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12192000"/>
  <p:notesSz cx="6858000" cy="9144000"/>
  <p:embeddedFontLst>
    <p:embeddedFont>
      <p:font typeface="Open Sans ExtraBold"/>
      <p:bold r:id="rId43"/>
      <p:boldItalic r:id="rId44"/>
    </p:embeddedFont>
    <p:embeddedFont>
      <p:font typeface="Helvetica Neue"/>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gWdB1346FI/HHbwBnLBcOYPR7h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C4A388-D3F5-40DE-9431-72A2E6F76517}">
  <a:tblStyle styleId="{FEC4A388-D3F5-40DE-9431-72A2E6F76517}"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OpenSansExtraBold-boldItalic.fntdata"/><Relationship Id="rId43" Type="http://schemas.openxmlformats.org/officeDocument/2006/relationships/font" Target="fonts/OpenSansExtraBold-bold.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Open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Arial"/>
              <a:buNone/>
            </a:pPr>
            <a:r>
              <a:rPr lang="en-GB"/>
              <a:t>Without important efforts to ensure a fair distribution of costs and benefits throughout society, these will be felt unevenly. Therefore, equality, social inclusion and fairness is a key focus are when planning a just transition.</a:t>
            </a:r>
            <a:endParaRPr/>
          </a:p>
          <a:p>
            <a:pPr indent="0" lvl="0" marL="101600" rtl="0" algn="l">
              <a:spcBef>
                <a:spcPts val="0"/>
              </a:spcBef>
              <a:spcAft>
                <a:spcPts val="0"/>
              </a:spcAft>
              <a:buClr>
                <a:schemeClr val="dk1"/>
              </a:buClr>
              <a:buSzPts val="1200"/>
              <a:buFont typeface="Arial"/>
              <a:buNone/>
            </a:pPr>
            <a:r>
              <a:t/>
            </a:r>
            <a:endParaRPr/>
          </a:p>
          <a:p>
            <a:pPr indent="0" lvl="0" marL="101600" rtl="0" algn="l">
              <a:spcBef>
                <a:spcPts val="0"/>
              </a:spcBef>
              <a:spcAft>
                <a:spcPts val="0"/>
              </a:spcAft>
              <a:buClr>
                <a:schemeClr val="dk1"/>
              </a:buClr>
              <a:buSzPts val="1200"/>
              <a:buFont typeface="Arial"/>
              <a:buNone/>
            </a:pPr>
            <a:r>
              <a:rPr lang="en-GB"/>
              <a:t>Firstly, </a:t>
            </a:r>
            <a:r>
              <a:rPr b="0" lang="en-GB" sz="1200">
                <a:latin typeface="Arial"/>
                <a:ea typeface="Arial"/>
                <a:cs typeface="Arial"/>
                <a:sym typeface="Arial"/>
              </a:rPr>
              <a:t>gender, equality and social inclusion considerations need to be included in all policies.</a:t>
            </a:r>
            <a:endParaRPr/>
          </a:p>
          <a:p>
            <a:pPr indent="-342900" lvl="0" marL="444500" rtl="0" algn="l">
              <a:spcBef>
                <a:spcPts val="0"/>
              </a:spcBef>
              <a:spcAft>
                <a:spcPts val="0"/>
              </a:spcAft>
              <a:buClr>
                <a:schemeClr val="dk1"/>
              </a:buClr>
              <a:buSzPts val="1200"/>
              <a:buFont typeface="Arial"/>
              <a:buChar char="•"/>
            </a:pPr>
            <a:r>
              <a:rPr lang="en-GB">
                <a:latin typeface="Arial"/>
                <a:ea typeface="Arial"/>
                <a:cs typeface="Arial"/>
                <a:sym typeface="Arial"/>
              </a:rPr>
              <a:t>Specific focus on equality is needed for policies to avoid creating or exacerbating inequalities.</a:t>
            </a:r>
            <a:endParaRPr/>
          </a:p>
          <a:p>
            <a:pPr indent="-342900" lvl="0" marL="444500" rtl="0" algn="l">
              <a:spcBef>
                <a:spcPts val="0"/>
              </a:spcBef>
              <a:spcAft>
                <a:spcPts val="0"/>
              </a:spcAft>
              <a:buClr>
                <a:schemeClr val="dk1"/>
              </a:buClr>
              <a:buSzPts val="1200"/>
              <a:buFont typeface="Arial"/>
              <a:buChar char="•"/>
            </a:pPr>
            <a:r>
              <a:rPr lang="en-GB">
                <a:latin typeface="Arial"/>
                <a:ea typeface="Arial"/>
                <a:cs typeface="Arial"/>
                <a:sym typeface="Arial"/>
              </a:rPr>
              <a:t>To do this, representatives of historically marginalised groups should be consulted.</a:t>
            </a:r>
            <a:endParaRPr/>
          </a:p>
          <a:p>
            <a:pPr indent="-342900" lvl="0" marL="444500" rtl="0" algn="l">
              <a:spcBef>
                <a:spcPts val="0"/>
              </a:spcBef>
              <a:spcAft>
                <a:spcPts val="0"/>
              </a:spcAft>
              <a:buClr>
                <a:schemeClr val="dk1"/>
              </a:buClr>
              <a:buSzPts val="1200"/>
              <a:buFont typeface="Arial"/>
              <a:buChar char="•"/>
            </a:pPr>
            <a:r>
              <a:rPr lang="en-GB">
                <a:latin typeface="Arial"/>
                <a:ea typeface="Arial"/>
                <a:cs typeface="Arial"/>
                <a:sym typeface="Arial"/>
              </a:rPr>
              <a:t>In particular, more support is needed for p</a:t>
            </a:r>
            <a:r>
              <a:rPr b="0" i="0" lang="en-GB" u="none" strike="noStrike">
                <a:latin typeface="Arial"/>
                <a:ea typeface="Arial"/>
                <a:cs typeface="Arial"/>
                <a:sym typeface="Arial"/>
              </a:rPr>
              <a:t>rograms addressing women’s well-being in emerging economies.</a:t>
            </a:r>
            <a:endParaRPr/>
          </a:p>
          <a:p>
            <a:pPr indent="-266700" lvl="0" marL="444500" rtl="0" algn="l">
              <a:spcBef>
                <a:spcPts val="0"/>
              </a:spcBef>
              <a:spcAft>
                <a:spcPts val="0"/>
              </a:spcAft>
              <a:buClr>
                <a:schemeClr val="dk1"/>
              </a:buClr>
              <a:buSzPts val="1200"/>
              <a:buFont typeface="Arial"/>
              <a:buNone/>
            </a:pPr>
            <a:r>
              <a:t/>
            </a:r>
            <a:endParaRPr b="0" i="0" u="none" strike="noStrike">
              <a:latin typeface="Arial"/>
              <a:ea typeface="Arial"/>
              <a:cs typeface="Arial"/>
              <a:sym typeface="Arial"/>
            </a:endParaRPr>
          </a:p>
          <a:p>
            <a:pPr indent="0" lvl="0" marL="101600" marR="0" rtl="0" algn="l">
              <a:lnSpc>
                <a:spcPct val="100000"/>
              </a:lnSpc>
              <a:spcBef>
                <a:spcPts val="0"/>
              </a:spcBef>
              <a:spcAft>
                <a:spcPts val="0"/>
              </a:spcAft>
              <a:buClr>
                <a:schemeClr val="dk1"/>
              </a:buClr>
              <a:buSzPts val="1200"/>
              <a:buFont typeface="Arial"/>
              <a:buNone/>
            </a:pPr>
            <a:r>
              <a:rPr b="0" i="0" lang="en-GB" u="none" strike="noStrike">
                <a:latin typeface="Arial"/>
                <a:ea typeface="Arial"/>
                <a:cs typeface="Arial"/>
                <a:sym typeface="Arial"/>
              </a:rPr>
              <a:t>Secondly, </a:t>
            </a:r>
            <a:r>
              <a:rPr b="0" i="0" lang="en-GB" sz="1200" u="none" strike="noStrike">
                <a:latin typeface="Arial"/>
                <a:ea typeface="Arial"/>
                <a:cs typeface="Arial"/>
                <a:sym typeface="Arial"/>
              </a:rPr>
              <a:t>policies should e</a:t>
            </a:r>
            <a:r>
              <a:rPr b="0" lang="en-GB" sz="1200">
                <a:latin typeface="Arial"/>
                <a:ea typeface="Arial"/>
                <a:cs typeface="Arial"/>
                <a:sym typeface="Arial"/>
              </a:rPr>
              <a:t>nsure a fair distribution of clean energy benefits and avoid the risk of disproportionate negative impacts on vulnerable populations </a:t>
            </a:r>
            <a:endParaRPr/>
          </a:p>
          <a:p>
            <a:pPr indent="-285750" lvl="0" marL="387350" rtl="0" algn="l">
              <a:spcBef>
                <a:spcPts val="0"/>
              </a:spcBef>
              <a:spcAft>
                <a:spcPts val="0"/>
              </a:spcAft>
              <a:buClr>
                <a:schemeClr val="dk1"/>
              </a:buClr>
              <a:buSzPts val="1200"/>
              <a:buFont typeface="Arial"/>
              <a:buChar char="•"/>
            </a:pPr>
            <a:r>
              <a:rPr lang="en-GB">
                <a:latin typeface="Arial"/>
                <a:ea typeface="Arial"/>
                <a:cs typeface="Arial"/>
                <a:sym typeface="Arial"/>
              </a:rPr>
              <a:t>All policies have distributional impacts, especially financial and pricing ones. They need to be carefully analysed and mitigated.</a:t>
            </a:r>
            <a:endParaRPr/>
          </a:p>
          <a:p>
            <a:pPr indent="-285750" lvl="0" marL="387350" rtl="0" algn="l">
              <a:spcBef>
                <a:spcPts val="0"/>
              </a:spcBef>
              <a:spcAft>
                <a:spcPts val="0"/>
              </a:spcAft>
              <a:buClr>
                <a:schemeClr val="dk1"/>
              </a:buClr>
              <a:buSzPts val="1200"/>
              <a:buFont typeface="Arial"/>
              <a:buChar char="•"/>
            </a:pPr>
            <a:r>
              <a:rPr lang="en-GB">
                <a:latin typeface="Arial"/>
                <a:ea typeface="Arial"/>
                <a:cs typeface="Arial"/>
                <a:sym typeface="Arial"/>
              </a:rPr>
              <a:t>For instance, carbon pricing is perceived as fairer when revenues are channelled back to households.</a:t>
            </a:r>
            <a:endParaRPr/>
          </a:p>
          <a:p>
            <a:pPr indent="-209550" lvl="0" marL="387350" rtl="0" algn="l">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101600" rtl="0" algn="l">
              <a:spcBef>
                <a:spcPts val="0"/>
              </a:spcBef>
              <a:spcAft>
                <a:spcPts val="0"/>
              </a:spcAft>
              <a:buClr>
                <a:schemeClr val="dk1"/>
              </a:buClr>
              <a:buSzPts val="1200"/>
              <a:buFont typeface="Arial"/>
              <a:buNone/>
            </a:pPr>
            <a:r>
              <a:rPr b="0" lang="en-GB">
                <a:latin typeface="Arial"/>
                <a:ea typeface="Arial"/>
                <a:cs typeface="Arial"/>
                <a:sym typeface="Arial"/>
              </a:rPr>
              <a:t>Thirdly, policy-makers should integrate the voices of younger generations in decision making.</a:t>
            </a:r>
            <a:endParaRPr/>
          </a:p>
          <a:p>
            <a:pPr indent="-342900" lvl="0" marL="444500" rtl="0" algn="l">
              <a:spcBef>
                <a:spcPts val="0"/>
              </a:spcBef>
              <a:spcAft>
                <a:spcPts val="0"/>
              </a:spcAft>
              <a:buClr>
                <a:schemeClr val="dk1"/>
              </a:buClr>
              <a:buSzPts val="1200"/>
              <a:buFont typeface="Arial"/>
              <a:buChar char="•"/>
            </a:pPr>
            <a:r>
              <a:rPr lang="en-GB">
                <a:latin typeface="Arial"/>
                <a:ea typeface="Arial"/>
                <a:cs typeface="Arial"/>
                <a:sym typeface="Arial"/>
              </a:rPr>
              <a:t>Today’s clean electricity transition decisions will impact younger generations.</a:t>
            </a:r>
            <a:endParaRPr/>
          </a:p>
          <a:p>
            <a:pPr indent="-342900" lvl="0" marL="444500" rtl="0" algn="l">
              <a:spcBef>
                <a:spcPts val="0"/>
              </a:spcBef>
              <a:spcAft>
                <a:spcPts val="0"/>
              </a:spcAft>
              <a:buClr>
                <a:schemeClr val="dk1"/>
              </a:buClr>
              <a:buSzPts val="1200"/>
              <a:buFont typeface="Arial"/>
              <a:buChar char="•"/>
            </a:pPr>
            <a:r>
              <a:rPr lang="en-GB">
                <a:latin typeface="Arial"/>
                <a:ea typeface="Arial"/>
                <a:cs typeface="Arial"/>
                <a:sym typeface="Arial"/>
              </a:rPr>
              <a:t>E</a:t>
            </a:r>
            <a:r>
              <a:rPr b="0" i="0" lang="en-GB" u="none" strike="noStrike">
                <a:latin typeface="Arial"/>
                <a:ea typeface="Arial"/>
                <a:cs typeface="Arial"/>
                <a:sym typeface="Arial"/>
              </a:rPr>
              <a:t>ducation for youth can broaden job opportunities in the clean energy sector.</a:t>
            </a:r>
            <a:endParaRPr b="0" i="0" u="none" strike="noStrike">
              <a:latin typeface="Arial"/>
              <a:ea typeface="Arial"/>
              <a:cs typeface="Arial"/>
              <a:sym typeface="Arial"/>
            </a:endParaRPr>
          </a:p>
          <a:p>
            <a:pPr indent="-342900" lvl="0" marL="444500" rtl="0" algn="l">
              <a:spcBef>
                <a:spcPts val="0"/>
              </a:spcBef>
              <a:spcAft>
                <a:spcPts val="0"/>
              </a:spcAft>
              <a:buClr>
                <a:schemeClr val="dk1"/>
              </a:buClr>
              <a:buSzPts val="1200"/>
              <a:buFont typeface="Arial"/>
              <a:buChar char="•"/>
            </a:pPr>
            <a:r>
              <a:rPr b="0" i="0" lang="en-GB" u="none" strike="noStrike">
                <a:latin typeface="Arial"/>
                <a:ea typeface="Arial"/>
                <a:cs typeface="Arial"/>
                <a:sym typeface="Arial"/>
              </a:rPr>
              <a:t>Policies should ensure energy access for youth to prevent lost productivity and opportunities.</a:t>
            </a:r>
            <a:r>
              <a:rPr b="1" lang="en-GB">
                <a:latin typeface="Arial"/>
                <a:ea typeface="Arial"/>
                <a:cs typeface="Arial"/>
                <a:sym typeface="Arial"/>
              </a:rPr>
              <a:t> </a:t>
            </a:r>
            <a:endParaRPr b="1">
              <a:latin typeface="Arial"/>
              <a:ea typeface="Arial"/>
              <a:cs typeface="Arial"/>
              <a:sym typeface="Arial"/>
            </a:endParaRPr>
          </a:p>
          <a:p>
            <a:pPr indent="-209550" lvl="0" marL="387350" rtl="0" algn="l">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101600" marR="0" rtl="0" algn="l">
              <a:lnSpc>
                <a:spcPct val="100000"/>
              </a:lnSpc>
              <a:spcBef>
                <a:spcPts val="0"/>
              </a:spcBef>
              <a:spcAft>
                <a:spcPts val="0"/>
              </a:spcAft>
              <a:buClr>
                <a:srgbClr val="000000"/>
              </a:buClr>
              <a:buSzPts val="1200"/>
              <a:buFont typeface="Arial"/>
              <a:buNone/>
            </a:pPr>
            <a:r>
              <a:rPr b="0" i="0" lang="en-GB" u="none" cap="none" strike="noStrike">
                <a:solidFill>
                  <a:srgbClr val="000000"/>
                </a:solidFill>
                <a:latin typeface="Calibri"/>
                <a:ea typeface="Calibri"/>
                <a:cs typeface="Calibri"/>
                <a:sym typeface="Calibri"/>
              </a:rPr>
              <a:t>(IEA, 2021)</a:t>
            </a:r>
            <a:endParaRPr b="0" i="0" u="none" cap="none" strike="noStrike">
              <a:solidFill>
                <a:schemeClr val="dk1"/>
              </a:solidFill>
              <a:latin typeface="Arial"/>
              <a:ea typeface="Arial"/>
              <a:cs typeface="Arial"/>
              <a:sym typeface="Arial"/>
            </a:endParaRPr>
          </a:p>
          <a:p>
            <a:pPr indent="0" lvl="0" marL="101600" marR="0" rtl="0" algn="l">
              <a:lnSpc>
                <a:spcPct val="100000"/>
              </a:lnSpc>
              <a:spcBef>
                <a:spcPts val="0"/>
              </a:spcBef>
              <a:spcAft>
                <a:spcPts val="0"/>
              </a:spcAft>
              <a:buClr>
                <a:schemeClr val="dk1"/>
              </a:buClr>
              <a:buSzPts val="1200"/>
              <a:buFont typeface="Arial"/>
              <a:buNone/>
            </a:pPr>
            <a:r>
              <a:t/>
            </a:r>
            <a:endParaRPr b="0" sz="1200">
              <a:latin typeface="Arial"/>
              <a:ea typeface="Arial"/>
              <a:cs typeface="Arial"/>
              <a:sym typeface="Arial"/>
            </a:endParaRPr>
          </a:p>
          <a:p>
            <a:pPr indent="0" lvl="0" marL="101600" rtl="0" algn="l">
              <a:spcBef>
                <a:spcPts val="0"/>
              </a:spcBef>
              <a:spcAft>
                <a:spcPts val="0"/>
              </a:spcAft>
              <a:buClr>
                <a:schemeClr val="dk1"/>
              </a:buClr>
              <a:buSzPts val="1200"/>
              <a:buFont typeface="Arial"/>
              <a:buNone/>
            </a:pPr>
            <a:r>
              <a:t/>
            </a:r>
            <a:endParaRPr b="0" i="0" u="none" strike="noStrike">
              <a:latin typeface="Arial"/>
              <a:ea typeface="Arial"/>
              <a:cs typeface="Arial"/>
              <a:sym typeface="Arial"/>
            </a:endParaRPr>
          </a:p>
          <a:p>
            <a:pPr indent="-95250" lvl="0" marL="273050" rtl="0" algn="l">
              <a:spcBef>
                <a:spcPts val="0"/>
              </a:spcBef>
              <a:spcAft>
                <a:spcPts val="0"/>
              </a:spcAft>
              <a:buClr>
                <a:schemeClr val="dk1"/>
              </a:buClr>
              <a:buSzPts val="1200"/>
              <a:buFont typeface="Arial"/>
              <a:buNone/>
            </a:pPr>
            <a:r>
              <a:t/>
            </a:r>
            <a:endParaRPr b="0" sz="1200">
              <a:latin typeface="Arial"/>
              <a:ea typeface="Arial"/>
              <a:cs typeface="Arial"/>
              <a:sym typeface="Arial"/>
            </a:endParaRPr>
          </a:p>
          <a:p>
            <a:pPr indent="0" lvl="0" marL="101600" rtl="0" algn="l">
              <a:spcBef>
                <a:spcPts val="0"/>
              </a:spcBef>
              <a:spcAft>
                <a:spcPts val="0"/>
              </a:spcAft>
              <a:buClr>
                <a:schemeClr val="dk1"/>
              </a:buClr>
              <a:buSzPts val="1200"/>
              <a:buFont typeface="Arial"/>
              <a:buNone/>
            </a:pPr>
            <a:r>
              <a:t/>
            </a:r>
            <a:endParaRPr/>
          </a:p>
        </p:txBody>
      </p:sp>
      <p:sp>
        <p:nvSpPr>
          <p:cNvPr id="193" name="Google Shape;19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latin typeface="Arial"/>
                <a:ea typeface="Arial"/>
                <a:cs typeface="Arial"/>
                <a:sym typeface="Arial"/>
              </a:rPr>
              <a:t>To achieve the policy goals describes in the previous slides, adapted to their local context, governments need dedicated institutional capacity. </a:t>
            </a:r>
            <a:r>
              <a:rPr lang="en-GB" sz="1200">
                <a:solidFill>
                  <a:schemeClr val="dk1"/>
                </a:solidFill>
                <a:latin typeface="Arial"/>
                <a:ea typeface="Arial"/>
                <a:cs typeface="Arial"/>
                <a:sym typeface="Arial"/>
              </a:rPr>
              <a:t>Lack of dedicated institutional capacity is a key barrier to achieving just transitions.</a:t>
            </a:r>
            <a:endParaRPr/>
          </a:p>
          <a:p>
            <a:pPr indent="0" lvl="0" marL="101600" rtl="0" algn="l">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101600" rtl="0" algn="l">
              <a:spcBef>
                <a:spcPts val="600"/>
              </a:spcBef>
              <a:spcAft>
                <a:spcPts val="0"/>
              </a:spcAft>
              <a:buClr>
                <a:schemeClr val="dk1"/>
              </a:buClr>
              <a:buSzPts val="1200"/>
              <a:buFont typeface="Arial"/>
              <a:buNone/>
            </a:pPr>
            <a:r>
              <a:rPr lang="en-GB" sz="1200">
                <a:solidFill>
                  <a:schemeClr val="dk1"/>
                </a:solidFill>
                <a:latin typeface="Arial"/>
                <a:ea typeface="Arial"/>
                <a:cs typeface="Arial"/>
                <a:sym typeface="Arial"/>
              </a:rPr>
              <a:t>National governments should:</a:t>
            </a:r>
            <a:endParaRPr/>
          </a:p>
          <a:p>
            <a:pPr indent="-285750" lvl="0" marL="387350" rtl="0" algn="l">
              <a:spcBef>
                <a:spcPts val="600"/>
              </a:spcBef>
              <a:spcAft>
                <a:spcPts val="0"/>
              </a:spcAft>
              <a:buClr>
                <a:schemeClr val="dk1"/>
              </a:buClr>
              <a:buSzPts val="1200"/>
              <a:buFont typeface="Arial"/>
              <a:buChar char="•"/>
            </a:pPr>
            <a:r>
              <a:rPr b="1" lang="en-GB" sz="1200">
                <a:solidFill>
                  <a:schemeClr val="dk1"/>
                </a:solidFill>
                <a:latin typeface="Arial"/>
                <a:ea typeface="Arial"/>
                <a:cs typeface="Arial"/>
                <a:sym typeface="Arial"/>
              </a:rPr>
              <a:t>Assess the level of awareness </a:t>
            </a:r>
            <a:r>
              <a:rPr lang="en-GB" sz="1200">
                <a:solidFill>
                  <a:schemeClr val="dk1"/>
                </a:solidFill>
                <a:latin typeface="Arial"/>
                <a:ea typeface="Arial"/>
                <a:cs typeface="Arial"/>
                <a:sym typeface="Arial"/>
              </a:rPr>
              <a:t>of just transition among climate policy personnel.</a:t>
            </a:r>
            <a:endParaRPr/>
          </a:p>
          <a:p>
            <a:pPr indent="-285750" lvl="0" marL="387350" rtl="0" algn="l">
              <a:spcBef>
                <a:spcPts val="600"/>
              </a:spcBef>
              <a:spcAft>
                <a:spcPts val="0"/>
              </a:spcAft>
              <a:buClr>
                <a:schemeClr val="dk1"/>
              </a:buClr>
              <a:buSzPts val="1200"/>
              <a:buFont typeface="Arial"/>
              <a:buChar char="•"/>
            </a:pPr>
            <a:r>
              <a:rPr b="1" lang="en-GB" sz="1200">
                <a:solidFill>
                  <a:schemeClr val="dk1"/>
                </a:solidFill>
                <a:latin typeface="Arial"/>
                <a:ea typeface="Arial"/>
                <a:cs typeface="Arial"/>
                <a:sym typeface="Arial"/>
              </a:rPr>
              <a:t>Engage with a wide range of ministries </a:t>
            </a:r>
            <a:r>
              <a:rPr lang="en-GB" sz="1200">
                <a:solidFill>
                  <a:schemeClr val="dk1"/>
                </a:solidFill>
                <a:latin typeface="Arial"/>
                <a:ea typeface="Arial"/>
                <a:cs typeface="Arial"/>
                <a:sym typeface="Arial"/>
              </a:rPr>
              <a:t>to reduce silos across Ministries.</a:t>
            </a:r>
            <a:endParaRPr sz="1200">
              <a:solidFill>
                <a:schemeClr val="dk1"/>
              </a:solidFill>
              <a:latin typeface="Arial"/>
              <a:ea typeface="Arial"/>
              <a:cs typeface="Arial"/>
              <a:sym typeface="Arial"/>
            </a:endParaRPr>
          </a:p>
          <a:p>
            <a:pPr indent="-285750" lvl="0" marL="387350" rtl="0" algn="l">
              <a:spcBef>
                <a:spcPts val="600"/>
              </a:spcBef>
              <a:spcAft>
                <a:spcPts val="0"/>
              </a:spcAft>
              <a:buClr>
                <a:schemeClr val="dk1"/>
              </a:buClr>
              <a:buSzPts val="1200"/>
              <a:buFont typeface="Arial"/>
              <a:buChar char="•"/>
            </a:pPr>
            <a:r>
              <a:rPr b="1" lang="en-GB" sz="1200">
                <a:solidFill>
                  <a:schemeClr val="dk1"/>
                </a:solidFill>
                <a:latin typeface="Arial"/>
                <a:ea typeface="Arial"/>
                <a:cs typeface="Arial"/>
                <a:sym typeface="Arial"/>
              </a:rPr>
              <a:t>Provide capacity building within government  </a:t>
            </a:r>
            <a:r>
              <a:rPr lang="en-GB" sz="1200">
                <a:solidFill>
                  <a:schemeClr val="dk1"/>
                </a:solidFill>
                <a:latin typeface="Arial"/>
                <a:ea typeface="Arial"/>
                <a:cs typeface="Arial"/>
                <a:sym typeface="Arial"/>
              </a:rPr>
              <a:t>to enable informed participation. Draw on capacity building support from outside government, such as international bodies.</a:t>
            </a:r>
            <a:endParaRPr/>
          </a:p>
          <a:p>
            <a:pPr indent="-285750" lvl="0" marL="387350" rtl="0" algn="l">
              <a:spcBef>
                <a:spcPts val="600"/>
              </a:spcBef>
              <a:spcAft>
                <a:spcPts val="0"/>
              </a:spcAft>
              <a:buClr>
                <a:schemeClr val="dk1"/>
              </a:buClr>
              <a:buSzPts val="1200"/>
              <a:buFont typeface="Arial"/>
              <a:buChar char="•"/>
            </a:pPr>
            <a:r>
              <a:rPr b="1" lang="en-GB" sz="1200">
                <a:solidFill>
                  <a:schemeClr val="dk1"/>
                </a:solidFill>
                <a:latin typeface="Arial"/>
                <a:ea typeface="Arial"/>
                <a:cs typeface="Arial"/>
                <a:sym typeface="Arial"/>
              </a:rPr>
              <a:t>Create institutional capacity at different administrative levels</a:t>
            </a:r>
            <a:r>
              <a:rPr lang="en-GB" sz="1200">
                <a:solidFill>
                  <a:schemeClr val="dk1"/>
                </a:solidFill>
                <a:latin typeface="Arial"/>
                <a:ea typeface="Arial"/>
                <a:cs typeface="Arial"/>
                <a:sym typeface="Arial"/>
              </a:rPr>
              <a:t>: set up government department, agencies or other structures whose sole responsibility is to ensure a fair and inclusive transition and implement plans by coordinating with other agencies.</a:t>
            </a:r>
            <a:endParaRPr/>
          </a:p>
          <a:p>
            <a:pPr indent="-285750" lvl="0" marL="387350" rtl="0" algn="l">
              <a:spcBef>
                <a:spcPts val="600"/>
              </a:spcBef>
              <a:spcAft>
                <a:spcPts val="0"/>
              </a:spcAft>
              <a:buClr>
                <a:schemeClr val="dk1"/>
              </a:buClr>
              <a:buSzPts val="1200"/>
              <a:buFont typeface="Arial"/>
              <a:buChar char="•"/>
            </a:pPr>
            <a:r>
              <a:rPr b="1" lang="en-GB" sz="1200">
                <a:solidFill>
                  <a:schemeClr val="dk1"/>
                </a:solidFill>
                <a:latin typeface="Arial"/>
                <a:ea typeface="Arial"/>
                <a:cs typeface="Arial"/>
                <a:sym typeface="Arial"/>
              </a:rPr>
              <a:t>Form a stakeholder and government just transition working group </a:t>
            </a:r>
            <a:r>
              <a:rPr lang="en-GB" sz="1200">
                <a:solidFill>
                  <a:schemeClr val="dk1"/>
                </a:solidFill>
                <a:latin typeface="Arial"/>
                <a:ea typeface="Arial"/>
                <a:cs typeface="Arial"/>
                <a:sym typeface="Arial"/>
              </a:rPr>
              <a:t>to co-produce just transition strategies, policies and measures.</a:t>
            </a:r>
            <a:endParaRPr/>
          </a:p>
          <a:p>
            <a:pPr indent="-260350" lvl="0" marL="387350" rtl="0" algn="l">
              <a:spcBef>
                <a:spcPts val="600"/>
              </a:spcBef>
              <a:spcAft>
                <a:spcPts val="0"/>
              </a:spcAft>
              <a:buClr>
                <a:schemeClr val="dk1"/>
              </a:buClr>
              <a:buSzPts val="400"/>
              <a:buFont typeface="Arial"/>
              <a:buNone/>
            </a:pPr>
            <a:r>
              <a:t/>
            </a:r>
            <a:endParaRPr sz="400">
              <a:solidFill>
                <a:schemeClr val="dk1"/>
              </a:solidFill>
              <a:latin typeface="Arial"/>
              <a:ea typeface="Arial"/>
              <a:cs typeface="Arial"/>
              <a:sym typeface="Arial"/>
            </a:endParaRPr>
          </a:p>
          <a:p>
            <a:pPr indent="0" lvl="0" marL="101600" rtl="0" algn="l">
              <a:spcBef>
                <a:spcPts val="600"/>
              </a:spcBef>
              <a:spcAft>
                <a:spcPts val="0"/>
              </a:spcAft>
              <a:buClr>
                <a:schemeClr val="dk1"/>
              </a:buClr>
              <a:buSzPts val="1200"/>
              <a:buFont typeface="Arial"/>
              <a:buNone/>
            </a:pPr>
            <a:r>
              <a:rPr lang="en-GB" sz="1200">
                <a:solidFill>
                  <a:schemeClr val="dk1"/>
                </a:solidFill>
                <a:latin typeface="Arial"/>
                <a:ea typeface="Arial"/>
                <a:cs typeface="Arial"/>
                <a:sym typeface="Arial"/>
              </a:rPr>
              <a:t>The government should then </a:t>
            </a:r>
            <a:r>
              <a:rPr b="1" lang="en-GB" sz="1200">
                <a:solidFill>
                  <a:schemeClr val="dk1"/>
                </a:solidFill>
                <a:latin typeface="Arial"/>
                <a:ea typeface="Arial"/>
                <a:cs typeface="Arial"/>
                <a:sym typeface="Arial"/>
              </a:rPr>
              <a:t>a</a:t>
            </a:r>
            <a:r>
              <a:rPr b="1" lang="en-GB" sz="1200">
                <a:latin typeface="Arial"/>
                <a:ea typeface="Arial"/>
                <a:cs typeface="Arial"/>
                <a:sym typeface="Arial"/>
              </a:rPr>
              <a:t>dopt a national definition and framing of a just transition</a:t>
            </a:r>
            <a:r>
              <a:rPr lang="en-GB" sz="1200">
                <a:latin typeface="Arial"/>
                <a:ea typeface="Arial"/>
                <a:cs typeface="Arial"/>
                <a:sym typeface="Arial"/>
              </a:rPr>
              <a:t>, </a:t>
            </a:r>
            <a:r>
              <a:rPr b="1" lang="en-GB" sz="1200">
                <a:latin typeface="Arial"/>
                <a:ea typeface="Arial"/>
                <a:cs typeface="Arial"/>
                <a:sym typeface="Arial"/>
              </a:rPr>
              <a:t>develop plans for a just transition, </a:t>
            </a:r>
            <a:r>
              <a:rPr lang="en-GB" sz="1200">
                <a:latin typeface="Arial"/>
                <a:ea typeface="Arial"/>
                <a:cs typeface="Arial"/>
                <a:sym typeface="Arial"/>
              </a:rPr>
              <a:t>and</a:t>
            </a:r>
            <a:r>
              <a:rPr b="1" lang="en-GB" sz="1200">
                <a:latin typeface="Arial"/>
                <a:ea typeface="Arial"/>
                <a:cs typeface="Arial"/>
                <a:sym typeface="Arial"/>
              </a:rPr>
              <a:t> link plans for coherence.</a:t>
            </a:r>
            <a:endParaRPr/>
          </a:p>
          <a:p>
            <a:pPr indent="0" lvl="0" marL="101600" rtl="0" algn="l">
              <a:spcBef>
                <a:spcPts val="600"/>
              </a:spcBef>
              <a:spcAft>
                <a:spcPts val="0"/>
              </a:spcAft>
              <a:buClr>
                <a:schemeClr val="dk1"/>
              </a:buClr>
              <a:buSzPts val="1200"/>
              <a:buFont typeface="Calibri"/>
              <a:buNone/>
            </a:pPr>
            <a:r>
              <a:t/>
            </a:r>
            <a:endParaRPr b="1" sz="1200">
              <a:latin typeface="Arial"/>
              <a:ea typeface="Arial"/>
              <a:cs typeface="Arial"/>
              <a:sym typeface="Arial"/>
            </a:endParaRPr>
          </a:p>
          <a:p>
            <a:pPr indent="0" lvl="0" marL="101600" rtl="0" algn="l">
              <a:spcBef>
                <a:spcPts val="600"/>
              </a:spcBef>
              <a:spcAft>
                <a:spcPts val="0"/>
              </a:spcAft>
              <a:buClr>
                <a:schemeClr val="dk1"/>
              </a:buClr>
              <a:buSzPts val="1200"/>
              <a:buFont typeface="Arial"/>
              <a:buNone/>
            </a:pPr>
            <a:r>
              <a:rPr b="0" lang="en-GB" sz="1200">
                <a:latin typeface="Arial"/>
                <a:ea typeface="Arial"/>
                <a:cs typeface="Arial"/>
                <a:sym typeface="Arial"/>
              </a:rPr>
              <a:t>The co-production of just transition strategies relies heavily on stakeholder or public engagement, which brings us to the next section of this chapter on public engagement.</a:t>
            </a:r>
            <a:endParaRPr/>
          </a:p>
          <a:p>
            <a:pPr indent="0" lvl="0" marL="0" marR="0" rtl="0" algn="l">
              <a:lnSpc>
                <a:spcPct val="100000"/>
              </a:lnSpc>
              <a:spcBef>
                <a:spcPts val="60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rPr b="0" i="0" lang="en-GB" u="none" cap="none" strike="noStrike">
                <a:solidFill>
                  <a:srgbClr val="000000"/>
                </a:solidFill>
                <a:latin typeface="Calibri"/>
                <a:ea typeface="Calibri"/>
                <a:cs typeface="Calibri"/>
                <a:sym typeface="Calibri"/>
              </a:rPr>
              <a:t>(</a:t>
            </a:r>
            <a:r>
              <a:rPr lang="en-GB" sz="1200">
                <a:solidFill>
                  <a:srgbClr val="000000"/>
                </a:solidFill>
                <a:latin typeface="Calibri"/>
                <a:ea typeface="Calibri"/>
                <a:cs typeface="Calibri"/>
                <a:sym typeface="Calibri"/>
              </a:rPr>
              <a:t>International Labour Organization, 2015;</a:t>
            </a:r>
            <a:r>
              <a:rPr lang="en-GB"/>
              <a:t> </a:t>
            </a:r>
            <a:r>
              <a:rPr lang="en-GB" sz="1200">
                <a:solidFill>
                  <a:srgbClr val="000000"/>
                </a:solidFill>
                <a:latin typeface="Calibri"/>
                <a:ea typeface="Calibri"/>
                <a:cs typeface="Calibri"/>
                <a:sym typeface="Calibri"/>
              </a:rPr>
              <a:t>Blachowicz et al., 2021</a:t>
            </a:r>
            <a:r>
              <a:rPr b="0" i="0" lang="en-GB" u="none" cap="none" strike="noStrike">
                <a:solidFill>
                  <a:srgbClr val="000000"/>
                </a:solidFill>
                <a:latin typeface="Calibri"/>
                <a:ea typeface="Calibri"/>
                <a:cs typeface="Calibri"/>
                <a:sym typeface="Calibri"/>
              </a:rPr>
              <a:t>)</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6" name="Google Shape;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13" name="Google Shape;213;p12: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marR="0" rtl="0" algn="l">
              <a:lnSpc>
                <a:spcPct val="100000"/>
              </a:lnSpc>
              <a:spcBef>
                <a:spcPts val="0"/>
              </a:spcBef>
              <a:spcAft>
                <a:spcPts val="0"/>
              </a:spcAft>
              <a:buClr>
                <a:schemeClr val="dk1"/>
              </a:buClr>
              <a:buSzPts val="1200"/>
              <a:buFont typeface="Calibri"/>
              <a:buNone/>
            </a:pPr>
            <a:r>
              <a:rPr lang="en-GB"/>
              <a:t>This next section on public engagement:</a:t>
            </a:r>
            <a:endParaRPr/>
          </a:p>
          <a:p>
            <a:pPr indent="-171450" lvl="0" marL="171450" marR="0" rtl="0" algn="l">
              <a:lnSpc>
                <a:spcPct val="100000"/>
              </a:lnSpc>
              <a:spcBef>
                <a:spcPts val="0"/>
              </a:spcBef>
              <a:spcAft>
                <a:spcPts val="0"/>
              </a:spcAft>
              <a:buClr>
                <a:schemeClr val="dk1"/>
              </a:buClr>
              <a:buSzPts val="1200"/>
              <a:buFont typeface="Arial"/>
              <a:buChar char="•"/>
            </a:pPr>
            <a:r>
              <a:rPr lang="en-GB"/>
              <a:t>highlights the benefits of public engagement,</a:t>
            </a:r>
            <a:endParaRPr/>
          </a:p>
          <a:p>
            <a:pPr indent="-171450" lvl="0" marL="171450" marR="0" rtl="0" algn="l">
              <a:lnSpc>
                <a:spcPct val="100000"/>
              </a:lnSpc>
              <a:spcBef>
                <a:spcPts val="0"/>
              </a:spcBef>
              <a:spcAft>
                <a:spcPts val="0"/>
              </a:spcAft>
              <a:buClr>
                <a:schemeClr val="dk1"/>
              </a:buClr>
              <a:buSzPts val="1200"/>
              <a:buFont typeface="Arial"/>
              <a:buChar char="•"/>
            </a:pPr>
            <a:r>
              <a:rPr lang="en-GB"/>
              <a:t>overviews public engagement methods and key factors for success, and</a:t>
            </a:r>
            <a:endParaRPr/>
          </a:p>
          <a:p>
            <a:pPr indent="-171450" lvl="0" marL="171450" marR="0" rtl="0" algn="l">
              <a:lnSpc>
                <a:spcPct val="100000"/>
              </a:lnSpc>
              <a:spcBef>
                <a:spcPts val="0"/>
              </a:spcBef>
              <a:spcAft>
                <a:spcPts val="0"/>
              </a:spcAft>
              <a:buClr>
                <a:schemeClr val="dk1"/>
              </a:buClr>
              <a:buSzPts val="1200"/>
              <a:buFont typeface="Arial"/>
              <a:buChar char="•"/>
            </a:pPr>
            <a:r>
              <a:rPr lang="en-GB"/>
              <a:t>provides guidelines for government.</a:t>
            </a:r>
            <a:endParaRPr/>
          </a:p>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214" name="Google Shape;214;p12: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sz="1200">
                <a:latin typeface="Arial"/>
                <a:ea typeface="Arial"/>
                <a:cs typeface="Arial"/>
                <a:sym typeface="Arial"/>
              </a:rPr>
              <a:t>Public engagement is a critical part of planning just transitions. </a:t>
            </a:r>
            <a:r>
              <a:rPr lang="en-GB" sz="1200">
                <a:solidFill>
                  <a:schemeClr val="dk1"/>
                </a:solidFill>
                <a:latin typeface="Arial"/>
                <a:ea typeface="Arial"/>
                <a:cs typeface="Arial"/>
                <a:sym typeface="Arial"/>
              </a:rPr>
              <a:t>Research shows that effective public engagement advantages outcomes in several ways</a:t>
            </a:r>
            <a:r>
              <a:rPr lang="en-GB" sz="1200">
                <a:latin typeface="Arial"/>
                <a:ea typeface="Arial"/>
                <a:cs typeface="Arial"/>
                <a:sym typeface="Arial"/>
              </a:rPr>
              <a:t>:</a:t>
            </a:r>
            <a:br>
              <a:rPr lang="en-GB" sz="1200">
                <a:latin typeface="Arial"/>
                <a:ea typeface="Arial"/>
                <a:cs typeface="Arial"/>
                <a:sym typeface="Arial"/>
              </a:rPr>
            </a:b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GB" sz="1200">
                <a:latin typeface="Arial"/>
                <a:ea typeface="Arial"/>
                <a:cs typeface="Arial"/>
                <a:sym typeface="Arial"/>
              </a:rPr>
              <a:t>Public engagement increases action from government and the public because trust is improved.</a:t>
            </a:r>
            <a:endParaRPr/>
          </a:p>
          <a:p>
            <a:pPr indent="-285750" lvl="0" marL="285750" rtl="0" algn="l">
              <a:lnSpc>
                <a:spcPct val="110000"/>
              </a:lnSpc>
              <a:spcBef>
                <a:spcPts val="300"/>
              </a:spcBef>
              <a:spcAft>
                <a:spcPts val="0"/>
              </a:spcAft>
              <a:buClr>
                <a:schemeClr val="dk1"/>
              </a:buClr>
              <a:buSzPts val="1200"/>
              <a:buFont typeface="Arial"/>
              <a:buChar char="•"/>
            </a:pPr>
            <a:r>
              <a:rPr lang="en-GB" sz="1200">
                <a:latin typeface="Arial"/>
                <a:ea typeface="Arial"/>
                <a:cs typeface="Arial"/>
                <a:sym typeface="Arial"/>
              </a:rPr>
              <a:t>There is less public resistance because the decision-making process is viewed as fair.</a:t>
            </a:r>
            <a:endParaRPr/>
          </a:p>
          <a:p>
            <a:pPr indent="-285750" lvl="0" marL="285750" rtl="0" algn="l">
              <a:lnSpc>
                <a:spcPct val="110000"/>
              </a:lnSpc>
              <a:spcBef>
                <a:spcPts val="900"/>
              </a:spcBef>
              <a:spcAft>
                <a:spcPts val="0"/>
              </a:spcAft>
              <a:buClr>
                <a:schemeClr val="dk1"/>
              </a:buClr>
              <a:buSzPts val="1200"/>
              <a:buFont typeface="Arial"/>
              <a:buChar char="•"/>
            </a:pPr>
            <a:r>
              <a:rPr lang="en-GB" sz="1200">
                <a:latin typeface="Arial"/>
                <a:ea typeface="Arial"/>
                <a:cs typeface="Arial"/>
                <a:sym typeface="Arial"/>
              </a:rPr>
              <a:t>The government has a stronger social mandate for action because it has confidence that the public want clean energy policies.</a:t>
            </a:r>
            <a:endParaRPr/>
          </a:p>
          <a:p>
            <a:pPr indent="-285750" lvl="0" marL="285750" rtl="0" algn="l">
              <a:lnSpc>
                <a:spcPct val="110000"/>
              </a:lnSpc>
              <a:spcBef>
                <a:spcPts val="900"/>
              </a:spcBef>
              <a:spcAft>
                <a:spcPts val="0"/>
              </a:spcAft>
              <a:buClr>
                <a:schemeClr val="dk1"/>
              </a:buClr>
              <a:buSzPts val="1200"/>
              <a:buFont typeface="Arial"/>
              <a:buChar char="•"/>
            </a:pPr>
            <a:r>
              <a:rPr lang="en-GB" sz="1200">
                <a:latin typeface="Arial"/>
                <a:ea typeface="Arial"/>
                <a:cs typeface="Arial"/>
                <a:sym typeface="Arial"/>
              </a:rPr>
              <a:t>The public is more willing to play its part because it has increased trust that governments and businesses actors will also play their parts.</a:t>
            </a:r>
            <a:endParaRPr/>
          </a:p>
          <a:p>
            <a:pPr indent="-209550" lvl="0" marL="285750" rtl="0" algn="l">
              <a:lnSpc>
                <a:spcPct val="110000"/>
              </a:lnSpc>
              <a:spcBef>
                <a:spcPts val="90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10000"/>
              </a:lnSpc>
              <a:spcBef>
                <a:spcPts val="900"/>
              </a:spcBef>
              <a:spcAft>
                <a:spcPts val="0"/>
              </a:spcAft>
              <a:buClr>
                <a:schemeClr val="dk1"/>
              </a:buClr>
              <a:buSzPts val="1200"/>
              <a:buFont typeface="Arial"/>
              <a:buNone/>
            </a:pPr>
            <a:r>
              <a:rPr b="0" lang="en-GB" sz="1200">
                <a:latin typeface="Arial"/>
                <a:ea typeface="Arial"/>
                <a:cs typeface="Arial"/>
                <a:sym typeface="Arial"/>
              </a:rPr>
              <a:t>Secondly, Policies are more effective and fairer because they are better-informed.</a:t>
            </a:r>
            <a:endParaRPr/>
          </a:p>
          <a:p>
            <a:pPr indent="-285750" lvl="0" marL="285750" rtl="0" algn="l">
              <a:lnSpc>
                <a:spcPct val="110000"/>
              </a:lnSpc>
              <a:spcBef>
                <a:spcPts val="900"/>
              </a:spcBef>
              <a:spcAft>
                <a:spcPts val="0"/>
              </a:spcAft>
              <a:buClr>
                <a:schemeClr val="dk1"/>
              </a:buClr>
              <a:buSzPts val="1200"/>
              <a:buFont typeface="Arial"/>
              <a:buChar char="•"/>
            </a:pPr>
            <a:r>
              <a:rPr lang="en-GB" sz="1200">
                <a:latin typeface="Arial"/>
                <a:ea typeface="Arial"/>
                <a:cs typeface="Arial"/>
                <a:sym typeface="Arial"/>
              </a:rPr>
              <a:t>The breadth and depth of information available for decision making is improved by considering the different value perspectives of different stakeholders.</a:t>
            </a:r>
            <a:endParaRPr/>
          </a:p>
          <a:p>
            <a:pPr indent="-285750" lvl="0" marL="285750" rtl="0" algn="l">
              <a:lnSpc>
                <a:spcPct val="110000"/>
              </a:lnSpc>
              <a:spcBef>
                <a:spcPts val="900"/>
              </a:spcBef>
              <a:spcAft>
                <a:spcPts val="0"/>
              </a:spcAft>
              <a:buClr>
                <a:schemeClr val="dk1"/>
              </a:buClr>
              <a:buSzPts val="1200"/>
              <a:buFont typeface="Arial"/>
              <a:buChar char="•"/>
            </a:pPr>
            <a:r>
              <a:rPr lang="en-GB" sz="1200">
                <a:latin typeface="Arial"/>
                <a:ea typeface="Arial"/>
                <a:cs typeface="Arial"/>
                <a:sym typeface="Arial"/>
              </a:rPr>
              <a:t>Stakeholders also provide important contextual and practical knowledge relevant for the delivery of clean energy polices.</a:t>
            </a:r>
            <a:endParaRPr/>
          </a:p>
          <a:p>
            <a:pPr indent="-209550" lvl="0" marL="285750" rtl="0" algn="l">
              <a:lnSpc>
                <a:spcPct val="110000"/>
              </a:lnSpc>
              <a:spcBef>
                <a:spcPts val="90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lnSpc>
                <a:spcPct val="110000"/>
              </a:lnSpc>
              <a:spcBef>
                <a:spcPts val="900"/>
              </a:spcBef>
              <a:spcAft>
                <a:spcPts val="0"/>
              </a:spcAft>
              <a:buClr>
                <a:schemeClr val="dk1"/>
              </a:buClr>
              <a:buSzPts val="1200"/>
              <a:buFont typeface="Arial"/>
              <a:buNone/>
            </a:pPr>
            <a:r>
              <a:rPr lang="en-GB" sz="1200">
                <a:latin typeface="Arial"/>
                <a:ea typeface="Arial"/>
                <a:cs typeface="Arial"/>
                <a:sym typeface="Arial"/>
              </a:rPr>
              <a:t>Finally, public engagement can strengthen democracy.</a:t>
            </a:r>
            <a:endParaRPr/>
          </a:p>
          <a:p>
            <a:pPr indent="-171450" lvl="0" marL="171450" marR="0" rtl="0" algn="l">
              <a:lnSpc>
                <a:spcPct val="110000"/>
              </a:lnSpc>
              <a:spcBef>
                <a:spcPts val="900"/>
              </a:spcBef>
              <a:spcAft>
                <a:spcPts val="0"/>
              </a:spcAft>
              <a:buClr>
                <a:schemeClr val="dk1"/>
              </a:buClr>
              <a:buSzPts val="1200"/>
              <a:buFont typeface="Arial"/>
              <a:buChar char="•"/>
            </a:pPr>
            <a:r>
              <a:rPr lang="en-GB" sz="1200">
                <a:latin typeface="Arial"/>
                <a:ea typeface="Arial"/>
                <a:cs typeface="Arial"/>
                <a:sym typeface="Arial"/>
              </a:rPr>
              <a:t>When stakeholders are given the opportunity to influence decisions, there is better accountability, openness and transparency.</a:t>
            </a:r>
            <a:endParaRPr/>
          </a:p>
          <a:p>
            <a:pPr indent="0" lvl="0" marL="0" rtl="0" algn="l">
              <a:spcBef>
                <a:spcPts val="600"/>
              </a:spcBef>
              <a:spcAft>
                <a:spcPts val="0"/>
              </a:spcAft>
              <a:buNone/>
            </a:pPr>
            <a:r>
              <a:t/>
            </a:r>
            <a:endParaRPr sz="1200">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u="none" cap="none" strike="noStrike">
                <a:solidFill>
                  <a:srgbClr val="000000"/>
                </a:solidFill>
                <a:latin typeface="Arial"/>
                <a:ea typeface="Arial"/>
                <a:cs typeface="Arial"/>
                <a:sym typeface="Arial"/>
              </a:rPr>
              <a:t>(Demski, 2021)</a:t>
            </a:r>
            <a:endParaRPr b="0" i="0" u="none" cap="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
        <p:nvSpPr>
          <p:cNvPr id="221" name="Google Shape;22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Arial"/>
              <a:buNone/>
            </a:pPr>
            <a:r>
              <a:rPr lang="en-GB">
                <a:latin typeface="Arial"/>
                <a:ea typeface="Arial"/>
                <a:cs typeface="Arial"/>
                <a:sym typeface="Arial"/>
              </a:rPr>
              <a:t>A wide range of stakeholders should be consulted:</a:t>
            </a:r>
            <a:endParaRPr/>
          </a:p>
          <a:p>
            <a:pPr indent="-342900" lvl="0" marL="444500" marR="0" rtl="0" algn="l">
              <a:lnSpc>
                <a:spcPct val="100000"/>
              </a:lnSpc>
              <a:spcBef>
                <a:spcPts val="600"/>
              </a:spcBef>
              <a:spcAft>
                <a:spcPts val="0"/>
              </a:spcAft>
              <a:buClr>
                <a:schemeClr val="dk1"/>
              </a:buClr>
              <a:buSzPts val="1200"/>
              <a:buFont typeface="Arial"/>
              <a:buChar char="•"/>
            </a:pPr>
            <a:r>
              <a:rPr b="1" lang="en-GB">
                <a:latin typeface="Arial"/>
                <a:ea typeface="Arial"/>
                <a:cs typeface="Arial"/>
                <a:sym typeface="Arial"/>
              </a:rPr>
              <a:t>Citizens and communities</a:t>
            </a:r>
            <a:r>
              <a:rPr lang="en-GB">
                <a:latin typeface="Arial"/>
                <a:ea typeface="Arial"/>
                <a:cs typeface="Arial"/>
                <a:sym typeface="Arial"/>
              </a:rPr>
              <a:t>, especially those affected by electricity transitions or historically marginalised groups. This can include r</a:t>
            </a:r>
            <a:r>
              <a:rPr b="0" i="0" lang="en-GB" u="none" strike="noStrike">
                <a:latin typeface="Arial"/>
                <a:ea typeface="Arial"/>
                <a:cs typeface="Arial"/>
                <a:sym typeface="Arial"/>
              </a:rPr>
              <a:t>epresentatives of gender, youth, indigenous peoples, ability, and marginalised communities.</a:t>
            </a:r>
            <a:endParaRPr>
              <a:latin typeface="Arial"/>
              <a:ea typeface="Arial"/>
              <a:cs typeface="Arial"/>
              <a:sym typeface="Arial"/>
            </a:endParaRPr>
          </a:p>
          <a:p>
            <a:pPr indent="-342900" lvl="0" marL="444500" rtl="0" algn="l">
              <a:spcBef>
                <a:spcPts val="600"/>
              </a:spcBef>
              <a:spcAft>
                <a:spcPts val="0"/>
              </a:spcAft>
              <a:buClr>
                <a:schemeClr val="dk1"/>
              </a:buClr>
              <a:buSzPts val="1200"/>
              <a:buFont typeface="Arial"/>
              <a:buChar char="•"/>
            </a:pPr>
            <a:r>
              <a:rPr b="1" lang="en-GB">
                <a:latin typeface="Arial"/>
                <a:ea typeface="Arial"/>
                <a:cs typeface="Arial"/>
                <a:sym typeface="Arial"/>
              </a:rPr>
              <a:t>Workers and labour unions</a:t>
            </a:r>
            <a:r>
              <a:rPr lang="en-GB">
                <a:latin typeface="Arial"/>
                <a:ea typeface="Arial"/>
                <a:cs typeface="Arial"/>
                <a:sym typeface="Arial"/>
              </a:rPr>
              <a:t>, especially those in high-carbon industries,</a:t>
            </a:r>
            <a:endParaRPr/>
          </a:p>
          <a:p>
            <a:pPr indent="-342900" lvl="0" marL="444500" rtl="0" algn="l">
              <a:spcBef>
                <a:spcPts val="600"/>
              </a:spcBef>
              <a:spcAft>
                <a:spcPts val="0"/>
              </a:spcAft>
              <a:buClr>
                <a:schemeClr val="dk1"/>
              </a:buClr>
              <a:buSzPts val="1200"/>
              <a:buFont typeface="Arial"/>
              <a:buChar char="•"/>
            </a:pPr>
            <a:r>
              <a:rPr b="1" lang="en-GB">
                <a:latin typeface="Arial"/>
                <a:ea typeface="Arial"/>
                <a:cs typeface="Arial"/>
                <a:sym typeface="Arial"/>
              </a:rPr>
              <a:t>Industry and businesses, </a:t>
            </a:r>
            <a:r>
              <a:rPr lang="en-GB">
                <a:latin typeface="Arial"/>
                <a:ea typeface="Arial"/>
                <a:cs typeface="Arial"/>
                <a:sym typeface="Arial"/>
              </a:rPr>
              <a:t>especially those in high-carbon or clean energy industries, as well as SMEs, who may be impacted differently than larger corporations.</a:t>
            </a:r>
            <a:endParaRPr/>
          </a:p>
          <a:p>
            <a:pPr indent="-342900" lvl="0" marL="444500" marR="0" rtl="0" algn="l">
              <a:lnSpc>
                <a:spcPct val="100000"/>
              </a:lnSpc>
              <a:spcBef>
                <a:spcPts val="600"/>
              </a:spcBef>
              <a:spcAft>
                <a:spcPts val="0"/>
              </a:spcAft>
              <a:buClr>
                <a:schemeClr val="dk1"/>
              </a:buClr>
              <a:buSzPts val="1200"/>
              <a:buFont typeface="Arial"/>
              <a:buChar char="•"/>
            </a:pPr>
            <a:r>
              <a:rPr b="1" lang="en-GB">
                <a:latin typeface="Arial"/>
                <a:ea typeface="Arial"/>
                <a:cs typeface="Arial"/>
                <a:sym typeface="Arial"/>
              </a:rPr>
              <a:t>Non-governmental organisations (NGOs). </a:t>
            </a:r>
            <a:r>
              <a:rPr b="0" lang="en-GB">
                <a:latin typeface="Arial"/>
                <a:ea typeface="Arial"/>
                <a:cs typeface="Arial"/>
                <a:sym typeface="Arial"/>
              </a:rPr>
              <a:t>For instance, environmental NGOs can advocate for sustainable practices, and social justice organisations can support and facilitate engagement with their groups. </a:t>
            </a:r>
            <a:endParaRPr/>
          </a:p>
          <a:p>
            <a:pPr indent="-342900" lvl="0" marL="444500" marR="0" rtl="0" algn="l">
              <a:lnSpc>
                <a:spcPct val="100000"/>
              </a:lnSpc>
              <a:spcBef>
                <a:spcPts val="600"/>
              </a:spcBef>
              <a:spcAft>
                <a:spcPts val="0"/>
              </a:spcAft>
              <a:buClr>
                <a:schemeClr val="dk1"/>
              </a:buClr>
              <a:buSzPts val="1200"/>
              <a:buFont typeface="Arial"/>
              <a:buChar char="•"/>
            </a:pPr>
            <a:r>
              <a:rPr b="1" lang="en-GB">
                <a:latin typeface="Arial"/>
                <a:ea typeface="Arial"/>
                <a:cs typeface="Arial"/>
                <a:sym typeface="Arial"/>
              </a:rPr>
              <a:t>Government</a:t>
            </a:r>
            <a:r>
              <a:rPr lang="en-GB">
                <a:latin typeface="Arial"/>
                <a:ea typeface="Arial"/>
                <a:cs typeface="Arial"/>
                <a:sym typeface="Arial"/>
              </a:rPr>
              <a:t>, particularly the Ministry of Finance but also other ministries and local government. The Ministry of Finance is critical because strategies cannot be funded and implemented without its buy-in, and it brings a comprehensive understanding of the overall national landscape to inform any strategy. </a:t>
            </a:r>
            <a:endParaRPr/>
          </a:p>
          <a:p>
            <a:pPr indent="0" lvl="0" marL="101600" rtl="0" algn="l">
              <a:spcBef>
                <a:spcPts val="600"/>
              </a:spcBef>
              <a:spcAft>
                <a:spcPts val="0"/>
              </a:spcAft>
              <a:buClr>
                <a:schemeClr val="dk1"/>
              </a:buClr>
              <a:buSzPts val="1200"/>
              <a:buFont typeface="Arial"/>
              <a:buNone/>
            </a:pPr>
            <a:r>
              <a:t/>
            </a:r>
            <a:endParaRPr>
              <a:latin typeface="Arial"/>
              <a:ea typeface="Arial"/>
              <a:cs typeface="Arial"/>
              <a:sym typeface="Arial"/>
            </a:endParaRPr>
          </a:p>
          <a:p>
            <a:pPr indent="0" lvl="0" marL="101600" rtl="0" algn="l">
              <a:spcBef>
                <a:spcPts val="600"/>
              </a:spcBef>
              <a:spcAft>
                <a:spcPts val="0"/>
              </a:spcAft>
              <a:buClr>
                <a:schemeClr val="dk1"/>
              </a:buClr>
              <a:buSzPts val="1200"/>
              <a:buFont typeface="Arial"/>
              <a:buNone/>
            </a:pPr>
            <a:r>
              <a:rPr lang="en-GB">
                <a:latin typeface="Arial"/>
                <a:ea typeface="Arial"/>
                <a:cs typeface="Arial"/>
                <a:sym typeface="Arial"/>
              </a:rPr>
              <a:t>In keeping with the theme of this chapter on people-centred transitions, the content in this section applies mostly to non-governmental stakeholders. Nevertheless, it is worth noting the importance of intra-governmental engagement for stakeholder engagement for planning the electricity transition more broadly.</a:t>
            </a:r>
            <a:endParaRPr/>
          </a:p>
        </p:txBody>
      </p:sp>
      <p:sp>
        <p:nvSpPr>
          <p:cNvPr id="229" name="Google Shape;22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GB" u="none" strike="noStrike">
                <a:latin typeface="Arial"/>
                <a:ea typeface="Arial"/>
                <a:cs typeface="Arial"/>
                <a:sym typeface="Arial"/>
              </a:rPr>
              <a:t>Diverse forms of public engagement exist. </a:t>
            </a:r>
            <a:r>
              <a:rPr b="0" lang="en-GB">
                <a:latin typeface="Arial"/>
                <a:ea typeface="Arial"/>
                <a:cs typeface="Arial"/>
                <a:sym typeface="Arial"/>
              </a:rPr>
              <a:t>Methods are not better or worse than others, but rather play different, complementary roles.</a:t>
            </a:r>
            <a:endParaRPr b="0" sz="300">
              <a:latin typeface="Arial"/>
              <a:ea typeface="Arial"/>
              <a:cs typeface="Arial"/>
              <a:sym typeface="Arial"/>
            </a:endParaRPr>
          </a:p>
          <a:p>
            <a:pPr indent="0" lvl="0" marL="0" rtl="0" algn="l">
              <a:spcBef>
                <a:spcPts val="0"/>
              </a:spcBef>
              <a:spcAft>
                <a:spcPts val="0"/>
              </a:spcAft>
              <a:buNone/>
            </a:pPr>
            <a:r>
              <a:t/>
            </a:r>
            <a:endParaRPr b="0" i="0" u="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GB" u="none" strike="noStrike">
                <a:latin typeface="Arial"/>
                <a:ea typeface="Arial"/>
                <a:cs typeface="Arial"/>
                <a:sym typeface="Arial"/>
              </a:rPr>
              <a:t>In traditional communication, policy actors communicate to publics. This category includes </a:t>
            </a:r>
            <a:r>
              <a:rPr b="0" i="0" lang="en-GB" sz="1200" u="none" strike="noStrike">
                <a:latin typeface="Arial"/>
                <a:ea typeface="Arial"/>
                <a:cs typeface="Arial"/>
                <a:sym typeface="Arial"/>
              </a:rPr>
              <a:t>a</a:t>
            </a:r>
            <a:r>
              <a:rPr lang="en-GB" sz="1200">
                <a:latin typeface="Arial"/>
                <a:ea typeface="Arial"/>
                <a:cs typeface="Arial"/>
                <a:sym typeface="Arial"/>
              </a:rPr>
              <a:t>wareness raising campaigns, a</a:t>
            </a:r>
            <a:r>
              <a:rPr b="0" i="0" lang="en-GB" sz="1200" u="none" strike="noStrike">
                <a:latin typeface="Arial"/>
                <a:ea typeface="Arial"/>
                <a:cs typeface="Arial"/>
                <a:sym typeface="Arial"/>
              </a:rPr>
              <a:t>dvertising</a:t>
            </a:r>
            <a:r>
              <a:rPr lang="en-GB" sz="1200">
                <a:latin typeface="Arial"/>
                <a:ea typeface="Arial"/>
                <a:cs typeface="Arial"/>
                <a:sym typeface="Arial"/>
              </a:rPr>
              <a:t>, and advice services.</a:t>
            </a:r>
            <a:endParaRPr/>
          </a:p>
          <a:p>
            <a:pPr indent="0" lvl="0" marL="0" rtl="0" algn="l">
              <a:spcBef>
                <a:spcPts val="0"/>
              </a:spcBef>
              <a:spcAft>
                <a:spcPts val="0"/>
              </a:spcAft>
              <a:buNone/>
            </a:pPr>
            <a:r>
              <a:t/>
            </a:r>
            <a:endParaRPr b="0" i="0" u="none" strike="noStrike">
              <a:latin typeface="Arial"/>
              <a:ea typeface="Arial"/>
              <a:cs typeface="Arial"/>
              <a:sym typeface="Arial"/>
            </a:endParaRPr>
          </a:p>
          <a:p>
            <a:pPr indent="0" lvl="0" marL="0" rtl="0" algn="l">
              <a:spcBef>
                <a:spcPts val="0"/>
              </a:spcBef>
              <a:spcAft>
                <a:spcPts val="0"/>
              </a:spcAft>
              <a:buNone/>
            </a:pPr>
            <a:r>
              <a:rPr b="0" i="0" lang="en-GB" u="none" strike="noStrike">
                <a:latin typeface="Arial"/>
                <a:ea typeface="Arial"/>
                <a:cs typeface="Arial"/>
                <a:sym typeface="Arial"/>
              </a:rPr>
              <a:t>Other methods are used for publics to communicate with policy actors. Policy actors can consult publics in various ways. Informal consultations are used to get a snapshot of people’s opinions, and while formal consultations, which are open to anyone to participate, are more resource-intensive for the publics generally attract motivated people such as established stakeholder groups. There are also initiatives led by publics, such as petitions and protests.</a:t>
            </a:r>
            <a:endParaRPr/>
          </a:p>
          <a:p>
            <a:pPr indent="0" lvl="0" marL="0" rtl="0" algn="l">
              <a:spcBef>
                <a:spcPts val="0"/>
              </a:spcBef>
              <a:spcAft>
                <a:spcPts val="0"/>
              </a:spcAft>
              <a:buNone/>
            </a:pPr>
            <a:r>
              <a:t/>
            </a:r>
            <a:endParaRPr b="0" i="0" u="none" strike="noStrike">
              <a:latin typeface="Arial"/>
              <a:ea typeface="Arial"/>
              <a:cs typeface="Arial"/>
              <a:sym typeface="Arial"/>
            </a:endParaRPr>
          </a:p>
          <a:p>
            <a:pPr indent="0" lvl="0" marL="0" rtl="0" algn="l">
              <a:spcBef>
                <a:spcPts val="0"/>
              </a:spcBef>
              <a:spcAft>
                <a:spcPts val="0"/>
              </a:spcAft>
              <a:buNone/>
            </a:pPr>
            <a:r>
              <a:rPr b="0" i="0" lang="en-GB" u="none" strike="noStrike">
                <a:latin typeface="Arial"/>
                <a:ea typeface="Arial"/>
                <a:cs typeface="Arial"/>
                <a:sym typeface="Arial"/>
              </a:rPr>
              <a:t>Finally, two-way engagements create a conversation between publics and policy actors. Deliberative democracy has become increasingly popular to overcome some of the limitations of democratic processes such as voting, which is the most basic form of structured dialogue. </a:t>
            </a:r>
            <a:endParaRPr/>
          </a:p>
          <a:p>
            <a:pPr indent="0" lvl="0" marL="0" rtl="0" algn="l">
              <a:spcBef>
                <a:spcPts val="0"/>
              </a:spcBef>
              <a:spcAft>
                <a:spcPts val="0"/>
              </a:spcAft>
              <a:buNone/>
            </a:pPr>
            <a:r>
              <a:t/>
            </a:r>
            <a:endParaRPr b="0" i="0" u="none" strike="noStrike">
              <a:latin typeface="Arial"/>
              <a:ea typeface="Arial"/>
              <a:cs typeface="Arial"/>
              <a:sym typeface="Arial"/>
            </a:endParaRPr>
          </a:p>
          <a:p>
            <a:pPr indent="0" lvl="0" marL="0" rtl="0" algn="l">
              <a:spcBef>
                <a:spcPts val="0"/>
              </a:spcBef>
              <a:spcAft>
                <a:spcPts val="0"/>
              </a:spcAft>
              <a:buNone/>
            </a:pPr>
            <a:r>
              <a:t/>
            </a:r>
            <a:endParaRPr b="0" i="0" u="none" strike="noStrike">
              <a:latin typeface="Arial"/>
              <a:ea typeface="Arial"/>
              <a:cs typeface="Arial"/>
              <a:sym typeface="Arial"/>
            </a:endParaRPr>
          </a:p>
          <a:p>
            <a:pPr indent="0" lvl="0" marL="0" rtl="0" algn="l">
              <a:spcBef>
                <a:spcPts val="0"/>
              </a:spcBef>
              <a:spcAft>
                <a:spcPts val="0"/>
              </a:spcAft>
              <a:buNone/>
            </a:pPr>
            <a:r>
              <a:t/>
            </a:r>
            <a:endParaRPr/>
          </a:p>
        </p:txBody>
      </p:sp>
      <p:sp>
        <p:nvSpPr>
          <p:cNvPr id="237" name="Google Shape;23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Arial"/>
              <a:buNone/>
            </a:pPr>
            <a:r>
              <a:rPr lang="en-GB">
                <a:latin typeface="Arial"/>
                <a:ea typeface="Arial"/>
                <a:cs typeface="Arial"/>
                <a:sym typeface="Arial"/>
              </a:rPr>
              <a:t>Deliberative democracy methods are becoming increasingly popular for public engagement on electricity transitions and reaching net zero.</a:t>
            </a:r>
            <a:endParaRPr/>
          </a:p>
          <a:p>
            <a:pPr indent="0" lvl="0" marL="101600" rtl="0" algn="l">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101600" rtl="0" algn="l">
              <a:spcBef>
                <a:spcPts val="0"/>
              </a:spcBef>
              <a:spcAft>
                <a:spcPts val="0"/>
              </a:spcAft>
              <a:buClr>
                <a:schemeClr val="dk1"/>
              </a:buClr>
              <a:buSzPts val="1200"/>
              <a:buFont typeface="Arial"/>
              <a:buNone/>
            </a:pPr>
            <a:r>
              <a:rPr lang="en-GB">
                <a:latin typeface="Arial"/>
                <a:ea typeface="Arial"/>
                <a:cs typeface="Arial"/>
                <a:sym typeface="Arial"/>
              </a:rPr>
              <a:t>These approaches create </a:t>
            </a:r>
            <a:r>
              <a:rPr i="0" lang="en-GB" u="none" strike="noStrike">
                <a:latin typeface="Arial"/>
                <a:ea typeface="Arial"/>
                <a:cs typeface="Arial"/>
                <a:sym typeface="Arial"/>
              </a:rPr>
              <a:t>dialogue between publics and policy actors regarding a set of policies or actions. Both sides learn from each other and work towards a common goal.</a:t>
            </a:r>
            <a:endParaRPr/>
          </a:p>
          <a:p>
            <a:pPr indent="0" lvl="0" marL="0" rtl="0" algn="l">
              <a:spcBef>
                <a:spcPts val="0"/>
              </a:spcBef>
              <a:spcAft>
                <a:spcPts val="0"/>
              </a:spcAft>
              <a:buNone/>
            </a:pPr>
            <a:r>
              <a:t/>
            </a:r>
            <a:endParaRPr/>
          </a:p>
          <a:p>
            <a:pPr indent="0" lvl="0" marL="101600" rtl="0" algn="l">
              <a:spcBef>
                <a:spcPts val="0"/>
              </a:spcBef>
              <a:spcAft>
                <a:spcPts val="0"/>
              </a:spcAft>
              <a:buClr>
                <a:schemeClr val="dk1"/>
              </a:buClr>
              <a:buSzPts val="1200"/>
              <a:buFont typeface="Calibri"/>
              <a:buNone/>
            </a:pPr>
            <a:r>
              <a:rPr lang="en-GB"/>
              <a:t>Participants are generally a </a:t>
            </a:r>
            <a:r>
              <a:rPr b="0" i="0" lang="en-GB" u="none" strike="noStrike">
                <a:latin typeface="Arial"/>
                <a:ea typeface="Arial"/>
                <a:cs typeface="Arial"/>
                <a:sym typeface="Arial"/>
              </a:rPr>
              <a:t>representative sample of the public or subsections of the wider public.</a:t>
            </a:r>
            <a:endParaRPr/>
          </a:p>
          <a:p>
            <a:pPr indent="0" lvl="0" marL="101600" rtl="0" algn="l">
              <a:spcBef>
                <a:spcPts val="0"/>
              </a:spcBef>
              <a:spcAft>
                <a:spcPts val="0"/>
              </a:spcAft>
              <a:buClr>
                <a:schemeClr val="dk1"/>
              </a:buClr>
              <a:buSzPts val="1200"/>
              <a:buFont typeface="Calibri"/>
              <a:buNone/>
            </a:pPr>
            <a:r>
              <a:t/>
            </a:r>
            <a:endParaRPr b="0" i="0" u="none" strike="noStrike">
              <a:latin typeface="Arial"/>
              <a:ea typeface="Arial"/>
              <a:cs typeface="Arial"/>
              <a:sym typeface="Arial"/>
            </a:endParaRPr>
          </a:p>
          <a:p>
            <a:pPr indent="0" lvl="0" marL="101600" marR="0" rtl="0" algn="l">
              <a:lnSpc>
                <a:spcPct val="100000"/>
              </a:lnSpc>
              <a:spcBef>
                <a:spcPts val="0"/>
              </a:spcBef>
              <a:spcAft>
                <a:spcPts val="0"/>
              </a:spcAft>
              <a:buClr>
                <a:schemeClr val="dk1"/>
              </a:buClr>
              <a:buSzPts val="1200"/>
              <a:buFont typeface="Arial"/>
              <a:buNone/>
            </a:pPr>
            <a:r>
              <a:rPr b="0" i="0" lang="en-GB" u="none" strike="noStrike">
                <a:latin typeface="Arial"/>
                <a:ea typeface="Arial"/>
                <a:cs typeface="Arial"/>
                <a:sym typeface="Arial"/>
              </a:rPr>
              <a:t>Deliberative processes typically involve three phases: first, a learning phase, where participants engage with expert witnesses; then a phase of dialogue and deliberation with each other and with experts; and finally, a decision- or recommendations-making phase.</a:t>
            </a:r>
            <a:endParaRPr/>
          </a:p>
          <a:p>
            <a:pPr indent="0" lvl="0" marL="101600" rtl="0" algn="l">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101600" rtl="0" algn="l">
              <a:spcBef>
                <a:spcPts val="0"/>
              </a:spcBef>
              <a:spcAft>
                <a:spcPts val="0"/>
              </a:spcAft>
              <a:buClr>
                <a:schemeClr val="dk1"/>
              </a:buClr>
              <a:buSzPts val="1200"/>
              <a:buFont typeface="Arial"/>
              <a:buNone/>
            </a:pPr>
            <a:r>
              <a:rPr b="0" lang="en-GB">
                <a:latin typeface="Arial"/>
                <a:ea typeface="Arial"/>
                <a:cs typeface="Arial"/>
                <a:sym typeface="Arial"/>
              </a:rPr>
              <a:t>Several countries have used citizens’ assemblies, a form of deliberative democracy, for public engagement and decision making on their energy transtions, particularly for high-level visioning. The public’s suggestions are generally meaningfully considered, which builds trust and support. </a:t>
            </a:r>
            <a:endParaRPr/>
          </a:p>
          <a:p>
            <a:pPr indent="0" lvl="0" marL="101600" rtl="0" algn="l">
              <a:spcBef>
                <a:spcPts val="0"/>
              </a:spcBef>
              <a:spcAft>
                <a:spcPts val="0"/>
              </a:spcAft>
              <a:buClr>
                <a:schemeClr val="dk1"/>
              </a:buClr>
              <a:buSzPts val="1200"/>
              <a:buFont typeface="Calibri"/>
              <a:buNone/>
            </a:pPr>
            <a:r>
              <a:t/>
            </a:r>
            <a:endParaRPr i="0" u="none" strike="noStrike">
              <a:latin typeface="Arial"/>
              <a:ea typeface="Arial"/>
              <a:cs typeface="Arial"/>
              <a:sym typeface="Arial"/>
            </a:endParaRPr>
          </a:p>
          <a:p>
            <a:pPr indent="0" lvl="0" marL="101600" marR="0" rtl="0" algn="l">
              <a:lnSpc>
                <a:spcPct val="100000"/>
              </a:lnSpc>
              <a:spcBef>
                <a:spcPts val="0"/>
              </a:spcBef>
              <a:spcAft>
                <a:spcPts val="0"/>
              </a:spcAft>
              <a:buClr>
                <a:srgbClr val="000000"/>
              </a:buClr>
              <a:buSzPts val="1200"/>
              <a:buFont typeface="Arial"/>
              <a:buNone/>
            </a:pPr>
            <a:r>
              <a:rPr b="0" i="0" lang="en-GB" u="none" cap="none" strike="noStrike">
                <a:solidFill>
                  <a:srgbClr val="000000"/>
                </a:solidFill>
                <a:latin typeface="Arial"/>
                <a:ea typeface="Arial"/>
                <a:cs typeface="Arial"/>
                <a:sym typeface="Arial"/>
              </a:rPr>
              <a:t>(OECD, 2020)</a:t>
            </a:r>
            <a:endParaRPr b="0" i="0" u="none" cap="none" strike="noStrike">
              <a:solidFill>
                <a:schemeClr val="dk1"/>
              </a:solidFill>
              <a:latin typeface="Arial"/>
              <a:ea typeface="Arial"/>
              <a:cs typeface="Arial"/>
              <a:sym typeface="Arial"/>
            </a:endParaRPr>
          </a:p>
          <a:p>
            <a:pPr indent="0" lvl="0" marL="101600" rtl="0" algn="l">
              <a:spcBef>
                <a:spcPts val="0"/>
              </a:spcBef>
              <a:spcAft>
                <a:spcPts val="0"/>
              </a:spcAft>
              <a:buClr>
                <a:schemeClr val="dk1"/>
              </a:buClr>
              <a:buSzPts val="1200"/>
              <a:buFont typeface="Calibri"/>
              <a:buNone/>
            </a:pPr>
            <a:r>
              <a:t/>
            </a:r>
            <a:endParaRPr i="0" u="none" strike="noStrike">
              <a:latin typeface="Arial"/>
              <a:ea typeface="Arial"/>
              <a:cs typeface="Arial"/>
              <a:sym typeface="Arial"/>
            </a:endParaRPr>
          </a:p>
          <a:p>
            <a:pPr indent="0" lvl="0" marL="101600" rtl="0" algn="l">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10160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None/>
            </a:pPr>
            <a:r>
              <a:t/>
            </a:r>
            <a:endParaRPr b="0" i="0" u="none" strike="noStrike">
              <a:latin typeface="Arial"/>
              <a:ea typeface="Arial"/>
              <a:cs typeface="Arial"/>
              <a:sym typeface="Arial"/>
            </a:endParaRPr>
          </a:p>
        </p:txBody>
      </p:sp>
      <p:sp>
        <p:nvSpPr>
          <p:cNvPr id="255" name="Google Shape;25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74151"/>
              </a:buClr>
              <a:buSzPts val="1200"/>
              <a:buFont typeface="Arial"/>
              <a:buNone/>
            </a:pPr>
            <a:r>
              <a:rPr b="0" i="0" lang="en-GB" u="none" strike="noStrike">
                <a:solidFill>
                  <a:srgbClr val="374151"/>
                </a:solidFill>
                <a:latin typeface="Arial"/>
                <a:ea typeface="Arial"/>
                <a:cs typeface="Arial"/>
                <a:sym typeface="Arial"/>
              </a:rPr>
              <a:t>Local governments play a crucial role in public engagement for achieving net-zero emissions.</a:t>
            </a:r>
            <a:endParaRPr/>
          </a:p>
          <a:p>
            <a:pPr indent="-266700" lvl="0" marL="444500" rtl="0" algn="l">
              <a:spcBef>
                <a:spcPts val="0"/>
              </a:spcBef>
              <a:spcAft>
                <a:spcPts val="0"/>
              </a:spcAft>
              <a:buClr>
                <a:schemeClr val="dk1"/>
              </a:buClr>
              <a:buSzPts val="1200"/>
              <a:buFont typeface="Arial"/>
              <a:buNone/>
            </a:pPr>
            <a:r>
              <a:t/>
            </a:r>
            <a:endParaRPr b="0" i="0" u="none" strike="noStrike">
              <a:solidFill>
                <a:srgbClr val="374151"/>
              </a:solidFill>
              <a:latin typeface="Arial"/>
              <a:ea typeface="Arial"/>
              <a:cs typeface="Arial"/>
              <a:sym typeface="Arial"/>
            </a:endParaRPr>
          </a:p>
          <a:p>
            <a:pPr indent="-171450" lvl="0" marL="273050" rtl="0" algn="l">
              <a:spcBef>
                <a:spcPts val="0"/>
              </a:spcBef>
              <a:spcAft>
                <a:spcPts val="0"/>
              </a:spcAft>
              <a:buClr>
                <a:srgbClr val="374151"/>
              </a:buClr>
              <a:buSzPts val="1200"/>
              <a:buFont typeface="Arial"/>
              <a:buChar char="•"/>
            </a:pPr>
            <a:r>
              <a:rPr b="0" i="0" lang="en-GB" u="none" strike="noStrike">
                <a:solidFill>
                  <a:srgbClr val="374151"/>
                </a:solidFill>
                <a:latin typeface="Arial"/>
                <a:ea typeface="Arial"/>
                <a:cs typeface="Arial"/>
                <a:sym typeface="Arial"/>
              </a:rPr>
              <a:t>While central governments are responsible for most of the decision-making, local entities must implement policies at the local level.</a:t>
            </a:r>
            <a:endParaRPr/>
          </a:p>
          <a:p>
            <a:pPr indent="-171450" lvl="0" marL="273050" rtl="0" algn="l">
              <a:spcBef>
                <a:spcPts val="0"/>
              </a:spcBef>
              <a:spcAft>
                <a:spcPts val="0"/>
              </a:spcAft>
              <a:buClr>
                <a:schemeClr val="dk1"/>
              </a:buClr>
              <a:buSzPts val="1200"/>
              <a:buFont typeface="Arial"/>
              <a:buChar char="•"/>
            </a:pPr>
            <a:r>
              <a:rPr lang="en-GB">
                <a:latin typeface="Arial"/>
                <a:ea typeface="Arial"/>
                <a:cs typeface="Arial"/>
                <a:sym typeface="Arial"/>
              </a:rPr>
              <a:t>Local government can plan and implement local policies using their own power. Network of cities for the transition exist which foster collaboration, drive ambitious action, and provide resources and support. Example include C40, ICLEI, Energy Cities.</a:t>
            </a:r>
            <a:endParaRPr/>
          </a:p>
          <a:p>
            <a:pPr indent="-171450" lvl="0" marL="273050" marR="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Development projects are implemented at the local level. </a:t>
            </a:r>
            <a:endParaRPr/>
          </a:p>
          <a:p>
            <a:pPr indent="-171450" lvl="0" marL="273050" rtl="0" algn="l">
              <a:spcBef>
                <a:spcPts val="0"/>
              </a:spcBef>
              <a:spcAft>
                <a:spcPts val="0"/>
              </a:spcAft>
              <a:buClr>
                <a:schemeClr val="dk1"/>
              </a:buClr>
              <a:buSzPts val="1200"/>
              <a:buFont typeface="Arial"/>
              <a:buChar char="•"/>
            </a:pPr>
            <a:r>
              <a:rPr lang="en-GB">
                <a:latin typeface="Arial"/>
                <a:ea typeface="Arial"/>
                <a:cs typeface="Arial"/>
                <a:sym typeface="Arial"/>
              </a:rPr>
              <a:t>Local government can support citizen-led initiatives through public procurement, such as by supporting community energy projects, but also through mediation with energy utilities.</a:t>
            </a:r>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101600" rtl="0" algn="l">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101600" rtl="0" algn="l">
              <a:spcBef>
                <a:spcPts val="0"/>
              </a:spcBef>
              <a:spcAft>
                <a:spcPts val="0"/>
              </a:spcAft>
              <a:buClr>
                <a:schemeClr val="dk1"/>
              </a:buClr>
              <a:buSzPts val="1200"/>
              <a:buFont typeface="Arial"/>
              <a:buNone/>
            </a:pPr>
            <a:r>
              <a:rPr lang="en-GB">
                <a:latin typeface="Arial"/>
                <a:ea typeface="Arial"/>
                <a:cs typeface="Arial"/>
                <a:sym typeface="Arial"/>
              </a:rPr>
              <a:t>In all cases, local authorities are well-placed to engage with the public:</a:t>
            </a:r>
            <a:endParaRPr sz="300">
              <a:latin typeface="Arial"/>
              <a:ea typeface="Arial"/>
              <a:cs typeface="Arial"/>
              <a:sym typeface="Arial"/>
            </a:endParaRPr>
          </a:p>
          <a:p>
            <a:pPr indent="-285750" lvl="0" marL="387350" rtl="0" algn="l">
              <a:spcBef>
                <a:spcPts val="0"/>
              </a:spcBef>
              <a:spcAft>
                <a:spcPts val="0"/>
              </a:spcAft>
              <a:buClr>
                <a:schemeClr val="dk1"/>
              </a:buClr>
              <a:buSzPts val="1200"/>
              <a:buFont typeface="Arial"/>
              <a:buChar char="•"/>
            </a:pPr>
            <a:r>
              <a:rPr lang="en-GB">
                <a:latin typeface="Arial"/>
                <a:ea typeface="Arial"/>
                <a:cs typeface="Arial"/>
                <a:sym typeface="Arial"/>
              </a:rPr>
              <a:t>Local authorities are the first layer of government to hear citizen’s concerns and demand</a:t>
            </a:r>
            <a:endParaRPr sz="300">
              <a:latin typeface="Arial"/>
              <a:ea typeface="Arial"/>
              <a:cs typeface="Arial"/>
              <a:sym typeface="Arial"/>
            </a:endParaRPr>
          </a:p>
          <a:p>
            <a:pPr indent="-285750" lvl="0" marL="387350" rtl="0" algn="l">
              <a:spcBef>
                <a:spcPts val="0"/>
              </a:spcBef>
              <a:spcAft>
                <a:spcPts val="0"/>
              </a:spcAft>
              <a:buClr>
                <a:schemeClr val="dk1"/>
              </a:buClr>
              <a:buSzPts val="1200"/>
              <a:buFont typeface="Arial"/>
              <a:buChar char="•"/>
            </a:pPr>
            <a:r>
              <a:rPr lang="en-GB">
                <a:latin typeface="Arial"/>
                <a:ea typeface="Arial"/>
                <a:cs typeface="Arial"/>
                <a:sym typeface="Arial"/>
              </a:rPr>
              <a:t>Many local authorities have already established trust with their communities. </a:t>
            </a:r>
            <a:r>
              <a:rPr lang="en-GB" sz="1200"/>
              <a:t>The in-depth understanding of the needs and priorities of local people allow local authorities to design and implement effective policies and communication campaigns.</a:t>
            </a:r>
            <a:endParaRPr>
              <a:latin typeface="Arial"/>
              <a:ea typeface="Arial"/>
              <a:cs typeface="Arial"/>
              <a:sym typeface="Arial"/>
            </a:endParaRPr>
          </a:p>
          <a:p>
            <a:pPr indent="-209550" lvl="0" marL="387350" rtl="0" algn="l">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101600" rtl="0" algn="l">
              <a:spcBef>
                <a:spcPts val="0"/>
              </a:spcBef>
              <a:spcAft>
                <a:spcPts val="0"/>
              </a:spcAft>
              <a:buClr>
                <a:schemeClr val="dk1"/>
              </a:buClr>
              <a:buSzPts val="1200"/>
              <a:buFont typeface="Arial"/>
              <a:buNone/>
            </a:pPr>
            <a:r>
              <a:rPr lang="en-GB">
                <a:latin typeface="Arial"/>
                <a:ea typeface="Arial"/>
                <a:cs typeface="Arial"/>
                <a:sym typeface="Arial"/>
              </a:rPr>
              <a:t>The national energy strategy should outline regional and local delivery roles within the broader national strategy as well as areas for collaboration. </a:t>
            </a:r>
            <a:r>
              <a:rPr lang="en-GB" sz="400">
                <a:latin typeface="Arial"/>
                <a:ea typeface="Arial"/>
                <a:cs typeface="Arial"/>
                <a:sym typeface="Arial"/>
              </a:rPr>
              <a:t>Furthermore, </a:t>
            </a:r>
            <a:r>
              <a:rPr lang="en-GB" sz="1200">
                <a:latin typeface="Arial"/>
                <a:ea typeface="Arial"/>
                <a:cs typeface="Arial"/>
                <a:sym typeface="Arial"/>
              </a:rPr>
              <a:t>g</a:t>
            </a:r>
            <a:r>
              <a:rPr lang="en-GB" sz="1200"/>
              <a:t>overnment should provide local authorities with the training and the funding to carry out public engagement.</a:t>
            </a:r>
            <a:endParaRPr/>
          </a:p>
          <a:p>
            <a:pPr indent="0" lvl="0" marL="10160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265" name="Google Shape;2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GB" sz="1800" u="none" strike="noStrike">
                <a:latin typeface="Arial"/>
                <a:ea typeface="Arial"/>
                <a:cs typeface="Arial"/>
                <a:sym typeface="Arial"/>
              </a:rPr>
              <a:t>Lessons learnt from experience have led to principles of best practice, summarised below.</a:t>
            </a:r>
            <a:endParaRPr/>
          </a:p>
          <a:p>
            <a:pPr indent="0" lvl="0" marL="101600" rtl="0" algn="l">
              <a:spcBef>
                <a:spcPts val="0"/>
              </a:spcBef>
              <a:spcAft>
                <a:spcPts val="0"/>
              </a:spcAft>
              <a:buClr>
                <a:schemeClr val="dk1"/>
              </a:buClr>
              <a:buSzPts val="1800"/>
              <a:buFont typeface="Noto Sans Symbols"/>
              <a:buNone/>
            </a:pPr>
            <a:r>
              <a:t/>
            </a:r>
            <a:endParaRPr b="1" sz="1800">
              <a:latin typeface="Arial"/>
              <a:ea typeface="Arial"/>
              <a:cs typeface="Arial"/>
              <a:sym typeface="Arial"/>
            </a:endParaRPr>
          </a:p>
          <a:p>
            <a:pPr indent="-342900" lvl="0" marL="444500" rtl="0" algn="l">
              <a:spcBef>
                <a:spcPts val="600"/>
              </a:spcBef>
              <a:spcAft>
                <a:spcPts val="0"/>
              </a:spcAft>
              <a:buClr>
                <a:schemeClr val="dk1"/>
              </a:buClr>
              <a:buSzPts val="1800"/>
              <a:buFont typeface="Noto Sans Symbols"/>
              <a:buChar char="✔"/>
            </a:pPr>
            <a:r>
              <a:rPr b="1" lang="en-GB" sz="1800">
                <a:latin typeface="Arial"/>
                <a:ea typeface="Arial"/>
                <a:cs typeface="Arial"/>
                <a:sym typeface="Arial"/>
              </a:rPr>
              <a:t>First, start engagement early and at different levels.</a:t>
            </a:r>
            <a:endParaRPr/>
          </a:p>
          <a:p>
            <a:pPr indent="0" lvl="1" marL="558800" rtl="0" algn="l">
              <a:spcBef>
                <a:spcPts val="600"/>
              </a:spcBef>
              <a:spcAft>
                <a:spcPts val="0"/>
              </a:spcAft>
              <a:buClr>
                <a:schemeClr val="dk1"/>
              </a:buClr>
              <a:buSzPts val="1800"/>
              <a:buFont typeface="Arial"/>
              <a:buNone/>
            </a:pPr>
            <a:r>
              <a:rPr lang="en-GB" sz="1800">
                <a:latin typeface="Arial"/>
                <a:ea typeface="Arial"/>
                <a:cs typeface="Arial"/>
                <a:sym typeface="Arial"/>
              </a:rPr>
              <a:t>Engagement can be used to feed early thinking, test policy options and approaches, or inform policy details once the approach has been chosen.</a:t>
            </a:r>
            <a:endParaRPr/>
          </a:p>
          <a:p>
            <a:pPr indent="0" lvl="1" marL="558800" rtl="0" algn="l">
              <a:spcBef>
                <a:spcPts val="600"/>
              </a:spcBef>
              <a:spcAft>
                <a:spcPts val="0"/>
              </a:spcAft>
              <a:buClr>
                <a:schemeClr val="dk1"/>
              </a:buClr>
              <a:buSzPts val="700"/>
              <a:buFont typeface="Calibri"/>
              <a:buNone/>
            </a:pPr>
            <a:r>
              <a:t/>
            </a:r>
            <a:endParaRPr sz="700">
              <a:latin typeface="Arial"/>
              <a:ea typeface="Arial"/>
              <a:cs typeface="Arial"/>
              <a:sym typeface="Arial"/>
            </a:endParaRPr>
          </a:p>
          <a:p>
            <a:pPr indent="-342900" lvl="0" marL="444500" rtl="0" algn="l">
              <a:spcBef>
                <a:spcPts val="600"/>
              </a:spcBef>
              <a:spcAft>
                <a:spcPts val="0"/>
              </a:spcAft>
              <a:buClr>
                <a:schemeClr val="dk1"/>
              </a:buClr>
              <a:buSzPts val="1800"/>
              <a:buFont typeface="Noto Sans Symbols"/>
              <a:buChar char="✔"/>
            </a:pPr>
            <a:r>
              <a:rPr b="1" lang="en-GB" sz="1800">
                <a:latin typeface="Arial"/>
                <a:ea typeface="Arial"/>
                <a:cs typeface="Arial"/>
                <a:sym typeface="Arial"/>
              </a:rPr>
              <a:t>Next, ensure the engagement feeds into the decision-making process.</a:t>
            </a:r>
            <a:endParaRPr/>
          </a:p>
          <a:p>
            <a:pPr indent="0" lvl="1" marL="558800" rtl="0" algn="l">
              <a:spcBef>
                <a:spcPts val="600"/>
              </a:spcBef>
              <a:spcAft>
                <a:spcPts val="0"/>
              </a:spcAft>
              <a:buClr>
                <a:schemeClr val="dk1"/>
              </a:buClr>
              <a:buSzPts val="1800"/>
              <a:buFont typeface="Arial"/>
              <a:buNone/>
            </a:pPr>
            <a:r>
              <a:rPr lang="en-GB" sz="1800">
                <a:latin typeface="Arial"/>
                <a:ea typeface="Arial"/>
                <a:cs typeface="Arial"/>
                <a:sym typeface="Arial"/>
              </a:rPr>
              <a:t>It needs to be clear from the start who will use the results and how these will inform the decision-making.</a:t>
            </a:r>
            <a:endParaRPr/>
          </a:p>
          <a:p>
            <a:pPr indent="0" lvl="1" marL="558800" rtl="0" algn="l">
              <a:spcBef>
                <a:spcPts val="600"/>
              </a:spcBef>
              <a:spcAft>
                <a:spcPts val="0"/>
              </a:spcAft>
              <a:buClr>
                <a:schemeClr val="dk1"/>
              </a:buClr>
              <a:buSzPts val="300"/>
              <a:buFont typeface="Calibri"/>
              <a:buNone/>
            </a:pPr>
            <a:r>
              <a:t/>
            </a:r>
            <a:endParaRPr sz="300">
              <a:latin typeface="Arial"/>
              <a:ea typeface="Arial"/>
              <a:cs typeface="Arial"/>
              <a:sym typeface="Arial"/>
            </a:endParaRPr>
          </a:p>
          <a:p>
            <a:pPr indent="-342900" lvl="0" marL="444500" rtl="0" algn="l">
              <a:spcBef>
                <a:spcPts val="600"/>
              </a:spcBef>
              <a:spcAft>
                <a:spcPts val="0"/>
              </a:spcAft>
              <a:buClr>
                <a:schemeClr val="dk1"/>
              </a:buClr>
              <a:buSzPts val="1800"/>
              <a:buFont typeface="Noto Sans Symbols"/>
              <a:buChar char="✔"/>
            </a:pPr>
            <a:r>
              <a:rPr b="1" lang="en-GB" sz="1800">
                <a:latin typeface="Arial"/>
                <a:ea typeface="Arial"/>
                <a:cs typeface="Arial"/>
                <a:sym typeface="Arial"/>
              </a:rPr>
              <a:t>Next, be prepared to listen.</a:t>
            </a:r>
            <a:endParaRPr/>
          </a:p>
          <a:p>
            <a:pPr indent="0" lvl="1" marL="558800" rtl="0" algn="l">
              <a:spcBef>
                <a:spcPts val="600"/>
              </a:spcBef>
              <a:spcAft>
                <a:spcPts val="0"/>
              </a:spcAft>
              <a:buClr>
                <a:srgbClr val="242424"/>
              </a:buClr>
              <a:buSzPts val="1800"/>
              <a:buFont typeface="Arial"/>
              <a:buNone/>
            </a:pPr>
            <a:r>
              <a:rPr b="0" i="0" lang="en-GB" sz="1800" u="none" cap="none" strike="noStrike">
                <a:solidFill>
                  <a:srgbClr val="242424"/>
                </a:solidFill>
                <a:latin typeface="Arial"/>
                <a:ea typeface="Arial"/>
                <a:cs typeface="Arial"/>
                <a:sym typeface="Arial"/>
              </a:rPr>
              <a:t>Engagement cannot be a tick-boxing exercise.</a:t>
            </a:r>
            <a:endParaRPr/>
          </a:p>
          <a:p>
            <a:pPr indent="0" lvl="1" marL="558800" rtl="0" algn="l">
              <a:spcBef>
                <a:spcPts val="600"/>
              </a:spcBef>
              <a:spcAft>
                <a:spcPts val="0"/>
              </a:spcAft>
              <a:buClr>
                <a:schemeClr val="dk1"/>
              </a:buClr>
              <a:buSzPts val="300"/>
              <a:buFont typeface="Calibri"/>
              <a:buNone/>
            </a:pPr>
            <a:r>
              <a:t/>
            </a:r>
            <a:endParaRPr b="0" i="0" sz="300" u="none" cap="none" strike="noStrike">
              <a:solidFill>
                <a:srgbClr val="242424"/>
              </a:solidFill>
              <a:latin typeface="Arial"/>
              <a:ea typeface="Arial"/>
              <a:cs typeface="Arial"/>
              <a:sym typeface="Arial"/>
            </a:endParaRPr>
          </a:p>
          <a:p>
            <a:pPr indent="-342900" lvl="0" marL="444500" rtl="0" algn="l">
              <a:spcBef>
                <a:spcPts val="600"/>
              </a:spcBef>
              <a:spcAft>
                <a:spcPts val="0"/>
              </a:spcAft>
              <a:buClr>
                <a:schemeClr val="dk1"/>
              </a:buClr>
              <a:buSzPts val="1800"/>
              <a:buFont typeface="Noto Sans Symbols"/>
              <a:buChar char="✔"/>
            </a:pPr>
            <a:r>
              <a:rPr b="1" lang="en-GB" sz="1800">
                <a:latin typeface="Arial"/>
                <a:ea typeface="Arial"/>
                <a:cs typeface="Arial"/>
                <a:sym typeface="Arial"/>
              </a:rPr>
              <a:t>Next, carefully think through </a:t>
            </a:r>
            <a:r>
              <a:rPr lang="en-GB" sz="1800">
                <a:latin typeface="Arial"/>
                <a:ea typeface="Arial"/>
                <a:cs typeface="Arial"/>
                <a:sym typeface="Arial"/>
              </a:rPr>
              <a:t>public engagement initiatives.</a:t>
            </a:r>
            <a:endParaRPr/>
          </a:p>
          <a:p>
            <a:pPr indent="0" lvl="1" marL="558800" rtl="0" algn="l">
              <a:spcBef>
                <a:spcPts val="600"/>
              </a:spcBef>
              <a:spcAft>
                <a:spcPts val="0"/>
              </a:spcAft>
              <a:buClr>
                <a:schemeClr val="dk1"/>
              </a:buClr>
              <a:buSzPts val="1800"/>
              <a:buFont typeface="Arial"/>
              <a:buNone/>
            </a:pPr>
            <a:r>
              <a:rPr lang="en-GB" sz="1800">
                <a:latin typeface="Arial"/>
                <a:ea typeface="Arial"/>
                <a:cs typeface="Arial"/>
                <a:sym typeface="Arial"/>
              </a:rPr>
              <a:t>Engagement should target key stakeholders to be resource-efficient—see the chapter ‘Long-term Vision for the Energy Mix”. </a:t>
            </a:r>
            <a:endParaRPr/>
          </a:p>
          <a:p>
            <a:pPr indent="0" lvl="1" marL="558800" rtl="0" algn="l">
              <a:spcBef>
                <a:spcPts val="600"/>
              </a:spcBef>
              <a:spcAft>
                <a:spcPts val="0"/>
              </a:spcAft>
              <a:buClr>
                <a:schemeClr val="dk1"/>
              </a:buClr>
              <a:buSzPts val="1800"/>
              <a:buFont typeface="Arial"/>
              <a:buNone/>
            </a:pPr>
            <a:r>
              <a:rPr lang="en-GB" sz="1800">
                <a:latin typeface="Arial"/>
                <a:ea typeface="Arial"/>
                <a:cs typeface="Arial"/>
                <a:sym typeface="Arial"/>
              </a:rPr>
              <a:t>Fit-for-purpose and rigorous methods are needed for legitimacy and efficacy.</a:t>
            </a:r>
            <a:endParaRPr/>
          </a:p>
          <a:p>
            <a:pPr indent="0" lvl="1" marL="558800" rtl="0" algn="l">
              <a:spcBef>
                <a:spcPts val="600"/>
              </a:spcBef>
              <a:spcAft>
                <a:spcPts val="0"/>
              </a:spcAft>
              <a:buClr>
                <a:schemeClr val="dk1"/>
              </a:buClr>
              <a:buSzPts val="1800"/>
              <a:buFont typeface="Calibri"/>
              <a:buNone/>
            </a:pPr>
            <a:r>
              <a:t/>
            </a:r>
            <a:endParaRPr sz="1800">
              <a:latin typeface="Arial"/>
              <a:ea typeface="Arial"/>
              <a:cs typeface="Arial"/>
              <a:sym typeface="Arial"/>
            </a:endParaRPr>
          </a:p>
          <a:p>
            <a:pPr indent="-342900" lvl="0" marL="444500" rtl="0" algn="l">
              <a:spcBef>
                <a:spcPts val="600"/>
              </a:spcBef>
              <a:spcAft>
                <a:spcPts val="0"/>
              </a:spcAft>
              <a:buClr>
                <a:schemeClr val="dk1"/>
              </a:buClr>
              <a:buSzPts val="1800"/>
              <a:buFont typeface="Noto Sans Symbols"/>
              <a:buChar char="✔"/>
            </a:pPr>
            <a:r>
              <a:rPr b="1" lang="en-GB" sz="1800">
                <a:latin typeface="Arial"/>
                <a:ea typeface="Arial"/>
                <a:cs typeface="Arial"/>
                <a:sym typeface="Arial"/>
              </a:rPr>
              <a:t>Finally, communicate clearly and transparently. </a:t>
            </a:r>
            <a:endParaRPr/>
          </a:p>
          <a:p>
            <a:pPr indent="0" lvl="1" marL="558800" marR="0" rtl="0" algn="l">
              <a:lnSpc>
                <a:spcPct val="100000"/>
              </a:lnSpc>
              <a:spcBef>
                <a:spcPts val="600"/>
              </a:spcBef>
              <a:spcAft>
                <a:spcPts val="0"/>
              </a:spcAft>
              <a:buClr>
                <a:schemeClr val="dk1"/>
              </a:buClr>
              <a:buSzPts val="1800"/>
              <a:buFont typeface="Arial"/>
              <a:buNone/>
            </a:pPr>
            <a:r>
              <a:rPr lang="en-GB" sz="1800">
                <a:latin typeface="Arial"/>
                <a:ea typeface="Arial"/>
                <a:cs typeface="Arial"/>
                <a:sym typeface="Arial"/>
              </a:rPr>
              <a:t>Clear and transparent communication about the engagement and its methods before, during and after engagement process improves trust.</a:t>
            </a:r>
            <a:endParaRPr/>
          </a:p>
          <a:p>
            <a:pPr indent="0" lvl="1" marL="558800" marR="0" rtl="0" algn="l">
              <a:lnSpc>
                <a:spcPct val="100000"/>
              </a:lnSpc>
              <a:spcBef>
                <a:spcPts val="600"/>
              </a:spcBef>
              <a:spcAft>
                <a:spcPts val="0"/>
              </a:spcAft>
              <a:buClr>
                <a:schemeClr val="dk1"/>
              </a:buClr>
              <a:buSzPts val="1800"/>
              <a:buFont typeface="Arial"/>
              <a:buNone/>
            </a:pPr>
            <a:r>
              <a:rPr lang="en-GB" sz="1800">
                <a:latin typeface="Arial"/>
                <a:ea typeface="Arial"/>
                <a:cs typeface="Arial"/>
                <a:sym typeface="Arial"/>
              </a:rPr>
              <a:t>Furthermore, to enhance how much stakeholders engage, language and content should be tailored to the stakeholder’s own language and interests. </a:t>
            </a:r>
            <a:endParaRPr/>
          </a:p>
          <a:p>
            <a:pPr indent="0" lvl="1" marL="558800" marR="0" rtl="0" algn="l">
              <a:lnSpc>
                <a:spcPct val="100000"/>
              </a:lnSpc>
              <a:spcBef>
                <a:spcPts val="600"/>
              </a:spcBef>
              <a:spcAft>
                <a:spcPts val="0"/>
              </a:spcAft>
              <a:buClr>
                <a:schemeClr val="dk1"/>
              </a:buClr>
              <a:buSzPts val="1800"/>
              <a:buFont typeface="Arial"/>
              <a:buNone/>
            </a:pPr>
            <a:r>
              <a:rPr lang="en-GB" sz="1800">
                <a:latin typeface="Arial"/>
                <a:ea typeface="Arial"/>
                <a:cs typeface="Arial"/>
                <a:sym typeface="Arial"/>
              </a:rPr>
              <a:t>The trust of of the wider public can also be improved by covering engagement in the media, which increases familiarity with the process.</a:t>
            </a:r>
            <a:endParaRPr/>
          </a:p>
          <a:p>
            <a:pPr indent="0" lvl="1" marL="558800" rtl="0" algn="l">
              <a:spcBef>
                <a:spcPts val="600"/>
              </a:spcBef>
              <a:spcAft>
                <a:spcPts val="0"/>
              </a:spcAft>
              <a:buClr>
                <a:schemeClr val="dk1"/>
              </a:buClr>
              <a:buSzPts val="300"/>
              <a:buFont typeface="Calibri"/>
              <a:buNone/>
            </a:pPr>
            <a:r>
              <a:t/>
            </a:r>
            <a:endParaRPr sz="300">
              <a:latin typeface="Arial"/>
              <a:ea typeface="Arial"/>
              <a:cs typeface="Arial"/>
              <a:sym typeface="Arial"/>
            </a:endParaRPr>
          </a:p>
          <a:p>
            <a:pPr indent="0" lvl="0" marL="101600" marR="0" rtl="0" algn="l">
              <a:lnSpc>
                <a:spcPct val="100000"/>
              </a:lnSpc>
              <a:spcBef>
                <a:spcPts val="600"/>
              </a:spcBef>
              <a:spcAft>
                <a:spcPts val="0"/>
              </a:spcAft>
              <a:buClr>
                <a:schemeClr val="dk1"/>
              </a:buClr>
              <a:buSzPts val="1050"/>
              <a:buFont typeface="Arial"/>
              <a:buNone/>
            </a:pPr>
            <a:r>
              <a:rPr lang="en-GB" sz="1050">
                <a:latin typeface="Arial"/>
                <a:ea typeface="Arial"/>
                <a:cs typeface="Arial"/>
                <a:sym typeface="Arial"/>
              </a:rPr>
              <a:t>(</a:t>
            </a:r>
            <a:r>
              <a:rPr lang="en-GB" sz="800">
                <a:latin typeface="Arial"/>
                <a:ea typeface="Arial"/>
                <a:cs typeface="Arial"/>
                <a:sym typeface="Arial"/>
              </a:rPr>
              <a:t>Climate Change Committee, 2022; Demski, 2021; Motherway et al., 2023; Rutter et al., 2021</a:t>
            </a:r>
            <a:r>
              <a:rPr lang="en-GB" sz="1050">
                <a:latin typeface="Arial"/>
                <a:ea typeface="Arial"/>
                <a:cs typeface="Arial"/>
                <a:sym typeface="Arial"/>
              </a:rPr>
              <a:t>)</a:t>
            </a:r>
            <a:endParaRPr/>
          </a:p>
          <a:p>
            <a:pPr indent="0" lvl="1" marL="558800" rtl="0" algn="l">
              <a:spcBef>
                <a:spcPts val="600"/>
              </a:spcBef>
              <a:spcAft>
                <a:spcPts val="0"/>
              </a:spcAft>
              <a:buClr>
                <a:schemeClr val="dk1"/>
              </a:buClr>
              <a:buSzPts val="300"/>
              <a:buFont typeface="Calibri"/>
              <a:buNone/>
            </a:pPr>
            <a:r>
              <a:t/>
            </a:r>
            <a:endParaRPr sz="300">
              <a:latin typeface="Arial"/>
              <a:ea typeface="Arial"/>
              <a:cs typeface="Arial"/>
              <a:sym typeface="Arial"/>
            </a:endParaRPr>
          </a:p>
          <a:p>
            <a:pPr indent="0" lvl="0" marL="0" rtl="0" algn="l">
              <a:spcBef>
                <a:spcPts val="600"/>
              </a:spcBef>
              <a:spcAft>
                <a:spcPts val="0"/>
              </a:spcAft>
              <a:buNone/>
            </a:pPr>
            <a:r>
              <a:t/>
            </a:r>
            <a:endParaRPr/>
          </a:p>
        </p:txBody>
      </p:sp>
      <p:sp>
        <p:nvSpPr>
          <p:cNvPr id="273" name="Google Shape;27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To create the necessary institutional capacity and processes for effective public engagement, governments should:</a:t>
            </a:r>
            <a:endParaRPr b="1" sz="1200">
              <a:latin typeface="Arial"/>
              <a:ea typeface="Arial"/>
              <a:cs typeface="Arial"/>
              <a:sym typeface="Arial"/>
            </a:endParaRPr>
          </a:p>
          <a:p>
            <a:pPr indent="-285750" lvl="0" marL="285750" rtl="0" algn="l">
              <a:spcBef>
                <a:spcPts val="600"/>
              </a:spcBef>
              <a:spcAft>
                <a:spcPts val="0"/>
              </a:spcAft>
              <a:buClr>
                <a:schemeClr val="dk1"/>
              </a:buClr>
              <a:buSzPts val="1200"/>
              <a:buFont typeface="Arial"/>
              <a:buChar char="•"/>
            </a:pPr>
            <a:r>
              <a:rPr b="1" lang="en-GB" sz="1200">
                <a:latin typeface="Arial"/>
                <a:ea typeface="Arial"/>
                <a:cs typeface="Arial"/>
                <a:sym typeface="Arial"/>
              </a:rPr>
              <a:t>Establish a governmental body </a:t>
            </a:r>
            <a:r>
              <a:rPr lang="en-GB" sz="1200">
                <a:latin typeface="Arial"/>
                <a:ea typeface="Arial"/>
                <a:cs typeface="Arial"/>
                <a:sym typeface="Arial"/>
              </a:rPr>
              <a:t>to oversee and coordinate public engagement efforts on net zero.</a:t>
            </a:r>
            <a:endParaRPr sz="400">
              <a:latin typeface="Arial"/>
              <a:ea typeface="Arial"/>
              <a:cs typeface="Arial"/>
              <a:sym typeface="Arial"/>
            </a:endParaRPr>
          </a:p>
          <a:p>
            <a:pPr indent="-285750" lvl="0" marL="285750" rtl="0" algn="l">
              <a:spcBef>
                <a:spcPts val="600"/>
              </a:spcBef>
              <a:spcAft>
                <a:spcPts val="0"/>
              </a:spcAft>
              <a:buClr>
                <a:schemeClr val="dk1"/>
              </a:buClr>
              <a:buSzPts val="1200"/>
              <a:buFont typeface="Arial"/>
              <a:buChar char="•"/>
            </a:pPr>
            <a:r>
              <a:rPr b="1" lang="en-GB" sz="1200">
                <a:latin typeface="Arial"/>
                <a:ea typeface="Arial"/>
                <a:cs typeface="Arial"/>
                <a:sym typeface="Arial"/>
              </a:rPr>
              <a:t>Take a strategic approach to public engagement</a:t>
            </a:r>
            <a:r>
              <a:rPr lang="en-GB" sz="1200">
                <a:latin typeface="Arial"/>
                <a:ea typeface="Arial"/>
                <a:cs typeface="Arial"/>
                <a:sym typeface="Arial"/>
              </a:rPr>
              <a:t>, identifying where and how the public should be engaged.</a:t>
            </a:r>
            <a:endParaRPr sz="400">
              <a:latin typeface="Arial"/>
              <a:ea typeface="Arial"/>
              <a:cs typeface="Arial"/>
              <a:sym typeface="Arial"/>
            </a:endParaRPr>
          </a:p>
          <a:p>
            <a:pPr indent="-285750" lvl="0" marL="285750" rtl="0" algn="l">
              <a:spcBef>
                <a:spcPts val="600"/>
              </a:spcBef>
              <a:spcAft>
                <a:spcPts val="0"/>
              </a:spcAft>
              <a:buClr>
                <a:schemeClr val="dk1"/>
              </a:buClr>
              <a:buSzPts val="1200"/>
              <a:buFont typeface="Arial"/>
              <a:buChar char="•"/>
            </a:pPr>
            <a:r>
              <a:rPr b="1" lang="en-GB" sz="1200">
                <a:latin typeface="Arial"/>
                <a:ea typeface="Arial"/>
                <a:cs typeface="Arial"/>
                <a:sym typeface="Arial"/>
              </a:rPr>
              <a:t>Increase awareness </a:t>
            </a:r>
            <a:r>
              <a:rPr lang="en-GB" sz="1200">
                <a:latin typeface="Arial"/>
                <a:ea typeface="Arial"/>
                <a:cs typeface="Arial"/>
                <a:sym typeface="Arial"/>
              </a:rPr>
              <a:t>and expertise around deliberative engagement </a:t>
            </a:r>
            <a:r>
              <a:rPr b="1" lang="en-GB" sz="1200">
                <a:latin typeface="Arial"/>
                <a:ea typeface="Arial"/>
                <a:cs typeface="Arial"/>
                <a:sym typeface="Arial"/>
              </a:rPr>
              <a:t>amongst relevant civil servants</a:t>
            </a:r>
            <a:r>
              <a:rPr lang="en-GB" sz="1200">
                <a:latin typeface="Arial"/>
                <a:ea typeface="Arial"/>
                <a:cs typeface="Arial"/>
                <a:sym typeface="Arial"/>
              </a:rPr>
              <a:t>.</a:t>
            </a:r>
            <a:endParaRPr/>
          </a:p>
          <a:p>
            <a:pPr indent="-285750" lvl="0" marL="285750" rtl="0" algn="l">
              <a:spcBef>
                <a:spcPts val="600"/>
              </a:spcBef>
              <a:spcAft>
                <a:spcPts val="0"/>
              </a:spcAft>
              <a:buClr>
                <a:schemeClr val="dk1"/>
              </a:buClr>
              <a:buSzPts val="1200"/>
              <a:buFont typeface="Arial"/>
              <a:buChar char="•"/>
            </a:pPr>
            <a:r>
              <a:rPr b="1" lang="en-GB" sz="1200">
                <a:latin typeface="Arial"/>
                <a:ea typeface="Arial"/>
                <a:cs typeface="Arial"/>
                <a:sym typeface="Arial"/>
              </a:rPr>
              <a:t>Develop cross-departmental guidelines </a:t>
            </a:r>
            <a:r>
              <a:rPr lang="en-GB" sz="1200">
                <a:latin typeface="Arial"/>
                <a:ea typeface="Arial"/>
                <a:cs typeface="Arial"/>
                <a:sym typeface="Arial"/>
              </a:rPr>
              <a:t>for the use of engagement methods.</a:t>
            </a:r>
            <a:endParaRPr sz="400">
              <a:latin typeface="Arial"/>
              <a:ea typeface="Arial"/>
              <a:cs typeface="Arial"/>
              <a:sym typeface="Arial"/>
            </a:endParaRPr>
          </a:p>
          <a:p>
            <a:pPr indent="-285750" lvl="0" marL="285750" rtl="0" algn="l">
              <a:spcBef>
                <a:spcPts val="600"/>
              </a:spcBef>
              <a:spcAft>
                <a:spcPts val="0"/>
              </a:spcAft>
              <a:buClr>
                <a:schemeClr val="dk1"/>
              </a:buClr>
              <a:buSzPts val="1200"/>
              <a:buFont typeface="Arial"/>
              <a:buChar char="•"/>
            </a:pPr>
            <a:r>
              <a:rPr b="1" lang="en-GB" sz="1200">
                <a:latin typeface="Arial"/>
                <a:ea typeface="Arial"/>
                <a:cs typeface="Arial"/>
                <a:sym typeface="Arial"/>
              </a:rPr>
              <a:t>Provide funding for local government </a:t>
            </a:r>
            <a:r>
              <a:rPr lang="en-GB" sz="1200">
                <a:latin typeface="Arial"/>
                <a:ea typeface="Arial"/>
                <a:cs typeface="Arial"/>
                <a:sym typeface="Arial"/>
              </a:rPr>
              <a:t>and public bodies to carry out deliberative public engagement.</a:t>
            </a:r>
            <a:endParaRPr/>
          </a:p>
          <a:p>
            <a:pPr indent="-285750" lvl="0" marL="285750" rtl="0" algn="l">
              <a:spcBef>
                <a:spcPts val="600"/>
              </a:spcBef>
              <a:spcAft>
                <a:spcPts val="0"/>
              </a:spcAft>
              <a:buClr>
                <a:schemeClr val="dk1"/>
              </a:buClr>
              <a:buSzPts val="1200"/>
              <a:buFont typeface="Arial"/>
              <a:buChar char="•"/>
            </a:pPr>
            <a:r>
              <a:rPr b="1" lang="en-GB" sz="1200">
                <a:latin typeface="Arial"/>
                <a:ea typeface="Arial"/>
                <a:cs typeface="Arial"/>
                <a:sym typeface="Arial"/>
              </a:rPr>
              <a:t>Ensure engagement is embedded in the broader transition strategy; </a:t>
            </a:r>
            <a:r>
              <a:rPr lang="en-GB" sz="1200">
                <a:latin typeface="Arial"/>
                <a:ea typeface="Arial"/>
                <a:cs typeface="Arial"/>
                <a:sym typeface="Arial"/>
              </a:rPr>
              <a:t>the strategy should outline the role of public engagement, how it will be carried out and by whom, and a budget should be specifically allocated for engagement; it should establish how local action fits in the broader strategy</a:t>
            </a:r>
            <a:endParaRPr b="1" sz="1200">
              <a:latin typeface="Arial"/>
              <a:ea typeface="Arial"/>
              <a:cs typeface="Arial"/>
              <a:sym typeface="Arial"/>
            </a:endParaRPr>
          </a:p>
          <a:p>
            <a:pPr indent="0" lvl="0" marL="0" rtl="0" algn="l">
              <a:spcBef>
                <a:spcPts val="60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GB">
                <a:latin typeface="Arial"/>
                <a:ea typeface="Arial"/>
                <a:cs typeface="Arial"/>
                <a:sym typeface="Arial"/>
              </a:rPr>
              <a:t>(</a:t>
            </a:r>
            <a:r>
              <a:rPr lang="en-GB" sz="1200">
                <a:solidFill>
                  <a:srgbClr val="000000"/>
                </a:solidFill>
                <a:latin typeface="Arial"/>
                <a:ea typeface="Arial"/>
                <a:cs typeface="Arial"/>
                <a:sym typeface="Arial"/>
              </a:rPr>
              <a:t>Blachowicz et al., 2021; Rutter at al., 2021</a:t>
            </a:r>
            <a:r>
              <a:rPr lang="en-GB">
                <a:latin typeface="Arial"/>
                <a:ea typeface="Arial"/>
                <a:cs typeface="Arial"/>
                <a:sym typeface="Arial"/>
              </a:rPr>
              <a:t>)</a:t>
            </a:r>
            <a:endParaRPr/>
          </a:p>
          <a:p>
            <a:pPr indent="0" lvl="0" marL="0" rtl="0" algn="l">
              <a:spcBef>
                <a:spcPts val="0"/>
              </a:spcBef>
              <a:spcAft>
                <a:spcPts val="0"/>
              </a:spcAft>
              <a:buNone/>
            </a:pPr>
            <a:r>
              <a:t/>
            </a:r>
            <a:endParaRPr/>
          </a:p>
        </p:txBody>
      </p:sp>
      <p:sp>
        <p:nvSpPr>
          <p:cNvPr id="281" name="Google Shape;28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88" name="Google Shape;288;p20: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lang="en-GB"/>
              <a:t>Public participation in energy systems.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This last section focuses on prosumerism but also touches on how to design effective behavioural change policies.</a:t>
            </a:r>
            <a:endParaRPr/>
          </a:p>
        </p:txBody>
      </p:sp>
      <p:sp>
        <p:nvSpPr>
          <p:cNvPr id="289" name="Google Shape;289;p20: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Calibri"/>
              <a:buNone/>
            </a:pPr>
            <a:r>
              <a:rPr lang="en-GB" sz="1200"/>
              <a:t>The clean electricity transition hinges on behavioural change, such as switching cooking appliances.</a:t>
            </a:r>
            <a:endParaRPr/>
          </a:p>
          <a:p>
            <a:pPr indent="0" lvl="0" marL="101600" rtl="0" algn="l">
              <a:spcBef>
                <a:spcPts val="600"/>
              </a:spcBef>
              <a:spcAft>
                <a:spcPts val="0"/>
              </a:spcAft>
              <a:buClr>
                <a:schemeClr val="dk1"/>
              </a:buClr>
              <a:buSzPts val="200"/>
              <a:buFont typeface="Calibri"/>
              <a:buNone/>
            </a:pPr>
            <a:r>
              <a:t/>
            </a:r>
            <a:endParaRPr sz="200"/>
          </a:p>
          <a:p>
            <a:pPr indent="0" lvl="0" marL="101600" rtl="0" algn="l">
              <a:spcBef>
                <a:spcPts val="600"/>
              </a:spcBef>
              <a:spcAft>
                <a:spcPts val="0"/>
              </a:spcAft>
              <a:buClr>
                <a:schemeClr val="dk1"/>
              </a:buClr>
              <a:buSzPts val="1200"/>
              <a:buFont typeface="Calibri"/>
              <a:buNone/>
            </a:pPr>
            <a:r>
              <a:rPr lang="en-GB" sz="1200"/>
              <a:t>Behavioural science shows that:</a:t>
            </a:r>
            <a:endParaRPr/>
          </a:p>
          <a:p>
            <a:pPr indent="-285750" lvl="0" marL="387350" rtl="0" algn="l">
              <a:spcBef>
                <a:spcPts val="600"/>
              </a:spcBef>
              <a:spcAft>
                <a:spcPts val="0"/>
              </a:spcAft>
              <a:buClr>
                <a:schemeClr val="dk1"/>
              </a:buClr>
              <a:buSzPts val="1200"/>
              <a:buFont typeface="Arial"/>
              <a:buChar char="•"/>
            </a:pPr>
            <a:r>
              <a:rPr lang="en-GB" sz="1200"/>
              <a:t>Providing consumption data to households that is accessible and and easy-to-understand, for example including peer-to-peer comparisons, increases energy savings and improves trust between consumers and power providers</a:t>
            </a:r>
            <a:endParaRPr/>
          </a:p>
          <a:p>
            <a:pPr indent="-285750" lvl="0" marL="387350" rtl="0" algn="l">
              <a:spcBef>
                <a:spcPts val="600"/>
              </a:spcBef>
              <a:spcAft>
                <a:spcPts val="0"/>
              </a:spcAft>
              <a:buClr>
                <a:schemeClr val="dk1"/>
              </a:buClr>
              <a:buSzPts val="1200"/>
              <a:buFont typeface="Arial"/>
              <a:buChar char="•"/>
            </a:pPr>
            <a:r>
              <a:rPr lang="en-GB" sz="1200"/>
              <a:t>Informing consumers about the financials savings made or to be made from energy efficiency measures increases changes towards higher energy efficiency</a:t>
            </a:r>
            <a:endParaRPr/>
          </a:p>
          <a:p>
            <a:pPr indent="0" lvl="0" marL="101600" rtl="0" algn="l">
              <a:spcBef>
                <a:spcPts val="600"/>
              </a:spcBef>
              <a:spcAft>
                <a:spcPts val="0"/>
              </a:spcAft>
              <a:buClr>
                <a:schemeClr val="dk1"/>
              </a:buClr>
              <a:buSzPts val="400"/>
              <a:buFont typeface="Calibri"/>
              <a:buNone/>
            </a:pPr>
            <a:br>
              <a:rPr lang="en-GB" sz="400"/>
            </a:br>
            <a:r>
              <a:rPr lang="en-GB" sz="1200"/>
              <a:t>Finance and convenience are important motivational factors, but so is culture, ethics, and values, including from religion or philosophy.</a:t>
            </a:r>
            <a:endParaRPr/>
          </a:p>
          <a:p>
            <a:pPr indent="-171450" lvl="0" marL="207450" rtl="0" algn="l">
              <a:lnSpc>
                <a:spcPct val="110000"/>
              </a:lnSpc>
              <a:spcBef>
                <a:spcPts val="900"/>
              </a:spcBef>
              <a:spcAft>
                <a:spcPts val="0"/>
              </a:spcAft>
              <a:buClr>
                <a:schemeClr val="dk1"/>
              </a:buClr>
              <a:buSzPts val="1200"/>
              <a:buFont typeface="Arial"/>
              <a:buChar char="•"/>
            </a:pPr>
            <a:r>
              <a:rPr b="0" lang="en-GB" sz="1200">
                <a:solidFill>
                  <a:schemeClr val="dk1"/>
                </a:solidFill>
              </a:rPr>
              <a:t>It is sometimes more effective to encourage small, gradual changes in behaviour rather than large overnight changes. For example, In some areas, public campaigns to encourage households to switch from traditional fuels to LPG stoves have been</a:t>
            </a:r>
            <a:r>
              <a:rPr lang="en-GB" sz="1200">
                <a:solidFill>
                  <a:schemeClr val="dk1"/>
                </a:solidFill>
              </a:rPr>
              <a:t> unsuccessful because cooking practices are so deeply rooted in culture and because LPG is more expensive. </a:t>
            </a:r>
            <a:r>
              <a:rPr b="0" lang="en-GB" sz="1200">
                <a:solidFill>
                  <a:schemeClr val="dk1"/>
                </a:solidFill>
              </a:rPr>
              <a:t>Instead, it is more effective to gradual promoting shifts from traditional wood burners to higher efficiency stoves, to biomass, LPG, and finally into electricity.</a:t>
            </a:r>
            <a:endParaRPr/>
          </a:p>
          <a:p>
            <a:pPr indent="0" lvl="0" marL="36000" rtl="0" algn="l">
              <a:lnSpc>
                <a:spcPct val="110000"/>
              </a:lnSpc>
              <a:spcBef>
                <a:spcPts val="900"/>
              </a:spcBef>
              <a:spcAft>
                <a:spcPts val="0"/>
              </a:spcAft>
              <a:buClr>
                <a:schemeClr val="dk1"/>
              </a:buClr>
              <a:buSzPts val="1200"/>
              <a:buFont typeface="Arial"/>
              <a:buNone/>
            </a:pPr>
            <a:r>
              <a:t/>
            </a:r>
            <a:endParaRPr b="0" sz="1200">
              <a:solidFill>
                <a:schemeClr val="dk1"/>
              </a:solidFill>
            </a:endParaRPr>
          </a:p>
          <a:p>
            <a:pPr indent="0" lvl="0" marL="36000" marR="0" rtl="0" algn="l">
              <a:lnSpc>
                <a:spcPct val="110000"/>
              </a:lnSpc>
              <a:spcBef>
                <a:spcPts val="900"/>
              </a:spcBef>
              <a:spcAft>
                <a:spcPts val="0"/>
              </a:spcAft>
              <a:buClr>
                <a:schemeClr val="dk1"/>
              </a:buClr>
              <a:buSzPts val="1200"/>
              <a:buFont typeface="Arial"/>
              <a:buNone/>
            </a:pPr>
            <a:r>
              <a:rPr lang="en-GB">
                <a:latin typeface="Arial"/>
                <a:ea typeface="Arial"/>
                <a:cs typeface="Arial"/>
                <a:sym typeface="Arial"/>
              </a:rPr>
              <a:t>(</a:t>
            </a:r>
            <a:r>
              <a:rPr lang="en-GB" sz="1200">
                <a:latin typeface="Arial"/>
                <a:ea typeface="Arial"/>
                <a:cs typeface="Arial"/>
                <a:sym typeface="Arial"/>
              </a:rPr>
              <a:t>Demski, 2021</a:t>
            </a:r>
            <a:r>
              <a:rPr lang="en-GB">
                <a:latin typeface="Arial"/>
                <a:ea typeface="Arial"/>
                <a:cs typeface="Arial"/>
                <a:sym typeface="Arial"/>
              </a:rPr>
              <a:t>; </a:t>
            </a:r>
            <a:r>
              <a:rPr lang="en-GB" sz="1200">
                <a:solidFill>
                  <a:srgbClr val="000000"/>
                </a:solidFill>
                <a:latin typeface="Arial"/>
                <a:ea typeface="Arial"/>
                <a:cs typeface="Arial"/>
                <a:sym typeface="Arial"/>
              </a:rPr>
              <a:t>IEA, 2021</a:t>
            </a:r>
            <a:r>
              <a:rPr lang="en-GB">
                <a:latin typeface="Arial"/>
                <a:ea typeface="Arial"/>
                <a:cs typeface="Arial"/>
                <a:sym typeface="Arial"/>
              </a:rPr>
              <a:t>)</a:t>
            </a:r>
            <a:endParaRPr/>
          </a:p>
          <a:p>
            <a:pPr indent="0" lvl="0" marL="36000" rtl="0" algn="l">
              <a:lnSpc>
                <a:spcPct val="110000"/>
              </a:lnSpc>
              <a:spcBef>
                <a:spcPts val="900"/>
              </a:spcBef>
              <a:spcAft>
                <a:spcPts val="0"/>
              </a:spcAft>
              <a:buClr>
                <a:schemeClr val="dk1"/>
              </a:buClr>
              <a:buSzPts val="1200"/>
              <a:buFont typeface="Arial"/>
              <a:buNone/>
            </a:pPr>
            <a:r>
              <a:t/>
            </a:r>
            <a:endParaRPr b="0" sz="1200">
              <a:solidFill>
                <a:schemeClr val="dk1"/>
              </a:solidFill>
            </a:endParaRPr>
          </a:p>
        </p:txBody>
      </p:sp>
      <p:sp>
        <p:nvSpPr>
          <p:cNvPr id="296" name="Google Shape;29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200"/>
              <a:buFont typeface="Arial"/>
              <a:buNone/>
            </a:pPr>
            <a:r>
              <a:rPr i="0" lang="en-GB" sz="1200" u="none" strike="noStrike">
                <a:latin typeface="Arial"/>
                <a:ea typeface="Arial"/>
                <a:cs typeface="Arial"/>
                <a:sym typeface="Arial"/>
              </a:rPr>
              <a:t>Prosumers are necessary components of the clean electricity transition since they </a:t>
            </a:r>
            <a:r>
              <a:rPr lang="en-GB">
                <a:solidFill>
                  <a:srgbClr val="3F3F3F"/>
                </a:solidFill>
                <a:latin typeface="Helvetica Neue"/>
                <a:ea typeface="Helvetica Neue"/>
                <a:cs typeface="Helvetica Neue"/>
                <a:sym typeface="Helvetica Neue"/>
              </a:rPr>
              <a:t>facilitate distributed power generation.</a:t>
            </a:r>
            <a:endParaRPr i="0" sz="1200" u="none" strike="noStrike">
              <a:latin typeface="Arial"/>
              <a:ea typeface="Arial"/>
              <a:cs typeface="Arial"/>
              <a:sym typeface="Arial"/>
            </a:endParaRPr>
          </a:p>
          <a:p>
            <a:pPr indent="0" lvl="0" marL="0" rtl="0" algn="l">
              <a:lnSpc>
                <a:spcPct val="110000"/>
              </a:lnSpc>
              <a:spcBef>
                <a:spcPts val="900"/>
              </a:spcBef>
              <a:spcAft>
                <a:spcPts val="0"/>
              </a:spcAft>
              <a:buNone/>
            </a:pPr>
            <a:r>
              <a:t/>
            </a:r>
            <a:endParaRPr i="0" sz="1200" u="none" strike="noStrike">
              <a:latin typeface="Arial"/>
              <a:ea typeface="Arial"/>
              <a:cs typeface="Arial"/>
              <a:sym typeface="Arial"/>
            </a:endParaRPr>
          </a:p>
          <a:p>
            <a:pPr indent="0" lvl="0" marL="0" rtl="0" algn="l">
              <a:lnSpc>
                <a:spcPct val="110000"/>
              </a:lnSpc>
              <a:spcBef>
                <a:spcPts val="900"/>
              </a:spcBef>
              <a:spcAft>
                <a:spcPts val="0"/>
              </a:spcAft>
              <a:buNone/>
            </a:pPr>
            <a:r>
              <a:rPr i="0" lang="en-GB" sz="1200" u="none" strike="noStrike">
                <a:latin typeface="Arial"/>
                <a:ea typeface="Arial"/>
                <a:cs typeface="Arial"/>
                <a:sym typeface="Arial"/>
              </a:rPr>
              <a:t>Prosumerism comes from the words “producer” and “consumer”</a:t>
            </a:r>
            <a:r>
              <a:rPr lang="en-GB">
                <a:latin typeface="Arial"/>
                <a:ea typeface="Arial"/>
                <a:cs typeface="Arial"/>
                <a:sym typeface="Arial"/>
              </a:rPr>
              <a:t>. </a:t>
            </a:r>
            <a:r>
              <a:rPr i="0" lang="en-GB" u="none" strike="noStrike">
                <a:latin typeface="Arial"/>
                <a:ea typeface="Arial"/>
                <a:cs typeface="Arial"/>
                <a:sym typeface="Arial"/>
              </a:rPr>
              <a:t>Prosu</a:t>
            </a:r>
            <a:r>
              <a:rPr lang="en-GB">
                <a:latin typeface="Arial"/>
                <a:ea typeface="Arial"/>
                <a:cs typeface="Arial"/>
                <a:sym typeface="Arial"/>
              </a:rPr>
              <a:t>mers are e</a:t>
            </a:r>
            <a:r>
              <a:rPr i="0" lang="en-GB" u="none" strike="noStrike">
                <a:latin typeface="Arial"/>
                <a:ea typeface="Arial"/>
                <a:cs typeface="Arial"/>
                <a:sym typeface="Arial"/>
              </a:rPr>
              <a:t>ntities that are active in the energy system in different ways</a:t>
            </a:r>
            <a:r>
              <a:rPr lang="en-GB">
                <a:latin typeface="Arial"/>
                <a:ea typeface="Arial"/>
                <a:cs typeface="Arial"/>
                <a:sym typeface="Arial"/>
              </a:rPr>
              <a:t>:</a:t>
            </a:r>
            <a:endParaRPr/>
          </a:p>
          <a:p>
            <a:pPr indent="-285750" lvl="0" marL="285750" rtl="0" algn="l">
              <a:lnSpc>
                <a:spcPct val="110000"/>
              </a:lnSpc>
              <a:spcBef>
                <a:spcPts val="900"/>
              </a:spcBef>
              <a:spcAft>
                <a:spcPts val="0"/>
              </a:spcAft>
              <a:buClr>
                <a:schemeClr val="dk1"/>
              </a:buClr>
              <a:buSzPts val="1200"/>
              <a:buFont typeface="Arial"/>
              <a:buChar char="•"/>
            </a:pPr>
            <a:r>
              <a:rPr b="1" i="0" lang="en-GB" u="none" strike="noStrike">
                <a:latin typeface="Arial"/>
                <a:ea typeface="Arial"/>
                <a:cs typeface="Arial"/>
                <a:sym typeface="Arial"/>
              </a:rPr>
              <a:t>Consuming and producing power, heat, or both</a:t>
            </a:r>
            <a:r>
              <a:rPr i="0" lang="en-GB" u="none" strike="noStrike">
                <a:latin typeface="Arial"/>
                <a:ea typeface="Arial"/>
                <a:cs typeface="Arial"/>
                <a:sym typeface="Arial"/>
              </a:rPr>
              <a:t>, e.g.</a:t>
            </a:r>
            <a:r>
              <a:rPr b="1" i="0" lang="en-GB" u="none" strike="noStrike">
                <a:latin typeface="Arial"/>
                <a:ea typeface="Arial"/>
                <a:cs typeface="Arial"/>
                <a:sym typeface="Arial"/>
              </a:rPr>
              <a:t> </a:t>
            </a:r>
            <a:r>
              <a:rPr lang="en-GB">
                <a:latin typeface="Arial"/>
                <a:ea typeface="Arial"/>
                <a:cs typeface="Arial"/>
                <a:sym typeface="Arial"/>
              </a:rPr>
              <a:t>rooftop solar, micro-hydro, solar heating</a:t>
            </a:r>
            <a:endParaRPr b="0" i="0" u="none" strike="noStrike">
              <a:latin typeface="Arial"/>
              <a:ea typeface="Arial"/>
              <a:cs typeface="Arial"/>
              <a:sym typeface="Arial"/>
            </a:endParaRPr>
          </a:p>
          <a:p>
            <a:pPr indent="-285750" lvl="0" marL="285750" rtl="0" algn="l">
              <a:lnSpc>
                <a:spcPct val="110000"/>
              </a:lnSpc>
              <a:spcBef>
                <a:spcPts val="900"/>
              </a:spcBef>
              <a:spcAft>
                <a:spcPts val="0"/>
              </a:spcAft>
              <a:buClr>
                <a:schemeClr val="dk1"/>
              </a:buClr>
              <a:buSzPts val="1200"/>
              <a:buFont typeface="Arial"/>
              <a:buChar char="•"/>
            </a:pPr>
            <a:r>
              <a:rPr b="1" lang="en-GB">
                <a:latin typeface="Arial"/>
                <a:ea typeface="Arial"/>
                <a:cs typeface="Arial"/>
                <a:sym typeface="Arial"/>
              </a:rPr>
              <a:t>Offering energy services such as demand flexibility or storage</a:t>
            </a:r>
            <a:r>
              <a:rPr lang="en-GB">
                <a:latin typeface="Arial"/>
                <a:ea typeface="Arial"/>
                <a:cs typeface="Arial"/>
                <a:sym typeface="Arial"/>
              </a:rPr>
              <a:t>, e.g. battery storage, heat storage, price-based demand response</a:t>
            </a:r>
            <a:endParaRPr/>
          </a:p>
          <a:p>
            <a:pPr indent="-285750" lvl="0" marL="285750" rtl="0" algn="l">
              <a:lnSpc>
                <a:spcPct val="110000"/>
              </a:lnSpc>
              <a:spcBef>
                <a:spcPts val="900"/>
              </a:spcBef>
              <a:spcAft>
                <a:spcPts val="0"/>
              </a:spcAft>
              <a:buClr>
                <a:schemeClr val="dk1"/>
              </a:buClr>
              <a:buSzPts val="1200"/>
              <a:buFont typeface="Arial"/>
              <a:buChar char="•"/>
            </a:pPr>
            <a:r>
              <a:rPr b="1" i="0" lang="en-GB" u="none" strike="noStrike">
                <a:latin typeface="Arial"/>
                <a:ea typeface="Arial"/>
                <a:cs typeface="Arial"/>
                <a:sym typeface="Arial"/>
              </a:rPr>
              <a:t>Being involved in an energy community</a:t>
            </a:r>
            <a:r>
              <a:rPr i="0" lang="en-GB" u="none" strike="noStrike">
                <a:latin typeface="Arial"/>
                <a:ea typeface="Arial"/>
                <a:cs typeface="Arial"/>
                <a:sym typeface="Arial"/>
              </a:rPr>
              <a:t>, e.g. </a:t>
            </a:r>
            <a:r>
              <a:rPr b="0" i="0" lang="en-GB" u="none" strike="noStrike">
                <a:latin typeface="Arial"/>
                <a:ea typeface="Arial"/>
                <a:cs typeface="Arial"/>
                <a:sym typeface="Arial"/>
              </a:rPr>
              <a:t>district heating networks</a:t>
            </a:r>
            <a:endParaRPr/>
          </a:p>
          <a:p>
            <a:pPr indent="-285750" lvl="0" marL="285750" rtl="0" algn="l">
              <a:lnSpc>
                <a:spcPct val="110000"/>
              </a:lnSpc>
              <a:spcBef>
                <a:spcPts val="900"/>
              </a:spcBef>
              <a:spcAft>
                <a:spcPts val="0"/>
              </a:spcAft>
              <a:buClr>
                <a:schemeClr val="dk1"/>
              </a:buClr>
              <a:buSzPts val="1200"/>
              <a:buFont typeface="Arial"/>
              <a:buChar char="•"/>
            </a:pPr>
            <a:r>
              <a:rPr b="1" lang="en-GB">
                <a:latin typeface="Arial"/>
                <a:ea typeface="Arial"/>
                <a:cs typeface="Arial"/>
                <a:sym typeface="Arial"/>
              </a:rPr>
              <a:t>Owning and operating grid infrastructure</a:t>
            </a:r>
            <a:r>
              <a:rPr lang="en-GB">
                <a:latin typeface="Arial"/>
                <a:ea typeface="Arial"/>
                <a:cs typeface="Arial"/>
                <a:sym typeface="Arial"/>
              </a:rPr>
              <a:t>, e</a:t>
            </a:r>
            <a:r>
              <a:rPr b="0" i="0" lang="en-GB" u="none" strike="noStrike">
                <a:latin typeface="Arial"/>
                <a:ea typeface="Arial"/>
                <a:cs typeface="Arial"/>
                <a:sym typeface="Arial"/>
              </a:rPr>
              <a:t>.g. investing in larger-scale RE projects</a:t>
            </a:r>
            <a:endParaRPr/>
          </a:p>
          <a:p>
            <a:pPr indent="0" lvl="0" marL="0" rtl="0" algn="l">
              <a:lnSpc>
                <a:spcPct val="110000"/>
              </a:lnSpc>
              <a:spcBef>
                <a:spcPts val="900"/>
              </a:spcBef>
              <a:spcAft>
                <a:spcPts val="0"/>
              </a:spcAft>
              <a:buNone/>
            </a:pPr>
            <a:r>
              <a:t/>
            </a:r>
            <a:endParaRPr b="0" i="0" sz="400" u="none" strike="noStrike">
              <a:latin typeface="Arial"/>
              <a:ea typeface="Arial"/>
              <a:cs typeface="Arial"/>
              <a:sym typeface="Arial"/>
            </a:endParaRPr>
          </a:p>
          <a:p>
            <a:pPr indent="0" lvl="0" marL="101600" rtl="0" algn="l">
              <a:lnSpc>
                <a:spcPct val="110000"/>
              </a:lnSpc>
              <a:spcBef>
                <a:spcPts val="900"/>
              </a:spcBef>
              <a:spcAft>
                <a:spcPts val="0"/>
              </a:spcAft>
              <a:buClr>
                <a:schemeClr val="dk1"/>
              </a:buClr>
              <a:buSzPts val="1200"/>
              <a:buFont typeface="Arial"/>
              <a:buNone/>
            </a:pPr>
            <a:r>
              <a:rPr b="0" i="0" lang="en-GB" u="none" strike="noStrike">
                <a:latin typeface="Arial"/>
                <a:ea typeface="Arial"/>
                <a:cs typeface="Arial"/>
                <a:sym typeface="Arial"/>
              </a:rPr>
              <a:t>Prosumers are entities that represent citizens. They can be:</a:t>
            </a:r>
            <a:endParaRPr/>
          </a:p>
          <a:p>
            <a:pPr indent="-285750" lvl="0" marL="285750" rtl="0" algn="l">
              <a:lnSpc>
                <a:spcPct val="110000"/>
              </a:lnSpc>
              <a:spcBef>
                <a:spcPts val="900"/>
              </a:spcBef>
              <a:spcAft>
                <a:spcPts val="0"/>
              </a:spcAft>
              <a:buClr>
                <a:schemeClr val="dk1"/>
              </a:buClr>
              <a:buSzPts val="1200"/>
              <a:buFont typeface="Arial"/>
              <a:buChar char="•"/>
            </a:pPr>
            <a:r>
              <a:rPr lang="en-GB">
                <a:latin typeface="Arial"/>
                <a:ea typeface="Arial"/>
                <a:cs typeface="Arial"/>
                <a:sym typeface="Arial"/>
              </a:rPr>
              <a:t>Citizens, such as individual people, collectives, households</a:t>
            </a:r>
            <a:endParaRPr/>
          </a:p>
          <a:p>
            <a:pPr indent="-285750" lvl="0" marL="285750" rtl="0" algn="l">
              <a:lnSpc>
                <a:spcPct val="110000"/>
              </a:lnSpc>
              <a:spcBef>
                <a:spcPts val="900"/>
              </a:spcBef>
              <a:spcAft>
                <a:spcPts val="0"/>
              </a:spcAft>
              <a:buClr>
                <a:schemeClr val="dk1"/>
              </a:buClr>
              <a:buSzPts val="1200"/>
              <a:buFont typeface="Arial"/>
              <a:buChar char="•"/>
            </a:pPr>
            <a:r>
              <a:rPr lang="en-GB">
                <a:latin typeface="Arial"/>
                <a:ea typeface="Arial"/>
                <a:cs typeface="Arial"/>
                <a:sym typeface="Arial"/>
              </a:rPr>
              <a:t>Companies, such as small and medium-sized enterprises (SMEs) (who do not have energy production as a main commercial activity)</a:t>
            </a:r>
            <a:endParaRPr/>
          </a:p>
          <a:p>
            <a:pPr indent="-285750" lvl="0" marL="285750" rtl="0" algn="l">
              <a:lnSpc>
                <a:spcPct val="110000"/>
              </a:lnSpc>
              <a:spcBef>
                <a:spcPts val="900"/>
              </a:spcBef>
              <a:spcAft>
                <a:spcPts val="0"/>
              </a:spcAft>
              <a:buClr>
                <a:schemeClr val="dk1"/>
              </a:buClr>
              <a:buSzPts val="1200"/>
              <a:buFont typeface="Arial"/>
              <a:buChar char="•"/>
            </a:pPr>
            <a:r>
              <a:rPr lang="en-GB">
                <a:latin typeface="Arial"/>
                <a:ea typeface="Arial"/>
                <a:cs typeface="Arial"/>
                <a:sym typeface="Arial"/>
              </a:rPr>
              <a:t>Public institutions, such as schools, hospitals, etc.</a:t>
            </a:r>
            <a:endParaRPr/>
          </a:p>
          <a:p>
            <a:pPr indent="0" lvl="0" marL="0" marR="0" rtl="0" algn="l">
              <a:lnSpc>
                <a:spcPct val="100000"/>
              </a:lnSpc>
              <a:spcBef>
                <a:spcPts val="600"/>
              </a:spcBef>
              <a:spcAft>
                <a:spcPts val="0"/>
              </a:spcAft>
              <a:buClr>
                <a:schemeClr val="dk1"/>
              </a:buClr>
              <a:buSzPts val="1200"/>
              <a:buFont typeface="Calibri"/>
              <a:buNone/>
            </a:pPr>
            <a:r>
              <a:t/>
            </a:r>
            <a:endParaRPr>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200"/>
              <a:buFont typeface="Arial"/>
              <a:buNone/>
            </a:pPr>
            <a:r>
              <a:rPr lang="en-GB">
                <a:latin typeface="Arial"/>
                <a:ea typeface="Arial"/>
                <a:cs typeface="Arial"/>
                <a:sym typeface="Arial"/>
              </a:rPr>
              <a:t>(EEA, 2022)</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04" name="Google Shape;30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Calibri"/>
              <a:buNone/>
            </a:pPr>
            <a:r>
              <a:rPr lang="en-GB"/>
              <a:t>The solar homes systems in Bangladesh is one </a:t>
            </a:r>
            <a:r>
              <a:rPr lang="en-GB" sz="1200"/>
              <a:t>of the most successful solar homes programs globally.</a:t>
            </a:r>
            <a:endParaRPr/>
          </a:p>
          <a:p>
            <a:pPr indent="-285750" lvl="0" marL="387350" rtl="0" algn="l">
              <a:spcBef>
                <a:spcPts val="0"/>
              </a:spcBef>
              <a:spcAft>
                <a:spcPts val="0"/>
              </a:spcAft>
              <a:buClr>
                <a:schemeClr val="dk1"/>
              </a:buClr>
              <a:buSzPts val="1200"/>
              <a:buFont typeface="Arial"/>
              <a:buChar char="•"/>
            </a:pPr>
            <a:r>
              <a:rPr lang="en-GB" sz="1200"/>
              <a:t>20 million rural people gained access to electricity over 15 years. Services accessed included better quality lighting, a cleaner and safer home environment, and communications technologies allowing access to the wider world. This also led to improve education and health services.</a:t>
            </a:r>
            <a:endParaRPr/>
          </a:p>
          <a:p>
            <a:pPr indent="-285750" lvl="0" marL="387350" rtl="0" algn="l">
              <a:spcBef>
                <a:spcPts val="0"/>
              </a:spcBef>
              <a:spcAft>
                <a:spcPts val="0"/>
              </a:spcAft>
              <a:buClr>
                <a:schemeClr val="dk1"/>
              </a:buClr>
              <a:buSzPts val="1200"/>
              <a:buFont typeface="Arial"/>
              <a:buChar char="•"/>
            </a:pPr>
            <a:r>
              <a:rPr lang="en-GB" sz="1200"/>
              <a:t>Access was gained far sooner than had people waited for the electric grid to arrive.</a:t>
            </a:r>
            <a:endParaRPr/>
          </a:p>
          <a:p>
            <a:pPr indent="-285750" lvl="0" marL="387350" rtl="0" algn="l">
              <a:spcBef>
                <a:spcPts val="0"/>
              </a:spcBef>
              <a:spcAft>
                <a:spcPts val="0"/>
              </a:spcAft>
              <a:buClr>
                <a:schemeClr val="dk1"/>
              </a:buClr>
              <a:buSzPts val="1200"/>
              <a:buFont typeface="Arial"/>
              <a:buChar char="•"/>
            </a:pPr>
            <a:r>
              <a:rPr lang="en-GB" sz="1200">
                <a:latin typeface="Arial"/>
                <a:ea typeface="Arial"/>
                <a:cs typeface="Arial"/>
                <a:sym typeface="Arial"/>
              </a:rPr>
              <a:t>At peak activity, more than 29,000 people were employed in this new industry. </a:t>
            </a:r>
            <a:endParaRPr sz="1200"/>
          </a:p>
          <a:p>
            <a:pPr indent="-285750" lvl="0" marL="387350" rtl="0" algn="l">
              <a:spcBef>
                <a:spcPts val="0"/>
              </a:spcBef>
              <a:spcAft>
                <a:spcPts val="0"/>
              </a:spcAft>
              <a:buClr>
                <a:schemeClr val="dk1"/>
              </a:buClr>
              <a:buSzPts val="1200"/>
              <a:buFont typeface="Arial"/>
              <a:buChar char="•"/>
            </a:pPr>
            <a:r>
              <a:rPr lang="en-GB" sz="1200"/>
              <a:t>US$1,095 million were invested in total, including US$81 from grants. Financing was </a:t>
            </a:r>
            <a:r>
              <a:rPr b="0" i="0" lang="en-GB" u="none" strike="noStrike">
                <a:solidFill>
                  <a:srgbClr val="374151"/>
                </a:solidFill>
                <a:latin typeface="Arial"/>
                <a:ea typeface="Arial"/>
                <a:cs typeface="Arial"/>
                <a:sym typeface="Arial"/>
              </a:rPr>
              <a:t>a mix of grants, soft loans, and contributions from users. </a:t>
            </a:r>
            <a:endParaRPr sz="1200"/>
          </a:p>
          <a:p>
            <a:pPr indent="-285750" lvl="0" marL="387350" rtl="0" algn="l">
              <a:spcBef>
                <a:spcPts val="0"/>
              </a:spcBef>
              <a:spcAft>
                <a:spcPts val="0"/>
              </a:spcAft>
              <a:buClr>
                <a:schemeClr val="dk1"/>
              </a:buClr>
              <a:buSzPts val="1200"/>
              <a:buFont typeface="Arial"/>
              <a:buChar char="•"/>
            </a:pPr>
            <a:r>
              <a:rPr lang="en-GB" sz="1200"/>
              <a:t>4 billion litres of kerosene avoided, equivalent to 9 million tCO2 emissions, and reduced risk of home fires and respiratory illnesses</a:t>
            </a:r>
            <a:endParaRPr/>
          </a:p>
          <a:p>
            <a:pPr indent="-285750" lvl="0" marL="387350" rtl="0" algn="l">
              <a:spcBef>
                <a:spcPts val="0"/>
              </a:spcBef>
              <a:spcAft>
                <a:spcPts val="0"/>
              </a:spcAft>
              <a:buClr>
                <a:schemeClr val="dk1"/>
              </a:buClr>
              <a:buSzPts val="1200"/>
              <a:buFont typeface="Arial"/>
              <a:buChar char="•"/>
            </a:pPr>
            <a:r>
              <a:rPr lang="en-GB" sz="1200"/>
              <a:t>Dramatic drop in cost and great improvement in quality of solar homes, paving the way for larger-scale projects</a:t>
            </a:r>
            <a:endParaRPr/>
          </a:p>
          <a:p>
            <a:pPr indent="-209550" lvl="0" marL="387350" rtl="0" algn="l">
              <a:spcBef>
                <a:spcPts val="0"/>
              </a:spcBef>
              <a:spcAft>
                <a:spcPts val="0"/>
              </a:spcAft>
              <a:buClr>
                <a:schemeClr val="dk1"/>
              </a:buClr>
              <a:buSzPts val="1200"/>
              <a:buFont typeface="Arial"/>
              <a:buNone/>
            </a:pPr>
            <a:r>
              <a:t/>
            </a:r>
            <a:endParaRPr sz="1200"/>
          </a:p>
          <a:p>
            <a:pPr indent="0" lvl="0" marL="101600" rtl="0" algn="l">
              <a:spcBef>
                <a:spcPts val="0"/>
              </a:spcBef>
              <a:spcAft>
                <a:spcPts val="0"/>
              </a:spcAft>
              <a:buClr>
                <a:schemeClr val="dk1"/>
              </a:buClr>
              <a:buSzPts val="1200"/>
              <a:buFont typeface="Calibri"/>
              <a:buNone/>
            </a:pPr>
            <a:r>
              <a:rPr lang="en-GB" sz="1200"/>
              <a:t>Several key factors contributed to the success of the Solar Homes Systems programme. </a:t>
            </a:r>
            <a:endParaRPr/>
          </a:p>
          <a:p>
            <a:pPr indent="-342900" lvl="0" marL="444500" rtl="0" algn="l">
              <a:spcBef>
                <a:spcPts val="0"/>
              </a:spcBef>
              <a:spcAft>
                <a:spcPts val="0"/>
              </a:spcAft>
              <a:buClr>
                <a:schemeClr val="dk1"/>
              </a:buClr>
              <a:buSzPts val="1200"/>
              <a:buFont typeface="Arial"/>
              <a:buChar char="•"/>
            </a:pPr>
            <a:r>
              <a:rPr lang="en-GB" sz="1200"/>
              <a:t>Project developers have </a:t>
            </a:r>
            <a:r>
              <a:rPr b="0" lang="en-GB" sz="1200"/>
              <a:t>a good understanding of local communities </a:t>
            </a:r>
            <a:r>
              <a:rPr lang="en-GB" sz="1200"/>
              <a:t>through extensive interaction with local actors during the delivery of awareness programs. Relevant information was provided to communities, and there was strong political support, with suitable institutional arrangements, guidelines, and capacity building.</a:t>
            </a:r>
            <a:endParaRPr/>
          </a:p>
          <a:p>
            <a:pPr indent="-342900" lvl="0" marL="444500" rtl="0" algn="l">
              <a:spcBef>
                <a:spcPts val="0"/>
              </a:spcBef>
              <a:spcAft>
                <a:spcPts val="0"/>
              </a:spcAft>
              <a:buClr>
                <a:srgbClr val="374151"/>
              </a:buClr>
              <a:buSzPts val="1200"/>
              <a:buFont typeface="Arial"/>
              <a:buChar char="•"/>
            </a:pPr>
            <a:r>
              <a:rPr b="0" i="0" lang="en-GB" u="none" strike="noStrike">
                <a:solidFill>
                  <a:srgbClr val="374151"/>
                </a:solidFill>
                <a:latin typeface="Arial"/>
                <a:ea typeface="Arial"/>
                <a:cs typeface="Arial"/>
                <a:sym typeface="Arial"/>
              </a:rPr>
              <a:t>Furthermore, the program allows users to pay for their solar home systems through manageable installments, making it accessible and affordable for low-income households.</a:t>
            </a:r>
            <a:endParaRPr/>
          </a:p>
          <a:p>
            <a:pPr indent="-342900" lvl="0" marL="444500" rtl="0" algn="l">
              <a:spcBef>
                <a:spcPts val="0"/>
              </a:spcBef>
              <a:spcAft>
                <a:spcPts val="0"/>
              </a:spcAft>
              <a:buClr>
                <a:srgbClr val="374151"/>
              </a:buClr>
              <a:buSzPts val="1200"/>
              <a:buFont typeface="Arial"/>
              <a:buChar char="•"/>
            </a:pPr>
            <a:r>
              <a:rPr b="0" i="0" lang="en-GB" sz="1200" u="none" strike="noStrike">
                <a:solidFill>
                  <a:srgbClr val="374151"/>
                </a:solidFill>
                <a:latin typeface="Arial"/>
                <a:ea typeface="Arial"/>
                <a:cs typeface="Arial"/>
                <a:sym typeface="Arial"/>
              </a:rPr>
              <a:t>The programme is highly collaborative. </a:t>
            </a:r>
            <a:r>
              <a:rPr b="0" i="0" lang="en-GB" u="none" strike="noStrike">
                <a:solidFill>
                  <a:srgbClr val="374151"/>
                </a:solidFill>
                <a:latin typeface="Arial"/>
                <a:ea typeface="Arial"/>
                <a:cs typeface="Arial"/>
                <a:sym typeface="Arial"/>
              </a:rPr>
              <a:t>The program is supported by Infrastructure Development Company Limited (IDCOL), a government-owned financing entity. IDCOL collaborates with various partner organizations, including NGOs, to implement the program.</a:t>
            </a:r>
            <a:endParaRPr/>
          </a:p>
          <a:p>
            <a:pPr indent="-342900" lvl="0" marL="444500" rtl="0" algn="l">
              <a:spcBef>
                <a:spcPts val="0"/>
              </a:spcBef>
              <a:spcAft>
                <a:spcPts val="0"/>
              </a:spcAft>
              <a:buClr>
                <a:srgbClr val="374151"/>
              </a:buClr>
              <a:buSzPts val="1200"/>
              <a:buFont typeface="Arial"/>
              <a:buChar char="•"/>
            </a:pPr>
            <a:r>
              <a:rPr b="0" i="0" lang="en-GB" u="none" strike="noStrike">
                <a:solidFill>
                  <a:srgbClr val="374151"/>
                </a:solidFill>
                <a:latin typeface="Arial"/>
                <a:ea typeface="Arial"/>
                <a:cs typeface="Arial"/>
                <a:sym typeface="Arial"/>
              </a:rPr>
              <a:t>Over time, the program has expanded and improved. It has incorporated technological advances and responded to the changing needs and preferences of rural consumers, contributing to its continued success.</a:t>
            </a:r>
            <a:endParaRPr sz="1200"/>
          </a:p>
          <a:p>
            <a:pPr indent="0" lvl="0" marL="101600" rtl="0" algn="l">
              <a:spcBef>
                <a:spcPts val="0"/>
              </a:spcBef>
              <a:spcAft>
                <a:spcPts val="0"/>
              </a:spcAft>
              <a:buClr>
                <a:schemeClr val="dk1"/>
              </a:buClr>
              <a:buSzPts val="1200"/>
              <a:buFont typeface="Arial"/>
              <a:buNone/>
            </a:pPr>
            <a:r>
              <a:t/>
            </a:r>
            <a:endParaRPr sz="1200"/>
          </a:p>
          <a:p>
            <a:pPr indent="0" lvl="0" marL="101600" marR="0" rtl="0" algn="l">
              <a:lnSpc>
                <a:spcPct val="100000"/>
              </a:lnSpc>
              <a:spcBef>
                <a:spcPts val="0"/>
              </a:spcBef>
              <a:spcAft>
                <a:spcPts val="0"/>
              </a:spcAft>
              <a:buClr>
                <a:schemeClr val="dk1"/>
              </a:buClr>
              <a:buSzPts val="1200"/>
              <a:buFont typeface="Arial"/>
              <a:buNone/>
            </a:pPr>
            <a:r>
              <a:rPr lang="en-GB">
                <a:latin typeface="Arial"/>
                <a:ea typeface="Arial"/>
                <a:cs typeface="Arial"/>
                <a:sym typeface="Arial"/>
              </a:rPr>
              <a:t>(World Bank, 2021)</a:t>
            </a:r>
            <a:endParaRPr/>
          </a:p>
          <a:p>
            <a:pPr indent="0" lvl="0" marL="101600" rtl="0" algn="l">
              <a:spcBef>
                <a:spcPts val="0"/>
              </a:spcBef>
              <a:spcAft>
                <a:spcPts val="0"/>
              </a:spcAft>
              <a:buClr>
                <a:schemeClr val="dk1"/>
              </a:buClr>
              <a:buSzPts val="1200"/>
              <a:buFont typeface="Arial"/>
              <a:buNone/>
            </a:pPr>
            <a:r>
              <a:t/>
            </a:r>
            <a:endParaRPr sz="1200"/>
          </a:p>
          <a:p>
            <a:pPr indent="0" lvl="0" marL="101600" rtl="0" algn="l">
              <a:spcBef>
                <a:spcPts val="0"/>
              </a:spcBef>
              <a:spcAft>
                <a:spcPts val="0"/>
              </a:spcAft>
              <a:buClr>
                <a:schemeClr val="dk1"/>
              </a:buClr>
              <a:buSzPts val="1200"/>
              <a:buFont typeface="Calibri"/>
              <a:buNone/>
            </a:pPr>
            <a:r>
              <a:t/>
            </a:r>
            <a:endParaRPr/>
          </a:p>
        </p:txBody>
      </p:sp>
      <p:sp>
        <p:nvSpPr>
          <p:cNvPr id="312" name="Google Shape;31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strike="noStrike">
                <a:solidFill>
                  <a:srgbClr val="242424"/>
                </a:solidFill>
                <a:latin typeface="Arial"/>
                <a:ea typeface="Arial"/>
                <a:cs typeface="Arial"/>
                <a:sym typeface="Arial"/>
              </a:rPr>
              <a:t>Several barriers exist to prosumerism.</a:t>
            </a:r>
            <a:endParaRPr/>
          </a:p>
          <a:p>
            <a:pPr indent="0" lvl="0" marL="0" marR="0" rtl="0" algn="l">
              <a:spcBef>
                <a:spcPts val="0"/>
              </a:spcBef>
              <a:spcAft>
                <a:spcPts val="0"/>
              </a:spcAft>
              <a:buNone/>
            </a:pPr>
            <a:r>
              <a:t/>
            </a:r>
            <a:endParaRPr b="0" i="0" sz="1800" u="none" strike="noStrike">
              <a:solidFill>
                <a:srgbClr val="242424"/>
              </a:solidFill>
              <a:latin typeface="Arial"/>
              <a:ea typeface="Arial"/>
              <a:cs typeface="Arial"/>
              <a:sym typeface="Arial"/>
            </a:endParaRPr>
          </a:p>
          <a:p>
            <a:pPr indent="0" lvl="0" marL="0" marR="0" rtl="0" algn="l">
              <a:spcBef>
                <a:spcPts val="0"/>
              </a:spcBef>
              <a:spcAft>
                <a:spcPts val="0"/>
              </a:spcAft>
              <a:buNone/>
            </a:pPr>
            <a:r>
              <a:rPr b="0" i="0" lang="en-GB" sz="1800" u="none" strike="noStrike">
                <a:solidFill>
                  <a:srgbClr val="242424"/>
                </a:solidFill>
                <a:latin typeface="Arial"/>
                <a:ea typeface="Arial"/>
                <a:cs typeface="Arial"/>
                <a:sym typeface="Arial"/>
              </a:rPr>
              <a:t>In many countries, adequate </a:t>
            </a:r>
            <a:r>
              <a:rPr b="1" i="0" lang="en-GB" sz="1800" u="none" strike="noStrike">
                <a:solidFill>
                  <a:srgbClr val="242424"/>
                </a:solidFill>
                <a:latin typeface="Arial"/>
                <a:ea typeface="Arial"/>
                <a:cs typeface="Arial"/>
                <a:sym typeface="Arial"/>
              </a:rPr>
              <a:t>regulation</a:t>
            </a:r>
            <a:r>
              <a:rPr b="0" i="0" lang="en-GB" sz="1800" u="none" strike="noStrike">
                <a:solidFill>
                  <a:srgbClr val="242424"/>
                </a:solidFill>
                <a:latin typeface="Arial"/>
                <a:ea typeface="Arial"/>
                <a:cs typeface="Arial"/>
                <a:sym typeface="Arial"/>
              </a:rPr>
              <a:t> is lacking.</a:t>
            </a:r>
            <a:endParaRPr/>
          </a:p>
          <a:p>
            <a:pPr indent="-285750" lvl="0" marL="285750" marR="0" rtl="0" algn="l">
              <a:spcBef>
                <a:spcPts val="0"/>
              </a:spcBef>
              <a:spcAft>
                <a:spcPts val="0"/>
              </a:spcAft>
              <a:buClr>
                <a:srgbClr val="242424"/>
              </a:buClr>
              <a:buSzPts val="1800"/>
              <a:buFont typeface="Arial"/>
              <a:buChar char="•"/>
            </a:pPr>
            <a:r>
              <a:rPr b="0" i="0" lang="en-GB" sz="1800" u="none" strike="noStrike">
                <a:solidFill>
                  <a:srgbClr val="242424"/>
                </a:solidFill>
                <a:latin typeface="Arial"/>
                <a:ea typeface="Arial"/>
                <a:cs typeface="Arial"/>
                <a:sym typeface="Arial"/>
              </a:rPr>
              <a:t>Lack of national laws and regulation mean that some prosumer models, especially collective prosumer models, may not be allowed.</a:t>
            </a:r>
            <a:endParaRPr/>
          </a:p>
          <a:p>
            <a:pPr indent="-285750" lvl="0" marL="285750" marR="0" rtl="0" algn="l">
              <a:spcBef>
                <a:spcPts val="0"/>
              </a:spcBef>
              <a:spcAft>
                <a:spcPts val="0"/>
              </a:spcAft>
              <a:buClr>
                <a:schemeClr val="dk1"/>
              </a:buClr>
              <a:buSzPts val="2800"/>
              <a:buFont typeface="Arial"/>
              <a:buChar char="•"/>
            </a:pPr>
            <a:r>
              <a:rPr b="0" i="0" lang="en-GB" sz="2800" u="none" strike="noStrike">
                <a:latin typeface="Arial"/>
                <a:ea typeface="Arial"/>
                <a:cs typeface="Arial"/>
                <a:sym typeface="Arial"/>
              </a:rPr>
              <a:t>Furthermore, some governments and energy regulators are reluctant to liberalise the market, which is needed for creating energy communities.</a:t>
            </a:r>
            <a:endParaRPr/>
          </a:p>
          <a:p>
            <a:pPr indent="0" lvl="0" marL="0" marR="0" rtl="0" algn="l">
              <a:spcBef>
                <a:spcPts val="0"/>
              </a:spcBef>
              <a:spcAft>
                <a:spcPts val="0"/>
              </a:spcAft>
              <a:buClr>
                <a:schemeClr val="dk1"/>
              </a:buClr>
              <a:buSzPts val="2800"/>
              <a:buFont typeface="Arial"/>
              <a:buNone/>
            </a:pPr>
            <a:r>
              <a:rPr b="0" i="0" lang="en-GB" sz="2800" u="none" strike="noStrike">
                <a:latin typeface="Arial"/>
                <a:ea typeface="Arial"/>
                <a:cs typeface="Arial"/>
                <a:sym typeface="Arial"/>
              </a:rPr>
              <a:t>In these cases, national laws and regulation for prosumption should be implemented.</a:t>
            </a:r>
            <a:endParaRPr/>
          </a:p>
          <a:p>
            <a:pPr indent="0" lvl="0" marL="0" marR="0" rtl="0" algn="l">
              <a:spcBef>
                <a:spcPts val="0"/>
              </a:spcBef>
              <a:spcAft>
                <a:spcPts val="0"/>
              </a:spcAft>
              <a:buClr>
                <a:schemeClr val="dk1"/>
              </a:buClr>
              <a:buSzPts val="2800"/>
              <a:buFont typeface="Arial"/>
              <a:buNone/>
            </a:pPr>
            <a:r>
              <a:t/>
            </a:r>
            <a:endParaRPr b="0" i="0" sz="2800" u="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GB" sz="2800" u="none" strike="noStrike">
                <a:latin typeface="Arial"/>
                <a:ea typeface="Arial"/>
                <a:cs typeface="Arial"/>
                <a:sym typeface="Arial"/>
              </a:rPr>
              <a:t>Financing</a:t>
            </a:r>
            <a:r>
              <a:rPr b="0" i="0" lang="en-GB" sz="2800" u="none" strike="noStrike">
                <a:latin typeface="Arial"/>
                <a:ea typeface="Arial"/>
                <a:cs typeface="Arial"/>
                <a:sym typeface="Arial"/>
              </a:rPr>
              <a:t> is also a major barrier, as many potential prosumers cannot afford the upfront investment. Publicly-financed incentive schemes can help, s</a:t>
            </a:r>
            <a:r>
              <a:rPr b="0" i="0" lang="en-GB" sz="2800" u="none" strike="noStrike">
                <a:solidFill>
                  <a:srgbClr val="242424"/>
                </a:solidFill>
                <a:latin typeface="Arial"/>
                <a:ea typeface="Arial"/>
                <a:cs typeface="Arial"/>
                <a:sym typeface="Arial"/>
              </a:rPr>
              <a:t>uch as net metering or feed-in tariffs. As with any financing scheme, care must be taken to reduce the risk of distributional effects.</a:t>
            </a:r>
            <a:endParaRPr/>
          </a:p>
          <a:p>
            <a:pPr indent="0" lvl="0" marL="0" marR="0" rtl="0" algn="l">
              <a:spcBef>
                <a:spcPts val="0"/>
              </a:spcBef>
              <a:spcAft>
                <a:spcPts val="0"/>
              </a:spcAft>
              <a:buClr>
                <a:schemeClr val="dk1"/>
              </a:buClr>
              <a:buSzPts val="2800"/>
              <a:buFont typeface="Arial"/>
              <a:buNone/>
            </a:pPr>
            <a:r>
              <a:t/>
            </a:r>
            <a:endParaRPr b="0" i="0" sz="2800" u="none" strike="noStrike">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i="0" lang="en-GB" sz="2800" u="none" strike="noStrike">
                <a:latin typeface="Arial"/>
                <a:ea typeface="Arial"/>
                <a:cs typeface="Arial"/>
                <a:sym typeface="Arial"/>
              </a:rPr>
              <a:t>Weak engagement and lack of participation </a:t>
            </a:r>
            <a:r>
              <a:rPr b="0" i="0" lang="en-GB" sz="2800" u="none" strike="noStrike">
                <a:latin typeface="Arial"/>
                <a:ea typeface="Arial"/>
                <a:cs typeface="Arial"/>
                <a:sym typeface="Arial"/>
              </a:rPr>
              <a:t>is another barrier. </a:t>
            </a:r>
            <a:r>
              <a:rPr b="0" i="0" lang="en-GB" sz="2800" u="none" strike="noStrike">
                <a:solidFill>
                  <a:srgbClr val="374151"/>
                </a:solidFill>
                <a:latin typeface="Arial"/>
                <a:ea typeface="Arial"/>
                <a:cs typeface="Arial"/>
                <a:sym typeface="Arial"/>
              </a:rPr>
              <a:t>Many small energy projects don't involve local communities enough. Also, these projects are usually owned by the government or elite organisations that leave local people without power. </a:t>
            </a:r>
            <a:r>
              <a:rPr b="0" i="0" lang="en-GB" sz="1800" u="none" strike="noStrike">
                <a:solidFill>
                  <a:srgbClr val="242424"/>
                </a:solidFill>
                <a:latin typeface="Arial"/>
                <a:ea typeface="Arial"/>
                <a:cs typeface="Arial"/>
                <a:sym typeface="Arial"/>
              </a:rPr>
              <a:t>For energy cooperatives, there is sometimes a lack of volunteers for setting up and operating energy cooperatives. To improve participation, citizen engagement from conceptualisation to end of community energy initiatives produces higher success rates.</a:t>
            </a:r>
            <a:endParaRPr/>
          </a:p>
          <a:p>
            <a:pPr indent="0" lvl="0" marL="0" marR="0" rtl="0" algn="l">
              <a:spcBef>
                <a:spcPts val="0"/>
              </a:spcBef>
              <a:spcAft>
                <a:spcPts val="0"/>
              </a:spcAft>
              <a:buNone/>
            </a:pPr>
            <a:r>
              <a:t/>
            </a:r>
            <a:endParaRPr b="0" i="0" sz="1800" u="none" strike="noStrike">
              <a:latin typeface="Arial"/>
              <a:ea typeface="Arial"/>
              <a:cs typeface="Arial"/>
              <a:sym typeface="Arial"/>
            </a:endParaRPr>
          </a:p>
          <a:p>
            <a:pPr indent="0" lvl="0" marL="0" marR="0" rtl="0" algn="l">
              <a:spcBef>
                <a:spcPts val="0"/>
              </a:spcBef>
              <a:spcAft>
                <a:spcPts val="0"/>
              </a:spcAft>
              <a:buNone/>
            </a:pPr>
            <a:r>
              <a:rPr b="0" i="0" lang="en-GB" sz="1800" u="none" strike="noStrike">
                <a:solidFill>
                  <a:srgbClr val="242424"/>
                </a:solidFill>
                <a:latin typeface="Arial"/>
                <a:ea typeface="Arial"/>
                <a:cs typeface="Arial"/>
                <a:sym typeface="Arial"/>
              </a:rPr>
              <a:t>Finally, many opportunities for prosumerism are not taken because of </a:t>
            </a:r>
            <a:r>
              <a:rPr b="1" i="0" lang="en-GB" sz="1800" u="none" strike="noStrike">
                <a:solidFill>
                  <a:srgbClr val="242424"/>
                </a:solidFill>
                <a:latin typeface="Arial"/>
                <a:ea typeface="Arial"/>
                <a:cs typeface="Arial"/>
                <a:sym typeface="Arial"/>
              </a:rPr>
              <a:t>lack of knowledge and expertise. </a:t>
            </a:r>
            <a:r>
              <a:rPr b="0" i="0" lang="en-GB" sz="1800" u="none" strike="noStrike">
                <a:solidFill>
                  <a:srgbClr val="242424"/>
                </a:solidFill>
                <a:latin typeface="Arial"/>
                <a:ea typeface="Arial"/>
                <a:cs typeface="Arial"/>
                <a:sym typeface="Arial"/>
              </a:rPr>
              <a:t>Becoming a prosumer requires knowledge about relevant policies and legislation, renewable technologies, and financial aspects. </a:t>
            </a:r>
            <a:r>
              <a:rPr b="0" i="0" lang="en-GB" sz="2800" u="none" strike="noStrike">
                <a:latin typeface="Arial"/>
                <a:ea typeface="Arial"/>
                <a:cs typeface="Arial"/>
                <a:sym typeface="Arial"/>
              </a:rPr>
              <a:t>Citizens lack the support to initiate and manage energy projects.</a:t>
            </a:r>
            <a:r>
              <a:rPr b="0" i="0" lang="en-GB" sz="1800" u="none" strike="noStrike">
                <a:solidFill>
                  <a:schemeClr val="dk1"/>
                </a:solidFill>
                <a:latin typeface="Arial"/>
                <a:ea typeface="Arial"/>
                <a:cs typeface="Arial"/>
                <a:sym typeface="Arial"/>
              </a:rPr>
              <a:t> There is also a </a:t>
            </a:r>
            <a:r>
              <a:rPr b="0" i="0" lang="en-GB" sz="1800" u="none" strike="noStrike">
                <a:solidFill>
                  <a:srgbClr val="242424"/>
                </a:solidFill>
                <a:latin typeface="Arial"/>
                <a:ea typeface="Arial"/>
                <a:cs typeface="Arial"/>
                <a:sym typeface="Arial"/>
              </a:rPr>
              <a:t>lack of skilled workers. To overcome these challenges, authorities should development information campaigns, market roles for professional facilitators and service providers.</a:t>
            </a:r>
            <a:endParaRPr/>
          </a:p>
          <a:p>
            <a:pPr indent="0" lvl="0" marL="0" marR="0" rtl="0" algn="l">
              <a:spcBef>
                <a:spcPts val="0"/>
              </a:spcBef>
              <a:spcAft>
                <a:spcPts val="0"/>
              </a:spcAft>
              <a:buNone/>
            </a:pPr>
            <a:r>
              <a:t/>
            </a:r>
            <a:endParaRPr b="0" i="0" sz="1800" u="none" strike="noStrike">
              <a:solidFill>
                <a:srgbClr val="242424"/>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lang="en-GB" sz="2800">
                <a:latin typeface="Arial"/>
                <a:ea typeface="Arial"/>
                <a:cs typeface="Arial"/>
                <a:sym typeface="Arial"/>
              </a:rPr>
              <a:t>(</a:t>
            </a:r>
            <a:r>
              <a:rPr lang="en-GB" sz="4000">
                <a:latin typeface="Arial"/>
                <a:ea typeface="Arial"/>
                <a:cs typeface="Arial"/>
                <a:sym typeface="Arial"/>
              </a:rPr>
              <a:t>Ambole et al., 2021; </a:t>
            </a:r>
            <a:r>
              <a:rPr lang="en-GB" sz="2800">
                <a:latin typeface="Arial"/>
                <a:ea typeface="Arial"/>
                <a:cs typeface="Arial"/>
                <a:sym typeface="Arial"/>
              </a:rPr>
              <a:t>EEA, 2022)</a:t>
            </a:r>
            <a:endParaRPr/>
          </a:p>
          <a:p>
            <a:pPr indent="0" lvl="0" marL="0" marR="0" rtl="0" algn="l">
              <a:spcBef>
                <a:spcPts val="0"/>
              </a:spcBef>
              <a:spcAft>
                <a:spcPts val="0"/>
              </a:spcAft>
              <a:buNone/>
            </a:pPr>
            <a:r>
              <a:t/>
            </a:r>
            <a:endParaRPr b="0" i="0" sz="1800" u="none" strike="noStrike">
              <a:solidFill>
                <a:srgbClr val="242424"/>
              </a:solidFill>
              <a:latin typeface="Arial"/>
              <a:ea typeface="Arial"/>
              <a:cs typeface="Arial"/>
              <a:sym typeface="Arial"/>
            </a:endParaRPr>
          </a:p>
          <a:p>
            <a:pPr indent="0" lvl="0" marL="0" marR="0" rtl="0" algn="l">
              <a:spcBef>
                <a:spcPts val="0"/>
              </a:spcBef>
              <a:spcAft>
                <a:spcPts val="0"/>
              </a:spcAft>
              <a:buNone/>
            </a:pPr>
            <a:r>
              <a:t/>
            </a:r>
            <a:endParaRPr b="0" i="0" sz="1800" u="none" strike="noStrike">
              <a:latin typeface="Arial"/>
              <a:ea typeface="Arial"/>
              <a:cs typeface="Arial"/>
              <a:sym typeface="Arial"/>
            </a:endParaRPr>
          </a:p>
          <a:p>
            <a:pPr indent="0" lvl="0" marL="0" rtl="0" algn="l">
              <a:spcBef>
                <a:spcPts val="0"/>
              </a:spcBef>
              <a:spcAft>
                <a:spcPts val="0"/>
              </a:spcAft>
              <a:buNone/>
            </a:pPr>
            <a:r>
              <a:t/>
            </a:r>
            <a:endParaRPr/>
          </a:p>
        </p:txBody>
      </p:sp>
      <p:sp>
        <p:nvSpPr>
          <p:cNvPr id="322" name="Google Shape;32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329" name="Google Shape;329;p25: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marR="0" rtl="0" algn="l">
              <a:lnSpc>
                <a:spcPct val="100000"/>
              </a:lnSpc>
              <a:spcBef>
                <a:spcPts val="0"/>
              </a:spcBef>
              <a:spcAft>
                <a:spcPts val="0"/>
              </a:spcAft>
              <a:buClr>
                <a:schemeClr val="dk1"/>
              </a:buClr>
              <a:buSzPts val="1200"/>
              <a:buFont typeface="Calibri"/>
              <a:buNone/>
            </a:pPr>
            <a:r>
              <a:rPr lang="en-GB"/>
              <a:t>Summary</a:t>
            </a:r>
            <a:endParaRPr/>
          </a:p>
        </p:txBody>
      </p:sp>
      <p:sp>
        <p:nvSpPr>
          <p:cNvPr id="330" name="Google Shape;330;p25: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intention behind this chapter was to highlight the importance of designing just, people-centred electricity transitions which have public support and participation.</a:t>
            </a:r>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GB" sz="1200">
                <a:latin typeface="Arial"/>
                <a:ea typeface="Arial"/>
                <a:cs typeface="Arial"/>
                <a:sym typeface="Arial"/>
              </a:rPr>
              <a:t>Energy transitions are an opportunity to create jobs, bolster economic development and resilience, and promote social equity and inclusion. To design policies that achieve this, effective public engagement will be critical. And to support these efforts, governments will need dedicated institutional capacity. </a:t>
            </a:r>
            <a:endParaRPr/>
          </a:p>
          <a:p>
            <a:pPr indent="-266700" lvl="0" marL="34290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600"/>
              </a:spcBef>
              <a:spcAft>
                <a:spcPts val="0"/>
              </a:spcAft>
              <a:buClr>
                <a:schemeClr val="dk1"/>
              </a:buClr>
              <a:buSzPts val="1200"/>
              <a:buFont typeface="Arial"/>
              <a:buNone/>
            </a:pPr>
            <a:r>
              <a:rPr lang="en-GB" sz="1200">
                <a:latin typeface="Arial"/>
                <a:ea typeface="Arial"/>
                <a:cs typeface="Arial"/>
                <a:sym typeface="Arial"/>
              </a:rPr>
              <a:t>Furthermore, electricity transitions cannot happen without the active participation of the public. Countries will need many people to change their habits and become prosumers. Suitable policies and regulations promoting public participation are needed to overcome barriers.</a:t>
            </a:r>
            <a:endParaRPr/>
          </a:p>
          <a:p>
            <a:pPr indent="0" lvl="0" marL="0" rtl="0" algn="l">
              <a:spcBef>
                <a:spcPts val="60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
        <p:nvSpPr>
          <p:cNvPr id="337" name="Google Shape;33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27" name="Google Shape;127;p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lang="en-GB"/>
              <a:t>Introduction.</a:t>
            </a:r>
            <a:endParaRPr/>
          </a:p>
        </p:txBody>
      </p:sp>
      <p:sp>
        <p:nvSpPr>
          <p:cNvPr id="128" name="Google Shape;128;p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04" name="Google Shape;40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4400"/>
              <a:buFont typeface="Calibri"/>
              <a:buNone/>
            </a:pPr>
            <a:r>
              <a:rPr lang="en-GB" sz="4400"/>
              <a:t>Successful electricity transitions are people-centred.</a:t>
            </a:r>
            <a:endParaRPr sz="1800"/>
          </a:p>
          <a:p>
            <a:pPr indent="0" lvl="0" marL="101600" rtl="0" algn="l">
              <a:spcBef>
                <a:spcPts val="0"/>
              </a:spcBef>
              <a:spcAft>
                <a:spcPts val="0"/>
              </a:spcAft>
              <a:buClr>
                <a:schemeClr val="dk1"/>
              </a:buClr>
              <a:buSzPts val="1800"/>
              <a:buFont typeface="Calibri"/>
              <a:buNone/>
            </a:pPr>
            <a:r>
              <a:t/>
            </a:r>
            <a:endParaRPr b="1" i="1" sz="1800"/>
          </a:p>
          <a:p>
            <a:pPr indent="0" lvl="0" marL="101600" rtl="0" algn="l">
              <a:spcBef>
                <a:spcPts val="0"/>
              </a:spcBef>
              <a:spcAft>
                <a:spcPts val="0"/>
              </a:spcAft>
              <a:buClr>
                <a:schemeClr val="dk1"/>
              </a:buClr>
              <a:buSzPts val="1800"/>
              <a:buFont typeface="Calibri"/>
              <a:buNone/>
            </a:pPr>
            <a:r>
              <a:rPr b="1" lang="en-GB" sz="1800"/>
              <a:t>Electricity transitions impact people’s lives.</a:t>
            </a:r>
            <a:endParaRPr sz="3200">
              <a:latin typeface="Arial"/>
              <a:ea typeface="Arial"/>
              <a:cs typeface="Arial"/>
              <a:sym typeface="Arial"/>
            </a:endParaRPr>
          </a:p>
          <a:p>
            <a:pPr indent="0" lvl="0" marL="101600" rtl="0" algn="l">
              <a:spcBef>
                <a:spcPts val="0"/>
              </a:spcBef>
              <a:spcAft>
                <a:spcPts val="0"/>
              </a:spcAft>
              <a:buClr>
                <a:schemeClr val="dk1"/>
              </a:buClr>
              <a:buSzPts val="1800"/>
              <a:buFont typeface="Calibri"/>
              <a:buNone/>
            </a:pPr>
            <a:r>
              <a:rPr lang="en-GB" sz="1800"/>
              <a:t>If done well, clean electricity transition s will create jobs, improve quality of life, and lead to a healthier environment. A people-centred approach to reach net-zero is needed to ensure the benefits and costs of the transition are distributed equitably.</a:t>
            </a:r>
            <a:endParaRPr/>
          </a:p>
          <a:p>
            <a:pPr indent="0" lvl="1" marL="558800" rtl="0" algn="l">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101600" rtl="0" algn="l">
              <a:spcBef>
                <a:spcPts val="0"/>
              </a:spcBef>
              <a:spcAft>
                <a:spcPts val="0"/>
              </a:spcAft>
              <a:buClr>
                <a:schemeClr val="dk1"/>
              </a:buClr>
              <a:buSzPts val="1800"/>
              <a:buFont typeface="Calibri"/>
              <a:buNone/>
            </a:pPr>
            <a:r>
              <a:rPr b="1" i="0" lang="en-GB" sz="1800" u="none" strike="noStrike"/>
              <a:t>Furthermore, electricity transition </a:t>
            </a:r>
            <a:r>
              <a:rPr b="1" lang="en-GB" sz="1800"/>
              <a:t>s cannot happen without public support.</a:t>
            </a:r>
            <a:endParaRPr/>
          </a:p>
          <a:p>
            <a:pPr indent="0" lvl="0" marL="101600" rtl="0" algn="l">
              <a:spcBef>
                <a:spcPts val="0"/>
              </a:spcBef>
              <a:spcAft>
                <a:spcPts val="0"/>
              </a:spcAft>
              <a:buClr>
                <a:schemeClr val="dk1"/>
              </a:buClr>
              <a:buSzPts val="1800"/>
              <a:buFont typeface="Calibri"/>
              <a:buNone/>
            </a:pPr>
            <a:r>
              <a:rPr lang="en-GB" sz="1800"/>
              <a:t>Without public buy-in and cooperation, public resistance can prevent change. Public engagement is critical to designing policies that are perceived as fair and achieve the intended economic and social development.</a:t>
            </a:r>
            <a:endParaRPr sz="1800"/>
          </a:p>
          <a:p>
            <a:pPr indent="0" lvl="1" marL="558800" rtl="0" algn="l">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101600" rtl="0" algn="l">
              <a:spcBef>
                <a:spcPts val="0"/>
              </a:spcBef>
              <a:spcAft>
                <a:spcPts val="0"/>
              </a:spcAft>
              <a:buClr>
                <a:schemeClr val="dk1"/>
              </a:buClr>
              <a:buSzPts val="1800"/>
              <a:buFont typeface="Calibri"/>
              <a:buNone/>
            </a:pPr>
            <a:r>
              <a:rPr b="1" lang="en-GB" sz="1800"/>
              <a:t>Finally, electricity transition s are implemented by the public.</a:t>
            </a:r>
            <a:endParaRPr/>
          </a:p>
          <a:p>
            <a:pPr indent="0" lvl="0" marL="101600" rtl="0" algn="l">
              <a:spcBef>
                <a:spcPts val="0"/>
              </a:spcBef>
              <a:spcAft>
                <a:spcPts val="0"/>
              </a:spcAft>
              <a:buClr>
                <a:schemeClr val="dk1"/>
              </a:buClr>
              <a:buSzPts val="1800"/>
              <a:buFont typeface="Calibri"/>
              <a:buNone/>
            </a:pPr>
            <a:r>
              <a:rPr lang="en-GB" sz="1800"/>
              <a:t>Behavioural change is a vital part of decarbonisation. The majority, i.e. </a:t>
            </a:r>
            <a:r>
              <a:rPr b="0" i="0" lang="en-GB" sz="1800" u="none" strike="noStrike"/>
              <a:t>approximately </a:t>
            </a:r>
            <a:r>
              <a:rPr lang="en-GB" sz="1800"/>
              <a:t>60%, of emission reductions will require some form of behaviour change. In the electricity sector, prosumption and energy communities will be an important part of the public’s participation.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000000"/>
              </a:buClr>
              <a:buSzPts val="1200"/>
              <a:buFont typeface="Arial"/>
              <a:buNone/>
            </a:pPr>
            <a:r>
              <a:rPr b="0" i="0" lang="en-GB" u="none" cap="none" strike="noStrike">
                <a:solidFill>
                  <a:srgbClr val="000000"/>
                </a:solidFill>
                <a:latin typeface="Arial"/>
                <a:ea typeface="Arial"/>
                <a:cs typeface="Arial"/>
                <a:sym typeface="Arial"/>
              </a:rPr>
              <a:t>(Demski, 2021)</a:t>
            </a:r>
            <a:endParaRPr b="0" i="0" u="none" cap="none" strike="noStrike">
              <a:solidFill>
                <a:schemeClr val="dk1"/>
              </a:solidFill>
              <a:latin typeface="Arial"/>
              <a:ea typeface="Arial"/>
              <a:cs typeface="Arial"/>
              <a:sym typeface="Arial"/>
            </a:endParaRPr>
          </a:p>
        </p:txBody>
      </p:sp>
      <p:sp>
        <p:nvSpPr>
          <p:cNvPr id="135" name="Google Shape;1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42" name="Google Shape;142;p5: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101600" rtl="0" algn="l">
              <a:spcBef>
                <a:spcPts val="0"/>
              </a:spcBef>
              <a:spcAft>
                <a:spcPts val="0"/>
              </a:spcAft>
              <a:buClr>
                <a:schemeClr val="dk1"/>
              </a:buClr>
              <a:buSzPts val="1200"/>
              <a:buFont typeface="Arial"/>
              <a:buNone/>
            </a:pPr>
            <a:r>
              <a:rPr lang="en-GB" sz="1200"/>
              <a:t>Just transitions.</a:t>
            </a:r>
            <a:endParaRPr/>
          </a:p>
          <a:p>
            <a:pPr indent="0" lvl="0" marL="101600" rtl="0" algn="l">
              <a:spcBef>
                <a:spcPts val="0"/>
              </a:spcBef>
              <a:spcAft>
                <a:spcPts val="0"/>
              </a:spcAft>
              <a:buClr>
                <a:schemeClr val="dk1"/>
              </a:buClr>
              <a:buSzPts val="1200"/>
              <a:buFont typeface="Arial"/>
              <a:buNone/>
            </a:pPr>
            <a:r>
              <a:t/>
            </a:r>
            <a:endParaRPr sz="1200"/>
          </a:p>
          <a:p>
            <a:pPr indent="0" lvl="0" marL="101600" rtl="0" algn="l">
              <a:spcBef>
                <a:spcPts val="0"/>
              </a:spcBef>
              <a:spcAft>
                <a:spcPts val="0"/>
              </a:spcAft>
              <a:buClr>
                <a:schemeClr val="dk1"/>
              </a:buClr>
              <a:buSzPts val="1200"/>
              <a:buFont typeface="Arial"/>
              <a:buNone/>
            </a:pPr>
            <a:r>
              <a:rPr lang="en-GB" sz="1200"/>
              <a:t>This first section highlights the need for just transitions and overviews how to plan for them.</a:t>
            </a:r>
            <a:endParaRPr/>
          </a:p>
          <a:p>
            <a:pPr indent="0" lvl="0" marL="101600" rtl="0" algn="l">
              <a:spcBef>
                <a:spcPts val="0"/>
              </a:spcBef>
              <a:spcAft>
                <a:spcPts val="0"/>
              </a:spcAft>
              <a:buClr>
                <a:schemeClr val="dk1"/>
              </a:buClr>
              <a:buSzPts val="1200"/>
              <a:buFont typeface="Arial"/>
              <a:buNone/>
            </a:pPr>
            <a:r>
              <a:t/>
            </a:r>
            <a:endParaRPr sz="1200"/>
          </a:p>
          <a:p>
            <a:pPr indent="0" lvl="0" marL="101600" rtl="0" algn="l">
              <a:spcBef>
                <a:spcPts val="0"/>
              </a:spcBef>
              <a:spcAft>
                <a:spcPts val="0"/>
              </a:spcAft>
              <a:buClr>
                <a:schemeClr val="dk1"/>
              </a:buClr>
              <a:buSzPts val="1200"/>
              <a:buFont typeface="Arial"/>
              <a:buNone/>
            </a:pPr>
            <a:r>
              <a:t/>
            </a:r>
            <a:endParaRPr sz="1200"/>
          </a:p>
        </p:txBody>
      </p:sp>
      <p:sp>
        <p:nvSpPr>
          <p:cNvPr id="143" name="Google Shape;143;p5: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chemeClr val="dk1"/>
              </a:buClr>
              <a:buSzPts val="1200"/>
              <a:buFont typeface="Arial"/>
              <a:buNone/>
            </a:pPr>
            <a:r>
              <a:rPr lang="en-GB">
                <a:latin typeface="Arial"/>
                <a:ea typeface="Arial"/>
                <a:cs typeface="Arial"/>
                <a:sym typeface="Arial"/>
              </a:rPr>
              <a:t>The transition will have a net-positive impact on jobs and development, but structural changes planned without people in mind can also have negative impacts on affected populations. </a:t>
            </a:r>
            <a:endParaRPr/>
          </a:p>
          <a:p>
            <a:pPr indent="0" lvl="0" marL="101600" rtl="0" algn="l">
              <a:spcBef>
                <a:spcPts val="0"/>
              </a:spcBef>
              <a:spcAft>
                <a:spcPts val="0"/>
              </a:spcAft>
              <a:buClr>
                <a:schemeClr val="dk1"/>
              </a:buClr>
              <a:buSzPts val="1200"/>
              <a:buFont typeface="Calibri"/>
              <a:buNone/>
            </a:pPr>
            <a:r>
              <a:rPr lang="en-GB" sz="1200"/>
              <a:t>Deindustrialisation in Europe and Latin America at the end of 20</a:t>
            </a:r>
            <a:r>
              <a:rPr baseline="30000" lang="en-GB" sz="1200"/>
              <a:t>th</a:t>
            </a:r>
            <a:r>
              <a:rPr lang="en-GB" sz="1200"/>
              <a:t> century led to dramatic increases in poverty and inequalities in former industrial regions. </a:t>
            </a:r>
            <a:endParaRPr/>
          </a:p>
          <a:p>
            <a:pPr indent="0" lvl="0" marL="101600" rtl="0" algn="l">
              <a:spcBef>
                <a:spcPts val="0"/>
              </a:spcBef>
              <a:spcAft>
                <a:spcPts val="0"/>
              </a:spcAft>
              <a:buClr>
                <a:schemeClr val="dk1"/>
              </a:buClr>
              <a:buSzPts val="400"/>
              <a:buFont typeface="Calibri"/>
              <a:buNone/>
            </a:pPr>
            <a:r>
              <a:t/>
            </a:r>
            <a:endParaRPr sz="400"/>
          </a:p>
          <a:p>
            <a:pPr indent="0" lvl="0" marL="101600" rtl="0" algn="l">
              <a:spcBef>
                <a:spcPts val="0"/>
              </a:spcBef>
              <a:spcAft>
                <a:spcPts val="0"/>
              </a:spcAft>
              <a:buClr>
                <a:schemeClr val="dk1"/>
              </a:buClr>
              <a:buSzPts val="1200"/>
              <a:buFont typeface="Calibri"/>
              <a:buNone/>
            </a:pPr>
            <a:r>
              <a:rPr lang="en-GB" sz="1200"/>
              <a:t>Change in location and type of infrastructure leads to:</a:t>
            </a:r>
            <a:endParaRPr/>
          </a:p>
          <a:p>
            <a:pPr indent="-342900" lvl="0" marL="444500" rtl="0" algn="l">
              <a:spcBef>
                <a:spcPts val="0"/>
              </a:spcBef>
              <a:spcAft>
                <a:spcPts val="0"/>
              </a:spcAft>
              <a:buClr>
                <a:schemeClr val="dk1"/>
              </a:buClr>
              <a:buSzPts val="1200"/>
              <a:buFont typeface="Arial"/>
              <a:buChar char="•"/>
            </a:pPr>
            <a:r>
              <a:rPr b="1" lang="en-GB" sz="1200"/>
              <a:t>Loss of jobs in impacted locations</a:t>
            </a:r>
            <a:r>
              <a:rPr lang="en-GB" sz="1200"/>
              <a:t>, both indirect and direct</a:t>
            </a:r>
            <a:endParaRPr/>
          </a:p>
          <a:p>
            <a:pPr indent="0" lvl="0" marL="101600" rtl="0" algn="l">
              <a:spcBef>
                <a:spcPts val="0"/>
              </a:spcBef>
              <a:spcAft>
                <a:spcPts val="0"/>
              </a:spcAft>
              <a:buClr>
                <a:schemeClr val="dk1"/>
              </a:buClr>
              <a:buSzPts val="1200"/>
              <a:buFont typeface="Calibri"/>
              <a:buNone/>
            </a:pPr>
            <a:r>
              <a:rPr lang="en-GB" sz="1200"/>
              <a:t>These can lead to further:</a:t>
            </a:r>
            <a:endParaRPr/>
          </a:p>
          <a:p>
            <a:pPr indent="-342900" lvl="0" marL="444500" rtl="0" algn="l">
              <a:spcBef>
                <a:spcPts val="0"/>
              </a:spcBef>
              <a:spcAft>
                <a:spcPts val="0"/>
              </a:spcAft>
              <a:buClr>
                <a:schemeClr val="dk1"/>
              </a:buClr>
              <a:buSzPts val="1200"/>
              <a:buFont typeface="Arial"/>
              <a:buChar char="•"/>
            </a:pPr>
            <a:r>
              <a:rPr b="1" lang="en-GB" sz="1200"/>
              <a:t>Socioeconomic impacts, </a:t>
            </a:r>
            <a:r>
              <a:rPr lang="en-GB" sz="1200"/>
              <a:t>including a deepening of inequalities</a:t>
            </a:r>
            <a:endParaRPr b="1" sz="1200"/>
          </a:p>
          <a:p>
            <a:pPr indent="-342900" lvl="0" marL="444500" rtl="0" algn="l">
              <a:spcBef>
                <a:spcPts val="0"/>
              </a:spcBef>
              <a:spcAft>
                <a:spcPts val="0"/>
              </a:spcAft>
              <a:buClr>
                <a:schemeClr val="dk1"/>
              </a:buClr>
              <a:buSzPts val="1200"/>
              <a:buFont typeface="Arial"/>
              <a:buChar char="•"/>
            </a:pPr>
            <a:r>
              <a:rPr b="1" lang="en-GB" sz="1200"/>
              <a:t>Social and cultural impacts</a:t>
            </a:r>
            <a:r>
              <a:rPr lang="en-GB" sz="1200"/>
              <a:t>, including social instability, apathy, loss of identity, mental health issues</a:t>
            </a:r>
            <a:endParaRPr/>
          </a:p>
          <a:p>
            <a:pPr indent="-342900" lvl="0" marL="444500" rtl="0" algn="l">
              <a:spcBef>
                <a:spcPts val="0"/>
              </a:spcBef>
              <a:spcAft>
                <a:spcPts val="0"/>
              </a:spcAft>
              <a:buClr>
                <a:schemeClr val="dk1"/>
              </a:buClr>
              <a:buSzPts val="1200"/>
              <a:buFont typeface="Arial"/>
              <a:buChar char="•"/>
            </a:pPr>
            <a:r>
              <a:rPr b="1" lang="en-GB" sz="1200"/>
              <a:t>Impacts on different groups, </a:t>
            </a:r>
            <a:r>
              <a:rPr lang="en-GB" sz="1200"/>
              <a:t>e.g. increase pressure on the women to generate income, on top of household responsibilities</a:t>
            </a:r>
            <a:endParaRPr b="1" sz="1200"/>
          </a:p>
          <a:p>
            <a:pPr indent="-342900" lvl="0" marL="444500" rtl="0" algn="l">
              <a:spcBef>
                <a:spcPts val="0"/>
              </a:spcBef>
              <a:spcAft>
                <a:spcPts val="0"/>
              </a:spcAft>
              <a:buClr>
                <a:schemeClr val="dk1"/>
              </a:buClr>
              <a:buSzPts val="1200"/>
              <a:buFont typeface="Arial"/>
              <a:buChar char="•"/>
            </a:pPr>
            <a:r>
              <a:rPr b="1" lang="en-GB" sz="1200"/>
              <a:t>Political impacts</a:t>
            </a:r>
            <a:r>
              <a:rPr lang="en-GB" sz="1200"/>
              <a:t>, e.g. change in voting trends, loss of trust or deepened lack of trust, resistance and protests in response to development projects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000000"/>
              </a:buClr>
              <a:buSzPts val="1200"/>
              <a:buFont typeface="Arial"/>
              <a:buNone/>
            </a:pPr>
            <a:r>
              <a:rPr b="0" i="0" lang="en-GB" u="none" cap="none" strike="noStrike">
                <a:solidFill>
                  <a:srgbClr val="000000"/>
                </a:solidFill>
                <a:latin typeface="Arial"/>
                <a:ea typeface="Arial"/>
                <a:cs typeface="Arial"/>
                <a:sym typeface="Arial"/>
              </a:rPr>
              <a:t>(Atteridge et al., 2020)</a:t>
            </a:r>
            <a:endParaRPr b="0" i="0" u="none" cap="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Calibri"/>
              <a:buNone/>
            </a:pPr>
            <a:r>
              <a:rPr lang="en-GB" sz="1200"/>
              <a:t>The International Labour Organization defines the just transition as:  “Greening the economy in a way that is as fair and inclusive as possible to everyone concerned, creating decent work opportunities and leaving no one behind.”</a:t>
            </a:r>
            <a:endParaRPr i="1" sz="900"/>
          </a:p>
          <a:p>
            <a:pPr indent="0" lvl="0" marL="101600" rtl="0" algn="l">
              <a:spcBef>
                <a:spcPts val="600"/>
              </a:spcBef>
              <a:spcAft>
                <a:spcPts val="0"/>
              </a:spcAft>
              <a:buClr>
                <a:schemeClr val="dk1"/>
              </a:buClr>
              <a:buSzPts val="1200"/>
              <a:buFont typeface="Calibri"/>
              <a:buNone/>
            </a:pPr>
            <a:r>
              <a:rPr lang="en-GB" sz="1200"/>
              <a:t>Just transitions look different in different countries. Developing countries have unique features often missed in the literature on just transitions:</a:t>
            </a:r>
            <a:endParaRPr/>
          </a:p>
          <a:p>
            <a:pPr indent="-285750" lvl="0" marL="387350" rtl="0" algn="l">
              <a:spcBef>
                <a:spcPts val="600"/>
              </a:spcBef>
              <a:spcAft>
                <a:spcPts val="0"/>
              </a:spcAft>
              <a:buClr>
                <a:schemeClr val="dk1"/>
              </a:buClr>
              <a:buSzPts val="1200"/>
              <a:buFont typeface="Arial"/>
              <a:buChar char="•"/>
            </a:pPr>
            <a:r>
              <a:rPr b="1" lang="en-GB" sz="1200"/>
              <a:t>High levels of unemployment</a:t>
            </a:r>
            <a:r>
              <a:rPr lang="en-GB" sz="1200"/>
              <a:t> and a prevalent informal economy</a:t>
            </a:r>
            <a:endParaRPr/>
          </a:p>
          <a:p>
            <a:pPr indent="-285750" lvl="0" marL="387350" rtl="0" algn="l">
              <a:spcBef>
                <a:spcPts val="600"/>
              </a:spcBef>
              <a:spcAft>
                <a:spcPts val="0"/>
              </a:spcAft>
              <a:buClr>
                <a:schemeClr val="dk1"/>
              </a:buClr>
              <a:buSzPts val="1200"/>
              <a:buFont typeface="Arial"/>
              <a:buChar char="•"/>
            </a:pPr>
            <a:r>
              <a:rPr b="1" lang="en-GB" sz="1200"/>
              <a:t>Low levels of energy access</a:t>
            </a:r>
            <a:endParaRPr/>
          </a:p>
          <a:p>
            <a:pPr indent="-285750" lvl="0" marL="387350" rtl="0" algn="l">
              <a:spcBef>
                <a:spcPts val="600"/>
              </a:spcBef>
              <a:spcAft>
                <a:spcPts val="0"/>
              </a:spcAft>
              <a:buClr>
                <a:schemeClr val="dk1"/>
              </a:buClr>
              <a:buSzPts val="1200"/>
              <a:buFont typeface="Arial"/>
              <a:buChar char="•"/>
            </a:pPr>
            <a:r>
              <a:rPr b="1" lang="en-GB" sz="1200"/>
              <a:t>High levels of poverty</a:t>
            </a:r>
            <a:endParaRPr/>
          </a:p>
          <a:p>
            <a:pPr indent="-285750" lvl="0" marL="387350" rtl="0" algn="l">
              <a:spcBef>
                <a:spcPts val="600"/>
              </a:spcBef>
              <a:spcAft>
                <a:spcPts val="0"/>
              </a:spcAft>
              <a:buClr>
                <a:schemeClr val="dk1"/>
              </a:buClr>
              <a:buSzPts val="1200"/>
              <a:buFont typeface="Arial"/>
              <a:buChar char="•"/>
            </a:pPr>
            <a:r>
              <a:rPr b="1" lang="en-GB" sz="1200"/>
              <a:t>High economic dependency </a:t>
            </a:r>
            <a:r>
              <a:rPr lang="en-GB" sz="1200"/>
              <a:t>on the production or export of fossil fuel resources, exposure to global financial instability</a:t>
            </a:r>
            <a:endParaRPr/>
          </a:p>
          <a:p>
            <a:pPr indent="-285750" lvl="0" marL="387350" marR="0" rtl="0" algn="l">
              <a:lnSpc>
                <a:spcPct val="100000"/>
              </a:lnSpc>
              <a:spcBef>
                <a:spcPts val="600"/>
              </a:spcBef>
              <a:spcAft>
                <a:spcPts val="0"/>
              </a:spcAft>
              <a:buClr>
                <a:schemeClr val="dk1"/>
              </a:buClr>
              <a:buSzPts val="1200"/>
              <a:buFont typeface="Arial"/>
              <a:buChar char="•"/>
            </a:pPr>
            <a:r>
              <a:rPr b="1" lang="en-GB">
                <a:latin typeface="Arial"/>
                <a:ea typeface="Arial"/>
                <a:cs typeface="Arial"/>
                <a:sym typeface="Arial"/>
              </a:rPr>
              <a:t>High levels of social inequality</a:t>
            </a:r>
            <a:r>
              <a:rPr b="0" lang="en-GB">
                <a:latin typeface="Arial"/>
                <a:ea typeface="Arial"/>
                <a:cs typeface="Arial"/>
                <a:sym typeface="Arial"/>
              </a:rPr>
              <a:t>, including disproportionate environmental and pollution burdens</a:t>
            </a:r>
            <a:endParaRPr b="1">
              <a:latin typeface="Arial"/>
              <a:ea typeface="Arial"/>
              <a:cs typeface="Arial"/>
              <a:sym typeface="Arial"/>
            </a:endParaRPr>
          </a:p>
          <a:p>
            <a:pPr indent="-209550" lvl="0" marL="387350" rtl="0" algn="l">
              <a:spcBef>
                <a:spcPts val="600"/>
              </a:spcBef>
              <a:spcAft>
                <a:spcPts val="0"/>
              </a:spcAft>
              <a:buClr>
                <a:schemeClr val="dk1"/>
              </a:buClr>
              <a:buSzPts val="1200"/>
              <a:buFont typeface="Arial"/>
              <a:buNone/>
            </a:pPr>
            <a:r>
              <a:t/>
            </a:r>
            <a:endParaRPr sz="1200"/>
          </a:p>
          <a:p>
            <a:pPr indent="0" lvl="0" marL="101600" rtl="0" algn="l">
              <a:spcBef>
                <a:spcPts val="600"/>
              </a:spcBef>
              <a:spcAft>
                <a:spcPts val="0"/>
              </a:spcAft>
              <a:buClr>
                <a:schemeClr val="dk1"/>
              </a:buClr>
              <a:buSzPts val="1200"/>
              <a:buFont typeface="Calibri"/>
              <a:buNone/>
            </a:pPr>
            <a:r>
              <a:rPr lang="en-GB" sz="1200"/>
              <a:t>In many countries, </a:t>
            </a:r>
            <a:r>
              <a:rPr b="1" lang="en-GB" sz="1200"/>
              <a:t>the electricity transition is as much about addressing these issues as it is about greening the economy</a:t>
            </a:r>
            <a:r>
              <a:rPr lang="en-GB" sz="1200"/>
              <a:t>. </a:t>
            </a:r>
            <a:endParaRPr/>
          </a:p>
          <a:p>
            <a:pPr indent="0" lvl="0" marL="101600" rtl="0" algn="l">
              <a:spcBef>
                <a:spcPts val="600"/>
              </a:spcBef>
              <a:spcAft>
                <a:spcPts val="0"/>
              </a:spcAft>
              <a:buClr>
                <a:schemeClr val="dk1"/>
              </a:buClr>
              <a:buSzPts val="1200"/>
              <a:buFont typeface="Calibri"/>
              <a:buNone/>
            </a:pPr>
            <a:r>
              <a:t/>
            </a:r>
            <a:endParaRPr sz="1200"/>
          </a:p>
          <a:p>
            <a:pPr indent="0" lvl="0" marL="101600" rtl="0" algn="l">
              <a:spcBef>
                <a:spcPts val="600"/>
              </a:spcBef>
              <a:spcAft>
                <a:spcPts val="0"/>
              </a:spcAft>
              <a:buClr>
                <a:schemeClr val="dk1"/>
              </a:buClr>
              <a:buSzPts val="1200"/>
              <a:buFont typeface="Calibri"/>
              <a:buNone/>
            </a:pPr>
            <a:r>
              <a:rPr lang="en-GB" sz="1200"/>
              <a:t>Terms other than ‘transition’ may better describe the changes happening in the energy system. It is up to each country to decide how to frame these changes. Nonetheless, this presentation uses the term ‘transition’ for simplicity.</a:t>
            </a:r>
            <a:endParaRPr sz="1400"/>
          </a:p>
          <a:p>
            <a:pPr indent="0" lvl="0" marL="0" rtl="0" algn="l">
              <a:spcBef>
                <a:spcPts val="600"/>
              </a:spcBef>
              <a:spcAft>
                <a:spcPts val="0"/>
              </a:spcAft>
              <a:buNone/>
            </a:pPr>
            <a:r>
              <a:t/>
            </a:r>
            <a:endParaRPr/>
          </a:p>
          <a:p>
            <a:pPr indent="0" lvl="0" marL="0" marR="0" rtl="0" algn="l">
              <a:lnSpc>
                <a:spcPct val="100000"/>
              </a:lnSpc>
              <a:spcBef>
                <a:spcPts val="0"/>
              </a:spcBef>
              <a:spcAft>
                <a:spcPts val="0"/>
              </a:spcAft>
              <a:buClr>
                <a:srgbClr val="000000"/>
              </a:buClr>
              <a:buSzPts val="1200"/>
              <a:buFont typeface="Calibri"/>
              <a:buNone/>
            </a:pPr>
            <a:r>
              <a:rPr b="0" i="0" lang="en-GB" u="none" cap="none" strike="noStrike">
                <a:solidFill>
                  <a:srgbClr val="000000"/>
                </a:solidFill>
                <a:latin typeface="Calibri"/>
                <a:ea typeface="Calibri"/>
                <a:cs typeface="Calibri"/>
                <a:sym typeface="Calibri"/>
              </a:rPr>
              <a:t>(Blachowicz et al., 2021)</a:t>
            </a:r>
            <a:endParaRPr b="0" i="0" u="none" cap="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160" name="Google Shape;16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a:t>
            </a:r>
            <a:r>
              <a:rPr lang="en-GB" sz="1200"/>
              <a:t>IEA has identified </a:t>
            </a:r>
            <a:r>
              <a:rPr lang="en-GB"/>
              <a:t>four key focus areas for planning people-centred transitions, outlined in a report by the </a:t>
            </a:r>
            <a:r>
              <a:rPr lang="en-GB" sz="1200"/>
              <a:t>IEA’s Global Commission on People-Centred Clean Energy.</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GB" sz="1200"/>
              <a:t>The four key areas are:</a:t>
            </a:r>
            <a:endParaRPr/>
          </a:p>
          <a:p>
            <a:pPr indent="0" lvl="0" marL="0" marR="0" rtl="0" algn="l">
              <a:lnSpc>
                <a:spcPct val="100000"/>
              </a:lnSpc>
              <a:spcBef>
                <a:spcPts val="0"/>
              </a:spcBef>
              <a:spcAft>
                <a:spcPts val="0"/>
              </a:spcAft>
              <a:buClr>
                <a:schemeClr val="dk1"/>
              </a:buClr>
              <a:buSzPts val="1200"/>
              <a:buFont typeface="Calibri"/>
              <a:buNone/>
            </a:pPr>
            <a:r>
              <a:rPr lang="en-GB" sz="1200"/>
              <a:t>1) Firstly, </a:t>
            </a:r>
            <a:r>
              <a:rPr b="1" lang="en-GB" sz="1200"/>
              <a:t>decent jobs and worker protection</a:t>
            </a:r>
            <a:r>
              <a:rPr lang="en-GB" sz="1200"/>
              <a:t>. This are is covered in the next chapter of the Playbook on Supply Chain and Workforce.</a:t>
            </a:r>
            <a:endParaRPr/>
          </a:p>
          <a:p>
            <a:pPr indent="0" lvl="0" marL="0" marR="0" rtl="0" algn="l">
              <a:lnSpc>
                <a:spcPct val="100000"/>
              </a:lnSpc>
              <a:spcBef>
                <a:spcPts val="0"/>
              </a:spcBef>
              <a:spcAft>
                <a:spcPts val="0"/>
              </a:spcAft>
              <a:buClr>
                <a:schemeClr val="dk1"/>
              </a:buClr>
              <a:buSzPts val="1200"/>
              <a:buFont typeface="Calibri"/>
              <a:buNone/>
            </a:pPr>
            <a:r>
              <a:rPr lang="en-GB" sz="1200"/>
              <a:t>2) Secondly, </a:t>
            </a:r>
            <a:r>
              <a:rPr b="1" lang="en-GB" sz="1200"/>
              <a:t>social and economic development.</a:t>
            </a:r>
            <a:endParaRPr/>
          </a:p>
          <a:p>
            <a:pPr indent="0" lvl="0" marL="0" marR="0" rtl="0" algn="l">
              <a:lnSpc>
                <a:spcPct val="100000"/>
              </a:lnSpc>
              <a:spcBef>
                <a:spcPts val="0"/>
              </a:spcBef>
              <a:spcAft>
                <a:spcPts val="0"/>
              </a:spcAft>
              <a:buClr>
                <a:schemeClr val="dk1"/>
              </a:buClr>
              <a:buSzPts val="1200"/>
              <a:buFont typeface="Calibri"/>
              <a:buNone/>
            </a:pPr>
            <a:r>
              <a:rPr lang="en-GB" sz="1200"/>
              <a:t>3) Thirdly, </a:t>
            </a:r>
            <a:r>
              <a:rPr b="1" lang="en-GB" sz="1200"/>
              <a:t>equity, social inclusion and fairness</a:t>
            </a:r>
            <a:r>
              <a:rPr lang="en-GB" sz="1200"/>
              <a:t>. These two areas are covered in the upcoming slides.</a:t>
            </a:r>
            <a:endParaRPr/>
          </a:p>
          <a:p>
            <a:pPr indent="0" lvl="0" marL="0" marR="0" rtl="0" algn="l">
              <a:lnSpc>
                <a:spcPct val="100000"/>
              </a:lnSpc>
              <a:spcBef>
                <a:spcPts val="0"/>
              </a:spcBef>
              <a:spcAft>
                <a:spcPts val="0"/>
              </a:spcAft>
              <a:buClr>
                <a:schemeClr val="dk1"/>
              </a:buClr>
              <a:buSzPts val="1200"/>
              <a:buFont typeface="Calibri"/>
              <a:buNone/>
            </a:pPr>
            <a:r>
              <a:rPr lang="en-GB" sz="1200"/>
              <a:t>4) Finally, </a:t>
            </a:r>
            <a:r>
              <a:rPr b="1" lang="en-GB" sz="1200"/>
              <a:t>people as active participants</a:t>
            </a:r>
            <a:r>
              <a:rPr lang="en-GB" sz="1200"/>
              <a:t>. This is covered in subsequent sections of of this presentation.</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rgbClr val="000000"/>
              </a:buClr>
              <a:buSzPts val="1200"/>
              <a:buFont typeface="Calibri"/>
              <a:buNone/>
            </a:pPr>
            <a:r>
              <a:rPr b="0" i="0" lang="en-GB" u="none" cap="none" strike="noStrike">
                <a:solidFill>
                  <a:srgbClr val="000000"/>
                </a:solidFill>
                <a:latin typeface="Calibri"/>
                <a:ea typeface="Calibri"/>
                <a:cs typeface="Calibri"/>
                <a:sym typeface="Calibri"/>
              </a:rPr>
              <a:t>(IEA, 2021)</a:t>
            </a:r>
            <a:endParaRPr sz="1200"/>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electricity transition is an opportunity to bolster social and economic development. Energy policies can help achieve this in several ways.</a:t>
            </a:r>
            <a:endParaRPr/>
          </a:p>
          <a:p>
            <a:pPr indent="0" lvl="0" marL="0" rtl="0" algn="l">
              <a:spcBef>
                <a:spcPts val="0"/>
              </a:spcBef>
              <a:spcAft>
                <a:spcPts val="0"/>
              </a:spcAft>
              <a:buNone/>
            </a:pPr>
            <a:r>
              <a:t/>
            </a:r>
            <a:endParaRPr/>
          </a:p>
          <a:p>
            <a:pPr indent="0" lvl="0" marL="101600" marR="0" rtl="0" algn="l">
              <a:lnSpc>
                <a:spcPct val="100000"/>
              </a:lnSpc>
              <a:spcBef>
                <a:spcPts val="0"/>
              </a:spcBef>
              <a:spcAft>
                <a:spcPts val="0"/>
              </a:spcAft>
              <a:buClr>
                <a:schemeClr val="dk1"/>
              </a:buClr>
              <a:buSzPts val="1200"/>
              <a:buFont typeface="Arial"/>
              <a:buNone/>
            </a:pPr>
            <a:r>
              <a:rPr lang="en-GB"/>
              <a:t>Firstly, energy policies can enhance social and economic development by protecting the environment, allowing energy-using sectors to grow, and providing a better quality of life.</a:t>
            </a:r>
            <a:endParaRPr/>
          </a:p>
          <a:p>
            <a:pPr indent="-171450" lvl="0" marL="273050" marR="0" rtl="0" algn="l">
              <a:lnSpc>
                <a:spcPct val="100000"/>
              </a:lnSpc>
              <a:spcBef>
                <a:spcPts val="0"/>
              </a:spcBef>
              <a:spcAft>
                <a:spcPts val="0"/>
              </a:spcAft>
              <a:buClr>
                <a:schemeClr val="dk1"/>
              </a:buClr>
              <a:buSzPts val="1200"/>
              <a:buFont typeface="Arial"/>
              <a:buChar char="•"/>
            </a:pPr>
            <a:r>
              <a:rPr b="0" i="0" lang="en-GB" sz="1200" u="none" strike="noStrike">
                <a:solidFill>
                  <a:schemeClr val="dk1"/>
                </a:solidFill>
              </a:rPr>
              <a:t>Renewable energy infrastructure itself can boost economic development in renewable resource-rich areas, which are generally rural areas with low levels of industrial activity.</a:t>
            </a:r>
            <a:endParaRPr/>
          </a:p>
          <a:p>
            <a:pPr indent="-171450" lvl="0" marL="273050" marR="0" rtl="0" algn="l">
              <a:lnSpc>
                <a:spcPct val="100000"/>
              </a:lnSpc>
              <a:spcBef>
                <a:spcPts val="0"/>
              </a:spcBef>
              <a:spcAft>
                <a:spcPts val="0"/>
              </a:spcAft>
              <a:buClr>
                <a:schemeClr val="dk1"/>
              </a:buClr>
              <a:buSzPts val="1200"/>
              <a:buFont typeface="Arial"/>
              <a:buChar char="•"/>
            </a:pPr>
            <a:r>
              <a:rPr b="0" i="0" lang="en-GB" sz="1200" u="none" strike="noStrike">
                <a:solidFill>
                  <a:schemeClr val="dk1"/>
                </a:solidFill>
              </a:rPr>
              <a:t>Clean energy policies can also enhance life quality in various ways, for example by creating cities that are less polluted and more habitable.</a:t>
            </a:r>
            <a:endParaRPr/>
          </a:p>
          <a:p>
            <a:pPr indent="0" lvl="0" marL="101600" marR="0" rtl="0" algn="l">
              <a:lnSpc>
                <a:spcPct val="100000"/>
              </a:lnSpc>
              <a:spcBef>
                <a:spcPts val="0"/>
              </a:spcBef>
              <a:spcAft>
                <a:spcPts val="0"/>
              </a:spcAft>
              <a:buClr>
                <a:schemeClr val="dk1"/>
              </a:buClr>
              <a:buSzPts val="1200"/>
              <a:buFont typeface="Arial"/>
              <a:buNone/>
            </a:pPr>
            <a:r>
              <a:t/>
            </a:r>
            <a:endParaRPr b="0" i="0" sz="1200" u="none" strike="noStrike">
              <a:solidFill>
                <a:schemeClr val="dk1"/>
              </a:solidFill>
            </a:endParaRPr>
          </a:p>
          <a:p>
            <a:pPr indent="0" lvl="0" marL="101600" marR="0" rtl="0" algn="l">
              <a:lnSpc>
                <a:spcPct val="100000"/>
              </a:lnSpc>
              <a:spcBef>
                <a:spcPts val="0"/>
              </a:spcBef>
              <a:spcAft>
                <a:spcPts val="0"/>
              </a:spcAft>
              <a:buClr>
                <a:schemeClr val="dk1"/>
              </a:buClr>
              <a:buSzPts val="1200"/>
              <a:buFont typeface="Arial"/>
              <a:buNone/>
            </a:pPr>
            <a:r>
              <a:rPr b="0" i="0" lang="en-GB" sz="1200" u="none" strike="noStrike">
                <a:solidFill>
                  <a:schemeClr val="dk1"/>
                </a:solidFill>
              </a:rPr>
              <a:t>Second, the electricity transition is an opportunity to prioritise universal clean energy access and the elimination of energy poverty.</a:t>
            </a:r>
            <a:endParaRPr/>
          </a:p>
          <a:p>
            <a:pPr indent="-171450" lvl="0" marL="273050" marR="0" rtl="0" algn="l">
              <a:lnSpc>
                <a:spcPct val="100000"/>
              </a:lnSpc>
              <a:spcBef>
                <a:spcPts val="0"/>
              </a:spcBef>
              <a:spcAft>
                <a:spcPts val="0"/>
              </a:spcAft>
              <a:buClr>
                <a:schemeClr val="dk1"/>
              </a:buClr>
              <a:buSzPts val="1200"/>
              <a:buFont typeface="Arial"/>
              <a:buChar char="•"/>
            </a:pPr>
            <a:r>
              <a:rPr b="0" i="0" lang="en-GB" sz="1200" u="none" strike="noStrike">
                <a:solidFill>
                  <a:schemeClr val="dk1"/>
                </a:solidFill>
              </a:rPr>
              <a:t>To help achieve this, policies should be created which increase energy efficiency. Energy efficiency </a:t>
            </a:r>
            <a:r>
              <a:rPr b="0" lang="en-GB">
                <a:solidFill>
                  <a:schemeClr val="dk1"/>
                </a:solidFill>
                <a:latin typeface="Arial"/>
                <a:ea typeface="Arial"/>
                <a:cs typeface="Arial"/>
                <a:sym typeface="Arial"/>
              </a:rPr>
              <a:t>supports increased access while lowering costs and emissions. </a:t>
            </a:r>
            <a:endParaRPr/>
          </a:p>
          <a:p>
            <a:pPr indent="-171450" lvl="0" marL="273050" marR="0" rtl="0" algn="l">
              <a:lnSpc>
                <a:spcPct val="100000"/>
              </a:lnSpc>
              <a:spcBef>
                <a:spcPts val="0"/>
              </a:spcBef>
              <a:spcAft>
                <a:spcPts val="0"/>
              </a:spcAft>
              <a:buClr>
                <a:schemeClr val="dk1"/>
              </a:buClr>
              <a:buSzPts val="1200"/>
              <a:buFont typeface="Arial"/>
              <a:buChar char="•"/>
            </a:pPr>
            <a:r>
              <a:rPr b="0" lang="en-GB">
                <a:solidFill>
                  <a:schemeClr val="dk1"/>
                </a:solidFill>
                <a:latin typeface="Arial"/>
                <a:ea typeface="Arial"/>
                <a:cs typeface="Arial"/>
                <a:sym typeface="Arial"/>
              </a:rPr>
              <a:t>It is also important to align clean energy and access policies, and these can enhance the success of both.</a:t>
            </a:r>
            <a:endParaRPr/>
          </a:p>
          <a:p>
            <a:pPr indent="-171450" lvl="0" marL="273050" marR="0" rtl="0" algn="l">
              <a:lnSpc>
                <a:spcPct val="100000"/>
              </a:lnSpc>
              <a:spcBef>
                <a:spcPts val="0"/>
              </a:spcBef>
              <a:spcAft>
                <a:spcPts val="0"/>
              </a:spcAft>
              <a:buClr>
                <a:schemeClr val="dk1"/>
              </a:buClr>
              <a:buSzPts val="1200"/>
              <a:buFont typeface="Arial"/>
              <a:buChar char="•"/>
            </a:pPr>
            <a:r>
              <a:rPr b="0" lang="en-GB">
                <a:solidFill>
                  <a:schemeClr val="dk1"/>
                </a:solidFill>
                <a:latin typeface="Arial"/>
                <a:ea typeface="Arial"/>
                <a:cs typeface="Arial"/>
                <a:sym typeface="Arial"/>
              </a:rPr>
              <a:t>And access policies should also focus on quality and reliability of energy supply, which are just as important as access.</a:t>
            </a:r>
            <a:endParaRPr/>
          </a:p>
          <a:p>
            <a:pPr indent="-95250" lvl="0" marL="273050" marR="0" rtl="0" algn="l">
              <a:lnSpc>
                <a:spcPct val="100000"/>
              </a:lnSpc>
              <a:spcBef>
                <a:spcPts val="0"/>
              </a:spcBef>
              <a:spcAft>
                <a:spcPts val="0"/>
              </a:spcAft>
              <a:buClr>
                <a:schemeClr val="dk1"/>
              </a:buClr>
              <a:buSzPts val="1200"/>
              <a:buFont typeface="Arial"/>
              <a:buNone/>
            </a:pPr>
            <a:r>
              <a:t/>
            </a:r>
            <a:endParaRPr b="0">
              <a:solidFill>
                <a:schemeClr val="dk1"/>
              </a:solidFill>
              <a:latin typeface="Arial"/>
              <a:ea typeface="Arial"/>
              <a:cs typeface="Arial"/>
              <a:sym typeface="Arial"/>
            </a:endParaRPr>
          </a:p>
          <a:p>
            <a:pPr indent="0" lvl="0" marL="101600" marR="0" rtl="0" algn="l">
              <a:lnSpc>
                <a:spcPct val="100000"/>
              </a:lnSpc>
              <a:spcBef>
                <a:spcPts val="0"/>
              </a:spcBef>
              <a:spcAft>
                <a:spcPts val="0"/>
              </a:spcAft>
              <a:buClr>
                <a:schemeClr val="dk1"/>
              </a:buClr>
              <a:buSzPts val="1200"/>
              <a:buFont typeface="Arial"/>
              <a:buNone/>
            </a:pPr>
            <a:r>
              <a:rPr b="0" lang="en-GB">
                <a:solidFill>
                  <a:schemeClr val="dk1"/>
                </a:solidFill>
                <a:latin typeface="Arial"/>
                <a:ea typeface="Arial"/>
                <a:cs typeface="Arial"/>
                <a:sym typeface="Arial"/>
              </a:rPr>
              <a:t>Thirdly, clean energy policy should promote energy security, affordability and resilience.</a:t>
            </a:r>
            <a:endParaRPr/>
          </a:p>
          <a:p>
            <a:pPr indent="-171450" lvl="0" marL="273050" rtl="0" algn="l">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Energy security and affordability are improved by using </a:t>
            </a:r>
            <a:r>
              <a:rPr b="0" i="0" lang="en-GB" sz="1200" u="none" strike="noStrike">
                <a:solidFill>
                  <a:schemeClr val="dk1"/>
                </a:solidFill>
                <a:latin typeface="Arial"/>
                <a:ea typeface="Arial"/>
                <a:cs typeface="Arial"/>
                <a:sym typeface="Arial"/>
              </a:rPr>
              <a:t>local clean sources of energy and improving energy efficiency, which reduces spending on fossil fuels imports for countries without currently fossil-fuel-importing countries.</a:t>
            </a:r>
            <a:endParaRPr/>
          </a:p>
          <a:p>
            <a:pPr indent="-171450" lvl="0" marL="273050" rtl="0" algn="l">
              <a:spcBef>
                <a:spcPts val="600"/>
              </a:spcBef>
              <a:spcAft>
                <a:spcPts val="0"/>
              </a:spcAft>
              <a:buClr>
                <a:schemeClr val="dk1"/>
              </a:buClr>
              <a:buSzPts val="1200"/>
              <a:buFont typeface="Arial"/>
              <a:buChar char="•"/>
            </a:pPr>
            <a:r>
              <a:rPr b="0" i="0" lang="en-GB" sz="1200" u="none" strike="noStrike">
                <a:solidFill>
                  <a:schemeClr val="dk1"/>
                </a:solidFill>
                <a:latin typeface="Arial"/>
                <a:ea typeface="Arial"/>
                <a:cs typeface="Arial"/>
                <a:sym typeface="Arial"/>
              </a:rPr>
              <a:t>To ensure resilience, investments should be made in resilient grids to help</a:t>
            </a:r>
            <a:r>
              <a:rPr lang="en-GB" sz="1200">
                <a:solidFill>
                  <a:schemeClr val="dk1"/>
                </a:solidFill>
                <a:latin typeface="Arial"/>
                <a:ea typeface="Arial"/>
                <a:cs typeface="Arial"/>
                <a:sym typeface="Arial"/>
              </a:rPr>
              <a:t> maintain reliable access to electricity at high penetration of renewables. </a:t>
            </a:r>
            <a:endParaRPr/>
          </a:p>
          <a:p>
            <a:pPr indent="-95250" lvl="0" marL="273050" rtl="0" algn="l">
              <a:spcBef>
                <a:spcPts val="60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101600" marR="0" rtl="0" algn="l">
              <a:lnSpc>
                <a:spcPct val="100000"/>
              </a:lnSpc>
              <a:spcBef>
                <a:spcPts val="600"/>
              </a:spcBef>
              <a:spcAft>
                <a:spcPts val="0"/>
              </a:spcAft>
              <a:buClr>
                <a:srgbClr val="000000"/>
              </a:buClr>
              <a:buSzPts val="1200"/>
              <a:buFont typeface="Arial"/>
              <a:buNone/>
            </a:pPr>
            <a:r>
              <a:rPr b="0" i="0" lang="en-GB" u="none" cap="none" strike="noStrike">
                <a:solidFill>
                  <a:srgbClr val="000000"/>
                </a:solidFill>
                <a:latin typeface="Calibri"/>
                <a:ea typeface="Calibri"/>
                <a:cs typeface="Calibri"/>
                <a:sym typeface="Calibri"/>
              </a:rPr>
              <a:t>(IEA, 2021)</a:t>
            </a:r>
            <a:endParaRPr b="0" i="0" u="none" cap="none" strike="noStrike">
              <a:solidFill>
                <a:schemeClr val="dk1"/>
              </a:solidFill>
              <a:latin typeface="Arial"/>
              <a:ea typeface="Arial"/>
              <a:cs typeface="Arial"/>
              <a:sym typeface="Arial"/>
            </a:endParaRPr>
          </a:p>
          <a:p>
            <a:pPr indent="0" lvl="0" marL="101600" rtl="0" algn="l">
              <a:spcBef>
                <a:spcPts val="60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95250" lvl="0" marL="273050" marR="0" rtl="0" algn="l">
              <a:lnSpc>
                <a:spcPct val="100000"/>
              </a:lnSpc>
              <a:spcBef>
                <a:spcPts val="600"/>
              </a:spcBef>
              <a:spcAft>
                <a:spcPts val="0"/>
              </a:spcAft>
              <a:buClr>
                <a:schemeClr val="dk1"/>
              </a:buClr>
              <a:buSzPts val="1200"/>
              <a:buFont typeface="Arial"/>
              <a:buNone/>
            </a:pPr>
            <a:r>
              <a:t/>
            </a:r>
            <a:endParaRPr b="0">
              <a:solidFill>
                <a:schemeClr val="dk1"/>
              </a:solidFill>
              <a:latin typeface="Arial"/>
              <a:ea typeface="Arial"/>
              <a:cs typeface="Arial"/>
              <a:sym typeface="Arial"/>
            </a:endParaRPr>
          </a:p>
          <a:p>
            <a:pPr indent="-95250" lvl="0" marL="273050" marR="0" rtl="0" algn="l">
              <a:lnSpc>
                <a:spcPct val="100000"/>
              </a:lnSpc>
              <a:spcBef>
                <a:spcPts val="0"/>
              </a:spcBef>
              <a:spcAft>
                <a:spcPts val="0"/>
              </a:spcAft>
              <a:buClr>
                <a:schemeClr val="dk1"/>
              </a:buClr>
              <a:buSzPts val="1200"/>
              <a:buFont typeface="Arial"/>
              <a:buNone/>
            </a:pPr>
            <a:r>
              <a:t/>
            </a:r>
            <a:endParaRPr b="0" i="0" sz="1200" u="none" strike="noStrike">
              <a:solidFill>
                <a:schemeClr val="dk1"/>
              </a:solidFill>
            </a:endParaRPr>
          </a:p>
          <a:p>
            <a:pPr indent="0" lvl="0" marL="101600" rtl="0" algn="l">
              <a:spcBef>
                <a:spcPts val="0"/>
              </a:spcBef>
              <a:spcAft>
                <a:spcPts val="0"/>
              </a:spcAft>
              <a:buClr>
                <a:schemeClr val="dk1"/>
              </a:buClr>
              <a:buSzPts val="1200"/>
              <a:buFont typeface="Arial"/>
              <a:buNone/>
            </a:pPr>
            <a:r>
              <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8"/>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8"/>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38"/>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4" name="Google Shape;84;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8" name="Shape 88"/>
        <p:cNvGrpSpPr/>
        <p:nvPr/>
      </p:nvGrpSpPr>
      <p:grpSpPr>
        <a:xfrm>
          <a:off x="0" y="0"/>
          <a:ext cx="0" cy="0"/>
          <a:chOff x="0" y="0"/>
          <a:chExt cx="0" cy="0"/>
        </a:xfrm>
      </p:grpSpPr>
      <p:sp>
        <p:nvSpPr>
          <p:cNvPr id="89" name="Google Shape;89;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50"/>
          <p:cNvSpPr/>
          <p:nvPr>
            <p:ph idx="2" type="pic"/>
          </p:nvPr>
        </p:nvSpPr>
        <p:spPr>
          <a:xfrm>
            <a:off x="5183188" y="987425"/>
            <a:ext cx="6172200" cy="4873625"/>
          </a:xfrm>
          <a:prstGeom prst="rect">
            <a:avLst/>
          </a:prstGeom>
          <a:noFill/>
          <a:ln>
            <a:noFill/>
          </a:ln>
        </p:spPr>
      </p:sp>
      <p:sp>
        <p:nvSpPr>
          <p:cNvPr id="91" name="Google Shape;91;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1" name="Shape 101"/>
        <p:cNvGrpSpPr/>
        <p:nvPr/>
      </p:nvGrpSpPr>
      <p:grpSpPr>
        <a:xfrm>
          <a:off x="0" y="0"/>
          <a:ext cx="0" cy="0"/>
          <a:chOff x="0" y="0"/>
          <a:chExt cx="0" cy="0"/>
        </a:xfrm>
      </p:grpSpPr>
      <p:sp>
        <p:nvSpPr>
          <p:cNvPr id="102" name="Google Shape;102;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5" name="Shape 25"/>
        <p:cNvGrpSpPr/>
        <p:nvPr/>
      </p:nvGrpSpPr>
      <p:grpSpPr>
        <a:xfrm>
          <a:off x="0" y="0"/>
          <a:ext cx="0" cy="0"/>
          <a:chOff x="0" y="0"/>
          <a:chExt cx="0" cy="0"/>
        </a:xfrm>
      </p:grpSpPr>
      <p:sp>
        <p:nvSpPr>
          <p:cNvPr id="26" name="Google Shape;26;p4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0"/>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Calibri"/>
              <a:buAutoNum type="arabicPeriod"/>
              <a:defRPr sz="2000">
                <a:latin typeface="Calibri"/>
                <a:ea typeface="Calibri"/>
                <a:cs typeface="Calibri"/>
                <a:sym typeface="Calibri"/>
              </a:defRPr>
            </a:lvl1pPr>
            <a:lvl2pPr indent="-355600" lvl="1" marL="914400" algn="l">
              <a:lnSpc>
                <a:spcPct val="100000"/>
              </a:lnSpc>
              <a:spcBef>
                <a:spcPts val="300"/>
              </a:spcBef>
              <a:spcAft>
                <a:spcPts val="0"/>
              </a:spcAft>
              <a:buClr>
                <a:schemeClr val="dk1"/>
              </a:buClr>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Clr>
                <a:schemeClr val="dk1"/>
              </a:buClr>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Clr>
                <a:schemeClr val="dk1"/>
              </a:buClr>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8" name="Google Shape;28;p40"/>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picture containing text&#10;&#10;Description automatically generated" id="29" name="Google Shape;29;p40"/>
          <p:cNvPicPr preferRelativeResize="0"/>
          <p:nvPr/>
        </p:nvPicPr>
        <p:blipFill rotWithShape="1">
          <a:blip r:embed="rId2">
            <a:alphaModFix/>
          </a:blip>
          <a:srcRect b="0" l="0" r="0" t="0"/>
          <a:stretch/>
        </p:blipFill>
        <p:spPr>
          <a:xfrm>
            <a:off x="9236027" y="84497"/>
            <a:ext cx="2394763" cy="821042"/>
          </a:xfrm>
          <a:prstGeom prst="rect">
            <a:avLst/>
          </a:prstGeom>
          <a:noFill/>
          <a:ln>
            <a:noFill/>
          </a:ln>
        </p:spPr>
      </p:pic>
      <p:sp>
        <p:nvSpPr>
          <p:cNvPr id="30" name="Google Shape;30;p40"/>
          <p:cNvSpPr txBox="1"/>
          <p:nvPr/>
        </p:nvSpPr>
        <p:spPr>
          <a:xfrm>
            <a:off x="9123374" y="854366"/>
            <a:ext cx="222556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050">
                <a:solidFill>
                  <a:schemeClr val="dk1"/>
                </a:solidFill>
                <a:latin typeface="Calibri"/>
                <a:ea typeface="Calibri"/>
                <a:cs typeface="Calibri"/>
                <a:sym typeface="Calibri"/>
              </a:rPr>
              <a:t>a joint project of CEM and MI</a:t>
            </a:r>
            <a:endParaRPr/>
          </a:p>
        </p:txBody>
      </p:sp>
      <p:pic>
        <p:nvPicPr>
          <p:cNvPr descr="Text&#10;&#10;Description automatically generated" id="31" name="Google Shape;31;p40"/>
          <p:cNvPicPr preferRelativeResize="0"/>
          <p:nvPr/>
        </p:nvPicPr>
        <p:blipFill rotWithShape="1">
          <a:blip r:embed="rId3">
            <a:alphaModFix/>
          </a:blip>
          <a:srcRect b="29315" l="0" r="77004" t="0"/>
          <a:stretch/>
        </p:blipFill>
        <p:spPr>
          <a:xfrm>
            <a:off x="11281465" y="757908"/>
            <a:ext cx="349325" cy="350374"/>
          </a:xfrm>
          <a:prstGeom prst="rect">
            <a:avLst/>
          </a:prstGeom>
          <a:noFill/>
          <a:ln>
            <a:noFill/>
          </a:ln>
        </p:spPr>
      </p:pic>
      <p:pic>
        <p:nvPicPr>
          <p:cNvPr descr="A picture containing text, clock, light&#10;&#10;Description automatically generated" id="32" name="Google Shape;32;p40"/>
          <p:cNvPicPr preferRelativeResize="0"/>
          <p:nvPr/>
        </p:nvPicPr>
        <p:blipFill rotWithShape="1">
          <a:blip r:embed="rId4">
            <a:alphaModFix/>
          </a:blip>
          <a:srcRect b="-2906" l="0" r="75749" t="0"/>
          <a:stretch/>
        </p:blipFill>
        <p:spPr>
          <a:xfrm>
            <a:off x="11029941" y="827033"/>
            <a:ext cx="318995" cy="30858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3" name="Shape 33"/>
        <p:cNvGrpSpPr/>
        <p:nvPr/>
      </p:nvGrpSpPr>
      <p:grpSpPr>
        <a:xfrm>
          <a:off x="0" y="0"/>
          <a:ext cx="0" cy="0"/>
          <a:chOff x="0" y="0"/>
          <a:chExt cx="0" cy="0"/>
        </a:xfrm>
      </p:grpSpPr>
      <p:sp>
        <p:nvSpPr>
          <p:cNvPr id="34" name="Google Shape;34;p41"/>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5" name="Google Shape;35;p41"/>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Clr>
                <a:schemeClr val="lt1"/>
              </a:buClr>
              <a:buSzPts val="1400"/>
              <a:buFont typeface="Trebuchet MS"/>
              <a:buNone/>
              <a:defRPr>
                <a:solidFill>
                  <a:schemeClr val="lt1"/>
                </a:solidFill>
                <a:latin typeface="Trebuchet MS"/>
                <a:ea typeface="Trebuchet MS"/>
                <a:cs typeface="Trebuchet MS"/>
                <a:sym typeface="Trebuchet MS"/>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6" name="Google Shape;36;p41"/>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7" name="Google Shape;37;p41"/>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7" name="Google Shape;4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4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4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4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3.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37"/>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3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g20.org/wp-content/" TargetMode="External"/><Relationship Id="rId4" Type="http://schemas.openxmlformats.org/officeDocument/2006/relationships/hyperlink" Target="https://g20.org/wp-content/" TargetMode="External"/><Relationship Id="rId5" Type="http://schemas.openxmlformats.org/officeDocument/2006/relationships/hyperlink" Target="https://climatestrategies.org/wp-content/uploads/2021/07/Incorporating-just-transition-strategies-into-developing-countries-NDCs-and-Covid-19-responses.pdf" TargetMode="External"/><Relationship Id="rId6" Type="http://schemas.openxmlformats.org/officeDocument/2006/relationships/hyperlink" Target="https://climatestrategies.org/wp-content/uploads/2021/07/Incorporating-just-transition-strategies-into-developing-countries-NDCs-and-Covid-19-responses.pdf" TargetMode="External"/><Relationship Id="rId7" Type="http://schemas.openxmlformats.org/officeDocument/2006/relationships/hyperlink" Target="https://www.ilo.org/wcmsp5/groups/public/@ed_emp/@emp_ent/documents/publication/wcms_432859.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i.org/10.1016/j.cosust.2021.08.004" TargetMode="External"/><Relationship Id="rId4" Type="http://schemas.openxmlformats.org/officeDocument/2006/relationships/hyperlink" Target="https://carnegieeurope.eu/2020/11/05/getting-climate-citizens-assemblies-right-pub-8313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doi.org/10.1787/339306da-e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doi.org/10.3390/SU13042128" TargetMode="External"/><Relationship Id="rId4" Type="http://schemas.openxmlformats.org/officeDocument/2006/relationships/hyperlink" Target="https://www.eea.europa.eu/publications/the-role-of-prosumers-of" TargetMode="External"/><Relationship Id="rId5" Type="http://schemas.openxmlformats.org/officeDocument/2006/relationships/hyperlink" Target="https://www.wri.org/research/accelerating-mini-grid-deployment-sub-saharan-africa-lessons-tanzani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doi.org/10.1596/3089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3.jp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
          <p:cNvSpPr txBox="1"/>
          <p:nvPr>
            <p:ph type="ctrTitle"/>
          </p:nvPr>
        </p:nvSpPr>
        <p:spPr>
          <a:xfrm>
            <a:off x="651352" y="4577503"/>
            <a:ext cx="7892284"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51851"/>
              <a:buNone/>
            </a:pPr>
            <a:r>
              <a:rPr lang="en-GB" sz="6000">
                <a:solidFill>
                  <a:schemeClr val="lt1"/>
                </a:solidFill>
              </a:rPr>
              <a:t>Lecture 7 </a:t>
            </a:r>
            <a:br>
              <a:rPr lang="en-GB"/>
            </a:br>
            <a:r>
              <a:rPr lang="en-GB"/>
              <a:t>Public Participation and Support </a:t>
            </a:r>
            <a:endParaRPr/>
          </a:p>
        </p:txBody>
      </p:sp>
      <p:sp>
        <p:nvSpPr>
          <p:cNvPr id="113" name="Google Shape;113;p1"/>
          <p:cNvSpPr txBox="1"/>
          <p:nvPr>
            <p:ph idx="1" type="subTitle"/>
          </p:nvPr>
        </p:nvSpPr>
        <p:spPr>
          <a:xfrm>
            <a:off x="688931" y="3555557"/>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114" name="Google Shape;114;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115" name="Google Shape;115;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116" name="Google Shape;116;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ph type="title"/>
          </p:nvPr>
        </p:nvSpPr>
        <p:spPr>
          <a:xfrm>
            <a:off x="629399" y="8994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Equality, social inclusion and fairness is a key focus area</a:t>
            </a:r>
            <a:endParaRPr/>
          </a:p>
        </p:txBody>
      </p:sp>
      <p:sp>
        <p:nvSpPr>
          <p:cNvPr descr="Group with solid fill" id="196" name="Google Shape;196;p10"/>
          <p:cNvSpPr/>
          <p:nvPr/>
        </p:nvSpPr>
        <p:spPr>
          <a:xfrm>
            <a:off x="900949" y="1421775"/>
            <a:ext cx="1452220" cy="145222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0"/>
          <p:cNvSpPr/>
          <p:nvPr/>
        </p:nvSpPr>
        <p:spPr>
          <a:xfrm>
            <a:off x="2895600" y="1562885"/>
            <a:ext cx="8396049" cy="1170000"/>
          </a:xfrm>
          <a:custGeom>
            <a:rect b="b" l="l" r="r" t="t"/>
            <a:pathLst>
              <a:path extrusionOk="0" h="1755000" w="3227156">
                <a:moveTo>
                  <a:pt x="0" y="0"/>
                </a:moveTo>
                <a:lnTo>
                  <a:pt x="3227156" y="0"/>
                </a:lnTo>
                <a:lnTo>
                  <a:pt x="3227156" y="1755000"/>
                </a:lnTo>
                <a:lnTo>
                  <a:pt x="0" y="1755000"/>
                </a:lnTo>
                <a:lnTo>
                  <a:pt x="0" y="0"/>
                </a:lnTo>
                <a:close/>
              </a:path>
            </a:pathLst>
          </a:cu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b="0" lang="en-GB" sz="2000">
                <a:solidFill>
                  <a:schemeClr val="dk1"/>
                </a:solidFill>
                <a:latin typeface="Arial"/>
                <a:ea typeface="Arial"/>
                <a:cs typeface="Arial"/>
                <a:sym typeface="Arial"/>
              </a:rPr>
              <a:t>Include gender, equality and social inclusion considerations in all policies</a:t>
            </a:r>
            <a:endParaRPr b="0" sz="2000">
              <a:solidFill>
                <a:schemeClr val="dk1"/>
              </a:solidFill>
              <a:latin typeface="Arial"/>
              <a:ea typeface="Arial"/>
              <a:cs typeface="Arial"/>
              <a:sym typeface="Arial"/>
            </a:endParaRPr>
          </a:p>
        </p:txBody>
      </p:sp>
      <p:sp>
        <p:nvSpPr>
          <p:cNvPr descr="Judge male with solid fill" id="198" name="Google Shape;198;p10"/>
          <p:cNvSpPr/>
          <p:nvPr/>
        </p:nvSpPr>
        <p:spPr>
          <a:xfrm>
            <a:off x="900351" y="3217835"/>
            <a:ext cx="1452220" cy="145222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0"/>
          <p:cNvSpPr/>
          <p:nvPr/>
        </p:nvSpPr>
        <p:spPr>
          <a:xfrm>
            <a:off x="2895600" y="3358945"/>
            <a:ext cx="8396049" cy="1170000"/>
          </a:xfrm>
          <a:custGeom>
            <a:rect b="b" l="l" r="r" t="t"/>
            <a:pathLst>
              <a:path extrusionOk="0" h="1755000" w="3227156">
                <a:moveTo>
                  <a:pt x="0" y="0"/>
                </a:moveTo>
                <a:lnTo>
                  <a:pt x="3227156" y="0"/>
                </a:lnTo>
                <a:lnTo>
                  <a:pt x="3227156" y="1755000"/>
                </a:lnTo>
                <a:lnTo>
                  <a:pt x="0" y="1755000"/>
                </a:lnTo>
                <a:lnTo>
                  <a:pt x="0" y="0"/>
                </a:lnTo>
                <a:close/>
              </a:path>
            </a:pathLst>
          </a:cu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b="0" lang="en-GB" sz="2000">
                <a:solidFill>
                  <a:schemeClr val="dk1"/>
                </a:solidFill>
                <a:latin typeface="Arial"/>
                <a:ea typeface="Arial"/>
                <a:cs typeface="Arial"/>
                <a:sym typeface="Arial"/>
              </a:rPr>
              <a:t>Ensure fair distribution of clean energy benefits and avoid the risk of disproportionate negative impacts on vulnerable populations </a:t>
            </a:r>
            <a:endParaRPr b="0" sz="2000">
              <a:solidFill>
                <a:schemeClr val="dk1"/>
              </a:solidFill>
              <a:latin typeface="Arial"/>
              <a:ea typeface="Arial"/>
              <a:cs typeface="Arial"/>
              <a:sym typeface="Arial"/>
            </a:endParaRPr>
          </a:p>
        </p:txBody>
      </p:sp>
      <p:sp>
        <p:nvSpPr>
          <p:cNvPr descr="Child with balloon with solid fill" id="200" name="Google Shape;200;p10"/>
          <p:cNvSpPr/>
          <p:nvPr/>
        </p:nvSpPr>
        <p:spPr>
          <a:xfrm>
            <a:off x="900351" y="5012895"/>
            <a:ext cx="1452220" cy="145222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0"/>
          <p:cNvSpPr/>
          <p:nvPr/>
        </p:nvSpPr>
        <p:spPr>
          <a:xfrm>
            <a:off x="2895600" y="5155005"/>
            <a:ext cx="8396049" cy="1170000"/>
          </a:xfrm>
          <a:custGeom>
            <a:rect b="b" l="l" r="r" t="t"/>
            <a:pathLst>
              <a:path extrusionOk="0" h="1755000" w="3227156">
                <a:moveTo>
                  <a:pt x="0" y="0"/>
                </a:moveTo>
                <a:lnTo>
                  <a:pt x="3227156" y="0"/>
                </a:lnTo>
                <a:lnTo>
                  <a:pt x="3227156" y="1755000"/>
                </a:lnTo>
                <a:lnTo>
                  <a:pt x="0" y="1755000"/>
                </a:lnTo>
                <a:lnTo>
                  <a:pt x="0" y="0"/>
                </a:lnTo>
                <a:close/>
              </a:path>
            </a:pathLst>
          </a:cu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b="0" lang="en-GB" sz="2000">
                <a:solidFill>
                  <a:schemeClr val="dk1"/>
                </a:solidFill>
                <a:latin typeface="Arial"/>
                <a:ea typeface="Arial"/>
                <a:cs typeface="Arial"/>
                <a:sym typeface="Arial"/>
              </a:rPr>
              <a:t>Integrate the voices of younger generations in decision making</a:t>
            </a:r>
            <a:endParaRPr b="0" sz="2000">
              <a:solidFill>
                <a:schemeClr val="dk1"/>
              </a:solidFill>
              <a:latin typeface="Arial"/>
              <a:ea typeface="Arial"/>
              <a:cs typeface="Arial"/>
              <a:sym typeface="Arial"/>
            </a:endParaRPr>
          </a:p>
        </p:txBody>
      </p:sp>
      <p:sp>
        <p:nvSpPr>
          <p:cNvPr id="202" name="Google Shape;202;p10"/>
          <p:cNvSpPr/>
          <p:nvPr/>
        </p:nvSpPr>
        <p:spPr>
          <a:xfrm>
            <a:off x="8453120" y="6504355"/>
            <a:ext cx="3738880" cy="3693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(IEA, 2021)</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629398" y="120035"/>
            <a:ext cx="8638587"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Governments need dedicated institutional capacity for planning just transitions </a:t>
            </a:r>
            <a:endParaRPr/>
          </a:p>
        </p:txBody>
      </p:sp>
      <p:sp>
        <p:nvSpPr>
          <p:cNvPr id="209" name="Google Shape;209;p11"/>
          <p:cNvSpPr txBox="1"/>
          <p:nvPr>
            <p:ph idx="1" type="body"/>
          </p:nvPr>
        </p:nvSpPr>
        <p:spPr>
          <a:xfrm>
            <a:off x="629399" y="1252728"/>
            <a:ext cx="10933801" cy="5245054"/>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G</a:t>
            </a:r>
            <a:r>
              <a:rPr lang="en-GB">
                <a:solidFill>
                  <a:schemeClr val="dk1"/>
                </a:solidFill>
                <a:latin typeface="Arial"/>
                <a:ea typeface="Arial"/>
                <a:cs typeface="Arial"/>
                <a:sym typeface="Arial"/>
              </a:rPr>
              <a:t>overnments should:</a:t>
            </a:r>
            <a:br>
              <a:rPr lang="en-GB">
                <a:solidFill>
                  <a:schemeClr val="dk1"/>
                </a:solidFill>
                <a:latin typeface="Arial"/>
                <a:ea typeface="Arial"/>
                <a:cs typeface="Arial"/>
                <a:sym typeface="Arial"/>
              </a:rPr>
            </a:br>
            <a:endParaRPr sz="700">
              <a:solidFill>
                <a:schemeClr val="dk1"/>
              </a:solidFill>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solidFill>
                  <a:schemeClr val="dk1"/>
                </a:solidFill>
                <a:latin typeface="Arial"/>
                <a:ea typeface="Arial"/>
                <a:cs typeface="Arial"/>
                <a:sym typeface="Arial"/>
              </a:rPr>
              <a:t>Assess the level of awareness of just transition among climate policy personnel</a:t>
            </a:r>
            <a:endParaRPr/>
          </a:p>
          <a:p>
            <a:pPr indent="0" lvl="0" marL="101600" rtl="0" algn="l">
              <a:lnSpc>
                <a:spcPct val="110000"/>
              </a:lnSpc>
              <a:spcBef>
                <a:spcPts val="900"/>
              </a:spcBef>
              <a:spcAft>
                <a:spcPts val="0"/>
              </a:spcAft>
              <a:buSzPts val="2000"/>
              <a:buNone/>
            </a:pPr>
            <a:r>
              <a:t/>
            </a:r>
            <a:endParaRPr sz="700">
              <a:solidFill>
                <a:schemeClr val="dk1"/>
              </a:solidFill>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solidFill>
                  <a:schemeClr val="dk1"/>
                </a:solidFill>
                <a:latin typeface="Arial"/>
                <a:ea typeface="Arial"/>
                <a:cs typeface="Arial"/>
                <a:sym typeface="Arial"/>
              </a:rPr>
              <a:t>Engage with a wide range of </a:t>
            </a:r>
            <a:r>
              <a:rPr lang="en-GB">
                <a:latin typeface="Arial"/>
                <a:ea typeface="Arial"/>
                <a:cs typeface="Arial"/>
                <a:sym typeface="Arial"/>
              </a:rPr>
              <a:t>m</a:t>
            </a:r>
            <a:r>
              <a:rPr lang="en-GB">
                <a:solidFill>
                  <a:schemeClr val="dk1"/>
                </a:solidFill>
                <a:latin typeface="Arial"/>
                <a:ea typeface="Arial"/>
                <a:cs typeface="Arial"/>
                <a:sym typeface="Arial"/>
              </a:rPr>
              <a:t>inistries</a:t>
            </a:r>
            <a:endParaRPr/>
          </a:p>
          <a:p>
            <a:pPr indent="0" lvl="0" marL="101600" rtl="0" algn="l">
              <a:lnSpc>
                <a:spcPct val="110000"/>
              </a:lnSpc>
              <a:spcBef>
                <a:spcPts val="900"/>
              </a:spcBef>
              <a:spcAft>
                <a:spcPts val="0"/>
              </a:spcAft>
              <a:buSzPts val="2000"/>
              <a:buNone/>
            </a:pPr>
            <a:r>
              <a:t/>
            </a:r>
            <a:endParaRPr sz="700">
              <a:solidFill>
                <a:schemeClr val="dk1"/>
              </a:solidFill>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solidFill>
                  <a:schemeClr val="dk1"/>
                </a:solidFill>
                <a:latin typeface="Arial"/>
                <a:ea typeface="Arial"/>
                <a:cs typeface="Arial"/>
                <a:sym typeface="Arial"/>
              </a:rPr>
              <a:t>Provide capacity building within government </a:t>
            </a:r>
            <a:endParaRPr/>
          </a:p>
          <a:p>
            <a:pPr indent="0" lvl="0" marL="101600" rtl="0" algn="l">
              <a:lnSpc>
                <a:spcPct val="110000"/>
              </a:lnSpc>
              <a:spcBef>
                <a:spcPts val="900"/>
              </a:spcBef>
              <a:spcAft>
                <a:spcPts val="0"/>
              </a:spcAft>
              <a:buSzPts val="2000"/>
              <a:buNone/>
            </a:pPr>
            <a:r>
              <a:t/>
            </a:r>
            <a:endParaRPr sz="700">
              <a:solidFill>
                <a:schemeClr val="dk1"/>
              </a:solidFill>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solidFill>
                  <a:schemeClr val="dk1"/>
                </a:solidFill>
                <a:latin typeface="Arial"/>
                <a:ea typeface="Arial"/>
                <a:cs typeface="Arial"/>
                <a:sym typeface="Arial"/>
              </a:rPr>
              <a:t>Create institutional capacity for a just transition at different administrative levels</a:t>
            </a:r>
            <a:endParaRPr/>
          </a:p>
          <a:p>
            <a:pPr indent="-215900" lvl="0" marL="444500" rtl="0" algn="l">
              <a:lnSpc>
                <a:spcPct val="110000"/>
              </a:lnSpc>
              <a:spcBef>
                <a:spcPts val="900"/>
              </a:spcBef>
              <a:spcAft>
                <a:spcPts val="0"/>
              </a:spcAft>
              <a:buSzPts val="2000"/>
              <a:buFont typeface="Noto Sans Symbols"/>
              <a:buNone/>
            </a:pPr>
            <a:r>
              <a:t/>
            </a:r>
            <a:endParaRPr sz="700">
              <a:solidFill>
                <a:schemeClr val="dk1"/>
              </a:solidFill>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latin typeface="Arial"/>
                <a:ea typeface="Arial"/>
                <a:cs typeface="Arial"/>
                <a:sym typeface="Arial"/>
              </a:rPr>
              <a:t>Form a stakeholder and government just transition working group to co-produce just transition strategies</a:t>
            </a:r>
            <a:endParaRPr/>
          </a:p>
          <a:p>
            <a:pPr indent="0" lvl="0" marL="101600" rtl="0" algn="l">
              <a:lnSpc>
                <a:spcPct val="110000"/>
              </a:lnSpc>
              <a:spcBef>
                <a:spcPts val="900"/>
              </a:spcBef>
              <a:spcAft>
                <a:spcPts val="0"/>
              </a:spcAft>
              <a:buSzPts val="2000"/>
              <a:buNone/>
            </a:pPr>
            <a:r>
              <a:t/>
            </a:r>
            <a:endParaRPr>
              <a:solidFill>
                <a:schemeClr val="dk1"/>
              </a:solidFill>
              <a:latin typeface="Arial"/>
              <a:ea typeface="Arial"/>
              <a:cs typeface="Arial"/>
              <a:sym typeface="Arial"/>
            </a:endParaRPr>
          </a:p>
          <a:p>
            <a:pPr indent="-158750" lvl="0" marL="387350" rtl="0" algn="l">
              <a:lnSpc>
                <a:spcPct val="110000"/>
              </a:lnSpc>
              <a:spcBef>
                <a:spcPts val="900"/>
              </a:spcBef>
              <a:spcAft>
                <a:spcPts val="0"/>
              </a:spcAft>
              <a:buSzPts val="2000"/>
              <a:buFont typeface="Arial"/>
              <a:buNone/>
            </a:pPr>
            <a:r>
              <a:t/>
            </a:r>
            <a:endParaRPr>
              <a:solidFill>
                <a:schemeClr val="dk1"/>
              </a:solidFill>
              <a:latin typeface="Arial"/>
              <a:ea typeface="Arial"/>
              <a:cs typeface="Arial"/>
              <a:sym typeface="Arial"/>
            </a:endParaRPr>
          </a:p>
          <a:p>
            <a:pPr indent="-330200" lvl="1" marL="1016000" rtl="0" algn="l">
              <a:lnSpc>
                <a:spcPct val="100000"/>
              </a:lnSpc>
              <a:spcBef>
                <a:spcPts val="600"/>
              </a:spcBef>
              <a:spcAft>
                <a:spcPts val="0"/>
              </a:spcAft>
              <a:buClr>
                <a:schemeClr val="dk1"/>
              </a:buClr>
              <a:buSzPts val="2000"/>
              <a:buNone/>
            </a:pPr>
            <a:r>
              <a:t/>
            </a:r>
            <a:endParaRPr>
              <a:latin typeface="Arial"/>
              <a:ea typeface="Arial"/>
              <a:cs typeface="Arial"/>
              <a:sym typeface="Arial"/>
            </a:endParaRPr>
          </a:p>
        </p:txBody>
      </p:sp>
      <p:sp>
        <p:nvSpPr>
          <p:cNvPr id="210" name="Google Shape;210;p11"/>
          <p:cNvSpPr/>
          <p:nvPr/>
        </p:nvSpPr>
        <p:spPr>
          <a:xfrm>
            <a:off x="5506720" y="6504355"/>
            <a:ext cx="6685280" cy="3693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a:t>
            </a:r>
            <a:r>
              <a:rPr lang="en-GB" sz="1800">
                <a:solidFill>
                  <a:srgbClr val="000000"/>
                </a:solidFill>
                <a:latin typeface="Calibri"/>
                <a:ea typeface="Calibri"/>
                <a:cs typeface="Calibri"/>
                <a:sym typeface="Calibri"/>
              </a:rPr>
              <a:t>International Labour Organization, 2015;</a:t>
            </a:r>
            <a:r>
              <a:rPr lang="en-GB" sz="1800">
                <a:solidFill>
                  <a:schemeClr val="dk1"/>
                </a:solidFill>
                <a:latin typeface="Calibri"/>
                <a:ea typeface="Calibri"/>
                <a:cs typeface="Calibri"/>
                <a:sym typeface="Calibri"/>
              </a:rPr>
              <a:t> </a:t>
            </a:r>
            <a:r>
              <a:rPr lang="en-GB" sz="1800">
                <a:solidFill>
                  <a:srgbClr val="000000"/>
                </a:solidFill>
                <a:latin typeface="Calibri"/>
                <a:ea typeface="Calibri"/>
                <a:cs typeface="Calibri"/>
                <a:sym typeface="Calibri"/>
              </a:rPr>
              <a:t>Blachowicz et al., 2021</a:t>
            </a:r>
            <a:r>
              <a:rPr b="0" i="0" lang="en-GB" sz="1800" u="none" cap="none" strike="noStrike">
                <a:solidFill>
                  <a:srgbClr val="000000"/>
                </a:solidFill>
                <a:latin typeface="Calibri"/>
                <a:ea typeface="Calibri"/>
                <a:cs typeface="Calibri"/>
                <a:sym typeface="Calibri"/>
              </a:rPr>
              <a:t>)</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nvSpPr>
        <p:spPr>
          <a:xfrm>
            <a:off x="639248" y="3040042"/>
            <a:ext cx="8413312"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Electricity Transition Playbook</a:t>
            </a:r>
            <a:r>
              <a:rPr b="0" i="0" lang="en-GB" sz="2000" u="none" cap="none" strike="noStrike">
                <a:solidFill>
                  <a:srgbClr val="FFFFFF"/>
                </a:solidFill>
                <a:latin typeface="Trebuchet MS"/>
                <a:ea typeface="Trebuchet MS"/>
                <a:cs typeface="Trebuchet MS"/>
                <a:sym typeface="Trebuchet MS"/>
              </a:rPr>
              <a:t>: Public participation and support</a:t>
            </a:r>
            <a:endParaRPr b="0" i="0" sz="1800" u="none" cap="none" strike="noStrike">
              <a:solidFill>
                <a:srgbClr val="242424"/>
              </a:solidFill>
              <a:latin typeface="Arial"/>
              <a:ea typeface="Arial"/>
              <a:cs typeface="Arial"/>
              <a:sym typeface="Arial"/>
            </a:endParaRPr>
          </a:p>
        </p:txBody>
      </p:sp>
      <p:sp>
        <p:nvSpPr>
          <p:cNvPr id="217" name="Google Shape;217;p12"/>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400"/>
              <a:buNone/>
            </a:pPr>
            <a:r>
              <a:rPr lang="en-GB">
                <a:solidFill>
                  <a:schemeClr val="lt1"/>
                </a:solidFill>
                <a:latin typeface="Trebuchet MS"/>
                <a:ea typeface="Trebuchet MS"/>
                <a:cs typeface="Trebuchet MS"/>
                <a:sym typeface="Trebuchet MS"/>
              </a:rPr>
              <a:t>Public engagement</a:t>
            </a:r>
            <a:br>
              <a:rPr b="0" i="0" lang="en-GB" sz="5400" u="none" cap="none" strike="noStrike">
                <a:solidFill>
                  <a:schemeClr val="dk1"/>
                </a:solidFill>
                <a:latin typeface="Calibri"/>
                <a:ea typeface="Calibri"/>
                <a:cs typeface="Calibri"/>
                <a:sym typeface="Calibri"/>
              </a:rPr>
            </a:br>
            <a:endParaRPr b="0" i="0" sz="5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ph type="title"/>
          </p:nvPr>
        </p:nvSpPr>
        <p:spPr>
          <a:xfrm>
            <a:off x="629400" y="6529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Effective public engagement leads to better and fairer outcomes</a:t>
            </a:r>
            <a:endParaRPr/>
          </a:p>
        </p:txBody>
      </p:sp>
      <p:sp>
        <p:nvSpPr>
          <p:cNvPr id="224" name="Google Shape;224;p13"/>
          <p:cNvSpPr txBox="1"/>
          <p:nvPr>
            <p:ph idx="1" type="body"/>
          </p:nvPr>
        </p:nvSpPr>
        <p:spPr>
          <a:xfrm>
            <a:off x="629399" y="1252727"/>
            <a:ext cx="10933801" cy="2625005"/>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solidFill>
                  <a:schemeClr val="dk1"/>
                </a:solidFill>
                <a:latin typeface="Arial"/>
                <a:ea typeface="Arial"/>
                <a:cs typeface="Arial"/>
                <a:sym typeface="Arial"/>
              </a:rPr>
              <a:t>Research shows that effective public engagement advantages outcomes in several ways</a:t>
            </a:r>
            <a:r>
              <a:rPr lang="en-GB">
                <a:latin typeface="Arial"/>
                <a:ea typeface="Arial"/>
                <a:cs typeface="Arial"/>
                <a:sym typeface="Arial"/>
              </a:rPr>
              <a:t>:</a:t>
            </a:r>
            <a:br>
              <a:rPr lang="en-GB">
                <a:latin typeface="Arial"/>
                <a:ea typeface="Arial"/>
                <a:cs typeface="Arial"/>
                <a:sym typeface="Arial"/>
              </a:rPr>
            </a:br>
            <a:endParaRPr sz="700">
              <a:solidFill>
                <a:schemeClr val="dk1"/>
              </a:solidFill>
              <a:latin typeface="Arial"/>
              <a:ea typeface="Arial"/>
              <a:cs typeface="Arial"/>
              <a:sym typeface="Arial"/>
            </a:endParaRPr>
          </a:p>
          <a:p>
            <a:pPr indent="-342900" lvl="0" marL="342900" rtl="0" algn="l">
              <a:lnSpc>
                <a:spcPct val="110000"/>
              </a:lnSpc>
              <a:spcBef>
                <a:spcPts val="900"/>
              </a:spcBef>
              <a:spcAft>
                <a:spcPts val="0"/>
              </a:spcAft>
              <a:buSzPts val="2000"/>
              <a:buFont typeface="Arial"/>
              <a:buChar char="•"/>
            </a:pPr>
            <a:r>
              <a:rPr lang="en-GB" sz="2000">
                <a:latin typeface="Arial"/>
                <a:ea typeface="Arial"/>
                <a:cs typeface="Arial"/>
                <a:sym typeface="Arial"/>
              </a:rPr>
              <a:t>There is more action for the transition from government and the public because trust is improved and resistance is reduced</a:t>
            </a:r>
            <a:endParaRPr/>
          </a:p>
          <a:p>
            <a:pPr indent="-215900" lvl="0" marL="342900" rtl="0" algn="l">
              <a:lnSpc>
                <a:spcPct val="110000"/>
              </a:lnSpc>
              <a:spcBef>
                <a:spcPts val="900"/>
              </a:spcBef>
              <a:spcAft>
                <a:spcPts val="0"/>
              </a:spcAft>
              <a:buSzPts val="2000"/>
              <a:buFont typeface="Arial"/>
              <a:buNone/>
            </a:pPr>
            <a:r>
              <a:t/>
            </a:r>
            <a:endParaRPr sz="700">
              <a:latin typeface="Arial"/>
              <a:ea typeface="Arial"/>
              <a:cs typeface="Arial"/>
              <a:sym typeface="Arial"/>
            </a:endParaRPr>
          </a:p>
          <a:p>
            <a:pPr indent="-342900" lvl="0" marL="342900" rtl="0" algn="l">
              <a:lnSpc>
                <a:spcPct val="110000"/>
              </a:lnSpc>
              <a:spcBef>
                <a:spcPts val="900"/>
              </a:spcBef>
              <a:spcAft>
                <a:spcPts val="0"/>
              </a:spcAft>
              <a:buSzPts val="2000"/>
              <a:buFont typeface="Arial"/>
              <a:buChar char="•"/>
            </a:pPr>
            <a:r>
              <a:rPr lang="en-GB" sz="2000">
                <a:latin typeface="Arial"/>
                <a:ea typeface="Arial"/>
                <a:cs typeface="Arial"/>
                <a:sym typeface="Arial"/>
              </a:rPr>
              <a:t>Policies are more effective and fairer because they are better-informed</a:t>
            </a:r>
            <a:endParaRPr/>
          </a:p>
          <a:p>
            <a:pPr indent="-215900" lvl="0" marL="342900" rtl="0" algn="l">
              <a:lnSpc>
                <a:spcPct val="110000"/>
              </a:lnSpc>
              <a:spcBef>
                <a:spcPts val="900"/>
              </a:spcBef>
              <a:spcAft>
                <a:spcPts val="0"/>
              </a:spcAft>
              <a:buSzPts val="2000"/>
              <a:buFont typeface="Arial"/>
              <a:buNone/>
            </a:pPr>
            <a:r>
              <a:t/>
            </a:r>
            <a:endParaRPr sz="700">
              <a:latin typeface="Arial"/>
              <a:ea typeface="Arial"/>
              <a:cs typeface="Arial"/>
              <a:sym typeface="Arial"/>
            </a:endParaRPr>
          </a:p>
          <a:p>
            <a:pPr indent="-342900" lvl="0" marL="342900" rtl="0" algn="l">
              <a:lnSpc>
                <a:spcPct val="110000"/>
              </a:lnSpc>
              <a:spcBef>
                <a:spcPts val="900"/>
              </a:spcBef>
              <a:spcAft>
                <a:spcPts val="0"/>
              </a:spcAft>
              <a:buSzPts val="2000"/>
              <a:buFont typeface="Arial"/>
              <a:buChar char="•"/>
            </a:pPr>
            <a:r>
              <a:rPr lang="en-GB" sz="2000">
                <a:latin typeface="Arial"/>
                <a:ea typeface="Arial"/>
                <a:cs typeface="Arial"/>
                <a:sym typeface="Arial"/>
              </a:rPr>
              <a:t>Democracy is strengthened</a:t>
            </a:r>
            <a:endParaRPr/>
          </a:p>
          <a:p>
            <a:pPr indent="0" lvl="0" marL="101600" rtl="0" algn="l">
              <a:lnSpc>
                <a:spcPct val="110000"/>
              </a:lnSpc>
              <a:spcBef>
                <a:spcPts val="900"/>
              </a:spcBef>
              <a:spcAft>
                <a:spcPts val="600"/>
              </a:spcAft>
              <a:buSzPts val="2000"/>
              <a:buNone/>
            </a:pPr>
            <a:r>
              <a:t/>
            </a:r>
            <a:endParaRPr>
              <a:solidFill>
                <a:schemeClr val="dk1"/>
              </a:solidFill>
              <a:latin typeface="Arial"/>
              <a:ea typeface="Arial"/>
              <a:cs typeface="Arial"/>
              <a:sym typeface="Arial"/>
            </a:endParaRPr>
          </a:p>
        </p:txBody>
      </p:sp>
      <p:sp>
        <p:nvSpPr>
          <p:cNvPr id="225" name="Google Shape;225;p13"/>
          <p:cNvSpPr/>
          <p:nvPr/>
        </p:nvSpPr>
        <p:spPr>
          <a:xfrm>
            <a:off x="5506720" y="6504355"/>
            <a:ext cx="6685280"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(Demski, 2021)</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4"/>
          <p:cNvSpPr txBox="1"/>
          <p:nvPr>
            <p:ph type="title"/>
          </p:nvPr>
        </p:nvSpPr>
        <p:spPr>
          <a:xfrm>
            <a:off x="629399" y="93258"/>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Engagement should be with a wide range of stakeholders</a:t>
            </a:r>
            <a:endParaRPr/>
          </a:p>
        </p:txBody>
      </p:sp>
      <p:sp>
        <p:nvSpPr>
          <p:cNvPr id="232" name="Google Shape;232;p14"/>
          <p:cNvSpPr txBox="1"/>
          <p:nvPr>
            <p:ph idx="1" type="body"/>
          </p:nvPr>
        </p:nvSpPr>
        <p:spPr>
          <a:xfrm>
            <a:off x="629399" y="1252728"/>
            <a:ext cx="10933801" cy="5368205"/>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A wide range of stakeholders should be consulted:</a:t>
            </a:r>
            <a:endParaRPr/>
          </a:p>
          <a:p>
            <a:pPr indent="-342900" lvl="0" marL="444500" rtl="0" algn="l">
              <a:lnSpc>
                <a:spcPct val="110000"/>
              </a:lnSpc>
              <a:spcBef>
                <a:spcPts val="900"/>
              </a:spcBef>
              <a:spcAft>
                <a:spcPts val="0"/>
              </a:spcAft>
              <a:buSzPts val="2000"/>
              <a:buFont typeface="Arial"/>
              <a:buChar char="•"/>
            </a:pPr>
            <a:r>
              <a:rPr b="1" lang="en-GB">
                <a:latin typeface="Arial"/>
                <a:ea typeface="Arial"/>
                <a:cs typeface="Arial"/>
                <a:sym typeface="Arial"/>
              </a:rPr>
              <a:t>Citizens and communities</a:t>
            </a:r>
            <a:r>
              <a:rPr lang="en-GB">
                <a:latin typeface="Arial"/>
                <a:ea typeface="Arial"/>
                <a:cs typeface="Arial"/>
                <a:sym typeface="Arial"/>
              </a:rPr>
              <a:t>, especially those affected by electricity transitions or historically marginalised groups</a:t>
            </a:r>
            <a:endParaRPr/>
          </a:p>
          <a:p>
            <a:pPr indent="-342900" lvl="0" marL="444500" rtl="0" algn="l">
              <a:lnSpc>
                <a:spcPct val="110000"/>
              </a:lnSpc>
              <a:spcBef>
                <a:spcPts val="900"/>
              </a:spcBef>
              <a:spcAft>
                <a:spcPts val="0"/>
              </a:spcAft>
              <a:buSzPts val="2000"/>
              <a:buFont typeface="Arial"/>
              <a:buChar char="•"/>
            </a:pPr>
            <a:r>
              <a:rPr b="1" lang="en-GB">
                <a:latin typeface="Arial"/>
                <a:ea typeface="Arial"/>
                <a:cs typeface="Arial"/>
                <a:sym typeface="Arial"/>
              </a:rPr>
              <a:t>Workers and labour unions</a:t>
            </a:r>
            <a:r>
              <a:rPr lang="en-GB">
                <a:latin typeface="Arial"/>
                <a:ea typeface="Arial"/>
                <a:cs typeface="Arial"/>
                <a:sym typeface="Arial"/>
              </a:rPr>
              <a:t>, especially those in high-carbon industries</a:t>
            </a:r>
            <a:endParaRPr/>
          </a:p>
          <a:p>
            <a:pPr indent="-342900" lvl="0" marL="444500" rtl="0" algn="l">
              <a:lnSpc>
                <a:spcPct val="110000"/>
              </a:lnSpc>
              <a:spcBef>
                <a:spcPts val="900"/>
              </a:spcBef>
              <a:spcAft>
                <a:spcPts val="0"/>
              </a:spcAft>
              <a:buSzPts val="2000"/>
              <a:buFont typeface="Arial"/>
              <a:buChar char="•"/>
            </a:pPr>
            <a:r>
              <a:rPr b="1" lang="en-GB">
                <a:latin typeface="Arial"/>
                <a:ea typeface="Arial"/>
                <a:cs typeface="Arial"/>
                <a:sym typeface="Arial"/>
              </a:rPr>
              <a:t>Industry and businesses, </a:t>
            </a:r>
            <a:r>
              <a:rPr lang="en-GB">
                <a:latin typeface="Arial"/>
                <a:ea typeface="Arial"/>
                <a:cs typeface="Arial"/>
                <a:sym typeface="Arial"/>
              </a:rPr>
              <a:t>especially those in high-carbon or clean energy industries, as well as SMEs</a:t>
            </a:r>
            <a:endParaRPr/>
          </a:p>
          <a:p>
            <a:pPr indent="-342900" lvl="0" marL="444500" rtl="0" algn="l">
              <a:lnSpc>
                <a:spcPct val="110000"/>
              </a:lnSpc>
              <a:spcBef>
                <a:spcPts val="900"/>
              </a:spcBef>
              <a:spcAft>
                <a:spcPts val="0"/>
              </a:spcAft>
              <a:buSzPts val="2000"/>
              <a:buFont typeface="Arial"/>
              <a:buChar char="•"/>
            </a:pPr>
            <a:r>
              <a:rPr b="1" lang="en-GB">
                <a:latin typeface="Arial"/>
                <a:ea typeface="Arial"/>
                <a:cs typeface="Arial"/>
                <a:sym typeface="Arial"/>
              </a:rPr>
              <a:t>Non-governmental organisations (NGOs)</a:t>
            </a:r>
            <a:endParaRPr/>
          </a:p>
          <a:p>
            <a:pPr indent="-342900" lvl="0" marL="444500" rtl="0" algn="l">
              <a:lnSpc>
                <a:spcPct val="110000"/>
              </a:lnSpc>
              <a:spcBef>
                <a:spcPts val="900"/>
              </a:spcBef>
              <a:spcAft>
                <a:spcPts val="600"/>
              </a:spcAft>
              <a:buSzPts val="2000"/>
              <a:buFont typeface="Arial"/>
              <a:buChar char="•"/>
            </a:pPr>
            <a:r>
              <a:rPr b="1" lang="en-GB">
                <a:latin typeface="Arial"/>
                <a:ea typeface="Arial"/>
                <a:cs typeface="Arial"/>
                <a:sym typeface="Arial"/>
              </a:rPr>
              <a:t>Government</a:t>
            </a:r>
            <a:r>
              <a:rPr lang="en-GB">
                <a:latin typeface="Arial"/>
                <a:ea typeface="Arial"/>
                <a:cs typeface="Arial"/>
                <a:sym typeface="Arial"/>
              </a:rPr>
              <a:t>, particularly the Ministry of Finance but also other ministries and local government </a:t>
            </a:r>
            <a:endParaRPr b="1">
              <a:latin typeface="Arial"/>
              <a:ea typeface="Arial"/>
              <a:cs typeface="Arial"/>
              <a:sym typeface="Arial"/>
            </a:endParaRPr>
          </a:p>
        </p:txBody>
      </p:sp>
      <p:sp>
        <p:nvSpPr>
          <p:cNvPr id="233" name="Google Shape;233;p14"/>
          <p:cNvSpPr/>
          <p:nvPr/>
        </p:nvSpPr>
        <p:spPr>
          <a:xfrm>
            <a:off x="9103360" y="6496511"/>
            <a:ext cx="3088640"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a:t>
            </a:r>
            <a:r>
              <a:rPr lang="en-GB" sz="1800">
                <a:solidFill>
                  <a:srgbClr val="000000"/>
                </a:solidFill>
                <a:latin typeface="Arial"/>
                <a:ea typeface="Arial"/>
                <a:cs typeface="Arial"/>
                <a:sym typeface="Arial"/>
              </a:rPr>
              <a:t>Blachowicz et al., 2021</a:t>
            </a:r>
            <a:r>
              <a:rPr lang="en-GB" sz="1800">
                <a:solidFill>
                  <a:schemeClr val="dk1"/>
                </a:solidFill>
                <a:latin typeface="Arial"/>
                <a:ea typeface="Arial"/>
                <a:cs typeface="Arial"/>
                <a:sym typeface="Arial"/>
              </a:rPr>
              <a:t>)</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ph type="title"/>
          </p:nvPr>
        </p:nvSpPr>
        <p:spPr>
          <a:xfrm>
            <a:off x="635455" y="43000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Diverse forms of public engagement exist</a:t>
            </a:r>
            <a:endParaRPr/>
          </a:p>
        </p:txBody>
      </p:sp>
      <p:sp>
        <p:nvSpPr>
          <p:cNvPr id="240" name="Google Shape;240;p15"/>
          <p:cNvSpPr/>
          <p:nvPr/>
        </p:nvSpPr>
        <p:spPr>
          <a:xfrm>
            <a:off x="638977" y="1976214"/>
            <a:ext cx="1216673" cy="4451257"/>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Publics</a:t>
            </a:r>
            <a:endParaRPr/>
          </a:p>
        </p:txBody>
      </p:sp>
      <p:sp>
        <p:nvSpPr>
          <p:cNvPr id="241" name="Google Shape;241;p15"/>
          <p:cNvSpPr/>
          <p:nvPr/>
        </p:nvSpPr>
        <p:spPr>
          <a:xfrm>
            <a:off x="9988266" y="1976214"/>
            <a:ext cx="1342905" cy="4451257"/>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Policy actors</a:t>
            </a:r>
            <a:endParaRPr/>
          </a:p>
        </p:txBody>
      </p:sp>
      <p:sp>
        <p:nvSpPr>
          <p:cNvPr id="242" name="Google Shape;242;p15"/>
          <p:cNvSpPr/>
          <p:nvPr/>
        </p:nvSpPr>
        <p:spPr>
          <a:xfrm rot="10800000">
            <a:off x="2207086" y="2067523"/>
            <a:ext cx="7513624" cy="406627"/>
          </a:xfrm>
          <a:prstGeom prst="rightArrow">
            <a:avLst>
              <a:gd fmla="val 13301" name="adj1"/>
              <a:gd fmla="val 50000" name="adj2"/>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43" name="Google Shape;243;p15"/>
          <p:cNvSpPr/>
          <p:nvPr/>
        </p:nvSpPr>
        <p:spPr>
          <a:xfrm>
            <a:off x="2207086" y="3309673"/>
            <a:ext cx="7513624" cy="406627"/>
          </a:xfrm>
          <a:prstGeom prst="rightArrow">
            <a:avLst>
              <a:gd fmla="val 13301" name="adj1"/>
              <a:gd fmla="val 50000" name="adj2"/>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44" name="Google Shape;244;p15"/>
          <p:cNvSpPr/>
          <p:nvPr/>
        </p:nvSpPr>
        <p:spPr>
          <a:xfrm>
            <a:off x="2207084" y="5397040"/>
            <a:ext cx="7513624" cy="406627"/>
          </a:xfrm>
          <a:prstGeom prst="leftRightArrow">
            <a:avLst>
              <a:gd fmla="val 12840" name="adj1"/>
              <a:gd fmla="val 50000" name="adj2"/>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45" name="Google Shape;245;p15"/>
          <p:cNvSpPr txBox="1"/>
          <p:nvPr/>
        </p:nvSpPr>
        <p:spPr>
          <a:xfrm>
            <a:off x="2660077" y="2399548"/>
            <a:ext cx="680535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Traditional communication</a:t>
            </a:r>
            <a:endParaRPr/>
          </a:p>
          <a:p>
            <a:pPr indent="0" lvl="0" marL="0" marR="0" rtl="0" algn="ctr">
              <a:spcBef>
                <a:spcPts val="0"/>
              </a:spcBef>
              <a:spcAft>
                <a:spcPts val="0"/>
              </a:spcAft>
              <a:buNone/>
            </a:pPr>
            <a:r>
              <a:rPr lang="en-GB" sz="2000">
                <a:solidFill>
                  <a:schemeClr val="dk1"/>
                </a:solidFill>
                <a:latin typeface="Arial"/>
                <a:ea typeface="Arial"/>
                <a:cs typeface="Arial"/>
                <a:sym typeface="Arial"/>
              </a:rPr>
              <a:t>Awareness raising campaigns, a</a:t>
            </a:r>
            <a:r>
              <a:rPr b="0" i="0" lang="en-GB" sz="2000" u="none" strike="noStrike">
                <a:solidFill>
                  <a:schemeClr val="dk1"/>
                </a:solidFill>
                <a:latin typeface="Arial"/>
                <a:ea typeface="Arial"/>
                <a:cs typeface="Arial"/>
                <a:sym typeface="Arial"/>
              </a:rPr>
              <a:t>dvertising</a:t>
            </a:r>
            <a:r>
              <a:rPr lang="en-GB" sz="2000">
                <a:solidFill>
                  <a:schemeClr val="dk1"/>
                </a:solidFill>
                <a:latin typeface="Arial"/>
                <a:ea typeface="Arial"/>
                <a:cs typeface="Arial"/>
                <a:sym typeface="Arial"/>
              </a:rPr>
              <a:t>, advice services</a:t>
            </a:r>
            <a:endParaRPr/>
          </a:p>
        </p:txBody>
      </p:sp>
      <p:sp>
        <p:nvSpPr>
          <p:cNvPr id="246" name="Google Shape;246;p15"/>
          <p:cNvSpPr txBox="1"/>
          <p:nvPr/>
        </p:nvSpPr>
        <p:spPr>
          <a:xfrm>
            <a:off x="7639799" y="3670699"/>
            <a:ext cx="1825632"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Public led initiatives</a:t>
            </a:r>
            <a:endParaRPr/>
          </a:p>
          <a:p>
            <a:pPr indent="0" lvl="0" marL="0" marR="0" rtl="0" algn="ctr">
              <a:spcBef>
                <a:spcPts val="0"/>
              </a:spcBef>
              <a:spcAft>
                <a:spcPts val="0"/>
              </a:spcAft>
              <a:buNone/>
            </a:pPr>
            <a:r>
              <a:rPr lang="en-GB" sz="2000">
                <a:solidFill>
                  <a:schemeClr val="dk1"/>
                </a:solidFill>
                <a:latin typeface="Arial"/>
                <a:ea typeface="Arial"/>
                <a:cs typeface="Arial"/>
                <a:sym typeface="Arial"/>
              </a:rPr>
              <a:t>Petitions, protests</a:t>
            </a:r>
            <a:endParaRPr/>
          </a:p>
        </p:txBody>
      </p:sp>
      <p:sp>
        <p:nvSpPr>
          <p:cNvPr id="247" name="Google Shape;247;p15"/>
          <p:cNvSpPr txBox="1"/>
          <p:nvPr/>
        </p:nvSpPr>
        <p:spPr>
          <a:xfrm>
            <a:off x="2268180" y="3654632"/>
            <a:ext cx="2373816"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Informal consultations</a:t>
            </a:r>
            <a:endParaRPr/>
          </a:p>
          <a:p>
            <a:pPr indent="0" lvl="0" marL="0" marR="0" rtl="0" algn="ctr">
              <a:spcBef>
                <a:spcPts val="0"/>
              </a:spcBef>
              <a:spcAft>
                <a:spcPts val="0"/>
              </a:spcAft>
              <a:buNone/>
            </a:pPr>
            <a:r>
              <a:rPr lang="en-GB" sz="2000">
                <a:solidFill>
                  <a:schemeClr val="dk1"/>
                </a:solidFill>
                <a:latin typeface="Arial"/>
                <a:ea typeface="Arial"/>
                <a:cs typeface="Arial"/>
                <a:sym typeface="Arial"/>
              </a:rPr>
              <a:t>Surveys, questionnaires, focus groups</a:t>
            </a:r>
            <a:endParaRPr/>
          </a:p>
        </p:txBody>
      </p:sp>
      <p:sp>
        <p:nvSpPr>
          <p:cNvPr id="248" name="Google Shape;248;p15"/>
          <p:cNvSpPr txBox="1"/>
          <p:nvPr/>
        </p:nvSpPr>
        <p:spPr>
          <a:xfrm>
            <a:off x="4482150" y="3674258"/>
            <a:ext cx="3198469"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Formal consultations</a:t>
            </a:r>
            <a:endParaRPr/>
          </a:p>
          <a:p>
            <a:pPr indent="0" lvl="0" marL="0" marR="0" rtl="0" algn="ctr">
              <a:spcBef>
                <a:spcPts val="0"/>
              </a:spcBef>
              <a:spcAft>
                <a:spcPts val="0"/>
              </a:spcAft>
              <a:buNone/>
            </a:pPr>
            <a:r>
              <a:rPr lang="en-GB" sz="2000">
                <a:solidFill>
                  <a:schemeClr val="dk1"/>
                </a:solidFill>
                <a:latin typeface="Arial"/>
                <a:ea typeface="Arial"/>
                <a:cs typeface="Arial"/>
                <a:sym typeface="Arial"/>
              </a:rPr>
              <a:t>Government consultations, select committee inquiries, calls for evidence</a:t>
            </a:r>
            <a:endParaRPr/>
          </a:p>
        </p:txBody>
      </p:sp>
      <p:sp>
        <p:nvSpPr>
          <p:cNvPr id="249" name="Google Shape;249;p15"/>
          <p:cNvSpPr txBox="1"/>
          <p:nvPr/>
        </p:nvSpPr>
        <p:spPr>
          <a:xfrm>
            <a:off x="2570091" y="5691390"/>
            <a:ext cx="672293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Structured dialogues</a:t>
            </a:r>
            <a:endParaRPr/>
          </a:p>
          <a:p>
            <a:pPr indent="0" lvl="0" marL="0" marR="0" rtl="0" algn="ctr">
              <a:spcBef>
                <a:spcPts val="0"/>
              </a:spcBef>
              <a:spcAft>
                <a:spcPts val="0"/>
              </a:spcAft>
              <a:buNone/>
            </a:pPr>
            <a:r>
              <a:rPr lang="en-GB" sz="2000">
                <a:solidFill>
                  <a:schemeClr val="dk1"/>
                </a:solidFill>
                <a:latin typeface="Arial"/>
                <a:ea typeface="Arial"/>
                <a:cs typeface="Arial"/>
                <a:sym typeface="Arial"/>
              </a:rPr>
              <a:t>Democratic processes (elections), deliberative democracy </a:t>
            </a:r>
            <a:endParaRPr/>
          </a:p>
        </p:txBody>
      </p:sp>
      <p:sp>
        <p:nvSpPr>
          <p:cNvPr id="250" name="Google Shape;250;p15"/>
          <p:cNvSpPr txBox="1"/>
          <p:nvPr>
            <p:ph idx="1" type="body"/>
          </p:nvPr>
        </p:nvSpPr>
        <p:spPr>
          <a:xfrm>
            <a:off x="629399" y="1252730"/>
            <a:ext cx="10701771" cy="1139606"/>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300"/>
              </a:spcAft>
              <a:buSzPts val="2000"/>
              <a:buNone/>
            </a:pPr>
            <a:r>
              <a:rPr lang="en-GB">
                <a:latin typeface="Arial"/>
                <a:ea typeface="Arial"/>
                <a:cs typeface="Arial"/>
                <a:sym typeface="Arial"/>
              </a:rPr>
              <a:t>Methods are not better or worse than others, but rather play different, complementary roles.</a:t>
            </a:r>
            <a:endParaRPr b="0" sz="700">
              <a:latin typeface="Arial"/>
              <a:ea typeface="Arial"/>
              <a:cs typeface="Arial"/>
              <a:sym typeface="Arial"/>
            </a:endParaRPr>
          </a:p>
        </p:txBody>
      </p:sp>
      <p:sp>
        <p:nvSpPr>
          <p:cNvPr id="251" name="Google Shape;251;p15"/>
          <p:cNvSpPr/>
          <p:nvPr/>
        </p:nvSpPr>
        <p:spPr>
          <a:xfrm>
            <a:off x="5506720" y="6504355"/>
            <a:ext cx="6685280"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(Climate Change Committee, 2022)</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6"/>
          <p:cNvSpPr txBox="1"/>
          <p:nvPr>
            <p:ph type="title"/>
          </p:nvPr>
        </p:nvSpPr>
        <p:spPr>
          <a:xfrm>
            <a:off x="629399" y="141952"/>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Deliberative democracy engagement methods can build trust and support</a:t>
            </a:r>
            <a:endParaRPr/>
          </a:p>
        </p:txBody>
      </p:sp>
      <p:sp>
        <p:nvSpPr>
          <p:cNvPr id="258" name="Google Shape;258;p16"/>
          <p:cNvSpPr txBox="1"/>
          <p:nvPr>
            <p:ph idx="1" type="body"/>
          </p:nvPr>
        </p:nvSpPr>
        <p:spPr>
          <a:xfrm>
            <a:off x="629400" y="1252729"/>
            <a:ext cx="6347134" cy="560527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Deliberative democracy methods create </a:t>
            </a:r>
            <a:r>
              <a:rPr i="0" lang="en-GB" u="none" strike="noStrike">
                <a:latin typeface="Arial"/>
                <a:ea typeface="Arial"/>
                <a:cs typeface="Arial"/>
                <a:sym typeface="Arial"/>
              </a:rPr>
              <a:t>dialogue between publics and policy actors.</a:t>
            </a:r>
            <a:endParaRPr/>
          </a:p>
          <a:p>
            <a:pPr indent="0" lvl="0" marL="101600" rtl="0" algn="l">
              <a:lnSpc>
                <a:spcPct val="110000"/>
              </a:lnSpc>
              <a:spcBef>
                <a:spcPts val="600"/>
              </a:spcBef>
              <a:spcAft>
                <a:spcPts val="0"/>
              </a:spcAft>
              <a:buSzPts val="2000"/>
              <a:buNone/>
            </a:pPr>
            <a:r>
              <a:t/>
            </a:r>
            <a:endParaRPr sz="700">
              <a:latin typeface="Arial"/>
              <a:ea typeface="Arial"/>
              <a:cs typeface="Arial"/>
              <a:sym typeface="Arial"/>
            </a:endParaRPr>
          </a:p>
          <a:p>
            <a:pPr indent="0" lvl="0" marL="101600" rtl="0" algn="l">
              <a:lnSpc>
                <a:spcPct val="110000"/>
              </a:lnSpc>
              <a:spcBef>
                <a:spcPts val="600"/>
              </a:spcBef>
              <a:spcAft>
                <a:spcPts val="0"/>
              </a:spcAft>
              <a:buSzPts val="2000"/>
              <a:buNone/>
            </a:pPr>
            <a:r>
              <a:rPr i="0" lang="en-GB" u="none" strike="noStrike">
                <a:latin typeface="Arial"/>
                <a:ea typeface="Arial"/>
                <a:cs typeface="Arial"/>
                <a:sym typeface="Arial"/>
              </a:rPr>
              <a:t>They typically involve:</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a </a:t>
            </a:r>
            <a:r>
              <a:rPr b="0" i="0" lang="en-GB" u="none" strike="noStrike">
                <a:latin typeface="Arial"/>
                <a:ea typeface="Arial"/>
                <a:cs typeface="Arial"/>
                <a:sym typeface="Arial"/>
              </a:rPr>
              <a:t>representative sample of the public or sub-section of the public</a:t>
            </a:r>
            <a:endParaRPr/>
          </a:p>
          <a:p>
            <a:pPr indent="-342900" lvl="0" marL="444500" rtl="0" algn="l">
              <a:lnSpc>
                <a:spcPct val="110000"/>
              </a:lnSpc>
              <a:spcBef>
                <a:spcPts val="600"/>
              </a:spcBef>
              <a:spcAft>
                <a:spcPts val="0"/>
              </a:spcAft>
              <a:buSzPts val="2000"/>
              <a:buFont typeface="Arial"/>
              <a:buChar char="•"/>
            </a:pPr>
            <a:r>
              <a:rPr b="0" i="0" lang="en-GB" u="none" strike="noStrike">
                <a:latin typeface="Arial"/>
                <a:ea typeface="Arial"/>
                <a:cs typeface="Arial"/>
                <a:sym typeface="Arial"/>
              </a:rPr>
              <a:t>a learning phase, a phase of dialogue, and deliberation, and a decision-making phase</a:t>
            </a:r>
            <a:endParaRPr/>
          </a:p>
          <a:p>
            <a:pPr indent="0" lvl="0" marL="101600" rtl="0" algn="l">
              <a:lnSpc>
                <a:spcPct val="110000"/>
              </a:lnSpc>
              <a:spcBef>
                <a:spcPts val="600"/>
              </a:spcBef>
              <a:spcAft>
                <a:spcPts val="0"/>
              </a:spcAft>
              <a:buSzPts val="2000"/>
              <a:buNone/>
            </a:pPr>
            <a:r>
              <a:t/>
            </a:r>
            <a:endParaRPr sz="700">
              <a:latin typeface="Arial"/>
              <a:ea typeface="Arial"/>
              <a:cs typeface="Arial"/>
              <a:sym typeface="Arial"/>
            </a:endParaRPr>
          </a:p>
          <a:p>
            <a:pPr indent="0" lvl="0" marL="101600" rtl="0" algn="l">
              <a:lnSpc>
                <a:spcPct val="110000"/>
              </a:lnSpc>
              <a:spcBef>
                <a:spcPts val="600"/>
              </a:spcBef>
              <a:spcAft>
                <a:spcPts val="0"/>
              </a:spcAft>
              <a:buSzPts val="2000"/>
              <a:buNone/>
            </a:pPr>
            <a:r>
              <a:rPr lang="en-GB">
                <a:latin typeface="Arial"/>
                <a:ea typeface="Arial"/>
                <a:cs typeface="Arial"/>
                <a:sym typeface="Arial"/>
              </a:rPr>
              <a:t>The public’s suggestions are generally meaningfully considered, which builds trust and support. </a:t>
            </a:r>
            <a:endParaRPr/>
          </a:p>
          <a:p>
            <a:pPr indent="0" lvl="0" marL="101600" rtl="0" algn="l">
              <a:lnSpc>
                <a:spcPct val="110000"/>
              </a:lnSpc>
              <a:spcBef>
                <a:spcPts val="600"/>
              </a:spcBef>
              <a:spcAft>
                <a:spcPts val="0"/>
              </a:spcAft>
              <a:buSzPts val="2000"/>
              <a:buNone/>
            </a:pPr>
            <a:r>
              <a:t/>
            </a:r>
            <a:endParaRPr sz="700">
              <a:latin typeface="Arial"/>
              <a:ea typeface="Arial"/>
              <a:cs typeface="Arial"/>
              <a:sym typeface="Arial"/>
            </a:endParaRPr>
          </a:p>
          <a:p>
            <a:pPr indent="0" lvl="0" marL="101600" rtl="0" algn="l">
              <a:lnSpc>
                <a:spcPct val="110000"/>
              </a:lnSpc>
              <a:spcBef>
                <a:spcPts val="600"/>
              </a:spcBef>
              <a:spcAft>
                <a:spcPts val="300"/>
              </a:spcAft>
              <a:buSzPts val="2000"/>
              <a:buNone/>
            </a:pPr>
            <a:r>
              <a:rPr b="0" lang="en-GB">
                <a:latin typeface="Arial"/>
                <a:ea typeface="Arial"/>
                <a:cs typeface="Arial"/>
                <a:sym typeface="Arial"/>
              </a:rPr>
              <a:t>Several countries have used deliberative democracy for planning net zero.</a:t>
            </a:r>
            <a:endParaRPr b="0" sz="700">
              <a:latin typeface="Arial"/>
              <a:ea typeface="Arial"/>
              <a:cs typeface="Arial"/>
              <a:sym typeface="Arial"/>
            </a:endParaRPr>
          </a:p>
        </p:txBody>
      </p:sp>
      <p:pic>
        <p:nvPicPr>
          <p:cNvPr descr="A group of people sitting at tables&#10;&#10;Description automatically generated" id="259" name="Google Shape;259;p16"/>
          <p:cNvPicPr preferRelativeResize="0"/>
          <p:nvPr/>
        </p:nvPicPr>
        <p:blipFill rotWithShape="1">
          <a:blip r:embed="rId3">
            <a:alphaModFix/>
          </a:blip>
          <a:srcRect b="0" l="0" r="0" t="0"/>
          <a:stretch/>
        </p:blipFill>
        <p:spPr>
          <a:xfrm>
            <a:off x="7802212" y="1604931"/>
            <a:ext cx="3760389" cy="3648138"/>
          </a:xfrm>
          <a:prstGeom prst="rect">
            <a:avLst/>
          </a:prstGeom>
          <a:noFill/>
          <a:ln>
            <a:noFill/>
          </a:ln>
        </p:spPr>
      </p:pic>
      <p:sp>
        <p:nvSpPr>
          <p:cNvPr id="260" name="Google Shape;260;p16"/>
          <p:cNvSpPr txBox="1"/>
          <p:nvPr/>
        </p:nvSpPr>
        <p:spPr>
          <a:xfrm>
            <a:off x="7802212" y="5369448"/>
            <a:ext cx="376038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A participant at the Climate Assembly UK, a deliberative democracy engagement effort in 2020. </a:t>
            </a:r>
            <a:endParaRPr/>
          </a:p>
          <a:p>
            <a:pPr indent="0" lvl="0" marL="0" marR="0" rtl="0" algn="l">
              <a:spcBef>
                <a:spcPts val="0"/>
              </a:spcBef>
              <a:spcAft>
                <a:spcPts val="0"/>
              </a:spcAft>
              <a:buNone/>
            </a:pPr>
            <a:r>
              <a:rPr lang="en-GB" sz="1600">
                <a:solidFill>
                  <a:schemeClr val="dk1"/>
                </a:solidFill>
                <a:latin typeface="Arial"/>
                <a:ea typeface="Arial"/>
                <a:cs typeface="Arial"/>
                <a:sym typeface="Arial"/>
              </a:rPr>
              <a:t>Photo: </a:t>
            </a:r>
            <a:r>
              <a:rPr lang="en-GB" sz="1600">
                <a:solidFill>
                  <a:srgbClr val="000000"/>
                </a:solidFill>
                <a:latin typeface="Arial"/>
                <a:ea typeface="Arial"/>
                <a:cs typeface="Arial"/>
                <a:sym typeface="Arial"/>
              </a:rPr>
              <a:t>Climate Assembly UK, 2020</a:t>
            </a:r>
            <a:endParaRPr sz="1600">
              <a:solidFill>
                <a:schemeClr val="dk1"/>
              </a:solidFill>
              <a:latin typeface="Arial"/>
              <a:ea typeface="Arial"/>
              <a:cs typeface="Arial"/>
              <a:sym typeface="Arial"/>
            </a:endParaRPr>
          </a:p>
        </p:txBody>
      </p:sp>
      <p:sp>
        <p:nvSpPr>
          <p:cNvPr id="261" name="Google Shape;261;p16"/>
          <p:cNvSpPr/>
          <p:nvPr/>
        </p:nvSpPr>
        <p:spPr>
          <a:xfrm>
            <a:off x="5506720" y="6504355"/>
            <a:ext cx="6685280"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(OECD, 2020)</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7"/>
          <p:cNvSpPr txBox="1"/>
          <p:nvPr>
            <p:ph type="title"/>
          </p:nvPr>
        </p:nvSpPr>
        <p:spPr>
          <a:xfrm>
            <a:off x="629399" y="6650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Local and regional authorities play a key role in public engagement</a:t>
            </a:r>
            <a:endParaRPr/>
          </a:p>
        </p:txBody>
      </p:sp>
      <p:sp>
        <p:nvSpPr>
          <p:cNvPr id="268" name="Google Shape;268;p17"/>
          <p:cNvSpPr txBox="1"/>
          <p:nvPr>
            <p:ph idx="1" type="body"/>
          </p:nvPr>
        </p:nvSpPr>
        <p:spPr>
          <a:xfrm>
            <a:off x="629399" y="1252728"/>
            <a:ext cx="10933801" cy="5368205"/>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Local and regional government action is needed:</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Local government need to find how best to implemented policies at the local level</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Local government can plan and implement local policies using their own power</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Development projects are implemented at the local level</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Local government can support citizen-led initiatives through public procurement and mediation</a:t>
            </a:r>
            <a:endParaRPr/>
          </a:p>
          <a:p>
            <a:pPr indent="0" lvl="0" marL="101600" rtl="0" algn="l">
              <a:lnSpc>
                <a:spcPct val="110000"/>
              </a:lnSpc>
              <a:spcBef>
                <a:spcPts val="600"/>
              </a:spcBef>
              <a:spcAft>
                <a:spcPts val="0"/>
              </a:spcAft>
              <a:buSzPts val="2000"/>
              <a:buNone/>
            </a:pPr>
            <a:r>
              <a:t/>
            </a:r>
            <a:endParaRPr>
              <a:latin typeface="Arial"/>
              <a:ea typeface="Arial"/>
              <a:cs typeface="Arial"/>
              <a:sym typeface="Arial"/>
            </a:endParaRPr>
          </a:p>
          <a:p>
            <a:pPr indent="0" lvl="0" marL="101600" rtl="0" algn="l">
              <a:lnSpc>
                <a:spcPct val="110000"/>
              </a:lnSpc>
              <a:spcBef>
                <a:spcPts val="600"/>
              </a:spcBef>
              <a:spcAft>
                <a:spcPts val="0"/>
              </a:spcAft>
              <a:buSzPts val="2000"/>
              <a:buNone/>
            </a:pPr>
            <a:r>
              <a:rPr lang="en-GB">
                <a:latin typeface="Arial"/>
                <a:ea typeface="Arial"/>
                <a:cs typeface="Arial"/>
                <a:sym typeface="Arial"/>
              </a:rPr>
              <a:t>Local authorities are well-placed to engage with the public:</a:t>
            </a:r>
            <a:endParaRPr sz="700">
              <a:latin typeface="Arial"/>
              <a:ea typeface="Arial"/>
              <a:cs typeface="Arial"/>
              <a:sym typeface="Arial"/>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Local authorities are the first layer of government to hear citizen’s concerns and demands</a:t>
            </a:r>
            <a:endParaRPr sz="700">
              <a:latin typeface="Arial"/>
              <a:ea typeface="Arial"/>
              <a:cs typeface="Arial"/>
              <a:sym typeface="Arial"/>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Many local authorities have already established trust with their communities</a:t>
            </a:r>
            <a:endParaRPr/>
          </a:p>
          <a:p>
            <a:pPr indent="-158750" lvl="0" marL="387350" rtl="0" algn="l">
              <a:lnSpc>
                <a:spcPct val="110000"/>
              </a:lnSpc>
              <a:spcBef>
                <a:spcPts val="600"/>
              </a:spcBef>
              <a:spcAft>
                <a:spcPts val="0"/>
              </a:spcAft>
              <a:buSzPts val="2000"/>
              <a:buFont typeface="Arial"/>
              <a:buNone/>
            </a:pPr>
            <a:r>
              <a:t/>
            </a:r>
            <a:endParaRPr>
              <a:latin typeface="Arial"/>
              <a:ea typeface="Arial"/>
              <a:cs typeface="Arial"/>
              <a:sym typeface="Arial"/>
            </a:endParaRPr>
          </a:p>
          <a:p>
            <a:pPr indent="0" lvl="0" marL="101600" rtl="0" algn="l">
              <a:lnSpc>
                <a:spcPct val="110000"/>
              </a:lnSpc>
              <a:spcBef>
                <a:spcPts val="600"/>
              </a:spcBef>
              <a:spcAft>
                <a:spcPts val="300"/>
              </a:spcAft>
              <a:buSzPts val="2000"/>
              <a:buNone/>
            </a:pPr>
            <a:r>
              <a:rPr lang="en-GB">
                <a:latin typeface="Arial"/>
                <a:ea typeface="Arial"/>
                <a:cs typeface="Arial"/>
                <a:sym typeface="Arial"/>
              </a:rPr>
              <a:t>The national energy strategy should outline regional and local delivery roles within the broader national strategy as well as areas for collaboration.</a:t>
            </a:r>
            <a:endParaRPr/>
          </a:p>
        </p:txBody>
      </p:sp>
      <p:sp>
        <p:nvSpPr>
          <p:cNvPr id="269" name="Google Shape;269;p17"/>
          <p:cNvSpPr/>
          <p:nvPr/>
        </p:nvSpPr>
        <p:spPr>
          <a:xfrm>
            <a:off x="2542032" y="6504354"/>
            <a:ext cx="9649968"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(Haf &amp; Robinson, 2020; Hyslop et al., 2023; Marix Evans, 2020; REN21, 2021; Ryan, 2021)</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8"/>
          <p:cNvSpPr txBox="1"/>
          <p:nvPr>
            <p:ph type="title"/>
          </p:nvPr>
        </p:nvSpPr>
        <p:spPr>
          <a:xfrm>
            <a:off x="702551" y="109728"/>
            <a:ext cx="7947674"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Key factors for successful public engagement</a:t>
            </a:r>
            <a:endParaRPr/>
          </a:p>
        </p:txBody>
      </p:sp>
      <p:sp>
        <p:nvSpPr>
          <p:cNvPr id="276" name="Google Shape;276;p18"/>
          <p:cNvSpPr txBox="1"/>
          <p:nvPr>
            <p:ph idx="1" type="body"/>
          </p:nvPr>
        </p:nvSpPr>
        <p:spPr>
          <a:xfrm>
            <a:off x="556247" y="1252728"/>
            <a:ext cx="10581145"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Noto Sans Symbols"/>
              <a:buChar char="✔"/>
            </a:pPr>
            <a:r>
              <a:rPr lang="en-GB">
                <a:latin typeface="Arial"/>
                <a:ea typeface="Arial"/>
                <a:cs typeface="Arial"/>
                <a:sym typeface="Arial"/>
              </a:rPr>
              <a:t>Start engagement early and at different levels</a:t>
            </a:r>
            <a:endParaRPr/>
          </a:p>
          <a:p>
            <a:pPr indent="0" lvl="1" marL="558800" rtl="0" algn="l">
              <a:lnSpc>
                <a:spcPct val="100000"/>
              </a:lnSpc>
              <a:spcBef>
                <a:spcPts val="600"/>
              </a:spcBef>
              <a:spcAft>
                <a:spcPts val="0"/>
              </a:spcAft>
              <a:buClr>
                <a:schemeClr val="dk1"/>
              </a:buClr>
              <a:buSzPts val="2000"/>
              <a:buNone/>
            </a:pPr>
            <a:r>
              <a:t/>
            </a:r>
            <a:endParaRPr sz="800">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latin typeface="Arial"/>
                <a:ea typeface="Arial"/>
                <a:cs typeface="Arial"/>
                <a:sym typeface="Arial"/>
              </a:rPr>
              <a:t>Ensure the engagement feeds into the decision-making process</a:t>
            </a:r>
            <a:endParaRPr/>
          </a:p>
          <a:p>
            <a:pPr indent="0" lvl="1" marL="558800" rtl="0" algn="l">
              <a:lnSpc>
                <a:spcPct val="100000"/>
              </a:lnSpc>
              <a:spcBef>
                <a:spcPts val="600"/>
              </a:spcBef>
              <a:spcAft>
                <a:spcPts val="0"/>
              </a:spcAft>
              <a:buClr>
                <a:schemeClr val="dk1"/>
              </a:buClr>
              <a:buSzPts val="2000"/>
              <a:buNone/>
            </a:pPr>
            <a:r>
              <a:t/>
            </a:r>
            <a:endParaRPr sz="400">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latin typeface="Arial"/>
                <a:ea typeface="Arial"/>
                <a:cs typeface="Arial"/>
                <a:sym typeface="Arial"/>
              </a:rPr>
              <a:t>Be prepared to listen</a:t>
            </a:r>
            <a:endParaRPr/>
          </a:p>
          <a:p>
            <a:pPr indent="0" lvl="1" marL="558800" rtl="0" algn="l">
              <a:lnSpc>
                <a:spcPct val="100000"/>
              </a:lnSpc>
              <a:spcBef>
                <a:spcPts val="600"/>
              </a:spcBef>
              <a:spcAft>
                <a:spcPts val="0"/>
              </a:spcAft>
              <a:buClr>
                <a:schemeClr val="dk1"/>
              </a:buClr>
              <a:buSzPts val="2000"/>
              <a:buNone/>
            </a:pPr>
            <a:r>
              <a:t/>
            </a:r>
            <a:endParaRPr i="0" sz="400" u="none" cap="none" strike="noStrike">
              <a:solidFill>
                <a:srgbClr val="242424"/>
              </a:solidFill>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latin typeface="Arial"/>
                <a:ea typeface="Arial"/>
                <a:cs typeface="Arial"/>
                <a:sym typeface="Arial"/>
              </a:rPr>
              <a:t>Carefully think through public engagement initiatives, targeting key stakeholders for each initiative</a:t>
            </a:r>
            <a:endParaRPr/>
          </a:p>
          <a:p>
            <a:pPr indent="0" lvl="1" marL="558800" rtl="0" algn="l">
              <a:lnSpc>
                <a:spcPct val="100000"/>
              </a:lnSpc>
              <a:spcBef>
                <a:spcPts val="600"/>
              </a:spcBef>
              <a:spcAft>
                <a:spcPts val="0"/>
              </a:spcAft>
              <a:buClr>
                <a:schemeClr val="dk1"/>
              </a:buClr>
              <a:buSzPts val="2000"/>
              <a:buNone/>
            </a:pPr>
            <a:r>
              <a:t/>
            </a:r>
            <a:endParaRPr sz="400">
              <a:latin typeface="Arial"/>
              <a:ea typeface="Arial"/>
              <a:cs typeface="Arial"/>
              <a:sym typeface="Arial"/>
            </a:endParaRPr>
          </a:p>
          <a:p>
            <a:pPr indent="-342900" lvl="0" marL="444500" rtl="0" algn="l">
              <a:lnSpc>
                <a:spcPct val="110000"/>
              </a:lnSpc>
              <a:spcBef>
                <a:spcPts val="900"/>
              </a:spcBef>
              <a:spcAft>
                <a:spcPts val="0"/>
              </a:spcAft>
              <a:buSzPts val="2000"/>
              <a:buFont typeface="Noto Sans Symbols"/>
              <a:buChar char="✔"/>
            </a:pPr>
            <a:r>
              <a:rPr lang="en-GB">
                <a:latin typeface="Arial"/>
                <a:ea typeface="Arial"/>
                <a:cs typeface="Arial"/>
                <a:sym typeface="Arial"/>
              </a:rPr>
              <a:t>Communicate clearly and transparently</a:t>
            </a:r>
            <a:endParaRPr/>
          </a:p>
          <a:p>
            <a:pPr indent="0" lvl="0" marL="101600" rtl="0" algn="l">
              <a:lnSpc>
                <a:spcPct val="110000"/>
              </a:lnSpc>
              <a:spcBef>
                <a:spcPts val="900"/>
              </a:spcBef>
              <a:spcAft>
                <a:spcPts val="0"/>
              </a:spcAft>
              <a:buSzPts val="2000"/>
              <a:buNone/>
            </a:pPr>
            <a:r>
              <a:t/>
            </a:r>
            <a:endParaRPr sz="400">
              <a:latin typeface="Arial"/>
              <a:ea typeface="Arial"/>
              <a:cs typeface="Arial"/>
              <a:sym typeface="Arial"/>
            </a:endParaRPr>
          </a:p>
          <a:p>
            <a:pPr indent="0" lvl="1" marL="558800" rtl="0" algn="l">
              <a:lnSpc>
                <a:spcPct val="100000"/>
              </a:lnSpc>
              <a:spcBef>
                <a:spcPts val="600"/>
              </a:spcBef>
              <a:spcAft>
                <a:spcPts val="0"/>
              </a:spcAft>
              <a:buClr>
                <a:schemeClr val="dk1"/>
              </a:buClr>
              <a:buSzPts val="2000"/>
              <a:buNone/>
            </a:pPr>
            <a:r>
              <a:t/>
            </a:r>
            <a:endParaRPr>
              <a:latin typeface="Arial"/>
              <a:ea typeface="Arial"/>
              <a:cs typeface="Arial"/>
              <a:sym typeface="Arial"/>
            </a:endParaRPr>
          </a:p>
          <a:p>
            <a:pPr indent="0" lvl="1" marL="558800" rtl="0" algn="l">
              <a:lnSpc>
                <a:spcPct val="100000"/>
              </a:lnSpc>
              <a:spcBef>
                <a:spcPts val="600"/>
              </a:spcBef>
              <a:spcAft>
                <a:spcPts val="0"/>
              </a:spcAft>
              <a:buClr>
                <a:schemeClr val="dk1"/>
              </a:buClr>
              <a:buSzPts val="2000"/>
              <a:buNone/>
            </a:pPr>
            <a:r>
              <a:t/>
            </a:r>
            <a:endParaRPr sz="400">
              <a:latin typeface="Arial"/>
              <a:ea typeface="Arial"/>
              <a:cs typeface="Arial"/>
              <a:sym typeface="Arial"/>
            </a:endParaRPr>
          </a:p>
          <a:p>
            <a:pPr indent="-215900" lvl="1" marL="901700" rtl="0" algn="l">
              <a:lnSpc>
                <a:spcPct val="100000"/>
              </a:lnSpc>
              <a:spcBef>
                <a:spcPts val="600"/>
              </a:spcBef>
              <a:spcAft>
                <a:spcPts val="600"/>
              </a:spcAft>
              <a:buClr>
                <a:schemeClr val="dk1"/>
              </a:buClr>
              <a:buSzPts val="2000"/>
              <a:buNone/>
            </a:pPr>
            <a:r>
              <a:t/>
            </a:r>
            <a:endParaRPr i="0" u="none" strike="noStrike">
              <a:latin typeface="Arial"/>
              <a:ea typeface="Arial"/>
              <a:cs typeface="Arial"/>
              <a:sym typeface="Arial"/>
            </a:endParaRPr>
          </a:p>
        </p:txBody>
      </p:sp>
      <p:sp>
        <p:nvSpPr>
          <p:cNvPr id="277" name="Google Shape;277;p18"/>
          <p:cNvSpPr/>
          <p:nvPr/>
        </p:nvSpPr>
        <p:spPr>
          <a:xfrm>
            <a:off x="1755648" y="6504354"/>
            <a:ext cx="10436352"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(Climate Change Committee, 2022; Demski, 2021; Motherway et al., 2023; Rutter et al., 2021)</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9"/>
          <p:cNvSpPr txBox="1"/>
          <p:nvPr>
            <p:ph type="title"/>
          </p:nvPr>
        </p:nvSpPr>
        <p:spPr>
          <a:xfrm>
            <a:off x="629399" y="123663"/>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Governments guidelines for public engagement</a:t>
            </a:r>
            <a:endParaRPr/>
          </a:p>
        </p:txBody>
      </p:sp>
      <p:sp>
        <p:nvSpPr>
          <p:cNvPr id="284" name="Google Shape;284;p19"/>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0" rtl="0" algn="l">
              <a:lnSpc>
                <a:spcPct val="110000"/>
              </a:lnSpc>
              <a:spcBef>
                <a:spcPts val="300"/>
              </a:spcBef>
              <a:spcAft>
                <a:spcPts val="0"/>
              </a:spcAft>
              <a:buSzPts val="2000"/>
              <a:buNone/>
            </a:pPr>
            <a:r>
              <a:rPr lang="en-GB">
                <a:latin typeface="Arial"/>
                <a:ea typeface="Arial"/>
                <a:cs typeface="Arial"/>
                <a:sym typeface="Arial"/>
              </a:rPr>
              <a:t>G</a:t>
            </a:r>
            <a:r>
              <a:rPr lang="en-GB" sz="2000">
                <a:solidFill>
                  <a:schemeClr val="dk1"/>
                </a:solidFill>
                <a:latin typeface="Arial"/>
                <a:ea typeface="Arial"/>
                <a:cs typeface="Arial"/>
                <a:sym typeface="Arial"/>
              </a:rPr>
              <a:t>overnments should:</a:t>
            </a:r>
            <a:endParaRPr/>
          </a:p>
          <a:p>
            <a:pPr indent="0" lvl="0" marL="0" rtl="0" algn="l">
              <a:lnSpc>
                <a:spcPct val="110000"/>
              </a:lnSpc>
              <a:spcBef>
                <a:spcPts val="900"/>
              </a:spcBef>
              <a:spcAft>
                <a:spcPts val="0"/>
              </a:spcAft>
              <a:buSzPts val="2000"/>
              <a:buNone/>
            </a:pPr>
            <a:r>
              <a:t/>
            </a:r>
            <a:endParaRPr b="1" sz="700">
              <a:latin typeface="Arial"/>
              <a:ea typeface="Arial"/>
              <a:cs typeface="Arial"/>
              <a:sym typeface="Arial"/>
            </a:endParaRPr>
          </a:p>
          <a:p>
            <a:pPr indent="-342900" lvl="0" marL="342900" rtl="0" algn="l">
              <a:lnSpc>
                <a:spcPct val="110000"/>
              </a:lnSpc>
              <a:spcBef>
                <a:spcPts val="900"/>
              </a:spcBef>
              <a:spcAft>
                <a:spcPts val="0"/>
              </a:spcAft>
              <a:buSzPts val="2000"/>
              <a:buFont typeface="Noto Sans Symbols"/>
              <a:buChar char="✔"/>
            </a:pPr>
            <a:r>
              <a:rPr b="1" lang="en-GB">
                <a:latin typeface="Arial"/>
                <a:ea typeface="Arial"/>
                <a:cs typeface="Arial"/>
                <a:sym typeface="Arial"/>
              </a:rPr>
              <a:t>Establish a governmental body </a:t>
            </a:r>
            <a:r>
              <a:rPr lang="en-GB">
                <a:latin typeface="Arial"/>
                <a:ea typeface="Arial"/>
                <a:cs typeface="Arial"/>
                <a:sym typeface="Arial"/>
              </a:rPr>
              <a:t>to oversee and coordinate public engagement efforts</a:t>
            </a:r>
            <a:endParaRPr/>
          </a:p>
          <a:p>
            <a:pPr indent="-158750" lvl="0" marL="285750" rtl="0" algn="l">
              <a:lnSpc>
                <a:spcPct val="110000"/>
              </a:lnSpc>
              <a:spcBef>
                <a:spcPts val="900"/>
              </a:spcBef>
              <a:spcAft>
                <a:spcPts val="0"/>
              </a:spcAft>
              <a:buSzPts val="2000"/>
              <a:buFont typeface="Noto Sans Symbols"/>
              <a:buNone/>
            </a:pPr>
            <a:r>
              <a:t/>
            </a:r>
            <a:endParaRPr sz="800">
              <a:latin typeface="Arial"/>
              <a:ea typeface="Arial"/>
              <a:cs typeface="Arial"/>
              <a:sym typeface="Arial"/>
            </a:endParaRPr>
          </a:p>
          <a:p>
            <a:pPr indent="-342900" lvl="0" marL="342900" rtl="0" algn="l">
              <a:lnSpc>
                <a:spcPct val="110000"/>
              </a:lnSpc>
              <a:spcBef>
                <a:spcPts val="900"/>
              </a:spcBef>
              <a:spcAft>
                <a:spcPts val="0"/>
              </a:spcAft>
              <a:buSzPts val="2000"/>
              <a:buFont typeface="Noto Sans Symbols"/>
              <a:buChar char="✔"/>
            </a:pPr>
            <a:r>
              <a:rPr lang="en-GB">
                <a:latin typeface="Arial"/>
                <a:ea typeface="Arial"/>
                <a:cs typeface="Arial"/>
                <a:sym typeface="Arial"/>
              </a:rPr>
              <a:t>Take a </a:t>
            </a:r>
            <a:r>
              <a:rPr b="1" lang="en-GB">
                <a:latin typeface="Arial"/>
                <a:ea typeface="Arial"/>
                <a:cs typeface="Arial"/>
                <a:sym typeface="Arial"/>
              </a:rPr>
              <a:t>strategic approach </a:t>
            </a:r>
            <a:r>
              <a:rPr lang="en-GB">
                <a:latin typeface="Arial"/>
                <a:ea typeface="Arial"/>
                <a:cs typeface="Arial"/>
                <a:sym typeface="Arial"/>
              </a:rPr>
              <a:t>to public engagement</a:t>
            </a:r>
            <a:endParaRPr/>
          </a:p>
          <a:p>
            <a:pPr indent="-44450" lvl="0" marL="171450" rtl="0" algn="l">
              <a:lnSpc>
                <a:spcPct val="110000"/>
              </a:lnSpc>
              <a:spcBef>
                <a:spcPts val="900"/>
              </a:spcBef>
              <a:spcAft>
                <a:spcPts val="0"/>
              </a:spcAft>
              <a:buSzPts val="2000"/>
              <a:buFont typeface="Noto Sans Symbols"/>
              <a:buNone/>
            </a:pPr>
            <a:r>
              <a:t/>
            </a:r>
            <a:endParaRPr sz="700">
              <a:latin typeface="Arial"/>
              <a:ea typeface="Arial"/>
              <a:cs typeface="Arial"/>
              <a:sym typeface="Arial"/>
            </a:endParaRPr>
          </a:p>
          <a:p>
            <a:pPr indent="-342900" lvl="0" marL="342900" rtl="0" algn="l">
              <a:lnSpc>
                <a:spcPct val="110000"/>
              </a:lnSpc>
              <a:spcBef>
                <a:spcPts val="900"/>
              </a:spcBef>
              <a:spcAft>
                <a:spcPts val="0"/>
              </a:spcAft>
              <a:buSzPts val="2000"/>
              <a:buFont typeface="Noto Sans Symbols"/>
              <a:buChar char="✔"/>
            </a:pPr>
            <a:r>
              <a:rPr b="1" lang="en-GB">
                <a:latin typeface="Arial"/>
                <a:ea typeface="Arial"/>
                <a:cs typeface="Arial"/>
                <a:sym typeface="Arial"/>
              </a:rPr>
              <a:t>Increase expertise </a:t>
            </a:r>
            <a:r>
              <a:rPr lang="en-GB">
                <a:latin typeface="Arial"/>
                <a:ea typeface="Arial"/>
                <a:cs typeface="Arial"/>
                <a:sym typeface="Arial"/>
              </a:rPr>
              <a:t>around deliberative engagement amongst relevant civil servants.</a:t>
            </a:r>
            <a:endParaRPr/>
          </a:p>
          <a:p>
            <a:pPr indent="-158750" lvl="0" marL="285750" rtl="0" algn="l">
              <a:lnSpc>
                <a:spcPct val="110000"/>
              </a:lnSpc>
              <a:spcBef>
                <a:spcPts val="900"/>
              </a:spcBef>
              <a:spcAft>
                <a:spcPts val="0"/>
              </a:spcAft>
              <a:buSzPts val="2000"/>
              <a:buFont typeface="Noto Sans Symbols"/>
              <a:buNone/>
            </a:pPr>
            <a:r>
              <a:t/>
            </a:r>
            <a:endParaRPr sz="700">
              <a:latin typeface="Arial"/>
              <a:ea typeface="Arial"/>
              <a:cs typeface="Arial"/>
              <a:sym typeface="Arial"/>
            </a:endParaRPr>
          </a:p>
          <a:p>
            <a:pPr indent="-342900" lvl="0" marL="342900" rtl="0" algn="l">
              <a:lnSpc>
                <a:spcPct val="110000"/>
              </a:lnSpc>
              <a:spcBef>
                <a:spcPts val="900"/>
              </a:spcBef>
              <a:spcAft>
                <a:spcPts val="0"/>
              </a:spcAft>
              <a:buSzPts val="2000"/>
              <a:buFont typeface="Noto Sans Symbols"/>
              <a:buChar char="✔"/>
            </a:pPr>
            <a:r>
              <a:rPr b="1" lang="en-GB">
                <a:latin typeface="Arial"/>
                <a:ea typeface="Arial"/>
                <a:cs typeface="Arial"/>
                <a:sym typeface="Arial"/>
              </a:rPr>
              <a:t>Develop cross-departmental guidelines </a:t>
            </a:r>
            <a:r>
              <a:rPr lang="en-GB">
                <a:latin typeface="Arial"/>
                <a:ea typeface="Arial"/>
                <a:cs typeface="Arial"/>
                <a:sym typeface="Arial"/>
              </a:rPr>
              <a:t>for the use of engagement methods.</a:t>
            </a:r>
            <a:endParaRPr/>
          </a:p>
          <a:p>
            <a:pPr indent="-158750" lvl="0" marL="285750" rtl="0" algn="l">
              <a:lnSpc>
                <a:spcPct val="110000"/>
              </a:lnSpc>
              <a:spcBef>
                <a:spcPts val="900"/>
              </a:spcBef>
              <a:spcAft>
                <a:spcPts val="0"/>
              </a:spcAft>
              <a:buSzPts val="2000"/>
              <a:buFont typeface="Noto Sans Symbols"/>
              <a:buNone/>
            </a:pPr>
            <a:r>
              <a:t/>
            </a:r>
            <a:endParaRPr sz="800">
              <a:latin typeface="Arial"/>
              <a:ea typeface="Arial"/>
              <a:cs typeface="Arial"/>
              <a:sym typeface="Arial"/>
            </a:endParaRPr>
          </a:p>
          <a:p>
            <a:pPr indent="-342900" lvl="0" marL="342900" rtl="0" algn="l">
              <a:lnSpc>
                <a:spcPct val="110000"/>
              </a:lnSpc>
              <a:spcBef>
                <a:spcPts val="900"/>
              </a:spcBef>
              <a:spcAft>
                <a:spcPts val="0"/>
              </a:spcAft>
              <a:buSzPts val="2000"/>
              <a:buFont typeface="Noto Sans Symbols"/>
              <a:buChar char="✔"/>
            </a:pPr>
            <a:r>
              <a:rPr b="1" lang="en-GB">
                <a:latin typeface="Arial"/>
                <a:ea typeface="Arial"/>
                <a:cs typeface="Arial"/>
                <a:sym typeface="Arial"/>
              </a:rPr>
              <a:t>Provide funding </a:t>
            </a:r>
            <a:r>
              <a:rPr lang="en-GB">
                <a:latin typeface="Arial"/>
                <a:ea typeface="Arial"/>
                <a:cs typeface="Arial"/>
                <a:sym typeface="Arial"/>
              </a:rPr>
              <a:t>for local government to carry out deliberative public engagement.</a:t>
            </a:r>
            <a:endParaRPr/>
          </a:p>
          <a:p>
            <a:pPr indent="-158750" lvl="0" marL="285750" rtl="0" algn="l">
              <a:lnSpc>
                <a:spcPct val="110000"/>
              </a:lnSpc>
              <a:spcBef>
                <a:spcPts val="900"/>
              </a:spcBef>
              <a:spcAft>
                <a:spcPts val="0"/>
              </a:spcAft>
              <a:buSzPts val="2000"/>
              <a:buFont typeface="Noto Sans Symbols"/>
              <a:buNone/>
            </a:pPr>
            <a:r>
              <a:t/>
            </a:r>
            <a:endParaRPr sz="700">
              <a:latin typeface="Arial"/>
              <a:ea typeface="Arial"/>
              <a:cs typeface="Arial"/>
              <a:sym typeface="Arial"/>
            </a:endParaRPr>
          </a:p>
          <a:p>
            <a:pPr indent="-342900" lvl="0" marL="342900" rtl="0" algn="l">
              <a:lnSpc>
                <a:spcPct val="110000"/>
              </a:lnSpc>
              <a:spcBef>
                <a:spcPts val="900"/>
              </a:spcBef>
              <a:spcAft>
                <a:spcPts val="0"/>
              </a:spcAft>
              <a:buSzPts val="2000"/>
              <a:buFont typeface="Noto Sans Symbols"/>
              <a:buChar char="✔"/>
            </a:pPr>
            <a:r>
              <a:rPr lang="en-GB">
                <a:latin typeface="Arial"/>
                <a:ea typeface="Arial"/>
                <a:cs typeface="Arial"/>
                <a:sym typeface="Arial"/>
              </a:rPr>
              <a:t>Ensure </a:t>
            </a:r>
            <a:r>
              <a:rPr b="1" lang="en-GB">
                <a:latin typeface="Arial"/>
                <a:ea typeface="Arial"/>
                <a:cs typeface="Arial"/>
                <a:sym typeface="Arial"/>
              </a:rPr>
              <a:t>engagement is embedded in the broader transition strategy</a:t>
            </a:r>
            <a:endParaRPr/>
          </a:p>
          <a:p>
            <a:pPr indent="-158750" lvl="0" marL="285750" rtl="0" algn="l">
              <a:lnSpc>
                <a:spcPct val="110000"/>
              </a:lnSpc>
              <a:spcBef>
                <a:spcPts val="900"/>
              </a:spcBef>
              <a:spcAft>
                <a:spcPts val="600"/>
              </a:spcAft>
              <a:buSzPts val="2000"/>
              <a:buFont typeface="Arial"/>
              <a:buNone/>
            </a:pPr>
            <a:r>
              <a:t/>
            </a:r>
            <a:endParaRPr sz="700">
              <a:latin typeface="Arial"/>
              <a:ea typeface="Arial"/>
              <a:cs typeface="Arial"/>
              <a:sym typeface="Arial"/>
            </a:endParaRPr>
          </a:p>
        </p:txBody>
      </p:sp>
      <p:sp>
        <p:nvSpPr>
          <p:cNvPr id="285" name="Google Shape;285;p19"/>
          <p:cNvSpPr/>
          <p:nvPr/>
        </p:nvSpPr>
        <p:spPr>
          <a:xfrm>
            <a:off x="1755648" y="6504354"/>
            <a:ext cx="10436352"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a:t>
            </a:r>
            <a:r>
              <a:rPr lang="en-GB" sz="1800">
                <a:solidFill>
                  <a:srgbClr val="000000"/>
                </a:solidFill>
                <a:latin typeface="Arial"/>
                <a:ea typeface="Arial"/>
                <a:cs typeface="Arial"/>
                <a:sym typeface="Arial"/>
              </a:rPr>
              <a:t>Blachowicz et al., 2021; Rutter at al., 2021</a:t>
            </a:r>
            <a:r>
              <a:rPr lang="en-GB" sz="1800">
                <a:solidFill>
                  <a:schemeClr val="dk1"/>
                </a:solidFill>
                <a:latin typeface="Arial"/>
                <a:ea typeface="Arial"/>
                <a:cs typeface="Arial"/>
                <a:sym typeface="Arial"/>
              </a:rPr>
              <a:t>)</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Presentation overview</a:t>
            </a:r>
            <a:endParaRPr/>
          </a:p>
        </p:txBody>
      </p:sp>
      <p:sp>
        <p:nvSpPr>
          <p:cNvPr id="123" name="Google Shape;123;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30200" lvl="0" marL="558800" rtl="0" algn="l">
              <a:lnSpc>
                <a:spcPct val="110000"/>
              </a:lnSpc>
              <a:spcBef>
                <a:spcPts val="300"/>
              </a:spcBef>
              <a:spcAft>
                <a:spcPts val="0"/>
              </a:spcAft>
              <a:buSzPts val="2000"/>
              <a:buNone/>
            </a:pPr>
            <a:r>
              <a:t/>
            </a:r>
            <a:endParaRPr>
              <a:latin typeface="Arial"/>
              <a:ea typeface="Arial"/>
              <a:cs typeface="Arial"/>
              <a:sym typeface="Arial"/>
            </a:endParaRPr>
          </a:p>
          <a:p>
            <a:pPr indent="-330200" lvl="0" marL="558800" rtl="0" algn="l">
              <a:lnSpc>
                <a:spcPct val="110000"/>
              </a:lnSpc>
              <a:spcBef>
                <a:spcPts val="600"/>
              </a:spcBef>
              <a:spcAft>
                <a:spcPts val="0"/>
              </a:spcAft>
              <a:buSzPts val="2000"/>
              <a:buFont typeface="Arial"/>
              <a:buNone/>
            </a:pPr>
            <a:r>
              <a:t/>
            </a:r>
            <a:endParaRPr>
              <a:latin typeface="Arial"/>
              <a:ea typeface="Arial"/>
              <a:cs typeface="Arial"/>
              <a:sym typeface="Arial"/>
            </a:endParaRPr>
          </a:p>
          <a:p>
            <a:pPr indent="-330200" lvl="0" marL="558800" rtl="0" algn="l">
              <a:lnSpc>
                <a:spcPct val="110000"/>
              </a:lnSpc>
              <a:spcBef>
                <a:spcPts val="600"/>
              </a:spcBef>
              <a:spcAft>
                <a:spcPts val="0"/>
              </a:spcAft>
              <a:buSzPts val="2000"/>
              <a:buFont typeface="Arial"/>
              <a:buNone/>
            </a:pPr>
            <a:r>
              <a:t/>
            </a:r>
            <a:endParaRPr>
              <a:latin typeface="Arial"/>
              <a:ea typeface="Arial"/>
              <a:cs typeface="Arial"/>
              <a:sym typeface="Arial"/>
            </a:endParaRPr>
          </a:p>
          <a:p>
            <a:pPr indent="-330200" lvl="0" marL="558800" rtl="0" algn="l">
              <a:lnSpc>
                <a:spcPct val="110000"/>
              </a:lnSpc>
              <a:spcBef>
                <a:spcPts val="600"/>
              </a:spcBef>
              <a:spcAft>
                <a:spcPts val="300"/>
              </a:spcAft>
              <a:buSzPts val="2000"/>
              <a:buFont typeface="Arial"/>
              <a:buNone/>
            </a:pPr>
            <a:r>
              <a:t/>
            </a:r>
            <a:endParaRPr>
              <a:latin typeface="Arial"/>
              <a:ea typeface="Arial"/>
              <a:cs typeface="Arial"/>
              <a:sym typeface="Arial"/>
            </a:endParaRPr>
          </a:p>
        </p:txBody>
      </p:sp>
      <p:graphicFrame>
        <p:nvGraphicFramePr>
          <p:cNvPr id="124" name="Google Shape;124;p2"/>
          <p:cNvGraphicFramePr/>
          <p:nvPr/>
        </p:nvGraphicFramePr>
        <p:xfrm>
          <a:off x="628800" y="1336303"/>
          <a:ext cx="3000000" cy="3000000"/>
        </p:xfrm>
        <a:graphic>
          <a:graphicData uri="http://schemas.openxmlformats.org/drawingml/2006/table">
            <a:tbl>
              <a:tblPr bandRow="1" firstRow="1">
                <a:noFill/>
                <a:tableStyleId>{FEC4A388-D3F5-40DE-9431-72A2E6F76517}</a:tableStyleId>
              </a:tblPr>
              <a:tblGrid>
                <a:gridCol w="1271250"/>
                <a:gridCol w="7089575"/>
              </a:tblGrid>
              <a:tr h="567500">
                <a:tc>
                  <a:txBody>
                    <a:bodyPr/>
                    <a:lstStyle/>
                    <a:p>
                      <a:pPr indent="0" lvl="0" marL="0" marR="0" rtl="0" algn="l">
                        <a:spcBef>
                          <a:spcPts val="0"/>
                        </a:spcBef>
                        <a:spcAft>
                          <a:spcPts val="0"/>
                        </a:spcAft>
                        <a:buNone/>
                      </a:pPr>
                      <a:r>
                        <a:rPr b="1" lang="en-GB" sz="2000" u="none" cap="none" strike="noStrike"/>
                        <a:t>Time</a:t>
                      </a:r>
                      <a:endParaRPr b="1" sz="20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1" lang="en-GB" sz="2000"/>
                        <a:t>Item</a:t>
                      </a:r>
                      <a:endParaRPr b="1" sz="2000">
                        <a:latin typeface="Arial"/>
                        <a:ea typeface="Arial"/>
                        <a:cs typeface="Arial"/>
                        <a:sym typeface="Arial"/>
                      </a:endParaRPr>
                    </a:p>
                  </a:txBody>
                  <a:tcPr marT="45725" marB="45725" marR="91450" marL="91450"/>
                </a:tc>
              </a:tr>
              <a:tr h="567500">
                <a:tc>
                  <a:txBody>
                    <a:bodyPr/>
                    <a:lstStyle/>
                    <a:p>
                      <a:pPr indent="0" lvl="0" marL="0" marR="0" rtl="0" algn="l">
                        <a:spcBef>
                          <a:spcPts val="0"/>
                        </a:spcBef>
                        <a:spcAft>
                          <a:spcPts val="0"/>
                        </a:spcAft>
                        <a:buNone/>
                      </a:pPr>
                      <a:r>
                        <a:rPr lang="en-GB" sz="2000"/>
                        <a:t>1 min</a:t>
                      </a:r>
                      <a:endParaRPr sz="20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0" lang="en-GB" sz="2000" u="none" cap="none" strike="noStrike">
                          <a:solidFill>
                            <a:schemeClr val="dk1"/>
                          </a:solidFill>
                        </a:rPr>
                        <a:t>Introduction</a:t>
                      </a:r>
                      <a:endParaRPr b="0" i="0" sz="2000" u="none" cap="none" strike="noStrike">
                        <a:solidFill>
                          <a:schemeClr val="dk1"/>
                        </a:solidFill>
                        <a:latin typeface="Arial"/>
                        <a:ea typeface="Arial"/>
                        <a:cs typeface="Arial"/>
                        <a:sym typeface="Arial"/>
                      </a:endParaRPr>
                    </a:p>
                  </a:txBody>
                  <a:tcPr marT="45725" marB="45725" marR="91450" marL="91450"/>
                </a:tc>
              </a:tr>
              <a:tr h="567500">
                <a:tc>
                  <a:txBody>
                    <a:bodyPr/>
                    <a:lstStyle/>
                    <a:p>
                      <a:pPr indent="0" lvl="0" marL="0" marR="0" rtl="0" algn="l">
                        <a:spcBef>
                          <a:spcPts val="0"/>
                        </a:spcBef>
                        <a:spcAft>
                          <a:spcPts val="0"/>
                        </a:spcAft>
                        <a:buNone/>
                      </a:pPr>
                      <a:r>
                        <a:rPr lang="en-GB" sz="2000"/>
                        <a:t>5 min</a:t>
                      </a:r>
                      <a:endParaRPr sz="2000">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242424"/>
                        </a:buClr>
                        <a:buSzPts val="2000"/>
                        <a:buFont typeface="Calibri"/>
                        <a:buNone/>
                      </a:pPr>
                      <a:r>
                        <a:rPr b="0" lang="en-GB" sz="2000" u="none" cap="none" strike="noStrike">
                          <a:solidFill>
                            <a:srgbClr val="242424"/>
                          </a:solidFill>
                        </a:rPr>
                        <a:t>Just transitions</a:t>
                      </a:r>
                      <a:endParaRPr b="0" i="0" sz="2000" u="none" cap="none" strike="noStrike">
                        <a:solidFill>
                          <a:srgbClr val="242424"/>
                        </a:solidFill>
                        <a:latin typeface="Arial"/>
                        <a:ea typeface="Arial"/>
                        <a:cs typeface="Arial"/>
                        <a:sym typeface="Arial"/>
                      </a:endParaRPr>
                    </a:p>
                  </a:txBody>
                  <a:tcPr marT="45725" marB="45725" marR="91450" marL="91450"/>
                </a:tc>
              </a:tr>
              <a:tr h="567500">
                <a:tc>
                  <a:txBody>
                    <a:bodyPr/>
                    <a:lstStyle/>
                    <a:p>
                      <a:pPr indent="0" lvl="0" marL="0" marR="0" rtl="0" algn="l">
                        <a:spcBef>
                          <a:spcPts val="0"/>
                        </a:spcBef>
                        <a:spcAft>
                          <a:spcPts val="0"/>
                        </a:spcAft>
                        <a:buNone/>
                      </a:pPr>
                      <a:r>
                        <a:rPr lang="en-GB" sz="2000"/>
                        <a:t>5 min </a:t>
                      </a:r>
                      <a:endParaRPr sz="2000">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242424"/>
                        </a:buClr>
                        <a:buSzPts val="2000"/>
                        <a:buFont typeface="Calibri"/>
                        <a:buNone/>
                      </a:pPr>
                      <a:r>
                        <a:rPr b="0" lang="en-GB" sz="2000" u="none" cap="none" strike="noStrike">
                          <a:solidFill>
                            <a:srgbClr val="242424"/>
                          </a:solidFill>
                        </a:rPr>
                        <a:t>Public engagement</a:t>
                      </a:r>
                      <a:endParaRPr b="0" i="0" sz="2000" u="none" cap="none" strike="noStrike">
                        <a:solidFill>
                          <a:srgbClr val="242424"/>
                        </a:solidFill>
                        <a:latin typeface="Arial"/>
                        <a:ea typeface="Arial"/>
                        <a:cs typeface="Arial"/>
                        <a:sym typeface="Arial"/>
                      </a:endParaRPr>
                    </a:p>
                  </a:txBody>
                  <a:tcPr marT="45725" marB="45725" marR="91450" marL="91450"/>
                </a:tc>
              </a:tr>
              <a:tr h="567500">
                <a:tc>
                  <a:txBody>
                    <a:bodyPr/>
                    <a:lstStyle/>
                    <a:p>
                      <a:pPr indent="0" lvl="0" marL="0" marR="0" rtl="0" algn="l">
                        <a:spcBef>
                          <a:spcPts val="0"/>
                        </a:spcBef>
                        <a:spcAft>
                          <a:spcPts val="0"/>
                        </a:spcAft>
                        <a:buNone/>
                      </a:pPr>
                      <a:r>
                        <a:rPr lang="en-GB" sz="2000"/>
                        <a:t>5 min</a:t>
                      </a:r>
                      <a:endParaRPr sz="20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Clr>
                          <a:srgbClr val="242424"/>
                        </a:buClr>
                        <a:buSzPts val="2000"/>
                        <a:buFont typeface="Calibri"/>
                        <a:buNone/>
                      </a:pPr>
                      <a:r>
                        <a:rPr b="0" lang="en-GB" sz="2000" u="none" cap="none" strike="noStrike">
                          <a:solidFill>
                            <a:srgbClr val="242424"/>
                          </a:solidFill>
                        </a:rPr>
                        <a:t>Public participation in energy systems</a:t>
                      </a:r>
                      <a:endParaRPr b="0" i="0" sz="2000" u="none" cap="none" strike="noStrike">
                        <a:solidFill>
                          <a:srgbClr val="242424"/>
                        </a:solidFill>
                        <a:latin typeface="Arial"/>
                        <a:ea typeface="Arial"/>
                        <a:cs typeface="Arial"/>
                        <a:sym typeface="Arial"/>
                      </a:endParaRPr>
                    </a:p>
                  </a:txBody>
                  <a:tcPr marT="45725" marB="45725" marR="91450" marL="91450"/>
                </a:tc>
              </a:tr>
              <a:tr h="567500">
                <a:tc>
                  <a:txBody>
                    <a:bodyPr/>
                    <a:lstStyle/>
                    <a:p>
                      <a:pPr indent="0" lvl="0" marL="0" marR="0" rtl="0" algn="l">
                        <a:spcBef>
                          <a:spcPts val="0"/>
                        </a:spcBef>
                        <a:spcAft>
                          <a:spcPts val="0"/>
                        </a:spcAft>
                        <a:buClr>
                          <a:schemeClr val="dk1"/>
                        </a:buClr>
                        <a:buSzPts val="2000"/>
                        <a:buFont typeface="Calibri"/>
                        <a:buNone/>
                      </a:pPr>
                      <a:r>
                        <a:rPr lang="en-GB" sz="2000"/>
                        <a:t>2 min</a:t>
                      </a:r>
                      <a:endParaRPr sz="20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Clr>
                          <a:schemeClr val="dk1"/>
                        </a:buClr>
                        <a:buSzPts val="2000"/>
                        <a:buFont typeface="Calibri"/>
                        <a:buNone/>
                      </a:pPr>
                      <a:r>
                        <a:rPr b="0" lang="en-GB" sz="2000"/>
                        <a:t>Summary</a:t>
                      </a:r>
                      <a:endParaRPr b="0" sz="2000">
                        <a:latin typeface="Arial"/>
                        <a:ea typeface="Arial"/>
                        <a:cs typeface="Arial"/>
                        <a:sym typeface="Arial"/>
                      </a:endParaRPr>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txBox="1"/>
          <p:nvPr/>
        </p:nvSpPr>
        <p:spPr>
          <a:xfrm>
            <a:off x="639248" y="3040042"/>
            <a:ext cx="824872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Electricity Transition Playbook</a:t>
            </a:r>
            <a:r>
              <a:rPr b="0" i="0" lang="en-GB" sz="2000" u="none" cap="none" strike="noStrike">
                <a:solidFill>
                  <a:srgbClr val="FFFFFF"/>
                </a:solidFill>
                <a:latin typeface="Trebuchet MS"/>
                <a:ea typeface="Trebuchet MS"/>
                <a:cs typeface="Trebuchet MS"/>
                <a:sym typeface="Trebuchet MS"/>
              </a:rPr>
              <a:t>: Public participation and support</a:t>
            </a:r>
            <a:endParaRPr b="0" i="0" sz="1800" u="none" cap="none" strike="noStrike">
              <a:solidFill>
                <a:srgbClr val="242424"/>
              </a:solidFill>
              <a:latin typeface="Arial"/>
              <a:ea typeface="Arial"/>
              <a:cs typeface="Arial"/>
              <a:sym typeface="Arial"/>
            </a:endParaRPr>
          </a:p>
        </p:txBody>
      </p:sp>
      <p:sp>
        <p:nvSpPr>
          <p:cNvPr id="292" name="Google Shape;292;p20"/>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400"/>
              <a:buNone/>
            </a:pPr>
            <a:r>
              <a:rPr lang="en-GB">
                <a:solidFill>
                  <a:schemeClr val="lt1"/>
                </a:solidFill>
                <a:latin typeface="Trebuchet MS"/>
                <a:ea typeface="Trebuchet MS"/>
                <a:cs typeface="Trebuchet MS"/>
                <a:sym typeface="Trebuchet MS"/>
              </a:rPr>
              <a:t>P</a:t>
            </a:r>
            <a:r>
              <a:rPr b="0" i="0" lang="en-GB" sz="5400" u="none" cap="none" strike="noStrike">
                <a:solidFill>
                  <a:schemeClr val="lt1"/>
                </a:solidFill>
                <a:latin typeface="Trebuchet MS"/>
                <a:ea typeface="Trebuchet MS"/>
                <a:cs typeface="Trebuchet MS"/>
                <a:sym typeface="Trebuchet MS"/>
              </a:rPr>
              <a:t>ublic participation in energy systems</a:t>
            </a:r>
            <a:br>
              <a:rPr b="0" i="0" lang="en-GB" sz="5400" u="none" cap="none" strike="noStrike">
                <a:solidFill>
                  <a:schemeClr val="dk1"/>
                </a:solidFill>
                <a:latin typeface="Calibri"/>
                <a:ea typeface="Calibri"/>
                <a:cs typeface="Calibri"/>
                <a:sym typeface="Calibri"/>
              </a:rPr>
            </a:br>
            <a:endParaRPr b="0" i="0" sz="5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txBox="1"/>
          <p:nvPr>
            <p:ph type="title"/>
          </p:nvPr>
        </p:nvSpPr>
        <p:spPr>
          <a:xfrm>
            <a:off x="629399" y="101600"/>
            <a:ext cx="8103896"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latin typeface="Arial"/>
                <a:ea typeface="Arial"/>
                <a:cs typeface="Arial"/>
                <a:sym typeface="Arial"/>
              </a:rPr>
              <a:t>Effective behaviour change policies are informed by an understanding of people’s motivations</a:t>
            </a:r>
            <a:endParaRPr/>
          </a:p>
        </p:txBody>
      </p:sp>
      <p:sp>
        <p:nvSpPr>
          <p:cNvPr id="299" name="Google Shape;299;p21"/>
          <p:cNvSpPr txBox="1"/>
          <p:nvPr>
            <p:ph idx="1" type="body"/>
          </p:nvPr>
        </p:nvSpPr>
        <p:spPr>
          <a:xfrm>
            <a:off x="629400" y="1252728"/>
            <a:ext cx="10936068" cy="5402072"/>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The clean electricity transition hinges on behavioural change, such as switching cooking appliances.</a:t>
            </a:r>
            <a:endParaRPr/>
          </a:p>
          <a:p>
            <a:pPr indent="0" lvl="0" marL="101600" rtl="0" algn="l">
              <a:lnSpc>
                <a:spcPct val="110000"/>
              </a:lnSpc>
              <a:spcBef>
                <a:spcPts val="900"/>
              </a:spcBef>
              <a:spcAft>
                <a:spcPts val="0"/>
              </a:spcAft>
              <a:buSzPts val="2000"/>
              <a:buNone/>
            </a:pPr>
            <a:r>
              <a:t/>
            </a:r>
            <a:endParaRPr sz="700">
              <a:latin typeface="Arial"/>
              <a:ea typeface="Arial"/>
              <a:cs typeface="Arial"/>
              <a:sym typeface="Arial"/>
            </a:endParaRPr>
          </a:p>
          <a:p>
            <a:pPr indent="0" lvl="0" marL="101600" rtl="0" algn="l">
              <a:lnSpc>
                <a:spcPct val="110000"/>
              </a:lnSpc>
              <a:spcBef>
                <a:spcPts val="900"/>
              </a:spcBef>
              <a:spcAft>
                <a:spcPts val="0"/>
              </a:spcAft>
              <a:buSzPts val="2000"/>
              <a:buNone/>
            </a:pPr>
            <a:r>
              <a:rPr b="1" lang="en-GB">
                <a:latin typeface="Arial"/>
                <a:ea typeface="Arial"/>
                <a:cs typeface="Arial"/>
                <a:sym typeface="Arial"/>
              </a:rPr>
              <a:t>Behavioural science </a:t>
            </a:r>
            <a:r>
              <a:rPr lang="en-GB">
                <a:latin typeface="Arial"/>
                <a:ea typeface="Arial"/>
                <a:cs typeface="Arial"/>
                <a:sym typeface="Arial"/>
              </a:rPr>
              <a:t>highlights effective behaviour-changing approaches, such as:</a:t>
            </a:r>
            <a:endParaRPr/>
          </a:p>
          <a:p>
            <a:pPr indent="-285750" lvl="0" marL="387350" rtl="0" algn="l">
              <a:lnSpc>
                <a:spcPct val="110000"/>
              </a:lnSpc>
              <a:spcBef>
                <a:spcPts val="900"/>
              </a:spcBef>
              <a:spcAft>
                <a:spcPts val="0"/>
              </a:spcAft>
              <a:buSzPts val="2000"/>
              <a:buFont typeface="Arial"/>
              <a:buChar char="•"/>
            </a:pPr>
            <a:r>
              <a:rPr lang="en-GB">
                <a:latin typeface="Arial"/>
                <a:ea typeface="Arial"/>
                <a:cs typeface="Arial"/>
                <a:sym typeface="Arial"/>
              </a:rPr>
              <a:t>Providing consumption data to households, including peer-to-peer comparisons</a:t>
            </a:r>
            <a:endParaRPr/>
          </a:p>
          <a:p>
            <a:pPr indent="-285750" lvl="0" marL="387350" rtl="0" algn="l">
              <a:lnSpc>
                <a:spcPct val="110000"/>
              </a:lnSpc>
              <a:spcBef>
                <a:spcPts val="900"/>
              </a:spcBef>
              <a:spcAft>
                <a:spcPts val="0"/>
              </a:spcAft>
              <a:buSzPts val="2000"/>
              <a:buFont typeface="Arial"/>
              <a:buChar char="•"/>
            </a:pPr>
            <a:r>
              <a:rPr lang="en-GB">
                <a:latin typeface="Arial"/>
                <a:ea typeface="Arial"/>
                <a:cs typeface="Arial"/>
                <a:sym typeface="Arial"/>
              </a:rPr>
              <a:t>Highlighting financial savings from efficiency measures</a:t>
            </a:r>
            <a:endParaRPr/>
          </a:p>
          <a:p>
            <a:pPr indent="0" lvl="0" marL="101600" rtl="0" algn="l">
              <a:lnSpc>
                <a:spcPct val="110000"/>
              </a:lnSpc>
              <a:spcBef>
                <a:spcPts val="900"/>
              </a:spcBef>
              <a:spcAft>
                <a:spcPts val="0"/>
              </a:spcAft>
              <a:buSzPts val="2000"/>
              <a:buNone/>
            </a:pPr>
            <a:br>
              <a:rPr lang="en-GB" sz="1000">
                <a:latin typeface="Arial"/>
                <a:ea typeface="Arial"/>
                <a:cs typeface="Arial"/>
                <a:sym typeface="Arial"/>
              </a:rPr>
            </a:br>
            <a:r>
              <a:rPr lang="en-GB">
                <a:latin typeface="Arial"/>
                <a:ea typeface="Arial"/>
                <a:cs typeface="Arial"/>
                <a:sym typeface="Arial"/>
              </a:rPr>
              <a:t>Finance and convenience are important </a:t>
            </a:r>
            <a:r>
              <a:rPr b="1" lang="en-GB">
                <a:latin typeface="Arial"/>
                <a:ea typeface="Arial"/>
                <a:cs typeface="Arial"/>
                <a:sym typeface="Arial"/>
              </a:rPr>
              <a:t>motivational factors</a:t>
            </a:r>
            <a:r>
              <a:rPr lang="en-GB">
                <a:latin typeface="Arial"/>
                <a:ea typeface="Arial"/>
                <a:cs typeface="Arial"/>
                <a:sym typeface="Arial"/>
              </a:rPr>
              <a:t>, but so are culture, ethics, and values.</a:t>
            </a:r>
            <a:endParaRPr/>
          </a:p>
          <a:p>
            <a:pPr indent="-342900" lvl="0" marL="444500" rtl="0" algn="l">
              <a:lnSpc>
                <a:spcPct val="110000"/>
              </a:lnSpc>
              <a:spcBef>
                <a:spcPts val="900"/>
              </a:spcBef>
              <a:spcAft>
                <a:spcPts val="600"/>
              </a:spcAft>
              <a:buSzPts val="2000"/>
              <a:buFont typeface="Arial"/>
              <a:buChar char="•"/>
            </a:pPr>
            <a:r>
              <a:rPr b="0" lang="en-GB">
                <a:solidFill>
                  <a:schemeClr val="dk1"/>
                </a:solidFill>
                <a:latin typeface="Arial"/>
                <a:ea typeface="Arial"/>
                <a:cs typeface="Arial"/>
                <a:sym typeface="Arial"/>
              </a:rPr>
              <a:t>Where behaviours are deeply cultural, gradual changes in behaviour </a:t>
            </a:r>
            <a:r>
              <a:rPr lang="en-GB">
                <a:latin typeface="Arial"/>
                <a:ea typeface="Arial"/>
                <a:cs typeface="Arial"/>
                <a:sym typeface="Arial"/>
              </a:rPr>
              <a:t>may be</a:t>
            </a:r>
            <a:r>
              <a:rPr b="0" lang="en-GB">
                <a:solidFill>
                  <a:schemeClr val="dk1"/>
                </a:solidFill>
                <a:latin typeface="Arial"/>
                <a:ea typeface="Arial"/>
                <a:cs typeface="Arial"/>
                <a:sym typeface="Arial"/>
              </a:rPr>
              <a:t> much more achievable than large overnight changes.</a:t>
            </a:r>
            <a:endParaRPr/>
          </a:p>
        </p:txBody>
      </p:sp>
      <p:sp>
        <p:nvSpPr>
          <p:cNvPr id="300" name="Google Shape;300;p21"/>
          <p:cNvSpPr/>
          <p:nvPr/>
        </p:nvSpPr>
        <p:spPr>
          <a:xfrm>
            <a:off x="1755648" y="6504354"/>
            <a:ext cx="10436352"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(Demski, 2021; </a:t>
            </a:r>
            <a:r>
              <a:rPr lang="en-GB" sz="1800">
                <a:solidFill>
                  <a:srgbClr val="000000"/>
                </a:solidFill>
                <a:latin typeface="Arial"/>
                <a:ea typeface="Arial"/>
                <a:cs typeface="Arial"/>
                <a:sym typeface="Arial"/>
              </a:rPr>
              <a:t>IEA, 2021</a:t>
            </a:r>
            <a:r>
              <a:rPr lang="en-GB" sz="1800">
                <a:solidFill>
                  <a:schemeClr val="dk1"/>
                </a:solidFill>
                <a:latin typeface="Arial"/>
                <a:ea typeface="Arial"/>
                <a:cs typeface="Arial"/>
                <a:sym typeface="Arial"/>
              </a:rPr>
              <a:t>)</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2"/>
          <p:cNvSpPr txBox="1"/>
          <p:nvPr>
            <p:ph type="title"/>
          </p:nvPr>
        </p:nvSpPr>
        <p:spPr>
          <a:xfrm>
            <a:off x="629400" y="98567"/>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solidFill>
                  <a:srgbClr val="0F0881"/>
                </a:solidFill>
                <a:latin typeface="Arial"/>
                <a:ea typeface="Arial"/>
                <a:cs typeface="Arial"/>
                <a:sym typeface="Arial"/>
              </a:rPr>
              <a:t>Prosumerism is active participation in the energy system</a:t>
            </a:r>
            <a:endParaRPr/>
          </a:p>
        </p:txBody>
      </p:sp>
      <p:sp>
        <p:nvSpPr>
          <p:cNvPr id="307" name="Google Shape;307;p22"/>
          <p:cNvSpPr txBox="1"/>
          <p:nvPr/>
        </p:nvSpPr>
        <p:spPr>
          <a:xfrm>
            <a:off x="629400" y="1222035"/>
            <a:ext cx="10818888" cy="497508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en-GB" sz="2000" u="none" strike="noStrike">
                <a:solidFill>
                  <a:schemeClr val="dk1"/>
                </a:solidFill>
                <a:latin typeface="Arial"/>
                <a:ea typeface="Arial"/>
                <a:cs typeface="Arial"/>
                <a:sym typeface="Arial"/>
              </a:rPr>
              <a:t>Prosumers are key since they facilitate distributed generation.</a:t>
            </a:r>
            <a:endParaRPr/>
          </a:p>
          <a:p>
            <a:pPr indent="0" lvl="0" marL="0" marR="0" rtl="0" algn="l">
              <a:lnSpc>
                <a:spcPct val="110000"/>
              </a:lnSpc>
              <a:spcBef>
                <a:spcPts val="900"/>
              </a:spcBef>
              <a:spcAft>
                <a:spcPts val="0"/>
              </a:spcAft>
              <a:buNone/>
            </a:pPr>
            <a:r>
              <a:t/>
            </a:r>
            <a:endParaRPr i="0" sz="700" u="none" strike="noStrike">
              <a:solidFill>
                <a:schemeClr val="dk1"/>
              </a:solidFill>
              <a:latin typeface="Arial"/>
              <a:ea typeface="Arial"/>
              <a:cs typeface="Arial"/>
              <a:sym typeface="Arial"/>
            </a:endParaRPr>
          </a:p>
          <a:p>
            <a:pPr indent="0" lvl="0" marL="0" marR="0" rtl="0" algn="l">
              <a:lnSpc>
                <a:spcPct val="110000"/>
              </a:lnSpc>
              <a:spcBef>
                <a:spcPts val="900"/>
              </a:spcBef>
              <a:spcAft>
                <a:spcPts val="0"/>
              </a:spcAft>
              <a:buNone/>
            </a:pPr>
            <a:r>
              <a:rPr i="0" lang="en-GB" sz="2000" u="none" strike="noStrike">
                <a:solidFill>
                  <a:schemeClr val="dk1"/>
                </a:solidFill>
                <a:latin typeface="Arial"/>
                <a:ea typeface="Arial"/>
                <a:cs typeface="Arial"/>
                <a:sym typeface="Arial"/>
              </a:rPr>
              <a:t>Prosu</a:t>
            </a:r>
            <a:r>
              <a:rPr lang="en-GB" sz="2000">
                <a:solidFill>
                  <a:schemeClr val="dk1"/>
                </a:solidFill>
                <a:latin typeface="Arial"/>
                <a:ea typeface="Arial"/>
                <a:cs typeface="Arial"/>
                <a:sym typeface="Arial"/>
              </a:rPr>
              <a:t>mers </a:t>
            </a:r>
            <a:r>
              <a:rPr i="0" lang="en-GB" sz="2000" u="none" strike="noStrike">
                <a:solidFill>
                  <a:schemeClr val="dk1"/>
                </a:solidFill>
                <a:latin typeface="Arial"/>
                <a:ea typeface="Arial"/>
                <a:cs typeface="Arial"/>
                <a:sym typeface="Arial"/>
              </a:rPr>
              <a:t>are active in the energy system, such as by</a:t>
            </a:r>
            <a:r>
              <a:rPr lang="en-GB" sz="2000">
                <a:solidFill>
                  <a:schemeClr val="dk1"/>
                </a:solidFill>
                <a:latin typeface="Arial"/>
                <a:ea typeface="Arial"/>
                <a:cs typeface="Arial"/>
                <a:sym typeface="Arial"/>
              </a:rPr>
              <a:t>:</a:t>
            </a:r>
            <a:endParaRPr/>
          </a:p>
          <a:p>
            <a:pPr indent="-285750" lvl="0" marL="285750" marR="0" rtl="0" algn="l">
              <a:lnSpc>
                <a:spcPct val="110000"/>
              </a:lnSpc>
              <a:spcBef>
                <a:spcPts val="900"/>
              </a:spcBef>
              <a:spcAft>
                <a:spcPts val="0"/>
              </a:spcAft>
              <a:buClr>
                <a:schemeClr val="dk1"/>
              </a:buClr>
              <a:buSzPts val="2000"/>
              <a:buFont typeface="Arial"/>
              <a:buChar char="•"/>
            </a:pPr>
            <a:r>
              <a:rPr i="0" lang="en-GB" sz="2000" u="none" strike="noStrike">
                <a:solidFill>
                  <a:schemeClr val="dk1"/>
                </a:solidFill>
                <a:latin typeface="Arial"/>
                <a:ea typeface="Arial"/>
                <a:cs typeface="Arial"/>
                <a:sym typeface="Arial"/>
              </a:rPr>
              <a:t>Producing power and/or heat</a:t>
            </a:r>
            <a:endParaRPr/>
          </a:p>
          <a:p>
            <a:pPr indent="-285750" lvl="0" marL="285750" marR="0" rtl="0" algn="l">
              <a:lnSpc>
                <a:spcPct val="110000"/>
              </a:lnSpc>
              <a:spcBef>
                <a:spcPts val="900"/>
              </a:spcBef>
              <a:spcAft>
                <a:spcPts val="0"/>
              </a:spcAft>
              <a:buClr>
                <a:schemeClr val="dk1"/>
              </a:buClr>
              <a:buSzPts val="2000"/>
              <a:buFont typeface="Arial"/>
              <a:buChar char="•"/>
            </a:pPr>
            <a:r>
              <a:rPr lang="en-GB" sz="2000">
                <a:solidFill>
                  <a:schemeClr val="dk1"/>
                </a:solidFill>
                <a:latin typeface="Arial"/>
                <a:ea typeface="Arial"/>
                <a:cs typeface="Arial"/>
                <a:sym typeface="Arial"/>
              </a:rPr>
              <a:t>Offering energy services such as demand flexibility or storage</a:t>
            </a:r>
            <a:endParaRPr/>
          </a:p>
          <a:p>
            <a:pPr indent="-285750" lvl="0" marL="285750" marR="0" rtl="0" algn="l">
              <a:lnSpc>
                <a:spcPct val="110000"/>
              </a:lnSpc>
              <a:spcBef>
                <a:spcPts val="900"/>
              </a:spcBef>
              <a:spcAft>
                <a:spcPts val="0"/>
              </a:spcAft>
              <a:buClr>
                <a:schemeClr val="dk1"/>
              </a:buClr>
              <a:buSzPts val="2000"/>
              <a:buFont typeface="Arial"/>
              <a:buChar char="•"/>
            </a:pPr>
            <a:r>
              <a:rPr i="0" lang="en-GB" sz="2000" u="none" strike="noStrike">
                <a:solidFill>
                  <a:schemeClr val="dk1"/>
                </a:solidFill>
                <a:latin typeface="Arial"/>
                <a:ea typeface="Arial"/>
                <a:cs typeface="Arial"/>
                <a:sym typeface="Arial"/>
              </a:rPr>
              <a:t>Being involved in an energy community</a:t>
            </a:r>
            <a:endParaRPr/>
          </a:p>
          <a:p>
            <a:pPr indent="-285750" lvl="0" marL="285750" marR="0" rtl="0" algn="l">
              <a:lnSpc>
                <a:spcPct val="110000"/>
              </a:lnSpc>
              <a:spcBef>
                <a:spcPts val="900"/>
              </a:spcBef>
              <a:spcAft>
                <a:spcPts val="0"/>
              </a:spcAft>
              <a:buClr>
                <a:schemeClr val="dk1"/>
              </a:buClr>
              <a:buSzPts val="2000"/>
              <a:buFont typeface="Arial"/>
              <a:buChar char="•"/>
            </a:pPr>
            <a:r>
              <a:rPr lang="en-GB" sz="2000">
                <a:solidFill>
                  <a:schemeClr val="dk1"/>
                </a:solidFill>
                <a:latin typeface="Arial"/>
                <a:ea typeface="Arial"/>
                <a:cs typeface="Arial"/>
                <a:sym typeface="Arial"/>
              </a:rPr>
              <a:t>Owning and operating grid infrastructure</a:t>
            </a:r>
            <a:endParaRPr i="0" sz="2000" u="none" strike="noStrike">
              <a:solidFill>
                <a:schemeClr val="dk1"/>
              </a:solidFill>
              <a:latin typeface="Arial"/>
              <a:ea typeface="Arial"/>
              <a:cs typeface="Arial"/>
              <a:sym typeface="Arial"/>
            </a:endParaRPr>
          </a:p>
          <a:p>
            <a:pPr indent="0" lvl="0" marL="0" marR="0" rtl="0" algn="l">
              <a:lnSpc>
                <a:spcPct val="110000"/>
              </a:lnSpc>
              <a:spcBef>
                <a:spcPts val="900"/>
              </a:spcBef>
              <a:spcAft>
                <a:spcPts val="0"/>
              </a:spcAft>
              <a:buNone/>
            </a:pPr>
            <a:r>
              <a:t/>
            </a:r>
            <a:endParaRPr i="0" sz="800" u="none" strike="noStrike">
              <a:solidFill>
                <a:schemeClr val="dk1"/>
              </a:solidFill>
              <a:latin typeface="Arial"/>
              <a:ea typeface="Arial"/>
              <a:cs typeface="Arial"/>
              <a:sym typeface="Arial"/>
            </a:endParaRPr>
          </a:p>
          <a:p>
            <a:pPr indent="0" lvl="0" marL="101600" marR="0" rtl="0" algn="l">
              <a:lnSpc>
                <a:spcPct val="110000"/>
              </a:lnSpc>
              <a:spcBef>
                <a:spcPts val="900"/>
              </a:spcBef>
              <a:spcAft>
                <a:spcPts val="0"/>
              </a:spcAft>
              <a:buClr>
                <a:schemeClr val="dk1"/>
              </a:buClr>
              <a:buSzPts val="2000"/>
              <a:buFont typeface="Arial"/>
              <a:buNone/>
            </a:pPr>
            <a:r>
              <a:rPr i="0" lang="en-GB" sz="2000" u="none" strike="noStrike">
                <a:solidFill>
                  <a:schemeClr val="dk1"/>
                </a:solidFill>
                <a:latin typeface="Arial"/>
                <a:ea typeface="Arial"/>
                <a:cs typeface="Arial"/>
                <a:sym typeface="Arial"/>
              </a:rPr>
              <a:t>Prosumers represent citizens</a:t>
            </a:r>
            <a:r>
              <a:rPr lang="en-GB" sz="2000">
                <a:solidFill>
                  <a:schemeClr val="dk1"/>
                </a:solidFill>
                <a:latin typeface="Arial"/>
                <a:ea typeface="Arial"/>
                <a:cs typeface="Arial"/>
                <a:sym typeface="Arial"/>
              </a:rPr>
              <a:t>—t</a:t>
            </a:r>
            <a:r>
              <a:rPr i="0" lang="en-GB" sz="2000" u="none" strike="noStrike">
                <a:solidFill>
                  <a:schemeClr val="dk1"/>
                </a:solidFill>
                <a:latin typeface="Arial"/>
                <a:ea typeface="Arial"/>
                <a:cs typeface="Arial"/>
                <a:sym typeface="Arial"/>
              </a:rPr>
              <a:t>hey can be:</a:t>
            </a:r>
            <a:endParaRPr/>
          </a:p>
          <a:p>
            <a:pPr indent="-285750" lvl="0" marL="285750" marR="0" rtl="0" algn="l">
              <a:lnSpc>
                <a:spcPct val="110000"/>
              </a:lnSpc>
              <a:spcBef>
                <a:spcPts val="900"/>
              </a:spcBef>
              <a:spcAft>
                <a:spcPts val="0"/>
              </a:spcAft>
              <a:buClr>
                <a:schemeClr val="dk1"/>
              </a:buClr>
              <a:buSzPts val="2000"/>
              <a:buFont typeface="Arial"/>
              <a:buChar char="•"/>
            </a:pPr>
            <a:r>
              <a:rPr lang="en-GB" sz="2000">
                <a:solidFill>
                  <a:schemeClr val="dk1"/>
                </a:solidFill>
                <a:latin typeface="Arial"/>
                <a:ea typeface="Arial"/>
                <a:cs typeface="Arial"/>
                <a:sym typeface="Arial"/>
              </a:rPr>
              <a:t>Citizens</a:t>
            </a:r>
            <a:endParaRPr/>
          </a:p>
          <a:p>
            <a:pPr indent="-285750" lvl="0" marL="285750" marR="0" rtl="0" algn="l">
              <a:lnSpc>
                <a:spcPct val="110000"/>
              </a:lnSpc>
              <a:spcBef>
                <a:spcPts val="900"/>
              </a:spcBef>
              <a:spcAft>
                <a:spcPts val="0"/>
              </a:spcAft>
              <a:buClr>
                <a:schemeClr val="dk1"/>
              </a:buClr>
              <a:buSzPts val="2000"/>
              <a:buFont typeface="Arial"/>
              <a:buChar char="•"/>
            </a:pPr>
            <a:r>
              <a:rPr lang="en-GB" sz="2000">
                <a:solidFill>
                  <a:schemeClr val="dk1"/>
                </a:solidFill>
                <a:latin typeface="Arial"/>
                <a:ea typeface="Arial"/>
                <a:cs typeface="Arial"/>
                <a:sym typeface="Arial"/>
              </a:rPr>
              <a:t>Companies who do not have energy production as a main commercial activity</a:t>
            </a:r>
            <a:endParaRPr/>
          </a:p>
          <a:p>
            <a:pPr indent="-285750" lvl="0" marL="285750" marR="0" rtl="0" algn="l">
              <a:lnSpc>
                <a:spcPct val="110000"/>
              </a:lnSpc>
              <a:spcBef>
                <a:spcPts val="900"/>
              </a:spcBef>
              <a:spcAft>
                <a:spcPts val="0"/>
              </a:spcAft>
              <a:buClr>
                <a:schemeClr val="dk1"/>
              </a:buClr>
              <a:buSzPts val="2000"/>
              <a:buFont typeface="Arial"/>
              <a:buChar char="•"/>
            </a:pPr>
            <a:r>
              <a:rPr lang="en-GB" sz="2000">
                <a:solidFill>
                  <a:schemeClr val="dk1"/>
                </a:solidFill>
                <a:latin typeface="Arial"/>
                <a:ea typeface="Arial"/>
                <a:cs typeface="Arial"/>
                <a:sym typeface="Arial"/>
              </a:rPr>
              <a:t>Public institutions</a:t>
            </a:r>
            <a:endParaRPr/>
          </a:p>
        </p:txBody>
      </p:sp>
      <p:sp>
        <p:nvSpPr>
          <p:cNvPr id="308" name="Google Shape;308;p22"/>
          <p:cNvSpPr/>
          <p:nvPr/>
        </p:nvSpPr>
        <p:spPr>
          <a:xfrm>
            <a:off x="8083296" y="6496511"/>
            <a:ext cx="4108704"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(EEA, 2022)</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3"/>
          <p:cNvSpPr txBox="1"/>
          <p:nvPr>
            <p:ph type="title"/>
          </p:nvPr>
        </p:nvSpPr>
        <p:spPr>
          <a:xfrm>
            <a:off x="629399" y="124804"/>
            <a:ext cx="8103896"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latin typeface="Arial"/>
                <a:ea typeface="Arial"/>
                <a:cs typeface="Arial"/>
                <a:sym typeface="Arial"/>
              </a:rPr>
              <a:t>The Solar Homes Systems programme in Bangladesh highlights the benefits of prosumerism</a:t>
            </a:r>
            <a:endParaRPr/>
          </a:p>
        </p:txBody>
      </p:sp>
      <p:sp>
        <p:nvSpPr>
          <p:cNvPr id="315" name="Google Shape;315;p23"/>
          <p:cNvSpPr txBox="1"/>
          <p:nvPr>
            <p:ph idx="1" type="body"/>
          </p:nvPr>
        </p:nvSpPr>
        <p:spPr>
          <a:xfrm>
            <a:off x="629400" y="1252728"/>
            <a:ext cx="7399032"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One of the most successful solar homes programmes globally.</a:t>
            </a:r>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20 million rural people gained access to electricity </a:t>
            </a:r>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Improve education and health services</a:t>
            </a:r>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Much quicker gain of electricity access compared to grid connection</a:t>
            </a:r>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&gt;29,000 jobs created</a:t>
            </a:r>
            <a:endParaRPr>
              <a:latin typeface="Arial"/>
              <a:ea typeface="Arial"/>
              <a:cs typeface="Arial"/>
              <a:sym typeface="Arial"/>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4 billion litres of kerosene avoided, 9 million tCO</a:t>
            </a:r>
            <a:r>
              <a:rPr baseline="-25000" lang="en-GB">
                <a:latin typeface="Arial"/>
                <a:ea typeface="Arial"/>
                <a:cs typeface="Arial"/>
                <a:sym typeface="Arial"/>
              </a:rPr>
              <a:t>2</a:t>
            </a:r>
            <a:r>
              <a:rPr lang="en-GB">
                <a:latin typeface="Arial"/>
                <a:ea typeface="Arial"/>
                <a:cs typeface="Arial"/>
                <a:sym typeface="Arial"/>
              </a:rPr>
              <a:t> emissions</a:t>
            </a:r>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Reduced cost and improved quality of technology</a:t>
            </a:r>
            <a:br>
              <a:rPr lang="en-GB">
                <a:latin typeface="Arial"/>
                <a:ea typeface="Arial"/>
                <a:cs typeface="Arial"/>
                <a:sym typeface="Arial"/>
              </a:rPr>
            </a:br>
            <a:endParaRPr sz="700">
              <a:latin typeface="Arial"/>
              <a:ea typeface="Arial"/>
              <a:cs typeface="Arial"/>
              <a:sym typeface="Arial"/>
            </a:endParaRPr>
          </a:p>
          <a:p>
            <a:pPr indent="0" lvl="0" marL="101600" rtl="0" algn="l">
              <a:lnSpc>
                <a:spcPct val="110000"/>
              </a:lnSpc>
              <a:spcBef>
                <a:spcPts val="600"/>
              </a:spcBef>
              <a:spcAft>
                <a:spcPts val="0"/>
              </a:spcAft>
              <a:buSzPts val="2000"/>
              <a:buNone/>
            </a:pPr>
            <a:r>
              <a:rPr lang="en-GB">
                <a:latin typeface="Arial"/>
                <a:ea typeface="Arial"/>
                <a:cs typeface="Arial"/>
                <a:sym typeface="Arial"/>
              </a:rPr>
              <a:t>Key factors for success:</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Extensive engagement with local actors</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Affordable and accessible</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Highly collaborative</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Continuous improvement</a:t>
            </a:r>
            <a:endParaRPr/>
          </a:p>
          <a:p>
            <a:pPr indent="0" lvl="0" marL="101600" rtl="0" algn="l">
              <a:lnSpc>
                <a:spcPct val="110000"/>
              </a:lnSpc>
              <a:spcBef>
                <a:spcPts val="600"/>
              </a:spcBef>
              <a:spcAft>
                <a:spcPts val="0"/>
              </a:spcAft>
              <a:buSzPts val="2000"/>
              <a:buNone/>
            </a:pPr>
            <a:r>
              <a:t/>
            </a:r>
            <a:endParaRPr sz="1800">
              <a:latin typeface="Arial"/>
              <a:ea typeface="Arial"/>
              <a:cs typeface="Arial"/>
              <a:sym typeface="Arial"/>
            </a:endParaRPr>
          </a:p>
          <a:p>
            <a:pPr indent="0" lvl="0" marL="101600" rtl="0" algn="l">
              <a:lnSpc>
                <a:spcPct val="110000"/>
              </a:lnSpc>
              <a:spcBef>
                <a:spcPts val="600"/>
              </a:spcBef>
              <a:spcAft>
                <a:spcPts val="0"/>
              </a:spcAft>
              <a:buSzPts val="2000"/>
              <a:buNone/>
            </a:pPr>
            <a:r>
              <a:t/>
            </a:r>
            <a:endParaRPr sz="1800">
              <a:latin typeface="Arial"/>
              <a:ea typeface="Arial"/>
              <a:cs typeface="Arial"/>
              <a:sym typeface="Arial"/>
            </a:endParaRPr>
          </a:p>
          <a:p>
            <a:pPr indent="0" lvl="0" marL="101600" rtl="0" algn="l">
              <a:lnSpc>
                <a:spcPct val="110000"/>
              </a:lnSpc>
              <a:spcBef>
                <a:spcPts val="600"/>
              </a:spcBef>
              <a:spcAft>
                <a:spcPts val="300"/>
              </a:spcAft>
              <a:buSzPts val="2000"/>
              <a:buNone/>
            </a:pPr>
            <a:r>
              <a:t/>
            </a:r>
            <a:endParaRPr sz="1800">
              <a:latin typeface="Arial"/>
              <a:ea typeface="Arial"/>
              <a:cs typeface="Arial"/>
              <a:sym typeface="Arial"/>
            </a:endParaRPr>
          </a:p>
        </p:txBody>
      </p:sp>
      <p:pic>
        <p:nvPicPr>
          <p:cNvPr descr="A Game-changer in Bangladesh's Growth Story: Solar Home Systems" id="316" name="Google Shape;316;p23"/>
          <p:cNvPicPr preferRelativeResize="0"/>
          <p:nvPr/>
        </p:nvPicPr>
        <p:blipFill rotWithShape="1">
          <a:blip r:embed="rId3">
            <a:alphaModFix/>
          </a:blip>
          <a:srcRect b="0" l="28251" r="31468" t="0"/>
          <a:stretch/>
        </p:blipFill>
        <p:spPr>
          <a:xfrm>
            <a:off x="8314204" y="1422973"/>
            <a:ext cx="3248396" cy="4538915"/>
          </a:xfrm>
          <a:prstGeom prst="rect">
            <a:avLst/>
          </a:prstGeom>
          <a:noFill/>
          <a:ln>
            <a:noFill/>
          </a:ln>
        </p:spPr>
      </p:pic>
      <p:sp>
        <p:nvSpPr>
          <p:cNvPr id="317" name="Google Shape;317;p23"/>
          <p:cNvSpPr/>
          <p:nvPr/>
        </p:nvSpPr>
        <p:spPr>
          <a:xfrm>
            <a:off x="8314204" y="6005482"/>
            <a:ext cx="2497287" cy="33855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Arial"/>
                <a:ea typeface="Arial"/>
                <a:cs typeface="Arial"/>
                <a:sym typeface="Arial"/>
              </a:rPr>
              <a:t>Image: </a:t>
            </a:r>
            <a:r>
              <a:rPr b="0" i="0" lang="en-GB" sz="1600" u="none" cap="none" strike="noStrike">
                <a:solidFill>
                  <a:schemeClr val="dk1"/>
                </a:solidFill>
                <a:latin typeface="Arial"/>
                <a:ea typeface="Arial"/>
                <a:cs typeface="Arial"/>
                <a:sym typeface="Arial"/>
              </a:rPr>
              <a:t>World Bank, 2021</a:t>
            </a:r>
            <a:endParaRPr b="0" i="0" sz="2400" u="none" cap="none" strike="noStrike">
              <a:solidFill>
                <a:schemeClr val="dk1"/>
              </a:solidFill>
              <a:latin typeface="Arial"/>
              <a:ea typeface="Arial"/>
              <a:cs typeface="Arial"/>
              <a:sym typeface="Arial"/>
            </a:endParaRPr>
          </a:p>
        </p:txBody>
      </p:sp>
      <p:sp>
        <p:nvSpPr>
          <p:cNvPr id="318" name="Google Shape;318;p23"/>
          <p:cNvSpPr/>
          <p:nvPr/>
        </p:nvSpPr>
        <p:spPr>
          <a:xfrm>
            <a:off x="8083296" y="6496511"/>
            <a:ext cx="4108704"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(World Bank, 2021)</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4"/>
          <p:cNvSpPr txBox="1"/>
          <p:nvPr>
            <p:ph type="title"/>
          </p:nvPr>
        </p:nvSpPr>
        <p:spPr>
          <a:xfrm>
            <a:off x="629399" y="62426"/>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Prosumerism relies on suitable regulation, financing schemes, and engagement</a:t>
            </a:r>
            <a:endParaRPr/>
          </a:p>
        </p:txBody>
      </p:sp>
      <p:graphicFrame>
        <p:nvGraphicFramePr>
          <p:cNvPr id="325" name="Google Shape;325;p24"/>
          <p:cNvGraphicFramePr/>
          <p:nvPr/>
        </p:nvGraphicFramePr>
        <p:xfrm>
          <a:off x="629399" y="1322536"/>
          <a:ext cx="3000000" cy="3000000"/>
        </p:xfrm>
        <a:graphic>
          <a:graphicData uri="http://schemas.openxmlformats.org/drawingml/2006/table">
            <a:tbl>
              <a:tblPr bandRow="1">
                <a:noFill/>
                <a:tableStyleId>{FEC4A388-D3F5-40DE-9431-72A2E6F76517}</a:tableStyleId>
              </a:tblPr>
              <a:tblGrid>
                <a:gridCol w="1103075"/>
                <a:gridCol w="2482375"/>
                <a:gridCol w="2482375"/>
                <a:gridCol w="2482375"/>
                <a:gridCol w="2482375"/>
              </a:tblGrid>
              <a:tr h="490675">
                <a:tc>
                  <a:txBody>
                    <a:bodyPr/>
                    <a:lstStyle/>
                    <a:p>
                      <a:pPr indent="0" lvl="0" marL="0" marR="0" rtl="0" algn="l">
                        <a:lnSpc>
                          <a:spcPct val="100000"/>
                        </a:lnSpc>
                        <a:spcBef>
                          <a:spcPts val="0"/>
                        </a:spcBef>
                        <a:spcAft>
                          <a:spcPts val="0"/>
                        </a:spcAft>
                        <a:buClr>
                          <a:srgbClr val="000000"/>
                        </a:buClr>
                        <a:buSzPts val="2000"/>
                        <a:buFont typeface="Arial"/>
                        <a:buNone/>
                      </a:pPr>
                      <a:r>
                        <a:t/>
                      </a:r>
                      <a:endParaRPr b="1" sz="2000">
                        <a:latin typeface="Arial"/>
                        <a:ea typeface="Arial"/>
                        <a:cs typeface="Arial"/>
                        <a:sym typeface="Arial"/>
                      </a:endParaRPr>
                    </a:p>
                  </a:txBody>
                  <a:tcPr marT="137150" marB="137150" marR="137150" marL="13715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a:latin typeface="Arial"/>
                          <a:ea typeface="Arial"/>
                          <a:cs typeface="Arial"/>
                          <a:sym typeface="Arial"/>
                        </a:rPr>
                        <a:t>Regulation</a:t>
                      </a:r>
                      <a:endParaRPr/>
                    </a:p>
                  </a:txBody>
                  <a:tcPr marT="137150" marB="137150" marR="137150" marL="13715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a:latin typeface="Arial"/>
                          <a:ea typeface="Arial"/>
                          <a:cs typeface="Arial"/>
                          <a:sym typeface="Arial"/>
                        </a:rPr>
                        <a:t>Financing</a:t>
                      </a:r>
                      <a:endParaRPr/>
                    </a:p>
                  </a:txBody>
                  <a:tcPr marT="137150" marB="137150" marR="137150" marL="13715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a:latin typeface="Arial"/>
                          <a:ea typeface="Arial"/>
                          <a:cs typeface="Arial"/>
                          <a:sym typeface="Arial"/>
                        </a:rPr>
                        <a:t>Participation</a:t>
                      </a:r>
                      <a:endParaRPr/>
                    </a:p>
                  </a:txBody>
                  <a:tcPr marT="137150" marB="137150" marR="137150" marL="13715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a:latin typeface="Arial"/>
                          <a:ea typeface="Arial"/>
                          <a:cs typeface="Arial"/>
                          <a:sym typeface="Arial"/>
                        </a:rPr>
                        <a:t>Knowledge</a:t>
                      </a:r>
                      <a:endParaRPr/>
                    </a:p>
                  </a:txBody>
                  <a:tcPr marT="137150" marB="137150" marR="137150" marL="137150">
                    <a:lnB cap="flat" cmpd="sng" w="12700">
                      <a:solidFill>
                        <a:schemeClr val="dk1"/>
                      </a:solidFill>
                      <a:prstDash val="solid"/>
                      <a:round/>
                      <a:headEnd len="sm" w="sm" type="none"/>
                      <a:tailEnd len="sm" w="sm" type="none"/>
                    </a:lnB>
                  </a:tcPr>
                </a:tc>
              </a:tr>
              <a:tr h="2334600">
                <a:tc>
                  <a:txBody>
                    <a:bodyPr/>
                    <a:lstStyle/>
                    <a:p>
                      <a:pPr indent="0" lvl="0" marL="101600" marR="0" rtl="0" algn="ctr">
                        <a:lnSpc>
                          <a:spcPct val="100000"/>
                        </a:lnSpc>
                        <a:spcBef>
                          <a:spcPts val="0"/>
                        </a:spcBef>
                        <a:spcAft>
                          <a:spcPts val="0"/>
                        </a:spcAft>
                        <a:buClr>
                          <a:srgbClr val="000000"/>
                        </a:buClr>
                        <a:buSzPts val="2000"/>
                        <a:buFont typeface="Arial"/>
                        <a:buNone/>
                      </a:pPr>
                      <a:r>
                        <a:rPr b="1" lang="en-GB" sz="2000">
                          <a:latin typeface="Arial"/>
                          <a:ea typeface="Arial"/>
                          <a:cs typeface="Arial"/>
                          <a:sym typeface="Arial"/>
                        </a:rPr>
                        <a:t>Barriers</a:t>
                      </a:r>
                      <a:endParaRPr/>
                    </a:p>
                  </a:txBody>
                  <a:tcPr marT="137150" marB="137150" marR="137150" marL="1371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01600" marR="0" rtl="0" algn="l">
                        <a:spcBef>
                          <a:spcPts val="0"/>
                        </a:spcBef>
                        <a:spcAft>
                          <a:spcPts val="0"/>
                        </a:spcAft>
                        <a:buClr>
                          <a:schemeClr val="dk1"/>
                        </a:buClr>
                        <a:buSzPts val="2000"/>
                        <a:buFont typeface="Arial"/>
                        <a:buNone/>
                      </a:pPr>
                      <a:r>
                        <a:rPr b="0" lang="en-GB" sz="2000">
                          <a:latin typeface="Arial"/>
                          <a:ea typeface="Arial"/>
                          <a:cs typeface="Arial"/>
                          <a:sym typeface="Arial"/>
                        </a:rPr>
                        <a:t>Lack of national laws and regulation</a:t>
                      </a:r>
                      <a:endParaRPr/>
                    </a:p>
                    <a:p>
                      <a:pPr indent="0" lvl="0" marL="101600" marR="0" rtl="0" algn="l">
                        <a:spcBef>
                          <a:spcPts val="900"/>
                        </a:spcBef>
                        <a:spcAft>
                          <a:spcPts val="0"/>
                        </a:spcAft>
                        <a:buClr>
                          <a:schemeClr val="dk1"/>
                        </a:buClr>
                        <a:buSzPts val="2000"/>
                        <a:buFont typeface="Arial"/>
                        <a:buNone/>
                      </a:pPr>
                      <a:r>
                        <a:rPr b="0" lang="en-GB" sz="2000">
                          <a:latin typeface="Arial"/>
                          <a:ea typeface="Arial"/>
                          <a:cs typeface="Arial"/>
                          <a:sym typeface="Arial"/>
                        </a:rPr>
                        <a:t>Lack of liberalized market</a:t>
                      </a:r>
                      <a:endParaRPr/>
                    </a:p>
                  </a:txBody>
                  <a:tcPr marT="137150" marB="137150" marR="137150" marL="1371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01600" marR="0" rtl="0" algn="l">
                        <a:lnSpc>
                          <a:spcPct val="100000"/>
                        </a:lnSpc>
                        <a:spcBef>
                          <a:spcPts val="0"/>
                        </a:spcBef>
                        <a:spcAft>
                          <a:spcPts val="0"/>
                        </a:spcAft>
                        <a:buClr>
                          <a:srgbClr val="000000"/>
                        </a:buClr>
                        <a:buSzPts val="2000"/>
                        <a:buFont typeface="Arial"/>
                        <a:buNone/>
                      </a:pPr>
                      <a:r>
                        <a:rPr b="0" lang="en-GB" sz="2000">
                          <a:latin typeface="Arial"/>
                          <a:ea typeface="Arial"/>
                          <a:cs typeface="Arial"/>
                          <a:sym typeface="Arial"/>
                        </a:rPr>
                        <a:t>Upfront investment</a:t>
                      </a:r>
                      <a:endParaRPr/>
                    </a:p>
                  </a:txBody>
                  <a:tcPr marT="137150" marB="137150" marR="137150" marL="1371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Arial"/>
                        <a:buNone/>
                      </a:pPr>
                      <a:r>
                        <a:rPr b="0" lang="en-GB" sz="2000">
                          <a:latin typeface="Arial"/>
                          <a:ea typeface="Arial"/>
                          <a:cs typeface="Arial"/>
                          <a:sym typeface="Arial"/>
                        </a:rPr>
                        <a:t>Lack of stakeholder engagement</a:t>
                      </a:r>
                      <a:endParaRPr/>
                    </a:p>
                    <a:p>
                      <a:pPr indent="0" lvl="0" marL="0" marR="0" rtl="0" algn="l">
                        <a:spcBef>
                          <a:spcPts val="900"/>
                        </a:spcBef>
                        <a:spcAft>
                          <a:spcPts val="0"/>
                        </a:spcAft>
                        <a:buClr>
                          <a:schemeClr val="dk1"/>
                        </a:buClr>
                        <a:buSzPts val="2000"/>
                        <a:buFont typeface="Arial"/>
                        <a:buNone/>
                      </a:pPr>
                      <a:r>
                        <a:rPr b="0" lang="en-GB" sz="2000">
                          <a:latin typeface="Arial"/>
                          <a:ea typeface="Arial"/>
                          <a:cs typeface="Arial"/>
                          <a:sym typeface="Arial"/>
                        </a:rPr>
                        <a:t>Weak community participation</a:t>
                      </a:r>
                      <a:endParaRPr/>
                    </a:p>
                  </a:txBody>
                  <a:tcPr marT="137150" marB="137150" marR="137150" marL="1371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2000"/>
                        <a:buFont typeface="Arial"/>
                        <a:buNone/>
                      </a:pPr>
                      <a:r>
                        <a:rPr b="0" lang="en-GB" sz="2000">
                          <a:latin typeface="Arial"/>
                          <a:ea typeface="Arial"/>
                          <a:cs typeface="Arial"/>
                          <a:sym typeface="Arial"/>
                        </a:rPr>
                        <a:t>Lack of relevant knowledge (policy, technical) due to lack of institutional support</a:t>
                      </a:r>
                      <a:endParaRPr/>
                    </a:p>
                    <a:p>
                      <a:pPr indent="0" lvl="0" marL="0" marR="0" rtl="0" algn="l">
                        <a:spcBef>
                          <a:spcPts val="900"/>
                        </a:spcBef>
                        <a:spcAft>
                          <a:spcPts val="0"/>
                        </a:spcAft>
                        <a:buClr>
                          <a:schemeClr val="dk1"/>
                        </a:buClr>
                        <a:buSzPts val="2000"/>
                        <a:buFont typeface="Arial"/>
                        <a:buNone/>
                      </a:pPr>
                      <a:r>
                        <a:rPr b="0" lang="en-GB" sz="2000">
                          <a:latin typeface="Arial"/>
                          <a:ea typeface="Arial"/>
                          <a:cs typeface="Arial"/>
                          <a:sym typeface="Arial"/>
                        </a:rPr>
                        <a:t>Lack of skilled workers</a:t>
                      </a:r>
                      <a:endParaRPr/>
                    </a:p>
                  </a:txBody>
                  <a:tcPr marT="137150" marB="137150" marR="137150" marL="1371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33675">
                <a:tc>
                  <a:txBody>
                    <a:bodyPr/>
                    <a:lstStyle/>
                    <a:p>
                      <a:pPr indent="0" lvl="0" marL="0" marR="0" rtl="0" algn="ctr">
                        <a:spcBef>
                          <a:spcPts val="0"/>
                        </a:spcBef>
                        <a:spcAft>
                          <a:spcPts val="0"/>
                        </a:spcAft>
                        <a:buNone/>
                      </a:pPr>
                      <a:r>
                        <a:rPr b="1" lang="en-GB" sz="2000">
                          <a:latin typeface="Arial"/>
                          <a:ea typeface="Arial"/>
                          <a:cs typeface="Arial"/>
                          <a:sym typeface="Arial"/>
                        </a:rPr>
                        <a:t>Solutions</a:t>
                      </a:r>
                      <a:endParaRPr/>
                    </a:p>
                  </a:txBody>
                  <a:tcPr marT="137150" marB="137150" marR="137150" marL="13715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2000"/>
                        <a:buFont typeface="Arial"/>
                        <a:buNone/>
                      </a:pPr>
                      <a:r>
                        <a:rPr b="0" lang="en-GB" sz="2000" u="none" cap="none" strike="noStrike">
                          <a:solidFill>
                            <a:srgbClr val="242424"/>
                          </a:solidFill>
                          <a:latin typeface="Arial"/>
                          <a:ea typeface="Arial"/>
                          <a:cs typeface="Arial"/>
                          <a:sym typeface="Arial"/>
                        </a:rPr>
                        <a:t>National laws and regulation for prosumption</a:t>
                      </a:r>
                      <a:endParaRPr/>
                    </a:p>
                    <a:p>
                      <a:pPr indent="0" lvl="0" marL="0" marR="0" rtl="0" algn="l">
                        <a:spcBef>
                          <a:spcPts val="900"/>
                        </a:spcBef>
                        <a:spcAft>
                          <a:spcPts val="0"/>
                        </a:spcAft>
                        <a:buClr>
                          <a:schemeClr val="dk1"/>
                        </a:buClr>
                        <a:buSzPts val="2000"/>
                        <a:buFont typeface="Arial"/>
                        <a:buNone/>
                      </a:pPr>
                      <a:r>
                        <a:t/>
                      </a:r>
                      <a:endParaRPr b="0" sz="2000">
                        <a:latin typeface="Arial"/>
                        <a:ea typeface="Arial"/>
                        <a:cs typeface="Arial"/>
                        <a:sym typeface="Arial"/>
                      </a:endParaRPr>
                    </a:p>
                  </a:txBody>
                  <a:tcPr marT="137150" marB="137150" marR="137150" marL="13715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2000"/>
                        <a:buFont typeface="Arial"/>
                        <a:buNone/>
                      </a:pPr>
                      <a:r>
                        <a:rPr b="0" lang="en-GB" sz="2000">
                          <a:latin typeface="Arial"/>
                          <a:ea typeface="Arial"/>
                          <a:cs typeface="Arial"/>
                          <a:sym typeface="Arial"/>
                        </a:rPr>
                        <a:t>Publicly financed incentive schemes</a:t>
                      </a:r>
                      <a:endParaRPr/>
                    </a:p>
                    <a:p>
                      <a:pPr indent="0" lvl="0" marL="0" marR="0" rtl="0" algn="l">
                        <a:spcBef>
                          <a:spcPts val="900"/>
                        </a:spcBef>
                        <a:spcAft>
                          <a:spcPts val="0"/>
                        </a:spcAft>
                        <a:buClr>
                          <a:schemeClr val="dk1"/>
                        </a:buClr>
                        <a:buSzPts val="2000"/>
                        <a:buFont typeface="Arial"/>
                        <a:buNone/>
                      </a:pPr>
                      <a:r>
                        <a:t/>
                      </a:r>
                      <a:endParaRPr b="0" sz="2000">
                        <a:latin typeface="Arial"/>
                        <a:ea typeface="Arial"/>
                        <a:cs typeface="Arial"/>
                        <a:sym typeface="Arial"/>
                      </a:endParaRPr>
                    </a:p>
                  </a:txBody>
                  <a:tcPr marT="137150" marB="137150" marR="137150" marL="137150">
                    <a:lnT cap="flat" cmpd="sng" w="12700">
                      <a:solidFill>
                        <a:schemeClr val="dk1"/>
                      </a:solidFill>
                      <a:prstDash val="solid"/>
                      <a:round/>
                      <a:headEnd len="sm" w="sm" type="none"/>
                      <a:tailEnd len="sm" w="sm" type="none"/>
                    </a:lnT>
                  </a:tcPr>
                </a:tc>
                <a:tc>
                  <a:txBody>
                    <a:bodyPr/>
                    <a:lstStyle/>
                    <a:p>
                      <a:pPr indent="0" lvl="0" marL="0" marR="0" rtl="0" algn="l">
                        <a:spcBef>
                          <a:spcPts val="0"/>
                        </a:spcBef>
                        <a:spcAft>
                          <a:spcPts val="0"/>
                        </a:spcAft>
                        <a:buClr>
                          <a:schemeClr val="dk1"/>
                        </a:buClr>
                        <a:buSzPts val="2000"/>
                        <a:buFont typeface="Arial"/>
                        <a:buNone/>
                      </a:pPr>
                      <a:r>
                        <a:rPr b="0" lang="en-GB" sz="2000">
                          <a:latin typeface="Arial"/>
                          <a:ea typeface="Arial"/>
                          <a:cs typeface="Arial"/>
                          <a:sym typeface="Arial"/>
                        </a:rPr>
                        <a:t>Stakeholder engagement from conceptualisation to end</a:t>
                      </a:r>
                      <a:endParaRPr/>
                    </a:p>
                  </a:txBody>
                  <a:tcPr marT="137150" marB="137150" marR="137150" marL="13715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2000"/>
                        <a:buFont typeface="Arial"/>
                        <a:buNone/>
                      </a:pPr>
                      <a:r>
                        <a:rPr b="0" lang="en-GB" sz="2000">
                          <a:latin typeface="Arial"/>
                          <a:ea typeface="Arial"/>
                          <a:cs typeface="Arial"/>
                          <a:sym typeface="Arial"/>
                        </a:rPr>
                        <a:t>Development of local-based training and employment networks, information campaigns</a:t>
                      </a:r>
                      <a:endParaRPr/>
                    </a:p>
                  </a:txBody>
                  <a:tcPr marT="137150" marB="137150" marR="137150" marL="137150">
                    <a:lnT cap="flat" cmpd="sng" w="12700">
                      <a:solidFill>
                        <a:schemeClr val="dk1"/>
                      </a:solidFill>
                      <a:prstDash val="solid"/>
                      <a:round/>
                      <a:headEnd len="sm" w="sm" type="none"/>
                      <a:tailEnd len="sm" w="sm" type="none"/>
                    </a:lnT>
                  </a:tcPr>
                </a:tc>
              </a:tr>
            </a:tbl>
          </a:graphicData>
        </a:graphic>
      </p:graphicFrame>
      <p:sp>
        <p:nvSpPr>
          <p:cNvPr id="326" name="Google Shape;326;p24"/>
          <p:cNvSpPr/>
          <p:nvPr/>
        </p:nvSpPr>
        <p:spPr>
          <a:xfrm>
            <a:off x="8083296" y="6496511"/>
            <a:ext cx="4108704"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GB" sz="1800">
                <a:solidFill>
                  <a:schemeClr val="dk1"/>
                </a:solidFill>
                <a:latin typeface="Arial"/>
                <a:ea typeface="Arial"/>
                <a:cs typeface="Arial"/>
                <a:sym typeface="Arial"/>
              </a:rPr>
              <a:t>(Ambole et al., 2021; EEA, 2022)</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5"/>
          <p:cNvSpPr txBox="1"/>
          <p:nvPr/>
        </p:nvSpPr>
        <p:spPr>
          <a:xfrm>
            <a:off x="639248" y="3040042"/>
            <a:ext cx="760864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1800">
                <a:solidFill>
                  <a:srgbClr val="FFFFFF"/>
                </a:solidFill>
                <a:latin typeface="Trebuchet MS"/>
                <a:ea typeface="Trebuchet MS"/>
                <a:cs typeface="Trebuchet MS"/>
                <a:sym typeface="Trebuchet MS"/>
              </a:rPr>
              <a:t>Electricity Transition Playbook</a:t>
            </a:r>
            <a:r>
              <a:rPr b="0" i="0" lang="en-GB" sz="1800" u="none" cap="none" strike="noStrike">
                <a:solidFill>
                  <a:srgbClr val="FFFFFF"/>
                </a:solidFill>
                <a:latin typeface="Trebuchet MS"/>
                <a:ea typeface="Trebuchet MS"/>
                <a:cs typeface="Trebuchet MS"/>
                <a:sym typeface="Trebuchet MS"/>
              </a:rPr>
              <a:t>: Public participation and support</a:t>
            </a:r>
            <a:endParaRPr b="0" i="0" sz="1600" u="none" cap="none" strike="noStrike">
              <a:solidFill>
                <a:srgbClr val="242424"/>
              </a:solidFill>
              <a:latin typeface="Arial"/>
              <a:ea typeface="Arial"/>
              <a:cs typeface="Arial"/>
              <a:sym typeface="Arial"/>
            </a:endParaRPr>
          </a:p>
        </p:txBody>
      </p:sp>
      <p:sp>
        <p:nvSpPr>
          <p:cNvPr id="333" name="Google Shape;333;p25"/>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400"/>
              <a:buNone/>
            </a:pPr>
            <a:r>
              <a:rPr lang="en-GB">
                <a:solidFill>
                  <a:schemeClr val="lt1"/>
                </a:solidFill>
                <a:latin typeface="Trebuchet MS"/>
                <a:ea typeface="Trebuchet MS"/>
                <a:cs typeface="Trebuchet MS"/>
                <a:sym typeface="Trebuchet MS"/>
              </a:rPr>
              <a:t>Summary</a:t>
            </a:r>
            <a:br>
              <a:rPr b="0" i="0" lang="en-GB" sz="5400" u="none" cap="none" strike="noStrike">
                <a:solidFill>
                  <a:schemeClr val="dk1"/>
                </a:solidFill>
                <a:latin typeface="Calibri"/>
                <a:ea typeface="Calibri"/>
                <a:cs typeface="Calibri"/>
                <a:sym typeface="Calibri"/>
              </a:rPr>
            </a:br>
            <a:endParaRPr b="0" i="0" sz="5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6"/>
          <p:cNvSpPr txBox="1"/>
          <p:nvPr>
            <p:ph type="title"/>
          </p:nvPr>
        </p:nvSpPr>
        <p:spPr>
          <a:xfrm>
            <a:off x="629400" y="33866"/>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Successful electricity transitions are people-centred</a:t>
            </a:r>
            <a:endParaRPr/>
          </a:p>
        </p:txBody>
      </p:sp>
      <p:sp>
        <p:nvSpPr>
          <p:cNvPr id="340" name="Google Shape;340;p26"/>
          <p:cNvSpPr txBox="1"/>
          <p:nvPr/>
        </p:nvSpPr>
        <p:spPr>
          <a:xfrm>
            <a:off x="3458704" y="1296440"/>
            <a:ext cx="8103897" cy="170816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Energy transitions are an opportunity to create jobs, bolster economic development and resilience, and promote social equity and inclusion</a:t>
            </a:r>
            <a:endParaRPr/>
          </a:p>
          <a:p>
            <a:pPr indent="-342900" lvl="0" marL="342900" marR="0" rtl="0" algn="l">
              <a:spcBef>
                <a:spcPts val="6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Governments need dedicated institutional capacity for planning just transitions</a:t>
            </a:r>
            <a:endParaRPr/>
          </a:p>
        </p:txBody>
      </p:sp>
      <p:sp>
        <p:nvSpPr>
          <p:cNvPr id="341" name="Google Shape;341;p26"/>
          <p:cNvSpPr/>
          <p:nvPr/>
        </p:nvSpPr>
        <p:spPr>
          <a:xfrm>
            <a:off x="629400" y="1296440"/>
            <a:ext cx="2571000" cy="1512000"/>
          </a:xfrm>
          <a:prstGeom prst="roundRect">
            <a:avLst>
              <a:gd fmla="val 16667" name="adj"/>
            </a:avLst>
          </a:prstGeom>
          <a:solidFill>
            <a:schemeClr val="lt1"/>
          </a:solidFill>
          <a:ln cap="flat" cmpd="sng" w="12700">
            <a:solidFill>
              <a:srgbClr val="1EBC2A"/>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Arial"/>
                <a:ea typeface="Arial"/>
                <a:cs typeface="Arial"/>
                <a:sym typeface="Arial"/>
              </a:rPr>
              <a:t>Just transitions</a:t>
            </a:r>
            <a:endParaRPr/>
          </a:p>
        </p:txBody>
      </p:sp>
      <p:sp>
        <p:nvSpPr>
          <p:cNvPr id="342" name="Google Shape;342;p26"/>
          <p:cNvSpPr/>
          <p:nvPr/>
        </p:nvSpPr>
        <p:spPr>
          <a:xfrm>
            <a:off x="629400" y="3170088"/>
            <a:ext cx="2571000" cy="1512000"/>
          </a:xfrm>
          <a:prstGeom prst="roundRect">
            <a:avLst>
              <a:gd fmla="val 16667" name="adj"/>
            </a:avLst>
          </a:prstGeom>
          <a:solidFill>
            <a:schemeClr val="lt1"/>
          </a:solidFill>
          <a:ln cap="flat" cmpd="sng" w="12700">
            <a:solidFill>
              <a:srgbClr val="1EBC2A"/>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Arial"/>
                <a:ea typeface="Arial"/>
                <a:cs typeface="Arial"/>
                <a:sym typeface="Arial"/>
              </a:rPr>
              <a:t>Public engagement</a:t>
            </a:r>
            <a:endParaRPr/>
          </a:p>
        </p:txBody>
      </p:sp>
      <p:sp>
        <p:nvSpPr>
          <p:cNvPr id="343" name="Google Shape;343;p26"/>
          <p:cNvSpPr/>
          <p:nvPr/>
        </p:nvSpPr>
        <p:spPr>
          <a:xfrm>
            <a:off x="629400" y="5058265"/>
            <a:ext cx="2571000" cy="1512000"/>
          </a:xfrm>
          <a:prstGeom prst="roundRect">
            <a:avLst>
              <a:gd fmla="val 16667" name="adj"/>
            </a:avLst>
          </a:prstGeom>
          <a:solidFill>
            <a:schemeClr val="lt1"/>
          </a:solidFill>
          <a:ln cap="flat" cmpd="sng" w="12700">
            <a:solidFill>
              <a:srgbClr val="1EBC2A"/>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Arial"/>
                <a:ea typeface="Arial"/>
                <a:cs typeface="Arial"/>
                <a:sym typeface="Arial"/>
              </a:rPr>
              <a:t>Public participation</a:t>
            </a:r>
            <a:endParaRPr/>
          </a:p>
        </p:txBody>
      </p:sp>
      <p:sp>
        <p:nvSpPr>
          <p:cNvPr id="344" name="Google Shape;344;p26"/>
          <p:cNvSpPr txBox="1"/>
          <p:nvPr/>
        </p:nvSpPr>
        <p:spPr>
          <a:xfrm>
            <a:off x="3458704" y="3170088"/>
            <a:ext cx="8103896" cy="140038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Public engagement is needed to design accepted, effective and fair policies</a:t>
            </a:r>
            <a:endParaRPr/>
          </a:p>
          <a:p>
            <a:pPr indent="-342900" lvl="0" marL="342900" marR="0" rtl="0" algn="l">
              <a:spcBef>
                <a:spcPts val="6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Governments need dedicated institutional capacity for public engagement</a:t>
            </a:r>
            <a:endParaRPr/>
          </a:p>
        </p:txBody>
      </p:sp>
      <p:sp>
        <p:nvSpPr>
          <p:cNvPr id="345" name="Google Shape;345;p26"/>
          <p:cNvSpPr txBox="1"/>
          <p:nvPr/>
        </p:nvSpPr>
        <p:spPr>
          <a:xfrm>
            <a:off x="3458704" y="5058265"/>
            <a:ext cx="8103896" cy="140038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Energy transitions cannot happen without the active participation of the public, which includes behavioural changes and prosumerism</a:t>
            </a:r>
            <a:endParaRPr/>
          </a:p>
          <a:p>
            <a:pPr indent="-342900" lvl="0" marL="342900" marR="0" rtl="0" algn="l">
              <a:spcBef>
                <a:spcPts val="6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Suitable policies and regulations promoting public participation are needed</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Contributors</a:t>
            </a:r>
            <a:endParaRPr/>
          </a:p>
        </p:txBody>
      </p:sp>
      <p:sp>
        <p:nvSpPr>
          <p:cNvPr id="352" name="Google Shape;352;p27"/>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latin typeface="Arial"/>
                <a:ea typeface="Arial"/>
                <a:cs typeface="Arial"/>
                <a:sym typeface="Arial"/>
              </a:rPr>
              <a:t>Andrea Wainer, </a:t>
            </a:r>
            <a:r>
              <a:rPr lang="en-GB">
                <a:latin typeface="Arial"/>
                <a:ea typeface="Arial"/>
                <a:cs typeface="Arial"/>
                <a:sym typeface="Arial"/>
              </a:rPr>
              <a:t>REN21 – provided comments on the presentation working drafts</a:t>
            </a:r>
            <a:endParaRPr b="1">
              <a:latin typeface="Arial"/>
              <a:ea typeface="Arial"/>
              <a:cs typeface="Arial"/>
              <a:sym typeface="Arial"/>
            </a:endParaRPr>
          </a:p>
          <a:p>
            <a:pPr indent="0" lvl="0" marL="101600" rtl="0" algn="l">
              <a:lnSpc>
                <a:spcPct val="110000"/>
              </a:lnSpc>
              <a:spcBef>
                <a:spcPts val="900"/>
              </a:spcBef>
              <a:spcAft>
                <a:spcPts val="0"/>
              </a:spcAft>
              <a:buSzPts val="2000"/>
              <a:buNone/>
            </a:pPr>
            <a:r>
              <a:rPr b="1" lang="en-GB">
                <a:latin typeface="Arial"/>
                <a:ea typeface="Arial"/>
                <a:cs typeface="Arial"/>
                <a:sym typeface="Arial"/>
              </a:rPr>
              <a:t>Lauren Johnson</a:t>
            </a:r>
            <a:r>
              <a:rPr lang="en-GB">
                <a:latin typeface="Arial"/>
                <a:ea typeface="Arial"/>
                <a:cs typeface="Arial"/>
                <a:sym typeface="Arial"/>
              </a:rPr>
              <a:t>, Environmental Defense Fund – provided comments on the presentation initial draft</a:t>
            </a:r>
            <a:endParaRPr/>
          </a:p>
          <a:p>
            <a:pPr indent="0" lvl="0" marL="101600" rtl="0" algn="l">
              <a:lnSpc>
                <a:spcPct val="110000"/>
              </a:lnSpc>
              <a:spcBef>
                <a:spcPts val="900"/>
              </a:spcBef>
              <a:spcAft>
                <a:spcPts val="0"/>
              </a:spcAft>
              <a:buSzPts val="2000"/>
              <a:buNone/>
            </a:pPr>
            <a:r>
              <a:t/>
            </a:r>
            <a:endParaRPr>
              <a:latin typeface="Arial"/>
              <a:ea typeface="Arial"/>
              <a:cs typeface="Arial"/>
              <a:sym typeface="Arial"/>
            </a:endParaRPr>
          </a:p>
          <a:p>
            <a:pPr indent="0" lvl="0" marL="101600" rtl="0" algn="l">
              <a:lnSpc>
                <a:spcPct val="110000"/>
              </a:lnSpc>
              <a:spcBef>
                <a:spcPts val="600"/>
              </a:spcBef>
              <a:spcAft>
                <a:spcPts val="300"/>
              </a:spcAft>
              <a:buSzPts val="2000"/>
              <a:buNone/>
            </a:pPr>
            <a:r>
              <a:t/>
            </a:r>
            <a:endParaRPr>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8"/>
          <p:cNvSpPr txBox="1"/>
          <p:nvPr>
            <p:ph type="title"/>
          </p:nvPr>
        </p:nvSpPr>
        <p:spPr>
          <a:xfrm>
            <a:off x="629399"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References and resources – Just transition (1)</a:t>
            </a:r>
            <a:endParaRPr/>
          </a:p>
        </p:txBody>
      </p:sp>
      <p:sp>
        <p:nvSpPr>
          <p:cNvPr id="359" name="Google Shape;359;p28"/>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SzPts val="2000"/>
              <a:buNone/>
            </a:pPr>
            <a:r>
              <a:rPr i="1" lang="en-GB" sz="1800">
                <a:latin typeface="Arial"/>
                <a:ea typeface="Arial"/>
                <a:cs typeface="Arial"/>
                <a:sym typeface="Arial"/>
              </a:rPr>
              <a:t>A Global Just Transition Climate and development goals in a world of extreme inequalities</a:t>
            </a:r>
            <a:r>
              <a:rPr lang="en-GB" sz="1800">
                <a:latin typeface="Arial"/>
                <a:ea typeface="Arial"/>
                <a:cs typeface="Arial"/>
                <a:sym typeface="Arial"/>
              </a:rPr>
              <a:t>. (n.d.). Retrieved May 22, 2023, from </a:t>
            </a:r>
            <a:r>
              <a:rPr lang="en-GB" sz="1800" u="sng">
                <a:solidFill>
                  <a:srgbClr val="0563C1"/>
                </a:solidFill>
                <a:latin typeface="Arial"/>
                <a:ea typeface="Arial"/>
                <a:cs typeface="Arial"/>
                <a:sym typeface="Arial"/>
                <a:hlinkClick r:id="rId3">
                  <a:extLst>
                    <a:ext uri="{A12FA001-AC4F-418D-AE19-62706E023703}">
                      <ahyp:hlinkClr val="tx"/>
                    </a:ext>
                  </a:extLst>
                </a:hlinkClick>
              </a:rPr>
              <a:t>https://g20.org/wp-content</a:t>
            </a:r>
            <a:r>
              <a:rPr lang="en-GB" sz="1800" u="sng">
                <a:solidFill>
                  <a:schemeClr val="hlink"/>
                </a:solidFill>
                <a:latin typeface="Arial"/>
                <a:ea typeface="Arial"/>
                <a:cs typeface="Arial"/>
                <a:sym typeface="Arial"/>
                <a:hlinkClick r:id="rId4"/>
              </a:rPr>
              <a:t>/</a:t>
            </a:r>
            <a:endParaRPr sz="1800">
              <a:latin typeface="Arial"/>
              <a:ea typeface="Arial"/>
              <a:cs typeface="Arial"/>
              <a:sym typeface="Arial"/>
            </a:endParaRPr>
          </a:p>
          <a:p>
            <a:pPr indent="-457200" lvl="0" marL="558800" rtl="0" algn="l">
              <a:lnSpc>
                <a:spcPct val="110000"/>
              </a:lnSpc>
              <a:spcBef>
                <a:spcPts val="900"/>
              </a:spcBef>
              <a:spcAft>
                <a:spcPts val="0"/>
              </a:spcAft>
              <a:buSzPts val="2000"/>
              <a:buNone/>
            </a:pPr>
            <a:r>
              <a:rPr lang="en-GB" sz="1800">
                <a:latin typeface="Arial"/>
                <a:ea typeface="Arial"/>
                <a:cs typeface="Arial"/>
                <a:sym typeface="Arial"/>
              </a:rPr>
              <a:t>Atteridge, A., Blanco, I., &amp; Strambo, C. (2020). </a:t>
            </a:r>
            <a:r>
              <a:rPr i="1" lang="en-GB" sz="1800">
                <a:latin typeface="Arial"/>
                <a:ea typeface="Arial"/>
                <a:cs typeface="Arial"/>
                <a:sym typeface="Arial"/>
              </a:rPr>
              <a:t>Insights from historical cases of transition - Background paper for the EBRD just transition initiative</a:t>
            </a:r>
            <a:r>
              <a:rPr lang="en-GB" sz="1800">
                <a:latin typeface="Arial"/>
                <a:ea typeface="Arial"/>
                <a:cs typeface="Arial"/>
                <a:sym typeface="Arial"/>
              </a:rPr>
              <a:t>.</a:t>
            </a:r>
            <a:endParaRPr sz="1800">
              <a:latin typeface="Arial"/>
              <a:ea typeface="Arial"/>
              <a:cs typeface="Arial"/>
              <a:sym typeface="Arial"/>
            </a:endParaRPr>
          </a:p>
          <a:p>
            <a:pPr indent="-457200" lvl="0" marL="558800" rtl="0" algn="l">
              <a:lnSpc>
                <a:spcPct val="110000"/>
              </a:lnSpc>
              <a:spcBef>
                <a:spcPts val="900"/>
              </a:spcBef>
              <a:spcAft>
                <a:spcPts val="0"/>
              </a:spcAft>
              <a:buSzPts val="2000"/>
              <a:buNone/>
            </a:pPr>
            <a:r>
              <a:rPr lang="en-GB" sz="1800">
                <a:latin typeface="Arial"/>
                <a:ea typeface="Arial"/>
                <a:cs typeface="Arial"/>
                <a:sym typeface="Arial"/>
              </a:rPr>
              <a:t>Abdenur, A. (n.d.). </a:t>
            </a:r>
            <a:r>
              <a:rPr i="1" lang="en-GB" sz="1800">
                <a:latin typeface="Arial"/>
                <a:ea typeface="Arial"/>
                <a:cs typeface="Arial"/>
                <a:sym typeface="Arial"/>
              </a:rPr>
              <a:t>What does Just Transition mean for Middle Income Countries?</a:t>
            </a:r>
            <a:r>
              <a:rPr lang="en-GB" sz="1800">
                <a:latin typeface="Arial"/>
                <a:ea typeface="Arial"/>
                <a:cs typeface="Arial"/>
                <a:sym typeface="Arial"/>
              </a:rPr>
              <a:t> United Nations.</a:t>
            </a:r>
            <a:endParaRPr sz="1800">
              <a:latin typeface="Arial"/>
              <a:ea typeface="Arial"/>
              <a:cs typeface="Arial"/>
              <a:sym typeface="Arial"/>
            </a:endParaRPr>
          </a:p>
          <a:p>
            <a:pPr indent="-457200" lvl="0" marL="558800" rtl="0" algn="l">
              <a:lnSpc>
                <a:spcPct val="110000"/>
              </a:lnSpc>
              <a:spcBef>
                <a:spcPts val="900"/>
              </a:spcBef>
              <a:spcAft>
                <a:spcPts val="0"/>
              </a:spcAft>
              <a:buSzPts val="2000"/>
              <a:buNone/>
            </a:pPr>
            <a:r>
              <a:rPr lang="en-GB" sz="1800">
                <a:latin typeface="Arial"/>
                <a:ea typeface="Arial"/>
                <a:cs typeface="Arial"/>
                <a:sym typeface="Arial"/>
              </a:rPr>
              <a:t>Blachowicz, A., Hunan, N., &amp; Lochner, L. (2021). </a:t>
            </a:r>
            <a:r>
              <a:rPr i="1" lang="en-GB" sz="1800">
                <a:latin typeface="Arial"/>
                <a:ea typeface="Arial"/>
                <a:cs typeface="Arial"/>
                <a:sym typeface="Arial"/>
              </a:rPr>
              <a:t>Incorporating just transition strategies into developing countries NDCs and Covid-19 responses</a:t>
            </a:r>
            <a:r>
              <a:rPr lang="en-GB" sz="1800">
                <a:latin typeface="Arial"/>
                <a:ea typeface="Arial"/>
                <a:cs typeface="Arial"/>
                <a:sym typeface="Arial"/>
              </a:rPr>
              <a:t>. </a:t>
            </a:r>
            <a:r>
              <a:rPr lang="en-GB" sz="1800" u="sng">
                <a:solidFill>
                  <a:srgbClr val="0563C1"/>
                </a:solidFill>
                <a:latin typeface="Arial"/>
                <a:ea typeface="Arial"/>
                <a:cs typeface="Arial"/>
                <a:sym typeface="Arial"/>
                <a:hlinkClick r:id="rId5">
                  <a:extLst>
                    <a:ext uri="{A12FA001-AC4F-418D-AE19-62706E023703}">
                      <ahyp:hlinkClr val="tx"/>
                    </a:ext>
                  </a:extLst>
                </a:hlinkClick>
              </a:rPr>
              <a:t>https://climatestrategies.org/wp-content/uploads/2021/07/Incorporating-just-transition-strategies-into-developing-countries-NDCs-and-Covid-19-responses.</a:t>
            </a:r>
            <a:r>
              <a:rPr lang="en-GB" sz="1800" u="sng">
                <a:solidFill>
                  <a:schemeClr val="hlink"/>
                </a:solidFill>
                <a:latin typeface="Arial"/>
                <a:ea typeface="Arial"/>
                <a:cs typeface="Arial"/>
                <a:sym typeface="Arial"/>
                <a:hlinkClick r:id="rId6"/>
              </a:rPr>
              <a:t>pdf</a:t>
            </a:r>
            <a:endParaRPr sz="1800">
              <a:latin typeface="Arial"/>
              <a:ea typeface="Arial"/>
              <a:cs typeface="Arial"/>
              <a:sym typeface="Arial"/>
            </a:endParaRPr>
          </a:p>
          <a:p>
            <a:pPr indent="-457200" lvl="0" marL="558800" rtl="0" algn="l">
              <a:lnSpc>
                <a:spcPct val="110000"/>
              </a:lnSpc>
              <a:spcBef>
                <a:spcPts val="900"/>
              </a:spcBef>
              <a:spcAft>
                <a:spcPts val="0"/>
              </a:spcAft>
              <a:buSzPts val="2000"/>
              <a:buNone/>
            </a:pPr>
            <a:r>
              <a:rPr lang="en-GB" sz="1800">
                <a:latin typeface="Arial"/>
                <a:ea typeface="Arial"/>
                <a:cs typeface="Arial"/>
                <a:sym typeface="Arial"/>
              </a:rPr>
              <a:t>Boerwinkel, F., Garside, B., Kinuso, K., Matser, E., &amp; Tiesinga, H. (2015). </a:t>
            </a:r>
            <a:r>
              <a:rPr i="1" lang="en-GB" sz="1800">
                <a:latin typeface="Arial"/>
                <a:ea typeface="Arial"/>
                <a:cs typeface="Arial"/>
                <a:sym typeface="Arial"/>
              </a:rPr>
              <a:t>Demanding Supply</a:t>
            </a:r>
            <a:r>
              <a:rPr lang="en-GB" sz="1800">
                <a:latin typeface="Arial"/>
                <a:ea typeface="Arial"/>
                <a:cs typeface="Arial"/>
                <a:sym typeface="Arial"/>
              </a:rPr>
              <a:t>.</a:t>
            </a:r>
            <a:endParaRPr/>
          </a:p>
          <a:p>
            <a:pPr indent="-457200" lvl="0" marL="558800" rtl="0" algn="l">
              <a:lnSpc>
                <a:spcPct val="110000"/>
              </a:lnSpc>
              <a:spcBef>
                <a:spcPts val="900"/>
              </a:spcBef>
              <a:spcAft>
                <a:spcPts val="0"/>
              </a:spcAft>
              <a:buSzPts val="2000"/>
              <a:buNone/>
            </a:pPr>
            <a:r>
              <a:rPr lang="en-GB" sz="1800">
                <a:latin typeface="Arial"/>
                <a:ea typeface="Arial"/>
                <a:cs typeface="Arial"/>
                <a:sym typeface="Arial"/>
              </a:rPr>
              <a:t>IEA. (2021). </a:t>
            </a:r>
            <a:r>
              <a:rPr i="1" lang="en-GB" sz="1800">
                <a:latin typeface="Arial"/>
                <a:ea typeface="Arial"/>
                <a:cs typeface="Arial"/>
                <a:sym typeface="Arial"/>
              </a:rPr>
              <a:t>Recommendations of the Global Commission on People-centred Clean Energy Transitions</a:t>
            </a:r>
            <a:r>
              <a:rPr lang="en-GB" sz="1800">
                <a:latin typeface="Arial"/>
                <a:ea typeface="Arial"/>
                <a:cs typeface="Arial"/>
                <a:sym typeface="Arial"/>
              </a:rPr>
              <a:t>.</a:t>
            </a:r>
            <a:endParaRPr/>
          </a:p>
          <a:p>
            <a:pPr indent="-457200" lvl="0" marL="558800" rtl="0" algn="l">
              <a:lnSpc>
                <a:spcPct val="110000"/>
              </a:lnSpc>
              <a:spcBef>
                <a:spcPts val="900"/>
              </a:spcBef>
              <a:spcAft>
                <a:spcPts val="0"/>
              </a:spcAft>
              <a:buSzPts val="2000"/>
              <a:buNone/>
            </a:pPr>
            <a:r>
              <a:rPr lang="en-GB" sz="1800">
                <a:solidFill>
                  <a:schemeClr val="dk1"/>
                </a:solidFill>
                <a:latin typeface="Arial"/>
                <a:ea typeface="Arial"/>
                <a:cs typeface="Arial"/>
                <a:sym typeface="Arial"/>
              </a:rPr>
              <a:t>International Labour Organization. (2015). </a:t>
            </a:r>
            <a:r>
              <a:rPr i="1" lang="en-GB" sz="1800">
                <a:solidFill>
                  <a:schemeClr val="dk1"/>
                </a:solidFill>
                <a:latin typeface="Arial"/>
                <a:ea typeface="Arial"/>
                <a:cs typeface="Arial"/>
                <a:sym typeface="Arial"/>
              </a:rPr>
              <a:t>Guidelines for a just transition towards environmentally sustainable economies and societies for all</a:t>
            </a:r>
            <a:r>
              <a:rPr lang="en-GB" sz="1800">
                <a:solidFill>
                  <a:schemeClr val="dk1"/>
                </a:solidFill>
                <a:latin typeface="Arial"/>
                <a:ea typeface="Arial"/>
                <a:cs typeface="Arial"/>
                <a:sym typeface="Arial"/>
              </a:rPr>
              <a:t>. </a:t>
            </a:r>
            <a:r>
              <a:rPr lang="en-GB" sz="1800" u="sng">
                <a:solidFill>
                  <a:schemeClr val="dk1"/>
                </a:solidFill>
                <a:latin typeface="Arial"/>
                <a:ea typeface="Arial"/>
                <a:cs typeface="Arial"/>
                <a:sym typeface="Arial"/>
                <a:hlinkClick r:id="rId7">
                  <a:extLst>
                    <a:ext uri="{A12FA001-AC4F-418D-AE19-62706E023703}">
                      <ahyp:hlinkClr val="tx"/>
                    </a:ext>
                  </a:extLst>
                </a:hlinkClick>
              </a:rPr>
              <a:t>https://www.ilo.org/wcmsp5/groups/public/@ed_emp/@emp_ent/documents/publication/wcms_432859.pdf</a:t>
            </a:r>
            <a:endParaRPr sz="1800">
              <a:solidFill>
                <a:schemeClr val="dk1"/>
              </a:solidFill>
              <a:latin typeface="Arial"/>
              <a:ea typeface="Arial"/>
              <a:cs typeface="Arial"/>
              <a:sym typeface="Arial"/>
            </a:endParaRPr>
          </a:p>
          <a:p>
            <a:pPr indent="-457200" lvl="0" marL="558800" rtl="0" algn="l">
              <a:lnSpc>
                <a:spcPct val="110000"/>
              </a:lnSpc>
              <a:spcBef>
                <a:spcPts val="900"/>
              </a:spcBef>
              <a:spcAft>
                <a:spcPts val="0"/>
              </a:spcAft>
              <a:buSzPts val="2000"/>
              <a:buNone/>
            </a:pPr>
            <a:r>
              <a:t/>
            </a:r>
            <a:endParaRPr sz="1800">
              <a:solidFill>
                <a:schemeClr val="dk1"/>
              </a:solidFill>
              <a:latin typeface="Arial"/>
              <a:ea typeface="Arial"/>
              <a:cs typeface="Arial"/>
              <a:sym typeface="Arial"/>
            </a:endParaRPr>
          </a:p>
          <a:p>
            <a:pPr indent="-457200" lvl="0" marL="558800" rtl="0" algn="l">
              <a:lnSpc>
                <a:spcPct val="110000"/>
              </a:lnSpc>
              <a:spcBef>
                <a:spcPts val="900"/>
              </a:spcBef>
              <a:spcAft>
                <a:spcPts val="0"/>
              </a:spcAft>
              <a:buSzPts val="2000"/>
              <a:buNone/>
            </a:pPr>
            <a:r>
              <a:t/>
            </a:r>
            <a:endParaRPr sz="1800">
              <a:latin typeface="Arial"/>
              <a:ea typeface="Arial"/>
              <a:cs typeface="Arial"/>
              <a:sym typeface="Arial"/>
            </a:endParaRPr>
          </a:p>
          <a:p>
            <a:pPr indent="0" lvl="0" marL="101600" rtl="0" algn="l">
              <a:lnSpc>
                <a:spcPct val="110000"/>
              </a:lnSpc>
              <a:spcBef>
                <a:spcPts val="600"/>
              </a:spcBef>
              <a:spcAft>
                <a:spcPts val="300"/>
              </a:spcAft>
              <a:buSzPts val="2000"/>
              <a:buNone/>
            </a:pPr>
            <a:r>
              <a:t/>
            </a:r>
            <a:endParaRPr sz="1800">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9"/>
          <p:cNvSpPr txBox="1"/>
          <p:nvPr>
            <p:ph type="title"/>
          </p:nvPr>
        </p:nvSpPr>
        <p:spPr>
          <a:xfrm>
            <a:off x="629399"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References and resources – Just transition (2)</a:t>
            </a:r>
            <a:endParaRPr/>
          </a:p>
        </p:txBody>
      </p:sp>
      <p:sp>
        <p:nvSpPr>
          <p:cNvPr id="366" name="Google Shape;366;p29"/>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42913" lvl="0" marL="542925" rtl="0" algn="l">
              <a:lnSpc>
                <a:spcPct val="110000"/>
              </a:lnSpc>
              <a:spcBef>
                <a:spcPts val="300"/>
              </a:spcBef>
              <a:spcAft>
                <a:spcPts val="0"/>
              </a:spcAft>
              <a:buSzPts val="2000"/>
              <a:buNone/>
            </a:pPr>
            <a:r>
              <a:rPr lang="en-GB" sz="1800">
                <a:latin typeface="Arial"/>
                <a:ea typeface="Arial"/>
                <a:cs typeface="Arial"/>
                <a:sym typeface="Arial"/>
              </a:rPr>
              <a:t>Riveros, M., Hooper, K., Basu, K., &amp; Zhuang, N. (2023). </a:t>
            </a:r>
            <a:r>
              <a:rPr i="1" lang="en-GB" sz="1800">
                <a:latin typeface="Arial"/>
                <a:ea typeface="Arial"/>
                <a:cs typeface="Arial"/>
                <a:sym typeface="Arial"/>
              </a:rPr>
              <a:t>Supporting a rapid, just and equitable transition away from coal</a:t>
            </a:r>
            <a:r>
              <a:rPr lang="en-GB" sz="1800">
                <a:latin typeface="Arial"/>
                <a:ea typeface="Arial"/>
                <a:cs typeface="Arial"/>
                <a:sym typeface="Arial"/>
              </a:rPr>
              <a:t>. https://ctprodstorageaccountp.blob.core.windows.net/prod-drupal-files/2023-10/Supporting%20a%20rapid%20just%20and%20equitable%20transition%20away%20from%20coal.pdf</a:t>
            </a:r>
            <a:endParaRPr/>
          </a:p>
          <a:p>
            <a:pPr indent="-442913" lvl="0" marL="542925" rtl="0" algn="l">
              <a:lnSpc>
                <a:spcPct val="110000"/>
              </a:lnSpc>
              <a:spcBef>
                <a:spcPts val="600"/>
              </a:spcBef>
              <a:spcAft>
                <a:spcPts val="300"/>
              </a:spcAft>
              <a:buSzPts val="2000"/>
              <a:buNone/>
            </a:pPr>
            <a:r>
              <a:rPr lang="en-GB" sz="1800">
                <a:latin typeface="Arial"/>
                <a:ea typeface="Arial"/>
                <a:cs typeface="Arial"/>
                <a:sym typeface="Arial"/>
              </a:rPr>
              <a:t>Smith, J. (1984). </a:t>
            </a:r>
            <a:r>
              <a:rPr i="1" lang="en-GB" sz="1800">
                <a:latin typeface="Arial"/>
                <a:ea typeface="Arial"/>
                <a:cs typeface="Arial"/>
                <a:sym typeface="Arial"/>
              </a:rPr>
              <a:t>Support The Miners banner, Day of Action, 1984 Yorkshire and Humberside Trades Council banner, Sheffield, Yorkshire</a:t>
            </a:r>
            <a:r>
              <a:rPr lang="en-GB" sz="1800">
                <a:latin typeface="Arial"/>
                <a:ea typeface="Arial"/>
                <a:cs typeface="Arial"/>
                <a:sym typeface="Arial"/>
              </a:rPr>
              <a:t>. Reportdigital. https://www.reportdigital.co.uk/reportage-photo-support-the-miners-banner-day-of-action-1984-yorkshire--21-may-1984-photojournalism-image00025010.html</a:t>
            </a:r>
            <a:endParaRPr sz="1800">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nvSpPr>
        <p:spPr>
          <a:xfrm>
            <a:off x="639248" y="3040042"/>
            <a:ext cx="7919536"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Electricity Transition Playbook</a:t>
            </a:r>
            <a:r>
              <a:rPr b="0" i="0" lang="en-GB" sz="2000" u="none" cap="none" strike="noStrike">
                <a:solidFill>
                  <a:srgbClr val="FFFFFF"/>
                </a:solidFill>
                <a:latin typeface="Trebuchet MS"/>
                <a:ea typeface="Trebuchet MS"/>
                <a:cs typeface="Trebuchet MS"/>
                <a:sym typeface="Trebuchet MS"/>
              </a:rPr>
              <a:t>: Public participation and support</a:t>
            </a:r>
            <a:endParaRPr b="0" i="0" sz="1800" u="none" cap="none" strike="noStrike">
              <a:solidFill>
                <a:srgbClr val="242424"/>
              </a:solidFill>
              <a:latin typeface="Arial"/>
              <a:ea typeface="Arial"/>
              <a:cs typeface="Arial"/>
              <a:sym typeface="Arial"/>
            </a:endParaRPr>
          </a:p>
        </p:txBody>
      </p:sp>
      <p:sp>
        <p:nvSpPr>
          <p:cNvPr id="131" name="Google Shape;131;p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400"/>
              <a:buNone/>
            </a:pPr>
            <a:r>
              <a:rPr lang="en-GB">
                <a:solidFill>
                  <a:schemeClr val="lt1"/>
                </a:solidFill>
                <a:latin typeface="Trebuchet MS"/>
                <a:ea typeface="Trebuchet MS"/>
                <a:cs typeface="Trebuchet MS"/>
                <a:sym typeface="Trebuchet MS"/>
              </a:rPr>
              <a:t>Introduction</a:t>
            </a:r>
            <a:br>
              <a:rPr b="0" i="0" lang="en-GB" sz="5400" u="none" cap="none" strike="noStrike">
                <a:solidFill>
                  <a:schemeClr val="dk1"/>
                </a:solidFill>
                <a:latin typeface="Calibri"/>
                <a:ea typeface="Calibri"/>
                <a:cs typeface="Calibri"/>
                <a:sym typeface="Calibri"/>
              </a:rPr>
            </a:br>
            <a:endParaRPr b="0" i="0" sz="5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0"/>
          <p:cNvSpPr txBox="1"/>
          <p:nvPr>
            <p:ph type="title"/>
          </p:nvPr>
        </p:nvSpPr>
        <p:spPr>
          <a:xfrm>
            <a:off x="629399"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References and resources – Public engagement (1)</a:t>
            </a:r>
            <a:endParaRPr/>
          </a:p>
        </p:txBody>
      </p:sp>
      <p:sp>
        <p:nvSpPr>
          <p:cNvPr id="373" name="Google Shape;373;p30"/>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71488" lvl="0" marL="488950" rtl="0" algn="l">
              <a:lnSpc>
                <a:spcPct val="110000"/>
              </a:lnSpc>
              <a:spcBef>
                <a:spcPts val="300"/>
              </a:spcBef>
              <a:spcAft>
                <a:spcPts val="0"/>
              </a:spcAft>
              <a:buSzPts val="2000"/>
              <a:buNone/>
            </a:pPr>
            <a:r>
              <a:rPr lang="en-GB" sz="1800">
                <a:latin typeface="Arial"/>
                <a:ea typeface="Arial"/>
                <a:cs typeface="Arial"/>
                <a:sym typeface="Arial"/>
              </a:rPr>
              <a:t>Cattino, M., &amp; Reckien, D. (2021). Does public participation lead to more ambitious and transformative local climate change planning? </a:t>
            </a:r>
            <a:r>
              <a:rPr i="1" lang="en-GB" sz="1800">
                <a:latin typeface="Arial"/>
                <a:ea typeface="Arial"/>
                <a:cs typeface="Arial"/>
                <a:sym typeface="Arial"/>
              </a:rPr>
              <a:t>Current Opinion in Environmental Sustainability</a:t>
            </a:r>
            <a:r>
              <a:rPr lang="en-GB" sz="1800">
                <a:latin typeface="Arial"/>
                <a:ea typeface="Arial"/>
                <a:cs typeface="Arial"/>
                <a:sym typeface="Arial"/>
              </a:rPr>
              <a:t>, </a:t>
            </a:r>
            <a:r>
              <a:rPr i="1" lang="en-GB" sz="1800">
                <a:latin typeface="Arial"/>
                <a:ea typeface="Arial"/>
                <a:cs typeface="Arial"/>
                <a:sym typeface="Arial"/>
              </a:rPr>
              <a:t>52</a:t>
            </a:r>
            <a:r>
              <a:rPr lang="en-GB" sz="1800">
                <a:latin typeface="Arial"/>
                <a:ea typeface="Arial"/>
                <a:cs typeface="Arial"/>
                <a:sym typeface="Arial"/>
              </a:rPr>
              <a:t>, 100–110. </a:t>
            </a:r>
            <a:r>
              <a:rPr lang="en-GB" sz="1800" u="sng">
                <a:solidFill>
                  <a:schemeClr val="hlink"/>
                </a:solidFill>
                <a:latin typeface="Arial"/>
                <a:ea typeface="Arial"/>
                <a:cs typeface="Arial"/>
                <a:sym typeface="Arial"/>
                <a:hlinkClick r:id="rId3"/>
              </a:rPr>
              <a:t>https://doi.org/10.1016/j.cosust.2021.08.004</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lang="en-GB" sz="1800">
                <a:latin typeface="Arial"/>
                <a:ea typeface="Arial"/>
                <a:cs typeface="Arial"/>
                <a:sym typeface="Arial"/>
              </a:rPr>
              <a:t>Climate Assembly UK. (2020). </a:t>
            </a:r>
            <a:r>
              <a:rPr i="1" lang="en-GB" sz="1800">
                <a:latin typeface="Arial"/>
                <a:ea typeface="Arial"/>
                <a:cs typeface="Arial"/>
                <a:sym typeface="Arial"/>
              </a:rPr>
              <a:t>The path to net zero - Climate Assembly UK Full report</a:t>
            </a:r>
            <a:r>
              <a:rPr lang="en-GB" sz="1800">
                <a:latin typeface="Arial"/>
                <a:ea typeface="Arial"/>
                <a:cs typeface="Arial"/>
                <a:sym typeface="Arial"/>
              </a:rPr>
              <a:t>. https://www.climateassembly.uk/report/read/final-report.pdf</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lang="en-GB" sz="1800">
                <a:latin typeface="Arial"/>
                <a:ea typeface="Arial"/>
                <a:cs typeface="Arial"/>
                <a:sym typeface="Arial"/>
              </a:rPr>
              <a:t>Climate Change Committee. (2022). </a:t>
            </a:r>
            <a:r>
              <a:rPr i="1" lang="en-GB" sz="1800">
                <a:latin typeface="Arial"/>
                <a:ea typeface="Arial"/>
                <a:cs typeface="Arial"/>
                <a:sym typeface="Arial"/>
              </a:rPr>
              <a:t>The role of deliberative public engagement in climate policy development - A report for the Climate Change Committee</a:t>
            </a:r>
            <a:r>
              <a:rPr lang="en-GB" sz="1800">
                <a:latin typeface="Arial"/>
                <a:ea typeface="Arial"/>
                <a:cs typeface="Arial"/>
                <a:sym typeface="Arial"/>
              </a:rPr>
              <a:t>. https://www.theccc.org.uk/wp-content/uploads/2022/09/The-role-of-deliberative-public-engagement-in-climate-policy-development-University-of-Lancaster.pdf</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lang="en-GB" sz="1800">
                <a:latin typeface="Arial"/>
                <a:ea typeface="Arial"/>
                <a:cs typeface="Arial"/>
                <a:sym typeface="Arial"/>
              </a:rPr>
              <a:t>Demski, C. (2021). </a:t>
            </a:r>
            <a:r>
              <a:rPr i="1" lang="en-GB" sz="1800">
                <a:latin typeface="Arial"/>
                <a:ea typeface="Arial"/>
                <a:cs typeface="Arial"/>
                <a:sym typeface="Arial"/>
              </a:rPr>
              <a:t>Net zero public engagement and participation A research note</a:t>
            </a:r>
            <a:r>
              <a:rPr lang="en-GB" sz="1800">
                <a:latin typeface="Arial"/>
                <a:ea typeface="Arial"/>
                <a:cs typeface="Arial"/>
                <a:sym typeface="Arial"/>
              </a:rPr>
              <a:t>.</a:t>
            </a:r>
            <a:endParaRPr/>
          </a:p>
          <a:p>
            <a:pPr indent="-471488" lvl="0" marL="488950" rtl="0" algn="l">
              <a:lnSpc>
                <a:spcPct val="110000"/>
              </a:lnSpc>
              <a:spcBef>
                <a:spcPts val="600"/>
              </a:spcBef>
              <a:spcAft>
                <a:spcPts val="0"/>
              </a:spcAft>
              <a:buSzPts val="2000"/>
              <a:buNone/>
            </a:pPr>
            <a:r>
              <a:rPr i="1" lang="en-GB" sz="1800">
                <a:latin typeface="Arial"/>
                <a:ea typeface="Arial"/>
                <a:cs typeface="Arial"/>
                <a:sym typeface="Arial"/>
              </a:rPr>
              <a:t>Getting Climate Citizens’ Assemblies Right - Carnegie Europe - Carnegie Endowment for International Peace</a:t>
            </a:r>
            <a:r>
              <a:rPr lang="en-GB" sz="1800">
                <a:latin typeface="Arial"/>
                <a:ea typeface="Arial"/>
                <a:cs typeface="Arial"/>
                <a:sym typeface="Arial"/>
              </a:rPr>
              <a:t>. (n.d.). Retrieved May 30, 2023, from </a:t>
            </a:r>
            <a:r>
              <a:rPr lang="en-GB" sz="1800" u="sng">
                <a:solidFill>
                  <a:schemeClr val="hlink"/>
                </a:solidFill>
                <a:latin typeface="Arial"/>
                <a:ea typeface="Arial"/>
                <a:cs typeface="Arial"/>
                <a:sym typeface="Arial"/>
                <a:hlinkClick r:id="rId4"/>
              </a:rPr>
              <a:t>https://carnegieeurope.eu/2020/11/05/getting-climate-citizens-assemblies-right-pub-83133</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lang="en-GB" sz="1800">
                <a:latin typeface="Arial"/>
                <a:ea typeface="Arial"/>
                <a:cs typeface="Arial"/>
                <a:sym typeface="Arial"/>
              </a:rPr>
              <a:t>Haf, S., &amp; Robison, R. (2020). </a:t>
            </a:r>
            <a:r>
              <a:rPr i="1" lang="en-GB" sz="1800">
                <a:latin typeface="Arial"/>
                <a:ea typeface="Arial"/>
                <a:cs typeface="Arial"/>
                <a:sym typeface="Arial"/>
              </a:rPr>
              <a:t>Energy-PIECES Energy Policy Insights from Early Career Events and Secondments How Local Authorities can encourage citizen participation in energy transitions</a:t>
            </a:r>
            <a:r>
              <a:rPr lang="en-GB" sz="1800">
                <a:latin typeface="Arial"/>
                <a:ea typeface="Arial"/>
                <a:cs typeface="Arial"/>
                <a:sym typeface="Arial"/>
              </a:rPr>
              <a:t>.</a:t>
            </a:r>
            <a:endParaRPr/>
          </a:p>
          <a:p>
            <a:pPr indent="-471488" lvl="0" marL="488950" rtl="0" algn="l">
              <a:lnSpc>
                <a:spcPct val="110000"/>
              </a:lnSpc>
              <a:spcBef>
                <a:spcPts val="600"/>
              </a:spcBef>
              <a:spcAft>
                <a:spcPts val="300"/>
              </a:spcAft>
              <a:buSzPts val="2000"/>
              <a:buNone/>
            </a:pPr>
            <a:r>
              <a:t/>
            </a:r>
            <a:endParaRPr sz="1800">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1"/>
          <p:cNvSpPr txBox="1"/>
          <p:nvPr>
            <p:ph type="title"/>
          </p:nvPr>
        </p:nvSpPr>
        <p:spPr>
          <a:xfrm>
            <a:off x="629399"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References and resources – Public engagement (2)</a:t>
            </a:r>
            <a:endParaRPr/>
          </a:p>
        </p:txBody>
      </p:sp>
      <p:sp>
        <p:nvSpPr>
          <p:cNvPr id="380" name="Google Shape;380;p31"/>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71488" lvl="0" marL="488950" rtl="0" algn="l">
              <a:lnSpc>
                <a:spcPct val="110000"/>
              </a:lnSpc>
              <a:spcBef>
                <a:spcPts val="300"/>
              </a:spcBef>
              <a:spcAft>
                <a:spcPts val="0"/>
              </a:spcAft>
              <a:buSzPts val="2000"/>
              <a:buNone/>
            </a:pPr>
            <a:r>
              <a:rPr lang="en-GB" sz="1800">
                <a:latin typeface="Arial"/>
                <a:ea typeface="Arial"/>
                <a:cs typeface="Arial"/>
                <a:sym typeface="Arial"/>
              </a:rPr>
              <a:t>Hyslop, F., Mountain, E., Kerr, L., Ruskell, M., Regan, A., Lennon, M., &amp; Dunbar, J. (2023). </a:t>
            </a:r>
            <a:r>
              <a:rPr i="1" lang="en-GB" sz="1800">
                <a:latin typeface="Arial"/>
                <a:ea typeface="Arial"/>
                <a:cs typeface="Arial"/>
                <a:sym typeface="Arial"/>
              </a:rPr>
              <a:t>The role of local government and its cross-sectoral partners in financing and delivering a net-zero Scotland</a:t>
            </a:r>
            <a:r>
              <a:rPr lang="en-GB" sz="1800">
                <a:latin typeface="Arial"/>
                <a:ea typeface="Arial"/>
                <a:cs typeface="Arial"/>
                <a:sym typeface="Arial"/>
              </a:rPr>
              <a:t>.</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lang="en-GB" sz="1800">
                <a:latin typeface="Arial"/>
                <a:ea typeface="Arial"/>
                <a:cs typeface="Arial"/>
                <a:sym typeface="Arial"/>
              </a:rPr>
              <a:t>Marix Evans, L. (2020). </a:t>
            </a:r>
            <a:r>
              <a:rPr i="1" lang="en-GB" sz="1800">
                <a:latin typeface="Arial"/>
                <a:ea typeface="Arial"/>
                <a:cs typeface="Arial"/>
                <a:sym typeface="Arial"/>
              </a:rPr>
              <a:t>Local Authorities and the Sixth Carbon Budget</a:t>
            </a:r>
            <a:r>
              <a:rPr lang="en-GB" sz="1800">
                <a:latin typeface="Arial"/>
                <a:ea typeface="Arial"/>
                <a:cs typeface="Arial"/>
                <a:sym typeface="Arial"/>
              </a:rPr>
              <a:t>.</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lang="en-GB" sz="1800">
                <a:latin typeface="Arial"/>
                <a:ea typeface="Arial"/>
                <a:cs typeface="Arial"/>
                <a:sym typeface="Arial"/>
              </a:rPr>
              <a:t>Motherway, B., Smith, G., O’Leary, A., Dawe, S., Kim, Y., Nugroho, A., Rouabhi, A., &amp; Arinze, D. (2023, January 12). </a:t>
            </a:r>
            <a:r>
              <a:rPr i="1" lang="en-GB" sz="1800">
                <a:latin typeface="Arial"/>
                <a:ea typeface="Arial"/>
                <a:cs typeface="Arial"/>
                <a:sym typeface="Arial"/>
              </a:rPr>
              <a:t>Engaging citizens as decision makers in clean energy transitions</a:t>
            </a:r>
            <a:r>
              <a:rPr lang="en-GB" sz="1800">
                <a:latin typeface="Arial"/>
                <a:ea typeface="Arial"/>
                <a:cs typeface="Arial"/>
                <a:sym typeface="Arial"/>
              </a:rPr>
              <a:t>. IEA.</a:t>
            </a:r>
            <a:endParaRPr sz="1800">
              <a:latin typeface="Arial"/>
              <a:ea typeface="Arial"/>
              <a:cs typeface="Arial"/>
              <a:sym typeface="Arial"/>
            </a:endParaRPr>
          </a:p>
          <a:p>
            <a:pPr indent="-471488" lvl="0" marL="471488" rtl="0" algn="l">
              <a:lnSpc>
                <a:spcPct val="110000"/>
              </a:lnSpc>
              <a:spcBef>
                <a:spcPts val="600"/>
              </a:spcBef>
              <a:spcAft>
                <a:spcPts val="0"/>
              </a:spcAft>
              <a:buSzPts val="2000"/>
              <a:buNone/>
            </a:pPr>
            <a:r>
              <a:rPr lang="en-GB" sz="1800">
                <a:latin typeface="Arial"/>
                <a:ea typeface="Arial"/>
                <a:cs typeface="Arial"/>
                <a:sym typeface="Arial"/>
              </a:rPr>
              <a:t>OECD. (2020). </a:t>
            </a:r>
            <a:r>
              <a:rPr i="1" lang="en-GB" sz="1800">
                <a:latin typeface="Arial"/>
                <a:ea typeface="Arial"/>
                <a:cs typeface="Arial"/>
                <a:sym typeface="Arial"/>
              </a:rPr>
              <a:t>Innovative Citizen Participation and New Democratic Institutions</a:t>
            </a:r>
            <a:r>
              <a:rPr lang="en-GB" sz="1800">
                <a:latin typeface="Arial"/>
                <a:ea typeface="Arial"/>
                <a:cs typeface="Arial"/>
                <a:sym typeface="Arial"/>
              </a:rPr>
              <a:t>. OECD Publishing. </a:t>
            </a:r>
            <a:r>
              <a:rPr lang="en-GB" sz="1800" u="sng">
                <a:solidFill>
                  <a:schemeClr val="hlink"/>
                </a:solidFill>
                <a:latin typeface="Arial"/>
                <a:ea typeface="Arial"/>
                <a:cs typeface="Arial"/>
                <a:sym typeface="Arial"/>
                <a:hlinkClick r:id="rId3"/>
              </a:rPr>
              <a:t>https://doi.org/10.1787/339306da-en</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lang="en-GB" sz="1800">
                <a:latin typeface="Arial"/>
                <a:ea typeface="Arial"/>
                <a:cs typeface="Arial"/>
                <a:sym typeface="Arial"/>
              </a:rPr>
              <a:t>REN21. (2021). </a:t>
            </a:r>
            <a:r>
              <a:rPr i="1" lang="en-GB" sz="1800">
                <a:latin typeface="Arial"/>
                <a:ea typeface="Arial"/>
                <a:cs typeface="Arial"/>
                <a:sym typeface="Arial"/>
              </a:rPr>
              <a:t>Renewables in Cities 2021 Global Status Report</a:t>
            </a:r>
            <a:r>
              <a:rPr lang="en-GB" sz="1800">
                <a:latin typeface="Arial"/>
                <a:ea typeface="Arial"/>
                <a:cs typeface="Arial"/>
                <a:sym typeface="Arial"/>
              </a:rPr>
              <a:t>.</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lang="en-GB" sz="1800">
                <a:latin typeface="Arial"/>
                <a:ea typeface="Arial"/>
                <a:cs typeface="Arial"/>
                <a:sym typeface="Arial"/>
              </a:rPr>
              <a:t>REN21. (2023). </a:t>
            </a:r>
            <a:r>
              <a:rPr i="1" lang="en-GB" sz="1800">
                <a:latin typeface="Arial"/>
                <a:ea typeface="Arial"/>
                <a:cs typeface="Arial"/>
                <a:sym typeface="Arial"/>
              </a:rPr>
              <a:t>Renewables 2023 Global Status Report Collection</a:t>
            </a:r>
            <a:r>
              <a:rPr lang="en-GB" sz="1800">
                <a:latin typeface="Arial"/>
                <a:ea typeface="Arial"/>
                <a:cs typeface="Arial"/>
                <a:sym typeface="Arial"/>
              </a:rPr>
              <a:t>.</a:t>
            </a:r>
            <a:endParaRPr sz="1800">
              <a:latin typeface="Arial"/>
              <a:ea typeface="Arial"/>
              <a:cs typeface="Arial"/>
              <a:sym typeface="Arial"/>
            </a:endParaRPr>
          </a:p>
          <a:p>
            <a:pPr indent="-471488" lvl="0" marL="488950" rtl="0" algn="l">
              <a:lnSpc>
                <a:spcPct val="110000"/>
              </a:lnSpc>
              <a:spcBef>
                <a:spcPts val="600"/>
              </a:spcBef>
              <a:spcAft>
                <a:spcPts val="0"/>
              </a:spcAft>
              <a:buSzPts val="2000"/>
              <a:buNone/>
            </a:pPr>
            <a:r>
              <a:rPr i="1" lang="en-GB" sz="1800">
                <a:latin typeface="Arial"/>
                <a:ea typeface="Arial"/>
                <a:cs typeface="Arial"/>
                <a:sym typeface="Arial"/>
              </a:rPr>
              <a:t>Renewable Energy and Sustainability Report 2023</a:t>
            </a:r>
            <a:r>
              <a:rPr lang="en-GB" sz="1800">
                <a:latin typeface="Arial"/>
                <a:ea typeface="Arial"/>
                <a:cs typeface="Arial"/>
                <a:sym typeface="Arial"/>
              </a:rPr>
              <a:t>. (2022, November 22). REN21.</a:t>
            </a:r>
            <a:endParaRPr/>
          </a:p>
          <a:p>
            <a:pPr indent="-471488" lvl="0" marL="471488" rtl="0" algn="l">
              <a:lnSpc>
                <a:spcPct val="110000"/>
              </a:lnSpc>
              <a:spcBef>
                <a:spcPts val="600"/>
              </a:spcBef>
              <a:spcAft>
                <a:spcPts val="0"/>
              </a:spcAft>
              <a:buSzPts val="2000"/>
              <a:buNone/>
            </a:pPr>
            <a:r>
              <a:rPr lang="en-GB" sz="1800">
                <a:latin typeface="Arial"/>
                <a:ea typeface="Arial"/>
                <a:cs typeface="Arial"/>
                <a:sym typeface="Arial"/>
              </a:rPr>
              <a:t>Rutter, J., Sasse, T., &amp; Allan, S. (2021). </a:t>
            </a:r>
            <a:r>
              <a:rPr i="1" lang="en-GB" sz="1800">
                <a:latin typeface="Arial"/>
                <a:ea typeface="Arial"/>
                <a:cs typeface="Arial"/>
                <a:sym typeface="Arial"/>
              </a:rPr>
              <a:t>Public engagement and net zero: How government should involve citizens in climate policy making</a:t>
            </a:r>
            <a:r>
              <a:rPr lang="en-GB" sz="1800">
                <a:latin typeface="Arial"/>
                <a:ea typeface="Arial"/>
                <a:cs typeface="Arial"/>
                <a:sym typeface="Arial"/>
              </a:rPr>
              <a:t>.</a:t>
            </a:r>
            <a:endParaRPr sz="1800">
              <a:latin typeface="Arial"/>
              <a:ea typeface="Arial"/>
              <a:cs typeface="Arial"/>
              <a:sym typeface="Arial"/>
            </a:endParaRPr>
          </a:p>
          <a:p>
            <a:pPr indent="-471488" lvl="0" marL="471488" rtl="0" algn="l">
              <a:lnSpc>
                <a:spcPct val="110000"/>
              </a:lnSpc>
              <a:spcBef>
                <a:spcPts val="600"/>
              </a:spcBef>
              <a:spcAft>
                <a:spcPts val="0"/>
              </a:spcAft>
              <a:buSzPts val="2000"/>
              <a:buNone/>
            </a:pPr>
            <a:r>
              <a:rPr lang="en-GB" sz="1800">
                <a:latin typeface="Arial"/>
                <a:ea typeface="Arial"/>
                <a:cs typeface="Arial"/>
                <a:sym typeface="Arial"/>
              </a:rPr>
              <a:t>Ryan, D. (2021). </a:t>
            </a:r>
            <a:r>
              <a:rPr i="1" lang="en-GB" sz="1800">
                <a:latin typeface="Arial"/>
                <a:ea typeface="Arial"/>
                <a:cs typeface="Arial"/>
                <a:sym typeface="Arial"/>
              </a:rPr>
              <a:t>Accelerating climate action: the role of in-country local leadership networks in delivering Net Zero</a:t>
            </a:r>
            <a:r>
              <a:rPr lang="en-GB" sz="1800">
                <a:latin typeface="Arial"/>
                <a:ea typeface="Arial"/>
                <a:cs typeface="Arial"/>
                <a:sym typeface="Arial"/>
              </a:rPr>
              <a:t>.</a:t>
            </a:r>
            <a:endParaRPr/>
          </a:p>
          <a:p>
            <a:pPr indent="-471488" lvl="0" marL="471488" rtl="0" algn="l">
              <a:lnSpc>
                <a:spcPct val="110000"/>
              </a:lnSpc>
              <a:spcBef>
                <a:spcPts val="600"/>
              </a:spcBef>
              <a:spcAft>
                <a:spcPts val="0"/>
              </a:spcAft>
              <a:buSzPts val="2000"/>
              <a:buNone/>
            </a:pPr>
            <a:r>
              <a:t/>
            </a:r>
            <a:endParaRPr sz="1800">
              <a:latin typeface="Arial"/>
              <a:ea typeface="Arial"/>
              <a:cs typeface="Arial"/>
              <a:sym typeface="Arial"/>
            </a:endParaRPr>
          </a:p>
          <a:p>
            <a:pPr indent="0" lvl="0" marL="0" rtl="0" algn="l">
              <a:lnSpc>
                <a:spcPct val="110000"/>
              </a:lnSpc>
              <a:spcBef>
                <a:spcPts val="600"/>
              </a:spcBef>
              <a:spcAft>
                <a:spcPts val="0"/>
              </a:spcAft>
              <a:buSzPts val="2000"/>
              <a:buNone/>
            </a:pPr>
            <a:r>
              <a:t/>
            </a:r>
            <a:endParaRPr sz="1800">
              <a:latin typeface="Arial"/>
              <a:ea typeface="Arial"/>
              <a:cs typeface="Arial"/>
              <a:sym typeface="Arial"/>
            </a:endParaRPr>
          </a:p>
          <a:p>
            <a:pPr indent="0" lvl="0" marL="0" rtl="0" algn="l">
              <a:lnSpc>
                <a:spcPct val="110000"/>
              </a:lnSpc>
              <a:spcBef>
                <a:spcPts val="600"/>
              </a:spcBef>
              <a:spcAft>
                <a:spcPts val="0"/>
              </a:spcAft>
              <a:buSzPts val="2000"/>
              <a:buNone/>
            </a:pPr>
            <a:r>
              <a:t/>
            </a:r>
            <a:endParaRPr sz="1800">
              <a:latin typeface="Arial"/>
              <a:ea typeface="Arial"/>
              <a:cs typeface="Arial"/>
              <a:sym typeface="Arial"/>
            </a:endParaRPr>
          </a:p>
          <a:p>
            <a:pPr indent="0" lvl="0" marL="0" rtl="0" algn="l">
              <a:lnSpc>
                <a:spcPct val="110000"/>
              </a:lnSpc>
              <a:spcBef>
                <a:spcPts val="600"/>
              </a:spcBef>
              <a:spcAft>
                <a:spcPts val="0"/>
              </a:spcAft>
              <a:buSzPts val="2000"/>
              <a:buNone/>
            </a:pPr>
            <a:r>
              <a:t/>
            </a:r>
            <a:endParaRPr sz="1800">
              <a:latin typeface="Arial"/>
              <a:ea typeface="Arial"/>
              <a:cs typeface="Arial"/>
              <a:sym typeface="Arial"/>
            </a:endParaRPr>
          </a:p>
          <a:p>
            <a:pPr indent="-457200" lvl="0" marL="558800" rtl="0" algn="l">
              <a:lnSpc>
                <a:spcPct val="110000"/>
              </a:lnSpc>
              <a:spcBef>
                <a:spcPts val="600"/>
              </a:spcBef>
              <a:spcAft>
                <a:spcPts val="0"/>
              </a:spcAft>
              <a:buSzPts val="2000"/>
              <a:buNone/>
            </a:pPr>
            <a:r>
              <a:t/>
            </a:r>
            <a:endParaRPr sz="1800">
              <a:latin typeface="Arial"/>
              <a:ea typeface="Arial"/>
              <a:cs typeface="Arial"/>
              <a:sym typeface="Arial"/>
            </a:endParaRPr>
          </a:p>
          <a:p>
            <a:pPr indent="0" lvl="0" marL="101600" rtl="0" algn="l">
              <a:lnSpc>
                <a:spcPct val="110000"/>
              </a:lnSpc>
              <a:spcBef>
                <a:spcPts val="600"/>
              </a:spcBef>
              <a:spcAft>
                <a:spcPts val="300"/>
              </a:spcAft>
              <a:buSzPts val="2000"/>
              <a:buNone/>
            </a:pPr>
            <a:r>
              <a:t/>
            </a:r>
            <a:endParaRPr sz="1800">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2"/>
          <p:cNvSpPr txBox="1"/>
          <p:nvPr>
            <p:ph type="title"/>
          </p:nvPr>
        </p:nvSpPr>
        <p:spPr>
          <a:xfrm>
            <a:off x="629399"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References and resources – Public engagement (3)</a:t>
            </a:r>
            <a:endParaRPr/>
          </a:p>
        </p:txBody>
      </p:sp>
      <p:sp>
        <p:nvSpPr>
          <p:cNvPr id="387" name="Google Shape;387;p3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71488" lvl="0" marL="471488" rtl="0" algn="l">
              <a:lnSpc>
                <a:spcPct val="110000"/>
              </a:lnSpc>
              <a:spcBef>
                <a:spcPts val="300"/>
              </a:spcBef>
              <a:spcAft>
                <a:spcPts val="0"/>
              </a:spcAft>
              <a:buSzPts val="2000"/>
              <a:buNone/>
            </a:pPr>
            <a:r>
              <a:rPr lang="en-GB" sz="1800">
                <a:latin typeface="Arial"/>
                <a:ea typeface="Arial"/>
                <a:cs typeface="Arial"/>
                <a:sym typeface="Arial"/>
              </a:rPr>
              <a:t>Sanz Pérez, E., Paniagua Martín, M., &amp; Erans Moreno, M. (2022). </a:t>
            </a:r>
            <a:r>
              <a:rPr i="1" lang="en-GB" sz="1800">
                <a:latin typeface="Arial"/>
                <a:ea typeface="Arial"/>
                <a:cs typeface="Arial"/>
                <a:sym typeface="Arial"/>
              </a:rPr>
              <a:t>Analysis of key biodiversity protection and socio-economic aspects to ensure harmony between renewable energy projects and the territory</a:t>
            </a:r>
            <a:r>
              <a:rPr lang="en-GB" sz="1800">
                <a:latin typeface="Arial"/>
                <a:ea typeface="Arial"/>
                <a:cs typeface="Arial"/>
                <a:sym typeface="Arial"/>
              </a:rPr>
              <a:t>. https://ecodes.org/biblioteca/documento?v=1&amp;id=570-analisis-de-los-aspectos-clave-de-proteccion-de-la-biodiversidad-y-socioeconomicos-para-garantizar-la-armonia-entre-los-proyectos-de-energias-renovables-y-el-territorio&amp;descarga-documento=1&amp;h=492ae200484a5b4b88bb51a9516e9e95de84389779c44230b55bef8aff658bfa</a:t>
            </a:r>
            <a:endParaRPr sz="1800">
              <a:latin typeface="Arial"/>
              <a:ea typeface="Arial"/>
              <a:cs typeface="Arial"/>
              <a:sym typeface="Arial"/>
            </a:endParaRPr>
          </a:p>
          <a:p>
            <a:pPr indent="-471488" lvl="0" marL="471488" rtl="0" algn="l">
              <a:lnSpc>
                <a:spcPct val="110000"/>
              </a:lnSpc>
              <a:spcBef>
                <a:spcPts val="600"/>
              </a:spcBef>
              <a:spcAft>
                <a:spcPts val="0"/>
              </a:spcAft>
              <a:buSzPts val="2000"/>
              <a:buNone/>
            </a:pPr>
            <a:r>
              <a:t/>
            </a:r>
            <a:endParaRPr sz="1800">
              <a:latin typeface="Arial"/>
              <a:ea typeface="Arial"/>
              <a:cs typeface="Arial"/>
              <a:sym typeface="Arial"/>
            </a:endParaRPr>
          </a:p>
          <a:p>
            <a:pPr indent="0" lvl="0" marL="0" rtl="0" algn="l">
              <a:lnSpc>
                <a:spcPct val="110000"/>
              </a:lnSpc>
              <a:spcBef>
                <a:spcPts val="600"/>
              </a:spcBef>
              <a:spcAft>
                <a:spcPts val="0"/>
              </a:spcAft>
              <a:buSzPts val="2000"/>
              <a:buNone/>
            </a:pPr>
            <a:r>
              <a:t/>
            </a:r>
            <a:endParaRPr sz="1800">
              <a:latin typeface="Arial"/>
              <a:ea typeface="Arial"/>
              <a:cs typeface="Arial"/>
              <a:sym typeface="Arial"/>
            </a:endParaRPr>
          </a:p>
          <a:p>
            <a:pPr indent="0" lvl="0" marL="0" rtl="0" algn="l">
              <a:lnSpc>
                <a:spcPct val="110000"/>
              </a:lnSpc>
              <a:spcBef>
                <a:spcPts val="600"/>
              </a:spcBef>
              <a:spcAft>
                <a:spcPts val="0"/>
              </a:spcAft>
              <a:buSzPts val="2000"/>
              <a:buNone/>
            </a:pPr>
            <a:r>
              <a:t/>
            </a:r>
            <a:endParaRPr sz="1800">
              <a:latin typeface="Arial"/>
              <a:ea typeface="Arial"/>
              <a:cs typeface="Arial"/>
              <a:sym typeface="Arial"/>
            </a:endParaRPr>
          </a:p>
          <a:p>
            <a:pPr indent="0" lvl="0" marL="0" rtl="0" algn="l">
              <a:lnSpc>
                <a:spcPct val="110000"/>
              </a:lnSpc>
              <a:spcBef>
                <a:spcPts val="600"/>
              </a:spcBef>
              <a:spcAft>
                <a:spcPts val="0"/>
              </a:spcAft>
              <a:buSzPts val="2000"/>
              <a:buNone/>
            </a:pPr>
            <a:r>
              <a:t/>
            </a:r>
            <a:endParaRPr sz="1800">
              <a:latin typeface="Arial"/>
              <a:ea typeface="Arial"/>
              <a:cs typeface="Arial"/>
              <a:sym typeface="Arial"/>
            </a:endParaRPr>
          </a:p>
          <a:p>
            <a:pPr indent="-457200" lvl="0" marL="558800" rtl="0" algn="l">
              <a:lnSpc>
                <a:spcPct val="110000"/>
              </a:lnSpc>
              <a:spcBef>
                <a:spcPts val="600"/>
              </a:spcBef>
              <a:spcAft>
                <a:spcPts val="0"/>
              </a:spcAft>
              <a:buSzPts val="2000"/>
              <a:buNone/>
            </a:pPr>
            <a:r>
              <a:t/>
            </a:r>
            <a:endParaRPr sz="1800">
              <a:latin typeface="Arial"/>
              <a:ea typeface="Arial"/>
              <a:cs typeface="Arial"/>
              <a:sym typeface="Arial"/>
            </a:endParaRPr>
          </a:p>
          <a:p>
            <a:pPr indent="0" lvl="0" marL="101600" rtl="0" algn="l">
              <a:lnSpc>
                <a:spcPct val="110000"/>
              </a:lnSpc>
              <a:spcBef>
                <a:spcPts val="600"/>
              </a:spcBef>
              <a:spcAft>
                <a:spcPts val="300"/>
              </a:spcAft>
              <a:buSzPts val="2000"/>
              <a:buNone/>
            </a:pPr>
            <a:r>
              <a:t/>
            </a:r>
            <a:endParaRPr sz="1800">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3"/>
          <p:cNvSpPr txBox="1"/>
          <p:nvPr>
            <p:ph type="title"/>
          </p:nvPr>
        </p:nvSpPr>
        <p:spPr>
          <a:xfrm>
            <a:off x="629399"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References and resources – Public participation in energy systems (1)</a:t>
            </a:r>
            <a:endParaRPr/>
          </a:p>
        </p:txBody>
      </p:sp>
      <p:sp>
        <p:nvSpPr>
          <p:cNvPr id="394" name="Google Shape;394;p3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SzPts val="2000"/>
              <a:buNone/>
            </a:pPr>
            <a:r>
              <a:rPr lang="en-GB" sz="1800">
                <a:latin typeface="Arial"/>
                <a:ea typeface="Arial"/>
                <a:cs typeface="Arial"/>
                <a:sym typeface="Arial"/>
              </a:rPr>
              <a:t>Alstone, P., Gershenson, D., &amp; Kammen, D. M. (2015). Decentralized energy systems for clean electricity access. </a:t>
            </a:r>
            <a:r>
              <a:rPr i="1" lang="en-GB" sz="1800">
                <a:latin typeface="Arial"/>
                <a:ea typeface="Arial"/>
                <a:cs typeface="Arial"/>
                <a:sym typeface="Arial"/>
              </a:rPr>
              <a:t>Nature Climate Change</a:t>
            </a:r>
            <a:r>
              <a:rPr lang="en-GB" sz="1800">
                <a:latin typeface="Arial"/>
                <a:ea typeface="Arial"/>
                <a:cs typeface="Arial"/>
                <a:sym typeface="Arial"/>
              </a:rPr>
              <a:t>, </a:t>
            </a:r>
            <a:r>
              <a:rPr i="1" lang="en-GB" sz="1800">
                <a:latin typeface="Arial"/>
                <a:ea typeface="Arial"/>
                <a:cs typeface="Arial"/>
                <a:sym typeface="Arial"/>
              </a:rPr>
              <a:t>5</a:t>
            </a:r>
            <a:r>
              <a:rPr lang="en-GB" sz="1800">
                <a:latin typeface="Arial"/>
                <a:ea typeface="Arial"/>
                <a:cs typeface="Arial"/>
                <a:sym typeface="Arial"/>
              </a:rPr>
              <a:t>(4), 305–314. https://doi.org/10.1038/nclimate2512</a:t>
            </a:r>
            <a:endParaRPr sz="1800">
              <a:solidFill>
                <a:srgbClr val="000000"/>
              </a:solidFill>
              <a:latin typeface="Arial"/>
              <a:ea typeface="Arial"/>
              <a:cs typeface="Arial"/>
              <a:sym typeface="Arial"/>
            </a:endParaRPr>
          </a:p>
          <a:p>
            <a:pPr indent="-457200" lvl="0" marL="558800" rtl="0" algn="l">
              <a:lnSpc>
                <a:spcPct val="110000"/>
              </a:lnSpc>
              <a:spcBef>
                <a:spcPts val="600"/>
              </a:spcBef>
              <a:spcAft>
                <a:spcPts val="0"/>
              </a:spcAft>
              <a:buSzPts val="2000"/>
              <a:buNone/>
            </a:pPr>
            <a:r>
              <a:rPr lang="en-GB" sz="1800">
                <a:solidFill>
                  <a:srgbClr val="000000"/>
                </a:solidFill>
                <a:latin typeface="Arial"/>
                <a:ea typeface="Arial"/>
                <a:cs typeface="Arial"/>
                <a:sym typeface="Arial"/>
              </a:rPr>
              <a:t>Ambole, A., Koranteng, K., Njoroge, P., &amp; Luhangala, D. L. (2021). A Review of Energy Communities in Sub-Saharan Africa as a Transition Pathway to Energy Democracy. </a:t>
            </a:r>
            <a:r>
              <a:rPr i="1" lang="en-GB" sz="1800">
                <a:solidFill>
                  <a:srgbClr val="000000"/>
                </a:solidFill>
                <a:latin typeface="Arial"/>
                <a:ea typeface="Arial"/>
                <a:cs typeface="Arial"/>
                <a:sym typeface="Arial"/>
              </a:rPr>
              <a:t>Sustainability 2021, Vol. 13, Page 2128</a:t>
            </a:r>
            <a:r>
              <a:rPr lang="en-GB" sz="1800">
                <a:solidFill>
                  <a:srgbClr val="000000"/>
                </a:solidFill>
                <a:latin typeface="Arial"/>
                <a:ea typeface="Arial"/>
                <a:cs typeface="Arial"/>
                <a:sym typeface="Arial"/>
              </a:rPr>
              <a:t>, </a:t>
            </a:r>
            <a:r>
              <a:rPr i="1" lang="en-GB" sz="1800">
                <a:solidFill>
                  <a:srgbClr val="000000"/>
                </a:solidFill>
                <a:latin typeface="Arial"/>
                <a:ea typeface="Arial"/>
                <a:cs typeface="Arial"/>
                <a:sym typeface="Arial"/>
              </a:rPr>
              <a:t>13</a:t>
            </a:r>
            <a:r>
              <a:rPr lang="en-GB" sz="1800">
                <a:solidFill>
                  <a:srgbClr val="000000"/>
                </a:solidFill>
                <a:latin typeface="Arial"/>
                <a:ea typeface="Arial"/>
                <a:cs typeface="Arial"/>
                <a:sym typeface="Arial"/>
              </a:rPr>
              <a:t>(4), 2128. </a:t>
            </a:r>
            <a:r>
              <a:rPr lang="en-GB" sz="1800" u="sng">
                <a:solidFill>
                  <a:srgbClr val="000000"/>
                </a:solidFill>
                <a:latin typeface="Arial"/>
                <a:ea typeface="Arial"/>
                <a:cs typeface="Arial"/>
                <a:sym typeface="Arial"/>
                <a:hlinkClick r:id="rId3">
                  <a:extLst>
                    <a:ext uri="{A12FA001-AC4F-418D-AE19-62706E023703}">
                      <ahyp:hlinkClr val="tx"/>
                    </a:ext>
                  </a:extLst>
                </a:hlinkClick>
              </a:rPr>
              <a:t>https://doi.org/10.3390/SU13042128</a:t>
            </a:r>
            <a:endParaRPr sz="1800">
              <a:latin typeface="Arial"/>
              <a:ea typeface="Arial"/>
              <a:cs typeface="Arial"/>
              <a:sym typeface="Arial"/>
            </a:endParaRPr>
          </a:p>
          <a:p>
            <a:pPr indent="-457200" lvl="0" marL="558800" rtl="0" algn="l">
              <a:lnSpc>
                <a:spcPct val="110000"/>
              </a:lnSpc>
              <a:spcBef>
                <a:spcPts val="600"/>
              </a:spcBef>
              <a:spcAft>
                <a:spcPts val="0"/>
              </a:spcAft>
              <a:buSzPts val="2000"/>
              <a:buNone/>
            </a:pPr>
            <a:r>
              <a:rPr lang="en-GB" sz="1800">
                <a:solidFill>
                  <a:srgbClr val="000000"/>
                </a:solidFill>
                <a:latin typeface="Arial"/>
                <a:ea typeface="Arial"/>
                <a:cs typeface="Arial"/>
                <a:sym typeface="Arial"/>
              </a:rPr>
              <a:t>EEA. (2022). </a:t>
            </a:r>
            <a:r>
              <a:rPr i="1" lang="en-GB" sz="1800">
                <a:solidFill>
                  <a:srgbClr val="000000"/>
                </a:solidFill>
                <a:latin typeface="Arial"/>
                <a:ea typeface="Arial"/>
                <a:cs typeface="Arial"/>
                <a:sym typeface="Arial"/>
              </a:rPr>
              <a:t>Energy prosumers in Europe: Citizen participation in the energy transition</a:t>
            </a:r>
            <a:r>
              <a:rPr lang="en-GB" sz="1800">
                <a:solidFill>
                  <a:srgbClr val="000000"/>
                </a:solidFill>
                <a:latin typeface="Arial"/>
                <a:ea typeface="Arial"/>
                <a:cs typeface="Arial"/>
                <a:sym typeface="Arial"/>
              </a:rPr>
              <a:t>. </a:t>
            </a:r>
            <a:r>
              <a:rPr lang="en-GB" sz="1800" u="sng">
                <a:solidFill>
                  <a:srgbClr val="000000"/>
                </a:solidFill>
                <a:latin typeface="Arial"/>
                <a:ea typeface="Arial"/>
                <a:cs typeface="Arial"/>
                <a:sym typeface="Arial"/>
                <a:hlinkClick r:id="rId4">
                  <a:extLst>
                    <a:ext uri="{A12FA001-AC4F-418D-AE19-62706E023703}">
                      <ahyp:hlinkClr val="tx"/>
                    </a:ext>
                  </a:extLst>
                </a:hlinkClick>
              </a:rPr>
              <a:t>https://www.eea.europa.eu/publications/the-role-of-prosumers-of</a:t>
            </a:r>
            <a:endParaRPr sz="1800">
              <a:solidFill>
                <a:srgbClr val="000000"/>
              </a:solidFill>
              <a:latin typeface="Arial"/>
              <a:ea typeface="Arial"/>
              <a:cs typeface="Arial"/>
              <a:sym typeface="Arial"/>
            </a:endParaRPr>
          </a:p>
          <a:p>
            <a:pPr indent="-457200" lvl="0" marL="558800" rtl="0" algn="l">
              <a:lnSpc>
                <a:spcPct val="110000"/>
              </a:lnSpc>
              <a:spcBef>
                <a:spcPts val="600"/>
              </a:spcBef>
              <a:spcAft>
                <a:spcPts val="0"/>
              </a:spcAft>
              <a:buSzPts val="2000"/>
              <a:buNone/>
            </a:pPr>
            <a:r>
              <a:rPr lang="en-GB" sz="1800">
                <a:latin typeface="Arial"/>
                <a:ea typeface="Arial"/>
                <a:cs typeface="Arial"/>
                <a:sym typeface="Arial"/>
              </a:rPr>
              <a:t>Hall, S., Brown, D., Davis, M., Ehrtmann, M., &amp; Holstenkamp, L. (2019). </a:t>
            </a:r>
            <a:r>
              <a:rPr i="1" lang="en-GB" sz="1800">
                <a:latin typeface="Arial"/>
                <a:ea typeface="Arial"/>
                <a:cs typeface="Arial"/>
                <a:sym typeface="Arial"/>
              </a:rPr>
              <a:t>Business Models for Prosumers in Europe - Prosumers for the Energy Union: mainstreaming active participation of citizens in the energy transition</a:t>
            </a:r>
            <a:r>
              <a:rPr lang="en-GB" sz="1800">
                <a:latin typeface="Arial"/>
                <a:ea typeface="Arial"/>
                <a:cs typeface="Arial"/>
                <a:sym typeface="Arial"/>
              </a:rPr>
              <a:t>.</a:t>
            </a:r>
            <a:endParaRPr/>
          </a:p>
          <a:p>
            <a:pPr indent="-457200" lvl="0" marL="558800" rtl="0" algn="l">
              <a:lnSpc>
                <a:spcPct val="110000"/>
              </a:lnSpc>
              <a:spcBef>
                <a:spcPts val="600"/>
              </a:spcBef>
              <a:spcAft>
                <a:spcPts val="0"/>
              </a:spcAft>
              <a:buSzPts val="2000"/>
              <a:buNone/>
            </a:pPr>
            <a:r>
              <a:rPr lang="en-GB" sz="1800">
                <a:latin typeface="Arial"/>
                <a:ea typeface="Arial"/>
                <a:cs typeface="Arial"/>
                <a:sym typeface="Arial"/>
              </a:rPr>
              <a:t>NSW Government. (2022). </a:t>
            </a:r>
            <a:r>
              <a:rPr i="1" lang="en-GB" sz="1800">
                <a:latin typeface="Arial"/>
                <a:ea typeface="Arial"/>
                <a:cs typeface="Arial"/>
                <a:sym typeface="Arial"/>
              </a:rPr>
              <a:t>Strategic Benefit Payments Scheme</a:t>
            </a:r>
            <a:r>
              <a:rPr lang="en-GB" sz="1800">
                <a:latin typeface="Arial"/>
                <a:ea typeface="Arial"/>
                <a:cs typeface="Arial"/>
                <a:sym typeface="Arial"/>
              </a:rPr>
              <a:t>. https://www.energyco.nsw.gov.au/sites/default/files/2022-10/policy-paper-strategic-benefit-payments-scheme.pdf</a:t>
            </a:r>
            <a:endParaRPr sz="1800">
              <a:latin typeface="Arial"/>
              <a:ea typeface="Arial"/>
              <a:cs typeface="Arial"/>
              <a:sym typeface="Arial"/>
            </a:endParaRPr>
          </a:p>
          <a:p>
            <a:pPr indent="-457200" lvl="0" marL="558800" rtl="0" algn="l">
              <a:lnSpc>
                <a:spcPct val="110000"/>
              </a:lnSpc>
              <a:spcBef>
                <a:spcPts val="600"/>
              </a:spcBef>
              <a:spcAft>
                <a:spcPts val="0"/>
              </a:spcAft>
              <a:buSzPts val="2000"/>
              <a:buNone/>
            </a:pPr>
            <a:r>
              <a:rPr lang="en-GB" sz="1800">
                <a:solidFill>
                  <a:srgbClr val="000000"/>
                </a:solidFill>
                <a:latin typeface="Arial"/>
                <a:ea typeface="Arial"/>
                <a:cs typeface="Arial"/>
                <a:sym typeface="Arial"/>
              </a:rPr>
              <a:t>Org, W., Odarno, L., Sawe, E., Swai, M., Katyega, M. J. J., &amp; Lee, A. (2017). </a:t>
            </a:r>
            <a:r>
              <a:rPr i="1" lang="en-GB" sz="1800">
                <a:solidFill>
                  <a:srgbClr val="000000"/>
                </a:solidFill>
                <a:latin typeface="Arial"/>
                <a:ea typeface="Arial"/>
                <a:cs typeface="Arial"/>
                <a:sym typeface="Arial"/>
              </a:rPr>
              <a:t>Accelerating Mini-grid Deployment in Sub-Saharan Africa: Lessons from Tanzania</a:t>
            </a:r>
            <a:r>
              <a:rPr lang="en-GB" sz="1800">
                <a:solidFill>
                  <a:srgbClr val="000000"/>
                </a:solidFill>
                <a:latin typeface="Arial"/>
                <a:ea typeface="Arial"/>
                <a:cs typeface="Arial"/>
                <a:sym typeface="Arial"/>
              </a:rPr>
              <a:t>. </a:t>
            </a:r>
            <a:r>
              <a:rPr lang="en-GB" sz="1800" u="sng">
                <a:solidFill>
                  <a:srgbClr val="000000"/>
                </a:solidFill>
                <a:latin typeface="Arial"/>
                <a:ea typeface="Arial"/>
                <a:cs typeface="Arial"/>
                <a:sym typeface="Arial"/>
                <a:hlinkClick r:id="rId5">
                  <a:extLst>
                    <a:ext uri="{A12FA001-AC4F-418D-AE19-62706E023703}">
                      <ahyp:hlinkClr val="tx"/>
                    </a:ext>
                  </a:extLst>
                </a:hlinkClick>
              </a:rPr>
              <a:t>https://www.wri.org/research/accelerating-mini-grid-deployment-sub-saharan-africa-lessons-tanzania</a:t>
            </a:r>
            <a:endParaRPr sz="1800">
              <a:solidFill>
                <a:srgbClr val="000000"/>
              </a:solidFill>
              <a:latin typeface="Arial"/>
              <a:ea typeface="Arial"/>
              <a:cs typeface="Arial"/>
              <a:sym typeface="Arial"/>
            </a:endParaRPr>
          </a:p>
          <a:p>
            <a:pPr indent="-457200" lvl="0" marL="558800" rtl="0" algn="l">
              <a:lnSpc>
                <a:spcPct val="110000"/>
              </a:lnSpc>
              <a:spcBef>
                <a:spcPts val="600"/>
              </a:spcBef>
              <a:spcAft>
                <a:spcPts val="0"/>
              </a:spcAft>
              <a:buSzPts val="2000"/>
              <a:buNone/>
            </a:pPr>
            <a:r>
              <a:t/>
            </a:r>
            <a:endParaRPr sz="1800">
              <a:solidFill>
                <a:schemeClr val="dk1"/>
              </a:solidFill>
              <a:latin typeface="Arial"/>
              <a:ea typeface="Arial"/>
              <a:cs typeface="Arial"/>
              <a:sym typeface="Arial"/>
            </a:endParaRPr>
          </a:p>
          <a:p>
            <a:pPr indent="-457200" lvl="0" marL="558800" rtl="0" algn="l">
              <a:lnSpc>
                <a:spcPct val="110000"/>
              </a:lnSpc>
              <a:spcBef>
                <a:spcPts val="600"/>
              </a:spcBef>
              <a:spcAft>
                <a:spcPts val="0"/>
              </a:spcAft>
              <a:buSzPts val="2000"/>
              <a:buNone/>
            </a:pPr>
            <a:r>
              <a:t/>
            </a:r>
            <a:endParaRPr sz="1800">
              <a:latin typeface="Arial"/>
              <a:ea typeface="Arial"/>
              <a:cs typeface="Arial"/>
              <a:sym typeface="Arial"/>
            </a:endParaRPr>
          </a:p>
          <a:p>
            <a:pPr indent="-457200" lvl="0" marL="558800" rtl="0" algn="l">
              <a:lnSpc>
                <a:spcPct val="110000"/>
              </a:lnSpc>
              <a:spcBef>
                <a:spcPts val="600"/>
              </a:spcBef>
              <a:spcAft>
                <a:spcPts val="300"/>
              </a:spcAft>
              <a:buSzPts val="2000"/>
              <a:buNone/>
            </a:pPr>
            <a:r>
              <a:t/>
            </a:r>
            <a:endParaRPr sz="1800">
              <a:solidFill>
                <a:srgbClr val="000000"/>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4"/>
          <p:cNvSpPr txBox="1"/>
          <p:nvPr>
            <p:ph type="title"/>
          </p:nvPr>
        </p:nvSpPr>
        <p:spPr>
          <a:xfrm>
            <a:off x="629399" y="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References and resources – Public participation in energy systems (2)</a:t>
            </a:r>
            <a:endParaRPr/>
          </a:p>
        </p:txBody>
      </p:sp>
      <p:sp>
        <p:nvSpPr>
          <p:cNvPr id="401" name="Google Shape;401;p34"/>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SzPts val="2000"/>
              <a:buNone/>
            </a:pPr>
            <a:r>
              <a:rPr lang="en-GB" sz="1800">
                <a:latin typeface="Arial"/>
                <a:ea typeface="Arial"/>
                <a:cs typeface="Arial"/>
                <a:sym typeface="Arial"/>
              </a:rPr>
              <a:t>Pargal, S. (2017). </a:t>
            </a:r>
            <a:r>
              <a:rPr i="1" lang="en-GB" sz="1800">
                <a:latin typeface="Arial"/>
                <a:ea typeface="Arial"/>
                <a:cs typeface="Arial"/>
                <a:sym typeface="Arial"/>
              </a:rPr>
              <a:t>Lighting the Way</a:t>
            </a:r>
            <a:r>
              <a:rPr lang="en-GB" sz="1800">
                <a:latin typeface="Arial"/>
                <a:ea typeface="Arial"/>
                <a:cs typeface="Arial"/>
                <a:sym typeface="Arial"/>
              </a:rPr>
              <a:t>. World Bank, Washington, DC. </a:t>
            </a:r>
            <a:r>
              <a:rPr lang="en-GB" sz="1800" u="sng">
                <a:solidFill>
                  <a:schemeClr val="hlink"/>
                </a:solidFill>
                <a:latin typeface="Arial"/>
                <a:ea typeface="Arial"/>
                <a:cs typeface="Arial"/>
                <a:sym typeface="Arial"/>
                <a:hlinkClick r:id="rId3"/>
              </a:rPr>
              <a:t>https://doi.org/10.1596/30896</a:t>
            </a:r>
            <a:endParaRPr sz="1800">
              <a:solidFill>
                <a:schemeClr val="dk1"/>
              </a:solidFill>
              <a:latin typeface="Arial"/>
              <a:ea typeface="Arial"/>
              <a:cs typeface="Arial"/>
              <a:sym typeface="Arial"/>
            </a:endParaRPr>
          </a:p>
          <a:p>
            <a:pPr indent="-457200" lvl="0" marL="558800" rtl="0" algn="l">
              <a:lnSpc>
                <a:spcPct val="110000"/>
              </a:lnSpc>
              <a:spcBef>
                <a:spcPts val="600"/>
              </a:spcBef>
              <a:spcAft>
                <a:spcPts val="0"/>
              </a:spcAft>
              <a:buSzPts val="2000"/>
              <a:buNone/>
            </a:pPr>
            <a:r>
              <a:rPr lang="en-GB" sz="1800">
                <a:solidFill>
                  <a:schemeClr val="dk1"/>
                </a:solidFill>
                <a:latin typeface="Arial"/>
                <a:ea typeface="Arial"/>
                <a:cs typeface="Arial"/>
                <a:sym typeface="Arial"/>
              </a:rPr>
              <a:t>World Bank. (2021, April 8). </a:t>
            </a:r>
            <a:r>
              <a:rPr i="1" lang="en-GB" sz="1800">
                <a:solidFill>
                  <a:schemeClr val="dk1"/>
                </a:solidFill>
                <a:latin typeface="Arial"/>
                <a:ea typeface="Arial"/>
                <a:cs typeface="Arial"/>
                <a:sym typeface="Arial"/>
              </a:rPr>
              <a:t>A Game-changer in Bangladesh’s Growth Story: Solar Home Systems</a:t>
            </a:r>
            <a:r>
              <a:rPr lang="en-GB" sz="1800">
                <a:solidFill>
                  <a:schemeClr val="dk1"/>
                </a:solidFill>
                <a:latin typeface="Arial"/>
                <a:ea typeface="Arial"/>
                <a:cs typeface="Arial"/>
                <a:sym typeface="Arial"/>
              </a:rPr>
              <a:t>. World Bank. https://www.worldbank.org/en/news/feature/2021/04/08/a-game-changer-in-bangladesh-growth-story-solar-home-systems</a:t>
            </a:r>
            <a:endParaRPr/>
          </a:p>
          <a:p>
            <a:pPr indent="-457200" lvl="0" marL="558800" rtl="0" algn="l">
              <a:lnSpc>
                <a:spcPct val="110000"/>
              </a:lnSpc>
              <a:spcBef>
                <a:spcPts val="600"/>
              </a:spcBef>
              <a:spcAft>
                <a:spcPts val="0"/>
              </a:spcAft>
              <a:buSzPts val="2000"/>
              <a:buNone/>
            </a:pPr>
            <a:r>
              <a:t/>
            </a:r>
            <a:endParaRPr sz="1800">
              <a:solidFill>
                <a:schemeClr val="dk1"/>
              </a:solidFill>
              <a:latin typeface="Arial"/>
              <a:ea typeface="Arial"/>
              <a:cs typeface="Arial"/>
              <a:sym typeface="Arial"/>
            </a:endParaRPr>
          </a:p>
          <a:p>
            <a:pPr indent="-457200" lvl="0" marL="558800" rtl="0" algn="l">
              <a:lnSpc>
                <a:spcPct val="110000"/>
              </a:lnSpc>
              <a:spcBef>
                <a:spcPts val="600"/>
              </a:spcBef>
              <a:spcAft>
                <a:spcPts val="0"/>
              </a:spcAft>
              <a:buSzPts val="2000"/>
              <a:buNone/>
            </a:pPr>
            <a:r>
              <a:t/>
            </a:r>
            <a:endParaRPr sz="1800">
              <a:latin typeface="Arial"/>
              <a:ea typeface="Arial"/>
              <a:cs typeface="Arial"/>
              <a:sym typeface="Arial"/>
            </a:endParaRPr>
          </a:p>
          <a:p>
            <a:pPr indent="-457200" lvl="0" marL="558800" rtl="0" algn="l">
              <a:lnSpc>
                <a:spcPct val="110000"/>
              </a:lnSpc>
              <a:spcBef>
                <a:spcPts val="600"/>
              </a:spcBef>
              <a:spcAft>
                <a:spcPts val="300"/>
              </a:spcAft>
              <a:buSzPts val="2000"/>
              <a:buNone/>
            </a:pPr>
            <a:r>
              <a:t/>
            </a:r>
            <a:endParaRPr sz="1800">
              <a:solidFill>
                <a:srgbClr val="000000"/>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07" name="Google Shape;407;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08" name="Google Shape;408;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9" name="Google Shape;409;p35"/>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Richardson E.,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7: Public Participation and Support.</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Calibri"/>
              <a:ea typeface="Calibri"/>
              <a:cs typeface="Calibri"/>
              <a:sym typeface="Calibri"/>
            </a:endParaRPr>
          </a:p>
        </p:txBody>
      </p:sp>
      <p:sp>
        <p:nvSpPr>
          <p:cNvPr id="410" name="Google Shape;410;p35"/>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Calibri"/>
              <a:ea typeface="Calibri"/>
              <a:cs typeface="Calibri"/>
              <a:sym typeface="Calibri"/>
            </a:endParaRPr>
          </a:p>
        </p:txBody>
      </p:sp>
      <p:sp>
        <p:nvSpPr>
          <p:cNvPr id="411" name="Google Shape;411;p35"/>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412" name="Google Shape;412;p35"/>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Emma Richardson from CCG and Green Grids Initiative</a:t>
            </a:r>
            <a:endParaRPr/>
          </a:p>
        </p:txBody>
      </p:sp>
      <p:pic>
        <p:nvPicPr>
          <p:cNvPr id="413" name="Google Shape;413;p35"/>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Graphical user interface, text" id="418" name="Google Shape;418;p3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9" name="Google Shape;419;p36"/>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type="title"/>
          </p:nvPr>
        </p:nvSpPr>
        <p:spPr>
          <a:xfrm>
            <a:off x="629399" y="50799"/>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Successful electricity transitions are people-centred</a:t>
            </a:r>
            <a:endParaRPr>
              <a:latin typeface="Arial"/>
              <a:ea typeface="Arial"/>
              <a:cs typeface="Arial"/>
              <a:sym typeface="Arial"/>
            </a:endParaRPr>
          </a:p>
        </p:txBody>
      </p:sp>
      <p:sp>
        <p:nvSpPr>
          <p:cNvPr id="138" name="Google Shape;138;p4"/>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t/>
            </a:r>
            <a:endParaRPr b="1" i="1">
              <a:latin typeface="Arial"/>
              <a:ea typeface="Arial"/>
              <a:cs typeface="Arial"/>
              <a:sym typeface="Arial"/>
            </a:endParaRPr>
          </a:p>
          <a:p>
            <a:pPr indent="-342900" lvl="0" marL="444500" rtl="0" algn="l">
              <a:lnSpc>
                <a:spcPct val="110000"/>
              </a:lnSpc>
              <a:spcBef>
                <a:spcPts val="600"/>
              </a:spcBef>
              <a:spcAft>
                <a:spcPts val="0"/>
              </a:spcAft>
              <a:buSzPts val="2000"/>
              <a:buFont typeface="Arial"/>
              <a:buChar char="•"/>
            </a:pPr>
            <a:r>
              <a:rPr b="1" lang="en-GB">
                <a:latin typeface="Arial"/>
                <a:ea typeface="Arial"/>
                <a:cs typeface="Arial"/>
                <a:sym typeface="Arial"/>
              </a:rPr>
              <a:t>Electricity transitions impact people’s lives</a:t>
            </a:r>
            <a:endParaRPr/>
          </a:p>
          <a:p>
            <a:pPr indent="0" lvl="1" marL="558800" rtl="0" algn="l">
              <a:lnSpc>
                <a:spcPct val="100000"/>
              </a:lnSpc>
              <a:spcBef>
                <a:spcPts val="300"/>
              </a:spcBef>
              <a:spcAft>
                <a:spcPts val="0"/>
              </a:spcAft>
              <a:buClr>
                <a:schemeClr val="dk1"/>
              </a:buClr>
              <a:buSzPts val="2000"/>
              <a:buNone/>
            </a:pPr>
            <a:r>
              <a:rPr lang="en-GB">
                <a:latin typeface="Arial"/>
                <a:ea typeface="Arial"/>
                <a:cs typeface="Arial"/>
                <a:sym typeface="Arial"/>
              </a:rPr>
              <a:t>Policies should ensure the costs and benefits of transitions are distributed equitably</a:t>
            </a:r>
            <a:endParaRPr/>
          </a:p>
          <a:p>
            <a:pPr indent="0" lvl="1" marL="558800" rtl="0" algn="l">
              <a:lnSpc>
                <a:spcPct val="100000"/>
              </a:lnSpc>
              <a:spcBef>
                <a:spcPts val="0"/>
              </a:spcBef>
              <a:spcAft>
                <a:spcPts val="0"/>
              </a:spcAft>
              <a:buClr>
                <a:schemeClr val="dk1"/>
              </a:buClr>
              <a:buSzPts val="2000"/>
              <a:buNone/>
            </a:pPr>
            <a:r>
              <a:t/>
            </a:r>
            <a:endParaRPr>
              <a:latin typeface="Arial"/>
              <a:ea typeface="Arial"/>
              <a:cs typeface="Arial"/>
              <a:sym typeface="Arial"/>
            </a:endParaRPr>
          </a:p>
          <a:p>
            <a:pPr indent="-342900" lvl="0" marL="444500" rtl="0" algn="l">
              <a:lnSpc>
                <a:spcPct val="110000"/>
              </a:lnSpc>
              <a:spcBef>
                <a:spcPts val="300"/>
              </a:spcBef>
              <a:spcAft>
                <a:spcPts val="0"/>
              </a:spcAft>
              <a:buSzPts val="2000"/>
              <a:buFont typeface="Arial"/>
              <a:buChar char="•"/>
            </a:pPr>
            <a:r>
              <a:rPr b="1" lang="en-GB">
                <a:latin typeface="Arial"/>
                <a:ea typeface="Arial"/>
                <a:cs typeface="Arial"/>
                <a:sym typeface="Arial"/>
              </a:rPr>
              <a:t>E</a:t>
            </a:r>
            <a:r>
              <a:rPr b="1" i="0" lang="en-GB" u="none" strike="noStrike">
                <a:latin typeface="Arial"/>
                <a:ea typeface="Arial"/>
                <a:cs typeface="Arial"/>
                <a:sym typeface="Arial"/>
              </a:rPr>
              <a:t>lectricity transition</a:t>
            </a:r>
            <a:r>
              <a:rPr b="1" lang="en-GB">
                <a:latin typeface="Arial"/>
                <a:ea typeface="Arial"/>
                <a:cs typeface="Arial"/>
                <a:sym typeface="Arial"/>
              </a:rPr>
              <a:t>s cannot happen without public engagement and support</a:t>
            </a:r>
            <a:endParaRPr/>
          </a:p>
          <a:p>
            <a:pPr indent="0" lvl="1" marL="558800" rtl="0" algn="l">
              <a:lnSpc>
                <a:spcPct val="100000"/>
              </a:lnSpc>
              <a:spcBef>
                <a:spcPts val="300"/>
              </a:spcBef>
              <a:spcAft>
                <a:spcPts val="0"/>
              </a:spcAft>
              <a:buClr>
                <a:schemeClr val="dk1"/>
              </a:buClr>
              <a:buSzPts val="2000"/>
              <a:buNone/>
            </a:pPr>
            <a:r>
              <a:rPr lang="en-GB">
                <a:latin typeface="Arial"/>
                <a:ea typeface="Arial"/>
                <a:cs typeface="Arial"/>
                <a:sym typeface="Arial"/>
              </a:rPr>
              <a:t>Public engagement is needed to inform effective and fair policies</a:t>
            </a:r>
            <a:endParaRPr/>
          </a:p>
          <a:p>
            <a:pPr indent="0" lvl="1" marL="558800" rtl="0" algn="l">
              <a:lnSpc>
                <a:spcPct val="100000"/>
              </a:lnSpc>
              <a:spcBef>
                <a:spcPts val="0"/>
              </a:spcBef>
              <a:spcAft>
                <a:spcPts val="0"/>
              </a:spcAft>
              <a:buClr>
                <a:schemeClr val="dk1"/>
              </a:buClr>
              <a:buSzPts val="2000"/>
              <a:buNone/>
            </a:pPr>
            <a:r>
              <a:t/>
            </a:r>
            <a:endParaRPr>
              <a:latin typeface="Arial"/>
              <a:ea typeface="Arial"/>
              <a:cs typeface="Arial"/>
              <a:sym typeface="Arial"/>
            </a:endParaRPr>
          </a:p>
          <a:p>
            <a:pPr indent="-342900" lvl="0" marL="444500" rtl="0" algn="l">
              <a:lnSpc>
                <a:spcPct val="110000"/>
              </a:lnSpc>
              <a:spcBef>
                <a:spcPts val="300"/>
              </a:spcBef>
              <a:spcAft>
                <a:spcPts val="0"/>
              </a:spcAft>
              <a:buSzPts val="2000"/>
              <a:buFont typeface="Arial"/>
              <a:buChar char="•"/>
            </a:pPr>
            <a:r>
              <a:rPr b="1" lang="en-GB">
                <a:latin typeface="Arial"/>
                <a:ea typeface="Arial"/>
                <a:cs typeface="Arial"/>
                <a:sym typeface="Arial"/>
              </a:rPr>
              <a:t>Electricity transitions are implemented by the public</a:t>
            </a:r>
            <a:endParaRPr/>
          </a:p>
          <a:p>
            <a:pPr indent="0" lvl="1" marL="558800" rtl="0" algn="l">
              <a:lnSpc>
                <a:spcPct val="100000"/>
              </a:lnSpc>
              <a:spcBef>
                <a:spcPts val="300"/>
              </a:spcBef>
              <a:spcAft>
                <a:spcPts val="0"/>
              </a:spcAft>
              <a:buClr>
                <a:schemeClr val="dk1"/>
              </a:buClr>
              <a:buSzPts val="2000"/>
              <a:buNone/>
            </a:pPr>
            <a:r>
              <a:rPr lang="en-GB">
                <a:latin typeface="Arial"/>
                <a:ea typeface="Arial"/>
                <a:cs typeface="Arial"/>
                <a:sym typeface="Arial"/>
              </a:rPr>
              <a:t>Behavioural change and public participation are vital to electricity transitions</a:t>
            </a:r>
            <a:endParaRPr/>
          </a:p>
        </p:txBody>
      </p:sp>
      <p:sp>
        <p:nvSpPr>
          <p:cNvPr id="139" name="Google Shape;139;p4"/>
          <p:cNvSpPr/>
          <p:nvPr/>
        </p:nvSpPr>
        <p:spPr>
          <a:xfrm>
            <a:off x="9245600" y="6504355"/>
            <a:ext cx="2946400"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(Demski, 2021)</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nvSpPr>
        <p:spPr>
          <a:xfrm>
            <a:off x="639248" y="3040042"/>
            <a:ext cx="7864672"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Electricity Transition Playbook</a:t>
            </a:r>
            <a:r>
              <a:rPr b="0" i="0" lang="en-GB" sz="2000" u="none" cap="none" strike="noStrike">
                <a:solidFill>
                  <a:srgbClr val="FFFFFF"/>
                </a:solidFill>
                <a:latin typeface="Trebuchet MS"/>
                <a:ea typeface="Trebuchet MS"/>
                <a:cs typeface="Trebuchet MS"/>
                <a:sym typeface="Trebuchet MS"/>
              </a:rPr>
              <a:t>: Public participation and support</a:t>
            </a:r>
            <a:endParaRPr b="0" i="0" sz="1800" u="none" cap="none" strike="noStrike">
              <a:solidFill>
                <a:srgbClr val="242424"/>
              </a:solidFill>
              <a:latin typeface="Arial"/>
              <a:ea typeface="Arial"/>
              <a:cs typeface="Arial"/>
              <a:sym typeface="Arial"/>
            </a:endParaRPr>
          </a:p>
        </p:txBody>
      </p:sp>
      <p:sp>
        <p:nvSpPr>
          <p:cNvPr id="146" name="Google Shape;146;p5"/>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400"/>
              <a:buNone/>
            </a:pPr>
            <a:r>
              <a:rPr lang="en-GB">
                <a:solidFill>
                  <a:schemeClr val="lt1"/>
                </a:solidFill>
                <a:latin typeface="Trebuchet MS"/>
                <a:ea typeface="Trebuchet MS"/>
                <a:cs typeface="Trebuchet MS"/>
                <a:sym typeface="Trebuchet MS"/>
              </a:rPr>
              <a:t>Just </a:t>
            </a:r>
            <a:r>
              <a:rPr b="0" i="0" lang="en-GB" sz="5400" u="none" cap="none" strike="noStrike">
                <a:solidFill>
                  <a:schemeClr val="lt1"/>
                </a:solidFill>
                <a:latin typeface="Trebuchet MS"/>
                <a:ea typeface="Trebuchet MS"/>
                <a:cs typeface="Trebuchet MS"/>
                <a:sym typeface="Trebuchet MS"/>
              </a:rPr>
              <a:t>transitions</a:t>
            </a:r>
            <a:br>
              <a:rPr b="0" i="0" lang="en-GB" sz="5400" u="none" cap="none" strike="noStrike">
                <a:solidFill>
                  <a:schemeClr val="dk1"/>
                </a:solidFill>
                <a:latin typeface="Calibri"/>
                <a:ea typeface="Calibri"/>
                <a:cs typeface="Calibri"/>
                <a:sym typeface="Calibri"/>
              </a:rPr>
            </a:br>
            <a:endParaRPr b="0" i="0" sz="5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title"/>
          </p:nvPr>
        </p:nvSpPr>
        <p:spPr>
          <a:xfrm>
            <a:off x="629399" y="101497"/>
            <a:ext cx="8589552"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Careful planning of structural change is critical to avoiding negative impacts on the public</a:t>
            </a:r>
            <a:endParaRPr/>
          </a:p>
        </p:txBody>
      </p:sp>
      <p:sp>
        <p:nvSpPr>
          <p:cNvPr id="153" name="Google Shape;153;p6"/>
          <p:cNvSpPr txBox="1"/>
          <p:nvPr>
            <p:ph idx="1" type="body"/>
          </p:nvPr>
        </p:nvSpPr>
        <p:spPr>
          <a:xfrm>
            <a:off x="629399" y="1252728"/>
            <a:ext cx="7602562"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The transition will have a net-positive impact on jobs and development, but structural changes planned without people in mind can also have negative impacts on affected populations. </a:t>
            </a:r>
            <a:endParaRPr/>
          </a:p>
          <a:p>
            <a:pPr indent="0" lvl="0" marL="101600" rtl="0" algn="l">
              <a:lnSpc>
                <a:spcPct val="110000"/>
              </a:lnSpc>
              <a:spcBef>
                <a:spcPts val="600"/>
              </a:spcBef>
              <a:spcAft>
                <a:spcPts val="0"/>
              </a:spcAft>
              <a:buSzPts val="2000"/>
              <a:buNone/>
            </a:pPr>
            <a:r>
              <a:t/>
            </a:r>
            <a:endParaRPr>
              <a:latin typeface="Arial"/>
              <a:ea typeface="Arial"/>
              <a:cs typeface="Arial"/>
              <a:sym typeface="Arial"/>
            </a:endParaRPr>
          </a:p>
          <a:p>
            <a:pPr indent="0" lvl="0" marL="101600" rtl="0" algn="l">
              <a:lnSpc>
                <a:spcPct val="110000"/>
              </a:lnSpc>
              <a:spcBef>
                <a:spcPts val="600"/>
              </a:spcBef>
              <a:spcAft>
                <a:spcPts val="0"/>
              </a:spcAft>
              <a:buSzPts val="2000"/>
              <a:buNone/>
            </a:pPr>
            <a:r>
              <a:rPr lang="en-GB">
                <a:latin typeface="Arial"/>
                <a:ea typeface="Arial"/>
                <a:cs typeface="Arial"/>
                <a:sym typeface="Arial"/>
              </a:rPr>
              <a:t>Change in location and type of infrastructure leads to:</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Loss of jobs in impacted locations</a:t>
            </a:r>
            <a:br>
              <a:rPr lang="en-GB">
                <a:latin typeface="Arial"/>
                <a:ea typeface="Arial"/>
                <a:cs typeface="Arial"/>
                <a:sym typeface="Arial"/>
              </a:rPr>
            </a:br>
            <a:endParaRPr sz="700">
              <a:latin typeface="Arial"/>
              <a:ea typeface="Arial"/>
              <a:cs typeface="Arial"/>
              <a:sym typeface="Arial"/>
            </a:endParaRPr>
          </a:p>
          <a:p>
            <a:pPr indent="0" lvl="0" marL="101600" rtl="0" algn="l">
              <a:lnSpc>
                <a:spcPct val="110000"/>
              </a:lnSpc>
              <a:spcBef>
                <a:spcPts val="600"/>
              </a:spcBef>
              <a:spcAft>
                <a:spcPts val="0"/>
              </a:spcAft>
              <a:buSzPts val="2000"/>
              <a:buNone/>
            </a:pPr>
            <a:r>
              <a:rPr lang="en-GB">
                <a:latin typeface="Arial"/>
                <a:ea typeface="Arial"/>
                <a:cs typeface="Arial"/>
                <a:sym typeface="Arial"/>
              </a:rPr>
              <a:t>These can lead to further:</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Socioeconomic impacts</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Social and cultural impacts</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Impacts on different groups</a:t>
            </a:r>
            <a:endParaRPr/>
          </a:p>
          <a:p>
            <a:pPr indent="-342900" lvl="0" marL="444500" rtl="0" algn="l">
              <a:lnSpc>
                <a:spcPct val="110000"/>
              </a:lnSpc>
              <a:spcBef>
                <a:spcPts val="600"/>
              </a:spcBef>
              <a:spcAft>
                <a:spcPts val="300"/>
              </a:spcAft>
              <a:buSzPts val="2000"/>
              <a:buFont typeface="Arial"/>
              <a:buChar char="•"/>
            </a:pPr>
            <a:r>
              <a:rPr lang="en-GB">
                <a:latin typeface="Arial"/>
                <a:ea typeface="Arial"/>
                <a:cs typeface="Arial"/>
                <a:sym typeface="Arial"/>
              </a:rPr>
              <a:t>Political impacts</a:t>
            </a:r>
            <a:endParaRPr/>
          </a:p>
        </p:txBody>
      </p:sp>
      <p:pic>
        <p:nvPicPr>
          <p:cNvPr descr="The Enemy Within: The 30th anniversary of the Miners' Strike in the Gu –  Verso" id="154" name="Google Shape;154;p6"/>
          <p:cNvPicPr preferRelativeResize="0"/>
          <p:nvPr/>
        </p:nvPicPr>
        <p:blipFill rotWithShape="1">
          <a:blip r:embed="rId3">
            <a:alphaModFix/>
          </a:blip>
          <a:srcRect b="0" l="31655" r="10004" t="0"/>
          <a:stretch/>
        </p:blipFill>
        <p:spPr>
          <a:xfrm>
            <a:off x="7982581" y="1922509"/>
            <a:ext cx="3766074" cy="3873238"/>
          </a:xfrm>
          <a:prstGeom prst="rect">
            <a:avLst/>
          </a:prstGeom>
          <a:noFill/>
          <a:ln>
            <a:noFill/>
          </a:ln>
        </p:spPr>
      </p:pic>
      <p:sp>
        <p:nvSpPr>
          <p:cNvPr id="155" name="Google Shape;155;p6"/>
          <p:cNvSpPr txBox="1"/>
          <p:nvPr/>
        </p:nvSpPr>
        <p:spPr>
          <a:xfrm>
            <a:off x="8062629" y="5829983"/>
            <a:ext cx="376607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Miner’s strike of 1984-1984, Sheffield, UK. Image: Smith, 1984</a:t>
            </a:r>
            <a:endParaRPr/>
          </a:p>
        </p:txBody>
      </p:sp>
      <p:sp>
        <p:nvSpPr>
          <p:cNvPr id="156" name="Google Shape;156;p6"/>
          <p:cNvSpPr txBox="1"/>
          <p:nvPr/>
        </p:nvSpPr>
        <p:spPr>
          <a:xfrm>
            <a:off x="6151139" y="6493496"/>
            <a:ext cx="6099048"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(Atteridge et al., 2020)</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629399" y="116732"/>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The meaning and framing of a ‘just transition’ will be different for every country</a:t>
            </a:r>
            <a:endParaRPr/>
          </a:p>
        </p:txBody>
      </p:sp>
      <p:sp>
        <p:nvSpPr>
          <p:cNvPr id="163" name="Google Shape;163;p7"/>
          <p:cNvSpPr txBox="1"/>
          <p:nvPr>
            <p:ph idx="1" type="body"/>
          </p:nvPr>
        </p:nvSpPr>
        <p:spPr>
          <a:xfrm>
            <a:off x="629399" y="1252728"/>
            <a:ext cx="10933801" cy="5488540"/>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A just transition is:  “Greening the economy in a way that is as fair and inclusive as possible to everyone concerned, creating decent work opportunities and leaving no one behind.”</a:t>
            </a:r>
            <a:endParaRPr/>
          </a:p>
          <a:p>
            <a:pPr indent="0" lvl="0" marL="101600" rtl="0" algn="l">
              <a:lnSpc>
                <a:spcPct val="110000"/>
              </a:lnSpc>
              <a:spcBef>
                <a:spcPts val="900"/>
              </a:spcBef>
              <a:spcAft>
                <a:spcPts val="0"/>
              </a:spcAft>
              <a:buSzPts val="2000"/>
              <a:buNone/>
            </a:pPr>
            <a:r>
              <a:t/>
            </a:r>
            <a:endParaRPr i="1" sz="700">
              <a:latin typeface="Arial"/>
              <a:ea typeface="Arial"/>
              <a:cs typeface="Arial"/>
              <a:sym typeface="Arial"/>
            </a:endParaRPr>
          </a:p>
          <a:p>
            <a:pPr indent="0" lvl="0" marL="101600" rtl="0" algn="l">
              <a:lnSpc>
                <a:spcPct val="110000"/>
              </a:lnSpc>
              <a:spcBef>
                <a:spcPts val="900"/>
              </a:spcBef>
              <a:spcAft>
                <a:spcPts val="0"/>
              </a:spcAft>
              <a:buSzPts val="2000"/>
              <a:buNone/>
            </a:pPr>
            <a:r>
              <a:rPr lang="en-GB">
                <a:latin typeface="Arial"/>
                <a:ea typeface="Arial"/>
                <a:cs typeface="Arial"/>
                <a:sym typeface="Arial"/>
              </a:rPr>
              <a:t>Electricity transitions may be as much about addressing social and economic issues as greening the economy.</a:t>
            </a:r>
            <a:endParaRPr/>
          </a:p>
          <a:p>
            <a:pPr indent="-342900" lvl="0" marL="444500" rtl="0" algn="l">
              <a:lnSpc>
                <a:spcPct val="110000"/>
              </a:lnSpc>
              <a:spcBef>
                <a:spcPts val="900"/>
              </a:spcBef>
              <a:spcAft>
                <a:spcPts val="0"/>
              </a:spcAft>
              <a:buSzPts val="2000"/>
              <a:buFont typeface="Arial"/>
              <a:buChar char="•"/>
            </a:pPr>
            <a:r>
              <a:rPr b="1" lang="en-GB">
                <a:latin typeface="Arial"/>
                <a:ea typeface="Arial"/>
                <a:cs typeface="Arial"/>
                <a:sym typeface="Arial"/>
              </a:rPr>
              <a:t>High levels of unemployment</a:t>
            </a:r>
            <a:endParaRPr>
              <a:latin typeface="Arial"/>
              <a:ea typeface="Arial"/>
              <a:cs typeface="Arial"/>
              <a:sym typeface="Arial"/>
            </a:endParaRPr>
          </a:p>
          <a:p>
            <a:pPr indent="-285750" lvl="0" marL="387350" rtl="0" algn="l">
              <a:lnSpc>
                <a:spcPct val="110000"/>
              </a:lnSpc>
              <a:spcBef>
                <a:spcPts val="900"/>
              </a:spcBef>
              <a:spcAft>
                <a:spcPts val="0"/>
              </a:spcAft>
              <a:buSzPts val="2000"/>
              <a:buFont typeface="Arial"/>
              <a:buChar char="•"/>
            </a:pPr>
            <a:r>
              <a:rPr b="1" lang="en-GB">
                <a:latin typeface="Arial"/>
                <a:ea typeface="Arial"/>
                <a:cs typeface="Arial"/>
                <a:sym typeface="Arial"/>
              </a:rPr>
              <a:t>Low levels of energy access</a:t>
            </a:r>
            <a:endParaRPr/>
          </a:p>
          <a:p>
            <a:pPr indent="-285750" lvl="0" marL="387350" rtl="0" algn="l">
              <a:lnSpc>
                <a:spcPct val="110000"/>
              </a:lnSpc>
              <a:spcBef>
                <a:spcPts val="900"/>
              </a:spcBef>
              <a:spcAft>
                <a:spcPts val="0"/>
              </a:spcAft>
              <a:buSzPts val="2000"/>
              <a:buFont typeface="Arial"/>
              <a:buChar char="•"/>
            </a:pPr>
            <a:r>
              <a:rPr b="1" lang="en-GB">
                <a:latin typeface="Arial"/>
                <a:ea typeface="Arial"/>
                <a:cs typeface="Arial"/>
                <a:sym typeface="Arial"/>
              </a:rPr>
              <a:t>High levels of poverty</a:t>
            </a:r>
            <a:endParaRPr/>
          </a:p>
          <a:p>
            <a:pPr indent="-285750" lvl="0" marL="387350" rtl="0" algn="l">
              <a:lnSpc>
                <a:spcPct val="110000"/>
              </a:lnSpc>
              <a:spcBef>
                <a:spcPts val="900"/>
              </a:spcBef>
              <a:spcAft>
                <a:spcPts val="0"/>
              </a:spcAft>
              <a:buSzPts val="2000"/>
              <a:buFont typeface="Arial"/>
              <a:buChar char="•"/>
            </a:pPr>
            <a:r>
              <a:rPr b="1" lang="en-GB">
                <a:latin typeface="Arial"/>
                <a:ea typeface="Arial"/>
                <a:cs typeface="Arial"/>
                <a:sym typeface="Arial"/>
              </a:rPr>
              <a:t>High economic dependency </a:t>
            </a:r>
            <a:r>
              <a:rPr lang="en-GB">
                <a:latin typeface="Arial"/>
                <a:ea typeface="Arial"/>
                <a:cs typeface="Arial"/>
                <a:sym typeface="Arial"/>
              </a:rPr>
              <a:t>on the production or export of fossil fuel resources, exposure to global financial instability</a:t>
            </a:r>
            <a:endParaRPr/>
          </a:p>
          <a:p>
            <a:pPr indent="-285750" lvl="0" marL="387350" rtl="0" algn="l">
              <a:lnSpc>
                <a:spcPct val="110000"/>
              </a:lnSpc>
              <a:spcBef>
                <a:spcPts val="900"/>
              </a:spcBef>
              <a:spcAft>
                <a:spcPts val="0"/>
              </a:spcAft>
              <a:buSzPts val="2000"/>
              <a:buFont typeface="Arial"/>
              <a:buChar char="•"/>
            </a:pPr>
            <a:r>
              <a:rPr b="1" lang="en-GB">
                <a:latin typeface="Arial"/>
                <a:ea typeface="Arial"/>
                <a:cs typeface="Arial"/>
                <a:sym typeface="Arial"/>
              </a:rPr>
              <a:t>High levels of social inequality</a:t>
            </a:r>
            <a:endParaRPr/>
          </a:p>
          <a:p>
            <a:pPr indent="0" lvl="0" marL="101600" rtl="0" algn="l">
              <a:lnSpc>
                <a:spcPct val="110000"/>
              </a:lnSpc>
              <a:spcBef>
                <a:spcPts val="900"/>
              </a:spcBef>
              <a:spcAft>
                <a:spcPts val="0"/>
              </a:spcAft>
              <a:buSzPts val="2000"/>
              <a:buNone/>
            </a:pPr>
            <a:r>
              <a:t/>
            </a:r>
            <a:endParaRPr sz="700">
              <a:latin typeface="Arial"/>
              <a:ea typeface="Arial"/>
              <a:cs typeface="Arial"/>
              <a:sym typeface="Arial"/>
            </a:endParaRPr>
          </a:p>
          <a:p>
            <a:pPr indent="0" lvl="0" marL="101600" rtl="0" algn="l">
              <a:lnSpc>
                <a:spcPct val="110000"/>
              </a:lnSpc>
              <a:spcBef>
                <a:spcPts val="900"/>
              </a:spcBef>
              <a:spcAft>
                <a:spcPts val="0"/>
              </a:spcAft>
              <a:buSzPts val="2000"/>
              <a:buNone/>
            </a:pPr>
            <a:r>
              <a:rPr lang="en-GB">
                <a:latin typeface="Arial"/>
                <a:ea typeface="Arial"/>
                <a:cs typeface="Arial"/>
                <a:sym typeface="Arial"/>
              </a:rPr>
              <a:t>Note that ‘transition’ may not be the best framing in many countries. </a:t>
            </a:r>
            <a:endParaRPr i="1">
              <a:latin typeface="Arial"/>
              <a:ea typeface="Arial"/>
              <a:cs typeface="Arial"/>
              <a:sym typeface="Arial"/>
            </a:endParaRPr>
          </a:p>
          <a:p>
            <a:pPr indent="0" lvl="0" marL="101600" rtl="0" algn="l">
              <a:lnSpc>
                <a:spcPct val="110000"/>
              </a:lnSpc>
              <a:spcBef>
                <a:spcPts val="900"/>
              </a:spcBef>
              <a:spcAft>
                <a:spcPts val="0"/>
              </a:spcAft>
              <a:buSzPts val="2000"/>
              <a:buNone/>
            </a:pPr>
            <a:r>
              <a:t/>
            </a:r>
            <a:endParaRPr i="1" sz="2000">
              <a:latin typeface="Arial"/>
              <a:ea typeface="Arial"/>
              <a:cs typeface="Arial"/>
              <a:sym typeface="Arial"/>
            </a:endParaRPr>
          </a:p>
          <a:p>
            <a:pPr indent="0" lvl="0" marL="101600" rtl="0" algn="l">
              <a:lnSpc>
                <a:spcPct val="110000"/>
              </a:lnSpc>
              <a:spcBef>
                <a:spcPts val="600"/>
              </a:spcBef>
              <a:spcAft>
                <a:spcPts val="300"/>
              </a:spcAft>
              <a:buSzPts val="2000"/>
              <a:buNone/>
            </a:pPr>
            <a:r>
              <a:t/>
            </a:r>
            <a:endParaRPr>
              <a:latin typeface="Arial"/>
              <a:ea typeface="Arial"/>
              <a:cs typeface="Arial"/>
              <a:sym typeface="Arial"/>
            </a:endParaRPr>
          </a:p>
        </p:txBody>
      </p:sp>
      <p:sp>
        <p:nvSpPr>
          <p:cNvPr id="164" name="Google Shape;164;p7"/>
          <p:cNvSpPr/>
          <p:nvPr/>
        </p:nvSpPr>
        <p:spPr>
          <a:xfrm>
            <a:off x="8453120" y="6504355"/>
            <a:ext cx="3738880" cy="3693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(Blachowicz et al., 2021)</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type="title"/>
          </p:nvPr>
        </p:nvSpPr>
        <p:spPr>
          <a:xfrm>
            <a:off x="629399" y="133815"/>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The IEA identifies four key focus areas for planning people-centred transitions</a:t>
            </a:r>
            <a:endParaRPr/>
          </a:p>
        </p:txBody>
      </p:sp>
      <p:sp>
        <p:nvSpPr>
          <p:cNvPr id="171" name="Google Shape;171;p8"/>
          <p:cNvSpPr txBox="1"/>
          <p:nvPr>
            <p:ph idx="1" type="body"/>
          </p:nvPr>
        </p:nvSpPr>
        <p:spPr>
          <a:xfrm>
            <a:off x="629399" y="1286782"/>
            <a:ext cx="10933801" cy="608870"/>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latin typeface="Arial"/>
                <a:ea typeface="Arial"/>
                <a:cs typeface="Arial"/>
                <a:sym typeface="Arial"/>
              </a:rPr>
              <a:t>From the IEA’s Global Commission on People-Centred Clean Energy</a:t>
            </a:r>
            <a:endParaRPr/>
          </a:p>
          <a:p>
            <a:pPr indent="0" lvl="0" marL="101600" rtl="0" algn="l">
              <a:lnSpc>
                <a:spcPct val="110000"/>
              </a:lnSpc>
              <a:spcBef>
                <a:spcPts val="600"/>
              </a:spcBef>
              <a:spcAft>
                <a:spcPts val="300"/>
              </a:spcAft>
              <a:buSzPts val="2000"/>
              <a:buNone/>
            </a:pPr>
            <a:r>
              <a:t/>
            </a:r>
            <a:endParaRPr>
              <a:latin typeface="Arial"/>
              <a:ea typeface="Arial"/>
              <a:cs typeface="Arial"/>
              <a:sym typeface="Arial"/>
            </a:endParaRPr>
          </a:p>
        </p:txBody>
      </p:sp>
      <p:sp>
        <p:nvSpPr>
          <p:cNvPr id="172" name="Google Shape;172;p8"/>
          <p:cNvSpPr/>
          <p:nvPr/>
        </p:nvSpPr>
        <p:spPr>
          <a:xfrm>
            <a:off x="1009711" y="2185935"/>
            <a:ext cx="2268000" cy="2520000"/>
          </a:xfrm>
          <a:prstGeom prst="roundRect">
            <a:avLst>
              <a:gd fmla="val 16667" name="adj"/>
            </a:avLst>
          </a:prstGeom>
          <a:solidFill>
            <a:schemeClr val="lt1"/>
          </a:solidFill>
          <a:ln cap="flat" cmpd="sng" w="12700">
            <a:solidFill>
              <a:srgbClr val="1EBC2A"/>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a:p>
            <a:pPr indent="0" lvl="0" marL="0" marR="0" rtl="0" algn="ctr">
              <a:spcBef>
                <a:spcPts val="1200"/>
              </a:spcBef>
              <a:spcAft>
                <a:spcPts val="0"/>
              </a:spcAft>
              <a:buNone/>
            </a:pPr>
            <a:r>
              <a:rPr lang="en-GB" sz="2400">
                <a:solidFill>
                  <a:schemeClr val="dk1"/>
                </a:solidFill>
                <a:latin typeface="Arial"/>
                <a:ea typeface="Arial"/>
                <a:cs typeface="Arial"/>
                <a:sym typeface="Arial"/>
              </a:rPr>
              <a:t>Decent jobs and worker protection</a:t>
            </a:r>
            <a:endParaRPr/>
          </a:p>
          <a:p>
            <a:pPr indent="0" lvl="0" marL="0" marR="0" rtl="0" algn="ctr">
              <a:spcBef>
                <a:spcPts val="1200"/>
              </a:spcBef>
              <a:spcAft>
                <a:spcPts val="0"/>
              </a:spcAft>
              <a:buNone/>
            </a:pPr>
            <a:r>
              <a:t/>
            </a:r>
            <a:endParaRPr sz="2400">
              <a:solidFill>
                <a:schemeClr val="dk1"/>
              </a:solidFill>
              <a:latin typeface="Arial"/>
              <a:ea typeface="Arial"/>
              <a:cs typeface="Arial"/>
              <a:sym typeface="Arial"/>
            </a:endParaRPr>
          </a:p>
        </p:txBody>
      </p:sp>
      <p:sp>
        <p:nvSpPr>
          <p:cNvPr id="173" name="Google Shape;173;p8"/>
          <p:cNvSpPr/>
          <p:nvPr/>
        </p:nvSpPr>
        <p:spPr>
          <a:xfrm>
            <a:off x="3610303" y="2185933"/>
            <a:ext cx="2268000" cy="2520000"/>
          </a:xfrm>
          <a:prstGeom prst="roundRect">
            <a:avLst>
              <a:gd fmla="val 16667" name="adj"/>
            </a:avLst>
          </a:prstGeom>
          <a:solidFill>
            <a:schemeClr val="lt1"/>
          </a:solidFill>
          <a:ln cap="flat" cmpd="sng" w="12700">
            <a:solidFill>
              <a:srgbClr val="1EBC2A"/>
            </a:solidFill>
            <a:prstDash val="solid"/>
            <a:miter lim="800000"/>
            <a:headEnd len="sm" w="sm" type="none"/>
            <a:tailEnd len="sm" w="sm" type="none"/>
          </a:ln>
        </p:spPr>
        <p:txBody>
          <a:bodyPr anchorCtr="0" anchor="t" bIns="45700" lIns="91425" spcFirstLastPara="1" rIns="91425" wrap="square" tIns="45700">
            <a:spAutoFit/>
          </a:bodyPr>
          <a:lstStyle/>
          <a:p>
            <a:pPr indent="0" lvl="0" marL="101600" marR="0" rtl="0" algn="ctr">
              <a:spcBef>
                <a:spcPts val="0"/>
              </a:spcBef>
              <a:spcAft>
                <a:spcPts val="0"/>
              </a:spcAft>
              <a:buNone/>
            </a:pPr>
            <a:r>
              <a:t/>
            </a:r>
            <a:endParaRPr sz="2400">
              <a:solidFill>
                <a:schemeClr val="dk1"/>
              </a:solidFill>
              <a:latin typeface="Arial"/>
              <a:ea typeface="Arial"/>
              <a:cs typeface="Arial"/>
              <a:sym typeface="Arial"/>
            </a:endParaRPr>
          </a:p>
          <a:p>
            <a:pPr indent="0" lvl="0" marL="101600" marR="0" rtl="0" algn="ctr">
              <a:spcBef>
                <a:spcPts val="600"/>
              </a:spcBef>
              <a:spcAft>
                <a:spcPts val="0"/>
              </a:spcAft>
              <a:buNone/>
            </a:pPr>
            <a:r>
              <a:rPr lang="en-GB" sz="2400">
                <a:solidFill>
                  <a:schemeClr val="dk1"/>
                </a:solidFill>
                <a:latin typeface="Arial"/>
                <a:ea typeface="Arial"/>
                <a:cs typeface="Arial"/>
                <a:sym typeface="Arial"/>
              </a:rPr>
              <a:t>Social and economic development</a:t>
            </a:r>
            <a:endParaRPr/>
          </a:p>
          <a:p>
            <a:pPr indent="0" lvl="0" marL="101600" marR="0" rtl="0" algn="ctr">
              <a:spcBef>
                <a:spcPts val="600"/>
              </a:spcBef>
              <a:spcAft>
                <a:spcPts val="0"/>
              </a:spcAft>
              <a:buNone/>
            </a:pPr>
            <a:r>
              <a:t/>
            </a:r>
            <a:endParaRPr sz="2400">
              <a:solidFill>
                <a:schemeClr val="dk1"/>
              </a:solidFill>
              <a:latin typeface="Arial"/>
              <a:ea typeface="Arial"/>
              <a:cs typeface="Arial"/>
              <a:sym typeface="Arial"/>
            </a:endParaRPr>
          </a:p>
        </p:txBody>
      </p:sp>
      <p:sp>
        <p:nvSpPr>
          <p:cNvPr id="174" name="Google Shape;174;p8"/>
          <p:cNvSpPr/>
          <p:nvPr/>
        </p:nvSpPr>
        <p:spPr>
          <a:xfrm>
            <a:off x="6210896" y="2185935"/>
            <a:ext cx="2268000" cy="2520000"/>
          </a:xfrm>
          <a:prstGeom prst="roundRect">
            <a:avLst>
              <a:gd fmla="val 16667" name="adj"/>
            </a:avLst>
          </a:prstGeom>
          <a:solidFill>
            <a:schemeClr val="lt1"/>
          </a:solidFill>
          <a:ln cap="flat" cmpd="sng" w="12700">
            <a:solidFill>
              <a:srgbClr val="1EBC2A"/>
            </a:solidFill>
            <a:prstDash val="solid"/>
            <a:miter lim="800000"/>
            <a:headEnd len="sm" w="sm" type="none"/>
            <a:tailEnd len="sm" w="sm" type="none"/>
          </a:ln>
        </p:spPr>
        <p:txBody>
          <a:bodyPr anchorCtr="0" anchor="t" bIns="45700" lIns="91425" spcFirstLastPara="1" rIns="91425" wrap="square" tIns="45700">
            <a:spAutoFit/>
          </a:bodyPr>
          <a:lstStyle/>
          <a:p>
            <a:pPr indent="0" lvl="0" marL="101600" marR="0" rtl="0" algn="ctr">
              <a:spcBef>
                <a:spcPts val="0"/>
              </a:spcBef>
              <a:spcAft>
                <a:spcPts val="0"/>
              </a:spcAft>
              <a:buNone/>
            </a:pPr>
            <a:r>
              <a:t/>
            </a:r>
            <a:endParaRPr sz="2400">
              <a:solidFill>
                <a:schemeClr val="dk1"/>
              </a:solidFill>
              <a:latin typeface="Arial"/>
              <a:ea typeface="Arial"/>
              <a:cs typeface="Arial"/>
              <a:sym typeface="Arial"/>
            </a:endParaRPr>
          </a:p>
          <a:p>
            <a:pPr indent="0" lvl="0" marL="101600" marR="0" rtl="0" algn="ctr">
              <a:spcBef>
                <a:spcPts val="600"/>
              </a:spcBef>
              <a:spcAft>
                <a:spcPts val="0"/>
              </a:spcAft>
              <a:buNone/>
            </a:pPr>
            <a:r>
              <a:rPr lang="en-GB" sz="2400">
                <a:solidFill>
                  <a:schemeClr val="dk1"/>
                </a:solidFill>
                <a:latin typeface="Arial"/>
                <a:ea typeface="Arial"/>
                <a:cs typeface="Arial"/>
                <a:sym typeface="Arial"/>
              </a:rPr>
              <a:t>Equity, social inclusion and fairness</a:t>
            </a:r>
            <a:endParaRPr/>
          </a:p>
          <a:p>
            <a:pPr indent="0" lvl="0" marL="101600" marR="0" rtl="0" algn="ctr">
              <a:spcBef>
                <a:spcPts val="600"/>
              </a:spcBef>
              <a:spcAft>
                <a:spcPts val="0"/>
              </a:spcAft>
              <a:buNone/>
            </a:pPr>
            <a:r>
              <a:t/>
            </a:r>
            <a:endParaRPr sz="2400">
              <a:solidFill>
                <a:schemeClr val="dk1"/>
              </a:solidFill>
              <a:latin typeface="Arial"/>
              <a:ea typeface="Arial"/>
              <a:cs typeface="Arial"/>
              <a:sym typeface="Arial"/>
            </a:endParaRPr>
          </a:p>
        </p:txBody>
      </p:sp>
      <p:sp>
        <p:nvSpPr>
          <p:cNvPr id="175" name="Google Shape;175;p8"/>
          <p:cNvSpPr/>
          <p:nvPr/>
        </p:nvSpPr>
        <p:spPr>
          <a:xfrm>
            <a:off x="8816420" y="2185933"/>
            <a:ext cx="2268000" cy="2520000"/>
          </a:xfrm>
          <a:prstGeom prst="roundRect">
            <a:avLst>
              <a:gd fmla="val 16667" name="adj"/>
            </a:avLst>
          </a:prstGeom>
          <a:solidFill>
            <a:schemeClr val="lt1"/>
          </a:solidFill>
          <a:ln cap="flat" cmpd="sng" w="12700">
            <a:solidFill>
              <a:srgbClr val="1EBC2A"/>
            </a:solidFill>
            <a:prstDash val="solid"/>
            <a:miter lim="800000"/>
            <a:headEnd len="sm" w="sm" type="none"/>
            <a:tailEnd len="sm" w="sm" type="none"/>
          </a:ln>
        </p:spPr>
        <p:txBody>
          <a:bodyPr anchorCtr="0" anchor="t" bIns="45700" lIns="91425" spcFirstLastPara="1" rIns="91425" wrap="square" tIns="45700">
            <a:spAutoFit/>
          </a:bodyPr>
          <a:lstStyle/>
          <a:p>
            <a:pPr indent="0" lvl="0" marL="101600" marR="0" rtl="0" algn="ctr">
              <a:spcBef>
                <a:spcPts val="0"/>
              </a:spcBef>
              <a:spcAft>
                <a:spcPts val="0"/>
              </a:spcAft>
              <a:buNone/>
            </a:pPr>
            <a:r>
              <a:t/>
            </a:r>
            <a:endParaRPr sz="2400">
              <a:solidFill>
                <a:schemeClr val="dk1"/>
              </a:solidFill>
              <a:latin typeface="Arial"/>
              <a:ea typeface="Arial"/>
              <a:cs typeface="Arial"/>
              <a:sym typeface="Arial"/>
            </a:endParaRPr>
          </a:p>
          <a:p>
            <a:pPr indent="0" lvl="0" marL="101600" marR="0" rtl="0" algn="ctr">
              <a:spcBef>
                <a:spcPts val="600"/>
              </a:spcBef>
              <a:spcAft>
                <a:spcPts val="0"/>
              </a:spcAft>
              <a:buNone/>
            </a:pPr>
            <a:r>
              <a:rPr lang="en-GB" sz="2400">
                <a:solidFill>
                  <a:schemeClr val="dk1"/>
                </a:solidFill>
                <a:latin typeface="Arial"/>
                <a:ea typeface="Arial"/>
                <a:cs typeface="Arial"/>
                <a:sym typeface="Arial"/>
              </a:rPr>
              <a:t>People as active participants</a:t>
            </a:r>
            <a:endParaRPr/>
          </a:p>
          <a:p>
            <a:pPr indent="0" lvl="0" marL="101600" marR="0" rtl="0" algn="ctr">
              <a:spcBef>
                <a:spcPts val="600"/>
              </a:spcBef>
              <a:spcAft>
                <a:spcPts val="0"/>
              </a:spcAft>
              <a:buNone/>
            </a:pPr>
            <a:r>
              <a:t/>
            </a:r>
            <a:endParaRPr sz="2400">
              <a:solidFill>
                <a:schemeClr val="dk1"/>
              </a:solidFill>
              <a:latin typeface="Arial"/>
              <a:ea typeface="Arial"/>
              <a:cs typeface="Arial"/>
              <a:sym typeface="Arial"/>
            </a:endParaRPr>
          </a:p>
        </p:txBody>
      </p:sp>
      <p:sp>
        <p:nvSpPr>
          <p:cNvPr id="176" name="Google Shape;176;p8"/>
          <p:cNvSpPr/>
          <p:nvPr/>
        </p:nvSpPr>
        <p:spPr>
          <a:xfrm>
            <a:off x="8453120" y="6504355"/>
            <a:ext cx="3738880" cy="3693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(IEA, 2021)</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629399" y="8994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Social and economic development is a key focus area</a:t>
            </a:r>
            <a:endParaRPr/>
          </a:p>
        </p:txBody>
      </p:sp>
      <p:sp>
        <p:nvSpPr>
          <p:cNvPr descr="Upward trend" id="183" name="Google Shape;183;p9"/>
          <p:cNvSpPr/>
          <p:nvPr/>
        </p:nvSpPr>
        <p:spPr>
          <a:xfrm>
            <a:off x="816283" y="1483146"/>
            <a:ext cx="1452220" cy="145222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9"/>
          <p:cNvSpPr/>
          <p:nvPr/>
        </p:nvSpPr>
        <p:spPr>
          <a:xfrm>
            <a:off x="2810933" y="1637200"/>
            <a:ext cx="8500534" cy="1169714"/>
          </a:xfrm>
          <a:custGeom>
            <a:rect b="b" l="l" r="r" t="t"/>
            <a:pathLst>
              <a:path extrusionOk="0" h="1169714" w="3227156">
                <a:moveTo>
                  <a:pt x="0" y="0"/>
                </a:moveTo>
                <a:lnTo>
                  <a:pt x="3227156" y="0"/>
                </a:lnTo>
                <a:lnTo>
                  <a:pt x="3227156" y="1169714"/>
                </a:lnTo>
                <a:lnTo>
                  <a:pt x="0" y="1169714"/>
                </a:lnTo>
                <a:lnTo>
                  <a:pt x="0" y="0"/>
                </a:lnTo>
                <a:close/>
              </a:path>
            </a:pathLst>
          </a:cu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Create policies that enhance social and economic development</a:t>
            </a:r>
            <a:endParaRPr sz="2000">
              <a:solidFill>
                <a:schemeClr val="dk1"/>
              </a:solidFill>
              <a:latin typeface="Arial"/>
              <a:ea typeface="Arial"/>
              <a:cs typeface="Arial"/>
              <a:sym typeface="Arial"/>
            </a:endParaRPr>
          </a:p>
        </p:txBody>
      </p:sp>
      <p:sp>
        <p:nvSpPr>
          <p:cNvPr descr="Lightbulb with solid fill" id="185" name="Google Shape;185;p9"/>
          <p:cNvSpPr/>
          <p:nvPr/>
        </p:nvSpPr>
        <p:spPr>
          <a:xfrm>
            <a:off x="816283" y="3274946"/>
            <a:ext cx="1452220" cy="145222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9"/>
          <p:cNvSpPr/>
          <p:nvPr/>
        </p:nvSpPr>
        <p:spPr>
          <a:xfrm>
            <a:off x="2810933" y="3429000"/>
            <a:ext cx="8500534" cy="1169714"/>
          </a:xfrm>
          <a:custGeom>
            <a:rect b="b" l="l" r="r" t="t"/>
            <a:pathLst>
              <a:path extrusionOk="0" h="1169714" w="3227156">
                <a:moveTo>
                  <a:pt x="0" y="0"/>
                </a:moveTo>
                <a:lnTo>
                  <a:pt x="3227156" y="0"/>
                </a:lnTo>
                <a:lnTo>
                  <a:pt x="3227156" y="1169714"/>
                </a:lnTo>
                <a:lnTo>
                  <a:pt x="0" y="1169714"/>
                </a:lnTo>
                <a:lnTo>
                  <a:pt x="0" y="0"/>
                </a:lnTo>
                <a:close/>
              </a:path>
            </a:pathLst>
          </a:cu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Prioritise universal clean energy access and the elimination of energy poverty</a:t>
            </a:r>
            <a:endParaRPr sz="2000">
              <a:solidFill>
                <a:schemeClr val="dk1"/>
              </a:solidFill>
              <a:latin typeface="Arial"/>
              <a:ea typeface="Arial"/>
              <a:cs typeface="Arial"/>
              <a:sym typeface="Arial"/>
            </a:endParaRPr>
          </a:p>
        </p:txBody>
      </p:sp>
      <p:sp>
        <p:nvSpPr>
          <p:cNvPr descr="Piggy Bank" id="187" name="Google Shape;187;p9"/>
          <p:cNvSpPr/>
          <p:nvPr/>
        </p:nvSpPr>
        <p:spPr>
          <a:xfrm>
            <a:off x="816283" y="5066746"/>
            <a:ext cx="1452220" cy="145222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9"/>
          <p:cNvSpPr/>
          <p:nvPr/>
        </p:nvSpPr>
        <p:spPr>
          <a:xfrm>
            <a:off x="2810933" y="5220800"/>
            <a:ext cx="8500534" cy="1169714"/>
          </a:xfrm>
          <a:custGeom>
            <a:rect b="b" l="l" r="r" t="t"/>
            <a:pathLst>
              <a:path extrusionOk="0" h="1169714" w="3227156">
                <a:moveTo>
                  <a:pt x="0" y="0"/>
                </a:moveTo>
                <a:lnTo>
                  <a:pt x="3227156" y="0"/>
                </a:lnTo>
                <a:lnTo>
                  <a:pt x="3227156" y="1169714"/>
                </a:lnTo>
                <a:lnTo>
                  <a:pt x="0" y="1169714"/>
                </a:lnTo>
                <a:lnTo>
                  <a:pt x="0" y="0"/>
                </a:lnTo>
                <a:close/>
              </a:path>
            </a:pathLst>
          </a:cu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Promote energy security, affordability and resilience </a:t>
            </a:r>
            <a:endParaRPr sz="2000">
              <a:solidFill>
                <a:schemeClr val="dk1"/>
              </a:solidFill>
              <a:latin typeface="Arial"/>
              <a:ea typeface="Arial"/>
              <a:cs typeface="Arial"/>
              <a:sym typeface="Arial"/>
            </a:endParaRPr>
          </a:p>
        </p:txBody>
      </p:sp>
      <p:sp>
        <p:nvSpPr>
          <p:cNvPr id="189" name="Google Shape;189;p9"/>
          <p:cNvSpPr/>
          <p:nvPr/>
        </p:nvSpPr>
        <p:spPr>
          <a:xfrm>
            <a:off x="8453120" y="6504355"/>
            <a:ext cx="3738880" cy="3693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(IEA, 2021)</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2023-10-08T22:10:54Z</dcterms:created>
  <dc:creator>Richardson, Emma J J</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