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64" r:id="rId2"/>
  </p:sldMasterIdLst>
  <p:notesMasterIdLst>
    <p:notesMasterId r:id="rId15"/>
  </p:notesMasterIdLst>
  <p:sldIdLst>
    <p:sldId id="269" r:id="rId3"/>
    <p:sldId id="257" r:id="rId4"/>
    <p:sldId id="270" r:id="rId5"/>
    <p:sldId id="278" r:id="rId6"/>
    <p:sldId id="276" r:id="rId7"/>
    <p:sldId id="279" r:id="rId8"/>
    <p:sldId id="271" r:id="rId9"/>
    <p:sldId id="272" r:id="rId10"/>
    <p:sldId id="273" r:id="rId11"/>
    <p:sldId id="274" r:id="rId12"/>
    <p:sldId id="275" r:id="rId13"/>
    <p:sldId id="277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7" roundtripDataSignature="AMtx7mjqQKj1xgg2wudbxCvdaKbB2zeU/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60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F657F8-F8D0-4862-7E68-07E18FD0F4B5}" v="9" dt="2021-04-29T16:45:13.7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89063" autoAdjust="0"/>
  </p:normalViewPr>
  <p:slideViewPr>
    <p:cSldViewPr snapToGrid="0">
      <p:cViewPr varScale="1">
        <p:scale>
          <a:sx n="98" d="100"/>
          <a:sy n="98" d="100"/>
        </p:scale>
        <p:origin x="11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72" Type="http://schemas.microsoft.com/office/2015/10/relationships/revisionInfo" Target="revisionInfo.xml"/><Relationship Id="rId3" Type="http://schemas.openxmlformats.org/officeDocument/2006/relationships/slide" Target="slides/slide1.xml"/><Relationship Id="rId68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67" Type="http://customschemas.google.com/relationships/presentationmetadata" Target="metadata"/><Relationship Id="rId71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6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6509395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GB" dirty="0"/>
              <a:t>90 minute session</a:t>
            </a:r>
            <a:endParaRPr dirty="0"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3330703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108805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9567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17227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4506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17605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50740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07072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29473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24645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en-GB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7466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1_TheOU_Logo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27649" y="258878"/>
            <a:ext cx="1213083" cy="62385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D07A26B-FB91-4268-AE80-63214307C03F}"/>
              </a:ext>
            </a:extLst>
          </p:cNvPr>
          <p:cNvSpPr/>
          <p:nvPr userDrawn="1"/>
        </p:nvSpPr>
        <p:spPr>
          <a:xfrm>
            <a:off x="0" y="6482691"/>
            <a:ext cx="12192000" cy="375309"/>
          </a:xfrm>
          <a:prstGeom prst="rect">
            <a:avLst/>
          </a:prstGeom>
          <a:solidFill>
            <a:srgbClr val="EB600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984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F84B4DE-83A6-4726-9008-0C7F75D02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019" y="364883"/>
            <a:ext cx="10515963" cy="623852"/>
          </a:xfrm>
          <a:prstGeom prst="rect">
            <a:avLst/>
          </a:prstGeom>
        </p:spPr>
        <p:txBody>
          <a:bodyPr/>
          <a:lstStyle>
            <a:lvl1pPr>
              <a:defRPr sz="253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645E500-E4D1-47B6-8A49-38CF5EF7DA9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53253" y="210363"/>
            <a:ext cx="1287479" cy="544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3292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42864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Content with Ca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Google Shape;50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Google Shape;51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020149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 with Caption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4" name="Google Shape;54;p2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2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8865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2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23923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7" name="Google Shape;67;p2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650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-2925"/>
            <a:ext cx="12192000" cy="6860925"/>
          </a:xfrm>
          <a:prstGeom prst="rect">
            <a:avLst/>
          </a:prstGeom>
          <a:solidFill>
            <a:srgbClr val="EF682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28"/>
          </a:p>
        </p:txBody>
      </p:sp>
      <p:sp>
        <p:nvSpPr>
          <p:cNvPr id="6" name="Title 1"/>
          <p:cNvSpPr>
            <a:spLocks noGrp="1"/>
          </p:cNvSpPr>
          <p:nvPr>
            <p:ph type="ctrTitle" hasCustomPrompt="1"/>
          </p:nvPr>
        </p:nvSpPr>
        <p:spPr>
          <a:xfrm>
            <a:off x="497003" y="2081216"/>
            <a:ext cx="11192959" cy="3271410"/>
          </a:xfrm>
          <a:prstGeom prst="rect">
            <a:avLst/>
          </a:prstGeom>
        </p:spPr>
        <p:txBody>
          <a:bodyPr/>
          <a:lstStyle>
            <a:lvl1pPr algn="ctr">
              <a:lnSpc>
                <a:spcPts val="3515"/>
              </a:lnSpc>
              <a:defRPr lang="en-GB" dirty="0">
                <a:solidFill>
                  <a:schemeClr val="bg1"/>
                </a:solidFill>
              </a:defRPr>
            </a:lvl1pPr>
          </a:lstStyle>
          <a:p>
            <a:br>
              <a:rPr lang="en-GB" dirty="0"/>
            </a:br>
            <a:br>
              <a:rPr lang="en-GB" dirty="0"/>
            </a:b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2196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7882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6850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0712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Google Shape;1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3043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2" name="Google Shape;22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Google Shape;23;p1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Google Shape;24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7591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97250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49928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6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>
            <a:extLst>
              <a:ext uri="{FF2B5EF4-FFF2-40B4-BE49-F238E27FC236}">
                <a16:creationId xmlns:a16="http://schemas.microsoft.com/office/drawing/2014/main" id="{2BCAEAC6-7FD8-4A53-9475-D0D6FEDA66B3}"/>
              </a:ext>
            </a:extLst>
          </p:cNvPr>
          <p:cNvSpPr/>
          <p:nvPr userDrawn="1"/>
        </p:nvSpPr>
        <p:spPr>
          <a:xfrm>
            <a:off x="-210207" y="-1"/>
            <a:ext cx="12402207" cy="5809130"/>
          </a:xfrm>
          <a:prstGeom prst="rect">
            <a:avLst/>
          </a:prstGeom>
          <a:solidFill>
            <a:srgbClr val="EA530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9">
            <a:extLst>
              <a:ext uri="{FF2B5EF4-FFF2-40B4-BE49-F238E27FC236}">
                <a16:creationId xmlns:a16="http://schemas.microsoft.com/office/drawing/2014/main" id="{88EA522A-9816-4ACA-8101-2C6BAF4C886F}"/>
              </a:ext>
            </a:extLst>
          </p:cNvPr>
          <p:cNvSpPr/>
          <p:nvPr userDrawn="1"/>
        </p:nvSpPr>
        <p:spPr>
          <a:xfrm rot="12190506">
            <a:off x="-2872830" y="-107558"/>
            <a:ext cx="7753900" cy="6653293"/>
          </a:xfrm>
          <a:prstGeom prst="chord">
            <a:avLst>
              <a:gd name="adj1" fmla="val 2776418"/>
              <a:gd name="adj2" fmla="val 16002289"/>
            </a:avLst>
          </a:prstGeom>
          <a:solidFill>
            <a:schemeClr val="bg1">
              <a:alpha val="3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38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B7F5CBB-DE3E-4848-AF0C-BA0D121D98F8}"/>
              </a:ext>
            </a:extLst>
          </p:cNvPr>
          <p:cNvSpPr txBox="1"/>
          <p:nvPr userDrawn="1"/>
        </p:nvSpPr>
        <p:spPr>
          <a:xfrm>
            <a:off x="6771510" y="465371"/>
            <a:ext cx="52693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Transformation by Innovation </a:t>
            </a:r>
          </a:p>
          <a:p>
            <a:r>
              <a:rPr lang="en-GB" sz="2800" b="1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Distance Education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09A831AF-95E2-42A9-99D6-2F69943D1AD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3432" b="-4056"/>
          <a:stretch/>
        </p:blipFill>
        <p:spPr>
          <a:xfrm>
            <a:off x="-135083" y="-174654"/>
            <a:ext cx="3971679" cy="7255466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57401D4A-CCA0-487D-8A19-C8591F994E9B}"/>
              </a:ext>
            </a:extLst>
          </p:cNvPr>
          <p:cNvSpPr txBox="1"/>
          <p:nvPr userDrawn="1"/>
        </p:nvSpPr>
        <p:spPr>
          <a:xfrm>
            <a:off x="3701210" y="3219089"/>
            <a:ext cx="4657151" cy="42485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indent="0">
              <a:buNone/>
            </a:pPr>
            <a:endParaRPr lang="en-GB" sz="1055" dirty="0">
              <a:solidFill>
                <a:schemeClr val="bg1"/>
              </a:solidFill>
            </a:endParaRPr>
          </a:p>
        </p:txBody>
      </p:sp>
      <p:pic>
        <p:nvPicPr>
          <p:cNvPr id="25" name="Content Placeholder 7" descr="Logo&#10;&#10;Description automatically generated">
            <a:extLst>
              <a:ext uri="{FF2B5EF4-FFF2-40B4-BE49-F238E27FC236}">
                <a16:creationId xmlns:a16="http://schemas.microsoft.com/office/drawing/2014/main" id="{E332E245-6F1C-442A-97A8-49790572D2C5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68033" y="340359"/>
            <a:ext cx="2852291" cy="120413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A3A19844-A514-4BFB-B3D9-2584E1F8AD9C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36597" y="6011597"/>
            <a:ext cx="8355403" cy="845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159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hf hdr="0" ftr="0" dt="0"/>
  <p:txStyles>
    <p:titleStyle>
      <a:lvl1pPr algn="l" defTabSz="457079" rtl="0" eaLnBrk="1" latinLnBrk="0" hangingPunct="1">
        <a:lnSpc>
          <a:spcPts val="3655"/>
        </a:lnSpc>
        <a:spcBef>
          <a:spcPts val="0"/>
        </a:spcBef>
        <a:buNone/>
        <a:defRPr sz="3163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232" indent="-185232" algn="l" defTabSz="457079" rtl="0" eaLnBrk="1" latinLnBrk="0" hangingPunct="1">
        <a:lnSpc>
          <a:spcPts val="1828"/>
        </a:lnSpc>
        <a:spcBef>
          <a:spcPts val="773"/>
        </a:spcBef>
        <a:spcAft>
          <a:spcPts val="562"/>
        </a:spcAft>
        <a:buClr>
          <a:schemeClr val="accent3"/>
        </a:buClr>
        <a:buSzPct val="90000"/>
        <a:buFont typeface="Lucida Grande"/>
        <a:buChar char="●"/>
        <a:defRPr sz="1687" kern="1200">
          <a:solidFill>
            <a:schemeClr val="tx1"/>
          </a:solidFill>
          <a:latin typeface="+mn-lt"/>
          <a:ea typeface="+mn-ea"/>
          <a:cs typeface="+mn-cs"/>
        </a:defRPr>
      </a:lvl1pPr>
      <a:lvl2pPr marL="389433" indent="-156220" algn="l" defTabSz="457079" rtl="0" eaLnBrk="1" latinLnBrk="0" hangingPunct="1">
        <a:lnSpc>
          <a:spcPts val="1828"/>
        </a:lnSpc>
        <a:spcBef>
          <a:spcPts val="0"/>
        </a:spcBef>
        <a:buClr>
          <a:schemeClr val="accent3"/>
        </a:buClr>
        <a:buSzPct val="90000"/>
        <a:buFont typeface="Lucida Grande"/>
        <a:buChar char="●"/>
        <a:defRPr sz="1265" kern="1200">
          <a:solidFill>
            <a:schemeClr val="tx1"/>
          </a:solidFill>
          <a:latin typeface="+mn-lt"/>
          <a:ea typeface="+mn-ea"/>
          <a:cs typeface="+mn-cs"/>
        </a:defRPr>
      </a:lvl2pPr>
      <a:lvl3pPr marL="241024" indent="-241024" algn="l" defTabSz="457079" rtl="0" eaLnBrk="1" latinLnBrk="0" hangingPunct="1">
        <a:lnSpc>
          <a:spcPts val="1828"/>
        </a:lnSpc>
        <a:spcBef>
          <a:spcPts val="1336"/>
        </a:spcBef>
        <a:buClr>
          <a:schemeClr val="accent3"/>
        </a:buClr>
        <a:buSzPct val="90000"/>
        <a:buFont typeface="Lucida Grande"/>
        <a:buChar char="●"/>
        <a:defRPr sz="1687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457079" rtl="0" eaLnBrk="1" latinLnBrk="0" hangingPunct="1">
        <a:lnSpc>
          <a:spcPts val="1828"/>
        </a:lnSpc>
        <a:spcBef>
          <a:spcPts val="0"/>
        </a:spcBef>
        <a:buClr>
          <a:schemeClr val="accent3"/>
        </a:buClr>
        <a:buFont typeface="Lucida Grande"/>
        <a:buNone/>
        <a:defRPr sz="1265" kern="120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defTabSz="457079" rtl="0" eaLnBrk="1" latinLnBrk="0" hangingPunct="1">
        <a:lnSpc>
          <a:spcPts val="1828"/>
        </a:lnSpc>
        <a:spcBef>
          <a:spcPts val="0"/>
        </a:spcBef>
        <a:buClr>
          <a:schemeClr val="accent3"/>
        </a:buClr>
        <a:buFont typeface="Lucida Grande"/>
        <a:buNone/>
        <a:defRPr sz="1265" kern="1200">
          <a:solidFill>
            <a:schemeClr val="tx1"/>
          </a:solidFill>
          <a:latin typeface="+mn-lt"/>
          <a:ea typeface="+mn-ea"/>
          <a:cs typeface="+mn-cs"/>
        </a:defRPr>
      </a:lvl5pPr>
      <a:lvl6pPr marL="2513933" indent="-228540" algn="l" defTabSz="457079" rtl="0" eaLnBrk="1" latinLnBrk="0" hangingPunct="1">
        <a:spcBef>
          <a:spcPct val="20000"/>
        </a:spcBef>
        <a:buFont typeface="Arial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6pPr>
      <a:lvl7pPr marL="2971011" indent="-228540" algn="l" defTabSz="457079" rtl="0" eaLnBrk="1" latinLnBrk="0" hangingPunct="1">
        <a:spcBef>
          <a:spcPct val="20000"/>
        </a:spcBef>
        <a:buFont typeface="Arial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7pPr>
      <a:lvl8pPr marL="3428090" indent="-228540" algn="l" defTabSz="457079" rtl="0" eaLnBrk="1" latinLnBrk="0" hangingPunct="1">
        <a:spcBef>
          <a:spcPct val="20000"/>
        </a:spcBef>
        <a:buFont typeface="Arial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8pPr>
      <a:lvl9pPr marL="3885169" indent="-228540" algn="l" defTabSz="457079" rtl="0" eaLnBrk="1" latinLnBrk="0" hangingPunct="1">
        <a:spcBef>
          <a:spcPct val="20000"/>
        </a:spcBef>
        <a:buFont typeface="Arial"/>
        <a:buChar char="•"/>
        <a:defRPr sz="19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79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1pPr>
      <a:lvl2pPr marL="457079" algn="l" defTabSz="457079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2pPr>
      <a:lvl3pPr marL="914157" algn="l" defTabSz="457079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3pPr>
      <a:lvl4pPr marL="1371236" algn="l" defTabSz="457079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4pPr>
      <a:lvl5pPr marL="1828315" algn="l" defTabSz="457079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5pPr>
      <a:lvl6pPr marL="2285394" algn="l" defTabSz="457079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6pPr>
      <a:lvl7pPr marL="2742472" algn="l" defTabSz="457079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7pPr>
      <a:lvl8pPr marL="3199551" algn="l" defTabSz="457079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8pPr>
      <a:lvl9pPr marL="3656629" algn="l" defTabSz="457079" rtl="0" eaLnBrk="1" latinLnBrk="0" hangingPunct="1">
        <a:defRPr sz="18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3"/>
          <p:cNvPicPr preferRelativeResize="0"/>
          <p:nvPr/>
        </p:nvPicPr>
        <p:blipFill rotWithShape="1">
          <a:blip r:embed="rId1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728251" y="177470"/>
            <a:ext cx="1151270" cy="4817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188565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2.0/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2.0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2.0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2.0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2.0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2.0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5FE438B-4A46-41D2-9300-56F0F3B67E4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297699" y="2184307"/>
            <a:ext cx="6456851" cy="971924"/>
          </a:xfrm>
          <a:prstGeom prst="rect">
            <a:avLst/>
          </a:prstGeom>
        </p:spPr>
        <p:txBody>
          <a:bodyPr/>
          <a:lstStyle/>
          <a:p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န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ုေ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ထ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းႏ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ဝ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800" dirty="0">
                <a:solidFill>
                  <a:schemeClr val="bg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endParaRPr lang="en-GB" sz="2800" dirty="0">
              <a:solidFill>
                <a:schemeClr val="bg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489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8;p3">
            <a:extLst>
              <a:ext uri="{FF2B5EF4-FFF2-40B4-BE49-F238E27FC236}">
                <a16:creationId xmlns:a16="http://schemas.microsoft.com/office/drawing/2014/main" id="{06722E63-F981-4B0D-A748-415DDA1D3788}"/>
              </a:ext>
            </a:extLst>
          </p:cNvPr>
          <p:cNvSpPr txBox="1"/>
          <p:nvPr/>
        </p:nvSpPr>
        <p:spPr>
          <a:xfrm>
            <a:off x="629205" y="531212"/>
            <a:ext cx="9738816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လ</a:t>
            </a:r>
            <a:r>
              <a:rPr lang="en-US" sz="3200" b="1" dirty="0" err="1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ုပ္ေဆာင္ခ်က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 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၂</a:t>
            </a: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: 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သ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င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၏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ေ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လ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့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က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်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င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့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ေ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ရ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က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ိ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ု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အ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စ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ီ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အ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စ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ဥ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ဆ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ြ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ဲ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ျ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ခ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င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Zawgyi-One" panose="020B0604030504040204" pitchFamily="34" charset="0"/>
              <a:cs typeface="Zawgyi-One" panose="020B0604030504040204" pitchFamily="34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DF0EE9-6A03-4A28-879A-5F823D0773BE}"/>
              </a:ext>
            </a:extLst>
          </p:cNvPr>
          <p:cNvSpPr txBox="1"/>
          <p:nvPr/>
        </p:nvSpPr>
        <p:spPr>
          <a:xfrm>
            <a:off x="744149" y="1826238"/>
            <a:ext cx="7750975" cy="426976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indent="0">
              <a:buNone/>
            </a:pP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ဤ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ႈ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2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ရွားမႈအတြင္းသ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endParaRPr lang="en-GB" sz="2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0" indent="0">
              <a:buNone/>
            </a:pP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2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ပစၥည္းမ်ားျပင္ဆင္ရန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endParaRPr lang="en-GB" sz="2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lvl="3"/>
            <a:r>
              <a:rPr lang="en-GB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      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ႈ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ႈ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စ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ီ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စဥ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22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းခ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2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ရန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endParaRPr lang="en-GB" sz="2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endParaRPr lang="en-GB" sz="18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၏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ဳ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ဒ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2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ားကို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သံုးသပ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န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US" sz="22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အစီအစဥ္တစ္ခုဖန္တီးရန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 ျ</a:t>
            </a:r>
            <a:r>
              <a:rPr lang="en-US" sz="22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ဖစ္သည</a:t>
            </a:r>
            <a:r>
              <a:rPr lang="en-US" sz="2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္။</a:t>
            </a:r>
            <a:endParaRPr lang="en-GB" sz="2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endParaRPr lang="en-GB" sz="18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B7F7DC-BBD3-49A2-A6F8-D67FEF52ED9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71177" y="1976207"/>
            <a:ext cx="2903764" cy="357235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5FEBF70-91D7-46F6-A523-05CAF2E1BFAD}"/>
              </a:ext>
            </a:extLst>
          </p:cNvPr>
          <p:cNvSpPr/>
          <p:nvPr/>
        </p:nvSpPr>
        <p:spPr>
          <a:xfrm>
            <a:off x="8367610" y="5548566"/>
            <a:ext cx="295625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sz="1200" dirty="0">
                <a:solidFill>
                  <a:schemeClr val="dk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Photo credit: Jon Gregson </a:t>
            </a:r>
            <a:r>
              <a:rPr lang="en-GB" sz="1200" u="sng" dirty="0">
                <a:solidFill>
                  <a:schemeClr val="hlink"/>
                </a:solidFill>
                <a:latin typeface="Zawgyi-One" panose="020B0604030504040204" pitchFamily="34" charset="0"/>
                <a:cs typeface="Zawgyi-One" panose="020B0604030504040204" pitchFamily="34" charset="0"/>
                <a:hlinkClick r:id="rId4"/>
              </a:rPr>
              <a:t>CC BY-SA 2.0</a:t>
            </a:r>
            <a:r>
              <a:rPr lang="en-GB" sz="1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8964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8;p3">
            <a:extLst>
              <a:ext uri="{FF2B5EF4-FFF2-40B4-BE49-F238E27FC236}">
                <a16:creationId xmlns:a16="http://schemas.microsoft.com/office/drawing/2014/main" id="{06722E63-F981-4B0D-A748-415DDA1D3788}"/>
              </a:ext>
            </a:extLst>
          </p:cNvPr>
          <p:cNvSpPr txBox="1"/>
          <p:nvPr/>
        </p:nvSpPr>
        <p:spPr>
          <a:xfrm>
            <a:off x="838200" y="669758"/>
            <a:ext cx="859455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အ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သ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ိ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ပ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ည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ာ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မ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်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ာ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မ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ွ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်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ေ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ဝ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ေ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ရ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အ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ာ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ခ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်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ဥ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က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ပ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ျ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ခ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င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Zawgyi-One" panose="020B0604030504040204" pitchFamily="34" charset="0"/>
              <a:cs typeface="Zawgyi-One" panose="020B0604030504040204" pitchFamily="34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DF0EE9-6A03-4A28-879A-5F823D0773BE}"/>
              </a:ext>
            </a:extLst>
          </p:cNvPr>
          <p:cNvSpPr txBox="1"/>
          <p:nvPr/>
        </p:nvSpPr>
        <p:spPr>
          <a:xfrm>
            <a:off x="4201477" y="1025992"/>
            <a:ext cx="7831196" cy="5641508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indent="0">
              <a:buNone/>
            </a:pP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TIDE 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ႈ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ႈ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မ်ားတြင္ေလ့လာသင္ယူခဲ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့ျ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ခင္းမ်ားကို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စ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ီမံခန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္႔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ခြဲသူမ်ားအား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အသိေပးတင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္ျ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ပျခင္း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။ </a:t>
            </a:r>
            <a:endParaRPr lang="en-GB" sz="20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ဆ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ဖ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ဖ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မ်ားကို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TIDE 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၏အ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ိဳ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႕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e-resource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မ်ား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မွ်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ေဝျခင္း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။ </a:t>
            </a:r>
            <a:endParaRPr lang="en-GB" sz="20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ဆ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င္ရာအဖြဲ႕မ်ား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ႏွင့္ 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မ်က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ႏွ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ာခ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င္းဆိုင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 (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သို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႔) 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ေပါင္းစပ္ေလ့က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လ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ႈ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ႈ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းျ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ဳ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လုပ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္ျ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ခင္း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။ </a:t>
            </a:r>
            <a:endParaRPr lang="en-GB" sz="20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စ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ေဆာင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စ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ၿ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ီ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 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ူ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း၎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စ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ဆ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ရ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ူ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ီ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င္း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။ </a:t>
            </a:r>
            <a:endParaRPr lang="en-GB" sz="20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႕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ဆ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ႈ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ူ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ဳ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ႏ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င္ေသာနယ္ပယ္တူမွလုပ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ေဖာ္ကိုင္ဖက္မ်ား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ႏ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 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ဖ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ဲ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႔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စ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ည္းထားေသာအဖ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ဲ႔မ်ားဖြဲ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႔၍ 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ဗဟုသုတအသစ္မ်ား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ႏွ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စ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ဆ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ာင္ရည္အသစ္မ်ားအ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ံ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းခ်မႈကို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ေထာက္ပံ့ေပးျခင္း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။ </a:t>
            </a:r>
            <a:endParaRPr lang="en-GB" sz="20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304F28-8D46-4BE6-A6A8-98F6F7F6445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8200" y="1410693"/>
            <a:ext cx="3011837" cy="451775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92F3FE3-B6E1-43EE-A517-01B0973594FC}"/>
              </a:ext>
            </a:extLst>
          </p:cNvPr>
          <p:cNvSpPr/>
          <p:nvPr/>
        </p:nvSpPr>
        <p:spPr>
          <a:xfrm>
            <a:off x="641888" y="5998539"/>
            <a:ext cx="34131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>
                <a:solidFill>
                  <a:schemeClr val="dk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Photo credit: Jon Gregson </a:t>
            </a:r>
            <a:r>
              <a:rPr lang="en-GB" u="sng" dirty="0">
                <a:solidFill>
                  <a:schemeClr val="hlink"/>
                </a:solidFill>
                <a:latin typeface="Zawgyi-One" panose="020B0604030504040204" pitchFamily="34" charset="0"/>
                <a:cs typeface="Zawgyi-One" panose="020B0604030504040204" pitchFamily="34" charset="0"/>
                <a:hlinkClick r:id="rId4"/>
              </a:rPr>
              <a:t>CC BY-SA 2.0</a:t>
            </a:r>
            <a:r>
              <a:rPr lang="en-GB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05112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8;p3">
            <a:extLst>
              <a:ext uri="{FF2B5EF4-FFF2-40B4-BE49-F238E27FC236}">
                <a16:creationId xmlns:a16="http://schemas.microsoft.com/office/drawing/2014/main" id="{06722E63-F981-4B0D-A748-415DDA1D3788}"/>
              </a:ext>
            </a:extLst>
          </p:cNvPr>
          <p:cNvSpPr txBox="1"/>
          <p:nvPr/>
        </p:nvSpPr>
        <p:spPr>
          <a:xfrm>
            <a:off x="838199" y="281833"/>
            <a:ext cx="9165609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defRPr/>
            </a:pPr>
            <a:r>
              <a:rPr lang="en-US" sz="3200" b="1" dirty="0" err="1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လုပ္ေဆာင္ခ်က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 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၃</a:t>
            </a:r>
            <a:r>
              <a:rPr lang="en-GB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: </a:t>
            </a:r>
            <a:r>
              <a:rPr lang="en-US" sz="3200" b="1" dirty="0" err="1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အသိပညာမ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ွ်</a:t>
            </a:r>
            <a:r>
              <a:rPr lang="en-US" sz="3200" b="1" dirty="0" err="1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ေဝေရးနည္း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ဗ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်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ဴ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ဟ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ာ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Zawgyi-One" panose="020B0604030504040204" pitchFamily="34" charset="0"/>
              <a:cs typeface="Zawgyi-One" panose="020B0604030504040204" pitchFamily="34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DF0EE9-6A03-4A28-879A-5F823D0773BE}"/>
              </a:ext>
            </a:extLst>
          </p:cNvPr>
          <p:cNvSpPr txBox="1"/>
          <p:nvPr/>
        </p:nvSpPr>
        <p:spPr>
          <a:xfrm>
            <a:off x="1041466" y="1144980"/>
            <a:ext cx="10263843" cy="518704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indent="0" algn="just">
              <a:buNone/>
            </a:pP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ါ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န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ဖ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ဆ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ၿ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ီ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 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၏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ၠ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TIDE 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၏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ဗ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ဟ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ဝ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န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ည္းဗ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်ဴ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ဟာကို</a:t>
            </a:r>
            <a:r>
              <a:rPr lang="en-US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ေရးဆြဲျခင္း</a:t>
            </a:r>
            <a:r>
              <a:rPr lang="en-GB" sz="20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:</a:t>
            </a:r>
          </a:p>
          <a:p>
            <a:pPr marL="0" indent="0" algn="just">
              <a:buNone/>
            </a:pPr>
            <a:endParaRPr lang="en-GB" sz="20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 algn="just">
              <a:lnSpc>
                <a:spcPct val="150000"/>
              </a:lnSpc>
              <a:buFont typeface="+mj-lt"/>
              <a:buAutoNum type="romanLcPeriod"/>
            </a:pP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ူ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ီ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အမ်ိဳးအစားမ်ားရွိရာ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မည္သည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အမ်ိဳးအစားမ်ားသည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၏ </a:t>
            </a:r>
            <a:r>
              <a:rPr lang="en-GB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TIDE 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ႈ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ရွားမႈမ်ားကို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စ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ဝ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စားမႈရ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န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္း။</a:t>
            </a:r>
            <a:endParaRPr lang="en-GB" sz="18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 algn="just">
              <a:lnSpc>
                <a:spcPct val="150000"/>
              </a:lnSpc>
              <a:buFont typeface="+mj-lt"/>
              <a:buAutoNum type="romanLcPeriod"/>
            </a:pP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န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းသားတစ္ဦးစီသည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မည္သည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့္မွ်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ေဝေရးလႈပ္ရွားမႈမ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 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အက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ဳ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ဆ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ံ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ရရွိ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နည္း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။ </a:t>
            </a:r>
            <a:endParaRPr lang="en-GB" sz="18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 algn="just">
              <a:lnSpc>
                <a:spcPct val="150000"/>
              </a:lnSpc>
              <a:buFont typeface="+mj-lt"/>
              <a:buAutoNum type="romanLcPeriod"/>
            </a:pP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၂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ဝ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၁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၉ 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ြင္ျ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ပဳလုပ္ခဲ့ေသာ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TIDE 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ႏ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 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စ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ဆ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လ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ႈ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ႈ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ဲ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စ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ဆ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ႏ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့ဗ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ဟ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ည္ 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သင္ေရြးထုတ္ထားေသာ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သင္တန္းသားတစ္ဦးစီအတြက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အကိုက္ညီဆံုးျဖစ္မည္နည္း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။</a:t>
            </a:r>
            <a:endParaRPr lang="en-GB" sz="18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 algn="just">
              <a:lnSpc>
                <a:spcPct val="150000"/>
              </a:lnSpc>
              <a:buFont typeface="+mj-lt"/>
              <a:buAutoNum type="romanLcPeriod"/>
            </a:pP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ူ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ီ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တန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ႏ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TIDE 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၏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e-resource 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ီ</a:t>
            </a:r>
            <a:r>
              <a:rPr lang="en-US" sz="18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မႈရွိမည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္ႏွင့္ 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အ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 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ဆ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န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န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18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။ </a:t>
            </a:r>
            <a:endParaRPr lang="en-GB" sz="18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 algn="just">
              <a:lnSpc>
                <a:spcPct val="150000"/>
              </a:lnSpc>
              <a:buFont typeface="+mj-lt"/>
              <a:buAutoNum type="romanLcPeriod"/>
            </a:pPr>
            <a:r>
              <a:rPr lang="en-GB" sz="18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သင</a:t>
            </a:r>
            <a:r>
              <a:rPr lang="en-GB" sz="1800" dirty="0">
                <a:latin typeface="Zawgyi-One" panose="020B0604030504040204" pitchFamily="34" charset="0"/>
                <a:cs typeface="Zawgyi-One" panose="020B0604030504040204" pitchFamily="34" charset="0"/>
              </a:rPr>
              <a:t>္၏မွ်</a:t>
            </a:r>
            <a:r>
              <a:rPr lang="en-GB" sz="18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ေဝေရးလႈပ္ရွားမႈမ်ား</a:t>
            </a:r>
            <a:r>
              <a:rPr lang="en-GB" sz="1800" dirty="0">
                <a:latin typeface="Zawgyi-One" panose="020B0604030504040204" pitchFamily="34" charset="0"/>
                <a:cs typeface="Zawgyi-One" panose="020B0604030504040204" pitchFamily="34" charset="0"/>
              </a:rPr>
              <a:t>၏ </a:t>
            </a:r>
            <a:r>
              <a:rPr lang="en-GB" sz="18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သင</a:t>
            </a:r>
            <a:r>
              <a:rPr lang="en-GB" sz="1800" dirty="0">
                <a:latin typeface="Zawgyi-One" panose="020B0604030504040204" pitchFamily="34" charset="0"/>
                <a:cs typeface="Zawgyi-One" panose="020B0604030504040204" pitchFamily="34" charset="0"/>
              </a:rPr>
              <a:t>္၏</a:t>
            </a:r>
            <a:r>
              <a:rPr lang="en-GB" sz="18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သင္တန္းသားမ်ားအေပၚအက်ိဳးသက</a:t>
            </a:r>
            <a:r>
              <a:rPr lang="en-GB" sz="1800" dirty="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1800" dirty="0"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1800" dirty="0"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1800" dirty="0"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1800" dirty="0"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1800" dirty="0">
                <a:latin typeface="Zawgyi-One" panose="020B0604030504040204" pitchFamily="34" charset="0"/>
                <a:cs typeface="Zawgyi-One" panose="020B0604030504040204" pitchFamily="34" charset="0"/>
              </a:rPr>
              <a:t>္မ</a:t>
            </a:r>
            <a:r>
              <a:rPr lang="en-US" sz="1800" dirty="0">
                <a:latin typeface="Zawgyi-One" panose="020B0604030504040204" pitchFamily="34" charset="0"/>
                <a:cs typeface="Zawgyi-One" panose="020B0604030504040204" pitchFamily="34" charset="0"/>
              </a:rPr>
              <a:t>ႈ</a:t>
            </a:r>
            <a:r>
              <a:rPr lang="en-GB" sz="18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ကို</a:t>
            </a:r>
            <a:r>
              <a:rPr lang="en-GB" sz="18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18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မည္ကဲ့သို႔ဆန္းစစ</a:t>
            </a:r>
            <a:r>
              <a:rPr lang="en-GB" sz="18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GB" sz="18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မည္နည္း</a:t>
            </a:r>
            <a:r>
              <a:rPr lang="en-GB" sz="1800" dirty="0">
                <a:latin typeface="Zawgyi-One" panose="020B0604030504040204" pitchFamily="34" charset="0"/>
                <a:cs typeface="Zawgyi-One" panose="020B0604030504040204" pitchFamily="34" charset="0"/>
              </a:rPr>
              <a:t>။</a:t>
            </a:r>
            <a:endParaRPr lang="en-GB" sz="18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242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>
            <a:spLocks noGrp="1"/>
          </p:cNvSpPr>
          <p:nvPr>
            <p:ph type="body" idx="1"/>
          </p:nvPr>
        </p:nvSpPr>
        <p:spPr>
          <a:xfrm>
            <a:off x="838200" y="127317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lnSpc>
                <a:spcPct val="150000"/>
              </a:lnSpc>
              <a:buSzPts val="7200"/>
              <a:buNone/>
            </a:pPr>
            <a:r>
              <a:rPr lang="my-MM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န</a:t>
            </a:r>
            <a:r>
              <a:rPr lang="en-US" sz="44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ည္းျပမ်ားကိုေမြးထုတ္ေပးျခင္း</a:t>
            </a:r>
            <a:r>
              <a:rPr lang="en-US" sz="4400" dirty="0">
                <a:latin typeface="Zawgyi-One" panose="020B0604030504040204" pitchFamily="34" charset="0"/>
                <a:cs typeface="Zawgyi-One" panose="020B0604030504040204" pitchFamily="34" charset="0"/>
              </a:rPr>
              <a:t>ႏွင့္</a:t>
            </a:r>
            <a:r>
              <a:rPr lang="en-GB" sz="44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en-US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my-MM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my-MM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ဝ</a:t>
            </a:r>
            <a:r>
              <a:rPr lang="en-US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my-MM" sz="4400" dirty="0"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en-US" sz="44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င္း</a:t>
            </a:r>
            <a:endParaRPr lang="en-GB" sz="4400" dirty="0"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7200"/>
              <a:buNone/>
            </a:pPr>
            <a:r>
              <a:rPr lang="my-MM" sz="2400" dirty="0">
                <a:latin typeface="Zawgyi-One" panose="020B0604030504040204" pitchFamily="34" charset="0"/>
                <a:cs typeface="Zawgyi-One" panose="020B0604030504040204" pitchFamily="34" charset="0"/>
              </a:rPr>
              <a:t>၂</a:t>
            </a:r>
            <a:r>
              <a:rPr lang="en-US" sz="2400" dirty="0">
                <a:latin typeface="Zawgyi-One" panose="020B0604030504040204" pitchFamily="34" charset="0"/>
                <a:cs typeface="Zawgyi-One" panose="020B0604030504040204" pitchFamily="34" charset="0"/>
              </a:rPr>
              <a:t>ဝ</a:t>
            </a:r>
            <a:r>
              <a:rPr lang="my-MM" sz="2400" dirty="0">
                <a:latin typeface="Zawgyi-One" panose="020B0604030504040204" pitchFamily="34" charset="0"/>
                <a:cs typeface="Zawgyi-One" panose="020B0604030504040204" pitchFamily="34" charset="0"/>
              </a:rPr>
              <a:t>၂</a:t>
            </a:r>
            <a:r>
              <a:rPr lang="en-US" sz="2400" dirty="0">
                <a:latin typeface="Zawgyi-One" panose="020B0604030504040204" pitchFamily="34" charset="0"/>
                <a:cs typeface="Zawgyi-One" panose="020B0604030504040204" pitchFamily="34" charset="0"/>
              </a:rPr>
              <a:t>ဝ</a:t>
            </a:r>
            <a:r>
              <a:rPr lang="my-MM" sz="2400" dirty="0"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en-US" sz="2400" dirty="0"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400" dirty="0">
                <a:latin typeface="Zawgyi-One" panose="020B0604030504040204" pitchFamily="34" charset="0"/>
                <a:cs typeface="Zawgyi-One" panose="020B0604030504040204" pitchFamily="34" charset="0"/>
              </a:rPr>
              <a:t>ႏ</a:t>
            </a:r>
            <a:r>
              <a:rPr lang="en-US" sz="2400" dirty="0"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my-MM" sz="2400" dirty="0">
                <a:latin typeface="Zawgyi-One" panose="020B0604030504040204" pitchFamily="34" charset="0"/>
                <a:cs typeface="Zawgyi-One" panose="020B0604030504040204" pitchFamily="34" charset="0"/>
              </a:rPr>
              <a:t>စ</a:t>
            </a:r>
            <a:r>
              <a:rPr lang="en-US" sz="2400" dirty="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400" dirty="0">
                <a:latin typeface="Zawgyi-One" panose="020B0604030504040204" pitchFamily="34" charset="0"/>
                <a:cs typeface="Zawgyi-One" panose="020B0604030504040204" pitchFamily="34" charset="0"/>
              </a:rPr>
              <a:t>၊</a:t>
            </a:r>
            <a:r>
              <a:rPr lang="en-US" sz="24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2400" dirty="0"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400" dirty="0"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2400" dirty="0"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endParaRPr sz="2400" dirty="0"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  <p:pic>
        <p:nvPicPr>
          <p:cNvPr id="91" name="Google Shape;91;p2">
            <a:hlinkClick r:id="rId3"/>
          </p:cNvPr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4212" y="6176963"/>
            <a:ext cx="1247975" cy="436637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"/>
          <p:cNvSpPr/>
          <p:nvPr/>
        </p:nvSpPr>
        <p:spPr>
          <a:xfrm>
            <a:off x="1462187" y="6269831"/>
            <a:ext cx="7731408" cy="2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75" tIns="17125" rIns="34275" bIns="171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This work </a:t>
            </a:r>
            <a:r>
              <a:rPr kumimoji="0" lang="en-GB" sz="11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is licensed under the </a:t>
            </a:r>
            <a:r>
              <a:rPr kumimoji="0" lang="en-GB" sz="1100" b="0" i="0" u="sng" strike="noStrike" kern="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  <a:hlinkClick r:id="rId3"/>
              </a:rPr>
              <a:t>Creative </a:t>
            </a:r>
            <a:r>
              <a:rPr kumimoji="0" lang="en-GB" sz="1200" b="0" i="0" u="sng" strike="noStrike" kern="0" cap="none" spc="0" normalizeH="0" baseline="0" noProof="0" dirty="0">
                <a:ln>
                  <a:noFill/>
                </a:ln>
                <a:solidFill>
                  <a:srgbClr val="0563C1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  <a:hlinkClick r:id="rId3"/>
              </a:rPr>
              <a:t>Commons Attribution 4.0 International License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 unless otherwise stated.</a:t>
            </a:r>
          </a:p>
          <a:p>
            <a:pPr lvl="0">
              <a:buSzPts val="1200"/>
              <a:defRPr/>
            </a:pPr>
            <a:r>
              <a:rPr lang="en-GB" sz="1200" dirty="0">
                <a:latin typeface="Calibri"/>
                <a:ea typeface="Calibri"/>
                <a:cs typeface="Calibri"/>
                <a:sym typeface="Calibri"/>
              </a:rPr>
              <a:t>Amends were made to this slide deck and images in May 2021.</a:t>
            </a: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 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Zawgyi-One" panose="020B0604030504040204" pitchFamily="34" charset="0"/>
              <a:ea typeface="Calibri"/>
              <a:cs typeface="Zawgyi-One" panose="020B0604030504040204" pitchFamily="34" charset="0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98;p3">
            <a:extLst>
              <a:ext uri="{FF2B5EF4-FFF2-40B4-BE49-F238E27FC236}">
                <a16:creationId xmlns:a16="http://schemas.microsoft.com/office/drawing/2014/main" id="{93298BF8-6C6B-44A4-924F-346277E3B8FF}"/>
              </a:ext>
            </a:extLst>
          </p:cNvPr>
          <p:cNvSpPr txBox="1"/>
          <p:nvPr/>
        </p:nvSpPr>
        <p:spPr>
          <a:xfrm>
            <a:off x="838200" y="593558"/>
            <a:ext cx="859455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ေ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လ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့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လ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ာ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မ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ႈ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ရ</a:t>
            </a:r>
            <a:r>
              <a:rPr lang="en-US" sz="3600" b="1" dirty="0" err="1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လဒ္မ်ား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Zawgyi-One" panose="020B0604030504040204" pitchFamily="34" charset="0"/>
              <a:cs typeface="Zawgyi-One" panose="020B0604030504040204" pitchFamily="34" charset="0"/>
              <a:sym typeface="Arial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8F5728-90E0-429C-8640-2ACF5C0DF468}"/>
              </a:ext>
            </a:extLst>
          </p:cNvPr>
          <p:cNvSpPr txBox="1"/>
          <p:nvPr/>
        </p:nvSpPr>
        <p:spPr>
          <a:xfrm>
            <a:off x="1023582" y="1514901"/>
            <a:ext cx="9616709" cy="48477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indent="0">
              <a:buNone/>
            </a:pP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ဤ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ဆ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ံ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ါ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ဝ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ူ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ါ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႔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ုသိရွိလာလိမ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မည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္။</a:t>
            </a: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0" indent="0">
              <a:buNone/>
            </a:pP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ံ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၏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ယ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ႏ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 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ဲ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႔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တိုးတက္ေအာင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လုပ္ေဆာင္မည္ကိုနားလည္လာႏိုင္မည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။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ိမိကိုယ္တိုင္ယ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ံ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ၾ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ႈ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ရွိစြာျဖင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့္ 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ာရပ္ဝန္းတစ္ခုကို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ဖာ္ေဆာင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္ႏ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ိုင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္ၿ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ပီး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လုပ္ေဖာ္ကိုင္ဖက္မ်ား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ႏွင့္ 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စမ္းသပ္ခဲ့ေသာ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လုပ္ေဆာင္ခ်က္မ်ားကို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ဆ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ႏ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င္မည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္။ </a:t>
            </a: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ဗ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ဟ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ုတ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ဝ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ခင္း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၏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န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ဖ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ႏ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ဳ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စ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ဝ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ႏ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န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ည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 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ွ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ဖ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ဖ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ထ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ႏ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ိုင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္ျ</a:t>
            </a:r>
            <a:r>
              <a:rPr lang="en-US" sz="24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ခင္း</a:t>
            </a:r>
            <a:r>
              <a:rPr lang="en-US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။ </a:t>
            </a: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290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8;p3">
            <a:extLst>
              <a:ext uri="{FF2B5EF4-FFF2-40B4-BE49-F238E27FC236}">
                <a16:creationId xmlns:a16="http://schemas.microsoft.com/office/drawing/2014/main" id="{06722E63-F981-4B0D-A748-415DDA1D3788}"/>
              </a:ext>
            </a:extLst>
          </p:cNvPr>
          <p:cNvSpPr txBox="1"/>
          <p:nvPr/>
        </p:nvSpPr>
        <p:spPr>
          <a:xfrm>
            <a:off x="827964" y="334865"/>
            <a:ext cx="859455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သ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င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မ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ည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သ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ည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က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ိ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ု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သ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ိ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ရ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န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လ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ိ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ု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အ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ပ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ပ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ါ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သ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န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ည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US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r>
              <a:rPr kumimoji="0" lang="my-MM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။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Zawgyi-One" panose="020B0604030504040204" pitchFamily="34" charset="0"/>
              <a:cs typeface="Zawgyi-One" panose="020B0604030504040204" pitchFamily="34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DF0EE9-6A03-4A28-879A-5F823D0773BE}"/>
              </a:ext>
            </a:extLst>
          </p:cNvPr>
          <p:cNvSpPr txBox="1"/>
          <p:nvPr/>
        </p:nvSpPr>
        <p:spPr>
          <a:xfrm>
            <a:off x="827964" y="1192906"/>
            <a:ext cx="6332253" cy="479048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algn="ctr"/>
            <a:endParaRPr lang="en-GB" sz="3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algn="ctr"/>
            <a:endParaRPr lang="en-GB" sz="3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့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32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လုပ္ေဆာင္ခ်က္တစ္ခု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ိ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ု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စ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န္ 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င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၏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တ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ြ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32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ထဲတြင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အေျဖလုိအပ္သည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့္ </a:t>
            </a:r>
            <a:r>
              <a:rPr lang="en-US" sz="32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ေမးခြန္းမ်ား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ကို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ခ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ေ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ရ</a:t>
            </a:r>
            <a:r>
              <a:rPr lang="my-MM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း</a:t>
            </a:r>
            <a:r>
              <a:rPr lang="en-US" sz="32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ပါ။ </a:t>
            </a:r>
            <a:endParaRPr lang="en-GB" sz="3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CFBEA3C-9BDD-482A-A7F2-40E6F2F117D9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699075" y="976258"/>
            <a:ext cx="3236129" cy="43735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75AE12D-462D-4339-946B-7EFCD66E032D}"/>
              </a:ext>
            </a:extLst>
          </p:cNvPr>
          <p:cNvSpPr/>
          <p:nvPr/>
        </p:nvSpPr>
        <p:spPr>
          <a:xfrm>
            <a:off x="7699075" y="5349843"/>
            <a:ext cx="34131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>
                <a:solidFill>
                  <a:schemeClr val="dk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Photo credit: Jon Gregson </a:t>
            </a:r>
            <a:r>
              <a:rPr lang="en-GB" u="sng" dirty="0">
                <a:solidFill>
                  <a:schemeClr val="hlink"/>
                </a:solidFill>
                <a:latin typeface="Zawgyi-One" panose="020B0604030504040204" pitchFamily="34" charset="0"/>
                <a:cs typeface="Zawgyi-One" panose="020B0604030504040204" pitchFamily="34" charset="0"/>
                <a:hlinkClick r:id="rId4"/>
              </a:rPr>
              <a:t>CC BY-SA 2.0</a:t>
            </a:r>
            <a:r>
              <a:rPr lang="en-GB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2110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8;p3">
            <a:extLst>
              <a:ext uri="{FF2B5EF4-FFF2-40B4-BE49-F238E27FC236}">
                <a16:creationId xmlns:a16="http://schemas.microsoft.com/office/drawing/2014/main" id="{06722E63-F981-4B0D-A748-415DDA1D3788}"/>
              </a:ext>
            </a:extLst>
          </p:cNvPr>
          <p:cNvSpPr txBox="1"/>
          <p:nvPr/>
        </p:nvSpPr>
        <p:spPr>
          <a:xfrm>
            <a:off x="827964" y="239615"/>
            <a:ext cx="9592386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သ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င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၏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ေ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လ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့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က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်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င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့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ေ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ရ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r>
              <a:rPr kumimoji="0" lang="en-US" sz="32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လုပ္ေဆာင္ခ်က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 </a:t>
            </a:r>
            <a:r>
              <a:rPr lang="en-US" sz="3200" b="1" dirty="0" err="1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အစီအစဥ္ဆြဲျခင္း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 (၁)</a:t>
            </a:r>
            <a:r>
              <a:rPr lang="en-US" sz="36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 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Zawgyi-One" panose="020B0604030504040204" pitchFamily="34" charset="0"/>
              <a:cs typeface="Zawgyi-One" panose="020B0604030504040204" pitchFamily="34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DF0EE9-6A03-4A28-879A-5F823D0773BE}"/>
              </a:ext>
            </a:extLst>
          </p:cNvPr>
          <p:cNvSpPr txBox="1"/>
          <p:nvPr/>
        </p:nvSpPr>
        <p:spPr>
          <a:xfrm>
            <a:off x="827963" y="1120716"/>
            <a:ext cx="11136729" cy="538399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တြင္ရွိေသာ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မွ်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ေဝေပးရန္ယံုၾကည္ခ်က္ရွိသည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အသိပညာ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(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သို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႔)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စြမ္းေဆာင္ရည္မ်ားမွာ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အဘယ္နည္း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။</a:t>
            </a:r>
            <a:endParaRPr lang="en-GB" sz="2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>
              <a:buFont typeface="+mj-lt"/>
              <a:buAutoNum type="alphaLcParenR"/>
            </a:pPr>
            <a:endParaRPr lang="en-GB" sz="2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၎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အသိပညာကိုအေျခခံ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၍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အျခားသူမ်ားအားေလ့က်င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ေပးလိုေသာသင္တန္း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၏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အေၾကာင္း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အရာေခါင္းစဥ္မွာ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အဘယ္နည္း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။</a:t>
            </a:r>
            <a:endParaRPr lang="en-GB" sz="2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>
              <a:buFont typeface="+mj-lt"/>
              <a:buAutoNum type="alphaLcParenR"/>
            </a:pPr>
            <a:endParaRPr lang="en-GB" sz="2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ေလ့က်င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ေရး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၏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ရည္ရြယ္ခ်က္မွာ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အဘယ္နည္း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။</a:t>
            </a:r>
            <a:endParaRPr lang="en-GB" sz="2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>
              <a:buFont typeface="+mj-lt"/>
              <a:buAutoNum type="alphaLcParenR"/>
            </a:pPr>
            <a:endParaRPr lang="en-GB" sz="2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မည္သူတို႔သည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ရည္ရြယ္ထားေသာသင္တန္းသားမ်ားျဖစ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္ၿ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ပီး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၎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တို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႔၏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အေၾကာင္း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ႏွင့္ ၎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တို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႔၏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လိုအပ္ခ်က္မ်ားအေၾကာင္း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သင္ဘာေတြသိထားသနည္း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။</a:t>
            </a:r>
            <a:endParaRPr lang="en-GB" sz="2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>
              <a:buFont typeface="+mj-lt"/>
              <a:buAutoNum type="alphaLcParenR"/>
            </a:pPr>
            <a:endParaRPr lang="en-GB" sz="2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>
              <a:buFont typeface="+mj-lt"/>
              <a:buAutoNum type="alphaLcParenR"/>
            </a:pP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္၏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သင္တန္းသားမ်ားအတြက္သင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ေလ့က်င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ေရးလုပ္ေဆာင္ခ်က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္၏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ေမ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ွ်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ာ္မွန္းရလဒ္မွာ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အဘယ္နည္း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။</a:t>
            </a:r>
            <a:endParaRPr lang="en-GB" sz="2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41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8;p3">
            <a:extLst>
              <a:ext uri="{FF2B5EF4-FFF2-40B4-BE49-F238E27FC236}">
                <a16:creationId xmlns:a16="http://schemas.microsoft.com/office/drawing/2014/main" id="{06722E63-F981-4B0D-A748-415DDA1D3788}"/>
              </a:ext>
            </a:extLst>
          </p:cNvPr>
          <p:cNvSpPr txBox="1"/>
          <p:nvPr/>
        </p:nvSpPr>
        <p:spPr>
          <a:xfrm>
            <a:off x="827964" y="239615"/>
            <a:ext cx="8594558" cy="1077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သ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င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၏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ေ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လ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့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က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်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င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့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ေ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ရ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လ</a:t>
            </a:r>
            <a:r>
              <a:rPr lang="en-US" sz="3200" b="1" dirty="0" err="1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ုပ္ေဆာင္ခ်က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အ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စ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ီ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အ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စ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ဥ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ဆ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ြ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ဲ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ျ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ခ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င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           (၂)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Zawgyi-One" panose="020B0604030504040204" pitchFamily="34" charset="0"/>
              <a:cs typeface="Zawgyi-One" panose="020B0604030504040204" pitchFamily="34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DF0EE9-6A03-4A28-879A-5F823D0773BE}"/>
              </a:ext>
            </a:extLst>
          </p:cNvPr>
          <p:cNvSpPr txBox="1"/>
          <p:nvPr/>
        </p:nvSpPr>
        <p:spPr>
          <a:xfrm>
            <a:off x="675565" y="1255251"/>
            <a:ext cx="4598702" cy="479048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lphaLcParenR" startAt="6"/>
            </a:pP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ေလ့က်င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ေရးကိုမည္သို႔ပို႔ခ်မည္နည္း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။ (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လူေတ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ြ႕၊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အြန္လိုင္း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၊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ေရာစပ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စသည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ျ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ဖင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စဥ္းစားဆံုးျဖတ္ပ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ါ)</a:t>
            </a:r>
            <a:endParaRPr lang="en-GB" sz="2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>
              <a:buFont typeface="+mj-lt"/>
              <a:buAutoNum type="alphaLcParenR" startAt="6"/>
            </a:pP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lphaLcParenR" startAt="6"/>
            </a:pP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မည္သည္တုိ႔ကို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ႀ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ကိဳတင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္ျ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ပင္ဆင္ရန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လိုအပ္သနည္း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။</a:t>
            </a: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>
              <a:buFont typeface="+mj-lt"/>
              <a:buAutoNum type="alphaLcParenR" startAt="6"/>
            </a:pP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lphaLcParenR" startAt="6"/>
            </a:pP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ေလ့က်င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ေရးကိုပို႔ခ်ရန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မည္သည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အဖြဲ</a:t>
            </a:r>
            <a:r>
              <a:rPr lang="my-MM" sz="2200" dirty="0">
                <a:latin typeface="Zawgyi-One" panose="020B0604030504040204" pitchFamily="34" charset="0"/>
                <a:cs typeface="Zawgyi-One" panose="020B0604030504040204" pitchFamily="34" charset="0"/>
              </a:rPr>
              <a:t>႔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(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သို</a:t>
            </a:r>
            <a:r>
              <a:rPr lang="my-MM" sz="2200" dirty="0">
                <a:latin typeface="Zawgyi-One" panose="020B0604030504040204" pitchFamily="34" charset="0"/>
                <a:cs typeface="Zawgyi-One" panose="020B0604030504040204" pitchFamily="34" charset="0"/>
              </a:rPr>
              <a:t>႔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)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ကူညီေထာက္ပံ့မႈမ်ိဳး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လိုအပ္သနည္း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။</a:t>
            </a: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7650E8A-F784-45FC-B4DC-4D342D8A1A2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5189" b="-373"/>
          <a:stretch/>
        </p:blipFill>
        <p:spPr>
          <a:xfrm>
            <a:off x="6694311" y="1893217"/>
            <a:ext cx="4822124" cy="36226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5DB6ED4-F9D6-467B-84CF-9D7A19BF0A6E}"/>
              </a:ext>
            </a:extLst>
          </p:cNvPr>
          <p:cNvSpPr/>
          <p:nvPr/>
        </p:nvSpPr>
        <p:spPr>
          <a:xfrm>
            <a:off x="6805105" y="5511204"/>
            <a:ext cx="34131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>
                <a:solidFill>
                  <a:schemeClr val="dk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Photo credit: Jon Gregson </a:t>
            </a:r>
            <a:r>
              <a:rPr lang="en-GB" u="sng" dirty="0">
                <a:solidFill>
                  <a:schemeClr val="hlink"/>
                </a:solidFill>
                <a:latin typeface="Zawgyi-One" panose="020B0604030504040204" pitchFamily="34" charset="0"/>
                <a:cs typeface="Zawgyi-One" panose="020B0604030504040204" pitchFamily="34" charset="0"/>
                <a:hlinkClick r:id="rId4"/>
              </a:rPr>
              <a:t>CC BY-SA 2.0</a:t>
            </a:r>
            <a:r>
              <a:rPr lang="en-GB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9380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8;p3">
            <a:extLst>
              <a:ext uri="{FF2B5EF4-FFF2-40B4-BE49-F238E27FC236}">
                <a16:creationId xmlns:a16="http://schemas.microsoft.com/office/drawing/2014/main" id="{06722E63-F981-4B0D-A748-415DDA1D3788}"/>
              </a:ext>
            </a:extLst>
          </p:cNvPr>
          <p:cNvSpPr txBox="1"/>
          <p:nvPr/>
        </p:nvSpPr>
        <p:spPr>
          <a:xfrm>
            <a:off x="838200" y="593558"/>
            <a:ext cx="859455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US" sz="3200" b="1" dirty="0" err="1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လိုအပ္ခ်က္မ်ားကိုသံုးသပ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္ျ</a:t>
            </a:r>
            <a:r>
              <a:rPr lang="en-US" sz="3200" b="1" dirty="0" err="1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ခင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lang="my-MM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၏ </a:t>
            </a:r>
            <a:r>
              <a:rPr lang="en-US" sz="3200" b="1" dirty="0" err="1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အက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်ဳ</a:t>
            </a:r>
            <a:r>
              <a:rPr lang="en-US" sz="3200" b="1" dirty="0" err="1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ိးေက်းဇူးမ်ား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Zawgyi-One" panose="020B0604030504040204" pitchFamily="34" charset="0"/>
              <a:cs typeface="Zawgyi-One" panose="020B0604030504040204" pitchFamily="34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DF0EE9-6A03-4A28-879A-5F823D0773BE}"/>
              </a:ext>
            </a:extLst>
          </p:cNvPr>
          <p:cNvSpPr txBox="1"/>
          <p:nvPr/>
        </p:nvSpPr>
        <p:spPr>
          <a:xfrm>
            <a:off x="3788230" y="1628320"/>
            <a:ext cx="7766462" cy="467303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၎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တို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႔၏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ေနာက္ခံအေၾကာင္းတရား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ႏွင့္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ဓေလ့ထံုးတမ္း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ဆိုင္ရာ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အေရးႀကီးေသာ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ထိုးထြင္းသိျမင္မႈမ်ားကိုရရွိရန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္။</a:t>
            </a:r>
            <a:endParaRPr lang="en-GB" sz="22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သင္တန္းသားမ်ား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၏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လက္ရွိအသိပညာအဆင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ကို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နားလည္လာရန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္။</a:t>
            </a: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၎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တို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႔၏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ဦးစားေပးမႈမ်ား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ႏွင့္ ၎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တို႔ေလ့လာသင္ယူရန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စိတ္ဝင္စားစားမႈရွိေသာအရာကို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နားလည္လာရန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္။</a:t>
            </a: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သင္ထည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သြင္းစဥ္းစားရမည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မည္သည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အခက္အခဲမဆို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သတိျပဳမိလာမည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္။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ဥပမာ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-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နည္းပညာ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၊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ဘာသာစကား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၊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က်ား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/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မဆက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္ႏြ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ယ္မ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ႈ၊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စာတတ္ေျမာက္ေရး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၊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အခ်ိန္ဇယား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။</a:t>
            </a:r>
            <a:r>
              <a:rPr lang="en-GB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9F9D4F3-D40B-4581-A976-ED500196C30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76880" y="1461152"/>
            <a:ext cx="2138854" cy="491639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0EFDF6A-F403-4526-A011-7880541AC04C}"/>
              </a:ext>
            </a:extLst>
          </p:cNvPr>
          <p:cNvSpPr/>
          <p:nvPr/>
        </p:nvSpPr>
        <p:spPr>
          <a:xfrm rot="16200000">
            <a:off x="-913923" y="3765462"/>
            <a:ext cx="34131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>
                <a:solidFill>
                  <a:schemeClr val="dk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Photo credit: Jon Gregson </a:t>
            </a:r>
            <a:r>
              <a:rPr lang="en-GB" u="sng" dirty="0">
                <a:solidFill>
                  <a:schemeClr val="hlink"/>
                </a:solidFill>
                <a:latin typeface="Zawgyi-One" panose="020B0604030504040204" pitchFamily="34" charset="0"/>
                <a:cs typeface="Zawgyi-One" panose="020B0604030504040204" pitchFamily="34" charset="0"/>
                <a:hlinkClick r:id="rId4"/>
              </a:rPr>
              <a:t>CC BY-SA 2.0</a:t>
            </a:r>
            <a:r>
              <a:rPr lang="en-GB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13236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8;p3">
            <a:extLst>
              <a:ext uri="{FF2B5EF4-FFF2-40B4-BE49-F238E27FC236}">
                <a16:creationId xmlns:a16="http://schemas.microsoft.com/office/drawing/2014/main" id="{06722E63-F981-4B0D-A748-415DDA1D3788}"/>
              </a:ext>
            </a:extLst>
          </p:cNvPr>
          <p:cNvSpPr txBox="1"/>
          <p:nvPr/>
        </p:nvSpPr>
        <p:spPr>
          <a:xfrm>
            <a:off x="-137650" y="180120"/>
            <a:ext cx="11090787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လ</a:t>
            </a:r>
            <a:r>
              <a:rPr lang="en-US" sz="3200" b="1" dirty="0" err="1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ုပ္ေဆာင္ခ်က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 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၁</a:t>
            </a: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: 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လ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ိ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ု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အ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ပ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ခ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်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က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မ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်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ာ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သ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ံ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ု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သ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ပ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ျ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ခ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င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က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ိ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ု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အ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စ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ီ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အ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စ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ဥ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ဆ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ြ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ဲ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ျ</a:t>
            </a:r>
            <a:r>
              <a:rPr lang="en-US" sz="3200" b="1" dirty="0" err="1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ခင္း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Zawgyi-One" panose="020B0604030504040204" pitchFamily="34" charset="0"/>
              <a:cs typeface="Zawgyi-One" panose="020B0604030504040204" pitchFamily="34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DF0EE9-6A03-4A28-879A-5F823D0773BE}"/>
              </a:ext>
            </a:extLst>
          </p:cNvPr>
          <p:cNvSpPr txBox="1"/>
          <p:nvPr/>
        </p:nvSpPr>
        <p:spPr>
          <a:xfrm>
            <a:off x="552387" y="1257298"/>
            <a:ext cx="7646215" cy="512445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TIDE ၏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ပထမတစ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္ႏွ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စ္အတြင္းတြင္ေပးခဲ့ေသာ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လႈပ္ရွားမႈမ်ားမ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ွ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္ျ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ပန္လည္ပို႔ခ်ေပးရန္ဆ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ႏၵ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ရွိေသာအေၾကာင္းအရာကို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ေရြးခ်ယ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ေဖာ္ထုတ္ပ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ါ။</a:t>
            </a:r>
            <a:r>
              <a:rPr lang="en-GB" sz="2400" dirty="0">
                <a:solidFill>
                  <a:schemeClr val="tx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္၏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ေလ့က်င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ေရးအတြက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ရည္ရြယ္ေသာသင္တန္းသားအမ်ိဳး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အစားကိုေရြးထုတ္ပ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ါ။ (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အဖဲ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ြ႕ႀ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ကီးျဖစ္ရန္မလိုပ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ါ)</a:t>
            </a: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ယခုသင္ေမးရန္လိုအပ္သည္ဟုထင္ေသာ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အဓိကေမးခြန္းမ်ားပါဝင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သည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လိုအပ္ခ်က္မ်ားသံုးသပ္သည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ေမးခြန္းတိုမ်ားကို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ျ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ပင္ဆင္ပ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ါ။</a:t>
            </a: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ဤအရာအတြက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အႀကံျပဳခ်က္မ်ား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၊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ေဝဖန္ခ်က္မ်ား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ႏွင့္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မည္သို႔တိုး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တက္ေအာင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္ျ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ပဳလုပ္ရမည္ကိုသိရွိရန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္၏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လုပ္ေဖာ္ကိုင္ဖက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မ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်</a:t>
            </a:r>
            <a:r>
              <a:rPr lang="my-MM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ာ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း </a:t>
            </a:r>
            <a:r>
              <a:rPr lang="my-MM" sz="2200" dirty="0">
                <a:latin typeface="Zawgyi-One" panose="020B0604030504040204" pitchFamily="34" charset="0"/>
                <a:cs typeface="Zawgyi-One" panose="020B0604030504040204" pitchFamily="34" charset="0"/>
              </a:rPr>
              <a:t>ႏ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ွင့္မွ်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ေဝပ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ါ။</a:t>
            </a: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4088523-BA21-4EDA-B319-F79FF89B4CD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734582" y="1605514"/>
            <a:ext cx="2273524" cy="432292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B0C617E-883A-4CEB-9FAA-06787BACE5FF}"/>
              </a:ext>
            </a:extLst>
          </p:cNvPr>
          <p:cNvSpPr/>
          <p:nvPr/>
        </p:nvSpPr>
        <p:spPr>
          <a:xfrm>
            <a:off x="8164787" y="5928443"/>
            <a:ext cx="341311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>
                <a:solidFill>
                  <a:schemeClr val="dk1"/>
                </a:solidFill>
                <a:latin typeface="Zawgyi-One" panose="020B0604030504040204" pitchFamily="34" charset="0"/>
                <a:cs typeface="Zawgyi-One" panose="020B0604030504040204" pitchFamily="34" charset="0"/>
              </a:rPr>
              <a:t>Photo credit: Jon Gregson </a:t>
            </a:r>
            <a:r>
              <a:rPr lang="en-GB" u="sng" dirty="0">
                <a:solidFill>
                  <a:schemeClr val="hlink"/>
                </a:solidFill>
                <a:latin typeface="Zawgyi-One" panose="020B0604030504040204" pitchFamily="34" charset="0"/>
                <a:cs typeface="Zawgyi-One" panose="020B0604030504040204" pitchFamily="34" charset="0"/>
                <a:hlinkClick r:id="rId4"/>
              </a:rPr>
              <a:t>CC BY-SA 2.0</a:t>
            </a:r>
            <a:r>
              <a:rPr lang="en-GB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91384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98;p3">
            <a:extLst>
              <a:ext uri="{FF2B5EF4-FFF2-40B4-BE49-F238E27FC236}">
                <a16:creationId xmlns:a16="http://schemas.microsoft.com/office/drawing/2014/main" id="{06722E63-F981-4B0D-A748-415DDA1D3788}"/>
              </a:ext>
            </a:extLst>
          </p:cNvPr>
          <p:cNvSpPr txBox="1"/>
          <p:nvPr/>
        </p:nvSpPr>
        <p:spPr>
          <a:xfrm>
            <a:off x="838199" y="593558"/>
            <a:ext cx="929412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န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ည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ျ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ပ</a:t>
            </a:r>
            <a:r>
              <a:rPr lang="en-US" sz="3200" b="1" dirty="0" err="1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မ်ားေလ့က်င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့္</a:t>
            </a:r>
            <a:r>
              <a:rPr lang="en-US" sz="3200" b="1" dirty="0" err="1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ေမြးထုတ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္ျ</a:t>
            </a:r>
            <a:r>
              <a:rPr lang="en-US" sz="3200" b="1" dirty="0" err="1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ခင္းဆိုင္ရာ</a:t>
            </a:r>
            <a:r>
              <a:rPr lang="en-US" sz="3200" b="1" dirty="0"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 </a:t>
            </a: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TIDE 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ခ်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ဥ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း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က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ပ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္</a:t>
            </a:r>
            <a:r>
              <a:rPr kumimoji="0" lang="my-MM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မ</a:t>
            </a:r>
            <a:r>
              <a: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Zawgyi-One" panose="020B0604030504040204" pitchFamily="34" charset="0"/>
                <a:ea typeface="Calibri"/>
                <a:cs typeface="Zawgyi-One" panose="020B0604030504040204" pitchFamily="34" charset="0"/>
                <a:sym typeface="Calibri"/>
              </a:rPr>
              <a:t>ႈ</a:t>
            </a:r>
            <a:endParaRPr kumimoji="0" sz="3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Zawgyi-One" panose="020B0604030504040204" pitchFamily="34" charset="0"/>
              <a:cs typeface="Zawgyi-One" panose="020B0604030504040204" pitchFamily="34" charset="0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DF0EE9-6A03-4A28-879A-5F823D0773BE}"/>
              </a:ext>
            </a:extLst>
          </p:cNvPr>
          <p:cNvSpPr txBox="1"/>
          <p:nvPr/>
        </p:nvSpPr>
        <p:spPr>
          <a:xfrm>
            <a:off x="838199" y="1085907"/>
            <a:ext cx="10879183" cy="525175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0" indent="0">
              <a:buNone/>
            </a:pP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အေဝးသင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္ႏွင့္</a:t>
            </a:r>
            <a:r>
              <a:rPr lang="en-US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အဆင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့္ျ</a:t>
            </a:r>
            <a:r>
              <a:rPr lang="en-US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မင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US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ပညာေရးတြင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US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တာဝန္ထမ္းေဆာင္ေနေသာဝန္ထမ္းမ်ားအား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 ၎</a:t>
            </a:r>
            <a:r>
              <a:rPr lang="en-US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တို႔ေရြးခ်ယ္ထားေသာ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US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အသက္ေမြးဝမ္းေက်ာင္းမႈတြင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US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အသိပညာဗဟုသုတမ်ား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၊ ကၽြ</a:t>
            </a:r>
            <a:r>
              <a:rPr lang="en-US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မ္းက်င္မ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ႈႏွင့္</a:t>
            </a:r>
            <a:r>
              <a:rPr lang="en-US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အစြမ္းအစမ်ား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 ဖြ႔</a:t>
            </a:r>
            <a:r>
              <a:rPr lang="en-US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ံၿဖိဳးတိုးတက္လာေစရန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US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ရည္ရြယ္ပါသည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္။</a:t>
            </a: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ကၽြ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မ္းက်င္မႈဆိုင္ရာ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တိုးတက္ေရးကိုဦးတည္ေသာ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ပေရာဂ်က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္၏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အက်ိဳးရလဒ္မ်ားကို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ပိုမိုက်ယ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္ျ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ပန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္႔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ေစရန္ရည္ရြယ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္ၿ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ပီး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ပါဝင္သူမ်ားကိုလည္း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ထိေရာက္စြာ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ျ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ပန္လည္သင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</a:t>
            </a:r>
            <a:r>
              <a:rPr lang="my-MM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ျ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ပ </a:t>
            </a:r>
            <a:r>
              <a:rPr lang="my-MM" sz="2200" dirty="0">
                <a:latin typeface="Zawgyi-One" panose="020B0604030504040204" pitchFamily="34" charset="0"/>
                <a:cs typeface="Zawgyi-One" panose="020B0604030504040204" pitchFamily="34" charset="0"/>
              </a:rPr>
              <a:t>ႏ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ိုင္ေသာ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နည္းျပေကာင္းမ်ားျဖစ္လာေစရန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ေထာက္ပံ့ေပးပါသည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္။</a:t>
            </a: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  <a:p>
            <a:pPr marL="457200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၂ဝ၁၈ႏွင့္၂ဝ၁၉ကိုေဟာ့မ်ားမွပါဝင္သူမ်ားအား၂ဝ၂ဝႏွစ္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သ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င္တန္းသားပါဝင္သူမ်ားကို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ေလ့က်င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ေပးျခင္းတြင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အဓိကက်ေသာအခန္းက႑မွပါဝင္ရန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 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ေမ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ွ်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ာ္လင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့္</a:t>
            </a:r>
            <a:r>
              <a:rPr lang="my-MM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ပ</a:t>
            </a:r>
            <a:r>
              <a:rPr lang="en-US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ါ</a:t>
            </a:r>
            <a:r>
              <a:rPr lang="en-GB" sz="2200" dirty="0" err="1">
                <a:latin typeface="Zawgyi-One" panose="020B0604030504040204" pitchFamily="34" charset="0"/>
                <a:cs typeface="Zawgyi-One" panose="020B0604030504040204" pitchFamily="34" charset="0"/>
              </a:rPr>
              <a:t>သည</a:t>
            </a:r>
            <a:r>
              <a:rPr lang="en-GB" sz="2200" dirty="0">
                <a:latin typeface="Zawgyi-One" panose="020B0604030504040204" pitchFamily="34" charset="0"/>
                <a:cs typeface="Zawgyi-One" panose="020B0604030504040204" pitchFamily="34" charset="0"/>
              </a:rPr>
              <a:t>္။</a:t>
            </a:r>
            <a:endParaRPr lang="en-GB" sz="2400" dirty="0">
              <a:solidFill>
                <a:schemeClr val="tx1"/>
              </a:solidFill>
              <a:latin typeface="Zawgyi-One" panose="020B0604030504040204" pitchFamily="34" charset="0"/>
              <a:cs typeface="Zawgyi-One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9879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U">
      <a:dk1>
        <a:sysClr val="windowText" lastClr="000000"/>
      </a:dk1>
      <a:lt1>
        <a:sysClr val="window" lastClr="FFFFFF"/>
      </a:lt1>
      <a:dk2>
        <a:srgbClr val="75AAE5"/>
      </a:dk2>
      <a:lt2>
        <a:srgbClr val="FFFFFF"/>
      </a:lt2>
      <a:accent1>
        <a:srgbClr val="75AAE5"/>
      </a:accent1>
      <a:accent2>
        <a:srgbClr val="0B55A8"/>
      </a:accent2>
      <a:accent3>
        <a:srgbClr val="E80074"/>
      </a:accent3>
      <a:accent4>
        <a:srgbClr val="630031"/>
      </a:accent4>
      <a:accent5>
        <a:srgbClr val="FFC23D"/>
      </a:accent5>
      <a:accent6>
        <a:srgbClr val="A4A400"/>
      </a:accent6>
      <a:hlink>
        <a:srgbClr val="000000"/>
      </a:hlink>
      <a:folHlink>
        <a:srgbClr val="000000"/>
      </a:folHlink>
    </a:clrScheme>
    <a:fontScheme name="Office 2">
      <a:majorFont>
        <a:latin typeface="Helvetic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Helvetica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38100" cap="rnd">
          <a:prstDash val="sysDot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0" tIns="0" rIns="0" bIns="0" rtlCol="0">
        <a:noAutofit/>
      </a:bodyPr>
      <a:lstStyle>
        <a:defPPr marL="0" indent="0">
          <a:buNone/>
          <a:defRPr sz="2000" dirty="0" smtClean="0">
            <a:solidFill>
              <a:schemeClr val="bg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3032</TotalTime>
  <Words>2919</Words>
  <Application>Microsoft Macintosh PowerPoint</Application>
  <PresentationFormat>Widescreen</PresentationFormat>
  <Paragraphs>92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Helvetica</vt:lpstr>
      <vt:lpstr>Lucida Grande</vt:lpstr>
      <vt:lpstr>Zawgyi-One</vt:lpstr>
      <vt:lpstr>1_Office Theme</vt:lpstr>
      <vt:lpstr>Office Theme</vt:lpstr>
      <vt:lpstr>နည္းျပမ်ားကိုေလ့က်င့္ေမြးထုတ္ျခင္းႏွင့္  အသိပညာမ်ားမွ်ေဝျခင္း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Gregson</dc:creator>
  <cp:lastModifiedBy>Beck.Pitt</cp:lastModifiedBy>
  <cp:revision>176</cp:revision>
  <dcterms:created xsi:type="dcterms:W3CDTF">2018-04-23T09:25:45Z</dcterms:created>
  <dcterms:modified xsi:type="dcterms:W3CDTF">2021-05-24T18:19:47Z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0x010100A7226EA64481C040A1FE7E8F6959F50F</vt:lpwstr>
  </property>
</Properties>
</file>