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ags/tag4.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charts/chart5.xml" ContentType="application/vnd.openxmlformats-officedocument.drawingml.chart+xml"/>
  <Override PartName="/ppt/tags/tag6.xml" ContentType="application/vnd.openxmlformats-officedocument.presentationml.tags+xml"/>
  <Override PartName="/ppt/notesSlides/notesSlide10.xml" ContentType="application/vnd.openxmlformats-officedocument.presentationml.notesSlide+xml"/>
  <Override PartName="/ppt/charts/chart6.xml" ContentType="application/vnd.openxmlformats-officedocument.drawingml.chart+xml"/>
  <Override PartName="/ppt/tags/tag7.xml" ContentType="application/vnd.openxmlformats-officedocument.presentationml.tags+xml"/>
  <Override PartName="/ppt/notesSlides/notesSlide11.xml" ContentType="application/vnd.openxmlformats-officedocument.presentationml.notesSlide+xml"/>
  <Override PartName="/ppt/charts/chart7.xml" ContentType="application/vnd.openxmlformats-officedocument.drawingml.chart+xml"/>
  <Override PartName="/ppt/tags/tag8.xml" ContentType="application/vnd.openxmlformats-officedocument.presentationml.tags+xml"/>
  <Override PartName="/ppt/notesSlides/notesSlide12.xml" ContentType="application/vnd.openxmlformats-officedocument.presentationml.notesSlide+xml"/>
  <Override PartName="/ppt/charts/chart8.xml" ContentType="application/vnd.openxmlformats-officedocument.drawingml.chart+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tags/tag11.xml" ContentType="application/vnd.openxmlformats-officedocument.presentationml.tags+xml"/>
  <Override PartName="/ppt/notesSlides/notesSlide15.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ags/tag12.xml" ContentType="application/vnd.openxmlformats-officedocument.presentationml.tags+xml"/>
  <Override PartName="/ppt/notesSlides/notesSlide16.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ags/tag13.xml" ContentType="application/vnd.openxmlformats-officedocument.presentationml.tags+xml"/>
  <Override PartName="/ppt/notesSlides/notesSlide17.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tags/tag14.xml" ContentType="application/vnd.openxmlformats-officedocument.presentationml.tags+xml"/>
  <Override PartName="/ppt/notesSlides/notesSlide18.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tags/tag15.xml" ContentType="application/vnd.openxmlformats-officedocument.presentationml.tags+xml"/>
  <Override PartName="/ppt/notesSlides/notesSlide19.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ags/tag16.xml" ContentType="application/vnd.openxmlformats-officedocument.presentationml.tags+xml"/>
  <Override PartName="/ppt/notesSlides/notesSlide20.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tags/tag17.xml" ContentType="application/vnd.openxmlformats-officedocument.presentationml.tags+xml"/>
  <Override PartName="/ppt/notesSlides/notesSlide21.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charts/chart17.xml" ContentType="application/vnd.openxmlformats-officedocument.drawingml.chart+xml"/>
  <Override PartName="/ppt/tags/tag19.xml" ContentType="application/vnd.openxmlformats-officedocument.presentationml.tags+xml"/>
  <Override PartName="/ppt/notesSlides/notesSlide27.xml" ContentType="application/vnd.openxmlformats-officedocument.presentationml.notesSlide+xml"/>
  <Override PartName="/ppt/charts/chart18.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tags/tag21.xml" ContentType="application/vnd.openxmlformats-officedocument.presentationml.tags+xml"/>
  <Override PartName="/ppt/notesSlides/notesSlide31.xml" ContentType="application/vnd.openxmlformats-officedocument.presentationml.notesSl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tags/tag22.xml" ContentType="application/vnd.openxmlformats-officedocument.presentationml.tags+xml"/>
  <Override PartName="/ppt/notesSlides/notesSlide32.xml" ContentType="application/vnd.openxmlformats-officedocument.presentationml.notesSlid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5"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cCa8CODS3uI8CW+XmNv7Rg==" hashData="ju6gfM8OyyCPHdL48h3fsr4DXJAN71tUS82LX/Gsb2Jczww6TaIDU8bUISBd68a1p/sMSGhrjPenu1qtIJgyj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4C00"/>
    <a:srgbClr val="FFC000"/>
    <a:srgbClr val="79AF8A"/>
    <a:srgbClr val="85A9FD"/>
    <a:srgbClr val="457DFD"/>
    <a:srgbClr val="0F56FD"/>
    <a:srgbClr val="023DC7"/>
    <a:srgbClr val="FFEEB7"/>
    <a:srgbClr val="FFE697"/>
    <a:srgbClr val="FFD5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E6CD88DA-8665-457E-B572-9A8FB1E89390}"/>
    <pc:docChg chg="custSel addSld delSld modSld">
      <pc:chgData name="Ashutosh.Bhagurkar" userId="e54b5c48-fd92-480c-8e66-acef16c1a8d2" providerId="ADAL" clId="{E6CD88DA-8665-457E-B572-9A8FB1E89390}" dt="2025-03-31T15:01:23.870" v="7" actId="47"/>
      <pc:docMkLst>
        <pc:docMk/>
      </pc:docMkLst>
      <pc:sldChg chg="modSp del mod">
        <pc:chgData name="Ashutosh.Bhagurkar" userId="e54b5c48-fd92-480c-8e66-acef16c1a8d2" providerId="ADAL" clId="{E6CD88DA-8665-457E-B572-9A8FB1E89390}" dt="2025-03-31T15:01:23.870" v="7" actId="47"/>
        <pc:sldMkLst>
          <pc:docMk/>
          <pc:sldMk cId="338364833" sldId="293"/>
        </pc:sldMkLst>
        <pc:spChg chg="mod">
          <ac:chgData name="Ashutosh.Bhagurkar" userId="e54b5c48-fd92-480c-8e66-acef16c1a8d2" providerId="ADAL" clId="{E6CD88DA-8665-457E-B572-9A8FB1E89390}" dt="2025-03-31T10:31:31.917" v="1" actId="1076"/>
          <ac:spMkLst>
            <pc:docMk/>
            <pc:sldMk cId="338364833" sldId="293"/>
            <ac:spMk id="4" creationId="{3FEC9508-3EFD-E560-5C48-DEC9F38F239C}"/>
          </ac:spMkLst>
        </pc:spChg>
      </pc:sldChg>
      <pc:sldChg chg="addSp delSp modSp add mod">
        <pc:chgData name="Ashutosh.Bhagurkar" userId="e54b5c48-fd92-480c-8e66-acef16c1a8d2" providerId="ADAL" clId="{E6CD88DA-8665-457E-B572-9A8FB1E89390}" dt="2025-03-31T15:01:19.108" v="6" actId="1076"/>
        <pc:sldMkLst>
          <pc:docMk/>
          <pc:sldMk cId="2967422231" sldId="294"/>
        </pc:sldMkLst>
        <pc:spChg chg="del mod">
          <ac:chgData name="Ashutosh.Bhagurkar" userId="e54b5c48-fd92-480c-8e66-acef16c1a8d2" providerId="ADAL" clId="{E6CD88DA-8665-457E-B572-9A8FB1E89390}" dt="2025-03-31T15:01:15.216" v="4" actId="478"/>
          <ac:spMkLst>
            <pc:docMk/>
            <pc:sldMk cId="2967422231" sldId="294"/>
            <ac:spMk id="4" creationId="{6D0E913D-398D-239B-995D-924FDB64D006}"/>
          </ac:spMkLst>
        </pc:spChg>
        <pc:spChg chg="add mod">
          <ac:chgData name="Ashutosh.Bhagurkar" userId="e54b5c48-fd92-480c-8e66-acef16c1a8d2" providerId="ADAL" clId="{E6CD88DA-8665-457E-B572-9A8FB1E89390}" dt="2025-03-31T15:01:19.108" v="6" actId="1076"/>
          <ac:spMkLst>
            <pc:docMk/>
            <pc:sldMk cId="2967422231" sldId="294"/>
            <ac:spMk id="6" creationId="{ADD96CB8-2D35-4434-F42B-E9B42008100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1" Type="http://schemas.openxmlformats.org/officeDocument/2006/relationships/oleObject" Target="file:///C:\Users\willa\Downloads\Book1.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willa\Downloads\Book1.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C:\Users\willa\Downloads\Book1.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willa\Downloads\Book1.xlsx" TargetMode="External"/><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willa\Downloads\Book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willa\Downloads\Book1%20(version%201).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willa\Downloads\Book1%20(version%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0.99026355443002689"/>
          <c:h val="0.98736134346894389"/>
        </c:manualLayout>
      </c:layout>
      <c:bar3DChart>
        <c:barDir val="col"/>
        <c:grouping val="standard"/>
        <c:varyColors val="0"/>
        <c:ser>
          <c:idx val="0"/>
          <c:order val="0"/>
          <c:tx>
            <c:strRef>
              <c:f>Sheet1!$C$3</c:f>
              <c:strCache>
                <c:ptCount val="1"/>
                <c:pt idx="0">
                  <c:v>Investment Needs</c:v>
                </c:pt>
              </c:strCache>
            </c:strRef>
          </c:tx>
          <c:spPr>
            <a:solidFill>
              <a:schemeClr val="accent1"/>
            </a:solidFill>
            <a:ln>
              <a:noFill/>
            </a:ln>
            <a:effectLst/>
            <a:sp3d/>
          </c:spPr>
          <c:invertIfNegative val="0"/>
          <c:dLbls>
            <c:dLbl>
              <c:idx val="1"/>
              <c:layout>
                <c:manualLayout>
                  <c:x val="0"/>
                  <c:y val="-1.79487224784783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2C53-43F5-8B57-9733DBD2A544}"/>
                </c:ext>
              </c:extLst>
            </c:dLbl>
            <c:spPr>
              <a:noFill/>
              <a:ln>
                <a:noFill/>
              </a:ln>
              <a:effectLst/>
            </c:spPr>
            <c:txPr>
              <a:bodyPr rot="0" spcFirstLastPara="1" vertOverflow="ellipsis" horzOverflow="clip" vert="horz" wrap="none" lIns="38100" tIns="19050" rIns="38100" bIns="19050" anchor="ctr" anchorCtr="1">
                <a:spAutoFit/>
              </a:bodyPr>
              <a:lstStyle/>
              <a:p>
                <a:pPr>
                  <a:defRPr sz="11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val>
            <c:numRef>
              <c:f>Sheet1!$D$3:$N$3</c:f>
              <c:numCache>
                <c:formatCode>General</c:formatCode>
                <c:ptCount val="11"/>
                <c:pt idx="0">
                  <c:v>16</c:v>
                </c:pt>
                <c:pt idx="1">
                  <c:v>18</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1-2C53-43F5-8B57-9733DBD2A544}"/>
            </c:ext>
          </c:extLst>
        </c:ser>
        <c:ser>
          <c:idx val="1"/>
          <c:order val="1"/>
          <c:tx>
            <c:strRef>
              <c:f>Sheet1!$C$4</c:f>
              <c:strCache>
                <c:ptCount val="1"/>
                <c:pt idx="0">
                  <c:v>Financing Requirement</c:v>
                </c:pt>
              </c:strCache>
            </c:strRef>
          </c:tx>
          <c:spPr>
            <a:solidFill>
              <a:schemeClr val="accent2"/>
            </a:solidFill>
            <a:ln>
              <a:noFill/>
            </a:ln>
            <a:effectLst/>
            <a:sp3d/>
          </c:spPr>
          <c:invertIfNegative val="0"/>
          <c:dLbls>
            <c:dLbl>
              <c:idx val="6"/>
              <c:layout>
                <c:manualLayout>
                  <c:x val="2.3615618068141163E-3"/>
                  <c:y val="-4.2346809029006567E-2"/>
                </c:manualLayout>
              </c:layout>
              <c:spPr>
                <a:noFill/>
                <a:ln>
                  <a:noFill/>
                </a:ln>
                <a:effectLst/>
              </c:spPr>
              <c:txPr>
                <a:bodyPr rot="0" spcFirstLastPara="1" vertOverflow="ellipsis" horzOverflow="clip" vert="horz" wrap="none" lIns="38100" tIns="19050" rIns="38100" bIns="19050" anchor="ctr" anchorCtr="1">
                  <a:spAutoFit/>
                </a:bodyPr>
                <a:lstStyle/>
                <a:p>
                  <a:pPr>
                    <a:defRPr sz="1100" b="1" i="0" u="none" strike="noStrike" kern="1200" baseline="0">
                      <a:solidFill>
                        <a:srgbClr val="C00000"/>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2C53-43F5-8B57-9733DBD2A54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Sheet1!$D$4:$N$4</c:f>
              <c:numCache>
                <c:formatCode>General</c:formatCode>
                <c:ptCount val="11"/>
                <c:pt idx="0">
                  <c:v>0</c:v>
                </c:pt>
                <c:pt idx="1">
                  <c:v>0</c:v>
                </c:pt>
                <c:pt idx="2">
                  <c:v>0</c:v>
                </c:pt>
                <c:pt idx="3">
                  <c:v>4</c:v>
                </c:pt>
                <c:pt idx="4">
                  <c:v>4.5999999999999996</c:v>
                </c:pt>
                <c:pt idx="5">
                  <c:v>5.4</c:v>
                </c:pt>
                <c:pt idx="6">
                  <c:v>6</c:v>
                </c:pt>
                <c:pt idx="7">
                  <c:v>6</c:v>
                </c:pt>
                <c:pt idx="8">
                  <c:v>5.4</c:v>
                </c:pt>
                <c:pt idx="9" formatCode="0.00">
                  <c:v>4.5999999999999996</c:v>
                </c:pt>
                <c:pt idx="10">
                  <c:v>4</c:v>
                </c:pt>
              </c:numCache>
            </c:numRef>
          </c:val>
          <c:extLst>
            <c:ext xmlns:c16="http://schemas.microsoft.com/office/drawing/2014/chart" uri="{C3380CC4-5D6E-409C-BE32-E72D297353CC}">
              <c16:uniqueId val="{00000003-2C53-43F5-8B57-9733DBD2A544}"/>
            </c:ext>
          </c:extLst>
        </c:ser>
        <c:dLbls>
          <c:showLegendKey val="0"/>
          <c:showVal val="0"/>
          <c:showCatName val="0"/>
          <c:showSerName val="0"/>
          <c:showPercent val="0"/>
          <c:showBubbleSize val="0"/>
        </c:dLbls>
        <c:gapWidth val="150"/>
        <c:shape val="box"/>
        <c:axId val="188840543"/>
        <c:axId val="188842463"/>
        <c:axId val="190177119"/>
      </c:bar3DChart>
      <c:catAx>
        <c:axId val="188840543"/>
        <c:scaling>
          <c:orientation val="minMax"/>
        </c:scaling>
        <c:delete val="1"/>
        <c:axPos val="b"/>
        <c:majorTickMark val="none"/>
        <c:minorTickMark val="none"/>
        <c:tickLblPos val="nextTo"/>
        <c:crossAx val="188842463"/>
        <c:crosses val="autoZero"/>
        <c:auto val="1"/>
        <c:lblAlgn val="ctr"/>
        <c:lblOffset val="100"/>
        <c:noMultiLvlLbl val="0"/>
      </c:catAx>
      <c:valAx>
        <c:axId val="188842463"/>
        <c:scaling>
          <c:orientation val="minMax"/>
        </c:scaling>
        <c:delete val="1"/>
        <c:axPos val="l"/>
        <c:numFmt formatCode="General" sourceLinked="1"/>
        <c:majorTickMark val="none"/>
        <c:minorTickMark val="none"/>
        <c:tickLblPos val="nextTo"/>
        <c:crossAx val="188840543"/>
        <c:crosses val="autoZero"/>
        <c:crossBetween val="between"/>
      </c:valAx>
      <c:serAx>
        <c:axId val="190177119"/>
        <c:scaling>
          <c:orientation val="minMax"/>
        </c:scaling>
        <c:delete val="1"/>
        <c:axPos val="b"/>
        <c:majorTickMark val="none"/>
        <c:minorTickMark val="none"/>
        <c:tickLblPos val="nextTo"/>
        <c:crossAx val="188842463"/>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0"/>
          <c:w val="0.80193055555555559"/>
          <c:h val="0.89815066046575864"/>
        </c:manualLayout>
      </c:layout>
      <c:bar3DChart>
        <c:barDir val="col"/>
        <c:grouping val="standard"/>
        <c:varyColors val="0"/>
        <c:ser>
          <c:idx val="2"/>
          <c:order val="1"/>
          <c:tx>
            <c:strRef>
              <c:f>Sheet1!$T$64</c:f>
              <c:strCache>
                <c:ptCount val="1"/>
                <c:pt idx="0">
                  <c:v>Interest Repayments</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Sheet1!$T$66:$T$70</c:f>
              <c:numCache>
                <c:formatCode>_-[$$-409]* #,##0.0_ ;_-[$$-409]* \-#,##0.0\ ;_-[$$-409]* "-"??_ ;_-@_ </c:formatCode>
                <c:ptCount val="5"/>
                <c:pt idx="0">
                  <c:v>1.2</c:v>
                </c:pt>
                <c:pt idx="1">
                  <c:v>0.96</c:v>
                </c:pt>
                <c:pt idx="2">
                  <c:v>0.72</c:v>
                </c:pt>
                <c:pt idx="3">
                  <c:v>0.48</c:v>
                </c:pt>
                <c:pt idx="4">
                  <c:v>0.24</c:v>
                </c:pt>
              </c:numCache>
              <c:extLst/>
            </c:numRef>
          </c:val>
          <c:extLst>
            <c:ext xmlns:c16="http://schemas.microsoft.com/office/drawing/2014/chart" uri="{C3380CC4-5D6E-409C-BE32-E72D297353CC}">
              <c16:uniqueId val="{00000000-9375-4604-BCE4-D707194FE83A}"/>
            </c:ext>
          </c:extLst>
        </c:ser>
        <c:ser>
          <c:idx val="1"/>
          <c:order val="2"/>
          <c:tx>
            <c:strRef>
              <c:f>Sheet1!$S$64</c:f>
              <c:strCache>
                <c:ptCount val="1"/>
                <c:pt idx="0">
                  <c:v>Principal Repayments</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Sheet1!$S$66:$S$70</c:f>
              <c:numCache>
                <c:formatCode>_-[$$-409]* #,##0.0_ ;_-[$$-409]* \-#,##0.0\ ;_-[$$-409]* "-"??_ ;_-@_ </c:formatCode>
                <c:ptCount val="5"/>
                <c:pt idx="0">
                  <c:v>6</c:v>
                </c:pt>
                <c:pt idx="1">
                  <c:v>6</c:v>
                </c:pt>
                <c:pt idx="2">
                  <c:v>6</c:v>
                </c:pt>
                <c:pt idx="3">
                  <c:v>6</c:v>
                </c:pt>
                <c:pt idx="4">
                  <c:v>6</c:v>
                </c:pt>
              </c:numCache>
              <c:extLst/>
            </c:numRef>
          </c:val>
          <c:extLst>
            <c:ext xmlns:c16="http://schemas.microsoft.com/office/drawing/2014/chart" uri="{C3380CC4-5D6E-409C-BE32-E72D297353CC}">
              <c16:uniqueId val="{00000001-9375-4604-BCE4-D707194FE83A}"/>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9375-4604-BCE4-D707194FE83A}"/>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9505583333333335"/>
              <c:y val="0.8847968426002297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10"/>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0"/>
          <c:w val="0.80193055555555559"/>
          <c:h val="0.89815066046575864"/>
        </c:manualLayout>
      </c:layout>
      <c:bar3DChart>
        <c:barDir val="col"/>
        <c:grouping val="standard"/>
        <c:varyColors val="0"/>
        <c:ser>
          <c:idx val="2"/>
          <c:order val="1"/>
          <c:tx>
            <c:strRef>
              <c:f>Sheet1!$W$64</c:f>
              <c:strCache>
                <c:ptCount val="1"/>
                <c:pt idx="0">
                  <c:v>Interest Repayments</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Sheet1!$W$66:$W$70</c:f>
              <c:numCache>
                <c:formatCode>_-[$$-409]* #,##0.0_ ;_-[$$-409]* \-#,##0.0\ ;_-[$$-409]* "-"??_ ;_-@_ </c:formatCode>
                <c:ptCount val="5"/>
                <c:pt idx="0">
                  <c:v>1.2</c:v>
                </c:pt>
                <c:pt idx="1">
                  <c:v>1.2</c:v>
                </c:pt>
                <c:pt idx="2">
                  <c:v>1.2</c:v>
                </c:pt>
                <c:pt idx="3">
                  <c:v>0.8</c:v>
                </c:pt>
                <c:pt idx="4">
                  <c:v>0.4</c:v>
                </c:pt>
              </c:numCache>
              <c:extLst/>
            </c:numRef>
          </c:val>
          <c:extLst>
            <c:ext xmlns:c16="http://schemas.microsoft.com/office/drawing/2014/chart" uri="{C3380CC4-5D6E-409C-BE32-E72D297353CC}">
              <c16:uniqueId val="{00000000-9357-4E20-A85D-4FAA7EFFA05E}"/>
            </c:ext>
          </c:extLst>
        </c:ser>
        <c:ser>
          <c:idx val="1"/>
          <c:order val="2"/>
          <c:tx>
            <c:strRef>
              <c:f>Sheet1!$V$64</c:f>
              <c:strCache>
                <c:ptCount val="1"/>
                <c:pt idx="0">
                  <c:v>Principal Repayments</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Sheet1!$V$66:$V$70</c:f>
              <c:numCache>
                <c:formatCode>_-[$$-409]* #,##0.0_ ;_-[$$-409]* \-#,##0.0\ ;_-[$$-409]* "-"??_ ;_-@_ </c:formatCode>
                <c:ptCount val="5"/>
                <c:pt idx="0">
                  <c:v>0</c:v>
                </c:pt>
                <c:pt idx="1">
                  <c:v>0</c:v>
                </c:pt>
                <c:pt idx="2">
                  <c:v>10</c:v>
                </c:pt>
                <c:pt idx="3">
                  <c:v>10</c:v>
                </c:pt>
                <c:pt idx="4">
                  <c:v>10</c:v>
                </c:pt>
              </c:numCache>
              <c:extLst/>
            </c:numRef>
          </c:val>
          <c:extLst>
            <c:ext xmlns:c16="http://schemas.microsoft.com/office/drawing/2014/chart" uri="{C3380CC4-5D6E-409C-BE32-E72D297353CC}">
              <c16:uniqueId val="{00000001-9357-4E20-A85D-4FAA7EFFA05E}"/>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9357-4E20-A85D-4FAA7EFFA05E}"/>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9505583333333335"/>
              <c:y val="0.8847968426002297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10"/>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0"/>
          <c:w val="0.80193055555555559"/>
          <c:h val="0.89815066046575864"/>
        </c:manualLayout>
      </c:layout>
      <c:bar3DChart>
        <c:barDir val="col"/>
        <c:grouping val="standard"/>
        <c:varyColors val="0"/>
        <c:ser>
          <c:idx val="2"/>
          <c:order val="1"/>
          <c:tx>
            <c:strRef>
              <c:f>Sheet1!$Z$64</c:f>
              <c:strCache>
                <c:ptCount val="1"/>
                <c:pt idx="0">
                  <c:v>Interest Repayments</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Sheet1!$Z$66:$Z$70</c:f>
              <c:numCache>
                <c:formatCode>_-[$$-409]* #,##0.0_ ;_-[$$-409]* \-#,##0.0\ ;_-[$$-409]* "-"??_ ;_-@_ </c:formatCode>
                <c:ptCount val="5"/>
                <c:pt idx="0">
                  <c:v>0</c:v>
                </c:pt>
                <c:pt idx="1">
                  <c:v>0</c:v>
                </c:pt>
                <c:pt idx="2">
                  <c:v>2.598476800000002</c:v>
                </c:pt>
                <c:pt idx="3">
                  <c:v>2.1485312000000016</c:v>
                </c:pt>
                <c:pt idx="4">
                  <c:v>1.6985856000000017</c:v>
                </c:pt>
              </c:numCache>
              <c:extLst/>
            </c:numRef>
          </c:val>
          <c:extLst>
            <c:ext xmlns:c16="http://schemas.microsoft.com/office/drawing/2014/chart" uri="{C3380CC4-5D6E-409C-BE32-E72D297353CC}">
              <c16:uniqueId val="{00000000-EA24-4005-AA04-03FF6EB62C79}"/>
            </c:ext>
          </c:extLst>
        </c:ser>
        <c:ser>
          <c:idx val="1"/>
          <c:order val="2"/>
          <c:tx>
            <c:strRef>
              <c:f>Sheet1!$Y$64</c:f>
              <c:strCache>
                <c:ptCount val="1"/>
                <c:pt idx="0">
                  <c:v>Principal Repayments</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Sheet1!$Y$66:$Y$70</c:f>
              <c:numCache>
                <c:formatCode>_-[$$-409]* #,##0.0_ ;_-[$$-409]* \-#,##0.0\ ;_-[$$-409]* "-"??_ ;_-@_ </c:formatCode>
                <c:ptCount val="5"/>
                <c:pt idx="0">
                  <c:v>0</c:v>
                </c:pt>
                <c:pt idx="1">
                  <c:v>0</c:v>
                </c:pt>
                <c:pt idx="2">
                  <c:v>10</c:v>
                </c:pt>
                <c:pt idx="3">
                  <c:v>10</c:v>
                </c:pt>
                <c:pt idx="4">
                  <c:v>10</c:v>
                </c:pt>
              </c:numCache>
              <c:extLst/>
            </c:numRef>
          </c:val>
          <c:extLst>
            <c:ext xmlns:c16="http://schemas.microsoft.com/office/drawing/2014/chart" uri="{C3380CC4-5D6E-409C-BE32-E72D297353CC}">
              <c16:uniqueId val="{00000001-EA24-4005-AA04-03FF6EB62C79}"/>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EA24-4005-AA04-03FF6EB62C79}"/>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9505583333333335"/>
              <c:y val="0.8847968426002297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10"/>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0"/>
          <c:w val="0.80193055555555559"/>
          <c:h val="0.89815066046575864"/>
        </c:manualLayout>
      </c:layout>
      <c:bar3DChart>
        <c:barDir val="col"/>
        <c:grouping val="standard"/>
        <c:varyColors val="0"/>
        <c:ser>
          <c:idx val="2"/>
          <c:order val="1"/>
          <c:tx>
            <c:strRef>
              <c:f>Sheet1!$K$64</c:f>
              <c:strCache>
                <c:ptCount val="1"/>
                <c:pt idx="0">
                  <c:v>Interest Repayments</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Sheet1!$K$66:$K$70</c:f>
              <c:numCache>
                <c:formatCode>_-[$$-409]* #,##0.0_ ;_-[$$-409]* \-#,##0.0\ ;_-[$$-409]* "-"??_ ;_-@_ </c:formatCode>
                <c:ptCount val="5"/>
                <c:pt idx="0">
                  <c:v>0.73881340479101798</c:v>
                </c:pt>
                <c:pt idx="1">
                  <c:v>0.73881340479101798</c:v>
                </c:pt>
                <c:pt idx="2">
                  <c:v>0.73881340479101798</c:v>
                </c:pt>
                <c:pt idx="3">
                  <c:v>0.73881340479101798</c:v>
                </c:pt>
                <c:pt idx="4">
                  <c:v>0.73881340479101798</c:v>
                </c:pt>
              </c:numCache>
              <c:extLst/>
            </c:numRef>
          </c:val>
          <c:extLst>
            <c:ext xmlns:c16="http://schemas.microsoft.com/office/drawing/2014/chart" uri="{C3380CC4-5D6E-409C-BE32-E72D297353CC}">
              <c16:uniqueId val="{00000000-F55E-4731-AAE1-7E4C25811123}"/>
            </c:ext>
          </c:extLst>
        </c:ser>
        <c:ser>
          <c:idx val="1"/>
          <c:order val="2"/>
          <c:tx>
            <c:strRef>
              <c:f>Sheet1!$J$64</c:f>
              <c:strCache>
                <c:ptCount val="1"/>
                <c:pt idx="0">
                  <c:v>Principal Repayments</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Sheet1!$J$66:$J$70</c:f>
              <c:numCache>
                <c:formatCode>_-[$$-409]* #,##0.0_ ;_-[$$-409]* \-#,##0.0\ ;_-[$$-409]* "-"??_ ;_-@_ </c:formatCode>
                <c:ptCount val="5"/>
                <c:pt idx="0">
                  <c:v>6</c:v>
                </c:pt>
                <c:pt idx="1">
                  <c:v>6</c:v>
                </c:pt>
                <c:pt idx="2">
                  <c:v>6</c:v>
                </c:pt>
                <c:pt idx="3">
                  <c:v>6</c:v>
                </c:pt>
                <c:pt idx="4">
                  <c:v>6</c:v>
                </c:pt>
              </c:numCache>
              <c:extLst/>
            </c:numRef>
          </c:val>
          <c:extLst>
            <c:ext xmlns:c16="http://schemas.microsoft.com/office/drawing/2014/chart" uri="{C3380CC4-5D6E-409C-BE32-E72D297353CC}">
              <c16:uniqueId val="{00000001-F55E-4731-AAE1-7E4C25811123}"/>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F55E-4731-AAE1-7E4C25811123}"/>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9505583333333335"/>
              <c:y val="0.8847968426002297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10"/>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0"/>
          <c:w val="0.80193055555555559"/>
          <c:h val="0.89815066046575864"/>
        </c:manualLayout>
      </c:layout>
      <c:bar3DChart>
        <c:barDir val="col"/>
        <c:grouping val="standard"/>
        <c:varyColors val="0"/>
        <c:ser>
          <c:idx val="2"/>
          <c:order val="1"/>
          <c:tx>
            <c:strRef>
              <c:f>Sheet1!$N$64</c:f>
              <c:strCache>
                <c:ptCount val="1"/>
                <c:pt idx="0">
                  <c:v>Interest Repayments</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Sheet1!$N$66:$N$70</c:f>
              <c:numCache>
                <c:formatCode>_-[$$-409]* #,##0.0_ ;_-[$$-409]* \-#,##0.0\ ;_-[$$-409]* "-"??_ ;_-@_ </c:formatCode>
                <c:ptCount val="5"/>
                <c:pt idx="0">
                  <c:v>0</c:v>
                </c:pt>
                <c:pt idx="1">
                  <c:v>0</c:v>
                </c:pt>
                <c:pt idx="2">
                  <c:v>2.1602929763198375</c:v>
                </c:pt>
                <c:pt idx="3">
                  <c:v>2.1602929763198375</c:v>
                </c:pt>
                <c:pt idx="4">
                  <c:v>2.1602929763198375</c:v>
                </c:pt>
              </c:numCache>
              <c:extLst/>
            </c:numRef>
          </c:val>
          <c:extLst>
            <c:ext xmlns:c16="http://schemas.microsoft.com/office/drawing/2014/chart" uri="{C3380CC4-5D6E-409C-BE32-E72D297353CC}">
              <c16:uniqueId val="{00000000-EA37-4F99-A6C8-D315C1333678}"/>
            </c:ext>
          </c:extLst>
        </c:ser>
        <c:ser>
          <c:idx val="1"/>
          <c:order val="2"/>
          <c:tx>
            <c:strRef>
              <c:f>Sheet1!$M$64</c:f>
              <c:strCache>
                <c:ptCount val="1"/>
                <c:pt idx="0">
                  <c:v>Principal Repayments</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Sheet1!$M$66:$M$70</c:f>
              <c:numCache>
                <c:formatCode>_-[$$-409]* #,##0.0_ ;_-[$$-409]* \-#,##0.0\ ;_-[$$-409]* "-"??_ ;_-@_ </c:formatCode>
                <c:ptCount val="5"/>
                <c:pt idx="0">
                  <c:v>0</c:v>
                </c:pt>
                <c:pt idx="1">
                  <c:v>0</c:v>
                </c:pt>
                <c:pt idx="2">
                  <c:v>10</c:v>
                </c:pt>
                <c:pt idx="3">
                  <c:v>10</c:v>
                </c:pt>
                <c:pt idx="4">
                  <c:v>10</c:v>
                </c:pt>
              </c:numCache>
              <c:extLst/>
            </c:numRef>
          </c:val>
          <c:extLst>
            <c:ext xmlns:c16="http://schemas.microsoft.com/office/drawing/2014/chart" uri="{C3380CC4-5D6E-409C-BE32-E72D297353CC}">
              <c16:uniqueId val="{00000001-EA37-4F99-A6C8-D315C1333678}"/>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EA37-4F99-A6C8-D315C1333678}"/>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9505583333333335"/>
              <c:y val="0.8847968426002297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10"/>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1.9677630716812999E-2"/>
          <c:w val="0.80193055555555559"/>
          <c:h val="0.88011408573388727"/>
        </c:manualLayout>
      </c:layout>
      <c:bar3DChart>
        <c:barDir val="col"/>
        <c:grouping val="standard"/>
        <c:varyColors val="0"/>
        <c:ser>
          <c:idx val="2"/>
          <c:order val="1"/>
          <c:tx>
            <c:strRef>
              <c:f>Sheet1!$AC$64</c:f>
              <c:strCache>
                <c:ptCount val="1"/>
                <c:pt idx="0">
                  <c:v>Interest Repayments</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Sheet1!$AC$66:$AC$70</c:f>
              <c:numCache>
                <c:formatCode>_-[$$-409]* #,##0.0_ ;_-[$$-409]* \-#,##0.0\ ;_-[$$-409]* "-"??_ ;_-@_ </c:formatCode>
                <c:ptCount val="5"/>
                <c:pt idx="0">
                  <c:v>1.2</c:v>
                </c:pt>
                <c:pt idx="1">
                  <c:v>1.2</c:v>
                </c:pt>
                <c:pt idx="2">
                  <c:v>1.2</c:v>
                </c:pt>
                <c:pt idx="3">
                  <c:v>1.2</c:v>
                </c:pt>
                <c:pt idx="4">
                  <c:v>1.2</c:v>
                </c:pt>
              </c:numCache>
              <c:extLst/>
            </c:numRef>
          </c:val>
          <c:extLst>
            <c:ext xmlns:c16="http://schemas.microsoft.com/office/drawing/2014/chart" uri="{C3380CC4-5D6E-409C-BE32-E72D297353CC}">
              <c16:uniqueId val="{00000000-601F-4980-BB00-E313C45A743F}"/>
            </c:ext>
          </c:extLst>
        </c:ser>
        <c:ser>
          <c:idx val="1"/>
          <c:order val="2"/>
          <c:tx>
            <c:strRef>
              <c:f>Sheet1!$AB$64</c:f>
              <c:strCache>
                <c:ptCount val="1"/>
                <c:pt idx="0">
                  <c:v>Principal Repayments</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Sheet1!$AB$66:$AB$70</c:f>
              <c:numCache>
                <c:formatCode>_-[$$-409]* #,##0.0_ ;_-[$$-409]* \-#,##0.0\ ;_-[$$-409]* "-"??_ ;_-@_ </c:formatCode>
                <c:ptCount val="5"/>
                <c:pt idx="0">
                  <c:v>0</c:v>
                </c:pt>
                <c:pt idx="1">
                  <c:v>0</c:v>
                </c:pt>
                <c:pt idx="2">
                  <c:v>0</c:v>
                </c:pt>
                <c:pt idx="3">
                  <c:v>0</c:v>
                </c:pt>
                <c:pt idx="4">
                  <c:v>30</c:v>
                </c:pt>
              </c:numCache>
              <c:extLst/>
            </c:numRef>
          </c:val>
          <c:extLst>
            <c:ext xmlns:c16="http://schemas.microsoft.com/office/drawing/2014/chart" uri="{C3380CC4-5D6E-409C-BE32-E72D297353CC}">
              <c16:uniqueId val="{00000001-601F-4980-BB00-E313C45A743F}"/>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601F-4980-BB00-E313C45A743F}"/>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9505583333333335"/>
              <c:y val="0.8847968426002297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30"/>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0"/>
          <c:w val="0.80193055555555559"/>
          <c:h val="0.89815066046575864"/>
        </c:manualLayout>
      </c:layout>
      <c:bar3DChart>
        <c:barDir val="col"/>
        <c:grouping val="standard"/>
        <c:varyColors val="0"/>
        <c:ser>
          <c:idx val="2"/>
          <c:order val="1"/>
          <c:tx>
            <c:strRef>
              <c:f>Sheet1!$AF$64</c:f>
              <c:strCache>
                <c:ptCount val="1"/>
                <c:pt idx="0">
                  <c:v>Interest Repayments</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Sheet1!$AF$66:$AF$70</c:f>
              <c:numCache>
                <c:formatCode>_-[$$-409]* #,##0.0_ ;_-[$$-409]* \-#,##0.0\ ;_-[$$-409]* "-"??_ ;_-@_ </c:formatCode>
                <c:ptCount val="5"/>
                <c:pt idx="0">
                  <c:v>0</c:v>
                </c:pt>
                <c:pt idx="1">
                  <c:v>0</c:v>
                </c:pt>
                <c:pt idx="2">
                  <c:v>0</c:v>
                </c:pt>
                <c:pt idx="3">
                  <c:v>0</c:v>
                </c:pt>
                <c:pt idx="4">
                  <c:v>6.4995870720000113</c:v>
                </c:pt>
              </c:numCache>
              <c:extLst/>
            </c:numRef>
          </c:val>
          <c:extLst>
            <c:ext xmlns:c16="http://schemas.microsoft.com/office/drawing/2014/chart" uri="{C3380CC4-5D6E-409C-BE32-E72D297353CC}">
              <c16:uniqueId val="{00000000-E6CE-4961-9764-41D7ADF3BEB8}"/>
            </c:ext>
          </c:extLst>
        </c:ser>
        <c:ser>
          <c:idx val="1"/>
          <c:order val="2"/>
          <c:tx>
            <c:strRef>
              <c:f>Sheet1!$AE$64</c:f>
              <c:strCache>
                <c:ptCount val="1"/>
                <c:pt idx="0">
                  <c:v>Principal Repayments</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Sheet1!$AE$66:$AE$70</c:f>
              <c:numCache>
                <c:formatCode>_-[$$-409]* #,##0.0_ ;_-[$$-409]* \-#,##0.0\ ;_-[$$-409]* "-"??_ ;_-@_ </c:formatCode>
                <c:ptCount val="5"/>
                <c:pt idx="0">
                  <c:v>0</c:v>
                </c:pt>
                <c:pt idx="1">
                  <c:v>0</c:v>
                </c:pt>
                <c:pt idx="2">
                  <c:v>0</c:v>
                </c:pt>
                <c:pt idx="3">
                  <c:v>0</c:v>
                </c:pt>
                <c:pt idx="4">
                  <c:v>30</c:v>
                </c:pt>
              </c:numCache>
              <c:extLst/>
            </c:numRef>
          </c:val>
          <c:extLst>
            <c:ext xmlns:c16="http://schemas.microsoft.com/office/drawing/2014/chart" uri="{C3380CC4-5D6E-409C-BE32-E72D297353CC}">
              <c16:uniqueId val="{00000001-E6CE-4961-9764-41D7ADF3BEB8}"/>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E6CE-4961-9764-41D7ADF3BEB8}"/>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9505583333333335"/>
              <c:y val="0.8847968426002297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30"/>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
          <c:y val="2.2769084347291798E-2"/>
          <c:w val="0.95083434637180575"/>
          <c:h val="0.96416033430855375"/>
        </c:manualLayout>
      </c:layout>
      <c:bar3DChart>
        <c:barDir val="col"/>
        <c:grouping val="standard"/>
        <c:varyColors val="0"/>
        <c:ser>
          <c:idx val="0"/>
          <c:order val="0"/>
          <c:tx>
            <c:strRef>
              <c:f>Sheet1!$C$29</c:f>
              <c:strCache>
                <c:ptCount val="1"/>
                <c:pt idx="0">
                  <c:v>Debt Investment</c:v>
                </c:pt>
              </c:strCache>
            </c:strRef>
          </c:tx>
          <c:spPr>
            <a:solidFill>
              <a:schemeClr val="accent1"/>
            </a:solidFill>
            <a:ln>
              <a:noFill/>
            </a:ln>
            <a:effectLst/>
            <a:sp3d/>
          </c:spPr>
          <c:invertIfNegative val="0"/>
          <c:dLbls>
            <c:dLbl>
              <c:idx val="0"/>
              <c:layout>
                <c:manualLayout>
                  <c:x val="0.10887799123760451"/>
                  <c:y val="-3.1107333053820841E-2"/>
                </c:manualLayout>
              </c:layout>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85C-4EAC-BDCC-5667ED3A476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Sheet1!$D$29:$O$29</c:f>
              <c:numCache>
                <c:formatCode>General</c:formatCode>
                <c:ptCount val="12"/>
                <c:pt idx="0">
                  <c:v>15</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885C-4EAC-BDCC-5667ED3A4764}"/>
            </c:ext>
          </c:extLst>
        </c:ser>
        <c:ser>
          <c:idx val="1"/>
          <c:order val="1"/>
          <c:tx>
            <c:strRef>
              <c:f>Sheet1!$C$30</c:f>
              <c:strCache>
                <c:ptCount val="1"/>
                <c:pt idx="0">
                  <c:v>Concessional Repayment</c:v>
                </c:pt>
              </c:strCache>
            </c:strRef>
          </c:tx>
          <c:spPr>
            <a:solidFill>
              <a:schemeClr val="accent3"/>
            </a:solidFill>
            <a:ln>
              <a:noFill/>
            </a:ln>
            <a:effectLst/>
            <a:sp3d/>
          </c:spPr>
          <c:invertIfNegative val="0"/>
          <c:dLbls>
            <c:dLbl>
              <c:idx val="5"/>
              <c:layout>
                <c:manualLayout>
                  <c:x val="0.31022885267023598"/>
                  <c:y val="-3.5780039636631913E-2"/>
                </c:manualLayout>
              </c:layout>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952-4ADA-AFE7-208F886660E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Sheet1!$D$30:$O$30</c:f>
              <c:numCache>
                <c:formatCode>General</c:formatCode>
                <c:ptCount val="12"/>
                <c:pt idx="0">
                  <c:v>0</c:v>
                </c:pt>
                <c:pt idx="1">
                  <c:v>0</c:v>
                </c:pt>
                <c:pt idx="2">
                  <c:v>0</c:v>
                </c:pt>
                <c:pt idx="3">
                  <c:v>0</c:v>
                </c:pt>
                <c:pt idx="4" formatCode="&quot;£&quot;#,##0.00_);[Red]\(&quot;£&quot;#,##0.00\)">
                  <c:v>2.0920101874814656</c:v>
                </c:pt>
                <c:pt idx="5" formatCode="&quot;£&quot;#,##0.00_);[Red]\(&quot;£&quot;#,##0.00\)">
                  <c:v>2.0920101874814656</c:v>
                </c:pt>
                <c:pt idx="6" formatCode="&quot;£&quot;#,##0.00_);[Red]\(&quot;£&quot;#,##0.00\)">
                  <c:v>2.0920101874814656</c:v>
                </c:pt>
                <c:pt idx="7" formatCode="&quot;£&quot;#,##0.00_);[Red]\(&quot;£&quot;#,##0.00\)">
                  <c:v>2.0920101874814656</c:v>
                </c:pt>
                <c:pt idx="8" formatCode="&quot;£&quot;#,##0.00_);[Red]\(&quot;£&quot;#,##0.00\)">
                  <c:v>2.0920101874814656</c:v>
                </c:pt>
                <c:pt idx="9" formatCode="&quot;£&quot;#,##0.00_);[Red]\(&quot;£&quot;#,##0.00\)">
                  <c:v>2.0920101874814656</c:v>
                </c:pt>
                <c:pt idx="10" formatCode="&quot;£&quot;#,##0.00_);[Red]\(&quot;£&quot;#,##0.00\)">
                  <c:v>2.0920101874814656</c:v>
                </c:pt>
                <c:pt idx="11" formatCode="&quot;£&quot;#,##0.00_);[Red]\(&quot;£&quot;#,##0.00\)">
                  <c:v>2.0920101874814656</c:v>
                </c:pt>
              </c:numCache>
            </c:numRef>
          </c:val>
          <c:extLst>
            <c:ext xmlns:c16="http://schemas.microsoft.com/office/drawing/2014/chart" uri="{C3380CC4-5D6E-409C-BE32-E72D297353CC}">
              <c16:uniqueId val="{00000001-885C-4EAC-BDCC-5667ED3A4764}"/>
            </c:ext>
          </c:extLst>
        </c:ser>
        <c:ser>
          <c:idx val="2"/>
          <c:order val="2"/>
          <c:tx>
            <c:strRef>
              <c:f>Sheet1!$C$31</c:f>
              <c:strCache>
                <c:ptCount val="1"/>
                <c:pt idx="0">
                  <c:v>Commercial Repayment</c:v>
                </c:pt>
              </c:strCache>
            </c:strRef>
          </c:tx>
          <c:spPr>
            <a:solidFill>
              <a:schemeClr val="accent2"/>
            </a:solidFill>
            <a:ln>
              <a:noFill/>
            </a:ln>
            <a:effectLst/>
            <a:sp3d/>
          </c:spPr>
          <c:invertIfNegative val="0"/>
          <c:dLbls>
            <c:dLbl>
              <c:idx val="1"/>
              <c:layout>
                <c:manualLayout>
                  <c:x val="0.23799707657134289"/>
                  <c:y val="-4.2285442359256194E-2"/>
                </c:manualLayout>
              </c:layout>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952-4ADA-AFE7-208F886660ED}"/>
                </c:ext>
              </c:extLst>
            </c:dLbl>
            <c:dLbl>
              <c:idx val="3"/>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85C-4EAC-BDCC-5667ED3A476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Sheet1!$D$31:$O$31</c:f>
              <c:numCache>
                <c:formatCode>"£"#,##0.00_);[Red]\("£"#,##0.00\)</c:formatCode>
                <c:ptCount val="12"/>
                <c:pt idx="0" formatCode="General">
                  <c:v>0</c:v>
                </c:pt>
                <c:pt idx="1">
                  <c:v>4.3785411065655238</c:v>
                </c:pt>
                <c:pt idx="2">
                  <c:v>4.3785411065655238</c:v>
                </c:pt>
                <c:pt idx="3">
                  <c:v>4.3785411065655238</c:v>
                </c:pt>
                <c:pt idx="4">
                  <c:v>4.3785411065655238</c:v>
                </c:pt>
                <c:pt idx="5" formatCode="General">
                  <c:v>0</c:v>
                </c:pt>
                <c:pt idx="6" formatCode="General">
                  <c:v>0</c:v>
                </c:pt>
                <c:pt idx="7" formatCode="General">
                  <c:v>0</c:v>
                </c:pt>
                <c:pt idx="8" formatCode="General">
                  <c:v>0</c:v>
                </c:pt>
                <c:pt idx="9" formatCode="General">
                  <c:v>0</c:v>
                </c:pt>
                <c:pt idx="10" formatCode="General">
                  <c:v>0</c:v>
                </c:pt>
                <c:pt idx="11" formatCode="General">
                  <c:v>0</c:v>
                </c:pt>
              </c:numCache>
            </c:numRef>
          </c:val>
          <c:extLst>
            <c:ext xmlns:c16="http://schemas.microsoft.com/office/drawing/2014/chart" uri="{C3380CC4-5D6E-409C-BE32-E72D297353CC}">
              <c16:uniqueId val="{00000002-885C-4EAC-BDCC-5667ED3A4764}"/>
            </c:ext>
          </c:extLst>
        </c:ser>
        <c:dLbls>
          <c:showLegendKey val="0"/>
          <c:showVal val="0"/>
          <c:showCatName val="0"/>
          <c:showSerName val="0"/>
          <c:showPercent val="0"/>
          <c:showBubbleSize val="0"/>
        </c:dLbls>
        <c:gapWidth val="150"/>
        <c:shape val="box"/>
        <c:axId val="168491247"/>
        <c:axId val="168494127"/>
        <c:axId val="2023092303"/>
      </c:bar3DChart>
      <c:catAx>
        <c:axId val="168491247"/>
        <c:scaling>
          <c:orientation val="minMax"/>
        </c:scaling>
        <c:delete val="1"/>
        <c:axPos val="b"/>
        <c:majorTickMark val="none"/>
        <c:minorTickMark val="none"/>
        <c:tickLblPos val="nextTo"/>
        <c:crossAx val="168494127"/>
        <c:crosses val="autoZero"/>
        <c:auto val="1"/>
        <c:lblAlgn val="ctr"/>
        <c:lblOffset val="100"/>
        <c:noMultiLvlLbl val="0"/>
      </c:catAx>
      <c:valAx>
        <c:axId val="168494127"/>
        <c:scaling>
          <c:orientation val="minMax"/>
        </c:scaling>
        <c:delete val="1"/>
        <c:axPos val="l"/>
        <c:numFmt formatCode="General" sourceLinked="1"/>
        <c:majorTickMark val="none"/>
        <c:minorTickMark val="none"/>
        <c:tickLblPos val="nextTo"/>
        <c:crossAx val="168491247"/>
        <c:crosses val="autoZero"/>
        <c:crossBetween val="between"/>
      </c:valAx>
      <c:serAx>
        <c:axId val="2023092303"/>
        <c:scaling>
          <c:orientation val="minMax"/>
        </c:scaling>
        <c:delete val="1"/>
        <c:axPos val="b"/>
        <c:majorTickMark val="none"/>
        <c:minorTickMark val="none"/>
        <c:tickLblPos val="nextTo"/>
        <c:crossAx val="168494127"/>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
          <c:y val="2.2769084347291798E-2"/>
          <c:w val="0.95083434637180575"/>
          <c:h val="0.96416033430855375"/>
        </c:manualLayout>
      </c:layout>
      <c:bar3DChart>
        <c:barDir val="col"/>
        <c:grouping val="standard"/>
        <c:varyColors val="0"/>
        <c:ser>
          <c:idx val="0"/>
          <c:order val="0"/>
          <c:tx>
            <c:strRef>
              <c:f>Sheet1!$C$29</c:f>
              <c:strCache>
                <c:ptCount val="1"/>
                <c:pt idx="0">
                  <c:v>Debt Investment</c:v>
                </c:pt>
              </c:strCache>
            </c:strRef>
          </c:tx>
          <c:spPr>
            <a:solidFill>
              <a:schemeClr val="accent1"/>
            </a:solidFill>
            <a:ln>
              <a:noFill/>
            </a:ln>
            <a:effectLst/>
            <a:sp3d/>
          </c:spPr>
          <c:invertIfNegative val="0"/>
          <c:dLbls>
            <c:dLbl>
              <c:idx val="0"/>
              <c:layout>
                <c:manualLayout>
                  <c:x val="0.10887799123760451"/>
                  <c:y val="-3.1107333053820841E-2"/>
                </c:manualLayout>
              </c:layout>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DF2-4E16-98BB-CACCA39BC30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Sheet1!$D$29:$O$29</c:f>
              <c:numCache>
                <c:formatCode>General</c:formatCode>
                <c:ptCount val="12"/>
                <c:pt idx="0">
                  <c:v>15</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5DF2-4E16-98BB-CACCA39BC30B}"/>
            </c:ext>
          </c:extLst>
        </c:ser>
        <c:ser>
          <c:idx val="1"/>
          <c:order val="1"/>
          <c:tx>
            <c:strRef>
              <c:f>Sheet1!$C$30</c:f>
              <c:strCache>
                <c:ptCount val="1"/>
                <c:pt idx="0">
                  <c:v>Concessional Repayment</c:v>
                </c:pt>
              </c:strCache>
            </c:strRef>
          </c:tx>
          <c:spPr>
            <a:solidFill>
              <a:schemeClr val="accent3"/>
            </a:solidFill>
            <a:ln>
              <a:noFill/>
            </a:ln>
            <a:effectLst/>
            <a:sp3d/>
          </c:spPr>
          <c:invertIfNegative val="0"/>
          <c:dLbls>
            <c:dLbl>
              <c:idx val="5"/>
              <c:layout>
                <c:manualLayout>
                  <c:x val="0.31022885267023598"/>
                  <c:y val="-3.5780039636631913E-2"/>
                </c:manualLayout>
              </c:layout>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DF2-4E16-98BB-CACCA39BC30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Sheet1!$D$30:$O$30</c:f>
              <c:numCache>
                <c:formatCode>General</c:formatCode>
                <c:ptCount val="12"/>
                <c:pt idx="0">
                  <c:v>0</c:v>
                </c:pt>
                <c:pt idx="1">
                  <c:v>0</c:v>
                </c:pt>
                <c:pt idx="2">
                  <c:v>0</c:v>
                </c:pt>
                <c:pt idx="3">
                  <c:v>0</c:v>
                </c:pt>
                <c:pt idx="4" formatCode="&quot;£&quot;#,##0.00_);[Red]\(&quot;£&quot;#,##0.00\)">
                  <c:v>2.0920101874814656</c:v>
                </c:pt>
                <c:pt idx="5" formatCode="&quot;£&quot;#,##0.00_);[Red]\(&quot;£&quot;#,##0.00\)">
                  <c:v>2.0920101874814656</c:v>
                </c:pt>
                <c:pt idx="6" formatCode="&quot;£&quot;#,##0.00_);[Red]\(&quot;£&quot;#,##0.00\)">
                  <c:v>2.0920101874814656</c:v>
                </c:pt>
                <c:pt idx="7" formatCode="&quot;£&quot;#,##0.00_);[Red]\(&quot;£&quot;#,##0.00\)">
                  <c:v>2.0920101874814656</c:v>
                </c:pt>
                <c:pt idx="8" formatCode="&quot;£&quot;#,##0.00_);[Red]\(&quot;£&quot;#,##0.00\)">
                  <c:v>2.0920101874814656</c:v>
                </c:pt>
                <c:pt idx="9" formatCode="&quot;£&quot;#,##0.00_);[Red]\(&quot;£&quot;#,##0.00\)">
                  <c:v>2.0920101874814656</c:v>
                </c:pt>
                <c:pt idx="10" formatCode="&quot;£&quot;#,##0.00_);[Red]\(&quot;£&quot;#,##0.00\)">
                  <c:v>2.0920101874814656</c:v>
                </c:pt>
                <c:pt idx="11" formatCode="&quot;£&quot;#,##0.00_);[Red]\(&quot;£&quot;#,##0.00\)">
                  <c:v>2.0920101874814656</c:v>
                </c:pt>
              </c:numCache>
            </c:numRef>
          </c:val>
          <c:extLst>
            <c:ext xmlns:c16="http://schemas.microsoft.com/office/drawing/2014/chart" uri="{C3380CC4-5D6E-409C-BE32-E72D297353CC}">
              <c16:uniqueId val="{00000003-5DF2-4E16-98BB-CACCA39BC30B}"/>
            </c:ext>
          </c:extLst>
        </c:ser>
        <c:ser>
          <c:idx val="2"/>
          <c:order val="2"/>
          <c:tx>
            <c:strRef>
              <c:f>Sheet1!$C$31</c:f>
              <c:strCache>
                <c:ptCount val="1"/>
                <c:pt idx="0">
                  <c:v>Commercial Repayment</c:v>
                </c:pt>
              </c:strCache>
            </c:strRef>
          </c:tx>
          <c:spPr>
            <a:solidFill>
              <a:schemeClr val="accent2"/>
            </a:solidFill>
            <a:ln>
              <a:noFill/>
            </a:ln>
            <a:effectLst/>
            <a:sp3d/>
          </c:spPr>
          <c:invertIfNegative val="0"/>
          <c:dLbls>
            <c:dLbl>
              <c:idx val="1"/>
              <c:layout>
                <c:manualLayout>
                  <c:x val="0.23799707657134289"/>
                  <c:y val="-4.2285442359256194E-2"/>
                </c:manualLayout>
              </c:layout>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DF2-4E16-98BB-CACCA39BC30B}"/>
                </c:ext>
              </c:extLst>
            </c:dLbl>
            <c:dLbl>
              <c:idx val="3"/>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DF2-4E16-98BB-CACCA39BC30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Sheet1!$D$31:$O$31</c:f>
              <c:numCache>
                <c:formatCode>"£"#,##0.00_);[Red]\("£"#,##0.00\)</c:formatCode>
                <c:ptCount val="12"/>
                <c:pt idx="0" formatCode="General">
                  <c:v>0</c:v>
                </c:pt>
                <c:pt idx="1">
                  <c:v>4.3785411065655238</c:v>
                </c:pt>
                <c:pt idx="2">
                  <c:v>4.3785411065655238</c:v>
                </c:pt>
                <c:pt idx="3">
                  <c:v>4.3785411065655238</c:v>
                </c:pt>
                <c:pt idx="4">
                  <c:v>4.3785411065655238</c:v>
                </c:pt>
                <c:pt idx="5" formatCode="General">
                  <c:v>0</c:v>
                </c:pt>
                <c:pt idx="6" formatCode="General">
                  <c:v>0</c:v>
                </c:pt>
                <c:pt idx="7" formatCode="General">
                  <c:v>0</c:v>
                </c:pt>
                <c:pt idx="8" formatCode="General">
                  <c:v>0</c:v>
                </c:pt>
                <c:pt idx="9" formatCode="General">
                  <c:v>0</c:v>
                </c:pt>
                <c:pt idx="10" formatCode="General">
                  <c:v>0</c:v>
                </c:pt>
                <c:pt idx="11" formatCode="General">
                  <c:v>0</c:v>
                </c:pt>
              </c:numCache>
            </c:numRef>
          </c:val>
          <c:extLst>
            <c:ext xmlns:c16="http://schemas.microsoft.com/office/drawing/2014/chart" uri="{C3380CC4-5D6E-409C-BE32-E72D297353CC}">
              <c16:uniqueId val="{00000006-5DF2-4E16-98BB-CACCA39BC30B}"/>
            </c:ext>
          </c:extLst>
        </c:ser>
        <c:dLbls>
          <c:showLegendKey val="0"/>
          <c:showVal val="0"/>
          <c:showCatName val="0"/>
          <c:showSerName val="0"/>
          <c:showPercent val="0"/>
          <c:showBubbleSize val="0"/>
        </c:dLbls>
        <c:gapWidth val="150"/>
        <c:shape val="box"/>
        <c:axId val="168491247"/>
        <c:axId val="168494127"/>
        <c:axId val="2023092303"/>
      </c:bar3DChart>
      <c:catAx>
        <c:axId val="168491247"/>
        <c:scaling>
          <c:orientation val="minMax"/>
        </c:scaling>
        <c:delete val="1"/>
        <c:axPos val="b"/>
        <c:majorTickMark val="none"/>
        <c:minorTickMark val="none"/>
        <c:tickLblPos val="nextTo"/>
        <c:crossAx val="168494127"/>
        <c:crosses val="autoZero"/>
        <c:auto val="1"/>
        <c:lblAlgn val="ctr"/>
        <c:lblOffset val="100"/>
        <c:noMultiLvlLbl val="0"/>
      </c:catAx>
      <c:valAx>
        <c:axId val="168494127"/>
        <c:scaling>
          <c:orientation val="minMax"/>
        </c:scaling>
        <c:delete val="1"/>
        <c:axPos val="l"/>
        <c:numFmt formatCode="General" sourceLinked="1"/>
        <c:majorTickMark val="none"/>
        <c:minorTickMark val="none"/>
        <c:tickLblPos val="nextTo"/>
        <c:crossAx val="168491247"/>
        <c:crosses val="autoZero"/>
        <c:crossBetween val="between"/>
      </c:valAx>
      <c:serAx>
        <c:axId val="2023092303"/>
        <c:scaling>
          <c:orientation val="minMax"/>
        </c:scaling>
        <c:delete val="1"/>
        <c:axPos val="b"/>
        <c:majorTickMark val="none"/>
        <c:minorTickMark val="none"/>
        <c:tickLblPos val="nextTo"/>
        <c:crossAx val="168494127"/>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50250389438754E-2"/>
          <c:y val="0.10974645799157769"/>
          <c:w val="0.78689332368118414"/>
          <c:h val="0.82909226163091421"/>
        </c:manualLayout>
      </c:layout>
      <c:pieChart>
        <c:varyColors val="1"/>
        <c:ser>
          <c:idx val="0"/>
          <c:order val="0"/>
          <c:spPr>
            <a:ln>
              <a:solidFill>
                <a:schemeClr val="bg1"/>
              </a:solidFill>
            </a:ln>
          </c:spPr>
          <c:dPt>
            <c:idx val="0"/>
            <c:bubble3D val="0"/>
            <c:explosion val="20"/>
            <c:spPr>
              <a:solidFill>
                <a:srgbClr val="79AF8A"/>
              </a:solidFill>
              <a:ln w="19050">
                <a:solidFill>
                  <a:schemeClr val="bg1"/>
                </a:solidFill>
              </a:ln>
              <a:effectLst/>
            </c:spPr>
            <c:extLst>
              <c:ext xmlns:c16="http://schemas.microsoft.com/office/drawing/2014/chart" uri="{C3380CC4-5D6E-409C-BE32-E72D297353CC}">
                <c16:uniqueId val="{00000001-C47D-4213-8CFA-BF1FC6B175BC}"/>
              </c:ext>
            </c:extLst>
          </c:dPt>
          <c:dPt>
            <c:idx val="1"/>
            <c:bubble3D val="0"/>
            <c:spPr>
              <a:solidFill>
                <a:srgbClr val="FFC000"/>
              </a:solidFill>
              <a:ln w="19050">
                <a:solidFill>
                  <a:schemeClr val="bg1"/>
                </a:solidFill>
              </a:ln>
              <a:effectLst/>
            </c:spPr>
            <c:extLst>
              <c:ext xmlns:c16="http://schemas.microsoft.com/office/drawing/2014/chart" uri="{C3380CC4-5D6E-409C-BE32-E72D297353CC}">
                <c16:uniqueId val="{00000003-C47D-4213-8CFA-BF1FC6B175BC}"/>
              </c:ext>
            </c:extLst>
          </c:dPt>
          <c:dPt>
            <c:idx val="2"/>
            <c:bubble3D val="0"/>
            <c:spPr>
              <a:solidFill>
                <a:srgbClr val="FFDB69"/>
              </a:solidFill>
              <a:ln w="19050">
                <a:solidFill>
                  <a:schemeClr val="bg1"/>
                </a:solidFill>
              </a:ln>
              <a:effectLst/>
            </c:spPr>
            <c:extLst>
              <c:ext xmlns:c16="http://schemas.microsoft.com/office/drawing/2014/chart" uri="{C3380CC4-5D6E-409C-BE32-E72D297353CC}">
                <c16:uniqueId val="{00000005-C47D-4213-8CFA-BF1FC6B175BC}"/>
              </c:ext>
            </c:extLst>
          </c:dPt>
          <c:dPt>
            <c:idx val="3"/>
            <c:bubble3D val="0"/>
            <c:spPr>
              <a:solidFill>
                <a:srgbClr val="FFE89F"/>
              </a:solidFill>
              <a:ln w="19050">
                <a:solidFill>
                  <a:schemeClr val="bg1"/>
                </a:solidFill>
              </a:ln>
              <a:effectLst/>
            </c:spPr>
            <c:extLst>
              <c:ext xmlns:c16="http://schemas.microsoft.com/office/drawing/2014/chart" uri="{C3380CC4-5D6E-409C-BE32-E72D297353CC}">
                <c16:uniqueId val="{00000007-C47D-4213-8CFA-BF1FC6B175BC}"/>
              </c:ext>
            </c:extLst>
          </c:dPt>
          <c:dPt>
            <c:idx val="4"/>
            <c:bubble3D val="0"/>
            <c:spPr>
              <a:solidFill>
                <a:srgbClr val="FFEEB7"/>
              </a:solidFill>
              <a:ln w="19050">
                <a:solidFill>
                  <a:schemeClr val="bg1"/>
                </a:solidFill>
              </a:ln>
              <a:effectLst/>
            </c:spPr>
            <c:extLst>
              <c:ext xmlns:c16="http://schemas.microsoft.com/office/drawing/2014/chart" uri="{C3380CC4-5D6E-409C-BE32-E72D297353CC}">
                <c16:uniqueId val="{00000009-C47D-4213-8CFA-BF1FC6B175BC}"/>
              </c:ext>
            </c:extLst>
          </c:dPt>
          <c:dPt>
            <c:idx val="5"/>
            <c:bubble3D val="0"/>
            <c:spPr>
              <a:solidFill>
                <a:schemeClr val="accent3">
                  <a:lumMod val="50000"/>
                </a:schemeClr>
              </a:solidFill>
              <a:ln w="19050">
                <a:solidFill>
                  <a:schemeClr val="bg1"/>
                </a:solidFill>
              </a:ln>
              <a:effectLst/>
            </c:spPr>
            <c:extLst>
              <c:ext xmlns:c16="http://schemas.microsoft.com/office/drawing/2014/chart" uri="{C3380CC4-5D6E-409C-BE32-E72D297353CC}">
                <c16:uniqueId val="{0000000B-C47D-4213-8CFA-BF1FC6B175BC}"/>
              </c:ext>
            </c:extLst>
          </c:dPt>
          <c:dPt>
            <c:idx val="6"/>
            <c:bubble3D val="0"/>
            <c:spPr>
              <a:solidFill>
                <a:schemeClr val="accent5"/>
              </a:solidFill>
              <a:ln w="19050">
                <a:solidFill>
                  <a:schemeClr val="bg1"/>
                </a:solidFill>
              </a:ln>
              <a:effectLst/>
            </c:spPr>
            <c:extLst>
              <c:ext xmlns:c16="http://schemas.microsoft.com/office/drawing/2014/chart" uri="{C3380CC4-5D6E-409C-BE32-E72D297353CC}">
                <c16:uniqueId val="{0000000D-C47D-4213-8CFA-BF1FC6B175BC}"/>
              </c:ext>
            </c:extLst>
          </c:dPt>
          <c:dPt>
            <c:idx val="7"/>
            <c:bubble3D val="0"/>
            <c:spPr>
              <a:solidFill>
                <a:schemeClr val="accent4"/>
              </a:solidFill>
              <a:ln w="19050">
                <a:solidFill>
                  <a:schemeClr val="bg1"/>
                </a:solidFill>
              </a:ln>
              <a:effectLst/>
            </c:spPr>
            <c:extLst>
              <c:ext xmlns:c16="http://schemas.microsoft.com/office/drawing/2014/chart" uri="{C3380CC4-5D6E-409C-BE32-E72D297353CC}">
                <c16:uniqueId val="{0000000F-C47D-4213-8CFA-BF1FC6B175BC}"/>
              </c:ext>
            </c:extLst>
          </c:dPt>
          <c:dPt>
            <c:idx val="8"/>
            <c:bubble3D val="0"/>
            <c:spPr>
              <a:solidFill>
                <a:schemeClr val="accent5">
                  <a:lumMod val="40000"/>
                  <a:lumOff val="60000"/>
                </a:schemeClr>
              </a:solidFill>
              <a:ln w="19050">
                <a:solidFill>
                  <a:schemeClr val="bg1"/>
                </a:solidFill>
              </a:ln>
              <a:effectLst/>
            </c:spPr>
            <c:extLst>
              <c:ext xmlns:c16="http://schemas.microsoft.com/office/drawing/2014/chart" uri="{C3380CC4-5D6E-409C-BE32-E72D297353CC}">
                <c16:uniqueId val="{00000011-C47D-4213-8CFA-BF1FC6B175BC}"/>
              </c:ext>
            </c:extLst>
          </c:dPt>
          <c:dLbls>
            <c:dLbl>
              <c:idx val="0"/>
              <c:layout>
                <c:manualLayout>
                  <c:x val="-3.1315375212236762E-2"/>
                  <c:y val="9.5380975505307636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7D-4213-8CFA-BF1FC6B175BC}"/>
                </c:ext>
              </c:extLst>
            </c:dLbl>
            <c:dLbl>
              <c:idx val="1"/>
              <c:layout>
                <c:manualLayout>
                  <c:x val="-9.6555740237729823E-2"/>
                  <c:y val="0.10189180628627607"/>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7D-4213-8CFA-BF1FC6B175BC}"/>
                </c:ext>
              </c:extLst>
            </c:dLbl>
            <c:dLbl>
              <c:idx val="2"/>
              <c:layout>
                <c:manualLayout>
                  <c:x val="-0.17406170485094477"/>
                  <c:y val="7.3682608419848833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7D-4213-8CFA-BF1FC6B175BC}"/>
                </c:ext>
              </c:extLst>
            </c:dLbl>
            <c:dLbl>
              <c:idx val="3"/>
              <c:layout>
                <c:manualLayout>
                  <c:x val="-0.14895536305595322"/>
                  <c:y val="-0.17524027705609965"/>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47D-4213-8CFA-BF1FC6B175BC}"/>
                </c:ext>
              </c:extLst>
            </c:dLbl>
            <c:dLbl>
              <c:idx val="4"/>
              <c:layout>
                <c:manualLayout>
                  <c:x val="0.10223401503179107"/>
                  <c:y val="-4.740640202800895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47D-4213-8CFA-BF1FC6B175BC}"/>
                </c:ext>
              </c:extLst>
            </c:dLbl>
            <c:dLbl>
              <c:idx val="5"/>
              <c:layout>
                <c:manualLayout>
                  <c:x val="2.0572852327129807E-3"/>
                  <c:y val="3.51851666829023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47D-4213-8CFA-BF1FC6B175BC}"/>
                </c:ext>
              </c:extLst>
            </c:dLbl>
            <c:dLbl>
              <c:idx val="6"/>
              <c:layout>
                <c:manualLayout>
                  <c:x val="-3.1315375212236665E-2"/>
                  <c:y val="2.019498501705702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47D-4213-8CFA-BF1FC6B175BC}"/>
                </c:ext>
              </c:extLst>
            </c:dLbl>
            <c:dLbl>
              <c:idx val="7"/>
              <c:layout>
                <c:manualLayout>
                  <c:x val="-2.8705760611216945E-2"/>
                  <c:y val="-3.1114133188534943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47D-4213-8CFA-BF1FC6B175BC}"/>
                </c:ext>
              </c:extLst>
            </c:dLbl>
            <c:dLbl>
              <c:idx val="8"/>
              <c:layout>
                <c:manualLayout>
                  <c:x val="5.2192292020394448E-3"/>
                  <c:y val="-3.064006967864125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47D-4213-8CFA-BF1FC6B175B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75000"/>
                      <a:lumOff val="25000"/>
                    </a:schemeClr>
                  </a:solidFill>
                  <a:round/>
                </a:ln>
                <a:effectLst>
                  <a:glow>
                    <a:schemeClr val="tx1">
                      <a:lumMod val="75000"/>
                      <a:lumOff val="25000"/>
                    </a:schemeClr>
                  </a:glow>
                </a:effectLst>
              </c:spPr>
            </c:leaderLines>
            <c:extLst>
              <c:ext xmlns:c15="http://schemas.microsoft.com/office/drawing/2012/chart" uri="{CE6537A1-D6FC-4f65-9D91-7224C49458BB}"/>
            </c:extLst>
          </c:dLbls>
          <c:cat>
            <c:strRef>
              <c:f>Sheet1!$J$78:$R$78</c:f>
              <c:strCache>
                <c:ptCount val="9"/>
                <c:pt idx="0">
                  <c:v>Grant</c:v>
                </c:pt>
                <c:pt idx="1">
                  <c:v>Conc DPS 
Debt </c:v>
                </c:pt>
                <c:pt idx="2">
                  <c:v>Comm Dom 
Debt</c:v>
                </c:pt>
                <c:pt idx="3">
                  <c:v>Conc IFI 
Debt</c:v>
                </c:pt>
                <c:pt idx="4">
                  <c:v>Comm Intl 
Debt</c:v>
                </c:pt>
                <c:pt idx="5">
                  <c:v>Conc DPS 
Equity </c:v>
                </c:pt>
                <c:pt idx="6">
                  <c:v>Comm Dom 
Equity</c:v>
                </c:pt>
                <c:pt idx="7">
                  <c:v>Conc IFI 
Equity</c:v>
                </c:pt>
                <c:pt idx="8">
                  <c:v>Comm Intl 
Equity</c:v>
                </c:pt>
              </c:strCache>
            </c:strRef>
          </c:cat>
          <c:val>
            <c:numRef>
              <c:f>Sheet1!$J$79:$R$79</c:f>
              <c:numCache>
                <c:formatCode>General</c:formatCode>
                <c:ptCount val="9"/>
                <c:pt idx="0">
                  <c:v>5</c:v>
                </c:pt>
                <c:pt idx="1">
                  <c:v>6</c:v>
                </c:pt>
                <c:pt idx="2">
                  <c:v>14</c:v>
                </c:pt>
                <c:pt idx="3">
                  <c:v>40</c:v>
                </c:pt>
                <c:pt idx="4">
                  <c:v>20</c:v>
                </c:pt>
                <c:pt idx="5">
                  <c:v>10</c:v>
                </c:pt>
                <c:pt idx="6">
                  <c:v>4</c:v>
                </c:pt>
                <c:pt idx="7">
                  <c:v>2</c:v>
                </c:pt>
                <c:pt idx="8">
                  <c:v>4</c:v>
                </c:pt>
              </c:numCache>
            </c:numRef>
          </c:val>
          <c:extLst>
            <c:ext xmlns:c16="http://schemas.microsoft.com/office/drawing/2014/chart" uri="{C3380CC4-5D6E-409C-BE32-E72D297353CC}">
              <c16:uniqueId val="{00000012-C47D-4213-8CFA-BF1FC6B175B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0.99026355443002689"/>
          <c:h val="0.98736134346894389"/>
        </c:manualLayout>
      </c:layout>
      <c:bar3DChart>
        <c:barDir val="col"/>
        <c:grouping val="standard"/>
        <c:varyColors val="0"/>
        <c:ser>
          <c:idx val="0"/>
          <c:order val="0"/>
          <c:tx>
            <c:strRef>
              <c:f>Sheet1!$C$3</c:f>
              <c:strCache>
                <c:ptCount val="1"/>
                <c:pt idx="0">
                  <c:v>Investment Needs</c:v>
                </c:pt>
              </c:strCache>
            </c:strRef>
          </c:tx>
          <c:spPr>
            <a:solidFill>
              <a:schemeClr val="accent1"/>
            </a:solidFill>
            <a:ln>
              <a:noFill/>
            </a:ln>
            <a:effectLst/>
            <a:sp3d/>
          </c:spPr>
          <c:invertIfNegative val="0"/>
          <c:dLbls>
            <c:dLbl>
              <c:idx val="1"/>
              <c:layout>
                <c:manualLayout>
                  <c:x val="0"/>
                  <c:y val="-1.79487224784783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56D6-45DF-A6CA-ED3C33F4A4F2}"/>
                </c:ext>
              </c:extLst>
            </c:dLbl>
            <c:spPr>
              <a:noFill/>
              <a:ln>
                <a:noFill/>
              </a:ln>
              <a:effectLst/>
            </c:spPr>
            <c:txPr>
              <a:bodyPr rot="0" spcFirstLastPara="1" vertOverflow="ellipsis" horzOverflow="clip" vert="horz" wrap="none" lIns="38100" tIns="19050" rIns="38100" bIns="19050" anchor="ctr" anchorCtr="1">
                <a:spAutoFit/>
              </a:bodyPr>
              <a:lstStyle/>
              <a:p>
                <a:pPr>
                  <a:defRPr sz="11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val>
            <c:numRef>
              <c:f>Sheet1!$D$3:$N$3</c:f>
              <c:numCache>
                <c:formatCode>General</c:formatCode>
                <c:ptCount val="11"/>
                <c:pt idx="0">
                  <c:v>16</c:v>
                </c:pt>
                <c:pt idx="1">
                  <c:v>18</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1-56D6-45DF-A6CA-ED3C33F4A4F2}"/>
            </c:ext>
          </c:extLst>
        </c:ser>
        <c:ser>
          <c:idx val="1"/>
          <c:order val="1"/>
          <c:tx>
            <c:strRef>
              <c:f>Sheet1!$C$4</c:f>
              <c:strCache>
                <c:ptCount val="1"/>
                <c:pt idx="0">
                  <c:v>Financing Requirement</c:v>
                </c:pt>
              </c:strCache>
            </c:strRef>
          </c:tx>
          <c:spPr>
            <a:solidFill>
              <a:schemeClr val="accent2"/>
            </a:solidFill>
            <a:ln>
              <a:noFill/>
            </a:ln>
            <a:effectLst/>
            <a:sp3d/>
          </c:spPr>
          <c:invertIfNegative val="0"/>
          <c:dLbls>
            <c:dLbl>
              <c:idx val="6"/>
              <c:layout>
                <c:manualLayout>
                  <c:x val="2.3615618068141163E-3"/>
                  <c:y val="-4.2346809029006567E-2"/>
                </c:manualLayout>
              </c:layout>
              <c:spPr>
                <a:noFill/>
                <a:ln>
                  <a:noFill/>
                </a:ln>
                <a:effectLst/>
              </c:spPr>
              <c:txPr>
                <a:bodyPr rot="0" spcFirstLastPara="1" vertOverflow="ellipsis" horzOverflow="clip" vert="horz" wrap="none" lIns="38100" tIns="19050" rIns="38100" bIns="19050" anchor="ctr" anchorCtr="1">
                  <a:spAutoFit/>
                </a:bodyPr>
                <a:lstStyle/>
                <a:p>
                  <a:pPr>
                    <a:defRPr sz="1100" b="1" i="0" u="none" strike="noStrike" kern="1200" baseline="0">
                      <a:solidFill>
                        <a:srgbClr val="C00000"/>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56D6-45DF-A6CA-ED3C33F4A4F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Sheet1!$D$4:$N$4</c:f>
              <c:numCache>
                <c:formatCode>General</c:formatCode>
                <c:ptCount val="11"/>
                <c:pt idx="0">
                  <c:v>0</c:v>
                </c:pt>
                <c:pt idx="1">
                  <c:v>0</c:v>
                </c:pt>
                <c:pt idx="2">
                  <c:v>0</c:v>
                </c:pt>
                <c:pt idx="3">
                  <c:v>4</c:v>
                </c:pt>
                <c:pt idx="4">
                  <c:v>4.5999999999999996</c:v>
                </c:pt>
                <c:pt idx="5">
                  <c:v>5.4</c:v>
                </c:pt>
                <c:pt idx="6">
                  <c:v>6</c:v>
                </c:pt>
                <c:pt idx="7">
                  <c:v>6</c:v>
                </c:pt>
                <c:pt idx="8">
                  <c:v>5.4</c:v>
                </c:pt>
                <c:pt idx="9" formatCode="0.00">
                  <c:v>4.5999999999999996</c:v>
                </c:pt>
                <c:pt idx="10">
                  <c:v>4</c:v>
                </c:pt>
              </c:numCache>
            </c:numRef>
          </c:val>
          <c:extLst>
            <c:ext xmlns:c16="http://schemas.microsoft.com/office/drawing/2014/chart" uri="{C3380CC4-5D6E-409C-BE32-E72D297353CC}">
              <c16:uniqueId val="{00000003-56D6-45DF-A6CA-ED3C33F4A4F2}"/>
            </c:ext>
          </c:extLst>
        </c:ser>
        <c:dLbls>
          <c:showLegendKey val="0"/>
          <c:showVal val="0"/>
          <c:showCatName val="0"/>
          <c:showSerName val="0"/>
          <c:showPercent val="0"/>
          <c:showBubbleSize val="0"/>
        </c:dLbls>
        <c:gapWidth val="150"/>
        <c:shape val="box"/>
        <c:axId val="188840543"/>
        <c:axId val="188842463"/>
        <c:axId val="190177119"/>
      </c:bar3DChart>
      <c:catAx>
        <c:axId val="188840543"/>
        <c:scaling>
          <c:orientation val="minMax"/>
        </c:scaling>
        <c:delete val="1"/>
        <c:axPos val="b"/>
        <c:majorTickMark val="none"/>
        <c:minorTickMark val="none"/>
        <c:tickLblPos val="nextTo"/>
        <c:crossAx val="188842463"/>
        <c:crosses val="autoZero"/>
        <c:auto val="1"/>
        <c:lblAlgn val="ctr"/>
        <c:lblOffset val="100"/>
        <c:noMultiLvlLbl val="0"/>
      </c:catAx>
      <c:valAx>
        <c:axId val="188842463"/>
        <c:scaling>
          <c:orientation val="minMax"/>
        </c:scaling>
        <c:delete val="1"/>
        <c:axPos val="l"/>
        <c:numFmt formatCode="General" sourceLinked="1"/>
        <c:majorTickMark val="none"/>
        <c:minorTickMark val="none"/>
        <c:tickLblPos val="nextTo"/>
        <c:crossAx val="188840543"/>
        <c:crosses val="autoZero"/>
        <c:crossBetween val="between"/>
      </c:valAx>
      <c:serAx>
        <c:axId val="190177119"/>
        <c:scaling>
          <c:orientation val="minMax"/>
        </c:scaling>
        <c:delete val="1"/>
        <c:axPos val="b"/>
        <c:majorTickMark val="none"/>
        <c:minorTickMark val="none"/>
        <c:tickLblPos val="nextTo"/>
        <c:crossAx val="188842463"/>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118546766269E-2"/>
          <c:y val="5.1334849238406755E-2"/>
          <c:w val="0.78428368558905515"/>
          <c:h val="0.9486651507615933"/>
        </c:manualLayout>
      </c:layout>
      <c:pieChart>
        <c:varyColors val="1"/>
        <c:ser>
          <c:idx val="0"/>
          <c:order val="0"/>
          <c:dPt>
            <c:idx val="0"/>
            <c:bubble3D val="0"/>
            <c:explosion val="20"/>
            <c:spPr>
              <a:solidFill>
                <a:srgbClr val="79AF8A"/>
              </a:solidFill>
              <a:ln w="19050">
                <a:solidFill>
                  <a:schemeClr val="lt1"/>
                </a:solidFill>
              </a:ln>
              <a:effectLst/>
            </c:spPr>
            <c:extLst>
              <c:ext xmlns:c16="http://schemas.microsoft.com/office/drawing/2014/chart" uri="{C3380CC4-5D6E-409C-BE32-E72D297353CC}">
                <c16:uniqueId val="{00000001-8087-457E-BD84-E0913C5DF16B}"/>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8087-457E-BD84-E0913C5DF16B}"/>
              </c:ext>
            </c:extLst>
          </c:dPt>
          <c:dPt>
            <c:idx val="2"/>
            <c:bubble3D val="0"/>
            <c:spPr>
              <a:solidFill>
                <a:srgbClr val="FFD54F"/>
              </a:solidFill>
              <a:ln w="19050">
                <a:solidFill>
                  <a:schemeClr val="lt1"/>
                </a:solidFill>
              </a:ln>
              <a:effectLst/>
            </c:spPr>
            <c:extLst>
              <c:ext xmlns:c16="http://schemas.microsoft.com/office/drawing/2014/chart" uri="{C3380CC4-5D6E-409C-BE32-E72D297353CC}">
                <c16:uniqueId val="{00000005-8087-457E-BD84-E0913C5DF16B}"/>
              </c:ext>
            </c:extLst>
          </c:dPt>
          <c:dPt>
            <c:idx val="3"/>
            <c:bubble3D val="0"/>
            <c:spPr>
              <a:solidFill>
                <a:srgbClr val="FFE697"/>
              </a:solidFill>
              <a:ln w="19050">
                <a:solidFill>
                  <a:schemeClr val="lt1"/>
                </a:solidFill>
              </a:ln>
              <a:effectLst/>
            </c:spPr>
            <c:extLst>
              <c:ext xmlns:c16="http://schemas.microsoft.com/office/drawing/2014/chart" uri="{C3380CC4-5D6E-409C-BE32-E72D297353CC}">
                <c16:uniqueId val="{00000007-8087-457E-BD84-E0913C5DF16B}"/>
              </c:ext>
            </c:extLst>
          </c:dPt>
          <c:dPt>
            <c:idx val="4"/>
            <c:bubble3D val="0"/>
            <c:spPr>
              <a:solidFill>
                <a:srgbClr val="FFE697"/>
              </a:solidFill>
              <a:ln w="19050">
                <a:solidFill>
                  <a:schemeClr val="lt1"/>
                </a:solidFill>
              </a:ln>
              <a:effectLst/>
            </c:spPr>
            <c:extLst>
              <c:ext xmlns:c16="http://schemas.microsoft.com/office/drawing/2014/chart" uri="{C3380CC4-5D6E-409C-BE32-E72D297353CC}">
                <c16:uniqueId val="{00000009-8087-457E-BD84-E0913C5DF16B}"/>
              </c:ext>
            </c:extLst>
          </c:dPt>
          <c:dPt>
            <c:idx val="5"/>
            <c:bubble3D val="0"/>
            <c:spPr>
              <a:solidFill>
                <a:srgbClr val="FFE697"/>
              </a:solidFill>
              <a:ln w="19050">
                <a:solidFill>
                  <a:schemeClr val="lt1"/>
                </a:solidFill>
              </a:ln>
              <a:effectLst/>
            </c:spPr>
            <c:extLst>
              <c:ext xmlns:c16="http://schemas.microsoft.com/office/drawing/2014/chart" uri="{C3380CC4-5D6E-409C-BE32-E72D297353CC}">
                <c16:uniqueId val="{0000000B-8087-457E-BD84-E0913C5DF16B}"/>
              </c:ext>
            </c:extLst>
          </c:dPt>
          <c:dPt>
            <c:idx val="6"/>
            <c:bubble3D val="0"/>
            <c:spPr>
              <a:solidFill>
                <a:srgbClr val="FFE697"/>
              </a:solidFill>
              <a:ln w="19050">
                <a:solidFill>
                  <a:schemeClr val="lt1"/>
                </a:solidFill>
              </a:ln>
              <a:effectLst/>
            </c:spPr>
            <c:extLst>
              <c:ext xmlns:c16="http://schemas.microsoft.com/office/drawing/2014/chart" uri="{C3380CC4-5D6E-409C-BE32-E72D297353CC}">
                <c16:uniqueId val="{0000000D-8087-457E-BD84-E0913C5DF16B}"/>
              </c:ext>
            </c:extLst>
          </c:dPt>
          <c:dPt>
            <c:idx val="7"/>
            <c:bubble3D val="0"/>
            <c:spPr>
              <a:solidFill>
                <a:srgbClr val="FFE697"/>
              </a:solidFill>
              <a:ln w="19050">
                <a:solidFill>
                  <a:schemeClr val="lt1"/>
                </a:solidFill>
              </a:ln>
              <a:effectLst/>
            </c:spPr>
            <c:extLst>
              <c:ext xmlns:c16="http://schemas.microsoft.com/office/drawing/2014/chart" uri="{C3380CC4-5D6E-409C-BE32-E72D297353CC}">
                <c16:uniqueId val="{0000000F-8087-457E-BD84-E0913C5DF16B}"/>
              </c:ext>
            </c:extLst>
          </c:dPt>
          <c:dPt>
            <c:idx val="8"/>
            <c:bubble3D val="0"/>
            <c:spPr>
              <a:solidFill>
                <a:srgbClr val="FFE697"/>
              </a:solidFill>
              <a:ln w="19050">
                <a:solidFill>
                  <a:schemeClr val="lt1"/>
                </a:solidFill>
              </a:ln>
              <a:effectLst/>
            </c:spPr>
            <c:extLst>
              <c:ext xmlns:c16="http://schemas.microsoft.com/office/drawing/2014/chart" uri="{C3380CC4-5D6E-409C-BE32-E72D297353CC}">
                <c16:uniqueId val="{00000011-8087-457E-BD84-E0913C5DF16B}"/>
              </c:ext>
            </c:extLst>
          </c:dPt>
          <c:dPt>
            <c:idx val="9"/>
            <c:bubble3D val="0"/>
            <c:spPr>
              <a:solidFill>
                <a:srgbClr val="FFEEB7"/>
              </a:solidFill>
              <a:ln w="19050">
                <a:solidFill>
                  <a:schemeClr val="lt1"/>
                </a:solidFill>
              </a:ln>
              <a:effectLst/>
            </c:spPr>
            <c:extLst>
              <c:ext xmlns:c16="http://schemas.microsoft.com/office/drawing/2014/chart" uri="{C3380CC4-5D6E-409C-BE32-E72D297353CC}">
                <c16:uniqueId val="{00000013-8087-457E-BD84-E0913C5DF16B}"/>
              </c:ext>
            </c:extLst>
          </c:dPt>
          <c:dPt>
            <c:idx val="10"/>
            <c:bubble3D val="0"/>
            <c:spPr>
              <a:solidFill>
                <a:srgbClr val="023DC7"/>
              </a:solidFill>
              <a:ln w="19050">
                <a:noFill/>
              </a:ln>
              <a:effectLst/>
            </c:spPr>
            <c:extLst>
              <c:ext xmlns:c16="http://schemas.microsoft.com/office/drawing/2014/chart" uri="{C3380CC4-5D6E-409C-BE32-E72D297353CC}">
                <c16:uniqueId val="{00000015-8087-457E-BD84-E0913C5DF16B}"/>
              </c:ext>
            </c:extLst>
          </c:dPt>
          <c:dPt>
            <c:idx val="11"/>
            <c:bubble3D val="0"/>
            <c:spPr>
              <a:solidFill>
                <a:srgbClr val="0F56FD"/>
              </a:solidFill>
              <a:ln w="19050">
                <a:solidFill>
                  <a:schemeClr val="lt1"/>
                </a:solidFill>
              </a:ln>
              <a:effectLst/>
            </c:spPr>
            <c:extLst>
              <c:ext xmlns:c16="http://schemas.microsoft.com/office/drawing/2014/chart" uri="{C3380CC4-5D6E-409C-BE32-E72D297353CC}">
                <c16:uniqueId val="{00000017-8087-457E-BD84-E0913C5DF16B}"/>
              </c:ext>
            </c:extLst>
          </c:dPt>
          <c:dPt>
            <c:idx val="12"/>
            <c:bubble3D val="0"/>
            <c:spPr>
              <a:solidFill>
                <a:srgbClr val="457DFD"/>
              </a:solidFill>
              <a:ln w="19050">
                <a:solidFill>
                  <a:schemeClr val="lt1"/>
                </a:solidFill>
              </a:ln>
              <a:effectLst/>
            </c:spPr>
            <c:extLst>
              <c:ext xmlns:c16="http://schemas.microsoft.com/office/drawing/2014/chart" uri="{C3380CC4-5D6E-409C-BE32-E72D297353CC}">
                <c16:uniqueId val="{00000019-8087-457E-BD84-E0913C5DF16B}"/>
              </c:ext>
            </c:extLst>
          </c:dPt>
          <c:dPt>
            <c:idx val="13"/>
            <c:bubble3D val="0"/>
            <c:spPr>
              <a:solidFill>
                <a:srgbClr val="85A9FD"/>
              </a:solidFill>
              <a:ln w="19050">
                <a:noFill/>
              </a:ln>
              <a:effectLst/>
            </c:spPr>
            <c:extLst>
              <c:ext xmlns:c16="http://schemas.microsoft.com/office/drawing/2014/chart" uri="{C3380CC4-5D6E-409C-BE32-E72D297353CC}">
                <c16:uniqueId val="{0000001B-8087-457E-BD84-E0913C5DF16B}"/>
              </c:ext>
            </c:extLst>
          </c:dPt>
          <c:dLbls>
            <c:dLbl>
              <c:idx val="0"/>
              <c:layout>
                <c:manualLayout>
                  <c:x val="-2.9745929035000517E-2"/>
                  <c:y val="8.2005486088455912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87-457E-BD84-E0913C5DF16B}"/>
                </c:ext>
              </c:extLst>
            </c:dLbl>
            <c:dLbl>
              <c:idx val="1"/>
              <c:layout>
                <c:manualLayout>
                  <c:x val="-9.6734315361553247E-2"/>
                  <c:y val="0.1146770456147134"/>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87-457E-BD84-E0913C5DF16B}"/>
                </c:ext>
              </c:extLst>
            </c:dLbl>
            <c:dLbl>
              <c:idx val="2"/>
              <c:layout>
                <c:manualLayout>
                  <c:x val="-0.16639383741654371"/>
                  <c:y val="8.403211395930625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87-457E-BD84-E0913C5DF16B}"/>
                </c:ext>
              </c:extLst>
            </c:dLbl>
            <c:dLbl>
              <c:idx val="3"/>
              <c:layout>
                <c:manualLayout>
                  <c:x val="-0.1757391473550878"/>
                  <c:y val="-2.1122881458107444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87-457E-BD84-E0913C5DF16B}"/>
                </c:ext>
              </c:extLst>
            </c:dLbl>
            <c:dLbl>
              <c:idx val="4"/>
              <c:layout>
                <c:manualLayout>
                  <c:x val="-0.15624034813758447"/>
                  <c:y val="-0.11369552714000287"/>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87-457E-BD84-E0913C5DF16B}"/>
                </c:ext>
              </c:extLst>
            </c:dLbl>
            <c:dLbl>
              <c:idx val="5"/>
              <c:layout>
                <c:manualLayout>
                  <c:x val="-0.10451706670169562"/>
                  <c:y val="-0.1536295529949732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87-457E-BD84-E0913C5DF16B}"/>
                </c:ext>
              </c:extLst>
            </c:dLbl>
            <c:dLbl>
              <c:idx val="6"/>
              <c:layout>
                <c:manualLayout>
                  <c:x val="-3.7878006938639831E-2"/>
                  <c:y val="-6.5610767222021846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087-457E-BD84-E0913C5DF16B}"/>
                </c:ext>
              </c:extLst>
            </c:dLbl>
            <c:dLbl>
              <c:idx val="7"/>
              <c:layout>
                <c:manualLayout>
                  <c:x val="3.7005228229178143E-2"/>
                  <c:y val="-0.1530608971301121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087-457E-BD84-E0913C5DF16B}"/>
                </c:ext>
              </c:extLst>
            </c:dLbl>
            <c:dLbl>
              <c:idx val="8"/>
              <c:layout>
                <c:manualLayout>
                  <c:x val="0.10261914116611483"/>
                  <c:y val="-9.549036189116656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087-457E-BD84-E0913C5DF16B}"/>
                </c:ext>
              </c:extLst>
            </c:dLbl>
            <c:dLbl>
              <c:idx val="9"/>
              <c:layout>
                <c:manualLayout>
                  <c:x val="6.3030330876397436E-2"/>
                  <c:y val="-3.8878070495294743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087-457E-BD84-E0913C5DF16B}"/>
                </c:ext>
              </c:extLst>
            </c:dLbl>
            <c:dLbl>
              <c:idx val="10"/>
              <c:layout>
                <c:manualLayout>
                  <c:x val="0"/>
                  <c:y val="2.1492130343808268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087-457E-BD84-E0913C5DF16B}"/>
                </c:ext>
              </c:extLst>
            </c:dLbl>
            <c:dLbl>
              <c:idx val="11"/>
              <c:layout>
                <c:manualLayout>
                  <c:x val="-2.5721544517899229E-2"/>
                  <c:y val="2.6455497960743875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087-457E-BD84-E0913C5DF16B}"/>
                </c:ext>
              </c:extLst>
            </c:dLbl>
            <c:dLbl>
              <c:idx val="12"/>
              <c:layout>
                <c:manualLayout>
                  <c:x val="-1.5375238885128796E-2"/>
                  <c:y val="-2.181273315257402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087-457E-BD84-E0913C5DF16B}"/>
                </c:ext>
              </c:extLst>
            </c:dLbl>
            <c:dLbl>
              <c:idx val="13"/>
              <c:layout>
                <c:manualLayout>
                  <c:x val="4.861642485100375E-3"/>
                  <c:y val="-3.0181326154961659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087-457E-BD84-E0913C5DF16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Sheet1!$L$145:$Y$145</c:f>
              <c:strCache>
                <c:ptCount val="14"/>
                <c:pt idx="0">
                  <c:v>Grant</c:v>
                </c:pt>
                <c:pt idx="1">
                  <c:v>Conc DPS 
Debt </c:v>
                </c:pt>
                <c:pt idx="2">
                  <c:v>Comm Dom 
Debt</c:v>
                </c:pt>
                <c:pt idx="3">
                  <c:v>Conc IFI 
Debt (AfDB)</c:v>
                </c:pt>
                <c:pt idx="4">
                  <c:v>Conc IFI Debt 
(World Bank)</c:v>
                </c:pt>
                <c:pt idx="5">
                  <c:v>Conc IFI 
Debt (EBRD)</c:v>
                </c:pt>
                <c:pt idx="6">
                  <c:v>Conc IFI 
Debt (EIB)</c:v>
                </c:pt>
                <c:pt idx="7">
                  <c:v>Conc IFI 
Debt (AFD)</c:v>
                </c:pt>
                <c:pt idx="8">
                  <c:v>Conc IFI 
Debt (JICA)</c:v>
                </c:pt>
                <c:pt idx="9">
                  <c:v>Comm Intl 
Debt</c:v>
                </c:pt>
                <c:pt idx="10">
                  <c:v>Conc DPS 
Equity </c:v>
                </c:pt>
                <c:pt idx="11">
                  <c:v>Comm Dom 
Equity</c:v>
                </c:pt>
                <c:pt idx="12">
                  <c:v>Conc IFI 
Equity</c:v>
                </c:pt>
                <c:pt idx="13">
                  <c:v>Comm Intl 
Equity</c:v>
                </c:pt>
              </c:strCache>
            </c:strRef>
          </c:cat>
          <c:val>
            <c:numRef>
              <c:f>Sheet1!$L$146:$Y$146</c:f>
              <c:numCache>
                <c:formatCode>General</c:formatCode>
                <c:ptCount val="14"/>
                <c:pt idx="0">
                  <c:v>5</c:v>
                </c:pt>
                <c:pt idx="1">
                  <c:v>6</c:v>
                </c:pt>
                <c:pt idx="2">
                  <c:v>14</c:v>
                </c:pt>
                <c:pt idx="3">
                  <c:v>8</c:v>
                </c:pt>
                <c:pt idx="4">
                  <c:v>12</c:v>
                </c:pt>
                <c:pt idx="5">
                  <c:v>4</c:v>
                </c:pt>
                <c:pt idx="6">
                  <c:v>3</c:v>
                </c:pt>
                <c:pt idx="7">
                  <c:v>5</c:v>
                </c:pt>
                <c:pt idx="8">
                  <c:v>8</c:v>
                </c:pt>
                <c:pt idx="9">
                  <c:v>20</c:v>
                </c:pt>
                <c:pt idx="10">
                  <c:v>10</c:v>
                </c:pt>
                <c:pt idx="11">
                  <c:v>4</c:v>
                </c:pt>
                <c:pt idx="12">
                  <c:v>2</c:v>
                </c:pt>
                <c:pt idx="13">
                  <c:v>4</c:v>
                </c:pt>
              </c:numCache>
            </c:numRef>
          </c:val>
          <c:extLst>
            <c:ext xmlns:c16="http://schemas.microsoft.com/office/drawing/2014/chart" uri="{C3380CC4-5D6E-409C-BE32-E72D297353CC}">
              <c16:uniqueId val="{0000001C-8087-457E-BD84-E0913C5DF1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50250389438754E-2"/>
          <c:y val="0.10974645799157769"/>
          <c:w val="0.78689332368118414"/>
          <c:h val="0.82909226163091421"/>
        </c:manualLayout>
      </c:layout>
      <c:pieChart>
        <c:varyColors val="1"/>
        <c:ser>
          <c:idx val="0"/>
          <c:order val="0"/>
          <c:spPr>
            <a:ln>
              <a:solidFill>
                <a:schemeClr val="bg1"/>
              </a:solidFill>
            </a:ln>
          </c:spPr>
          <c:dPt>
            <c:idx val="0"/>
            <c:bubble3D val="0"/>
            <c:explosion val="20"/>
            <c:spPr>
              <a:solidFill>
                <a:srgbClr val="79AF8A"/>
              </a:solidFill>
              <a:ln w="19050">
                <a:solidFill>
                  <a:schemeClr val="bg1"/>
                </a:solidFill>
              </a:ln>
              <a:effectLst/>
            </c:spPr>
            <c:extLst>
              <c:ext xmlns:c16="http://schemas.microsoft.com/office/drawing/2014/chart" uri="{C3380CC4-5D6E-409C-BE32-E72D297353CC}">
                <c16:uniqueId val="{00000001-8B50-4BEB-9054-B528B2FAE6DE}"/>
              </c:ext>
            </c:extLst>
          </c:dPt>
          <c:dPt>
            <c:idx val="1"/>
            <c:bubble3D val="0"/>
            <c:spPr>
              <a:solidFill>
                <a:srgbClr val="FFC000"/>
              </a:solidFill>
              <a:ln w="19050">
                <a:solidFill>
                  <a:schemeClr val="bg1"/>
                </a:solidFill>
              </a:ln>
              <a:effectLst/>
            </c:spPr>
            <c:extLst>
              <c:ext xmlns:c16="http://schemas.microsoft.com/office/drawing/2014/chart" uri="{C3380CC4-5D6E-409C-BE32-E72D297353CC}">
                <c16:uniqueId val="{00000003-8B50-4BEB-9054-B528B2FAE6DE}"/>
              </c:ext>
            </c:extLst>
          </c:dPt>
          <c:dPt>
            <c:idx val="2"/>
            <c:bubble3D val="0"/>
            <c:spPr>
              <a:solidFill>
                <a:srgbClr val="FFDB69"/>
              </a:solidFill>
              <a:ln w="19050">
                <a:solidFill>
                  <a:schemeClr val="bg1"/>
                </a:solidFill>
              </a:ln>
              <a:effectLst/>
            </c:spPr>
            <c:extLst>
              <c:ext xmlns:c16="http://schemas.microsoft.com/office/drawing/2014/chart" uri="{C3380CC4-5D6E-409C-BE32-E72D297353CC}">
                <c16:uniqueId val="{00000005-8B50-4BEB-9054-B528B2FAE6DE}"/>
              </c:ext>
            </c:extLst>
          </c:dPt>
          <c:dPt>
            <c:idx val="3"/>
            <c:bubble3D val="0"/>
            <c:spPr>
              <a:solidFill>
                <a:srgbClr val="FFE89F"/>
              </a:solidFill>
              <a:ln w="19050">
                <a:solidFill>
                  <a:schemeClr val="bg1"/>
                </a:solidFill>
              </a:ln>
              <a:effectLst/>
            </c:spPr>
            <c:extLst>
              <c:ext xmlns:c16="http://schemas.microsoft.com/office/drawing/2014/chart" uri="{C3380CC4-5D6E-409C-BE32-E72D297353CC}">
                <c16:uniqueId val="{00000007-8B50-4BEB-9054-B528B2FAE6DE}"/>
              </c:ext>
            </c:extLst>
          </c:dPt>
          <c:dPt>
            <c:idx val="4"/>
            <c:bubble3D val="0"/>
            <c:spPr>
              <a:solidFill>
                <a:srgbClr val="FFEEB7"/>
              </a:solidFill>
              <a:ln w="19050">
                <a:solidFill>
                  <a:schemeClr val="bg1"/>
                </a:solidFill>
              </a:ln>
              <a:effectLst/>
            </c:spPr>
            <c:extLst>
              <c:ext xmlns:c16="http://schemas.microsoft.com/office/drawing/2014/chart" uri="{C3380CC4-5D6E-409C-BE32-E72D297353CC}">
                <c16:uniqueId val="{00000009-8B50-4BEB-9054-B528B2FAE6DE}"/>
              </c:ext>
            </c:extLst>
          </c:dPt>
          <c:dPt>
            <c:idx val="5"/>
            <c:bubble3D val="0"/>
            <c:spPr>
              <a:solidFill>
                <a:schemeClr val="accent3">
                  <a:lumMod val="50000"/>
                </a:schemeClr>
              </a:solidFill>
              <a:ln w="19050">
                <a:solidFill>
                  <a:schemeClr val="bg1"/>
                </a:solidFill>
              </a:ln>
              <a:effectLst/>
            </c:spPr>
            <c:extLst>
              <c:ext xmlns:c16="http://schemas.microsoft.com/office/drawing/2014/chart" uri="{C3380CC4-5D6E-409C-BE32-E72D297353CC}">
                <c16:uniqueId val="{0000000B-8B50-4BEB-9054-B528B2FAE6DE}"/>
              </c:ext>
            </c:extLst>
          </c:dPt>
          <c:dPt>
            <c:idx val="6"/>
            <c:bubble3D val="0"/>
            <c:spPr>
              <a:solidFill>
                <a:schemeClr val="accent5"/>
              </a:solidFill>
              <a:ln w="19050">
                <a:solidFill>
                  <a:schemeClr val="bg1"/>
                </a:solidFill>
              </a:ln>
              <a:effectLst/>
            </c:spPr>
            <c:extLst>
              <c:ext xmlns:c16="http://schemas.microsoft.com/office/drawing/2014/chart" uri="{C3380CC4-5D6E-409C-BE32-E72D297353CC}">
                <c16:uniqueId val="{0000000D-8B50-4BEB-9054-B528B2FAE6DE}"/>
              </c:ext>
            </c:extLst>
          </c:dPt>
          <c:dPt>
            <c:idx val="7"/>
            <c:bubble3D val="0"/>
            <c:spPr>
              <a:solidFill>
                <a:schemeClr val="accent4"/>
              </a:solidFill>
              <a:ln w="19050">
                <a:solidFill>
                  <a:schemeClr val="bg1"/>
                </a:solidFill>
              </a:ln>
              <a:effectLst/>
            </c:spPr>
            <c:extLst>
              <c:ext xmlns:c16="http://schemas.microsoft.com/office/drawing/2014/chart" uri="{C3380CC4-5D6E-409C-BE32-E72D297353CC}">
                <c16:uniqueId val="{0000000F-8B50-4BEB-9054-B528B2FAE6DE}"/>
              </c:ext>
            </c:extLst>
          </c:dPt>
          <c:dPt>
            <c:idx val="8"/>
            <c:bubble3D val="0"/>
            <c:spPr>
              <a:solidFill>
                <a:schemeClr val="accent5">
                  <a:lumMod val="40000"/>
                  <a:lumOff val="60000"/>
                </a:schemeClr>
              </a:solidFill>
              <a:ln w="19050">
                <a:solidFill>
                  <a:schemeClr val="bg1"/>
                </a:solidFill>
              </a:ln>
              <a:effectLst/>
            </c:spPr>
            <c:extLst>
              <c:ext xmlns:c16="http://schemas.microsoft.com/office/drawing/2014/chart" uri="{C3380CC4-5D6E-409C-BE32-E72D297353CC}">
                <c16:uniqueId val="{00000011-8B50-4BEB-9054-B528B2FAE6DE}"/>
              </c:ext>
            </c:extLst>
          </c:dPt>
          <c:dLbls>
            <c:dLbl>
              <c:idx val="0"/>
              <c:layout>
                <c:manualLayout>
                  <c:x val="-3.1315375212236762E-2"/>
                  <c:y val="9.5380975505307636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50-4BEB-9054-B528B2FAE6DE}"/>
                </c:ext>
              </c:extLst>
            </c:dLbl>
            <c:dLbl>
              <c:idx val="1"/>
              <c:layout>
                <c:manualLayout>
                  <c:x val="-9.6555740237729823E-2"/>
                  <c:y val="9.6392684089069328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50-4BEB-9054-B528B2FAE6DE}"/>
                </c:ext>
              </c:extLst>
            </c:dLbl>
            <c:dLbl>
              <c:idx val="2"/>
              <c:layout>
                <c:manualLayout>
                  <c:x val="-0.20015785086114199"/>
                  <c:y val="9.567918901022980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50-4BEB-9054-B528B2FAE6DE}"/>
                </c:ext>
              </c:extLst>
            </c:dLbl>
            <c:dLbl>
              <c:idx val="3"/>
              <c:layout>
                <c:manualLayout>
                  <c:x val="-0.14895536305595322"/>
                  <c:y val="-0.17524027705609965"/>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50-4BEB-9054-B528B2FAE6DE}"/>
                </c:ext>
              </c:extLst>
            </c:dLbl>
            <c:dLbl>
              <c:idx val="4"/>
              <c:layout>
                <c:manualLayout>
                  <c:x val="0.10223401503179107"/>
                  <c:y val="-4.740640202800895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50-4BEB-9054-B528B2FAE6DE}"/>
                </c:ext>
              </c:extLst>
            </c:dLbl>
            <c:dLbl>
              <c:idx val="5"/>
              <c:layout>
                <c:manualLayout>
                  <c:x val="5.3521059526032456E-3"/>
                  <c:y val="3.18212118244342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B50-4BEB-9054-B528B2FAE6DE}"/>
                </c:ext>
              </c:extLst>
            </c:dLbl>
            <c:dLbl>
              <c:idx val="6"/>
              <c:layout>
                <c:manualLayout>
                  <c:x val="-3.1315375212236665E-2"/>
                  <c:y val="2.019498501705702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B50-4BEB-9054-B528B2FAE6DE}"/>
                </c:ext>
              </c:extLst>
            </c:dLbl>
            <c:dLbl>
              <c:idx val="7"/>
              <c:layout>
                <c:manualLayout>
                  <c:x val="-2.8705760611216945E-2"/>
                  <c:y val="-3.1114133188534943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B50-4BEB-9054-B528B2FAE6DE}"/>
                </c:ext>
              </c:extLst>
            </c:dLbl>
            <c:dLbl>
              <c:idx val="8"/>
              <c:layout>
                <c:manualLayout>
                  <c:x val="5.2192292020394448E-3"/>
                  <c:y val="-3.064006967864125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B50-4BEB-9054-B528B2FAE6D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75000"/>
                      <a:lumOff val="25000"/>
                    </a:schemeClr>
                  </a:solidFill>
                  <a:round/>
                </a:ln>
                <a:effectLst>
                  <a:glow>
                    <a:schemeClr val="tx1">
                      <a:lumMod val="75000"/>
                      <a:lumOff val="25000"/>
                    </a:schemeClr>
                  </a:glow>
                </a:effectLst>
              </c:spPr>
            </c:leaderLines>
            <c:extLst>
              <c:ext xmlns:c15="http://schemas.microsoft.com/office/drawing/2012/chart" uri="{CE6537A1-D6FC-4f65-9D91-7224C49458BB}"/>
            </c:extLst>
          </c:dLbls>
          <c:cat>
            <c:strRef>
              <c:f>Sheet1!$J$78:$R$78</c:f>
              <c:strCache>
                <c:ptCount val="9"/>
                <c:pt idx="0">
                  <c:v>Grant</c:v>
                </c:pt>
                <c:pt idx="1">
                  <c:v>Conc DPS 
Debt </c:v>
                </c:pt>
                <c:pt idx="2">
                  <c:v>Comm Dom 
Debt</c:v>
                </c:pt>
                <c:pt idx="3">
                  <c:v>Conc IFI 
Debt</c:v>
                </c:pt>
                <c:pt idx="4">
                  <c:v>Comm Intl 
Debt</c:v>
                </c:pt>
                <c:pt idx="5">
                  <c:v>Conc DPS 
Equity </c:v>
                </c:pt>
                <c:pt idx="6">
                  <c:v>Comm Dom 
Equity</c:v>
                </c:pt>
                <c:pt idx="7">
                  <c:v>Conc IFI 
Equity</c:v>
                </c:pt>
                <c:pt idx="8">
                  <c:v>Comm Intl 
Equity</c:v>
                </c:pt>
              </c:strCache>
            </c:strRef>
          </c:cat>
          <c:val>
            <c:numRef>
              <c:f>Sheet1!$J$79:$R$79</c:f>
              <c:numCache>
                <c:formatCode>General</c:formatCode>
                <c:ptCount val="9"/>
                <c:pt idx="0">
                  <c:v>5</c:v>
                </c:pt>
                <c:pt idx="1">
                  <c:v>6</c:v>
                </c:pt>
                <c:pt idx="2">
                  <c:v>14</c:v>
                </c:pt>
                <c:pt idx="3">
                  <c:v>40</c:v>
                </c:pt>
                <c:pt idx="4">
                  <c:v>20</c:v>
                </c:pt>
                <c:pt idx="5">
                  <c:v>10</c:v>
                </c:pt>
                <c:pt idx="6">
                  <c:v>4</c:v>
                </c:pt>
                <c:pt idx="7">
                  <c:v>2</c:v>
                </c:pt>
                <c:pt idx="8">
                  <c:v>4</c:v>
                </c:pt>
              </c:numCache>
            </c:numRef>
          </c:val>
          <c:extLst>
            <c:ext xmlns:c16="http://schemas.microsoft.com/office/drawing/2014/chart" uri="{C3380CC4-5D6E-409C-BE32-E72D297353CC}">
              <c16:uniqueId val="{00000012-8B50-4BEB-9054-B528B2FAE6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ndard"/>
        <c:varyColors val="0"/>
        <c:ser>
          <c:idx val="0"/>
          <c:order val="0"/>
          <c:tx>
            <c:strRef>
              <c:f>Sheet1!$C$7</c:f>
              <c:strCache>
                <c:ptCount val="1"/>
                <c:pt idx="0">
                  <c:v>Investment Needs</c:v>
                </c:pt>
              </c:strCache>
            </c:strRef>
          </c:tx>
          <c:spPr>
            <a:solidFill>
              <a:schemeClr val="accent1"/>
            </a:solidFill>
            <a:ln>
              <a:noFill/>
            </a:ln>
            <a:effectLst/>
            <a:sp3d/>
          </c:spPr>
          <c:invertIfNegative val="0"/>
          <c:dLbls>
            <c:dLbl>
              <c:idx val="2"/>
              <c:layout>
                <c:manualLayout>
                  <c:x val="-4.0072269637944746E-2"/>
                  <c:y val="-4.5319065767614582E-2"/>
                </c:manualLayout>
              </c:layout>
              <c:tx>
                <c:rich>
                  <a:bodyPr rot="0" spcFirstLastPara="1" vertOverflow="ellipsis" vert="horz" wrap="none" lIns="38100" tIns="19050" rIns="38100" bIns="19050" anchor="ctr" anchorCtr="1">
                    <a:spAutoFit/>
                  </a:bodyPr>
                  <a:lstStyle/>
                  <a:p>
                    <a:pPr>
                      <a:defRPr sz="1200" b="1" i="0" u="none" strike="noStrike" kern="1200" baseline="0">
                        <a:solidFill>
                          <a:srgbClr val="002060"/>
                        </a:solidFill>
                        <a:latin typeface="+mn-lt"/>
                        <a:ea typeface="+mn-ea"/>
                        <a:cs typeface="+mn-cs"/>
                      </a:defRPr>
                    </a:pPr>
                    <a:r>
                      <a:rPr lang="en-US" sz="1200">
                        <a:solidFill>
                          <a:srgbClr val="002060"/>
                        </a:solidFill>
                      </a:rPr>
                      <a:t>Investment Needs</a:t>
                    </a:r>
                  </a:p>
                </c:rich>
              </c:tx>
              <c:spPr>
                <a:noFill/>
                <a:ln>
                  <a:noFill/>
                </a:ln>
                <a:effectLst/>
              </c:sp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A974-B942-B167-B2E0ECC5235E}"/>
                </c:ext>
              </c:extLst>
            </c:dLbl>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0"/>
              </c:ext>
            </c:extLst>
          </c:dLbls>
          <c:val>
            <c:numRef>
              <c:f>Sheet1!$D$7:$N$7</c:f>
              <c:numCache>
                <c:formatCode>General</c:formatCode>
                <c:ptCount val="11"/>
                <c:pt idx="0">
                  <c:v>16</c:v>
                </c:pt>
                <c:pt idx="1">
                  <c:v>18</c:v>
                </c:pt>
                <c:pt idx="2">
                  <c:v>17</c:v>
                </c:pt>
                <c:pt idx="3">
                  <c:v>17</c:v>
                </c:pt>
                <c:pt idx="4">
                  <c:v>19</c:v>
                </c:pt>
                <c:pt idx="5">
                  <c:v>16</c:v>
                </c:pt>
                <c:pt idx="6">
                  <c:v>20</c:v>
                </c:pt>
                <c:pt idx="7">
                  <c:v>16</c:v>
                </c:pt>
                <c:pt idx="8">
                  <c:v>17</c:v>
                </c:pt>
                <c:pt idx="9">
                  <c:v>18</c:v>
                </c:pt>
                <c:pt idx="10">
                  <c:v>17</c:v>
                </c:pt>
              </c:numCache>
            </c:numRef>
          </c:val>
          <c:extLst>
            <c:ext xmlns:c16="http://schemas.microsoft.com/office/drawing/2014/chart" uri="{C3380CC4-5D6E-409C-BE32-E72D297353CC}">
              <c16:uniqueId val="{00000001-A974-B942-B167-B2E0ECC5235E}"/>
            </c:ext>
          </c:extLst>
        </c:ser>
        <c:ser>
          <c:idx val="1"/>
          <c:order val="1"/>
          <c:tx>
            <c:strRef>
              <c:f>Sheet1!$C$8</c:f>
              <c:strCache>
                <c:ptCount val="1"/>
                <c:pt idx="0">
                  <c:v>Financing Requirement</c:v>
                </c:pt>
              </c:strCache>
            </c:strRef>
          </c:tx>
          <c:spPr>
            <a:solidFill>
              <a:schemeClr val="accent2"/>
            </a:solidFill>
            <a:ln>
              <a:noFill/>
            </a:ln>
            <a:effectLst/>
            <a:sp3d/>
          </c:spPr>
          <c:invertIfNegative val="0"/>
          <c:dLbls>
            <c:dLbl>
              <c:idx val="9"/>
              <c:layout>
                <c:manualLayout>
                  <c:x val="-0.20863650704192749"/>
                  <c:y val="4.7589210608508035E-2"/>
                </c:manualLayout>
              </c:layout>
              <c:tx>
                <c:rich>
                  <a:bodyPr rot="0" spcFirstLastPara="1" vertOverflow="ellipsis" vert="horz" wrap="none" lIns="38100" tIns="19050" rIns="38100" bIns="19050" anchor="ctr" anchorCtr="1">
                    <a:spAutoFit/>
                  </a:bodyPr>
                  <a:lstStyle/>
                  <a:p>
                    <a:pPr>
                      <a:defRPr sz="1100" b="1" i="0" u="none" strike="noStrike" kern="1200" baseline="0">
                        <a:solidFill>
                          <a:srgbClr val="C00000"/>
                        </a:solidFill>
                        <a:latin typeface="+mn-lt"/>
                        <a:ea typeface="+mn-ea"/>
                        <a:cs typeface="+mn-cs"/>
                      </a:defRPr>
                    </a:pPr>
                    <a:r>
                      <a:rPr lang="en-US" sz="1100">
                        <a:solidFill>
                          <a:srgbClr val="C00000"/>
                        </a:solidFill>
                      </a:rPr>
                      <a:t>Financing Requirements</a:t>
                    </a:r>
                  </a:p>
                </c:rich>
              </c:tx>
              <c:spPr>
                <a:noFill/>
                <a:ln>
                  <a:noFill/>
                </a:ln>
                <a:effectLst/>
              </c:sp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A974-B942-B167-B2E0ECC5235E}"/>
                </c:ext>
              </c:extLst>
            </c:dLbl>
            <c:spPr>
              <a:noFill/>
              <a:ln>
                <a:noFill/>
              </a:ln>
              <a:effectLst/>
            </c:spPr>
            <c:txPr>
              <a:bodyPr rot="0" spcFirstLastPara="1" vertOverflow="ellipsis" vert="horz" wrap="none" lIns="38100" tIns="19050" rIns="38100" bIns="19050" anchor="ctr" anchorCtr="1">
                <a:spAutoFit/>
              </a:bodyPr>
              <a:lstStyle/>
              <a:p>
                <a:pPr>
                  <a:defRPr sz="1100" b="0" i="0" u="none" strike="noStrike" kern="1200" baseline="0">
                    <a:solidFill>
                      <a:srgbClr val="C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0"/>
              </c:ext>
            </c:extLst>
          </c:dLbls>
          <c:val>
            <c:numRef>
              <c:f>Sheet1!$D$8:$N$8</c:f>
              <c:numCache>
                <c:formatCode>General</c:formatCode>
                <c:ptCount val="11"/>
                <c:pt idx="0">
                  <c:v>0</c:v>
                </c:pt>
                <c:pt idx="1">
                  <c:v>0</c:v>
                </c:pt>
                <c:pt idx="2">
                  <c:v>0</c:v>
                </c:pt>
                <c:pt idx="3">
                  <c:v>5.4</c:v>
                </c:pt>
                <c:pt idx="4">
                  <c:v>9.9599999999999991</c:v>
                </c:pt>
                <c:pt idx="5">
                  <c:v>14.744</c:v>
                </c:pt>
                <c:pt idx="6">
                  <c:v>19.8416</c:v>
                </c:pt>
                <c:pt idx="7">
                  <c:v>25.378239999999998</c:v>
                </c:pt>
                <c:pt idx="8">
                  <c:v>31.529535999999997</c:v>
                </c:pt>
                <c:pt idx="9">
                  <c:v>38.541350399999992</c:v>
                </c:pt>
                <c:pt idx="10">
                  <c:v>46.757890559999993</c:v>
                </c:pt>
              </c:numCache>
            </c:numRef>
          </c:val>
          <c:extLst>
            <c:ext xmlns:c16="http://schemas.microsoft.com/office/drawing/2014/chart" uri="{C3380CC4-5D6E-409C-BE32-E72D297353CC}">
              <c16:uniqueId val="{00000003-A974-B942-B167-B2E0ECC5235E}"/>
            </c:ext>
          </c:extLst>
        </c:ser>
        <c:dLbls>
          <c:showLegendKey val="0"/>
          <c:showVal val="0"/>
          <c:showCatName val="0"/>
          <c:showSerName val="0"/>
          <c:showPercent val="0"/>
          <c:showBubbleSize val="0"/>
        </c:dLbls>
        <c:gapWidth val="150"/>
        <c:shape val="box"/>
        <c:axId val="188908431"/>
        <c:axId val="188912271"/>
        <c:axId val="167577263"/>
      </c:bar3DChart>
      <c:catAx>
        <c:axId val="188908431"/>
        <c:scaling>
          <c:orientation val="minMax"/>
        </c:scaling>
        <c:delete val="1"/>
        <c:axPos val="b"/>
        <c:majorTickMark val="none"/>
        <c:minorTickMark val="none"/>
        <c:tickLblPos val="nextTo"/>
        <c:crossAx val="188912271"/>
        <c:crosses val="autoZero"/>
        <c:auto val="1"/>
        <c:lblAlgn val="ctr"/>
        <c:lblOffset val="100"/>
        <c:noMultiLvlLbl val="0"/>
      </c:catAx>
      <c:valAx>
        <c:axId val="188912271"/>
        <c:scaling>
          <c:orientation val="minMax"/>
        </c:scaling>
        <c:delete val="1"/>
        <c:axPos val="l"/>
        <c:numFmt formatCode="General" sourceLinked="1"/>
        <c:majorTickMark val="none"/>
        <c:minorTickMark val="none"/>
        <c:tickLblPos val="nextTo"/>
        <c:crossAx val="188908431"/>
        <c:crosses val="autoZero"/>
        <c:crossBetween val="between"/>
      </c:valAx>
      <c:serAx>
        <c:axId val="167577263"/>
        <c:scaling>
          <c:orientation val="minMax"/>
        </c:scaling>
        <c:delete val="1"/>
        <c:axPos val="b"/>
        <c:majorTickMark val="out"/>
        <c:minorTickMark val="none"/>
        <c:tickLblPos val="nextTo"/>
        <c:crossAx val="188912271"/>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ndard"/>
        <c:varyColors val="0"/>
        <c:ser>
          <c:idx val="0"/>
          <c:order val="0"/>
          <c:tx>
            <c:strRef>
              <c:f>Sheet1!$C$7</c:f>
              <c:strCache>
                <c:ptCount val="1"/>
                <c:pt idx="0">
                  <c:v>Investment Needs</c:v>
                </c:pt>
              </c:strCache>
            </c:strRef>
          </c:tx>
          <c:spPr>
            <a:solidFill>
              <a:schemeClr val="accent1"/>
            </a:solidFill>
            <a:ln>
              <a:noFill/>
            </a:ln>
            <a:effectLst/>
            <a:sp3d/>
          </c:spPr>
          <c:invertIfNegative val="0"/>
          <c:dLbls>
            <c:dLbl>
              <c:idx val="2"/>
              <c:layout>
                <c:manualLayout>
                  <c:x val="-4.0072269637944746E-2"/>
                  <c:y val="-4.5319065767614582E-2"/>
                </c:manualLayout>
              </c:layout>
              <c:tx>
                <c:rich>
                  <a:bodyPr rot="0" spcFirstLastPara="1" vertOverflow="ellipsis" vert="horz" wrap="none" lIns="38100" tIns="19050" rIns="38100" bIns="19050" anchor="ctr" anchorCtr="1">
                    <a:spAutoFit/>
                  </a:bodyPr>
                  <a:lstStyle/>
                  <a:p>
                    <a:pPr>
                      <a:defRPr sz="1200" b="1" i="0" u="none" strike="noStrike" kern="1200" baseline="0">
                        <a:solidFill>
                          <a:srgbClr val="002060"/>
                        </a:solidFill>
                        <a:latin typeface="+mn-lt"/>
                        <a:ea typeface="+mn-ea"/>
                        <a:cs typeface="+mn-cs"/>
                      </a:defRPr>
                    </a:pPr>
                    <a:r>
                      <a:rPr lang="en-US" sz="1200">
                        <a:solidFill>
                          <a:srgbClr val="002060"/>
                        </a:solidFill>
                      </a:rPr>
                      <a:t>Investment Needs</a:t>
                    </a:r>
                  </a:p>
                </c:rich>
              </c:tx>
              <c:spPr>
                <a:noFill/>
                <a:ln>
                  <a:noFill/>
                </a:ln>
                <a:effectLst/>
              </c:sp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0C29-4E19-8582-9480D3EC832A}"/>
                </c:ext>
              </c:extLst>
            </c:dLbl>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0"/>
              </c:ext>
            </c:extLst>
          </c:dLbls>
          <c:val>
            <c:numRef>
              <c:f>Sheet1!$D$7:$N$7</c:f>
              <c:numCache>
                <c:formatCode>General</c:formatCode>
                <c:ptCount val="11"/>
                <c:pt idx="0">
                  <c:v>16</c:v>
                </c:pt>
                <c:pt idx="1">
                  <c:v>18</c:v>
                </c:pt>
                <c:pt idx="2">
                  <c:v>17</c:v>
                </c:pt>
                <c:pt idx="3">
                  <c:v>17</c:v>
                </c:pt>
                <c:pt idx="4">
                  <c:v>19</c:v>
                </c:pt>
                <c:pt idx="5">
                  <c:v>16</c:v>
                </c:pt>
                <c:pt idx="6">
                  <c:v>20</c:v>
                </c:pt>
                <c:pt idx="7">
                  <c:v>16</c:v>
                </c:pt>
                <c:pt idx="8">
                  <c:v>17</c:v>
                </c:pt>
                <c:pt idx="9">
                  <c:v>18</c:v>
                </c:pt>
                <c:pt idx="10">
                  <c:v>17</c:v>
                </c:pt>
              </c:numCache>
            </c:numRef>
          </c:val>
          <c:extLst>
            <c:ext xmlns:c16="http://schemas.microsoft.com/office/drawing/2014/chart" uri="{C3380CC4-5D6E-409C-BE32-E72D297353CC}">
              <c16:uniqueId val="{00000001-0C29-4E19-8582-9480D3EC832A}"/>
            </c:ext>
          </c:extLst>
        </c:ser>
        <c:ser>
          <c:idx val="1"/>
          <c:order val="1"/>
          <c:tx>
            <c:strRef>
              <c:f>Sheet1!$C$8</c:f>
              <c:strCache>
                <c:ptCount val="1"/>
                <c:pt idx="0">
                  <c:v>Financing Requirement</c:v>
                </c:pt>
              </c:strCache>
            </c:strRef>
          </c:tx>
          <c:spPr>
            <a:solidFill>
              <a:schemeClr val="accent2"/>
            </a:solidFill>
            <a:ln>
              <a:noFill/>
            </a:ln>
            <a:effectLst/>
            <a:sp3d/>
          </c:spPr>
          <c:invertIfNegative val="0"/>
          <c:dLbls>
            <c:dLbl>
              <c:idx val="9"/>
              <c:layout>
                <c:manualLayout>
                  <c:x val="-0.20863650704192749"/>
                  <c:y val="4.7589210608508035E-2"/>
                </c:manualLayout>
              </c:layout>
              <c:tx>
                <c:rich>
                  <a:bodyPr rot="0" spcFirstLastPara="1" vertOverflow="ellipsis" vert="horz" wrap="none" lIns="38100" tIns="19050" rIns="38100" bIns="19050" anchor="ctr" anchorCtr="1">
                    <a:spAutoFit/>
                  </a:bodyPr>
                  <a:lstStyle/>
                  <a:p>
                    <a:pPr>
                      <a:defRPr sz="1100" b="1" i="0" u="none" strike="noStrike" kern="1200" baseline="0">
                        <a:solidFill>
                          <a:srgbClr val="C00000"/>
                        </a:solidFill>
                        <a:latin typeface="+mn-lt"/>
                        <a:ea typeface="+mn-ea"/>
                        <a:cs typeface="+mn-cs"/>
                      </a:defRPr>
                    </a:pPr>
                    <a:r>
                      <a:rPr lang="en-US" sz="1100">
                        <a:solidFill>
                          <a:srgbClr val="C00000"/>
                        </a:solidFill>
                      </a:rPr>
                      <a:t>Financing Requirements</a:t>
                    </a:r>
                  </a:p>
                </c:rich>
              </c:tx>
              <c:spPr>
                <a:noFill/>
                <a:ln>
                  <a:noFill/>
                </a:ln>
                <a:effectLst/>
              </c:sp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0C29-4E19-8582-9480D3EC832A}"/>
                </c:ext>
              </c:extLst>
            </c:dLbl>
            <c:spPr>
              <a:noFill/>
              <a:ln>
                <a:noFill/>
              </a:ln>
              <a:effectLst/>
            </c:spPr>
            <c:txPr>
              <a:bodyPr rot="0" spcFirstLastPara="1" vertOverflow="ellipsis" vert="horz" wrap="none" lIns="38100" tIns="19050" rIns="38100" bIns="19050" anchor="ctr" anchorCtr="1">
                <a:spAutoFit/>
              </a:bodyPr>
              <a:lstStyle/>
              <a:p>
                <a:pPr>
                  <a:defRPr sz="1100" b="0" i="0" u="none" strike="noStrike" kern="1200" baseline="0">
                    <a:solidFill>
                      <a:srgbClr val="C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0"/>
              </c:ext>
            </c:extLst>
          </c:dLbls>
          <c:val>
            <c:numRef>
              <c:f>Sheet1!$D$8:$N$8</c:f>
              <c:numCache>
                <c:formatCode>General</c:formatCode>
                <c:ptCount val="11"/>
                <c:pt idx="0">
                  <c:v>0</c:v>
                </c:pt>
                <c:pt idx="1">
                  <c:v>0</c:v>
                </c:pt>
                <c:pt idx="2">
                  <c:v>0</c:v>
                </c:pt>
                <c:pt idx="3">
                  <c:v>5.4</c:v>
                </c:pt>
                <c:pt idx="4">
                  <c:v>9.9599999999999991</c:v>
                </c:pt>
                <c:pt idx="5">
                  <c:v>14.744</c:v>
                </c:pt>
                <c:pt idx="6">
                  <c:v>19.8416</c:v>
                </c:pt>
                <c:pt idx="7">
                  <c:v>25.378239999999998</c:v>
                </c:pt>
                <c:pt idx="8">
                  <c:v>31.529535999999997</c:v>
                </c:pt>
                <c:pt idx="9">
                  <c:v>38.541350399999992</c:v>
                </c:pt>
                <c:pt idx="10">
                  <c:v>46.757890559999993</c:v>
                </c:pt>
              </c:numCache>
            </c:numRef>
          </c:val>
          <c:extLst>
            <c:ext xmlns:c16="http://schemas.microsoft.com/office/drawing/2014/chart" uri="{C3380CC4-5D6E-409C-BE32-E72D297353CC}">
              <c16:uniqueId val="{00000003-0C29-4E19-8582-9480D3EC832A}"/>
            </c:ext>
          </c:extLst>
        </c:ser>
        <c:dLbls>
          <c:showLegendKey val="0"/>
          <c:showVal val="0"/>
          <c:showCatName val="0"/>
          <c:showSerName val="0"/>
          <c:showPercent val="0"/>
          <c:showBubbleSize val="0"/>
        </c:dLbls>
        <c:gapWidth val="150"/>
        <c:shape val="box"/>
        <c:axId val="188908431"/>
        <c:axId val="188912271"/>
        <c:axId val="167577263"/>
      </c:bar3DChart>
      <c:catAx>
        <c:axId val="188908431"/>
        <c:scaling>
          <c:orientation val="minMax"/>
        </c:scaling>
        <c:delete val="1"/>
        <c:axPos val="b"/>
        <c:majorTickMark val="none"/>
        <c:minorTickMark val="none"/>
        <c:tickLblPos val="nextTo"/>
        <c:crossAx val="188912271"/>
        <c:crosses val="autoZero"/>
        <c:auto val="1"/>
        <c:lblAlgn val="ctr"/>
        <c:lblOffset val="100"/>
        <c:noMultiLvlLbl val="0"/>
      </c:catAx>
      <c:valAx>
        <c:axId val="188912271"/>
        <c:scaling>
          <c:orientation val="minMax"/>
        </c:scaling>
        <c:delete val="1"/>
        <c:axPos val="l"/>
        <c:numFmt formatCode="General" sourceLinked="1"/>
        <c:majorTickMark val="none"/>
        <c:minorTickMark val="none"/>
        <c:tickLblPos val="nextTo"/>
        <c:crossAx val="188908431"/>
        <c:crosses val="autoZero"/>
        <c:crossBetween val="between"/>
      </c:valAx>
      <c:serAx>
        <c:axId val="167577263"/>
        <c:scaling>
          <c:orientation val="minMax"/>
        </c:scaling>
        <c:delete val="1"/>
        <c:axPos val="b"/>
        <c:majorTickMark val="out"/>
        <c:minorTickMark val="none"/>
        <c:tickLblPos val="nextTo"/>
        <c:crossAx val="188912271"/>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Sheet1!$C$14</c:f>
              <c:strCache>
                <c:ptCount val="1"/>
                <c:pt idx="0">
                  <c:v>Grant Investment</c:v>
                </c:pt>
              </c:strCache>
            </c:strRef>
          </c:tx>
          <c:spPr>
            <a:solidFill>
              <a:schemeClr val="accent1"/>
            </a:solidFill>
            <a:ln>
              <a:noFill/>
            </a:ln>
            <a:effectLst/>
            <a:sp3d/>
          </c:spPr>
          <c:invertIfNegative val="0"/>
          <c:dLbls>
            <c:dLbl>
              <c:idx val="0"/>
              <c:layout>
                <c:manualLayout>
                  <c:x val="0.10842770045432797"/>
                  <c:y val="-6.608096272269285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49E7-43F6-AC36-492656FACEDD}"/>
                </c:ext>
              </c:extLst>
            </c:dLbl>
            <c:dLbl>
              <c:idx val="1"/>
              <c:delete val="1"/>
              <c:extLst>
                <c:ext xmlns:c15="http://schemas.microsoft.com/office/drawing/2012/chart" uri="{CE6537A1-D6FC-4f65-9D91-7224C49458BB}"/>
                <c:ext xmlns:c16="http://schemas.microsoft.com/office/drawing/2014/chart" uri="{C3380CC4-5D6E-409C-BE32-E72D297353CC}">
                  <c16:uniqueId val="{00000001-49E7-43F6-AC36-492656FACEDD}"/>
                </c:ext>
              </c:extLst>
            </c:dLbl>
            <c:dLbl>
              <c:idx val="2"/>
              <c:delete val="1"/>
              <c:extLst>
                <c:ext xmlns:c15="http://schemas.microsoft.com/office/drawing/2012/chart" uri="{CE6537A1-D6FC-4f65-9D91-7224C49458BB}"/>
                <c:ext xmlns:c16="http://schemas.microsoft.com/office/drawing/2014/chart" uri="{C3380CC4-5D6E-409C-BE32-E72D297353CC}">
                  <c16:uniqueId val="{00000002-49E7-43F6-AC36-492656FACEDD}"/>
                </c:ext>
              </c:extLst>
            </c:dLbl>
            <c:dLbl>
              <c:idx val="3"/>
              <c:delete val="1"/>
              <c:extLst>
                <c:ext xmlns:c15="http://schemas.microsoft.com/office/drawing/2012/chart" uri="{CE6537A1-D6FC-4f65-9D91-7224C49458BB}"/>
                <c:ext xmlns:c16="http://schemas.microsoft.com/office/drawing/2014/chart" uri="{C3380CC4-5D6E-409C-BE32-E72D297353CC}">
                  <c16:uniqueId val="{00000003-49E7-43F6-AC36-492656FACEDD}"/>
                </c:ext>
              </c:extLst>
            </c:dLbl>
            <c:dLbl>
              <c:idx val="4"/>
              <c:delete val="1"/>
              <c:extLst>
                <c:ext xmlns:c15="http://schemas.microsoft.com/office/drawing/2012/chart" uri="{CE6537A1-D6FC-4f65-9D91-7224C49458BB}"/>
                <c:ext xmlns:c16="http://schemas.microsoft.com/office/drawing/2014/chart" uri="{C3380CC4-5D6E-409C-BE32-E72D297353CC}">
                  <c16:uniqueId val="{00000004-49E7-43F6-AC36-492656FACEDD}"/>
                </c:ext>
              </c:extLst>
            </c:dLbl>
            <c:dLbl>
              <c:idx val="5"/>
              <c:delete val="1"/>
              <c:extLst>
                <c:ext xmlns:c15="http://schemas.microsoft.com/office/drawing/2012/chart" uri="{CE6537A1-D6FC-4f65-9D91-7224C49458BB}"/>
                <c:ext xmlns:c16="http://schemas.microsoft.com/office/drawing/2014/chart" uri="{C3380CC4-5D6E-409C-BE32-E72D297353CC}">
                  <c16:uniqueId val="{00000005-49E7-43F6-AC36-492656FACEDD}"/>
                </c:ext>
              </c:extLst>
            </c:dLbl>
            <c:dLbl>
              <c:idx val="6"/>
              <c:delete val="1"/>
              <c:extLst>
                <c:ext xmlns:c15="http://schemas.microsoft.com/office/drawing/2012/chart" uri="{CE6537A1-D6FC-4f65-9D91-7224C49458BB}"/>
                <c:ext xmlns:c16="http://schemas.microsoft.com/office/drawing/2014/chart" uri="{C3380CC4-5D6E-409C-BE32-E72D297353CC}">
                  <c16:uniqueId val="{00000006-49E7-43F6-AC36-492656FACEDD}"/>
                </c:ext>
              </c:extLst>
            </c:dLbl>
            <c:dLbl>
              <c:idx val="7"/>
              <c:delete val="1"/>
              <c:extLst>
                <c:ext xmlns:c15="http://schemas.microsoft.com/office/drawing/2012/chart" uri="{CE6537A1-D6FC-4f65-9D91-7224C49458BB}"/>
                <c:ext xmlns:c16="http://schemas.microsoft.com/office/drawing/2014/chart" uri="{C3380CC4-5D6E-409C-BE32-E72D297353CC}">
                  <c16:uniqueId val="{00000007-49E7-43F6-AC36-492656FACEDD}"/>
                </c:ext>
              </c:extLst>
            </c:dLbl>
            <c:dLbl>
              <c:idx val="8"/>
              <c:delete val="1"/>
              <c:extLst>
                <c:ext xmlns:c15="http://schemas.microsoft.com/office/drawing/2012/chart" uri="{CE6537A1-D6FC-4f65-9D91-7224C49458BB}"/>
                <c:ext xmlns:c16="http://schemas.microsoft.com/office/drawing/2014/chart" uri="{C3380CC4-5D6E-409C-BE32-E72D297353CC}">
                  <c16:uniqueId val="{00000008-49E7-43F6-AC36-492656FACEDD}"/>
                </c:ext>
              </c:extLst>
            </c:dLbl>
            <c:dLbl>
              <c:idx val="9"/>
              <c:delete val="1"/>
              <c:extLst>
                <c:ext xmlns:c15="http://schemas.microsoft.com/office/drawing/2012/chart" uri="{CE6537A1-D6FC-4f65-9D91-7224C49458BB}"/>
                <c:ext xmlns:c16="http://schemas.microsoft.com/office/drawing/2014/chart" uri="{C3380CC4-5D6E-409C-BE32-E72D297353CC}">
                  <c16:uniqueId val="{00000009-49E7-43F6-AC36-492656FACEDD}"/>
                </c:ext>
              </c:extLst>
            </c:dLbl>
            <c:dLbl>
              <c:idx val="10"/>
              <c:delete val="1"/>
              <c:extLst>
                <c:ext xmlns:c15="http://schemas.microsoft.com/office/drawing/2012/chart" uri="{CE6537A1-D6FC-4f65-9D91-7224C49458BB}"/>
                <c:ext xmlns:c16="http://schemas.microsoft.com/office/drawing/2014/chart" uri="{C3380CC4-5D6E-409C-BE32-E72D297353CC}">
                  <c16:uniqueId val="{0000000A-49E7-43F6-AC36-492656FACEDD}"/>
                </c:ext>
              </c:extLst>
            </c:dLbl>
            <c:dLbl>
              <c:idx val="11"/>
              <c:delete val="1"/>
              <c:extLst>
                <c:ext xmlns:c15="http://schemas.microsoft.com/office/drawing/2012/chart" uri="{CE6537A1-D6FC-4f65-9D91-7224C49458BB}"/>
                <c:ext xmlns:c16="http://schemas.microsoft.com/office/drawing/2014/chart" uri="{C3380CC4-5D6E-409C-BE32-E72D297353CC}">
                  <c16:uniqueId val="{0000000B-49E7-43F6-AC36-492656FACEDD}"/>
                </c:ext>
              </c:extLst>
            </c:dLbl>
            <c:spPr>
              <a:noFill/>
              <a:ln>
                <a:noFill/>
              </a:ln>
              <a:effectLst/>
            </c:spPr>
            <c:txPr>
              <a:bodyPr rot="0" spcFirstLastPara="1" vertOverflow="ellipsis" horzOverflow="clip" vert="horz" wrap="none" lIns="38100" tIns="19050" rIns="38100" bIns="19050" anchor="ctr" anchorCtr="1">
                <a:spAutoFit/>
              </a:bodyPr>
              <a:lstStyle/>
              <a:p>
                <a:pPr>
                  <a:defRPr sz="1400" b="1" i="0" u="none" strike="noStrike" kern="1200" baseline="0">
                    <a:solidFill>
                      <a:srgbClr val="002060"/>
                    </a:solidFill>
                    <a:effectLst>
                      <a:glow rad="127000">
                        <a:schemeClr val="bg1"/>
                      </a:glow>
                    </a:effectLst>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15875">
                      <a:solidFill>
                        <a:schemeClr val="tx1">
                          <a:lumMod val="75000"/>
                          <a:lumOff val="25000"/>
                        </a:schemeClr>
                      </a:solidFill>
                    </a:ln>
                  </c:spPr>
                </c15:leaderLines>
              </c:ext>
            </c:extLst>
          </c:dLbls>
          <c:val>
            <c:numRef>
              <c:f>Sheet1!$D$14:$O$14</c:f>
              <c:numCache>
                <c:formatCode>General</c:formatCode>
                <c:ptCount val="12"/>
                <c:pt idx="0">
                  <c:v>50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C-49E7-43F6-AC36-492656FACEDD}"/>
            </c:ext>
          </c:extLst>
        </c:ser>
        <c:ser>
          <c:idx val="1"/>
          <c:order val="1"/>
          <c:tx>
            <c:strRef>
              <c:f>Sheet1!$C$15</c:f>
              <c:strCache>
                <c:ptCount val="1"/>
                <c:pt idx="0">
                  <c:v>Grant Repayments</c:v>
                </c:pt>
              </c:strCache>
            </c:strRef>
          </c:tx>
          <c:spPr>
            <a:solidFill>
              <a:schemeClr val="accent2"/>
            </a:solidFill>
            <a:ln>
              <a:noFill/>
            </a:ln>
            <a:effectLst/>
            <a:sp3d/>
          </c:spPr>
          <c:invertIfNegative val="0"/>
          <c:dLbls>
            <c:dLbl>
              <c:idx val="1"/>
              <c:layout>
                <c:manualLayout>
                  <c:x val="0.22286151992782846"/>
                  <c:y val="-0.12582881646666275"/>
                </c:manualLayout>
              </c:layout>
              <c:spPr>
                <a:noFill/>
                <a:ln>
                  <a:noFill/>
                </a:ln>
                <a:effectLst/>
              </c:spPr>
              <c:txPr>
                <a:bodyPr wrap="none" lIns="38100" tIns="19050" rIns="38100" bIns="19050" anchor="ctr">
                  <a:spAutoFit/>
                </a:bodyPr>
                <a:lstStyle/>
                <a:p>
                  <a:pPr>
                    <a:defRPr sz="1400" b="1">
                      <a:solidFill>
                        <a:srgbClr val="C00000"/>
                      </a:solidFill>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770-40A5-8C84-105F96992E5A}"/>
                </c:ext>
              </c:extLst>
            </c:dLbl>
            <c:spPr>
              <a:noFill/>
              <a:ln>
                <a:noFill/>
              </a:ln>
              <a:effectLst/>
            </c:spPr>
            <c:txPr>
              <a:bodyPr wrap="square" lIns="38100" tIns="19050" rIns="38100" bIns="19050" anchor="ctr">
                <a:spAutoFit/>
              </a:bodyPr>
              <a:lstStyle/>
              <a:p>
                <a:pPr>
                  <a:defRPr sz="1400" b="1">
                    <a:solidFill>
                      <a:srgbClr val="C0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Sheet1!$D$15:$O$15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E-49E7-43F6-AC36-492656FACEDD}"/>
            </c:ext>
          </c:extLst>
        </c:ser>
        <c:dLbls>
          <c:showLegendKey val="0"/>
          <c:showVal val="0"/>
          <c:showCatName val="0"/>
          <c:showSerName val="0"/>
          <c:showPercent val="0"/>
          <c:showBubbleSize val="0"/>
        </c:dLbls>
        <c:gapWidth val="150"/>
        <c:shape val="box"/>
        <c:axId val="168491247"/>
        <c:axId val="168494127"/>
        <c:axId val="2023092303"/>
      </c:bar3DChart>
      <c:catAx>
        <c:axId val="168491247"/>
        <c:scaling>
          <c:orientation val="minMax"/>
        </c:scaling>
        <c:delete val="1"/>
        <c:axPos val="b"/>
        <c:majorTickMark val="none"/>
        <c:minorTickMark val="none"/>
        <c:tickLblPos val="nextTo"/>
        <c:crossAx val="168494127"/>
        <c:crosses val="autoZero"/>
        <c:auto val="1"/>
        <c:lblAlgn val="ctr"/>
        <c:lblOffset val="100"/>
        <c:noMultiLvlLbl val="0"/>
      </c:catAx>
      <c:valAx>
        <c:axId val="168494127"/>
        <c:scaling>
          <c:orientation val="minMax"/>
        </c:scaling>
        <c:delete val="1"/>
        <c:axPos val="l"/>
        <c:numFmt formatCode="General" sourceLinked="1"/>
        <c:majorTickMark val="none"/>
        <c:minorTickMark val="none"/>
        <c:tickLblPos val="nextTo"/>
        <c:crossAx val="168491247"/>
        <c:crosses val="autoZero"/>
        <c:crossBetween val="between"/>
      </c:valAx>
      <c:serAx>
        <c:axId val="2023092303"/>
        <c:scaling>
          <c:orientation val="minMax"/>
        </c:scaling>
        <c:delete val="1"/>
        <c:axPos val="b"/>
        <c:majorTickMark val="none"/>
        <c:minorTickMark val="none"/>
        <c:tickLblPos val="nextTo"/>
        <c:crossAx val="168494127"/>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013009644825596E-4"/>
          <c:y val="2.3777179000594617E-2"/>
          <c:w val="0.99168398986887329"/>
          <c:h val="0.96331200002396444"/>
        </c:manualLayout>
      </c:layout>
      <c:bar3DChart>
        <c:barDir val="col"/>
        <c:grouping val="standard"/>
        <c:varyColors val="0"/>
        <c:ser>
          <c:idx val="0"/>
          <c:order val="0"/>
          <c:tx>
            <c:strRef>
              <c:f>Sheet1!$C$18</c:f>
              <c:strCache>
                <c:ptCount val="1"/>
                <c:pt idx="0">
                  <c:v>Debt Investment</c:v>
                </c:pt>
              </c:strCache>
            </c:strRef>
          </c:tx>
          <c:spPr>
            <a:solidFill>
              <a:schemeClr val="accent1"/>
            </a:solidFill>
            <a:ln>
              <a:noFill/>
            </a:ln>
            <a:effectLst/>
            <a:sp3d/>
          </c:spPr>
          <c:invertIfNegative val="0"/>
          <c:dLbls>
            <c:dLbl>
              <c:idx val="1"/>
              <c:layout>
                <c:manualLayout>
                  <c:x val="0.1690922059995757"/>
                  <c:y val="-7.995046974937374E-2"/>
                </c:manualLayout>
              </c:layout>
              <c:tx>
                <c:rich>
                  <a:bodyPr/>
                  <a:lstStyle/>
                  <a:p>
                    <a:r>
                      <a:rPr lang="en-US"/>
                      <a:t>Debt Investment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283-4151-9B56-6259EA65DAAD}"/>
                </c:ext>
              </c:extLst>
            </c:dLbl>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15875" cap="flat" cmpd="sng" algn="ctr">
                      <a:solidFill>
                        <a:schemeClr val="tx1">
                          <a:lumMod val="75000"/>
                          <a:lumOff val="25000"/>
                        </a:schemeClr>
                      </a:solidFill>
                      <a:round/>
                    </a:ln>
                    <a:effectLst/>
                  </c:spPr>
                </c15:leaderLines>
              </c:ext>
            </c:extLst>
          </c:dLbls>
          <c:val>
            <c:numRef>
              <c:f>Sheet1!$D$18:$O$18</c:f>
              <c:numCache>
                <c:formatCode>General</c:formatCode>
                <c:ptCount val="12"/>
                <c:pt idx="0">
                  <c:v>14</c:v>
                </c:pt>
                <c:pt idx="1">
                  <c:v>16</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4283-4151-9B56-6259EA65DAAD}"/>
            </c:ext>
          </c:extLst>
        </c:ser>
        <c:ser>
          <c:idx val="1"/>
          <c:order val="1"/>
          <c:tx>
            <c:strRef>
              <c:f>Sheet1!$C$19</c:f>
              <c:strCache>
                <c:ptCount val="1"/>
                <c:pt idx="0">
                  <c:v>Debt Repayment</c:v>
                </c:pt>
              </c:strCache>
            </c:strRef>
          </c:tx>
          <c:spPr>
            <a:solidFill>
              <a:schemeClr val="accent2"/>
            </a:solidFill>
            <a:ln>
              <a:noFill/>
            </a:ln>
            <a:effectLst/>
            <a:sp3d/>
          </c:spPr>
          <c:invertIfNegative val="0"/>
          <c:dLbls>
            <c:dLbl>
              <c:idx val="2"/>
              <c:layout>
                <c:manualLayout>
                  <c:x val="0.18018021950774457"/>
                  <c:y val="-0.17143325379028615"/>
                </c:manualLayout>
              </c:layout>
              <c:tx>
                <c:rich>
                  <a:bodyPr rot="0" spcFirstLastPara="1" vertOverflow="ellipsis" vert="horz" wrap="none" lIns="38100" tIns="19050" rIns="38100" bIns="19050" anchor="ctr" anchorCtr="1">
                    <a:noAutofit/>
                  </a:bodyPr>
                  <a:lstStyle/>
                  <a:p>
                    <a:pPr>
                      <a:defRPr sz="1400" b="1" i="0" u="none" strike="noStrike" kern="1200" baseline="0">
                        <a:solidFill>
                          <a:srgbClr val="C00000"/>
                        </a:solidFill>
                        <a:latin typeface="+mn-lt"/>
                        <a:ea typeface="+mn-ea"/>
                        <a:cs typeface="+mn-cs"/>
                      </a:defRPr>
                    </a:pPr>
                    <a:r>
                      <a:rPr lang="en-US">
                        <a:solidFill>
                          <a:srgbClr val="C00000"/>
                        </a:solidFill>
                      </a:rPr>
                      <a:t>Grace Period</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6073376457266184"/>
                      <c:h val="6.2680549298131119E-2"/>
                    </c:manualLayout>
                  </c15:layout>
                  <c15:showDataLabelsRange val="0"/>
                </c:ext>
                <c:ext xmlns:c16="http://schemas.microsoft.com/office/drawing/2014/chart" uri="{C3380CC4-5D6E-409C-BE32-E72D297353CC}">
                  <c16:uniqueId val="{00000000-3AF7-419B-8DB8-5886770E5FEF}"/>
                </c:ext>
              </c:extLst>
            </c:dLbl>
            <c:dLbl>
              <c:idx val="6"/>
              <c:layout>
                <c:manualLayout>
                  <c:x val="0.1829522228847868"/>
                  <c:y val="-8.3219843163723342E-2"/>
                </c:manualLayout>
              </c:layout>
              <c:tx>
                <c:rich>
                  <a:bodyPr rot="0" spcFirstLastPara="1" vertOverflow="ellipsis" vert="horz" wrap="none" lIns="38100" tIns="19050" rIns="38100" bIns="19050" anchor="ctr" anchorCtr="1">
                    <a:noAutofit/>
                  </a:bodyPr>
                  <a:lstStyle/>
                  <a:p>
                    <a:pPr>
                      <a:defRPr sz="1400" b="1" i="0" u="none" strike="noStrike" kern="1200" baseline="0">
                        <a:solidFill>
                          <a:srgbClr val="C00000"/>
                        </a:solidFill>
                        <a:latin typeface="+mn-lt"/>
                        <a:ea typeface="+mn-ea"/>
                        <a:cs typeface="+mn-cs"/>
                      </a:defRPr>
                    </a:pPr>
                    <a:fld id="{B0AADA4F-2B76-4A50-B5A6-95CE47C1433E}" type="SERIESNAME">
                      <a:rPr lang="en-US" sz="1400" b="1">
                        <a:solidFill>
                          <a:srgbClr val="C00000"/>
                        </a:solidFill>
                      </a:rPr>
                      <a:pPr>
                        <a:defRPr sz="1400" b="1" i="0" u="none" strike="noStrike" kern="1200" baseline="0">
                          <a:solidFill>
                            <a:srgbClr val="C00000"/>
                          </a:solidFill>
                          <a:latin typeface="+mn-lt"/>
                          <a:ea typeface="+mn-ea"/>
                          <a:cs typeface="+mn-cs"/>
                        </a:defRPr>
                      </a:pPr>
                      <a:t>[SERIES NAME]</a:t>
                    </a:fld>
                    <a:endParaRPr lang="en-GB"/>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0774781491922776"/>
                      <c:h val="5.0835601709176233E-2"/>
                    </c:manualLayout>
                  </c15:layout>
                  <c15:dlblFieldTable/>
                  <c15:showDataLabelsRange val="0"/>
                </c:ext>
                <c:ext xmlns:c16="http://schemas.microsoft.com/office/drawing/2014/chart" uri="{C3380CC4-5D6E-409C-BE32-E72D297353CC}">
                  <c16:uniqueId val="{00000001-3AF7-419B-8DB8-5886770E5FEF}"/>
                </c:ext>
              </c:extLst>
            </c:dLbl>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15875">
                      <a:solidFill>
                        <a:schemeClr val="tx1">
                          <a:lumMod val="75000"/>
                          <a:lumOff val="25000"/>
                        </a:schemeClr>
                      </a:solidFill>
                    </a:ln>
                  </c:spPr>
                </c15:leaderLines>
              </c:ext>
            </c:extLst>
          </c:dLbls>
          <c:val>
            <c:numRef>
              <c:f>Sheet1!$D$19:$O$19</c:f>
              <c:numCache>
                <c:formatCode>General</c:formatCode>
                <c:ptCount val="12"/>
                <c:pt idx="0">
                  <c:v>0</c:v>
                </c:pt>
                <c:pt idx="1">
                  <c:v>0</c:v>
                </c:pt>
                <c:pt idx="2">
                  <c:v>0</c:v>
                </c:pt>
                <c:pt idx="3">
                  <c:v>0</c:v>
                </c:pt>
                <c:pt idx="4" formatCode="&quot;£&quot;#,##0.00_);[Red]\(&quot;£&quot;#,##0.00\)">
                  <c:v>4.6416544088304343</c:v>
                </c:pt>
                <c:pt idx="5" formatCode="&quot;£&quot;#,##0.00_);[Red]\(&quot;£&quot;#,##0.00\)">
                  <c:v>4.6416544088304343</c:v>
                </c:pt>
                <c:pt idx="6" formatCode="&quot;£&quot;#,##0.00_);[Red]\(&quot;£&quot;#,##0.00\)">
                  <c:v>4.6416544088304343</c:v>
                </c:pt>
                <c:pt idx="7" formatCode="&quot;£&quot;#,##0.00_);[Red]\(&quot;£&quot;#,##0.00\)">
                  <c:v>4.6416544088304343</c:v>
                </c:pt>
                <c:pt idx="8" formatCode="&quot;£&quot;#,##0.00_);[Red]\(&quot;£&quot;#,##0.00\)">
                  <c:v>4.6416544088304343</c:v>
                </c:pt>
                <c:pt idx="9" formatCode="&quot;£&quot;#,##0.00_);[Red]\(&quot;£&quot;#,##0.00\)">
                  <c:v>4.6416544088304343</c:v>
                </c:pt>
                <c:pt idx="10" formatCode="&quot;£&quot;#,##0.00_);[Red]\(&quot;£&quot;#,##0.00\)">
                  <c:v>4.6416544088304343</c:v>
                </c:pt>
                <c:pt idx="11" formatCode="&quot;£&quot;#,##0.00_);[Red]\(&quot;£&quot;#,##0.00\)">
                  <c:v>4.6416544088304343</c:v>
                </c:pt>
              </c:numCache>
            </c:numRef>
          </c:val>
          <c:extLst>
            <c:ext xmlns:c16="http://schemas.microsoft.com/office/drawing/2014/chart" uri="{C3380CC4-5D6E-409C-BE32-E72D297353CC}">
              <c16:uniqueId val="{00000004-4283-4151-9B56-6259EA65DAAD}"/>
            </c:ext>
          </c:extLst>
        </c:ser>
        <c:dLbls>
          <c:showLegendKey val="0"/>
          <c:showVal val="0"/>
          <c:showCatName val="0"/>
          <c:showSerName val="0"/>
          <c:showPercent val="0"/>
          <c:showBubbleSize val="0"/>
        </c:dLbls>
        <c:gapWidth val="150"/>
        <c:shape val="box"/>
        <c:axId val="168491247"/>
        <c:axId val="168494127"/>
        <c:axId val="2023092303"/>
      </c:bar3DChart>
      <c:catAx>
        <c:axId val="168491247"/>
        <c:scaling>
          <c:orientation val="minMax"/>
        </c:scaling>
        <c:delete val="1"/>
        <c:axPos val="b"/>
        <c:majorTickMark val="none"/>
        <c:minorTickMark val="none"/>
        <c:tickLblPos val="nextTo"/>
        <c:crossAx val="168494127"/>
        <c:crosses val="autoZero"/>
        <c:auto val="1"/>
        <c:lblAlgn val="ctr"/>
        <c:lblOffset val="100"/>
        <c:noMultiLvlLbl val="0"/>
      </c:catAx>
      <c:valAx>
        <c:axId val="168494127"/>
        <c:scaling>
          <c:orientation val="minMax"/>
        </c:scaling>
        <c:delete val="1"/>
        <c:axPos val="l"/>
        <c:numFmt formatCode="General" sourceLinked="1"/>
        <c:majorTickMark val="none"/>
        <c:minorTickMark val="none"/>
        <c:tickLblPos val="nextTo"/>
        <c:crossAx val="168491247"/>
        <c:crosses val="autoZero"/>
        <c:crossBetween val="between"/>
      </c:valAx>
      <c:serAx>
        <c:axId val="2023092303"/>
        <c:scaling>
          <c:orientation val="minMax"/>
        </c:scaling>
        <c:delete val="1"/>
        <c:axPos val="b"/>
        <c:majorTickMark val="none"/>
        <c:minorTickMark val="none"/>
        <c:tickLblPos val="nextTo"/>
        <c:crossAx val="168494127"/>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
          <c:y val="0"/>
          <c:w val="0.99191844615245472"/>
          <c:h val="0.98939380356636919"/>
        </c:manualLayout>
      </c:layout>
      <c:bar3DChart>
        <c:barDir val="col"/>
        <c:grouping val="standard"/>
        <c:varyColors val="0"/>
        <c:ser>
          <c:idx val="0"/>
          <c:order val="0"/>
          <c:tx>
            <c:strRef>
              <c:f>Sheet1!$C$22</c:f>
              <c:strCache>
                <c:ptCount val="1"/>
                <c:pt idx="0">
                  <c:v>Equity Investment</c:v>
                </c:pt>
              </c:strCache>
            </c:strRef>
          </c:tx>
          <c:spPr>
            <a:solidFill>
              <a:schemeClr val="accent1"/>
            </a:solidFill>
            <a:ln>
              <a:noFill/>
            </a:ln>
            <a:effectLst/>
            <a:sp3d/>
          </c:spPr>
          <c:invertIfNegative val="0"/>
          <c:dLbls>
            <c:dLbl>
              <c:idx val="1"/>
              <c:layout>
                <c:manualLayout>
                  <c:x val="0.15961833918192747"/>
                  <c:y val="-5.3753132083156255E-2"/>
                </c:manualLayout>
              </c:layout>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24D-4B19-B7CA-6F7ECADD599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15875">
                      <a:solidFill>
                        <a:schemeClr val="tx1">
                          <a:lumMod val="75000"/>
                          <a:lumOff val="25000"/>
                        </a:schemeClr>
                      </a:solidFill>
                    </a:ln>
                  </c:spPr>
                </c15:leaderLines>
              </c:ext>
            </c:extLst>
          </c:dLbls>
          <c:val>
            <c:numRef>
              <c:f>Sheet1!$D$22:$O$22</c:f>
              <c:numCache>
                <c:formatCode>General</c:formatCode>
                <c:ptCount val="12"/>
                <c:pt idx="0">
                  <c:v>42</c:v>
                </c:pt>
                <c:pt idx="1">
                  <c:v>48</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F24D-4B19-B7CA-6F7ECADD599A}"/>
            </c:ext>
          </c:extLst>
        </c:ser>
        <c:ser>
          <c:idx val="1"/>
          <c:order val="1"/>
          <c:tx>
            <c:strRef>
              <c:f>Sheet1!$C$23</c:f>
              <c:strCache>
                <c:ptCount val="1"/>
                <c:pt idx="0">
                  <c:v>Return on Equity</c:v>
                </c:pt>
              </c:strCache>
            </c:strRef>
          </c:tx>
          <c:spPr>
            <a:solidFill>
              <a:schemeClr val="accent2"/>
            </a:solidFill>
            <a:ln>
              <a:noFill/>
            </a:ln>
            <a:effectLst/>
            <a:sp3d/>
          </c:spPr>
          <c:invertIfNegative val="0"/>
          <c:dLbls>
            <c:dLbl>
              <c:idx val="5"/>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C00000"/>
                      </a:solidFill>
                      <a:effectLst>
                        <a:glow rad="127000">
                          <a:schemeClr val="bg1"/>
                        </a:glo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24D-4B19-B7CA-6F7ECADD599A}"/>
                </c:ext>
              </c:extLst>
            </c:dLbl>
            <c:dLbl>
              <c:idx val="7"/>
              <c:layout>
                <c:manualLayout>
                  <c:x val="0.22122733637544187"/>
                  <c:y val="-0.19019381286301176"/>
                </c:manualLayout>
              </c:layout>
              <c:spPr>
                <a:noFill/>
                <a:ln>
                  <a:noFill/>
                </a:ln>
                <a:effectLst/>
              </c:spPr>
              <c:txPr>
                <a:bodyPr wrap="none" lIns="38100" tIns="19050" rIns="38100" bIns="19050" anchor="ctr">
                  <a:spAutoFit/>
                </a:bodyPr>
                <a:lstStyle/>
                <a:p>
                  <a:pPr>
                    <a:defRPr sz="1400" b="1">
                      <a:solidFill>
                        <a:srgbClr val="C00000"/>
                      </a:solidFill>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1D0-449D-85A8-8BAC36ED0829}"/>
                </c:ext>
              </c:extLst>
            </c:dLbl>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15875">
                      <a:solidFill>
                        <a:schemeClr val="tx1">
                          <a:lumMod val="75000"/>
                          <a:lumOff val="25000"/>
                        </a:schemeClr>
                      </a:solidFill>
                    </a:ln>
                  </c:spPr>
                </c15:leaderLines>
              </c:ext>
            </c:extLst>
          </c:dLbls>
          <c:val>
            <c:numRef>
              <c:f>Sheet1!$D$23:$O$23</c:f>
              <c:numCache>
                <c:formatCode>General</c:formatCode>
                <c:ptCount val="12"/>
                <c:pt idx="0">
                  <c:v>0</c:v>
                </c:pt>
                <c:pt idx="1">
                  <c:v>0</c:v>
                </c:pt>
                <c:pt idx="2">
                  <c:v>6</c:v>
                </c:pt>
                <c:pt idx="3">
                  <c:v>6.8</c:v>
                </c:pt>
                <c:pt idx="4">
                  <c:v>8.8000000000000007</c:v>
                </c:pt>
                <c:pt idx="5">
                  <c:v>9.1999999999999993</c:v>
                </c:pt>
                <c:pt idx="6">
                  <c:v>8</c:v>
                </c:pt>
                <c:pt idx="7">
                  <c:v>11.2</c:v>
                </c:pt>
                <c:pt idx="8">
                  <c:v>8.4</c:v>
                </c:pt>
                <c:pt idx="9">
                  <c:v>5.6</c:v>
                </c:pt>
                <c:pt idx="10">
                  <c:v>8.8000000000000007</c:v>
                </c:pt>
                <c:pt idx="11">
                  <c:v>10</c:v>
                </c:pt>
              </c:numCache>
            </c:numRef>
          </c:val>
          <c:extLst>
            <c:ext xmlns:c16="http://schemas.microsoft.com/office/drawing/2014/chart" uri="{C3380CC4-5D6E-409C-BE32-E72D297353CC}">
              <c16:uniqueId val="{00000003-F24D-4B19-B7CA-6F7ECADD599A}"/>
            </c:ext>
          </c:extLst>
        </c:ser>
        <c:ser>
          <c:idx val="2"/>
          <c:order val="2"/>
          <c:tx>
            <c:strRef>
              <c:f>Sheet1!$C$24</c:f>
              <c:strCache>
                <c:ptCount val="1"/>
                <c:pt idx="0">
                  <c:v>Project Revenue</c:v>
                </c:pt>
              </c:strCache>
            </c:strRef>
          </c:tx>
          <c:spPr>
            <a:solidFill>
              <a:schemeClr val="accent3"/>
            </a:solidFill>
            <a:ln>
              <a:noFill/>
            </a:ln>
            <a:effectLst/>
            <a:sp3d/>
          </c:spPr>
          <c:invertIfNegative val="0"/>
          <c:dLbls>
            <c:dLbl>
              <c:idx val="4"/>
              <c:layout>
                <c:manualLayout>
                  <c:x val="0.22454867200711331"/>
                  <c:y val="-0.14197273648887948"/>
                </c:manualLayout>
              </c:layout>
              <c:spPr>
                <a:noFill/>
                <a:ln>
                  <a:noFill/>
                </a:ln>
                <a:effectLst/>
              </c:spPr>
              <c:txPr>
                <a:bodyPr wrap="none" lIns="38100" tIns="19050" rIns="38100" bIns="19050" anchor="ctr">
                  <a:spAutoFit/>
                </a:bodyPr>
                <a:lstStyle/>
                <a:p>
                  <a:pPr>
                    <a:defRPr sz="1400" b="1">
                      <a:solidFill>
                        <a:schemeClr val="accent4"/>
                      </a:solidFill>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1D0-449D-85A8-8BAC36ED0829}"/>
                </c:ext>
              </c:extLst>
            </c:dLbl>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15875">
                      <a:solidFill>
                        <a:schemeClr val="tx1">
                          <a:lumMod val="75000"/>
                          <a:lumOff val="25000"/>
                        </a:schemeClr>
                      </a:solidFill>
                    </a:ln>
                  </c:spPr>
                </c15:leaderLines>
              </c:ext>
            </c:extLst>
          </c:dLbls>
          <c:val>
            <c:numRef>
              <c:f>Sheet1!$D$24:$O$24</c:f>
              <c:numCache>
                <c:formatCode>General</c:formatCode>
                <c:ptCount val="12"/>
                <c:pt idx="0">
                  <c:v>0</c:v>
                </c:pt>
                <c:pt idx="1">
                  <c:v>0</c:v>
                </c:pt>
                <c:pt idx="2">
                  <c:v>15</c:v>
                </c:pt>
                <c:pt idx="3">
                  <c:v>17</c:v>
                </c:pt>
                <c:pt idx="4">
                  <c:v>22</c:v>
                </c:pt>
                <c:pt idx="5">
                  <c:v>23</c:v>
                </c:pt>
                <c:pt idx="6">
                  <c:v>20</c:v>
                </c:pt>
                <c:pt idx="7">
                  <c:v>28</c:v>
                </c:pt>
                <c:pt idx="8">
                  <c:v>21</c:v>
                </c:pt>
                <c:pt idx="9">
                  <c:v>14</c:v>
                </c:pt>
                <c:pt idx="10">
                  <c:v>22</c:v>
                </c:pt>
                <c:pt idx="11">
                  <c:v>25</c:v>
                </c:pt>
              </c:numCache>
            </c:numRef>
          </c:val>
          <c:extLst>
            <c:ext xmlns:c16="http://schemas.microsoft.com/office/drawing/2014/chart" uri="{C3380CC4-5D6E-409C-BE32-E72D297353CC}">
              <c16:uniqueId val="{00000005-F24D-4B19-B7CA-6F7ECADD599A}"/>
            </c:ext>
          </c:extLst>
        </c:ser>
        <c:dLbls>
          <c:showLegendKey val="0"/>
          <c:showVal val="0"/>
          <c:showCatName val="0"/>
          <c:showSerName val="0"/>
          <c:showPercent val="0"/>
          <c:showBubbleSize val="0"/>
        </c:dLbls>
        <c:gapWidth val="150"/>
        <c:shape val="box"/>
        <c:axId val="168491247"/>
        <c:axId val="168494127"/>
        <c:axId val="2023092303"/>
      </c:bar3DChart>
      <c:catAx>
        <c:axId val="168491247"/>
        <c:scaling>
          <c:orientation val="minMax"/>
        </c:scaling>
        <c:delete val="1"/>
        <c:axPos val="b"/>
        <c:majorTickMark val="none"/>
        <c:minorTickMark val="none"/>
        <c:tickLblPos val="nextTo"/>
        <c:crossAx val="168494127"/>
        <c:crosses val="autoZero"/>
        <c:auto val="1"/>
        <c:lblAlgn val="ctr"/>
        <c:lblOffset val="100"/>
        <c:noMultiLvlLbl val="0"/>
      </c:catAx>
      <c:valAx>
        <c:axId val="168494127"/>
        <c:scaling>
          <c:orientation val="minMax"/>
        </c:scaling>
        <c:delete val="1"/>
        <c:axPos val="l"/>
        <c:numFmt formatCode="General" sourceLinked="1"/>
        <c:majorTickMark val="none"/>
        <c:minorTickMark val="none"/>
        <c:tickLblPos val="nextTo"/>
        <c:crossAx val="168491247"/>
        <c:crosses val="autoZero"/>
        <c:crossBetween val="between"/>
      </c:valAx>
      <c:serAx>
        <c:axId val="2023092303"/>
        <c:scaling>
          <c:orientation val="minMax"/>
        </c:scaling>
        <c:delete val="1"/>
        <c:axPos val="b"/>
        <c:majorTickMark val="none"/>
        <c:minorTickMark val="none"/>
        <c:tickLblPos val="nextTo"/>
        <c:crossAx val="168494127"/>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1"/>
          <c:h val="0.98757861085783594"/>
        </c:manualLayout>
      </c:layout>
      <c:bar3DChart>
        <c:barDir val="col"/>
        <c:grouping val="stacked"/>
        <c:varyColors val="0"/>
        <c:ser>
          <c:idx val="6"/>
          <c:order val="0"/>
          <c:tx>
            <c:strRef>
              <c:f>Sheet1!$AL$32</c:f>
              <c:strCache>
                <c:ptCount val="1"/>
                <c:pt idx="0">
                  <c:v>Gap</c:v>
                </c:pt>
              </c:strCache>
            </c:strRef>
          </c:tx>
          <c:spPr>
            <a:noFill/>
            <a:ln>
              <a:noFill/>
            </a:ln>
            <a:effectLst/>
            <a:sp3d/>
          </c:spPr>
          <c:invertIfNegative val="0"/>
          <c:val>
            <c:numRef>
              <c:f>Sheet1!$AK$32</c:f>
              <c:numCache>
                <c:formatCode>General</c:formatCode>
                <c:ptCount val="1"/>
                <c:pt idx="0">
                  <c:v>1</c:v>
                </c:pt>
              </c:numCache>
            </c:numRef>
          </c:val>
          <c:extLst>
            <c:ext xmlns:c16="http://schemas.microsoft.com/office/drawing/2014/chart" uri="{C3380CC4-5D6E-409C-BE32-E72D297353CC}">
              <c16:uniqueId val="{00000002-A2CF-4E8B-AF87-C07C2969C443}"/>
            </c:ext>
          </c:extLst>
        </c:ser>
        <c:ser>
          <c:idx val="4"/>
          <c:order val="1"/>
          <c:tx>
            <c:strRef>
              <c:f>Sheet1!$AL$39</c:f>
              <c:strCache>
                <c:ptCount val="1"/>
                <c:pt idx="0">
                  <c:v>Senior Secured Debt</c:v>
                </c:pt>
              </c:strCache>
            </c:strRef>
          </c:tx>
          <c:spPr>
            <a:solidFill>
              <a:srgbClr val="11314F"/>
            </a:solidFill>
            <a:ln>
              <a:solidFill>
                <a:schemeClr val="tx1"/>
              </a:solidFill>
            </a:ln>
            <a:effectLst/>
            <a:sp3d>
              <a:contourClr>
                <a:schemeClr val="tx1"/>
              </a:contourClr>
            </a:sp3d>
          </c:spPr>
          <c:invertIfNegative val="0"/>
          <c:dPt>
            <c:idx val="0"/>
            <c:invertIfNegative val="0"/>
            <c:bubble3D val="0"/>
            <c:spPr>
              <a:solidFill>
                <a:srgbClr val="17456F"/>
              </a:solidFill>
              <a:ln>
                <a:solidFill>
                  <a:schemeClr val="tx1"/>
                </a:solidFill>
              </a:ln>
              <a:effectLst/>
              <a:sp3d>
                <a:contourClr>
                  <a:schemeClr val="tx1"/>
                </a:contourClr>
              </a:sp3d>
            </c:spPr>
            <c:extLst>
              <c:ext xmlns:c16="http://schemas.microsoft.com/office/drawing/2014/chart" uri="{C3380CC4-5D6E-409C-BE32-E72D297353CC}">
                <c16:uniqueId val="{00000003-A2CF-4E8B-AF87-C07C2969C443}"/>
              </c:ext>
            </c:extLst>
          </c:dPt>
          <c:dLbls>
            <c:dLbl>
              <c:idx val="0"/>
              <c:layout>
                <c:manualLayout>
                  <c:x val="5.3826355355845621E-4"/>
                  <c:y val="-7.5693378929035833E-4"/>
                </c:manualLayout>
              </c:layout>
              <c:spPr>
                <a:noFill/>
                <a:ln>
                  <a:noFill/>
                </a:ln>
                <a:effectLst/>
              </c:spPr>
              <c:txPr>
                <a:bodyPr rot="0" spcFirstLastPara="1" vertOverflow="ellipsis" horzOverflow="clip" vert="horz" wrap="none" lIns="38100" tIns="19050" rIns="38100" bIns="19050" anchor="ctr" anchorCtr="1">
                  <a:spAutoFit/>
                </a:bodyPr>
                <a:lstStyle/>
                <a:p>
                  <a:pPr>
                    <a:defRPr sz="1200" b="1" i="0" u="none" strike="noStrike" kern="1200" baseline="0">
                      <a:solidFill>
                        <a:schemeClr val="tx1">
                          <a:lumMod val="75000"/>
                          <a:lumOff val="25000"/>
                        </a:schemeClr>
                      </a:solidFill>
                      <a:effectLst>
                        <a:glow rad="76200">
                          <a:schemeClr val="bg1"/>
                        </a:glow>
                      </a:effectLst>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2CF-4E8B-AF87-C07C2969C443}"/>
                </c:ext>
              </c:extLst>
            </c:dLbl>
            <c:spPr>
              <a:noFill/>
              <a:ln>
                <a:noFill/>
              </a:ln>
              <a:effectLst/>
            </c:spPr>
            <c:txPr>
              <a:bodyPr rot="0" spcFirstLastPara="1" vertOverflow="ellipsis" horzOverflow="clip" vert="horz" wrap="non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val>
            <c:numRef>
              <c:f>Sheet1!$AK$39</c:f>
              <c:numCache>
                <c:formatCode>General</c:formatCode>
                <c:ptCount val="1"/>
                <c:pt idx="0">
                  <c:v>5</c:v>
                </c:pt>
              </c:numCache>
            </c:numRef>
          </c:val>
          <c:extLst>
            <c:ext xmlns:c16="http://schemas.microsoft.com/office/drawing/2014/chart" uri="{C3380CC4-5D6E-409C-BE32-E72D297353CC}">
              <c16:uniqueId val="{00000004-A2CF-4E8B-AF87-C07C2969C443}"/>
            </c:ext>
          </c:extLst>
        </c:ser>
        <c:ser>
          <c:idx val="7"/>
          <c:order val="2"/>
          <c:tx>
            <c:strRef>
              <c:f>Sheet1!$AL$34</c:f>
              <c:strCache>
                <c:ptCount val="1"/>
                <c:pt idx="0">
                  <c:v>Gap</c:v>
                </c:pt>
              </c:strCache>
            </c:strRef>
          </c:tx>
          <c:spPr>
            <a:noFill/>
            <a:ln>
              <a:noFill/>
            </a:ln>
            <a:effectLst/>
            <a:sp3d/>
          </c:spPr>
          <c:invertIfNegative val="0"/>
          <c:val>
            <c:numRef>
              <c:f>Sheet1!$AK$34</c:f>
              <c:numCache>
                <c:formatCode>General</c:formatCode>
                <c:ptCount val="1"/>
                <c:pt idx="0">
                  <c:v>1</c:v>
                </c:pt>
              </c:numCache>
            </c:numRef>
          </c:val>
          <c:extLst>
            <c:ext xmlns:c16="http://schemas.microsoft.com/office/drawing/2014/chart" uri="{C3380CC4-5D6E-409C-BE32-E72D297353CC}">
              <c16:uniqueId val="{00000005-A2CF-4E8B-AF87-C07C2969C443}"/>
            </c:ext>
          </c:extLst>
        </c:ser>
        <c:ser>
          <c:idx val="3"/>
          <c:order val="3"/>
          <c:tx>
            <c:strRef>
              <c:f>Sheet1!$AL$37</c:f>
              <c:strCache>
                <c:ptCount val="1"/>
                <c:pt idx="0">
                  <c:v>Senior Unsecured Debt</c:v>
                </c:pt>
              </c:strCache>
            </c:strRef>
          </c:tx>
          <c:spPr>
            <a:solidFill>
              <a:srgbClr val="205B90"/>
            </a:solidFill>
            <a:ln>
              <a:solidFill>
                <a:schemeClr val="tx1"/>
              </a:solidFill>
            </a:ln>
            <a:effectLst/>
            <a:sp3d>
              <a:contourClr>
                <a:schemeClr val="tx1"/>
              </a:contourClr>
            </a:sp3d>
          </c:spPr>
          <c:invertIfNegative val="0"/>
          <c:dLbls>
            <c:dLbl>
              <c:idx val="0"/>
              <c:layout>
                <c:manualLayout>
                  <c:x val="-1.9919049505597512E-3"/>
                  <c:y val="-1.141436545783898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A2CF-4E8B-AF87-C07C2969C443}"/>
                </c:ext>
              </c:extLst>
            </c:dLbl>
            <c:spPr>
              <a:noFill/>
              <a:ln>
                <a:noFill/>
              </a:ln>
              <a:effectLst/>
            </c:spPr>
            <c:txPr>
              <a:bodyPr rot="0" spcFirstLastPara="1" vertOverflow="ellipsis" horzOverflow="clip" vert="horz" wrap="none" lIns="38100" tIns="19050" rIns="38100" bIns="19050" anchor="ctr" anchorCtr="1">
                <a:spAutoFit/>
              </a:bodyPr>
              <a:lstStyle/>
              <a:p>
                <a:pPr>
                  <a:defRPr sz="1200" b="1" i="0" u="none" strike="noStrike" kern="1200" baseline="0">
                    <a:solidFill>
                      <a:schemeClr val="tx1">
                        <a:lumMod val="75000"/>
                        <a:lumOff val="25000"/>
                      </a:schemeClr>
                    </a:solidFill>
                    <a:effectLst>
                      <a:glow rad="76200">
                        <a:schemeClr val="bg1"/>
                      </a:glow>
                    </a:effectLst>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val>
            <c:numRef>
              <c:f>Sheet1!$AK$37</c:f>
              <c:numCache>
                <c:formatCode>General</c:formatCode>
                <c:ptCount val="1"/>
                <c:pt idx="0">
                  <c:v>5</c:v>
                </c:pt>
              </c:numCache>
            </c:numRef>
          </c:val>
          <c:extLst>
            <c:ext xmlns:c16="http://schemas.microsoft.com/office/drawing/2014/chart" uri="{C3380CC4-5D6E-409C-BE32-E72D297353CC}">
              <c16:uniqueId val="{00000007-A2CF-4E8B-AF87-C07C2969C443}"/>
            </c:ext>
          </c:extLst>
        </c:ser>
        <c:ser>
          <c:idx val="9"/>
          <c:order val="4"/>
          <c:tx>
            <c:strRef>
              <c:f>Sheet1!$AL$38</c:f>
              <c:strCache>
                <c:ptCount val="1"/>
                <c:pt idx="0">
                  <c:v>Gap</c:v>
                </c:pt>
              </c:strCache>
            </c:strRef>
          </c:tx>
          <c:spPr>
            <a:noFill/>
            <a:ln>
              <a:noFill/>
            </a:ln>
            <a:effectLst/>
            <a:sp3d/>
          </c:spPr>
          <c:invertIfNegative val="0"/>
          <c:val>
            <c:numRef>
              <c:f>Sheet1!$AK$38</c:f>
              <c:numCache>
                <c:formatCode>General</c:formatCode>
                <c:ptCount val="1"/>
                <c:pt idx="0">
                  <c:v>1</c:v>
                </c:pt>
              </c:numCache>
            </c:numRef>
          </c:val>
          <c:extLst>
            <c:ext xmlns:c16="http://schemas.microsoft.com/office/drawing/2014/chart" uri="{C3380CC4-5D6E-409C-BE32-E72D297353CC}">
              <c16:uniqueId val="{00000008-A2CF-4E8B-AF87-C07C2969C443}"/>
            </c:ext>
          </c:extLst>
        </c:ser>
        <c:ser>
          <c:idx val="2"/>
          <c:order val="5"/>
          <c:tx>
            <c:strRef>
              <c:f>Sheet1!$AL$35</c:f>
              <c:strCache>
                <c:ptCount val="1"/>
                <c:pt idx="0">
                  <c:v>Mezzanine Debt</c:v>
                </c:pt>
              </c:strCache>
            </c:strRef>
          </c:tx>
          <c:spPr>
            <a:solidFill>
              <a:srgbClr val="266CAC"/>
            </a:solidFill>
            <a:ln>
              <a:solidFill>
                <a:schemeClr val="tx1"/>
              </a:solidFill>
            </a:ln>
            <a:effectLst/>
            <a:sp3d>
              <a:contourClr>
                <a:schemeClr val="tx1"/>
              </a:contourClr>
            </a:sp3d>
          </c:spPr>
          <c:invertIfNegative val="0"/>
          <c:dLbls>
            <c:dLbl>
              <c:idx val="0"/>
              <c:layout>
                <c:manualLayout>
                  <c:x val="-1.250199108809438E-3"/>
                  <c:y val="-1.013770285756534E-2"/>
                </c:manualLayout>
              </c:layout>
              <c:spPr>
                <a:noFill/>
                <a:ln>
                  <a:noFill/>
                </a:ln>
                <a:effectLst/>
              </c:spPr>
              <c:txPr>
                <a:bodyPr rot="0" spcFirstLastPara="1" vertOverflow="ellipsis" wrap="none" lIns="38100" tIns="19050" rIns="38100" bIns="19050" anchor="ctr" anchorCtr="1">
                  <a:spAutoFit/>
                </a:bodyPr>
                <a:lstStyle/>
                <a:p>
                  <a:pPr>
                    <a:defRPr sz="1200" b="1" i="0" u="none" strike="noStrike" kern="1200" baseline="0">
                      <a:solidFill>
                        <a:schemeClr val="tx1">
                          <a:lumMod val="75000"/>
                          <a:lumOff val="25000"/>
                        </a:schemeClr>
                      </a:solidFill>
                      <a:effectLst>
                        <a:glow rad="76200">
                          <a:schemeClr val="bg1"/>
                        </a:glow>
                      </a:effectLst>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2CF-4E8B-AF87-C07C2969C443}"/>
                </c:ext>
              </c:extLst>
            </c:dLbl>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chemeClr val="tx1">
                        <a:lumMod val="75000"/>
                        <a:lumOff val="25000"/>
                      </a:schemeClr>
                    </a:solidFill>
                    <a:effectLst>
                      <a:glow rad="76200">
                        <a:schemeClr val="bg1"/>
                      </a:glo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Sheet1!$AK$35</c:f>
              <c:numCache>
                <c:formatCode>General</c:formatCode>
                <c:ptCount val="1"/>
                <c:pt idx="0">
                  <c:v>5</c:v>
                </c:pt>
              </c:numCache>
            </c:numRef>
          </c:val>
          <c:extLst>
            <c:ext xmlns:c16="http://schemas.microsoft.com/office/drawing/2014/chart" uri="{C3380CC4-5D6E-409C-BE32-E72D297353CC}">
              <c16:uniqueId val="{0000000A-A2CF-4E8B-AF87-C07C2969C443}"/>
            </c:ext>
          </c:extLst>
        </c:ser>
        <c:ser>
          <c:idx val="8"/>
          <c:order val="6"/>
          <c:tx>
            <c:strRef>
              <c:f>Sheet1!$AL$36</c:f>
              <c:strCache>
                <c:ptCount val="1"/>
                <c:pt idx="0">
                  <c:v>Gap</c:v>
                </c:pt>
              </c:strCache>
            </c:strRef>
          </c:tx>
          <c:spPr>
            <a:noFill/>
            <a:ln>
              <a:noFill/>
            </a:ln>
            <a:effectLst/>
            <a:sp3d/>
          </c:spPr>
          <c:invertIfNegative val="0"/>
          <c:val>
            <c:numRef>
              <c:f>Sheet1!$AK$36</c:f>
              <c:numCache>
                <c:formatCode>General</c:formatCode>
                <c:ptCount val="1"/>
                <c:pt idx="0">
                  <c:v>1</c:v>
                </c:pt>
              </c:numCache>
            </c:numRef>
          </c:val>
          <c:extLst>
            <c:ext xmlns:c16="http://schemas.microsoft.com/office/drawing/2014/chart" uri="{C3380CC4-5D6E-409C-BE32-E72D297353CC}">
              <c16:uniqueId val="{0000000B-A2CF-4E8B-AF87-C07C2969C443}"/>
            </c:ext>
          </c:extLst>
        </c:ser>
        <c:ser>
          <c:idx val="1"/>
          <c:order val="7"/>
          <c:tx>
            <c:strRef>
              <c:f>Sheet1!$AL$33</c:f>
              <c:strCache>
                <c:ptCount val="1"/>
                <c:pt idx="0">
                  <c:v>Preferred Equity</c:v>
                </c:pt>
              </c:strCache>
            </c:strRef>
          </c:tx>
          <c:spPr>
            <a:solidFill>
              <a:srgbClr val="398AD3"/>
            </a:solidFill>
            <a:ln>
              <a:solidFill>
                <a:schemeClr val="tx1"/>
              </a:solidFill>
            </a:ln>
            <a:effectLst/>
            <a:sp3d>
              <a:contourClr>
                <a:schemeClr val="tx1"/>
              </a:contourClr>
            </a:sp3d>
          </c:spPr>
          <c:invertIfNegative val="0"/>
          <c:dLbls>
            <c:dLbl>
              <c:idx val="0"/>
              <c:layout>
                <c:manualLayout>
                  <c:x val="-2.6588684084773384E-4"/>
                  <c:y val="-1.306716942072386E-2"/>
                </c:manualLayout>
              </c:layout>
              <c:spPr>
                <a:noFill/>
                <a:ln>
                  <a:noFill/>
                </a:ln>
                <a:effectLst/>
              </c:spPr>
              <c:txPr>
                <a:bodyPr rot="0" spcFirstLastPara="1" vertOverflow="ellipsis" wrap="none" lIns="38100" tIns="19050" rIns="38100" bIns="19050" anchor="ctr" anchorCtr="1">
                  <a:spAutoFit/>
                </a:bodyPr>
                <a:lstStyle/>
                <a:p>
                  <a:pPr>
                    <a:defRPr sz="1200" b="1" i="0" u="none" strike="noStrike" kern="1200" baseline="0">
                      <a:solidFill>
                        <a:schemeClr val="tx1">
                          <a:lumMod val="75000"/>
                          <a:lumOff val="25000"/>
                        </a:schemeClr>
                      </a:solidFill>
                      <a:effectLst>
                        <a:glow rad="76200">
                          <a:schemeClr val="bg1"/>
                        </a:glow>
                      </a:effectLst>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2CF-4E8B-AF87-C07C2969C443}"/>
                </c:ext>
              </c:extLst>
            </c:dLbl>
            <c:spPr>
              <a:noFill/>
              <a:ln>
                <a:noFill/>
              </a:ln>
              <a:effectLst/>
            </c:spPr>
            <c:txPr>
              <a:bodyPr rot="0" spcFirstLastPara="1" vertOverflow="ellipsis" wrap="none" lIns="38100" tIns="19050" rIns="38100" bIns="19050" anchor="ctr" anchorCtr="1">
                <a:spAutoFit/>
              </a:bodyPr>
              <a:lstStyle/>
              <a:p>
                <a:pPr>
                  <a:defRPr sz="1200" b="1" i="0" u="none" strike="noStrike" kern="1200" baseline="0">
                    <a:solidFill>
                      <a:schemeClr val="tx1">
                        <a:lumMod val="75000"/>
                        <a:lumOff val="25000"/>
                      </a:schemeClr>
                    </a:solidFill>
                    <a:effectLst>
                      <a:glow rad="76200">
                        <a:schemeClr val="bg1"/>
                      </a:glow>
                    </a:effectLst>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Sheet1!$AK$33</c:f>
              <c:numCache>
                <c:formatCode>General</c:formatCode>
                <c:ptCount val="1"/>
                <c:pt idx="0">
                  <c:v>5</c:v>
                </c:pt>
              </c:numCache>
            </c:numRef>
          </c:val>
          <c:extLst>
            <c:ext xmlns:c16="http://schemas.microsoft.com/office/drawing/2014/chart" uri="{C3380CC4-5D6E-409C-BE32-E72D297353CC}">
              <c16:uniqueId val="{0000000D-A2CF-4E8B-AF87-C07C2969C443}"/>
            </c:ext>
          </c:extLst>
        </c:ser>
        <c:ser>
          <c:idx val="10"/>
          <c:order val="8"/>
          <c:tx>
            <c:strRef>
              <c:f>Sheet1!$AL$40</c:f>
              <c:strCache>
                <c:ptCount val="1"/>
                <c:pt idx="0">
                  <c:v>Gap</c:v>
                </c:pt>
              </c:strCache>
            </c:strRef>
          </c:tx>
          <c:spPr>
            <a:noFill/>
            <a:ln>
              <a:noFill/>
            </a:ln>
            <a:effectLst/>
            <a:sp3d/>
          </c:spPr>
          <c:invertIfNegative val="0"/>
          <c:val>
            <c:numRef>
              <c:f>Sheet1!$AK$40</c:f>
              <c:numCache>
                <c:formatCode>General</c:formatCode>
                <c:ptCount val="1"/>
                <c:pt idx="0">
                  <c:v>1</c:v>
                </c:pt>
              </c:numCache>
            </c:numRef>
          </c:val>
          <c:extLst>
            <c:ext xmlns:c16="http://schemas.microsoft.com/office/drawing/2014/chart" uri="{C3380CC4-5D6E-409C-BE32-E72D297353CC}">
              <c16:uniqueId val="{0000000E-A2CF-4E8B-AF87-C07C2969C443}"/>
            </c:ext>
          </c:extLst>
        </c:ser>
        <c:ser>
          <c:idx val="0"/>
          <c:order val="9"/>
          <c:tx>
            <c:strRef>
              <c:f>Sheet1!$AL$31</c:f>
              <c:strCache>
                <c:ptCount val="1"/>
                <c:pt idx="0">
                  <c:v>Common Equity</c:v>
                </c:pt>
              </c:strCache>
            </c:strRef>
          </c:tx>
          <c:spPr>
            <a:solidFill>
              <a:srgbClr val="76AEE0"/>
            </a:solidFill>
            <a:ln>
              <a:solidFill>
                <a:schemeClr val="tx1"/>
              </a:solidFill>
            </a:ln>
            <a:effectLst/>
            <a:sp3d>
              <a:contourClr>
                <a:schemeClr val="tx1"/>
              </a:contourClr>
            </a:sp3d>
          </c:spPr>
          <c:invertIfNegative val="0"/>
          <c:dLbls>
            <c:dLbl>
              <c:idx val="0"/>
              <c:layout>
                <c:manualLayout>
                  <c:x val="2.948852520614469E-4"/>
                  <c:y val="4.9918672137813759E-3"/>
                </c:manualLayout>
              </c:layout>
              <c:tx>
                <c:rich>
                  <a:bodyPr/>
                  <a:lstStyle/>
                  <a:p>
                    <a:r>
                      <a:rPr lang="en-US"/>
                      <a:t>Equity</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A2CF-4E8B-AF87-C07C2969C44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effectLst>
                      <a:glow rad="76200">
                        <a:schemeClr val="bg1"/>
                      </a:glow>
                    </a:effectLst>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Sheet1!$AK$31</c:f>
              <c:numCache>
                <c:formatCode>General</c:formatCode>
                <c:ptCount val="1"/>
                <c:pt idx="0">
                  <c:v>5</c:v>
                </c:pt>
              </c:numCache>
            </c:numRef>
          </c:val>
          <c:extLst>
            <c:ext xmlns:c16="http://schemas.microsoft.com/office/drawing/2014/chart" uri="{C3380CC4-5D6E-409C-BE32-E72D297353CC}">
              <c16:uniqueId val="{00000010-A2CF-4E8B-AF87-C07C2969C443}"/>
            </c:ext>
          </c:extLst>
        </c:ser>
        <c:dLbls>
          <c:showLegendKey val="0"/>
          <c:showVal val="0"/>
          <c:showCatName val="0"/>
          <c:showSerName val="0"/>
          <c:showPercent val="0"/>
          <c:showBubbleSize val="0"/>
        </c:dLbls>
        <c:gapWidth val="0"/>
        <c:gapDepth val="0"/>
        <c:shape val="pyramid"/>
        <c:axId val="287349583"/>
        <c:axId val="287357263"/>
        <c:axId val="0"/>
      </c:bar3DChart>
      <c:catAx>
        <c:axId val="287349583"/>
        <c:scaling>
          <c:orientation val="minMax"/>
        </c:scaling>
        <c:delete val="1"/>
        <c:axPos val="b"/>
        <c:majorTickMark val="none"/>
        <c:minorTickMark val="none"/>
        <c:tickLblPos val="nextTo"/>
        <c:crossAx val="287357263"/>
        <c:crosses val="autoZero"/>
        <c:auto val="1"/>
        <c:lblAlgn val="ctr"/>
        <c:lblOffset val="100"/>
        <c:noMultiLvlLbl val="0"/>
      </c:catAx>
      <c:valAx>
        <c:axId val="287357263"/>
        <c:scaling>
          <c:orientation val="minMax"/>
        </c:scaling>
        <c:delete val="1"/>
        <c:axPos val="l"/>
        <c:numFmt formatCode="General" sourceLinked="1"/>
        <c:majorTickMark val="none"/>
        <c:minorTickMark val="none"/>
        <c:tickLblPos val="nextTo"/>
        <c:crossAx val="287349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940011741288697E-3"/>
          <c:y val="0"/>
          <c:w val="0.82662493530133074"/>
          <c:h val="0.89815066046575864"/>
        </c:manualLayout>
      </c:layout>
      <c:bar3DChart>
        <c:barDir val="col"/>
        <c:grouping val="standard"/>
        <c:varyColors val="0"/>
        <c:ser>
          <c:idx val="2"/>
          <c:order val="1"/>
          <c:tx>
            <c:strRef>
              <c:f>Sheet1!$AI$64</c:f>
              <c:strCache>
                <c:ptCount val="1"/>
                <c:pt idx="0">
                  <c:v>Return on Equity</c:v>
                </c:pt>
              </c:strCache>
            </c:strRef>
          </c:tx>
          <c:spPr>
            <a:solidFill>
              <a:schemeClr val="accent3"/>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Sheet1!$AI$66:$AI$70</c:f>
              <c:numCache>
                <c:formatCode>_-[$$-409]* #,##0.0_ ;_-[$$-409]* \-#,##0.0\ ;_-[$$-409]* "-"??_ ;_-@_ </c:formatCode>
                <c:ptCount val="5"/>
                <c:pt idx="0">
                  <c:v>4.666666666666667</c:v>
                </c:pt>
                <c:pt idx="1">
                  <c:v>6</c:v>
                </c:pt>
                <c:pt idx="2">
                  <c:v>3.3333333333333335</c:v>
                </c:pt>
                <c:pt idx="3">
                  <c:v>9.3333333333333339</c:v>
                </c:pt>
                <c:pt idx="4">
                  <c:v>10.666666666666666</c:v>
                </c:pt>
              </c:numCache>
              <c:extLst/>
            </c:numRef>
          </c:val>
          <c:extLst>
            <c:ext xmlns:c16="http://schemas.microsoft.com/office/drawing/2014/chart" uri="{C3380CC4-5D6E-409C-BE32-E72D297353CC}">
              <c16:uniqueId val="{00000000-88AD-4DDD-94F5-192ECC7D7602}"/>
            </c:ext>
          </c:extLst>
        </c:ser>
        <c:ser>
          <c:idx val="1"/>
          <c:order val="2"/>
          <c:tx>
            <c:strRef>
              <c:f>Sheet1!$AH$64</c:f>
              <c:strCache>
                <c:ptCount val="1"/>
                <c:pt idx="0">
                  <c:v>Project Revenue</c:v>
                </c:pt>
              </c:strCache>
            </c:strRef>
          </c:tx>
          <c:spPr>
            <a:solidFill>
              <a:schemeClr val="accent2"/>
            </a:solidFill>
            <a:ln>
              <a:noFill/>
            </a:ln>
            <a:effectLst/>
            <a:sp3d/>
          </c:spPr>
          <c:invertIfNegative val="0"/>
          <c:cat>
            <c:numRef>
              <c:f>Sheet1!$H$66:$H$70</c:f>
              <c:numCache>
                <c:formatCode>General</c:formatCode>
                <c:ptCount val="5"/>
                <c:pt idx="0">
                  <c:v>1</c:v>
                </c:pt>
                <c:pt idx="1">
                  <c:v>2</c:v>
                </c:pt>
                <c:pt idx="2">
                  <c:v>3</c:v>
                </c:pt>
                <c:pt idx="3">
                  <c:v>4</c:v>
                </c:pt>
                <c:pt idx="4">
                  <c:v>5</c:v>
                </c:pt>
              </c:numCache>
              <c:extLst/>
            </c:numRef>
          </c:cat>
          <c:val>
            <c:numRef>
              <c:f>Sheet1!$AH$66:$AH$70</c:f>
              <c:numCache>
                <c:formatCode>_-[$$-409]* #,##0.0_ ;_-[$$-409]* \-#,##0.0\ ;_-[$$-409]* "-"??_ ;_-@_ </c:formatCode>
                <c:ptCount val="5"/>
                <c:pt idx="0">
                  <c:v>14</c:v>
                </c:pt>
                <c:pt idx="1">
                  <c:v>18</c:v>
                </c:pt>
                <c:pt idx="2">
                  <c:v>10</c:v>
                </c:pt>
                <c:pt idx="3">
                  <c:v>28</c:v>
                </c:pt>
                <c:pt idx="4">
                  <c:v>32</c:v>
                </c:pt>
              </c:numCache>
              <c:extLst/>
            </c:numRef>
          </c:val>
          <c:extLst>
            <c:ext xmlns:c16="http://schemas.microsoft.com/office/drawing/2014/chart" uri="{C3380CC4-5D6E-409C-BE32-E72D297353CC}">
              <c16:uniqueId val="{00000001-88AD-4DDD-94F5-192ECC7D7602}"/>
            </c:ext>
          </c:extLst>
        </c:ser>
        <c:dLbls>
          <c:showLegendKey val="0"/>
          <c:showVal val="0"/>
          <c:showCatName val="0"/>
          <c:showSerName val="0"/>
          <c:showPercent val="0"/>
          <c:showBubbleSize val="0"/>
        </c:dLbls>
        <c:gapWidth val="150"/>
        <c:shape val="box"/>
        <c:axId val="2046698719"/>
        <c:axId val="2046693439"/>
        <c:axId val="1439762288"/>
        <c:extLst>
          <c:ext xmlns:c15="http://schemas.microsoft.com/office/drawing/2012/chart" uri="{02D57815-91ED-43cb-92C2-25804820EDAC}">
            <c15:filteredBarSeries>
              <c15:ser>
                <c:idx val="0"/>
                <c:order val="0"/>
                <c:tx>
                  <c:strRef>
                    <c:extLst>
                      <c:ext uri="{02D57815-91ED-43cb-92C2-25804820EDAC}">
                        <c15:formulaRef>
                          <c15:sqref>Sheet1!$R$64</c15:sqref>
                        </c15:formulaRef>
                      </c:ext>
                    </c:extLst>
                    <c:strCache>
                      <c:ptCount val="1"/>
                      <c:pt idx="0">
                        <c:v>Commitment</c:v>
                      </c:pt>
                    </c:strCache>
                  </c:strRef>
                </c:tx>
                <c:spPr>
                  <a:solidFill>
                    <a:schemeClr val="accent1"/>
                  </a:solidFill>
                  <a:ln>
                    <a:noFill/>
                  </a:ln>
                  <a:effectLst/>
                  <a:sp3d/>
                </c:spPr>
                <c:invertIfNegative val="0"/>
                <c:cat>
                  <c:numRef>
                    <c:extLst>
                      <c:ext uri="{02D57815-91ED-43cb-92C2-25804820EDAC}">
                        <c15:formulaRef>
                          <c15:sqref>Sheet1!$H$66:$H$70</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Sheet1!$R$66:$R$70</c15:sqref>
                        </c15:formulaRef>
                      </c:ext>
                    </c:extLst>
                    <c:numCache>
                      <c:formatCode>_-[$$-409]* #,##0.0_ ;_-[$$-409]* \-#,##0.0\ ;_-[$$-409]* "-"??_ ;_-@_ </c:formatCode>
                      <c:ptCount val="5"/>
                      <c:pt idx="0">
                        <c:v>0</c:v>
                      </c:pt>
                      <c:pt idx="1">
                        <c:v>0</c:v>
                      </c:pt>
                      <c:pt idx="2">
                        <c:v>0</c:v>
                      </c:pt>
                      <c:pt idx="3">
                        <c:v>0</c:v>
                      </c:pt>
                      <c:pt idx="4">
                        <c:v>0</c:v>
                      </c:pt>
                    </c:numCache>
                  </c:numRef>
                </c:val>
                <c:extLst>
                  <c:ext xmlns:c16="http://schemas.microsoft.com/office/drawing/2014/chart" uri="{C3380CC4-5D6E-409C-BE32-E72D297353CC}">
                    <c16:uniqueId val="{00000002-88AD-4DDD-94F5-192ECC7D7602}"/>
                  </c:ext>
                </c:extLst>
              </c15:ser>
            </c15:filteredBarSeries>
          </c:ext>
        </c:extLst>
      </c:bar3DChart>
      <c:catAx>
        <c:axId val="2046698719"/>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b="0">
                    <a:solidFill>
                      <a:sysClr val="windowText" lastClr="000000"/>
                    </a:solidFill>
                  </a:rPr>
                  <a:t>Years Since Commitment</a:t>
                </a:r>
              </a:p>
            </c:rich>
          </c:tx>
          <c:layout>
            <c:manualLayout>
              <c:xMode val="edge"/>
              <c:yMode val="edge"/>
              <c:x val="0.26330583278042746"/>
              <c:y val="0.8847969846995126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46693439"/>
        <c:crosses val="autoZero"/>
        <c:auto val="1"/>
        <c:lblAlgn val="ctr"/>
        <c:lblOffset val="100"/>
        <c:noMultiLvlLbl val="0"/>
      </c:catAx>
      <c:valAx>
        <c:axId val="2046693439"/>
        <c:scaling>
          <c:orientation val="minMax"/>
          <c:max val="32"/>
          <c:min val="0"/>
        </c:scaling>
        <c:delete val="0"/>
        <c:axPos val="l"/>
        <c:numFmt formatCode="_-[$$-409]* #,##0.0_ ;_-[$$-409]* \-#,##0.0\ ;_-[$$-409]* &quot;-&quot;??_ ;_-@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046698719"/>
        <c:crosses val="autoZero"/>
        <c:crossBetween val="between"/>
      </c:valAx>
      <c:serAx>
        <c:axId val="1439762288"/>
        <c:scaling>
          <c:orientation val="minMax"/>
        </c:scaling>
        <c:delete val="1"/>
        <c:axPos val="b"/>
        <c:majorTickMark val="none"/>
        <c:minorTickMark val="none"/>
        <c:tickLblPos val="nextTo"/>
        <c:crossAx val="2046693439"/>
        <c:crosses val="autoZero"/>
      </c:serAx>
      <c:spPr>
        <a:noFill/>
        <a:ln>
          <a:noFill/>
        </a:ln>
        <a:effectLst/>
      </c:spPr>
    </c:plotArea>
    <c:legend>
      <c:legendPos val="r"/>
      <c:layout>
        <c:manualLayout>
          <c:xMode val="edge"/>
          <c:yMode val="edge"/>
          <c:x val="0.83015746527114398"/>
          <c:y val="0.59056019401728543"/>
          <c:w val="0.16807786767081317"/>
          <c:h val="0.407418998555683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lecture 4 of this series our learning objectives will be to:</a:t>
            </a:r>
          </a:p>
          <a:p>
            <a:pPr>
              <a:buFont typeface="Arial" panose="020B0604020202020204" pitchFamily="34" charset="0"/>
              <a:buChar char="•"/>
            </a:pPr>
            <a:r>
              <a:rPr lang="en-GB" sz="1200">
                <a:latin typeface="Open Sans"/>
                <a:ea typeface="Open Sans"/>
                <a:cs typeface="Open Sans"/>
              </a:rPr>
              <a:t>Learn how the costs of finance impact the affordability of energy transitions.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latin typeface="Open Sans"/>
                <a:ea typeface="Open Sans"/>
                <a:cs typeface="Open Sans"/>
              </a:rPr>
              <a:t>Learn about different modes of finance available to service the investment needs of infrastructural projects.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latin typeface="Open Sans"/>
                <a:ea typeface="Open Sans"/>
                <a:cs typeface="Open Sans"/>
              </a:rPr>
              <a:t>Learn about the different sources of finance and the differences in financing often associated with these.</a:t>
            </a:r>
          </a:p>
          <a:p>
            <a:pPr>
              <a:buFont typeface="Arial" panose="020B0604020202020204" pitchFamily="34" charset="0"/>
              <a:buChar char="•"/>
            </a:pPr>
            <a:r>
              <a:rPr lang="en-GB" sz="1200">
                <a:latin typeface="Open Sans"/>
                <a:ea typeface="Open Sans"/>
                <a:cs typeface="Open Sans"/>
              </a:rPr>
              <a:t>Learn how blended finance from public and private sources can impact project affordability and costs of capital.</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116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7B336-BBCC-CD21-05FD-3D3A0D94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D9496-33FC-BE26-CE6F-5C8F0968E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E7DF1-05D6-767A-696A-1D7ABEED7F6E}"/>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As mentioned previously, Debt typically constitutes the largest portion of project finance. depending on the project its contributions typically fall around 80% of project financing relative to equity investments.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Unlike grants, loans require repayments, this occurs under a pre-arranged loan structure comprised primarily of:</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a:latin typeface="Open Sans" panose="020B0606030504020204" pitchFamily="34" charset="0"/>
                <a:ea typeface="Open Sans" panose="020B0606030504020204" pitchFamily="34" charset="0"/>
                <a:cs typeface="Open Sans" panose="020B0606030504020204" pitchFamily="34" charset="0"/>
              </a:rPr>
              <a:t>An interest rate, is represented as a percentage, and is the annual charge applied by the lender on outstanding debt obligations. Investors will be expected to repay both the principal (or commitment amount) as well as any additional interest accrued on outstanding debt during the life of the loan. We can see these repayments in red on the graph.</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a:latin typeface="Open Sans" panose="020B0606030504020204" pitchFamily="34" charset="0"/>
                <a:ea typeface="Open Sans" panose="020B0606030504020204" pitchFamily="34" charset="0"/>
                <a:cs typeface="Open Sans" panose="020B0606030504020204" pitchFamily="34" charset="0"/>
              </a:rPr>
              <a:t>The grace period is a period between the initial commitment or disbursement of the loan, and the first repayment. This grace period typically allows project developers time to construct projects and begin to generate returns from which to pay the debt repayment obligations, although this feature is not included in all loan repayment structures and can apply differently to principal and interest repayments.</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a:latin typeface="Open Sans" panose="020B0606030504020204" pitchFamily="34" charset="0"/>
                <a:ea typeface="Open Sans" panose="020B0606030504020204" pitchFamily="34" charset="0"/>
                <a:cs typeface="Open Sans" panose="020B0606030504020204" pitchFamily="34" charset="0"/>
              </a:rPr>
              <a:t>The loan term is the period during which the principal of the loan is repaid. The structure of this can differ between repayment schedules, which will be covered later in this lecture.</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a:latin typeface="Open Sans" panose="020B0606030504020204" pitchFamily="34" charset="0"/>
                <a:ea typeface="Open Sans" panose="020B0606030504020204" pitchFamily="34" charset="0"/>
                <a:cs typeface="Open Sans" panose="020B0606030504020204" pitchFamily="34" charset="0"/>
              </a:rPr>
              <a:t>Overall the total period of the loan which is equal to the grace period if included, and the term of the loan, is referred to as the loan maturity, with the maturity date set as the date  at which the loan must be repaid in full. </a:t>
            </a:r>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This debt financing can come from a range of sources, both concessional and commercial as well as public and private, with the terms of finance outlined above varying based on the source and institutional policies of the lender. </a:t>
            </a:r>
          </a:p>
          <a:p>
            <a:pPr marL="0" lvl="1" indent="0">
              <a:lnSpc>
                <a:spcPct val="150000"/>
              </a:lnSpc>
              <a:spcAft>
                <a:spcPts val="800"/>
              </a:spcAft>
              <a:buFont typeface="Arial" panose="020B0604020202020204" pitchFamily="34" charset="0"/>
              <a:buNone/>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[1] https://www.iea.org/reports/world-energy-investment-2019/financing-and-funding-trends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a:p>
        </p:txBody>
      </p:sp>
      <p:sp>
        <p:nvSpPr>
          <p:cNvPr id="4" name="Slide Number Placeholder 3">
            <a:extLst>
              <a:ext uri="{FF2B5EF4-FFF2-40B4-BE49-F238E27FC236}">
                <a16:creationId xmlns:a16="http://schemas.microsoft.com/office/drawing/2014/main" id="{F0A2A14F-8548-DDC7-794D-8BB712D2112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1494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DD6D-8F9C-B70A-208D-151DE081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EB6FE-6260-1A74-8B29-37DA7DAF6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26E1D-CB95-622D-8BC4-4F94E860C0E1}"/>
              </a:ext>
            </a:extLst>
          </p:cNvPr>
          <p:cNvSpPr>
            <a:spLocks noGrp="1"/>
          </p:cNvSpPr>
          <p:nvPr>
            <p:ph type="body" idx="1"/>
          </p:nvPr>
        </p:nvSpPr>
        <p:spPr/>
        <p:txBody>
          <a:bodyPr/>
          <a:lstStyle/>
          <a:p>
            <a:pPr>
              <a:buFont typeface="Arial" panose="020B0604020202020204" pitchFamily="34" charset="0"/>
              <a:buChar char="•"/>
            </a:pPr>
            <a:endParaRPr lang="en-GB"/>
          </a:p>
          <a:p>
            <a:pPr marL="228600" indent="0">
              <a:buFont typeface="Arial" panose="020B0604020202020204" pitchFamily="34" charset="0"/>
              <a:buNone/>
            </a:pPr>
            <a:r>
              <a:rPr lang="en-GB"/>
              <a:t>The last form of project finance covered in this section is Equity finance. This is typically the earliest form of finance within the project and usually constitutes around 20% of the capital structure.  </a:t>
            </a:r>
          </a:p>
          <a:p>
            <a:pPr marL="228600" indent="0">
              <a:buFont typeface="Arial" panose="020B0604020202020204" pitchFamily="34" charset="0"/>
              <a:buNone/>
            </a:pPr>
            <a:r>
              <a:rPr lang="en-GB"/>
              <a:t>Under equity financing, stakeholders purchase shares in the overall project based on their commitment and the overall equity investment. The repayment of this investment comes directly from the revenue generated from the project after all other expenses and obligations for that period have been covered. This rate of return generated by the project towards shareholders throughout the operational life of the project is referred to as the Return on Equity or ROE. Whilst this can be very profitable to equity shareholders if the project is extremely successful and generates high revenue, equity shareholders are the most exposed to risks as unlike debt repayments, equity returns are directly related to project performance as shown in the graph here, with returns from both the operation and potential liquidation of the project subordinate to all other forms of financing within the project. This means that if the project performs poorly, shareholders can stand to lose profits. </a:t>
            </a:r>
          </a:p>
          <a:p>
            <a:pPr marL="228600" indent="0">
              <a:buFont typeface="Arial" panose="020B0604020202020204" pitchFamily="34" charset="0"/>
              <a:buNone/>
            </a:pPr>
            <a:endParaRPr lang="en-GB"/>
          </a:p>
          <a:p>
            <a:pPr marL="228600" indent="0">
              <a:buFont typeface="Arial" panose="020B0604020202020204" pitchFamily="34" charset="0"/>
              <a:buNone/>
            </a:pPr>
            <a:r>
              <a:rPr lang="en-GB"/>
              <a:t>Equity can once again come from several sources including commercial and concessional and public and private. The key players in many of these projects is often private and commercial equity shareholders, and public domestic shareholders such as governments and SOEs. </a:t>
            </a:r>
          </a:p>
        </p:txBody>
      </p:sp>
      <p:sp>
        <p:nvSpPr>
          <p:cNvPr id="4" name="Slide Number Placeholder 3">
            <a:extLst>
              <a:ext uri="{FF2B5EF4-FFF2-40B4-BE49-F238E27FC236}">
                <a16:creationId xmlns:a16="http://schemas.microsoft.com/office/drawing/2014/main" id="{92F64008-BB9A-9AF1-1C9F-C8921A63535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56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14358-DC22-7FCE-ADC4-91E358F5A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24DE6-F23F-5988-4106-372F57A88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CBC92-3929-DBA1-4C50-0D95C3F70FEB}"/>
              </a:ext>
            </a:extLst>
          </p:cNvPr>
          <p:cNvSpPr>
            <a:spLocks noGrp="1"/>
          </p:cNvSpPr>
          <p:nvPr>
            <p:ph type="body" idx="1"/>
          </p:nvPr>
        </p:nvSpPr>
        <p:spPr/>
        <p:txBody>
          <a:bodyPr/>
          <a:lstStyle/>
          <a:p>
            <a:pPr marL="228600" indent="0">
              <a:buFont typeface="Arial" panose="020B0604020202020204" pitchFamily="34" charset="0"/>
              <a:buNone/>
            </a:pPr>
            <a:r>
              <a:rPr lang="en-GB"/>
              <a:t>In this slide we can see the hierarchical structure of project finance. As mentioned previously, some forms of finance are subordinate to others. This means that the repayment of their obligations carry lower priority compared to more senior or preferred financing instruments. If a project were to fail, repayment of these obligations will progress from the most senior instrument to the most subordinate. As such, the risks associated with each tier increases with decreasing priority. This risk should be accounted for  with higher rates of return. </a:t>
            </a:r>
          </a:p>
          <a:p>
            <a:pPr marL="228600" indent="0">
              <a:buFont typeface="Arial" panose="020B0604020202020204" pitchFamily="34" charset="0"/>
              <a:buNone/>
            </a:pPr>
            <a:endParaRPr lang="en-GB"/>
          </a:p>
          <a:p>
            <a:pPr marL="228600" indent="0">
              <a:buFont typeface="Arial" panose="020B0604020202020204" pitchFamily="34" charset="0"/>
              <a:buNone/>
            </a:pPr>
            <a:r>
              <a:rPr lang="en-GB"/>
              <a:t>The most subordinate source of financing is common equity, this is shareholders who carry partial ownership of the project, and as such partial claims to revenues generated by the projects after debt and preferred stocks are paid. Due to this, equity often carries interest rates in the region of 18%</a:t>
            </a:r>
          </a:p>
          <a:p>
            <a:pPr marL="228600" indent="0">
              <a:buFont typeface="Arial" panose="020B0604020202020204" pitchFamily="34" charset="0"/>
              <a:buNone/>
            </a:pPr>
            <a:endParaRPr lang="en-GB"/>
          </a:p>
          <a:p>
            <a:pPr marL="228600" indent="0">
              <a:buFont typeface="Arial" panose="020B0604020202020204" pitchFamily="34" charset="0"/>
              <a:buNone/>
            </a:pPr>
            <a:r>
              <a:rPr lang="en-GB"/>
              <a:t>Above common equity lies preferred equity. This form of equity carries priority in dividends and liquidation over common equity but is still subordinate to debt obligations. </a:t>
            </a:r>
          </a:p>
          <a:p>
            <a:pPr marL="228600" indent="0">
              <a:buFont typeface="Arial" panose="020B0604020202020204" pitchFamily="34" charset="0"/>
              <a:buNone/>
            </a:pPr>
            <a:endParaRPr lang="en-GB"/>
          </a:p>
          <a:p>
            <a:pPr marL="228600" indent="0">
              <a:buFont typeface="Arial" panose="020B0604020202020204" pitchFamily="34" charset="0"/>
              <a:buNone/>
            </a:pPr>
            <a:r>
              <a:rPr lang="en-GB"/>
              <a:t>Mezzanine debt stands between senior debt and equity. Rather than being secured against specific collateral, Mezzanine debt is cash-flow based lending, relying on the projects future cashflows and ownership stake as security. It is still subordinate to senior debt tranches and as such carries higher interest rates compared to senior debt to compensate for this additional risk, typically around 10-15%.</a:t>
            </a:r>
          </a:p>
          <a:p>
            <a:pPr marL="228600" indent="0">
              <a:buFont typeface="Arial" panose="020B0604020202020204" pitchFamily="34" charset="0"/>
              <a:buNone/>
            </a:pPr>
            <a:endParaRPr lang="en-GB"/>
          </a:p>
          <a:p>
            <a:pPr marL="228600" indent="0">
              <a:buFont typeface="Arial" panose="020B0604020202020204" pitchFamily="34" charset="0"/>
              <a:buNone/>
            </a:pPr>
            <a:r>
              <a:rPr lang="en-GB"/>
              <a:t>Senior debt is the most preferred source of finance, whilst senior secured debt has specific collateral against which to claim in the event of liquidation, senior unsecured debt is subordinate to this, carrying only general claims to the project or companies’ assets. Due to this lower risk profile, senior debt financing carries the lowest cost of capital to the project, demanding the lowest rate of return. </a:t>
            </a:r>
          </a:p>
          <a:p>
            <a:pPr marL="228600" indent="0">
              <a:buFont typeface="Arial" panose="020B0604020202020204" pitchFamily="34" charset="0"/>
              <a:buNone/>
            </a:pPr>
            <a:endParaRPr lang="en-GB"/>
          </a:p>
          <a:p>
            <a:pPr marL="228600" indent="0">
              <a:buFont typeface="Arial" panose="020B0604020202020204" pitchFamily="34" charset="0"/>
              <a:buNone/>
            </a:pPr>
            <a:endParaRPr lang="en-GB"/>
          </a:p>
          <a:p>
            <a:endParaRPr lang="en-GB"/>
          </a:p>
        </p:txBody>
      </p:sp>
      <p:sp>
        <p:nvSpPr>
          <p:cNvPr id="4" name="Slide Number Placeholder 3">
            <a:extLst>
              <a:ext uri="{FF2B5EF4-FFF2-40B4-BE49-F238E27FC236}">
                <a16:creationId xmlns:a16="http://schemas.microsoft.com/office/drawing/2014/main" id="{0B91A00F-33D5-E024-7002-21E9560EEA3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899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section we will be assessing how changes in the repayment of financial obligations differs between Debt and Equity. There are several repayment schedules, as outlined in the chart below, however each comes with its benefits and challenges. The following slides will walk us through each of these methodologies including how changes in the repayment schedule alter the overall costs of repayment. Each methodology will be explored in more depth in the following slides.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020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71F4C-3020-EAF3-4DC0-A35B621EF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1F5F3-B19B-F02E-8DF1-427ECC297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6A14B-864D-4BCD-7E13-C3BD4BBE4EA2}"/>
              </a:ext>
            </a:extLst>
          </p:cNvPr>
          <p:cNvSpPr>
            <a:spLocks noGrp="1"/>
          </p:cNvSpPr>
          <p:nvPr>
            <p:ph type="body" idx="1"/>
          </p:nvPr>
        </p:nvSpPr>
        <p:spPr/>
        <p:txBody>
          <a:bodyPr/>
          <a:lstStyle/>
          <a:p>
            <a:r>
              <a:rPr lang="en-GB"/>
              <a:t>Here we will look at the repayment schedules and returns for each source of financing between Debt and Equity, as well as looking at how different repayment schedules spread the repayment costs across the lifespan of the project. </a:t>
            </a:r>
          </a:p>
          <a:p>
            <a:endParaRPr lang="en-GB"/>
          </a:p>
          <a:p>
            <a:r>
              <a:rPr lang="en-GB"/>
              <a:t>In this first slide we will take a look at equity repayments. As mentioned in previous slides, this is based on the returns generated by the project, and as such fluctuates with project revenue and expenses. Return on Equity is estimated for the project based on feasibility studies and assumed rates of return estimated from similar projects. We assume that returns are generated throughout the lifespan of the project, and distributed evenly across the period based on the initial investment volume. </a:t>
            </a:r>
          </a:p>
        </p:txBody>
      </p:sp>
      <p:sp>
        <p:nvSpPr>
          <p:cNvPr id="4" name="Slide Number Placeholder 3">
            <a:extLst>
              <a:ext uri="{FF2B5EF4-FFF2-40B4-BE49-F238E27FC236}">
                <a16:creationId xmlns:a16="http://schemas.microsoft.com/office/drawing/2014/main" id="{8EDB0A01-A26F-F674-0853-651399896E2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217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CA5BA-2BFC-C960-A00B-1636B3CCF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8AD32-33DD-F24D-FA96-711BC1CE4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BF2AD-17FA-55C4-E7ED-389C8143D28E}"/>
              </a:ext>
            </a:extLst>
          </p:cNvPr>
          <p:cNvSpPr>
            <a:spLocks noGrp="1"/>
          </p:cNvSpPr>
          <p:nvPr>
            <p:ph type="body" idx="1"/>
          </p:nvPr>
        </p:nvSpPr>
        <p:spPr/>
        <p:txBody>
          <a:bodyPr/>
          <a:lstStyle/>
          <a:p>
            <a:pPr>
              <a:buFont typeface="Arial" panose="020B0604020202020204" pitchFamily="34" charset="0"/>
              <a:buChar char="•"/>
            </a:pPr>
            <a:endParaRPr lang="en-GB"/>
          </a:p>
          <a:p>
            <a:r>
              <a:rPr lang="en-GB"/>
              <a:t>For debt repayments there are many structures to choose from. </a:t>
            </a:r>
            <a:r>
              <a:rPr lang="en-GB" err="1"/>
              <a:t>Minfin</a:t>
            </a:r>
            <a:r>
              <a:rPr lang="en-GB"/>
              <a:t> focuses on variations on 3 main repayment methodologies; Equal Principal Repayments, Annuity and Lum-Sum Principal. </a:t>
            </a:r>
          </a:p>
          <a:p>
            <a:r>
              <a:rPr lang="en-GB"/>
              <a:t>Here we can see the loan structure for Equal Principal repayments. As the name suggests, repayments of the principal loan amount are distributed evenly across the loan repayment period (also known as the amortization period during which the principal is repaid).</a:t>
            </a:r>
          </a:p>
          <a:p>
            <a:r>
              <a:rPr lang="en-GB"/>
              <a:t>As the outstanding debt obligation on the principal amount declines, interest repayments decline in line with this declining obligation, leading to lower repayments towards the end of the loan. </a:t>
            </a:r>
          </a:p>
          <a:p>
            <a:endParaRPr lang="en-GB"/>
          </a:p>
          <a:p>
            <a:r>
              <a:rPr lang="en-GB"/>
              <a:t>Equal principal Payments is often the preferred repayment structure for many infrastructural projects, under this repayment schedule, outstanding obligations fall faster compared to other schedules, especially on the longer project operational life-spans and relatively stable cashflows that occur in many infrastructural projects, resulting in lower accrued interest and overall repayments.</a:t>
            </a:r>
          </a:p>
        </p:txBody>
      </p:sp>
      <p:sp>
        <p:nvSpPr>
          <p:cNvPr id="4" name="Slide Number Placeholder 3">
            <a:extLst>
              <a:ext uri="{FF2B5EF4-FFF2-40B4-BE49-F238E27FC236}">
                <a16:creationId xmlns:a16="http://schemas.microsoft.com/office/drawing/2014/main" id="{F6137C5E-36E5-3E01-FF7D-761D05BEBCF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8385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A399-8DAB-78EF-A6BF-CADAE636D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BDC10-FD13-2D02-8D57-407D8E1E7A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EB76C-6F98-7AE0-7E90-9F499CE1A711}"/>
              </a:ext>
            </a:extLst>
          </p:cNvPr>
          <p:cNvSpPr>
            <a:spLocks noGrp="1"/>
          </p:cNvSpPr>
          <p:nvPr>
            <p:ph type="body" idx="1"/>
          </p:nvPr>
        </p:nvSpPr>
        <p:spPr/>
        <p:txBody>
          <a:bodyPr/>
          <a:lstStyle/>
          <a:p>
            <a:pPr>
              <a:buFont typeface="Arial" panose="020B0604020202020204" pitchFamily="34" charset="0"/>
              <a:buChar char="•"/>
            </a:pPr>
            <a:endParaRPr lang="en-GB"/>
          </a:p>
          <a:p>
            <a:r>
              <a:rPr lang="en-GB"/>
              <a:t>The next repayment schedule we will look at is Equal Principal Repayments with a grace period on the Principal only. Whilst this is a similar structure to the EPP repayment schedule, financiers here offer a grace period on the principal during which there is no obligation to repay the principal amount, and projects must only cover the cost of the interest. Here we can see that during the grace period, as no repayment of the principal has occurred, the interest remains relatively high and constant, however during the amortization period for the principal these interest repayments decline more rapidly with the shorter amortization of the principal amount. On loans with the same maturity but shorter amortization period, the principal repayments will be higher.</a:t>
            </a:r>
          </a:p>
          <a:p>
            <a:r>
              <a:rPr lang="en-GB"/>
              <a:t>This is a common choice for infrastructural projects as the grace period allows for a construction phase within the project without creating cashflow issues, whilst repayment of the interest prevents compound interest accrual, helping to balance repayments and project development.</a:t>
            </a:r>
          </a:p>
        </p:txBody>
      </p:sp>
      <p:sp>
        <p:nvSpPr>
          <p:cNvPr id="4" name="Slide Number Placeholder 3">
            <a:extLst>
              <a:ext uri="{FF2B5EF4-FFF2-40B4-BE49-F238E27FC236}">
                <a16:creationId xmlns:a16="http://schemas.microsoft.com/office/drawing/2014/main" id="{A913B557-D20D-1E1B-4278-F80A8A2100B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4461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B9D3-EC95-2F42-0530-CA5AAEB5A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532C6-2719-6481-B3FC-D6C1F5650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0B1EE-9F8C-1C88-868C-7326268D3E2A}"/>
              </a:ext>
            </a:extLst>
          </p:cNvPr>
          <p:cNvSpPr>
            <a:spLocks noGrp="1"/>
          </p:cNvSpPr>
          <p:nvPr>
            <p:ph type="body" idx="1"/>
          </p:nvPr>
        </p:nvSpPr>
        <p:spPr/>
        <p:txBody>
          <a:bodyPr/>
          <a:lstStyle/>
          <a:p>
            <a:pPr>
              <a:buFont typeface="Arial" panose="020B0604020202020204" pitchFamily="34" charset="0"/>
              <a:buChar char="•"/>
            </a:pPr>
            <a:endParaRPr lang="en-GB"/>
          </a:p>
          <a:p>
            <a:r>
              <a:rPr lang="en-GB"/>
              <a:t>The last option for Equal Principal Payments is EPP with grace on both the Principal and Interest. Under this loan structure, the grace period applies to repayments on both the interest and the principal. Whilst the interest repayments do once again decline in line with the declining outstanding principal amount, as there are no interest repayments during the grace period, the loan accrues compound interest over this period leading to higher interest repayments over the loan’s amortization. </a:t>
            </a:r>
          </a:p>
          <a:p>
            <a:r>
              <a:rPr lang="en-GB"/>
              <a:t>Because of this, the overall repayment on loans following this schedule are higher than other EPP loan structures. </a:t>
            </a:r>
          </a:p>
        </p:txBody>
      </p:sp>
      <p:sp>
        <p:nvSpPr>
          <p:cNvPr id="4" name="Slide Number Placeholder 3">
            <a:extLst>
              <a:ext uri="{FF2B5EF4-FFF2-40B4-BE49-F238E27FC236}">
                <a16:creationId xmlns:a16="http://schemas.microsoft.com/office/drawing/2014/main" id="{E24E3E23-DFF3-70E2-881B-B197E06A7E4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62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05E9-6A7B-F718-9C61-AA7556225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92F16-72BC-D9D5-A0A4-58F697D75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52C74-84C8-6258-5351-AAE841CAA6F3}"/>
              </a:ext>
            </a:extLst>
          </p:cNvPr>
          <p:cNvSpPr>
            <a:spLocks noGrp="1"/>
          </p:cNvSpPr>
          <p:nvPr>
            <p:ph type="body" idx="1"/>
          </p:nvPr>
        </p:nvSpPr>
        <p:spPr/>
        <p:txBody>
          <a:bodyPr/>
          <a:lstStyle/>
          <a:p>
            <a:pPr>
              <a:buFont typeface="Arial" panose="020B0604020202020204" pitchFamily="34" charset="0"/>
              <a:buChar char="•"/>
            </a:pPr>
            <a:endParaRPr lang="en-GB"/>
          </a:p>
          <a:p>
            <a:r>
              <a:rPr lang="en-GB"/>
              <a:t>The second loan structure we will look at is called Annuity. This is a common choice for mortgage loans, and projects where stability and predictability of repayments is desired. </a:t>
            </a:r>
            <a:r>
              <a:rPr lang="en-US"/>
              <a:t>PPP projects may choose to use annuity-based payments where the government pays a private concessionaire periodically instead of large upfront costs.</a:t>
            </a:r>
          </a:p>
          <a:p>
            <a:r>
              <a:rPr lang="en-US"/>
              <a:t>Under Annuity, as shown in the graph below, repayments on both the principal and the interest is spread evenly across the loan repayment period. Whilst does provide a stable and predictable repayment schedule increasing transparency for stakeholders, this results in higher overall repayment as it increases amount of interest accrued due to lower initial interest repayments.</a:t>
            </a:r>
          </a:p>
          <a:p>
            <a:endParaRPr lang="en-US"/>
          </a:p>
          <a:p>
            <a:endParaRPr lang="en-GB"/>
          </a:p>
        </p:txBody>
      </p:sp>
      <p:sp>
        <p:nvSpPr>
          <p:cNvPr id="4" name="Slide Number Placeholder 3">
            <a:extLst>
              <a:ext uri="{FF2B5EF4-FFF2-40B4-BE49-F238E27FC236}">
                <a16:creationId xmlns:a16="http://schemas.microsoft.com/office/drawing/2014/main" id="{CD7DD813-3F6E-D6CC-02F5-7E79C19DF44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541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BC2D5-4B35-DA5F-B50A-1FB7138F5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44F98-4A35-29EC-144B-62B1D0337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57B8A-03FB-5014-F437-14B05959AFA0}"/>
              </a:ext>
            </a:extLst>
          </p:cNvPr>
          <p:cNvSpPr>
            <a:spLocks noGrp="1"/>
          </p:cNvSpPr>
          <p:nvPr>
            <p:ph type="body" idx="1"/>
          </p:nvPr>
        </p:nvSpPr>
        <p:spPr/>
        <p:txBody>
          <a:bodyPr/>
          <a:lstStyle/>
          <a:p>
            <a:pPr>
              <a:buFont typeface="Arial" panose="020B0604020202020204" pitchFamily="34" charset="0"/>
              <a:buChar char="•"/>
            </a:pPr>
            <a:endParaRPr lang="en-GB"/>
          </a:p>
          <a:p>
            <a:r>
              <a:rPr lang="en-GB"/>
              <a:t>Under Annuity with grace period on the principal and interest, loan repayment is delayed from the initial disbursement of the loan based on the grace period. Once again repayments on both the interest and the principal are spread evenly across the amortization of the loan, however, during the grace period of the loan, as there are no interest payments made during this period, compound interest is accrued on the outstanding principal leading to higher overall nominal repayments on the loan. </a:t>
            </a:r>
          </a:p>
        </p:txBody>
      </p:sp>
      <p:sp>
        <p:nvSpPr>
          <p:cNvPr id="4" name="Slide Number Placeholder 3">
            <a:extLst>
              <a:ext uri="{FF2B5EF4-FFF2-40B4-BE49-F238E27FC236}">
                <a16:creationId xmlns:a16="http://schemas.microsoft.com/office/drawing/2014/main" id="{50072066-8EAF-D293-2D1E-1F29340327C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421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904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3A208-A45C-BC0E-F16D-31A89FF93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41AA0-7B3C-BA98-406E-AB415A446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340E6-75BC-BF7B-2753-C7BD5703AC14}"/>
              </a:ext>
            </a:extLst>
          </p:cNvPr>
          <p:cNvSpPr>
            <a:spLocks noGrp="1"/>
          </p:cNvSpPr>
          <p:nvPr>
            <p:ph type="body" idx="1"/>
          </p:nvPr>
        </p:nvSpPr>
        <p:spPr/>
        <p:txBody>
          <a:bodyPr/>
          <a:lstStyle/>
          <a:p>
            <a:pPr>
              <a:buFont typeface="Arial" panose="020B0604020202020204" pitchFamily="34" charset="0"/>
              <a:buChar char="•"/>
            </a:pPr>
            <a:endParaRPr lang="en-GB"/>
          </a:p>
          <a:p>
            <a:r>
              <a:rPr lang="en-GB"/>
              <a:t>The last loan structure included is Lump Sum, also referred to as Bullet Loans. Under this loan repayment structure, the principal commitment amount is repaid in a single instalment when the loan reaches maturity. Due to this, projects must pay interest on the entirety of the commitment throughout the maturity of the loan. Whilst this does increase the overall cost of financing the project, it allows developers the opportunity to reinvest revenues back into the project rather than immediately servicing the debt, helping to further develop and grow the project.  </a:t>
            </a:r>
          </a:p>
        </p:txBody>
      </p:sp>
      <p:sp>
        <p:nvSpPr>
          <p:cNvPr id="4" name="Slide Number Placeholder 3">
            <a:extLst>
              <a:ext uri="{FF2B5EF4-FFF2-40B4-BE49-F238E27FC236}">
                <a16:creationId xmlns:a16="http://schemas.microsoft.com/office/drawing/2014/main" id="{4214EE38-33E3-0C91-919D-962F07D5C43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95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9C20-AC23-9794-62CC-B2C0CCE9C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A02B2-D1C6-15B3-7945-0F4EF4120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B5CAF-C40B-BBEE-D320-48E578EC9FB7}"/>
              </a:ext>
            </a:extLst>
          </p:cNvPr>
          <p:cNvSpPr>
            <a:spLocks noGrp="1"/>
          </p:cNvSpPr>
          <p:nvPr>
            <p:ph type="body" idx="1"/>
          </p:nvPr>
        </p:nvSpPr>
        <p:spPr/>
        <p:txBody>
          <a:bodyPr/>
          <a:lstStyle/>
          <a:p>
            <a:pPr marL="228600" indent="0">
              <a:buFont typeface="Arial" panose="020B0604020202020204" pitchFamily="34" charset="0"/>
              <a:buNone/>
            </a:pPr>
            <a:r>
              <a:rPr lang="en-GB"/>
              <a:t>Under Lump sum on the principal and interest, repayment of both the principal and interest are only realised when the loan reaches maturity. Whilst this carries the same benefits as the previous loan structure, interest applied to the loan is compounded, leading to a far higher single interest repayment at the completion of the loan. </a:t>
            </a:r>
          </a:p>
        </p:txBody>
      </p:sp>
      <p:sp>
        <p:nvSpPr>
          <p:cNvPr id="4" name="Slide Number Placeholder 3">
            <a:extLst>
              <a:ext uri="{FF2B5EF4-FFF2-40B4-BE49-F238E27FC236}">
                <a16:creationId xmlns:a16="http://schemas.microsoft.com/office/drawing/2014/main" id="{86FBF7C0-68D0-1F7E-61F3-3FFA655BDCB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808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8B94C-F071-FD71-48BB-2B2162C3E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306F0-BECD-AA5C-8A84-58AD7BF1E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A76CF-A17D-3392-D7C4-129A5FD20499}"/>
              </a:ext>
            </a:extLst>
          </p:cNvPr>
          <p:cNvSpPr>
            <a:spLocks noGrp="1"/>
          </p:cNvSpPr>
          <p:nvPr>
            <p:ph type="body" idx="1"/>
          </p:nvPr>
        </p:nvSpPr>
        <p:spPr/>
        <p:txBody>
          <a:bodyPr/>
          <a:lstStyle/>
          <a:p>
            <a:r>
              <a:rPr lang="en-GB"/>
              <a:t>When inputting this data into </a:t>
            </a:r>
            <a:r>
              <a:rPr lang="en-GB" err="1"/>
              <a:t>Minfin</a:t>
            </a:r>
            <a:r>
              <a:rPr lang="en-GB"/>
              <a:t>, we categorise between Debt, Equity and Grant contributions to the overall capital structure of each project covered by our historic financing baseline.</a:t>
            </a:r>
          </a:p>
          <a:p>
            <a:r>
              <a:rPr lang="en-GB"/>
              <a:t>Whilst Debt and Equity are categorised and input into this financing baseline to project the costs of capital experienced within a project, Grant commitments are recorded and input under the Funding baseline in order to inform trends and availability with regards to international grant commitments within the country.</a:t>
            </a:r>
          </a:p>
          <a:p>
            <a:r>
              <a:rPr lang="en-GB"/>
              <a:t>For the financing baseline, we differentiate between four key sources of financing, these are;</a:t>
            </a:r>
          </a:p>
          <a:p>
            <a:endParaRPr lang="en-GB"/>
          </a:p>
          <a:p>
            <a:pPr>
              <a:buFont typeface="Arial" panose="020B0604020202020204" pitchFamily="34" charset="0"/>
              <a:buChar char="•"/>
            </a:pPr>
            <a:r>
              <a:rPr lang="en-GB"/>
              <a:t>Concessional International commitments; (Financing carrying concessional terms that comes from international financial sources)</a:t>
            </a:r>
          </a:p>
          <a:p>
            <a:pPr>
              <a:buFont typeface="Arial" panose="020B0604020202020204" pitchFamily="34" charset="0"/>
              <a:buChar char="•"/>
            </a:pPr>
            <a:r>
              <a:rPr lang="en-GB"/>
              <a:t>Commercial International commitments; (Financing carrying terms that are at market rates, and sourced from international sources)</a:t>
            </a:r>
          </a:p>
          <a:p>
            <a:pPr>
              <a:buFont typeface="Arial" panose="020B0604020202020204" pitchFamily="34" charset="0"/>
              <a:buChar char="•"/>
            </a:pPr>
            <a:r>
              <a:rPr lang="en-GB"/>
              <a:t>Concessional Domestic Finance (carrying Concessional Terms from Domestic sources)</a:t>
            </a:r>
          </a:p>
          <a:p>
            <a:pPr>
              <a:buFont typeface="Arial" panose="020B0604020202020204" pitchFamily="34" charset="0"/>
              <a:buChar char="•"/>
            </a:pPr>
            <a:r>
              <a:rPr lang="en-GB"/>
              <a:t>And Commercial Domestic (Commercial financing from Domestic sources)</a:t>
            </a:r>
          </a:p>
          <a:p>
            <a:endParaRPr lang="en-GB"/>
          </a:p>
        </p:txBody>
      </p:sp>
      <p:sp>
        <p:nvSpPr>
          <p:cNvPr id="4" name="Slide Number Placeholder 3">
            <a:extLst>
              <a:ext uri="{FF2B5EF4-FFF2-40B4-BE49-F238E27FC236}">
                <a16:creationId xmlns:a16="http://schemas.microsoft.com/office/drawing/2014/main" id="{1B498C8C-8BF7-2F31-1554-B87E028652A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577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mentioned in the previous section, there are 4 main categories of finance, covering domestic, international, concessional and commercial. </a:t>
            </a:r>
            <a:br>
              <a:rPr lang="en-GB"/>
            </a:br>
            <a:endParaRPr lang="en-GB"/>
          </a:p>
          <a:p>
            <a:r>
              <a:rPr lang="en-GB"/>
              <a:t>Depending on the source, each is likely to offer different amounts of finance, different levels of concessionality, different currencies of commitments, and different ratios of Debt and Equity commitments. </a:t>
            </a:r>
          </a:p>
          <a:p>
            <a:endParaRPr lang="en-GB"/>
          </a:p>
          <a:p>
            <a:r>
              <a:rPr lang="en-GB" err="1"/>
              <a:t>Minfin</a:t>
            </a:r>
            <a:r>
              <a:rPr lang="en-GB"/>
              <a:t> uses these 4 architypes to differentiate between these sources in order to better project capital flows and the impact of changes in the terms of finance from each source. </a:t>
            </a:r>
          </a:p>
          <a:p>
            <a:endParaRPr lang="en-GB"/>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213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highlight the diversity in sources of financing, this slide aims to give some examples of each source of capital. </a:t>
            </a:r>
          </a:p>
          <a:p>
            <a:endParaRPr lang="en-GB"/>
          </a:p>
          <a:p>
            <a:r>
              <a:rPr lang="en-GB"/>
              <a:t>Firstly, in the top left corner of this chart we can see concessional domestic financing. This financing can be denominated in local currency, and carries interest rates and loan terms well below market rates, offering a concessional source of locally denominated project financing. Some examples of this source of financing include:</a:t>
            </a:r>
          </a:p>
          <a:p>
            <a:pPr>
              <a:buFontTx/>
              <a:buChar char="-"/>
            </a:pPr>
            <a:r>
              <a:rPr lang="en-GB"/>
              <a:t>Domestic Development Banks such as the Development Bank Ghana (DBG) providing loans within Ghana</a:t>
            </a:r>
          </a:p>
          <a:p>
            <a:pPr>
              <a:buFontTx/>
              <a:buChar char="-"/>
            </a:pPr>
            <a:r>
              <a:rPr lang="en-GB"/>
              <a:t>Sovereign on-lending undertaken by domestic national governments </a:t>
            </a:r>
          </a:p>
          <a:p>
            <a:pPr>
              <a:buFontTx/>
              <a:buChar char="-"/>
            </a:pPr>
            <a:r>
              <a:rPr lang="en-GB"/>
              <a:t>Utility based lending from domestic utility companies</a:t>
            </a:r>
          </a:p>
          <a:p>
            <a:pPr>
              <a:buFontTx/>
              <a:buChar char="-"/>
            </a:pPr>
            <a:endParaRPr lang="en-GB"/>
          </a:p>
          <a:p>
            <a:pPr marL="228600" indent="0">
              <a:buFontTx/>
              <a:buNone/>
            </a:pPr>
            <a:r>
              <a:rPr lang="en-GB"/>
              <a:t>Below this in the bottom left corner of the chart we see Commercial Domestic Financing. This financing is usually committed in domestic currency, and carries interest rates that are close to market rates. Some sources likely to offer this form of financing include:</a:t>
            </a:r>
          </a:p>
          <a:p>
            <a:pPr marL="400050" indent="-171450">
              <a:buFontTx/>
              <a:buChar char="-"/>
            </a:pPr>
            <a:r>
              <a:rPr lang="en-GB"/>
              <a:t>Domestic Commercial banks such as GCB Bank Limited in Ghana, offering commercial domestic bank loans</a:t>
            </a:r>
          </a:p>
          <a:p>
            <a:pPr marL="400050" indent="-171450">
              <a:buFontTx/>
              <a:buChar char="-"/>
            </a:pPr>
            <a:r>
              <a:rPr lang="en-GB"/>
              <a:t>Domestic Private Capital Funds such as </a:t>
            </a:r>
            <a:r>
              <a:rPr lang="en-GB" b="0" i="0" err="1">
                <a:solidFill>
                  <a:srgbClr val="333333"/>
                </a:solidFill>
                <a:effectLst/>
                <a:latin typeface="Roboto" panose="02000000000000000000" pitchFamily="2" charset="0"/>
              </a:rPr>
              <a:t>Cenpower</a:t>
            </a:r>
            <a:r>
              <a:rPr lang="en-GB" b="0" i="0">
                <a:solidFill>
                  <a:srgbClr val="333333"/>
                </a:solidFill>
                <a:effectLst/>
                <a:latin typeface="Roboto" panose="02000000000000000000" pitchFamily="2" charset="0"/>
              </a:rPr>
              <a:t> Holdings Limited within the </a:t>
            </a:r>
            <a:r>
              <a:rPr lang="en-GB" b="0" i="0" err="1">
                <a:solidFill>
                  <a:srgbClr val="333333"/>
                </a:solidFill>
                <a:effectLst/>
                <a:latin typeface="Roboto" panose="02000000000000000000" pitchFamily="2" charset="0"/>
              </a:rPr>
              <a:t>Cenpower</a:t>
            </a:r>
            <a:r>
              <a:rPr lang="en-GB" b="0" i="0">
                <a:solidFill>
                  <a:srgbClr val="333333"/>
                </a:solidFill>
                <a:effectLst/>
                <a:latin typeface="Roboto" panose="02000000000000000000" pitchFamily="2" charset="0"/>
              </a:rPr>
              <a:t> Project CCGT plant in Ghana.</a:t>
            </a:r>
          </a:p>
          <a:p>
            <a:pPr marL="400050" indent="-171450">
              <a:buFontTx/>
              <a:buChar char="-"/>
            </a:pPr>
            <a:r>
              <a:rPr lang="en-GB" b="0" i="0">
                <a:solidFill>
                  <a:srgbClr val="333333"/>
                </a:solidFill>
                <a:effectLst/>
                <a:latin typeface="Roboto" panose="02000000000000000000" pitchFamily="2" charset="0"/>
              </a:rPr>
              <a:t>Local crowdfunding which is a growing approach to financing power projects, such as </a:t>
            </a:r>
            <a:r>
              <a:rPr lang="en-GB" b="0" i="0" err="1">
                <a:solidFill>
                  <a:srgbClr val="333333"/>
                </a:solidFill>
                <a:effectLst/>
                <a:latin typeface="Roboto" panose="02000000000000000000" pitchFamily="2" charset="0"/>
              </a:rPr>
              <a:t>Hydrobox</a:t>
            </a:r>
            <a:r>
              <a:rPr lang="en-GB" b="0" i="0">
                <a:solidFill>
                  <a:srgbClr val="333333"/>
                </a:solidFill>
                <a:effectLst/>
                <a:latin typeface="Roboto" panose="02000000000000000000" pitchFamily="2" charset="0"/>
              </a:rPr>
              <a:t> in Kenya. </a:t>
            </a:r>
          </a:p>
          <a:p>
            <a:pPr marL="400050" indent="-171450">
              <a:buFontTx/>
              <a:buChar char="-"/>
            </a:pPr>
            <a:endParaRPr lang="en-GB" b="0" i="0">
              <a:solidFill>
                <a:srgbClr val="333333"/>
              </a:solidFill>
              <a:effectLst/>
              <a:latin typeface="Roboto" panose="02000000000000000000" pitchFamily="2" charset="0"/>
            </a:endParaRPr>
          </a:p>
          <a:p>
            <a:pPr marL="228600" indent="0">
              <a:buFontTx/>
              <a:buNone/>
            </a:pPr>
            <a:r>
              <a:rPr lang="en-GB" b="0" i="0">
                <a:solidFill>
                  <a:srgbClr val="333333"/>
                </a:solidFill>
                <a:effectLst/>
                <a:latin typeface="Roboto" panose="02000000000000000000" pitchFamily="2" charset="0"/>
              </a:rPr>
              <a:t>In the top right corner of this chart we can see sources of concessional international financing. This is typically the most concessional source of financing, and can often represent a significant pool of concessional resources for project financing, although this is often denominated in more stable foreign currencies such as US Dollars, Euros For concessional international financing, examples include:</a:t>
            </a:r>
          </a:p>
          <a:p>
            <a:pPr marL="400050" indent="-171450">
              <a:buFontTx/>
              <a:buChar char="-"/>
            </a:pPr>
            <a:r>
              <a:rPr lang="en-GB" b="0" i="0">
                <a:solidFill>
                  <a:srgbClr val="333333"/>
                </a:solidFill>
                <a:effectLst/>
                <a:latin typeface="Roboto" panose="02000000000000000000" pitchFamily="2" charset="0"/>
              </a:rPr>
              <a:t>Multilateral Development Banks such as the World Bank, the African Development Bank, Interamerican Development Bank and Islamic Development Bank</a:t>
            </a:r>
          </a:p>
          <a:p>
            <a:pPr marL="400050" indent="-171450">
              <a:buFontTx/>
              <a:buChar char="-"/>
            </a:pPr>
            <a:r>
              <a:rPr lang="en-GB" b="0" i="0">
                <a:solidFill>
                  <a:srgbClr val="333333"/>
                </a:solidFill>
                <a:effectLst/>
                <a:latin typeface="Roboto" panose="02000000000000000000" pitchFamily="2" charset="0"/>
              </a:rPr>
              <a:t>Bilateral Agencies such as the United States’ </a:t>
            </a:r>
            <a:r>
              <a:rPr lang="en-GB" b="0" i="0">
                <a:solidFill>
                  <a:srgbClr val="474747"/>
                </a:solidFill>
                <a:effectLst/>
                <a:latin typeface="Arial" panose="020B0604020202020204" pitchFamily="34" charset="0"/>
              </a:rPr>
              <a:t>Development Finance Institution (DFC), the UK’s British International Investment (BII), and the French Development Agency (AFD)</a:t>
            </a:r>
          </a:p>
          <a:p>
            <a:pPr marL="400050" indent="-171450">
              <a:buFontTx/>
              <a:buChar char="-"/>
            </a:pPr>
            <a:r>
              <a:rPr lang="en-GB" b="0" i="0">
                <a:solidFill>
                  <a:srgbClr val="474747"/>
                </a:solidFill>
                <a:effectLst/>
                <a:latin typeface="Arial" panose="020B0604020202020204" pitchFamily="34" charset="0"/>
              </a:rPr>
              <a:t>Climate Funds such as the Global Environment Facility (GEF), and Climate Investment Fund (CIF) which includes the </a:t>
            </a:r>
            <a:r>
              <a:rPr lang="en-US" b="0" i="0">
                <a:solidFill>
                  <a:srgbClr val="474747"/>
                </a:solidFill>
                <a:effectLst/>
                <a:latin typeface="Arial" panose="020B0604020202020204" pitchFamily="34" charset="0"/>
              </a:rPr>
              <a:t>Scaling Up Renewable Energy Program (SREP) and Clean Technology Fund (CTF)</a:t>
            </a:r>
          </a:p>
          <a:p>
            <a:pPr marL="400050" indent="-171450">
              <a:buFontTx/>
              <a:buChar char="-"/>
            </a:pPr>
            <a:r>
              <a:rPr lang="en-US" b="0" i="0">
                <a:solidFill>
                  <a:srgbClr val="474747"/>
                </a:solidFill>
                <a:effectLst/>
                <a:latin typeface="Arial" panose="020B0604020202020204" pitchFamily="34" charset="0"/>
              </a:rPr>
              <a:t>Concessional Export Credits such as those offered by the </a:t>
            </a:r>
            <a:r>
              <a:rPr lang="en-GB" b="0" i="0">
                <a:solidFill>
                  <a:srgbClr val="474747"/>
                </a:solidFill>
                <a:effectLst/>
                <a:latin typeface="Arial" panose="020B0604020202020204" pitchFamily="34" charset="0"/>
              </a:rPr>
              <a:t>Export Import Bank of China, referred to as China EXIM.</a:t>
            </a:r>
          </a:p>
          <a:p>
            <a:pPr marL="400050" indent="-171450">
              <a:buFontTx/>
              <a:buChar char="-"/>
            </a:pPr>
            <a:endParaRPr lang="en-GB" b="0" i="0">
              <a:solidFill>
                <a:srgbClr val="474747"/>
              </a:solidFill>
              <a:effectLst/>
              <a:latin typeface="Arial" panose="020B0604020202020204" pitchFamily="34" charset="0"/>
            </a:endParaRPr>
          </a:p>
          <a:p>
            <a:pPr marL="228600" indent="0">
              <a:buFontTx/>
              <a:buNone/>
            </a:pPr>
            <a:r>
              <a:rPr lang="en-GB" b="0" i="0">
                <a:solidFill>
                  <a:srgbClr val="474747"/>
                </a:solidFill>
                <a:effectLst/>
                <a:latin typeface="Arial" panose="020B0604020202020204" pitchFamily="34" charset="0"/>
              </a:rPr>
              <a:t>Lastly, commercial international financing in the bottom right corner of this chart covers. Financing from this source is often denominated in international currencies, and though this financing can be more concessional than domestic commercial funds, it carries additional risks of currency depreciation and sovereign credit risks. Sources of International commercial finance include:</a:t>
            </a:r>
          </a:p>
          <a:p>
            <a:pPr marL="400050" indent="-171450">
              <a:buFontTx/>
              <a:buChar char="-"/>
            </a:pPr>
            <a:r>
              <a:rPr lang="en-GB" b="0" i="0">
                <a:solidFill>
                  <a:srgbClr val="474747"/>
                </a:solidFill>
                <a:effectLst/>
                <a:latin typeface="Arial" panose="020B0604020202020204" pitchFamily="34" charset="0"/>
              </a:rPr>
              <a:t>Commercial International Banks including HSBC, Standard Chartered Bank and ABSA</a:t>
            </a:r>
          </a:p>
          <a:p>
            <a:pPr marL="400050" indent="-171450">
              <a:buFontTx/>
              <a:buChar char="-"/>
            </a:pPr>
            <a:r>
              <a:rPr lang="en-GB" b="0" i="0">
                <a:solidFill>
                  <a:srgbClr val="474747"/>
                </a:solidFill>
                <a:effectLst/>
                <a:latin typeface="Arial" panose="020B0604020202020204" pitchFamily="34" charset="0"/>
              </a:rPr>
              <a:t>International Private Equity Funds such as Actis, Brookfield Asset Management and Cummins among many others. </a:t>
            </a:r>
          </a:p>
          <a:p>
            <a:pPr marL="400050" indent="-171450">
              <a:buFontTx/>
              <a:buChar char="-"/>
            </a:pPr>
            <a:endParaRPr lang="en-GB"/>
          </a:p>
          <a:p>
            <a:pPr marL="400050" indent="-171450">
              <a:buFontTx/>
              <a:buChar char="-"/>
            </a:pP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766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E455A-0C50-5724-B50C-20C7CE039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342B3-640F-F519-4171-FE99FAE11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D768C-3B03-CC86-B752-F63864EF515F}"/>
              </a:ext>
            </a:extLst>
          </p:cNvPr>
          <p:cNvSpPr>
            <a:spLocks noGrp="1"/>
          </p:cNvSpPr>
          <p:nvPr>
            <p:ph type="body" idx="1"/>
          </p:nvPr>
        </p:nvSpPr>
        <p:spPr/>
        <p:txBody>
          <a:bodyPr/>
          <a:lstStyle/>
          <a:p>
            <a:endParaRPr lang="en-GB"/>
          </a:p>
          <a:p>
            <a:r>
              <a:rPr lang="en-GB"/>
              <a:t>Here we can see some of the characteristics mapped within </a:t>
            </a:r>
            <a:r>
              <a:rPr lang="en-GB" err="1"/>
              <a:t>Minfin’s</a:t>
            </a:r>
            <a:r>
              <a:rPr lang="en-GB"/>
              <a:t> financing baseline. Each of these rows indicates the variables that must be included for each source of financing within a project in </a:t>
            </a:r>
            <a:r>
              <a:rPr lang="en-GB" err="1"/>
              <a:t>Minfin</a:t>
            </a:r>
            <a:r>
              <a:rPr lang="en-GB"/>
              <a:t>.</a:t>
            </a:r>
          </a:p>
          <a:p>
            <a:endParaRPr lang="en-GB"/>
          </a:p>
          <a:p>
            <a:r>
              <a:rPr lang="en-GB"/>
              <a:t>The first variable assessed is the project technology, this informs </a:t>
            </a:r>
            <a:r>
              <a:rPr lang="en-GB" err="1"/>
              <a:t>Minfin’s</a:t>
            </a:r>
            <a:r>
              <a:rPr lang="en-GB"/>
              <a:t> technology architypes and is classified based on the technology that the project targets, this can include Solar, Wind, Hydro, Geothermal, Oil, Gas, Transmission or Distribution, among others. </a:t>
            </a:r>
          </a:p>
          <a:p>
            <a:endParaRPr lang="en-GB"/>
          </a:p>
          <a:p>
            <a:r>
              <a:rPr lang="en-GB"/>
              <a:t>In the next column this is then categorised into the three umbrellas of “Renewable” power projects such as Wind, Solar or Hydro, “Fossil Fuel” power project such as Oil, Coal or Gas, or Grid Infrastructural investments which covers Transmission and Distribution. </a:t>
            </a:r>
          </a:p>
          <a:p>
            <a:endParaRPr lang="en-GB"/>
          </a:p>
          <a:p>
            <a:r>
              <a:rPr lang="en-GB"/>
              <a:t>The year that the loan is committed is also key to informing </a:t>
            </a:r>
            <a:r>
              <a:rPr lang="en-GB" err="1"/>
              <a:t>Minfin’s</a:t>
            </a:r>
            <a:r>
              <a:rPr lang="en-GB"/>
              <a:t> modelling of existing debt obligations and should be included.</a:t>
            </a:r>
          </a:p>
          <a:p>
            <a:endParaRPr lang="en-GB"/>
          </a:p>
          <a:p>
            <a:r>
              <a:rPr lang="en-GB"/>
              <a:t>The sector that the funds have come from is also required. This covers; private sector finance, typically more commercial loans, and public sector finance, this is government funded finance and is typically more concessional. </a:t>
            </a:r>
          </a:p>
          <a:p>
            <a:endParaRPr lang="en-GB"/>
          </a:p>
          <a:p>
            <a:r>
              <a:rPr lang="en-GB"/>
              <a:t>The type of financial institution offering the commitment is also classified as either  </a:t>
            </a:r>
          </a:p>
          <a:p>
            <a:pPr>
              <a:buFontTx/>
              <a:buChar char="-"/>
            </a:pPr>
            <a:r>
              <a:rPr lang="en-GB"/>
              <a:t>Bilateral Agency (National Government Funded International Financial Institution), </a:t>
            </a:r>
          </a:p>
          <a:p>
            <a:pPr>
              <a:buFontTx/>
              <a:buChar char="-"/>
            </a:pPr>
            <a:r>
              <a:rPr lang="en-GB"/>
              <a:t>Multilateral Agency (Multi-country funded International Financial Institution), </a:t>
            </a:r>
          </a:p>
          <a:p>
            <a:pPr>
              <a:buFontTx/>
              <a:buChar char="-"/>
            </a:pPr>
            <a:r>
              <a:rPr lang="en-GB"/>
              <a:t>Foreign Government (Direct lending from a foreign government)</a:t>
            </a:r>
          </a:p>
          <a:p>
            <a:pPr>
              <a:buFontTx/>
              <a:buChar char="-"/>
            </a:pPr>
            <a:r>
              <a:rPr lang="en-GB"/>
              <a:t>National Government (Direct lending or on-lending from national domestic government)</a:t>
            </a:r>
          </a:p>
          <a:p>
            <a:pPr>
              <a:buFontTx/>
              <a:buChar char="-"/>
            </a:pPr>
            <a:r>
              <a:rPr lang="en-GB"/>
              <a:t>National Development Bank (domestic development bank lending)</a:t>
            </a:r>
          </a:p>
          <a:p>
            <a:pPr>
              <a:buFontTx/>
              <a:buChar char="-"/>
            </a:pPr>
            <a:r>
              <a:rPr lang="en-GB"/>
              <a:t>Climate Fund (typically international and multilateral funds committed to climate finance)</a:t>
            </a:r>
          </a:p>
          <a:p>
            <a:pPr>
              <a:buFontTx/>
              <a:buChar char="-"/>
            </a:pPr>
            <a:r>
              <a:rPr lang="en-GB"/>
              <a:t>Commercial Bank (loans and financing sourced from commercial banks)</a:t>
            </a:r>
          </a:p>
          <a:p>
            <a:pPr>
              <a:buFontTx/>
              <a:buChar char="-"/>
            </a:pPr>
            <a:r>
              <a:rPr lang="en-GB"/>
              <a:t>Private Equity Fund (Investments from private equity funds)</a:t>
            </a:r>
          </a:p>
          <a:p>
            <a:endParaRPr lang="en-GB"/>
          </a:p>
          <a:p>
            <a:r>
              <a:rPr lang="en-GB"/>
              <a:t>We also include the origin of finance, this is disaggregated between International OECD country commitments, International Commitments from China, Other International Commitments, and Domestic Commitments.</a:t>
            </a:r>
          </a:p>
          <a:p>
            <a:endParaRPr lang="en-GB"/>
          </a:p>
          <a:p>
            <a:r>
              <a:rPr lang="en-GB"/>
              <a:t>Finally, we include both the Volume of funding in millions, and the currency in which it has been committed.</a:t>
            </a:r>
          </a:p>
        </p:txBody>
      </p:sp>
      <p:sp>
        <p:nvSpPr>
          <p:cNvPr id="4" name="Slide Number Placeholder 3">
            <a:extLst>
              <a:ext uri="{FF2B5EF4-FFF2-40B4-BE49-F238E27FC236}">
                <a16:creationId xmlns:a16="http://schemas.microsoft.com/office/drawing/2014/main" id="{FAC97EFA-5254-ACEA-0981-C005DC95044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8687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is important to differentiate between Concessional financing and Commercial Financing. In contrast to Concessional Financing, Commercial Financing is typically undertaken by private market actors who prioritise generating profits through investments in bankable projects. </a:t>
            </a:r>
          </a:p>
          <a:p>
            <a:r>
              <a:rPr lang="en-GB"/>
              <a:t>The sources of finance typically offering commercial finance include</a:t>
            </a:r>
          </a:p>
          <a:p>
            <a:pPr>
              <a:buFont typeface="Arial" panose="020B0604020202020204" pitchFamily="34" charset="0"/>
              <a:buChar char="•"/>
            </a:pPr>
            <a:r>
              <a:rPr lang="en-GB"/>
              <a:t>Both Domestic and International Commercial Banks (these banks unlike many development banks operate for-profit and as such carry less concessional terms of finance)</a:t>
            </a:r>
          </a:p>
          <a:p>
            <a:pPr>
              <a:buFont typeface="Arial" panose="020B0604020202020204" pitchFamily="34" charset="0"/>
              <a:buChar char="•"/>
            </a:pPr>
            <a:r>
              <a:rPr lang="en-GB"/>
              <a:t>Some Commercial export credit agencies</a:t>
            </a:r>
          </a:p>
          <a:p>
            <a:pPr>
              <a:buFont typeface="Arial" panose="020B0604020202020204" pitchFamily="34" charset="0"/>
              <a:buChar char="•"/>
            </a:pPr>
            <a:r>
              <a:rPr lang="en-GB"/>
              <a:t>And large volumes of both domestic and International private commercial capital.</a:t>
            </a:r>
          </a:p>
          <a:p>
            <a:pPr marL="228600" indent="0">
              <a:buFont typeface="Arial" panose="020B0604020202020204" pitchFamily="34" charset="0"/>
              <a:buNone/>
            </a:pPr>
            <a:r>
              <a:rPr lang="en-GB"/>
              <a:t>Once accessed, the commercial and private sector can potentially provide a vast source of financing enabling sectoral development and growth. </a:t>
            </a:r>
          </a:p>
          <a:p>
            <a:pPr marL="228600" indent="0">
              <a:buFont typeface="Arial" panose="020B0604020202020204" pitchFamily="34" charset="0"/>
              <a:buNone/>
            </a:pPr>
            <a:r>
              <a:rPr lang="en-GB"/>
              <a:t>However, the terms of finance associated with commercial loans are typically reflective of market rates, and often carry high interest rates, short grace periods and short loan terms.</a:t>
            </a:r>
          </a:p>
          <a:p>
            <a:pPr marL="228600" indent="0">
              <a:buFont typeface="Arial" panose="020B0604020202020204" pitchFamily="34" charset="0"/>
              <a:buNone/>
            </a:pPr>
            <a:r>
              <a:rPr lang="en-GB"/>
              <a:t>In order to bring the terms of finance down, risk factors must be addressed, and private sector engagement should be developed.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888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Although Concessional financing contributes largely to power projects, is a much more limited pool of finance that focuses on fostering national development within countries. </a:t>
            </a:r>
          </a:p>
          <a:p>
            <a:r>
              <a:rPr lang="en-GB"/>
              <a:t>Concessional financing typically comes from </a:t>
            </a:r>
          </a:p>
          <a:p>
            <a:pPr marL="457200" lvl="1" indent="-457200">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National Development Banks (Typically </a:t>
            </a:r>
            <a:r>
              <a:rPr lang="en-US"/>
              <a:t>government-owned financial institution that provides long-term funding and support for economic development projects, infrastructure, and industries to promote national growth)</a:t>
            </a: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lvl="1" indent="-457200">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Multilateral Development Banks (</a:t>
            </a:r>
            <a:r>
              <a:rPr lang="en-US"/>
              <a:t>International financial institutions, funded by multiple countries, that provide loans, grants, and technical assistance to support economic development, infrastructure, and poverty reduction in member countries)</a:t>
            </a: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lvl="1" indent="-457200">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Bilateral Development Agencies (</a:t>
            </a:r>
            <a:r>
              <a:rPr lang="en-US"/>
              <a:t>Government-funded institutions that provide financial aid, technical assistance, and policy support directly from one country to another to support national development)</a:t>
            </a: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lvl="1" indent="-457200">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Climate or Development Funds (Typically internationally funded multilateral organisations that focus on developing socioeconomic development through development funds, and mitigation and adaptations efforts through climate funds)</a:t>
            </a:r>
          </a:p>
          <a:p>
            <a:pPr marL="457200" lvl="1" indent="-457200">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Concessional Export Credit Agencies (</a:t>
            </a:r>
            <a:r>
              <a:rPr lang="en-US"/>
              <a:t>Government-backed financial institutions that provide export financing at </a:t>
            </a:r>
            <a:r>
              <a:rPr lang="en-US" b="0"/>
              <a:t>below-market rates in order </a:t>
            </a:r>
            <a:r>
              <a:rPr lang="en-US"/>
              <a:t>to promote exports, especially to developing countries)</a:t>
            </a:r>
          </a:p>
          <a:p>
            <a:pPr marL="0" lvl="1" indent="0">
              <a:spcAft>
                <a:spcPts val="800"/>
              </a:spcAft>
              <a:buFont typeface="Arial" panose="020B0604020202020204" pitchFamily="34" charset="0"/>
              <a:buNone/>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0" lvl="1" indent="0">
              <a:spcAft>
                <a:spcPts val="800"/>
              </a:spcAft>
              <a:buFont typeface="Arial" panose="020B0604020202020204" pitchFamily="34" charset="0"/>
              <a:buNone/>
            </a:pPr>
            <a:r>
              <a:rPr lang="en-GB" sz="1200">
                <a:latin typeface="Open Sans" panose="020B0606030504020204" pitchFamily="34" charset="0"/>
                <a:ea typeface="Open Sans" panose="020B0606030504020204" pitchFamily="34" charset="0"/>
                <a:cs typeface="Open Sans" panose="020B0606030504020204" pitchFamily="34" charset="0"/>
              </a:rPr>
              <a:t>Whilst this pool of funding is limited, it offers financing at below market rate compared to that of commercial sources of finance. </a:t>
            </a:r>
            <a:br>
              <a:rPr lang="en-GB" sz="1200">
                <a:latin typeface="Open Sans" panose="020B0606030504020204" pitchFamily="34" charset="0"/>
                <a:ea typeface="Open Sans" panose="020B0606030504020204" pitchFamily="34" charset="0"/>
                <a:cs typeface="Open Sans" panose="020B0606030504020204" pitchFamily="34" charset="0"/>
              </a:rPr>
            </a:br>
            <a:r>
              <a:rPr lang="en-GB" sz="1200">
                <a:latin typeface="Open Sans" panose="020B0606030504020204" pitchFamily="34" charset="0"/>
                <a:ea typeface="Open Sans" panose="020B0606030504020204" pitchFamily="34" charset="0"/>
                <a:cs typeface="Open Sans" panose="020B0606030504020204" pitchFamily="34" charset="0"/>
              </a:rPr>
              <a:t>This includes, lower interest rates, longer grace periods and longer loan terms, equating to a higher grant element.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609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Whilst concessionality is dependent on several components of a loan’s structure, primarily the interest rate, loan term and grace period, each of these factors can vary significantly, and it can often be challenging to get a clear comparison and metric of concessionality. In order to address this, we often use a single metric, known as Grant Element. Whilst there are several formulas to calculate this that cover the different repayment schedules of Lump Sum and Annuity, we will focus on Equal Principal Repayments as the most common choice of loan schedule in infrastructural projects. </a:t>
            </a:r>
          </a:p>
          <a:p>
            <a:endParaRPr lang="en-GB"/>
          </a:p>
          <a:p>
            <a:r>
              <a:rPr lang="en-GB"/>
              <a:t>In the blue figure below, we can see the equation for calculating Grant Element. Whilst this formula can seem intimidating, it relies on a few relative simple parameters that define the loan term, namely the Interest Rate of the loan, the Maturity (which is equal to the Grace + Term), the number of repayments per annum (this can be defined by users in </a:t>
            </a:r>
            <a:r>
              <a:rPr lang="en-GB" err="1"/>
              <a:t>Minfin</a:t>
            </a:r>
            <a:r>
              <a:rPr lang="en-GB"/>
              <a:t>), the discount rate (a rate against which the concessionality is measured)m the Principal Repayment or Term (equal to the Maturity minus the grace period), the total number of Repayments (equal to the number of annual repayments multiplied by the loan term), and the grace period (also equal to the maturity minus the loan term).</a:t>
            </a:r>
          </a:p>
          <a:p>
            <a:endParaRPr lang="en-GB"/>
          </a:p>
          <a:p>
            <a:r>
              <a:rPr lang="en-GB"/>
              <a:t>Once these have variables been input into the equation shown here, it is relatively simple to calculate Grant element for loans. However, to make this process easier, this is done automatically for users within </a:t>
            </a:r>
            <a:r>
              <a:rPr lang="en-GB" err="1"/>
              <a:t>Minfin</a:t>
            </a:r>
            <a:r>
              <a:rPr lang="en-GB"/>
              <a:t>.</a:t>
            </a:r>
          </a:p>
          <a:p>
            <a:endParaRPr lang="en-GB"/>
          </a:p>
          <a:p>
            <a:endParaRPr lang="en-GB"/>
          </a:p>
          <a:p>
            <a:endParaRPr lang="en-GB"/>
          </a:p>
          <a:p>
            <a:r>
              <a:rPr lang="en-GB"/>
              <a:t>https://thedocs.worldbank.org/en/doc/287062306faaab990e9ea7a5deb0ace8-0410012017/original/grant_element_calculation_formula_2013.pdf</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0554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FECC-5F94-A6BF-60B1-4BA3BCF41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3AFC5-06AD-3D36-5527-59D312807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2D0BA-771C-0742-E45A-B17B27C4A9C4}"/>
              </a:ext>
            </a:extLst>
          </p:cNvPr>
          <p:cNvSpPr>
            <a:spLocks noGrp="1"/>
          </p:cNvSpPr>
          <p:nvPr>
            <p:ph type="body" idx="1"/>
          </p:nvPr>
        </p:nvSpPr>
        <p:spPr/>
        <p:txBody>
          <a:bodyPr/>
          <a:lstStyle/>
          <a:p>
            <a:r>
              <a:rPr lang="en-GB"/>
              <a:t>Here we can see two worked examples of calculations for Grant Element. Both of these loans are following the same repayment Schedule of EPP with grace period, using a discount rate of 5 percent, and 2 annual repayments. However, loan A carries a low interest rate at 1.8 percent, 6 years grace and 12 years term. In contrast, Loan B carries an interest rate of 3.5 percent, 2 year grace period and 4 year loan term. Using these parameters, and remembering that maturity is equal to the Loan Term plus the Grace period, we can input these variables into the Grant element calculation as shown below. </a:t>
            </a:r>
          </a:p>
          <a:p>
            <a:r>
              <a:rPr lang="en-GB"/>
              <a:t>For each of our loans this then calculates a relative “Grant Element” that can be used to compare between loans, and assess how loans lie within the market as a whole. For Loan A we can see a grant element of 30.78 percent. This represents a relatively high grant element, and suggests that under the discount rate applied, this loan carries a high degree of concessionality. In contrast, we can see that for Loan B, the grant element is just 5.42 percent. Whilst this does suggest some small degree of concessionality, this suggests under our current discount rate that Loan B reflects loan terms much closer to what would be expected from a commercial and non-concessional loan.</a:t>
            </a:r>
          </a:p>
          <a:p>
            <a:r>
              <a:rPr lang="en-GB"/>
              <a:t>As such if given a choice as a project developer between Loan A and Loan B, we are able to say that we would choose loan A as it’s terms carry a grant element over 5 times higher than that of Loan B. </a:t>
            </a:r>
          </a:p>
          <a:p>
            <a:endParaRPr lang="en-GB"/>
          </a:p>
          <a:p>
            <a:r>
              <a:rPr lang="en-GB"/>
              <a:t>https://thedocs.worldbank.org/en/doc/287062306faaab990e9ea7a5deb0ace8-0410012017/original/grant_element_calculation_formula_2013.pdf</a:t>
            </a:r>
          </a:p>
        </p:txBody>
      </p:sp>
      <p:sp>
        <p:nvSpPr>
          <p:cNvPr id="4" name="Slide Number Placeholder 3">
            <a:extLst>
              <a:ext uri="{FF2B5EF4-FFF2-40B4-BE49-F238E27FC236}">
                <a16:creationId xmlns:a16="http://schemas.microsoft.com/office/drawing/2014/main" id="{A81F4FB0-8952-717E-AB21-59D7C89B07C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532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know, investment needs represent the upfront costs of infrastructure projects. This is often referred to as the "overnight cost" and is representative of the capital cost of constructing an infrastructural project. This can include equipment costs, civil works and construction costs, permit, legal and regulatory costs, additional infrastructural costs and project preparation costs among others. </a:t>
            </a:r>
          </a:p>
          <a:p>
            <a:endParaRPr lang="en-US"/>
          </a:p>
          <a:p>
            <a:r>
              <a:rPr lang="en-US"/>
              <a:t>Whilst this is an accurate and valuable metric of the costs of power projects from some perspectives, this is not how the costs are typically incurred or experienced for project developers and financiers. Due to capital constraints, project developers will typically raise capital from prospective investors in order to meet the upfront costs of developing infrastructural projects, enabling them to spread the costs of project development over the life of the project, during which anticipated revenues generated by the project should cover repayment costs as well as providing profits. However, these investors will expect to be repaid with additional interest based on revenues generated by the project. Understanding how these costs are incurred throughout the life of the project are key to understanding not only project level feasibility, but from a more holistic perspective, sectoral development feasibility. </a:t>
            </a:r>
            <a:r>
              <a:rPr lang="en-US" err="1"/>
              <a:t>Minfin</a:t>
            </a:r>
            <a:r>
              <a:rPr lang="en-US"/>
              <a:t> aims to help clarify this holistic view of sectoral cash flows, balancing funding availability and financing requirements based on projected </a:t>
            </a:r>
            <a:r>
              <a:rPr lang="en-US" i="0"/>
              <a:t>i</a:t>
            </a:r>
            <a:r>
              <a:rPr lang="en-US"/>
              <a:t>nvestment needs.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9735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GB"/>
              <a:t>Whilst we can make assessments of single sources of financing, infrastructural projects must typically rely on a blend of several sources of financing. This will normally include a blend of debt and equity that is usually around 80% debt to 20% equity, a blend of concessional and commercial as well as a blend of domestic and international financing, with multiple financiers often falling into each of these categories.</a:t>
            </a:r>
          </a:p>
          <a:p>
            <a:pPr marL="228600" indent="0">
              <a:buFont typeface="Arial" panose="020B0604020202020204" pitchFamily="34" charset="0"/>
              <a:buNone/>
            </a:pPr>
            <a:r>
              <a:rPr lang="en-GB"/>
              <a:t>A diverse capital structure can help to address risks within the project, as well as helping projects develop a cash-flow structure that matches its financing requirements. </a:t>
            </a:r>
          </a:p>
          <a:p>
            <a:pPr marL="228600" indent="0">
              <a:buFont typeface="Arial" panose="020B0604020202020204" pitchFamily="34" charset="0"/>
              <a:buNone/>
            </a:pPr>
            <a:r>
              <a:rPr lang="en-GB"/>
              <a:t>As such each financier will likely contribute both different volumes of finance, as well as offering finance at different rates or costs. In order to assess the concessionality of finance at the project level, we aim to assess this “Cost of Capital” and how it changes based on the structure and terms of financing.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1421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BC419-80B6-3C1A-42DE-8FCBFDDA1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45A95-1C4A-B9A9-9F6D-811A2B94F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A6059-1354-5CC9-CCD5-A26C974152A9}"/>
              </a:ext>
            </a:extLst>
          </p:cNvPr>
          <p:cNvSpPr>
            <a:spLocks noGrp="1"/>
          </p:cNvSpPr>
          <p:nvPr>
            <p:ph type="body" idx="1"/>
          </p:nvPr>
        </p:nvSpPr>
        <p:spPr/>
        <p:txBody>
          <a:bodyPr/>
          <a:lstStyle/>
          <a:p>
            <a:r>
              <a:rPr lang="en-GB"/>
              <a:t>As mentioned in the previous slide, several financiers are likely to fall within each category. Shown in the graph on the right, we can see how under the single umbrella of concessional international debt financing, we can have multiple commitments from multiple sources. In this example we can see large commitments from the World Bank, </a:t>
            </a:r>
            <a:r>
              <a:rPr lang="en-GB" err="1"/>
              <a:t>Jica</a:t>
            </a:r>
            <a:r>
              <a:rPr lang="en-GB"/>
              <a:t>, and the Africa Development Bank, as well as smaller contributions from the AFD, EBRD and EIB. Each likely be lending under their own terms of finance, with different interest rates applied. </a:t>
            </a:r>
          </a:p>
          <a:p>
            <a:r>
              <a:rPr lang="en-GB"/>
              <a:t>To determine the Cost of Capital for this project, either overall or purely from Concessional International Debt Financing we must ensure that each financier’s contribution to the overall cost of capital is weighted by their overall contribution in order to prevent the calculation being skewed by small volumes of finance that may carry relatively high costs of capital. This variable that we aim to calculate is referred to as the Weighted Average Cost of Capital or WACC.</a:t>
            </a:r>
          </a:p>
        </p:txBody>
      </p:sp>
      <p:sp>
        <p:nvSpPr>
          <p:cNvPr id="4" name="Slide Number Placeholder 3">
            <a:extLst>
              <a:ext uri="{FF2B5EF4-FFF2-40B4-BE49-F238E27FC236}">
                <a16:creationId xmlns:a16="http://schemas.microsoft.com/office/drawing/2014/main" id="{30AC54F3-3A2F-E632-DB90-FD93A28B9B2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916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4334-42F4-39FD-9DD2-2786D4B38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036F7-8900-21C4-4455-32339253B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6CA3B-3EE0-7EF1-46D9-77F5363319DE}"/>
              </a:ext>
            </a:extLst>
          </p:cNvPr>
          <p:cNvSpPr>
            <a:spLocks noGrp="1"/>
          </p:cNvSpPr>
          <p:nvPr>
            <p:ph type="body" idx="1"/>
          </p:nvPr>
        </p:nvSpPr>
        <p:spPr/>
        <p:txBody>
          <a:bodyPr/>
          <a:lstStyle/>
          <a:p>
            <a:r>
              <a:rPr lang="en-GB" sz="1200">
                <a:latin typeface="Open Sans" panose="020B0606030504020204" pitchFamily="34" charset="0"/>
                <a:ea typeface="Open Sans" panose="020B0606030504020204" pitchFamily="34" charset="0"/>
                <a:cs typeface="Open Sans" panose="020B0606030504020204" pitchFamily="34" charset="0"/>
              </a:rPr>
              <a:t>As mentioned before, when calculating the WACC we aim to account for any biases in financing by including the share that each financier contributes to the overall capital structure.</a:t>
            </a:r>
          </a:p>
          <a:p>
            <a:r>
              <a:rPr lang="en-GB" sz="1200">
                <a:latin typeface="Open Sans" panose="020B0606030504020204" pitchFamily="34" charset="0"/>
                <a:ea typeface="Open Sans" panose="020B0606030504020204" pitchFamily="34" charset="0"/>
                <a:cs typeface="Open Sans" panose="020B0606030504020204" pitchFamily="34" charset="0"/>
              </a:rPr>
              <a:t>In order to do this, we initially multiply the Cost of Capital or Rate that each source of financing carries, with the share or volume that is contributed to overall capital structure we are assessing. </a:t>
            </a:r>
          </a:p>
          <a:p>
            <a:r>
              <a:rPr lang="en-GB" sz="1200">
                <a:latin typeface="Open Sans" panose="020B0606030504020204" pitchFamily="34" charset="0"/>
                <a:ea typeface="Open Sans" panose="020B0606030504020204" pitchFamily="34" charset="0"/>
                <a:cs typeface="Open Sans" panose="020B0606030504020204" pitchFamily="34" charset="0"/>
              </a:rPr>
              <a:t>We then sum or add all of these calculated values up within the capital structure we are assessing, this can be at the project level, but can also be applied at any other aggregation such as Technology or Source of Financing etc.</a:t>
            </a:r>
          </a:p>
          <a:p>
            <a:r>
              <a:rPr lang="en-GB" sz="1200">
                <a:latin typeface="Open Sans" panose="020B0606030504020204" pitchFamily="34" charset="0"/>
                <a:ea typeface="Open Sans" panose="020B0606030504020204" pitchFamily="34" charset="0"/>
                <a:cs typeface="Open Sans" panose="020B0606030504020204" pitchFamily="34" charset="0"/>
              </a:rPr>
              <a:t>This calculation is shown in the top half of the equation below. </a:t>
            </a:r>
          </a:p>
          <a:p>
            <a:r>
              <a:rPr lang="en-GB" sz="1200">
                <a:latin typeface="Open Sans" panose="020B0606030504020204" pitchFamily="34" charset="0"/>
                <a:ea typeface="Open Sans" panose="020B0606030504020204" pitchFamily="34" charset="0"/>
                <a:cs typeface="Open Sans" panose="020B0606030504020204" pitchFamily="34" charset="0"/>
              </a:rPr>
              <a:t>We then divide this calculated value by the sum of all the shares or volumes committed within the capital structure of the project. </a:t>
            </a:r>
          </a:p>
          <a:p>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panose="020B0606030504020204" pitchFamily="34" charset="0"/>
                <a:ea typeface="Open Sans" panose="020B0606030504020204" pitchFamily="34" charset="0"/>
                <a:cs typeface="Open Sans" panose="020B0606030504020204" pitchFamily="34" charset="0"/>
              </a:rPr>
              <a:t>To calculate the WACC for a project we multiply the shares of each source of capital with their respective cost of capital. This is then divided by the sum of shares to calculate a Weighted Average Cost of Capital. </a:t>
            </a:r>
          </a:p>
          <a:p>
            <a:r>
              <a:rPr lang="en-GB" sz="1200">
                <a:latin typeface="Open Sans" panose="020B0606030504020204" pitchFamily="34" charset="0"/>
                <a:ea typeface="Open Sans" panose="020B0606030504020204" pitchFamily="34" charset="0"/>
                <a:cs typeface="Open Sans" panose="020B0606030504020204" pitchFamily="34" charset="0"/>
              </a:rPr>
              <a:t>In order to bring down the overall WACC for a project, increasing the share of sources of finance that carry a lower Cost of Capital increases the weighting of its contribution to the overall WACC and as such brings down the overall WACC</a:t>
            </a:r>
          </a:p>
          <a:p>
            <a:r>
              <a:rPr lang="en-GB" sz="1200">
                <a:latin typeface="Open Sans" panose="020B0606030504020204" pitchFamily="34" charset="0"/>
                <a:ea typeface="Open Sans" panose="020B0606030504020204" pitchFamily="34" charset="0"/>
                <a:cs typeface="Open Sans" panose="020B0606030504020204" pitchFamily="34" charset="0"/>
              </a:rPr>
              <a:t>WACC is used in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to project financing requirements based on shares of financing sources and their respective Costs of Capital. As such it is important to collect an accurate historical baseline from which to estimate the average terms at which the sector currently and historically has accesses funds.</a:t>
            </a:r>
            <a:endParaRPr lang="en-GB"/>
          </a:p>
        </p:txBody>
      </p:sp>
      <p:sp>
        <p:nvSpPr>
          <p:cNvPr id="4" name="Slide Number Placeholder 3">
            <a:extLst>
              <a:ext uri="{FF2B5EF4-FFF2-40B4-BE49-F238E27FC236}">
                <a16:creationId xmlns:a16="http://schemas.microsoft.com/office/drawing/2014/main" id="{DE3AE0EE-D91A-FFDC-CBA0-52F38B548D5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319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917C-F588-2FE4-AE23-3C02C7637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FDF28-1B74-7089-8530-5FF9FFFEB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2DC5A-178E-A399-C628-74B230C043C1}"/>
              </a:ext>
            </a:extLst>
          </p:cNvPr>
          <p:cNvSpPr>
            <a:spLocks noGrp="1"/>
          </p:cNvSpPr>
          <p:nvPr>
            <p:ph type="body" idx="1"/>
          </p:nvPr>
        </p:nvSpPr>
        <p:spPr/>
        <p:txBody>
          <a:bodyPr/>
          <a:lstStyle/>
          <a:p>
            <a:r>
              <a:rPr lang="en-GB" sz="1200">
                <a:latin typeface="Open Sans" panose="020B0606030504020204" pitchFamily="34" charset="0"/>
                <a:ea typeface="Open Sans" panose="020B0606030504020204" pitchFamily="34" charset="0"/>
                <a:cs typeface="Open Sans" panose="020B0606030504020204" pitchFamily="34" charset="0"/>
              </a:rPr>
              <a:t>In this slide we can see a worked example of the WACC for a project. From these financiers we have information on the volume of commitment (note that this must be in the same currency to ensure that the weighting is applied correctly) and the rate or cost of each source.</a:t>
            </a:r>
          </a:p>
          <a:p>
            <a:r>
              <a:rPr lang="en-GB" sz="1200">
                <a:latin typeface="Open Sans" panose="020B0606030504020204" pitchFamily="34" charset="0"/>
                <a:ea typeface="Open Sans" panose="020B0606030504020204" pitchFamily="34" charset="0"/>
                <a:cs typeface="Open Sans" panose="020B0606030504020204" pitchFamily="34" charset="0"/>
              </a:rPr>
              <a:t>In the equation below we multiply the rate by the volume (this can also be done with shares if we have this data instead) and sum them in the top half of the fraction.</a:t>
            </a:r>
          </a:p>
          <a:p>
            <a:r>
              <a:rPr lang="en-GB" sz="1200">
                <a:latin typeface="Open Sans" panose="020B0606030504020204" pitchFamily="34" charset="0"/>
                <a:ea typeface="Open Sans" panose="020B0606030504020204" pitchFamily="34" charset="0"/>
                <a:cs typeface="Open Sans" panose="020B0606030504020204" pitchFamily="34" charset="0"/>
              </a:rPr>
              <a:t>We then sum the volumes of finance for each of the commitments being assessed in the bottom half of the equation.</a:t>
            </a:r>
          </a:p>
          <a:p>
            <a:r>
              <a:rPr lang="en-GB" sz="1200">
                <a:latin typeface="Open Sans" panose="020B0606030504020204" pitchFamily="34" charset="0"/>
                <a:ea typeface="Open Sans" panose="020B0606030504020204" pitchFamily="34" charset="0"/>
                <a:cs typeface="Open Sans" panose="020B0606030504020204" pitchFamily="34" charset="0"/>
              </a:rPr>
              <a:t>By dividing the weighted costs of capital in the top half by the sum of weights in the bottom half, we are able to calculate the Weighted Average Cost of Capital (WACC) for this selection of financiers which in this instance is 2.472 percent.  </a:t>
            </a:r>
            <a:endParaRPr lang="en-GB"/>
          </a:p>
        </p:txBody>
      </p:sp>
      <p:sp>
        <p:nvSpPr>
          <p:cNvPr id="4" name="Slide Number Placeholder 3">
            <a:extLst>
              <a:ext uri="{FF2B5EF4-FFF2-40B4-BE49-F238E27FC236}">
                <a16:creationId xmlns:a16="http://schemas.microsoft.com/office/drawing/2014/main" id="{93DB9DFB-A404-E785-F364-5775E120D1F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2216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A6E4-1B0E-E3E2-E728-5E8424409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02754-4B0E-E4B5-D159-E3D312A12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4EC0E-CDC0-EAFF-33E4-87B654001998}"/>
              </a:ext>
            </a:extLst>
          </p:cNvPr>
          <p:cNvSpPr>
            <a:spLocks noGrp="1"/>
          </p:cNvSpPr>
          <p:nvPr>
            <p:ph type="body" idx="1"/>
          </p:nvPr>
        </p:nvSpPr>
        <p:spPr/>
        <p:txBody>
          <a:bodyPr/>
          <a:lstStyle/>
          <a:p>
            <a:r>
              <a:rPr lang="en-US"/>
              <a:t>Whilst investor participation can help to cover the upfront costs of projects, they will expect to be repaid on this investment. Investors will not only expect the repayment of what is referred to as the Principal (similar to the investment needs shown in blue on the graph here), they will typically expect some form of return on their investment. These repayments shown in red on the figure in this slide will include both the repayment of the principal, and additional returns that account for both the risks associated with financing these projects (which include technology risks and currency risk among others) but also an operating margin for each fund. </a:t>
            </a:r>
          </a:p>
          <a:p>
            <a:endParaRPr lang="en-US"/>
          </a:p>
          <a:p>
            <a:r>
              <a:rPr lang="en-US"/>
              <a:t>Whilst these loans do address issues around initial cash flow during project development and allow for repayments to be covered by revenue streams generated by projects, due to the margins and returns expected from these financing sources, the repayment volume is typically higher than the initial volume committed to meet investment needs.</a:t>
            </a:r>
          </a:p>
        </p:txBody>
      </p:sp>
      <p:sp>
        <p:nvSpPr>
          <p:cNvPr id="4" name="Slide Number Placeholder 3">
            <a:extLst>
              <a:ext uri="{FF2B5EF4-FFF2-40B4-BE49-F238E27FC236}">
                <a16:creationId xmlns:a16="http://schemas.microsoft.com/office/drawing/2014/main" id="{09140015-C1C5-F626-FED0-4C9AC46CE67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13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E121E-97FE-0FB5-DBC4-DC1F843F2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C40FA-B05F-C951-0745-8F62ED48A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CA5E4-16C6-2012-11D2-EC6D6087A880}"/>
              </a:ext>
            </a:extLst>
          </p:cNvPr>
          <p:cNvSpPr>
            <a:spLocks noGrp="1"/>
          </p:cNvSpPr>
          <p:nvPr>
            <p:ph type="body" idx="1"/>
          </p:nvPr>
        </p:nvSpPr>
        <p:spPr/>
        <p:txBody>
          <a:bodyPr/>
          <a:lstStyle/>
          <a:p>
            <a:pPr marL="0" indent="0">
              <a:lnSpc>
                <a:spcPct val="150000"/>
              </a:lnSpc>
              <a:spcAft>
                <a:spcPts val="800"/>
              </a:spcAft>
              <a:buFont typeface="Arial" panose="020B0604020202020204" pitchFamily="34" charset="0"/>
              <a:buNone/>
            </a:pPr>
            <a:r>
              <a:rPr lang="en-US" sz="1200">
                <a:latin typeface="Open Sans" panose="020B0606030504020204" pitchFamily="34" charset="0"/>
                <a:ea typeface="Open Sans" panose="020B0606030504020204" pitchFamily="34" charset="0"/>
                <a:cs typeface="Open Sans" panose="020B0606030504020204" pitchFamily="34" charset="0"/>
              </a:rPr>
              <a:t>This higher repayment cost becomes apparent when looking at multiple projects across multiple years with year-on-year investment needs translating to cumulative repayment schedules. As shown in the figure to the right on this slide, whilst investment needs can remain relatively flat and stable, year-on-year accumulation of outstanding debt obligations (debt stock) and the financing requirements needed to address these repayments can grow rapidly and pose a significant challenge to many countries in planning their long-term power development strategies. Due to this, it is vital to ensure that new debts taken on are financially sustainable, and projects remain financeable without increasing costs of capital. Understanding both the costs of these transitions from the Financing Requirements, and the cash flows available to service these repayments is key to establishing a reliable and well-founded long-term strategy supported by available data and modelling efforts. </a:t>
            </a:r>
            <a:r>
              <a:rPr lang="en-US" sz="1200" err="1">
                <a:latin typeface="Open Sans" panose="020B0606030504020204" pitchFamily="34" charset="0"/>
                <a:ea typeface="Open Sans" panose="020B0606030504020204" pitchFamily="34" charset="0"/>
                <a:cs typeface="Open Sans" panose="020B0606030504020204" pitchFamily="34" charset="0"/>
              </a:rPr>
              <a:t>MINfin</a:t>
            </a:r>
            <a:r>
              <a:rPr lang="en-US" sz="1200">
                <a:latin typeface="Open Sans" panose="020B0606030504020204" pitchFamily="34" charset="0"/>
                <a:ea typeface="Open Sans" panose="020B0606030504020204" pitchFamily="34" charset="0"/>
                <a:cs typeface="Open Sans" panose="020B0606030504020204" pitchFamily="34" charset="0"/>
              </a:rPr>
              <a:t> aims to help clarify the balancing of these financing flows by converting Investment Needs into Financing Requirements, based on historic and projected terms of finance, financing compositions and projected investment needs generated by sectoral system modelling, and comparing this to funding availability from several key sources including Government Budgets, International Grants and SOE cash generation.</a:t>
            </a:r>
          </a:p>
          <a:p>
            <a:endParaRPr lang="en-US"/>
          </a:p>
        </p:txBody>
      </p:sp>
      <p:sp>
        <p:nvSpPr>
          <p:cNvPr id="4" name="Slide Number Placeholder 3">
            <a:extLst>
              <a:ext uri="{FF2B5EF4-FFF2-40B4-BE49-F238E27FC236}">
                <a16:creationId xmlns:a16="http://schemas.microsoft.com/office/drawing/2014/main" id="{58B0FD22-2886-F785-FBB4-ED35BEA4808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0366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B02CD-CAA0-8346-BC9B-B2CFE015D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67B72-D0F2-4D9A-210F-842DAE975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ED601-D786-F6A2-31C6-2129290AECCD}"/>
              </a:ext>
            </a:extLst>
          </p:cNvPr>
          <p:cNvSpPr>
            <a:spLocks noGrp="1"/>
          </p:cNvSpPr>
          <p:nvPr>
            <p:ph type="body" idx="1"/>
          </p:nvPr>
        </p:nvSpPr>
        <p:spPr/>
        <p:txBody>
          <a:bodyPr/>
          <a:lstStyle/>
          <a:p>
            <a:pPr marL="457200" indent="-457200">
              <a:lnSpc>
                <a:spcPct val="150000"/>
              </a:lnSpc>
              <a:spcAft>
                <a:spcPts val="800"/>
              </a:spcAft>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To establish national investment needs and subsequent financing requirements, </a:t>
            </a:r>
            <a:r>
              <a:rPr lang="en-US" sz="1200" err="1">
                <a:latin typeface="Open Sans" panose="020B0606030504020204" pitchFamily="34" charset="0"/>
                <a:ea typeface="Open Sans" panose="020B0606030504020204" pitchFamily="34" charset="0"/>
                <a:cs typeface="Open Sans" panose="020B0606030504020204" pitchFamily="34" charset="0"/>
              </a:rPr>
              <a:t>MINfin</a:t>
            </a:r>
            <a:r>
              <a:rPr lang="en-US" sz="1200">
                <a:latin typeface="Open Sans" panose="020B0606030504020204" pitchFamily="34" charset="0"/>
                <a:ea typeface="Open Sans" panose="020B0606030504020204" pitchFamily="34" charset="0"/>
                <a:cs typeface="Open Sans" panose="020B0606030504020204" pitchFamily="34" charset="0"/>
              </a:rPr>
              <a:t> uses historical data on power sector development within the country to determine capital structures, and costs of capital for different technological architypes and sources of finance used within the country. This data is based on a “Financing Baseline”; a baseline for which we collect data on characteristics and terms of finance for each project falling within our elected timeframe. This data includes:</a:t>
            </a:r>
          </a:p>
          <a:p>
            <a:pPr marL="914400" lvl="1" indent="-457200">
              <a:lnSpc>
                <a:spcPct val="150000"/>
              </a:lnSpc>
              <a:spcAft>
                <a:spcPts val="800"/>
              </a:spcAft>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The interest rate or rate of return expected by each investment</a:t>
            </a:r>
          </a:p>
          <a:p>
            <a:pPr marL="914400" lvl="1" indent="-457200">
              <a:lnSpc>
                <a:spcPct val="150000"/>
              </a:lnSpc>
              <a:spcAft>
                <a:spcPts val="800"/>
              </a:spcAft>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The loan term which is the period over which the loan is repaid</a:t>
            </a:r>
          </a:p>
          <a:p>
            <a:pPr marL="914400" lvl="1" indent="-457200">
              <a:lnSpc>
                <a:spcPct val="150000"/>
              </a:lnSpc>
              <a:spcAft>
                <a:spcPts val="800"/>
              </a:spcAft>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The grace period, defined as a period between the loan disbursement and the first repayment of the principal owed</a:t>
            </a:r>
          </a:p>
          <a:p>
            <a:pPr marL="914400" lvl="1" indent="-457200">
              <a:lnSpc>
                <a:spcPct val="150000"/>
              </a:lnSpc>
              <a:spcAft>
                <a:spcPts val="800"/>
              </a:spcAft>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Loan Maturity, which is the entire period covered by the loan, equal to the loan term plus the grace period</a:t>
            </a:r>
          </a:p>
          <a:p>
            <a:pPr marL="914400" lvl="1" indent="-457200">
              <a:lnSpc>
                <a:spcPct val="150000"/>
              </a:lnSpc>
              <a:spcAft>
                <a:spcPts val="800"/>
              </a:spcAft>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The volume of finance committed and its currency among other variables</a:t>
            </a:r>
          </a:p>
          <a:p>
            <a:pPr marL="457200" indent="-457200">
              <a:lnSpc>
                <a:spcPct val="150000"/>
              </a:lnSpc>
              <a:spcAft>
                <a:spcPts val="800"/>
              </a:spcAft>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The costs of capital predicted by this baseline is then applied to investment needs predicted by national energy planning and modelling in order to highlight the financial burden of these energy transitions as it is experienced by stakeholders within the sector. In line with this, </a:t>
            </a:r>
            <a:r>
              <a:rPr lang="en-US" sz="1200" err="1">
                <a:latin typeface="Open Sans" panose="020B0606030504020204" pitchFamily="34" charset="0"/>
                <a:ea typeface="Open Sans" panose="020B0606030504020204" pitchFamily="34" charset="0"/>
                <a:cs typeface="Open Sans" panose="020B0606030504020204" pitchFamily="34" charset="0"/>
              </a:rPr>
              <a:t>Minfin</a:t>
            </a:r>
            <a:r>
              <a:rPr lang="en-US" sz="1200">
                <a:latin typeface="Open Sans" panose="020B0606030504020204" pitchFamily="34" charset="0"/>
                <a:ea typeface="Open Sans" panose="020B0606030504020204" pitchFamily="34" charset="0"/>
                <a:cs typeface="Open Sans" panose="020B0606030504020204" pitchFamily="34" charset="0"/>
              </a:rPr>
              <a:t> assesses how funding flows available to the sector may meet this incremental cost, or how changes in the sources of financing, both scale and terms, may increase the affordability of these transitions. </a:t>
            </a:r>
          </a:p>
          <a:p>
            <a:endParaRPr lang="en-US"/>
          </a:p>
        </p:txBody>
      </p:sp>
      <p:sp>
        <p:nvSpPr>
          <p:cNvPr id="4" name="Slide Number Placeholder 3">
            <a:extLst>
              <a:ext uri="{FF2B5EF4-FFF2-40B4-BE49-F238E27FC236}">
                <a16:creationId xmlns:a16="http://schemas.microsoft.com/office/drawing/2014/main" id="{1E682E99-CC84-8C7B-E9F6-21700ADAC2A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47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9885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Financing of power projects often occurs through project financing. This focuses on the development of a single project through a Special Purpose Vehicle (or SPV) as opposed to corporate finance through which lenders support a portfolio of projects covered by a single corporation. When raising capital to address project investment needs, project developers have three main sources of finance to balance. Each of these carries their own benefits and challenges, and understanding how they interact is key to establishing a successful capital structure for projects.</a:t>
            </a:r>
          </a:p>
          <a:p>
            <a:endParaRPr lang="en-GB"/>
          </a:p>
          <a:p>
            <a:r>
              <a:rPr lang="en-GB"/>
              <a:t>The first of these instruments is Grants. Grants are typically the smallest and most competitive source of finance due to their limited availability. They are considered free cash; though often challenging to access due to stringent criteria and high levels of competition for resources, this source of finance requires no repayments, and as such can dramatically increase the financial viability of projects.</a:t>
            </a:r>
          </a:p>
          <a:p>
            <a:endParaRPr lang="en-GB"/>
          </a:p>
          <a:p>
            <a:r>
              <a:rPr lang="en-GB"/>
              <a:t>The next instrument available is Debt financing. This portion typically represents the largest constituent of project finance. Debt obligations require the repayment of the principal through an agreed loan structure regarding maturity, term, grace period and interest rate on outstanding debt obligations.</a:t>
            </a:r>
          </a:p>
          <a:p>
            <a:endParaRPr lang="en-GB"/>
          </a:p>
          <a:p>
            <a:r>
              <a:rPr lang="en-GB"/>
              <a:t>Equity is the third main form of finance used in projects. Equity investors typically purchase shares of the project becoming shareholders. Under this arrangement, unlike loans which have pre-arranged repayment schedules, equity shareholders generate their returns based on shares of the revenue generated by the project, with a rate of return that is expected to exceed the principal investment amount based on feasibility studies.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60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Taking a closer look at grants; we know that grants are the most concessional source of financing. These concessional donations to projects aim to minimise hurdles experienced during the development of projects, especially in investments that are unlikely to attract traditional investments. Grants can help leverage greater volumes of debt and equity by increasing the feasibility of a project, bringing down the overall cost of capital within the project and reducing repayment obligations. Grants can also help to mitigate some of the risks associated with investments in projects during the early stages of development where investors require feasibility studies and risk assessments. They provide non-dilutive funding that can cover help to cover these expenses during project development without reliance on loans.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Grants are typically offered through concessional development organisations, including multilateral development banks, bilateral development agencies, climate funds and international aid programs. Whilst as shown in the graph to the right, grants require no repayment after investment, they are a very limited pool of finance. As such they are often challenging for project developers to access as they often require multiple criteria regarding social, environmental and economic benefits, and competition between projects in order to access these grants is typically relatively high.</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7490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1206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6.png"/><Relationship Id="rId2" Type="http://schemas.microsoft.com/office/2007/relationships/media" Target="../media/media7.mp3"/><Relationship Id="rId1" Type="http://schemas.openxmlformats.org/officeDocument/2006/relationships/tags" Target="../tags/tag5.xml"/><Relationship Id="rId6" Type="http://schemas.openxmlformats.org/officeDocument/2006/relationships/chart" Target="../charts/chart5.xml"/><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6.png"/><Relationship Id="rId2" Type="http://schemas.microsoft.com/office/2007/relationships/media" Target="../media/media8.mp3"/><Relationship Id="rId1" Type="http://schemas.openxmlformats.org/officeDocument/2006/relationships/tags" Target="../tags/tag6.xml"/><Relationship Id="rId6" Type="http://schemas.openxmlformats.org/officeDocument/2006/relationships/chart" Target="../charts/chart6.xml"/><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6.png"/><Relationship Id="rId2" Type="http://schemas.microsoft.com/office/2007/relationships/media" Target="../media/media9.mp3"/><Relationship Id="rId1" Type="http://schemas.openxmlformats.org/officeDocument/2006/relationships/tags" Target="../tags/tag7.xml"/><Relationship Id="rId6" Type="http://schemas.openxmlformats.org/officeDocument/2006/relationships/chart" Target="../charts/chart7.xml"/><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6.png"/><Relationship Id="rId2" Type="http://schemas.microsoft.com/office/2007/relationships/media" Target="../media/media10.mp3"/><Relationship Id="rId1" Type="http://schemas.openxmlformats.org/officeDocument/2006/relationships/tags" Target="../tags/tag8.xml"/><Relationship Id="rId6" Type="http://schemas.openxmlformats.org/officeDocument/2006/relationships/chart" Target="../charts/chart8.xml"/><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1.mp3"/><Relationship Id="rId2" Type="http://schemas.microsoft.com/office/2007/relationships/media" Target="../media/media11.mp3"/><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6.png"/><Relationship Id="rId2" Type="http://schemas.microsoft.com/office/2007/relationships/media" Target="../media/media12.mp3"/><Relationship Id="rId1" Type="http://schemas.openxmlformats.org/officeDocument/2006/relationships/tags" Target="../tags/tag10.xml"/><Relationship Id="rId6" Type="http://schemas.openxmlformats.org/officeDocument/2006/relationships/chart" Target="../charts/chart9.xml"/><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6.png"/><Relationship Id="rId2" Type="http://schemas.microsoft.com/office/2007/relationships/media" Target="../media/media13.mp3"/><Relationship Id="rId1" Type="http://schemas.openxmlformats.org/officeDocument/2006/relationships/tags" Target="../tags/tag11.xml"/><Relationship Id="rId6" Type="http://schemas.openxmlformats.org/officeDocument/2006/relationships/chart" Target="../charts/chart10.xml"/><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6.png"/><Relationship Id="rId2" Type="http://schemas.microsoft.com/office/2007/relationships/media" Target="../media/media14.mp3"/><Relationship Id="rId1" Type="http://schemas.openxmlformats.org/officeDocument/2006/relationships/tags" Target="../tags/tag12.xml"/><Relationship Id="rId6" Type="http://schemas.openxmlformats.org/officeDocument/2006/relationships/chart" Target="../charts/chart11.xml"/><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6.png"/><Relationship Id="rId2" Type="http://schemas.microsoft.com/office/2007/relationships/media" Target="../media/media15.mp3"/><Relationship Id="rId1" Type="http://schemas.openxmlformats.org/officeDocument/2006/relationships/tags" Target="../tags/tag13.xml"/><Relationship Id="rId6" Type="http://schemas.openxmlformats.org/officeDocument/2006/relationships/chart" Target="../charts/chart12.xml"/><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6.png"/><Relationship Id="rId2" Type="http://schemas.microsoft.com/office/2007/relationships/media" Target="../media/media16.mp3"/><Relationship Id="rId1" Type="http://schemas.openxmlformats.org/officeDocument/2006/relationships/tags" Target="../tags/tag14.xml"/><Relationship Id="rId6" Type="http://schemas.openxmlformats.org/officeDocument/2006/relationships/chart" Target="../charts/chart13.xml"/><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6.png"/><Relationship Id="rId2" Type="http://schemas.microsoft.com/office/2007/relationships/media" Target="../media/media17.mp3"/><Relationship Id="rId1" Type="http://schemas.openxmlformats.org/officeDocument/2006/relationships/tags" Target="../tags/tag15.xml"/><Relationship Id="rId6" Type="http://schemas.openxmlformats.org/officeDocument/2006/relationships/chart" Target="../charts/chart14.xml"/><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6.png"/><Relationship Id="rId2" Type="http://schemas.microsoft.com/office/2007/relationships/media" Target="../media/media18.mp3"/><Relationship Id="rId1" Type="http://schemas.openxmlformats.org/officeDocument/2006/relationships/tags" Target="../tags/tag16.xml"/><Relationship Id="rId6" Type="http://schemas.openxmlformats.org/officeDocument/2006/relationships/chart" Target="../charts/chart15.xml"/><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6.png"/><Relationship Id="rId2" Type="http://schemas.microsoft.com/office/2007/relationships/media" Target="../media/media19.mp3"/><Relationship Id="rId1" Type="http://schemas.openxmlformats.org/officeDocument/2006/relationships/tags" Target="../tags/tag17.xml"/><Relationship Id="rId6" Type="http://schemas.openxmlformats.org/officeDocument/2006/relationships/chart" Target="../charts/chart16.xml"/><Relationship Id="rId5" Type="http://schemas.openxmlformats.org/officeDocument/2006/relationships/notesSlide" Target="../notesSlides/notesSlide21.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audio" Target="../media/media24.mp3"/><Relationship Id="rId7" Type="http://schemas.openxmlformats.org/officeDocument/2006/relationships/image" Target="../media/image6.png"/><Relationship Id="rId2" Type="http://schemas.microsoft.com/office/2007/relationships/media" Target="../media/media24.mp3"/><Relationship Id="rId1" Type="http://schemas.openxmlformats.org/officeDocument/2006/relationships/tags" Target="../tags/tag18.xml"/><Relationship Id="rId6" Type="http://schemas.openxmlformats.org/officeDocument/2006/relationships/chart" Target="../charts/chart17.xml"/><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media25.mp3"/><Relationship Id="rId7" Type="http://schemas.openxmlformats.org/officeDocument/2006/relationships/image" Target="../media/image6.png"/><Relationship Id="rId2" Type="http://schemas.microsoft.com/office/2007/relationships/media" Target="../media/media25.mp3"/><Relationship Id="rId1" Type="http://schemas.openxmlformats.org/officeDocument/2006/relationships/tags" Target="../tags/tag19.xml"/><Relationship Id="rId6" Type="http://schemas.openxmlformats.org/officeDocument/2006/relationships/chart" Target="../charts/chart18.xml"/><Relationship Id="rId5" Type="http://schemas.openxmlformats.org/officeDocument/2006/relationships/notesSlide" Target="../notesSlides/notesSlide27.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dbc0d6fbf091419c" Type="http://schemas.openxmlformats.org/officeDocument/2006/relationships/image" Target="../media/image7.png"/><Relationship Id="rId3" Type="http://schemas.openxmlformats.org/officeDocument/2006/relationships/slideLayout" Target="../slideLayouts/slideLayout1.xml"/><Relationship Id="rId2" Type="http://schemas.openxmlformats.org/officeDocument/2006/relationships/audio" Target="../media/media26.mp3"/><Relationship Id="Rc18e675736044875" Type="http://schemas.openxmlformats.org/officeDocument/2006/relationships/image" Target="../media/image4.png"/><Relationship Id="rId1" Type="http://schemas.microsoft.com/office/2007/relationships/media" Target="../media/media26.mp3"/><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p3"/><Relationship Id="R56a06302d5ec4628" Type="http://schemas.openxmlformats.org/officeDocument/2006/relationships/image" Target="../media/image50.png"/><Relationship Id="rId1" Type="http://schemas.microsoft.com/office/2007/relationships/media" Target="../media/media27.mp3"/><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audio" Target="../media/media28.mp3"/><Relationship Id="rId7" Type="http://schemas.openxmlformats.org/officeDocument/2006/relationships/image" Target="../media/image6.png"/><Relationship Id="rId2" Type="http://schemas.microsoft.com/office/2007/relationships/media" Target="../media/media28.mp3"/><Relationship Id="rId1" Type="http://schemas.openxmlformats.org/officeDocument/2006/relationships/tags" Target="../tags/tag20.xml"/><Relationship Id="rId6" Type="http://schemas.openxmlformats.org/officeDocument/2006/relationships/chart" Target="../charts/chart19.xml"/><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audio" Target="../media/media29.mp3"/><Relationship Id="rId7" Type="http://schemas.openxmlformats.org/officeDocument/2006/relationships/image" Target="../media/image6.png"/><Relationship Id="rId2" Type="http://schemas.microsoft.com/office/2007/relationships/media" Target="../media/media29.mp3"/><Relationship Id="rId1" Type="http://schemas.openxmlformats.org/officeDocument/2006/relationships/tags" Target="../tags/tag21.xml"/><Relationship Id="rId6" Type="http://schemas.openxmlformats.org/officeDocument/2006/relationships/chart" Target="../charts/chart20.xml"/><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audio" Target="../media/media30.mp3"/><Relationship Id="rId7" Type="http://schemas.openxmlformats.org/officeDocument/2006/relationships/image" Target="../media/image10.png"/><Relationship Id="rId2" Type="http://schemas.microsoft.com/office/2007/relationships/media" Target="../media/media30.mp3"/><Relationship Id="rId1" Type="http://schemas.openxmlformats.org/officeDocument/2006/relationships/tags" Target="../tags/tag22.xml"/><Relationship Id="rId6" Type="http://schemas.openxmlformats.org/officeDocument/2006/relationships/chart" Target="../charts/chart21.xml"/><Relationship Id="rId5" Type="http://schemas.openxmlformats.org/officeDocument/2006/relationships/notesSlide" Target="../notesSlides/notesSlide32.xml"/><Relationship Id="R004941a766744cf9" Type="http://schemas.openxmlformats.org/officeDocument/2006/relationships/image" Target="../media/image10.png"/><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5f68f6615cab41f3" Type="http://schemas.openxmlformats.org/officeDocument/2006/relationships/image" Target="../media/image80.png"/><Relationship Id="rId2" Type="http://schemas.openxmlformats.org/officeDocument/2006/relationships/audio" Target="../media/media31.mp3"/><Relationship Id="R78c2b3caf6b64c8b" Type="http://schemas.openxmlformats.org/officeDocument/2006/relationships/image" Target="../media/image70.png"/><Relationship Id="rId1" Type="http://schemas.microsoft.com/office/2007/relationships/media" Target="../media/media31.mp3"/><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hannah.Luscombe@ouce.ox.ac.u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6.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chart" Target="../charts/chart2.xml"/><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chart" Target="../charts/char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chart" Target="../charts/chart4.xml"/><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93824" y="4376531"/>
            <a:ext cx="4175390" cy="1837315"/>
          </a:xfrm>
          <a:prstGeom prst="rect">
            <a:avLst/>
          </a:prstGeom>
        </p:spPr>
      </p:pic>
      <p:sp>
        <p:nvSpPr>
          <p:cNvPr id="6" name="TextBox 5">
            <a:extLst>
              <a:ext uri="{FF2B5EF4-FFF2-40B4-BE49-F238E27FC236}">
                <a16:creationId xmlns:a16="http://schemas.microsoft.com/office/drawing/2014/main" id="{D7991294-CA8B-8FD1-D235-3D5E4D4E65FD}"/>
              </a:ext>
            </a:extLst>
          </p:cNvPr>
          <p:cNvSpPr txBox="1"/>
          <p:nvPr/>
        </p:nvSpPr>
        <p:spPr>
          <a:xfrm>
            <a:off x="767253" y="1314504"/>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a:t>
            </a:r>
            <a:r>
              <a:rPr lang="en-ZA" sz="6000" b="1" spc="60" dirty="0">
                <a:solidFill>
                  <a:schemeClr val="bg1"/>
                </a:solidFill>
                <a:latin typeface="Arial Black"/>
                <a:cs typeface="Arial Black" panose="020B0604020202020204" pitchFamily="34" charset="0"/>
              </a:rPr>
              <a:t>4:</a:t>
            </a:r>
            <a:endParaRPr lang="en-US" sz="6000" b="1" dirty="0">
              <a:solidFill>
                <a:schemeClr val="bg1"/>
              </a:solidFill>
              <a:latin typeface="Arial Black"/>
              <a:cs typeface="Arial Black" panose="020B0604020202020204" pitchFamily="34" charset="0"/>
            </a:endParaRPr>
          </a:p>
        </p:txBody>
      </p:sp>
      <p:sp>
        <p:nvSpPr>
          <p:cNvPr id="7" name="TextBox 6">
            <a:extLst>
              <a:ext uri="{FF2B5EF4-FFF2-40B4-BE49-F238E27FC236}">
                <a16:creationId xmlns:a16="http://schemas.microsoft.com/office/drawing/2014/main" id="{E8FC00B0-B2C0-DEE0-187A-22314240662A}"/>
              </a:ext>
            </a:extLst>
          </p:cNvPr>
          <p:cNvSpPr txBox="1"/>
          <p:nvPr/>
        </p:nvSpPr>
        <p:spPr>
          <a:xfrm>
            <a:off x="830627" y="233513"/>
            <a:ext cx="7961111" cy="620457"/>
          </a:xfrm>
          <a:prstGeom prst="rect">
            <a:avLst/>
          </a:prstGeom>
          <a:noFill/>
        </p:spPr>
        <p:txBody>
          <a:bodyPr wrap="square" lIns="54000" tIns="18000" rIns="54000" bIns="0" rtlCol="0" anchor="t">
            <a:spAutoFit/>
          </a:bodyPr>
          <a:lstStyle/>
          <a:p>
            <a:pPr>
              <a:lnSpc>
                <a:spcPct val="80000"/>
              </a:lnSpc>
            </a:pPr>
            <a:r>
              <a:rPr lang="en-GB" sz="2400" b="1" dirty="0">
                <a:solidFill>
                  <a:schemeClr val="bg1"/>
                </a:solidFill>
                <a:latin typeface="Aptos Black" panose="020B0004020202020204" pitchFamily="34" charset="0"/>
              </a:rPr>
              <a:t>Financial Modelling for Energy Transitions: </a:t>
            </a:r>
            <a:r>
              <a:rPr lang="en-GB" sz="2400" b="1" dirty="0" err="1">
                <a:solidFill>
                  <a:schemeClr val="bg1"/>
                </a:solidFill>
                <a:latin typeface="Aptos Black" panose="020B0004020202020204" pitchFamily="34" charset="0"/>
              </a:rPr>
              <a:t>MINFin</a:t>
            </a:r>
            <a:r>
              <a:rPr lang="en-GB" sz="2400" b="1" dirty="0">
                <a:solidFill>
                  <a:schemeClr val="bg1"/>
                </a:solidFill>
                <a:latin typeface="Aptos Black" panose="020B0004020202020204" pitchFamily="34" charset="0"/>
              </a:rPr>
              <a:t>, </a:t>
            </a:r>
            <a:r>
              <a:rPr lang="en-GB" sz="2400" b="1" dirty="0" err="1">
                <a:solidFill>
                  <a:schemeClr val="bg1"/>
                </a:solidFill>
                <a:latin typeface="Aptos Black" panose="020B0004020202020204" pitchFamily="34" charset="0"/>
              </a:rPr>
              <a:t>FinTrack</a:t>
            </a:r>
            <a:r>
              <a:rPr lang="en-GB" sz="2400" b="1" dirty="0">
                <a:solidFill>
                  <a:schemeClr val="bg1"/>
                </a:solidFill>
                <a:latin typeface="Aptos Black" panose="020B0004020202020204" pitchFamily="34" charset="0"/>
              </a:rPr>
              <a:t> &amp; </a:t>
            </a:r>
            <a:r>
              <a:rPr lang="en-GB" sz="2400" b="1" dirty="0" err="1">
                <a:solidFill>
                  <a:schemeClr val="bg1"/>
                </a:solidFill>
                <a:latin typeface="Aptos Black" panose="020B0004020202020204" pitchFamily="34" charset="0"/>
              </a:rPr>
              <a:t>FinCoRE</a:t>
            </a:r>
            <a:endParaRPr lang="en-US" sz="2400" b="1" dirty="0">
              <a:solidFill>
                <a:schemeClr val="bg1"/>
              </a:solidFill>
              <a:latin typeface="Aptos Black" panose="020B00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09DC1E86-CAA7-BB73-A89D-475B5F304524}"/>
              </a:ext>
            </a:extLst>
          </p:cNvPr>
          <p:cNvSpPr txBox="1">
            <a:spLocks/>
          </p:cNvSpPr>
          <p:nvPr/>
        </p:nvSpPr>
        <p:spPr>
          <a:xfrm>
            <a:off x="767253" y="2481469"/>
            <a:ext cx="8341121"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kern="100" dirty="0">
                <a:solidFill>
                  <a:schemeClr val="bg1"/>
                </a:solidFill>
                <a:latin typeface="Open Sans ExtraBold"/>
                <a:ea typeface="Open Sans ExtraBold"/>
                <a:cs typeface="Open Sans ExtraBold"/>
              </a:rPr>
              <a:t>Financing Baseline Part 1</a:t>
            </a:r>
            <a:endParaRPr lang="en-GB" sz="5400" b="1" kern="100" dirty="0">
              <a:solidFill>
                <a:schemeClr val="bg1"/>
              </a:solidFill>
              <a:effectLst/>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10</a:t>
            </a:fld>
            <a:endParaRPr lang="sv-SE"/>
          </a:p>
        </p:txBody>
      </p:sp>
      <p:sp>
        <p:nvSpPr>
          <p:cNvPr id="4" name="Title 3">
            <a:extLst>
              <a:ext uri="{FF2B5EF4-FFF2-40B4-BE49-F238E27FC236}">
                <a16:creationId xmlns:a16="http://schemas.microsoft.com/office/drawing/2014/main" id="{42BA9CBA-75CD-2CB5-06F6-B8C82FF6570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Modalities of Financing – Grants, Debt and Equity</a:t>
            </a:r>
            <a:endParaRPr lang="en-GB"/>
          </a:p>
        </p:txBody>
      </p:sp>
      <p:sp>
        <p:nvSpPr>
          <p:cNvPr id="7" name="TextBox 6">
            <a:extLst>
              <a:ext uri="{FF2B5EF4-FFF2-40B4-BE49-F238E27FC236}">
                <a16:creationId xmlns:a16="http://schemas.microsoft.com/office/drawing/2014/main" id="{84244FF9-87B9-7677-AE60-D3D6A06DABFF}"/>
              </a:ext>
            </a:extLst>
          </p:cNvPr>
          <p:cNvSpPr txBox="1"/>
          <p:nvPr/>
        </p:nvSpPr>
        <p:spPr>
          <a:xfrm>
            <a:off x="644721" y="1183811"/>
            <a:ext cx="10926795" cy="58727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400">
                <a:latin typeface="Open Sans"/>
                <a:ea typeface="Open Sans"/>
                <a:cs typeface="Open Sans"/>
              </a:rPr>
              <a:t>To finance investment costs, project developers have 3 main options:</a:t>
            </a:r>
          </a:p>
        </p:txBody>
      </p:sp>
      <p:sp>
        <p:nvSpPr>
          <p:cNvPr id="2" name="TextBox 1">
            <a:extLst>
              <a:ext uri="{FF2B5EF4-FFF2-40B4-BE49-F238E27FC236}">
                <a16:creationId xmlns:a16="http://schemas.microsoft.com/office/drawing/2014/main" id="{1F555A02-6164-509D-EB57-2D9896EE7D54}"/>
              </a:ext>
            </a:extLst>
          </p:cNvPr>
          <p:cNvSpPr txBox="1"/>
          <p:nvPr/>
        </p:nvSpPr>
        <p:spPr>
          <a:xfrm>
            <a:off x="895350" y="2151270"/>
            <a:ext cx="9129486" cy="4093428"/>
          </a:xfrm>
          <a:prstGeom prst="rect">
            <a:avLst/>
          </a:prstGeom>
          <a:noFill/>
        </p:spPr>
        <p:txBody>
          <a:bodyPr wrap="square" lIns="91440" tIns="45720" rIns="91440" bIns="45720" rtlCol="0" anchor="t">
            <a:spAutoFit/>
          </a:bodyPr>
          <a:lstStyle/>
          <a:p>
            <a:r>
              <a:rPr lang="en-GB" sz="2200" b="1">
                <a:latin typeface="Open Sans"/>
                <a:ea typeface="Open Sans"/>
                <a:cs typeface="Open Sans"/>
              </a:rPr>
              <a:t>Grants:</a:t>
            </a:r>
            <a:endParaRPr lang="en-GB" sz="2200" b="1">
              <a:latin typeface="Open Sans" panose="020B0606030504020204" pitchFamily="34" charset="0"/>
              <a:ea typeface="Open Sans" panose="020B0606030504020204" pitchFamily="34" charset="0"/>
              <a:cs typeface="Open Sans" panose="020B0606030504020204" pitchFamily="34" charset="0"/>
            </a:endParaRPr>
          </a:p>
          <a:p>
            <a:endParaRPr lang="en-GB" sz="2000">
              <a:latin typeface="Open Sans"/>
              <a:ea typeface="Open Sans"/>
              <a:cs typeface="Open Sans"/>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a:p>
            <a:endParaRPr lang="en-GB" sz="2000">
              <a:latin typeface="Open Sans"/>
              <a:ea typeface="Open Sans"/>
              <a:cs typeface="Open Sans"/>
            </a:endParaRPr>
          </a:p>
          <a:p>
            <a:r>
              <a:rPr lang="en-GB" sz="2200" b="1">
                <a:latin typeface="Open Sans"/>
                <a:ea typeface="Open Sans"/>
                <a:cs typeface="Open Sans"/>
              </a:rPr>
              <a:t>Debts:</a:t>
            </a:r>
            <a:endParaRPr lang="en-GB" sz="2200" b="1">
              <a:latin typeface="Open Sans" panose="020B0606030504020204" pitchFamily="34" charset="0"/>
              <a:ea typeface="Open Sans" panose="020B0606030504020204" pitchFamily="34" charset="0"/>
              <a:cs typeface="Open Sans" panose="020B0606030504020204" pitchFamily="34" charset="0"/>
            </a:endParaRPr>
          </a:p>
          <a:p>
            <a:endParaRPr lang="en-GB" sz="2200">
              <a:latin typeface="Open Sans" panose="020B0606030504020204" pitchFamily="34" charset="0"/>
              <a:ea typeface="Open Sans" panose="020B0606030504020204" pitchFamily="34" charset="0"/>
              <a:cs typeface="Open Sans" panose="020B0606030504020204" pitchFamily="34" charset="0"/>
            </a:endParaRPr>
          </a:p>
          <a:p>
            <a:endParaRPr lang="en-GB" sz="2400">
              <a:latin typeface="Open Sans" panose="020B0606030504020204" pitchFamily="34" charset="0"/>
              <a:ea typeface="Open Sans" panose="020B0606030504020204" pitchFamily="34" charset="0"/>
              <a:cs typeface="Open Sans" panose="020B0606030504020204" pitchFamily="34" charset="0"/>
            </a:endParaRPr>
          </a:p>
          <a:p>
            <a:endParaRPr lang="en-GB" sz="2200">
              <a:latin typeface="Open Sans" panose="020B0606030504020204" pitchFamily="34" charset="0"/>
              <a:ea typeface="Open Sans" panose="020B0606030504020204" pitchFamily="34" charset="0"/>
              <a:cs typeface="Open Sans" panose="020B0606030504020204" pitchFamily="34" charset="0"/>
            </a:endParaRPr>
          </a:p>
          <a:p>
            <a:r>
              <a:rPr lang="en-GB" sz="2200" b="1">
                <a:latin typeface="Open Sans"/>
                <a:ea typeface="Open Sans"/>
                <a:cs typeface="Open Sans"/>
              </a:rPr>
              <a:t>Equity:</a:t>
            </a:r>
            <a:endParaRPr lang="en-GB" sz="2200" b="1">
              <a:latin typeface="Open Sans" panose="020B0606030504020204" pitchFamily="34" charset="0"/>
              <a:ea typeface="Open Sans" panose="020B0606030504020204" pitchFamily="34" charset="0"/>
              <a:cs typeface="Open Sans" panose="020B0606030504020204" pitchFamily="34" charset="0"/>
            </a:endParaRPr>
          </a:p>
          <a:p>
            <a:endParaRPr lang="en-GB" sz="2200">
              <a:latin typeface="Open Sans" panose="020B0606030504020204" pitchFamily="34" charset="0"/>
              <a:ea typeface="Open Sans" panose="020B0606030504020204" pitchFamily="34" charset="0"/>
              <a:cs typeface="Open Sans" panose="020B0606030504020204" pitchFamily="34" charset="0"/>
            </a:endParaRPr>
          </a:p>
          <a:p>
            <a:endParaRPr lang="en-GB" sz="2200">
              <a:latin typeface="Open Sans" panose="020B0606030504020204" pitchFamily="34" charset="0"/>
              <a:ea typeface="Open Sans" panose="020B0606030504020204" pitchFamily="34" charset="0"/>
              <a:cs typeface="Open Sans" panose="020B0606030504020204" pitchFamily="34" charset="0"/>
            </a:endParaRPr>
          </a:p>
          <a:p>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2BBFFFD-1BAF-327E-D273-D1D211713FB9}"/>
              </a:ext>
            </a:extLst>
          </p:cNvPr>
          <p:cNvSpPr txBox="1"/>
          <p:nvPr/>
        </p:nvSpPr>
        <p:spPr>
          <a:xfrm>
            <a:off x="1662793" y="2447905"/>
            <a:ext cx="10332357" cy="4647426"/>
          </a:xfrm>
          <a:prstGeom prst="rect">
            <a:avLst/>
          </a:prstGeom>
          <a:noFill/>
        </p:spPr>
        <p:txBody>
          <a:bodyPr wrap="square" lIns="91440" tIns="45720" rIns="91440" bIns="45720" rtlCol="0" anchor="t">
            <a:spAutoFit/>
          </a:bodyPr>
          <a:lstStyle/>
          <a:p>
            <a:pPr marL="342900" indent="-342900">
              <a:buFontTx/>
              <a:buChar char="-"/>
            </a:pPr>
            <a:r>
              <a:rPr lang="en-GB" sz="2400">
                <a:latin typeface="Open Sans"/>
                <a:ea typeface="Open Sans"/>
                <a:cs typeface="Open Sans"/>
              </a:rPr>
              <a:t>The most concessional source of financing (and typically smallest)</a:t>
            </a:r>
          </a:p>
          <a:p>
            <a:pPr marL="342900" indent="-342900">
              <a:buFontTx/>
              <a:buChar char="-"/>
            </a:pPr>
            <a:r>
              <a:rPr lang="en-GB" sz="2400">
                <a:latin typeface="Open Sans"/>
                <a:ea typeface="Open Sans"/>
                <a:cs typeface="Open Sans"/>
              </a:rPr>
              <a:t>This is “free money” that requires no financial repayments.</a:t>
            </a:r>
          </a:p>
          <a:p>
            <a:endParaRPr lang="en-GB" sz="2800">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Char char="-"/>
            </a:pPr>
            <a:r>
              <a:rPr lang="en-GB" sz="2400">
                <a:latin typeface="Open Sans"/>
                <a:ea typeface="Open Sans"/>
                <a:cs typeface="Open Sans"/>
              </a:rPr>
              <a:t>This is typically the largest source of project financing</a:t>
            </a:r>
          </a:p>
          <a:p>
            <a:pPr marL="342900" indent="-342900">
              <a:buFontTx/>
              <a:buChar char="-"/>
            </a:pPr>
            <a:r>
              <a:rPr lang="en-GB" sz="2400">
                <a:latin typeface="Open Sans"/>
                <a:ea typeface="Open Sans"/>
                <a:cs typeface="Open Sans"/>
              </a:rPr>
              <a:t>Repayments are dependent on Loan Structure, Interest Rate, </a:t>
            </a:r>
            <a:br>
              <a:rPr lang="en-GB" sz="2400">
                <a:latin typeface="Open Sans" panose="020B0606030504020204" pitchFamily="34" charset="0"/>
                <a:ea typeface="Open Sans" panose="020B0606030504020204" pitchFamily="34" charset="0"/>
                <a:cs typeface="Open Sans" panose="020B0606030504020204" pitchFamily="34" charset="0"/>
              </a:rPr>
            </a:br>
            <a:r>
              <a:rPr lang="en-GB" sz="2400">
                <a:latin typeface="Open Sans"/>
                <a:ea typeface="Open Sans"/>
                <a:cs typeface="Open Sans"/>
              </a:rPr>
              <a:t>Grace period and Loan Term</a:t>
            </a:r>
          </a:p>
          <a:p>
            <a:endParaRPr lang="en-GB" sz="3200">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Char char="-"/>
            </a:pPr>
            <a:r>
              <a:rPr lang="en-GB" sz="2400">
                <a:latin typeface="Open Sans"/>
                <a:ea typeface="Open Sans"/>
                <a:cs typeface="Open Sans"/>
              </a:rPr>
              <a:t>This mode of  finance is the highest risk, and expects highest returns</a:t>
            </a:r>
          </a:p>
          <a:p>
            <a:pPr marL="342900" indent="-342900">
              <a:buFontTx/>
              <a:buChar char="-"/>
            </a:pPr>
            <a:r>
              <a:rPr lang="en-GB" sz="2400">
                <a:latin typeface="Open Sans"/>
                <a:ea typeface="Open Sans"/>
                <a:cs typeface="Open Sans"/>
              </a:rPr>
              <a:t>Repayments are based on the revenues generated by the project</a:t>
            </a:r>
          </a:p>
          <a:p>
            <a:endParaRPr lang="en-GB" sz="2400">
              <a:latin typeface="Open Sans" panose="020B0606030504020204" pitchFamily="34" charset="0"/>
              <a:ea typeface="Open Sans" panose="020B0606030504020204" pitchFamily="34" charset="0"/>
              <a:cs typeface="Open Sans" panose="020B0606030504020204" pitchFamily="34" charset="0"/>
            </a:endParaRPr>
          </a:p>
          <a:p>
            <a:endParaRPr lang="en-GB" sz="2200">
              <a:latin typeface="Open Sans" panose="020B0606030504020204" pitchFamily="34" charset="0"/>
              <a:ea typeface="Open Sans" panose="020B0606030504020204" pitchFamily="34" charset="0"/>
              <a:cs typeface="Open Sans" panose="020B0606030504020204" pitchFamily="34" charset="0"/>
            </a:endParaRPr>
          </a:p>
          <a:p>
            <a:endParaRPr lang="en-GB" sz="2200">
              <a:latin typeface="Open Sans" panose="020B0606030504020204" pitchFamily="34" charset="0"/>
              <a:ea typeface="Open Sans" panose="020B0606030504020204" pitchFamily="34" charset="0"/>
              <a:cs typeface="Open Sans" panose="020B0606030504020204" pitchFamily="34" charset="0"/>
            </a:endParaRPr>
          </a:p>
        </p:txBody>
      </p:sp>
      <p:pic>
        <p:nvPicPr>
          <p:cNvPr id="6" name="4.10">
            <a:hlinkClick r:id="" action="ppaction://media"/>
            <a:extLst>
              <a:ext uri="{FF2B5EF4-FFF2-40B4-BE49-F238E27FC236}">
                <a16:creationId xmlns:a16="http://schemas.microsoft.com/office/drawing/2014/main" id="{08C028A8-796A-D3BF-4AA2-7D33E0539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4853" y="5925751"/>
            <a:ext cx="637122" cy="628247"/>
          </a:xfrm>
          <a:prstGeom prst="rect">
            <a:avLst/>
          </a:prstGeom>
        </p:spPr>
      </p:pic>
    </p:spTree>
    <p:extLst>
      <p:ext uri="{BB962C8B-B14F-4D97-AF65-F5344CB8AC3E}">
        <p14:creationId xmlns:p14="http://schemas.microsoft.com/office/powerpoint/2010/main" val="20510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F4D2C-9CE5-B5CF-6CA4-447289D4618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62BAC6E-30C6-6F3F-44BA-8BD5D8FC73C6}"/>
              </a:ext>
            </a:extLst>
          </p:cNvPr>
          <p:cNvSpPr>
            <a:spLocks noGrp="1"/>
          </p:cNvSpPr>
          <p:nvPr>
            <p:ph type="sldNum" idx="11"/>
          </p:nvPr>
        </p:nvSpPr>
        <p:spPr/>
        <p:txBody>
          <a:bodyPr/>
          <a:lstStyle/>
          <a:p>
            <a:fld id="{00000000-1234-1234-1234-123412341234}" type="slidenum">
              <a:rPr lang="sv-SE"/>
              <a:pPr/>
              <a:t>11</a:t>
            </a:fld>
            <a:endParaRPr lang="sv-SE"/>
          </a:p>
        </p:txBody>
      </p:sp>
      <p:sp>
        <p:nvSpPr>
          <p:cNvPr id="4" name="Title 3">
            <a:extLst>
              <a:ext uri="{FF2B5EF4-FFF2-40B4-BE49-F238E27FC236}">
                <a16:creationId xmlns:a16="http://schemas.microsoft.com/office/drawing/2014/main" id="{E94DCAE1-802C-C25B-0F78-55888B3E6E53}"/>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Modalities of Financing – Grants</a:t>
            </a:r>
            <a:endParaRPr lang="en-GB"/>
          </a:p>
        </p:txBody>
      </p:sp>
      <p:sp>
        <p:nvSpPr>
          <p:cNvPr id="7" name="TextBox 6">
            <a:extLst>
              <a:ext uri="{FF2B5EF4-FFF2-40B4-BE49-F238E27FC236}">
                <a16:creationId xmlns:a16="http://schemas.microsoft.com/office/drawing/2014/main" id="{222E1990-9A80-AA73-5931-9F0686CEDE50}"/>
              </a:ext>
            </a:extLst>
          </p:cNvPr>
          <p:cNvSpPr txBox="1"/>
          <p:nvPr/>
        </p:nvSpPr>
        <p:spPr>
          <a:xfrm>
            <a:off x="644721" y="1183811"/>
            <a:ext cx="10926795" cy="4355038"/>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Sources of Grants</a:t>
            </a:r>
          </a:p>
          <a:p>
            <a:pPr marL="342900" indent="-3429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Grants are the most concessional form of financing for power projects.</a:t>
            </a:r>
          </a:p>
          <a:p>
            <a:pPr marL="342900" indent="-342900">
              <a:spcAft>
                <a:spcPts val="800"/>
              </a:spcAft>
              <a:buFont typeface="Arial" panose="020B0604020202020204" pitchFamily="34" charset="0"/>
              <a:buChar char="•"/>
            </a:pPr>
            <a:endParaRPr lang="en-GB" sz="110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800"/>
              </a:spcAft>
              <a:buFont typeface="Arial" panose="020B0604020202020204" pitchFamily="34" charset="0"/>
              <a:buChar char="•"/>
            </a:pPr>
            <a:r>
              <a:rPr lang="en-GB" sz="2000">
                <a:latin typeface="Open Sans"/>
                <a:ea typeface="Open Sans"/>
                <a:cs typeface="Open Sans"/>
              </a:rPr>
              <a:t>This is a very limited volume of finance primarily offered through Concessional International Financial Institutions (IFIs) and international aid programs.</a:t>
            </a:r>
          </a:p>
          <a:p>
            <a:pPr>
              <a:spcAft>
                <a:spcPts val="800"/>
              </a:spcAft>
            </a:pPr>
            <a:r>
              <a:rPr lang="en-GB" sz="2000">
                <a:latin typeface="Open Sans"/>
                <a:ea typeface="Open Sans"/>
                <a:cs typeface="Open Sans"/>
              </a:rPr>
              <a:t> </a:t>
            </a:r>
          </a:p>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Terms of Finance of Grants</a:t>
            </a:r>
          </a:p>
          <a:p>
            <a:pPr marL="457200" indent="-457200">
              <a:spcAft>
                <a:spcPts val="800"/>
              </a:spcAft>
              <a:buFont typeface="Arial" panose="020B0604020202020204" pitchFamily="34" charset="0"/>
              <a:buChar char="•"/>
            </a:pPr>
            <a:r>
              <a:rPr lang="en-GB" sz="2000">
                <a:latin typeface="Open Sans"/>
                <a:ea typeface="Open Sans"/>
                <a:cs typeface="Open Sans"/>
              </a:rPr>
              <a:t>Grants do not require any form of financial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a:ea typeface="Open Sans"/>
                <a:cs typeface="Open Sans"/>
              </a:rPr>
              <a:t>repayment, however in order to leverage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a:ea typeface="Open Sans"/>
                <a:cs typeface="Open Sans"/>
              </a:rPr>
              <a:t>access to grants, projects will likely have to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a:ea typeface="Open Sans"/>
                <a:cs typeface="Open Sans"/>
              </a:rPr>
              <a:t>meet several criteria.</a:t>
            </a:r>
          </a:p>
        </p:txBody>
      </p:sp>
      <p:graphicFrame>
        <p:nvGraphicFramePr>
          <p:cNvPr id="6" name="Chart 5">
            <a:extLst>
              <a:ext uri="{FF2B5EF4-FFF2-40B4-BE49-F238E27FC236}">
                <a16:creationId xmlns:a16="http://schemas.microsoft.com/office/drawing/2014/main" id="{1AF9109D-5CA1-FE8C-5C9F-8E54DB43D456}"/>
              </a:ext>
            </a:extLst>
          </p:cNvPr>
          <p:cNvGraphicFramePr>
            <a:graphicFrameLocks/>
          </p:cNvGraphicFramePr>
          <p:nvPr>
            <p:custDataLst>
              <p:tags r:id="rId1"/>
            </p:custDataLst>
            <p:extLst>
              <p:ext uri="{D42A27DB-BD31-4B8C-83A1-F6EECF244321}">
                <p14:modId xmlns:p14="http://schemas.microsoft.com/office/powerpoint/2010/main" val="269915723"/>
              </p:ext>
            </p:extLst>
          </p:nvPr>
        </p:nvGraphicFramePr>
        <p:xfrm>
          <a:off x="7068457" y="3072707"/>
          <a:ext cx="4729843" cy="3106689"/>
        </p:xfrm>
        <a:graphic>
          <a:graphicData uri="http://schemas.openxmlformats.org/drawingml/2006/chart">
            <c:chart xmlns:c="http://schemas.openxmlformats.org/drawingml/2006/chart" xmlns:r="http://schemas.openxmlformats.org/officeDocument/2006/relationships" r:id="rId6"/>
          </a:graphicData>
        </a:graphic>
      </p:graphicFrame>
      <p:pic>
        <p:nvPicPr>
          <p:cNvPr id="2" name="ttsmaker-file-2025-2-14-16-53-14">
            <a:hlinkClick r:id="" action="ppaction://media"/>
            <a:extLst>
              <a:ext uri="{FF2B5EF4-FFF2-40B4-BE49-F238E27FC236}">
                <a16:creationId xmlns:a16="http://schemas.microsoft.com/office/drawing/2014/main" id="{17DD6B55-AEC5-44C1-1BED-452AFB66B59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97597" y="5806451"/>
            <a:ext cx="644066" cy="637892"/>
          </a:xfrm>
          <a:prstGeom prst="rect">
            <a:avLst/>
          </a:prstGeom>
        </p:spPr>
      </p:pic>
    </p:spTree>
    <p:extLst>
      <p:ext uri="{BB962C8B-B14F-4D97-AF65-F5344CB8AC3E}">
        <p14:creationId xmlns:p14="http://schemas.microsoft.com/office/powerpoint/2010/main" val="384048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8F1C4-556C-93D5-A359-639FA86F491A}"/>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4A4989C-9412-A39E-7141-4B5C7462C5E4}"/>
              </a:ext>
            </a:extLst>
          </p:cNvPr>
          <p:cNvSpPr>
            <a:spLocks noGrp="1"/>
          </p:cNvSpPr>
          <p:nvPr>
            <p:ph type="sldNum" idx="11"/>
          </p:nvPr>
        </p:nvSpPr>
        <p:spPr/>
        <p:txBody>
          <a:bodyPr/>
          <a:lstStyle/>
          <a:p>
            <a:fld id="{00000000-1234-1234-1234-123412341234}" type="slidenum">
              <a:rPr lang="sv-SE"/>
              <a:pPr/>
              <a:t>12</a:t>
            </a:fld>
            <a:endParaRPr lang="sv-SE"/>
          </a:p>
        </p:txBody>
      </p:sp>
      <p:sp>
        <p:nvSpPr>
          <p:cNvPr id="4" name="Title 3">
            <a:extLst>
              <a:ext uri="{FF2B5EF4-FFF2-40B4-BE49-F238E27FC236}">
                <a16:creationId xmlns:a16="http://schemas.microsoft.com/office/drawing/2014/main" id="{200C2E2B-86A5-91C1-80D7-321937ED005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Modalities of Financing – Debt</a:t>
            </a:r>
            <a:endParaRPr lang="en-GB"/>
          </a:p>
        </p:txBody>
      </p:sp>
      <p:sp>
        <p:nvSpPr>
          <p:cNvPr id="7" name="TextBox 6">
            <a:extLst>
              <a:ext uri="{FF2B5EF4-FFF2-40B4-BE49-F238E27FC236}">
                <a16:creationId xmlns:a16="http://schemas.microsoft.com/office/drawing/2014/main" id="{19254DF0-936C-8928-E93C-35C5619F48F5}"/>
              </a:ext>
            </a:extLst>
          </p:cNvPr>
          <p:cNvSpPr txBox="1"/>
          <p:nvPr/>
        </p:nvSpPr>
        <p:spPr>
          <a:xfrm>
            <a:off x="644722" y="1183811"/>
            <a:ext cx="10865108" cy="5221942"/>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Sources of Debt</a:t>
            </a:r>
          </a:p>
          <a:p>
            <a:pPr marL="342900" indent="-3429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Debt is the most abundant form of project financing, typically covering ~80% of the project capital structure and is offered by a wide range of institutions, including private commercial, and public concessional sources. Costs of debt and loan structure can vary widely between sources</a:t>
            </a:r>
          </a:p>
          <a:p>
            <a:pPr marL="342900" indent="-342900">
              <a:spcAft>
                <a:spcPts val="800"/>
              </a:spcAft>
              <a:buFont typeface="Arial" panose="020B0604020202020204" pitchFamily="34" charset="0"/>
              <a:buChar char="•"/>
            </a:pPr>
            <a:endParaRPr lang="en-GB" sz="1800">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Terms of Finance of Debt</a:t>
            </a:r>
          </a:p>
          <a:p>
            <a:pPr marL="457200" lvl="1" indent="-457200">
              <a:spcAft>
                <a:spcPts val="800"/>
              </a:spcAft>
              <a:buFont typeface="Arial" panose="020B0604020202020204" pitchFamily="34" charset="0"/>
              <a:buChar char="•"/>
            </a:pPr>
            <a:r>
              <a:rPr lang="en-GB" sz="2000" b="1" i="1">
                <a:latin typeface="Open Sans" panose="020B0606030504020204" pitchFamily="34" charset="0"/>
                <a:ea typeface="Open Sans" panose="020B0606030504020204" pitchFamily="34" charset="0"/>
                <a:cs typeface="Open Sans" panose="020B0606030504020204" pitchFamily="34" charset="0"/>
              </a:rPr>
              <a:t>Interest Rate </a:t>
            </a:r>
            <a:r>
              <a:rPr lang="en-GB" sz="2000">
                <a:latin typeface="Open Sans" panose="020B0606030504020204" pitchFamily="34" charset="0"/>
                <a:ea typeface="Open Sans" panose="020B0606030504020204" pitchFamily="34" charset="0"/>
                <a:cs typeface="Open Sans" panose="020B0606030504020204" pitchFamily="34" charset="0"/>
              </a:rPr>
              <a:t>– the annual percentage charged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by the lender on the principle outstanding</a:t>
            </a:r>
          </a:p>
          <a:p>
            <a:pPr marL="457200" lvl="1" indent="-457200">
              <a:spcAft>
                <a:spcPts val="800"/>
              </a:spcAft>
              <a:buFont typeface="Arial" panose="020B0604020202020204" pitchFamily="34" charset="0"/>
              <a:buChar char="•"/>
            </a:pPr>
            <a:endParaRPr lang="en-GB" sz="800">
              <a:latin typeface="Open Sans" panose="020B0606030504020204" pitchFamily="34" charset="0"/>
              <a:ea typeface="Open Sans" panose="020B0606030504020204" pitchFamily="34" charset="0"/>
              <a:cs typeface="Open Sans" panose="020B0606030504020204" pitchFamily="34" charset="0"/>
            </a:endParaRPr>
          </a:p>
          <a:p>
            <a:pPr marL="457200" lvl="1" indent="-457200">
              <a:spcAft>
                <a:spcPts val="800"/>
              </a:spcAft>
              <a:buFont typeface="Arial" panose="020B0604020202020204" pitchFamily="34" charset="0"/>
              <a:buChar char="•"/>
            </a:pPr>
            <a:r>
              <a:rPr lang="en-GB" sz="2000" b="1" i="1">
                <a:latin typeface="Open Sans" panose="020B0606030504020204" pitchFamily="34" charset="0"/>
                <a:ea typeface="Open Sans" panose="020B0606030504020204" pitchFamily="34" charset="0"/>
                <a:cs typeface="Open Sans" panose="020B0606030504020204" pitchFamily="34" charset="0"/>
              </a:rPr>
              <a:t>Grace Period </a:t>
            </a:r>
            <a:r>
              <a:rPr lang="en-GB" sz="2000">
                <a:latin typeface="Open Sans" panose="020B0606030504020204" pitchFamily="34" charset="0"/>
                <a:ea typeface="Open Sans" panose="020B0606030504020204" pitchFamily="34" charset="0"/>
                <a:cs typeface="Open Sans" panose="020B0606030504020204" pitchFamily="34" charset="0"/>
              </a:rPr>
              <a:t>– initial period during which the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borrower is not required to make repayments.</a:t>
            </a:r>
          </a:p>
          <a:p>
            <a:pPr lvl="1">
              <a:spcAft>
                <a:spcPts val="800"/>
              </a:spcAft>
            </a:pPr>
            <a:r>
              <a:rPr lang="en-GB" sz="800">
                <a:latin typeface="Open Sans" panose="020B0606030504020204" pitchFamily="34" charset="0"/>
                <a:ea typeface="Open Sans" panose="020B0606030504020204" pitchFamily="34" charset="0"/>
                <a:cs typeface="Open Sans" panose="020B0606030504020204" pitchFamily="34" charset="0"/>
              </a:rPr>
              <a:t> </a:t>
            </a:r>
          </a:p>
          <a:p>
            <a:pPr marL="457200" lvl="1" indent="-457200">
              <a:spcAft>
                <a:spcPts val="800"/>
              </a:spcAft>
              <a:buFont typeface="Arial" panose="020B0604020202020204" pitchFamily="34" charset="0"/>
              <a:buChar char="•"/>
            </a:pPr>
            <a:r>
              <a:rPr lang="en-GB" sz="2000" b="1" i="1">
                <a:latin typeface="Open Sans" panose="020B0606030504020204" pitchFamily="34" charset="0"/>
                <a:ea typeface="Open Sans" panose="020B0606030504020204" pitchFamily="34" charset="0"/>
                <a:cs typeface="Open Sans" panose="020B0606030504020204" pitchFamily="34" charset="0"/>
              </a:rPr>
              <a:t>Loan Term </a:t>
            </a:r>
            <a:r>
              <a:rPr lang="en-GB" sz="2000">
                <a:latin typeface="Open Sans" panose="020B0606030504020204" pitchFamily="34" charset="0"/>
                <a:ea typeface="Open Sans" panose="020B0606030504020204" pitchFamily="34" charset="0"/>
                <a:cs typeface="Open Sans" panose="020B0606030504020204" pitchFamily="34" charset="0"/>
              </a:rPr>
              <a:t>– the period over which the loan is repaid</a:t>
            </a:r>
          </a:p>
        </p:txBody>
      </p:sp>
      <p:graphicFrame>
        <p:nvGraphicFramePr>
          <p:cNvPr id="2" name="Chart 1">
            <a:extLst>
              <a:ext uri="{FF2B5EF4-FFF2-40B4-BE49-F238E27FC236}">
                <a16:creationId xmlns:a16="http://schemas.microsoft.com/office/drawing/2014/main" id="{B5E7B89A-3ED2-4B13-9781-8021DB6A3C33}"/>
              </a:ext>
            </a:extLst>
          </p:cNvPr>
          <p:cNvGraphicFramePr>
            <a:graphicFrameLocks/>
          </p:cNvGraphicFramePr>
          <p:nvPr>
            <p:custDataLst>
              <p:tags r:id="rId1"/>
            </p:custDataLst>
            <p:extLst>
              <p:ext uri="{D42A27DB-BD31-4B8C-83A1-F6EECF244321}">
                <p14:modId xmlns:p14="http://schemas.microsoft.com/office/powerpoint/2010/main" val="559323622"/>
              </p:ext>
            </p:extLst>
          </p:nvPr>
        </p:nvGraphicFramePr>
        <p:xfrm>
          <a:off x="7216776" y="2946400"/>
          <a:ext cx="4581524" cy="3502506"/>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14-16-53-56">
            <a:hlinkClick r:id="" action="ppaction://media"/>
            <a:extLst>
              <a:ext uri="{FF2B5EF4-FFF2-40B4-BE49-F238E27FC236}">
                <a16:creationId xmlns:a16="http://schemas.microsoft.com/office/drawing/2014/main" id="{0AD908FF-483C-0059-5E41-03E34D5F23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32321" y="5929091"/>
            <a:ext cx="644066" cy="637892"/>
          </a:xfrm>
          <a:prstGeom prst="rect">
            <a:avLst/>
          </a:prstGeom>
        </p:spPr>
      </p:pic>
    </p:spTree>
    <p:extLst>
      <p:ext uri="{BB962C8B-B14F-4D97-AF65-F5344CB8AC3E}">
        <p14:creationId xmlns:p14="http://schemas.microsoft.com/office/powerpoint/2010/main" val="277281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A03B5-42B7-7B0E-30B2-6C69EE3E01C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03699B3-F785-64F7-1C16-91ACC790E999}"/>
              </a:ext>
            </a:extLst>
          </p:cNvPr>
          <p:cNvSpPr>
            <a:spLocks noGrp="1"/>
          </p:cNvSpPr>
          <p:nvPr>
            <p:ph type="sldNum" idx="11"/>
          </p:nvPr>
        </p:nvSpPr>
        <p:spPr/>
        <p:txBody>
          <a:bodyPr/>
          <a:lstStyle/>
          <a:p>
            <a:fld id="{00000000-1234-1234-1234-123412341234}" type="slidenum">
              <a:rPr lang="sv-SE"/>
              <a:pPr/>
              <a:t>13</a:t>
            </a:fld>
            <a:endParaRPr lang="sv-SE"/>
          </a:p>
        </p:txBody>
      </p:sp>
      <p:sp>
        <p:nvSpPr>
          <p:cNvPr id="4" name="Title 3">
            <a:extLst>
              <a:ext uri="{FF2B5EF4-FFF2-40B4-BE49-F238E27FC236}">
                <a16:creationId xmlns:a16="http://schemas.microsoft.com/office/drawing/2014/main" id="{15057A8D-B163-8081-02D4-9C9507A7C390}"/>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Modalities of Financing – Equity</a:t>
            </a:r>
            <a:endParaRPr lang="en-GB"/>
          </a:p>
        </p:txBody>
      </p:sp>
      <p:sp>
        <p:nvSpPr>
          <p:cNvPr id="7" name="TextBox 6">
            <a:extLst>
              <a:ext uri="{FF2B5EF4-FFF2-40B4-BE49-F238E27FC236}">
                <a16:creationId xmlns:a16="http://schemas.microsoft.com/office/drawing/2014/main" id="{B77EB899-3A71-60CB-7700-26DC3066E86B}"/>
              </a:ext>
            </a:extLst>
          </p:cNvPr>
          <p:cNvSpPr txBox="1"/>
          <p:nvPr/>
        </p:nvSpPr>
        <p:spPr>
          <a:xfrm>
            <a:off x="644722" y="1183811"/>
            <a:ext cx="10865108" cy="4390946"/>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Sources of Equity</a:t>
            </a:r>
          </a:p>
          <a:p>
            <a:pPr marL="342900" indent="-3429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Equity financing is not repaid in the way that debt financing is. Equity investment represent investments in a share of the ownership of the project. As part of this, shareholders front capital in exchange for a share of the returns generated.</a:t>
            </a:r>
          </a:p>
          <a:p>
            <a:pPr>
              <a:spcAft>
                <a:spcPts val="800"/>
              </a:spcAft>
            </a:pPr>
            <a:endParaRPr lang="en-GB" sz="2000">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Terms of Finance of Equity</a:t>
            </a:r>
          </a:p>
          <a:p>
            <a:pPr marL="457200" lvl="1" indent="-457200">
              <a:spcAft>
                <a:spcPts val="800"/>
              </a:spcAft>
              <a:buFont typeface="Arial" panose="020B0604020202020204" pitchFamily="34" charset="0"/>
              <a:buChar char="•"/>
            </a:pPr>
            <a:r>
              <a:rPr lang="en-GB" sz="2000" b="1" i="1">
                <a:latin typeface="Open Sans" panose="020B0606030504020204" pitchFamily="34" charset="0"/>
                <a:ea typeface="Open Sans" panose="020B0606030504020204" pitchFamily="34" charset="0"/>
                <a:cs typeface="Open Sans" panose="020B0606030504020204" pitchFamily="34" charset="0"/>
              </a:rPr>
              <a:t>Return on Equity (ROE)</a:t>
            </a:r>
            <a:r>
              <a:rPr lang="en-GB" sz="2000">
                <a:latin typeface="Open Sans" panose="020B0606030504020204" pitchFamily="34" charset="0"/>
                <a:ea typeface="Open Sans" panose="020B0606030504020204" pitchFamily="34" charset="0"/>
                <a:cs typeface="Open Sans" panose="020B0606030504020204" pitchFamily="34" charset="0"/>
              </a:rPr>
              <a:t> – This represents the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return on investment that shareholders expect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from the project</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It is represented as a percentage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of the principal investment in  the project</a:t>
            </a:r>
          </a:p>
        </p:txBody>
      </p:sp>
      <p:graphicFrame>
        <p:nvGraphicFramePr>
          <p:cNvPr id="2" name="Chart 1">
            <a:extLst>
              <a:ext uri="{FF2B5EF4-FFF2-40B4-BE49-F238E27FC236}">
                <a16:creationId xmlns:a16="http://schemas.microsoft.com/office/drawing/2014/main" id="{37BF4C03-6A39-468D-BFF8-CE80FFDBF097}"/>
              </a:ext>
            </a:extLst>
          </p:cNvPr>
          <p:cNvGraphicFramePr>
            <a:graphicFrameLocks/>
          </p:cNvGraphicFramePr>
          <p:nvPr>
            <p:custDataLst>
              <p:tags r:id="rId1"/>
            </p:custDataLst>
            <p:extLst>
              <p:ext uri="{D42A27DB-BD31-4B8C-83A1-F6EECF244321}">
                <p14:modId xmlns:p14="http://schemas.microsoft.com/office/powerpoint/2010/main" val="1749070175"/>
              </p:ext>
            </p:extLst>
          </p:nvPr>
        </p:nvGraphicFramePr>
        <p:xfrm>
          <a:off x="7021689" y="2878667"/>
          <a:ext cx="4525589" cy="3614208"/>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14-16-54-26">
            <a:hlinkClick r:id="" action="ppaction://media"/>
            <a:extLst>
              <a:ext uri="{FF2B5EF4-FFF2-40B4-BE49-F238E27FC236}">
                <a16:creationId xmlns:a16="http://schemas.microsoft.com/office/drawing/2014/main" id="{7E688D4C-F3F1-CFDE-D60D-EBC41961C3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50524" y="5861651"/>
            <a:ext cx="644066" cy="637892"/>
          </a:xfrm>
          <a:prstGeom prst="rect">
            <a:avLst/>
          </a:prstGeom>
        </p:spPr>
      </p:pic>
    </p:spTree>
    <p:extLst>
      <p:ext uri="{BB962C8B-B14F-4D97-AF65-F5344CB8AC3E}">
        <p14:creationId xmlns:p14="http://schemas.microsoft.com/office/powerpoint/2010/main" val="279829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7DFFE-A5C0-A027-BE67-3D4D6E931BC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36B0160-1EDC-135A-7733-AD133D2ABCCA}"/>
              </a:ext>
            </a:extLst>
          </p:cNvPr>
          <p:cNvSpPr>
            <a:spLocks noGrp="1"/>
          </p:cNvSpPr>
          <p:nvPr>
            <p:ph type="sldNum" idx="11"/>
          </p:nvPr>
        </p:nvSpPr>
        <p:spPr/>
        <p:txBody>
          <a:bodyPr/>
          <a:lstStyle/>
          <a:p>
            <a:fld id="{00000000-1234-1234-1234-123412341234}" type="slidenum">
              <a:rPr lang="sv-SE"/>
              <a:pPr/>
              <a:t>14</a:t>
            </a:fld>
            <a:endParaRPr lang="sv-SE"/>
          </a:p>
        </p:txBody>
      </p:sp>
      <p:sp>
        <p:nvSpPr>
          <p:cNvPr id="4" name="Title 3">
            <a:extLst>
              <a:ext uri="{FF2B5EF4-FFF2-40B4-BE49-F238E27FC236}">
                <a16:creationId xmlns:a16="http://schemas.microsoft.com/office/drawing/2014/main" id="{69B30D39-5814-E49C-D9EB-72E39901A452}"/>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Modalities of Financing – The Hierarchy</a:t>
            </a:r>
            <a:endParaRPr lang="en-GB"/>
          </a:p>
        </p:txBody>
      </p:sp>
      <p:sp>
        <p:nvSpPr>
          <p:cNvPr id="8" name="TextBox 7">
            <a:extLst>
              <a:ext uri="{FF2B5EF4-FFF2-40B4-BE49-F238E27FC236}">
                <a16:creationId xmlns:a16="http://schemas.microsoft.com/office/drawing/2014/main" id="{23B8D468-E5AE-DD96-7004-AFA3082CD7C9}"/>
              </a:ext>
            </a:extLst>
          </p:cNvPr>
          <p:cNvSpPr txBox="1"/>
          <p:nvPr/>
        </p:nvSpPr>
        <p:spPr>
          <a:xfrm>
            <a:off x="195831" y="1208506"/>
            <a:ext cx="591829" cy="523220"/>
          </a:xfrm>
          <a:prstGeom prst="rect">
            <a:avLst/>
          </a:prstGeom>
          <a:noFill/>
        </p:spPr>
        <p:txBody>
          <a:bodyPr wrap="square" rtlCol="0">
            <a:spAutoFit/>
          </a:bodyPr>
          <a:lstStyle/>
          <a:p>
            <a:r>
              <a:rPr lang="en-GB" b="1">
                <a:effectLst>
                  <a:glow rad="127000">
                    <a:schemeClr val="bg1"/>
                  </a:glow>
                </a:effectLst>
              </a:rPr>
              <a:t>High </a:t>
            </a:r>
            <a:br>
              <a:rPr lang="en-GB" b="1">
                <a:effectLst>
                  <a:glow rad="127000">
                    <a:schemeClr val="bg1"/>
                  </a:glow>
                </a:effectLst>
              </a:rPr>
            </a:br>
            <a:r>
              <a:rPr lang="en-GB" b="1">
                <a:effectLst>
                  <a:glow rad="127000">
                    <a:schemeClr val="bg1"/>
                  </a:glow>
                </a:effectLst>
              </a:rPr>
              <a:t>Risk</a:t>
            </a:r>
          </a:p>
        </p:txBody>
      </p:sp>
      <p:sp>
        <p:nvSpPr>
          <p:cNvPr id="10" name="Arrow: Up-Down 9">
            <a:extLst>
              <a:ext uri="{FF2B5EF4-FFF2-40B4-BE49-F238E27FC236}">
                <a16:creationId xmlns:a16="http://schemas.microsoft.com/office/drawing/2014/main" id="{CC6022D1-88B9-5A99-3CEE-12B719F252AD}"/>
              </a:ext>
            </a:extLst>
          </p:cNvPr>
          <p:cNvSpPr/>
          <p:nvPr/>
        </p:nvSpPr>
        <p:spPr>
          <a:xfrm rot="10800000">
            <a:off x="483422" y="1602186"/>
            <a:ext cx="608476" cy="4522277"/>
          </a:xfrm>
          <a:prstGeom prst="upDownArrow">
            <a:avLst/>
          </a:prstGeom>
          <a:gradFill>
            <a:gsLst>
              <a:gs pos="25000">
                <a:srgbClr val="92D050"/>
              </a:gs>
              <a:gs pos="84466">
                <a:schemeClr val="accent6">
                  <a:lumMod val="60000"/>
                  <a:lumOff val="40000"/>
                </a:schemeClr>
              </a:gs>
              <a:gs pos="54000">
                <a:srgbClr val="FFD54F"/>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EF68D57-76E7-FED0-0167-168522F5C302}"/>
              </a:ext>
            </a:extLst>
          </p:cNvPr>
          <p:cNvSpPr txBox="1"/>
          <p:nvPr/>
        </p:nvSpPr>
        <p:spPr>
          <a:xfrm>
            <a:off x="195831" y="5965914"/>
            <a:ext cx="591829" cy="523220"/>
          </a:xfrm>
          <a:prstGeom prst="rect">
            <a:avLst/>
          </a:prstGeom>
          <a:noFill/>
        </p:spPr>
        <p:txBody>
          <a:bodyPr wrap="none" rtlCol="0">
            <a:spAutoFit/>
          </a:bodyPr>
          <a:lstStyle/>
          <a:p>
            <a:r>
              <a:rPr lang="en-GB" b="1">
                <a:effectLst>
                  <a:glow rad="127000">
                    <a:schemeClr val="bg1"/>
                  </a:glow>
                </a:effectLst>
              </a:rPr>
              <a:t>Low </a:t>
            </a:r>
            <a:br>
              <a:rPr lang="en-GB" b="1">
                <a:effectLst>
                  <a:glow rad="127000">
                    <a:schemeClr val="bg1"/>
                  </a:glow>
                </a:effectLst>
              </a:rPr>
            </a:br>
            <a:r>
              <a:rPr lang="en-GB" b="1">
                <a:effectLst>
                  <a:glow rad="127000">
                    <a:schemeClr val="bg1"/>
                  </a:glow>
                </a:effectLst>
              </a:rPr>
              <a:t>Risk</a:t>
            </a:r>
          </a:p>
        </p:txBody>
      </p:sp>
      <p:sp>
        <p:nvSpPr>
          <p:cNvPr id="15" name="TextBox 14">
            <a:extLst>
              <a:ext uri="{FF2B5EF4-FFF2-40B4-BE49-F238E27FC236}">
                <a16:creationId xmlns:a16="http://schemas.microsoft.com/office/drawing/2014/main" id="{7C0C8C21-5579-9FE4-BB7E-414D63531146}"/>
              </a:ext>
            </a:extLst>
          </p:cNvPr>
          <p:cNvSpPr txBox="1"/>
          <p:nvPr/>
        </p:nvSpPr>
        <p:spPr>
          <a:xfrm>
            <a:off x="791174" y="5965914"/>
            <a:ext cx="761747" cy="523220"/>
          </a:xfrm>
          <a:prstGeom prst="rect">
            <a:avLst/>
          </a:prstGeom>
          <a:noFill/>
          <a:effectLst>
            <a:glow rad="152400">
              <a:schemeClr val="bg1"/>
            </a:glow>
          </a:effectLst>
        </p:spPr>
        <p:txBody>
          <a:bodyPr wrap="none" rtlCol="0">
            <a:spAutoFit/>
          </a:bodyPr>
          <a:lstStyle/>
          <a:p>
            <a:r>
              <a:rPr lang="en-GB" b="1">
                <a:effectLst>
                  <a:glow rad="114300">
                    <a:schemeClr val="bg1"/>
                  </a:glow>
                </a:effectLst>
              </a:rPr>
              <a:t>Lower </a:t>
            </a:r>
            <a:br>
              <a:rPr lang="en-GB" b="1">
                <a:effectLst>
                  <a:glow rad="114300">
                    <a:schemeClr val="bg1"/>
                  </a:glow>
                </a:effectLst>
              </a:rPr>
            </a:br>
            <a:r>
              <a:rPr lang="en-GB" b="1">
                <a:effectLst>
                  <a:glow rad="114300">
                    <a:schemeClr val="bg1"/>
                  </a:glow>
                </a:effectLst>
              </a:rPr>
              <a:t>Return</a:t>
            </a:r>
          </a:p>
        </p:txBody>
      </p:sp>
      <p:sp>
        <p:nvSpPr>
          <p:cNvPr id="16" name="TextBox 15">
            <a:extLst>
              <a:ext uri="{FF2B5EF4-FFF2-40B4-BE49-F238E27FC236}">
                <a16:creationId xmlns:a16="http://schemas.microsoft.com/office/drawing/2014/main" id="{C127A93C-3FAC-BD25-815D-AD4348ECF1D5}"/>
              </a:ext>
            </a:extLst>
          </p:cNvPr>
          <p:cNvSpPr txBox="1"/>
          <p:nvPr/>
        </p:nvSpPr>
        <p:spPr>
          <a:xfrm>
            <a:off x="787660" y="1208506"/>
            <a:ext cx="801823" cy="523220"/>
          </a:xfrm>
          <a:prstGeom prst="rect">
            <a:avLst/>
          </a:prstGeom>
          <a:noFill/>
        </p:spPr>
        <p:txBody>
          <a:bodyPr wrap="none" rtlCol="0">
            <a:spAutoFit/>
          </a:bodyPr>
          <a:lstStyle/>
          <a:p>
            <a:r>
              <a:rPr lang="en-GB" b="1">
                <a:effectLst>
                  <a:glow rad="127000">
                    <a:schemeClr val="bg1"/>
                  </a:glow>
                </a:effectLst>
              </a:rPr>
              <a:t>Higher </a:t>
            </a:r>
            <a:br>
              <a:rPr lang="en-GB" b="1">
                <a:effectLst>
                  <a:glow rad="127000">
                    <a:schemeClr val="bg1"/>
                  </a:glow>
                </a:effectLst>
              </a:rPr>
            </a:br>
            <a:r>
              <a:rPr lang="en-GB" b="1">
                <a:effectLst>
                  <a:glow rad="127000">
                    <a:schemeClr val="bg1"/>
                  </a:glow>
                </a:effectLst>
              </a:rPr>
              <a:t>Return</a:t>
            </a:r>
          </a:p>
        </p:txBody>
      </p:sp>
      <p:graphicFrame>
        <p:nvGraphicFramePr>
          <p:cNvPr id="9" name="Table 8">
            <a:extLst>
              <a:ext uri="{FF2B5EF4-FFF2-40B4-BE49-F238E27FC236}">
                <a16:creationId xmlns:a16="http://schemas.microsoft.com/office/drawing/2014/main" id="{7131FC78-4683-9914-359B-F78D6F3B8DEF}"/>
              </a:ext>
            </a:extLst>
          </p:cNvPr>
          <p:cNvGraphicFramePr>
            <a:graphicFrameLocks noGrp="1"/>
          </p:cNvGraphicFramePr>
          <p:nvPr>
            <p:extLst>
              <p:ext uri="{D42A27DB-BD31-4B8C-83A1-F6EECF244321}">
                <p14:modId xmlns:p14="http://schemas.microsoft.com/office/powerpoint/2010/main" val="3357956336"/>
              </p:ext>
            </p:extLst>
          </p:nvPr>
        </p:nvGraphicFramePr>
        <p:xfrm>
          <a:off x="1589483" y="1602186"/>
          <a:ext cx="10016779" cy="4562700"/>
        </p:xfrm>
        <a:graphic>
          <a:graphicData uri="http://schemas.openxmlformats.org/drawingml/2006/table">
            <a:tbl>
              <a:tblPr firstRow="1" bandRow="1">
                <a:tableStyleId>{B8DA472E-C0B5-4FAA-A71B-45BBE6C39A2A}</a:tableStyleId>
              </a:tblPr>
              <a:tblGrid>
                <a:gridCol w="3338926">
                  <a:extLst>
                    <a:ext uri="{9D8B030D-6E8A-4147-A177-3AD203B41FA5}">
                      <a16:colId xmlns:a16="http://schemas.microsoft.com/office/drawing/2014/main" val="79216353"/>
                    </a:ext>
                  </a:extLst>
                </a:gridCol>
                <a:gridCol w="2823403">
                  <a:extLst>
                    <a:ext uri="{9D8B030D-6E8A-4147-A177-3AD203B41FA5}">
                      <a16:colId xmlns:a16="http://schemas.microsoft.com/office/drawing/2014/main" val="125186588"/>
                    </a:ext>
                  </a:extLst>
                </a:gridCol>
                <a:gridCol w="3854450">
                  <a:extLst>
                    <a:ext uri="{9D8B030D-6E8A-4147-A177-3AD203B41FA5}">
                      <a16:colId xmlns:a16="http://schemas.microsoft.com/office/drawing/2014/main" val="3824472084"/>
                    </a:ext>
                  </a:extLst>
                </a:gridCol>
              </a:tblGrid>
              <a:tr h="904455">
                <a:tc>
                  <a:txBody>
                    <a:bodyPr/>
                    <a:lstStyle/>
                    <a:p>
                      <a:r>
                        <a:rPr lang="en-GB" b="1">
                          <a:solidFill>
                            <a:sysClr val="windowText" lastClr="000000"/>
                          </a:solidFill>
                        </a:rPr>
                        <a:t>Common Equity</a:t>
                      </a:r>
                    </a:p>
                    <a:p>
                      <a:r>
                        <a:rPr lang="en-GB" b="0" i="1">
                          <a:solidFill>
                            <a:schemeClr val="tx1">
                              <a:lumMod val="65000"/>
                              <a:lumOff val="35000"/>
                            </a:schemeClr>
                          </a:solidFill>
                        </a:rPr>
                        <a:t>~18% Returns</a:t>
                      </a:r>
                    </a:p>
                    <a:p>
                      <a:r>
                        <a:rPr lang="en-GB" b="0" i="1">
                          <a:solidFill>
                            <a:schemeClr val="tx1">
                              <a:lumMod val="65000"/>
                              <a:lumOff val="35000"/>
                            </a:schemeClr>
                          </a:solidFill>
                        </a:rPr>
                        <a:t>5-10% Capital Stock</a:t>
                      </a: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solidFill>
                      <a:srgbClr val="93D1FF">
                        <a:alpha val="50000"/>
                      </a:srgbClr>
                    </a:solidFill>
                  </a:tcPr>
                </a:tc>
                <a:tc>
                  <a:txBody>
                    <a:bodyPr/>
                    <a:lstStyle/>
                    <a:p>
                      <a:endParaRPr lang="en-GB" b="0">
                        <a:solidFill>
                          <a:sysClr val="windowText" lastClr="00000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solidFill>
                      <a:srgbClr val="93D1FF">
                        <a:alpha val="50000"/>
                      </a:srgbClr>
                    </a:solidFill>
                  </a:tcPr>
                </a:tc>
                <a:tc>
                  <a:txBody>
                    <a:bodyPr/>
                    <a:lstStyle/>
                    <a:p>
                      <a:r>
                        <a:rPr lang="en-GB" b="0">
                          <a:solidFill>
                            <a:sysClr val="windowText" lastClr="000000"/>
                          </a:solidFill>
                        </a:rPr>
                        <a:t>Ownership interest in a project, residual claims on assets and earnings after debts and preferred stocks are paid</a:t>
                      </a: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solidFill>
                      <a:srgbClr val="93D1FF">
                        <a:alpha val="50000"/>
                      </a:srgbClr>
                    </a:solidFill>
                  </a:tcPr>
                </a:tc>
                <a:extLst>
                  <a:ext uri="{0D108BD9-81ED-4DB2-BD59-A6C34878D82A}">
                    <a16:rowId xmlns:a16="http://schemas.microsoft.com/office/drawing/2014/main" val="673908758"/>
                  </a:ext>
                </a:extLst>
              </a:tr>
              <a:tr h="904455">
                <a:tc>
                  <a:txBody>
                    <a:bodyPr/>
                    <a:lstStyle/>
                    <a:p>
                      <a:r>
                        <a:rPr lang="en-GB" b="1">
                          <a:solidFill>
                            <a:sysClr val="windowText" lastClr="000000"/>
                          </a:solidFill>
                        </a:rPr>
                        <a:t>Preferred Equity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0" i="1">
                          <a:solidFill>
                            <a:schemeClr val="tx1">
                              <a:lumMod val="65000"/>
                              <a:lumOff val="35000"/>
                            </a:schemeClr>
                          </a:solidFill>
                        </a:rPr>
                        <a:t>~18% Returns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0" i="1">
                          <a:solidFill>
                            <a:schemeClr val="tx1">
                              <a:lumMod val="65000"/>
                              <a:lumOff val="35000"/>
                            </a:schemeClr>
                          </a:solidFill>
                        </a:rPr>
                        <a:t>5-20% Capital Stock</a:t>
                      </a:r>
                    </a:p>
                  </a:txBody>
                  <a:tcPr>
                    <a:lnL w="12700" cap="flat" cmpd="sng">
                      <a:noFill/>
                      <a:prstDash val="solid"/>
                      <a:round/>
                      <a:headEnd type="none" w="sm" len="sm"/>
                      <a:tailEnd type="none" w="sm" len="sm"/>
                    </a:lnL>
                    <a:lnR w="12700" cap="flat" cmpd="sng">
                      <a:noFill/>
                      <a:prstDash val="solid"/>
                      <a:round/>
                      <a:headEnd type="none" w="sm" len="sm"/>
                      <a:tailEnd type="none" w="sm" len="sm"/>
                    </a:lnR>
                    <a:lnT w="381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50A9FB">
                        <a:alpha val="50000"/>
                      </a:srgbClr>
                    </a:solidFill>
                  </a:tcPr>
                </a:tc>
                <a:tc>
                  <a:txBody>
                    <a:bodyPr/>
                    <a:lstStyle/>
                    <a:p>
                      <a:endParaRPr lang="en-GB" b="0">
                        <a:solidFill>
                          <a:sysClr val="windowText" lastClr="00000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381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50A9FB">
                        <a:alpha val="50000"/>
                      </a:srgbClr>
                    </a:solidFill>
                  </a:tcPr>
                </a:tc>
                <a:tc>
                  <a:txBody>
                    <a:bodyPr/>
                    <a:lstStyle/>
                    <a:p>
                      <a:r>
                        <a:rPr lang="en-GB" b="0">
                          <a:solidFill>
                            <a:sysClr val="windowText" lastClr="000000"/>
                          </a:solidFill>
                        </a:rPr>
                        <a:t>Shares in a project that carry priority in dividends and liquidation over common equity but below debt. Often lacks voting rights</a:t>
                      </a:r>
                    </a:p>
                  </a:txBody>
                  <a:tcPr>
                    <a:lnL w="12700" cap="flat" cmpd="sng">
                      <a:noFill/>
                      <a:prstDash val="solid"/>
                      <a:round/>
                      <a:headEnd type="none" w="sm" len="sm"/>
                      <a:tailEnd type="none" w="sm" len="sm"/>
                    </a:lnL>
                    <a:lnR w="12700" cap="flat" cmpd="sng">
                      <a:noFill/>
                      <a:prstDash val="solid"/>
                      <a:round/>
                      <a:headEnd type="none" w="sm" len="sm"/>
                      <a:tailEnd type="none" w="sm" len="sm"/>
                    </a:lnR>
                    <a:lnT w="381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50A9FB">
                        <a:alpha val="50000"/>
                      </a:srgbClr>
                    </a:solidFill>
                  </a:tcPr>
                </a:tc>
                <a:extLst>
                  <a:ext uri="{0D108BD9-81ED-4DB2-BD59-A6C34878D82A}">
                    <a16:rowId xmlns:a16="http://schemas.microsoft.com/office/drawing/2014/main" val="1228815350"/>
                  </a:ext>
                </a:extLst>
              </a:tr>
              <a:tr h="904455">
                <a:tc>
                  <a:txBody>
                    <a:bodyPr/>
                    <a:lstStyle/>
                    <a:p>
                      <a:r>
                        <a:rPr lang="en-GB" b="1">
                          <a:solidFill>
                            <a:sysClr val="windowText" lastClr="000000"/>
                          </a:solidFill>
                        </a:rPr>
                        <a:t>Mezzanine Debt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0" i="1">
                          <a:solidFill>
                            <a:schemeClr val="tx1">
                              <a:lumMod val="65000"/>
                              <a:lumOff val="35000"/>
                            </a:schemeClr>
                          </a:solidFill>
                        </a:rPr>
                        <a:t>~10-15% Interest + Principle</a:t>
                      </a:r>
                    </a:p>
                    <a:p>
                      <a:r>
                        <a:rPr lang="en-GB" b="0" i="1">
                          <a:solidFill>
                            <a:schemeClr val="tx1">
                              <a:lumMod val="65000"/>
                              <a:lumOff val="35000"/>
                            </a:schemeClr>
                          </a:solidFill>
                        </a:rPr>
                        <a:t>10-20% Capital Stock</a:t>
                      </a: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C8ACF">
                        <a:alpha val="50000"/>
                      </a:srgbClr>
                    </a:solidFill>
                  </a:tcPr>
                </a:tc>
                <a:tc>
                  <a:txBody>
                    <a:bodyPr/>
                    <a:lstStyle/>
                    <a:p>
                      <a:endParaRPr lang="en-GB" b="0">
                        <a:solidFill>
                          <a:sysClr val="windowText" lastClr="00000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C8ACF">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0">
                          <a:solidFill>
                            <a:sysClr val="windowText" lastClr="000000"/>
                          </a:solidFill>
                        </a:rPr>
                        <a:t>Debt that is similar to Equity; acts as a loan against ownership of the projects, and has higher rates of return compared to Senior Debt</a:t>
                      </a: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C8ACF">
                        <a:alpha val="50000"/>
                      </a:srgbClr>
                    </a:solidFill>
                  </a:tcPr>
                </a:tc>
                <a:extLst>
                  <a:ext uri="{0D108BD9-81ED-4DB2-BD59-A6C34878D82A}">
                    <a16:rowId xmlns:a16="http://schemas.microsoft.com/office/drawing/2014/main" val="2472707887"/>
                  </a:ext>
                </a:extLst>
              </a:tr>
              <a:tr h="904455">
                <a:tc>
                  <a:txBody>
                    <a:bodyPr/>
                    <a:lstStyle/>
                    <a:p>
                      <a:r>
                        <a:rPr lang="en-GB" b="1">
                          <a:solidFill>
                            <a:sysClr val="windowText" lastClr="000000"/>
                          </a:solidFill>
                        </a:rPr>
                        <a:t>Senior Unsecured Debt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0" i="1">
                          <a:solidFill>
                            <a:schemeClr val="tx1">
                              <a:lumMod val="65000"/>
                              <a:lumOff val="35000"/>
                            </a:schemeClr>
                          </a:solidFill>
                        </a:rPr>
                        <a:t>~4-8% Interest + Principle</a:t>
                      </a:r>
                    </a:p>
                    <a:p>
                      <a:r>
                        <a:rPr lang="en-GB" b="0" i="1">
                          <a:solidFill>
                            <a:schemeClr val="tx1">
                              <a:lumMod val="65000"/>
                              <a:lumOff val="35000"/>
                            </a:schemeClr>
                          </a:solidFill>
                        </a:rPr>
                        <a:t>65-85% Capital Stock</a:t>
                      </a: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476B1">
                        <a:alpha val="50000"/>
                      </a:srgbClr>
                    </a:solidFill>
                  </a:tcPr>
                </a:tc>
                <a:tc>
                  <a:txBody>
                    <a:bodyPr/>
                    <a:lstStyle/>
                    <a:p>
                      <a:endParaRPr lang="en-GB" b="0">
                        <a:solidFill>
                          <a:sysClr val="windowText" lastClr="00000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476B1">
                        <a:alpha val="50000"/>
                      </a:srgbClr>
                    </a:solidFill>
                  </a:tcPr>
                </a:tc>
                <a:tc>
                  <a:txBody>
                    <a:bodyPr/>
                    <a:lstStyle/>
                    <a:p>
                      <a:pPr marL="0" marR="0" lvl="5"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t>A loan or bond that takes priority over other debts in repayment but is not backed by specific collateral, relying instead on the issuer's creditworthiness</a:t>
                      </a:r>
                      <a:endParaRPr lang="en-GB" b="0">
                        <a:solidFill>
                          <a:sysClr val="windowText" lastClr="00000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476B1">
                        <a:alpha val="50000"/>
                      </a:srgbClr>
                    </a:solidFill>
                  </a:tcPr>
                </a:tc>
                <a:extLst>
                  <a:ext uri="{0D108BD9-81ED-4DB2-BD59-A6C34878D82A}">
                    <a16:rowId xmlns:a16="http://schemas.microsoft.com/office/drawing/2014/main" val="4220933307"/>
                  </a:ext>
                </a:extLst>
              </a:tr>
              <a:tr h="904455">
                <a:tc>
                  <a:txBody>
                    <a:bodyPr/>
                    <a:lstStyle/>
                    <a:p>
                      <a:r>
                        <a:rPr lang="en-GB" b="1">
                          <a:solidFill>
                            <a:sysClr val="windowText" lastClr="000000"/>
                          </a:solidFill>
                        </a:rPr>
                        <a:t>Senior Secured Debt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0" i="1">
                          <a:solidFill>
                            <a:schemeClr val="tx1">
                              <a:lumMod val="65000"/>
                              <a:lumOff val="35000"/>
                            </a:schemeClr>
                          </a:solidFill>
                        </a:rPr>
                        <a:t>~4-8% Interest + Principle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0" i="1">
                          <a:solidFill>
                            <a:schemeClr val="tx1">
                              <a:lumMod val="65000"/>
                              <a:lumOff val="35000"/>
                            </a:schemeClr>
                          </a:solidFill>
                        </a:rPr>
                        <a:t>~65-85% Capital Stock</a:t>
                      </a: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2A5E8C">
                        <a:alpha val="50000"/>
                      </a:srgbClr>
                    </a:solidFill>
                  </a:tcPr>
                </a:tc>
                <a:tc>
                  <a:txBody>
                    <a:bodyPr/>
                    <a:lstStyle/>
                    <a:p>
                      <a:endParaRPr lang="en-GB" b="0">
                        <a:solidFill>
                          <a:sysClr val="windowText" lastClr="00000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2A5E8C">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t>A loan or bond that has the highest repayment </a:t>
                      </a:r>
                      <a:r>
                        <a:rPr lang="en-US">
                          <a:solidFill>
                            <a:srgbClr val="94AEC5"/>
                          </a:solidFill>
                        </a:rPr>
                        <a:t>.</a:t>
                      </a:r>
                      <a:r>
                        <a:rPr lang="en-US"/>
                        <a:t>priority and is backed by specific collateral,    </a:t>
                      </a:r>
                      <a:r>
                        <a:rPr lang="en-US">
                          <a:solidFill>
                            <a:srgbClr val="94AEC5"/>
                          </a:solidFill>
                        </a:rPr>
                        <a:t> .. </a:t>
                      </a:r>
                      <a:r>
                        <a:rPr lang="en-US"/>
                        <a:t>reducing risk for lenders.</a:t>
                      </a:r>
                      <a:endParaRPr lang="en-GB" b="0">
                        <a:solidFill>
                          <a:sysClr val="windowText" lastClr="00000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2A5E8C">
                        <a:alpha val="50000"/>
                      </a:srgbClr>
                    </a:solidFill>
                  </a:tcPr>
                </a:tc>
                <a:extLst>
                  <a:ext uri="{0D108BD9-81ED-4DB2-BD59-A6C34878D82A}">
                    <a16:rowId xmlns:a16="http://schemas.microsoft.com/office/drawing/2014/main" val="302298863"/>
                  </a:ext>
                </a:extLst>
              </a:tr>
            </a:tbl>
          </a:graphicData>
        </a:graphic>
      </p:graphicFrame>
      <p:graphicFrame>
        <p:nvGraphicFramePr>
          <p:cNvPr id="3" name="Chart 2">
            <a:extLst>
              <a:ext uri="{FF2B5EF4-FFF2-40B4-BE49-F238E27FC236}">
                <a16:creationId xmlns:a16="http://schemas.microsoft.com/office/drawing/2014/main" id="{F4D96277-5582-6D33-9B1C-02FCA654ED86}"/>
              </a:ext>
            </a:extLst>
          </p:cNvPr>
          <p:cNvGraphicFramePr>
            <a:graphicFrameLocks/>
          </p:cNvGraphicFramePr>
          <p:nvPr>
            <p:custDataLst>
              <p:tags r:id="rId1"/>
            </p:custDataLst>
            <p:extLst>
              <p:ext uri="{D42A27DB-BD31-4B8C-83A1-F6EECF244321}">
                <p14:modId xmlns:p14="http://schemas.microsoft.com/office/powerpoint/2010/main" val="2829353686"/>
              </p:ext>
            </p:extLst>
          </p:nvPr>
        </p:nvGraphicFramePr>
        <p:xfrm>
          <a:off x="3323008" y="1208506"/>
          <a:ext cx="4896820" cy="5410200"/>
        </p:xfrm>
        <a:graphic>
          <a:graphicData uri="http://schemas.openxmlformats.org/drawingml/2006/chart">
            <c:chart xmlns:c="http://schemas.openxmlformats.org/drawingml/2006/chart" xmlns:r="http://schemas.openxmlformats.org/officeDocument/2006/relationships" r:id="rId6"/>
          </a:graphicData>
        </a:graphic>
      </p:graphicFrame>
      <p:pic>
        <p:nvPicPr>
          <p:cNvPr id="2" name="ttsmaker-file-2025-2-14-16-56-31" descr="A blue speaker icon with waves&#10;&#10;AI-generated content may be incorrect.">
            <a:hlinkClick r:id="" action="ppaction://media"/>
            <a:extLst>
              <a:ext uri="{FF2B5EF4-FFF2-40B4-BE49-F238E27FC236}">
                <a16:creationId xmlns:a16="http://schemas.microsoft.com/office/drawing/2014/main" id="{57F8AAE1-B327-AE2A-3AC9-6841847F3B2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9003" y="194479"/>
            <a:ext cx="644066" cy="637892"/>
          </a:xfrm>
          <a:prstGeom prst="rect">
            <a:avLst/>
          </a:prstGeom>
        </p:spPr>
      </p:pic>
    </p:spTree>
    <p:extLst>
      <p:ext uri="{BB962C8B-B14F-4D97-AF65-F5344CB8AC3E}">
        <p14:creationId xmlns:p14="http://schemas.microsoft.com/office/powerpoint/2010/main" val="38332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DD665-0047-077E-0CD3-73FC0A0B898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356AB0C-6E5A-1F8C-70D2-30BEC5141829}"/>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D8AD6293-A77A-224A-B028-A13B5ABE071C}"/>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latin typeface="Open Sans ExtraBold"/>
                <a:ea typeface="Open Sans ExtraBold"/>
                <a:cs typeface="Open Sans ExtraBold"/>
              </a:rPr>
              <a:t>Repayment Schedules</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FC783000-65EE-1818-C86D-D4D854156D26}"/>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E3E2C2-E0DF-0FF9-C4AD-A8B2BC4359FE}"/>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70483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933A-01CC-69A4-4285-54A1C62D9484}"/>
              </a:ext>
            </a:extLst>
          </p:cNvPr>
          <p:cNvSpPr>
            <a:spLocks noGrp="1"/>
          </p:cNvSpPr>
          <p:nvPr>
            <p:ph type="title"/>
          </p:nvPr>
        </p:nvSpPr>
        <p:spPr/>
        <p:txBody>
          <a:bodyPr anchor="ctr"/>
          <a:lstStyle/>
          <a:p>
            <a:r>
              <a:rPr lang="en-GB"/>
              <a:t>Repaying the finance</a:t>
            </a:r>
          </a:p>
        </p:txBody>
      </p:sp>
      <p:sp>
        <p:nvSpPr>
          <p:cNvPr id="3" name="Text Placeholder 2">
            <a:extLst>
              <a:ext uri="{FF2B5EF4-FFF2-40B4-BE49-F238E27FC236}">
                <a16:creationId xmlns:a16="http://schemas.microsoft.com/office/drawing/2014/main" id="{FB10E60C-B148-C973-8509-EA548DC670FF}"/>
              </a:ext>
            </a:extLst>
          </p:cNvPr>
          <p:cNvSpPr>
            <a:spLocks noGrp="1"/>
          </p:cNvSpPr>
          <p:nvPr>
            <p:ph type="body" idx="1"/>
          </p:nvPr>
        </p:nvSpPr>
        <p:spPr>
          <a:xfrm>
            <a:off x="838199" y="1640619"/>
            <a:ext cx="10515599" cy="1134000"/>
          </a:xfrm>
        </p:spPr>
        <p:txBody>
          <a:bodyPr/>
          <a:lstStyle/>
          <a:p>
            <a:r>
              <a:rPr lang="en-GB" sz="2400">
                <a:latin typeface="Open Sans" panose="020B0606030504020204" pitchFamily="34" charset="0"/>
                <a:ea typeface="Open Sans" panose="020B0606030504020204" pitchFamily="34" charset="0"/>
                <a:cs typeface="Open Sans" panose="020B0606030504020204" pitchFamily="34" charset="0"/>
              </a:rPr>
              <a:t>Repayments differ based on the Type of Finance and Repayment Schedule:</a:t>
            </a:r>
          </a:p>
          <a:p>
            <a:pPr marL="0" indent="0">
              <a:buNone/>
            </a:pPr>
            <a:endParaRPr lang="en-GB"/>
          </a:p>
        </p:txBody>
      </p:sp>
      <p:sp>
        <p:nvSpPr>
          <p:cNvPr id="5" name="AutoShape 2">
            <a:extLst>
              <a:ext uri="{FF2B5EF4-FFF2-40B4-BE49-F238E27FC236}">
                <a16:creationId xmlns:a16="http://schemas.microsoft.com/office/drawing/2014/main" id="{148E3D95-DDF6-F5BC-7AA5-213CDCFE32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4" name="Table 3">
            <a:extLst>
              <a:ext uri="{FF2B5EF4-FFF2-40B4-BE49-F238E27FC236}">
                <a16:creationId xmlns:a16="http://schemas.microsoft.com/office/drawing/2014/main" id="{670B7A33-D7B4-45E0-D075-6208E3E29168}"/>
              </a:ext>
            </a:extLst>
          </p:cNvPr>
          <p:cNvGraphicFramePr>
            <a:graphicFrameLocks noGrp="1"/>
          </p:cNvGraphicFramePr>
          <p:nvPr>
            <p:custDataLst>
              <p:tags r:id="rId1"/>
            </p:custDataLst>
            <p:extLst>
              <p:ext uri="{D42A27DB-BD31-4B8C-83A1-F6EECF244321}">
                <p14:modId xmlns:p14="http://schemas.microsoft.com/office/powerpoint/2010/main" val="1356636942"/>
              </p:ext>
            </p:extLst>
          </p:nvPr>
        </p:nvGraphicFramePr>
        <p:xfrm>
          <a:off x="838199" y="2686050"/>
          <a:ext cx="10515592" cy="3446339"/>
        </p:xfrm>
        <a:graphic>
          <a:graphicData uri="http://schemas.openxmlformats.org/drawingml/2006/table">
            <a:tbl>
              <a:tblPr>
                <a:tableStyleId>{B8DA472E-C0B5-4FAA-A71B-45BBE6C39A2A}</a:tableStyleId>
              </a:tblPr>
              <a:tblGrid>
                <a:gridCol w="836145">
                  <a:extLst>
                    <a:ext uri="{9D8B030D-6E8A-4147-A177-3AD203B41FA5}">
                      <a16:colId xmlns:a16="http://schemas.microsoft.com/office/drawing/2014/main" val="1312463324"/>
                    </a:ext>
                  </a:extLst>
                </a:gridCol>
                <a:gridCol w="836145">
                  <a:extLst>
                    <a:ext uri="{9D8B030D-6E8A-4147-A177-3AD203B41FA5}">
                      <a16:colId xmlns:a16="http://schemas.microsoft.com/office/drawing/2014/main" val="2001373049"/>
                    </a:ext>
                  </a:extLst>
                </a:gridCol>
                <a:gridCol w="680254">
                  <a:extLst>
                    <a:ext uri="{9D8B030D-6E8A-4147-A177-3AD203B41FA5}">
                      <a16:colId xmlns:a16="http://schemas.microsoft.com/office/drawing/2014/main" val="1482078763"/>
                    </a:ext>
                  </a:extLst>
                </a:gridCol>
                <a:gridCol w="680254">
                  <a:extLst>
                    <a:ext uri="{9D8B030D-6E8A-4147-A177-3AD203B41FA5}">
                      <a16:colId xmlns:a16="http://schemas.microsoft.com/office/drawing/2014/main" val="922515449"/>
                    </a:ext>
                  </a:extLst>
                </a:gridCol>
                <a:gridCol w="680254">
                  <a:extLst>
                    <a:ext uri="{9D8B030D-6E8A-4147-A177-3AD203B41FA5}">
                      <a16:colId xmlns:a16="http://schemas.microsoft.com/office/drawing/2014/main" val="3160945254"/>
                    </a:ext>
                  </a:extLst>
                </a:gridCol>
                <a:gridCol w="680254">
                  <a:extLst>
                    <a:ext uri="{9D8B030D-6E8A-4147-A177-3AD203B41FA5}">
                      <a16:colId xmlns:a16="http://schemas.microsoft.com/office/drawing/2014/main" val="2993591926"/>
                    </a:ext>
                  </a:extLst>
                </a:gridCol>
                <a:gridCol w="680254">
                  <a:extLst>
                    <a:ext uri="{9D8B030D-6E8A-4147-A177-3AD203B41FA5}">
                      <a16:colId xmlns:a16="http://schemas.microsoft.com/office/drawing/2014/main" val="1849848999"/>
                    </a:ext>
                  </a:extLst>
                </a:gridCol>
                <a:gridCol w="680254">
                  <a:extLst>
                    <a:ext uri="{9D8B030D-6E8A-4147-A177-3AD203B41FA5}">
                      <a16:colId xmlns:a16="http://schemas.microsoft.com/office/drawing/2014/main" val="2850972559"/>
                    </a:ext>
                  </a:extLst>
                </a:gridCol>
                <a:gridCol w="680254">
                  <a:extLst>
                    <a:ext uri="{9D8B030D-6E8A-4147-A177-3AD203B41FA5}">
                      <a16:colId xmlns:a16="http://schemas.microsoft.com/office/drawing/2014/main" val="257887526"/>
                    </a:ext>
                  </a:extLst>
                </a:gridCol>
                <a:gridCol w="680254">
                  <a:extLst>
                    <a:ext uri="{9D8B030D-6E8A-4147-A177-3AD203B41FA5}">
                      <a16:colId xmlns:a16="http://schemas.microsoft.com/office/drawing/2014/main" val="2199598227"/>
                    </a:ext>
                  </a:extLst>
                </a:gridCol>
                <a:gridCol w="680254">
                  <a:extLst>
                    <a:ext uri="{9D8B030D-6E8A-4147-A177-3AD203B41FA5}">
                      <a16:colId xmlns:a16="http://schemas.microsoft.com/office/drawing/2014/main" val="3425656309"/>
                    </a:ext>
                  </a:extLst>
                </a:gridCol>
                <a:gridCol w="680254">
                  <a:extLst>
                    <a:ext uri="{9D8B030D-6E8A-4147-A177-3AD203B41FA5}">
                      <a16:colId xmlns:a16="http://schemas.microsoft.com/office/drawing/2014/main" val="4000845965"/>
                    </a:ext>
                  </a:extLst>
                </a:gridCol>
                <a:gridCol w="680254">
                  <a:extLst>
                    <a:ext uri="{9D8B030D-6E8A-4147-A177-3AD203B41FA5}">
                      <a16:colId xmlns:a16="http://schemas.microsoft.com/office/drawing/2014/main" val="2693311757"/>
                    </a:ext>
                  </a:extLst>
                </a:gridCol>
                <a:gridCol w="680254">
                  <a:extLst>
                    <a:ext uri="{9D8B030D-6E8A-4147-A177-3AD203B41FA5}">
                      <a16:colId xmlns:a16="http://schemas.microsoft.com/office/drawing/2014/main" val="1277238237"/>
                    </a:ext>
                  </a:extLst>
                </a:gridCol>
                <a:gridCol w="680254">
                  <a:extLst>
                    <a:ext uri="{9D8B030D-6E8A-4147-A177-3AD203B41FA5}">
                      <a16:colId xmlns:a16="http://schemas.microsoft.com/office/drawing/2014/main" val="2123237719"/>
                    </a:ext>
                  </a:extLst>
                </a:gridCol>
              </a:tblGrid>
              <a:tr h="989481">
                <a:tc rowSpan="2">
                  <a:txBody>
                    <a:bodyPr/>
                    <a:lstStyle/>
                    <a:p>
                      <a:pPr algn="ctr" rtl="0" fontAlgn="ctr"/>
                      <a:r>
                        <a:rPr lang="en-GB" sz="1100" u="none" strike="noStrike">
                          <a:solidFill>
                            <a:schemeClr val="bg1"/>
                          </a:solidFill>
                          <a:effectLst/>
                        </a:rPr>
                        <a:t>Years Since </a:t>
                      </a:r>
                      <a:br>
                        <a:rPr lang="en-GB" sz="1100" u="none" strike="noStrike">
                          <a:solidFill>
                            <a:schemeClr val="bg1"/>
                          </a:solidFill>
                          <a:effectLst/>
                        </a:rPr>
                      </a:br>
                      <a:r>
                        <a:rPr lang="en-GB" sz="1100" u="none" strike="noStrike">
                          <a:solidFill>
                            <a:schemeClr val="bg1"/>
                          </a:solidFill>
                          <a:effectLst/>
                        </a:rPr>
                        <a:t>Loan</a:t>
                      </a:r>
                    </a:p>
                  </a:txBody>
                  <a:tcPr marL="6274" marR="6274" marT="6274" marB="0" anchor="ctr">
                    <a:solidFill>
                      <a:schemeClr val="bg2">
                        <a:lumMod val="75000"/>
                      </a:schemeClr>
                    </a:solidFill>
                  </a:tcPr>
                </a:tc>
                <a:tc gridSpan="2">
                  <a:txBody>
                    <a:bodyPr/>
                    <a:lstStyle/>
                    <a:p>
                      <a:pPr algn="ctr" rtl="0" fontAlgn="ctr"/>
                      <a:r>
                        <a:rPr lang="en-GB" sz="1100" u="none" strike="noStrike">
                          <a:solidFill>
                            <a:schemeClr val="bg1"/>
                          </a:solidFill>
                          <a:effectLst/>
                        </a:rPr>
                        <a:t>Annuity</a:t>
                      </a:r>
                      <a:endParaRPr lang="en-GB" sz="1100" b="1" i="0" u="none" strike="noStrike">
                        <a:solidFill>
                          <a:schemeClr val="bg1"/>
                        </a:solidFill>
                        <a:effectLst/>
                        <a:latin typeface="Arial" panose="020B0604020202020204" pitchFamily="34" charset="0"/>
                      </a:endParaRPr>
                    </a:p>
                  </a:txBody>
                  <a:tcPr marL="6274" marR="6274" marT="6274" marB="0" anchor="ctr">
                    <a:solidFill>
                      <a:schemeClr val="bg2">
                        <a:lumMod val="75000"/>
                      </a:schemeClr>
                    </a:solidFill>
                  </a:tcPr>
                </a:tc>
                <a:tc hMerge="1">
                  <a:txBody>
                    <a:bodyPr/>
                    <a:lstStyle/>
                    <a:p>
                      <a:endParaRPr lang="en-GB"/>
                    </a:p>
                  </a:txBody>
                  <a:tcPr/>
                </a:tc>
                <a:tc gridSpan="2">
                  <a:txBody>
                    <a:bodyPr/>
                    <a:lstStyle/>
                    <a:p>
                      <a:pPr algn="ctr" rtl="0" fontAlgn="ctr"/>
                      <a:r>
                        <a:rPr lang="en-US" sz="1100" u="none" strike="noStrike">
                          <a:solidFill>
                            <a:schemeClr val="bg1"/>
                          </a:solidFill>
                          <a:effectLst/>
                        </a:rPr>
                        <a:t>Annuity with 3 years Grace on Principal and interest</a:t>
                      </a:r>
                      <a:endParaRPr lang="en-US" sz="1100" b="1" i="0" u="none" strike="noStrike">
                        <a:solidFill>
                          <a:schemeClr val="bg1"/>
                        </a:solidFill>
                        <a:effectLst/>
                        <a:latin typeface="Arial" panose="020B0604020202020204" pitchFamily="34" charset="0"/>
                      </a:endParaRPr>
                    </a:p>
                  </a:txBody>
                  <a:tcPr marL="6274" marR="6274" marT="6274" marB="0" anchor="ctr">
                    <a:solidFill>
                      <a:schemeClr val="bg2">
                        <a:lumMod val="75000"/>
                      </a:schemeClr>
                    </a:solidFill>
                  </a:tcPr>
                </a:tc>
                <a:tc hMerge="1">
                  <a:txBody>
                    <a:bodyPr/>
                    <a:lstStyle/>
                    <a:p>
                      <a:endParaRPr lang="en-GB"/>
                    </a:p>
                  </a:txBody>
                  <a:tcPr/>
                </a:tc>
                <a:tc gridSpan="2">
                  <a:txBody>
                    <a:bodyPr/>
                    <a:lstStyle/>
                    <a:p>
                      <a:pPr algn="ctr" rtl="0" fontAlgn="ctr"/>
                      <a:r>
                        <a:rPr lang="en-GB" sz="1100" u="none" strike="noStrike">
                          <a:solidFill>
                            <a:schemeClr val="bg1"/>
                          </a:solidFill>
                          <a:effectLst/>
                        </a:rPr>
                        <a:t>Equal Principal Repayments (EPP)</a:t>
                      </a:r>
                      <a:endParaRPr lang="en-GB" sz="1100" b="1" i="0" u="none" strike="noStrike">
                        <a:solidFill>
                          <a:schemeClr val="bg1"/>
                        </a:solidFill>
                        <a:effectLst/>
                        <a:latin typeface="Arial" panose="020B0604020202020204" pitchFamily="34" charset="0"/>
                      </a:endParaRPr>
                    </a:p>
                  </a:txBody>
                  <a:tcPr marL="6274" marR="6274" marT="6274" marB="0" anchor="ctr">
                    <a:solidFill>
                      <a:schemeClr val="bg2">
                        <a:lumMod val="75000"/>
                      </a:schemeClr>
                    </a:solidFill>
                  </a:tcPr>
                </a:tc>
                <a:tc hMerge="1">
                  <a:txBody>
                    <a:bodyPr/>
                    <a:lstStyle/>
                    <a:p>
                      <a:endParaRPr lang="en-GB"/>
                    </a:p>
                  </a:txBody>
                  <a:tcPr/>
                </a:tc>
                <a:tc gridSpan="2">
                  <a:txBody>
                    <a:bodyPr/>
                    <a:lstStyle/>
                    <a:p>
                      <a:pPr algn="ctr" rtl="0" fontAlgn="ctr"/>
                      <a:r>
                        <a:rPr lang="en-US" sz="1100" u="none" strike="noStrike">
                          <a:solidFill>
                            <a:schemeClr val="bg1"/>
                          </a:solidFill>
                          <a:effectLst/>
                        </a:rPr>
                        <a:t>EPP with 3 years Grace on Principal Only</a:t>
                      </a:r>
                      <a:endParaRPr lang="en-US" sz="1100" b="1" i="0" u="none" strike="noStrike">
                        <a:solidFill>
                          <a:schemeClr val="bg1"/>
                        </a:solidFill>
                        <a:effectLst/>
                        <a:latin typeface="Arial" panose="020B0604020202020204" pitchFamily="34" charset="0"/>
                      </a:endParaRPr>
                    </a:p>
                  </a:txBody>
                  <a:tcPr marL="6274" marR="6274" marT="6274" marB="0" anchor="ctr">
                    <a:solidFill>
                      <a:schemeClr val="bg2">
                        <a:lumMod val="75000"/>
                      </a:schemeClr>
                    </a:solidFill>
                  </a:tcPr>
                </a:tc>
                <a:tc hMerge="1">
                  <a:txBody>
                    <a:bodyPr/>
                    <a:lstStyle/>
                    <a:p>
                      <a:endParaRPr lang="en-GB"/>
                    </a:p>
                  </a:txBody>
                  <a:tcPr/>
                </a:tc>
                <a:tc gridSpan="2">
                  <a:txBody>
                    <a:bodyPr/>
                    <a:lstStyle/>
                    <a:p>
                      <a:pPr algn="ctr" rtl="0" fontAlgn="ctr"/>
                      <a:r>
                        <a:rPr lang="en-US" sz="1100" u="none" strike="noStrike">
                          <a:solidFill>
                            <a:schemeClr val="bg1"/>
                          </a:solidFill>
                          <a:effectLst/>
                        </a:rPr>
                        <a:t>EPP with 3 years Grace on Principal and Interest</a:t>
                      </a:r>
                      <a:endParaRPr lang="en-US" sz="1100" b="1" i="0" u="none" strike="noStrike">
                        <a:solidFill>
                          <a:schemeClr val="bg1"/>
                        </a:solidFill>
                        <a:effectLst/>
                        <a:latin typeface="Arial" panose="020B0604020202020204" pitchFamily="34" charset="0"/>
                      </a:endParaRPr>
                    </a:p>
                  </a:txBody>
                  <a:tcPr marL="6274" marR="6274" marT="6274" marB="0" anchor="ctr">
                    <a:solidFill>
                      <a:schemeClr val="bg2">
                        <a:lumMod val="75000"/>
                      </a:schemeClr>
                    </a:solidFill>
                  </a:tcPr>
                </a:tc>
                <a:tc hMerge="1">
                  <a:txBody>
                    <a:bodyPr/>
                    <a:lstStyle/>
                    <a:p>
                      <a:endParaRPr lang="en-GB"/>
                    </a:p>
                  </a:txBody>
                  <a:tcPr/>
                </a:tc>
                <a:tc gridSpan="2">
                  <a:txBody>
                    <a:bodyPr/>
                    <a:lstStyle/>
                    <a:p>
                      <a:pPr algn="ctr" rtl="0" fontAlgn="ctr"/>
                      <a:r>
                        <a:rPr lang="en-GB" sz="1100" u="none" strike="noStrike">
                          <a:solidFill>
                            <a:schemeClr val="bg1"/>
                          </a:solidFill>
                          <a:effectLst/>
                        </a:rPr>
                        <a:t>Lump Sum </a:t>
                      </a:r>
                      <a:br>
                        <a:rPr lang="en-GB" sz="1100" u="none" strike="noStrike">
                          <a:solidFill>
                            <a:schemeClr val="bg1"/>
                          </a:solidFill>
                          <a:effectLst/>
                        </a:rPr>
                      </a:br>
                      <a:r>
                        <a:rPr lang="en-GB" sz="1100" u="none" strike="noStrike">
                          <a:solidFill>
                            <a:schemeClr val="bg1"/>
                          </a:solidFill>
                          <a:effectLst/>
                        </a:rPr>
                        <a:t>(Principal)</a:t>
                      </a:r>
                      <a:endParaRPr lang="en-GB" sz="1100" b="1" i="0" u="none" strike="noStrike">
                        <a:solidFill>
                          <a:schemeClr val="bg1"/>
                        </a:solidFill>
                        <a:effectLst/>
                        <a:latin typeface="Arial" panose="020B0604020202020204" pitchFamily="34" charset="0"/>
                      </a:endParaRPr>
                    </a:p>
                  </a:txBody>
                  <a:tcPr marL="6274" marR="6274" marT="6274" marB="0" anchor="ctr">
                    <a:solidFill>
                      <a:schemeClr val="bg2">
                        <a:lumMod val="75000"/>
                      </a:schemeClr>
                    </a:solidFill>
                  </a:tcPr>
                </a:tc>
                <a:tc hMerge="1">
                  <a:txBody>
                    <a:bodyPr/>
                    <a:lstStyle/>
                    <a:p>
                      <a:endParaRPr lang="en-GB"/>
                    </a:p>
                  </a:txBody>
                  <a:tcPr/>
                </a:tc>
                <a:tc gridSpan="2">
                  <a:txBody>
                    <a:bodyPr/>
                    <a:lstStyle/>
                    <a:p>
                      <a:pPr algn="ctr" rtl="0" fontAlgn="ctr"/>
                      <a:r>
                        <a:rPr lang="en-US" sz="1100" u="none" strike="noStrike">
                          <a:solidFill>
                            <a:schemeClr val="bg1"/>
                          </a:solidFill>
                          <a:effectLst/>
                        </a:rPr>
                        <a:t>Lump Sum </a:t>
                      </a:r>
                      <a:br>
                        <a:rPr lang="en-US" sz="1100" u="none" strike="noStrike">
                          <a:solidFill>
                            <a:schemeClr val="bg1"/>
                          </a:solidFill>
                          <a:effectLst/>
                        </a:rPr>
                      </a:br>
                      <a:r>
                        <a:rPr lang="en-US" sz="1100" u="none" strike="noStrike">
                          <a:solidFill>
                            <a:schemeClr val="bg1"/>
                          </a:solidFill>
                          <a:effectLst/>
                        </a:rPr>
                        <a:t>(Principal and Compound Interest)</a:t>
                      </a:r>
                      <a:endParaRPr lang="en-US" sz="1100" b="1" i="0" u="none" strike="noStrike">
                        <a:solidFill>
                          <a:schemeClr val="bg1"/>
                        </a:solidFill>
                        <a:effectLst/>
                        <a:latin typeface="Arial" panose="020B0604020202020204" pitchFamily="34" charset="0"/>
                      </a:endParaRPr>
                    </a:p>
                  </a:txBody>
                  <a:tcPr marL="6274" marR="6274" marT="6274" marB="0" anchor="ctr">
                    <a:solidFill>
                      <a:schemeClr val="bg2">
                        <a:lumMod val="75000"/>
                      </a:schemeClr>
                    </a:solidFill>
                  </a:tcPr>
                </a:tc>
                <a:tc hMerge="1">
                  <a:txBody>
                    <a:bodyPr/>
                    <a:lstStyle/>
                    <a:p>
                      <a:endParaRPr lang="en-GB"/>
                    </a:p>
                  </a:txBody>
                  <a:tcPr/>
                </a:tc>
                <a:extLst>
                  <a:ext uri="{0D108BD9-81ED-4DB2-BD59-A6C34878D82A}">
                    <a16:rowId xmlns:a16="http://schemas.microsoft.com/office/drawing/2014/main" val="1317609656"/>
                  </a:ext>
                </a:extLst>
              </a:tr>
              <a:tr h="431105">
                <a:tc vMerge="1">
                  <a:txBody>
                    <a:bodyPr/>
                    <a:lstStyle/>
                    <a:p>
                      <a:endParaRPr/>
                    </a:p>
                  </a:txBody>
                  <a:tcPr marL="6274" marR="6274" marT="6274" marB="0"/>
                </a:tc>
                <a:tc>
                  <a:txBody>
                    <a:bodyPr/>
                    <a:lstStyle/>
                    <a:p>
                      <a:pPr algn="ctr" rtl="0" fontAlgn="ctr"/>
                      <a:r>
                        <a:rPr lang="en-GB" sz="1100" b="1" u="none" strike="noStrike">
                          <a:effectLst/>
                        </a:rPr>
                        <a:t>Principal</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Interest</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Principal</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Interest</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Principal</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Interest</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Principal</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Interest</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Principal</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Interest</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Principal</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Interest</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Principal</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rtl="0" fontAlgn="ctr"/>
                      <a:r>
                        <a:rPr lang="en-GB" sz="1100" b="1" u="none" strike="noStrike">
                          <a:effectLst/>
                        </a:rPr>
                        <a:t>Interest</a:t>
                      </a:r>
                      <a:endParaRPr lang="en-GB" sz="1100" b="1"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extLst>
                  <a:ext uri="{0D108BD9-81ED-4DB2-BD59-A6C34878D82A}">
                    <a16:rowId xmlns:a16="http://schemas.microsoft.com/office/drawing/2014/main" val="43032812"/>
                  </a:ext>
                </a:extLst>
              </a:tr>
              <a:tr h="348553">
                <a:tc>
                  <a:txBody>
                    <a:bodyPr/>
                    <a:lstStyle/>
                    <a:p>
                      <a:pPr algn="ctr" rtl="0" fontAlgn="ctr"/>
                      <a:r>
                        <a:rPr lang="en-GB" sz="1400" u="none" strike="noStrike">
                          <a:effectLst/>
                        </a:rPr>
                        <a:t>1</a:t>
                      </a:r>
                      <a:endParaRPr lang="en-GB" sz="14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1800" u="none" strike="noStrike">
                          <a:effectLst/>
                        </a:rPr>
                        <a:t> ● </a:t>
                      </a:r>
                      <a:endParaRPr lang="en-GB" sz="18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extLst>
                  <a:ext uri="{0D108BD9-81ED-4DB2-BD59-A6C34878D82A}">
                    <a16:rowId xmlns:a16="http://schemas.microsoft.com/office/drawing/2014/main" val="2206680923"/>
                  </a:ext>
                </a:extLst>
              </a:tr>
              <a:tr h="348553">
                <a:tc>
                  <a:txBody>
                    <a:bodyPr/>
                    <a:lstStyle/>
                    <a:p>
                      <a:pPr algn="ctr" rtl="0" fontAlgn="ctr"/>
                      <a:r>
                        <a:rPr lang="en-GB" sz="1400" u="none" strike="noStrike">
                          <a:effectLst/>
                        </a:rPr>
                        <a:t>2</a:t>
                      </a:r>
                      <a:endParaRPr lang="en-GB" sz="14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1800" u="none" strike="noStrike">
                          <a:effectLst/>
                        </a:rPr>
                        <a:t> ● </a:t>
                      </a:r>
                      <a:endParaRPr lang="en-GB" sz="18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1800" u="none" strike="noStrike">
                          <a:effectLst/>
                        </a:rPr>
                        <a:t> ● </a:t>
                      </a:r>
                      <a:endParaRPr lang="en-GB" sz="18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extLst>
                  <a:ext uri="{0D108BD9-81ED-4DB2-BD59-A6C34878D82A}">
                    <a16:rowId xmlns:a16="http://schemas.microsoft.com/office/drawing/2014/main" val="323151705"/>
                  </a:ext>
                </a:extLst>
              </a:tr>
              <a:tr h="440278">
                <a:tc>
                  <a:txBody>
                    <a:bodyPr/>
                    <a:lstStyle/>
                    <a:p>
                      <a:pPr algn="ctr" rtl="0" fontAlgn="ctr"/>
                      <a:r>
                        <a:rPr lang="en-GB" sz="1400" u="none" strike="noStrike">
                          <a:effectLst/>
                        </a:rPr>
                        <a:t>3</a:t>
                      </a:r>
                      <a:endParaRPr lang="en-GB" sz="14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1800" u="none" strike="noStrike">
                          <a:effectLst/>
                        </a:rPr>
                        <a:t> ● </a:t>
                      </a:r>
                      <a:endParaRPr lang="en-GB" sz="18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1600" u="none" strike="noStrike">
                          <a:effectLst/>
                        </a:rPr>
                        <a:t> ● </a:t>
                      </a:r>
                      <a:endParaRPr lang="en-GB" sz="16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800" u="none" strike="noStrike">
                          <a:effectLst/>
                        </a:rPr>
                        <a:t> ● </a:t>
                      </a:r>
                      <a:endParaRPr lang="en-GB" sz="28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tc>
                <a:extLst>
                  <a:ext uri="{0D108BD9-81ED-4DB2-BD59-A6C34878D82A}">
                    <a16:rowId xmlns:a16="http://schemas.microsoft.com/office/drawing/2014/main" val="4090664067"/>
                  </a:ext>
                </a:extLst>
              </a:tr>
              <a:tr h="394415">
                <a:tc>
                  <a:txBody>
                    <a:bodyPr/>
                    <a:lstStyle/>
                    <a:p>
                      <a:pPr algn="ctr" rtl="0" fontAlgn="ctr"/>
                      <a:r>
                        <a:rPr lang="en-GB" sz="1400" u="none" strike="noStrike">
                          <a:effectLst/>
                        </a:rPr>
                        <a:t>4</a:t>
                      </a:r>
                      <a:endParaRPr lang="en-GB" sz="14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1800" u="none" strike="noStrike">
                          <a:effectLst/>
                        </a:rPr>
                        <a:t> ● </a:t>
                      </a:r>
                      <a:endParaRPr lang="en-GB" sz="18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1200" u="none" strike="noStrike">
                          <a:effectLst/>
                        </a:rPr>
                        <a:t> ● </a:t>
                      </a:r>
                      <a:endParaRPr lang="en-GB" sz="12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1800" u="none" strike="noStrike">
                          <a:effectLst/>
                        </a:rPr>
                        <a:t> ● </a:t>
                      </a:r>
                      <a:endParaRPr lang="en-GB" sz="18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tc>
                  <a:txBody>
                    <a:bodyPr/>
                    <a:lstStyle/>
                    <a:p>
                      <a:pPr algn="ctr" fontAlgn="ctr"/>
                      <a:r>
                        <a:rPr lang="en-GB" sz="2000" u="none" strike="noStrike">
                          <a:effectLst/>
                        </a:rPr>
                        <a:t> </a:t>
                      </a:r>
                      <a:endParaRPr lang="en-GB" sz="2000" b="0" i="0" u="none" strike="noStrike">
                        <a:solidFill>
                          <a:srgbClr val="000000"/>
                        </a:solidFill>
                        <a:effectLst/>
                        <a:latin typeface="Arial" panose="020B0604020202020204" pitchFamily="34" charset="0"/>
                      </a:endParaRPr>
                    </a:p>
                  </a:txBody>
                  <a:tcPr marL="6274" marR="6274" marT="6274" marB="0" anchor="ctr">
                    <a:solidFill>
                      <a:schemeClr val="accent5">
                        <a:lumMod val="20000"/>
                        <a:lumOff val="80000"/>
                      </a:schemeClr>
                    </a:solidFill>
                  </a:tcPr>
                </a:tc>
                <a:extLst>
                  <a:ext uri="{0D108BD9-81ED-4DB2-BD59-A6C34878D82A}">
                    <a16:rowId xmlns:a16="http://schemas.microsoft.com/office/drawing/2014/main" val="2065721524"/>
                  </a:ext>
                </a:extLst>
              </a:tr>
              <a:tr h="486140">
                <a:tc>
                  <a:txBody>
                    <a:bodyPr/>
                    <a:lstStyle/>
                    <a:p>
                      <a:pPr algn="ctr" rtl="0" fontAlgn="ctr"/>
                      <a:r>
                        <a:rPr lang="en-GB" sz="1400" u="none" strike="noStrike">
                          <a:effectLst/>
                        </a:rPr>
                        <a:t>5</a:t>
                      </a:r>
                      <a:endParaRPr lang="en-GB" sz="1400" b="0" i="0" u="none" strike="noStrike">
                        <a:solidFill>
                          <a:srgbClr val="000000"/>
                        </a:solidFill>
                        <a:effectLst/>
                        <a:latin typeface="Arial" panose="020B06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1800" u="none" strike="noStrike">
                          <a:effectLst/>
                        </a:rPr>
                        <a:t> ● </a:t>
                      </a:r>
                      <a:endParaRPr lang="en-GB" sz="18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1050" u="none" strike="noStrike">
                          <a:effectLst/>
                        </a:rPr>
                        <a:t> ● </a:t>
                      </a:r>
                      <a:endParaRPr lang="en-GB" sz="105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1200" u="none" strike="noStrike">
                          <a:effectLst/>
                        </a:rPr>
                        <a:t> ● </a:t>
                      </a:r>
                      <a:endParaRPr lang="en-GB" sz="12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400" u="none" strike="noStrike">
                          <a:effectLst/>
                        </a:rPr>
                        <a:t> ● </a:t>
                      </a:r>
                      <a:endParaRPr lang="en-GB" sz="24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1600" u="none" strike="noStrike">
                          <a:effectLst/>
                        </a:rPr>
                        <a:t> ● </a:t>
                      </a:r>
                      <a:endParaRPr lang="en-GB" sz="16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3200" u="none" strike="noStrike">
                          <a:effectLst/>
                        </a:rPr>
                        <a:t> ● </a:t>
                      </a:r>
                      <a:endParaRPr lang="en-GB" sz="32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2000" u="none" strike="noStrike">
                          <a:effectLst/>
                        </a:rPr>
                        <a:t> ● </a:t>
                      </a:r>
                      <a:endParaRPr lang="en-GB" sz="20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3200" u="none" strike="noStrike">
                          <a:effectLst/>
                        </a:rPr>
                        <a:t> ● </a:t>
                      </a:r>
                      <a:endParaRPr lang="en-GB" sz="3200" b="0" i="0" u="none" strike="noStrike">
                        <a:solidFill>
                          <a:srgbClr val="000000"/>
                        </a:solidFill>
                        <a:effectLst/>
                        <a:latin typeface="Aptos Narrow" panose="020B0004020202020204" pitchFamily="34" charset="0"/>
                      </a:endParaRPr>
                    </a:p>
                  </a:txBody>
                  <a:tcPr marL="6274" marR="6274" marT="6274" marB="0" anchor="ctr"/>
                </a:tc>
                <a:tc>
                  <a:txBody>
                    <a:bodyPr/>
                    <a:lstStyle/>
                    <a:p>
                      <a:pPr algn="ctr" fontAlgn="ctr"/>
                      <a:r>
                        <a:rPr lang="en-GB" sz="3200" u="none" strike="noStrike">
                          <a:effectLst/>
                        </a:rPr>
                        <a:t> ● </a:t>
                      </a:r>
                      <a:endParaRPr lang="en-GB" sz="3200" b="0" i="0" u="none" strike="noStrike">
                        <a:solidFill>
                          <a:srgbClr val="000000"/>
                        </a:solidFill>
                        <a:effectLst/>
                        <a:latin typeface="Aptos Narrow" panose="020B0004020202020204" pitchFamily="34" charset="0"/>
                      </a:endParaRPr>
                    </a:p>
                  </a:txBody>
                  <a:tcPr marL="6274" marR="6274" marT="6274" marB="0" anchor="ctr"/>
                </a:tc>
                <a:extLst>
                  <a:ext uri="{0D108BD9-81ED-4DB2-BD59-A6C34878D82A}">
                    <a16:rowId xmlns:a16="http://schemas.microsoft.com/office/drawing/2014/main" val="3843983829"/>
                  </a:ext>
                </a:extLst>
              </a:tr>
            </a:tbl>
          </a:graphicData>
        </a:graphic>
      </p:graphicFrame>
      <p:pic>
        <p:nvPicPr>
          <p:cNvPr id="6" name="ttsmaker-file-2025-2-14-18-30-8" descr="A blue speaker icon with waves&#10;&#10;AI-generated content may be incorrect.">
            <a:hlinkClick r:id="" action="ppaction://media"/>
            <a:extLst>
              <a:ext uri="{FF2B5EF4-FFF2-40B4-BE49-F238E27FC236}">
                <a16:creationId xmlns:a16="http://schemas.microsoft.com/office/drawing/2014/main" id="{BEEF8B66-96D3-83DC-E76C-77B0849436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3072" y="291150"/>
            <a:ext cx="644066" cy="637892"/>
          </a:xfrm>
          <a:prstGeom prst="rect">
            <a:avLst/>
          </a:prstGeom>
        </p:spPr>
      </p:pic>
    </p:spTree>
    <p:extLst>
      <p:ext uri="{BB962C8B-B14F-4D97-AF65-F5344CB8AC3E}">
        <p14:creationId xmlns:p14="http://schemas.microsoft.com/office/powerpoint/2010/main" val="166986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EB46E-0FBD-B659-BA25-B4F7149ADF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C2C47FC-12D8-145C-9701-D7664D83A145}"/>
              </a:ext>
            </a:extLst>
          </p:cNvPr>
          <p:cNvSpPr>
            <a:spLocks noGrp="1"/>
          </p:cNvSpPr>
          <p:nvPr>
            <p:ph type="sldNum" idx="11"/>
          </p:nvPr>
        </p:nvSpPr>
        <p:spPr/>
        <p:txBody>
          <a:bodyPr/>
          <a:lstStyle/>
          <a:p>
            <a:fld id="{00000000-1234-1234-1234-123412341234}" type="slidenum">
              <a:rPr lang="sv-SE"/>
              <a:pPr/>
              <a:t>17</a:t>
            </a:fld>
            <a:endParaRPr lang="sv-SE"/>
          </a:p>
        </p:txBody>
      </p:sp>
      <p:sp>
        <p:nvSpPr>
          <p:cNvPr id="4" name="Title 3">
            <a:extLst>
              <a:ext uri="{FF2B5EF4-FFF2-40B4-BE49-F238E27FC236}">
                <a16:creationId xmlns:a16="http://schemas.microsoft.com/office/drawing/2014/main" id="{440A0DAA-6F1A-642A-73C1-8A98381084D6}"/>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Equity</a:t>
            </a:r>
            <a:endParaRPr lang="en-GB"/>
          </a:p>
        </p:txBody>
      </p:sp>
      <p:sp>
        <p:nvSpPr>
          <p:cNvPr id="2" name="TextBox 1">
            <a:extLst>
              <a:ext uri="{FF2B5EF4-FFF2-40B4-BE49-F238E27FC236}">
                <a16:creationId xmlns:a16="http://schemas.microsoft.com/office/drawing/2014/main" id="{8A9EA6AB-1682-A58D-482B-B21B1BD823ED}"/>
              </a:ext>
            </a:extLst>
          </p:cNvPr>
          <p:cNvSpPr txBox="1"/>
          <p:nvPr/>
        </p:nvSpPr>
        <p:spPr>
          <a:xfrm>
            <a:off x="663446" y="1499125"/>
            <a:ext cx="10865108" cy="1428148"/>
          </a:xfrm>
          <a:prstGeom prst="rect">
            <a:avLst/>
          </a:prstGeom>
          <a:solidFill>
            <a:schemeClr val="bg1"/>
          </a:solidFill>
        </p:spPr>
        <p:txBody>
          <a:bodyPr wrap="square" lIns="91440" tIns="45720" rIns="91440" bIns="45720" anchor="t">
            <a:spAutoFit/>
          </a:bodyPr>
          <a:lstStyle/>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Equity is replayed as a Return on Equity (ROE), this is through shares of revenue generated by the project throughout it’s operational life, and at investment, shareholders will estimate ROE based on feasibility assessments</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5" name="Chart 24">
            <a:extLst>
              <a:ext uri="{FF2B5EF4-FFF2-40B4-BE49-F238E27FC236}">
                <a16:creationId xmlns:a16="http://schemas.microsoft.com/office/drawing/2014/main" id="{D8D18D4B-BA42-40AF-9EDA-7AAF341AD9B4}"/>
              </a:ext>
            </a:extLst>
          </p:cNvPr>
          <p:cNvGraphicFramePr>
            <a:graphicFrameLocks/>
          </p:cNvGraphicFramePr>
          <p:nvPr>
            <p:custDataLst>
              <p:tags r:id="rId1"/>
            </p:custDataLst>
          </p:nvPr>
        </p:nvGraphicFramePr>
        <p:xfrm>
          <a:off x="2478863" y="3335425"/>
          <a:ext cx="7196825" cy="3230475"/>
        </p:xfrm>
        <a:graphic>
          <a:graphicData uri="http://schemas.openxmlformats.org/drawingml/2006/chart">
            <c:chart xmlns:c="http://schemas.openxmlformats.org/drawingml/2006/chart" xmlns:r="http://schemas.openxmlformats.org/officeDocument/2006/relationships" r:id="rId6"/>
          </a:graphicData>
        </a:graphic>
      </p:graphicFrame>
      <p:pic>
        <p:nvPicPr>
          <p:cNvPr id="6" name="ttsmaker-file-2025-2-14-16-58-42">
            <a:hlinkClick r:id="" action="ppaction://media"/>
            <a:extLst>
              <a:ext uri="{FF2B5EF4-FFF2-40B4-BE49-F238E27FC236}">
                <a16:creationId xmlns:a16="http://schemas.microsoft.com/office/drawing/2014/main" id="{EEFD2382-BB98-4463-2F5D-35B384BE12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880524" y="264652"/>
            <a:ext cx="644066" cy="657183"/>
          </a:xfrm>
          <a:prstGeom prst="rect">
            <a:avLst/>
          </a:prstGeom>
        </p:spPr>
      </p:pic>
    </p:spTree>
    <p:extLst>
      <p:ext uri="{BB962C8B-B14F-4D97-AF65-F5344CB8AC3E}">
        <p14:creationId xmlns:p14="http://schemas.microsoft.com/office/powerpoint/2010/main" val="403843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A601D-361C-C668-DEF9-A22F9DA1D99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73D1D7E-F5D2-1D0A-3026-4565287B5AEC}"/>
              </a:ext>
            </a:extLst>
          </p:cNvPr>
          <p:cNvSpPr>
            <a:spLocks noGrp="1"/>
          </p:cNvSpPr>
          <p:nvPr>
            <p:ph type="sldNum" idx="11"/>
          </p:nvPr>
        </p:nvSpPr>
        <p:spPr/>
        <p:txBody>
          <a:bodyPr/>
          <a:lstStyle/>
          <a:p>
            <a:fld id="{00000000-1234-1234-1234-123412341234}" type="slidenum">
              <a:rPr lang="sv-SE"/>
              <a:pPr/>
              <a:t>18</a:t>
            </a:fld>
            <a:endParaRPr lang="sv-SE"/>
          </a:p>
        </p:txBody>
      </p:sp>
      <p:sp>
        <p:nvSpPr>
          <p:cNvPr id="4" name="Title 3">
            <a:extLst>
              <a:ext uri="{FF2B5EF4-FFF2-40B4-BE49-F238E27FC236}">
                <a16:creationId xmlns:a16="http://schemas.microsoft.com/office/drawing/2014/main" id="{E405C1A6-B5A0-8B24-9F56-CF4B49C45A66}"/>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Debt</a:t>
            </a:r>
            <a:endParaRPr lang="en-GB"/>
          </a:p>
        </p:txBody>
      </p:sp>
      <p:sp>
        <p:nvSpPr>
          <p:cNvPr id="2" name="TextBox 1">
            <a:extLst>
              <a:ext uri="{FF2B5EF4-FFF2-40B4-BE49-F238E27FC236}">
                <a16:creationId xmlns:a16="http://schemas.microsoft.com/office/drawing/2014/main" id="{82CA8BC6-2B3D-ADD6-5CE3-50050EE7B9AF}"/>
              </a:ext>
            </a:extLst>
          </p:cNvPr>
          <p:cNvSpPr txBox="1"/>
          <p:nvPr/>
        </p:nvSpPr>
        <p:spPr>
          <a:xfrm>
            <a:off x="644722" y="1183811"/>
            <a:ext cx="10865108" cy="2648995"/>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Debt repayments come in forms, are some of the main types modelled 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Equal Principal Payments (EPP) </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In this loan repayment schedule, the principal loan amount is repaid over the maturity of the loan in even instalments, with interest paid on the outstanding principal obligation. As the principal declines, interest repayments decline in line. </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Chart 11">
            <a:extLst>
              <a:ext uri="{FF2B5EF4-FFF2-40B4-BE49-F238E27FC236}">
                <a16:creationId xmlns:a16="http://schemas.microsoft.com/office/drawing/2014/main" id="{F8350ECC-BCB8-410A-8658-78063A87861F}"/>
              </a:ext>
            </a:extLst>
          </p:cNvPr>
          <p:cNvGraphicFramePr>
            <a:graphicFrameLocks/>
          </p:cNvGraphicFramePr>
          <p:nvPr>
            <p:custDataLst>
              <p:tags r:id="rId1"/>
            </p:custDataLst>
          </p:nvPr>
        </p:nvGraphicFramePr>
        <p:xfrm>
          <a:off x="2477276" y="3322725"/>
          <a:ext cx="7200000" cy="3243175"/>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14-16-59-10">
            <a:hlinkClick r:id="" action="ppaction://media"/>
            <a:extLst>
              <a:ext uri="{FF2B5EF4-FFF2-40B4-BE49-F238E27FC236}">
                <a16:creationId xmlns:a16="http://schemas.microsoft.com/office/drawing/2014/main" id="{68D4E5B8-265F-DF6B-0438-218400CF5C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39455" y="290903"/>
            <a:ext cx="644066" cy="637892"/>
          </a:xfrm>
          <a:prstGeom prst="rect">
            <a:avLst/>
          </a:prstGeom>
        </p:spPr>
      </p:pic>
    </p:spTree>
    <p:extLst>
      <p:ext uri="{BB962C8B-B14F-4D97-AF65-F5344CB8AC3E}">
        <p14:creationId xmlns:p14="http://schemas.microsoft.com/office/powerpoint/2010/main" val="101908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3E9C-BE73-1760-4844-09EB178DF8F3}"/>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263FAAE-946B-94C8-691F-B4A5040E1BD5}"/>
              </a:ext>
            </a:extLst>
          </p:cNvPr>
          <p:cNvSpPr>
            <a:spLocks noGrp="1"/>
          </p:cNvSpPr>
          <p:nvPr>
            <p:ph type="sldNum" idx="11"/>
          </p:nvPr>
        </p:nvSpPr>
        <p:spPr/>
        <p:txBody>
          <a:bodyPr/>
          <a:lstStyle/>
          <a:p>
            <a:fld id="{00000000-1234-1234-1234-123412341234}" type="slidenum">
              <a:rPr lang="sv-SE"/>
              <a:pPr/>
              <a:t>19</a:t>
            </a:fld>
            <a:endParaRPr lang="sv-SE"/>
          </a:p>
        </p:txBody>
      </p:sp>
      <p:sp>
        <p:nvSpPr>
          <p:cNvPr id="4" name="Title 3">
            <a:extLst>
              <a:ext uri="{FF2B5EF4-FFF2-40B4-BE49-F238E27FC236}">
                <a16:creationId xmlns:a16="http://schemas.microsoft.com/office/drawing/2014/main" id="{DAB202E7-A9D1-7E53-6507-51213553E45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Debt</a:t>
            </a:r>
            <a:endParaRPr lang="en-GB"/>
          </a:p>
        </p:txBody>
      </p:sp>
      <p:sp>
        <p:nvSpPr>
          <p:cNvPr id="2" name="TextBox 1">
            <a:extLst>
              <a:ext uri="{FF2B5EF4-FFF2-40B4-BE49-F238E27FC236}">
                <a16:creationId xmlns:a16="http://schemas.microsoft.com/office/drawing/2014/main" id="{24BF01F5-2AA9-1FE8-5644-343B8D718967}"/>
              </a:ext>
            </a:extLst>
          </p:cNvPr>
          <p:cNvSpPr txBox="1"/>
          <p:nvPr/>
        </p:nvSpPr>
        <p:spPr>
          <a:xfrm>
            <a:off x="644722" y="1183811"/>
            <a:ext cx="10865108" cy="3110660"/>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Debt repayments come in forms, are some of the main types modelled 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Equal Principal Payments (EPP) with Grace on Principal Only</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Similar to EPP, however repayments on the principal are carried out following a grace period, during which interest repayments are made on the entirety of the principal. On Loans with the same overall maturity, but shorter term, principal repayments will be higher under this loan structure.</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Chart 2">
            <a:extLst>
              <a:ext uri="{FF2B5EF4-FFF2-40B4-BE49-F238E27FC236}">
                <a16:creationId xmlns:a16="http://schemas.microsoft.com/office/drawing/2014/main" id="{0D18912A-FA40-4532-9537-3BF63101D221}"/>
              </a:ext>
            </a:extLst>
          </p:cNvPr>
          <p:cNvGraphicFramePr>
            <a:graphicFrameLocks/>
          </p:cNvGraphicFramePr>
          <p:nvPr>
            <p:custDataLst>
              <p:tags r:id="rId1"/>
            </p:custDataLst>
          </p:nvPr>
        </p:nvGraphicFramePr>
        <p:xfrm>
          <a:off x="2480451" y="3322725"/>
          <a:ext cx="7193650" cy="3243175"/>
        </p:xfrm>
        <a:graphic>
          <a:graphicData uri="http://schemas.openxmlformats.org/drawingml/2006/chart">
            <c:chart xmlns:c="http://schemas.openxmlformats.org/drawingml/2006/chart" xmlns:r="http://schemas.openxmlformats.org/officeDocument/2006/relationships" r:id="rId6"/>
          </a:graphicData>
        </a:graphic>
      </p:graphicFrame>
      <p:pic>
        <p:nvPicPr>
          <p:cNvPr id="6" name="ttsmaker-file-2025-2-14-17-0-29">
            <a:hlinkClick r:id="" action="ppaction://media"/>
            <a:extLst>
              <a:ext uri="{FF2B5EF4-FFF2-40B4-BE49-F238E27FC236}">
                <a16:creationId xmlns:a16="http://schemas.microsoft.com/office/drawing/2014/main" id="{F85DA56A-066C-B357-A0D0-B93B8D3F91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16620" y="5799278"/>
            <a:ext cx="670688" cy="676475"/>
          </a:xfrm>
          <a:prstGeom prst="rect">
            <a:avLst/>
          </a:prstGeom>
        </p:spPr>
      </p:pic>
    </p:spTree>
    <p:extLst>
      <p:ext uri="{BB962C8B-B14F-4D97-AF65-F5344CB8AC3E}">
        <p14:creationId xmlns:p14="http://schemas.microsoft.com/office/powerpoint/2010/main" val="242754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2470564701"/>
              </p:ext>
            </p:extLst>
          </p:nvPr>
        </p:nvGraphicFramePr>
        <p:xfrm>
          <a:off x="583059" y="2901321"/>
          <a:ext cx="7121855" cy="235476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nSpc>
                          <a:spcPct val="107000"/>
                        </a:lnSpc>
                        <a:spcAft>
                          <a:spcPts val="200"/>
                        </a:spcAft>
                        <a:buNone/>
                      </a:pPr>
                      <a:r>
                        <a:rPr lang="en-GB" sz="2000" b="0" i="0" u="none" strike="noStrike" cap="none" noProof="0">
                          <a:solidFill>
                            <a:schemeClr val="accent5"/>
                          </a:solidFill>
                          <a:effectLst/>
                        </a:rPr>
                        <a:t>Investment Needs Vs Financing Requirements</a:t>
                      </a:r>
                      <a:endParaRPr lang="en-GB" sz="2000" b="0" i="0" u="none" strike="noStrike" cap="none" noProof="0">
                        <a:solidFill>
                          <a:schemeClr val="accent5"/>
                        </a:solidFill>
                        <a:effectLst/>
                        <a:sym typeface="Arial"/>
                      </a:endParaRP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nSpc>
                          <a:spcPct val="107000"/>
                        </a:lnSpc>
                        <a:spcAft>
                          <a:spcPts val="200"/>
                        </a:spcAft>
                        <a:buNone/>
                      </a:pPr>
                      <a:r>
                        <a:rPr lang="en-GB" sz="2000" b="0" i="0" u="none" strike="noStrike" cap="none" noProof="0">
                          <a:solidFill>
                            <a:schemeClr val="accent5"/>
                          </a:solidFill>
                          <a:effectLst/>
                        </a:rPr>
                        <a:t>Grants, Debt and Equity</a:t>
                      </a:r>
                      <a:endParaRPr lang="en-GB" sz="2000" b="1"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nSpc>
                          <a:spcPct val="107000"/>
                        </a:lnSpc>
                        <a:spcAft>
                          <a:spcPts val="200"/>
                        </a:spcAft>
                        <a:buNone/>
                      </a:pPr>
                      <a:r>
                        <a:rPr lang="en-GB" sz="2000" b="0" i="0" u="none" strike="noStrike" cap="none" noProof="0">
                          <a:solidFill>
                            <a:schemeClr val="accent5"/>
                          </a:solidFill>
                          <a:effectLst/>
                        </a:rPr>
                        <a:t>Repayment Schedules</a:t>
                      </a:r>
                      <a:endParaRPr lang="en-US">
                        <a:sym typeface="Arial"/>
                      </a:endParaRP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200"/>
                        </a:spcAft>
                        <a:buNone/>
                      </a:pPr>
                      <a:r>
                        <a:rPr lang="en-GB" sz="2000" b="0" i="0" u="none" strike="noStrike" cap="none">
                          <a:solidFill>
                            <a:schemeClr val="accent5"/>
                          </a:solidFill>
                          <a:effectLst/>
                          <a:latin typeface="+mn-lt"/>
                          <a:ea typeface="+mn-ea"/>
                          <a:cs typeface="+mn-cs"/>
                        </a:rPr>
                        <a:t>Commercial or Concessional</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50E31-4CC0-22D3-2F18-79B71F1415C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34825F9-030E-16A9-FF5D-7699B94D2904}"/>
              </a:ext>
            </a:extLst>
          </p:cNvPr>
          <p:cNvSpPr>
            <a:spLocks noGrp="1"/>
          </p:cNvSpPr>
          <p:nvPr>
            <p:ph type="sldNum" idx="11"/>
          </p:nvPr>
        </p:nvSpPr>
        <p:spPr/>
        <p:txBody>
          <a:bodyPr/>
          <a:lstStyle/>
          <a:p>
            <a:fld id="{00000000-1234-1234-1234-123412341234}" type="slidenum">
              <a:rPr lang="sv-SE"/>
              <a:pPr/>
              <a:t>20</a:t>
            </a:fld>
            <a:endParaRPr lang="sv-SE"/>
          </a:p>
        </p:txBody>
      </p:sp>
      <p:sp>
        <p:nvSpPr>
          <p:cNvPr id="4" name="Title 3">
            <a:extLst>
              <a:ext uri="{FF2B5EF4-FFF2-40B4-BE49-F238E27FC236}">
                <a16:creationId xmlns:a16="http://schemas.microsoft.com/office/drawing/2014/main" id="{231D227E-6A86-39E1-7701-F1219A046087}"/>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Debt</a:t>
            </a:r>
            <a:endParaRPr lang="en-GB"/>
          </a:p>
        </p:txBody>
      </p:sp>
      <p:sp>
        <p:nvSpPr>
          <p:cNvPr id="2" name="TextBox 1">
            <a:extLst>
              <a:ext uri="{FF2B5EF4-FFF2-40B4-BE49-F238E27FC236}">
                <a16:creationId xmlns:a16="http://schemas.microsoft.com/office/drawing/2014/main" id="{4F57880E-15CA-958F-5CEF-EBD82ACCBC5F}"/>
              </a:ext>
            </a:extLst>
          </p:cNvPr>
          <p:cNvSpPr txBox="1"/>
          <p:nvPr/>
        </p:nvSpPr>
        <p:spPr>
          <a:xfrm>
            <a:off x="644722" y="1183811"/>
            <a:ext cx="10865108" cy="3110660"/>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Debt repayments come in forms, are some of the main types modelled 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Equal Principal Payments (EPP) with Grace on Principal and Interest</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Similar to EPP with Grace on the principal, however here the grace is also applied to the interest, leading to compound interest which must be repaid during the loan amortization period, resulting in not only higher principal repayments, but also higher accrued interest repayments.</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Chart 5">
            <a:extLst>
              <a:ext uri="{FF2B5EF4-FFF2-40B4-BE49-F238E27FC236}">
                <a16:creationId xmlns:a16="http://schemas.microsoft.com/office/drawing/2014/main" id="{31112825-89C6-4592-993D-21C776F903D0}"/>
              </a:ext>
            </a:extLst>
          </p:cNvPr>
          <p:cNvGraphicFramePr>
            <a:graphicFrameLocks/>
          </p:cNvGraphicFramePr>
          <p:nvPr>
            <p:custDataLst>
              <p:tags r:id="rId1"/>
            </p:custDataLst>
          </p:nvPr>
        </p:nvGraphicFramePr>
        <p:xfrm>
          <a:off x="2502350" y="3322725"/>
          <a:ext cx="7187300" cy="3243175"/>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14-17-1-45">
            <a:hlinkClick r:id="" action="ppaction://media"/>
            <a:extLst>
              <a:ext uri="{FF2B5EF4-FFF2-40B4-BE49-F238E27FC236}">
                <a16:creationId xmlns:a16="http://schemas.microsoft.com/office/drawing/2014/main" id="{B215C8BD-991C-096A-23F7-3C9B9CB623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83081" y="5809165"/>
            <a:ext cx="644066" cy="637892"/>
          </a:xfrm>
          <a:prstGeom prst="rect">
            <a:avLst/>
          </a:prstGeom>
        </p:spPr>
      </p:pic>
    </p:spTree>
    <p:extLst>
      <p:ext uri="{BB962C8B-B14F-4D97-AF65-F5344CB8AC3E}">
        <p14:creationId xmlns:p14="http://schemas.microsoft.com/office/powerpoint/2010/main" val="428230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6FE0-F9FE-4E2B-5A0B-B755010B5714}"/>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8AF99ED-232E-7BE5-F3B6-46BA3D915C17}"/>
              </a:ext>
            </a:extLst>
          </p:cNvPr>
          <p:cNvSpPr>
            <a:spLocks noGrp="1"/>
          </p:cNvSpPr>
          <p:nvPr>
            <p:ph type="sldNum" idx="11"/>
          </p:nvPr>
        </p:nvSpPr>
        <p:spPr/>
        <p:txBody>
          <a:bodyPr/>
          <a:lstStyle/>
          <a:p>
            <a:fld id="{00000000-1234-1234-1234-123412341234}" type="slidenum">
              <a:rPr lang="sv-SE"/>
              <a:pPr/>
              <a:t>21</a:t>
            </a:fld>
            <a:endParaRPr lang="sv-SE"/>
          </a:p>
        </p:txBody>
      </p:sp>
      <p:sp>
        <p:nvSpPr>
          <p:cNvPr id="4" name="Title 3">
            <a:extLst>
              <a:ext uri="{FF2B5EF4-FFF2-40B4-BE49-F238E27FC236}">
                <a16:creationId xmlns:a16="http://schemas.microsoft.com/office/drawing/2014/main" id="{78BF67EC-0BFA-694C-8344-A3AAF7BD8ED6}"/>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Debt</a:t>
            </a:r>
            <a:endParaRPr lang="en-GB"/>
          </a:p>
        </p:txBody>
      </p:sp>
      <p:sp>
        <p:nvSpPr>
          <p:cNvPr id="2" name="TextBox 1">
            <a:extLst>
              <a:ext uri="{FF2B5EF4-FFF2-40B4-BE49-F238E27FC236}">
                <a16:creationId xmlns:a16="http://schemas.microsoft.com/office/drawing/2014/main" id="{42824FC0-FD56-AD87-CFC6-562EDE0C8250}"/>
              </a:ext>
            </a:extLst>
          </p:cNvPr>
          <p:cNvSpPr txBox="1"/>
          <p:nvPr/>
        </p:nvSpPr>
        <p:spPr>
          <a:xfrm>
            <a:off x="644722" y="1183811"/>
            <a:ext cx="10865108" cy="2648995"/>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Debt repayments come in forms, are some of the main types modelled 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Annuity</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Under Annuity loan repayments are calculated across the whole loan amortization period, with these repayments averaged across the amortization schedule, resulting in equal year-on-year repayments during this period.</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Chart 2">
            <a:extLst>
              <a:ext uri="{FF2B5EF4-FFF2-40B4-BE49-F238E27FC236}">
                <a16:creationId xmlns:a16="http://schemas.microsoft.com/office/drawing/2014/main" id="{F3FD3326-2A4F-4EB8-B81C-DAFD95E5363A}"/>
              </a:ext>
            </a:extLst>
          </p:cNvPr>
          <p:cNvGraphicFramePr>
            <a:graphicFrameLocks/>
          </p:cNvGraphicFramePr>
          <p:nvPr>
            <p:custDataLst>
              <p:tags r:id="rId1"/>
            </p:custDataLst>
          </p:nvPr>
        </p:nvGraphicFramePr>
        <p:xfrm>
          <a:off x="2499175" y="3322725"/>
          <a:ext cx="7193650" cy="3243175"/>
        </p:xfrm>
        <a:graphic>
          <a:graphicData uri="http://schemas.openxmlformats.org/drawingml/2006/chart">
            <c:chart xmlns:c="http://schemas.openxmlformats.org/drawingml/2006/chart" xmlns:r="http://schemas.openxmlformats.org/officeDocument/2006/relationships" r:id="rId6"/>
          </a:graphicData>
        </a:graphic>
      </p:graphicFrame>
      <p:pic>
        <p:nvPicPr>
          <p:cNvPr id="6" name="ttsmaker-file-2025-2-14-17-2-34">
            <a:hlinkClick r:id="" action="ppaction://media"/>
            <a:extLst>
              <a:ext uri="{FF2B5EF4-FFF2-40B4-BE49-F238E27FC236}">
                <a16:creationId xmlns:a16="http://schemas.microsoft.com/office/drawing/2014/main" id="{E1F88547-7CFE-94E7-84BB-B1F5C613B5C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15486" y="5815033"/>
            <a:ext cx="670688" cy="676475"/>
          </a:xfrm>
          <a:prstGeom prst="rect">
            <a:avLst/>
          </a:prstGeom>
        </p:spPr>
      </p:pic>
    </p:spTree>
    <p:extLst>
      <p:ext uri="{BB962C8B-B14F-4D97-AF65-F5344CB8AC3E}">
        <p14:creationId xmlns:p14="http://schemas.microsoft.com/office/powerpoint/2010/main" val="273510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F8F3D-F173-A99D-F19C-87AF9D4E550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2C2A9FC-C0CC-51A9-16FE-CE01DAD387C7}"/>
              </a:ext>
            </a:extLst>
          </p:cNvPr>
          <p:cNvSpPr>
            <a:spLocks noGrp="1"/>
          </p:cNvSpPr>
          <p:nvPr>
            <p:ph type="sldNum" idx="11"/>
          </p:nvPr>
        </p:nvSpPr>
        <p:spPr/>
        <p:txBody>
          <a:bodyPr/>
          <a:lstStyle/>
          <a:p>
            <a:fld id="{00000000-1234-1234-1234-123412341234}" type="slidenum">
              <a:rPr lang="sv-SE"/>
              <a:pPr/>
              <a:t>22</a:t>
            </a:fld>
            <a:endParaRPr lang="sv-SE"/>
          </a:p>
        </p:txBody>
      </p:sp>
      <p:sp>
        <p:nvSpPr>
          <p:cNvPr id="4" name="Title 3">
            <a:extLst>
              <a:ext uri="{FF2B5EF4-FFF2-40B4-BE49-F238E27FC236}">
                <a16:creationId xmlns:a16="http://schemas.microsoft.com/office/drawing/2014/main" id="{7C944DC4-C6D8-7691-86F3-8549C754A492}"/>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Debt</a:t>
            </a:r>
            <a:endParaRPr lang="en-GB"/>
          </a:p>
        </p:txBody>
      </p:sp>
      <p:sp>
        <p:nvSpPr>
          <p:cNvPr id="2" name="TextBox 1">
            <a:extLst>
              <a:ext uri="{FF2B5EF4-FFF2-40B4-BE49-F238E27FC236}">
                <a16:creationId xmlns:a16="http://schemas.microsoft.com/office/drawing/2014/main" id="{C0F13309-1430-3214-E050-D59EAA581EC9}"/>
              </a:ext>
            </a:extLst>
          </p:cNvPr>
          <p:cNvSpPr txBox="1"/>
          <p:nvPr/>
        </p:nvSpPr>
        <p:spPr>
          <a:xfrm>
            <a:off x="644722" y="1183811"/>
            <a:ext cx="10865108" cy="2648995"/>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Debt repayments come in forms, are some of the main types modelled 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Annuity with Grace on Principal and Interest</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Under Annuity with Grace on Principal and Interest, grace is applied to both the principal and interest repayments. This results in accrued compound interest which must be added to the annuity repayments, resulting in higher repayments.</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Chart 2">
            <a:extLst>
              <a:ext uri="{FF2B5EF4-FFF2-40B4-BE49-F238E27FC236}">
                <a16:creationId xmlns:a16="http://schemas.microsoft.com/office/drawing/2014/main" id="{823B2805-F199-460A-9949-DA333D9046C0}"/>
              </a:ext>
            </a:extLst>
          </p:cNvPr>
          <p:cNvGraphicFramePr>
            <a:graphicFrameLocks/>
          </p:cNvGraphicFramePr>
          <p:nvPr>
            <p:custDataLst>
              <p:tags r:id="rId1"/>
            </p:custDataLst>
          </p:nvPr>
        </p:nvGraphicFramePr>
        <p:xfrm>
          <a:off x="2499175" y="3322725"/>
          <a:ext cx="7193650" cy="3243175"/>
        </p:xfrm>
        <a:graphic>
          <a:graphicData uri="http://schemas.openxmlformats.org/drawingml/2006/chart">
            <c:chart xmlns:c="http://schemas.openxmlformats.org/drawingml/2006/chart" xmlns:r="http://schemas.openxmlformats.org/officeDocument/2006/relationships" r:id="rId6"/>
          </a:graphicData>
        </a:graphic>
      </p:graphicFrame>
      <p:pic>
        <p:nvPicPr>
          <p:cNvPr id="6" name="ttsmaker-file-2025-2-14-17-3-38" descr="A blue speaker icon with waves&#10;&#10;AI-generated content may be incorrect.">
            <a:hlinkClick r:id="" action="ppaction://media"/>
            <a:extLst>
              <a:ext uri="{FF2B5EF4-FFF2-40B4-BE49-F238E27FC236}">
                <a16:creationId xmlns:a16="http://schemas.microsoft.com/office/drawing/2014/main" id="{A3415E07-63C4-E4A9-B0EE-399FFD43F71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832220" y="5701617"/>
            <a:ext cx="643682" cy="705413"/>
          </a:xfrm>
          <a:prstGeom prst="rect">
            <a:avLst/>
          </a:prstGeom>
        </p:spPr>
      </p:pic>
    </p:spTree>
    <p:extLst>
      <p:ext uri="{BB962C8B-B14F-4D97-AF65-F5344CB8AC3E}">
        <p14:creationId xmlns:p14="http://schemas.microsoft.com/office/powerpoint/2010/main" val="12413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71E0-E3DD-7C7E-712E-54C2278CD4DA}"/>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21135B14-1747-A0EA-3F02-16BEF767692F}"/>
              </a:ext>
            </a:extLst>
          </p:cNvPr>
          <p:cNvSpPr>
            <a:spLocks noGrp="1"/>
          </p:cNvSpPr>
          <p:nvPr>
            <p:ph type="sldNum" idx="11"/>
          </p:nvPr>
        </p:nvSpPr>
        <p:spPr/>
        <p:txBody>
          <a:bodyPr/>
          <a:lstStyle/>
          <a:p>
            <a:fld id="{00000000-1234-1234-1234-123412341234}" type="slidenum">
              <a:rPr lang="sv-SE"/>
              <a:pPr/>
              <a:t>23</a:t>
            </a:fld>
            <a:endParaRPr lang="sv-SE"/>
          </a:p>
        </p:txBody>
      </p:sp>
      <p:sp>
        <p:nvSpPr>
          <p:cNvPr id="4" name="Title 3">
            <a:extLst>
              <a:ext uri="{FF2B5EF4-FFF2-40B4-BE49-F238E27FC236}">
                <a16:creationId xmlns:a16="http://schemas.microsoft.com/office/drawing/2014/main" id="{F6B066D0-0401-B881-4F62-C53B2AC0702A}"/>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Debt</a:t>
            </a:r>
            <a:endParaRPr lang="en-GB"/>
          </a:p>
        </p:txBody>
      </p:sp>
      <p:sp>
        <p:nvSpPr>
          <p:cNvPr id="2" name="TextBox 1">
            <a:extLst>
              <a:ext uri="{FF2B5EF4-FFF2-40B4-BE49-F238E27FC236}">
                <a16:creationId xmlns:a16="http://schemas.microsoft.com/office/drawing/2014/main" id="{52129EF4-3C2C-C77B-F800-D307FC1511EF}"/>
              </a:ext>
            </a:extLst>
          </p:cNvPr>
          <p:cNvSpPr txBox="1"/>
          <p:nvPr/>
        </p:nvSpPr>
        <p:spPr>
          <a:xfrm>
            <a:off x="644722" y="1183811"/>
            <a:ext cx="10865108" cy="2648995"/>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Debt repayments come in forms, are some of the main types modelled 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Lump Sum (Principal)</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Loans structured as Lump Sum principal repayments (often referred to as “Bullet Loans”) require only interest payments during the extent of the loan period, with the principal repaid in full at the maturity date of the loan.</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Chart 5">
            <a:extLst>
              <a:ext uri="{FF2B5EF4-FFF2-40B4-BE49-F238E27FC236}">
                <a16:creationId xmlns:a16="http://schemas.microsoft.com/office/drawing/2014/main" id="{5DD1016C-5AD1-40C8-B44F-5A65E1544AF8}"/>
              </a:ext>
            </a:extLst>
          </p:cNvPr>
          <p:cNvGraphicFramePr>
            <a:graphicFrameLocks/>
          </p:cNvGraphicFramePr>
          <p:nvPr>
            <p:custDataLst>
              <p:tags r:id="rId1"/>
            </p:custDataLst>
          </p:nvPr>
        </p:nvGraphicFramePr>
        <p:xfrm>
          <a:off x="2500762" y="3322725"/>
          <a:ext cx="7190475" cy="3243175"/>
        </p:xfrm>
        <a:graphic>
          <a:graphicData uri="http://schemas.openxmlformats.org/drawingml/2006/chart">
            <c:chart xmlns:c="http://schemas.openxmlformats.org/drawingml/2006/chart" xmlns:r="http://schemas.openxmlformats.org/officeDocument/2006/relationships" r:id="rId6"/>
          </a:graphicData>
        </a:graphic>
      </p:graphicFrame>
      <p:pic>
        <p:nvPicPr>
          <p:cNvPr id="7" name="ttsmaker-file-2025-2-14-17-5-19" descr="A blue speaker icon with waves&#10;&#10;AI-generated content may be incorrect.">
            <a:hlinkClick r:id="" action="ppaction://media"/>
            <a:extLst>
              <a:ext uri="{FF2B5EF4-FFF2-40B4-BE49-F238E27FC236}">
                <a16:creationId xmlns:a16="http://schemas.microsoft.com/office/drawing/2014/main" id="{61CB16B8-F75F-0004-6F73-4FEEEBB159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832297" y="5672922"/>
            <a:ext cx="641366" cy="637893"/>
          </a:xfrm>
          <a:prstGeom prst="rect">
            <a:avLst/>
          </a:prstGeom>
        </p:spPr>
      </p:pic>
    </p:spTree>
    <p:extLst>
      <p:ext uri="{BB962C8B-B14F-4D97-AF65-F5344CB8AC3E}">
        <p14:creationId xmlns:p14="http://schemas.microsoft.com/office/powerpoint/2010/main" val="5238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E9202-2352-4689-40A5-96E37779B81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1BD0BAC7-39B9-D749-82C8-5BEE1F942706}"/>
              </a:ext>
            </a:extLst>
          </p:cNvPr>
          <p:cNvSpPr>
            <a:spLocks noGrp="1"/>
          </p:cNvSpPr>
          <p:nvPr>
            <p:ph type="sldNum" idx="11"/>
          </p:nvPr>
        </p:nvSpPr>
        <p:spPr/>
        <p:txBody>
          <a:bodyPr/>
          <a:lstStyle/>
          <a:p>
            <a:fld id="{00000000-1234-1234-1234-123412341234}" type="slidenum">
              <a:rPr lang="sv-SE"/>
              <a:pPr/>
              <a:t>24</a:t>
            </a:fld>
            <a:endParaRPr lang="sv-SE"/>
          </a:p>
        </p:txBody>
      </p:sp>
      <p:sp>
        <p:nvSpPr>
          <p:cNvPr id="4" name="Title 3">
            <a:extLst>
              <a:ext uri="{FF2B5EF4-FFF2-40B4-BE49-F238E27FC236}">
                <a16:creationId xmlns:a16="http://schemas.microsoft.com/office/drawing/2014/main" id="{9839D0C6-9A29-EE1B-A964-CA027F5AC8E9}"/>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Repayment Schedules- Debt</a:t>
            </a:r>
            <a:endParaRPr lang="en-GB"/>
          </a:p>
        </p:txBody>
      </p:sp>
      <p:sp>
        <p:nvSpPr>
          <p:cNvPr id="2" name="TextBox 1">
            <a:extLst>
              <a:ext uri="{FF2B5EF4-FFF2-40B4-BE49-F238E27FC236}">
                <a16:creationId xmlns:a16="http://schemas.microsoft.com/office/drawing/2014/main" id="{1112D419-9F6A-A841-00EA-82AD8FF79E46}"/>
              </a:ext>
            </a:extLst>
          </p:cNvPr>
          <p:cNvSpPr txBox="1"/>
          <p:nvPr/>
        </p:nvSpPr>
        <p:spPr>
          <a:xfrm>
            <a:off x="644722" y="1183811"/>
            <a:ext cx="10865108" cy="3110660"/>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Debt repayments come in forms, are some of the main types modelled 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Lump Sum (Principal and Interest)</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Loans structured as Lump Sum for both the principal and interest accrue compound interest throughout the life of the project or loan term. Whilst no repayments are required during the loan term, both the principal and compound interest accrued must be repaid at the maturity date of the loan.</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Chart 2">
            <a:extLst>
              <a:ext uri="{FF2B5EF4-FFF2-40B4-BE49-F238E27FC236}">
                <a16:creationId xmlns:a16="http://schemas.microsoft.com/office/drawing/2014/main" id="{8E1C7F40-97C0-4C25-ADE3-06EE0C16037C}"/>
              </a:ext>
            </a:extLst>
          </p:cNvPr>
          <p:cNvGraphicFramePr>
            <a:graphicFrameLocks/>
          </p:cNvGraphicFramePr>
          <p:nvPr>
            <p:custDataLst>
              <p:tags r:id="rId1"/>
            </p:custDataLst>
          </p:nvPr>
        </p:nvGraphicFramePr>
        <p:xfrm>
          <a:off x="2499175" y="3322725"/>
          <a:ext cx="7193650" cy="3243175"/>
        </p:xfrm>
        <a:graphic>
          <a:graphicData uri="http://schemas.openxmlformats.org/drawingml/2006/chart">
            <c:chart xmlns:c="http://schemas.openxmlformats.org/drawingml/2006/chart" xmlns:r="http://schemas.openxmlformats.org/officeDocument/2006/relationships" r:id="rId6"/>
          </a:graphicData>
        </a:graphic>
      </p:graphicFrame>
      <p:pic>
        <p:nvPicPr>
          <p:cNvPr id="7" name="ttsmaker-file-2025-2-14-17-6-53" descr="A blue speaker icon with waves&#10;&#10;AI-generated content may be incorrect.">
            <a:hlinkClick r:id="" action="ppaction://media"/>
            <a:extLst>
              <a:ext uri="{FF2B5EF4-FFF2-40B4-BE49-F238E27FC236}">
                <a16:creationId xmlns:a16="http://schemas.microsoft.com/office/drawing/2014/main" id="{2E5368DB-9C47-72D7-3DE4-EA1C35FDE9C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812929" y="5612476"/>
            <a:ext cx="641367" cy="695767"/>
          </a:xfrm>
          <a:prstGeom prst="rect">
            <a:avLst/>
          </a:prstGeom>
        </p:spPr>
      </p:pic>
    </p:spTree>
    <p:extLst>
      <p:ext uri="{BB962C8B-B14F-4D97-AF65-F5344CB8AC3E}">
        <p14:creationId xmlns:p14="http://schemas.microsoft.com/office/powerpoint/2010/main" val="39551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latin typeface="Open Sans ExtraBold"/>
                <a:ea typeface="Open Sans ExtraBold"/>
                <a:cs typeface="Open Sans ExtraBold"/>
              </a:rPr>
              <a:t>Commercial or Concessional</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659779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3822B-D7CA-B8B7-97A6-103FFD48764A}"/>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7D0F580-0699-2907-57B8-F7EF47F11A86}"/>
              </a:ext>
            </a:extLst>
          </p:cNvPr>
          <p:cNvSpPr>
            <a:spLocks noGrp="1"/>
          </p:cNvSpPr>
          <p:nvPr>
            <p:ph type="sldNum" idx="11"/>
          </p:nvPr>
        </p:nvSpPr>
        <p:spPr/>
        <p:txBody>
          <a:bodyPr/>
          <a:lstStyle/>
          <a:p>
            <a:fld id="{00000000-1234-1234-1234-123412341234}" type="slidenum">
              <a:rPr lang="sv-SE"/>
              <a:pPr/>
              <a:t>26</a:t>
            </a:fld>
            <a:endParaRPr lang="sv-SE"/>
          </a:p>
        </p:txBody>
      </p:sp>
      <p:sp>
        <p:nvSpPr>
          <p:cNvPr id="4" name="Title 3">
            <a:extLst>
              <a:ext uri="{FF2B5EF4-FFF2-40B4-BE49-F238E27FC236}">
                <a16:creationId xmlns:a16="http://schemas.microsoft.com/office/drawing/2014/main" id="{6B3E1809-7CFC-95D7-C55C-6DD4BEE7EEC9}"/>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Categories of Financing</a:t>
            </a:r>
            <a:endParaRPr lang="en-GB"/>
          </a:p>
        </p:txBody>
      </p:sp>
      <p:sp>
        <p:nvSpPr>
          <p:cNvPr id="7" name="TextBox 6">
            <a:extLst>
              <a:ext uri="{FF2B5EF4-FFF2-40B4-BE49-F238E27FC236}">
                <a16:creationId xmlns:a16="http://schemas.microsoft.com/office/drawing/2014/main" id="{FFCB6F60-819E-EE30-E7B4-2D9518DA49F9}"/>
              </a:ext>
            </a:extLst>
          </p:cNvPr>
          <p:cNvSpPr txBox="1"/>
          <p:nvPr/>
        </p:nvSpPr>
        <p:spPr>
          <a:xfrm>
            <a:off x="644722" y="1183811"/>
            <a:ext cx="10865108" cy="3695435"/>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Categories in MINFin</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MINFin uses data input by users to determine the correct repayment schedule under which to project the costs of repayments. Users must define:</a:t>
            </a: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Financing Type:</a:t>
            </a:r>
          </a:p>
          <a:p>
            <a:pPr marL="342900" indent="-342900">
              <a:lnSpc>
                <a:spcPct val="150000"/>
              </a:lnSpc>
              <a:spcAft>
                <a:spcPts val="800"/>
              </a:spcAft>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Financing Source:</a:t>
            </a:r>
          </a:p>
        </p:txBody>
      </p:sp>
      <p:sp>
        <p:nvSpPr>
          <p:cNvPr id="3" name="TextBox 2">
            <a:extLst>
              <a:ext uri="{FF2B5EF4-FFF2-40B4-BE49-F238E27FC236}">
                <a16:creationId xmlns:a16="http://schemas.microsoft.com/office/drawing/2014/main" id="{9721BF17-2AD9-5818-2F96-25956D529A50}"/>
              </a:ext>
            </a:extLst>
          </p:cNvPr>
          <p:cNvSpPr txBox="1"/>
          <p:nvPr/>
        </p:nvSpPr>
        <p:spPr>
          <a:xfrm>
            <a:off x="1334124" y="3382907"/>
            <a:ext cx="7764720" cy="9664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Debt or Equity – input under the Financing Baseline in </a:t>
            </a:r>
            <a:r>
              <a:rPr lang="en-GB" sz="2000" err="1">
                <a:latin typeface="Open Sans" panose="020B0606030504020204" pitchFamily="34" charset="0"/>
                <a:ea typeface="Open Sans" panose="020B0606030504020204" pitchFamily="34" charset="0"/>
                <a:cs typeface="Open Sans" panose="020B0606030504020204" pitchFamily="34" charset="0"/>
              </a:rPr>
              <a:t>MINFin</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Grants – input under the Funding Baseline in </a:t>
            </a:r>
            <a:r>
              <a:rPr lang="en-GB" sz="2000" err="1">
                <a:latin typeface="Open Sans" panose="020B0606030504020204" pitchFamily="34" charset="0"/>
                <a:ea typeface="Open Sans" panose="020B0606030504020204" pitchFamily="34" charset="0"/>
                <a:cs typeface="Open Sans" panose="020B0606030504020204" pitchFamily="34" charset="0"/>
              </a:rPr>
              <a:t>MINFin</a:t>
            </a: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230E0D74-0FE0-81CA-C4A1-489484AAB588}"/>
              </a:ext>
            </a:extLst>
          </p:cNvPr>
          <p:cNvSpPr txBox="1"/>
          <p:nvPr/>
        </p:nvSpPr>
        <p:spPr>
          <a:xfrm>
            <a:off x="1334124" y="4879246"/>
            <a:ext cx="7764720" cy="1323439"/>
          </a:xfrm>
          <a:prstGeom prst="rect">
            <a:avLst/>
          </a:prstGeom>
          <a:noFill/>
        </p:spPr>
        <p:txBody>
          <a:bodyPr wrap="square" rtlCol="0">
            <a:spAutoFit/>
          </a:bodyPr>
          <a:lstStyle/>
          <a:p>
            <a:pPr marL="285750" indent="-28575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Concessional International (</a:t>
            </a:r>
            <a:r>
              <a:rPr lang="en-GB" sz="2000" b="1">
                <a:latin typeface="Open Sans" panose="020B0606030504020204" pitchFamily="34" charset="0"/>
                <a:ea typeface="Open Sans" panose="020B0606030504020204" pitchFamily="34" charset="0"/>
                <a:cs typeface="Open Sans" panose="020B0606030504020204" pitchFamily="34" charset="0"/>
              </a:rPr>
              <a:t>Conc IFI</a:t>
            </a:r>
            <a:r>
              <a:rPr lang="en-GB" sz="200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Commercial International (</a:t>
            </a:r>
            <a:r>
              <a:rPr lang="en-GB" sz="2000" b="1">
                <a:latin typeface="Open Sans" panose="020B0606030504020204" pitchFamily="34" charset="0"/>
                <a:ea typeface="Open Sans" panose="020B0606030504020204" pitchFamily="34" charset="0"/>
                <a:cs typeface="Open Sans" panose="020B0606030504020204" pitchFamily="34" charset="0"/>
              </a:rPr>
              <a:t>Comm Intl</a:t>
            </a:r>
            <a:r>
              <a:rPr lang="en-GB" sz="200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Concessional Domestic (</a:t>
            </a:r>
            <a:r>
              <a:rPr lang="en-GB" sz="2000" b="1">
                <a:latin typeface="Open Sans" panose="020B0606030504020204" pitchFamily="34" charset="0"/>
                <a:ea typeface="Open Sans" panose="020B0606030504020204" pitchFamily="34" charset="0"/>
                <a:cs typeface="Open Sans" panose="020B0606030504020204" pitchFamily="34" charset="0"/>
              </a:rPr>
              <a:t>Conc Dom</a:t>
            </a:r>
            <a:r>
              <a:rPr lang="en-GB" sz="200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Commercial Domestic (</a:t>
            </a:r>
            <a:r>
              <a:rPr lang="en-GB" sz="2000" b="1">
                <a:latin typeface="Open Sans" panose="020B0606030504020204" pitchFamily="34" charset="0"/>
                <a:ea typeface="Open Sans" panose="020B0606030504020204" pitchFamily="34" charset="0"/>
                <a:cs typeface="Open Sans" panose="020B0606030504020204" pitchFamily="34" charset="0"/>
              </a:rPr>
              <a:t>Comm Dom</a:t>
            </a:r>
            <a:r>
              <a:rPr lang="en-GB" sz="2000">
                <a:latin typeface="Open Sans" panose="020B0606030504020204" pitchFamily="34" charset="0"/>
                <a:ea typeface="Open Sans" panose="020B0606030504020204" pitchFamily="34" charset="0"/>
                <a:cs typeface="Open Sans" panose="020B0606030504020204" pitchFamily="34" charset="0"/>
              </a:rPr>
              <a:t>)</a:t>
            </a:r>
          </a:p>
        </p:txBody>
      </p:sp>
      <p:pic>
        <p:nvPicPr>
          <p:cNvPr id="2" name="ttsmaker-file-2025-2-14-17-7-26" descr="A blue speaker icon with waves&#10;&#10;AI-generated content may be incorrect.">
            <a:hlinkClick r:id="" action="ppaction://media"/>
            <a:extLst>
              <a:ext uri="{FF2B5EF4-FFF2-40B4-BE49-F238E27FC236}">
                <a16:creationId xmlns:a16="http://schemas.microsoft.com/office/drawing/2014/main" id="{B53A8612-59AF-9C8E-640A-3686BD62E8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5836" y="5661891"/>
            <a:ext cx="639823" cy="637894"/>
          </a:xfrm>
          <a:prstGeom prst="rect">
            <a:avLst/>
          </a:prstGeom>
        </p:spPr>
      </p:pic>
    </p:spTree>
    <p:extLst>
      <p:ext uri="{BB962C8B-B14F-4D97-AF65-F5344CB8AC3E}">
        <p14:creationId xmlns:p14="http://schemas.microsoft.com/office/powerpoint/2010/main" val="69089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4BC5-031E-0A97-39C3-65F77826FFF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7FA4E91-3970-7DC8-FD02-9FD58EEC08F7}"/>
              </a:ext>
            </a:extLst>
          </p:cNvPr>
          <p:cNvSpPr>
            <a:spLocks noGrp="1"/>
          </p:cNvSpPr>
          <p:nvPr>
            <p:ph type="sldNum" idx="11"/>
          </p:nvPr>
        </p:nvSpPr>
        <p:spPr/>
        <p:txBody>
          <a:bodyPr/>
          <a:lstStyle/>
          <a:p>
            <a:fld id="{00000000-1234-1234-1234-123412341234}" type="slidenum">
              <a:rPr lang="sv-SE"/>
              <a:pPr/>
              <a:t>27</a:t>
            </a:fld>
            <a:endParaRPr lang="sv-SE"/>
          </a:p>
        </p:txBody>
      </p:sp>
      <p:sp>
        <p:nvSpPr>
          <p:cNvPr id="4" name="Title 3">
            <a:extLst>
              <a:ext uri="{FF2B5EF4-FFF2-40B4-BE49-F238E27FC236}">
                <a16:creationId xmlns:a16="http://schemas.microsoft.com/office/drawing/2014/main" id="{5158EE5B-4129-1B1A-DD2A-7DCE1F34B69E}"/>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Financing Sources – Concessional Vs Commercial</a:t>
            </a:r>
            <a:endParaRPr lang="en-GB"/>
          </a:p>
        </p:txBody>
      </p:sp>
      <p:sp>
        <p:nvSpPr>
          <p:cNvPr id="7" name="TextBox 6">
            <a:extLst>
              <a:ext uri="{FF2B5EF4-FFF2-40B4-BE49-F238E27FC236}">
                <a16:creationId xmlns:a16="http://schemas.microsoft.com/office/drawing/2014/main" id="{6BADB38F-60AC-6941-2B78-32AA4DC5CC99}"/>
              </a:ext>
            </a:extLst>
          </p:cNvPr>
          <p:cNvSpPr txBox="1"/>
          <p:nvPr/>
        </p:nvSpPr>
        <p:spPr>
          <a:xfrm>
            <a:off x="644721" y="1183811"/>
            <a:ext cx="10926795" cy="5224251"/>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Financing can be classified between concessional sources of finance and commercial sources from both domestic and international institutions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In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 these are classified as:</a:t>
            </a: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Each of these sources is likely to carry different terms of finance and currencies, and </a:t>
            </a:r>
            <a:r>
              <a:rPr lang="en-GB" sz="2200" err="1">
                <a:latin typeface="Open Sans" panose="020B0606030504020204" pitchFamily="34" charset="0"/>
                <a:ea typeface="Open Sans" panose="020B0606030504020204" pitchFamily="34" charset="0"/>
                <a:cs typeface="Open Sans" panose="020B0606030504020204" pitchFamily="34" charset="0"/>
              </a:rPr>
              <a:t>MINFin</a:t>
            </a:r>
            <a:r>
              <a:rPr lang="en-GB" sz="2200">
                <a:latin typeface="Open Sans" panose="020B0606030504020204" pitchFamily="34" charset="0"/>
                <a:ea typeface="Open Sans" panose="020B0606030504020204" pitchFamily="34" charset="0"/>
                <a:cs typeface="Open Sans" panose="020B0606030504020204" pitchFamily="34" charset="0"/>
              </a:rPr>
              <a:t> disaggregates between them to project capital flows</a:t>
            </a:r>
          </a:p>
        </p:txBody>
      </p:sp>
      <p:graphicFrame>
        <p:nvGraphicFramePr>
          <p:cNvPr id="3" name="Table 2">
            <a:extLst>
              <a:ext uri="{FF2B5EF4-FFF2-40B4-BE49-F238E27FC236}">
                <a16:creationId xmlns:a16="http://schemas.microsoft.com/office/drawing/2014/main" id="{3FEBBACD-5330-6017-BAC7-2B7813CD9AD0}"/>
              </a:ext>
            </a:extLst>
          </p:cNvPr>
          <p:cNvGraphicFramePr>
            <a:graphicFrameLocks noGrp="1"/>
          </p:cNvGraphicFramePr>
          <p:nvPr/>
        </p:nvGraphicFramePr>
        <p:xfrm>
          <a:off x="3168974" y="3008084"/>
          <a:ext cx="5878288" cy="2246086"/>
        </p:xfrm>
        <a:graphic>
          <a:graphicData uri="http://schemas.openxmlformats.org/drawingml/2006/table">
            <a:tbl>
              <a:tblPr firstRow="1" bandRow="1">
                <a:tableStyleId>{B8DA472E-C0B5-4FAA-A71B-45BBE6C39A2A}</a:tableStyleId>
              </a:tblPr>
              <a:tblGrid>
                <a:gridCol w="1357434">
                  <a:extLst>
                    <a:ext uri="{9D8B030D-6E8A-4147-A177-3AD203B41FA5}">
                      <a16:colId xmlns:a16="http://schemas.microsoft.com/office/drawing/2014/main" val="2568563747"/>
                    </a:ext>
                  </a:extLst>
                </a:gridCol>
                <a:gridCol w="2156809">
                  <a:extLst>
                    <a:ext uri="{9D8B030D-6E8A-4147-A177-3AD203B41FA5}">
                      <a16:colId xmlns:a16="http://schemas.microsoft.com/office/drawing/2014/main" val="2670107507"/>
                    </a:ext>
                  </a:extLst>
                </a:gridCol>
                <a:gridCol w="2364045">
                  <a:extLst>
                    <a:ext uri="{9D8B030D-6E8A-4147-A177-3AD203B41FA5}">
                      <a16:colId xmlns:a16="http://schemas.microsoft.com/office/drawing/2014/main" val="1889742615"/>
                    </a:ext>
                  </a:extLst>
                </a:gridCol>
              </a:tblGrid>
              <a:tr h="508754">
                <a:tc>
                  <a:txBody>
                    <a:bodyPr/>
                    <a:lstStyle/>
                    <a:p>
                      <a:endParaRPr lang="en-GB">
                        <a:solidFill>
                          <a:schemeClr val="bg1"/>
                        </a:solidFill>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pPr algn="ctr"/>
                      <a:r>
                        <a:rPr lang="en-GB">
                          <a:solidFill>
                            <a:schemeClr val="bg1"/>
                          </a:solidFill>
                        </a:rPr>
                        <a:t>Domestic</a:t>
                      </a:r>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GB">
                          <a:solidFill>
                            <a:schemeClr val="bg1"/>
                          </a:solidFill>
                        </a:rPr>
                        <a:t>International</a:t>
                      </a:r>
                    </a:p>
                  </a:txBody>
                  <a:tcPr anchor="ctr">
                    <a:lnB w="381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570371755"/>
                  </a:ext>
                </a:extLst>
              </a:tr>
              <a:tr h="868666">
                <a:tc>
                  <a:txBody>
                    <a:bodyPr/>
                    <a:lstStyle/>
                    <a:p>
                      <a:pPr algn="r"/>
                      <a:r>
                        <a:rPr lang="en-GB" b="1">
                          <a:solidFill>
                            <a:schemeClr val="bg1"/>
                          </a:solidFill>
                        </a:rPr>
                        <a:t>Concessional</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2">
                        <a:lumMod val="75000"/>
                      </a:schemeClr>
                    </a:solidFill>
                  </a:tcPr>
                </a:tc>
                <a:tc>
                  <a:txBody>
                    <a:bodyPr/>
                    <a:lstStyle/>
                    <a:p>
                      <a:pPr algn="ctr"/>
                      <a:r>
                        <a:rPr lang="en-GB"/>
                        <a:t>Concessional Domestic Finance (</a:t>
                      </a:r>
                      <a:r>
                        <a:rPr lang="en-GB" b="1"/>
                        <a:t>Conc DPS</a:t>
                      </a:r>
                      <a:r>
                        <a:rPr lang="en-GB"/>
                        <a:t>)</a:t>
                      </a: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ctr"/>
                      <a:r>
                        <a:rPr lang="en-GB"/>
                        <a:t>Concessional International Finance (</a:t>
                      </a:r>
                      <a:r>
                        <a:rPr lang="en-GB" b="1"/>
                        <a:t>Conc IFI</a:t>
                      </a:r>
                      <a:r>
                        <a:rPr lang="en-GB"/>
                        <a:t>)</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84374413"/>
                  </a:ext>
                </a:extLst>
              </a:tr>
              <a:tr h="868666">
                <a:tc>
                  <a:txBody>
                    <a:bodyPr/>
                    <a:lstStyle/>
                    <a:p>
                      <a:pPr algn="r"/>
                      <a:r>
                        <a:rPr lang="en-GB" b="1">
                          <a:solidFill>
                            <a:schemeClr val="bg1"/>
                          </a:solidFill>
                        </a:rPr>
                        <a:t>Commercial</a:t>
                      </a:r>
                    </a:p>
                  </a:txBody>
                  <a:tcPr anchor="ctr">
                    <a:lnR w="38100" cap="flat" cmpd="sng" algn="ctr">
                      <a:solidFill>
                        <a:schemeClr val="bg1"/>
                      </a:solidFill>
                      <a:prstDash val="solid"/>
                      <a:round/>
                      <a:headEnd type="none" w="med" len="med"/>
                      <a:tailEnd type="none" w="med" len="med"/>
                    </a:lnR>
                    <a:solidFill>
                      <a:schemeClr val="bg2">
                        <a:lumMod val="75000"/>
                      </a:schemeClr>
                    </a:solidFill>
                  </a:tcPr>
                </a:tc>
                <a:tc>
                  <a:txBody>
                    <a:bodyPr/>
                    <a:lstStyle/>
                    <a:p>
                      <a:pPr algn="ctr"/>
                      <a:r>
                        <a:rPr lang="en-GB"/>
                        <a:t>Commercial Domestic </a:t>
                      </a:r>
                      <a:br>
                        <a:rPr lang="en-GB"/>
                      </a:br>
                      <a:r>
                        <a:rPr lang="en-GB"/>
                        <a:t>Finance (</a:t>
                      </a:r>
                      <a:r>
                        <a:rPr lang="en-GB" b="1"/>
                        <a:t>Comm Dom</a:t>
                      </a:r>
                      <a:r>
                        <a:rPr lang="en-GB"/>
                        <a:t>)</a:t>
                      </a:r>
                    </a:p>
                  </a:txBody>
                  <a:tcPr anchor="ctr">
                    <a:lnL w="38100" cap="flat" cmpd="sng" algn="ctr">
                      <a:solidFill>
                        <a:schemeClr val="bg1"/>
                      </a:solidFill>
                      <a:prstDash val="solid"/>
                      <a:round/>
                      <a:headEnd type="none" w="med" len="med"/>
                      <a:tailEnd type="none" w="med" len="med"/>
                    </a:lnL>
                  </a:tcPr>
                </a:tc>
                <a:tc>
                  <a:txBody>
                    <a:bodyPr/>
                    <a:lstStyle/>
                    <a:p>
                      <a:pPr algn="ctr"/>
                      <a:r>
                        <a:rPr lang="en-GB"/>
                        <a:t>Commercial International Finance (</a:t>
                      </a:r>
                      <a:r>
                        <a:rPr lang="en-GB" b="1"/>
                        <a:t>Comm Intl</a:t>
                      </a:r>
                      <a:r>
                        <a:rPr lang="en-GB"/>
                        <a:t>)</a:t>
                      </a:r>
                    </a:p>
                  </a:txBody>
                  <a:tcPr anchor="ctr"/>
                </a:tc>
                <a:extLst>
                  <a:ext uri="{0D108BD9-81ED-4DB2-BD59-A6C34878D82A}">
                    <a16:rowId xmlns:a16="http://schemas.microsoft.com/office/drawing/2014/main" val="2910473896"/>
                  </a:ext>
                </a:extLst>
              </a:tr>
            </a:tbl>
          </a:graphicData>
        </a:graphic>
      </p:graphicFrame>
      <p:pic>
        <p:nvPicPr>
          <p:cNvPr id="2" name="ttsmaker-file-2025-2-14-17-15-27" descr="A blue speaker icon with waves&#10;&#10;AI-generated content may be incorrect.">
            <a:hlinkClick r:id="" action="ppaction://media"/>
            <a:extLst>
              <a:ext uri="{FF2B5EF4-FFF2-40B4-BE49-F238E27FC236}">
                <a16:creationId xmlns:a16="http://schemas.microsoft.com/office/drawing/2014/main" id="{6CB434E8-C370-BC3A-6096-7829F9D156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5652" y="5442696"/>
            <a:ext cx="637508" cy="666830"/>
          </a:xfrm>
          <a:prstGeom prst="rect">
            <a:avLst/>
          </a:prstGeom>
        </p:spPr>
      </p:pic>
    </p:spTree>
    <p:extLst>
      <p:ext uri="{BB962C8B-B14F-4D97-AF65-F5344CB8AC3E}">
        <p14:creationId xmlns:p14="http://schemas.microsoft.com/office/powerpoint/2010/main" val="27405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A7A60-18BB-D3DF-728F-3ED17D04EB7A}"/>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1A6B921-4E62-8AFD-5A8B-95C66F25621C}"/>
              </a:ext>
            </a:extLst>
          </p:cNvPr>
          <p:cNvSpPr>
            <a:spLocks noGrp="1"/>
          </p:cNvSpPr>
          <p:nvPr>
            <p:ph type="sldNum" idx="11"/>
          </p:nvPr>
        </p:nvSpPr>
        <p:spPr/>
        <p:txBody>
          <a:bodyPr/>
          <a:lstStyle/>
          <a:p>
            <a:fld id="{00000000-1234-1234-1234-123412341234}" type="slidenum">
              <a:rPr lang="sv-SE"/>
              <a:pPr/>
              <a:t>28</a:t>
            </a:fld>
            <a:endParaRPr lang="sv-SE"/>
          </a:p>
        </p:txBody>
      </p:sp>
      <p:sp>
        <p:nvSpPr>
          <p:cNvPr id="4" name="Title 3">
            <a:extLst>
              <a:ext uri="{FF2B5EF4-FFF2-40B4-BE49-F238E27FC236}">
                <a16:creationId xmlns:a16="http://schemas.microsoft.com/office/drawing/2014/main" id="{18E179C7-522D-0908-2DEB-DDFC068A2B53}"/>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Financing Sources – Examples</a:t>
            </a:r>
            <a:endParaRPr lang="en-GB"/>
          </a:p>
        </p:txBody>
      </p:sp>
      <p:sp>
        <p:nvSpPr>
          <p:cNvPr id="7" name="TextBox 6">
            <a:extLst>
              <a:ext uri="{FF2B5EF4-FFF2-40B4-BE49-F238E27FC236}">
                <a16:creationId xmlns:a16="http://schemas.microsoft.com/office/drawing/2014/main" id="{983EE6DD-ED80-9F6D-1F8A-E9A1F0C50351}"/>
              </a:ext>
            </a:extLst>
          </p:cNvPr>
          <p:cNvSpPr txBox="1"/>
          <p:nvPr/>
        </p:nvSpPr>
        <p:spPr>
          <a:xfrm>
            <a:off x="632602" y="1223268"/>
            <a:ext cx="10926795" cy="1041311"/>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Some Examples of each source of financing are as follows:</a:t>
            </a:r>
          </a:p>
          <a:p>
            <a:pPr marL="457200" lvl="1" indent="-457200">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ED31863D-80E0-DBD9-3616-3A1597E8E9DC}"/>
              </a:ext>
            </a:extLst>
          </p:cNvPr>
          <p:cNvGraphicFramePr>
            <a:graphicFrameLocks noGrp="1"/>
          </p:cNvGraphicFramePr>
          <p:nvPr/>
        </p:nvGraphicFramePr>
        <p:xfrm>
          <a:off x="1587497" y="2267303"/>
          <a:ext cx="9018415" cy="3216891"/>
        </p:xfrm>
        <a:graphic>
          <a:graphicData uri="http://schemas.openxmlformats.org/drawingml/2006/table">
            <a:tbl>
              <a:tblPr firstRow="1" bandRow="1">
                <a:tableStyleId>{B8DA472E-C0B5-4FAA-A71B-45BBE6C39A2A}</a:tableStyleId>
              </a:tblPr>
              <a:tblGrid>
                <a:gridCol w="2192472">
                  <a:extLst>
                    <a:ext uri="{9D8B030D-6E8A-4147-A177-3AD203B41FA5}">
                      <a16:colId xmlns:a16="http://schemas.microsoft.com/office/drawing/2014/main" val="1521950284"/>
                    </a:ext>
                  </a:extLst>
                </a:gridCol>
                <a:gridCol w="2641004">
                  <a:extLst>
                    <a:ext uri="{9D8B030D-6E8A-4147-A177-3AD203B41FA5}">
                      <a16:colId xmlns:a16="http://schemas.microsoft.com/office/drawing/2014/main" val="3026147275"/>
                    </a:ext>
                  </a:extLst>
                </a:gridCol>
                <a:gridCol w="4184939">
                  <a:extLst>
                    <a:ext uri="{9D8B030D-6E8A-4147-A177-3AD203B41FA5}">
                      <a16:colId xmlns:a16="http://schemas.microsoft.com/office/drawing/2014/main" val="3425633767"/>
                    </a:ext>
                  </a:extLst>
                </a:gridCol>
              </a:tblGrid>
              <a:tr h="595611">
                <a:tc>
                  <a:txBody>
                    <a:bodyPr/>
                    <a:lstStyle/>
                    <a:p>
                      <a:endParaRPr lang="en-GB" sz="1600">
                        <a:solidFill>
                          <a:schemeClr val="bg1"/>
                        </a:solidFill>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pPr algn="ctr"/>
                      <a:r>
                        <a:rPr lang="en-GB" sz="1600">
                          <a:solidFill>
                            <a:schemeClr val="bg1"/>
                          </a:solidFill>
                        </a:rPr>
                        <a:t>Domestic</a:t>
                      </a:r>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GB" sz="1600">
                          <a:solidFill>
                            <a:schemeClr val="bg1"/>
                          </a:solidFill>
                        </a:rPr>
                        <a:t>International</a:t>
                      </a:r>
                    </a:p>
                  </a:txBody>
                  <a:tcPr anchor="ctr">
                    <a:lnB w="381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603659812"/>
                  </a:ext>
                </a:extLst>
              </a:tr>
              <a:tr h="1106195">
                <a:tc>
                  <a:txBody>
                    <a:bodyPr/>
                    <a:lstStyle/>
                    <a:p>
                      <a:pPr lvl="4" algn="r"/>
                      <a:r>
                        <a:rPr lang="en-GB" sz="1600" b="1">
                          <a:solidFill>
                            <a:schemeClr val="bg1"/>
                          </a:solidFill>
                        </a:rPr>
                        <a:t>Concessional   </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2">
                        <a:lumMod val="75000"/>
                      </a:schemeClr>
                    </a:solidFill>
                  </a:tcPr>
                </a:tc>
                <a:tc>
                  <a:txBody>
                    <a:bodyPr/>
                    <a:lstStyle/>
                    <a:p>
                      <a:pPr algn="l"/>
                      <a:r>
                        <a:rPr lang="en-GB" sz="1600" b="1"/>
                        <a:t>Domestic Development Bank</a:t>
                      </a:r>
                    </a:p>
                    <a:p>
                      <a:pPr algn="l"/>
                      <a:r>
                        <a:rPr lang="en-GB" sz="1600" b="1"/>
                        <a:t>Sovereign On-lending</a:t>
                      </a:r>
                    </a:p>
                    <a:p>
                      <a:pPr algn="l"/>
                      <a:r>
                        <a:rPr lang="en-GB" sz="1600" b="1"/>
                        <a:t>Utility based lending</a:t>
                      </a: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l"/>
                      <a:r>
                        <a:rPr lang="en-GB" sz="1600" b="1"/>
                        <a:t>MDB Lending </a:t>
                      </a:r>
                      <a:r>
                        <a:rPr lang="en-GB" sz="1600"/>
                        <a:t>(World Bank, AfDB etc.)</a:t>
                      </a:r>
                    </a:p>
                    <a:p>
                      <a:pPr algn="l"/>
                      <a:r>
                        <a:rPr lang="en-GB" sz="1600" b="1"/>
                        <a:t>Bilateral Agencies </a:t>
                      </a:r>
                      <a:r>
                        <a:rPr lang="en-GB" sz="1600"/>
                        <a:t>(DFC, BII, AFD etc.)</a:t>
                      </a:r>
                    </a:p>
                    <a:p>
                      <a:pPr algn="l"/>
                      <a:r>
                        <a:rPr lang="en-GB" sz="1600" b="1"/>
                        <a:t>Climate Funds </a:t>
                      </a:r>
                      <a:r>
                        <a:rPr lang="en-GB" sz="1600"/>
                        <a:t>(GEF, CIF, SREP etc.)</a:t>
                      </a:r>
                    </a:p>
                    <a:p>
                      <a:pPr algn="l"/>
                      <a:r>
                        <a:rPr lang="en-GB" sz="1600" b="1"/>
                        <a:t>Concessional Export Credits </a:t>
                      </a:r>
                      <a:r>
                        <a:rPr lang="en-GB" sz="1600"/>
                        <a:t>(China EXIM etc.) </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66454790"/>
                  </a:ext>
                </a:extLst>
              </a:tr>
              <a:tr h="1106195">
                <a:tc>
                  <a:txBody>
                    <a:bodyPr/>
                    <a:lstStyle/>
                    <a:p>
                      <a:pPr lvl="4" algn="r"/>
                      <a:r>
                        <a:rPr lang="en-GB" sz="1600" b="1">
                          <a:solidFill>
                            <a:schemeClr val="bg1"/>
                          </a:solidFill>
                        </a:rPr>
                        <a:t>Commercial</a:t>
                      </a:r>
                    </a:p>
                  </a:txBody>
                  <a:tcPr anchor="ctr">
                    <a:lnR w="38100" cap="flat" cmpd="sng" algn="ctr">
                      <a:solidFill>
                        <a:schemeClr val="bg1"/>
                      </a:solidFill>
                      <a:prstDash val="solid"/>
                      <a:round/>
                      <a:headEnd type="none" w="med" len="med"/>
                      <a:tailEnd type="none" w="med" len="med"/>
                    </a:lnR>
                    <a:solidFill>
                      <a:schemeClr val="bg2">
                        <a:lumMod val="75000"/>
                      </a:schemeClr>
                    </a:solidFill>
                  </a:tcPr>
                </a:tc>
                <a:tc>
                  <a:txBody>
                    <a:bodyPr/>
                    <a:lstStyle/>
                    <a:p>
                      <a:pPr algn="l"/>
                      <a:r>
                        <a:rPr lang="en-GB" sz="1600" b="1"/>
                        <a:t>Commercial Domestic Banks</a:t>
                      </a:r>
                    </a:p>
                    <a:p>
                      <a:pPr algn="l"/>
                      <a:r>
                        <a:rPr lang="en-GB" sz="1600" b="1"/>
                        <a:t>Domestic Private Capital</a:t>
                      </a:r>
                    </a:p>
                    <a:p>
                      <a:pPr algn="l"/>
                      <a:r>
                        <a:rPr lang="en-GB" sz="1600" b="1"/>
                        <a:t>Local Crowd-Funding</a:t>
                      </a:r>
                    </a:p>
                  </a:txBody>
                  <a:tcPr anchor="ctr">
                    <a:lnL w="38100" cap="flat" cmpd="sng" algn="ctr">
                      <a:solidFill>
                        <a:schemeClr val="bg1"/>
                      </a:solidFill>
                      <a:prstDash val="solid"/>
                      <a:round/>
                      <a:headEnd type="none" w="med" len="med"/>
                      <a:tailEnd type="none" w="med" len="med"/>
                    </a:lnL>
                  </a:tcPr>
                </a:tc>
                <a:tc>
                  <a:txBody>
                    <a:bodyPr/>
                    <a:lstStyle/>
                    <a:p>
                      <a:pPr algn="l"/>
                      <a:r>
                        <a:rPr lang="en-GB" sz="1600" b="1">
                          <a:latin typeface="Open Sans"/>
                          <a:ea typeface="Open Sans"/>
                          <a:cs typeface="Open Sans"/>
                        </a:rPr>
                        <a:t>Commercial International Banks </a:t>
                      </a:r>
                      <a:r>
                        <a:rPr lang="en-GB" sz="1600">
                          <a:latin typeface="Open Sans"/>
                          <a:ea typeface="Open Sans"/>
                          <a:cs typeface="Open Sans"/>
                        </a:rPr>
                        <a:t>(HSBC, Standard Chartered Bank, ABSA etc.) </a:t>
                      </a:r>
                      <a:endParaRPr lang="en-GB" sz="1600">
                        <a:latin typeface="Open Sans" panose="020B0606030504020204" pitchFamily="34" charset="0"/>
                        <a:ea typeface="Open Sans" panose="020B0606030504020204" pitchFamily="34" charset="0"/>
                        <a:cs typeface="Open Sans" panose="020B0606030504020204" pitchFamily="34" charset="0"/>
                      </a:endParaRPr>
                    </a:p>
                    <a:p>
                      <a:pPr algn="l"/>
                      <a:r>
                        <a:rPr lang="en-GB" sz="1600" b="1">
                          <a:latin typeface="Open Sans"/>
                          <a:ea typeface="Open Sans"/>
                          <a:cs typeface="Open Sans"/>
                        </a:rPr>
                        <a:t>International Private Equity Funds </a:t>
                      </a:r>
                      <a:r>
                        <a:rPr lang="en-GB" sz="1600">
                          <a:latin typeface="Open Sans"/>
                          <a:ea typeface="Open Sans"/>
                          <a:cs typeface="Open Sans"/>
                        </a:rPr>
                        <a:t>(Actis, Brookfield Asset Management, Cummins etc.)</a:t>
                      </a:r>
                    </a:p>
                  </a:txBody>
                  <a:tcPr anchor="ctr"/>
                </a:tc>
                <a:extLst>
                  <a:ext uri="{0D108BD9-81ED-4DB2-BD59-A6C34878D82A}">
                    <a16:rowId xmlns:a16="http://schemas.microsoft.com/office/drawing/2014/main" val="1365262229"/>
                  </a:ext>
                </a:extLst>
              </a:tr>
            </a:tbl>
          </a:graphicData>
        </a:graphic>
      </p:graphicFrame>
      <p:pic>
        <p:nvPicPr>
          <p:cNvPr id="2" name="ttsmaker-file-2025-2-14-17-26-44" descr="A blue speaker icon with waves&#10;&#10;AI-generated content may be incorrect.">
            <a:hlinkClick r:id="" action="ppaction://media"/>
            <a:extLst>
              <a:ext uri="{FF2B5EF4-FFF2-40B4-BE49-F238E27FC236}">
                <a16:creationId xmlns:a16="http://schemas.microsoft.com/office/drawing/2014/main" id="{38A43992-D439-8048-BB2C-18B5B28A4B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6980" y="5747755"/>
            <a:ext cx="641366" cy="647538"/>
          </a:xfrm>
          <a:prstGeom prst="rect">
            <a:avLst/>
          </a:prstGeom>
        </p:spPr>
      </p:pic>
    </p:spTree>
    <p:extLst>
      <p:ext uri="{BB962C8B-B14F-4D97-AF65-F5344CB8AC3E}">
        <p14:creationId xmlns:p14="http://schemas.microsoft.com/office/powerpoint/2010/main" val="94293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0E7BE-1481-E467-0788-995134DBBF9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7F2B4EE-C895-221D-81C4-16CF7F9B18EB}"/>
              </a:ext>
            </a:extLst>
          </p:cNvPr>
          <p:cNvSpPr>
            <a:spLocks noGrp="1"/>
          </p:cNvSpPr>
          <p:nvPr>
            <p:ph type="sldNum" idx="11"/>
          </p:nvPr>
        </p:nvSpPr>
        <p:spPr/>
        <p:txBody>
          <a:bodyPr/>
          <a:lstStyle/>
          <a:p>
            <a:fld id="{00000000-1234-1234-1234-123412341234}" type="slidenum">
              <a:rPr lang="sv-SE"/>
              <a:pPr/>
              <a:t>29</a:t>
            </a:fld>
            <a:endParaRPr lang="sv-SE"/>
          </a:p>
        </p:txBody>
      </p:sp>
      <p:sp>
        <p:nvSpPr>
          <p:cNvPr id="4" name="Title 3">
            <a:extLst>
              <a:ext uri="{FF2B5EF4-FFF2-40B4-BE49-F238E27FC236}">
                <a16:creationId xmlns:a16="http://schemas.microsoft.com/office/drawing/2014/main" id="{19D573B7-299E-E020-4378-FB19C2B66D8A}"/>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Variables of Financing – Financing Baseline</a:t>
            </a:r>
            <a:endParaRPr lang="en-GB"/>
          </a:p>
        </p:txBody>
      </p:sp>
      <p:sp>
        <p:nvSpPr>
          <p:cNvPr id="7" name="TextBox 6">
            <a:extLst>
              <a:ext uri="{FF2B5EF4-FFF2-40B4-BE49-F238E27FC236}">
                <a16:creationId xmlns:a16="http://schemas.microsoft.com/office/drawing/2014/main" id="{C86F8C45-67FC-E8DD-F441-C8A071595FEC}"/>
              </a:ext>
            </a:extLst>
          </p:cNvPr>
          <p:cNvSpPr txBox="1"/>
          <p:nvPr/>
        </p:nvSpPr>
        <p:spPr>
          <a:xfrm>
            <a:off x="644722" y="1183811"/>
            <a:ext cx="10865108" cy="1679499"/>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b="1">
                <a:latin typeface="Open Sans" panose="020B0606030504020204" pitchFamily="34" charset="0"/>
                <a:ea typeface="Open Sans" panose="020B0606030504020204" pitchFamily="34" charset="0"/>
                <a:cs typeface="Open Sans" panose="020B0606030504020204" pitchFamily="34" charset="0"/>
              </a:rPr>
              <a:t>Variables in </a:t>
            </a:r>
            <a:r>
              <a:rPr lang="en-GB" sz="2200" b="1" err="1">
                <a:latin typeface="Open Sans" panose="020B0606030504020204" pitchFamily="34" charset="0"/>
                <a:ea typeface="Open Sans" panose="020B0606030504020204" pitchFamily="34" charset="0"/>
                <a:cs typeface="Open Sans" panose="020B0606030504020204" pitchFamily="34" charset="0"/>
              </a:rPr>
              <a:t>MINFin</a:t>
            </a:r>
            <a:endParaRPr lang="en-GB" sz="2200" b="1">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r>
              <a:rPr lang="en-GB" sz="2000">
                <a:latin typeface="Open Sans" panose="020B0606030504020204" pitchFamily="34" charset="0"/>
                <a:ea typeface="Open Sans" panose="020B0606030504020204" pitchFamily="34" charset="0"/>
                <a:cs typeface="Open Sans" panose="020B0606030504020204" pitchFamily="34" charset="0"/>
              </a:rPr>
              <a:t>Other characteristics of project finance included are:</a:t>
            </a:r>
          </a:p>
          <a:p>
            <a:pPr marL="342900" indent="-3429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E4E24A50-0117-29FA-3118-5BE5ED9004C4}"/>
              </a:ext>
            </a:extLst>
          </p:cNvPr>
          <p:cNvGraphicFramePr>
            <a:graphicFrameLocks noGrp="1"/>
          </p:cNvGraphicFramePr>
          <p:nvPr/>
        </p:nvGraphicFramePr>
        <p:xfrm>
          <a:off x="819476" y="2317811"/>
          <a:ext cx="10515600" cy="4143054"/>
        </p:xfrm>
        <a:graphic>
          <a:graphicData uri="http://schemas.openxmlformats.org/drawingml/2006/table">
            <a:tbl>
              <a:tblPr firstRow="1" bandRow="1">
                <a:tableStyleId>{B8DA472E-C0B5-4FAA-A71B-45BBE6C39A2A}</a:tableStyleId>
              </a:tblPr>
              <a:tblGrid>
                <a:gridCol w="2030745">
                  <a:extLst>
                    <a:ext uri="{9D8B030D-6E8A-4147-A177-3AD203B41FA5}">
                      <a16:colId xmlns:a16="http://schemas.microsoft.com/office/drawing/2014/main" val="412002291"/>
                    </a:ext>
                  </a:extLst>
                </a:gridCol>
                <a:gridCol w="6634731">
                  <a:extLst>
                    <a:ext uri="{9D8B030D-6E8A-4147-A177-3AD203B41FA5}">
                      <a16:colId xmlns:a16="http://schemas.microsoft.com/office/drawing/2014/main" val="1556787347"/>
                    </a:ext>
                  </a:extLst>
                </a:gridCol>
                <a:gridCol w="1850124">
                  <a:extLst>
                    <a:ext uri="{9D8B030D-6E8A-4147-A177-3AD203B41FA5}">
                      <a16:colId xmlns:a16="http://schemas.microsoft.com/office/drawing/2014/main" val="3288545568"/>
                    </a:ext>
                  </a:extLst>
                </a:gridCol>
              </a:tblGrid>
              <a:tr h="304023">
                <a:tc>
                  <a:txBody>
                    <a:bodyPr/>
                    <a:lstStyle/>
                    <a:p>
                      <a:pPr algn="ctr"/>
                      <a:r>
                        <a:rPr lang="en-GB"/>
                        <a:t>Variable</a:t>
                      </a:r>
                    </a:p>
                  </a:txBody>
                  <a:tcPr anchor="ctr">
                    <a:solidFill>
                      <a:schemeClr val="bg2"/>
                    </a:solidFill>
                  </a:tcPr>
                </a:tc>
                <a:tc>
                  <a:txBody>
                    <a:bodyPr/>
                    <a:lstStyle/>
                    <a:p>
                      <a:pPr algn="ctr"/>
                      <a:r>
                        <a:rPr lang="en-GB"/>
                        <a:t>Options</a:t>
                      </a:r>
                    </a:p>
                  </a:txBody>
                  <a:tcPr anchor="ctr">
                    <a:solidFill>
                      <a:schemeClr val="bg2"/>
                    </a:solidFill>
                  </a:tcPr>
                </a:tc>
                <a:tc>
                  <a:txBody>
                    <a:bodyPr/>
                    <a:lstStyle/>
                    <a:p>
                      <a:pPr algn="ctr"/>
                      <a:r>
                        <a:rPr lang="en-GB"/>
                        <a:t>Example</a:t>
                      </a:r>
                    </a:p>
                  </a:txBody>
                  <a:tcPr anchor="ctr">
                    <a:solidFill>
                      <a:schemeClr val="bg2"/>
                    </a:solidFill>
                  </a:tcPr>
                </a:tc>
                <a:extLst>
                  <a:ext uri="{0D108BD9-81ED-4DB2-BD59-A6C34878D82A}">
                    <a16:rowId xmlns:a16="http://schemas.microsoft.com/office/drawing/2014/main" val="1360704062"/>
                  </a:ext>
                </a:extLst>
              </a:tr>
              <a:tr h="367982">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Project Name</a:t>
                      </a:r>
                      <a:endParaRPr lang="en-GB">
                        <a:solidFill>
                          <a:schemeClr val="bg1"/>
                        </a:solidFill>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i="1">
                          <a:latin typeface="Open Sans" panose="020B0606030504020204" pitchFamily="34" charset="0"/>
                          <a:ea typeface="Open Sans" panose="020B0606030504020204" pitchFamily="34" charset="0"/>
                          <a:cs typeface="Open Sans" panose="020B0606030504020204" pitchFamily="34" charset="0"/>
                        </a:rPr>
                        <a:t>The name of the project under development</a:t>
                      </a:r>
                    </a:p>
                  </a:txBody>
                  <a:tcPr anchor="ct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WindProjectDemo</a:t>
                      </a:r>
                      <a:endParaRPr lang="en-GB"/>
                    </a:p>
                  </a:txBody>
                  <a:tcPr anchor="ctr"/>
                </a:tc>
                <a:extLst>
                  <a:ext uri="{0D108BD9-81ED-4DB2-BD59-A6C34878D82A}">
                    <a16:rowId xmlns:a16="http://schemas.microsoft.com/office/drawing/2014/main" val="3864383581"/>
                  </a:ext>
                </a:extLst>
              </a:tr>
              <a:tr h="367982">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Financier Name</a:t>
                      </a:r>
                      <a:endParaRPr lang="en-GB">
                        <a:solidFill>
                          <a:schemeClr val="bg1"/>
                        </a:solidFill>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i="1">
                          <a:latin typeface="Open Sans" panose="020B0606030504020204" pitchFamily="34" charset="0"/>
                          <a:ea typeface="Open Sans" panose="020B0606030504020204" pitchFamily="34" charset="0"/>
                          <a:cs typeface="Open Sans" panose="020B0606030504020204" pitchFamily="34" charset="0"/>
                        </a:rPr>
                        <a:t>The name of the financier committing this volume of finance</a:t>
                      </a:r>
                    </a:p>
                  </a:txBody>
                  <a:tcPr anchor="ctr"/>
                </a:tc>
                <a:tc>
                  <a:txBody>
                    <a:bodyPr/>
                    <a:lstStyle/>
                    <a:p>
                      <a:pPr algn="ctr"/>
                      <a:r>
                        <a:rPr lang="en-GB"/>
                        <a:t>Dev. Bank of Demo</a:t>
                      </a:r>
                    </a:p>
                  </a:txBody>
                  <a:tcPr anchor="ctr"/>
                </a:tc>
                <a:extLst>
                  <a:ext uri="{0D108BD9-81ED-4DB2-BD59-A6C34878D82A}">
                    <a16:rowId xmlns:a16="http://schemas.microsoft.com/office/drawing/2014/main" val="2908940264"/>
                  </a:ext>
                </a:extLst>
              </a:tr>
              <a:tr h="367982">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Technology</a:t>
                      </a:r>
                      <a:endParaRPr lang="en-GB">
                        <a:solidFill>
                          <a:schemeClr val="bg1"/>
                        </a:solidFill>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a:latin typeface="Open Sans" panose="020B0606030504020204" pitchFamily="34" charset="0"/>
                          <a:ea typeface="Open Sans" panose="020B0606030504020204" pitchFamily="34" charset="0"/>
                          <a:cs typeface="Open Sans" panose="020B0606030504020204" pitchFamily="34" charset="0"/>
                        </a:rPr>
                        <a:t>Solar, Wind, Hydro, Geothermal, Oil, Gas, Grid etc.</a:t>
                      </a:r>
                    </a:p>
                  </a:txBody>
                  <a:tcPr anchor="ctr"/>
                </a:tc>
                <a:tc>
                  <a:txBody>
                    <a:bodyPr/>
                    <a:lstStyle/>
                    <a:p>
                      <a:pPr algn="ctr"/>
                      <a:r>
                        <a:rPr lang="en-GB"/>
                        <a:t>Wind</a:t>
                      </a:r>
                    </a:p>
                  </a:txBody>
                  <a:tcPr anchor="ctr"/>
                </a:tc>
                <a:extLst>
                  <a:ext uri="{0D108BD9-81ED-4DB2-BD59-A6C34878D82A}">
                    <a16:rowId xmlns:a16="http://schemas.microsoft.com/office/drawing/2014/main" val="244664916"/>
                  </a:ext>
                </a:extLst>
              </a:tr>
              <a:tr h="367982">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endParaRPr lang="en-GB">
                        <a:solidFill>
                          <a:schemeClr val="bg1"/>
                        </a:solidFill>
                      </a:endParaRPr>
                    </a:p>
                  </a:txBody>
                  <a:tcPr anchor="ctr">
                    <a:solidFill>
                      <a:schemeClr val="bg2"/>
                    </a:solidFill>
                  </a:tcPr>
                </a:tc>
                <a:tc>
                  <a:txBody>
                    <a:bodyPr/>
                    <a:lstStyle/>
                    <a:p>
                      <a:pPr algn="l"/>
                      <a:r>
                        <a:rPr lang="en-GB" sz="1400">
                          <a:latin typeface="Open Sans" panose="020B0606030504020204" pitchFamily="34" charset="0"/>
                          <a:ea typeface="Open Sans" panose="020B0606030504020204" pitchFamily="34" charset="0"/>
                          <a:cs typeface="Open Sans" panose="020B0606030504020204" pitchFamily="34" charset="0"/>
                        </a:rPr>
                        <a:t>Renewable, Fossil Fuel and Grid</a:t>
                      </a:r>
                      <a:endParaRPr lang="en-GB"/>
                    </a:p>
                  </a:txBody>
                  <a:tcPr anchor="ctr"/>
                </a:tc>
                <a:tc>
                  <a:txBody>
                    <a:bodyPr/>
                    <a:lstStyle/>
                    <a:p>
                      <a:pPr algn="ctr"/>
                      <a:r>
                        <a:rPr lang="en-GB"/>
                        <a:t>Renewable</a:t>
                      </a:r>
                    </a:p>
                  </a:txBody>
                  <a:tcPr anchor="ctr"/>
                </a:tc>
                <a:extLst>
                  <a:ext uri="{0D108BD9-81ED-4DB2-BD59-A6C34878D82A}">
                    <a16:rowId xmlns:a16="http://schemas.microsoft.com/office/drawing/2014/main" val="3908286488"/>
                  </a:ext>
                </a:extLst>
              </a:tr>
              <a:tr h="3679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Year</a:t>
                      </a:r>
                    </a:p>
                  </a:txBody>
                  <a:tcPr anchor="ctr">
                    <a:solidFill>
                      <a:schemeClr val="bg2"/>
                    </a:solidFill>
                  </a:tcPr>
                </a:tc>
                <a:tc>
                  <a:txBody>
                    <a:bodyPr/>
                    <a:lstStyle/>
                    <a:p>
                      <a:pPr algn="l"/>
                      <a:r>
                        <a:rPr lang="en-GB" i="1"/>
                        <a:t>Year that finance is committed to the project</a:t>
                      </a:r>
                    </a:p>
                  </a:txBody>
                  <a:tcPr anchor="ctr"/>
                </a:tc>
                <a:tc>
                  <a:txBody>
                    <a:bodyPr/>
                    <a:lstStyle/>
                    <a:p>
                      <a:pPr algn="ctr"/>
                      <a:r>
                        <a:rPr lang="en-GB"/>
                        <a:t>2020</a:t>
                      </a:r>
                    </a:p>
                  </a:txBody>
                  <a:tcPr anchor="ctr"/>
                </a:tc>
                <a:extLst>
                  <a:ext uri="{0D108BD9-81ED-4DB2-BD59-A6C34878D82A}">
                    <a16:rowId xmlns:a16="http://schemas.microsoft.com/office/drawing/2014/main" val="2959241957"/>
                  </a:ext>
                </a:extLst>
              </a:tr>
              <a:tr h="367982">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Financing Sector </a:t>
                      </a:r>
                      <a:endParaRPr lang="en-GB">
                        <a:solidFill>
                          <a:schemeClr val="bg1"/>
                        </a:solidFill>
                      </a:endParaRPr>
                    </a:p>
                  </a:txBody>
                  <a:tcPr anchor="ctr">
                    <a:solidFill>
                      <a:schemeClr val="bg2"/>
                    </a:solidFill>
                  </a:tcPr>
                </a:tc>
                <a:tc>
                  <a:txBody>
                    <a:bodyPr/>
                    <a:lstStyle/>
                    <a:p>
                      <a:pPr algn="l"/>
                      <a:r>
                        <a:rPr lang="en-GB" sz="1400">
                          <a:latin typeface="Open Sans" panose="020B0606030504020204" pitchFamily="34" charset="0"/>
                          <a:ea typeface="Open Sans" panose="020B0606030504020204" pitchFamily="34" charset="0"/>
                          <a:cs typeface="Open Sans" panose="020B0606030504020204" pitchFamily="34" charset="0"/>
                        </a:rPr>
                        <a:t>Public or Private </a:t>
                      </a:r>
                      <a:endParaRPr lang="en-GB"/>
                    </a:p>
                  </a:txBody>
                  <a:tcPr anchor="ctr"/>
                </a:tc>
                <a:tc>
                  <a:txBody>
                    <a:bodyPr/>
                    <a:lstStyle/>
                    <a:p>
                      <a:pPr algn="ctr"/>
                      <a:r>
                        <a:rPr lang="en-GB"/>
                        <a:t>Public</a:t>
                      </a:r>
                    </a:p>
                  </a:txBody>
                  <a:tcPr anchor="ctr"/>
                </a:tc>
                <a:extLst>
                  <a:ext uri="{0D108BD9-81ED-4DB2-BD59-A6C34878D82A}">
                    <a16:rowId xmlns:a16="http://schemas.microsoft.com/office/drawing/2014/main" val="28724512"/>
                  </a:ext>
                </a:extLst>
              </a:tr>
              <a:tr h="516840">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Financial Institution </a:t>
                      </a:r>
                      <a:endParaRPr lang="en-GB">
                        <a:solidFill>
                          <a:schemeClr val="bg1"/>
                        </a:solidFill>
                      </a:endParaRPr>
                    </a:p>
                  </a:txBody>
                  <a:tcPr anchor="ctr">
                    <a:solidFill>
                      <a:schemeClr val="bg2"/>
                    </a:solidFill>
                  </a:tcPr>
                </a:tc>
                <a:tc>
                  <a:txBody>
                    <a:bodyPr/>
                    <a:lstStyle/>
                    <a:p>
                      <a:pPr algn="l"/>
                      <a:r>
                        <a:rPr lang="en-GB" sz="1400">
                          <a:latin typeface="Open Sans" panose="020B0606030504020204" pitchFamily="34" charset="0"/>
                          <a:ea typeface="Open Sans" panose="020B0606030504020204" pitchFamily="34" charset="0"/>
                          <a:cs typeface="Open Sans" panose="020B0606030504020204" pitchFamily="34" charset="0"/>
                        </a:rPr>
                        <a:t>Bilateral or Multilateral Agency, Foreign or National Government, National Development Bank, Climate Fund, Commercial Bank or Private Equity Fund</a:t>
                      </a:r>
                      <a:endParaRPr lang="en-GB"/>
                    </a:p>
                  </a:txBody>
                  <a:tcPr anchor="ctr"/>
                </a:tc>
                <a:tc>
                  <a:txBody>
                    <a:bodyPr/>
                    <a:lstStyle/>
                    <a:p>
                      <a:pPr algn="ctr"/>
                      <a:r>
                        <a:rPr lang="en-GB"/>
                        <a:t>National Development Bank</a:t>
                      </a:r>
                    </a:p>
                  </a:txBody>
                  <a:tcPr anchor="ctr"/>
                </a:tc>
                <a:extLst>
                  <a:ext uri="{0D108BD9-81ED-4DB2-BD59-A6C34878D82A}">
                    <a16:rowId xmlns:a16="http://schemas.microsoft.com/office/drawing/2014/main" val="1897692529"/>
                  </a:ext>
                </a:extLst>
              </a:tr>
              <a:tr h="375279">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Origins of Finance </a:t>
                      </a:r>
                      <a:endParaRPr lang="en-GB">
                        <a:solidFill>
                          <a:schemeClr val="bg1"/>
                        </a:solidFill>
                      </a:endParaRPr>
                    </a:p>
                  </a:txBody>
                  <a:tcPr anchor="ctr">
                    <a:solidFill>
                      <a:schemeClr val="bg2"/>
                    </a:solidFill>
                  </a:tcPr>
                </a:tc>
                <a:tc>
                  <a:txBody>
                    <a:bodyPr/>
                    <a:lstStyle/>
                    <a:p>
                      <a:pPr marL="0" indent="0" algn="l">
                        <a:lnSpc>
                          <a:spcPct val="150000"/>
                        </a:lnSpc>
                        <a:spcAft>
                          <a:spcPts val="800"/>
                        </a:spcAft>
                        <a:buFont typeface="Arial" panose="020B0604020202020204" pitchFamily="34" charset="0"/>
                        <a:buNone/>
                      </a:pPr>
                      <a:r>
                        <a:rPr lang="en-GB" sz="1400">
                          <a:latin typeface="Open Sans" panose="020B0606030504020204" pitchFamily="34" charset="0"/>
                          <a:ea typeface="Open Sans" panose="020B0606030504020204" pitchFamily="34" charset="0"/>
                          <a:cs typeface="Open Sans" panose="020B0606030504020204" pitchFamily="34" charset="0"/>
                        </a:rPr>
                        <a:t>International (OECD / China / Other) or Domestic of Commitments</a:t>
                      </a:r>
                      <a:endParaRPr lang="en-GB"/>
                    </a:p>
                  </a:txBody>
                  <a:tcPr anchor="ctr"/>
                </a:tc>
                <a:tc>
                  <a:txBody>
                    <a:bodyPr/>
                    <a:lstStyle/>
                    <a:p>
                      <a:pPr algn="ctr"/>
                      <a:r>
                        <a:rPr lang="en-GB"/>
                        <a:t>Domestic</a:t>
                      </a:r>
                    </a:p>
                  </a:txBody>
                  <a:tcPr anchor="ctr"/>
                </a:tc>
                <a:extLst>
                  <a:ext uri="{0D108BD9-81ED-4DB2-BD59-A6C34878D82A}">
                    <a16:rowId xmlns:a16="http://schemas.microsoft.com/office/drawing/2014/main" val="27133416"/>
                  </a:ext>
                </a:extLst>
              </a:tr>
              <a:tr h="367982">
                <a:tc>
                  <a:txBody>
                    <a:bodyPr/>
                    <a:lstStyle/>
                    <a:p>
                      <a:pPr algn="ctr"/>
                      <a:r>
                        <a:rPr lang="en-GB" sz="1400" b="1">
                          <a:solidFill>
                            <a:schemeClr val="bg1"/>
                          </a:solidFill>
                          <a:latin typeface="Open Sans" panose="020B0606030504020204" pitchFamily="34" charset="0"/>
                          <a:ea typeface="Open Sans" panose="020B0606030504020204" pitchFamily="34" charset="0"/>
                          <a:cs typeface="Open Sans" panose="020B0606030504020204" pitchFamily="34" charset="0"/>
                        </a:rPr>
                        <a:t>Volume</a:t>
                      </a:r>
                      <a:endParaRPr lang="en-GB">
                        <a:solidFill>
                          <a:schemeClr val="bg1"/>
                        </a:solidFill>
                      </a:endParaRPr>
                    </a:p>
                  </a:txBody>
                  <a:tcPr anchor="ctr">
                    <a:solidFill>
                      <a:schemeClr val="bg2"/>
                    </a:solidFill>
                  </a:tcPr>
                </a:tc>
                <a:tc>
                  <a:txBody>
                    <a:bodyPr/>
                    <a:lstStyle/>
                    <a:p>
                      <a:pPr algn="l"/>
                      <a:r>
                        <a:rPr lang="en-GB" i="1"/>
                        <a:t>Volume of financing committed from this source </a:t>
                      </a:r>
                      <a:r>
                        <a:rPr lang="en-GB" i="0"/>
                        <a:t>(Millions of)</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a:t>15.00</a:t>
                      </a:r>
                    </a:p>
                  </a:txBody>
                  <a:tcPr anchor="ctr"/>
                </a:tc>
                <a:extLst>
                  <a:ext uri="{0D108BD9-81ED-4DB2-BD59-A6C34878D82A}">
                    <a16:rowId xmlns:a16="http://schemas.microsoft.com/office/drawing/2014/main" val="2311259926"/>
                  </a:ext>
                </a:extLst>
              </a:tr>
              <a:tr h="367982">
                <a:tc>
                  <a:txBody>
                    <a:bodyPr/>
                    <a:lstStyle/>
                    <a:p>
                      <a:pPr algn="ctr"/>
                      <a:r>
                        <a:rPr lang="en-GB" b="1">
                          <a:solidFill>
                            <a:schemeClr val="bg1"/>
                          </a:solidFill>
                        </a:rPr>
                        <a:t>Currency</a:t>
                      </a:r>
                    </a:p>
                  </a:txBody>
                  <a:tcPr anchor="ctr">
                    <a:solidFill>
                      <a:schemeClr val="bg2"/>
                    </a:solidFill>
                  </a:tcPr>
                </a:tc>
                <a:tc>
                  <a:txBody>
                    <a:bodyPr/>
                    <a:lstStyle/>
                    <a:p>
                      <a:pPr algn="l"/>
                      <a:r>
                        <a:rPr lang="en-GB" i="1"/>
                        <a:t>Currency in which financing from this source is committed </a:t>
                      </a:r>
                      <a:r>
                        <a:rPr lang="en-GB" i="0" u="none"/>
                        <a:t>(USD, EUR, JPY etc.)</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a:t>USD</a:t>
                      </a:r>
                    </a:p>
                  </a:txBody>
                  <a:tcPr anchor="ctr"/>
                </a:tc>
                <a:extLst>
                  <a:ext uri="{0D108BD9-81ED-4DB2-BD59-A6C34878D82A}">
                    <a16:rowId xmlns:a16="http://schemas.microsoft.com/office/drawing/2014/main" val="3510192984"/>
                  </a:ext>
                </a:extLst>
              </a:tr>
            </a:tbl>
          </a:graphicData>
        </a:graphic>
      </p:graphicFrame>
      <p:pic>
        <p:nvPicPr>
          <p:cNvPr id="3" name="ttsmaker-file-2025-2-14-17-27-39" descr="A blue speaker icon with waves&#10;&#10;AI-generated content may be incorrect.">
            <a:hlinkClick r:id="" action="ppaction://media"/>
            <a:extLst>
              <a:ext uri="{FF2B5EF4-FFF2-40B4-BE49-F238E27FC236}">
                <a16:creationId xmlns:a16="http://schemas.microsoft.com/office/drawing/2014/main" id="{A5794FDE-A53F-44A1-69B7-BF3B328153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6987" y="309583"/>
            <a:ext cx="641366" cy="695766"/>
          </a:xfrm>
          <a:prstGeom prst="rect">
            <a:avLst/>
          </a:prstGeom>
        </p:spPr>
      </p:pic>
    </p:spTree>
    <p:extLst>
      <p:ext uri="{BB962C8B-B14F-4D97-AF65-F5344CB8AC3E}">
        <p14:creationId xmlns:p14="http://schemas.microsoft.com/office/powerpoint/2010/main" val="1344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p:txBody>
          <a:bodyPr anchor="ctr"/>
          <a:lstStyle/>
          <a:p>
            <a:r>
              <a:rPr lang="en-US" sz="3200">
                <a:solidFill>
                  <a:srgbClr val="C00000"/>
                </a:solidFill>
                <a:latin typeface="Open Sans"/>
                <a:ea typeface="Open Sans"/>
                <a:cs typeface="Open Sans"/>
              </a:rPr>
              <a:t>Learning </a:t>
            </a:r>
            <a:r>
              <a:rPr lang="en-US">
                <a:solidFill>
                  <a:srgbClr val="C00000"/>
                </a:solidFill>
                <a:latin typeface="Open Sans"/>
                <a:ea typeface="Open Sans"/>
                <a:cs typeface="Open Sans"/>
              </a:rPr>
              <a:t>Objectives</a:t>
            </a:r>
            <a:endParaRPr lang="en-GB"/>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183811"/>
            <a:ext cx="10926795" cy="3900811"/>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how the costs of finance impact the affordability of energy transitions. </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about different modes of finance available to service the investment needs of infrastructural projects.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about the different sources of finance and the differences in financing often associated with these.</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how blended finance from public and private sources can impact project affordability and costs of capital.</a:t>
            </a:r>
          </a:p>
        </p:txBody>
      </p:sp>
      <p:sp>
        <p:nvSpPr>
          <p:cNvPr id="2" name="TextBox 1">
            <a:extLst>
              <a:ext uri="{FF2B5EF4-FFF2-40B4-BE49-F238E27FC236}">
                <a16:creationId xmlns:a16="http://schemas.microsoft.com/office/drawing/2014/main" id="{0459D827-3264-1365-AABC-9EDBD32DA492}"/>
              </a:ext>
            </a:extLst>
          </p:cNvPr>
          <p:cNvSpPr txBox="1"/>
          <p:nvPr/>
        </p:nvSpPr>
        <p:spPr>
          <a:xfrm>
            <a:off x="7289074" y="-2063931"/>
            <a:ext cx="184731" cy="307777"/>
          </a:xfrm>
          <a:prstGeom prst="rect">
            <a:avLst/>
          </a:prstGeom>
          <a:noFill/>
        </p:spPr>
        <p:txBody>
          <a:bodyPr wrap="none" rtlCol="0">
            <a:spAutoFit/>
          </a:bodyPr>
          <a:lstStyle/>
          <a:p>
            <a:endParaRPr lang="en-US"/>
          </a:p>
        </p:txBody>
      </p:sp>
      <p:pic>
        <p:nvPicPr>
          <p:cNvPr id="6" name="Lec4.3" descr="A blue speaker icon with waves&#10;&#10;AI-generated content may be incorrect.">
            <a:hlinkClick r:id="" action="ppaction://media"/>
            <a:extLst>
              <a:ext uri="{FF2B5EF4-FFF2-40B4-BE49-F238E27FC236}">
                <a16:creationId xmlns:a16="http://schemas.microsoft.com/office/drawing/2014/main" id="{6535886F-985E-87C4-B59C-D32513DFE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8752" y="5792537"/>
            <a:ext cx="644066" cy="637892"/>
          </a:xfrm>
          <a:prstGeom prst="rect">
            <a:avLst/>
          </a:prstGeom>
        </p:spPr>
      </p:pic>
    </p:spTree>
    <p:extLst>
      <p:ext uri="{BB962C8B-B14F-4D97-AF65-F5344CB8AC3E}">
        <p14:creationId xmlns:p14="http://schemas.microsoft.com/office/powerpoint/2010/main" val="424597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CD6F9-DD64-2390-2B70-D2BBD455249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65112B9-27A2-29C6-0D22-6EDB765D69EF}"/>
              </a:ext>
            </a:extLst>
          </p:cNvPr>
          <p:cNvSpPr>
            <a:spLocks noGrp="1"/>
          </p:cNvSpPr>
          <p:nvPr>
            <p:ph type="sldNum" idx="11"/>
          </p:nvPr>
        </p:nvSpPr>
        <p:spPr/>
        <p:txBody>
          <a:bodyPr/>
          <a:lstStyle/>
          <a:p>
            <a:fld id="{00000000-1234-1234-1234-123412341234}" type="slidenum">
              <a:rPr lang="sv-SE"/>
              <a:pPr/>
              <a:t>30</a:t>
            </a:fld>
            <a:endParaRPr lang="sv-SE"/>
          </a:p>
        </p:txBody>
      </p:sp>
      <p:sp>
        <p:nvSpPr>
          <p:cNvPr id="4" name="Title 3">
            <a:extLst>
              <a:ext uri="{FF2B5EF4-FFF2-40B4-BE49-F238E27FC236}">
                <a16:creationId xmlns:a16="http://schemas.microsoft.com/office/drawing/2014/main" id="{4D8A74C9-E917-4751-38FA-C95DCB44973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Financing Sources – Commercial Finance</a:t>
            </a:r>
            <a:endParaRPr lang="en-GB"/>
          </a:p>
        </p:txBody>
      </p:sp>
      <p:sp>
        <p:nvSpPr>
          <p:cNvPr id="7" name="TextBox 6">
            <a:extLst>
              <a:ext uri="{FF2B5EF4-FFF2-40B4-BE49-F238E27FC236}">
                <a16:creationId xmlns:a16="http://schemas.microsoft.com/office/drawing/2014/main" id="{D2666BF8-9549-A2E8-523C-5FEB9B110E3F}"/>
              </a:ext>
            </a:extLst>
          </p:cNvPr>
          <p:cNvSpPr txBox="1"/>
          <p:nvPr/>
        </p:nvSpPr>
        <p:spPr>
          <a:xfrm>
            <a:off x="632602" y="1223268"/>
            <a:ext cx="10926795" cy="528862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Commercial financing is undertaken by private market actors whose focus is typically on generating profits in bankable projects.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These sources typically cover:</a:t>
            </a: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800">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800"/>
              </a:spcAft>
              <a:buFont typeface="Arial" panose="020B0604020202020204" pitchFamily="34" charset="0"/>
              <a:buChar char="•"/>
            </a:pPr>
            <a:r>
              <a:rPr lang="en-US" sz="2000" b="0" i="0" u="none" strike="noStrike">
                <a:solidFill>
                  <a:srgbClr val="000000"/>
                </a:solidFill>
                <a:effectLst/>
                <a:latin typeface="Open Sans"/>
                <a:ea typeface="Open Sans"/>
                <a:cs typeface="Open Sans"/>
              </a:rPr>
              <a:t>Potentially a vast source of finance, particularly </a:t>
            </a:r>
            <a:br>
              <a:rPr lang="en-US" sz="2000">
                <a:latin typeface="Open Sans"/>
                <a:ea typeface="Open Sans"/>
                <a:cs typeface="Open Sans"/>
              </a:rPr>
            </a:br>
            <a:r>
              <a:rPr lang="en-US" sz="2000" b="0" i="0" u="none" strike="noStrike">
                <a:solidFill>
                  <a:srgbClr val="000000"/>
                </a:solidFill>
                <a:effectLst/>
                <a:latin typeface="Open Sans"/>
                <a:ea typeface="Open Sans"/>
                <a:cs typeface="Open Sans"/>
              </a:rPr>
              <a:t>if international markets can be accessed</a:t>
            </a:r>
            <a:r>
              <a:rPr lang="en-US" sz="2000" b="0" i="0">
                <a:solidFill>
                  <a:srgbClr val="000000"/>
                </a:solidFill>
                <a:effectLst/>
                <a:latin typeface="Open Sans"/>
                <a:ea typeface="Open Sans"/>
                <a:cs typeface="Open Sans"/>
              </a:rPr>
              <a:t>​</a:t>
            </a:r>
          </a:p>
          <a:p>
            <a:pPr marL="457200" indent="-457200">
              <a:spcAft>
                <a:spcPts val="800"/>
              </a:spcAft>
              <a:buFont typeface="Arial" panose="020B0604020202020204" pitchFamily="34" charset="0"/>
              <a:buChar char="•"/>
            </a:pPr>
            <a:endParaRPr lang="en-US" sz="400" b="0" i="0">
              <a:solidFill>
                <a:srgbClr val="000000"/>
              </a:solidFill>
              <a:effectLst/>
              <a:latin typeface="Open Sans"/>
              <a:ea typeface="Open Sans"/>
              <a:cs typeface="Open Sans"/>
            </a:endParaRPr>
          </a:p>
          <a:p>
            <a:pPr marL="457200" indent="-457200">
              <a:spcAft>
                <a:spcPts val="800"/>
              </a:spcAft>
              <a:buFont typeface="Arial" panose="020B0604020202020204" pitchFamily="34" charset="0"/>
              <a:buChar char="•"/>
            </a:pPr>
            <a:r>
              <a:rPr lang="en-GB" sz="2000">
                <a:latin typeface="Open Sans"/>
                <a:ea typeface="Open Sans"/>
                <a:cs typeface="Open Sans"/>
              </a:rPr>
              <a:t>Terms of finance are typically representative </a:t>
            </a:r>
            <a:br>
              <a:rPr lang="en-GB" sz="2000">
                <a:latin typeface="Open Sans"/>
                <a:ea typeface="Open Sans"/>
                <a:cs typeface="Open Sans"/>
              </a:rPr>
            </a:br>
            <a:r>
              <a:rPr lang="en-GB" sz="2000">
                <a:latin typeface="Open Sans"/>
                <a:ea typeface="Open Sans"/>
                <a:cs typeface="Open Sans"/>
              </a:rPr>
              <a:t>of market rates:</a:t>
            </a:r>
            <a:endParaRPr lang="en-GB" sz="2000">
              <a:latin typeface="Open Sans"/>
            </a:endParaRPr>
          </a:p>
        </p:txBody>
      </p:sp>
      <p:sp>
        <p:nvSpPr>
          <p:cNvPr id="2" name="TextBox 1">
            <a:extLst>
              <a:ext uri="{FF2B5EF4-FFF2-40B4-BE49-F238E27FC236}">
                <a16:creationId xmlns:a16="http://schemas.microsoft.com/office/drawing/2014/main" id="{FBAF0B5B-7402-10D6-0EE8-F7F7F98ABD72}"/>
              </a:ext>
            </a:extLst>
          </p:cNvPr>
          <p:cNvSpPr txBox="1"/>
          <p:nvPr/>
        </p:nvSpPr>
        <p:spPr>
          <a:xfrm>
            <a:off x="1262743" y="3101355"/>
            <a:ext cx="7315200" cy="1631216"/>
          </a:xfrm>
          <a:prstGeom prst="rect">
            <a:avLst/>
          </a:prstGeom>
          <a:noFill/>
        </p:spPr>
        <p:txBody>
          <a:bodyPr wrap="square" rtlCol="0">
            <a:spAutoFit/>
          </a:bodyPr>
          <a:lstStyle/>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Commercial Domestic Banks (Comm Dom)</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Commercial Export Credit Agencies (Comm Intl)</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Commercial International Banks (Comm Intl)</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Private Commercial Capital (Comm Intl / Dom)</a:t>
            </a:r>
          </a:p>
        </p:txBody>
      </p:sp>
      <p:sp>
        <p:nvSpPr>
          <p:cNvPr id="3" name="TextBox 2">
            <a:extLst>
              <a:ext uri="{FF2B5EF4-FFF2-40B4-BE49-F238E27FC236}">
                <a16:creationId xmlns:a16="http://schemas.microsoft.com/office/drawing/2014/main" id="{8B6FB050-90D6-AE19-06EA-D956A4B58A27}"/>
              </a:ext>
            </a:extLst>
          </p:cNvPr>
          <p:cNvSpPr txBox="1"/>
          <p:nvPr/>
        </p:nvSpPr>
        <p:spPr>
          <a:xfrm>
            <a:off x="7503885" y="5343345"/>
            <a:ext cx="4055512" cy="1220847"/>
          </a:xfrm>
          <a:prstGeom prst="rect">
            <a:avLst/>
          </a:prstGeom>
          <a:noFill/>
        </p:spPr>
        <p:txBody>
          <a:bodyPr wrap="square" rtlCol="0">
            <a:spAutoFit/>
          </a:bodyPr>
          <a:lstStyle/>
          <a:p>
            <a:pPr marL="457200" lvl="1" indent="-457200">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High interest rates</a:t>
            </a:r>
          </a:p>
          <a:p>
            <a:pPr marL="457200" lvl="1" indent="-457200">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Short Grace Periods</a:t>
            </a:r>
          </a:p>
          <a:p>
            <a:pPr marL="457200" lvl="1" indent="-457200">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Short Loan Terms</a:t>
            </a:r>
          </a:p>
        </p:txBody>
      </p:sp>
      <p:graphicFrame>
        <p:nvGraphicFramePr>
          <p:cNvPr id="6" name="Chart 5">
            <a:extLst>
              <a:ext uri="{FF2B5EF4-FFF2-40B4-BE49-F238E27FC236}">
                <a16:creationId xmlns:a16="http://schemas.microsoft.com/office/drawing/2014/main" id="{7E7A7044-ED6E-7313-6FDB-66A1B1F5C4F3}"/>
              </a:ext>
            </a:extLst>
          </p:cNvPr>
          <p:cNvGraphicFramePr>
            <a:graphicFrameLocks/>
          </p:cNvGraphicFramePr>
          <p:nvPr>
            <p:custDataLst>
              <p:tags r:id="rId1"/>
            </p:custDataLst>
          </p:nvPr>
        </p:nvGraphicFramePr>
        <p:xfrm>
          <a:off x="7503885" y="1712098"/>
          <a:ext cx="4396016" cy="3922634"/>
        </p:xfrm>
        <a:graphic>
          <a:graphicData uri="http://schemas.openxmlformats.org/drawingml/2006/chart">
            <c:chart xmlns:c="http://schemas.openxmlformats.org/drawingml/2006/chart" xmlns:r="http://schemas.openxmlformats.org/officeDocument/2006/relationships" r:id="rId6"/>
          </a:graphicData>
        </a:graphic>
      </p:graphicFrame>
      <p:pic>
        <p:nvPicPr>
          <p:cNvPr id="8" name="ttsmaker-file-2025-2-14-17-31-28" descr="A blue speaker icon with waves&#10;&#10;AI-generated content may be incorrect.">
            <a:hlinkClick r:id="" action="ppaction://media"/>
            <a:extLst>
              <a:ext uri="{FF2B5EF4-FFF2-40B4-BE49-F238E27FC236}">
                <a16:creationId xmlns:a16="http://schemas.microsoft.com/office/drawing/2014/main" id="{0D8384E5-88E0-6D4C-2AE9-E64D098907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15594" y="5774822"/>
            <a:ext cx="644066" cy="637892"/>
          </a:xfrm>
          <a:prstGeom prst="rect">
            <a:avLst/>
          </a:prstGeom>
        </p:spPr>
      </p:pic>
    </p:spTree>
    <p:extLst>
      <p:ext uri="{BB962C8B-B14F-4D97-AF65-F5344CB8AC3E}">
        <p14:creationId xmlns:p14="http://schemas.microsoft.com/office/powerpoint/2010/main" val="31809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6A73-236E-D27A-5B9B-68A6B46E7AEE}"/>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6BA049A-8243-20B8-E708-ABAED2EDD29C}"/>
              </a:ext>
            </a:extLst>
          </p:cNvPr>
          <p:cNvSpPr>
            <a:spLocks noGrp="1"/>
          </p:cNvSpPr>
          <p:nvPr>
            <p:ph type="sldNum" idx="11"/>
          </p:nvPr>
        </p:nvSpPr>
        <p:spPr/>
        <p:txBody>
          <a:bodyPr/>
          <a:lstStyle/>
          <a:p>
            <a:fld id="{00000000-1234-1234-1234-123412341234}" type="slidenum">
              <a:rPr lang="sv-SE"/>
              <a:pPr/>
              <a:t>31</a:t>
            </a:fld>
            <a:endParaRPr lang="sv-SE"/>
          </a:p>
        </p:txBody>
      </p:sp>
      <p:sp>
        <p:nvSpPr>
          <p:cNvPr id="4" name="Title 3">
            <a:extLst>
              <a:ext uri="{FF2B5EF4-FFF2-40B4-BE49-F238E27FC236}">
                <a16:creationId xmlns:a16="http://schemas.microsoft.com/office/drawing/2014/main" id="{C9BBC8B6-EEED-77EC-1108-189376ACCBA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Financing Sources – Concessional Finance</a:t>
            </a:r>
            <a:endParaRPr lang="en-GB"/>
          </a:p>
        </p:txBody>
      </p:sp>
      <p:sp>
        <p:nvSpPr>
          <p:cNvPr id="7" name="TextBox 6">
            <a:extLst>
              <a:ext uri="{FF2B5EF4-FFF2-40B4-BE49-F238E27FC236}">
                <a16:creationId xmlns:a16="http://schemas.microsoft.com/office/drawing/2014/main" id="{891B6DE0-953D-C13A-2C1E-0C0312D1A18E}"/>
              </a:ext>
            </a:extLst>
          </p:cNvPr>
          <p:cNvSpPr txBox="1"/>
          <p:nvPr/>
        </p:nvSpPr>
        <p:spPr>
          <a:xfrm>
            <a:off x="632602" y="1223268"/>
            <a:ext cx="10926795" cy="4862870"/>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Concessional financing sources are a relatively limited pool of finance that focuses on fostering national development.</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These sources typically cover:</a:t>
            </a: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18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800"/>
              </a:spcAft>
              <a:buFont typeface="Arial" panose="020B0604020202020204" pitchFamily="34" charset="0"/>
              <a:buChar char="•"/>
            </a:pPr>
            <a:r>
              <a:rPr lang="en-GB" sz="2000">
                <a:latin typeface="Open Sans"/>
                <a:ea typeface="Open Sans"/>
                <a:cs typeface="Open Sans"/>
              </a:rPr>
              <a:t>Terms of finance are typically significantly </a:t>
            </a:r>
            <a:br>
              <a:rPr lang="en-GB" sz="2000">
                <a:latin typeface="Open Sans"/>
                <a:ea typeface="Open Sans"/>
                <a:cs typeface="Open Sans"/>
              </a:rPr>
            </a:br>
            <a:r>
              <a:rPr lang="en-GB" sz="2000">
                <a:latin typeface="Open Sans"/>
                <a:ea typeface="Open Sans"/>
                <a:cs typeface="Open Sans"/>
              </a:rPr>
              <a:t>discounted from market rates, and more likely </a:t>
            </a:r>
            <a:br>
              <a:rPr lang="en-GB" sz="2000">
                <a:latin typeface="Open Sans"/>
                <a:ea typeface="Open Sans"/>
                <a:cs typeface="Open Sans"/>
              </a:rPr>
            </a:br>
            <a:r>
              <a:rPr lang="en-GB" sz="2000">
                <a:latin typeface="Open Sans"/>
                <a:ea typeface="Open Sans"/>
                <a:cs typeface="Open Sans"/>
              </a:rPr>
              <a:t>to be reflective of sovereign risks :</a:t>
            </a:r>
          </a:p>
        </p:txBody>
      </p:sp>
      <p:sp>
        <p:nvSpPr>
          <p:cNvPr id="2" name="TextBox 1">
            <a:extLst>
              <a:ext uri="{FF2B5EF4-FFF2-40B4-BE49-F238E27FC236}">
                <a16:creationId xmlns:a16="http://schemas.microsoft.com/office/drawing/2014/main" id="{33A86378-C881-795D-6D54-9C8FA6126197}"/>
              </a:ext>
            </a:extLst>
          </p:cNvPr>
          <p:cNvSpPr txBox="1"/>
          <p:nvPr/>
        </p:nvSpPr>
        <p:spPr>
          <a:xfrm>
            <a:off x="1248366" y="2928827"/>
            <a:ext cx="7315200" cy="2041585"/>
          </a:xfrm>
          <a:prstGeom prst="rect">
            <a:avLst/>
          </a:prstGeom>
          <a:noFill/>
        </p:spPr>
        <p:txBody>
          <a:bodyPr wrap="square" rtlCol="0">
            <a:spAutoFit/>
          </a:bodyPr>
          <a:lstStyle/>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National Development Banks (Conc Dom)</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Multilateral Development Banks (Conc IFI)</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Bilateral Development Agencies (Conc IFI)</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Climate or Development Funds (Conc IFI)</a:t>
            </a:r>
          </a:p>
          <a:p>
            <a:pPr marL="457200" lvl="1" indent="-457200">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Concessional Export Credit Agencies (Conc IFI)</a:t>
            </a:r>
          </a:p>
        </p:txBody>
      </p:sp>
      <p:sp>
        <p:nvSpPr>
          <p:cNvPr id="3" name="TextBox 2">
            <a:extLst>
              <a:ext uri="{FF2B5EF4-FFF2-40B4-BE49-F238E27FC236}">
                <a16:creationId xmlns:a16="http://schemas.microsoft.com/office/drawing/2014/main" id="{0F22CD67-0651-D426-D559-2FBD22D785CE}"/>
              </a:ext>
            </a:extLst>
          </p:cNvPr>
          <p:cNvSpPr txBox="1"/>
          <p:nvPr/>
        </p:nvSpPr>
        <p:spPr>
          <a:xfrm>
            <a:off x="7503885" y="5343346"/>
            <a:ext cx="3849915" cy="1220847"/>
          </a:xfrm>
          <a:prstGeom prst="rect">
            <a:avLst/>
          </a:prstGeom>
          <a:noFill/>
        </p:spPr>
        <p:txBody>
          <a:bodyPr wrap="square" rtlCol="0">
            <a:spAutoFit/>
          </a:bodyPr>
          <a:lstStyle/>
          <a:p>
            <a:pPr marL="457200" lvl="1" indent="-457200">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Low interest rates</a:t>
            </a:r>
          </a:p>
          <a:p>
            <a:pPr marL="457200" lvl="1" indent="-457200">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Long Grace Periods</a:t>
            </a:r>
          </a:p>
          <a:p>
            <a:pPr marL="457200" lvl="1" indent="-457200">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Long Loan Terms</a:t>
            </a:r>
          </a:p>
        </p:txBody>
      </p:sp>
      <p:graphicFrame>
        <p:nvGraphicFramePr>
          <p:cNvPr id="6" name="Chart 5">
            <a:extLst>
              <a:ext uri="{FF2B5EF4-FFF2-40B4-BE49-F238E27FC236}">
                <a16:creationId xmlns:a16="http://schemas.microsoft.com/office/drawing/2014/main" id="{A22D73DA-1810-70C2-2127-6EF641EDD12E}"/>
              </a:ext>
            </a:extLst>
          </p:cNvPr>
          <p:cNvGraphicFramePr>
            <a:graphicFrameLocks/>
          </p:cNvGraphicFramePr>
          <p:nvPr>
            <p:custDataLst>
              <p:tags r:id="rId1"/>
            </p:custDataLst>
          </p:nvPr>
        </p:nvGraphicFramePr>
        <p:xfrm>
          <a:off x="7503885" y="1712098"/>
          <a:ext cx="4396016" cy="3922634"/>
        </p:xfrm>
        <a:graphic>
          <a:graphicData uri="http://schemas.openxmlformats.org/drawingml/2006/chart">
            <c:chart xmlns:c="http://schemas.openxmlformats.org/drawingml/2006/chart" xmlns:r="http://schemas.openxmlformats.org/officeDocument/2006/relationships" r:id="rId6"/>
          </a:graphicData>
        </a:graphic>
      </p:graphicFrame>
      <p:pic>
        <p:nvPicPr>
          <p:cNvPr id="8" name="ttsmaker-file-2025-2-14-17-32-29" descr="A blue speaker icon with waves&#10;&#10;AI-generated content may be incorrect.">
            <a:hlinkClick r:id="" action="ppaction://media"/>
            <a:extLst>
              <a:ext uri="{FF2B5EF4-FFF2-40B4-BE49-F238E27FC236}">
                <a16:creationId xmlns:a16="http://schemas.microsoft.com/office/drawing/2014/main" id="{B4368DFF-2613-BADE-25A4-432AFFCF5DD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37250" y="5774081"/>
            <a:ext cx="634420" cy="628246"/>
          </a:xfrm>
          <a:prstGeom prst="rect">
            <a:avLst/>
          </a:prstGeom>
        </p:spPr>
      </p:pic>
    </p:spTree>
    <p:extLst>
      <p:ext uri="{BB962C8B-B14F-4D97-AF65-F5344CB8AC3E}">
        <p14:creationId xmlns:p14="http://schemas.microsoft.com/office/powerpoint/2010/main" val="16689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85FE7-250D-D16A-E316-655B94736E62}"/>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51E1123-BB88-A0DF-3DF0-D0983DF39B5E}"/>
              </a:ext>
            </a:extLst>
          </p:cNvPr>
          <p:cNvSpPr>
            <a:spLocks noGrp="1"/>
          </p:cNvSpPr>
          <p:nvPr>
            <p:ph type="sldNum" idx="11"/>
          </p:nvPr>
        </p:nvSpPr>
        <p:spPr/>
        <p:txBody>
          <a:bodyPr/>
          <a:lstStyle/>
          <a:p>
            <a:fld id="{00000000-1234-1234-1234-123412341234}" type="slidenum">
              <a:rPr lang="sv-SE"/>
              <a:pPr/>
              <a:t>32</a:t>
            </a:fld>
            <a:endParaRPr lang="sv-SE"/>
          </a:p>
        </p:txBody>
      </p:sp>
      <p:sp>
        <p:nvSpPr>
          <p:cNvPr id="4" name="Title 3">
            <a:extLst>
              <a:ext uri="{FF2B5EF4-FFF2-40B4-BE49-F238E27FC236}">
                <a16:creationId xmlns:a16="http://schemas.microsoft.com/office/drawing/2014/main" id="{29D9B334-7E29-9F9F-2C26-2CA524920C56}"/>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Metrics for Concessionality – Grant Element</a:t>
            </a:r>
            <a:endParaRPr lang="en-GB"/>
          </a:p>
        </p:txBody>
      </p:sp>
      <p:sp>
        <p:nvSpPr>
          <p:cNvPr id="7" name="TextBox 6">
            <a:extLst>
              <a:ext uri="{FF2B5EF4-FFF2-40B4-BE49-F238E27FC236}">
                <a16:creationId xmlns:a16="http://schemas.microsoft.com/office/drawing/2014/main" id="{E5E8DFC6-A4F4-AF23-818D-E9C743B2F1C9}"/>
              </a:ext>
            </a:extLst>
          </p:cNvPr>
          <p:cNvSpPr txBox="1"/>
          <p:nvPr/>
        </p:nvSpPr>
        <p:spPr>
          <a:xfrm>
            <a:off x="644721" y="1183811"/>
            <a:ext cx="10926795" cy="5367688"/>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To give a metric for the cost of capital and concessionality of funds,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it is possible to use a single metric known as “Grant Element”.</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For EPP this is calculated using the loan terms in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comparison to a set rate in the formula:</a:t>
            </a:r>
          </a:p>
          <a:p>
            <a:pPr marL="457200"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Grant element can help offer clearer comparison of the concessionality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of financing offered from different sources under different terms.</a:t>
            </a:r>
          </a:p>
        </p:txBody>
      </p:sp>
      <p:sp>
        <p:nvSpPr>
          <p:cNvPr id="3" name="Rectangle: Rounded Corners 2">
            <a:extLst>
              <a:ext uri="{FF2B5EF4-FFF2-40B4-BE49-F238E27FC236}">
                <a16:creationId xmlns:a16="http://schemas.microsoft.com/office/drawing/2014/main" id="{69C22FF7-CE60-91D7-BE69-4D8192277BF6}"/>
              </a:ext>
            </a:extLst>
          </p:cNvPr>
          <p:cNvSpPr/>
          <p:nvPr/>
        </p:nvSpPr>
        <p:spPr>
          <a:xfrm>
            <a:off x="644721" y="3402065"/>
            <a:ext cx="6683179" cy="214305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B318371-CC68-D6C5-D195-8CBF99D2FBFC}"/>
                  </a:ext>
                </a:extLst>
              </p:cNvPr>
              <p:cNvSpPr txBox="1"/>
              <p:nvPr/>
            </p:nvSpPr>
            <p:spPr>
              <a:xfrm>
                <a:off x="838200" y="3487723"/>
                <a:ext cx="6489700" cy="23003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GB" sz="2000" i="1">
                              <a:solidFill>
                                <a:schemeClr val="tx1"/>
                              </a:solidFill>
                              <a:latin typeface="Cambria Math" panose="02040503050406030204" pitchFamily="18" charset="0"/>
                            </a:rPr>
                          </m:ctrlPr>
                        </m:dPr>
                        <m:e>
                          <m:r>
                            <a:rPr lang="en-GB" sz="2000" b="0" i="1">
                              <a:solidFill>
                                <a:schemeClr val="tx1"/>
                              </a:solidFill>
                              <a:latin typeface="Cambria Math" panose="02040503050406030204" pitchFamily="18" charset="0"/>
                            </a:rPr>
                            <m:t>1−</m:t>
                          </m:r>
                          <m:f>
                            <m:fPr>
                              <m:ctrlPr>
                                <a:rPr lang="en-GB" sz="2000" b="0" i="1">
                                  <a:solidFill>
                                    <a:schemeClr val="tx1"/>
                                  </a:solidFill>
                                  <a:latin typeface="Cambria Math" panose="02040503050406030204" pitchFamily="18" charset="0"/>
                                </a:rPr>
                              </m:ctrlPr>
                            </m:fPr>
                            <m:num>
                              <m:d>
                                <m:dPr>
                                  <m:ctrlPr>
                                    <a:rPr lang="en-GB" sz="2000" b="0" i="1">
                                      <a:solidFill>
                                        <a:schemeClr val="tx1"/>
                                      </a:solidFill>
                                      <a:latin typeface="Cambria Math" panose="02040503050406030204" pitchFamily="18" charset="0"/>
                                    </a:rPr>
                                  </m:ctrlPr>
                                </m:dPr>
                                <m:e>
                                  <m:f>
                                    <m:fPr>
                                      <m:ctrlPr>
                                        <a:rPr lang="en-GB" sz="2000" b="0" i="1">
                                          <a:solidFill>
                                            <a:schemeClr val="tx1"/>
                                          </a:solidFill>
                                          <a:latin typeface="Cambria Math" panose="02040503050406030204" pitchFamily="18" charset="0"/>
                                        </a:rPr>
                                      </m:ctrlPr>
                                    </m:fPr>
                                    <m:num>
                                      <m:r>
                                        <a:rPr lang="en-GB" sz="2000" b="0" i="1">
                                          <a:solidFill>
                                            <a:schemeClr val="tx1"/>
                                          </a:solidFill>
                                          <a:latin typeface="Cambria Math" panose="02040503050406030204" pitchFamily="18" charset="0"/>
                                        </a:rPr>
                                        <m:t>𝑟</m:t>
                                      </m:r>
                                    </m:num>
                                    <m:den>
                                      <m:r>
                                        <a:rPr lang="en-GB" sz="2000" b="0" i="1">
                                          <a:solidFill>
                                            <a:schemeClr val="tx1"/>
                                          </a:solidFill>
                                          <a:latin typeface="Cambria Math" panose="02040503050406030204" pitchFamily="18" charset="0"/>
                                        </a:rPr>
                                        <m:t>𝑛</m:t>
                                      </m:r>
                                    </m:den>
                                  </m:f>
                                </m:e>
                              </m:d>
                            </m:num>
                            <m:den>
                              <m:r>
                                <a:rPr lang="en-GB" sz="2000" b="0" i="1">
                                  <a:solidFill>
                                    <a:schemeClr val="tx1"/>
                                  </a:solidFill>
                                  <a:latin typeface="Cambria Math" panose="02040503050406030204" pitchFamily="18" charset="0"/>
                                </a:rPr>
                                <m:t>𝑑</m:t>
                              </m:r>
                            </m:den>
                          </m:f>
                        </m:e>
                      </m:d>
                      <m:r>
                        <a:rPr lang="en-GB" sz="2000" i="1">
                          <a:solidFill>
                            <a:schemeClr val="tx1"/>
                          </a:solidFill>
                          <a:latin typeface="Cambria Math" panose="02040503050406030204" pitchFamily="18" charset="0"/>
                          <a:ea typeface="Cambria Math" panose="02040503050406030204" pitchFamily="18" charset="0"/>
                        </a:rPr>
                        <m:t>×</m:t>
                      </m:r>
                      <m:d>
                        <m:dPr>
                          <m:begChr m:val="["/>
                          <m:endChr m:val="]"/>
                          <m:ctrlPr>
                            <a:rPr lang="en-GB" sz="200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1−</m:t>
                          </m:r>
                          <m:d>
                            <m:dPr>
                              <m:ctrlPr>
                                <a:rPr lang="en-GB" sz="2000" b="0" i="1">
                                  <a:solidFill>
                                    <a:schemeClr val="tx1"/>
                                  </a:solidFill>
                                  <a:latin typeface="Cambria Math" panose="02040503050406030204" pitchFamily="18" charset="0"/>
                                  <a:ea typeface="Cambria Math" panose="02040503050406030204" pitchFamily="18" charset="0"/>
                                </a:rPr>
                              </m:ctrlPr>
                            </m:dPr>
                            <m:e>
                              <m:f>
                                <m:fPr>
                                  <m:ctrlPr>
                                    <a:rPr lang="en-GB" sz="2000" b="0" i="1">
                                      <a:solidFill>
                                        <a:schemeClr val="tx1"/>
                                      </a:solidFill>
                                      <a:latin typeface="Cambria Math" panose="02040503050406030204" pitchFamily="18" charset="0"/>
                                      <a:ea typeface="Cambria Math" panose="02040503050406030204" pitchFamily="18" charset="0"/>
                                    </a:rPr>
                                  </m:ctrlPr>
                                </m:fPr>
                                <m:num>
                                  <m:f>
                                    <m:fPr>
                                      <m:ctrlPr>
                                        <a:rPr lang="en-GB" sz="2000" b="0" i="1">
                                          <a:solidFill>
                                            <a:schemeClr val="tx1"/>
                                          </a:solidFill>
                                          <a:latin typeface="Cambria Math" panose="02040503050406030204" pitchFamily="18" charset="0"/>
                                          <a:ea typeface="Cambria Math" panose="02040503050406030204" pitchFamily="18" charset="0"/>
                                        </a:rPr>
                                      </m:ctrlPr>
                                    </m:fPr>
                                    <m:num>
                                      <m:r>
                                        <a:rPr lang="en-GB" sz="2000" b="0" i="1">
                                          <a:solidFill>
                                            <a:schemeClr val="tx1"/>
                                          </a:solidFill>
                                          <a:latin typeface="Cambria Math" panose="02040503050406030204" pitchFamily="18" charset="0"/>
                                          <a:ea typeface="Cambria Math" panose="02040503050406030204" pitchFamily="18" charset="0"/>
                                        </a:rPr>
                                        <m:t>1</m:t>
                                      </m:r>
                                    </m:num>
                                    <m:den>
                                      <m:sSup>
                                        <m:sSupPr>
                                          <m:ctrlPr>
                                            <a:rPr lang="en-GB" sz="2000" b="0" i="1">
                                              <a:solidFill>
                                                <a:schemeClr val="tx1"/>
                                              </a:solidFill>
                                              <a:latin typeface="Cambria Math" panose="02040503050406030204" pitchFamily="18" charset="0"/>
                                              <a:ea typeface="Cambria Math" panose="02040503050406030204" pitchFamily="18" charset="0"/>
                                            </a:rPr>
                                          </m:ctrlPr>
                                        </m:sSupPr>
                                        <m:e>
                                          <m:d>
                                            <m:dPr>
                                              <m:ctrlPr>
                                                <a:rPr lang="en-GB" sz="2000" b="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1+</m:t>
                                              </m:r>
                                              <m:r>
                                                <a:rPr lang="en-GB" sz="2000" b="0" i="1">
                                                  <a:solidFill>
                                                    <a:schemeClr val="tx1"/>
                                                  </a:solidFill>
                                                  <a:latin typeface="Cambria Math" panose="02040503050406030204" pitchFamily="18" charset="0"/>
                                                  <a:ea typeface="Cambria Math" panose="02040503050406030204" pitchFamily="18" charset="0"/>
                                                </a:rPr>
                                                <m:t>𝑑</m:t>
                                              </m:r>
                                            </m:e>
                                          </m:d>
                                        </m:e>
                                        <m:sup>
                                          <m:d>
                                            <m:dPr>
                                              <m:ctrlPr>
                                                <a:rPr lang="en-GB" sz="2000" b="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𝑛</m:t>
                                              </m:r>
                                              <m:r>
                                                <a:rPr lang="en-GB" sz="2000" b="0" i="1">
                                                  <a:solidFill>
                                                    <a:schemeClr val="tx1"/>
                                                  </a:solidFill>
                                                  <a:latin typeface="Cambria Math" panose="02040503050406030204" pitchFamily="18" charset="0"/>
                                                  <a:ea typeface="Cambria Math" panose="02040503050406030204" pitchFamily="18" charset="0"/>
                                                </a:rPr>
                                                <m:t>×</m:t>
                                              </m:r>
                                              <m:r>
                                                <a:rPr lang="en-GB" sz="2000" b="0" i="1">
                                                  <a:solidFill>
                                                    <a:schemeClr val="tx1"/>
                                                  </a:solidFill>
                                                  <a:latin typeface="Cambria Math" panose="02040503050406030204" pitchFamily="18" charset="0"/>
                                                  <a:ea typeface="Cambria Math" panose="02040503050406030204" pitchFamily="18" charset="0"/>
                                                </a:rPr>
                                                <m:t>𝑔</m:t>
                                              </m:r>
                                            </m:e>
                                          </m:d>
                                        </m:sup>
                                      </m:sSup>
                                    </m:den>
                                  </m:f>
                                  <m:r>
                                    <a:rPr lang="en-GB" sz="2000" b="0" i="1">
                                      <a:solidFill>
                                        <a:schemeClr val="tx1"/>
                                      </a:solidFill>
                                      <a:latin typeface="Cambria Math" panose="02040503050406030204" pitchFamily="18" charset="0"/>
                                      <a:ea typeface="Cambria Math" panose="02040503050406030204" pitchFamily="18" charset="0"/>
                                    </a:rPr>
                                    <m:t>−</m:t>
                                  </m:r>
                                  <m:f>
                                    <m:fPr>
                                      <m:ctrlPr>
                                        <a:rPr lang="en-GB" sz="2000" b="0" i="1">
                                          <a:solidFill>
                                            <a:schemeClr val="tx1"/>
                                          </a:solidFill>
                                          <a:latin typeface="Cambria Math" panose="02040503050406030204" pitchFamily="18" charset="0"/>
                                          <a:ea typeface="Cambria Math" panose="02040503050406030204" pitchFamily="18" charset="0"/>
                                        </a:rPr>
                                      </m:ctrlPr>
                                    </m:fPr>
                                    <m:num>
                                      <m:r>
                                        <a:rPr lang="en-GB" sz="2000" b="0" i="1">
                                          <a:solidFill>
                                            <a:schemeClr val="tx1"/>
                                          </a:solidFill>
                                          <a:latin typeface="Cambria Math" panose="02040503050406030204" pitchFamily="18" charset="0"/>
                                          <a:ea typeface="Cambria Math" panose="02040503050406030204" pitchFamily="18" charset="0"/>
                                        </a:rPr>
                                        <m:t>1</m:t>
                                      </m:r>
                                    </m:num>
                                    <m:den>
                                      <m:sSup>
                                        <m:sSupPr>
                                          <m:ctrlPr>
                                            <a:rPr lang="en-GB" sz="2000" b="0" i="1">
                                              <a:solidFill>
                                                <a:schemeClr val="tx1"/>
                                              </a:solidFill>
                                              <a:latin typeface="Cambria Math" panose="02040503050406030204" pitchFamily="18" charset="0"/>
                                              <a:ea typeface="Cambria Math" panose="02040503050406030204" pitchFamily="18" charset="0"/>
                                            </a:rPr>
                                          </m:ctrlPr>
                                        </m:sSupPr>
                                        <m:e>
                                          <m:d>
                                            <m:dPr>
                                              <m:ctrlPr>
                                                <a:rPr lang="en-GB" sz="2000" b="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1+</m:t>
                                              </m:r>
                                              <m:r>
                                                <a:rPr lang="en-GB" sz="2000" b="0" i="1">
                                                  <a:solidFill>
                                                    <a:schemeClr val="tx1"/>
                                                  </a:solidFill>
                                                  <a:latin typeface="Cambria Math" panose="02040503050406030204" pitchFamily="18" charset="0"/>
                                                  <a:ea typeface="Cambria Math" panose="02040503050406030204" pitchFamily="18" charset="0"/>
                                                </a:rPr>
                                                <m:t>𝑑</m:t>
                                              </m:r>
                                            </m:e>
                                          </m:d>
                                        </m:e>
                                        <m:sup>
                                          <m:d>
                                            <m:dPr>
                                              <m:ctrlPr>
                                                <a:rPr lang="en-GB" sz="2000" b="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𝑛</m:t>
                                              </m:r>
                                              <m:r>
                                                <a:rPr lang="en-GB" sz="2000" b="0" i="1">
                                                  <a:solidFill>
                                                    <a:schemeClr val="tx1"/>
                                                  </a:solidFill>
                                                  <a:latin typeface="Cambria Math" panose="02040503050406030204" pitchFamily="18" charset="0"/>
                                                  <a:ea typeface="Cambria Math" panose="02040503050406030204" pitchFamily="18" charset="0"/>
                                                </a:rPr>
                                                <m:t>×</m:t>
                                              </m:r>
                                              <m:r>
                                                <a:rPr lang="en-GB" sz="2000" b="0" i="1">
                                                  <a:solidFill>
                                                    <a:schemeClr val="tx1"/>
                                                  </a:solidFill>
                                                  <a:latin typeface="Cambria Math" panose="02040503050406030204" pitchFamily="18" charset="0"/>
                                                  <a:ea typeface="Cambria Math" panose="02040503050406030204" pitchFamily="18" charset="0"/>
                                                </a:rPr>
                                                <m:t>𝑚</m:t>
                                              </m:r>
                                            </m:e>
                                          </m:d>
                                        </m:sup>
                                      </m:sSup>
                                    </m:den>
                                  </m:f>
                                </m:num>
                                <m:den>
                                  <m:r>
                                    <a:rPr lang="en-GB" sz="2000" b="0" i="1">
                                      <a:solidFill>
                                        <a:schemeClr val="tx1"/>
                                      </a:solidFill>
                                      <a:latin typeface="Cambria Math" panose="02040503050406030204" pitchFamily="18" charset="0"/>
                                      <a:ea typeface="Cambria Math" panose="02040503050406030204" pitchFamily="18" charset="0"/>
                                    </a:rPr>
                                    <m:t>𝑑</m:t>
                                  </m:r>
                                  <m:r>
                                    <a:rPr lang="en-GB" sz="2000" b="0" i="1">
                                      <a:solidFill>
                                        <a:schemeClr val="tx1"/>
                                      </a:solidFill>
                                      <a:latin typeface="Cambria Math" panose="02040503050406030204" pitchFamily="18" charset="0"/>
                                      <a:ea typeface="Cambria Math" panose="02040503050406030204" pitchFamily="18" charset="0"/>
                                    </a:rPr>
                                    <m:t>×(</m:t>
                                  </m:r>
                                  <m:d>
                                    <m:dPr>
                                      <m:ctrlPr>
                                        <a:rPr lang="en-GB" sz="2000" b="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𝑛</m:t>
                                      </m:r>
                                      <m:r>
                                        <a:rPr lang="en-GB" sz="2000" b="0" i="1">
                                          <a:solidFill>
                                            <a:schemeClr val="tx1"/>
                                          </a:solidFill>
                                          <a:latin typeface="Cambria Math" panose="02040503050406030204" pitchFamily="18" charset="0"/>
                                          <a:ea typeface="Cambria Math" panose="02040503050406030204" pitchFamily="18" charset="0"/>
                                        </a:rPr>
                                        <m:t>×</m:t>
                                      </m:r>
                                      <m:r>
                                        <a:rPr lang="en-GB" sz="2000" b="0" i="1">
                                          <a:solidFill>
                                            <a:schemeClr val="tx1"/>
                                          </a:solidFill>
                                          <a:latin typeface="Cambria Math" panose="02040503050406030204" pitchFamily="18" charset="0"/>
                                          <a:ea typeface="Cambria Math" panose="02040503050406030204" pitchFamily="18" charset="0"/>
                                        </a:rPr>
                                        <m:t>𝑚</m:t>
                                      </m:r>
                                    </m:e>
                                  </m:d>
                                  <m:r>
                                    <a:rPr lang="en-GB" sz="2000" b="0" i="1">
                                      <a:solidFill>
                                        <a:schemeClr val="tx1"/>
                                      </a:solidFill>
                                      <a:latin typeface="Cambria Math" panose="02040503050406030204" pitchFamily="18" charset="0"/>
                                      <a:ea typeface="Cambria Math" panose="02040503050406030204" pitchFamily="18" charset="0"/>
                                    </a:rPr>
                                    <m:t>−</m:t>
                                  </m:r>
                                  <m:d>
                                    <m:dPr>
                                      <m:ctrlPr>
                                        <a:rPr lang="en-GB" sz="2000" b="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𝑛</m:t>
                                      </m:r>
                                      <m:r>
                                        <a:rPr lang="en-GB" sz="2000" b="0" i="1">
                                          <a:solidFill>
                                            <a:schemeClr val="tx1"/>
                                          </a:solidFill>
                                          <a:latin typeface="Cambria Math" panose="02040503050406030204" pitchFamily="18" charset="0"/>
                                          <a:ea typeface="Cambria Math" panose="02040503050406030204" pitchFamily="18" charset="0"/>
                                        </a:rPr>
                                        <m:t>×</m:t>
                                      </m:r>
                                      <m:r>
                                        <a:rPr lang="en-GB" sz="2000" b="0" i="1">
                                          <a:solidFill>
                                            <a:schemeClr val="tx1"/>
                                          </a:solidFill>
                                          <a:latin typeface="Cambria Math" panose="02040503050406030204" pitchFamily="18" charset="0"/>
                                          <a:ea typeface="Cambria Math" panose="02040503050406030204" pitchFamily="18" charset="0"/>
                                        </a:rPr>
                                        <m:t>𝑔</m:t>
                                      </m:r>
                                    </m:e>
                                  </m:d>
                                  <m:r>
                                    <a:rPr lang="en-GB" sz="2000" b="0" i="1">
                                      <a:solidFill>
                                        <a:schemeClr val="tx1"/>
                                      </a:solidFill>
                                      <a:latin typeface="Cambria Math" panose="02040503050406030204" pitchFamily="18" charset="0"/>
                                      <a:ea typeface="Cambria Math" panose="02040503050406030204" pitchFamily="18" charset="0"/>
                                    </a:rPr>
                                    <m:t>)</m:t>
                                  </m:r>
                                </m:den>
                              </m:f>
                            </m:e>
                          </m:d>
                        </m:e>
                      </m:d>
                    </m:oMath>
                  </m:oMathPara>
                </a14:m>
                <a:endParaRPr lang="en-GB">
                  <a:solidFill>
                    <a:schemeClr val="tx1"/>
                  </a:solidFill>
                </a:endParaRPr>
              </a:p>
              <a:p>
                <a:r>
                  <a:rPr lang="en-GB">
                    <a:solidFill>
                      <a:schemeClr val="tx1"/>
                    </a:solidFill>
                  </a:rPr>
                  <a:t>              </a:t>
                </a:r>
                <a:br>
                  <a:rPr lang="en-GB">
                    <a:solidFill>
                      <a:schemeClr val="tx1"/>
                    </a:solidFill>
                  </a:rPr>
                </a:br>
                <a:r>
                  <a:rPr lang="en-GB" sz="1600">
                    <a:solidFill>
                      <a:schemeClr val="tx1"/>
                    </a:solidFill>
                  </a:rPr>
                  <a:t>Where</a:t>
                </a:r>
                <a14:m>
                  <m:oMath xmlns:m="http://schemas.openxmlformats.org/officeDocument/2006/math">
                    <m:r>
                      <a:rPr lang="en-GB" sz="1600" b="0" i="0" dirty="0">
                        <a:solidFill>
                          <a:schemeClr val="tx1"/>
                        </a:solidFill>
                        <a:latin typeface="Cambria Math" panose="02040503050406030204" pitchFamily="18" charset="0"/>
                      </a:rPr>
                      <m:t>:</m:t>
                    </m:r>
                  </m:oMath>
                </a14:m>
                <a:endParaRPr lang="en-GB" sz="1600" b="0" i="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2000" dirty="0">
                          <a:solidFill>
                            <a:schemeClr val="tx1"/>
                          </a:solidFill>
                          <a:latin typeface="Cambria Math" panose="02040503050406030204" pitchFamily="18" charset="0"/>
                          <a:ea typeface="Cambria Math" panose="02040503050406030204" pitchFamily="18" charset="0"/>
                        </a:rPr>
                        <m:t> </m:t>
                      </m:r>
                      <m:r>
                        <a:rPr lang="en-GB" sz="2000" b="0" i="1">
                          <a:solidFill>
                            <a:schemeClr val="tx1"/>
                          </a:solidFill>
                          <a:latin typeface="Cambria Math" panose="02040503050406030204" pitchFamily="18" charset="0"/>
                          <a:ea typeface="Cambria Math" panose="02040503050406030204" pitchFamily="18" charset="0"/>
                        </a:rPr>
                        <m:t>𝑑</m:t>
                      </m:r>
                      <m:r>
                        <a:rPr lang="en-GB" sz="2000" b="0" i="1">
                          <a:solidFill>
                            <a:schemeClr val="tx1"/>
                          </a:solidFill>
                          <a:latin typeface="Cambria Math" panose="02040503050406030204" pitchFamily="18" charset="0"/>
                          <a:ea typeface="Cambria Math" panose="02040503050406030204" pitchFamily="18" charset="0"/>
                        </a:rPr>
                        <m:t>=</m:t>
                      </m:r>
                      <m:sSup>
                        <m:sSupPr>
                          <m:ctrlPr>
                            <a:rPr lang="en-GB" sz="2000" b="0" i="1">
                              <a:solidFill>
                                <a:schemeClr val="tx1"/>
                              </a:solidFill>
                              <a:latin typeface="Cambria Math" panose="02040503050406030204" pitchFamily="18" charset="0"/>
                              <a:ea typeface="Cambria Math" panose="02040503050406030204" pitchFamily="18" charset="0"/>
                            </a:rPr>
                          </m:ctrlPr>
                        </m:sSupPr>
                        <m:e>
                          <m:d>
                            <m:dPr>
                              <m:ctrlPr>
                                <a:rPr lang="en-GB" sz="2000" b="0" i="1">
                                  <a:solidFill>
                                    <a:schemeClr val="tx1"/>
                                  </a:solidFill>
                                  <a:latin typeface="Cambria Math" panose="02040503050406030204" pitchFamily="18" charset="0"/>
                                  <a:ea typeface="Cambria Math" panose="02040503050406030204" pitchFamily="18" charset="0"/>
                                </a:rPr>
                              </m:ctrlPr>
                            </m:dPr>
                            <m:e>
                              <m:r>
                                <a:rPr lang="en-GB" sz="2000" b="0" i="1">
                                  <a:solidFill>
                                    <a:schemeClr val="tx1"/>
                                  </a:solidFill>
                                  <a:latin typeface="Cambria Math" panose="02040503050406030204" pitchFamily="18" charset="0"/>
                                  <a:ea typeface="Cambria Math" panose="02040503050406030204" pitchFamily="18" charset="0"/>
                                </a:rPr>
                                <m:t>1+</m:t>
                              </m:r>
                              <m:r>
                                <a:rPr lang="en-GB" sz="2000" b="0" i="1">
                                  <a:solidFill>
                                    <a:schemeClr val="tx1"/>
                                  </a:solidFill>
                                  <a:latin typeface="Cambria Math" panose="02040503050406030204" pitchFamily="18" charset="0"/>
                                  <a:ea typeface="Cambria Math" panose="02040503050406030204" pitchFamily="18" charset="0"/>
                                </a:rPr>
                                <m:t>𝐷</m:t>
                              </m:r>
                            </m:e>
                          </m:d>
                        </m:e>
                        <m:sup>
                          <m:f>
                            <m:fPr>
                              <m:ctrlPr>
                                <a:rPr lang="en-GB" sz="2000" b="0" i="1">
                                  <a:solidFill>
                                    <a:schemeClr val="tx1"/>
                                  </a:solidFill>
                                  <a:latin typeface="Cambria Math" panose="02040503050406030204" pitchFamily="18" charset="0"/>
                                  <a:ea typeface="Cambria Math" panose="02040503050406030204" pitchFamily="18" charset="0"/>
                                </a:rPr>
                              </m:ctrlPr>
                            </m:fPr>
                            <m:num>
                              <m:r>
                                <a:rPr lang="en-GB" sz="2000" b="0" i="1">
                                  <a:solidFill>
                                    <a:schemeClr val="tx1"/>
                                  </a:solidFill>
                                  <a:latin typeface="Cambria Math" panose="02040503050406030204" pitchFamily="18" charset="0"/>
                                  <a:ea typeface="Cambria Math" panose="02040503050406030204" pitchFamily="18" charset="0"/>
                                </a:rPr>
                                <m:t>1</m:t>
                              </m:r>
                            </m:num>
                            <m:den>
                              <m:r>
                                <a:rPr lang="en-GB" sz="2000" b="0" i="1">
                                  <a:solidFill>
                                    <a:schemeClr val="tx1"/>
                                  </a:solidFill>
                                  <a:latin typeface="Cambria Math" panose="02040503050406030204" pitchFamily="18" charset="0"/>
                                  <a:ea typeface="Cambria Math" panose="02040503050406030204" pitchFamily="18" charset="0"/>
                                </a:rPr>
                                <m:t>𝑛</m:t>
                              </m:r>
                            </m:den>
                          </m:f>
                        </m:sup>
                      </m:sSup>
                      <m:r>
                        <a:rPr lang="en-GB" sz="2000" b="0" i="1">
                          <a:solidFill>
                            <a:schemeClr val="tx1"/>
                          </a:solidFill>
                          <a:latin typeface="Cambria Math" panose="02040503050406030204" pitchFamily="18" charset="0"/>
                          <a:ea typeface="Cambria Math" panose="02040503050406030204" pitchFamily="18" charset="0"/>
                        </a:rPr>
                        <m:t>−1</m:t>
                      </m:r>
                    </m:oMath>
                  </m:oMathPara>
                </a14:m>
                <a:endParaRPr lang="en-GB" sz="2000" b="0">
                  <a:solidFill>
                    <a:schemeClr val="tx1"/>
                  </a:solidFill>
                </a:endParaRPr>
              </a:p>
              <a:p>
                <a:endParaRPr lang="en-GB" sz="2000">
                  <a:solidFill>
                    <a:schemeClr val="tx1"/>
                  </a:solidFill>
                </a:endParaRPr>
              </a:p>
            </p:txBody>
          </p:sp>
        </mc:Choice>
        <mc:Fallback xmlns="">
          <p:sp>
            <p:nvSpPr>
              <p:cNvPr id="2" name="TextBox 1">
                <a:extLst>
                  <a:ext uri="{FF2B5EF4-FFF2-40B4-BE49-F238E27FC236}">
                    <a16:creationId xmlns:a16="http://schemas.microsoft.com/office/drawing/2014/main" id="{AB318371-CC68-D6C5-D195-8CBF99D2FBFC}"/>
                  </a:ext>
                </a:extLst>
              </p:cNvPr>
              <p:cNvSpPr txBox="1">
                <a:spLocks noRot="1" noChangeAspect="1" noMove="1" noResize="1" noEditPoints="1" noAdjustHandles="1" noChangeArrowheads="1" noChangeShapeType="1" noTextEdit="1"/>
              </p:cNvSpPr>
              <p:nvPr/>
            </p:nvSpPr>
            <p:spPr>
              <a:xfrm>
                <a:off x="838200" y="3487723"/>
                <a:ext cx="6489700" cy="2300373"/>
              </a:xfrm>
              <a:prstGeom prst="rect">
                <a:avLst/>
              </a:prstGeom>
              <a:blipFill>
                <a:blip r:embed="Rdbc0d6fbf091419c"/>
                <a:stretch>
                  <a:fillRect l="-5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A157D5C3-0DA4-B72F-AD58-5C89768CDC9D}"/>
                  </a:ext>
                </a:extLst>
              </p:cNvPr>
              <p:cNvGraphicFramePr>
                <a:graphicFrameLocks noGrp="1"/>
              </p:cNvGraphicFramePr>
              <p:nvPr/>
            </p:nvGraphicFramePr>
            <p:xfrm>
              <a:off x="7962249" y="2857408"/>
              <a:ext cx="3683000" cy="2438400"/>
            </p:xfrm>
            <a:graphic>
              <a:graphicData uri="http://schemas.openxmlformats.org/drawingml/2006/table">
                <a:tbl>
                  <a:tblPr firstRow="1" bandRow="1">
                    <a:tableStyleId>{B8DA472E-C0B5-4FAA-A71B-45BBE6C39A2A}</a:tableStyleId>
                  </a:tblPr>
                  <a:tblGrid>
                    <a:gridCol w="406400">
                      <a:extLst>
                        <a:ext uri="{9D8B030D-6E8A-4147-A177-3AD203B41FA5}">
                          <a16:colId xmlns:a16="http://schemas.microsoft.com/office/drawing/2014/main" val="2855650906"/>
                        </a:ext>
                      </a:extLst>
                    </a:gridCol>
                    <a:gridCol w="3276600">
                      <a:extLst>
                        <a:ext uri="{9D8B030D-6E8A-4147-A177-3AD203B41FA5}">
                          <a16:colId xmlns:a16="http://schemas.microsoft.com/office/drawing/2014/main" val="805532039"/>
                        </a:ext>
                      </a:extLst>
                    </a:gridCol>
                  </a:tblGrid>
                  <a:tr h="296137">
                    <a:tc>
                      <a:txBody>
                        <a:bodyPr/>
                        <a:lstStyle/>
                        <a:p>
                          <a:endParaRPr lang="en-GB">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2330132"/>
                      </a:ext>
                    </a:extLst>
                  </a:tr>
                  <a:tr h="296137">
                    <a:tc>
                      <a:txBody>
                        <a:bodyPr/>
                        <a:lstStyle/>
                        <a:p>
                          <a:pPr algn="ctr"/>
                          <a:r>
                            <a:rPr lang="en-GB">
                              <a:solidFill>
                                <a:schemeClr val="tx1"/>
                              </a:solidFill>
                              <a:latin typeface="Cambria Math" panose="02040503050406030204" pitchFamily="18" charset="0"/>
                              <a:ea typeface="Cambria Math" panose="02040503050406030204" pitchFamily="18"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Interest Rate</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753638412"/>
                      </a:ext>
                    </a:extLst>
                  </a:tr>
                  <a:tr h="278492">
                    <a:tc>
                      <a:txBody>
                        <a:bodyPr/>
                        <a:lstStyle/>
                        <a:p>
                          <a:pPr algn="ctr"/>
                          <a:r>
                            <a:rPr lang="en-GB">
                              <a:solidFill>
                                <a:schemeClr val="tx1"/>
                              </a:solidFill>
                              <a:latin typeface="Cambria Math" panose="02040503050406030204" pitchFamily="18" charset="0"/>
                              <a:ea typeface="Cambria Math" panose="020405030504060302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Maturity (years)</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270362194"/>
                      </a:ext>
                    </a:extLst>
                  </a:tr>
                  <a:tr h="278492">
                    <a:tc>
                      <a:txBody>
                        <a:bodyPr/>
                        <a:lstStyle/>
                        <a:p>
                          <a:pPr algn="ctr"/>
                          <a:r>
                            <a:rPr lang="en-GB">
                              <a:solidFill>
                                <a:schemeClr val="tx1"/>
                              </a:solidFill>
                              <a:latin typeface="Cambria Math" panose="02040503050406030204" pitchFamily="18" charset="0"/>
                              <a:ea typeface="Cambria Math" panose="020405030504060302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Number of repayments per annum</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602581496"/>
                      </a:ext>
                    </a:extLst>
                  </a:tr>
                  <a:tr h="278492">
                    <a:tc>
                      <a:txBody>
                        <a:bodyPr/>
                        <a:lstStyle/>
                        <a:p>
                          <a:pPr algn="ctr"/>
                          <a:r>
                            <a:rPr lang="en-GB">
                              <a:solidFill>
                                <a:schemeClr val="tx1"/>
                              </a:solidFill>
                              <a:latin typeface="Cambria Math" panose="02040503050406030204" pitchFamily="18" charset="0"/>
                              <a:ea typeface="Cambria Math" panose="020405030504060302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Discount Rate</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096022246"/>
                      </a:ext>
                    </a:extLst>
                  </a:tr>
                  <a:tr h="278492">
                    <a:tc>
                      <a:txBody>
                        <a:bodyPr/>
                        <a:lstStyle/>
                        <a:p>
                          <a:pPr algn="ctr"/>
                          <a:r>
                            <a:rPr lang="en-GB">
                              <a:solidFill>
                                <a:schemeClr val="tx1"/>
                              </a:solidFill>
                              <a:latin typeface="Cambria Math" panose="02040503050406030204" pitchFamily="18" charset="0"/>
                              <a:ea typeface="Cambria Math" panose="02040503050406030204" pitchFamily="18"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Principal Repayment (years) (</a:t>
                          </a:r>
                          <a:r>
                            <a:rPr lang="en-GB">
                              <a:solidFill>
                                <a:schemeClr val="tx1"/>
                              </a:solidFill>
                              <a:latin typeface="Cambria Math" panose="02040503050406030204" pitchFamily="18" charset="0"/>
                              <a:ea typeface="Cambria Math" panose="02040503050406030204" pitchFamily="18" charset="0"/>
                              <a:cs typeface="Open Sans" panose="020B0606030504020204" pitchFamily="34" charset="0"/>
                            </a:rPr>
                            <a:t>m-g</a:t>
                          </a: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444183160"/>
                      </a:ext>
                    </a:extLst>
                  </a:tr>
                  <a:tr h="296137">
                    <a:tc>
                      <a:txBody>
                        <a:bodyPr/>
                        <a:lstStyle/>
                        <a:p>
                          <a:pPr algn="ctr"/>
                          <a:r>
                            <a:rPr lang="en-GB">
                              <a:solidFill>
                                <a:schemeClr val="tx1"/>
                              </a:solidFill>
                              <a:latin typeface="Cambria Math" panose="02040503050406030204" pitchFamily="18" charset="0"/>
                              <a:ea typeface="Cambria Math" panose="020405030504060302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Total number of Repayments (</a:t>
                          </a:r>
                          <a:r>
                            <a:rPr lang="en-GB">
                              <a:solidFill>
                                <a:schemeClr val="tx1"/>
                              </a:solidFill>
                              <a:latin typeface="Cambria Math" panose="02040503050406030204" pitchFamily="18" charset="0"/>
                              <a:ea typeface="Cambria Math" panose="02040503050406030204" pitchFamily="18" charset="0"/>
                              <a:cs typeface="Open Sans" panose="020B0606030504020204" pitchFamily="34" charset="0"/>
                            </a:rPr>
                            <a:t>p</a:t>
                          </a:r>
                          <a14:m>
                            <m:oMath xmlns:m="http://schemas.openxmlformats.org/officeDocument/2006/math">
                              <m:r>
                                <a:rPr lang="en-GB" sz="1400" b="0" i="1">
                                  <a:solidFill>
                                    <a:schemeClr val="tx1"/>
                                  </a:solidFill>
                                  <a:latin typeface="Cambria Math" panose="02040503050406030204" pitchFamily="18" charset="0"/>
                                  <a:ea typeface="Cambria Math" panose="02040503050406030204" pitchFamily="18" charset="0"/>
                                </a:rPr>
                                <m:t>×</m:t>
                              </m:r>
                            </m:oMath>
                          </a14:m>
                          <a:r>
                            <a:rPr lang="en-GB">
                              <a:solidFill>
                                <a:schemeClr val="tx1"/>
                              </a:solidFill>
                              <a:latin typeface="Cambria Math" panose="02040503050406030204" pitchFamily="18" charset="0"/>
                              <a:ea typeface="Cambria Math" panose="02040503050406030204" pitchFamily="18" charset="0"/>
                              <a:cs typeface="Open Sans" panose="020B0606030504020204" pitchFamily="34" charset="0"/>
                            </a:rPr>
                            <a:t>n</a:t>
                          </a: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536251418"/>
                      </a:ext>
                    </a:extLst>
                  </a:tr>
                  <a:tr h="296137">
                    <a:tc>
                      <a:txBody>
                        <a:bodyPr/>
                        <a:lstStyle/>
                        <a:p>
                          <a:pPr algn="ctr"/>
                          <a:r>
                            <a:rPr lang="en-GB">
                              <a:solidFill>
                                <a:schemeClr val="tx1"/>
                              </a:solidFill>
                              <a:latin typeface="Cambria Math" panose="02040503050406030204" pitchFamily="18" charset="0"/>
                              <a:ea typeface="Cambria Math" panose="020405030504060302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Interval (years)</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413232802"/>
                      </a:ext>
                    </a:extLst>
                  </a:tr>
                </a:tbl>
              </a:graphicData>
            </a:graphic>
          </p:graphicFrame>
        </mc:Choice>
        <mc:Fallback xmlns="">
          <p:graphicFrame>
            <p:nvGraphicFramePr>
              <p:cNvPr id="6" name="Table 5">
                <a:extLst>
                  <a:ext uri="{FF2B5EF4-FFF2-40B4-BE49-F238E27FC236}">
                    <a16:creationId xmlns:a16="http://schemas.microsoft.com/office/drawing/2014/main" id="{A157D5C3-0DA4-B72F-AD58-5C89768CDC9D}"/>
                  </a:ext>
                </a:extLst>
              </p:cNvPr>
              <p:cNvGraphicFramePr>
                <a:graphicFrameLocks noGrp="1"/>
              </p:cNvGraphicFramePr>
              <p:nvPr/>
            </p:nvGraphicFramePr>
            <p:xfrm>
              <a:off x="7962249" y="2857408"/>
              <a:ext cx="3683000" cy="2438400"/>
            </p:xfrm>
            <a:graphic>
              <a:graphicData uri="http://schemas.openxmlformats.org/drawingml/2006/table">
                <a:tbl>
                  <a:tblPr firstRow="1" bandRow="1">
                    <a:tableStyleId>{B8DA472E-C0B5-4FAA-A71B-45BBE6C39A2A}</a:tableStyleId>
                  </a:tblPr>
                  <a:tblGrid>
                    <a:gridCol w="406400">
                      <a:extLst>
                        <a:ext uri="{9D8B030D-6E8A-4147-A177-3AD203B41FA5}">
                          <a16:colId xmlns:a16="http://schemas.microsoft.com/office/drawing/2014/main" val="2855650906"/>
                        </a:ext>
                      </a:extLst>
                    </a:gridCol>
                    <a:gridCol w="3276600">
                      <a:extLst>
                        <a:ext uri="{9D8B030D-6E8A-4147-A177-3AD203B41FA5}">
                          <a16:colId xmlns:a16="http://schemas.microsoft.com/office/drawing/2014/main" val="805532039"/>
                        </a:ext>
                      </a:extLst>
                    </a:gridCol>
                  </a:tblGrid>
                  <a:tr h="304800">
                    <a:tc>
                      <a:txBody>
                        <a:bodyPr/>
                        <a:lstStyle/>
                        <a:p>
                          <a:endParaRPr lang="en-GB">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2330132"/>
                      </a:ext>
                    </a:extLst>
                  </a:tr>
                  <a:tr h="304800">
                    <a:tc>
                      <a:txBody>
                        <a:bodyPr/>
                        <a:lstStyle/>
                        <a:p>
                          <a:pPr algn="ctr"/>
                          <a:r>
                            <a:rPr lang="en-GB">
                              <a:solidFill>
                                <a:schemeClr val="tx1"/>
                              </a:solidFill>
                              <a:latin typeface="Cambria Math" panose="02040503050406030204" pitchFamily="18" charset="0"/>
                              <a:ea typeface="Cambria Math" panose="02040503050406030204" pitchFamily="18"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Interest Rate</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753638412"/>
                      </a:ext>
                    </a:extLst>
                  </a:tr>
                  <a:tr h="304800">
                    <a:tc>
                      <a:txBody>
                        <a:bodyPr/>
                        <a:lstStyle/>
                        <a:p>
                          <a:pPr algn="ctr"/>
                          <a:r>
                            <a:rPr lang="en-GB">
                              <a:solidFill>
                                <a:schemeClr val="tx1"/>
                              </a:solidFill>
                              <a:latin typeface="Cambria Math" panose="02040503050406030204" pitchFamily="18" charset="0"/>
                              <a:ea typeface="Cambria Math" panose="020405030504060302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Maturity (years)</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270362194"/>
                      </a:ext>
                    </a:extLst>
                  </a:tr>
                  <a:tr h="304800">
                    <a:tc>
                      <a:txBody>
                        <a:bodyPr/>
                        <a:lstStyle/>
                        <a:p>
                          <a:pPr algn="ctr"/>
                          <a:r>
                            <a:rPr lang="en-GB">
                              <a:solidFill>
                                <a:schemeClr val="tx1"/>
                              </a:solidFill>
                              <a:latin typeface="Cambria Math" panose="02040503050406030204" pitchFamily="18" charset="0"/>
                              <a:ea typeface="Cambria Math" panose="020405030504060302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Number of repayments per annum</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602581496"/>
                      </a:ext>
                    </a:extLst>
                  </a:tr>
                  <a:tr h="304800">
                    <a:tc>
                      <a:txBody>
                        <a:bodyPr/>
                        <a:lstStyle/>
                        <a:p>
                          <a:pPr algn="ctr"/>
                          <a:r>
                            <a:rPr lang="en-GB">
                              <a:solidFill>
                                <a:schemeClr val="tx1"/>
                              </a:solidFill>
                              <a:latin typeface="Cambria Math" panose="02040503050406030204" pitchFamily="18" charset="0"/>
                              <a:ea typeface="Cambria Math" panose="020405030504060302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Discount Rate</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096022246"/>
                      </a:ext>
                    </a:extLst>
                  </a:tr>
                  <a:tr h="304800">
                    <a:tc>
                      <a:txBody>
                        <a:bodyPr/>
                        <a:lstStyle/>
                        <a:p>
                          <a:pPr algn="ctr"/>
                          <a:r>
                            <a:rPr lang="en-GB">
                              <a:solidFill>
                                <a:schemeClr val="tx1"/>
                              </a:solidFill>
                              <a:latin typeface="Cambria Math" panose="02040503050406030204" pitchFamily="18" charset="0"/>
                              <a:ea typeface="Cambria Math" panose="02040503050406030204" pitchFamily="18"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Principal Repayment (years) (</a:t>
                          </a:r>
                          <a:r>
                            <a:rPr lang="en-GB">
                              <a:solidFill>
                                <a:schemeClr val="tx1"/>
                              </a:solidFill>
                              <a:latin typeface="Cambria Math" panose="02040503050406030204" pitchFamily="18" charset="0"/>
                              <a:ea typeface="Cambria Math" panose="02040503050406030204" pitchFamily="18" charset="0"/>
                              <a:cs typeface="Open Sans" panose="020B0606030504020204" pitchFamily="34" charset="0"/>
                            </a:rPr>
                            <a:t>m-g</a:t>
                          </a: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444183160"/>
                      </a:ext>
                    </a:extLst>
                  </a:tr>
                  <a:tr h="304800">
                    <a:tc>
                      <a:txBody>
                        <a:bodyPr/>
                        <a:lstStyle/>
                        <a:p>
                          <a:pPr algn="ctr"/>
                          <a:r>
                            <a:rPr lang="en-GB">
                              <a:solidFill>
                                <a:schemeClr val="tx1"/>
                              </a:solidFill>
                              <a:latin typeface="Cambria Math" panose="02040503050406030204" pitchFamily="18" charset="0"/>
                              <a:ea typeface="Cambria Math" panose="020405030504060302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blipFill>
                          <a:blip r:embed="Rc18e675736044875"/>
                          <a:stretch>
                            <a:fillRect l="-12639" t="-604000" r="-372" b="-118000"/>
                          </a:stretch>
                        </a:blipFill>
                      </a:tcPr>
                    </a:tc>
                    <a:extLst>
                      <a:ext uri="{0D108BD9-81ED-4DB2-BD59-A6C34878D82A}">
                        <a16:rowId xmlns:a16="http://schemas.microsoft.com/office/drawing/2014/main" val="536251418"/>
                      </a:ext>
                    </a:extLst>
                  </a:tr>
                  <a:tr h="304800">
                    <a:tc>
                      <a:txBody>
                        <a:bodyPr/>
                        <a:lstStyle/>
                        <a:p>
                          <a:pPr algn="ctr"/>
                          <a:r>
                            <a:rPr lang="en-GB">
                              <a:solidFill>
                                <a:schemeClr val="tx1"/>
                              </a:solidFill>
                              <a:latin typeface="Cambria Math" panose="02040503050406030204" pitchFamily="18" charset="0"/>
                              <a:ea typeface="Cambria Math" panose="020405030504060302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Interval (years)</a:t>
                          </a:r>
                        </a:p>
                      </a:txBody>
                      <a:tcPr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413232802"/>
                      </a:ext>
                    </a:extLst>
                  </a:tr>
                </a:tbl>
              </a:graphicData>
            </a:graphic>
          </p:graphicFrame>
        </mc:Fallback>
      </mc:AlternateContent>
      <p:pic>
        <p:nvPicPr>
          <p:cNvPr id="8" name="ttsmaker-file-2025-2-14-17-32-58" descr="A blue speaker icon with waves&#10;&#10;AI-generated content may be incorrect.">
            <a:hlinkClick r:id="" action="ppaction://media"/>
            <a:extLst>
              <a:ext uri="{FF2B5EF4-FFF2-40B4-BE49-F238E27FC236}">
                <a16:creationId xmlns:a16="http://schemas.microsoft.com/office/drawing/2014/main" id="{35A0D67A-D9FE-96BD-C4AF-D2DF66055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2651" y="5855963"/>
            <a:ext cx="644066" cy="637892"/>
          </a:xfrm>
          <a:prstGeom prst="rect">
            <a:avLst/>
          </a:prstGeom>
        </p:spPr>
      </p:pic>
    </p:spTree>
    <p:extLst>
      <p:ext uri="{BB962C8B-B14F-4D97-AF65-F5344CB8AC3E}">
        <p14:creationId xmlns:p14="http://schemas.microsoft.com/office/powerpoint/2010/main" val="195997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858B9-90AD-6B1E-374B-73A4D47908F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0D59EF2-8910-639D-3918-C43011697C7D}"/>
              </a:ext>
            </a:extLst>
          </p:cNvPr>
          <p:cNvSpPr>
            <a:spLocks noGrp="1"/>
          </p:cNvSpPr>
          <p:nvPr>
            <p:ph type="sldNum" idx="11"/>
          </p:nvPr>
        </p:nvSpPr>
        <p:spPr/>
        <p:txBody>
          <a:bodyPr/>
          <a:lstStyle/>
          <a:p>
            <a:fld id="{00000000-1234-1234-1234-123412341234}" type="slidenum">
              <a:rPr lang="sv-SE"/>
              <a:pPr/>
              <a:t>33</a:t>
            </a:fld>
            <a:endParaRPr lang="sv-SE"/>
          </a:p>
        </p:txBody>
      </p:sp>
      <p:sp>
        <p:nvSpPr>
          <p:cNvPr id="4" name="Title 3">
            <a:extLst>
              <a:ext uri="{FF2B5EF4-FFF2-40B4-BE49-F238E27FC236}">
                <a16:creationId xmlns:a16="http://schemas.microsoft.com/office/drawing/2014/main" id="{DD708AC5-8F06-F69D-D6E8-466D244C25D9}"/>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Grant Element - Example</a:t>
            </a:r>
            <a:endParaRPr lang="en-GB"/>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926DE911-8B30-3FD7-91B2-849716A8C1AD}"/>
                  </a:ext>
                </a:extLst>
              </p:cNvPr>
              <p:cNvGraphicFramePr>
                <a:graphicFrameLocks noGrp="1"/>
              </p:cNvGraphicFramePr>
              <p:nvPr/>
            </p:nvGraphicFramePr>
            <p:xfrm>
              <a:off x="266700" y="1203960"/>
              <a:ext cx="11379200" cy="5031740"/>
            </p:xfrm>
            <a:graphic>
              <a:graphicData uri="http://schemas.openxmlformats.org/drawingml/2006/table">
                <a:tbl>
                  <a:tblPr firstRow="1" bandRow="1">
                    <a:tableStyleId>{B8DA472E-C0B5-4FAA-A71B-45BBE6C39A2A}</a:tableStyleId>
                  </a:tblPr>
                  <a:tblGrid>
                    <a:gridCol w="1137920">
                      <a:extLst>
                        <a:ext uri="{9D8B030D-6E8A-4147-A177-3AD203B41FA5}">
                          <a16:colId xmlns:a16="http://schemas.microsoft.com/office/drawing/2014/main" val="119123240"/>
                        </a:ext>
                      </a:extLst>
                    </a:gridCol>
                    <a:gridCol w="1137920">
                      <a:extLst>
                        <a:ext uri="{9D8B030D-6E8A-4147-A177-3AD203B41FA5}">
                          <a16:colId xmlns:a16="http://schemas.microsoft.com/office/drawing/2014/main" val="1882531292"/>
                        </a:ext>
                      </a:extLst>
                    </a:gridCol>
                    <a:gridCol w="1137920">
                      <a:extLst>
                        <a:ext uri="{9D8B030D-6E8A-4147-A177-3AD203B41FA5}">
                          <a16:colId xmlns:a16="http://schemas.microsoft.com/office/drawing/2014/main" val="2759939327"/>
                        </a:ext>
                      </a:extLst>
                    </a:gridCol>
                    <a:gridCol w="1137920">
                      <a:extLst>
                        <a:ext uri="{9D8B030D-6E8A-4147-A177-3AD203B41FA5}">
                          <a16:colId xmlns:a16="http://schemas.microsoft.com/office/drawing/2014/main" val="2897087165"/>
                        </a:ext>
                      </a:extLst>
                    </a:gridCol>
                    <a:gridCol w="1137920">
                      <a:extLst>
                        <a:ext uri="{9D8B030D-6E8A-4147-A177-3AD203B41FA5}">
                          <a16:colId xmlns:a16="http://schemas.microsoft.com/office/drawing/2014/main" val="2562432961"/>
                        </a:ext>
                      </a:extLst>
                    </a:gridCol>
                    <a:gridCol w="1137920">
                      <a:extLst>
                        <a:ext uri="{9D8B030D-6E8A-4147-A177-3AD203B41FA5}">
                          <a16:colId xmlns:a16="http://schemas.microsoft.com/office/drawing/2014/main" val="4062320772"/>
                        </a:ext>
                      </a:extLst>
                    </a:gridCol>
                    <a:gridCol w="1137920">
                      <a:extLst>
                        <a:ext uri="{9D8B030D-6E8A-4147-A177-3AD203B41FA5}">
                          <a16:colId xmlns:a16="http://schemas.microsoft.com/office/drawing/2014/main" val="1435769315"/>
                        </a:ext>
                      </a:extLst>
                    </a:gridCol>
                    <a:gridCol w="1137920">
                      <a:extLst>
                        <a:ext uri="{9D8B030D-6E8A-4147-A177-3AD203B41FA5}">
                          <a16:colId xmlns:a16="http://schemas.microsoft.com/office/drawing/2014/main" val="492617472"/>
                        </a:ext>
                      </a:extLst>
                    </a:gridCol>
                    <a:gridCol w="1137920">
                      <a:extLst>
                        <a:ext uri="{9D8B030D-6E8A-4147-A177-3AD203B41FA5}">
                          <a16:colId xmlns:a16="http://schemas.microsoft.com/office/drawing/2014/main" val="1199125379"/>
                        </a:ext>
                      </a:extLst>
                    </a:gridCol>
                    <a:gridCol w="1137920">
                      <a:extLst>
                        <a:ext uri="{9D8B030D-6E8A-4147-A177-3AD203B41FA5}">
                          <a16:colId xmlns:a16="http://schemas.microsoft.com/office/drawing/2014/main" val="968070329"/>
                        </a:ext>
                      </a:extLst>
                    </a:gridCol>
                  </a:tblGrid>
                  <a:tr h="380348">
                    <a:tc gridSpan="5">
                      <a:txBody>
                        <a:bodyPr/>
                        <a:lstStyle/>
                        <a:p>
                          <a:r>
                            <a:rPr lang="en-GB"/>
                            <a:t>Loan A (EPP with Grace on Principal Only)</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r>
                            <a:rPr lang="en-GB"/>
                            <a:t>Loan B (EPP with Grace on Principal Only)</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8552712"/>
                      </a:ext>
                    </a:extLst>
                  </a:tr>
                  <a:tr h="485550">
                    <a:tc>
                      <a:txBody>
                        <a:bodyPr/>
                        <a:lstStyle/>
                        <a:p>
                          <a:pPr algn="ctr"/>
                          <a:r>
                            <a:rPr lang="en-GB" sz="1200" b="1"/>
                            <a:t>Interest Rate</a:t>
                          </a:r>
                        </a:p>
                      </a:txBody>
                      <a:tcPr anchor="ctr">
                        <a:solidFill>
                          <a:schemeClr val="accent5">
                            <a:lumMod val="40000"/>
                            <a:lumOff val="60000"/>
                          </a:schemeClr>
                        </a:solidFill>
                      </a:tcPr>
                    </a:tc>
                    <a:tc>
                      <a:txBody>
                        <a:bodyPr/>
                        <a:lstStyle/>
                        <a:p>
                          <a:pPr algn="ctr"/>
                          <a:r>
                            <a:rPr lang="en-GB" sz="1200" b="1"/>
                            <a:t>Grace Period</a:t>
                          </a:r>
                        </a:p>
                      </a:txBody>
                      <a:tcPr anchor="ctr">
                        <a:solidFill>
                          <a:schemeClr val="accent5">
                            <a:lumMod val="40000"/>
                            <a:lumOff val="60000"/>
                          </a:schemeClr>
                        </a:solidFill>
                      </a:tcPr>
                    </a:tc>
                    <a:tc>
                      <a:txBody>
                        <a:bodyPr/>
                        <a:lstStyle/>
                        <a:p>
                          <a:pPr algn="ctr"/>
                          <a:r>
                            <a:rPr lang="en-GB" sz="1200" b="1"/>
                            <a:t>Loan Term</a:t>
                          </a:r>
                        </a:p>
                      </a:txBody>
                      <a:tcPr anchor="ctr">
                        <a:solidFill>
                          <a:schemeClr val="accent5">
                            <a:lumMod val="40000"/>
                            <a:lumOff val="60000"/>
                          </a:schemeClr>
                        </a:solidFill>
                      </a:tcPr>
                    </a:tc>
                    <a:tc>
                      <a:txBody>
                        <a:bodyPr/>
                        <a:lstStyle/>
                        <a:p>
                          <a:pPr algn="ctr"/>
                          <a:r>
                            <a:rPr lang="en-GB" sz="1200"/>
                            <a:t>Discount Rate</a:t>
                          </a:r>
                        </a:p>
                      </a:txBody>
                      <a:tcPr anchor="ctr"/>
                    </a:tc>
                    <a:tc>
                      <a:txBody>
                        <a:bodyPr/>
                        <a:lstStyle/>
                        <a:p>
                          <a:pPr algn="ctr"/>
                          <a:r>
                            <a:rPr lang="en-GB" sz="1200"/>
                            <a:t>Annual Repayments</a:t>
                          </a:r>
                        </a:p>
                      </a:txBody>
                      <a:tcPr anchor="ctr"/>
                    </a:tc>
                    <a:tc>
                      <a:txBody>
                        <a:bodyPr/>
                        <a:lstStyle/>
                        <a:p>
                          <a:pPr algn="ctr"/>
                          <a:r>
                            <a:rPr lang="en-GB" sz="1200" b="1"/>
                            <a:t>Interest Rate</a:t>
                          </a:r>
                        </a:p>
                      </a:txBody>
                      <a:tcPr anchor="ctr">
                        <a:solidFill>
                          <a:schemeClr val="accent5">
                            <a:lumMod val="40000"/>
                            <a:lumOff val="60000"/>
                          </a:schemeClr>
                        </a:solidFill>
                      </a:tcPr>
                    </a:tc>
                    <a:tc>
                      <a:txBody>
                        <a:bodyPr/>
                        <a:lstStyle/>
                        <a:p>
                          <a:pPr algn="ctr"/>
                          <a:r>
                            <a:rPr lang="en-GB" sz="1200" b="1"/>
                            <a:t>Grace Period</a:t>
                          </a:r>
                        </a:p>
                      </a:txBody>
                      <a:tcPr anchor="ctr">
                        <a:solidFill>
                          <a:schemeClr val="accent5">
                            <a:lumMod val="40000"/>
                            <a:lumOff val="60000"/>
                          </a:schemeClr>
                        </a:solidFill>
                      </a:tcPr>
                    </a:tc>
                    <a:tc>
                      <a:txBody>
                        <a:bodyPr/>
                        <a:lstStyle/>
                        <a:p>
                          <a:pPr algn="ctr"/>
                          <a:r>
                            <a:rPr lang="en-GB" sz="1200" b="1"/>
                            <a:t>Loan Term</a:t>
                          </a:r>
                        </a:p>
                      </a:txBody>
                      <a:tcPr anchor="ctr">
                        <a:solidFill>
                          <a:schemeClr val="accent5">
                            <a:lumMod val="40000"/>
                            <a:lumOff val="60000"/>
                          </a:schemeClr>
                        </a:solidFill>
                      </a:tcPr>
                    </a:tc>
                    <a:tc>
                      <a:txBody>
                        <a:bodyPr/>
                        <a:lstStyle/>
                        <a:p>
                          <a:pPr algn="ctr"/>
                          <a:r>
                            <a:rPr lang="en-GB" sz="1200"/>
                            <a:t>Discount Rate</a:t>
                          </a:r>
                        </a:p>
                      </a:txBody>
                      <a:tcPr anchor="ctr"/>
                    </a:tc>
                    <a:tc>
                      <a:txBody>
                        <a:bodyPr/>
                        <a:lstStyle/>
                        <a:p>
                          <a:pPr algn="ctr"/>
                          <a:r>
                            <a:rPr lang="en-GB" sz="1200"/>
                            <a:t>Annual Repayments</a:t>
                          </a:r>
                        </a:p>
                      </a:txBody>
                      <a:tcPr anchor="ctr"/>
                    </a:tc>
                    <a:extLst>
                      <a:ext uri="{0D108BD9-81ED-4DB2-BD59-A6C34878D82A}">
                        <a16:rowId xmlns:a16="http://schemas.microsoft.com/office/drawing/2014/main" val="1206317168"/>
                      </a:ext>
                    </a:extLst>
                  </a:tr>
                  <a:tr h="450933">
                    <a:tc>
                      <a:txBody>
                        <a:bodyPr/>
                        <a:lstStyle/>
                        <a:p>
                          <a:pPr algn="ctr"/>
                          <a:r>
                            <a:rPr lang="en-GB" b="1"/>
                            <a:t>1.8%</a:t>
                          </a:r>
                        </a:p>
                      </a:txBody>
                      <a:tcPr anchor="ctr">
                        <a:solidFill>
                          <a:schemeClr val="accent5">
                            <a:lumMod val="20000"/>
                            <a:lumOff val="80000"/>
                          </a:schemeClr>
                        </a:solidFill>
                      </a:tcPr>
                    </a:tc>
                    <a:tc>
                      <a:txBody>
                        <a:bodyPr/>
                        <a:lstStyle/>
                        <a:p>
                          <a:pPr algn="ctr"/>
                          <a:r>
                            <a:rPr lang="en-GB" b="1"/>
                            <a:t>6 Years</a:t>
                          </a:r>
                        </a:p>
                      </a:txBody>
                      <a:tcPr anchor="ctr">
                        <a:solidFill>
                          <a:schemeClr val="accent5">
                            <a:lumMod val="20000"/>
                            <a:lumOff val="80000"/>
                          </a:schemeClr>
                        </a:solidFill>
                      </a:tcPr>
                    </a:tc>
                    <a:tc>
                      <a:txBody>
                        <a:bodyPr/>
                        <a:lstStyle/>
                        <a:p>
                          <a:pPr algn="ctr"/>
                          <a:r>
                            <a:rPr lang="en-GB" b="1"/>
                            <a:t>12 Years</a:t>
                          </a:r>
                        </a:p>
                      </a:txBody>
                      <a:tcPr anchor="ctr">
                        <a:solidFill>
                          <a:schemeClr val="accent5">
                            <a:lumMod val="20000"/>
                            <a:lumOff val="80000"/>
                          </a:schemeClr>
                        </a:solidFill>
                      </a:tcPr>
                    </a:tc>
                    <a:tc>
                      <a:txBody>
                        <a:bodyPr/>
                        <a:lstStyle/>
                        <a:p>
                          <a:pPr algn="ctr"/>
                          <a:r>
                            <a:rPr lang="en-GB"/>
                            <a:t>5%</a:t>
                          </a:r>
                        </a:p>
                      </a:txBody>
                      <a:tcPr anchor="ctr"/>
                    </a:tc>
                    <a:tc>
                      <a:txBody>
                        <a:bodyPr/>
                        <a:lstStyle/>
                        <a:p>
                          <a:pPr algn="ctr"/>
                          <a:r>
                            <a:rPr lang="en-GB"/>
                            <a:t>2</a:t>
                          </a:r>
                        </a:p>
                      </a:txBody>
                      <a:tcPr anchor="ctr"/>
                    </a:tc>
                    <a:tc>
                      <a:txBody>
                        <a:bodyPr/>
                        <a:lstStyle/>
                        <a:p>
                          <a:pPr algn="ctr"/>
                          <a:r>
                            <a:rPr lang="en-GB" b="1"/>
                            <a:t>3.5%</a:t>
                          </a:r>
                        </a:p>
                      </a:txBody>
                      <a:tcPr anchor="ctr">
                        <a:solidFill>
                          <a:schemeClr val="accent5">
                            <a:lumMod val="20000"/>
                            <a:lumOff val="80000"/>
                          </a:schemeClr>
                        </a:solidFill>
                      </a:tcPr>
                    </a:tc>
                    <a:tc>
                      <a:txBody>
                        <a:bodyPr/>
                        <a:lstStyle/>
                        <a:p>
                          <a:pPr algn="ctr"/>
                          <a:r>
                            <a:rPr lang="en-GB" b="1"/>
                            <a:t>2 Years</a:t>
                          </a:r>
                        </a:p>
                      </a:txBody>
                      <a:tcPr anchor="ctr">
                        <a:solidFill>
                          <a:schemeClr val="accent5">
                            <a:lumMod val="20000"/>
                            <a:lumOff val="80000"/>
                          </a:schemeClr>
                        </a:solidFill>
                      </a:tcPr>
                    </a:tc>
                    <a:tc>
                      <a:txBody>
                        <a:bodyPr/>
                        <a:lstStyle/>
                        <a:p>
                          <a:pPr algn="ctr"/>
                          <a:r>
                            <a:rPr lang="en-GB" b="1"/>
                            <a:t>4 Years</a:t>
                          </a:r>
                        </a:p>
                      </a:txBody>
                      <a:tcPr anchor="ctr">
                        <a:solidFill>
                          <a:schemeClr val="accent5">
                            <a:lumMod val="20000"/>
                            <a:lumOff val="80000"/>
                          </a:schemeClr>
                        </a:solidFill>
                      </a:tcPr>
                    </a:tc>
                    <a:tc>
                      <a:txBody>
                        <a:bodyPr/>
                        <a:lstStyle/>
                        <a:p>
                          <a:pPr algn="ctr"/>
                          <a:r>
                            <a:rPr lang="en-GB"/>
                            <a:t>5%</a:t>
                          </a:r>
                        </a:p>
                      </a:txBody>
                      <a:tcPr anchor="ctr"/>
                    </a:tc>
                    <a:tc>
                      <a:txBody>
                        <a:bodyPr/>
                        <a:lstStyle/>
                        <a:p>
                          <a:pPr algn="ctr"/>
                          <a:r>
                            <a:rPr lang="en-GB"/>
                            <a:t>2</a:t>
                          </a:r>
                        </a:p>
                      </a:txBody>
                      <a:tcPr anchor="ctr"/>
                    </a:tc>
                    <a:extLst>
                      <a:ext uri="{0D108BD9-81ED-4DB2-BD59-A6C34878D82A}">
                        <a16:rowId xmlns:a16="http://schemas.microsoft.com/office/drawing/2014/main" val="1743746447"/>
                      </a:ext>
                    </a:extLst>
                  </a:tr>
                  <a:tr h="547881">
                    <a:tc gridSpan="5">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𝐷</m:t>
                                        </m:r>
                                      </m:e>
                                    </m:d>
                                  </m:e>
                                  <m:sup>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den>
                                    </m:f>
                                  </m:sup>
                                </m:sSup>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1+0.05</m:t>
                                        </m:r>
                                      </m:e>
                                    </m:d>
                                  </m:e>
                                  <m:sup>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2</m:t>
                                        </m:r>
                                      </m:den>
                                    </m:f>
                                  </m:sup>
                                </m:sSup>
                                <m:r>
                                  <a:rPr lang="en-GB" sz="1400" b="0" i="1">
                                    <a:solidFill>
                                      <a:schemeClr val="tx1">
                                        <a:lumMod val="65000"/>
                                        <a:lumOff val="35000"/>
                                      </a:schemeClr>
                                    </a:solidFill>
                                    <a:latin typeface="Cambria Math" panose="02040503050406030204" pitchFamily="18" charset="0"/>
                                    <a:ea typeface="Cambria Math" panose="02040503050406030204" pitchFamily="18" charset="0"/>
                                  </a:rPr>
                                  <m:t>−1=0.025</m:t>
                                </m:r>
                              </m:oMath>
                            </m:oMathPara>
                          </a14:m>
                          <a:endParaRPr lang="en-GB" sz="1400" b="0">
                            <a:solidFill>
                              <a:schemeClr val="tx1">
                                <a:lumMod val="65000"/>
                                <a:lumOff val="35000"/>
                              </a:schemeClr>
                            </a:solidFill>
                            <a:ea typeface="Cambria Math" panose="02040503050406030204" pitchFamily="18" charset="0"/>
                          </a:endParaRP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𝐷</m:t>
                                        </m:r>
                                      </m:e>
                                    </m:d>
                                  </m:e>
                                  <m:sup>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den>
                                    </m:f>
                                  </m:sup>
                                </m:sSup>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1+0.05</m:t>
                                        </m:r>
                                      </m:e>
                                    </m:d>
                                  </m:e>
                                  <m:sup>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2</m:t>
                                        </m:r>
                                      </m:den>
                                    </m:f>
                                  </m:sup>
                                </m:sSup>
                                <m:r>
                                  <a:rPr lang="en-GB" sz="1400" b="0" i="1">
                                    <a:solidFill>
                                      <a:schemeClr val="tx1">
                                        <a:lumMod val="65000"/>
                                        <a:lumOff val="35000"/>
                                      </a:schemeClr>
                                    </a:solidFill>
                                    <a:latin typeface="Cambria Math" panose="02040503050406030204" pitchFamily="18" charset="0"/>
                                    <a:ea typeface="Cambria Math" panose="02040503050406030204" pitchFamily="18" charset="0"/>
                                  </a:rPr>
                                  <m:t>−1=0.025</m:t>
                                </m:r>
                              </m:oMath>
                            </m:oMathPara>
                          </a14:m>
                          <a:endParaRPr lang="en-GB" sz="1400" b="0">
                            <a:solidFill>
                              <a:schemeClr val="tx1">
                                <a:lumMod val="65000"/>
                                <a:lumOff val="35000"/>
                              </a:schemeClr>
                            </a:solidFill>
                            <a:ea typeface="Cambria Math" panose="02040503050406030204" pitchFamily="18" charset="0"/>
                          </a:endParaRP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61611468"/>
                      </a:ext>
                    </a:extLst>
                  </a:tr>
                  <a:tr h="1782644">
                    <a:tc gridSpan="5">
                      <a:txBody>
                        <a:bodyPr/>
                        <a:lstStyle/>
                        <a:p>
                          <a:pPr/>
                          <a14:m>
                            <m:oMathPara xmlns:m="http://schemas.openxmlformats.org/officeDocument/2006/math">
                              <m:oMathParaPr>
                                <m:jc m:val="centerGroup"/>
                              </m:oMathParaPr>
                              <m:oMath xmlns:m="http://schemas.openxmlformats.org/officeDocument/2006/math">
                                <m:d>
                                  <m:dPr>
                                    <m:ctrlPr>
                                      <a:rPr lang="en-GB" sz="1400" i="1">
                                        <a:solidFill>
                                          <a:schemeClr val="tx1">
                                            <a:lumMod val="65000"/>
                                            <a:lumOff val="35000"/>
                                          </a:schemeClr>
                                        </a:solidFill>
                                        <a:latin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rPr>
                                      <m:t>1−</m:t>
                                    </m:r>
                                    <m:f>
                                      <m:fPr>
                                        <m:ctrlPr>
                                          <a:rPr lang="en-GB" sz="1400" b="0" i="1">
                                            <a:solidFill>
                                              <a:schemeClr val="tx1">
                                                <a:lumMod val="65000"/>
                                                <a:lumOff val="35000"/>
                                              </a:schemeClr>
                                            </a:solidFill>
                                            <a:latin typeface="Cambria Math" panose="02040503050406030204" pitchFamily="18" charset="0"/>
                                          </a:rPr>
                                        </m:ctrlPr>
                                      </m:fPr>
                                      <m:num>
                                        <m:d>
                                          <m:dPr>
                                            <m:ctrlPr>
                                              <a:rPr lang="en-GB" sz="1400" b="0" i="1">
                                                <a:solidFill>
                                                  <a:schemeClr val="tx1">
                                                    <a:lumMod val="65000"/>
                                                    <a:lumOff val="35000"/>
                                                  </a:schemeClr>
                                                </a:solidFill>
                                                <a:latin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rPr>
                                                  <m:t>𝑟</m:t>
                                                </m:r>
                                              </m:num>
                                              <m:den>
                                                <m:r>
                                                  <a:rPr lang="en-GB" sz="1400" b="0" i="1">
                                                    <a:solidFill>
                                                      <a:schemeClr val="tx1">
                                                        <a:lumMod val="65000"/>
                                                        <a:lumOff val="35000"/>
                                                      </a:schemeClr>
                                                    </a:solidFill>
                                                    <a:latin typeface="Cambria Math" panose="02040503050406030204" pitchFamily="18" charset="0"/>
                                                  </a:rPr>
                                                  <m:t>𝑛</m:t>
                                                </m:r>
                                              </m:den>
                                            </m:f>
                                          </m:e>
                                        </m:d>
                                      </m:num>
                                      <m:den>
                                        <m:r>
                                          <a:rPr lang="en-GB" sz="1400" b="0" i="1">
                                            <a:solidFill>
                                              <a:schemeClr val="tx1">
                                                <a:lumMod val="65000"/>
                                                <a:lumOff val="35000"/>
                                              </a:schemeClr>
                                            </a:solidFill>
                                            <a:latin typeface="Cambria Math" panose="02040503050406030204" pitchFamily="18" charset="0"/>
                                          </a:rPr>
                                          <m:t>𝑑</m:t>
                                        </m:r>
                                      </m:den>
                                    </m:f>
                                  </m:e>
                                </m:d>
                                <m:r>
                                  <a:rPr lang="en-GB" sz="1400" i="1">
                                    <a:solidFill>
                                      <a:schemeClr val="tx1">
                                        <a:lumMod val="65000"/>
                                        <a:lumOff val="35000"/>
                                      </a:schemeClr>
                                    </a:solidFill>
                                    <a:latin typeface="Cambria Math" panose="02040503050406030204" pitchFamily="18" charset="0"/>
                                    <a:ea typeface="Cambria Math" panose="02040503050406030204" pitchFamily="18" charset="0"/>
                                  </a:rPr>
                                  <m:t>×</m:t>
                                </m:r>
                                <m:d>
                                  <m:dPr>
                                    <m:begChr m:val="["/>
                                    <m:endChr m:val="]"/>
                                    <m:ctrlPr>
                                      <a:rPr lang="en-GB" sz="140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𝑔</m:t>
                                                        </m:r>
                                                      </m:e>
                                                    </m:d>
                                                  </m:sup>
                                                </m:sSup>
                                              </m:den>
                                            </m:f>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𝑚</m:t>
                                                        </m:r>
                                                      </m:e>
                                                    </m:d>
                                                  </m:sup>
                                                </m:sSup>
                                              </m:den>
                                            </m:f>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𝑚</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𝑔</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en>
                                        </m:f>
                                      </m:e>
                                    </m:d>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oMath>
                            </m:oMathPara>
                          </a14:m>
                          <a:endParaRPr lang="en-GB" sz="1400" i="1">
                            <a:solidFill>
                              <a:schemeClr val="tx1">
                                <a:lumMod val="65000"/>
                                <a:lumOff val="35000"/>
                              </a:schemeClr>
                            </a:solidFill>
                            <a:latin typeface="Cambria Math" panose="02040503050406030204" pitchFamily="18" charset="0"/>
                          </a:endParaRPr>
                        </a:p>
                        <a:p>
                          <a:endParaRPr lang="en-GB" sz="1400" i="1">
                            <a:solidFill>
                              <a:schemeClr val="tx1">
                                <a:lumMod val="65000"/>
                                <a:lumOff val="35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GB" sz="1400" i="1">
                                        <a:solidFill>
                                          <a:schemeClr val="tx1">
                                            <a:lumMod val="65000"/>
                                            <a:lumOff val="35000"/>
                                          </a:schemeClr>
                                        </a:solidFill>
                                        <a:latin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rPr>
                                      <m:t>1−</m:t>
                                    </m:r>
                                    <m:f>
                                      <m:fPr>
                                        <m:ctrlPr>
                                          <a:rPr lang="en-GB" sz="1400" b="0" i="1">
                                            <a:solidFill>
                                              <a:schemeClr val="tx1">
                                                <a:lumMod val="65000"/>
                                                <a:lumOff val="35000"/>
                                              </a:schemeClr>
                                            </a:solidFill>
                                            <a:latin typeface="Cambria Math" panose="02040503050406030204" pitchFamily="18" charset="0"/>
                                          </a:rPr>
                                        </m:ctrlPr>
                                      </m:fPr>
                                      <m:num>
                                        <m:d>
                                          <m:dPr>
                                            <m:ctrlPr>
                                              <a:rPr lang="en-GB" sz="1400" b="0" i="1">
                                                <a:solidFill>
                                                  <a:schemeClr val="tx1">
                                                    <a:lumMod val="65000"/>
                                                    <a:lumOff val="35000"/>
                                                  </a:schemeClr>
                                                </a:solidFill>
                                                <a:latin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rPr>
                                                  <m:t>0.018</m:t>
                                                </m:r>
                                              </m:num>
                                              <m:den>
                                                <m:r>
                                                  <a:rPr lang="en-GB" sz="1400" b="0" i="1">
                                                    <a:solidFill>
                                                      <a:schemeClr val="tx1">
                                                        <a:lumMod val="65000"/>
                                                        <a:lumOff val="35000"/>
                                                      </a:schemeClr>
                                                    </a:solidFill>
                                                    <a:latin typeface="Cambria Math" panose="02040503050406030204" pitchFamily="18" charset="0"/>
                                                  </a:rPr>
                                                  <m:t>2</m:t>
                                                </m:r>
                                              </m:den>
                                            </m:f>
                                          </m:e>
                                        </m:d>
                                      </m:num>
                                      <m:den>
                                        <m:r>
                                          <a:rPr lang="en-GB" sz="1400" b="0" i="1">
                                            <a:solidFill>
                                              <a:schemeClr val="tx1">
                                                <a:lumMod val="65000"/>
                                                <a:lumOff val="35000"/>
                                              </a:schemeClr>
                                            </a:solidFill>
                                            <a:latin typeface="Cambria Math" panose="02040503050406030204" pitchFamily="18" charset="0"/>
                                          </a:rPr>
                                          <m:t>0.025</m:t>
                                        </m:r>
                                      </m:den>
                                    </m:f>
                                  </m:e>
                                </m:d>
                                <m:r>
                                  <a:rPr lang="en-GB" sz="1400" i="1">
                                    <a:solidFill>
                                      <a:schemeClr val="tx1">
                                        <a:lumMod val="65000"/>
                                        <a:lumOff val="35000"/>
                                      </a:schemeClr>
                                    </a:solidFill>
                                    <a:latin typeface="Cambria Math" panose="02040503050406030204" pitchFamily="18" charset="0"/>
                                    <a:ea typeface="Cambria Math" panose="02040503050406030204" pitchFamily="18" charset="0"/>
                                  </a:rPr>
                                  <m:t>×</m:t>
                                </m:r>
                                <m:d>
                                  <m:dPr>
                                    <m:begChr m:val="["/>
                                    <m:endChr m:val="]"/>
                                    <m:ctrlPr>
                                      <a:rPr lang="en-GB" sz="140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1+0.025</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2×6</m:t>
                                                        </m:r>
                                                      </m:e>
                                                    </m:d>
                                                  </m:sup>
                                                </m:sSup>
                                              </m:den>
                                            </m:f>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1+0.025</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2×(6+12)</m:t>
                                                        </m:r>
                                                      </m:e>
                                                    </m:d>
                                                  </m:sup>
                                                </m:sSup>
                                              </m:den>
                                            </m:f>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0.025×(</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2×(6+12)</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2×6</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en>
                                        </m:f>
                                      </m:e>
                                    </m:d>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oMath>
                            </m:oMathPara>
                          </a14:m>
                          <a:endParaRPr lang="en-GB"/>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ctrlPr>
                                      <a:rPr lang="en-GB" sz="1400" i="1">
                                        <a:solidFill>
                                          <a:schemeClr val="tx1">
                                            <a:lumMod val="65000"/>
                                            <a:lumOff val="35000"/>
                                          </a:schemeClr>
                                        </a:solidFill>
                                        <a:latin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rPr>
                                      <m:t>1−</m:t>
                                    </m:r>
                                    <m:f>
                                      <m:fPr>
                                        <m:ctrlPr>
                                          <a:rPr lang="en-GB" sz="1400" b="0" i="1">
                                            <a:solidFill>
                                              <a:schemeClr val="tx1">
                                                <a:lumMod val="65000"/>
                                                <a:lumOff val="35000"/>
                                              </a:schemeClr>
                                            </a:solidFill>
                                            <a:latin typeface="Cambria Math" panose="02040503050406030204" pitchFamily="18" charset="0"/>
                                          </a:rPr>
                                        </m:ctrlPr>
                                      </m:fPr>
                                      <m:num>
                                        <m:d>
                                          <m:dPr>
                                            <m:ctrlPr>
                                              <a:rPr lang="en-GB" sz="1400" b="0" i="1">
                                                <a:solidFill>
                                                  <a:schemeClr val="tx1">
                                                    <a:lumMod val="65000"/>
                                                    <a:lumOff val="35000"/>
                                                  </a:schemeClr>
                                                </a:solidFill>
                                                <a:latin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rPr>
                                                  <m:t>𝑟</m:t>
                                                </m:r>
                                              </m:num>
                                              <m:den>
                                                <m:r>
                                                  <a:rPr lang="en-GB" sz="1400" b="0" i="1">
                                                    <a:solidFill>
                                                      <a:schemeClr val="tx1">
                                                        <a:lumMod val="65000"/>
                                                        <a:lumOff val="35000"/>
                                                      </a:schemeClr>
                                                    </a:solidFill>
                                                    <a:latin typeface="Cambria Math" panose="02040503050406030204" pitchFamily="18" charset="0"/>
                                                  </a:rPr>
                                                  <m:t>𝑛</m:t>
                                                </m:r>
                                              </m:den>
                                            </m:f>
                                          </m:e>
                                        </m:d>
                                      </m:num>
                                      <m:den>
                                        <m:r>
                                          <a:rPr lang="en-GB" sz="1400" b="0" i="1">
                                            <a:solidFill>
                                              <a:schemeClr val="tx1">
                                                <a:lumMod val="65000"/>
                                                <a:lumOff val="35000"/>
                                              </a:schemeClr>
                                            </a:solidFill>
                                            <a:latin typeface="Cambria Math" panose="02040503050406030204" pitchFamily="18" charset="0"/>
                                          </a:rPr>
                                          <m:t>𝑑</m:t>
                                        </m:r>
                                      </m:den>
                                    </m:f>
                                  </m:e>
                                </m:d>
                                <m:r>
                                  <a:rPr lang="en-GB" sz="1400" i="1">
                                    <a:solidFill>
                                      <a:schemeClr val="tx1">
                                        <a:lumMod val="65000"/>
                                        <a:lumOff val="35000"/>
                                      </a:schemeClr>
                                    </a:solidFill>
                                    <a:latin typeface="Cambria Math" panose="02040503050406030204" pitchFamily="18" charset="0"/>
                                    <a:ea typeface="Cambria Math" panose="02040503050406030204" pitchFamily="18" charset="0"/>
                                  </a:rPr>
                                  <m:t>×</m:t>
                                </m:r>
                                <m:d>
                                  <m:dPr>
                                    <m:begChr m:val="["/>
                                    <m:endChr m:val="]"/>
                                    <m:ctrlPr>
                                      <a:rPr lang="en-GB" sz="140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𝑔</m:t>
                                                        </m:r>
                                                      </m:e>
                                                    </m:d>
                                                  </m:sup>
                                                </m:sSup>
                                              </m:den>
                                            </m:f>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𝑚</m:t>
                                                        </m:r>
                                                      </m:e>
                                                    </m:d>
                                                  </m:sup>
                                                </m:sSup>
                                              </m:den>
                                            </m:f>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𝑑</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𝑚</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𝑛</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r>
                                                  <a:rPr lang="en-GB" sz="1400" b="0" i="1">
                                                    <a:solidFill>
                                                      <a:schemeClr val="tx1">
                                                        <a:lumMod val="65000"/>
                                                        <a:lumOff val="35000"/>
                                                      </a:schemeClr>
                                                    </a:solidFill>
                                                    <a:latin typeface="Cambria Math" panose="02040503050406030204" pitchFamily="18" charset="0"/>
                                                    <a:ea typeface="Cambria Math" panose="02040503050406030204" pitchFamily="18" charset="0"/>
                                                  </a:rPr>
                                                  <m:t>𝑔</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en>
                                        </m:f>
                                      </m:e>
                                    </m:d>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oMath>
                            </m:oMathPara>
                          </a14:m>
                          <a:endParaRPr lang="en-GB" sz="1400" i="1">
                            <a:solidFill>
                              <a:schemeClr val="tx1">
                                <a:lumMod val="65000"/>
                                <a:lumOff val="35000"/>
                              </a:schemeClr>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400" i="1">
                            <a:solidFill>
                              <a:schemeClr val="tx1">
                                <a:lumMod val="65000"/>
                                <a:lumOff val="35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GB" sz="1400" i="1">
                                        <a:solidFill>
                                          <a:schemeClr val="tx1">
                                            <a:lumMod val="65000"/>
                                            <a:lumOff val="35000"/>
                                          </a:schemeClr>
                                        </a:solidFill>
                                        <a:latin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rPr>
                                      <m:t>1−</m:t>
                                    </m:r>
                                    <m:f>
                                      <m:fPr>
                                        <m:ctrlPr>
                                          <a:rPr lang="en-GB" sz="1400" b="0" i="1">
                                            <a:solidFill>
                                              <a:schemeClr val="tx1">
                                                <a:lumMod val="65000"/>
                                                <a:lumOff val="35000"/>
                                              </a:schemeClr>
                                            </a:solidFill>
                                            <a:latin typeface="Cambria Math" panose="02040503050406030204" pitchFamily="18" charset="0"/>
                                          </a:rPr>
                                        </m:ctrlPr>
                                      </m:fPr>
                                      <m:num>
                                        <m:d>
                                          <m:dPr>
                                            <m:ctrlPr>
                                              <a:rPr lang="en-GB" sz="1400" b="0" i="1">
                                                <a:solidFill>
                                                  <a:schemeClr val="tx1">
                                                    <a:lumMod val="65000"/>
                                                    <a:lumOff val="35000"/>
                                                  </a:schemeClr>
                                                </a:solidFill>
                                                <a:latin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rPr>
                                                  <m:t>0.024</m:t>
                                                </m:r>
                                              </m:num>
                                              <m:den>
                                                <m:r>
                                                  <a:rPr lang="en-GB" sz="1400" b="0" i="1">
                                                    <a:solidFill>
                                                      <a:schemeClr val="tx1">
                                                        <a:lumMod val="65000"/>
                                                        <a:lumOff val="35000"/>
                                                      </a:schemeClr>
                                                    </a:solidFill>
                                                    <a:latin typeface="Cambria Math" panose="02040503050406030204" pitchFamily="18" charset="0"/>
                                                  </a:rPr>
                                                  <m:t>2</m:t>
                                                </m:r>
                                              </m:den>
                                            </m:f>
                                          </m:e>
                                        </m:d>
                                      </m:num>
                                      <m:den>
                                        <m:r>
                                          <a:rPr lang="en-GB" sz="1400" b="0" i="1">
                                            <a:solidFill>
                                              <a:schemeClr val="tx1">
                                                <a:lumMod val="65000"/>
                                                <a:lumOff val="35000"/>
                                              </a:schemeClr>
                                            </a:solidFill>
                                            <a:latin typeface="Cambria Math" panose="02040503050406030204" pitchFamily="18" charset="0"/>
                                          </a:rPr>
                                          <m:t>0.025</m:t>
                                        </m:r>
                                      </m:den>
                                    </m:f>
                                  </m:e>
                                </m:d>
                                <m:r>
                                  <a:rPr lang="en-GB" sz="1400" i="1">
                                    <a:solidFill>
                                      <a:schemeClr val="tx1">
                                        <a:lumMod val="65000"/>
                                        <a:lumOff val="35000"/>
                                      </a:schemeClr>
                                    </a:solidFill>
                                    <a:latin typeface="Cambria Math" panose="02040503050406030204" pitchFamily="18" charset="0"/>
                                    <a:ea typeface="Cambria Math" panose="02040503050406030204" pitchFamily="18" charset="0"/>
                                  </a:rPr>
                                  <m:t>×</m:t>
                                </m:r>
                                <m:d>
                                  <m:dPr>
                                    <m:begChr m:val="["/>
                                    <m:endChr m:val="]"/>
                                    <m:ctrlPr>
                                      <a:rPr lang="en-GB" sz="140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1+0.025</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2×2</m:t>
                                                        </m:r>
                                                      </m:e>
                                                    </m:d>
                                                  </m:sup>
                                                </m:sSup>
                                              </m:den>
                                            </m:f>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f>
                                              <m:f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fPr>
                                              <m:num>
                                                <m:r>
                                                  <a:rPr lang="en-GB" sz="1400" b="0" i="1">
                                                    <a:solidFill>
                                                      <a:schemeClr val="tx1">
                                                        <a:lumMod val="65000"/>
                                                        <a:lumOff val="35000"/>
                                                      </a:schemeClr>
                                                    </a:solidFill>
                                                    <a:latin typeface="Cambria Math" panose="02040503050406030204" pitchFamily="18" charset="0"/>
                                                    <a:ea typeface="Cambria Math" panose="02040503050406030204" pitchFamily="18" charset="0"/>
                                                  </a:rPr>
                                                  <m:t>1</m:t>
                                                </m:r>
                                              </m:num>
                                              <m:den>
                                                <m:sSup>
                                                  <m:sSup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sSupPr>
                                                  <m:e>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1+0.025</m:t>
                                                        </m:r>
                                                      </m:e>
                                                    </m:d>
                                                  </m:e>
                                                  <m:sup>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2×(2+4)</m:t>
                                                        </m:r>
                                                      </m:e>
                                                    </m:d>
                                                  </m:sup>
                                                </m:sSup>
                                              </m:den>
                                            </m:f>
                                          </m:num>
                                          <m:den>
                                            <m:r>
                                              <a:rPr lang="en-GB" sz="1400" b="0" i="1">
                                                <a:solidFill>
                                                  <a:schemeClr val="tx1">
                                                    <a:lumMod val="65000"/>
                                                    <a:lumOff val="35000"/>
                                                  </a:schemeClr>
                                                </a:solidFill>
                                                <a:latin typeface="Cambria Math" panose="02040503050406030204" pitchFamily="18" charset="0"/>
                                                <a:ea typeface="Cambria Math" panose="02040503050406030204" pitchFamily="18" charset="0"/>
                                              </a:rPr>
                                              <m:t>0.025×(</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2×(2+4)</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
                                              <m:dPr>
                                                <m:ctrlPr>
                                                  <a:rPr lang="en-GB" sz="1400" b="0" i="1">
                                                    <a:solidFill>
                                                      <a:schemeClr val="tx1">
                                                        <a:lumMod val="65000"/>
                                                        <a:lumOff val="35000"/>
                                                      </a:schemeClr>
                                                    </a:solidFill>
                                                    <a:latin typeface="Cambria Math" panose="02040503050406030204" pitchFamily="18" charset="0"/>
                                                    <a:ea typeface="Cambria Math" panose="02040503050406030204" pitchFamily="18" charset="0"/>
                                                  </a:rPr>
                                                </m:ctrlPr>
                                              </m:dPr>
                                              <m:e>
                                                <m:r>
                                                  <a:rPr lang="en-GB" sz="1400" b="0" i="1">
                                                    <a:solidFill>
                                                      <a:schemeClr val="tx1">
                                                        <a:lumMod val="65000"/>
                                                        <a:lumOff val="35000"/>
                                                      </a:schemeClr>
                                                    </a:solidFill>
                                                    <a:latin typeface="Cambria Math" panose="02040503050406030204" pitchFamily="18" charset="0"/>
                                                    <a:ea typeface="Cambria Math" panose="02040503050406030204" pitchFamily="18" charset="0"/>
                                                  </a:rPr>
                                                  <m:t>2×2</m:t>
                                                </m:r>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den>
                                        </m:f>
                                      </m:e>
                                    </m:d>
                                  </m:e>
                                </m:d>
                                <m:r>
                                  <a:rPr lang="en-GB" sz="1400" b="0" i="1">
                                    <a:solidFill>
                                      <a:schemeClr val="tx1">
                                        <a:lumMod val="65000"/>
                                        <a:lumOff val="35000"/>
                                      </a:schemeClr>
                                    </a:solidFill>
                                    <a:latin typeface="Cambria Math" panose="02040503050406030204" pitchFamily="18" charset="0"/>
                                    <a:ea typeface="Cambria Math" panose="02040503050406030204" pitchFamily="18" charset="0"/>
                                  </a:rPr>
                                  <m:t>=</m:t>
                                </m:r>
                              </m:oMath>
                            </m:oMathPara>
                          </a14:m>
                          <a:endParaRPr lang="en-GB"/>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81723704"/>
                      </a:ext>
                    </a:extLst>
                  </a:tr>
                  <a:tr h="482519">
                    <a:tc gridSpan="5">
                      <a:txBody>
                        <a:bodyPr/>
                        <a:lstStyle/>
                        <a:p>
                          <a:pPr/>
                          <a14:m>
                            <m:oMathPara xmlns:m="http://schemas.openxmlformats.org/officeDocument/2006/math">
                              <m:oMathParaPr>
                                <m:jc m:val="centerGroup"/>
                              </m:oMathParaPr>
                              <m:oMath xmlns:m="http://schemas.openxmlformats.org/officeDocument/2006/math">
                                <m:r>
                                  <a:rPr lang="en-GB" b="1" i="1" dirty="0">
                                    <a:latin typeface="Cambria Math" panose="02040503050406030204" pitchFamily="18" charset="0"/>
                                  </a:rPr>
                                  <m:t>𝟑𝟎</m:t>
                                </m:r>
                                <m:r>
                                  <a:rPr lang="en-GB" b="1" i="1" dirty="0">
                                    <a:latin typeface="Cambria Math" panose="02040503050406030204" pitchFamily="18" charset="0"/>
                                  </a:rPr>
                                  <m:t>.</m:t>
                                </m:r>
                                <m:r>
                                  <a:rPr lang="en-GB" b="1" i="1" dirty="0">
                                    <a:latin typeface="Cambria Math" panose="02040503050406030204" pitchFamily="18" charset="0"/>
                                  </a:rPr>
                                  <m:t>𝟕𝟖</m:t>
                                </m:r>
                                <m:r>
                                  <a:rPr lang="en-GB" b="1" i="1" dirty="0">
                                    <a:latin typeface="Cambria Math" panose="02040503050406030204" pitchFamily="18" charset="0"/>
                                  </a:rPr>
                                  <m:t>%</m:t>
                                </m:r>
                              </m:oMath>
                            </m:oMathPara>
                          </a14:m>
                          <a:endParaRPr lang="en-GB" b="1"/>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14:m>
                            <m:oMathPara xmlns:m="http://schemas.openxmlformats.org/officeDocument/2006/math">
                              <m:oMathParaPr>
                                <m:jc m:val="centerGroup"/>
                              </m:oMathParaPr>
                              <m:oMath xmlns:m="http://schemas.openxmlformats.org/officeDocument/2006/math">
                                <m:r>
                                  <a:rPr lang="en-GB" b="1" i="1" dirty="0">
                                    <a:latin typeface="Cambria Math" panose="02040503050406030204" pitchFamily="18" charset="0"/>
                                  </a:rPr>
                                  <m:t>𝟓</m:t>
                                </m:r>
                                <m:r>
                                  <a:rPr lang="en-GB" b="1" i="1" dirty="0">
                                    <a:latin typeface="Cambria Math" panose="02040503050406030204" pitchFamily="18" charset="0"/>
                                  </a:rPr>
                                  <m:t>.</m:t>
                                </m:r>
                                <m:r>
                                  <a:rPr lang="en-GB" b="1" i="1" dirty="0">
                                    <a:latin typeface="Cambria Math" panose="02040503050406030204" pitchFamily="18" charset="0"/>
                                  </a:rPr>
                                  <m:t>𝟒𝟐</m:t>
                                </m:r>
                                <m:r>
                                  <a:rPr lang="en-GB" b="1" i="1" dirty="0">
                                    <a:latin typeface="Cambria Math" panose="02040503050406030204" pitchFamily="18" charset="0"/>
                                  </a:rPr>
                                  <m:t>%</m:t>
                                </m:r>
                              </m:oMath>
                            </m:oMathPara>
                          </a14:m>
                          <a:endParaRPr lang="en-GB" b="1"/>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94740942"/>
                      </a:ext>
                    </a:extLst>
                  </a:tr>
                  <a:tr h="901865">
                    <a:tc gridSpan="5">
                      <a:txBody>
                        <a:bodyPr/>
                        <a:lstStyle/>
                        <a:p>
                          <a:r>
                            <a:rPr lang="en-GB"/>
                            <a:t>We can see in this instance that Loan A carries a grant element of 30.78% under current loan terms and repayment schedule. This represents a relatively high grant element, well below market rates.</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r>
                            <a:rPr lang="en-GB"/>
                            <a:t>We can see in this instance that Loan B carries a grant element of just 5.42% under current loan terms and repayment schedule. This represents a low grant element and is close to market rates.</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34118961"/>
                      </a:ext>
                    </a:extLst>
                  </a:tr>
                </a:tbl>
              </a:graphicData>
            </a:graphic>
          </p:graphicFrame>
        </mc:Choice>
        <mc:Fallback xmlns="">
          <p:graphicFrame>
            <p:nvGraphicFramePr>
              <p:cNvPr id="3" name="Table 2">
                <a:extLst>
                  <a:ext uri="{FF2B5EF4-FFF2-40B4-BE49-F238E27FC236}">
                    <a16:creationId xmlns:a16="http://schemas.microsoft.com/office/drawing/2014/main" id="{926DE911-8B30-3FD7-91B2-849716A8C1AD}"/>
                  </a:ext>
                </a:extLst>
              </p:cNvPr>
              <p:cNvGraphicFramePr>
                <a:graphicFrameLocks noGrp="1"/>
              </p:cNvGraphicFramePr>
              <p:nvPr/>
            </p:nvGraphicFramePr>
            <p:xfrm>
              <a:off x="266700" y="1203960"/>
              <a:ext cx="11379200" cy="5031740"/>
            </p:xfrm>
            <a:graphic>
              <a:graphicData uri="http://schemas.openxmlformats.org/drawingml/2006/table">
                <a:tbl>
                  <a:tblPr firstRow="1" bandRow="1">
                    <a:tableStyleId>{B8DA472E-C0B5-4FAA-A71B-45BBE6C39A2A}</a:tableStyleId>
                  </a:tblPr>
                  <a:tblGrid>
                    <a:gridCol w="1137920">
                      <a:extLst>
                        <a:ext uri="{9D8B030D-6E8A-4147-A177-3AD203B41FA5}">
                          <a16:colId xmlns:a16="http://schemas.microsoft.com/office/drawing/2014/main" val="119123240"/>
                        </a:ext>
                      </a:extLst>
                    </a:gridCol>
                    <a:gridCol w="1137920">
                      <a:extLst>
                        <a:ext uri="{9D8B030D-6E8A-4147-A177-3AD203B41FA5}">
                          <a16:colId xmlns:a16="http://schemas.microsoft.com/office/drawing/2014/main" val="1882531292"/>
                        </a:ext>
                      </a:extLst>
                    </a:gridCol>
                    <a:gridCol w="1137920">
                      <a:extLst>
                        <a:ext uri="{9D8B030D-6E8A-4147-A177-3AD203B41FA5}">
                          <a16:colId xmlns:a16="http://schemas.microsoft.com/office/drawing/2014/main" val="2759939327"/>
                        </a:ext>
                      </a:extLst>
                    </a:gridCol>
                    <a:gridCol w="1137920">
                      <a:extLst>
                        <a:ext uri="{9D8B030D-6E8A-4147-A177-3AD203B41FA5}">
                          <a16:colId xmlns:a16="http://schemas.microsoft.com/office/drawing/2014/main" val="2897087165"/>
                        </a:ext>
                      </a:extLst>
                    </a:gridCol>
                    <a:gridCol w="1137920">
                      <a:extLst>
                        <a:ext uri="{9D8B030D-6E8A-4147-A177-3AD203B41FA5}">
                          <a16:colId xmlns:a16="http://schemas.microsoft.com/office/drawing/2014/main" val="2562432961"/>
                        </a:ext>
                      </a:extLst>
                    </a:gridCol>
                    <a:gridCol w="1137920">
                      <a:extLst>
                        <a:ext uri="{9D8B030D-6E8A-4147-A177-3AD203B41FA5}">
                          <a16:colId xmlns:a16="http://schemas.microsoft.com/office/drawing/2014/main" val="4062320772"/>
                        </a:ext>
                      </a:extLst>
                    </a:gridCol>
                    <a:gridCol w="1137920">
                      <a:extLst>
                        <a:ext uri="{9D8B030D-6E8A-4147-A177-3AD203B41FA5}">
                          <a16:colId xmlns:a16="http://schemas.microsoft.com/office/drawing/2014/main" val="1435769315"/>
                        </a:ext>
                      </a:extLst>
                    </a:gridCol>
                    <a:gridCol w="1137920">
                      <a:extLst>
                        <a:ext uri="{9D8B030D-6E8A-4147-A177-3AD203B41FA5}">
                          <a16:colId xmlns:a16="http://schemas.microsoft.com/office/drawing/2014/main" val="492617472"/>
                        </a:ext>
                      </a:extLst>
                    </a:gridCol>
                    <a:gridCol w="1137920">
                      <a:extLst>
                        <a:ext uri="{9D8B030D-6E8A-4147-A177-3AD203B41FA5}">
                          <a16:colId xmlns:a16="http://schemas.microsoft.com/office/drawing/2014/main" val="1199125379"/>
                        </a:ext>
                      </a:extLst>
                    </a:gridCol>
                    <a:gridCol w="1137920">
                      <a:extLst>
                        <a:ext uri="{9D8B030D-6E8A-4147-A177-3AD203B41FA5}">
                          <a16:colId xmlns:a16="http://schemas.microsoft.com/office/drawing/2014/main" val="968070329"/>
                        </a:ext>
                      </a:extLst>
                    </a:gridCol>
                  </a:tblGrid>
                  <a:tr h="380348">
                    <a:tc gridSpan="5">
                      <a:txBody>
                        <a:bodyPr/>
                        <a:lstStyle/>
                        <a:p>
                          <a:r>
                            <a:rPr lang="en-GB"/>
                            <a:t>Loan A (EPP with Grace on Principal Only)</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r>
                            <a:rPr lang="en-GB"/>
                            <a:t>Loan B (EPP with Grace on Principal Only)</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8552712"/>
                      </a:ext>
                    </a:extLst>
                  </a:tr>
                  <a:tr h="485550">
                    <a:tc>
                      <a:txBody>
                        <a:bodyPr/>
                        <a:lstStyle/>
                        <a:p>
                          <a:pPr algn="ctr"/>
                          <a:r>
                            <a:rPr lang="en-GB" sz="1200" b="1"/>
                            <a:t>Interest Rate</a:t>
                          </a:r>
                        </a:p>
                      </a:txBody>
                      <a:tcPr anchor="ctr">
                        <a:solidFill>
                          <a:schemeClr val="accent5">
                            <a:lumMod val="40000"/>
                            <a:lumOff val="60000"/>
                          </a:schemeClr>
                        </a:solidFill>
                      </a:tcPr>
                    </a:tc>
                    <a:tc>
                      <a:txBody>
                        <a:bodyPr/>
                        <a:lstStyle/>
                        <a:p>
                          <a:pPr algn="ctr"/>
                          <a:r>
                            <a:rPr lang="en-GB" sz="1200" b="1"/>
                            <a:t>Grace Period</a:t>
                          </a:r>
                        </a:p>
                      </a:txBody>
                      <a:tcPr anchor="ctr">
                        <a:solidFill>
                          <a:schemeClr val="accent5">
                            <a:lumMod val="40000"/>
                            <a:lumOff val="60000"/>
                          </a:schemeClr>
                        </a:solidFill>
                      </a:tcPr>
                    </a:tc>
                    <a:tc>
                      <a:txBody>
                        <a:bodyPr/>
                        <a:lstStyle/>
                        <a:p>
                          <a:pPr algn="ctr"/>
                          <a:r>
                            <a:rPr lang="en-GB" sz="1200" b="1"/>
                            <a:t>Loan Term</a:t>
                          </a:r>
                        </a:p>
                      </a:txBody>
                      <a:tcPr anchor="ctr">
                        <a:solidFill>
                          <a:schemeClr val="accent5">
                            <a:lumMod val="40000"/>
                            <a:lumOff val="60000"/>
                          </a:schemeClr>
                        </a:solidFill>
                      </a:tcPr>
                    </a:tc>
                    <a:tc>
                      <a:txBody>
                        <a:bodyPr/>
                        <a:lstStyle/>
                        <a:p>
                          <a:pPr algn="ctr"/>
                          <a:r>
                            <a:rPr lang="en-GB" sz="1200"/>
                            <a:t>Discount Rate</a:t>
                          </a:r>
                        </a:p>
                      </a:txBody>
                      <a:tcPr anchor="ctr"/>
                    </a:tc>
                    <a:tc>
                      <a:txBody>
                        <a:bodyPr/>
                        <a:lstStyle/>
                        <a:p>
                          <a:pPr algn="ctr"/>
                          <a:r>
                            <a:rPr lang="en-GB" sz="1200"/>
                            <a:t>Annual Repayments</a:t>
                          </a:r>
                        </a:p>
                      </a:txBody>
                      <a:tcPr anchor="ctr"/>
                    </a:tc>
                    <a:tc>
                      <a:txBody>
                        <a:bodyPr/>
                        <a:lstStyle/>
                        <a:p>
                          <a:pPr algn="ctr"/>
                          <a:r>
                            <a:rPr lang="en-GB" sz="1200" b="1"/>
                            <a:t>Interest Rate</a:t>
                          </a:r>
                        </a:p>
                      </a:txBody>
                      <a:tcPr anchor="ctr">
                        <a:solidFill>
                          <a:schemeClr val="accent5">
                            <a:lumMod val="40000"/>
                            <a:lumOff val="60000"/>
                          </a:schemeClr>
                        </a:solidFill>
                      </a:tcPr>
                    </a:tc>
                    <a:tc>
                      <a:txBody>
                        <a:bodyPr/>
                        <a:lstStyle/>
                        <a:p>
                          <a:pPr algn="ctr"/>
                          <a:r>
                            <a:rPr lang="en-GB" sz="1200" b="1"/>
                            <a:t>Grace Period</a:t>
                          </a:r>
                        </a:p>
                      </a:txBody>
                      <a:tcPr anchor="ctr">
                        <a:solidFill>
                          <a:schemeClr val="accent5">
                            <a:lumMod val="40000"/>
                            <a:lumOff val="60000"/>
                          </a:schemeClr>
                        </a:solidFill>
                      </a:tcPr>
                    </a:tc>
                    <a:tc>
                      <a:txBody>
                        <a:bodyPr/>
                        <a:lstStyle/>
                        <a:p>
                          <a:pPr algn="ctr"/>
                          <a:r>
                            <a:rPr lang="en-GB" sz="1200" b="1"/>
                            <a:t>Loan Term</a:t>
                          </a:r>
                        </a:p>
                      </a:txBody>
                      <a:tcPr anchor="ctr">
                        <a:solidFill>
                          <a:schemeClr val="accent5">
                            <a:lumMod val="40000"/>
                            <a:lumOff val="60000"/>
                          </a:schemeClr>
                        </a:solidFill>
                      </a:tcPr>
                    </a:tc>
                    <a:tc>
                      <a:txBody>
                        <a:bodyPr/>
                        <a:lstStyle/>
                        <a:p>
                          <a:pPr algn="ctr"/>
                          <a:r>
                            <a:rPr lang="en-GB" sz="1200"/>
                            <a:t>Discount Rate</a:t>
                          </a:r>
                        </a:p>
                      </a:txBody>
                      <a:tcPr anchor="ctr"/>
                    </a:tc>
                    <a:tc>
                      <a:txBody>
                        <a:bodyPr/>
                        <a:lstStyle/>
                        <a:p>
                          <a:pPr algn="ctr"/>
                          <a:r>
                            <a:rPr lang="en-GB" sz="1200"/>
                            <a:t>Annual Repayments</a:t>
                          </a:r>
                        </a:p>
                      </a:txBody>
                      <a:tcPr anchor="ctr"/>
                    </a:tc>
                    <a:extLst>
                      <a:ext uri="{0D108BD9-81ED-4DB2-BD59-A6C34878D82A}">
                        <a16:rowId xmlns:a16="http://schemas.microsoft.com/office/drawing/2014/main" val="1206317168"/>
                      </a:ext>
                    </a:extLst>
                  </a:tr>
                  <a:tr h="450933">
                    <a:tc>
                      <a:txBody>
                        <a:bodyPr/>
                        <a:lstStyle/>
                        <a:p>
                          <a:pPr algn="ctr"/>
                          <a:r>
                            <a:rPr lang="en-GB" b="1"/>
                            <a:t>1.8%</a:t>
                          </a:r>
                        </a:p>
                      </a:txBody>
                      <a:tcPr anchor="ctr">
                        <a:solidFill>
                          <a:schemeClr val="accent5">
                            <a:lumMod val="20000"/>
                            <a:lumOff val="80000"/>
                          </a:schemeClr>
                        </a:solidFill>
                      </a:tcPr>
                    </a:tc>
                    <a:tc>
                      <a:txBody>
                        <a:bodyPr/>
                        <a:lstStyle/>
                        <a:p>
                          <a:pPr algn="ctr"/>
                          <a:r>
                            <a:rPr lang="en-GB" b="1"/>
                            <a:t>6 Years</a:t>
                          </a:r>
                        </a:p>
                      </a:txBody>
                      <a:tcPr anchor="ctr">
                        <a:solidFill>
                          <a:schemeClr val="accent5">
                            <a:lumMod val="20000"/>
                            <a:lumOff val="80000"/>
                          </a:schemeClr>
                        </a:solidFill>
                      </a:tcPr>
                    </a:tc>
                    <a:tc>
                      <a:txBody>
                        <a:bodyPr/>
                        <a:lstStyle/>
                        <a:p>
                          <a:pPr algn="ctr"/>
                          <a:r>
                            <a:rPr lang="en-GB" b="1"/>
                            <a:t>12 Years</a:t>
                          </a:r>
                        </a:p>
                      </a:txBody>
                      <a:tcPr anchor="ctr">
                        <a:solidFill>
                          <a:schemeClr val="accent5">
                            <a:lumMod val="20000"/>
                            <a:lumOff val="80000"/>
                          </a:schemeClr>
                        </a:solidFill>
                      </a:tcPr>
                    </a:tc>
                    <a:tc>
                      <a:txBody>
                        <a:bodyPr/>
                        <a:lstStyle/>
                        <a:p>
                          <a:pPr algn="ctr"/>
                          <a:r>
                            <a:rPr lang="en-GB"/>
                            <a:t>5%</a:t>
                          </a:r>
                        </a:p>
                      </a:txBody>
                      <a:tcPr anchor="ctr"/>
                    </a:tc>
                    <a:tc>
                      <a:txBody>
                        <a:bodyPr/>
                        <a:lstStyle/>
                        <a:p>
                          <a:pPr algn="ctr"/>
                          <a:r>
                            <a:rPr lang="en-GB"/>
                            <a:t>2</a:t>
                          </a:r>
                        </a:p>
                      </a:txBody>
                      <a:tcPr anchor="ctr"/>
                    </a:tc>
                    <a:tc>
                      <a:txBody>
                        <a:bodyPr/>
                        <a:lstStyle/>
                        <a:p>
                          <a:pPr algn="ctr"/>
                          <a:r>
                            <a:rPr lang="en-GB" b="1"/>
                            <a:t>3.5%</a:t>
                          </a:r>
                        </a:p>
                      </a:txBody>
                      <a:tcPr anchor="ctr">
                        <a:solidFill>
                          <a:schemeClr val="accent5">
                            <a:lumMod val="20000"/>
                            <a:lumOff val="80000"/>
                          </a:schemeClr>
                        </a:solidFill>
                      </a:tcPr>
                    </a:tc>
                    <a:tc>
                      <a:txBody>
                        <a:bodyPr/>
                        <a:lstStyle/>
                        <a:p>
                          <a:pPr algn="ctr"/>
                          <a:r>
                            <a:rPr lang="en-GB" b="1"/>
                            <a:t>2 Years</a:t>
                          </a:r>
                        </a:p>
                      </a:txBody>
                      <a:tcPr anchor="ctr">
                        <a:solidFill>
                          <a:schemeClr val="accent5">
                            <a:lumMod val="20000"/>
                            <a:lumOff val="80000"/>
                          </a:schemeClr>
                        </a:solidFill>
                      </a:tcPr>
                    </a:tc>
                    <a:tc>
                      <a:txBody>
                        <a:bodyPr/>
                        <a:lstStyle/>
                        <a:p>
                          <a:pPr algn="ctr"/>
                          <a:r>
                            <a:rPr lang="en-GB" b="1"/>
                            <a:t>4 Years</a:t>
                          </a:r>
                        </a:p>
                      </a:txBody>
                      <a:tcPr anchor="ctr">
                        <a:solidFill>
                          <a:schemeClr val="accent5">
                            <a:lumMod val="20000"/>
                            <a:lumOff val="80000"/>
                          </a:schemeClr>
                        </a:solidFill>
                      </a:tcPr>
                    </a:tc>
                    <a:tc>
                      <a:txBody>
                        <a:bodyPr/>
                        <a:lstStyle/>
                        <a:p>
                          <a:pPr algn="ctr"/>
                          <a:r>
                            <a:rPr lang="en-GB"/>
                            <a:t>5%</a:t>
                          </a:r>
                        </a:p>
                      </a:txBody>
                      <a:tcPr anchor="ctr"/>
                    </a:tc>
                    <a:tc>
                      <a:txBody>
                        <a:bodyPr/>
                        <a:lstStyle/>
                        <a:p>
                          <a:pPr algn="ctr"/>
                          <a:r>
                            <a:rPr lang="en-GB"/>
                            <a:t>2</a:t>
                          </a:r>
                        </a:p>
                      </a:txBody>
                      <a:tcPr anchor="ctr"/>
                    </a:tc>
                    <a:extLst>
                      <a:ext uri="{0D108BD9-81ED-4DB2-BD59-A6C34878D82A}">
                        <a16:rowId xmlns:a16="http://schemas.microsoft.com/office/drawing/2014/main" val="1743746447"/>
                      </a:ext>
                    </a:extLst>
                  </a:tr>
                  <a:tr h="547881">
                    <a:tc gridSpan="5">
                      <a:txBody>
                        <a:bodyPr/>
                        <a:lstStyle/>
                        <a:p>
                          <a:endParaRPr lang="en-US"/>
                        </a:p>
                      </a:txBody>
                      <a:tcPr anchor="ctr">
                        <a:blipFill>
                          <a:blip r:embed="R56a06302d5ec4628"/>
                          <a:stretch>
                            <a:fillRect l="-107" t="-241111" r="-100428" b="-580000"/>
                          </a:stretch>
                        </a:blip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endParaRPr lang="en-US"/>
                        </a:p>
                      </a:txBody>
                      <a:tcPr anchor="ctr">
                        <a:blipFill>
                          <a:blip r:embed="R56a06302d5ec4628"/>
                          <a:stretch>
                            <a:fillRect l="-100107" t="-241111" r="-428" b="-580000"/>
                          </a:stretch>
                        </a:blip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61611468"/>
                      </a:ext>
                    </a:extLst>
                  </a:tr>
                  <a:tr h="1782644">
                    <a:tc gridSpan="5">
                      <a:txBody>
                        <a:bodyPr/>
                        <a:lstStyle/>
                        <a:p>
                          <a:endParaRPr lang="en-US"/>
                        </a:p>
                      </a:txBody>
                      <a:tcPr anchor="ctr">
                        <a:blipFill>
                          <a:blip r:embed="R56a06302d5ec4628"/>
                          <a:stretch>
                            <a:fillRect l="-107" t="-104778" r="-100428" b="-78157"/>
                          </a:stretch>
                        </a:blip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endParaRPr lang="en-US"/>
                        </a:p>
                      </a:txBody>
                      <a:tcPr anchor="ctr">
                        <a:blipFill>
                          <a:blip r:embed="R56a06302d5ec4628"/>
                          <a:stretch>
                            <a:fillRect l="-100107" t="-104778" r="-428" b="-78157"/>
                          </a:stretch>
                        </a:blip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81723704"/>
                      </a:ext>
                    </a:extLst>
                  </a:tr>
                  <a:tr h="482519">
                    <a:tc gridSpan="5">
                      <a:txBody>
                        <a:bodyPr/>
                        <a:lstStyle/>
                        <a:p>
                          <a:endParaRPr lang="en-US"/>
                        </a:p>
                      </a:txBody>
                      <a:tcPr anchor="ctr">
                        <a:blipFill>
                          <a:blip r:embed="R56a06302d5ec4628"/>
                          <a:stretch>
                            <a:fillRect l="-107" t="-759494" r="-100428" b="-189873"/>
                          </a:stretch>
                        </a:blip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endParaRPr lang="en-US"/>
                        </a:p>
                      </a:txBody>
                      <a:tcPr anchor="ctr">
                        <a:blipFill>
                          <a:blip r:embed="R56a06302d5ec4628"/>
                          <a:stretch>
                            <a:fillRect l="-100107" t="-759494" r="-428" b="-189873"/>
                          </a:stretch>
                        </a:blip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94740942"/>
                      </a:ext>
                    </a:extLst>
                  </a:tr>
                  <a:tr h="901865">
                    <a:tc gridSpan="5">
                      <a:txBody>
                        <a:bodyPr/>
                        <a:lstStyle/>
                        <a:p>
                          <a:r>
                            <a:rPr lang="en-GB"/>
                            <a:t>We can see in this instance that Loan A carries a grant element of 30.78% under current loan terms and repayment schedule. This represents a relatively high grant element, well below market rates.</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r>
                            <a:rPr lang="en-GB"/>
                            <a:t>We can see in this instance that Loan B carries a grant element of just 5.42% under current loan terms and repayment schedule. This represents a low grant element and is close to market rates.</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34118961"/>
                      </a:ext>
                    </a:extLst>
                  </a:tr>
                </a:tbl>
              </a:graphicData>
            </a:graphic>
          </p:graphicFrame>
        </mc:Fallback>
      </mc:AlternateContent>
      <p:pic>
        <p:nvPicPr>
          <p:cNvPr id="2" name="ttsmaker-file-2025-2-14-17-33-26" descr="A blue speaker icon with waves&#10;&#10;AI-generated content may be incorrect.">
            <a:hlinkClick r:id="" action="ppaction://media"/>
            <a:extLst>
              <a:ext uri="{FF2B5EF4-FFF2-40B4-BE49-F238E27FC236}">
                <a16:creationId xmlns:a16="http://schemas.microsoft.com/office/drawing/2014/main" id="{AE4B7BF8-8022-28DF-AF31-8DBFB5349A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215900"/>
            <a:ext cx="634420" cy="647538"/>
          </a:xfrm>
          <a:prstGeom prst="rect">
            <a:avLst/>
          </a:prstGeom>
        </p:spPr>
      </p:pic>
    </p:spTree>
    <p:extLst>
      <p:ext uri="{BB962C8B-B14F-4D97-AF65-F5344CB8AC3E}">
        <p14:creationId xmlns:p14="http://schemas.microsoft.com/office/powerpoint/2010/main" val="71891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34</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Blended Finance – Capital Structures</a:t>
            </a:r>
            <a:endParaRPr lang="en-GB"/>
          </a:p>
        </p:txBody>
      </p:sp>
      <p:sp>
        <p:nvSpPr>
          <p:cNvPr id="7" name="TextBox 6">
            <a:extLst>
              <a:ext uri="{FF2B5EF4-FFF2-40B4-BE49-F238E27FC236}">
                <a16:creationId xmlns:a16="http://schemas.microsoft.com/office/drawing/2014/main" id="{4B972592-0BCC-0A2D-0535-0DDDD0D4DE91}"/>
              </a:ext>
            </a:extLst>
          </p:cNvPr>
          <p:cNvSpPr txBox="1"/>
          <p:nvPr/>
        </p:nvSpPr>
        <p:spPr>
          <a:xfrm>
            <a:off x="644721" y="1193336"/>
            <a:ext cx="10926795" cy="4864986"/>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Renewable power projects will typically blend a combination of these sources of financing to balance risks and repayment burdens.</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This will include a balance of Debt and Equity,</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typically falling around an 80:20 Debt to Equity</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ratio</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Of the debt contributions, depending on the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project, this will likely be comprised of a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blend of different concessional or commercial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commitments </a:t>
            </a:r>
            <a:br>
              <a:rPr lang="en-GB" sz="2000">
                <a:latin typeface="Open Sans" panose="020B0606030504020204" pitchFamily="34" charset="0"/>
                <a:ea typeface="Open Sans" panose="020B0606030504020204" pitchFamily="34" charset="0"/>
                <a:cs typeface="Open Sans" panose="020B0606030504020204" pitchFamily="34" charset="0"/>
              </a:rPr>
            </a:br>
            <a:endParaRPr lang="en-GB" sz="20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Chart 2">
            <a:extLst>
              <a:ext uri="{FF2B5EF4-FFF2-40B4-BE49-F238E27FC236}">
                <a16:creationId xmlns:a16="http://schemas.microsoft.com/office/drawing/2014/main" id="{8836EFF2-4C56-8A6C-9ECD-67531C4656AA}"/>
              </a:ext>
            </a:extLst>
          </p:cNvPr>
          <p:cNvGraphicFramePr>
            <a:graphicFrameLocks/>
          </p:cNvGraphicFramePr>
          <p:nvPr>
            <p:custDataLst>
              <p:tags r:id="rId1"/>
            </p:custDataLst>
          </p:nvPr>
        </p:nvGraphicFramePr>
        <p:xfrm>
          <a:off x="7248088" y="1761688"/>
          <a:ext cx="5036190" cy="4731187"/>
        </p:xfrm>
        <a:graphic>
          <a:graphicData uri="http://schemas.openxmlformats.org/drawingml/2006/chart">
            <c:chart xmlns:c="http://schemas.openxmlformats.org/drawingml/2006/chart" xmlns:r="http://schemas.openxmlformats.org/officeDocument/2006/relationships" r:id="rId6"/>
          </a:graphicData>
        </a:graphic>
      </p:graphicFrame>
      <p:pic>
        <p:nvPicPr>
          <p:cNvPr id="2" name="ttsmaker-file-2025-2-14-17-33-49" descr="A blue speaker icon with waves&#10;&#10;AI-generated content may be incorrect.">
            <a:hlinkClick r:id="" action="ppaction://media"/>
            <a:extLst>
              <a:ext uri="{FF2B5EF4-FFF2-40B4-BE49-F238E27FC236}">
                <a16:creationId xmlns:a16="http://schemas.microsoft.com/office/drawing/2014/main" id="{BE4C5464-A1D8-8976-1E66-844AE4A1800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28092" y="5846966"/>
            <a:ext cx="644066" cy="637892"/>
          </a:xfrm>
          <a:prstGeom prst="rect">
            <a:avLst/>
          </a:prstGeom>
        </p:spPr>
      </p:pic>
    </p:spTree>
    <p:extLst>
      <p:ext uri="{BB962C8B-B14F-4D97-AF65-F5344CB8AC3E}">
        <p14:creationId xmlns:p14="http://schemas.microsoft.com/office/powerpoint/2010/main" val="138284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6E033-6E0B-7B4C-F96E-E8DEC2BCFAF2}"/>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FA5D8853-ABFA-D219-67E7-79ECEF2391E1}"/>
              </a:ext>
            </a:extLst>
          </p:cNvPr>
          <p:cNvSpPr>
            <a:spLocks noGrp="1"/>
          </p:cNvSpPr>
          <p:nvPr>
            <p:ph type="sldNum" idx="11"/>
          </p:nvPr>
        </p:nvSpPr>
        <p:spPr/>
        <p:txBody>
          <a:bodyPr/>
          <a:lstStyle/>
          <a:p>
            <a:fld id="{00000000-1234-1234-1234-123412341234}" type="slidenum">
              <a:rPr lang="sv-SE"/>
              <a:pPr/>
              <a:t>35</a:t>
            </a:fld>
            <a:endParaRPr lang="sv-SE"/>
          </a:p>
        </p:txBody>
      </p:sp>
      <p:sp>
        <p:nvSpPr>
          <p:cNvPr id="4" name="Title 3">
            <a:extLst>
              <a:ext uri="{FF2B5EF4-FFF2-40B4-BE49-F238E27FC236}">
                <a16:creationId xmlns:a16="http://schemas.microsoft.com/office/drawing/2014/main" id="{A13E5A49-78EB-8DD7-0A2D-70FCB589653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Blended Finance – Capital Structures</a:t>
            </a:r>
            <a:endParaRPr lang="en-GB"/>
          </a:p>
        </p:txBody>
      </p:sp>
      <p:sp>
        <p:nvSpPr>
          <p:cNvPr id="7" name="TextBox 6">
            <a:extLst>
              <a:ext uri="{FF2B5EF4-FFF2-40B4-BE49-F238E27FC236}">
                <a16:creationId xmlns:a16="http://schemas.microsoft.com/office/drawing/2014/main" id="{07F97297-B952-3FB6-107E-9A7F7FCA75E8}"/>
              </a:ext>
            </a:extLst>
          </p:cNvPr>
          <p:cNvSpPr txBox="1"/>
          <p:nvPr/>
        </p:nvSpPr>
        <p:spPr>
          <a:xfrm>
            <a:off x="644721" y="1193336"/>
            <a:ext cx="10926795" cy="209499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Each of these types and sources of finance will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be comprised of a blend of different sources</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For example:</a:t>
            </a:r>
          </a:p>
          <a:p>
            <a:pPr marL="457200" lvl="1"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6BF7BEE-7136-A57C-6D32-52FC990C3A6E}"/>
              </a:ext>
            </a:extLst>
          </p:cNvPr>
          <p:cNvSpPr txBox="1"/>
          <p:nvPr/>
        </p:nvSpPr>
        <p:spPr>
          <a:xfrm>
            <a:off x="1057012" y="2780248"/>
            <a:ext cx="6890028" cy="3477875"/>
          </a:xfrm>
          <a:prstGeom prst="rect">
            <a:avLst/>
          </a:prstGeom>
          <a:noFill/>
        </p:spPr>
        <p:txBody>
          <a:bodyPr wrap="none" rtlCol="0">
            <a:spAutoFit/>
          </a:bodyPr>
          <a:lstStyle/>
          <a:p>
            <a:pPr marL="285750" indent="-285750">
              <a:buFontTx/>
              <a:buChar char="-"/>
            </a:pPr>
            <a:r>
              <a:rPr lang="en-GB" sz="2000">
                <a:latin typeface="Open Sans" panose="020B0606030504020204" pitchFamily="34" charset="0"/>
                <a:ea typeface="Open Sans" panose="020B0606030504020204" pitchFamily="34" charset="0"/>
                <a:cs typeface="Open Sans" panose="020B0606030504020204" pitchFamily="34" charset="0"/>
              </a:rPr>
              <a:t>Here we can see that Concessional International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Financial Institution Debt (Conc IFI Debt) has been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broken down into several example of potential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sources of finance.</a:t>
            </a:r>
          </a:p>
          <a:p>
            <a:pPr marL="285750" indent="-285750">
              <a:buFontTx/>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en-GB" sz="2000">
                <a:latin typeface="Open Sans" panose="020B0606030504020204" pitchFamily="34" charset="0"/>
                <a:ea typeface="Open Sans" panose="020B0606030504020204" pitchFamily="34" charset="0"/>
                <a:cs typeface="Open Sans" panose="020B0606030504020204" pitchFamily="34" charset="0"/>
              </a:rPr>
              <a:t>Each of these will contribute different volumes and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lend at different terms</a:t>
            </a:r>
          </a:p>
          <a:p>
            <a:pPr marL="285750" indent="-285750">
              <a:buFontTx/>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en-GB" sz="2000">
                <a:latin typeface="Open Sans" panose="020B0606030504020204" pitchFamily="34" charset="0"/>
                <a:ea typeface="Open Sans" panose="020B0606030504020204" pitchFamily="34" charset="0"/>
                <a:cs typeface="Open Sans" panose="020B0606030504020204" pitchFamily="34" charset="0"/>
              </a:rPr>
              <a:t>From these volumes and their respective costs of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capital we are able to calculate the Weighted Average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Cost of Capital </a:t>
            </a:r>
          </a:p>
        </p:txBody>
      </p:sp>
      <p:graphicFrame>
        <p:nvGraphicFramePr>
          <p:cNvPr id="6" name="Chart 5">
            <a:extLst>
              <a:ext uri="{FF2B5EF4-FFF2-40B4-BE49-F238E27FC236}">
                <a16:creationId xmlns:a16="http://schemas.microsoft.com/office/drawing/2014/main" id="{1AE3250C-733C-46C2-8AA9-62F0B3B3E24D}"/>
              </a:ext>
            </a:extLst>
          </p:cNvPr>
          <p:cNvGraphicFramePr>
            <a:graphicFrameLocks/>
          </p:cNvGraphicFramePr>
          <p:nvPr>
            <p:custDataLst>
              <p:tags r:id="rId1"/>
            </p:custDataLst>
          </p:nvPr>
        </p:nvGraphicFramePr>
        <p:xfrm>
          <a:off x="7269559" y="1723734"/>
          <a:ext cx="5092929" cy="4769141"/>
        </p:xfrm>
        <a:graphic>
          <a:graphicData uri="http://schemas.openxmlformats.org/drawingml/2006/chart">
            <c:chart xmlns:c="http://schemas.openxmlformats.org/drawingml/2006/chart" xmlns:r="http://schemas.openxmlformats.org/officeDocument/2006/relationships" r:id="rId6"/>
          </a:graphicData>
        </a:graphic>
      </p:graphicFrame>
      <p:sp>
        <p:nvSpPr>
          <p:cNvPr id="8" name="Arc 7">
            <a:extLst>
              <a:ext uri="{FF2B5EF4-FFF2-40B4-BE49-F238E27FC236}">
                <a16:creationId xmlns:a16="http://schemas.microsoft.com/office/drawing/2014/main" id="{E120FAD8-362C-7482-B4EF-9FDD0D8D522D}"/>
              </a:ext>
            </a:extLst>
          </p:cNvPr>
          <p:cNvSpPr/>
          <p:nvPr/>
        </p:nvSpPr>
        <p:spPr>
          <a:xfrm rot="5400000">
            <a:off x="7278628" y="2086432"/>
            <a:ext cx="4259582" cy="4277719"/>
          </a:xfrm>
          <a:prstGeom prst="arc">
            <a:avLst>
              <a:gd name="adj1" fmla="val 15980799"/>
              <a:gd name="adj2" fmla="val 2548171"/>
            </a:avLst>
          </a:prstGeom>
          <a:ln w="25400" cap="sq">
            <a:solidFill>
              <a:srgbClr val="644C00"/>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8CDA15DB-0513-EDCF-A92D-27C5C9871372}"/>
              </a:ext>
            </a:extLst>
          </p:cNvPr>
          <p:cNvSpPr/>
          <p:nvPr/>
        </p:nvSpPr>
        <p:spPr>
          <a:xfrm rot="8341932">
            <a:off x="10788651" y="5831691"/>
            <a:ext cx="119062" cy="166687"/>
          </a:xfrm>
          <a:prstGeom prst="triangle">
            <a:avLst/>
          </a:prstGeom>
          <a:solidFill>
            <a:srgbClr val="644C00"/>
          </a:solidFill>
          <a:ln>
            <a:solidFill>
              <a:srgbClr val="644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928F5DD-E6E3-0140-BC83-900C31E1D46B}"/>
              </a:ext>
            </a:extLst>
          </p:cNvPr>
          <p:cNvSpPr txBox="1"/>
          <p:nvPr/>
        </p:nvSpPr>
        <p:spPr>
          <a:xfrm>
            <a:off x="10640301" y="5962314"/>
            <a:ext cx="989373" cy="307777"/>
          </a:xfrm>
          <a:prstGeom prst="rect">
            <a:avLst/>
          </a:prstGeom>
          <a:noFill/>
        </p:spPr>
        <p:txBody>
          <a:bodyPr wrap="none" rtlCol="0">
            <a:spAutoFit/>
          </a:bodyPr>
          <a:lstStyle/>
          <a:p>
            <a:r>
              <a:rPr lang="en-GB" b="1"/>
              <a:t>Conc IFIs</a:t>
            </a:r>
          </a:p>
        </p:txBody>
      </p:sp>
      <p:pic>
        <p:nvPicPr>
          <p:cNvPr id="2" name="ttsmaker-file-2025-2-14-17-34-13" descr="A blue speaker icon with waves&#10;&#10;AI-generated content may be incorrect.">
            <a:hlinkClick r:id="" action="ppaction://media"/>
            <a:extLst>
              <a:ext uri="{FF2B5EF4-FFF2-40B4-BE49-F238E27FC236}">
                <a16:creationId xmlns:a16="http://schemas.microsoft.com/office/drawing/2014/main" id="{CFA4615C-5842-6C40-F1FB-849D6A904F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01426" y="291752"/>
            <a:ext cx="644066" cy="637892"/>
          </a:xfrm>
          <a:prstGeom prst="rect">
            <a:avLst/>
          </a:prstGeom>
        </p:spPr>
      </p:pic>
    </p:spTree>
    <p:extLst>
      <p:ext uri="{BB962C8B-B14F-4D97-AF65-F5344CB8AC3E}">
        <p14:creationId xmlns:p14="http://schemas.microsoft.com/office/powerpoint/2010/main" val="36257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E7BBB-0D83-3EC3-2E5D-4D7907BCEBE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FA15B9D-1AE9-A2F6-8C5A-851248DC0BBE}"/>
              </a:ext>
            </a:extLst>
          </p:cNvPr>
          <p:cNvSpPr txBox="1"/>
          <p:nvPr/>
        </p:nvSpPr>
        <p:spPr>
          <a:xfrm>
            <a:off x="644721" y="1183811"/>
            <a:ext cx="10926795" cy="4967578"/>
          </a:xfrm>
          <a:prstGeom prst="rect">
            <a:avLst/>
          </a:prstGeom>
          <a:no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Weighted average Cost of Capital (WACC) can be calculated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either at the project level or a more granular level,</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such as the WACC for Conc IFI.</a:t>
            </a:r>
            <a:br>
              <a:rPr lang="en-GB" sz="2000">
                <a:latin typeface="Open Sans" panose="020B0606030504020204" pitchFamily="34" charset="0"/>
                <a:ea typeface="Open Sans" panose="020B0606030504020204" pitchFamily="34" charset="0"/>
                <a:cs typeface="Open Sans" panose="020B0606030504020204" pitchFamily="34" charset="0"/>
              </a:rPr>
            </a:br>
            <a:endParaRPr lang="en-GB" sz="20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WACC is calculated by multiplying the Cost of Capital</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from each source by its respective share within the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overall capital structure being assessed.</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WACC can be lowered by increasing the share of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finance from sources that carry a lower costs of capital.</a:t>
            </a:r>
          </a:p>
        </p:txBody>
      </p:sp>
      <p:sp>
        <p:nvSpPr>
          <p:cNvPr id="5" name="Slide Number Placeholder 1">
            <a:extLst>
              <a:ext uri="{FF2B5EF4-FFF2-40B4-BE49-F238E27FC236}">
                <a16:creationId xmlns:a16="http://schemas.microsoft.com/office/drawing/2014/main" id="{964F7E31-CD4E-FF66-82DA-30ECA4D7502B}"/>
              </a:ext>
            </a:extLst>
          </p:cNvPr>
          <p:cNvSpPr>
            <a:spLocks noGrp="1"/>
          </p:cNvSpPr>
          <p:nvPr>
            <p:ph type="sldNum" idx="11"/>
          </p:nvPr>
        </p:nvSpPr>
        <p:spPr/>
        <p:txBody>
          <a:bodyPr/>
          <a:lstStyle/>
          <a:p>
            <a:fld id="{00000000-1234-1234-1234-123412341234}" type="slidenum">
              <a:rPr lang="sv-SE"/>
              <a:pPr/>
              <a:t>36</a:t>
            </a:fld>
            <a:endParaRPr lang="sv-SE"/>
          </a:p>
        </p:txBody>
      </p:sp>
      <p:sp>
        <p:nvSpPr>
          <p:cNvPr id="4" name="Title 3">
            <a:extLst>
              <a:ext uri="{FF2B5EF4-FFF2-40B4-BE49-F238E27FC236}">
                <a16:creationId xmlns:a16="http://schemas.microsoft.com/office/drawing/2014/main" id="{ADCFF64D-4A99-94B7-93E0-A2383C1F99C5}"/>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Blended Finance – WACC</a:t>
            </a:r>
            <a:endParaRPr lang="en-GB"/>
          </a:p>
        </p:txBody>
      </p:sp>
      <p:graphicFrame>
        <p:nvGraphicFramePr>
          <p:cNvPr id="3" name="Chart 2">
            <a:extLst>
              <a:ext uri="{FF2B5EF4-FFF2-40B4-BE49-F238E27FC236}">
                <a16:creationId xmlns:a16="http://schemas.microsoft.com/office/drawing/2014/main" id="{F857AE87-5232-FBD9-1C3E-C54E33CBC4CD}"/>
              </a:ext>
            </a:extLst>
          </p:cNvPr>
          <p:cNvGraphicFramePr>
            <a:graphicFrameLocks/>
          </p:cNvGraphicFramePr>
          <p:nvPr>
            <p:custDataLst>
              <p:tags r:id="rId1"/>
            </p:custDataLst>
          </p:nvPr>
        </p:nvGraphicFramePr>
        <p:xfrm>
          <a:off x="7206299" y="1744910"/>
          <a:ext cx="4985701" cy="4747965"/>
        </p:xfrm>
        <a:graphic>
          <a:graphicData uri="http://schemas.openxmlformats.org/drawingml/2006/chart">
            <c:chart xmlns:c="http://schemas.openxmlformats.org/drawingml/2006/chart" xmlns:r="http://schemas.openxmlformats.org/officeDocument/2006/relationships" r:id="rId6"/>
          </a:graphicData>
        </a:graphic>
      </p:graphicFrame>
      <p:grpSp>
        <p:nvGrpSpPr>
          <p:cNvPr id="10" name="Group 9">
            <a:extLst>
              <a:ext uri="{FF2B5EF4-FFF2-40B4-BE49-F238E27FC236}">
                <a16:creationId xmlns:a16="http://schemas.microsoft.com/office/drawing/2014/main" id="{9EEEB585-3F64-462D-36E5-BA6BFA4C773A}"/>
              </a:ext>
            </a:extLst>
          </p:cNvPr>
          <p:cNvGrpSpPr/>
          <p:nvPr/>
        </p:nvGrpSpPr>
        <p:grpSpPr>
          <a:xfrm>
            <a:off x="838200" y="2736422"/>
            <a:ext cx="5045123" cy="931178"/>
            <a:chOff x="838200" y="2751589"/>
            <a:chExt cx="5045123" cy="931178"/>
          </a:xfrm>
        </p:grpSpPr>
        <p:sp>
          <p:nvSpPr>
            <p:cNvPr id="9" name="Rectangle: Rounded Corners 8">
              <a:extLst>
                <a:ext uri="{FF2B5EF4-FFF2-40B4-BE49-F238E27FC236}">
                  <a16:creationId xmlns:a16="http://schemas.microsoft.com/office/drawing/2014/main" id="{82DC2E84-FD67-DD0C-61A3-D612E3C7D362}"/>
                </a:ext>
              </a:extLst>
            </p:cNvPr>
            <p:cNvSpPr/>
            <p:nvPr/>
          </p:nvSpPr>
          <p:spPr>
            <a:xfrm>
              <a:off x="897622" y="2751589"/>
              <a:ext cx="4985701" cy="93117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0FBC57-31AF-0F1D-0BF5-40486598C8B1}"/>
                    </a:ext>
                  </a:extLst>
                </p:cNvPr>
                <p:cNvSpPr txBox="1"/>
                <p:nvPr/>
              </p:nvSpPr>
              <p:spPr>
                <a:xfrm>
                  <a:off x="838200" y="2833366"/>
                  <a:ext cx="4679871" cy="7513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a:latin typeface="Cambria Math" panose="02040503050406030204" pitchFamily="18" charset="0"/>
                          </a:rPr>
                          <m:t>𝑊𝐴𝐶𝐶</m:t>
                        </m:r>
                        <m:r>
                          <a:rPr lang="en-GB" sz="1800" b="0" i="1">
                            <a:latin typeface="Cambria Math" panose="02040503050406030204" pitchFamily="18" charset="0"/>
                          </a:rPr>
                          <m:t>=</m:t>
                        </m:r>
                        <m:f>
                          <m:fPr>
                            <m:ctrlPr>
                              <a:rPr lang="en-GB" sz="1800" b="0" i="1">
                                <a:latin typeface="Cambria Math" panose="02040503050406030204" pitchFamily="18" charset="0"/>
                              </a:rPr>
                            </m:ctrlPr>
                          </m:fPr>
                          <m:num>
                            <m:nary>
                              <m:naryPr>
                                <m:chr m:val="∑"/>
                                <m:limLoc m:val="subSup"/>
                                <m:supHide m:val="on"/>
                                <m:ctrlPr>
                                  <a:rPr lang="en-GB" sz="1800" b="0" i="1">
                                    <a:latin typeface="Cambria Math" panose="02040503050406030204" pitchFamily="18" charset="0"/>
                                  </a:rPr>
                                </m:ctrlPr>
                              </m:naryPr>
                              <m:sub>
                                <m:r>
                                  <m:rPr>
                                    <m:brk m:alnAt="7"/>
                                  </m:rPr>
                                  <a:rPr lang="en-GB" sz="1800" i="1">
                                    <a:latin typeface="Cambria Math" panose="02040503050406030204" pitchFamily="18" charset="0"/>
                                  </a:rPr>
                                  <m:t>𝑖</m:t>
                                </m:r>
                                <m:r>
                                  <a:rPr lang="en-GB" sz="1800" i="1">
                                    <a:latin typeface="Cambria Math" panose="02040503050406030204" pitchFamily="18" charset="0"/>
                                    <a:ea typeface="Cambria Math" panose="02040503050406030204" pitchFamily="18" charset="0"/>
                                  </a:rPr>
                                  <m:t>∈(</m:t>
                                </m:r>
                                <m:r>
                                  <a:rPr lang="en-GB" sz="1800" b="0" i="1">
                                    <a:latin typeface="Cambria Math" panose="02040503050406030204" pitchFamily="18" charset="0"/>
                                    <a:ea typeface="Cambria Math" panose="02040503050406030204" pitchFamily="18" charset="0"/>
                                  </a:rPr>
                                  <m:t>𝐹𝑖𝑛𝑎𝑛𝑐𝑖𝑛𝑔</m:t>
                                </m:r>
                                <m:r>
                                  <a:rPr lang="en-GB" sz="1800" b="0" i="1">
                                    <a:latin typeface="Cambria Math" panose="02040503050406030204" pitchFamily="18" charset="0"/>
                                    <a:ea typeface="Cambria Math" panose="02040503050406030204" pitchFamily="18" charset="0"/>
                                  </a:rPr>
                                  <m:t> </m:t>
                                </m:r>
                                <m:r>
                                  <a:rPr lang="en-GB" sz="1800" b="0" i="1">
                                    <a:latin typeface="Cambria Math" panose="02040503050406030204" pitchFamily="18" charset="0"/>
                                    <a:ea typeface="Cambria Math" panose="02040503050406030204" pitchFamily="18" charset="0"/>
                                  </a:rPr>
                                  <m:t>𝑆𝑜𝑢𝑟𝑐𝑒</m:t>
                                </m:r>
                                <m:r>
                                  <a:rPr lang="en-GB" sz="1800" b="0" i="1">
                                    <a:latin typeface="Cambria Math" panose="02040503050406030204" pitchFamily="18" charset="0"/>
                                    <a:ea typeface="Cambria Math" panose="02040503050406030204" pitchFamily="18" charset="0"/>
                                  </a:rPr>
                                  <m:t>)</m:t>
                                </m:r>
                              </m:sub>
                              <m:sup/>
                              <m:e>
                                <m:sSub>
                                  <m:sSubPr>
                                    <m:ctrlPr>
                                      <a:rPr lang="en-GB" sz="1800" i="1">
                                        <a:latin typeface="Cambria Math" panose="02040503050406030204" pitchFamily="18" charset="0"/>
                                      </a:rPr>
                                    </m:ctrlPr>
                                  </m:sSubPr>
                                  <m:e>
                                    <m:r>
                                      <a:rPr lang="en-GB" sz="1800" i="1">
                                        <a:latin typeface="Cambria Math" panose="02040503050406030204" pitchFamily="18" charset="0"/>
                                      </a:rPr>
                                      <m:t>𝑆h𝑎𝑟𝑒</m:t>
                                    </m:r>
                                  </m:e>
                                  <m:sub>
                                    <m:r>
                                      <a:rPr lang="en-GB" sz="1800" i="1">
                                        <a:latin typeface="Cambria Math" panose="02040503050406030204" pitchFamily="18" charset="0"/>
                                      </a:rPr>
                                      <m:t>𝑖</m:t>
                                    </m:r>
                                  </m:sub>
                                </m:sSub>
                                <m:r>
                                  <a:rPr lang="en-GB" sz="1800" i="1">
                                    <a:latin typeface="Cambria Math" panose="02040503050406030204" pitchFamily="18" charset="0"/>
                                    <a:ea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𝐶𝑜𝐶</m:t>
                                    </m:r>
                                  </m:e>
                                  <m:sub>
                                    <m:r>
                                      <a:rPr lang="en-GB" sz="1800" i="1">
                                        <a:latin typeface="Cambria Math" panose="02040503050406030204" pitchFamily="18" charset="0"/>
                                        <a:ea typeface="Cambria Math" panose="02040503050406030204" pitchFamily="18" charset="0"/>
                                      </a:rPr>
                                      <m:t>𝑖</m:t>
                                    </m:r>
                                  </m:sub>
                                </m:sSub>
                              </m:e>
                            </m:nary>
                          </m:num>
                          <m:den>
                            <m:nary>
                              <m:naryPr>
                                <m:chr m:val="∑"/>
                                <m:limLoc m:val="subSup"/>
                                <m:supHide m:val="on"/>
                                <m:ctrlPr>
                                  <a:rPr lang="en-GB" sz="1800" i="1">
                                    <a:latin typeface="Cambria Math" panose="02040503050406030204" pitchFamily="18" charset="0"/>
                                  </a:rPr>
                                </m:ctrlPr>
                              </m:naryPr>
                              <m:sub>
                                <m:r>
                                  <m:rPr>
                                    <m:brk m:alnAt="7"/>
                                  </m:rPr>
                                  <a:rPr lang="en-GB" sz="1800" i="1">
                                    <a:latin typeface="Cambria Math" panose="02040503050406030204" pitchFamily="18" charset="0"/>
                                  </a:rPr>
                                  <m:t>𝑖</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𝐹𝑖𝑛𝑎𝑛𝑐𝑖𝑛𝑔</m:t>
                                </m:r>
                                <m:r>
                                  <a:rPr lang="en-GB" sz="1800" i="1">
                                    <a:latin typeface="Cambria Math" panose="02040503050406030204" pitchFamily="18" charset="0"/>
                                    <a:ea typeface="Cambria Math" panose="02040503050406030204" pitchFamily="18" charset="0"/>
                                  </a:rPr>
                                  <m:t> </m:t>
                                </m:r>
                                <m:r>
                                  <a:rPr lang="en-GB" sz="1800" i="1">
                                    <a:latin typeface="Cambria Math" panose="02040503050406030204" pitchFamily="18" charset="0"/>
                                    <a:ea typeface="Cambria Math" panose="02040503050406030204" pitchFamily="18" charset="0"/>
                                  </a:rPr>
                                  <m:t>𝑆𝑜𝑢𝑟𝑐𝑒</m:t>
                                </m:r>
                                <m:r>
                                  <a:rPr lang="en-GB" sz="1800" i="1">
                                    <a:latin typeface="Cambria Math" panose="02040503050406030204" pitchFamily="18" charset="0"/>
                                    <a:ea typeface="Cambria Math" panose="02040503050406030204" pitchFamily="18" charset="0"/>
                                  </a:rPr>
                                  <m:t>)</m:t>
                                </m:r>
                              </m:sub>
                              <m:sup/>
                              <m:e>
                                <m:sSub>
                                  <m:sSubPr>
                                    <m:ctrlPr>
                                      <a:rPr lang="en-GB" sz="1800" i="1">
                                        <a:latin typeface="Cambria Math" panose="02040503050406030204" pitchFamily="18" charset="0"/>
                                      </a:rPr>
                                    </m:ctrlPr>
                                  </m:sSubPr>
                                  <m:e>
                                    <m:r>
                                      <a:rPr lang="en-GB" sz="1800" i="1">
                                        <a:latin typeface="Cambria Math" panose="02040503050406030204" pitchFamily="18" charset="0"/>
                                      </a:rPr>
                                      <m:t>𝑆h𝑎𝑟𝑒</m:t>
                                    </m:r>
                                  </m:e>
                                  <m:sub>
                                    <m:r>
                                      <a:rPr lang="en-GB" sz="1800" i="1">
                                        <a:latin typeface="Cambria Math" panose="02040503050406030204" pitchFamily="18" charset="0"/>
                                      </a:rPr>
                                      <m:t>𝑖</m:t>
                                    </m:r>
                                  </m:sub>
                                </m:sSub>
                              </m:e>
                            </m:nary>
                          </m:den>
                        </m:f>
                      </m:oMath>
                    </m:oMathPara>
                  </a14:m>
                  <a:endParaRPr lang="en-GB" sz="1800"/>
                </a:p>
              </p:txBody>
            </p:sp>
          </mc:Choice>
          <mc:Fallback xmlns="">
            <p:sp>
              <p:nvSpPr>
                <p:cNvPr id="2" name="TextBox 1">
                  <a:extLst>
                    <a:ext uri="{FF2B5EF4-FFF2-40B4-BE49-F238E27FC236}">
                      <a16:creationId xmlns:a16="http://schemas.microsoft.com/office/drawing/2014/main" id="{E00FBC57-31AF-0F1D-0BF5-40486598C8B1}"/>
                    </a:ext>
                  </a:extLst>
                </p:cNvPr>
                <p:cNvSpPr txBox="1">
                  <a:spLocks noRot="1" noChangeAspect="1" noMove="1" noResize="1" noEditPoints="1" noAdjustHandles="1" noChangeArrowheads="1" noChangeShapeType="1" noTextEdit="1"/>
                </p:cNvSpPr>
                <p:nvPr/>
              </p:nvSpPr>
              <p:spPr>
                <a:xfrm>
                  <a:off x="838200" y="2833366"/>
                  <a:ext cx="4679871" cy="751360"/>
                </a:xfrm>
                <a:prstGeom prst="rect">
                  <a:avLst/>
                </a:prstGeom>
                <a:blipFill>
                  <a:blip r:embed="R004941a766744cf9"/>
                  <a:stretch>
                    <a:fillRect/>
                  </a:stretch>
                </a:blipFill>
              </p:spPr>
              <p:txBody>
                <a:bodyPr/>
                <a:lstStyle/>
                <a:p>
                  <a:r>
                    <a:rPr lang="en-GB">
                      <a:noFill/>
                    </a:rPr>
                    <a:t> </a:t>
                  </a:r>
                </a:p>
              </p:txBody>
            </p:sp>
          </mc:Fallback>
        </mc:AlternateContent>
      </p:grpSp>
      <p:pic>
        <p:nvPicPr>
          <p:cNvPr id="8" name="ttsmaker-file-2025-2-14-17-35-14" descr="A blue speaker icon with waves&#10;&#10;AI-generated content may be incorrect.">
            <a:hlinkClick r:id="" action="ppaction://media"/>
            <a:extLst>
              <a:ext uri="{FF2B5EF4-FFF2-40B4-BE49-F238E27FC236}">
                <a16:creationId xmlns:a16="http://schemas.microsoft.com/office/drawing/2014/main" id="{F779D8A9-941E-9108-96E1-4E356679C8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50438" y="5846090"/>
            <a:ext cx="615017" cy="609599"/>
          </a:xfrm>
          <a:prstGeom prst="rect">
            <a:avLst/>
          </a:prstGeom>
        </p:spPr>
      </p:pic>
    </p:spTree>
    <p:extLst>
      <p:ext uri="{BB962C8B-B14F-4D97-AF65-F5344CB8AC3E}">
        <p14:creationId xmlns:p14="http://schemas.microsoft.com/office/powerpoint/2010/main" val="344671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4AAB-319A-D0CD-1417-DA8C01B763D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83675D0-8306-66F0-BE3B-FC573F65E442}"/>
              </a:ext>
            </a:extLst>
          </p:cNvPr>
          <p:cNvSpPr txBox="1"/>
          <p:nvPr/>
        </p:nvSpPr>
        <p:spPr>
          <a:xfrm>
            <a:off x="644721" y="1183811"/>
            <a:ext cx="10926795" cy="4629024"/>
          </a:xfrm>
          <a:prstGeom prst="rect">
            <a:avLst/>
          </a:prstGeom>
          <a:no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Below we can see an example calculation for WACC from these 5 financiers:</a:t>
            </a:r>
          </a:p>
          <a:p>
            <a:pPr marL="457200" indent="-457200">
              <a:lnSpc>
                <a:spcPct val="150000"/>
              </a:lnSpc>
              <a:spcAft>
                <a:spcPts val="800"/>
              </a:spcAft>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We can see here that for this selection of 5 financiers,</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based on their commitments and terms of commitment</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the WACC for this group is </a:t>
            </a:r>
            <a:r>
              <a:rPr lang="en-GB" sz="2000" b="1" dirty="0">
                <a:latin typeface="Open Sans" panose="020B0606030504020204" pitchFamily="34" charset="0"/>
                <a:ea typeface="Open Sans" panose="020B0606030504020204" pitchFamily="34" charset="0"/>
                <a:cs typeface="Open Sans" panose="020B0606030504020204" pitchFamily="34" charset="0"/>
              </a:rPr>
              <a:t>2.472%</a:t>
            </a:r>
          </a:p>
        </p:txBody>
      </p:sp>
      <p:sp>
        <p:nvSpPr>
          <p:cNvPr id="5" name="Slide Number Placeholder 1">
            <a:extLst>
              <a:ext uri="{FF2B5EF4-FFF2-40B4-BE49-F238E27FC236}">
                <a16:creationId xmlns:a16="http://schemas.microsoft.com/office/drawing/2014/main" id="{123BFDE9-6FB6-2588-B302-F41BE9F80762}"/>
              </a:ext>
            </a:extLst>
          </p:cNvPr>
          <p:cNvSpPr>
            <a:spLocks noGrp="1"/>
          </p:cNvSpPr>
          <p:nvPr>
            <p:ph type="sldNum" idx="11"/>
          </p:nvPr>
        </p:nvSpPr>
        <p:spPr/>
        <p:txBody>
          <a:bodyPr/>
          <a:lstStyle/>
          <a:p>
            <a:fld id="{00000000-1234-1234-1234-123412341234}" type="slidenum">
              <a:rPr lang="sv-SE"/>
              <a:pPr/>
              <a:t>37</a:t>
            </a:fld>
            <a:endParaRPr lang="sv-SE"/>
          </a:p>
        </p:txBody>
      </p:sp>
      <p:sp>
        <p:nvSpPr>
          <p:cNvPr id="4" name="Title 3">
            <a:extLst>
              <a:ext uri="{FF2B5EF4-FFF2-40B4-BE49-F238E27FC236}">
                <a16:creationId xmlns:a16="http://schemas.microsoft.com/office/drawing/2014/main" id="{D451E614-9A67-FE7E-B37F-B6EC02BF455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Blended Finance – WACC</a:t>
            </a:r>
            <a:endParaRPr lang="en-GB"/>
          </a:p>
        </p:txBody>
      </p:sp>
      <p:grpSp>
        <p:nvGrpSpPr>
          <p:cNvPr id="10" name="Group 9">
            <a:extLst>
              <a:ext uri="{FF2B5EF4-FFF2-40B4-BE49-F238E27FC236}">
                <a16:creationId xmlns:a16="http://schemas.microsoft.com/office/drawing/2014/main" id="{3E2A9EC8-8E5A-AF1F-5BC5-09002D46A4CC}"/>
              </a:ext>
            </a:extLst>
          </p:cNvPr>
          <p:cNvGrpSpPr/>
          <p:nvPr/>
        </p:nvGrpSpPr>
        <p:grpSpPr>
          <a:xfrm>
            <a:off x="1062995" y="1939934"/>
            <a:ext cx="5045123" cy="931178"/>
            <a:chOff x="838200" y="2751589"/>
            <a:chExt cx="5045123" cy="931178"/>
          </a:xfrm>
        </p:grpSpPr>
        <p:sp>
          <p:nvSpPr>
            <p:cNvPr id="9" name="Rectangle: Rounded Corners 8">
              <a:extLst>
                <a:ext uri="{FF2B5EF4-FFF2-40B4-BE49-F238E27FC236}">
                  <a16:creationId xmlns:a16="http://schemas.microsoft.com/office/drawing/2014/main" id="{AAB8DDEA-B352-C15D-29BA-D175C526F4CF}"/>
                </a:ext>
              </a:extLst>
            </p:cNvPr>
            <p:cNvSpPr/>
            <p:nvPr/>
          </p:nvSpPr>
          <p:spPr>
            <a:xfrm>
              <a:off x="897622" y="2751589"/>
              <a:ext cx="4985701" cy="93117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A52B04B-DE9B-3F73-F9C5-E02C682D3F6A}"/>
                    </a:ext>
                  </a:extLst>
                </p:cNvPr>
                <p:cNvSpPr txBox="1"/>
                <p:nvPr/>
              </p:nvSpPr>
              <p:spPr>
                <a:xfrm>
                  <a:off x="838200" y="2833366"/>
                  <a:ext cx="4679871" cy="7513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a:latin typeface="Cambria Math" panose="02040503050406030204" pitchFamily="18" charset="0"/>
                          </a:rPr>
                          <m:t>𝑊𝐴𝐶𝐶</m:t>
                        </m:r>
                        <m:r>
                          <a:rPr lang="en-GB" sz="1800" b="0" i="1">
                            <a:latin typeface="Cambria Math" panose="02040503050406030204" pitchFamily="18" charset="0"/>
                          </a:rPr>
                          <m:t>=</m:t>
                        </m:r>
                        <m:f>
                          <m:fPr>
                            <m:ctrlPr>
                              <a:rPr lang="en-GB" sz="1800" b="0" i="1">
                                <a:latin typeface="Cambria Math" panose="02040503050406030204" pitchFamily="18" charset="0"/>
                              </a:rPr>
                            </m:ctrlPr>
                          </m:fPr>
                          <m:num>
                            <m:nary>
                              <m:naryPr>
                                <m:chr m:val="∑"/>
                                <m:limLoc m:val="subSup"/>
                                <m:supHide m:val="on"/>
                                <m:ctrlPr>
                                  <a:rPr lang="en-GB" sz="1800" b="0" i="1">
                                    <a:latin typeface="Cambria Math" panose="02040503050406030204" pitchFamily="18" charset="0"/>
                                  </a:rPr>
                                </m:ctrlPr>
                              </m:naryPr>
                              <m:sub>
                                <m:r>
                                  <m:rPr>
                                    <m:brk m:alnAt="7"/>
                                  </m:rPr>
                                  <a:rPr lang="en-GB" sz="1800" i="1">
                                    <a:latin typeface="Cambria Math" panose="02040503050406030204" pitchFamily="18" charset="0"/>
                                  </a:rPr>
                                  <m:t>𝑖</m:t>
                                </m:r>
                                <m:r>
                                  <a:rPr lang="en-GB" sz="1800" i="1">
                                    <a:latin typeface="Cambria Math" panose="02040503050406030204" pitchFamily="18" charset="0"/>
                                    <a:ea typeface="Cambria Math" panose="02040503050406030204" pitchFamily="18" charset="0"/>
                                  </a:rPr>
                                  <m:t>∈(</m:t>
                                </m:r>
                                <m:r>
                                  <a:rPr lang="en-GB" sz="1800" b="0" i="1">
                                    <a:latin typeface="Cambria Math" panose="02040503050406030204" pitchFamily="18" charset="0"/>
                                    <a:ea typeface="Cambria Math" panose="02040503050406030204" pitchFamily="18" charset="0"/>
                                  </a:rPr>
                                  <m:t>𝐹𝑖𝑛𝑎𝑛𝑐𝑖𝑛𝑔</m:t>
                                </m:r>
                                <m:r>
                                  <a:rPr lang="en-GB" sz="1800" b="0" i="1">
                                    <a:latin typeface="Cambria Math" panose="02040503050406030204" pitchFamily="18" charset="0"/>
                                    <a:ea typeface="Cambria Math" panose="02040503050406030204" pitchFamily="18" charset="0"/>
                                  </a:rPr>
                                  <m:t> </m:t>
                                </m:r>
                                <m:r>
                                  <a:rPr lang="en-GB" sz="1800" b="0" i="1">
                                    <a:latin typeface="Cambria Math" panose="02040503050406030204" pitchFamily="18" charset="0"/>
                                    <a:ea typeface="Cambria Math" panose="02040503050406030204" pitchFamily="18" charset="0"/>
                                  </a:rPr>
                                  <m:t>𝑆𝑜𝑢𝑟𝑐𝑒</m:t>
                                </m:r>
                                <m:r>
                                  <a:rPr lang="en-GB" sz="1800" b="0" i="1">
                                    <a:latin typeface="Cambria Math" panose="02040503050406030204" pitchFamily="18" charset="0"/>
                                    <a:ea typeface="Cambria Math" panose="02040503050406030204" pitchFamily="18" charset="0"/>
                                  </a:rPr>
                                  <m:t>)</m:t>
                                </m:r>
                              </m:sub>
                              <m:sup/>
                              <m:e>
                                <m:sSub>
                                  <m:sSubPr>
                                    <m:ctrlPr>
                                      <a:rPr lang="en-GB" sz="1800" i="1">
                                        <a:latin typeface="Cambria Math" panose="02040503050406030204" pitchFamily="18" charset="0"/>
                                      </a:rPr>
                                    </m:ctrlPr>
                                  </m:sSubPr>
                                  <m:e>
                                    <m:r>
                                      <a:rPr lang="en-GB" sz="1800" i="1">
                                        <a:latin typeface="Cambria Math" panose="02040503050406030204" pitchFamily="18" charset="0"/>
                                      </a:rPr>
                                      <m:t>𝑆h𝑎𝑟𝑒</m:t>
                                    </m:r>
                                  </m:e>
                                  <m:sub>
                                    <m:r>
                                      <a:rPr lang="en-GB" sz="1800" i="1">
                                        <a:latin typeface="Cambria Math" panose="02040503050406030204" pitchFamily="18" charset="0"/>
                                      </a:rPr>
                                      <m:t>𝑖</m:t>
                                    </m:r>
                                  </m:sub>
                                </m:sSub>
                                <m:r>
                                  <a:rPr lang="en-GB" sz="1800" i="1">
                                    <a:latin typeface="Cambria Math" panose="02040503050406030204" pitchFamily="18" charset="0"/>
                                    <a:ea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𝐶𝑜𝐶</m:t>
                                    </m:r>
                                  </m:e>
                                  <m:sub>
                                    <m:r>
                                      <a:rPr lang="en-GB" sz="1800" i="1">
                                        <a:latin typeface="Cambria Math" panose="02040503050406030204" pitchFamily="18" charset="0"/>
                                        <a:ea typeface="Cambria Math" panose="02040503050406030204" pitchFamily="18" charset="0"/>
                                      </a:rPr>
                                      <m:t>𝑖</m:t>
                                    </m:r>
                                  </m:sub>
                                </m:sSub>
                              </m:e>
                            </m:nary>
                          </m:num>
                          <m:den>
                            <m:nary>
                              <m:naryPr>
                                <m:chr m:val="∑"/>
                                <m:limLoc m:val="subSup"/>
                                <m:supHide m:val="on"/>
                                <m:ctrlPr>
                                  <a:rPr lang="en-GB" sz="1800" i="1">
                                    <a:latin typeface="Cambria Math" panose="02040503050406030204" pitchFamily="18" charset="0"/>
                                  </a:rPr>
                                </m:ctrlPr>
                              </m:naryPr>
                              <m:sub>
                                <m:r>
                                  <m:rPr>
                                    <m:brk m:alnAt="7"/>
                                  </m:rPr>
                                  <a:rPr lang="en-GB" sz="1800" i="1">
                                    <a:latin typeface="Cambria Math" panose="02040503050406030204" pitchFamily="18" charset="0"/>
                                  </a:rPr>
                                  <m:t>𝑖</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𝐹𝑖𝑛𝑎𝑛𝑐𝑖𝑛𝑔</m:t>
                                </m:r>
                                <m:r>
                                  <a:rPr lang="en-GB" sz="1800" i="1">
                                    <a:latin typeface="Cambria Math" panose="02040503050406030204" pitchFamily="18" charset="0"/>
                                    <a:ea typeface="Cambria Math" panose="02040503050406030204" pitchFamily="18" charset="0"/>
                                  </a:rPr>
                                  <m:t> </m:t>
                                </m:r>
                                <m:r>
                                  <a:rPr lang="en-GB" sz="1800" i="1">
                                    <a:latin typeface="Cambria Math" panose="02040503050406030204" pitchFamily="18" charset="0"/>
                                    <a:ea typeface="Cambria Math" panose="02040503050406030204" pitchFamily="18" charset="0"/>
                                  </a:rPr>
                                  <m:t>𝑆𝑜𝑢𝑟𝑐𝑒</m:t>
                                </m:r>
                                <m:r>
                                  <a:rPr lang="en-GB" sz="1800" i="1">
                                    <a:latin typeface="Cambria Math" panose="02040503050406030204" pitchFamily="18" charset="0"/>
                                    <a:ea typeface="Cambria Math" panose="02040503050406030204" pitchFamily="18" charset="0"/>
                                  </a:rPr>
                                  <m:t>)</m:t>
                                </m:r>
                              </m:sub>
                              <m:sup/>
                              <m:e>
                                <m:sSub>
                                  <m:sSubPr>
                                    <m:ctrlPr>
                                      <a:rPr lang="en-GB" sz="1800" i="1">
                                        <a:latin typeface="Cambria Math" panose="02040503050406030204" pitchFamily="18" charset="0"/>
                                      </a:rPr>
                                    </m:ctrlPr>
                                  </m:sSubPr>
                                  <m:e>
                                    <m:r>
                                      <a:rPr lang="en-GB" sz="1800" i="1">
                                        <a:latin typeface="Cambria Math" panose="02040503050406030204" pitchFamily="18" charset="0"/>
                                      </a:rPr>
                                      <m:t>𝑆h𝑎𝑟𝑒</m:t>
                                    </m:r>
                                  </m:e>
                                  <m:sub>
                                    <m:r>
                                      <a:rPr lang="en-GB" sz="1800" i="1">
                                        <a:latin typeface="Cambria Math" panose="02040503050406030204" pitchFamily="18" charset="0"/>
                                      </a:rPr>
                                      <m:t>𝑖</m:t>
                                    </m:r>
                                  </m:sub>
                                </m:sSub>
                              </m:e>
                            </m:nary>
                          </m:den>
                        </m:f>
                      </m:oMath>
                    </m:oMathPara>
                  </a14:m>
                  <a:endParaRPr lang="en-GB" sz="1800"/>
                </a:p>
              </p:txBody>
            </p:sp>
          </mc:Choice>
          <mc:Fallback xmlns="">
            <p:sp>
              <p:nvSpPr>
                <p:cNvPr id="2" name="TextBox 1">
                  <a:extLst>
                    <a:ext uri="{FF2B5EF4-FFF2-40B4-BE49-F238E27FC236}">
                      <a16:creationId xmlns:a16="http://schemas.microsoft.com/office/drawing/2014/main" id="{FA52B04B-DE9B-3F73-F9C5-E02C682D3F6A}"/>
                    </a:ext>
                  </a:extLst>
                </p:cNvPr>
                <p:cNvSpPr txBox="1">
                  <a:spLocks noRot="1" noChangeAspect="1" noMove="1" noResize="1" noEditPoints="1" noAdjustHandles="1" noChangeArrowheads="1" noChangeShapeType="1" noTextEdit="1"/>
                </p:cNvSpPr>
                <p:nvPr/>
              </p:nvSpPr>
              <p:spPr>
                <a:xfrm>
                  <a:off x="838200" y="2833366"/>
                  <a:ext cx="4679871" cy="751360"/>
                </a:xfrm>
                <a:prstGeom prst="rect">
                  <a:avLst/>
                </a:prstGeom>
                <a:blipFill>
                  <a:blip r:embed="R78c2b3caf6b64c8b"/>
                  <a:stretch>
                    <a:fillRect/>
                  </a:stretch>
                </a:blipFill>
              </p:spPr>
              <p:txBody>
                <a:bodyPr/>
                <a:lstStyle/>
                <a:p>
                  <a:r>
                    <a:rPr lang="en-GB">
                      <a:noFill/>
                    </a:rPr>
                    <a:t> </a:t>
                  </a:r>
                </a:p>
              </p:txBody>
            </p:sp>
          </mc:Fallback>
        </mc:AlternateContent>
      </p:grpSp>
      <p:graphicFrame>
        <p:nvGraphicFramePr>
          <p:cNvPr id="6" name="Table 5">
            <a:extLst>
              <a:ext uri="{FF2B5EF4-FFF2-40B4-BE49-F238E27FC236}">
                <a16:creationId xmlns:a16="http://schemas.microsoft.com/office/drawing/2014/main" id="{3625D743-63F7-2BA9-D244-C3E99DE909A7}"/>
              </a:ext>
            </a:extLst>
          </p:cNvPr>
          <p:cNvGraphicFramePr>
            <a:graphicFrameLocks noGrp="1"/>
          </p:cNvGraphicFramePr>
          <p:nvPr>
            <p:extLst>
              <p:ext uri="{D42A27DB-BD31-4B8C-83A1-F6EECF244321}">
                <p14:modId xmlns:p14="http://schemas.microsoft.com/office/powerpoint/2010/main" val="3916820079"/>
              </p:ext>
            </p:extLst>
          </p:nvPr>
        </p:nvGraphicFramePr>
        <p:xfrm>
          <a:off x="8055429" y="2156579"/>
          <a:ext cx="3516087" cy="2923421"/>
        </p:xfrm>
        <a:graphic>
          <a:graphicData uri="http://schemas.openxmlformats.org/drawingml/2006/table">
            <a:tbl>
              <a:tblPr firstRow="1" bandRow="1">
                <a:tableStyleId>{B8DA472E-C0B5-4FAA-A71B-45BBE6C39A2A}</a:tableStyleId>
              </a:tblPr>
              <a:tblGrid>
                <a:gridCol w="1172029">
                  <a:extLst>
                    <a:ext uri="{9D8B030D-6E8A-4147-A177-3AD203B41FA5}">
                      <a16:colId xmlns:a16="http://schemas.microsoft.com/office/drawing/2014/main" val="1135899160"/>
                    </a:ext>
                  </a:extLst>
                </a:gridCol>
                <a:gridCol w="1363758">
                  <a:extLst>
                    <a:ext uri="{9D8B030D-6E8A-4147-A177-3AD203B41FA5}">
                      <a16:colId xmlns:a16="http://schemas.microsoft.com/office/drawing/2014/main" val="3904806500"/>
                    </a:ext>
                  </a:extLst>
                </a:gridCol>
                <a:gridCol w="980300">
                  <a:extLst>
                    <a:ext uri="{9D8B030D-6E8A-4147-A177-3AD203B41FA5}">
                      <a16:colId xmlns:a16="http://schemas.microsoft.com/office/drawing/2014/main" val="2349096166"/>
                    </a:ext>
                  </a:extLst>
                </a:gridCol>
              </a:tblGrid>
              <a:tr h="582976">
                <a:tc>
                  <a:txBody>
                    <a:bodyPr/>
                    <a:lstStyle/>
                    <a:p>
                      <a:r>
                        <a:rPr lang="en-GB"/>
                        <a:t>Financier</a:t>
                      </a:r>
                    </a:p>
                  </a:txBody>
                  <a:tcPr anchor="ctr"/>
                </a:tc>
                <a:tc>
                  <a:txBody>
                    <a:bodyPr/>
                    <a:lstStyle/>
                    <a:p>
                      <a:pPr algn="ctr"/>
                      <a:r>
                        <a:rPr lang="en-GB"/>
                        <a:t>Volume (Million)</a:t>
                      </a:r>
                    </a:p>
                  </a:txBody>
                  <a:tcPr anchor="ctr"/>
                </a:tc>
                <a:tc>
                  <a:txBody>
                    <a:bodyPr/>
                    <a:lstStyle/>
                    <a:p>
                      <a:pPr algn="ctr"/>
                      <a:r>
                        <a:rPr lang="en-GB"/>
                        <a:t>Rate (%)</a:t>
                      </a:r>
                    </a:p>
                  </a:txBody>
                  <a:tcPr anchor="ctr"/>
                </a:tc>
                <a:extLst>
                  <a:ext uri="{0D108BD9-81ED-4DB2-BD59-A6C34878D82A}">
                    <a16:rowId xmlns:a16="http://schemas.microsoft.com/office/drawing/2014/main" val="1233025941"/>
                  </a:ext>
                </a:extLst>
              </a:tr>
              <a:tr h="524087">
                <a:tc>
                  <a:txBody>
                    <a:bodyPr/>
                    <a:lstStyle/>
                    <a:p>
                      <a:r>
                        <a:rPr lang="en-GB"/>
                        <a:t>Fin1</a:t>
                      </a:r>
                    </a:p>
                  </a:txBody>
                  <a:tcPr anchor="ctr"/>
                </a:tc>
                <a:tc>
                  <a:txBody>
                    <a:bodyPr/>
                    <a:lstStyle/>
                    <a:p>
                      <a:pPr algn="ctr"/>
                      <a:r>
                        <a:rPr lang="en-GB" sz="1600"/>
                        <a:t>$12.00</a:t>
                      </a:r>
                    </a:p>
                  </a:txBody>
                  <a:tcPr anchor="ctr"/>
                </a:tc>
                <a:tc>
                  <a:txBody>
                    <a:bodyPr/>
                    <a:lstStyle/>
                    <a:p>
                      <a:pPr algn="ctr"/>
                      <a:r>
                        <a:rPr lang="en-GB" sz="1600"/>
                        <a:t>2.0%</a:t>
                      </a:r>
                    </a:p>
                  </a:txBody>
                  <a:tcPr anchor="ctr"/>
                </a:tc>
                <a:extLst>
                  <a:ext uri="{0D108BD9-81ED-4DB2-BD59-A6C34878D82A}">
                    <a16:rowId xmlns:a16="http://schemas.microsoft.com/office/drawing/2014/main" val="19773627"/>
                  </a:ext>
                </a:extLst>
              </a:tr>
              <a:tr h="430757">
                <a:tc>
                  <a:txBody>
                    <a:bodyPr/>
                    <a:lstStyle/>
                    <a:p>
                      <a:r>
                        <a:rPr lang="en-GB"/>
                        <a:t>Fin2</a:t>
                      </a:r>
                    </a:p>
                  </a:txBody>
                  <a:tcPr anchor="ctr"/>
                </a:tc>
                <a:tc>
                  <a:txBody>
                    <a:bodyPr/>
                    <a:lstStyle/>
                    <a:p>
                      <a:pPr algn="ctr"/>
                      <a:r>
                        <a:rPr lang="en-GB" sz="1600"/>
                        <a:t>$20.00</a:t>
                      </a:r>
                    </a:p>
                  </a:txBody>
                  <a:tcPr anchor="ctr"/>
                </a:tc>
                <a:tc>
                  <a:txBody>
                    <a:bodyPr/>
                    <a:lstStyle/>
                    <a:p>
                      <a:pPr algn="ctr"/>
                      <a:r>
                        <a:rPr lang="en-GB" sz="1600"/>
                        <a:t>3.1%</a:t>
                      </a:r>
                    </a:p>
                  </a:txBody>
                  <a:tcPr anchor="ctr"/>
                </a:tc>
                <a:extLst>
                  <a:ext uri="{0D108BD9-81ED-4DB2-BD59-A6C34878D82A}">
                    <a16:rowId xmlns:a16="http://schemas.microsoft.com/office/drawing/2014/main" val="1850486105"/>
                  </a:ext>
                </a:extLst>
              </a:tr>
              <a:tr h="430757">
                <a:tc>
                  <a:txBody>
                    <a:bodyPr/>
                    <a:lstStyle/>
                    <a:p>
                      <a:r>
                        <a:rPr lang="en-GB"/>
                        <a:t>Fin3</a:t>
                      </a:r>
                    </a:p>
                  </a:txBody>
                  <a:tcPr anchor="ctr"/>
                </a:tc>
                <a:tc>
                  <a:txBody>
                    <a:bodyPr/>
                    <a:lstStyle/>
                    <a:p>
                      <a:pPr algn="ctr"/>
                      <a:r>
                        <a:rPr lang="en-GB" sz="1600"/>
                        <a:t>$16.00</a:t>
                      </a:r>
                    </a:p>
                  </a:txBody>
                  <a:tcPr anchor="ctr"/>
                </a:tc>
                <a:tc>
                  <a:txBody>
                    <a:bodyPr/>
                    <a:lstStyle/>
                    <a:p>
                      <a:pPr algn="ctr"/>
                      <a:r>
                        <a:rPr lang="en-GB" sz="1600"/>
                        <a:t>2.2%</a:t>
                      </a:r>
                    </a:p>
                  </a:txBody>
                  <a:tcPr anchor="ctr"/>
                </a:tc>
                <a:extLst>
                  <a:ext uri="{0D108BD9-81ED-4DB2-BD59-A6C34878D82A}">
                    <a16:rowId xmlns:a16="http://schemas.microsoft.com/office/drawing/2014/main" val="3892642539"/>
                  </a:ext>
                </a:extLst>
              </a:tr>
              <a:tr h="430757">
                <a:tc>
                  <a:txBody>
                    <a:bodyPr/>
                    <a:lstStyle/>
                    <a:p>
                      <a:r>
                        <a:rPr lang="en-GB"/>
                        <a:t>Fin4</a:t>
                      </a:r>
                    </a:p>
                  </a:txBody>
                  <a:tcPr anchor="ctr"/>
                </a:tc>
                <a:tc>
                  <a:txBody>
                    <a:bodyPr/>
                    <a:lstStyle/>
                    <a:p>
                      <a:pPr algn="ctr"/>
                      <a:r>
                        <a:rPr lang="en-GB" sz="1600"/>
                        <a:t>$24.00</a:t>
                      </a:r>
                    </a:p>
                  </a:txBody>
                  <a:tcPr anchor="ctr"/>
                </a:tc>
                <a:tc>
                  <a:txBody>
                    <a:bodyPr/>
                    <a:lstStyle/>
                    <a:p>
                      <a:pPr algn="ctr"/>
                      <a:r>
                        <a:rPr lang="en-GB" sz="1600"/>
                        <a:t>2.5%</a:t>
                      </a:r>
                    </a:p>
                  </a:txBody>
                  <a:tcPr anchor="ctr"/>
                </a:tc>
                <a:extLst>
                  <a:ext uri="{0D108BD9-81ED-4DB2-BD59-A6C34878D82A}">
                    <a16:rowId xmlns:a16="http://schemas.microsoft.com/office/drawing/2014/main" val="3528072910"/>
                  </a:ext>
                </a:extLst>
              </a:tr>
              <a:tr h="524087">
                <a:tc>
                  <a:txBody>
                    <a:bodyPr/>
                    <a:lstStyle/>
                    <a:p>
                      <a:r>
                        <a:rPr lang="en-GB"/>
                        <a:t>Fin5</a:t>
                      </a:r>
                    </a:p>
                  </a:txBody>
                  <a:tcPr anchor="ctr"/>
                </a:tc>
                <a:tc>
                  <a:txBody>
                    <a:bodyPr/>
                    <a:lstStyle/>
                    <a:p>
                      <a:pPr algn="ctr"/>
                      <a:r>
                        <a:rPr lang="en-GB" sz="1600"/>
                        <a:t>$3.00</a:t>
                      </a:r>
                    </a:p>
                  </a:txBody>
                  <a:tcPr anchor="ctr"/>
                </a:tc>
                <a:tc>
                  <a:txBody>
                    <a:bodyPr/>
                    <a:lstStyle/>
                    <a:p>
                      <a:pPr algn="ctr"/>
                      <a:r>
                        <a:rPr lang="en-GB" sz="1600"/>
                        <a:t>1.4%</a:t>
                      </a:r>
                    </a:p>
                  </a:txBody>
                  <a:tcPr anchor="ctr"/>
                </a:tc>
                <a:extLst>
                  <a:ext uri="{0D108BD9-81ED-4DB2-BD59-A6C34878D82A}">
                    <a16:rowId xmlns:a16="http://schemas.microsoft.com/office/drawing/2014/main" val="1900992142"/>
                  </a:ext>
                </a:extLst>
              </a:tr>
            </a:tbl>
          </a:graphicData>
        </a:graphic>
      </p:graphicFrame>
      <p:sp>
        <p:nvSpPr>
          <p:cNvPr id="11" name="Rectangle: Rounded Corners 10">
            <a:extLst>
              <a:ext uri="{FF2B5EF4-FFF2-40B4-BE49-F238E27FC236}">
                <a16:creationId xmlns:a16="http://schemas.microsoft.com/office/drawing/2014/main" id="{CD505830-588B-BC79-CF22-B6ED04AB576F}"/>
              </a:ext>
            </a:extLst>
          </p:cNvPr>
          <p:cNvSpPr/>
          <p:nvPr/>
        </p:nvSpPr>
        <p:spPr>
          <a:xfrm>
            <a:off x="1062994" y="3120233"/>
            <a:ext cx="6673119" cy="93117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29BF36-CCEA-9EF0-BC32-66B413F7D167}"/>
                  </a:ext>
                </a:extLst>
              </p:cNvPr>
              <p:cNvSpPr txBox="1"/>
              <p:nvPr/>
            </p:nvSpPr>
            <p:spPr>
              <a:xfrm>
                <a:off x="1240363" y="3348586"/>
                <a:ext cx="6336094" cy="1013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a:latin typeface="Cambria Math" panose="02040503050406030204" pitchFamily="18" charset="0"/>
                        </a:rPr>
                        <m:t>𝑊𝐴𝐶𝐶</m:t>
                      </m:r>
                      <m:r>
                        <a:rPr lang="en-GB" sz="1600" b="0" i="1">
                          <a:latin typeface="Cambria Math" panose="02040503050406030204" pitchFamily="18" charset="0"/>
                        </a:rPr>
                        <m:t>= </m:t>
                      </m:r>
                      <m:f>
                        <m:fPr>
                          <m:ctrlPr>
                            <a:rPr lang="en-GB" sz="1600" b="0" i="1">
                              <a:latin typeface="Cambria Math" panose="02040503050406030204" pitchFamily="18" charset="0"/>
                            </a:rPr>
                          </m:ctrlPr>
                        </m:fPr>
                        <m:num>
                          <m:d>
                            <m:dPr>
                              <m:ctrlPr>
                                <a:rPr lang="en-GB" sz="1600" b="0" i="1">
                                  <a:latin typeface="Cambria Math" panose="02040503050406030204" pitchFamily="18" charset="0"/>
                                </a:rPr>
                              </m:ctrlPr>
                            </m:dPr>
                            <m:e>
                              <m:r>
                                <a:rPr lang="en-GB" sz="1600" b="0" i="1">
                                  <a:latin typeface="Cambria Math" panose="02040503050406030204" pitchFamily="18" charset="0"/>
                                </a:rPr>
                                <m:t>12</m:t>
                              </m:r>
                              <m:r>
                                <a:rPr lang="en-GB" sz="1600" b="0" i="1">
                                  <a:latin typeface="Cambria Math" panose="02040503050406030204" pitchFamily="18" charset="0"/>
                                  <a:ea typeface="Cambria Math" panose="02040503050406030204" pitchFamily="18" charset="0"/>
                                </a:rPr>
                                <m:t>×2.0</m:t>
                              </m:r>
                            </m:e>
                          </m:d>
                          <m:r>
                            <a:rPr lang="en-GB" sz="1600" b="0" i="1">
                              <a:latin typeface="Cambria Math" panose="02040503050406030204" pitchFamily="18" charset="0"/>
                            </a:rPr>
                            <m:t>+</m:t>
                          </m:r>
                          <m:d>
                            <m:dPr>
                              <m:ctrlPr>
                                <a:rPr lang="en-GB" sz="1600" b="0" i="1">
                                  <a:latin typeface="Cambria Math" panose="02040503050406030204" pitchFamily="18" charset="0"/>
                                </a:rPr>
                              </m:ctrlPr>
                            </m:dPr>
                            <m:e>
                              <m:r>
                                <a:rPr lang="en-GB" sz="1600" b="0" i="1">
                                  <a:latin typeface="Cambria Math" panose="02040503050406030204" pitchFamily="18" charset="0"/>
                                </a:rPr>
                                <m:t>20</m:t>
                              </m:r>
                              <m:r>
                                <a:rPr lang="en-GB" sz="1600" b="0" i="1">
                                  <a:latin typeface="Cambria Math" panose="02040503050406030204" pitchFamily="18" charset="0"/>
                                  <a:ea typeface="Cambria Math" panose="02040503050406030204" pitchFamily="18" charset="0"/>
                                </a:rPr>
                                <m:t>×3.1</m:t>
                              </m:r>
                            </m:e>
                          </m:d>
                          <m:r>
                            <a:rPr lang="en-GB" sz="1600" b="0" i="1">
                              <a:latin typeface="Cambria Math" panose="02040503050406030204" pitchFamily="18" charset="0"/>
                            </a:rPr>
                            <m:t>+</m:t>
                          </m:r>
                          <m:d>
                            <m:dPr>
                              <m:ctrlPr>
                                <a:rPr lang="en-GB" sz="1600" b="0" i="1">
                                  <a:latin typeface="Cambria Math" panose="02040503050406030204" pitchFamily="18" charset="0"/>
                                </a:rPr>
                              </m:ctrlPr>
                            </m:dPr>
                            <m:e>
                              <m:r>
                                <a:rPr lang="en-GB" sz="1600" b="0" i="1">
                                  <a:latin typeface="Cambria Math" panose="02040503050406030204" pitchFamily="18" charset="0"/>
                                </a:rPr>
                                <m:t>16</m:t>
                              </m:r>
                              <m:r>
                                <a:rPr lang="en-GB" sz="1600" b="0" i="1">
                                  <a:latin typeface="Cambria Math" panose="02040503050406030204" pitchFamily="18" charset="0"/>
                                  <a:ea typeface="Cambria Math" panose="02040503050406030204" pitchFamily="18" charset="0"/>
                                </a:rPr>
                                <m:t>×2.2</m:t>
                              </m:r>
                            </m:e>
                          </m:d>
                          <m:r>
                            <a:rPr lang="en-GB" sz="1600" b="0" i="1">
                              <a:latin typeface="Cambria Math" panose="02040503050406030204" pitchFamily="18" charset="0"/>
                            </a:rPr>
                            <m:t>+</m:t>
                          </m:r>
                          <m:d>
                            <m:dPr>
                              <m:ctrlPr>
                                <a:rPr lang="en-GB" sz="1600" b="0" i="1">
                                  <a:latin typeface="Cambria Math" panose="02040503050406030204" pitchFamily="18" charset="0"/>
                                </a:rPr>
                              </m:ctrlPr>
                            </m:dPr>
                            <m:e>
                              <m:r>
                                <a:rPr lang="en-GB" sz="1600" b="0" i="1">
                                  <a:latin typeface="Cambria Math" panose="02040503050406030204" pitchFamily="18" charset="0"/>
                                </a:rPr>
                                <m:t>24</m:t>
                              </m:r>
                              <m:r>
                                <a:rPr lang="en-GB" sz="1600" b="0" i="1">
                                  <a:latin typeface="Cambria Math" panose="02040503050406030204" pitchFamily="18" charset="0"/>
                                  <a:ea typeface="Cambria Math" panose="02040503050406030204" pitchFamily="18" charset="0"/>
                                </a:rPr>
                                <m:t>×2.5</m:t>
                              </m:r>
                            </m:e>
                          </m:d>
                          <m:r>
                            <a:rPr lang="en-GB" sz="1600" b="0" i="1">
                              <a:latin typeface="Cambria Math" panose="02040503050406030204" pitchFamily="18" charset="0"/>
                            </a:rPr>
                            <m:t>+(3</m:t>
                          </m:r>
                          <m:r>
                            <a:rPr lang="en-GB" sz="1600" b="0" i="1">
                              <a:latin typeface="Cambria Math" panose="02040503050406030204" pitchFamily="18" charset="0"/>
                              <a:ea typeface="Cambria Math" panose="02040503050406030204" pitchFamily="18" charset="0"/>
                            </a:rPr>
                            <m:t>×1.4</m:t>
                          </m:r>
                          <m:r>
                            <a:rPr lang="en-GB" sz="1600" b="0" i="1">
                              <a:latin typeface="Cambria Math" panose="02040503050406030204" pitchFamily="18" charset="0"/>
                            </a:rPr>
                            <m:t>)</m:t>
                          </m:r>
                        </m:num>
                        <m:den>
                          <m:r>
                            <a:rPr lang="en-GB" sz="1600" b="0" i="1">
                              <a:latin typeface="Cambria Math" panose="02040503050406030204" pitchFamily="18" charset="0"/>
                            </a:rPr>
                            <m:t>(12+20+16+24+3)</m:t>
                          </m:r>
                        </m:den>
                      </m:f>
                    </m:oMath>
                  </m:oMathPara>
                </a14:m>
                <a:endParaRPr lang="en-GB" b="0"/>
              </a:p>
              <a:p>
                <a:endParaRPr lang="en-GB" b="0"/>
              </a:p>
              <a:p>
                <a:pPr/>
                <a14:m>
                  <m:oMathPara xmlns:m="http://schemas.openxmlformats.org/officeDocument/2006/math">
                    <m:oMathParaPr>
                      <m:jc m:val="centerGroup"/>
                    </m:oMathParaPr>
                    <m:oMath xmlns:m="http://schemas.openxmlformats.org/officeDocument/2006/math">
                      <m:r>
                        <a:rPr lang="en-GB" sz="1800" b="0" i="1">
                          <a:latin typeface="Cambria Math" panose="02040503050406030204" pitchFamily="18" charset="0"/>
                        </a:rPr>
                        <m:t>=</m:t>
                      </m:r>
                      <m:r>
                        <a:rPr lang="en-GB" sz="1800" b="1" i="1">
                          <a:latin typeface="Cambria Math" panose="02040503050406030204" pitchFamily="18" charset="0"/>
                        </a:rPr>
                        <m:t>𝟐</m:t>
                      </m:r>
                      <m:r>
                        <a:rPr lang="en-GB" sz="1800" b="1" i="1">
                          <a:latin typeface="Cambria Math" panose="02040503050406030204" pitchFamily="18" charset="0"/>
                        </a:rPr>
                        <m:t>.</m:t>
                      </m:r>
                      <m:r>
                        <a:rPr lang="en-GB" sz="1800" b="1" i="1">
                          <a:latin typeface="Cambria Math" panose="02040503050406030204" pitchFamily="18" charset="0"/>
                        </a:rPr>
                        <m:t>𝟒𝟕𝟐</m:t>
                      </m:r>
                      <m:r>
                        <a:rPr lang="en-GB" sz="1800" b="1" i="1">
                          <a:latin typeface="Cambria Math" panose="02040503050406030204" pitchFamily="18" charset="0"/>
                        </a:rPr>
                        <m:t>%</m:t>
                      </m:r>
                    </m:oMath>
                  </m:oMathPara>
                </a14:m>
                <a:endParaRPr lang="en-GB" sz="1800" b="1"/>
              </a:p>
            </p:txBody>
          </p:sp>
        </mc:Choice>
        <mc:Fallback xmlns="">
          <p:sp>
            <p:nvSpPr>
              <p:cNvPr id="8" name="TextBox 7">
                <a:extLst>
                  <a:ext uri="{FF2B5EF4-FFF2-40B4-BE49-F238E27FC236}">
                    <a16:creationId xmlns:a16="http://schemas.microsoft.com/office/drawing/2014/main" id="{C129BF36-CCEA-9EF0-BC32-66B413F7D167}"/>
                  </a:ext>
                </a:extLst>
              </p:cNvPr>
              <p:cNvSpPr txBox="1">
                <a:spLocks noRot="1" noChangeAspect="1" noMove="1" noResize="1" noEditPoints="1" noAdjustHandles="1" noChangeArrowheads="1" noChangeShapeType="1" noTextEdit="1"/>
              </p:cNvSpPr>
              <p:nvPr/>
            </p:nvSpPr>
            <p:spPr>
              <a:xfrm>
                <a:off x="1240363" y="3348586"/>
                <a:ext cx="6336094" cy="1013996"/>
              </a:xfrm>
              <a:prstGeom prst="rect">
                <a:avLst/>
              </a:prstGeom>
              <a:blipFill>
                <a:blip r:embed="R5f68f6615cab41f3"/>
                <a:stretch>
                  <a:fillRect b="-3593"/>
                </a:stretch>
              </a:blipFill>
            </p:spPr>
            <p:txBody>
              <a:bodyPr/>
              <a:lstStyle/>
              <a:p>
                <a:r>
                  <a:rPr lang="en-GB">
                    <a:noFill/>
                  </a:rPr>
                  <a:t> </a:t>
                </a:r>
              </a:p>
            </p:txBody>
          </p:sp>
        </mc:Fallback>
      </mc:AlternateContent>
      <p:pic>
        <p:nvPicPr>
          <p:cNvPr id="12" name="ttsmaker-file-2025-2-14-17-35-53" descr="A blue speaker icon with waves&#10;&#10;AI-generated content may be incorrect.">
            <a:hlinkClick r:id="" action="ppaction://media"/>
            <a:extLst>
              <a:ext uri="{FF2B5EF4-FFF2-40B4-BE49-F238E27FC236}">
                <a16:creationId xmlns:a16="http://schemas.microsoft.com/office/drawing/2014/main" id="{21707F80-7615-EA46-5E2D-2EC56E0A57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8116" y="5818530"/>
            <a:ext cx="638386" cy="643466"/>
          </a:xfrm>
          <a:prstGeom prst="rect">
            <a:avLst/>
          </a:prstGeom>
        </p:spPr>
      </p:pic>
    </p:spTree>
    <p:extLst>
      <p:ext uri="{BB962C8B-B14F-4D97-AF65-F5344CB8AC3E}">
        <p14:creationId xmlns:p14="http://schemas.microsoft.com/office/powerpoint/2010/main" val="29276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ADD96CB8-2D35-4434-F42B-E9B420081002}"/>
              </a:ext>
            </a:extLst>
          </p:cNvPr>
          <p:cNvSpPr txBox="1"/>
          <p:nvPr/>
        </p:nvSpPr>
        <p:spPr>
          <a:xfrm>
            <a:off x="9072756" y="2921167"/>
            <a:ext cx="2839844" cy="1015663"/>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Hannah Luscombe (hannah.luscombe@ouce.ox.ac.uk) William Collier (w.a.i.collier1@lboro.ac.uk)</a:t>
            </a:r>
            <a:endParaRPr lang="nn-NO" sz="1200" dirty="0">
              <a:solidFill>
                <a:schemeClr val="bg1"/>
              </a:solidFill>
            </a:endParaRPr>
          </a:p>
        </p:txBody>
      </p:sp>
    </p:spTree>
    <p:extLst>
      <p:ext uri="{BB962C8B-B14F-4D97-AF65-F5344CB8AC3E}">
        <p14:creationId xmlns:p14="http://schemas.microsoft.com/office/powerpoint/2010/main" val="2967422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86F5-EBCD-9296-A32E-5D3559A33A2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B3867B5-A37C-0AED-5821-9F77B54F28BF}"/>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3DB6F9E9-09F6-7CF3-0BC2-980FA54813BE}"/>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latin typeface="Open Sans ExtraBold"/>
                <a:ea typeface="Open Sans ExtraBold"/>
                <a:cs typeface="Open Sans ExtraBold"/>
              </a:rPr>
              <a:t>Investment Needs Vs </a:t>
            </a:r>
            <a:br>
              <a:rPr lang="en-GB" sz="4800" kern="100">
                <a:solidFill>
                  <a:schemeClr val="bg1"/>
                </a:solidFill>
                <a:latin typeface="Open Sans ExtraBold"/>
                <a:ea typeface="Open Sans ExtraBold"/>
                <a:cs typeface="Open Sans ExtraBold"/>
              </a:rPr>
            </a:br>
            <a:r>
              <a:rPr lang="en-GB" sz="4800" kern="100">
                <a:solidFill>
                  <a:schemeClr val="bg1"/>
                </a:solidFill>
                <a:latin typeface="Open Sans ExtraBold"/>
                <a:ea typeface="Open Sans ExtraBold"/>
                <a:cs typeface="Open Sans ExtraBold"/>
              </a:rPr>
              <a:t>Financing Requirements</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A8E88391-D300-49EC-B21C-51AF07103339}"/>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70B6192-B4B8-E709-5889-6F6F69548B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260125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Arial"/>
                <a:ea typeface="Open Sans"/>
                <a:cs typeface="Arial"/>
              </a:rPr>
              <a:t>Cost of Transitions – Financing Projects</a:t>
            </a:r>
            <a:endParaRPr lang="en-US">
              <a:solidFill>
                <a:srgbClr val="C00000"/>
              </a:solidFill>
              <a:ea typeface="Open Sans"/>
            </a:endParaRPr>
          </a:p>
        </p:txBody>
      </p:sp>
      <p:sp>
        <p:nvSpPr>
          <p:cNvPr id="7" name="TextBox 6">
            <a:extLst>
              <a:ext uri="{FF2B5EF4-FFF2-40B4-BE49-F238E27FC236}">
                <a16:creationId xmlns:a16="http://schemas.microsoft.com/office/drawing/2014/main" id="{CD5483D5-3F86-6D24-ABF3-0F560449B3A5}"/>
              </a:ext>
            </a:extLst>
          </p:cNvPr>
          <p:cNvSpPr txBox="1"/>
          <p:nvPr/>
        </p:nvSpPr>
        <p:spPr>
          <a:xfrm>
            <a:off x="456946" y="1824805"/>
            <a:ext cx="5712535" cy="3847207"/>
          </a:xfrm>
          <a:prstGeom prst="rect">
            <a:avLst/>
          </a:prstGeom>
          <a:solidFill>
            <a:schemeClr val="bg1"/>
          </a:solidFill>
        </p:spPr>
        <p:txBody>
          <a:bodyPr wrap="square" lIns="91440" tIns="45720" rIns="91440" bIns="45720" anchor="t">
            <a:spAutoFit/>
          </a:bodyPr>
          <a:lstStyle/>
          <a:p>
            <a:pPr marL="457200" indent="-457200">
              <a:spcAft>
                <a:spcPts val="800"/>
              </a:spcAft>
              <a:buFont typeface="Arial" panose="020B0604020202020204" pitchFamily="34" charset="0"/>
              <a:buChar char="•"/>
            </a:pPr>
            <a:r>
              <a:rPr lang="en-GB" sz="2200">
                <a:latin typeface="Open Sans"/>
                <a:ea typeface="Open Sans"/>
                <a:cs typeface="Open Sans"/>
              </a:rPr>
              <a:t>Investment Needs represent the </a:t>
            </a:r>
            <a:br>
              <a:rPr lang="en-GB" sz="2200">
                <a:latin typeface="Open Sans"/>
                <a:ea typeface="Open Sans"/>
                <a:cs typeface="Open Sans"/>
              </a:rPr>
            </a:br>
            <a:r>
              <a:rPr lang="en-GB" sz="2200">
                <a:latin typeface="Open Sans" panose="020B0606030504020204" pitchFamily="34" charset="0"/>
                <a:ea typeface="Open Sans" panose="020B0606030504020204" pitchFamily="34" charset="0"/>
                <a:cs typeface="Open Sans" panose="020B0606030504020204" pitchFamily="34" charset="0"/>
              </a:rPr>
              <a:t>Capital Costs of infrastructure projects</a:t>
            </a:r>
          </a:p>
          <a:p>
            <a:pPr lvl="7">
              <a:spcAft>
                <a:spcPts val="800"/>
              </a:spcAft>
            </a:pPr>
            <a:r>
              <a:rPr lang="en-US" sz="3600" i="1">
                <a:latin typeface="Open Sans" panose="020B0606030504020204" pitchFamily="34" charset="0"/>
                <a:ea typeface="Open Sans" panose="020B0606030504020204" pitchFamily="34" charset="0"/>
                <a:cs typeface="Open Sans" panose="020B0606030504020204" pitchFamily="34" charset="0"/>
              </a:rPr>
              <a:t>       </a:t>
            </a:r>
            <a:r>
              <a:rPr lang="en-US" sz="2200" i="1">
                <a:latin typeface="Open Sans" panose="020B0606030504020204" pitchFamily="34" charset="0"/>
                <a:ea typeface="Open Sans" panose="020B0606030504020204" pitchFamily="34" charset="0"/>
                <a:cs typeface="Open Sans" panose="020B0606030504020204" pitchFamily="34" charset="0"/>
              </a:rPr>
              <a:t>       </a:t>
            </a:r>
            <a:r>
              <a:rPr lang="en-US" sz="2400" i="1">
                <a:latin typeface="Open Sans" panose="020B0606030504020204" pitchFamily="34" charset="0"/>
                <a:ea typeface="Open Sans" panose="020B0606030504020204" pitchFamily="34" charset="0"/>
                <a:cs typeface="Open Sans" panose="020B0606030504020204" pitchFamily="34" charset="0"/>
              </a:rPr>
              <a:t>Construction costs etc</a:t>
            </a:r>
            <a:r>
              <a:rPr lang="en-US" sz="2200" i="1">
                <a:latin typeface="Open Sans" panose="020B0606030504020204" pitchFamily="34" charset="0"/>
                <a:ea typeface="Open Sans" panose="020B0606030504020204" pitchFamily="34" charset="0"/>
                <a:cs typeface="Open Sans" panose="020B0606030504020204" pitchFamily="34" charset="0"/>
              </a:rPr>
              <a:t>.</a:t>
            </a:r>
          </a:p>
          <a:p>
            <a:pPr marL="457200" lvl="5" indent="-457200">
              <a:spcAft>
                <a:spcPts val="800"/>
              </a:spcAft>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Due to capital constraints, project </a:t>
            </a:r>
            <a:br>
              <a:rPr lang="en-US" sz="2400">
                <a:latin typeface="Open Sans" panose="020B0606030504020204" pitchFamily="34" charset="0"/>
                <a:ea typeface="Open Sans" panose="020B0606030504020204" pitchFamily="34" charset="0"/>
                <a:cs typeface="Open Sans" panose="020B0606030504020204" pitchFamily="34" charset="0"/>
              </a:rPr>
            </a:br>
            <a:r>
              <a:rPr lang="en-US" sz="2400">
                <a:latin typeface="Open Sans" panose="020B0606030504020204" pitchFamily="34" charset="0"/>
                <a:ea typeface="Open Sans" panose="020B0606030504020204" pitchFamily="34" charset="0"/>
                <a:cs typeface="Open Sans" panose="020B0606030504020204" pitchFamily="34" charset="0"/>
              </a:rPr>
              <a:t>developers will look to raise capital </a:t>
            </a:r>
            <a:br>
              <a:rPr lang="en-US" sz="2400">
                <a:latin typeface="Open Sans" panose="020B0606030504020204" pitchFamily="34" charset="0"/>
                <a:ea typeface="Open Sans" panose="020B0606030504020204" pitchFamily="34" charset="0"/>
                <a:cs typeface="Open Sans" panose="020B0606030504020204" pitchFamily="34" charset="0"/>
              </a:rPr>
            </a:br>
            <a:r>
              <a:rPr lang="en-US" sz="2400">
                <a:latin typeface="Open Sans" panose="020B0606030504020204" pitchFamily="34" charset="0"/>
                <a:ea typeface="Open Sans" panose="020B0606030504020204" pitchFamily="34" charset="0"/>
                <a:cs typeface="Open Sans" panose="020B0606030504020204" pitchFamily="34" charset="0"/>
              </a:rPr>
              <a:t>from external financiers, spreading </a:t>
            </a:r>
            <a:br>
              <a:rPr lang="en-US" sz="2400">
                <a:latin typeface="Open Sans" panose="020B0606030504020204" pitchFamily="34" charset="0"/>
                <a:ea typeface="Open Sans" panose="020B0606030504020204" pitchFamily="34" charset="0"/>
                <a:cs typeface="Open Sans" panose="020B0606030504020204" pitchFamily="34" charset="0"/>
              </a:rPr>
            </a:br>
            <a:r>
              <a:rPr lang="en-US" sz="2400">
                <a:latin typeface="Open Sans" panose="020B0606030504020204" pitchFamily="34" charset="0"/>
                <a:ea typeface="Open Sans" panose="020B0606030504020204" pitchFamily="34" charset="0"/>
                <a:cs typeface="Open Sans" panose="020B0606030504020204" pitchFamily="34" charset="0"/>
              </a:rPr>
              <a:t>the costs over time</a:t>
            </a:r>
          </a:p>
          <a:p>
            <a:pPr marL="457200" lvl="5" indent="-457200">
              <a:spcAft>
                <a:spcPts val="800"/>
              </a:spcAft>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These financiers will expect to be </a:t>
            </a:r>
            <a:br>
              <a:rPr lang="en-US" sz="2400">
                <a:latin typeface="Open Sans" panose="020B0606030504020204" pitchFamily="34" charset="0"/>
                <a:ea typeface="Open Sans" panose="020B0606030504020204" pitchFamily="34" charset="0"/>
                <a:cs typeface="Open Sans" panose="020B0606030504020204" pitchFamily="34" charset="0"/>
              </a:rPr>
            </a:br>
            <a:r>
              <a:rPr lang="en-US" sz="2400">
                <a:latin typeface="Open Sans" panose="020B0606030504020204" pitchFamily="34" charset="0"/>
                <a:ea typeface="Open Sans" panose="020B0606030504020204" pitchFamily="34" charset="0"/>
                <a:cs typeface="Open Sans" panose="020B0606030504020204" pitchFamily="34" charset="0"/>
              </a:rPr>
              <a:t>repaid on their investments</a:t>
            </a:r>
          </a:p>
        </p:txBody>
      </p:sp>
      <p:graphicFrame>
        <p:nvGraphicFramePr>
          <p:cNvPr id="8" name="Chart 7">
            <a:extLst>
              <a:ext uri="{FF2B5EF4-FFF2-40B4-BE49-F238E27FC236}">
                <a16:creationId xmlns:a16="http://schemas.microsoft.com/office/drawing/2014/main" id="{60E29CD9-B33D-2BF3-D046-DEA001288C07}"/>
              </a:ext>
            </a:extLst>
          </p:cNvPr>
          <p:cNvGraphicFramePr>
            <a:graphicFrameLocks/>
          </p:cNvGraphicFramePr>
          <p:nvPr>
            <p:custDataLst>
              <p:tags r:id="rId1"/>
            </p:custDataLst>
            <p:extLst>
              <p:ext uri="{D42A27DB-BD31-4B8C-83A1-F6EECF244321}">
                <p14:modId xmlns:p14="http://schemas.microsoft.com/office/powerpoint/2010/main" val="2486407657"/>
              </p:ext>
            </p:extLst>
          </p:nvPr>
        </p:nvGraphicFramePr>
        <p:xfrm>
          <a:off x="6169481" y="1499125"/>
          <a:ext cx="5377797" cy="4498568"/>
        </p:xfrm>
        <a:graphic>
          <a:graphicData uri="http://schemas.openxmlformats.org/drawingml/2006/chart">
            <c:chart xmlns:c="http://schemas.openxmlformats.org/drawingml/2006/chart" xmlns:r="http://schemas.openxmlformats.org/officeDocument/2006/relationships" r:id="rId6"/>
          </a:graphicData>
        </a:graphic>
      </p:graphicFrame>
      <p:pic>
        <p:nvPicPr>
          <p:cNvPr id="6" name="4.5.2">
            <a:hlinkClick r:id="" action="ppaction://media"/>
            <a:extLst>
              <a:ext uri="{FF2B5EF4-FFF2-40B4-BE49-F238E27FC236}">
                <a16:creationId xmlns:a16="http://schemas.microsoft.com/office/drawing/2014/main" id="{9D66266B-D830-B868-318F-A257006F16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896870" y="5675237"/>
            <a:ext cx="644066" cy="657183"/>
          </a:xfrm>
          <a:prstGeom prst="rect">
            <a:avLst/>
          </a:prstGeom>
        </p:spPr>
      </p:pic>
      <p:sp>
        <p:nvSpPr>
          <p:cNvPr id="2" name="TextBox 1">
            <a:extLst>
              <a:ext uri="{FF2B5EF4-FFF2-40B4-BE49-F238E27FC236}">
                <a16:creationId xmlns:a16="http://schemas.microsoft.com/office/drawing/2014/main" id="{9EA2A025-AF75-2007-A4D3-06D18FD15B29}"/>
              </a:ext>
            </a:extLst>
          </p:cNvPr>
          <p:cNvSpPr txBox="1"/>
          <p:nvPr/>
        </p:nvSpPr>
        <p:spPr>
          <a:xfrm>
            <a:off x="13055600" y="2590800"/>
            <a:ext cx="184731" cy="307777"/>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4210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DF53-A199-EC80-82FA-11F1D97FD7F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9E72DC2-4B26-9F57-037A-407C70AF9954}"/>
              </a:ext>
            </a:extLst>
          </p:cNvPr>
          <p:cNvSpPr>
            <a:spLocks noGrp="1"/>
          </p:cNvSpPr>
          <p:nvPr>
            <p:ph type="sldNum" idx="11"/>
          </p:nvPr>
        </p:nvSpPr>
        <p:spPr/>
        <p:txBody>
          <a:bodyPr/>
          <a:lstStyle/>
          <a:p>
            <a:fld id="{00000000-1234-1234-1234-123412341234}" type="slidenum">
              <a:rPr lang="sv-SE"/>
              <a:pPr/>
              <a:t>6</a:t>
            </a:fld>
            <a:endParaRPr lang="sv-SE"/>
          </a:p>
        </p:txBody>
      </p:sp>
      <p:sp>
        <p:nvSpPr>
          <p:cNvPr id="4" name="Title 3">
            <a:extLst>
              <a:ext uri="{FF2B5EF4-FFF2-40B4-BE49-F238E27FC236}">
                <a16:creationId xmlns:a16="http://schemas.microsoft.com/office/drawing/2014/main" id="{CC931886-B829-F512-D118-2F6CE9AED11E}"/>
              </a:ext>
            </a:extLst>
          </p:cNvPr>
          <p:cNvSpPr>
            <a:spLocks noGrp="1"/>
          </p:cNvSpPr>
          <p:nvPr>
            <p:ph type="title"/>
          </p:nvPr>
        </p:nvSpPr>
        <p:spPr/>
        <p:txBody>
          <a:bodyPr anchor="ctr"/>
          <a:lstStyle/>
          <a:p>
            <a:r>
              <a:rPr lang="en-US">
                <a:solidFill>
                  <a:srgbClr val="C00000"/>
                </a:solidFill>
                <a:latin typeface="Arial"/>
                <a:ea typeface="Open Sans"/>
                <a:cs typeface="Arial"/>
              </a:rPr>
              <a:t>Cost of Transitions – Repayment </a:t>
            </a:r>
            <a:endParaRPr lang="en-US">
              <a:solidFill>
                <a:srgbClr val="C00000"/>
              </a:solidFill>
              <a:ea typeface="Open Sans"/>
            </a:endParaRPr>
          </a:p>
        </p:txBody>
      </p:sp>
      <p:sp>
        <p:nvSpPr>
          <p:cNvPr id="7" name="TextBox 6">
            <a:extLst>
              <a:ext uri="{FF2B5EF4-FFF2-40B4-BE49-F238E27FC236}">
                <a16:creationId xmlns:a16="http://schemas.microsoft.com/office/drawing/2014/main" id="{FFCDEA18-A936-2758-87CA-7781F8F657EB}"/>
              </a:ext>
            </a:extLst>
          </p:cNvPr>
          <p:cNvSpPr txBox="1"/>
          <p:nvPr/>
        </p:nvSpPr>
        <p:spPr>
          <a:xfrm>
            <a:off x="644722" y="1752991"/>
            <a:ext cx="5524760" cy="3990836"/>
          </a:xfrm>
          <a:prstGeom prst="rect">
            <a:avLst/>
          </a:prstGeom>
          <a:solidFill>
            <a:schemeClr val="bg1"/>
          </a:solidFill>
        </p:spPr>
        <p:txBody>
          <a:bodyPr wrap="square" lIns="91440" tIns="45720" rIns="91440" bIns="45720" anchor="t">
            <a:spAutoFit/>
          </a:bodyPr>
          <a:lstStyle/>
          <a:p>
            <a:pPr marL="457200" indent="-457200">
              <a:spcAft>
                <a:spcPts val="800"/>
              </a:spcAft>
              <a:buFont typeface="Arial" panose="020B0604020202020204" pitchFamily="34" charset="0"/>
              <a:buChar char="•"/>
            </a:pPr>
            <a:r>
              <a:rPr lang="en-GB" sz="2400">
                <a:latin typeface="Open Sans"/>
                <a:ea typeface="Open Sans"/>
                <a:cs typeface="Open Sans"/>
              </a:rPr>
              <a:t>Investors covering shares of the </a:t>
            </a:r>
            <a:br>
              <a:rPr lang="en-GB" sz="2400">
                <a:latin typeface="Open Sans"/>
                <a:ea typeface="Open Sans"/>
                <a:cs typeface="Open Sans"/>
              </a:rPr>
            </a:br>
            <a:r>
              <a:rPr lang="en-GB" sz="2400">
                <a:latin typeface="Open Sans"/>
                <a:ea typeface="Open Sans"/>
                <a:cs typeface="Open Sans"/>
              </a:rPr>
              <a:t>capital costs of power projects will</a:t>
            </a:r>
            <a:br>
              <a:rPr lang="en-GB" sz="2400">
                <a:latin typeface="Open Sans"/>
                <a:ea typeface="Open Sans"/>
                <a:cs typeface="Open Sans"/>
              </a:rPr>
            </a:br>
            <a:r>
              <a:rPr lang="en-GB" sz="2400">
                <a:latin typeface="Open Sans"/>
                <a:ea typeface="Open Sans"/>
                <a:cs typeface="Open Sans"/>
              </a:rPr>
              <a:t>expect to be repaid… with returns</a:t>
            </a:r>
          </a:p>
          <a:p>
            <a:pPr marL="457200" indent="-457200">
              <a:spcAft>
                <a:spcPts val="800"/>
              </a:spcAft>
              <a:buFont typeface="Arial" panose="020B0604020202020204" pitchFamily="34" charset="0"/>
              <a:buChar char="•"/>
            </a:pPr>
            <a:r>
              <a:rPr lang="en-GB" sz="2400">
                <a:latin typeface="Open Sans"/>
                <a:ea typeface="Open Sans"/>
                <a:cs typeface="Open Sans"/>
              </a:rPr>
              <a:t>This interest covers risks associated with the investment, as well as operational margins</a:t>
            </a:r>
          </a:p>
          <a:p>
            <a:pPr marL="457200" indent="-457200">
              <a:spcAft>
                <a:spcPts val="800"/>
              </a:spcAft>
              <a:buFont typeface="Arial" panose="020B0604020202020204" pitchFamily="34" charset="0"/>
              <a:buChar char="•"/>
            </a:pPr>
            <a:r>
              <a:rPr lang="en-GB" sz="2400">
                <a:latin typeface="Open Sans"/>
                <a:ea typeface="Open Sans"/>
                <a:cs typeface="Open Sans"/>
              </a:rPr>
              <a:t>Although this avoids the high upfront costs of project finance, it does mean higher delayed costs in repayment.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Chart 1">
            <a:extLst>
              <a:ext uri="{FF2B5EF4-FFF2-40B4-BE49-F238E27FC236}">
                <a16:creationId xmlns:a16="http://schemas.microsoft.com/office/drawing/2014/main" id="{0F344408-D77B-C6D2-9D97-BD508D296D26}"/>
              </a:ext>
            </a:extLst>
          </p:cNvPr>
          <p:cNvGraphicFramePr>
            <a:graphicFrameLocks/>
          </p:cNvGraphicFramePr>
          <p:nvPr>
            <p:custDataLst>
              <p:tags r:id="rId1"/>
            </p:custDataLst>
            <p:extLst>
              <p:ext uri="{D42A27DB-BD31-4B8C-83A1-F6EECF244321}">
                <p14:modId xmlns:p14="http://schemas.microsoft.com/office/powerpoint/2010/main" val="4095632314"/>
              </p:ext>
            </p:extLst>
          </p:nvPr>
        </p:nvGraphicFramePr>
        <p:xfrm>
          <a:off x="6169481" y="1461203"/>
          <a:ext cx="5377797" cy="4498568"/>
        </p:xfrm>
        <a:graphic>
          <a:graphicData uri="http://schemas.openxmlformats.org/drawingml/2006/chart">
            <c:chart xmlns:c="http://schemas.openxmlformats.org/drawingml/2006/chart" xmlns:r="http://schemas.openxmlformats.org/officeDocument/2006/relationships" r:id="rId6"/>
          </a:graphicData>
        </a:graphic>
      </p:graphicFrame>
      <p:pic>
        <p:nvPicPr>
          <p:cNvPr id="3" name="4.6">
            <a:hlinkClick r:id="" action="ppaction://media"/>
            <a:extLst>
              <a:ext uri="{FF2B5EF4-FFF2-40B4-BE49-F238E27FC236}">
                <a16:creationId xmlns:a16="http://schemas.microsoft.com/office/drawing/2014/main" id="{6AF39070-286B-D53C-4344-45B6F402BDA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26178" y="5737923"/>
            <a:ext cx="644066" cy="637892"/>
          </a:xfrm>
          <a:prstGeom prst="rect">
            <a:avLst/>
          </a:prstGeom>
        </p:spPr>
      </p:pic>
    </p:spTree>
    <p:extLst>
      <p:ext uri="{BB962C8B-B14F-4D97-AF65-F5344CB8AC3E}">
        <p14:creationId xmlns:p14="http://schemas.microsoft.com/office/powerpoint/2010/main" val="41836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B334-8875-A489-B4C3-5A548AA2EBE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58A5395-BAC6-884F-28E3-2ADD82CA673B}"/>
              </a:ext>
            </a:extLst>
          </p:cNvPr>
          <p:cNvSpPr>
            <a:spLocks noGrp="1"/>
          </p:cNvSpPr>
          <p:nvPr>
            <p:ph type="sldNum" idx="11"/>
          </p:nvPr>
        </p:nvSpPr>
        <p:spPr/>
        <p:txBody>
          <a:bodyPr/>
          <a:lstStyle/>
          <a:p>
            <a:fld id="{00000000-1234-1234-1234-123412341234}" type="slidenum">
              <a:rPr lang="sv-SE"/>
              <a:pPr/>
              <a:t>7</a:t>
            </a:fld>
            <a:endParaRPr lang="sv-SE"/>
          </a:p>
        </p:txBody>
      </p:sp>
      <p:sp>
        <p:nvSpPr>
          <p:cNvPr id="4" name="Title 3">
            <a:extLst>
              <a:ext uri="{FF2B5EF4-FFF2-40B4-BE49-F238E27FC236}">
                <a16:creationId xmlns:a16="http://schemas.microsoft.com/office/drawing/2014/main" id="{4851F333-33CA-F469-C32C-41CC714C707B}"/>
              </a:ext>
            </a:extLst>
          </p:cNvPr>
          <p:cNvSpPr>
            <a:spLocks noGrp="1"/>
          </p:cNvSpPr>
          <p:nvPr>
            <p:ph type="title"/>
          </p:nvPr>
        </p:nvSpPr>
        <p:spPr/>
        <p:txBody>
          <a:bodyPr anchor="ctr"/>
          <a:lstStyle/>
          <a:p>
            <a:r>
              <a:rPr lang="en-US">
                <a:solidFill>
                  <a:srgbClr val="C00000"/>
                </a:solidFill>
                <a:latin typeface="Arial"/>
                <a:ea typeface="Open Sans"/>
                <a:cs typeface="Arial"/>
              </a:rPr>
              <a:t>Cost of Transitions – Debt Stocks</a:t>
            </a:r>
            <a:endParaRPr lang="en-US">
              <a:solidFill>
                <a:srgbClr val="C00000"/>
              </a:solidFill>
              <a:ea typeface="Open Sans"/>
            </a:endParaRPr>
          </a:p>
        </p:txBody>
      </p:sp>
      <p:sp>
        <p:nvSpPr>
          <p:cNvPr id="7" name="TextBox 6">
            <a:extLst>
              <a:ext uri="{FF2B5EF4-FFF2-40B4-BE49-F238E27FC236}">
                <a16:creationId xmlns:a16="http://schemas.microsoft.com/office/drawing/2014/main" id="{711DFD31-D812-5C8D-47A5-1A0F685CF6CD}"/>
              </a:ext>
            </a:extLst>
          </p:cNvPr>
          <p:cNvSpPr txBox="1"/>
          <p:nvPr/>
        </p:nvSpPr>
        <p:spPr>
          <a:xfrm>
            <a:off x="644721" y="1394043"/>
            <a:ext cx="6017336" cy="4729500"/>
          </a:xfrm>
          <a:prstGeom prst="rect">
            <a:avLst/>
          </a:prstGeom>
          <a:solidFill>
            <a:schemeClr val="bg1"/>
          </a:solidFill>
        </p:spPr>
        <p:txBody>
          <a:bodyPr wrap="square" lIns="91440" tIns="45720" rIns="91440" bIns="45720" anchor="t">
            <a:spAutoFit/>
          </a:bodyPr>
          <a:lstStyle/>
          <a:p>
            <a:pPr marL="457200" indent="-457200">
              <a:spcAft>
                <a:spcPts val="800"/>
              </a:spcAft>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This higher repayment cost becomes apparent when looking at multiple projects across multiple years</a:t>
            </a:r>
          </a:p>
          <a:p>
            <a:pPr marL="457200" indent="-457200">
              <a:spcAft>
                <a:spcPts val="800"/>
              </a:spcAft>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Cumulative debt stocks and repayment burdens pose a significant challenge to many countries in strategizing their long-term power development strategies </a:t>
            </a:r>
          </a:p>
          <a:p>
            <a:pPr marL="457200" indent="-457200">
              <a:spcAft>
                <a:spcPts val="800"/>
              </a:spcAft>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Understanding cash flows available to service these repayments is key to establishing a reliable long-term strategy.</a:t>
            </a:r>
          </a:p>
        </p:txBody>
      </p:sp>
      <p:pic>
        <p:nvPicPr>
          <p:cNvPr id="3" name="4.7">
            <a:hlinkClick r:id="" action="ppaction://media"/>
            <a:extLst>
              <a:ext uri="{FF2B5EF4-FFF2-40B4-BE49-F238E27FC236}">
                <a16:creationId xmlns:a16="http://schemas.microsoft.com/office/drawing/2014/main" id="{AB6069A8-C430-43DC-4722-8A58914A54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5132" y="5801916"/>
            <a:ext cx="644066" cy="637892"/>
          </a:xfrm>
          <a:prstGeom prst="rect">
            <a:avLst/>
          </a:prstGeom>
        </p:spPr>
      </p:pic>
      <p:graphicFrame>
        <p:nvGraphicFramePr>
          <p:cNvPr id="6" name="Chart 5">
            <a:extLst>
              <a:ext uri="{FF2B5EF4-FFF2-40B4-BE49-F238E27FC236}">
                <a16:creationId xmlns:a16="http://schemas.microsoft.com/office/drawing/2014/main" id="{250E0BEA-B63F-C41F-B4ED-0E8AEBEB09D6}"/>
              </a:ext>
            </a:extLst>
          </p:cNvPr>
          <p:cNvGraphicFramePr>
            <a:graphicFrameLocks/>
          </p:cNvGraphicFramePr>
          <p:nvPr>
            <p:custDataLst>
              <p:tags r:id="rId3"/>
            </p:custDataLst>
            <p:extLst>
              <p:ext uri="{D42A27DB-BD31-4B8C-83A1-F6EECF244321}">
                <p14:modId xmlns:p14="http://schemas.microsoft.com/office/powerpoint/2010/main" val="1683925608"/>
              </p:ext>
            </p:extLst>
          </p:nvPr>
        </p:nvGraphicFramePr>
        <p:xfrm>
          <a:off x="6516914" y="1499126"/>
          <a:ext cx="4836886" cy="417506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0669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E0EC0-73D5-A592-B77C-4CBF9CFA327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DC24828-6B03-01A6-0617-67606C11FD04}"/>
              </a:ext>
            </a:extLst>
          </p:cNvPr>
          <p:cNvSpPr>
            <a:spLocks noGrp="1"/>
          </p:cNvSpPr>
          <p:nvPr>
            <p:ph type="sldNum" idx="11"/>
          </p:nvPr>
        </p:nvSpPr>
        <p:spPr/>
        <p:txBody>
          <a:bodyPr/>
          <a:lstStyle/>
          <a:p>
            <a:fld id="{00000000-1234-1234-1234-123412341234}" type="slidenum">
              <a:rPr lang="sv-SE"/>
              <a:pPr/>
              <a:t>8</a:t>
            </a:fld>
            <a:endParaRPr lang="sv-SE"/>
          </a:p>
        </p:txBody>
      </p:sp>
      <p:sp>
        <p:nvSpPr>
          <p:cNvPr id="4" name="Title 3">
            <a:extLst>
              <a:ext uri="{FF2B5EF4-FFF2-40B4-BE49-F238E27FC236}">
                <a16:creationId xmlns:a16="http://schemas.microsoft.com/office/drawing/2014/main" id="{B00E6B7E-981E-7E41-E726-94C5FF9F1460}"/>
              </a:ext>
            </a:extLst>
          </p:cNvPr>
          <p:cNvSpPr>
            <a:spLocks noGrp="1"/>
          </p:cNvSpPr>
          <p:nvPr>
            <p:ph type="title"/>
          </p:nvPr>
        </p:nvSpPr>
        <p:spPr/>
        <p:txBody>
          <a:bodyPr anchor="ctr"/>
          <a:lstStyle/>
          <a:p>
            <a:r>
              <a:rPr lang="en-US">
                <a:solidFill>
                  <a:srgbClr val="C00000"/>
                </a:solidFill>
                <a:latin typeface="Arial"/>
                <a:ea typeface="Open Sans"/>
                <a:cs typeface="Arial"/>
              </a:rPr>
              <a:t>Investment Needs in </a:t>
            </a:r>
            <a:r>
              <a:rPr lang="en-US" err="1">
                <a:solidFill>
                  <a:srgbClr val="C00000"/>
                </a:solidFill>
                <a:latin typeface="Arial"/>
                <a:ea typeface="Open Sans"/>
                <a:cs typeface="Arial"/>
              </a:rPr>
              <a:t>MINFin</a:t>
            </a:r>
            <a:endParaRPr lang="en-US">
              <a:solidFill>
                <a:srgbClr val="C00000"/>
              </a:solidFill>
              <a:ea typeface="Open Sans"/>
            </a:endParaRPr>
          </a:p>
        </p:txBody>
      </p:sp>
      <p:sp>
        <p:nvSpPr>
          <p:cNvPr id="7" name="TextBox 6">
            <a:extLst>
              <a:ext uri="{FF2B5EF4-FFF2-40B4-BE49-F238E27FC236}">
                <a16:creationId xmlns:a16="http://schemas.microsoft.com/office/drawing/2014/main" id="{9B3AFED7-3B6D-E2CD-9F4D-94D54954E379}"/>
              </a:ext>
            </a:extLst>
          </p:cNvPr>
          <p:cNvSpPr txBox="1"/>
          <p:nvPr/>
        </p:nvSpPr>
        <p:spPr>
          <a:xfrm>
            <a:off x="644721" y="1544688"/>
            <a:ext cx="5872193" cy="4626908"/>
          </a:xfrm>
          <a:prstGeom prst="rect">
            <a:avLst/>
          </a:prstGeom>
          <a:solidFill>
            <a:schemeClr val="bg1"/>
          </a:solidFill>
        </p:spPr>
        <p:txBody>
          <a:bodyPr wrap="square" lIns="91440" tIns="45720" rIns="91440" bIns="45720" anchor="t">
            <a:spAutoFit/>
          </a:bodyPr>
          <a:lstStyle/>
          <a:p>
            <a:pPr marL="457200" indent="-457200">
              <a:spcAft>
                <a:spcPts val="800"/>
              </a:spcAft>
              <a:buFont typeface="Arial" panose="020B0604020202020204" pitchFamily="34" charset="0"/>
              <a:buChar char="•"/>
            </a:pPr>
            <a:r>
              <a:rPr lang="en-US" sz="2400" err="1">
                <a:latin typeface="Open Sans" panose="020B0606030504020204" pitchFamily="34" charset="0"/>
                <a:ea typeface="Open Sans" panose="020B0606030504020204" pitchFamily="34" charset="0"/>
                <a:cs typeface="Open Sans" panose="020B0606030504020204" pitchFamily="34" charset="0"/>
              </a:rPr>
              <a:t>MINFin</a:t>
            </a:r>
            <a:r>
              <a:rPr lang="en-US" sz="2400">
                <a:latin typeface="Open Sans" panose="020B0606030504020204" pitchFamily="34" charset="0"/>
                <a:ea typeface="Open Sans" panose="020B0606030504020204" pitchFamily="34" charset="0"/>
                <a:cs typeface="Open Sans" panose="020B0606030504020204" pitchFamily="34" charset="0"/>
              </a:rPr>
              <a:t> uses historical data on the costs of capital in power projects, as well as projections, to determine the financing requirements for an energy transition strategy</a:t>
            </a:r>
          </a:p>
          <a:p>
            <a:pPr marL="457200" indent="-457200">
              <a:spcAft>
                <a:spcPts val="800"/>
              </a:spcAft>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This requires a financing baseline of </a:t>
            </a:r>
            <a:br>
              <a:rPr lang="en-US" sz="2400">
                <a:latin typeface="Open Sans" panose="020B0606030504020204" pitchFamily="34" charset="0"/>
                <a:ea typeface="Open Sans" panose="020B0606030504020204" pitchFamily="34" charset="0"/>
                <a:cs typeface="Open Sans" panose="020B0606030504020204" pitchFamily="34" charset="0"/>
              </a:rPr>
            </a:br>
            <a:r>
              <a:rPr lang="en-US" sz="2400">
                <a:latin typeface="Open Sans" panose="020B0606030504020204" pitchFamily="34" charset="0"/>
                <a:ea typeface="Open Sans" panose="020B0606030504020204" pitchFamily="34" charset="0"/>
                <a:cs typeface="Open Sans" panose="020B0606030504020204" pitchFamily="34" charset="0"/>
              </a:rPr>
              <a:t>all power sector infrastructural </a:t>
            </a:r>
            <a:br>
              <a:rPr lang="en-US" sz="2400">
                <a:latin typeface="Open Sans" panose="020B0606030504020204" pitchFamily="34" charset="0"/>
                <a:ea typeface="Open Sans" panose="020B0606030504020204" pitchFamily="34" charset="0"/>
                <a:cs typeface="Open Sans" panose="020B0606030504020204" pitchFamily="34" charset="0"/>
              </a:rPr>
            </a:br>
            <a:r>
              <a:rPr lang="en-US" sz="2400">
                <a:latin typeface="Open Sans" panose="020B0606030504020204" pitchFamily="34" charset="0"/>
                <a:ea typeface="Open Sans" panose="020B0606030504020204" pitchFamily="34" charset="0"/>
                <a:cs typeface="Open Sans" panose="020B0606030504020204" pitchFamily="34" charset="0"/>
              </a:rPr>
              <a:t>investments within a given time frame from which to predict the Weighted Average Costs of Capital (WACC) experienced within the power sector</a:t>
            </a:r>
          </a:p>
        </p:txBody>
      </p:sp>
      <p:graphicFrame>
        <p:nvGraphicFramePr>
          <p:cNvPr id="2" name="Chart 1">
            <a:extLst>
              <a:ext uri="{FF2B5EF4-FFF2-40B4-BE49-F238E27FC236}">
                <a16:creationId xmlns:a16="http://schemas.microsoft.com/office/drawing/2014/main" id="{9D774CCD-6D97-0A32-69BB-B4F423D0871B}"/>
              </a:ext>
            </a:extLst>
          </p:cNvPr>
          <p:cNvGraphicFramePr>
            <a:graphicFrameLocks/>
          </p:cNvGraphicFramePr>
          <p:nvPr>
            <p:custDataLst>
              <p:tags r:id="rId1"/>
            </p:custDataLst>
            <p:extLst>
              <p:ext uri="{D42A27DB-BD31-4B8C-83A1-F6EECF244321}">
                <p14:modId xmlns:p14="http://schemas.microsoft.com/office/powerpoint/2010/main" val="1008997445"/>
              </p:ext>
            </p:extLst>
          </p:nvPr>
        </p:nvGraphicFramePr>
        <p:xfrm>
          <a:off x="6516914" y="1499126"/>
          <a:ext cx="4836886" cy="4175064"/>
        </p:xfrm>
        <a:graphic>
          <a:graphicData uri="http://schemas.openxmlformats.org/drawingml/2006/chart">
            <c:chart xmlns:c="http://schemas.openxmlformats.org/drawingml/2006/chart" xmlns:r="http://schemas.openxmlformats.org/officeDocument/2006/relationships" r:id="rId6"/>
          </a:graphicData>
        </a:graphic>
      </p:graphicFrame>
      <p:pic>
        <p:nvPicPr>
          <p:cNvPr id="3" name="4.8">
            <a:hlinkClick r:id="" action="ppaction://media"/>
            <a:extLst>
              <a:ext uri="{FF2B5EF4-FFF2-40B4-BE49-F238E27FC236}">
                <a16:creationId xmlns:a16="http://schemas.microsoft.com/office/drawing/2014/main" id="{0C92FE0C-0D9F-2D05-8C7B-C7A80DA6450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25208" y="5775485"/>
            <a:ext cx="644066" cy="637892"/>
          </a:xfrm>
          <a:prstGeom prst="rect">
            <a:avLst/>
          </a:prstGeom>
        </p:spPr>
      </p:pic>
    </p:spTree>
    <p:extLst>
      <p:ext uri="{BB962C8B-B14F-4D97-AF65-F5344CB8AC3E}">
        <p14:creationId xmlns:p14="http://schemas.microsoft.com/office/powerpoint/2010/main" val="8894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latin typeface="Open Sans ExtraBold"/>
                <a:ea typeface="Open Sans ExtraBold"/>
                <a:cs typeface="Open Sans ExtraBold"/>
              </a:rPr>
              <a:t>Grants, Debt and Equity</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DBEFE0C_9290_4FC7_85B6_085B17276E76&quot;,&quot;SourceFullName&quot;:&quot;Book1&quot;,&quot;LastUpdate&quot;:&quot;2025-01-14 11:53 AM&quot;,&quot;UpdatedBy&quot;:&quot;willa&quot;,&quot;IsLinked&quot;:false,&quot;IsBrokenLink&quot;:false,&quot;Type&quot;:1,&quot;ShapeId&quot;:0,&quot;WorksheetName&quot;:null}"/>
</p:tagLst>
</file>

<file path=ppt/tags/tag1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54D3D74_C480_4739_B549_70D5E0FCE494&quot;,&quot;SourceFullName&quot;:&quot;C:\\Users\\willa\\Downloads\\Book1 (version 1).xlsx&quot;,&quot;LastUpdate&quot;:&quot;2025-01-28 9:58 AM&quot;,&quot;UpdatedBy&quot;:&quot;willa&quot;,&quot;IsLinked&quot;:false,&quot;IsBrokenLink&quot;:false,&quot;Type&quot;:1,&quot;ShapeId&quot;:0,&quot;WorksheetName&quot;:null}"/>
</p:tagLst>
</file>

<file path=ppt/tags/tag1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53E120A_32B8_43F5_9751_F9B12AB9F921&quot;,&quot;SourceFullName&quot;:&quot;C:\\Users\\willa\\Downloads\\Book1 (version 1).xlsx&quot;,&quot;LastUpdate&quot;:&quot;2025-01-28 10:01 AM&quot;,&quot;UpdatedBy&quot;:&quot;willa&quot;,&quot;IsLinked&quot;:false,&quot;IsBrokenLink&quot;:false,&quot;Type&quot;:1,&quot;ShapeId&quot;:0,&quot;WorksheetName&quot;:null}"/>
</p:tagLst>
</file>

<file path=ppt/tags/tag1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5577317_81AC_454B_AA5C_440A9C664414&quot;,&quot;SourceFullName&quot;:&quot;C:\\Users\\willa\\Downloads\\Book1 (version 1).xlsx&quot;,&quot;LastUpdate&quot;:&quot;2025-01-28 10:02 AM&quot;,&quot;UpdatedBy&quot;:&quot;willa&quot;,&quot;IsLinked&quot;:false,&quot;IsBrokenLink&quot;:false,&quot;Type&quot;:1,&quot;ShapeId&quot;:0,&quot;WorksheetName&quot;:null}"/>
</p:tagLst>
</file>

<file path=ppt/tags/tag1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E6FA2590_AD0B_4B89_93CF_406BA096F78D&quot;,&quot;SourceFullName&quot;:&quot;C:\\Users\\willa\\Downloads\\Book1 (version 1).xlsx&quot;,&quot;LastUpdate&quot;:&quot;2025-01-28 10:14 AM&quot;,&quot;UpdatedBy&quot;:&quot;willa&quot;,&quot;IsLinked&quot;:false,&quot;IsBrokenLink&quot;:false,&quot;Type&quot;:1,&quot;ShapeId&quot;:0,&quot;WorksheetName&quot;:null}"/>
</p:tagLst>
</file>

<file path=ppt/tags/tag1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42205B4C_D3FC_44B9_906C_CCEE50BAA271&quot;,&quot;SourceFullName&quot;:&quot;C:\\Users\\willa\\Downloads\\Book1 (version 1).xlsx&quot;,&quot;LastUpdate&quot;:&quot;2025-01-28 10:27 AM&quot;,&quot;UpdatedBy&quot;:&quot;willa&quot;,&quot;IsLinked&quot;:false,&quot;IsBrokenLink&quot;:false,&quot;Type&quot;:1,&quot;ShapeId&quot;:0,&quot;WorksheetName&quot;:null}"/>
</p:tagLst>
</file>

<file path=ppt/tags/tag1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E1D0663_CCFE_4B7D_8EA0_FA1F2FDAC262&quot;,&quot;SourceFullName&quot;:&quot;C:\\Users\\willa\\Downloads\\Book1 (version 1).xlsx&quot;,&quot;LastUpdate&quot;:&quot;2025-01-28 10:27 AM&quot;,&quot;UpdatedBy&quot;:&quot;willa&quot;,&quot;IsLinked&quot;:false,&quot;IsBrokenLink&quot;:false,&quot;Type&quot;:1,&quot;ShapeId&quot;:0,&quot;WorksheetName&quot;:null}"/>
</p:tagLst>
</file>

<file path=ppt/tags/tag1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FA68082F_EE76_4156_9356_26013EDA0BDF&quot;,&quot;SourceFullName&quot;:&quot;C:\\Users\\willa\\Downloads\\Book1 (version 1).xlsx&quot;,&quot;LastUpdate&quot;:&quot;2025-01-28 10:30 AM&quot;,&quot;UpdatedBy&quot;:&quot;willa&quot;,&quot;IsLinked&quot;:false,&quot;IsBrokenLink&quot;:false,&quot;Type&quot;:1,&quot;ShapeId&quot;:0,&quot;WorksheetName&quot;:null}"/>
</p:tagLst>
</file>

<file path=ppt/tags/tag1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EBE2E1A9_86DE_4316_85F0_4163D02C5561&quot;,&quot;SourceFullName&quot;:&quot;C:\\Users\\willa\\Downloads\\Book1 (version 1).xlsx&quot;,&quot;LastUpdate&quot;:&quot;2025-01-28 10:34 AM&quot;,&quot;UpdatedBy&quot;:&quot;willa&quot;,&quot;IsLinked&quot;:false,&quot;IsBrokenLink&quot;:false,&quot;Type&quot;:1,&quot;ShapeId&quot;:0,&quot;WorksheetName&quot;:null}"/>
</p:tagLst>
</file>

<file path=ppt/tags/tag1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B5B709A_A488_45B2_88E6_5591CE08063E&quot;,&quot;SourceFullName&quot;:&quot;C:\\Users\\willa\\Downloads\\Book1.xlsx&quot;,&quot;LastUpdate&quot;:&quot;2025-01-14 5:33 PM&quot;,&quot;UpdatedBy&quot;:&quot;willa&quot;,&quot;IsLinked&quot;:false,&quot;IsBrokenLink&quot;:false,&quot;Type&quot;:1,&quot;ShapeId&quot;:0,&quot;WorksheetName&quot;:null}"/>
</p:tagLst>
</file>

<file path=ppt/tags/tag1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B5B709A_A488_45B2_88E6_5591CE08063E&quot;,&quot;SourceFullName&quot;:&quot;C:\\Users\\willa\\Downloads\\Book1.xlsx&quot;,&quot;LastUpdate&quot;:&quot;2025-01-14 5:33 PM&quot;,&quot;UpdatedBy&quot;:&quot;willa&quot;,&quot;IsLinked&quot;:false,&quot;IsBrokenLink&quot;:false,&quot;Type&quot;:1,&quot;ShapeId&quot;:0,&quot;WorksheetName&quot;:null}"/>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DBEFE0C_9290_4FC7_85B6_085B17276E76&quot;,&quot;SourceFullName&quot;:&quot;Book1&quot;,&quot;LastUpdate&quot;:&quot;2025-01-14 11:53 AM&quot;,&quot;UpdatedBy&quot;:&quot;willa&quot;,&quot;IsLinked&quot;:false,&quot;IsBrokenLink&quot;:false,&quot;Type&quot;:1,&quot;ShapeId&quot;:0,&quot;WorksheetName&quot;:null}"/>
</p:tagLst>
</file>

<file path=ppt/tags/tag2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25E5197_DF6B_41BF_B9A9_636534A5E4B4&quot;,&quot;SourceFullName&quot;:&quot;C:\\Users\\willa\\Downloads\\Book1.xlsx&quot;,&quot;LastUpdate&quot;:&quot;2025-01-15 2:51 PM&quot;,&quot;UpdatedBy&quot;:&quot;willa&quot;,&quot;IsLinked&quot;:false,&quot;IsBrokenLink&quot;:false,&quot;Type&quot;:1,&quot;ShapeId&quot;:0,&quot;WorksheetName&quot;:null}"/>
</p:tagLst>
</file>

<file path=ppt/tags/tag2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B3B46BF8_10E9_4983_B001_5BDBE39EB5BA&quot;,&quot;SourceFullName&quot;:&quot;C:\\Users\\willa\\Downloads\\Book1 (version 1).xlsx&quot;,&quot;LastUpdate&quot;:&quot;2025-01-28 12:53 PM&quot;,&quot;UpdatedBy&quot;:&quot;willa&quot;,&quot;IsLinked&quot;:false,&quot;IsBrokenLink&quot;:false,&quot;Type&quot;:1,&quot;ShapeId&quot;:0,&quot;WorksheetName&quot;:null}"/>
</p:tagLst>
</file>

<file path=ppt/tags/tag2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25E5197_DF6B_41BF_B9A9_636534A5E4B4&quot;,&quot;SourceFullName&quot;:&quot;C:\\Users\\willa\\Downloads\\Book1.xlsx&quot;,&quot;LastUpdate&quot;:&quot;2025-01-15 2:51 PM&quot;,&quot;UpdatedBy&quot;:&quot;willa&quot;,&quot;IsLinked&quot;:false,&quot;IsBrokenLink&quot;:false,&quot;Type&quot;:1,&quot;ShapeId&quot;:0,&quot;WorksheetName&quot;:null}"/>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D34470E_1BCD_4E0B_9418_E4F1E98AC0B4&quot;,&quot;SourceFullName&quot;:&quot;Book1&quot;,&quot;LastUpdate&quot;:&quot;2025-01-14 11:27 AM&quot;,&quot;UpdatedBy&quot;:&quot;willa&quot;,&quot;IsLinked&quot;:false,&quot;IsBrokenLink&quot;:false,&quot;Type&quot;:1,&quot;ShapeId&quot;:0,&quot;WorksheetName&quot;:null}"/>
</p:tagLst>
</file>

<file path=ppt/tags/tag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D34470E_1BCD_4E0B_9418_E4F1E98AC0B4&quot;,&quot;SourceFullName&quot;:&quot;Book1&quot;,&quot;LastUpdate&quot;:&quot;2025-01-14 11:27 AM&quot;,&quot;UpdatedBy&quot;:&quot;willa&quot;,&quot;IsLinked&quot;:false,&quot;IsBrokenLink&quot;:false,&quot;Type&quot;:1,&quot;ShapeId&quot;:0,&quot;WorksheetName&quot;:null}"/>
</p:tagLst>
</file>

<file path=ppt/tags/tag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44C7BC7_05B2_41B3_AF04_F81AFEAD5BFD&quot;,&quot;SourceFullName&quot;:&quot;Book1&quot;,&quot;LastUpdate&quot;:&quot;2025-01-14 4:10 PM&quot;,&quot;UpdatedBy&quot;:&quot;willa&quot;,&quot;IsLinked&quot;:false,&quot;IsBrokenLink&quot;:false,&quot;Type&quot;:1,&quot;ShapeId&quot;:0,&quot;WorksheetName&quot;:null}"/>
</p:tagLst>
</file>

<file path=ppt/tags/tag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B5C1A265_4285_483E_A009_6F1CD4643682&quot;,&quot;SourceFullName&quot;:&quot;Book1&quot;,&quot;LastUpdate&quot;:&quot;2025-01-14 4:16 PM&quot;,&quot;UpdatedBy&quot;:&quot;willa&quot;,&quot;IsLinked&quot;:false,&quot;IsBrokenLink&quot;:false,&quot;Type&quot;:1,&quot;ShapeId&quot;:0,&quot;WorksheetName&quot;:null}"/>
</p:tagLst>
</file>

<file path=ppt/tags/tag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F2FD959_B4C2_4E8B_9A40_98343EC6911A&quot;,&quot;SourceFullName&quot;:&quot;C:\\Users\\willa\\Downloads\\Book1.xlsx&quot;,&quot;LastUpdate&quot;:&quot;2025-01-14 4:27 PM&quot;,&quot;UpdatedBy&quot;:&quot;willa&quot;,&quot;IsLinked&quot;:false,&quot;IsBrokenLink&quot;:false,&quot;Type&quot;:1,&quot;ShapeId&quot;:0,&quot;WorksheetName&quot;:null}"/>
</p:tagLst>
</file>

<file path=ppt/tags/tag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BA50737_AABE_459C_850F_04FC4F084B96&quot;,&quot;SourceFullName&quot;:&quot;C:\\Users\\willa\\Downloads\\Book1 (version 1).xlsx&quot;,&quot;LastUpdate&quot;:&quot;2025-01-27 10:14 AM&quot;,&quot;UpdatedBy&quot;:&quot;willa&quot;,&quot;IsLinked&quot;:false,&quot;IsBrokenLink&quot;:false,&quot;Type&quot;:1,&quot;ShapeId&quot;:0,&quot;WorksheetName&quot;:null}"/>
</p:tagLst>
</file>

<file path=ppt/tags/tag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08ED683_197D_4BA2_BFEC_AB7E3A6183D9&quot;,&quot;SourceFullName&quot;:&quot;&quot;,&quot;LastUpdate&quot;:&quot;2025-01-31 10:33 AM&quot;,&quot;UpdatedBy&quot;:&quot;willa&quot;,&quot;IsLinked&quot;:false,&quot;IsBrokenLink&quot;:false,&quot;Type&quot;:2,&quot;ShapeId&quot;:0,&quot;WorksheetName&quot;:null}"/>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9339</Words>
  <Application>Microsoft Office PowerPoint</Application>
  <PresentationFormat>Widescreen</PresentationFormat>
  <Paragraphs>737</Paragraphs>
  <Slides>38</Slides>
  <Notes>33</Notes>
  <HiddenSlides>0</HiddenSlides>
  <MMClips>31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Aptos</vt:lpstr>
      <vt:lpstr>Aptos Black</vt:lpstr>
      <vt:lpstr>Aptos Display</vt:lpstr>
      <vt:lpstr>Aptos Narrow</vt:lpstr>
      <vt:lpstr>Arial</vt:lpstr>
      <vt:lpstr>Arial Black</vt:lpstr>
      <vt:lpstr>Calibri</vt:lpstr>
      <vt:lpstr>Cambria Math</vt:lpstr>
      <vt:lpstr>Helvetica Neue</vt:lpstr>
      <vt:lpstr>Open Sans</vt:lpstr>
      <vt:lpstr>Open Sans ExtraBold</vt:lpstr>
      <vt:lpstr>Roboto</vt:lpstr>
      <vt:lpstr>Office Theme</vt:lpstr>
      <vt:lpstr>Office Theme</vt:lpstr>
      <vt:lpstr>PowerPoint Presentation</vt:lpstr>
      <vt:lpstr>PowerPoint Presentation</vt:lpstr>
      <vt:lpstr>Learning Objectives</vt:lpstr>
      <vt:lpstr>PowerPoint Presentation</vt:lpstr>
      <vt:lpstr>Cost of Transitions – Financing Projects</vt:lpstr>
      <vt:lpstr>Cost of Transitions – Repayment </vt:lpstr>
      <vt:lpstr>Cost of Transitions – Debt Stocks</vt:lpstr>
      <vt:lpstr>Investment Needs in MINFin</vt:lpstr>
      <vt:lpstr>PowerPoint Presentation</vt:lpstr>
      <vt:lpstr>Modalities of Financing – Grants, Debt and Equity</vt:lpstr>
      <vt:lpstr>Modalities of Financing – Grants</vt:lpstr>
      <vt:lpstr>Modalities of Financing – Debt</vt:lpstr>
      <vt:lpstr>Modalities of Financing – Equity</vt:lpstr>
      <vt:lpstr>Modalities of Financing – The Hierarchy</vt:lpstr>
      <vt:lpstr>PowerPoint Presentation</vt:lpstr>
      <vt:lpstr>Repaying the finance</vt:lpstr>
      <vt:lpstr>Repayment Schedules- Equity</vt:lpstr>
      <vt:lpstr>Repayment Schedules- Debt</vt:lpstr>
      <vt:lpstr>Repayment Schedules- Debt</vt:lpstr>
      <vt:lpstr>Repayment Schedules- Debt</vt:lpstr>
      <vt:lpstr>Repayment Schedules- Debt</vt:lpstr>
      <vt:lpstr>Repayment Schedules- Debt</vt:lpstr>
      <vt:lpstr>Repayment Schedules- Debt</vt:lpstr>
      <vt:lpstr>Repayment Schedules- Debt</vt:lpstr>
      <vt:lpstr>PowerPoint Presentation</vt:lpstr>
      <vt:lpstr>Categories of Financing</vt:lpstr>
      <vt:lpstr>Financing Sources – Concessional Vs Commercial</vt:lpstr>
      <vt:lpstr>Financing Sources – Examples</vt:lpstr>
      <vt:lpstr>Variables of Financing – Financing Baseline</vt:lpstr>
      <vt:lpstr>Financing Sources – Commercial Finance</vt:lpstr>
      <vt:lpstr>Financing Sources – Concessional Finance</vt:lpstr>
      <vt:lpstr>Metrics for Concessionality – Grant Element</vt:lpstr>
      <vt:lpstr>Grant Element - Example</vt:lpstr>
      <vt:lpstr>Blended Finance – Capital Structures</vt:lpstr>
      <vt:lpstr>Blended Finance – Capital Structures</vt:lpstr>
      <vt:lpstr>Blended Finance – WACC</vt:lpstr>
      <vt:lpstr>Blended Finance – WACC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19</cp:revision>
  <dcterms:created xsi:type="dcterms:W3CDTF">2019-06-09T10:25:43Z</dcterms:created>
  <dcterms:modified xsi:type="dcterms:W3CDTF">2025-03-31T15:01:27Z</dcterms:modified>
</cp:coreProperties>
</file>