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1202" autoAdjust="0"/>
  </p:normalViewPr>
  <p:slideViewPr>
    <p:cSldViewPr snapToGrid="0">
      <p:cViewPr varScale="1">
        <p:scale>
          <a:sx n="25" d="100"/>
          <a:sy n="25" d="100"/>
        </p:scale>
        <p:origin x="1420" y="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15A4C0-E68B-485C-B1EE-6FDA3C739E87}" type="datetimeFigureOut">
              <a:rPr lang="en-GB" smtClean="0"/>
              <a:t>01/02/2023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3A5EA9-D66C-4C0A-B136-2F60F4B3C0AA}" type="slidenum">
              <a:rPr lang="en-GB" smtClean="0"/>
              <a:t>‹#›</a:t>
            </a:fld>
            <a:endParaRPr lang="en-GB"/>
          </a:p>
        </p:txBody>
      </p:sp>
    </p:spTree>
    <p:extLst>
      <p:ext uri="{BB962C8B-B14F-4D97-AF65-F5344CB8AC3E}">
        <p14:creationId xmlns:p14="http://schemas.microsoft.com/office/powerpoint/2010/main" val="1979642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Images x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Title page of curriculum in Word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kern="1200" dirty="0">
                <a:solidFill>
                  <a:schemeClr val="tx1"/>
                </a:solidFill>
                <a:effectLst/>
                <a:latin typeface="+mn-lt"/>
                <a:ea typeface="+mn-ea"/>
                <a:cs typeface="+mn-cs"/>
              </a:rPr>
              <a:t>Front cover of Curriculum – fades out to…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kern="1200" dirty="0">
                <a:solidFill>
                  <a:schemeClr val="tx1"/>
                </a:solidFill>
                <a:effectLst/>
                <a:latin typeface="+mn-lt"/>
                <a:ea typeface="+mn-ea"/>
                <a:cs typeface="+mn-cs"/>
              </a:rPr>
              <a:t>Contents page of curriculum</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u="sng" kern="1200" dirty="0">
                <a:solidFill>
                  <a:schemeClr val="tx1"/>
                </a:solidFill>
                <a:effectLst/>
                <a:latin typeface="+mn-lt"/>
                <a:ea typeface="+mn-ea"/>
                <a:cs typeface="+mn-cs"/>
              </a:rPr>
              <a:t>Narration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dirty="0">
                <a:solidFill>
                  <a:schemeClr val="tx1"/>
                </a:solidFill>
                <a:effectLst/>
                <a:latin typeface="+mn-lt"/>
                <a:ea typeface="+mn-ea"/>
                <a:cs typeface="+mn-cs"/>
              </a:rPr>
              <a:t>Narration for image 1: The DAFNE curriculum can be used to deliver DAFNE and 5x1 DAFNE courses. It will be helpful to have your curriculum to hand for this next stage of your training.</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dirty="0">
                <a:solidFill>
                  <a:schemeClr val="tx1"/>
                </a:solidFill>
                <a:effectLst/>
                <a:latin typeface="+mn-lt"/>
                <a:ea typeface="+mn-ea"/>
                <a:cs typeface="+mn-cs"/>
              </a:rPr>
              <a:t>Narration for image 2: The curriculum is organised into 9 sections.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dirty="0">
                <a:solidFill>
                  <a:schemeClr val="tx1"/>
                </a:solidFill>
                <a:effectLst/>
                <a:latin typeface="+mn-lt"/>
                <a:ea typeface="+mn-ea"/>
                <a:cs typeface="+mn-cs"/>
              </a:rPr>
              <a:t>Narration for image 3: We’ll now look at each section in detail.</a:t>
            </a:r>
          </a:p>
        </p:txBody>
      </p:sp>
      <p:sp>
        <p:nvSpPr>
          <p:cNvPr id="4" name="Slide Number Placeholder 3"/>
          <p:cNvSpPr>
            <a:spLocks noGrp="1"/>
          </p:cNvSpPr>
          <p:nvPr>
            <p:ph type="sldNum" sz="quarter" idx="5"/>
          </p:nvPr>
        </p:nvSpPr>
        <p:spPr/>
        <p:txBody>
          <a:bodyPr/>
          <a:lstStyle/>
          <a:p>
            <a:fld id="{C03A5EA9-D66C-4C0A-B136-2F60F4B3C0AA}" type="slidenum">
              <a:rPr lang="en-GB" smtClean="0"/>
              <a:t>1</a:t>
            </a:fld>
            <a:endParaRPr lang="en-GB"/>
          </a:p>
        </p:txBody>
      </p:sp>
    </p:spTree>
    <p:extLst>
      <p:ext uri="{BB962C8B-B14F-4D97-AF65-F5344CB8AC3E}">
        <p14:creationId xmlns:p14="http://schemas.microsoft.com/office/powerpoint/2010/main" val="57449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Images x 9 WITH ANIMATION</a:t>
            </a:r>
          </a:p>
          <a:p>
            <a:pPr marL="228600" indent="-228600">
              <a:buFont typeface="+mj-lt"/>
              <a:buAutoNum type="arabicPeriod"/>
            </a:pPr>
            <a:r>
              <a:rPr lang="en-GB" sz="1200" b="1" kern="1200" dirty="0">
                <a:solidFill>
                  <a:schemeClr val="tx1"/>
                </a:solidFill>
                <a:effectLst/>
                <a:latin typeface="+mn-lt"/>
                <a:ea typeface="+mn-ea"/>
                <a:cs typeface="+mn-cs"/>
              </a:rPr>
              <a:t>Section 1 in curriculum ‘Pre-course appointment’ and ‘Baseline data collection’</a:t>
            </a:r>
          </a:p>
          <a:p>
            <a:pPr marL="228600" indent="-228600">
              <a:buFont typeface="+mj-lt"/>
              <a:buAutoNum type="arabicPeriod"/>
            </a:pPr>
            <a:r>
              <a:rPr lang="en-GB" sz="1200" b="1" kern="1200" dirty="0">
                <a:solidFill>
                  <a:schemeClr val="tx1"/>
                </a:solidFill>
                <a:effectLst/>
                <a:latin typeface="+mn-lt"/>
                <a:ea typeface="+mn-ea"/>
                <a:cs typeface="+mn-cs"/>
              </a:rPr>
              <a:t>Same image as above with circled around ‘1.1 What is involved’…circle deletes, leaving image</a:t>
            </a:r>
          </a:p>
          <a:p>
            <a:pPr marL="228600" indent="-228600">
              <a:buFont typeface="+mj-lt"/>
              <a:buAutoNum type="arabicPeriod"/>
            </a:pPr>
            <a:r>
              <a:rPr lang="en-GB" sz="1200" b="1" kern="1200" dirty="0">
                <a:solidFill>
                  <a:schemeClr val="tx1"/>
                </a:solidFill>
                <a:effectLst/>
                <a:latin typeface="+mn-lt"/>
                <a:ea typeface="+mn-ea"/>
                <a:cs typeface="+mn-cs"/>
              </a:rPr>
              <a:t>Same image with as above with circle around ‘1.2 Baseline data collection’…circle and image delete and replaced by…</a:t>
            </a:r>
          </a:p>
          <a:p>
            <a:pPr marL="228600" indent="-228600">
              <a:buFont typeface="+mj-lt"/>
              <a:buAutoNum type="arabicPeriod"/>
            </a:pPr>
            <a:r>
              <a:rPr lang="en-GB" sz="1200" b="1" kern="1200" dirty="0">
                <a:solidFill>
                  <a:schemeClr val="tx1"/>
                </a:solidFill>
                <a:effectLst/>
                <a:latin typeface="+mn-lt"/>
                <a:ea typeface="+mn-ea"/>
                <a:cs typeface="+mn-cs"/>
              </a:rPr>
              <a:t>Section 1.X DAFNE insulin regimen fades out to…</a:t>
            </a:r>
          </a:p>
          <a:p>
            <a:pPr marL="228600" indent="-228600">
              <a:buFont typeface="+mj-lt"/>
              <a:buAutoNum type="arabicPeriod"/>
            </a:pPr>
            <a:r>
              <a:rPr lang="en-GB" sz="1200" b="1" kern="1200" dirty="0">
                <a:solidFill>
                  <a:schemeClr val="tx1"/>
                </a:solidFill>
                <a:effectLst/>
                <a:latin typeface="+mn-lt"/>
                <a:ea typeface="+mn-ea"/>
                <a:cs typeface="+mn-cs"/>
              </a:rPr>
              <a:t>Section 1.8 DAFNE insulin regimen table</a:t>
            </a:r>
          </a:p>
          <a:p>
            <a:pPr marL="228600" indent="-228600">
              <a:buFont typeface="+mj-lt"/>
              <a:buAutoNum type="arabicPeriod"/>
            </a:pPr>
            <a:r>
              <a:rPr lang="en-GB" sz="1200" b="1" kern="1200" dirty="0">
                <a:solidFill>
                  <a:schemeClr val="tx1"/>
                </a:solidFill>
                <a:effectLst/>
                <a:latin typeface="+mn-lt"/>
                <a:ea typeface="+mn-ea"/>
                <a:cs typeface="+mn-cs"/>
              </a:rPr>
              <a:t>Same as image 5 with circle around WHEN to change to new insulin regimen.</a:t>
            </a:r>
          </a:p>
          <a:p>
            <a:pPr marL="228600" indent="-228600">
              <a:buFont typeface="+mj-lt"/>
              <a:buAutoNum type="arabicPeriod"/>
            </a:pPr>
            <a:r>
              <a:rPr lang="en-GB" sz="1200" b="1" kern="1200" dirty="0">
                <a:solidFill>
                  <a:schemeClr val="tx1"/>
                </a:solidFill>
                <a:effectLst/>
                <a:latin typeface="+mn-lt"/>
                <a:ea typeface="+mn-ea"/>
                <a:cs typeface="+mn-cs"/>
              </a:rPr>
              <a:t>Section 1.9 Lunchtime CP counting session fades out to…</a:t>
            </a:r>
          </a:p>
          <a:p>
            <a:pPr marL="228600" indent="-228600">
              <a:buFont typeface="+mj-lt"/>
              <a:buAutoNum type="arabicPeriod"/>
            </a:pPr>
            <a:r>
              <a:rPr lang="en-GB" sz="1200" b="1" kern="1200" dirty="0">
                <a:solidFill>
                  <a:schemeClr val="tx1"/>
                </a:solidFill>
                <a:effectLst/>
                <a:latin typeface="+mn-lt"/>
                <a:ea typeface="+mn-ea"/>
                <a:cs typeface="+mn-cs"/>
              </a:rPr>
              <a:t>Section 1.10 Participant pack fades out to…</a:t>
            </a:r>
          </a:p>
          <a:p>
            <a:pPr marL="228600" indent="-228600">
              <a:buFont typeface="+mj-lt"/>
              <a:buAutoNum type="arabicPeriod"/>
            </a:pPr>
            <a:r>
              <a:rPr lang="en-GB" sz="1200" b="1" kern="1200" dirty="0">
                <a:solidFill>
                  <a:schemeClr val="tx1"/>
                </a:solidFill>
                <a:effectLst/>
                <a:latin typeface="+mn-lt"/>
                <a:ea typeface="+mn-ea"/>
                <a:cs typeface="+mn-cs"/>
              </a:rPr>
              <a:t>Section 1.11 DAFNE team pre—course review</a:t>
            </a:r>
          </a:p>
          <a:p>
            <a:r>
              <a:rPr lang="en-GB" sz="1200" b="0" u="sng" kern="1200" dirty="0">
                <a:solidFill>
                  <a:schemeClr val="tx1"/>
                </a:solidFill>
                <a:effectLst/>
                <a:latin typeface="+mn-lt"/>
                <a:ea typeface="+mn-ea"/>
                <a:cs typeface="+mn-cs"/>
              </a:rPr>
              <a:t>Narration </a:t>
            </a:r>
          </a:p>
          <a:p>
            <a:pPr lvl="0"/>
            <a:r>
              <a:rPr lang="en-GB" sz="1200" b="1" kern="1200" dirty="0">
                <a:solidFill>
                  <a:schemeClr val="tx1"/>
                </a:solidFill>
                <a:effectLst/>
                <a:latin typeface="+mn-lt"/>
                <a:ea typeface="+mn-ea"/>
                <a:cs typeface="+mn-cs"/>
              </a:rPr>
              <a:t>Image 1: </a:t>
            </a:r>
            <a:r>
              <a:rPr lang="en-GB" sz="1200" b="0" kern="1200" dirty="0">
                <a:solidFill>
                  <a:schemeClr val="tx1"/>
                </a:solidFill>
                <a:effectLst/>
                <a:latin typeface="+mn-lt"/>
                <a:ea typeface="+mn-ea"/>
                <a:cs typeface="+mn-cs"/>
              </a:rPr>
              <a:t>Section 1 of the curriculum is the pre-course appointment. The Pr</a:t>
            </a:r>
            <a:r>
              <a:rPr lang="en-GB" sz="1200" kern="1200" dirty="0">
                <a:solidFill>
                  <a:schemeClr val="tx1"/>
                </a:solidFill>
                <a:effectLst/>
                <a:latin typeface="+mn-lt"/>
                <a:ea typeface="+mn-ea"/>
                <a:cs typeface="+mn-cs"/>
              </a:rPr>
              <a:t>e-course appointment information is very similar to Remote DAFNE</a:t>
            </a:r>
          </a:p>
          <a:p>
            <a:pPr lvl="0"/>
            <a:r>
              <a:rPr lang="en-US" sz="1200" kern="1200" dirty="0">
                <a:solidFill>
                  <a:schemeClr val="tx1"/>
                </a:solidFill>
                <a:effectLst/>
                <a:latin typeface="+mn-lt"/>
                <a:ea typeface="+mn-ea"/>
                <a:cs typeface="+mn-cs"/>
              </a:rPr>
              <a:t>Explore each participant’s expectations and answer any queries or concerns.</a:t>
            </a:r>
            <a:endParaRPr lang="en-GB" sz="1200" kern="1200" dirty="0">
              <a:solidFill>
                <a:schemeClr val="tx1"/>
              </a:solidFill>
              <a:effectLst/>
              <a:latin typeface="+mn-lt"/>
              <a:ea typeface="+mn-ea"/>
              <a:cs typeface="+mn-cs"/>
            </a:endParaRPr>
          </a:p>
          <a:p>
            <a:pPr lvl="0"/>
            <a:r>
              <a:rPr lang="en-US" sz="1200" b="1" i="0" kern="1200" dirty="0">
                <a:solidFill>
                  <a:schemeClr val="tx1"/>
                </a:solidFill>
                <a:effectLst/>
                <a:latin typeface="+mn-lt"/>
                <a:ea typeface="+mn-ea"/>
                <a:cs typeface="+mn-cs"/>
              </a:rPr>
              <a:t>Image 2: </a:t>
            </a:r>
            <a:r>
              <a:rPr lang="en-US" sz="1200" kern="1200" dirty="0">
                <a:solidFill>
                  <a:schemeClr val="tx1"/>
                </a:solidFill>
                <a:effectLst/>
                <a:latin typeface="+mn-lt"/>
                <a:ea typeface="+mn-ea"/>
                <a:cs typeface="+mn-cs"/>
              </a:rPr>
              <a:t>Recap what is involved in a DAFNE / 5x1 DAFNE course as discussed on initial referral / recruitment.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Provide information about the course and discuss any barriers to course participation. </a:t>
            </a:r>
          </a:p>
          <a:p>
            <a:pPr lvl="0"/>
            <a:r>
              <a:rPr lang="en-US" sz="1200" b="0" kern="1200" dirty="0">
                <a:solidFill>
                  <a:schemeClr val="tx1"/>
                </a:solidFill>
                <a:effectLst/>
                <a:latin typeface="+mn-lt"/>
                <a:ea typeface="+mn-ea"/>
                <a:cs typeface="+mn-cs"/>
              </a:rPr>
              <a:t>Ensure participants are clear about, and are able to commit to, the time required for their DAFNE / 5 x 1 DAFNE course. </a:t>
            </a:r>
            <a:endParaRPr lang="en-GB" sz="1200" b="0" kern="1200" dirty="0">
              <a:solidFill>
                <a:schemeClr val="tx1"/>
              </a:solidFill>
              <a:effectLst/>
              <a:latin typeface="+mn-lt"/>
              <a:ea typeface="+mn-ea"/>
              <a:cs typeface="+mn-cs"/>
            </a:endParaRPr>
          </a:p>
          <a:p>
            <a:pPr lvl="0"/>
            <a:r>
              <a:rPr lang="en-US" sz="1200" b="1" i="0" kern="1200" dirty="0">
                <a:solidFill>
                  <a:schemeClr val="tx1"/>
                </a:solidFill>
                <a:effectLst/>
                <a:latin typeface="+mn-lt"/>
                <a:ea typeface="+mn-ea"/>
                <a:cs typeface="+mn-cs"/>
              </a:rPr>
              <a:t>Image 3: </a:t>
            </a:r>
            <a:r>
              <a:rPr lang="en-US" sz="1200" b="1"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Collect baseline data. </a:t>
            </a:r>
            <a:endParaRPr lang="en-GB" sz="1200" kern="1200" dirty="0">
              <a:solidFill>
                <a:schemeClr val="tx1"/>
              </a:solidFill>
              <a:effectLst/>
              <a:latin typeface="+mn-lt"/>
              <a:ea typeface="+mn-ea"/>
              <a:cs typeface="+mn-cs"/>
            </a:endParaRPr>
          </a:p>
          <a:p>
            <a:pPr lvl="0"/>
            <a:r>
              <a:rPr lang="en-US" sz="1200" b="1" i="0" kern="1200" dirty="0">
                <a:solidFill>
                  <a:schemeClr val="tx1"/>
                </a:solidFill>
                <a:effectLst/>
                <a:latin typeface="+mn-lt"/>
                <a:ea typeface="+mn-ea"/>
                <a:cs typeface="+mn-cs"/>
              </a:rPr>
              <a:t>Image 4:</a:t>
            </a:r>
            <a:r>
              <a:rPr lang="en-US" sz="1200" b="1"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Discuss and agree any changes to their insulin regimen in line with the DAFNE starting regimen shown here. </a:t>
            </a:r>
          </a:p>
          <a:p>
            <a:pPr lvl="0"/>
            <a:r>
              <a:rPr lang="en-US" sz="1200" b="1" kern="1200" dirty="0">
                <a:solidFill>
                  <a:schemeClr val="tx1"/>
                </a:solidFill>
                <a:effectLst/>
                <a:latin typeface="+mn-lt"/>
                <a:ea typeface="+mn-ea"/>
                <a:cs typeface="+mn-cs"/>
              </a:rPr>
              <a:t>Image 5: </a:t>
            </a:r>
            <a:r>
              <a:rPr lang="en-GB" sz="1200" kern="1200" dirty="0">
                <a:solidFill>
                  <a:schemeClr val="tx1"/>
                </a:solidFill>
                <a:effectLst/>
                <a:latin typeface="+mn-lt"/>
                <a:ea typeface="+mn-ea"/>
                <a:cs typeface="+mn-cs"/>
              </a:rPr>
              <a:t>Section 1.8 is the starting regimen you are familiar with, </a:t>
            </a:r>
          </a:p>
          <a:p>
            <a:pPr lvl="0"/>
            <a:r>
              <a:rPr lang="en-GB" sz="1200" b="1" kern="1200" dirty="0">
                <a:solidFill>
                  <a:schemeClr val="tx1"/>
                </a:solidFill>
                <a:effectLst/>
                <a:latin typeface="+mn-lt"/>
                <a:ea typeface="+mn-ea"/>
                <a:cs typeface="+mn-cs"/>
              </a:rPr>
              <a:t>Image 6:</a:t>
            </a:r>
            <a:r>
              <a:rPr lang="en-GB" sz="1200" kern="1200" dirty="0">
                <a:solidFill>
                  <a:schemeClr val="tx1"/>
                </a:solidFill>
                <a:effectLst/>
                <a:latin typeface="+mn-lt"/>
                <a:ea typeface="+mn-ea"/>
                <a:cs typeface="+mn-cs"/>
              </a:rPr>
              <a:t> Note the different stages in the course at which the participants will change to the DAFNE insulin regimen, depending on the type of DAFNE course they’re attending.</a:t>
            </a:r>
          </a:p>
          <a:p>
            <a:pPr lvl="0"/>
            <a:r>
              <a:rPr lang="en-GB" sz="1200" kern="1200" dirty="0">
                <a:solidFill>
                  <a:schemeClr val="tx1"/>
                </a:solidFill>
                <a:effectLst/>
                <a:latin typeface="+mn-lt"/>
                <a:ea typeface="+mn-ea"/>
                <a:cs typeface="+mn-cs"/>
              </a:rPr>
              <a:t>Participants on a DAFNE course make insulin changes the night before or the morning of day 1, so typically on a Sunday night or the Monday morning.</a:t>
            </a:r>
          </a:p>
          <a:p>
            <a:pPr lvl="0"/>
            <a:r>
              <a:rPr lang="en-GB" sz="1200" kern="1200" dirty="0">
                <a:solidFill>
                  <a:schemeClr val="tx1"/>
                </a:solidFill>
                <a:effectLst/>
                <a:latin typeface="+mn-lt"/>
                <a:ea typeface="+mn-ea"/>
                <a:cs typeface="+mn-cs"/>
              </a:rPr>
              <a:t>Participants on a 5x1 DAFNE course make insulin changes the night before or the morning of Week 2.</a:t>
            </a:r>
          </a:p>
          <a:p>
            <a:pPr lvl="0"/>
            <a:r>
              <a:rPr lang="en-GB" sz="1200"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n exception might be if a basal insulin change is agreed </a:t>
            </a:r>
            <a:r>
              <a:rPr lang="en-US" sz="1200" i="1" kern="1200" dirty="0">
                <a:solidFill>
                  <a:schemeClr val="tx1"/>
                </a:solidFill>
                <a:effectLst/>
                <a:latin typeface="+mn-lt"/>
                <a:ea typeface="+mn-ea"/>
                <a:cs typeface="+mn-cs"/>
              </a:rPr>
              <a:t>prior</a:t>
            </a:r>
            <a:r>
              <a:rPr lang="en-US" sz="1200" kern="1200" dirty="0">
                <a:solidFill>
                  <a:schemeClr val="tx1"/>
                </a:solidFill>
                <a:effectLst/>
                <a:latin typeface="+mn-lt"/>
                <a:ea typeface="+mn-ea"/>
                <a:cs typeface="+mn-cs"/>
              </a:rPr>
              <a:t> to the course in which case you may wish to arrange a prescription change before the course begins. This may be especially helpful if there may be delays in filling the prescription which would delay the participant access to the new insulin. </a:t>
            </a:r>
          </a:p>
          <a:p>
            <a:pPr lvl="0"/>
            <a:r>
              <a:rPr lang="en-US" sz="1200" kern="1200" dirty="0">
                <a:solidFill>
                  <a:schemeClr val="tx1"/>
                </a:solidFill>
                <a:effectLst/>
                <a:latin typeface="+mn-lt"/>
                <a:ea typeface="+mn-ea"/>
                <a:cs typeface="+mn-cs"/>
              </a:rPr>
              <a:t>If the pre-course appointment is face to face consider asking participants to bring their Glucose and ketone checking equipment and insulin pens with them to the pre-course appointment so that you can replace faulty equipment if needed.</a:t>
            </a:r>
            <a:endParaRPr lang="en-GB" sz="1200" kern="1200" dirty="0">
              <a:solidFill>
                <a:schemeClr val="tx1"/>
              </a:solidFill>
              <a:effectLst/>
              <a:latin typeface="+mn-lt"/>
              <a:ea typeface="+mn-ea"/>
              <a:cs typeface="+mn-cs"/>
            </a:endParaRPr>
          </a:p>
          <a:p>
            <a:pPr lvl="0"/>
            <a:r>
              <a:rPr lang="en-GB" sz="1200" b="1" i="0" kern="1200" dirty="0">
                <a:solidFill>
                  <a:schemeClr val="tx1"/>
                </a:solidFill>
                <a:effectLst/>
                <a:latin typeface="+mn-lt"/>
                <a:ea typeface="+mn-ea"/>
                <a:cs typeface="+mn-cs"/>
              </a:rPr>
              <a:t>Image 7:</a:t>
            </a:r>
            <a:r>
              <a:rPr lang="en-GB" sz="1200" b="1"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Section 1.9 relates to the lunchtime CP counting session</a:t>
            </a:r>
            <a:r>
              <a:rPr lang="en-GB" sz="1200" b="1" kern="1200" dirty="0">
                <a:solidFill>
                  <a:schemeClr val="tx1"/>
                </a:solidFill>
                <a:effectLst/>
                <a:highlight>
                  <a:srgbClr val="FFFF00"/>
                </a:highlight>
                <a:latin typeface="+mn-lt"/>
                <a:ea typeface="+mn-ea"/>
                <a:cs typeface="+mn-cs"/>
              </a:rPr>
              <a:t>;</a:t>
            </a:r>
            <a:r>
              <a:rPr lang="en-GB" sz="1200" kern="1200" dirty="0">
                <a:solidFill>
                  <a:schemeClr val="tx1"/>
                </a:solidFill>
                <a:effectLst/>
                <a:latin typeface="+mn-lt"/>
                <a:ea typeface="+mn-ea"/>
                <a:cs typeface="+mn-cs"/>
              </a:rPr>
              <a:t> it’s important to set the participant’s expectations of this during the pre-course appointment. The purpose of these sessions is to explore the CP content of many different types of foods so the participant is able to build up their knowledge of a wide range of foods for the future and to check the accuracy of their CP counting in a safe and supportive environment. </a:t>
            </a:r>
          </a:p>
          <a:p>
            <a:pPr lvl="0"/>
            <a:r>
              <a:rPr lang="en-GB" sz="1200" b="1" i="0" kern="1200" dirty="0">
                <a:solidFill>
                  <a:schemeClr val="tx1"/>
                </a:solidFill>
                <a:effectLst/>
                <a:latin typeface="+mn-lt"/>
                <a:ea typeface="+mn-ea"/>
                <a:cs typeface="+mn-cs"/>
              </a:rPr>
              <a:t>Image 8: </a:t>
            </a:r>
            <a:r>
              <a:rPr lang="en-GB" sz="1200" kern="1200" dirty="0">
                <a:solidFill>
                  <a:schemeClr val="tx1"/>
                </a:solidFill>
                <a:effectLst/>
                <a:latin typeface="+mn-lt"/>
                <a:ea typeface="+mn-ea"/>
                <a:cs typeface="+mn-cs"/>
              </a:rPr>
              <a:t>Section 1.10 is about the participant pack. Participants require the participant pack to be able to take part in a DAFNE / 5 x 1 DAFNE course.</a:t>
            </a:r>
          </a:p>
          <a:p>
            <a:r>
              <a:rPr lang="en-GB" sz="1200" kern="1200" dirty="0">
                <a:solidFill>
                  <a:schemeClr val="tx1"/>
                </a:solidFill>
                <a:effectLst/>
                <a:latin typeface="+mn-lt"/>
                <a:ea typeface="+mn-ea"/>
                <a:cs typeface="+mn-cs"/>
              </a:rPr>
              <a:t>Make arrangements for these resources to be available at your venue on the first day of the course.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Image 9: </a:t>
            </a:r>
            <a:r>
              <a:rPr lang="en-GB" sz="1200" kern="1200" dirty="0">
                <a:solidFill>
                  <a:schemeClr val="tx1"/>
                </a:solidFill>
                <a:effectLst/>
                <a:latin typeface="+mn-lt"/>
                <a:ea typeface="+mn-ea"/>
                <a:cs typeface="+mn-cs"/>
              </a:rPr>
              <a:t>Section 1.11 is about the DAFNE team pre—course review; it’s recommended that the educators involved in the course meet with the DAFNE doctor to review the course participants’ medical notes and information recorded at the pre-course appointment. This meeting can provide clinical support for insulin adjustment decisions and an opportunity to highlight targets / areas of concern.</a:t>
            </a:r>
          </a:p>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C03A5EA9-D66C-4C0A-B136-2F60F4B3C0AA}" type="slidenum">
              <a:rPr lang="en-GB" smtClean="0"/>
              <a:t>2</a:t>
            </a:fld>
            <a:endParaRPr lang="en-GB"/>
          </a:p>
        </p:txBody>
      </p:sp>
    </p:spTree>
    <p:extLst>
      <p:ext uri="{BB962C8B-B14F-4D97-AF65-F5344CB8AC3E}">
        <p14:creationId xmlns:p14="http://schemas.microsoft.com/office/powerpoint/2010/main" val="3622878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Images x 2</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kern="1200" dirty="0">
                <a:solidFill>
                  <a:schemeClr val="tx1"/>
                </a:solidFill>
                <a:effectLst/>
                <a:latin typeface="+mn-lt"/>
                <a:ea typeface="+mn-ea"/>
                <a:cs typeface="+mn-cs"/>
              </a:rPr>
              <a:t>DAFNE timetable for Monday fades out to…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kern="1200" dirty="0">
                <a:solidFill>
                  <a:schemeClr val="tx1"/>
                </a:solidFill>
                <a:effectLst/>
                <a:latin typeface="+mn-lt"/>
                <a:ea typeface="+mn-ea"/>
                <a:cs typeface="+mn-cs"/>
              </a:rPr>
              <a:t>5x1 DAFNE timetable for Week 1</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dirty="0">
                <a:solidFill>
                  <a:schemeClr val="tx1"/>
                </a:solidFill>
                <a:effectLst/>
                <a:latin typeface="+mn-lt"/>
                <a:ea typeface="+mn-ea"/>
                <a:cs typeface="+mn-cs"/>
              </a:rPr>
              <a:t>NB: CANNOT RECORD NARRATION UNTIL IMAGE ANIMATION IS COMPLETED  - AWAITING FINAL VERSIONS FROM POTTS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kern="1200" dirty="0">
                <a:solidFill>
                  <a:schemeClr val="tx1"/>
                </a:solidFill>
                <a:effectLst/>
                <a:latin typeface="+mn-lt"/>
                <a:ea typeface="+mn-ea"/>
                <a:cs typeface="+mn-cs"/>
              </a:rPr>
              <a:t>Narration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We’ve looked at section 1 – the pre-course appointment so let’s now look at section 2 – How to use this curriculum. Then we’ll look at the remaining sections in more detail.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r>
              <a:rPr lang="en-US" sz="1200" b="1" i="0" kern="1200" dirty="0">
                <a:solidFill>
                  <a:schemeClr val="tx1"/>
                </a:solidFill>
                <a:effectLst/>
                <a:latin typeface="+mn-lt"/>
                <a:ea typeface="+mn-ea"/>
                <a:cs typeface="+mn-cs"/>
              </a:rPr>
              <a:t>Image 1:  </a:t>
            </a:r>
            <a:r>
              <a:rPr lang="en-US" sz="1200" b="0" i="0" kern="1200" dirty="0">
                <a:solidFill>
                  <a:schemeClr val="tx1"/>
                </a:solidFill>
                <a:effectLst/>
                <a:latin typeface="+mn-lt"/>
                <a:ea typeface="+mn-ea"/>
                <a:cs typeface="+mn-cs"/>
              </a:rPr>
              <a:t>Section </a:t>
            </a:r>
            <a:r>
              <a:rPr lang="en-GB" sz="1200" kern="1200" dirty="0">
                <a:solidFill>
                  <a:schemeClr val="tx1"/>
                </a:solidFill>
                <a:effectLst/>
                <a:latin typeface="+mn-lt"/>
                <a:ea typeface="+mn-ea"/>
                <a:cs typeface="+mn-cs"/>
              </a:rPr>
              <a:t>2.1 shows the daily timetables for the DAFNE course which are laid out the same way as this example.</a:t>
            </a:r>
          </a:p>
          <a:p>
            <a:pPr lvl="0"/>
            <a:r>
              <a:rPr lang="en-US" sz="1200" b="1" i="0" kern="1200" dirty="0">
                <a:solidFill>
                  <a:schemeClr val="tx1"/>
                </a:solidFill>
                <a:effectLst/>
                <a:latin typeface="+mn-lt"/>
                <a:ea typeface="+mn-ea"/>
                <a:cs typeface="+mn-cs"/>
              </a:rPr>
              <a:t>Image 2: </a:t>
            </a:r>
            <a:r>
              <a:rPr lang="en-GB" sz="1200" kern="1200" dirty="0">
                <a:solidFill>
                  <a:schemeClr val="tx1"/>
                </a:solidFill>
                <a:effectLst/>
                <a:latin typeface="+mn-lt"/>
                <a:ea typeface="+mn-ea"/>
                <a:cs typeface="+mn-cs"/>
              </a:rPr>
              <a:t> Section 2.2 shows the weekly timetables for the 5x1 DAFNE course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03A5EA9-D66C-4C0A-B136-2F60F4B3C0AA}" type="slidenum">
              <a:rPr lang="en-GB" smtClean="0"/>
              <a:t>3</a:t>
            </a:fld>
            <a:endParaRPr lang="en-GB"/>
          </a:p>
        </p:txBody>
      </p:sp>
    </p:spTree>
    <p:extLst>
      <p:ext uri="{BB962C8B-B14F-4D97-AF65-F5344CB8AC3E}">
        <p14:creationId xmlns:p14="http://schemas.microsoft.com/office/powerpoint/2010/main" val="2768825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dirty="0">
                <a:solidFill>
                  <a:schemeClr val="tx1"/>
                </a:solidFill>
                <a:effectLst/>
                <a:latin typeface="+mn-lt"/>
                <a:ea typeface="+mn-ea"/>
                <a:cs typeface="+mn-cs"/>
              </a:rPr>
              <a:t>NB: CANNOT RECORD NARRATION UNTIL IMAGE ANIMATION IS COMPLETED  - AWAITING FINAL VERSIONS FROM POTTS</a:t>
            </a:r>
          </a:p>
          <a:p>
            <a:r>
              <a:rPr lang="en-GB" sz="1200" b="1" kern="1200" dirty="0">
                <a:solidFill>
                  <a:schemeClr val="tx1"/>
                </a:solidFill>
                <a:effectLst/>
                <a:latin typeface="+mn-lt"/>
                <a:ea typeface="+mn-ea"/>
                <a:cs typeface="+mn-cs"/>
              </a:rPr>
              <a:t>Narration (own words)</a:t>
            </a:r>
          </a:p>
          <a:p>
            <a:r>
              <a:rPr lang="en-GB" sz="1200" kern="1200" dirty="0">
                <a:solidFill>
                  <a:schemeClr val="tx1"/>
                </a:solidFill>
                <a:effectLst/>
                <a:latin typeface="+mn-lt"/>
                <a:ea typeface="+mn-ea"/>
                <a:cs typeface="+mn-cs"/>
              </a:rPr>
              <a:t>Include as a minimum</a:t>
            </a:r>
          </a:p>
          <a:p>
            <a:r>
              <a:rPr lang="en-GB" sz="1200" kern="1200" dirty="0">
                <a:solidFill>
                  <a:schemeClr val="tx1"/>
                </a:solidFill>
                <a:effectLst/>
                <a:latin typeface="+mn-lt"/>
                <a:ea typeface="+mn-ea"/>
                <a:cs typeface="+mn-cs"/>
              </a:rPr>
              <a:t>This is the largest section of curriculum and is used directly for course delivery.</a:t>
            </a:r>
          </a:p>
          <a:p>
            <a:r>
              <a:rPr lang="en-GB" sz="1200" kern="1200" dirty="0">
                <a:solidFill>
                  <a:schemeClr val="tx1"/>
                </a:solidFill>
                <a:effectLst/>
                <a:latin typeface="+mn-lt"/>
                <a:ea typeface="+mn-ea"/>
                <a:cs typeface="+mn-cs"/>
              </a:rPr>
              <a:t>Narration for image 1:Each lesson plan includes its title </a:t>
            </a:r>
            <a:r>
              <a:rPr lang="en-US" sz="1200" kern="1200" dirty="0">
                <a:solidFill>
                  <a:schemeClr val="tx1"/>
                </a:solidFill>
                <a:effectLst/>
                <a:latin typeface="+mn-lt"/>
                <a:ea typeface="+mn-ea"/>
                <a:cs typeface="+mn-cs"/>
              </a:rPr>
              <a:t>and the flow and timing of the session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Narration for image 2: It also shows the </a:t>
            </a:r>
            <a:r>
              <a:rPr lang="en-GB" sz="1200" kern="1200" dirty="0">
                <a:solidFill>
                  <a:schemeClr val="tx1"/>
                </a:solidFill>
                <a:effectLst/>
                <a:latin typeface="+mn-lt"/>
                <a:ea typeface="+mn-ea"/>
                <a:cs typeface="+mn-cs"/>
              </a:rPr>
              <a:t>purpose</a:t>
            </a:r>
          </a:p>
          <a:p>
            <a:r>
              <a:rPr lang="en-US" sz="1200" kern="1200" dirty="0">
                <a:solidFill>
                  <a:schemeClr val="tx1"/>
                </a:solidFill>
                <a:effectLst/>
                <a:latin typeface="+mn-lt"/>
                <a:ea typeface="+mn-ea"/>
                <a:cs typeface="+mn-cs"/>
              </a:rPr>
              <a:t>Narration for image 3:</a:t>
            </a:r>
            <a:r>
              <a:rPr lang="en-US" sz="1200" b="1"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participants’ learning outcomes (as you know from Remote DAFNE, the learning outcomes are what the participants should get from the session.) </a:t>
            </a:r>
          </a:p>
          <a:p>
            <a:r>
              <a:rPr lang="en-US" sz="1200" kern="1200" dirty="0">
                <a:solidFill>
                  <a:schemeClr val="tx1"/>
                </a:solidFill>
                <a:effectLst/>
                <a:latin typeface="+mn-lt"/>
                <a:ea typeface="+mn-ea"/>
                <a:cs typeface="+mn-cs"/>
              </a:rPr>
              <a:t>Narration for image 4: Following on from the learning outcomes is the list of r</a:t>
            </a:r>
            <a:r>
              <a:rPr lang="en-GB" sz="1200" kern="1200" dirty="0" err="1">
                <a:solidFill>
                  <a:schemeClr val="tx1"/>
                </a:solidFill>
                <a:effectLst/>
                <a:latin typeface="+mn-lt"/>
                <a:ea typeface="+mn-ea"/>
                <a:cs typeface="+mn-cs"/>
              </a:rPr>
              <a:t>esources</a:t>
            </a:r>
            <a:r>
              <a:rPr lang="en-GB" sz="1200" kern="1200" dirty="0">
                <a:solidFill>
                  <a:schemeClr val="tx1"/>
                </a:solidFill>
                <a:effectLst/>
                <a:latin typeface="+mn-lt"/>
                <a:ea typeface="+mn-ea"/>
                <a:cs typeface="+mn-cs"/>
              </a:rPr>
              <a:t> required for session…</a:t>
            </a:r>
          </a:p>
          <a:p>
            <a:r>
              <a:rPr lang="en-US" sz="1200" kern="1200" dirty="0">
                <a:solidFill>
                  <a:schemeClr val="tx1"/>
                </a:solidFill>
                <a:effectLst/>
                <a:latin typeface="+mn-lt"/>
                <a:ea typeface="+mn-ea"/>
                <a:cs typeface="+mn-cs"/>
              </a:rPr>
              <a:t>Narration for image 5: and then you have </a:t>
            </a:r>
            <a:r>
              <a:rPr lang="en-GB" sz="1200" kern="1200" dirty="0">
                <a:solidFill>
                  <a:schemeClr val="tx1"/>
                </a:solidFill>
                <a:effectLst/>
                <a:latin typeface="+mn-lt"/>
                <a:ea typeface="+mn-ea"/>
                <a:cs typeface="+mn-cs"/>
              </a:rPr>
              <a:t>lesson plan with the details of the required learning – this is similar to the Remote DAFNE lesson plans and includes all the details of any classroom based activities </a:t>
            </a:r>
          </a:p>
          <a:p>
            <a:r>
              <a:rPr lang="en-GB" sz="1200" kern="1200" dirty="0">
                <a:solidFill>
                  <a:schemeClr val="tx1"/>
                </a:solidFill>
                <a:effectLst/>
                <a:latin typeface="+mn-lt"/>
                <a:ea typeface="+mn-ea"/>
                <a:cs typeface="+mn-cs"/>
              </a:rPr>
              <a:t>Narration for image 6: as well as the resources and expected time required for each section of the lesson plan.</a:t>
            </a:r>
          </a:p>
          <a:p>
            <a:r>
              <a:rPr lang="en-GB" sz="1200" kern="1200" dirty="0">
                <a:solidFill>
                  <a:schemeClr val="tx1"/>
                </a:solidFill>
                <a:effectLst/>
                <a:latin typeface="+mn-lt"/>
                <a:ea typeface="+mn-ea"/>
                <a:cs typeface="+mn-cs"/>
              </a:rPr>
              <a:t>Narration for image 7: </a:t>
            </a:r>
            <a:r>
              <a:rPr lang="en-US" sz="1200" kern="1200" dirty="0">
                <a:solidFill>
                  <a:schemeClr val="tx1"/>
                </a:solidFill>
                <a:effectLst/>
                <a:latin typeface="+mn-lt"/>
                <a:ea typeface="+mn-ea"/>
                <a:cs typeface="+mn-cs"/>
              </a:rPr>
              <a:t>A new feature is the ‘Content Checklist’ at the end of the lesson plan – when you have finished delivering your session, this acts as a quick reference guide so you can check you have delivered all the essential and expected content, as well as any appropriate optional content.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Narration for image 8:</a:t>
            </a:r>
            <a:r>
              <a:rPr lang="en-GB" sz="1200" b="1"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Remember - </a:t>
            </a:r>
            <a:r>
              <a:rPr lang="en-GB" sz="1200" kern="1200" dirty="0">
                <a:solidFill>
                  <a:schemeClr val="tx1"/>
                </a:solidFill>
                <a:effectLst/>
                <a:latin typeface="+mn-lt"/>
                <a:ea typeface="+mn-ea"/>
                <a:cs typeface="+mn-cs"/>
              </a:rPr>
              <a:t>Essential </a:t>
            </a:r>
          </a:p>
          <a:p>
            <a:r>
              <a:rPr lang="en-GB" sz="1200" kern="1200" dirty="0">
                <a:solidFill>
                  <a:schemeClr val="tx1"/>
                </a:solidFill>
                <a:effectLst/>
                <a:latin typeface="+mn-lt"/>
                <a:ea typeface="+mn-ea"/>
                <a:cs typeface="+mn-cs"/>
              </a:rPr>
              <a:t>Narration for image  9: and expected content should always be delivered in a session;</a:t>
            </a:r>
            <a:r>
              <a:rPr lang="en-GB" sz="1200" b="1"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Narration for image 10: Optional content is delivered when it is appropriate to group members. All content is included in the lesson plan. </a:t>
            </a:r>
          </a:p>
          <a:p>
            <a:endParaRPr lang="en-GB" sz="1200" b="0" i="1"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I</a:t>
            </a:r>
            <a:r>
              <a:rPr lang="en-GB" sz="1200" b="1" kern="1200" dirty="0">
                <a:solidFill>
                  <a:schemeClr val="tx1"/>
                </a:solidFill>
                <a:effectLst/>
                <a:latin typeface="+mn-lt"/>
                <a:ea typeface="+mn-ea"/>
                <a:cs typeface="+mn-cs"/>
              </a:rPr>
              <a:t>mages</a:t>
            </a:r>
          </a:p>
          <a:p>
            <a:r>
              <a:rPr lang="en-GB" sz="1200" b="1" kern="1200" dirty="0">
                <a:solidFill>
                  <a:schemeClr val="tx1"/>
                </a:solidFill>
                <a:effectLst/>
                <a:latin typeface="+mn-lt"/>
                <a:ea typeface="+mn-ea"/>
                <a:cs typeface="+mn-cs"/>
              </a:rPr>
              <a:t>Images x 10 </a:t>
            </a:r>
          </a:p>
          <a:p>
            <a:pPr marL="228600" lvl="0" indent="-228600">
              <a:buFont typeface="+mj-lt"/>
              <a:buAutoNum type="arabicPeriod"/>
            </a:pPr>
            <a:r>
              <a:rPr lang="en-GB" sz="1200" b="1" kern="1200" dirty="0">
                <a:solidFill>
                  <a:schemeClr val="tx1"/>
                </a:solidFill>
                <a:effectLst/>
                <a:latin typeface="+mn-lt"/>
                <a:ea typeface="+mn-ea"/>
                <a:cs typeface="+mn-cs"/>
              </a:rPr>
              <a:t>Lesson plan front page ‘Introduction to DAFNE’ with red circle around ‘3.1 Introduction to DAFNE and 3.1.1 Flow/timing (to encompass 5x1 DAFNE Week 1 09:00 – 09:45 (45 minutes) Red circle fades out to…</a:t>
            </a:r>
          </a:p>
          <a:p>
            <a:pPr marL="228600" lvl="0" indent="-228600">
              <a:buFont typeface="+mj-lt"/>
              <a:buAutoNum type="arabicPeriod"/>
            </a:pPr>
            <a:r>
              <a:rPr lang="en-GB" sz="1200" b="1" kern="1200" dirty="0">
                <a:solidFill>
                  <a:schemeClr val="tx1"/>
                </a:solidFill>
                <a:effectLst/>
                <a:latin typeface="+mn-lt"/>
                <a:ea typeface="+mn-ea"/>
                <a:cs typeface="+mn-cs"/>
              </a:rPr>
              <a:t>Lesson plan front page ‘Introduction to DAFNE’ with red circle around ‘3.1.2 Purpose of the session’ red circle fades out to…</a:t>
            </a:r>
          </a:p>
          <a:p>
            <a:pPr marL="228600" lvl="0" indent="-228600">
              <a:buFont typeface="+mj-lt"/>
              <a:buAutoNum type="arabicPeriod"/>
            </a:pPr>
            <a:r>
              <a:rPr lang="en-GB" sz="1200" b="1" kern="1200" dirty="0">
                <a:solidFill>
                  <a:schemeClr val="tx1"/>
                </a:solidFill>
                <a:effectLst/>
                <a:latin typeface="+mn-lt"/>
                <a:ea typeface="+mn-ea"/>
                <a:cs typeface="+mn-cs"/>
              </a:rPr>
              <a:t>Lesson plan front page ‘Introduction to DAFNE’ with red circle around ‘Learning outcomes’ red circle fades out to…</a:t>
            </a:r>
          </a:p>
          <a:p>
            <a:pPr marL="228600" lvl="0" indent="-228600">
              <a:buFont typeface="+mj-lt"/>
              <a:buAutoNum type="arabicPeriod"/>
            </a:pPr>
            <a:r>
              <a:rPr lang="en-GB" sz="1200" b="1" kern="1200" dirty="0">
                <a:solidFill>
                  <a:schemeClr val="tx1"/>
                </a:solidFill>
                <a:effectLst/>
                <a:latin typeface="+mn-lt"/>
                <a:ea typeface="+mn-ea"/>
                <a:cs typeface="+mn-cs"/>
              </a:rPr>
              <a:t>Lesson plan front page ‘Introduction to DAFNE’ with red circle around 3.1.3 Resources for this session (to encompass whole table of resources.) Whole image fades out to…</a:t>
            </a:r>
          </a:p>
          <a:p>
            <a:pPr marL="228600" lvl="0" indent="-228600">
              <a:buFont typeface="+mj-lt"/>
              <a:buAutoNum type="arabicPeriod"/>
            </a:pPr>
            <a:r>
              <a:rPr lang="en-GB" sz="1200" b="1" kern="1200" dirty="0">
                <a:solidFill>
                  <a:schemeClr val="tx1"/>
                </a:solidFill>
                <a:effectLst/>
                <a:latin typeface="+mn-lt"/>
                <a:ea typeface="+mn-ea"/>
                <a:cs typeface="+mn-cs"/>
              </a:rPr>
              <a:t>Lesson plan ‘Introduction to DAFNE’ section 3.1.4 Lesson Plan with red box around ‘Content’ red box fades out to…</a:t>
            </a:r>
          </a:p>
          <a:p>
            <a:pPr marL="228600" lvl="0" indent="-228600">
              <a:buFont typeface="+mj-lt"/>
              <a:buAutoNum type="arabicPeriod"/>
            </a:pPr>
            <a:r>
              <a:rPr lang="en-GB" sz="1200" b="1" kern="1200" dirty="0">
                <a:solidFill>
                  <a:schemeClr val="tx1"/>
                </a:solidFill>
                <a:effectLst/>
                <a:latin typeface="+mn-lt"/>
                <a:ea typeface="+mn-ea"/>
                <a:cs typeface="+mn-cs"/>
              </a:rPr>
              <a:t>Lesson plan ‘Introduction to DAFNE’ section 3.1.4 Lesson Plan with red box around ‘Resources’ and ‘Time’ column headers and text at top of each column. Whole image fades out.</a:t>
            </a:r>
          </a:p>
          <a:p>
            <a:pPr marL="228600" lvl="0" indent="-228600">
              <a:buFont typeface="+mj-lt"/>
              <a:buAutoNum type="arabicPeriod"/>
            </a:pPr>
            <a:r>
              <a:rPr lang="en-GB" sz="1200" b="1" kern="1200" dirty="0">
                <a:solidFill>
                  <a:schemeClr val="tx1"/>
                </a:solidFill>
                <a:effectLst/>
                <a:latin typeface="+mn-lt"/>
                <a:ea typeface="+mn-ea"/>
                <a:cs typeface="+mn-cs"/>
              </a:rPr>
              <a:t>Lesson plan ‘Introduction to DAFNE’ – ‘Content check list and learning outcomings’ with red circle around this text.</a:t>
            </a:r>
          </a:p>
          <a:p>
            <a:pPr marL="228600" lvl="0" indent="-228600">
              <a:buFont typeface="+mj-lt"/>
              <a:buAutoNum type="arabicPeriod"/>
            </a:pPr>
            <a:r>
              <a:rPr lang="en-GB" sz="1200" b="1" kern="1200" dirty="0">
                <a:solidFill>
                  <a:schemeClr val="tx1"/>
                </a:solidFill>
                <a:effectLst/>
                <a:latin typeface="+mn-lt"/>
                <a:ea typeface="+mn-ea"/>
                <a:cs typeface="+mn-cs"/>
              </a:rPr>
              <a:t>As for image 7 but with red circle around ‘Essential’ ‘Expected’ and ‘optional’. </a:t>
            </a:r>
          </a:p>
          <a:p>
            <a:pPr marL="228600" lvl="0" indent="-228600">
              <a:buFont typeface="+mj-lt"/>
              <a:buAutoNum type="arabicPeriod"/>
            </a:pPr>
            <a:r>
              <a:rPr lang="en-GB" sz="1200" b="1" kern="1200" dirty="0">
                <a:solidFill>
                  <a:schemeClr val="tx1"/>
                </a:solidFill>
                <a:effectLst/>
                <a:latin typeface="+mn-lt"/>
                <a:ea typeface="+mn-ea"/>
                <a:cs typeface="+mn-cs"/>
              </a:rPr>
              <a:t>As for image 8 but with red circle around ‘Expected’. </a:t>
            </a:r>
          </a:p>
          <a:p>
            <a:pPr marL="228600" indent="-228600">
              <a:buFont typeface="+mj-lt"/>
              <a:buAutoNum type="arabicPeriod"/>
            </a:pPr>
            <a:r>
              <a:rPr lang="en-GB" sz="1200" b="1" kern="1200" dirty="0">
                <a:solidFill>
                  <a:schemeClr val="tx1"/>
                </a:solidFill>
                <a:effectLst/>
                <a:latin typeface="+mn-lt"/>
                <a:ea typeface="+mn-ea"/>
                <a:cs typeface="+mn-cs"/>
              </a:rPr>
              <a:t>As for image 9 but with red circle around ‘optional’. </a:t>
            </a:r>
            <a:endParaRPr lang="en-GB" b="1" dirty="0"/>
          </a:p>
        </p:txBody>
      </p:sp>
      <p:sp>
        <p:nvSpPr>
          <p:cNvPr id="4" name="Slide Number Placeholder 3"/>
          <p:cNvSpPr>
            <a:spLocks noGrp="1"/>
          </p:cNvSpPr>
          <p:nvPr>
            <p:ph type="sldNum" sz="quarter" idx="5"/>
          </p:nvPr>
        </p:nvSpPr>
        <p:spPr/>
        <p:txBody>
          <a:bodyPr/>
          <a:lstStyle/>
          <a:p>
            <a:fld id="{C03A5EA9-D66C-4C0A-B136-2F60F4B3C0AA}" type="slidenum">
              <a:rPr lang="en-GB" smtClean="0"/>
              <a:t>4</a:t>
            </a:fld>
            <a:endParaRPr lang="en-GB"/>
          </a:p>
        </p:txBody>
      </p:sp>
    </p:spTree>
    <p:extLst>
      <p:ext uri="{BB962C8B-B14F-4D97-AF65-F5344CB8AC3E}">
        <p14:creationId xmlns:p14="http://schemas.microsoft.com/office/powerpoint/2010/main" val="102926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Narration (own words)</a:t>
            </a:r>
          </a:p>
          <a:p>
            <a:pPr lvl="0"/>
            <a:r>
              <a:rPr lang="en-GB" sz="1200" kern="1200" dirty="0">
                <a:solidFill>
                  <a:schemeClr val="tx1"/>
                </a:solidFill>
                <a:effectLst/>
                <a:latin typeface="+mn-lt"/>
                <a:ea typeface="+mn-ea"/>
                <a:cs typeface="+mn-cs"/>
              </a:rPr>
              <a:t>Section 4 contains one lesson plan which is specific to the DAFNE course and is NOT used in 5x1 DAFNE.</a:t>
            </a:r>
          </a:p>
          <a:p>
            <a:pPr lvl="0"/>
            <a:r>
              <a:rPr lang="en-GB" sz="1200" kern="1200" dirty="0">
                <a:solidFill>
                  <a:schemeClr val="tx1"/>
                </a:solidFill>
                <a:effectLst/>
                <a:latin typeface="+mn-lt"/>
                <a:ea typeface="+mn-ea"/>
                <a:cs typeface="+mn-cs"/>
              </a:rPr>
              <a:t>The lesson plan is for the session ‘Glucose checking and target ranges’ and is delivered on the Monday, or the first day of the DAFNE course</a:t>
            </a:r>
          </a:p>
          <a:p>
            <a:pPr lvl="0"/>
            <a:r>
              <a:rPr lang="en-GB" sz="1200" kern="1200" dirty="0">
                <a:solidFill>
                  <a:schemeClr val="tx1"/>
                </a:solidFill>
                <a:effectLst/>
                <a:latin typeface="+mn-lt"/>
                <a:ea typeface="+mn-ea"/>
                <a:cs typeface="+mn-cs"/>
              </a:rPr>
              <a:t>It follows the same format as all the lesson plans in section 3.</a:t>
            </a:r>
          </a:p>
          <a:p>
            <a:r>
              <a:rPr lang="en-GB" b="1" dirty="0"/>
              <a:t>Image x 1</a:t>
            </a:r>
          </a:p>
          <a:p>
            <a:r>
              <a:rPr lang="en-GB" sz="1200" kern="1200" dirty="0">
                <a:solidFill>
                  <a:schemeClr val="tx1"/>
                </a:solidFill>
                <a:effectLst/>
                <a:latin typeface="+mn-lt"/>
                <a:ea typeface="+mn-ea"/>
                <a:cs typeface="+mn-cs"/>
              </a:rPr>
              <a:t>Front page of DAFNE specific lesson plan ‘Glucose checking and target ranges’</a:t>
            </a:r>
            <a:endParaRPr lang="en-GB" dirty="0"/>
          </a:p>
        </p:txBody>
      </p:sp>
      <p:sp>
        <p:nvSpPr>
          <p:cNvPr id="4" name="Slide Number Placeholder 3"/>
          <p:cNvSpPr>
            <a:spLocks noGrp="1"/>
          </p:cNvSpPr>
          <p:nvPr>
            <p:ph type="sldNum" sz="quarter" idx="5"/>
          </p:nvPr>
        </p:nvSpPr>
        <p:spPr/>
        <p:txBody>
          <a:bodyPr/>
          <a:lstStyle/>
          <a:p>
            <a:fld id="{C03A5EA9-D66C-4C0A-B136-2F60F4B3C0AA}" type="slidenum">
              <a:rPr lang="en-GB" smtClean="0"/>
              <a:t>5</a:t>
            </a:fld>
            <a:endParaRPr lang="en-GB"/>
          </a:p>
        </p:txBody>
      </p:sp>
    </p:spTree>
    <p:extLst>
      <p:ext uri="{BB962C8B-B14F-4D97-AF65-F5344CB8AC3E}">
        <p14:creationId xmlns:p14="http://schemas.microsoft.com/office/powerpoint/2010/main" val="2428463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Narration (own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Narration for image 1: There are 4 lesson plans specific to 5x1 DAFNE delivery and you will find these in section 5 of your curriculum. In the 5x1 DAFNE course, glucose checking and target ranges is split across 3 weeks so there are 3 lesson plans: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Section 5.1 is ‘</a:t>
            </a:r>
            <a:r>
              <a:rPr lang="en-GB" sz="1200" b="0" kern="1200" dirty="0">
                <a:solidFill>
                  <a:schemeClr val="tx1"/>
                </a:solidFill>
                <a:effectLst/>
                <a:latin typeface="+mn-lt"/>
                <a:ea typeface="+mn-ea"/>
                <a:cs typeface="+mn-cs"/>
              </a:rPr>
              <a:t>5x1 DAFNE Glucose 1: Glucose and ketone checking’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Narration for image 2</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Section 5.2 </a:t>
            </a:r>
            <a:r>
              <a:rPr lang="en-GB" sz="1200" b="0" kern="1200" dirty="0">
                <a:solidFill>
                  <a:schemeClr val="tx1"/>
                </a:solidFill>
                <a:effectLst/>
                <a:latin typeface="+mn-lt"/>
                <a:ea typeface="+mn-ea"/>
                <a:cs typeface="+mn-cs"/>
              </a:rPr>
              <a:t>‘5x1 DAFNE Glucose 2: DAFNE Glucose target ranges and the DAFNE diary’</a:t>
            </a:r>
          </a:p>
          <a:p>
            <a:pPr lvl="0"/>
            <a:r>
              <a:rPr lang="en-GB" sz="1200" b="0" kern="1200" dirty="0">
                <a:solidFill>
                  <a:schemeClr val="tx1"/>
                </a:solidFill>
                <a:effectLst/>
                <a:latin typeface="+mn-lt"/>
                <a:ea typeface="+mn-ea"/>
                <a:cs typeface="+mn-cs"/>
              </a:rPr>
              <a:t>Narration for image 3: </a:t>
            </a:r>
            <a:r>
              <a:rPr lang="en-GB" sz="1200" kern="1200" dirty="0">
                <a:solidFill>
                  <a:schemeClr val="tx1"/>
                </a:solidFill>
                <a:effectLst/>
                <a:latin typeface="+mn-lt"/>
                <a:ea typeface="+mn-ea"/>
                <a:cs typeface="+mn-cs"/>
              </a:rPr>
              <a:t>Section 5.3 </a:t>
            </a:r>
            <a:r>
              <a:rPr lang="en-GB" sz="1200" b="0" kern="1200" dirty="0">
                <a:solidFill>
                  <a:schemeClr val="tx1"/>
                </a:solidFill>
                <a:effectLst/>
                <a:latin typeface="+mn-lt"/>
                <a:ea typeface="+mn-ea"/>
                <a:cs typeface="+mn-cs"/>
              </a:rPr>
              <a:t>‘5x1 DAFNE Glucose 3: HbA1c, time in range and the reasons for optimal Glucose management</a:t>
            </a:r>
          </a:p>
          <a:p>
            <a:pPr lvl="0"/>
            <a:r>
              <a:rPr lang="en-GB" sz="1200" b="0" kern="1200" dirty="0">
                <a:solidFill>
                  <a:schemeClr val="tx1"/>
                </a:solidFill>
                <a:effectLst/>
                <a:latin typeface="+mn-lt"/>
                <a:ea typeface="+mn-ea"/>
                <a:cs typeface="+mn-cs"/>
              </a:rPr>
              <a:t>Narration for image 4: There is a session at the end of each week which is unique to 5x1 DAFNE and you’ll find this is </a:t>
            </a:r>
            <a:r>
              <a:rPr lang="en-GB" sz="1200" kern="1200" dirty="0">
                <a:solidFill>
                  <a:schemeClr val="tx1"/>
                </a:solidFill>
                <a:effectLst/>
                <a:latin typeface="+mn-lt"/>
                <a:ea typeface="+mn-ea"/>
                <a:cs typeface="+mn-cs"/>
              </a:rPr>
              <a:t>Section 5.4 </a:t>
            </a:r>
            <a:r>
              <a:rPr lang="en-GB" sz="1200" b="0" kern="1200" dirty="0">
                <a:solidFill>
                  <a:schemeClr val="tx1"/>
                </a:solidFill>
                <a:effectLst/>
                <a:latin typeface="+mn-lt"/>
                <a:ea typeface="+mn-ea"/>
                <a:cs typeface="+mn-cs"/>
              </a:rPr>
              <a:t>‘5x1 DAFNE: Taster for next week, summary, goal and action plans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Images x 4</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kern="1200" dirty="0">
                <a:solidFill>
                  <a:schemeClr val="tx1"/>
                </a:solidFill>
                <a:effectLst/>
                <a:latin typeface="+mn-lt"/>
                <a:ea typeface="+mn-ea"/>
                <a:cs typeface="+mn-cs"/>
              </a:rPr>
              <a:t>Front page of lesson plan: 5x1 DAFNE Glucose 1: Glucose and ketone checking’ fades out to…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kern="1200" dirty="0">
                <a:solidFill>
                  <a:schemeClr val="tx1"/>
                </a:solidFill>
                <a:effectLst/>
                <a:latin typeface="+mn-lt"/>
                <a:ea typeface="+mn-ea"/>
                <a:cs typeface="+mn-cs"/>
              </a:rPr>
              <a:t>Front page of lesson plan: 5x1 DAFNE Glucose 2: DAFNE Glucose target ranges and the DAFNE diary’ fades out to…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kern="1200" dirty="0">
                <a:solidFill>
                  <a:schemeClr val="tx1"/>
                </a:solidFill>
                <a:effectLst/>
                <a:latin typeface="+mn-lt"/>
                <a:ea typeface="+mn-ea"/>
                <a:cs typeface="+mn-cs"/>
              </a:rPr>
              <a:t>Front page of lesson plan: 5x1 DAFNE Glucose 3: HbA1c, time in range and the reasons for optimal Glucose management fades out to…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kern="1200" dirty="0">
                <a:solidFill>
                  <a:schemeClr val="tx1"/>
                </a:solidFill>
                <a:effectLst/>
                <a:latin typeface="+mn-lt"/>
                <a:ea typeface="+mn-ea"/>
                <a:cs typeface="+mn-cs"/>
              </a:rPr>
              <a:t>Front page of lesson plan: 5x1 DAFNE: Taster for next week, summary, goal and action plans.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C03A5EA9-D66C-4C0A-B136-2F60F4B3C0AA}" type="slidenum">
              <a:rPr lang="en-GB" smtClean="0"/>
              <a:t>6</a:t>
            </a:fld>
            <a:endParaRPr lang="en-GB"/>
          </a:p>
        </p:txBody>
      </p:sp>
    </p:spTree>
    <p:extLst>
      <p:ext uri="{BB962C8B-B14F-4D97-AF65-F5344CB8AC3E}">
        <p14:creationId xmlns:p14="http://schemas.microsoft.com/office/powerpoint/2010/main" val="2635979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NB: CANNOT RECORD NARRATION UNTIL IMAGE ANIMATION IS COMPLETED  - AWAITING FINAL VERSIONS FROM POTTS</a:t>
            </a:r>
          </a:p>
          <a:p>
            <a:r>
              <a:rPr lang="en-GB" sz="1200" b="1" kern="1200" dirty="0">
                <a:solidFill>
                  <a:schemeClr val="tx1"/>
                </a:solidFill>
                <a:effectLst/>
                <a:latin typeface="+mn-lt"/>
                <a:ea typeface="+mn-ea"/>
                <a:cs typeface="+mn-cs"/>
              </a:rPr>
              <a:t>Narration (own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Sections 6 – 9 contain supporting information you are familiar with because it’s also included in the Remote DAFNE educator manual, namely: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1: abbreviations and symbols in section 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2: the DAFNE philosophy in section 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Image 3: an overview of the educational theories underpinning DAFNE in section 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Image 4: and in section 9, the Oz DAFNE Facilitator Numeracy supplement. This final s</a:t>
            </a:r>
            <a:r>
              <a:rPr lang="en-GB" sz="1200" kern="1200" dirty="0">
                <a:solidFill>
                  <a:schemeClr val="tx1"/>
                </a:solidFill>
                <a:effectLst/>
                <a:latin typeface="+mn-lt"/>
                <a:ea typeface="+mn-ea"/>
                <a:cs typeface="+mn-cs"/>
              </a:rPr>
              <a:t>ection is particularly relevant to face to face delivery as there may be more opportunity to support participants with numeracy through classroom based activities.</a:t>
            </a:r>
          </a:p>
          <a:p>
            <a:r>
              <a:rPr lang="en-GB" b="1" dirty="0"/>
              <a:t>Images x 4</a:t>
            </a:r>
          </a:p>
          <a:p>
            <a:pPr marL="228600" indent="-228600">
              <a:buFont typeface="+mj-lt"/>
              <a:buAutoNum type="arabicPeriod"/>
            </a:pPr>
            <a:r>
              <a:rPr lang="en-GB" b="1" dirty="0"/>
              <a:t>Section 6 Abbreviations and symbols fades out to…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1" dirty="0"/>
              <a:t>Section 7 The DAFNE philosophy fades out to…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1" dirty="0"/>
              <a:t>Section 8 Therapeutic patient education </a:t>
            </a:r>
            <a:r>
              <a:rPr lang="en-GB" sz="1200" b="1" kern="1200" dirty="0">
                <a:solidFill>
                  <a:schemeClr val="tx1"/>
                </a:solidFill>
                <a:effectLst/>
                <a:latin typeface="+mn-lt"/>
                <a:ea typeface="+mn-ea"/>
                <a:cs typeface="+mn-cs"/>
              </a:rPr>
              <a:t>an overview of the educational theories underpinning DAFNE </a:t>
            </a:r>
            <a:r>
              <a:rPr lang="en-GB" b="1" dirty="0"/>
              <a:t>fades out to…</a:t>
            </a:r>
            <a:endParaRPr lang="en-GB" sz="1200" b="1" kern="1200" dirty="0">
              <a:solidFill>
                <a:schemeClr val="tx1"/>
              </a:solidFill>
              <a:effectLst/>
              <a:latin typeface="+mn-lt"/>
              <a:ea typeface="+mn-ea"/>
              <a:cs typeface="+mn-cs"/>
            </a:endParaRPr>
          </a:p>
          <a:p>
            <a:pPr marL="228600" indent="-228600">
              <a:buFont typeface="+mj-lt"/>
              <a:buAutoNum type="arabicPeriod"/>
            </a:pPr>
            <a:r>
              <a:rPr lang="en-GB" sz="1200" b="1" kern="1200" dirty="0">
                <a:solidFill>
                  <a:schemeClr val="tx1"/>
                </a:solidFill>
                <a:effectLst/>
                <a:latin typeface="+mn-lt"/>
                <a:ea typeface="+mn-ea"/>
                <a:cs typeface="+mn-cs"/>
              </a:rPr>
              <a:t>Section 9 the Oz DAFNE Facilitator Numeracy supplement</a:t>
            </a:r>
            <a:endParaRPr lang="en-GB" b="1" dirty="0"/>
          </a:p>
          <a:p>
            <a:endParaRPr lang="en-GB" dirty="0"/>
          </a:p>
        </p:txBody>
      </p:sp>
      <p:sp>
        <p:nvSpPr>
          <p:cNvPr id="4" name="Slide Number Placeholder 3"/>
          <p:cNvSpPr>
            <a:spLocks noGrp="1"/>
          </p:cNvSpPr>
          <p:nvPr>
            <p:ph type="sldNum" sz="quarter" idx="5"/>
          </p:nvPr>
        </p:nvSpPr>
        <p:spPr/>
        <p:txBody>
          <a:bodyPr/>
          <a:lstStyle/>
          <a:p>
            <a:fld id="{C03A5EA9-D66C-4C0A-B136-2F60F4B3C0AA}" type="slidenum">
              <a:rPr lang="en-GB" smtClean="0"/>
              <a:t>7</a:t>
            </a:fld>
            <a:endParaRPr lang="en-GB"/>
          </a:p>
        </p:txBody>
      </p:sp>
    </p:spTree>
    <p:extLst>
      <p:ext uri="{BB962C8B-B14F-4D97-AF65-F5344CB8AC3E}">
        <p14:creationId xmlns:p14="http://schemas.microsoft.com/office/powerpoint/2010/main" val="2528458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NB. NARRATION CAN ONLY BE RECORDED ONCE IMAGES UPLOADED WITH ANIMATION</a:t>
            </a:r>
          </a:p>
          <a:p>
            <a:pPr lvl="0"/>
            <a:r>
              <a:rPr lang="en-GB" sz="1200" kern="1200" dirty="0">
                <a:solidFill>
                  <a:schemeClr val="tx1"/>
                </a:solidFill>
                <a:effectLst/>
                <a:latin typeface="+mn-lt"/>
                <a:ea typeface="+mn-ea"/>
                <a:cs typeface="+mn-cs"/>
              </a:rPr>
              <a:t>CLICK Make sure you are familiar with the content CLICK of the course book and when information from the course book is referred to in the lesson plans before delivering your DAFNE course. CLICK</a:t>
            </a:r>
          </a:p>
          <a:p>
            <a:pPr lvl="0"/>
            <a:r>
              <a:rPr lang="en-GB" sz="1200" kern="1200" dirty="0">
                <a:solidFill>
                  <a:schemeClr val="tx1"/>
                </a:solidFill>
                <a:effectLst/>
                <a:latin typeface="+mn-lt"/>
                <a:ea typeface="+mn-ea"/>
                <a:cs typeface="+mn-cs"/>
              </a:rPr>
              <a:t>Sections are colour coded CLICK and the colour matches the related sections in the activities book.</a:t>
            </a:r>
          </a:p>
          <a:p>
            <a:pPr lvl="0"/>
            <a:r>
              <a:rPr lang="en-GB" sz="1200" kern="1200" dirty="0">
                <a:solidFill>
                  <a:schemeClr val="tx1"/>
                </a:solidFill>
                <a:effectLst/>
                <a:latin typeface="+mn-lt"/>
                <a:ea typeface="+mn-ea"/>
                <a:cs typeface="+mn-cs"/>
              </a:rPr>
              <a:t>CLICK The lesson plans include references to section titles in the course book so use the contents list to find the relevant page CLICK</a:t>
            </a:r>
          </a:p>
          <a:p>
            <a:pPr lvl="0"/>
            <a:r>
              <a:rPr lang="en-GB" sz="1200" kern="1200" dirty="0">
                <a:solidFill>
                  <a:schemeClr val="tx1"/>
                </a:solidFill>
                <a:effectLst/>
                <a:latin typeface="+mn-lt"/>
                <a:ea typeface="+mn-ea"/>
                <a:cs typeface="+mn-cs"/>
              </a:rPr>
              <a:t>Useful figures in the course book are referred to in the lesson plans. Use the list of figures to find the relevant figure. CLICK</a:t>
            </a:r>
          </a:p>
          <a:p>
            <a:pPr lvl="0"/>
            <a:r>
              <a:rPr lang="en-GB" sz="1200" kern="1200" dirty="0">
                <a:solidFill>
                  <a:schemeClr val="tx1"/>
                </a:solidFill>
                <a:effectLst/>
                <a:latin typeface="+mn-lt"/>
                <a:ea typeface="+mn-ea"/>
                <a:cs typeface="+mn-cs"/>
              </a:rPr>
              <a:t>Useful tables in the course book are referred to in the lesson plans. Use the list of tables to find the relevant figure. </a:t>
            </a:r>
          </a:p>
          <a:p>
            <a:pPr lvl="0"/>
            <a:r>
              <a:rPr lang="en-GB" sz="1200" kern="1200" dirty="0">
                <a:solidFill>
                  <a:schemeClr val="tx1"/>
                </a:solidFill>
                <a:effectLst/>
                <a:latin typeface="+mn-lt"/>
                <a:ea typeface="+mn-ea"/>
                <a:cs typeface="+mn-cs"/>
              </a:rPr>
              <a:t>It may be helpful to mark content, figures and tables in the course book with page markers so you can find them easily.</a:t>
            </a:r>
          </a:p>
          <a:p>
            <a:r>
              <a:rPr lang="en-GB" sz="1200" b="1" kern="1200" dirty="0">
                <a:solidFill>
                  <a:schemeClr val="tx1"/>
                </a:solidFill>
                <a:effectLst/>
                <a:latin typeface="+mn-lt"/>
                <a:ea typeface="+mn-ea"/>
                <a:cs typeface="+mn-cs"/>
              </a:rPr>
              <a:t>Image – x6 screen shots fading in to replace each other on the slide (when new version available)</a:t>
            </a:r>
          </a:p>
          <a:p>
            <a:pPr marL="228600" lvl="0" indent="-228600">
              <a:buFont typeface="+mj-lt"/>
              <a:buAutoNum type="arabicPeriod"/>
            </a:pPr>
            <a:r>
              <a:rPr lang="en-GB" sz="1200" b="1" kern="1200" dirty="0">
                <a:solidFill>
                  <a:schemeClr val="tx1"/>
                </a:solidFill>
                <a:effectLst/>
                <a:latin typeface="+mn-lt"/>
                <a:ea typeface="+mn-ea"/>
                <a:cs typeface="+mn-cs"/>
              </a:rPr>
              <a:t>course book front cover </a:t>
            </a:r>
          </a:p>
          <a:p>
            <a:pPr marL="228600" lvl="0" indent="-228600">
              <a:buFont typeface="+mj-lt"/>
              <a:buAutoNum type="arabicPeriod"/>
            </a:pPr>
            <a:r>
              <a:rPr lang="en-GB" sz="1200" b="1" kern="1200" dirty="0">
                <a:solidFill>
                  <a:schemeClr val="tx1"/>
                </a:solidFill>
                <a:effectLst/>
                <a:latin typeface="+mn-lt"/>
                <a:ea typeface="+mn-ea"/>
                <a:cs typeface="+mn-cs"/>
              </a:rPr>
              <a:t>contents page</a:t>
            </a:r>
          </a:p>
          <a:p>
            <a:pPr marL="228600" lvl="0" indent="-228600">
              <a:buFont typeface="+mj-lt"/>
              <a:buAutoNum type="arabicPeriod"/>
            </a:pPr>
            <a:r>
              <a:rPr lang="en-GB" sz="1200" b="1" kern="1200" dirty="0">
                <a:solidFill>
                  <a:schemeClr val="tx1"/>
                </a:solidFill>
                <a:effectLst/>
                <a:latin typeface="+mn-lt"/>
                <a:ea typeface="+mn-ea"/>
                <a:cs typeface="+mn-cs"/>
              </a:rPr>
              <a:t>coloured section header</a:t>
            </a:r>
          </a:p>
          <a:p>
            <a:pPr marL="228600" lvl="0" indent="-228600">
              <a:buFont typeface="+mj-lt"/>
              <a:buAutoNum type="arabicPeriod"/>
            </a:pPr>
            <a:r>
              <a:rPr lang="en-GB" sz="1200" b="1" kern="1200" dirty="0">
                <a:solidFill>
                  <a:schemeClr val="tx1"/>
                </a:solidFill>
                <a:effectLst/>
                <a:latin typeface="+mn-lt"/>
                <a:ea typeface="+mn-ea"/>
                <a:cs typeface="+mn-cs"/>
              </a:rPr>
              <a:t>list of contents</a:t>
            </a:r>
          </a:p>
          <a:p>
            <a:pPr marL="228600" lvl="0" indent="-228600">
              <a:buFont typeface="+mj-lt"/>
              <a:buAutoNum type="arabicPeriod"/>
            </a:pPr>
            <a:r>
              <a:rPr lang="en-GB" sz="1200" b="1" kern="1200" dirty="0">
                <a:solidFill>
                  <a:schemeClr val="tx1"/>
                </a:solidFill>
                <a:effectLst/>
                <a:latin typeface="+mn-lt"/>
                <a:ea typeface="+mn-ea"/>
                <a:cs typeface="+mn-cs"/>
              </a:rPr>
              <a:t>List of figures</a:t>
            </a:r>
          </a:p>
          <a:p>
            <a:pPr marL="228600" lvl="0" indent="-228600">
              <a:buFont typeface="+mj-lt"/>
              <a:buAutoNum type="arabicPeriod"/>
            </a:pPr>
            <a:r>
              <a:rPr lang="en-GB" sz="1200" b="1" kern="1200" dirty="0">
                <a:solidFill>
                  <a:schemeClr val="tx1"/>
                </a:solidFill>
                <a:effectLst/>
                <a:latin typeface="+mn-lt"/>
                <a:ea typeface="+mn-ea"/>
                <a:cs typeface="+mn-cs"/>
              </a:rPr>
              <a:t>List of Tables</a:t>
            </a:r>
          </a:p>
          <a:p>
            <a:r>
              <a:rPr lang="en-GB" sz="1200" b="1" kern="1200" dirty="0">
                <a:solidFill>
                  <a:schemeClr val="tx1"/>
                </a:solidFill>
                <a:effectLst/>
                <a:latin typeface="+mn-lt"/>
                <a:ea typeface="+mn-ea"/>
                <a:cs typeface="+mn-cs"/>
              </a:rPr>
              <a:t>Narration (own words)</a:t>
            </a:r>
          </a:p>
          <a:p>
            <a:endParaRPr lang="en-GB" dirty="0"/>
          </a:p>
        </p:txBody>
      </p:sp>
      <p:sp>
        <p:nvSpPr>
          <p:cNvPr id="4" name="Slide Number Placeholder 3"/>
          <p:cNvSpPr>
            <a:spLocks noGrp="1"/>
          </p:cNvSpPr>
          <p:nvPr>
            <p:ph type="sldNum" sz="quarter" idx="5"/>
          </p:nvPr>
        </p:nvSpPr>
        <p:spPr/>
        <p:txBody>
          <a:bodyPr/>
          <a:lstStyle/>
          <a:p>
            <a:fld id="{C03A5EA9-D66C-4C0A-B136-2F60F4B3C0AA}" type="slidenum">
              <a:rPr lang="en-GB" smtClean="0"/>
              <a:t>8</a:t>
            </a:fld>
            <a:endParaRPr lang="en-GB"/>
          </a:p>
        </p:txBody>
      </p:sp>
    </p:spTree>
    <p:extLst>
      <p:ext uri="{BB962C8B-B14F-4D97-AF65-F5344CB8AC3E}">
        <p14:creationId xmlns:p14="http://schemas.microsoft.com/office/powerpoint/2010/main" val="2962562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Narration (own words)</a:t>
            </a:r>
          </a:p>
          <a:p>
            <a:r>
              <a:rPr lang="en-GB" sz="1200" kern="1200" dirty="0">
                <a:solidFill>
                  <a:schemeClr val="tx1"/>
                </a:solidFill>
                <a:effectLst/>
                <a:latin typeface="+mn-lt"/>
                <a:ea typeface="+mn-ea"/>
                <a:cs typeface="+mn-cs"/>
              </a:rPr>
              <a:t>Include as a minimum</a:t>
            </a:r>
          </a:p>
          <a:p>
            <a:pPr lvl="0"/>
            <a:r>
              <a:rPr lang="en-GB" sz="1200" kern="1200" dirty="0">
                <a:solidFill>
                  <a:schemeClr val="tx1"/>
                </a:solidFill>
                <a:effectLst/>
                <a:latin typeface="+mn-lt"/>
                <a:ea typeface="+mn-ea"/>
                <a:cs typeface="+mn-cs"/>
              </a:rPr>
              <a:t>The activities book includes examples, activities and personal notes for participants to complete as part of sessions during the DAFNE course.</a:t>
            </a:r>
          </a:p>
          <a:p>
            <a:pPr lvl="0"/>
            <a:r>
              <a:rPr lang="en-GB" sz="1200" kern="1200" dirty="0">
                <a:solidFill>
                  <a:schemeClr val="tx1"/>
                </a:solidFill>
                <a:effectLst/>
                <a:latin typeface="+mn-lt"/>
                <a:ea typeface="+mn-ea"/>
                <a:cs typeface="+mn-cs"/>
              </a:rPr>
              <a:t>A key is given at the beginning of the activities book to denote examples, activities and notes and those keys are shown here.</a:t>
            </a:r>
          </a:p>
          <a:p>
            <a:pPr lvl="0"/>
            <a:r>
              <a:rPr lang="en-GB" sz="1200" kern="1200" dirty="0">
                <a:solidFill>
                  <a:schemeClr val="tx1"/>
                </a:solidFill>
                <a:effectLst/>
                <a:latin typeface="+mn-lt"/>
                <a:ea typeface="+mn-ea"/>
                <a:cs typeface="+mn-cs"/>
              </a:rPr>
              <a:t>This slide shows how a combination of a personal note and an activity can support a participant’s learning about hypo treatment.</a:t>
            </a:r>
          </a:p>
          <a:p>
            <a:pPr lvl="0"/>
            <a:r>
              <a:rPr lang="en-GB" sz="1200" kern="1200" dirty="0">
                <a:solidFill>
                  <a:schemeClr val="tx1"/>
                </a:solidFill>
                <a:effectLst/>
                <a:latin typeface="+mn-lt"/>
                <a:ea typeface="+mn-ea"/>
                <a:cs typeface="+mn-cs"/>
              </a:rPr>
              <a:t>This page demonstrates an example of how to record snacks ion the DAFNE diary</a:t>
            </a:r>
          </a:p>
          <a:p>
            <a:pPr lvl="0"/>
            <a:r>
              <a:rPr lang="en-GB" sz="1200" kern="1200" dirty="0">
                <a:solidFill>
                  <a:schemeClr val="tx1"/>
                </a:solidFill>
                <a:effectLst/>
                <a:latin typeface="+mn-lt"/>
                <a:ea typeface="+mn-ea"/>
                <a:cs typeface="+mn-cs"/>
              </a:rPr>
              <a:t>Answers to activities are also included in the activities book</a:t>
            </a:r>
          </a:p>
          <a:p>
            <a:pPr lvl="0"/>
            <a:r>
              <a:rPr lang="en-GB" sz="1200" kern="1200" dirty="0">
                <a:solidFill>
                  <a:schemeClr val="tx1"/>
                </a:solidFill>
                <a:effectLst/>
                <a:latin typeface="+mn-lt"/>
                <a:ea typeface="+mn-ea"/>
                <a:cs typeface="+mn-cs"/>
              </a:rPr>
              <a:t>The DAFNE quiz and answers is also included in the activities book</a:t>
            </a:r>
          </a:p>
          <a:p>
            <a:pPr lvl="0"/>
            <a:r>
              <a:rPr lang="en-GB" sz="1200" kern="1200" dirty="0">
                <a:solidFill>
                  <a:schemeClr val="tx1"/>
                </a:solidFill>
                <a:effectLst/>
                <a:latin typeface="+mn-lt"/>
                <a:ea typeface="+mn-ea"/>
                <a:cs typeface="+mn-cs"/>
              </a:rPr>
              <a:t>Make sure you are familiar with the activities and their answers referred to in the lesson plans for sessions during the course.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NB. NARRATION CAN ONLY BE RECORDED ONCE IMAGES UPLOADED WITH ANIMATION</a:t>
            </a:r>
          </a:p>
          <a:p>
            <a:r>
              <a:rPr lang="en-GB" sz="1200" b="1" kern="1200" dirty="0">
                <a:solidFill>
                  <a:schemeClr val="tx1"/>
                </a:solidFill>
                <a:effectLst/>
                <a:latin typeface="+mn-lt"/>
                <a:ea typeface="+mn-ea"/>
                <a:cs typeface="+mn-cs"/>
              </a:rPr>
              <a:t>Image – 7x screen shots fading in to replace previous</a:t>
            </a:r>
          </a:p>
          <a:p>
            <a:pPr marL="228600" lvl="0" indent="-228600">
              <a:buFont typeface="+mj-lt"/>
              <a:buAutoNum type="arabicPeriod"/>
            </a:pPr>
            <a:r>
              <a:rPr lang="en-GB" sz="1200" b="1" kern="1200" dirty="0">
                <a:solidFill>
                  <a:schemeClr val="tx1"/>
                </a:solidFill>
                <a:effectLst/>
                <a:latin typeface="+mn-lt"/>
                <a:ea typeface="+mn-ea"/>
                <a:cs typeface="+mn-cs"/>
              </a:rPr>
              <a:t>Activities book cover</a:t>
            </a:r>
          </a:p>
          <a:p>
            <a:pPr marL="228600" lvl="0" indent="-228600">
              <a:buFont typeface="+mj-lt"/>
              <a:buAutoNum type="arabicPeriod"/>
            </a:pPr>
            <a:r>
              <a:rPr lang="en-GB" sz="1200" b="1" kern="1200" dirty="0">
                <a:solidFill>
                  <a:schemeClr val="tx1"/>
                </a:solidFill>
                <a:effectLst/>
                <a:latin typeface="+mn-lt"/>
                <a:ea typeface="+mn-ea"/>
                <a:cs typeface="+mn-cs"/>
              </a:rPr>
              <a:t>Activities book page showing icons for examples activities and notes</a:t>
            </a:r>
          </a:p>
          <a:p>
            <a:pPr marL="228600" lvl="0" indent="-228600">
              <a:buFont typeface="+mj-lt"/>
              <a:buAutoNum type="arabicPeriod"/>
            </a:pPr>
            <a:r>
              <a:rPr lang="en-GB" sz="1200" b="1" kern="1200" dirty="0">
                <a:solidFill>
                  <a:schemeClr val="tx1"/>
                </a:solidFill>
                <a:effectLst/>
                <a:latin typeface="+mn-lt"/>
                <a:ea typeface="+mn-ea"/>
                <a:cs typeface="+mn-cs"/>
              </a:rPr>
              <a:t>An example</a:t>
            </a:r>
          </a:p>
          <a:p>
            <a:pPr marL="228600" lvl="0" indent="-228600">
              <a:buFont typeface="+mj-lt"/>
              <a:buAutoNum type="arabicPeriod"/>
            </a:pPr>
            <a:r>
              <a:rPr lang="en-GB" sz="1200" b="1" kern="1200" dirty="0">
                <a:solidFill>
                  <a:schemeClr val="tx1"/>
                </a:solidFill>
                <a:effectLst/>
                <a:latin typeface="+mn-lt"/>
                <a:ea typeface="+mn-ea"/>
                <a:cs typeface="+mn-cs"/>
              </a:rPr>
              <a:t>an activity</a:t>
            </a:r>
          </a:p>
          <a:p>
            <a:pPr marL="228600" lvl="0" indent="-228600">
              <a:buFont typeface="+mj-lt"/>
              <a:buAutoNum type="arabicPeriod"/>
            </a:pPr>
            <a:r>
              <a:rPr lang="en-GB" sz="1200" b="1" kern="1200" dirty="0">
                <a:solidFill>
                  <a:schemeClr val="tx1"/>
                </a:solidFill>
                <a:effectLst/>
                <a:latin typeface="+mn-lt"/>
                <a:ea typeface="+mn-ea"/>
                <a:cs typeface="+mn-cs"/>
              </a:rPr>
              <a:t>a note</a:t>
            </a:r>
          </a:p>
          <a:p>
            <a:pPr marL="228600" lvl="0" indent="-228600">
              <a:buFont typeface="+mj-lt"/>
              <a:buAutoNum type="arabicPeriod"/>
            </a:pPr>
            <a:r>
              <a:rPr lang="en-GB" sz="1200" b="1" kern="1200" dirty="0">
                <a:solidFill>
                  <a:schemeClr val="tx1"/>
                </a:solidFill>
                <a:effectLst/>
                <a:latin typeface="+mn-lt"/>
                <a:ea typeface="+mn-ea"/>
                <a:cs typeface="+mn-cs"/>
              </a:rPr>
              <a:t>answers</a:t>
            </a:r>
          </a:p>
          <a:p>
            <a:pPr marL="228600" lvl="0" indent="-228600">
              <a:buFont typeface="+mj-lt"/>
              <a:buAutoNum type="arabicPeriod"/>
            </a:pPr>
            <a:r>
              <a:rPr lang="en-GB" sz="1200" b="1" kern="1200" dirty="0">
                <a:solidFill>
                  <a:schemeClr val="tx1"/>
                </a:solidFill>
                <a:effectLst/>
                <a:latin typeface="+mn-lt"/>
                <a:ea typeface="+mn-ea"/>
                <a:cs typeface="+mn-cs"/>
              </a:rPr>
              <a:t>DAFNE quiz</a:t>
            </a:r>
          </a:p>
          <a:p>
            <a:endParaRPr lang="en-GB" dirty="0"/>
          </a:p>
        </p:txBody>
      </p:sp>
      <p:sp>
        <p:nvSpPr>
          <p:cNvPr id="4" name="Slide Number Placeholder 3"/>
          <p:cNvSpPr>
            <a:spLocks noGrp="1"/>
          </p:cNvSpPr>
          <p:nvPr>
            <p:ph type="sldNum" sz="quarter" idx="5"/>
          </p:nvPr>
        </p:nvSpPr>
        <p:spPr/>
        <p:txBody>
          <a:bodyPr/>
          <a:lstStyle/>
          <a:p>
            <a:fld id="{C03A5EA9-D66C-4C0A-B136-2F60F4B3C0AA}" type="slidenum">
              <a:rPr lang="en-GB" smtClean="0"/>
              <a:t>9</a:t>
            </a:fld>
            <a:endParaRPr lang="en-GB"/>
          </a:p>
        </p:txBody>
      </p:sp>
    </p:spTree>
    <p:extLst>
      <p:ext uri="{BB962C8B-B14F-4D97-AF65-F5344CB8AC3E}">
        <p14:creationId xmlns:p14="http://schemas.microsoft.com/office/powerpoint/2010/main" val="1681699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7686C-6B82-4FAD-9DAE-2070B5FFB7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8D1C0A6-8C8B-4B8F-85AF-4990F12E4F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0E522FF-B222-487A-831A-25073CB38D02}"/>
              </a:ext>
            </a:extLst>
          </p:cNvPr>
          <p:cNvSpPr>
            <a:spLocks noGrp="1"/>
          </p:cNvSpPr>
          <p:nvPr>
            <p:ph type="dt" sz="half" idx="10"/>
          </p:nvPr>
        </p:nvSpPr>
        <p:spPr/>
        <p:txBody>
          <a:bodyPr/>
          <a:lstStyle/>
          <a:p>
            <a:fld id="{22980F85-623B-44C5-A6B4-0BA0CC88BEAF}" type="datetimeFigureOut">
              <a:rPr lang="en-GB" smtClean="0"/>
              <a:t>01/02/2023</a:t>
            </a:fld>
            <a:endParaRPr lang="en-GB"/>
          </a:p>
        </p:txBody>
      </p:sp>
      <p:sp>
        <p:nvSpPr>
          <p:cNvPr id="5" name="Footer Placeholder 4">
            <a:extLst>
              <a:ext uri="{FF2B5EF4-FFF2-40B4-BE49-F238E27FC236}">
                <a16:creationId xmlns:a16="http://schemas.microsoft.com/office/drawing/2014/main" id="{4A6D1935-6794-4885-81C3-CEF6BC4277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30E2C9-CE9A-4530-AFAB-789B3D01047C}"/>
              </a:ext>
            </a:extLst>
          </p:cNvPr>
          <p:cNvSpPr>
            <a:spLocks noGrp="1"/>
          </p:cNvSpPr>
          <p:nvPr>
            <p:ph type="sldNum" sz="quarter" idx="12"/>
          </p:nvPr>
        </p:nvSpPr>
        <p:spPr/>
        <p:txBody>
          <a:bodyPr/>
          <a:lstStyle/>
          <a:p>
            <a:fld id="{41517CE8-CA88-4B75-958D-C85748E03286}" type="slidenum">
              <a:rPr lang="en-GB" smtClean="0"/>
              <a:t>‹#›</a:t>
            </a:fld>
            <a:endParaRPr lang="en-GB"/>
          </a:p>
        </p:txBody>
      </p:sp>
    </p:spTree>
    <p:extLst>
      <p:ext uri="{BB962C8B-B14F-4D97-AF65-F5344CB8AC3E}">
        <p14:creationId xmlns:p14="http://schemas.microsoft.com/office/powerpoint/2010/main" val="2848962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C9BA-1B77-490A-B594-AF8F9A5BBAE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1DA1C2-7E5A-40F2-AB8A-EC1DC452BE5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EF4406-A706-4BB7-9E24-27FCA5378940}"/>
              </a:ext>
            </a:extLst>
          </p:cNvPr>
          <p:cNvSpPr>
            <a:spLocks noGrp="1"/>
          </p:cNvSpPr>
          <p:nvPr>
            <p:ph type="dt" sz="half" idx="10"/>
          </p:nvPr>
        </p:nvSpPr>
        <p:spPr/>
        <p:txBody>
          <a:bodyPr/>
          <a:lstStyle/>
          <a:p>
            <a:fld id="{22980F85-623B-44C5-A6B4-0BA0CC88BEAF}" type="datetimeFigureOut">
              <a:rPr lang="en-GB" smtClean="0"/>
              <a:t>01/02/2023</a:t>
            </a:fld>
            <a:endParaRPr lang="en-GB"/>
          </a:p>
        </p:txBody>
      </p:sp>
      <p:sp>
        <p:nvSpPr>
          <p:cNvPr id="5" name="Footer Placeholder 4">
            <a:extLst>
              <a:ext uri="{FF2B5EF4-FFF2-40B4-BE49-F238E27FC236}">
                <a16:creationId xmlns:a16="http://schemas.microsoft.com/office/drawing/2014/main" id="{75A1D173-573E-431A-B4FB-7AE8591442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4472AF-A677-41CC-8E6C-BB205C41402E}"/>
              </a:ext>
            </a:extLst>
          </p:cNvPr>
          <p:cNvSpPr>
            <a:spLocks noGrp="1"/>
          </p:cNvSpPr>
          <p:nvPr>
            <p:ph type="sldNum" sz="quarter" idx="12"/>
          </p:nvPr>
        </p:nvSpPr>
        <p:spPr/>
        <p:txBody>
          <a:bodyPr/>
          <a:lstStyle/>
          <a:p>
            <a:fld id="{41517CE8-CA88-4B75-958D-C85748E03286}" type="slidenum">
              <a:rPr lang="en-GB" smtClean="0"/>
              <a:t>‹#›</a:t>
            </a:fld>
            <a:endParaRPr lang="en-GB"/>
          </a:p>
        </p:txBody>
      </p:sp>
    </p:spTree>
    <p:extLst>
      <p:ext uri="{BB962C8B-B14F-4D97-AF65-F5344CB8AC3E}">
        <p14:creationId xmlns:p14="http://schemas.microsoft.com/office/powerpoint/2010/main" val="4258627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D6C6AE-79A5-4B05-9402-CD36B1F9B4D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946A3E-C9BB-44C5-BD6A-F98330FFEE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3F3DAB-EDEB-48BC-8E65-1BD7151039F2}"/>
              </a:ext>
            </a:extLst>
          </p:cNvPr>
          <p:cNvSpPr>
            <a:spLocks noGrp="1"/>
          </p:cNvSpPr>
          <p:nvPr>
            <p:ph type="dt" sz="half" idx="10"/>
          </p:nvPr>
        </p:nvSpPr>
        <p:spPr/>
        <p:txBody>
          <a:bodyPr/>
          <a:lstStyle/>
          <a:p>
            <a:fld id="{22980F85-623B-44C5-A6B4-0BA0CC88BEAF}" type="datetimeFigureOut">
              <a:rPr lang="en-GB" smtClean="0"/>
              <a:t>01/02/2023</a:t>
            </a:fld>
            <a:endParaRPr lang="en-GB"/>
          </a:p>
        </p:txBody>
      </p:sp>
      <p:sp>
        <p:nvSpPr>
          <p:cNvPr id="5" name="Footer Placeholder 4">
            <a:extLst>
              <a:ext uri="{FF2B5EF4-FFF2-40B4-BE49-F238E27FC236}">
                <a16:creationId xmlns:a16="http://schemas.microsoft.com/office/drawing/2014/main" id="{ACBD7584-1518-4721-ADE8-028E3A9497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EE7549-F719-4A18-853C-AEC45C9C7528}"/>
              </a:ext>
            </a:extLst>
          </p:cNvPr>
          <p:cNvSpPr>
            <a:spLocks noGrp="1"/>
          </p:cNvSpPr>
          <p:nvPr>
            <p:ph type="sldNum" sz="quarter" idx="12"/>
          </p:nvPr>
        </p:nvSpPr>
        <p:spPr/>
        <p:txBody>
          <a:bodyPr/>
          <a:lstStyle/>
          <a:p>
            <a:fld id="{41517CE8-CA88-4B75-958D-C85748E03286}" type="slidenum">
              <a:rPr lang="en-GB" smtClean="0"/>
              <a:t>‹#›</a:t>
            </a:fld>
            <a:endParaRPr lang="en-GB"/>
          </a:p>
        </p:txBody>
      </p:sp>
    </p:spTree>
    <p:extLst>
      <p:ext uri="{BB962C8B-B14F-4D97-AF65-F5344CB8AC3E}">
        <p14:creationId xmlns:p14="http://schemas.microsoft.com/office/powerpoint/2010/main" val="2912482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770EE-950C-43CB-87F7-F8E471AFBE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0842B9-2C4A-4C71-815A-FC3D8D620B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BC2954-186D-4B4B-8704-9F7D5F985CD1}"/>
              </a:ext>
            </a:extLst>
          </p:cNvPr>
          <p:cNvSpPr>
            <a:spLocks noGrp="1"/>
          </p:cNvSpPr>
          <p:nvPr>
            <p:ph type="dt" sz="half" idx="10"/>
          </p:nvPr>
        </p:nvSpPr>
        <p:spPr/>
        <p:txBody>
          <a:bodyPr/>
          <a:lstStyle/>
          <a:p>
            <a:fld id="{22980F85-623B-44C5-A6B4-0BA0CC88BEAF}" type="datetimeFigureOut">
              <a:rPr lang="en-GB" smtClean="0"/>
              <a:t>01/02/2023</a:t>
            </a:fld>
            <a:endParaRPr lang="en-GB"/>
          </a:p>
        </p:txBody>
      </p:sp>
      <p:sp>
        <p:nvSpPr>
          <p:cNvPr id="5" name="Footer Placeholder 4">
            <a:extLst>
              <a:ext uri="{FF2B5EF4-FFF2-40B4-BE49-F238E27FC236}">
                <a16:creationId xmlns:a16="http://schemas.microsoft.com/office/drawing/2014/main" id="{C6A8652C-2FEA-4B7A-9449-EB77D899A9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7087B1-ADBA-464D-BD7C-EFF30211F7DF}"/>
              </a:ext>
            </a:extLst>
          </p:cNvPr>
          <p:cNvSpPr>
            <a:spLocks noGrp="1"/>
          </p:cNvSpPr>
          <p:nvPr>
            <p:ph type="sldNum" sz="quarter" idx="12"/>
          </p:nvPr>
        </p:nvSpPr>
        <p:spPr/>
        <p:txBody>
          <a:bodyPr/>
          <a:lstStyle/>
          <a:p>
            <a:fld id="{41517CE8-CA88-4B75-958D-C85748E03286}" type="slidenum">
              <a:rPr lang="en-GB" smtClean="0"/>
              <a:t>‹#›</a:t>
            </a:fld>
            <a:endParaRPr lang="en-GB"/>
          </a:p>
        </p:txBody>
      </p:sp>
    </p:spTree>
    <p:extLst>
      <p:ext uri="{BB962C8B-B14F-4D97-AF65-F5344CB8AC3E}">
        <p14:creationId xmlns:p14="http://schemas.microsoft.com/office/powerpoint/2010/main" val="2398428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FF66D-DA08-4455-AE89-843140E00B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4E10DC8-49F2-493D-A4FF-8CA8C9DB16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24EB01-FD9D-4AE1-B2F1-F9FA7477E76F}"/>
              </a:ext>
            </a:extLst>
          </p:cNvPr>
          <p:cNvSpPr>
            <a:spLocks noGrp="1"/>
          </p:cNvSpPr>
          <p:nvPr>
            <p:ph type="dt" sz="half" idx="10"/>
          </p:nvPr>
        </p:nvSpPr>
        <p:spPr/>
        <p:txBody>
          <a:bodyPr/>
          <a:lstStyle/>
          <a:p>
            <a:fld id="{22980F85-623B-44C5-A6B4-0BA0CC88BEAF}" type="datetimeFigureOut">
              <a:rPr lang="en-GB" smtClean="0"/>
              <a:t>01/02/2023</a:t>
            </a:fld>
            <a:endParaRPr lang="en-GB"/>
          </a:p>
        </p:txBody>
      </p:sp>
      <p:sp>
        <p:nvSpPr>
          <p:cNvPr id="5" name="Footer Placeholder 4">
            <a:extLst>
              <a:ext uri="{FF2B5EF4-FFF2-40B4-BE49-F238E27FC236}">
                <a16:creationId xmlns:a16="http://schemas.microsoft.com/office/drawing/2014/main" id="{1BE4F010-94B6-4EF1-BC53-674A999B9B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62942F-29CE-4403-BCF7-2DB4D9C96C50}"/>
              </a:ext>
            </a:extLst>
          </p:cNvPr>
          <p:cNvSpPr>
            <a:spLocks noGrp="1"/>
          </p:cNvSpPr>
          <p:nvPr>
            <p:ph type="sldNum" sz="quarter" idx="12"/>
          </p:nvPr>
        </p:nvSpPr>
        <p:spPr/>
        <p:txBody>
          <a:bodyPr/>
          <a:lstStyle/>
          <a:p>
            <a:fld id="{41517CE8-CA88-4B75-958D-C85748E03286}" type="slidenum">
              <a:rPr lang="en-GB" smtClean="0"/>
              <a:t>‹#›</a:t>
            </a:fld>
            <a:endParaRPr lang="en-GB"/>
          </a:p>
        </p:txBody>
      </p:sp>
    </p:spTree>
    <p:extLst>
      <p:ext uri="{BB962C8B-B14F-4D97-AF65-F5344CB8AC3E}">
        <p14:creationId xmlns:p14="http://schemas.microsoft.com/office/powerpoint/2010/main" val="3071299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8977D-419C-4912-92BA-916AD4535B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F1D861-DB10-46CD-AAA1-008479CB4A1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9EE2D76-118B-4A94-9574-ECF6258A613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E2E4A8-AE05-4B7C-915E-E86E5444A274}"/>
              </a:ext>
            </a:extLst>
          </p:cNvPr>
          <p:cNvSpPr>
            <a:spLocks noGrp="1"/>
          </p:cNvSpPr>
          <p:nvPr>
            <p:ph type="dt" sz="half" idx="10"/>
          </p:nvPr>
        </p:nvSpPr>
        <p:spPr/>
        <p:txBody>
          <a:bodyPr/>
          <a:lstStyle/>
          <a:p>
            <a:fld id="{22980F85-623B-44C5-A6B4-0BA0CC88BEAF}" type="datetimeFigureOut">
              <a:rPr lang="en-GB" smtClean="0"/>
              <a:t>01/02/2023</a:t>
            </a:fld>
            <a:endParaRPr lang="en-GB"/>
          </a:p>
        </p:txBody>
      </p:sp>
      <p:sp>
        <p:nvSpPr>
          <p:cNvPr id="6" name="Footer Placeholder 5">
            <a:extLst>
              <a:ext uri="{FF2B5EF4-FFF2-40B4-BE49-F238E27FC236}">
                <a16:creationId xmlns:a16="http://schemas.microsoft.com/office/drawing/2014/main" id="{B6167F9D-37A7-49B6-A943-CD1B791759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61F674-E294-470B-A9A5-752CB9334D0E}"/>
              </a:ext>
            </a:extLst>
          </p:cNvPr>
          <p:cNvSpPr>
            <a:spLocks noGrp="1"/>
          </p:cNvSpPr>
          <p:nvPr>
            <p:ph type="sldNum" sz="quarter" idx="12"/>
          </p:nvPr>
        </p:nvSpPr>
        <p:spPr/>
        <p:txBody>
          <a:bodyPr/>
          <a:lstStyle/>
          <a:p>
            <a:fld id="{41517CE8-CA88-4B75-958D-C85748E03286}" type="slidenum">
              <a:rPr lang="en-GB" smtClean="0"/>
              <a:t>‹#›</a:t>
            </a:fld>
            <a:endParaRPr lang="en-GB"/>
          </a:p>
        </p:txBody>
      </p:sp>
    </p:spTree>
    <p:extLst>
      <p:ext uri="{BB962C8B-B14F-4D97-AF65-F5344CB8AC3E}">
        <p14:creationId xmlns:p14="http://schemas.microsoft.com/office/powerpoint/2010/main" val="2615846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1393D-A36A-4258-8516-A1613E756F0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2A7D20-6D7A-47F6-A2A2-54C2F78D5D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014819-3CA0-4083-9515-C2F4B23238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434F492-39E4-45D2-B208-8516C2A8B8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43C8588-012B-4B98-B61A-1FE84412C3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6969D4D-5E8D-400B-8B15-4BC3C6D108DB}"/>
              </a:ext>
            </a:extLst>
          </p:cNvPr>
          <p:cNvSpPr>
            <a:spLocks noGrp="1"/>
          </p:cNvSpPr>
          <p:nvPr>
            <p:ph type="dt" sz="half" idx="10"/>
          </p:nvPr>
        </p:nvSpPr>
        <p:spPr/>
        <p:txBody>
          <a:bodyPr/>
          <a:lstStyle/>
          <a:p>
            <a:fld id="{22980F85-623B-44C5-A6B4-0BA0CC88BEAF}" type="datetimeFigureOut">
              <a:rPr lang="en-GB" smtClean="0"/>
              <a:t>01/02/2023</a:t>
            </a:fld>
            <a:endParaRPr lang="en-GB"/>
          </a:p>
        </p:txBody>
      </p:sp>
      <p:sp>
        <p:nvSpPr>
          <p:cNvPr id="8" name="Footer Placeholder 7">
            <a:extLst>
              <a:ext uri="{FF2B5EF4-FFF2-40B4-BE49-F238E27FC236}">
                <a16:creationId xmlns:a16="http://schemas.microsoft.com/office/drawing/2014/main" id="{3D5A516D-9B7D-41FB-BC97-EE13C7A7CDA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089FF53-39F6-4548-AE4E-DCB8E25B1F48}"/>
              </a:ext>
            </a:extLst>
          </p:cNvPr>
          <p:cNvSpPr>
            <a:spLocks noGrp="1"/>
          </p:cNvSpPr>
          <p:nvPr>
            <p:ph type="sldNum" sz="quarter" idx="12"/>
          </p:nvPr>
        </p:nvSpPr>
        <p:spPr/>
        <p:txBody>
          <a:bodyPr/>
          <a:lstStyle/>
          <a:p>
            <a:fld id="{41517CE8-CA88-4B75-958D-C85748E03286}" type="slidenum">
              <a:rPr lang="en-GB" smtClean="0"/>
              <a:t>‹#›</a:t>
            </a:fld>
            <a:endParaRPr lang="en-GB"/>
          </a:p>
        </p:txBody>
      </p:sp>
    </p:spTree>
    <p:extLst>
      <p:ext uri="{BB962C8B-B14F-4D97-AF65-F5344CB8AC3E}">
        <p14:creationId xmlns:p14="http://schemas.microsoft.com/office/powerpoint/2010/main" val="3697241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93FEC-5087-4A5C-B31A-93A01868A24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77E7DC6-BFD5-47A0-8AEF-D31B6E4D1AEB}"/>
              </a:ext>
            </a:extLst>
          </p:cNvPr>
          <p:cNvSpPr>
            <a:spLocks noGrp="1"/>
          </p:cNvSpPr>
          <p:nvPr>
            <p:ph type="dt" sz="half" idx="10"/>
          </p:nvPr>
        </p:nvSpPr>
        <p:spPr/>
        <p:txBody>
          <a:bodyPr/>
          <a:lstStyle/>
          <a:p>
            <a:fld id="{22980F85-623B-44C5-A6B4-0BA0CC88BEAF}" type="datetimeFigureOut">
              <a:rPr lang="en-GB" smtClean="0"/>
              <a:t>01/02/2023</a:t>
            </a:fld>
            <a:endParaRPr lang="en-GB"/>
          </a:p>
        </p:txBody>
      </p:sp>
      <p:sp>
        <p:nvSpPr>
          <p:cNvPr id="4" name="Footer Placeholder 3">
            <a:extLst>
              <a:ext uri="{FF2B5EF4-FFF2-40B4-BE49-F238E27FC236}">
                <a16:creationId xmlns:a16="http://schemas.microsoft.com/office/drawing/2014/main" id="{48EE5A74-A533-4FA4-9B75-83C4658D3E5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2B39FCE-9FE9-4F6B-B1ED-1A93A5611899}"/>
              </a:ext>
            </a:extLst>
          </p:cNvPr>
          <p:cNvSpPr>
            <a:spLocks noGrp="1"/>
          </p:cNvSpPr>
          <p:nvPr>
            <p:ph type="sldNum" sz="quarter" idx="12"/>
          </p:nvPr>
        </p:nvSpPr>
        <p:spPr/>
        <p:txBody>
          <a:bodyPr/>
          <a:lstStyle/>
          <a:p>
            <a:fld id="{41517CE8-CA88-4B75-958D-C85748E03286}" type="slidenum">
              <a:rPr lang="en-GB" smtClean="0"/>
              <a:t>‹#›</a:t>
            </a:fld>
            <a:endParaRPr lang="en-GB"/>
          </a:p>
        </p:txBody>
      </p:sp>
    </p:spTree>
    <p:extLst>
      <p:ext uri="{BB962C8B-B14F-4D97-AF65-F5344CB8AC3E}">
        <p14:creationId xmlns:p14="http://schemas.microsoft.com/office/powerpoint/2010/main" val="1180913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56A477-FD94-45C6-82AA-564DFBDD1C2B}"/>
              </a:ext>
            </a:extLst>
          </p:cNvPr>
          <p:cNvSpPr>
            <a:spLocks noGrp="1"/>
          </p:cNvSpPr>
          <p:nvPr>
            <p:ph type="dt" sz="half" idx="10"/>
          </p:nvPr>
        </p:nvSpPr>
        <p:spPr/>
        <p:txBody>
          <a:bodyPr/>
          <a:lstStyle/>
          <a:p>
            <a:fld id="{22980F85-623B-44C5-A6B4-0BA0CC88BEAF}" type="datetimeFigureOut">
              <a:rPr lang="en-GB" smtClean="0"/>
              <a:t>01/02/2023</a:t>
            </a:fld>
            <a:endParaRPr lang="en-GB"/>
          </a:p>
        </p:txBody>
      </p:sp>
      <p:sp>
        <p:nvSpPr>
          <p:cNvPr id="3" name="Footer Placeholder 2">
            <a:extLst>
              <a:ext uri="{FF2B5EF4-FFF2-40B4-BE49-F238E27FC236}">
                <a16:creationId xmlns:a16="http://schemas.microsoft.com/office/drawing/2014/main" id="{2A249A19-623A-4536-8AFA-2C969335EE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45E3A03-A40F-492D-9413-0E26FC7B8863}"/>
              </a:ext>
            </a:extLst>
          </p:cNvPr>
          <p:cNvSpPr>
            <a:spLocks noGrp="1"/>
          </p:cNvSpPr>
          <p:nvPr>
            <p:ph type="sldNum" sz="quarter" idx="12"/>
          </p:nvPr>
        </p:nvSpPr>
        <p:spPr/>
        <p:txBody>
          <a:bodyPr/>
          <a:lstStyle/>
          <a:p>
            <a:fld id="{41517CE8-CA88-4B75-958D-C85748E03286}" type="slidenum">
              <a:rPr lang="en-GB" smtClean="0"/>
              <a:t>‹#›</a:t>
            </a:fld>
            <a:endParaRPr lang="en-GB"/>
          </a:p>
        </p:txBody>
      </p:sp>
    </p:spTree>
    <p:extLst>
      <p:ext uri="{BB962C8B-B14F-4D97-AF65-F5344CB8AC3E}">
        <p14:creationId xmlns:p14="http://schemas.microsoft.com/office/powerpoint/2010/main" val="1249826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E40E4-08D4-4EA3-9A32-92E5E1F28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10B63D5-358B-4D9E-9144-753ADD87E9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9FC4167-0510-4684-A191-943660EAF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E0A7BD-EE4D-49D8-BEA9-4A6431175865}"/>
              </a:ext>
            </a:extLst>
          </p:cNvPr>
          <p:cNvSpPr>
            <a:spLocks noGrp="1"/>
          </p:cNvSpPr>
          <p:nvPr>
            <p:ph type="dt" sz="half" idx="10"/>
          </p:nvPr>
        </p:nvSpPr>
        <p:spPr/>
        <p:txBody>
          <a:bodyPr/>
          <a:lstStyle/>
          <a:p>
            <a:fld id="{22980F85-623B-44C5-A6B4-0BA0CC88BEAF}" type="datetimeFigureOut">
              <a:rPr lang="en-GB" smtClean="0"/>
              <a:t>01/02/2023</a:t>
            </a:fld>
            <a:endParaRPr lang="en-GB"/>
          </a:p>
        </p:txBody>
      </p:sp>
      <p:sp>
        <p:nvSpPr>
          <p:cNvPr id="6" name="Footer Placeholder 5">
            <a:extLst>
              <a:ext uri="{FF2B5EF4-FFF2-40B4-BE49-F238E27FC236}">
                <a16:creationId xmlns:a16="http://schemas.microsoft.com/office/drawing/2014/main" id="{FAED1444-03E9-4B9E-B9CE-A6FFC53F23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FA2AC4-1508-4BB7-B2C9-DE4811BCF291}"/>
              </a:ext>
            </a:extLst>
          </p:cNvPr>
          <p:cNvSpPr>
            <a:spLocks noGrp="1"/>
          </p:cNvSpPr>
          <p:nvPr>
            <p:ph type="sldNum" sz="quarter" idx="12"/>
          </p:nvPr>
        </p:nvSpPr>
        <p:spPr/>
        <p:txBody>
          <a:bodyPr/>
          <a:lstStyle/>
          <a:p>
            <a:fld id="{41517CE8-CA88-4B75-958D-C85748E03286}" type="slidenum">
              <a:rPr lang="en-GB" smtClean="0"/>
              <a:t>‹#›</a:t>
            </a:fld>
            <a:endParaRPr lang="en-GB"/>
          </a:p>
        </p:txBody>
      </p:sp>
    </p:spTree>
    <p:extLst>
      <p:ext uri="{BB962C8B-B14F-4D97-AF65-F5344CB8AC3E}">
        <p14:creationId xmlns:p14="http://schemas.microsoft.com/office/powerpoint/2010/main" val="2146799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ABBEA-8511-4B6A-AFF2-9738830EEE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3792FAE-F6AA-441C-BD23-256318B636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7684A9C-71BC-4A14-85D2-0053A0E08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5A6C03-C8D4-4D33-B49E-B50ECB19D22F}"/>
              </a:ext>
            </a:extLst>
          </p:cNvPr>
          <p:cNvSpPr>
            <a:spLocks noGrp="1"/>
          </p:cNvSpPr>
          <p:nvPr>
            <p:ph type="dt" sz="half" idx="10"/>
          </p:nvPr>
        </p:nvSpPr>
        <p:spPr/>
        <p:txBody>
          <a:bodyPr/>
          <a:lstStyle/>
          <a:p>
            <a:fld id="{22980F85-623B-44C5-A6B4-0BA0CC88BEAF}" type="datetimeFigureOut">
              <a:rPr lang="en-GB" smtClean="0"/>
              <a:t>01/02/2023</a:t>
            </a:fld>
            <a:endParaRPr lang="en-GB"/>
          </a:p>
        </p:txBody>
      </p:sp>
      <p:sp>
        <p:nvSpPr>
          <p:cNvPr id="6" name="Footer Placeholder 5">
            <a:extLst>
              <a:ext uri="{FF2B5EF4-FFF2-40B4-BE49-F238E27FC236}">
                <a16:creationId xmlns:a16="http://schemas.microsoft.com/office/drawing/2014/main" id="{516C622B-AA81-4A70-82F0-09F2F2FA57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DCDFC4-E95A-4FD5-B0F2-0218CF8A444C}"/>
              </a:ext>
            </a:extLst>
          </p:cNvPr>
          <p:cNvSpPr>
            <a:spLocks noGrp="1"/>
          </p:cNvSpPr>
          <p:nvPr>
            <p:ph type="sldNum" sz="quarter" idx="12"/>
          </p:nvPr>
        </p:nvSpPr>
        <p:spPr/>
        <p:txBody>
          <a:bodyPr/>
          <a:lstStyle/>
          <a:p>
            <a:fld id="{41517CE8-CA88-4B75-958D-C85748E03286}" type="slidenum">
              <a:rPr lang="en-GB" smtClean="0"/>
              <a:t>‹#›</a:t>
            </a:fld>
            <a:endParaRPr lang="en-GB"/>
          </a:p>
        </p:txBody>
      </p:sp>
    </p:spTree>
    <p:extLst>
      <p:ext uri="{BB962C8B-B14F-4D97-AF65-F5344CB8AC3E}">
        <p14:creationId xmlns:p14="http://schemas.microsoft.com/office/powerpoint/2010/main" val="3278732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990D5-1C7E-45BB-8C1C-AF10A8A8D2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63D6F1-30D8-412C-B5E5-4B28A6469D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CFCC01-F90E-4515-BCD9-480DFA3566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980F85-623B-44C5-A6B4-0BA0CC88BEAF}" type="datetimeFigureOut">
              <a:rPr lang="en-GB" smtClean="0"/>
              <a:t>01/02/2023</a:t>
            </a:fld>
            <a:endParaRPr lang="en-GB"/>
          </a:p>
        </p:txBody>
      </p:sp>
      <p:sp>
        <p:nvSpPr>
          <p:cNvPr id="5" name="Footer Placeholder 4">
            <a:extLst>
              <a:ext uri="{FF2B5EF4-FFF2-40B4-BE49-F238E27FC236}">
                <a16:creationId xmlns:a16="http://schemas.microsoft.com/office/drawing/2014/main" id="{9CD2B143-5A41-412A-B202-F3F0144E24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91BC121-D341-4B51-ACCE-E6F6E0791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517CE8-CA88-4B75-958D-C85748E03286}" type="slidenum">
              <a:rPr lang="en-GB" smtClean="0"/>
              <a:t>‹#›</a:t>
            </a:fld>
            <a:endParaRPr lang="en-GB"/>
          </a:p>
        </p:txBody>
      </p:sp>
    </p:spTree>
    <p:extLst>
      <p:ext uri="{BB962C8B-B14F-4D97-AF65-F5344CB8AC3E}">
        <p14:creationId xmlns:p14="http://schemas.microsoft.com/office/powerpoint/2010/main" val="1176950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png"/><Relationship Id="rId3" Type="http://schemas.openxmlformats.org/officeDocument/2006/relationships/audio" Target="../media/media2.m4a"/><Relationship Id="rId7" Type="http://schemas.openxmlformats.org/officeDocument/2006/relationships/image" Target="../media/image5.png"/><Relationship Id="rId12" Type="http://schemas.openxmlformats.org/officeDocument/2006/relationships/image" Target="../media/image10.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notesSlide" Target="../notesSlides/notesSlide2.xml"/><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image" Target="../media/image12.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4.m4a"/><Relationship Id="rId7" Type="http://schemas.openxmlformats.org/officeDocument/2006/relationships/image" Target="../media/image14.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notesSlide" Target="../notesSlides/notesSlide4.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7.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6.m4a"/><Relationship Id="rId7" Type="http://schemas.openxmlformats.org/officeDocument/2006/relationships/image" Target="../media/image19.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notesSlide" Target="../notesSlides/notesSlide6.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7.m4a"/><Relationship Id="rId7" Type="http://schemas.openxmlformats.org/officeDocument/2006/relationships/image" Target="../media/image23.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notesSlide" Target="../notesSlides/notesSlide7.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8.m4a"/><Relationship Id="rId7" Type="http://schemas.openxmlformats.org/officeDocument/2006/relationships/image" Target="../media/image27.png"/><Relationship Id="rId12"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notesSlide" Target="../notesSlides/notesSlide8.xml"/><Relationship Id="rId10" Type="http://schemas.openxmlformats.org/officeDocument/2006/relationships/image" Target="../media/image30.png"/><Relationship Id="rId4" Type="http://schemas.openxmlformats.org/officeDocument/2006/relationships/slideLayout" Target="../slideLayouts/slideLayout2.xml"/><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9.m4a"/><Relationship Id="rId7" Type="http://schemas.openxmlformats.org/officeDocument/2006/relationships/image" Target="../media/image33.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32.png"/><Relationship Id="rId11" Type="http://schemas.openxmlformats.org/officeDocument/2006/relationships/image" Target="../media/image3.png"/><Relationship Id="rId5" Type="http://schemas.openxmlformats.org/officeDocument/2006/relationships/notesSlide" Target="../notesSlides/notesSlide9.xml"/><Relationship Id="rId10" Type="http://schemas.openxmlformats.org/officeDocument/2006/relationships/image" Target="../media/image36.png"/><Relationship Id="rId4" Type="http://schemas.openxmlformats.org/officeDocument/2006/relationships/slideLayout" Target="../slideLayouts/slideLayout2.xml"/><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3253D-B83F-4978-99B8-4A8BFECFBE07}"/>
              </a:ext>
            </a:extLst>
          </p:cNvPr>
          <p:cNvSpPr>
            <a:spLocks noGrp="1"/>
          </p:cNvSpPr>
          <p:nvPr>
            <p:ph type="title"/>
          </p:nvPr>
        </p:nvSpPr>
        <p:spPr/>
        <p:txBody>
          <a:bodyPr>
            <a:noAutofit/>
          </a:bodyPr>
          <a:lstStyle/>
          <a:p>
            <a:pPr algn="ctr"/>
            <a:br>
              <a:rPr lang="en-GB" sz="4400"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Effective course delivery using the DAFNE curriculum</a:t>
            </a:r>
            <a:br>
              <a:rPr lang="en-GB" b="1" dirty="0">
                <a:latin typeface="Arial" panose="020B0604020202020204" pitchFamily="34" charset="0"/>
                <a:cs typeface="Arial" panose="020B0604020202020204" pitchFamily="34" charset="0"/>
              </a:rPr>
            </a:br>
            <a:endParaRPr lang="en-GB" sz="4000" b="1" dirty="0">
              <a:latin typeface="Arial" panose="020B0604020202020204" pitchFamily="34" charset="0"/>
              <a:cs typeface="Arial" panose="020B0604020202020204" pitchFamily="34" charset="0"/>
            </a:endParaRPr>
          </a:p>
        </p:txBody>
      </p:sp>
      <p:sp>
        <p:nvSpPr>
          <p:cNvPr id="15" name="Content Placeholder 14">
            <a:extLst>
              <a:ext uri="{FF2B5EF4-FFF2-40B4-BE49-F238E27FC236}">
                <a16:creationId xmlns:a16="http://schemas.microsoft.com/office/drawing/2014/main" id="{862E0CA8-967F-4B5D-B774-E4AA861A8927}"/>
              </a:ext>
            </a:extLst>
          </p:cNvPr>
          <p:cNvSpPr>
            <a:spLocks noGrp="1"/>
          </p:cNvSpPr>
          <p:nvPr>
            <p:ph idx="1"/>
          </p:nvPr>
        </p:nvSpPr>
        <p:spPr/>
        <p:txBody>
          <a:bodyPr>
            <a:normAutofit fontScale="92500" lnSpcReduction="10000"/>
          </a:bodyPr>
          <a:lstStyle/>
          <a:p>
            <a:pPr marL="514350" lvl="0" indent="-514350">
              <a:buFont typeface="+mj-lt"/>
              <a:buAutoNum type="arabicPeriod"/>
            </a:pPr>
            <a:r>
              <a:rPr lang="en-US" b="1" dirty="0"/>
              <a:t>Pre-course appointment</a:t>
            </a:r>
            <a:endParaRPr lang="en-GB" dirty="0"/>
          </a:p>
          <a:p>
            <a:pPr marL="514350" lvl="0" indent="-514350">
              <a:buFont typeface="+mj-lt"/>
              <a:buAutoNum type="arabicPeriod"/>
            </a:pPr>
            <a:r>
              <a:rPr lang="en-US" b="1" dirty="0"/>
              <a:t>How to use this curriculum</a:t>
            </a:r>
            <a:endParaRPr lang="en-GB" dirty="0"/>
          </a:p>
          <a:p>
            <a:pPr marL="514350" lvl="0" indent="-514350">
              <a:buFont typeface="+mj-lt"/>
              <a:buAutoNum type="arabicPeriod"/>
            </a:pPr>
            <a:r>
              <a:rPr lang="en-US" b="1" dirty="0"/>
              <a:t>Course delivery (lesson plans for both DAFNE and 5x1 DAFNE)</a:t>
            </a:r>
            <a:endParaRPr lang="en-GB" dirty="0"/>
          </a:p>
          <a:p>
            <a:pPr marL="514350" lvl="0" indent="-514350">
              <a:buFont typeface="+mj-lt"/>
              <a:buAutoNum type="arabicPeriod"/>
            </a:pPr>
            <a:r>
              <a:rPr lang="en-US" b="1" dirty="0"/>
              <a:t>Course delivery (DAFNE specific lesson plans)</a:t>
            </a:r>
            <a:endParaRPr lang="en-GB" dirty="0"/>
          </a:p>
          <a:p>
            <a:pPr marL="514350" lvl="0" indent="-514350">
              <a:buFont typeface="+mj-lt"/>
              <a:buAutoNum type="arabicPeriod"/>
            </a:pPr>
            <a:r>
              <a:rPr lang="en-US" b="1" dirty="0"/>
              <a:t>Course delivery (5x1 DAFNE specific lesson plans)</a:t>
            </a:r>
            <a:endParaRPr lang="en-GB" dirty="0"/>
          </a:p>
          <a:p>
            <a:pPr marL="514350" lvl="0" indent="-514350">
              <a:buFont typeface="+mj-lt"/>
              <a:buAutoNum type="arabicPeriod"/>
            </a:pPr>
            <a:r>
              <a:rPr lang="en-US" b="1" dirty="0"/>
              <a:t>Abbreviations and symbols</a:t>
            </a:r>
            <a:endParaRPr lang="en-GB" dirty="0"/>
          </a:p>
          <a:p>
            <a:pPr marL="514350" lvl="0" indent="-514350">
              <a:buFont typeface="+mj-lt"/>
              <a:buAutoNum type="arabicPeriod"/>
            </a:pPr>
            <a:r>
              <a:rPr lang="en-US" b="1" dirty="0"/>
              <a:t>The DAFNE philosophy</a:t>
            </a:r>
            <a:endParaRPr lang="en-GB" dirty="0"/>
          </a:p>
          <a:p>
            <a:pPr marL="514350" lvl="0" indent="-514350">
              <a:buFont typeface="+mj-lt"/>
              <a:buAutoNum type="arabicPeriod"/>
            </a:pPr>
            <a:r>
              <a:rPr lang="en-US" b="1" dirty="0"/>
              <a:t>Therapeutic patient education: an overview of educational theories underpinning DAFNE</a:t>
            </a:r>
            <a:endParaRPr lang="en-GB" dirty="0"/>
          </a:p>
          <a:p>
            <a:pPr marL="514350" lvl="0" indent="-514350">
              <a:buFont typeface="+mj-lt"/>
              <a:buAutoNum type="arabicPeriod"/>
            </a:pPr>
            <a:r>
              <a:rPr lang="en-US" b="1" dirty="0"/>
              <a:t>OzDAFNE facilitator numeracy supplement</a:t>
            </a:r>
            <a:endParaRPr lang="en-GB" dirty="0"/>
          </a:p>
          <a:p>
            <a:endParaRPr lang="en-GB" dirty="0"/>
          </a:p>
        </p:txBody>
      </p:sp>
      <p:pic>
        <p:nvPicPr>
          <p:cNvPr id="16" name="Content Placeholder 7">
            <a:extLst>
              <a:ext uri="{FF2B5EF4-FFF2-40B4-BE49-F238E27FC236}">
                <a16:creationId xmlns:a16="http://schemas.microsoft.com/office/drawing/2014/main" id="{CF8C2CA9-0250-4AA1-B0CA-28437769F56B}"/>
              </a:ext>
            </a:extLst>
          </p:cNvPr>
          <p:cNvPicPr>
            <a:picLocks noChangeAspect="1"/>
          </p:cNvPicPr>
          <p:nvPr/>
        </p:nvPicPr>
        <p:blipFill>
          <a:blip r:embed="rId6"/>
          <a:stretch>
            <a:fillRect/>
          </a:stretch>
        </p:blipFill>
        <p:spPr>
          <a:xfrm>
            <a:off x="1574104" y="1690688"/>
            <a:ext cx="3286326" cy="4821387"/>
          </a:xfrm>
          <a:prstGeom prst="rect">
            <a:avLst/>
          </a:prstGeom>
          <a:ln>
            <a:solidFill>
              <a:schemeClr val="accent2"/>
            </a:solidFill>
          </a:ln>
        </p:spPr>
      </p:pic>
      <p:pic>
        <p:nvPicPr>
          <p:cNvPr id="17" name="Picture 16">
            <a:extLst>
              <a:ext uri="{FF2B5EF4-FFF2-40B4-BE49-F238E27FC236}">
                <a16:creationId xmlns:a16="http://schemas.microsoft.com/office/drawing/2014/main" id="{B95958FF-CF91-465F-B65D-90D95FC9B4C4}"/>
              </a:ext>
            </a:extLst>
          </p:cNvPr>
          <p:cNvPicPr>
            <a:picLocks noChangeAspect="1"/>
          </p:cNvPicPr>
          <p:nvPr/>
        </p:nvPicPr>
        <p:blipFill>
          <a:blip r:embed="rId7"/>
          <a:stretch>
            <a:fillRect/>
          </a:stretch>
        </p:blipFill>
        <p:spPr>
          <a:xfrm>
            <a:off x="6096000" y="1777618"/>
            <a:ext cx="3343462" cy="4806684"/>
          </a:xfrm>
          <a:prstGeom prst="rect">
            <a:avLst/>
          </a:prstGeom>
          <a:ln>
            <a:solidFill>
              <a:schemeClr val="accent2"/>
            </a:solidFill>
          </a:ln>
        </p:spPr>
      </p:pic>
      <p:pic>
        <p:nvPicPr>
          <p:cNvPr id="19" name="Audio 18">
            <a:hlinkClick r:id="" action="ppaction://media"/>
            <a:extLst>
              <a:ext uri="{FF2B5EF4-FFF2-40B4-BE49-F238E27FC236}">
                <a16:creationId xmlns:a16="http://schemas.microsoft.com/office/drawing/2014/main" id="{E63287FC-AEDE-447A-99D9-EBAFD3F7DB8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994003732"/>
      </p:ext>
    </p:extLst>
  </p:cSld>
  <p:clrMapOvr>
    <a:masterClrMapping/>
  </p:clrMapOvr>
  <mc:AlternateContent xmlns:mc="http://schemas.openxmlformats.org/markup-compatibility/2006" xmlns:p14="http://schemas.microsoft.com/office/powerpoint/2010/main">
    <mc:Choice Requires="p14">
      <p:transition spd="slow" p14:dur="2000" advTm="28444"/>
    </mc:Choice>
    <mc:Fallback xmlns="">
      <p:transition spd="slow" advTm="28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fade">
                                      <p:cBhvr>
                                        <p:cTn id="30" dur="500"/>
                                        <p:tgtEl>
                                          <p:spTgt spid="15">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fade">
                                      <p:cBhvr>
                                        <p:cTn id="33" dur="500"/>
                                        <p:tgtEl>
                                          <p:spTgt spid="15">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xEl>
                                              <p:pRg st="3" end="3"/>
                                            </p:txEl>
                                          </p:spTgt>
                                        </p:tgtEl>
                                        <p:attrNameLst>
                                          <p:attrName>style.visibility</p:attrName>
                                        </p:attrNameLst>
                                      </p:cBhvr>
                                      <p:to>
                                        <p:strVal val="visible"/>
                                      </p:to>
                                    </p:set>
                                    <p:animEffect transition="in" filter="fade">
                                      <p:cBhvr>
                                        <p:cTn id="36" dur="500"/>
                                        <p:tgtEl>
                                          <p:spTgt spid="15">
                                            <p:txEl>
                                              <p:pRg st="3" end="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xEl>
                                              <p:pRg st="4" end="4"/>
                                            </p:txEl>
                                          </p:spTgt>
                                        </p:tgtEl>
                                        <p:attrNameLst>
                                          <p:attrName>style.visibility</p:attrName>
                                        </p:attrNameLst>
                                      </p:cBhvr>
                                      <p:to>
                                        <p:strVal val="visible"/>
                                      </p:to>
                                    </p:set>
                                    <p:animEffect transition="in" filter="fade">
                                      <p:cBhvr>
                                        <p:cTn id="39" dur="500"/>
                                        <p:tgtEl>
                                          <p:spTgt spid="15">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xEl>
                                              <p:pRg st="5" end="5"/>
                                            </p:txEl>
                                          </p:spTgt>
                                        </p:tgtEl>
                                        <p:attrNameLst>
                                          <p:attrName>style.visibility</p:attrName>
                                        </p:attrNameLst>
                                      </p:cBhvr>
                                      <p:to>
                                        <p:strVal val="visible"/>
                                      </p:to>
                                    </p:set>
                                    <p:animEffect transition="in" filter="fade">
                                      <p:cBhvr>
                                        <p:cTn id="42" dur="500"/>
                                        <p:tgtEl>
                                          <p:spTgt spid="15">
                                            <p:txEl>
                                              <p:pRg st="5" end="5"/>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5">
                                            <p:txEl>
                                              <p:pRg st="6" end="6"/>
                                            </p:txEl>
                                          </p:spTgt>
                                        </p:tgtEl>
                                        <p:attrNameLst>
                                          <p:attrName>style.visibility</p:attrName>
                                        </p:attrNameLst>
                                      </p:cBhvr>
                                      <p:to>
                                        <p:strVal val="visible"/>
                                      </p:to>
                                    </p:set>
                                    <p:animEffect transition="in" filter="fade">
                                      <p:cBhvr>
                                        <p:cTn id="45" dur="500"/>
                                        <p:tgtEl>
                                          <p:spTgt spid="15">
                                            <p:txEl>
                                              <p:pRg st="6" end="6"/>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5">
                                            <p:txEl>
                                              <p:pRg st="7" end="7"/>
                                            </p:txEl>
                                          </p:spTgt>
                                        </p:tgtEl>
                                        <p:attrNameLst>
                                          <p:attrName>style.visibility</p:attrName>
                                        </p:attrNameLst>
                                      </p:cBhvr>
                                      <p:to>
                                        <p:strVal val="visible"/>
                                      </p:to>
                                    </p:set>
                                    <p:animEffect transition="in" filter="fade">
                                      <p:cBhvr>
                                        <p:cTn id="48" dur="500"/>
                                        <p:tgtEl>
                                          <p:spTgt spid="15">
                                            <p:txEl>
                                              <p:pRg st="7" end="7"/>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5">
                                            <p:txEl>
                                              <p:pRg st="8" end="8"/>
                                            </p:txEl>
                                          </p:spTgt>
                                        </p:tgtEl>
                                        <p:attrNameLst>
                                          <p:attrName>style.visibility</p:attrName>
                                        </p:attrNameLst>
                                      </p:cBhvr>
                                      <p:to>
                                        <p:strVal val="visible"/>
                                      </p:to>
                                    </p:set>
                                    <p:animEffect transition="in" filter="fade">
                                      <p:cBhvr>
                                        <p:cTn id="51" dur="500"/>
                                        <p:tgtEl>
                                          <p:spTgt spid="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719AB-FA5F-40B5-9A5B-FFA40CBF7347}"/>
              </a:ext>
            </a:extLst>
          </p:cNvPr>
          <p:cNvSpPr>
            <a:spLocks noGrp="1"/>
          </p:cNvSpPr>
          <p:nvPr>
            <p:ph type="title"/>
          </p:nvPr>
        </p:nvSpPr>
        <p:spPr>
          <a:xfrm>
            <a:off x="697295" y="312368"/>
            <a:ext cx="10515600" cy="1325563"/>
          </a:xfrm>
        </p:spPr>
        <p:txBody>
          <a:bodyPr/>
          <a:lstStyle/>
          <a:p>
            <a:pPr algn="ctr"/>
            <a:r>
              <a:rPr lang="en-GB" b="1" dirty="0">
                <a:latin typeface="Arial" panose="020B0604020202020204" pitchFamily="34" charset="0"/>
                <a:cs typeface="Arial" panose="020B0604020202020204" pitchFamily="34" charset="0"/>
              </a:rPr>
              <a:t>Section 1 pre-course appointment </a:t>
            </a:r>
            <a:br>
              <a:rPr lang="en-GB" b="1" dirty="0"/>
            </a:br>
            <a:endParaRPr lang="en-GB" dirty="0"/>
          </a:p>
        </p:txBody>
      </p:sp>
      <p:pic>
        <p:nvPicPr>
          <p:cNvPr id="27" name="Content Placeholder 26">
            <a:extLst>
              <a:ext uri="{FF2B5EF4-FFF2-40B4-BE49-F238E27FC236}">
                <a16:creationId xmlns:a16="http://schemas.microsoft.com/office/drawing/2014/main" id="{6D657880-9F13-41ED-9F0E-3F2E5A23F9D6}"/>
              </a:ext>
            </a:extLst>
          </p:cNvPr>
          <p:cNvPicPr>
            <a:picLocks noGrp="1" noChangeAspect="1"/>
          </p:cNvPicPr>
          <p:nvPr>
            <p:ph idx="1"/>
          </p:nvPr>
        </p:nvPicPr>
        <p:blipFill>
          <a:blip r:embed="rId6"/>
          <a:stretch>
            <a:fillRect/>
          </a:stretch>
        </p:blipFill>
        <p:spPr>
          <a:xfrm>
            <a:off x="227945" y="965518"/>
            <a:ext cx="9221487" cy="3324689"/>
          </a:xfrm>
          <a:prstGeom prst="rect">
            <a:avLst/>
          </a:prstGeom>
          <a:ln>
            <a:solidFill>
              <a:schemeClr val="accent2"/>
            </a:solidFill>
          </a:ln>
        </p:spPr>
      </p:pic>
      <p:pic>
        <p:nvPicPr>
          <p:cNvPr id="28" name="Picture 27">
            <a:extLst>
              <a:ext uri="{FF2B5EF4-FFF2-40B4-BE49-F238E27FC236}">
                <a16:creationId xmlns:a16="http://schemas.microsoft.com/office/drawing/2014/main" id="{BA63D42D-627E-4A03-96D1-FAE81CD9D037}"/>
              </a:ext>
            </a:extLst>
          </p:cNvPr>
          <p:cNvPicPr>
            <a:picLocks noChangeAspect="1"/>
          </p:cNvPicPr>
          <p:nvPr/>
        </p:nvPicPr>
        <p:blipFill>
          <a:blip r:embed="rId7"/>
          <a:stretch>
            <a:fillRect/>
          </a:stretch>
        </p:blipFill>
        <p:spPr>
          <a:xfrm>
            <a:off x="697295" y="1640494"/>
            <a:ext cx="9963775" cy="3324689"/>
          </a:xfrm>
          <a:prstGeom prst="rect">
            <a:avLst/>
          </a:prstGeom>
          <a:ln>
            <a:solidFill>
              <a:schemeClr val="accent2"/>
            </a:solidFill>
          </a:ln>
        </p:spPr>
      </p:pic>
      <p:pic>
        <p:nvPicPr>
          <p:cNvPr id="29" name="Picture 28">
            <a:extLst>
              <a:ext uri="{FF2B5EF4-FFF2-40B4-BE49-F238E27FC236}">
                <a16:creationId xmlns:a16="http://schemas.microsoft.com/office/drawing/2014/main" id="{B7D49EDA-3A19-4DD4-8DF8-671DA5124616}"/>
              </a:ext>
            </a:extLst>
          </p:cNvPr>
          <p:cNvPicPr>
            <a:picLocks noChangeAspect="1"/>
          </p:cNvPicPr>
          <p:nvPr/>
        </p:nvPicPr>
        <p:blipFill>
          <a:blip r:embed="rId8"/>
          <a:stretch>
            <a:fillRect/>
          </a:stretch>
        </p:blipFill>
        <p:spPr>
          <a:xfrm>
            <a:off x="1342761" y="2137681"/>
            <a:ext cx="10039344" cy="3027092"/>
          </a:xfrm>
          <a:prstGeom prst="rect">
            <a:avLst/>
          </a:prstGeom>
          <a:ln>
            <a:solidFill>
              <a:schemeClr val="accent2"/>
            </a:solidFill>
          </a:ln>
        </p:spPr>
      </p:pic>
      <p:pic>
        <p:nvPicPr>
          <p:cNvPr id="30" name="Picture 29">
            <a:extLst>
              <a:ext uri="{FF2B5EF4-FFF2-40B4-BE49-F238E27FC236}">
                <a16:creationId xmlns:a16="http://schemas.microsoft.com/office/drawing/2014/main" id="{88659C82-2838-421E-ABFE-B6A52830EDEE}"/>
              </a:ext>
            </a:extLst>
          </p:cNvPr>
          <p:cNvPicPr>
            <a:picLocks noChangeAspect="1"/>
          </p:cNvPicPr>
          <p:nvPr/>
        </p:nvPicPr>
        <p:blipFill>
          <a:blip r:embed="rId9"/>
          <a:stretch>
            <a:fillRect/>
          </a:stretch>
        </p:blipFill>
        <p:spPr>
          <a:xfrm rot="16200000">
            <a:off x="3089946" y="110088"/>
            <a:ext cx="5650449" cy="7610033"/>
          </a:xfrm>
          <a:prstGeom prst="rect">
            <a:avLst/>
          </a:prstGeom>
          <a:ln>
            <a:solidFill>
              <a:schemeClr val="accent2"/>
            </a:solidFill>
          </a:ln>
        </p:spPr>
      </p:pic>
      <p:sp>
        <p:nvSpPr>
          <p:cNvPr id="31" name="Rectangle: Rounded Corners 30">
            <a:extLst>
              <a:ext uri="{FF2B5EF4-FFF2-40B4-BE49-F238E27FC236}">
                <a16:creationId xmlns:a16="http://schemas.microsoft.com/office/drawing/2014/main" id="{9394F118-7806-4FC5-A7C6-8B4F989AC4C0}"/>
              </a:ext>
            </a:extLst>
          </p:cNvPr>
          <p:cNvSpPr/>
          <p:nvPr/>
        </p:nvSpPr>
        <p:spPr>
          <a:xfrm>
            <a:off x="2729132" y="5089544"/>
            <a:ext cx="6720300" cy="1456088"/>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a:extLst>
              <a:ext uri="{FF2B5EF4-FFF2-40B4-BE49-F238E27FC236}">
                <a16:creationId xmlns:a16="http://schemas.microsoft.com/office/drawing/2014/main" id="{C79145FF-F3B3-40E9-BBDB-8D372242A8AE}"/>
              </a:ext>
            </a:extLst>
          </p:cNvPr>
          <p:cNvPicPr>
            <a:picLocks noChangeAspect="1"/>
          </p:cNvPicPr>
          <p:nvPr/>
        </p:nvPicPr>
        <p:blipFill>
          <a:blip r:embed="rId10"/>
          <a:stretch>
            <a:fillRect/>
          </a:stretch>
        </p:blipFill>
        <p:spPr>
          <a:xfrm>
            <a:off x="511422" y="1346485"/>
            <a:ext cx="11169155" cy="4143970"/>
          </a:xfrm>
          <a:prstGeom prst="rect">
            <a:avLst/>
          </a:prstGeom>
          <a:ln>
            <a:solidFill>
              <a:schemeClr val="accent2"/>
            </a:solidFill>
          </a:ln>
        </p:spPr>
      </p:pic>
      <p:pic>
        <p:nvPicPr>
          <p:cNvPr id="33" name="Picture 32">
            <a:extLst>
              <a:ext uri="{FF2B5EF4-FFF2-40B4-BE49-F238E27FC236}">
                <a16:creationId xmlns:a16="http://schemas.microsoft.com/office/drawing/2014/main" id="{93873809-1278-43EB-94E8-090ADF40FB1C}"/>
              </a:ext>
            </a:extLst>
          </p:cNvPr>
          <p:cNvPicPr>
            <a:picLocks noChangeAspect="1"/>
          </p:cNvPicPr>
          <p:nvPr/>
        </p:nvPicPr>
        <p:blipFill>
          <a:blip r:embed="rId11"/>
          <a:stretch>
            <a:fillRect/>
          </a:stretch>
        </p:blipFill>
        <p:spPr>
          <a:xfrm>
            <a:off x="2264346" y="965518"/>
            <a:ext cx="7370959" cy="5180247"/>
          </a:xfrm>
          <a:prstGeom prst="rect">
            <a:avLst/>
          </a:prstGeom>
          <a:ln>
            <a:solidFill>
              <a:schemeClr val="accent2"/>
            </a:solidFill>
          </a:ln>
        </p:spPr>
      </p:pic>
      <p:pic>
        <p:nvPicPr>
          <p:cNvPr id="34" name="Picture 33">
            <a:extLst>
              <a:ext uri="{FF2B5EF4-FFF2-40B4-BE49-F238E27FC236}">
                <a16:creationId xmlns:a16="http://schemas.microsoft.com/office/drawing/2014/main" id="{033F8B05-6766-4492-A661-A4647C2F47C2}"/>
              </a:ext>
            </a:extLst>
          </p:cNvPr>
          <p:cNvPicPr>
            <a:picLocks noChangeAspect="1"/>
          </p:cNvPicPr>
          <p:nvPr/>
        </p:nvPicPr>
        <p:blipFill>
          <a:blip r:embed="rId12"/>
          <a:stretch>
            <a:fillRect/>
          </a:stretch>
        </p:blipFill>
        <p:spPr>
          <a:xfrm>
            <a:off x="1333747" y="1912760"/>
            <a:ext cx="9162845" cy="2466919"/>
          </a:xfrm>
          <a:prstGeom prst="rect">
            <a:avLst/>
          </a:prstGeom>
          <a:ln>
            <a:solidFill>
              <a:schemeClr val="accent2"/>
            </a:solidFill>
          </a:ln>
        </p:spPr>
      </p:pic>
      <p:pic>
        <p:nvPicPr>
          <p:cNvPr id="51" name="Audio 50">
            <a:hlinkClick r:id="" action="ppaction://media"/>
            <a:extLst>
              <a:ext uri="{FF2B5EF4-FFF2-40B4-BE49-F238E27FC236}">
                <a16:creationId xmlns:a16="http://schemas.microsoft.com/office/drawing/2014/main" id="{55A502DD-B3CB-49A3-AAB9-722DFE1A03A6}"/>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56933270"/>
      </p:ext>
    </p:extLst>
  </p:cSld>
  <p:clrMapOvr>
    <a:masterClrMapping/>
  </p:clrMapOvr>
  <mc:AlternateContent xmlns:mc="http://schemas.openxmlformats.org/markup-compatibility/2006" xmlns:p14="http://schemas.microsoft.com/office/powerpoint/2010/main">
    <mc:Choice Requires="p14">
      <p:transition spd="slow" p14:dur="2000" advTm="199835"/>
    </mc:Choice>
    <mc:Fallback xmlns="">
      <p:transition spd="slow" advTm="199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8"/>
                                        </p:tgtEl>
                                      </p:cBhvr>
                                    </p:animEffect>
                                    <p:set>
                                      <p:cBhvr>
                                        <p:cTn id="24" dur="1" fill="hold">
                                          <p:stCondLst>
                                            <p:cond delay="499"/>
                                          </p:stCondLst>
                                        </p:cTn>
                                        <p:tgtEl>
                                          <p:spTgt spid="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29"/>
                                        </p:tgtEl>
                                      </p:cBhvr>
                                    </p:animEffect>
                                    <p:set>
                                      <p:cBhvr>
                                        <p:cTn id="33" dur="1" fill="hold">
                                          <p:stCondLst>
                                            <p:cond delay="499"/>
                                          </p:stCondLst>
                                        </p:cTn>
                                        <p:tgtEl>
                                          <p:spTgt spid="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3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3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3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51"/>
                </p:tgtEl>
              </p:cMediaNode>
            </p:audio>
          </p:childTnLst>
        </p:cTn>
      </p:par>
    </p:tnLst>
    <p:bldLst>
      <p:bldP spid="31" grpId="0" animBg="1"/>
      <p:bldP spid="3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3A4-E031-4F3E-966F-F222AD1EC858}"/>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Section 2 How to use this curriculum</a:t>
            </a:r>
          </a:p>
        </p:txBody>
      </p:sp>
      <p:sp>
        <p:nvSpPr>
          <p:cNvPr id="8" name="Content Placeholder 7">
            <a:extLst>
              <a:ext uri="{FF2B5EF4-FFF2-40B4-BE49-F238E27FC236}">
                <a16:creationId xmlns:a16="http://schemas.microsoft.com/office/drawing/2014/main" id="{30F8800D-3158-491C-907C-7B413A4733F3}"/>
              </a:ext>
            </a:extLst>
          </p:cNvPr>
          <p:cNvSpPr>
            <a:spLocks noGrp="1"/>
          </p:cNvSpPr>
          <p:nvPr>
            <p:ph idx="1"/>
          </p:nvPr>
        </p:nvSpPr>
        <p:spPr>
          <a:xfrm>
            <a:off x="838200" y="1456640"/>
            <a:ext cx="10515600" cy="5036235"/>
          </a:xfrm>
        </p:spPr>
        <p:txBody>
          <a:bodyPr>
            <a:normAutofit/>
          </a:bodyPr>
          <a:lstStyle/>
          <a:p>
            <a:pPr marL="0" indent="0">
              <a:buNone/>
            </a:pPr>
            <a:endParaRPr lang="en-GB" b="1" dirty="0"/>
          </a:p>
          <a:p>
            <a:endParaRPr lang="en-GB" dirty="0"/>
          </a:p>
        </p:txBody>
      </p:sp>
      <p:pic>
        <p:nvPicPr>
          <p:cNvPr id="3" name="Picture 2">
            <a:extLst>
              <a:ext uri="{FF2B5EF4-FFF2-40B4-BE49-F238E27FC236}">
                <a16:creationId xmlns:a16="http://schemas.microsoft.com/office/drawing/2014/main" id="{EC9A12AD-89AB-4735-8649-B6F5E9682868}"/>
              </a:ext>
            </a:extLst>
          </p:cNvPr>
          <p:cNvPicPr>
            <a:picLocks noChangeAspect="1"/>
          </p:cNvPicPr>
          <p:nvPr/>
        </p:nvPicPr>
        <p:blipFill>
          <a:blip r:embed="rId6"/>
          <a:stretch>
            <a:fillRect/>
          </a:stretch>
        </p:blipFill>
        <p:spPr>
          <a:xfrm>
            <a:off x="1624941" y="1354966"/>
            <a:ext cx="5861721" cy="5239582"/>
          </a:xfrm>
          <a:prstGeom prst="rect">
            <a:avLst/>
          </a:prstGeom>
          <a:ln>
            <a:solidFill>
              <a:schemeClr val="accent2"/>
            </a:solidFill>
          </a:ln>
        </p:spPr>
      </p:pic>
      <p:pic>
        <p:nvPicPr>
          <p:cNvPr id="4" name="Picture 3">
            <a:extLst>
              <a:ext uri="{FF2B5EF4-FFF2-40B4-BE49-F238E27FC236}">
                <a16:creationId xmlns:a16="http://schemas.microsoft.com/office/drawing/2014/main" id="{23F1DE85-C707-4CA1-A735-75104FF8F614}"/>
              </a:ext>
            </a:extLst>
          </p:cNvPr>
          <p:cNvPicPr>
            <a:picLocks noChangeAspect="1"/>
          </p:cNvPicPr>
          <p:nvPr/>
        </p:nvPicPr>
        <p:blipFill>
          <a:blip r:embed="rId7"/>
          <a:stretch>
            <a:fillRect/>
          </a:stretch>
        </p:blipFill>
        <p:spPr>
          <a:xfrm>
            <a:off x="4490152" y="1354966"/>
            <a:ext cx="5071915" cy="5239582"/>
          </a:xfrm>
          <a:prstGeom prst="rect">
            <a:avLst/>
          </a:prstGeom>
          <a:ln>
            <a:solidFill>
              <a:schemeClr val="accent2"/>
            </a:solidFill>
          </a:ln>
        </p:spPr>
      </p:pic>
      <p:pic>
        <p:nvPicPr>
          <p:cNvPr id="9" name="Audio 8">
            <a:hlinkClick r:id="" action="ppaction://media"/>
            <a:extLst>
              <a:ext uri="{FF2B5EF4-FFF2-40B4-BE49-F238E27FC236}">
                <a16:creationId xmlns:a16="http://schemas.microsoft.com/office/drawing/2014/main" id="{889F4903-7D6A-4B48-8626-95FF61FC58E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01595992"/>
      </p:ext>
    </p:extLst>
  </p:cSld>
  <p:clrMapOvr>
    <a:masterClrMapping/>
  </p:clrMapOvr>
  <mc:AlternateContent xmlns:mc="http://schemas.openxmlformats.org/markup-compatibility/2006" xmlns:p14="http://schemas.microsoft.com/office/powerpoint/2010/main">
    <mc:Choice Requires="p14">
      <p:transition spd="slow" p14:dur="2000" advTm="30313"/>
    </mc:Choice>
    <mc:Fallback xmlns="">
      <p:transition spd="slow" advTm="30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E4B05-5FE8-4CB2-8A7D-6405855EA18B}"/>
              </a:ext>
            </a:extLst>
          </p:cNvPr>
          <p:cNvSpPr>
            <a:spLocks noGrp="1"/>
          </p:cNvSpPr>
          <p:nvPr>
            <p:ph type="title"/>
          </p:nvPr>
        </p:nvSpPr>
        <p:spPr>
          <a:xfrm>
            <a:off x="838200" y="365126"/>
            <a:ext cx="10515600" cy="1048038"/>
          </a:xfrm>
        </p:spPr>
        <p:txBody>
          <a:bodyPr>
            <a:normAutofit fontScale="90000"/>
          </a:bodyPr>
          <a:lstStyle/>
          <a:p>
            <a:pPr algn="ctr"/>
            <a:r>
              <a:rPr lang="en-GB" b="1" dirty="0">
                <a:latin typeface="Arial" panose="020B0604020202020204" pitchFamily="34" charset="0"/>
                <a:cs typeface="Arial" panose="020B0604020202020204" pitchFamily="34" charset="0"/>
              </a:rPr>
              <a:t>Section 3 Course delivery </a:t>
            </a:r>
            <a:br>
              <a:rPr lang="en-GB" b="1" dirty="0">
                <a:latin typeface="Arial" panose="020B0604020202020204" pitchFamily="34" charset="0"/>
                <a:cs typeface="Arial" panose="020B0604020202020204" pitchFamily="34" charset="0"/>
              </a:rPr>
            </a:br>
            <a:r>
              <a:rPr lang="en-GB" sz="2700" b="1" dirty="0">
                <a:latin typeface="Arial" panose="020B0604020202020204" pitchFamily="34" charset="0"/>
                <a:cs typeface="Arial" panose="020B0604020202020204" pitchFamily="34" charset="0"/>
              </a:rPr>
              <a:t>(lesson plans for both DAFNE and 5x1 DAFNE course sessions)</a:t>
            </a:r>
            <a:br>
              <a:rPr lang="en-GB" sz="2700" b="1" dirty="0">
                <a:latin typeface="Arial" panose="020B0604020202020204" pitchFamily="34" charset="0"/>
                <a:cs typeface="Arial" panose="020B0604020202020204" pitchFamily="34" charset="0"/>
              </a:rPr>
            </a:br>
            <a:endParaRPr lang="en-GB" sz="2700"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24F5015B-7F64-4E2C-8F95-98555905F366}"/>
              </a:ext>
            </a:extLst>
          </p:cNvPr>
          <p:cNvPicPr>
            <a:picLocks noGrp="1" noChangeAspect="1"/>
          </p:cNvPicPr>
          <p:nvPr>
            <p:ph idx="1"/>
          </p:nvPr>
        </p:nvPicPr>
        <p:blipFill>
          <a:blip r:embed="rId6"/>
          <a:stretch>
            <a:fillRect/>
          </a:stretch>
        </p:blipFill>
        <p:spPr>
          <a:xfrm>
            <a:off x="3455718" y="1157808"/>
            <a:ext cx="4310252" cy="5655697"/>
          </a:xfrm>
          <a:prstGeom prst="rect">
            <a:avLst/>
          </a:prstGeom>
          <a:ln>
            <a:solidFill>
              <a:schemeClr val="accent2"/>
            </a:solidFill>
          </a:ln>
        </p:spPr>
      </p:pic>
      <p:sp>
        <p:nvSpPr>
          <p:cNvPr id="7" name="Rectangle: Rounded Corners 6">
            <a:extLst>
              <a:ext uri="{FF2B5EF4-FFF2-40B4-BE49-F238E27FC236}">
                <a16:creationId xmlns:a16="http://schemas.microsoft.com/office/drawing/2014/main" id="{ED55A4E3-6A23-48D8-ACC2-CD40BD26326F}"/>
              </a:ext>
            </a:extLst>
          </p:cNvPr>
          <p:cNvSpPr/>
          <p:nvPr/>
        </p:nvSpPr>
        <p:spPr>
          <a:xfrm>
            <a:off x="3455720" y="2205846"/>
            <a:ext cx="3241963" cy="71548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DD4D3130-E7CF-463D-8F95-B15462EC6693}"/>
              </a:ext>
            </a:extLst>
          </p:cNvPr>
          <p:cNvSpPr/>
          <p:nvPr/>
        </p:nvSpPr>
        <p:spPr>
          <a:xfrm>
            <a:off x="3455719" y="2921330"/>
            <a:ext cx="4180115" cy="3681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06925D4-D201-4E38-BF6F-400D0117F503}"/>
              </a:ext>
            </a:extLst>
          </p:cNvPr>
          <p:cNvPicPr>
            <a:picLocks noChangeAspect="1"/>
          </p:cNvPicPr>
          <p:nvPr/>
        </p:nvPicPr>
        <p:blipFill>
          <a:blip r:embed="rId7"/>
          <a:stretch>
            <a:fillRect/>
          </a:stretch>
        </p:blipFill>
        <p:spPr>
          <a:xfrm>
            <a:off x="3707889" y="3277590"/>
            <a:ext cx="3927946" cy="878774"/>
          </a:xfrm>
          <a:prstGeom prst="rect">
            <a:avLst/>
          </a:prstGeom>
        </p:spPr>
      </p:pic>
      <p:sp>
        <p:nvSpPr>
          <p:cNvPr id="10" name="Rectangle: Rounded Corners 9">
            <a:extLst>
              <a:ext uri="{FF2B5EF4-FFF2-40B4-BE49-F238E27FC236}">
                <a16:creationId xmlns:a16="http://schemas.microsoft.com/office/drawing/2014/main" id="{3687DA19-9A9C-4A2E-A935-8FD975C296A5}"/>
              </a:ext>
            </a:extLst>
          </p:cNvPr>
          <p:cNvSpPr/>
          <p:nvPr/>
        </p:nvSpPr>
        <p:spPr>
          <a:xfrm>
            <a:off x="3455716" y="4082147"/>
            <a:ext cx="4310251" cy="273135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E405BB84-BF5B-444E-908B-D9797F2D8C34}"/>
              </a:ext>
            </a:extLst>
          </p:cNvPr>
          <p:cNvPicPr>
            <a:picLocks noChangeAspect="1"/>
          </p:cNvPicPr>
          <p:nvPr/>
        </p:nvPicPr>
        <p:blipFill>
          <a:blip r:embed="rId8"/>
          <a:stretch>
            <a:fillRect/>
          </a:stretch>
        </p:blipFill>
        <p:spPr>
          <a:xfrm>
            <a:off x="3739373" y="1142658"/>
            <a:ext cx="3927946" cy="5715341"/>
          </a:xfrm>
          <a:prstGeom prst="rect">
            <a:avLst/>
          </a:prstGeom>
          <a:ln>
            <a:solidFill>
              <a:schemeClr val="accent2"/>
            </a:solidFill>
          </a:ln>
        </p:spPr>
      </p:pic>
      <p:sp>
        <p:nvSpPr>
          <p:cNvPr id="13" name="Rectangle: Rounded Corners 12">
            <a:extLst>
              <a:ext uri="{FF2B5EF4-FFF2-40B4-BE49-F238E27FC236}">
                <a16:creationId xmlns:a16="http://schemas.microsoft.com/office/drawing/2014/main" id="{EA214544-BCEB-4E22-AE29-31D39C6A8540}"/>
              </a:ext>
            </a:extLst>
          </p:cNvPr>
          <p:cNvSpPr/>
          <p:nvPr/>
        </p:nvSpPr>
        <p:spPr>
          <a:xfrm>
            <a:off x="3739372" y="1769424"/>
            <a:ext cx="2732680" cy="487267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1C94712-9FB6-42B4-B563-E949D122BE7D}"/>
              </a:ext>
            </a:extLst>
          </p:cNvPr>
          <p:cNvSpPr/>
          <p:nvPr/>
        </p:nvSpPr>
        <p:spPr>
          <a:xfrm>
            <a:off x="6282047" y="1968294"/>
            <a:ext cx="1211283" cy="10480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8617F55F-5E49-43D6-9A5F-C4AF62FC9CE0}"/>
              </a:ext>
            </a:extLst>
          </p:cNvPr>
          <p:cNvPicPr>
            <a:picLocks noChangeAspect="1"/>
          </p:cNvPicPr>
          <p:nvPr/>
        </p:nvPicPr>
        <p:blipFill>
          <a:blip r:embed="rId9"/>
          <a:stretch>
            <a:fillRect/>
          </a:stretch>
        </p:blipFill>
        <p:spPr>
          <a:xfrm>
            <a:off x="3151930" y="1157808"/>
            <a:ext cx="4787692" cy="5508126"/>
          </a:xfrm>
          <a:prstGeom prst="rect">
            <a:avLst/>
          </a:prstGeom>
          <a:ln>
            <a:solidFill>
              <a:schemeClr val="accent2"/>
            </a:solidFill>
          </a:ln>
        </p:spPr>
      </p:pic>
      <p:sp>
        <p:nvSpPr>
          <p:cNvPr id="16" name="Rectangle: Rounded Corners 15">
            <a:extLst>
              <a:ext uri="{FF2B5EF4-FFF2-40B4-BE49-F238E27FC236}">
                <a16:creationId xmlns:a16="http://schemas.microsoft.com/office/drawing/2014/main" id="{C56EF252-EB7A-4432-A714-E28DABB1260E}"/>
              </a:ext>
            </a:extLst>
          </p:cNvPr>
          <p:cNvSpPr/>
          <p:nvPr/>
        </p:nvSpPr>
        <p:spPr>
          <a:xfrm>
            <a:off x="3183417" y="1157808"/>
            <a:ext cx="3241963" cy="51661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ADE54B06-1D55-4107-858B-69AC45EA7564}"/>
              </a:ext>
            </a:extLst>
          </p:cNvPr>
          <p:cNvSpPr/>
          <p:nvPr/>
        </p:nvSpPr>
        <p:spPr>
          <a:xfrm>
            <a:off x="3183415" y="1428314"/>
            <a:ext cx="3241963" cy="4836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FC8CB511-8030-4136-8AF5-CAD9513A94E3}"/>
              </a:ext>
            </a:extLst>
          </p:cNvPr>
          <p:cNvSpPr/>
          <p:nvPr/>
        </p:nvSpPr>
        <p:spPr>
          <a:xfrm>
            <a:off x="3183415" y="4942032"/>
            <a:ext cx="2635494" cy="3681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C96AC98C-93CF-4B1B-87C4-22CF45A7497C}"/>
              </a:ext>
            </a:extLst>
          </p:cNvPr>
          <p:cNvSpPr/>
          <p:nvPr/>
        </p:nvSpPr>
        <p:spPr>
          <a:xfrm>
            <a:off x="3250688" y="6114724"/>
            <a:ext cx="2845311" cy="3562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Audio 22">
            <a:hlinkClick r:id="" action="ppaction://media"/>
            <a:extLst>
              <a:ext uri="{FF2B5EF4-FFF2-40B4-BE49-F238E27FC236}">
                <a16:creationId xmlns:a16="http://schemas.microsoft.com/office/drawing/2014/main" id="{6D8E8F46-D1D0-448B-B4F8-B83E14EAE8C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68310186"/>
      </p:ext>
    </p:extLst>
  </p:cSld>
  <p:clrMapOvr>
    <a:masterClrMapping/>
  </p:clrMapOvr>
  <mc:AlternateContent xmlns:mc="http://schemas.openxmlformats.org/markup-compatibility/2006" xmlns:p14="http://schemas.microsoft.com/office/powerpoint/2010/main">
    <mc:Choice Requires="p14">
      <p:transition spd="slow" p14:dur="2000" advTm="89282"/>
    </mc:Choice>
    <mc:Fallback xmlns="">
      <p:transition spd="slow" advTm="89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1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1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1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3" fill="hold" display="0">
                  <p:stCondLst>
                    <p:cond delay="indefinite"/>
                  </p:stCondLst>
                  <p:endCondLst>
                    <p:cond evt="onStopAudio" delay="0">
                      <p:tgtEl>
                        <p:sldTgt/>
                      </p:tgtEl>
                    </p:cond>
                  </p:endCondLst>
                </p:cTn>
                <p:tgtEl>
                  <p:spTgt spid="23"/>
                </p:tgtEl>
              </p:cMediaNode>
            </p:audio>
          </p:childTnLst>
        </p:cTn>
      </p:par>
    </p:tnLst>
    <p:bldLst>
      <p:bldP spid="7" grpId="0" animBg="1"/>
      <p:bldP spid="7" grpId="1" animBg="1"/>
      <p:bldP spid="9" grpId="0" animBg="1"/>
      <p:bldP spid="9" grpId="1" animBg="1"/>
      <p:bldP spid="10" grpId="0" animBg="1"/>
      <p:bldP spid="10" grpId="1" animBg="1"/>
      <p:bldP spid="13" grpId="0" animBg="1"/>
      <p:bldP spid="13" grpId="1" animBg="1"/>
      <p:bldP spid="14" grpId="0" animBg="1"/>
      <p:bldP spid="14" grpId="1" animBg="1"/>
      <p:bldP spid="16" grpId="0" animBg="1"/>
      <p:bldP spid="16" grpId="1" animBg="1"/>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7CA84-EAF9-4818-AB3F-B293FB014390}"/>
              </a:ext>
            </a:extLst>
          </p:cNvPr>
          <p:cNvSpPr>
            <a:spLocks noGrp="1"/>
          </p:cNvSpPr>
          <p:nvPr>
            <p:ph type="title"/>
          </p:nvPr>
        </p:nvSpPr>
        <p:spPr/>
        <p:txBody>
          <a:bodyPr>
            <a:normAutofit fontScale="90000"/>
          </a:bodyPr>
          <a:lstStyle/>
          <a:p>
            <a:pPr algn="ctr"/>
            <a:r>
              <a:rPr lang="en-GB" b="1" dirty="0">
                <a:latin typeface="Arial" panose="020B0604020202020204" pitchFamily="34" charset="0"/>
                <a:cs typeface="Arial" panose="020B0604020202020204" pitchFamily="34" charset="0"/>
              </a:rPr>
              <a:t>Section 4 Course delivery </a:t>
            </a:r>
            <a:br>
              <a:rPr lang="en-GB" b="1" dirty="0">
                <a:latin typeface="Arial" panose="020B0604020202020204" pitchFamily="34" charset="0"/>
                <a:cs typeface="Arial" panose="020B0604020202020204" pitchFamily="34" charset="0"/>
              </a:rPr>
            </a:br>
            <a:r>
              <a:rPr lang="en-GB" sz="4000" b="1" dirty="0">
                <a:latin typeface="Arial" panose="020B0604020202020204" pitchFamily="34" charset="0"/>
                <a:cs typeface="Arial" panose="020B0604020202020204" pitchFamily="34" charset="0"/>
              </a:rPr>
              <a:t>DAFNE specific lesson plans</a:t>
            </a:r>
            <a:br>
              <a:rPr lang="en-GB" b="1" dirty="0"/>
            </a:br>
            <a:endParaRPr lang="en-GB" dirty="0"/>
          </a:p>
        </p:txBody>
      </p:sp>
      <p:pic>
        <p:nvPicPr>
          <p:cNvPr id="9" name="Audio 8">
            <a:hlinkClick r:id="" action="ppaction://media"/>
            <a:extLst>
              <a:ext uri="{FF2B5EF4-FFF2-40B4-BE49-F238E27FC236}">
                <a16:creationId xmlns:a16="http://schemas.microsoft.com/office/drawing/2014/main" id="{4D6FFD02-1D6F-455F-B4CA-CD796CC3B27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pic>
        <p:nvPicPr>
          <p:cNvPr id="3" name="Content Placeholder 2">
            <a:extLst>
              <a:ext uri="{FF2B5EF4-FFF2-40B4-BE49-F238E27FC236}">
                <a16:creationId xmlns:a16="http://schemas.microsoft.com/office/drawing/2014/main" id="{8878C819-7309-42BB-AF41-28DCEA461B63}"/>
              </a:ext>
            </a:extLst>
          </p:cNvPr>
          <p:cNvPicPr>
            <a:picLocks noGrp="1" noChangeAspect="1"/>
          </p:cNvPicPr>
          <p:nvPr>
            <p:ph idx="1"/>
          </p:nvPr>
        </p:nvPicPr>
        <p:blipFill>
          <a:blip r:embed="rId7"/>
          <a:stretch>
            <a:fillRect/>
          </a:stretch>
        </p:blipFill>
        <p:spPr>
          <a:xfrm>
            <a:off x="4286771" y="1690688"/>
            <a:ext cx="3618458" cy="4933630"/>
          </a:xfrm>
          <a:prstGeom prst="rect">
            <a:avLst/>
          </a:prstGeom>
          <a:ln>
            <a:solidFill>
              <a:schemeClr val="accent2"/>
            </a:solidFill>
          </a:ln>
        </p:spPr>
      </p:pic>
    </p:spTree>
    <p:custDataLst>
      <p:tags r:id="rId1"/>
    </p:custDataLst>
    <p:extLst>
      <p:ext uri="{BB962C8B-B14F-4D97-AF65-F5344CB8AC3E}">
        <p14:creationId xmlns:p14="http://schemas.microsoft.com/office/powerpoint/2010/main" val="3140680644"/>
      </p:ext>
    </p:extLst>
  </p:cSld>
  <p:clrMapOvr>
    <a:masterClrMapping/>
  </p:clrMapOvr>
  <mc:AlternateContent xmlns:mc="http://schemas.openxmlformats.org/markup-compatibility/2006" xmlns:p14="http://schemas.microsoft.com/office/powerpoint/2010/main">
    <mc:Choice Requires="p14">
      <p:transition spd="slow" p14:dur="2000" advTm="24722"/>
    </mc:Choice>
    <mc:Fallback xmlns="">
      <p:transition spd="slow" advTm="24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DF79C-49CD-44E8-BF26-293120C8C335}"/>
              </a:ext>
            </a:extLst>
          </p:cNvPr>
          <p:cNvSpPr>
            <a:spLocks noGrp="1"/>
          </p:cNvSpPr>
          <p:nvPr>
            <p:ph type="title"/>
          </p:nvPr>
        </p:nvSpPr>
        <p:spPr>
          <a:xfrm>
            <a:off x="838200" y="149005"/>
            <a:ext cx="10515600" cy="1690688"/>
          </a:xfrm>
        </p:spPr>
        <p:txBody>
          <a:bodyPr>
            <a:normAutofit fontScale="90000"/>
          </a:bodyPr>
          <a:lstStyle/>
          <a:p>
            <a:pPr algn="ctr"/>
            <a:r>
              <a:rPr lang="en-GB" b="1" dirty="0">
                <a:latin typeface="Arial" panose="020B0604020202020204" pitchFamily="34" charset="0"/>
                <a:cs typeface="Arial" panose="020B0604020202020204" pitchFamily="34" charset="0"/>
              </a:rPr>
              <a:t>Section 5 Course delivery </a:t>
            </a:r>
            <a:br>
              <a:rPr lang="en-GB" b="1" dirty="0">
                <a:latin typeface="Arial" panose="020B0604020202020204" pitchFamily="34" charset="0"/>
                <a:cs typeface="Arial" panose="020B0604020202020204" pitchFamily="34" charset="0"/>
              </a:rPr>
            </a:br>
            <a:r>
              <a:rPr lang="en-GB" sz="4000" b="1" dirty="0">
                <a:latin typeface="Arial" panose="020B0604020202020204" pitchFamily="34" charset="0"/>
                <a:cs typeface="Arial" panose="020B0604020202020204" pitchFamily="34" charset="0"/>
              </a:rPr>
              <a:t>5x1 DAFNE specific lesson plans</a:t>
            </a:r>
            <a:br>
              <a:rPr lang="en-GB" b="1"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pic>
        <p:nvPicPr>
          <p:cNvPr id="3" name="Content Placeholder 2">
            <a:extLst>
              <a:ext uri="{FF2B5EF4-FFF2-40B4-BE49-F238E27FC236}">
                <a16:creationId xmlns:a16="http://schemas.microsoft.com/office/drawing/2014/main" id="{ECFEA74E-4227-4E40-B9CB-E312C275685D}"/>
              </a:ext>
            </a:extLst>
          </p:cNvPr>
          <p:cNvPicPr>
            <a:picLocks noGrp="1" noChangeAspect="1"/>
          </p:cNvPicPr>
          <p:nvPr>
            <p:ph idx="1"/>
          </p:nvPr>
        </p:nvPicPr>
        <p:blipFill>
          <a:blip r:embed="rId6"/>
          <a:stretch>
            <a:fillRect/>
          </a:stretch>
        </p:blipFill>
        <p:spPr>
          <a:xfrm>
            <a:off x="372979" y="1371684"/>
            <a:ext cx="4631761" cy="5128957"/>
          </a:xfrm>
          <a:prstGeom prst="rect">
            <a:avLst/>
          </a:prstGeom>
          <a:ln>
            <a:solidFill>
              <a:schemeClr val="accent2"/>
            </a:solidFill>
          </a:ln>
        </p:spPr>
      </p:pic>
      <p:pic>
        <p:nvPicPr>
          <p:cNvPr id="4" name="Picture 3">
            <a:extLst>
              <a:ext uri="{FF2B5EF4-FFF2-40B4-BE49-F238E27FC236}">
                <a16:creationId xmlns:a16="http://schemas.microsoft.com/office/drawing/2014/main" id="{DFA60AAC-7FE8-4EB2-AE0A-61E11FDE8073}"/>
              </a:ext>
            </a:extLst>
          </p:cNvPr>
          <p:cNvPicPr>
            <a:picLocks noChangeAspect="1"/>
          </p:cNvPicPr>
          <p:nvPr/>
        </p:nvPicPr>
        <p:blipFill>
          <a:blip r:embed="rId7"/>
          <a:stretch>
            <a:fillRect/>
          </a:stretch>
        </p:blipFill>
        <p:spPr>
          <a:xfrm>
            <a:off x="3312266" y="1371683"/>
            <a:ext cx="5206522" cy="5128957"/>
          </a:xfrm>
          <a:prstGeom prst="rect">
            <a:avLst/>
          </a:prstGeom>
          <a:ln>
            <a:solidFill>
              <a:schemeClr val="accent2"/>
            </a:solidFill>
          </a:ln>
        </p:spPr>
      </p:pic>
      <p:pic>
        <p:nvPicPr>
          <p:cNvPr id="5" name="Picture 4">
            <a:extLst>
              <a:ext uri="{FF2B5EF4-FFF2-40B4-BE49-F238E27FC236}">
                <a16:creationId xmlns:a16="http://schemas.microsoft.com/office/drawing/2014/main" id="{9A2076B2-2DE8-4B6D-A367-811BDF0BFB6A}"/>
              </a:ext>
            </a:extLst>
          </p:cNvPr>
          <p:cNvPicPr>
            <a:picLocks noChangeAspect="1"/>
          </p:cNvPicPr>
          <p:nvPr/>
        </p:nvPicPr>
        <p:blipFill>
          <a:blip r:embed="rId8"/>
          <a:stretch>
            <a:fillRect/>
          </a:stretch>
        </p:blipFill>
        <p:spPr>
          <a:xfrm>
            <a:off x="6482776" y="1362886"/>
            <a:ext cx="4958291" cy="5128957"/>
          </a:xfrm>
          <a:prstGeom prst="rect">
            <a:avLst/>
          </a:prstGeom>
          <a:ln>
            <a:solidFill>
              <a:schemeClr val="accent2"/>
            </a:solidFill>
          </a:ln>
        </p:spPr>
      </p:pic>
      <p:pic>
        <p:nvPicPr>
          <p:cNvPr id="6" name="Picture 5">
            <a:extLst>
              <a:ext uri="{FF2B5EF4-FFF2-40B4-BE49-F238E27FC236}">
                <a16:creationId xmlns:a16="http://schemas.microsoft.com/office/drawing/2014/main" id="{48190357-266C-440D-917D-94D30CB6E6C8}"/>
              </a:ext>
            </a:extLst>
          </p:cNvPr>
          <p:cNvPicPr>
            <a:picLocks noChangeAspect="1"/>
          </p:cNvPicPr>
          <p:nvPr/>
        </p:nvPicPr>
        <p:blipFill>
          <a:blip r:embed="rId9"/>
          <a:stretch>
            <a:fillRect/>
          </a:stretch>
        </p:blipFill>
        <p:spPr>
          <a:xfrm>
            <a:off x="3943789" y="1340225"/>
            <a:ext cx="4304422" cy="5160415"/>
          </a:xfrm>
          <a:prstGeom prst="rect">
            <a:avLst/>
          </a:prstGeom>
          <a:ln>
            <a:solidFill>
              <a:schemeClr val="accent2"/>
            </a:solidFill>
          </a:ln>
        </p:spPr>
      </p:pic>
      <p:pic>
        <p:nvPicPr>
          <p:cNvPr id="8" name="Audio 7">
            <a:hlinkClick r:id="" action="ppaction://media"/>
            <a:extLst>
              <a:ext uri="{FF2B5EF4-FFF2-40B4-BE49-F238E27FC236}">
                <a16:creationId xmlns:a16="http://schemas.microsoft.com/office/drawing/2014/main" id="{E32CC216-3104-47A2-8095-1C544D0E10A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92808487"/>
      </p:ext>
    </p:extLst>
  </p:cSld>
  <p:clrMapOvr>
    <a:masterClrMapping/>
  </p:clrMapOvr>
  <mc:AlternateContent xmlns:mc="http://schemas.openxmlformats.org/markup-compatibility/2006" xmlns:p14="http://schemas.microsoft.com/office/powerpoint/2010/main">
    <mc:Choice Requires="p14">
      <p:transition spd="slow" p14:dur="2000" advTm="65334"/>
    </mc:Choice>
    <mc:Fallback xmlns="">
      <p:transition spd="slow" advTm="65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D0D22-0622-4746-BECF-64A6670521E1}"/>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Sections 6 – 9 of the curriculum</a:t>
            </a:r>
            <a:br>
              <a:rPr lang="en-GB" b="1" dirty="0"/>
            </a:br>
            <a:endParaRPr lang="en-GB" dirty="0"/>
          </a:p>
        </p:txBody>
      </p:sp>
      <p:pic>
        <p:nvPicPr>
          <p:cNvPr id="3" name="Content Placeholder 2">
            <a:extLst>
              <a:ext uri="{FF2B5EF4-FFF2-40B4-BE49-F238E27FC236}">
                <a16:creationId xmlns:a16="http://schemas.microsoft.com/office/drawing/2014/main" id="{E4A7C7D5-5484-43BF-B83B-FE3ADF06D27F}"/>
              </a:ext>
            </a:extLst>
          </p:cNvPr>
          <p:cNvPicPr>
            <a:picLocks noGrp="1" noChangeAspect="1"/>
          </p:cNvPicPr>
          <p:nvPr>
            <p:ph idx="1"/>
          </p:nvPr>
        </p:nvPicPr>
        <p:blipFill>
          <a:blip r:embed="rId6"/>
          <a:stretch>
            <a:fillRect/>
          </a:stretch>
        </p:blipFill>
        <p:spPr>
          <a:xfrm>
            <a:off x="232856" y="973150"/>
            <a:ext cx="3926189" cy="5673560"/>
          </a:xfrm>
          <a:prstGeom prst="rect">
            <a:avLst/>
          </a:prstGeom>
          <a:ln>
            <a:solidFill>
              <a:schemeClr val="accent2"/>
            </a:solidFill>
          </a:ln>
        </p:spPr>
      </p:pic>
      <p:pic>
        <p:nvPicPr>
          <p:cNvPr id="4" name="Picture 3">
            <a:extLst>
              <a:ext uri="{FF2B5EF4-FFF2-40B4-BE49-F238E27FC236}">
                <a16:creationId xmlns:a16="http://schemas.microsoft.com/office/drawing/2014/main" id="{30517014-67E5-47BD-8FAD-7CFFB75C1042}"/>
              </a:ext>
            </a:extLst>
          </p:cNvPr>
          <p:cNvPicPr>
            <a:picLocks noChangeAspect="1"/>
          </p:cNvPicPr>
          <p:nvPr/>
        </p:nvPicPr>
        <p:blipFill>
          <a:blip r:embed="rId7"/>
          <a:stretch>
            <a:fillRect/>
          </a:stretch>
        </p:blipFill>
        <p:spPr>
          <a:xfrm>
            <a:off x="4047523" y="973150"/>
            <a:ext cx="4880827" cy="5683535"/>
          </a:xfrm>
          <a:prstGeom prst="rect">
            <a:avLst/>
          </a:prstGeom>
          <a:ln>
            <a:solidFill>
              <a:schemeClr val="accent2"/>
            </a:solidFill>
          </a:ln>
        </p:spPr>
      </p:pic>
      <p:pic>
        <p:nvPicPr>
          <p:cNvPr id="5" name="Picture 4">
            <a:extLst>
              <a:ext uri="{FF2B5EF4-FFF2-40B4-BE49-F238E27FC236}">
                <a16:creationId xmlns:a16="http://schemas.microsoft.com/office/drawing/2014/main" id="{4E0ED0A9-90A7-42AF-9496-BE93362D834D}"/>
              </a:ext>
            </a:extLst>
          </p:cNvPr>
          <p:cNvPicPr>
            <a:picLocks noChangeAspect="1"/>
          </p:cNvPicPr>
          <p:nvPr/>
        </p:nvPicPr>
        <p:blipFill>
          <a:blip r:embed="rId8"/>
          <a:stretch>
            <a:fillRect/>
          </a:stretch>
        </p:blipFill>
        <p:spPr>
          <a:xfrm>
            <a:off x="6096000" y="980716"/>
            <a:ext cx="5810864" cy="5675969"/>
          </a:xfrm>
          <a:prstGeom prst="rect">
            <a:avLst/>
          </a:prstGeom>
          <a:ln>
            <a:solidFill>
              <a:schemeClr val="accent2"/>
            </a:solidFill>
          </a:ln>
        </p:spPr>
      </p:pic>
      <p:pic>
        <p:nvPicPr>
          <p:cNvPr id="6" name="Picture 5">
            <a:extLst>
              <a:ext uri="{FF2B5EF4-FFF2-40B4-BE49-F238E27FC236}">
                <a16:creationId xmlns:a16="http://schemas.microsoft.com/office/drawing/2014/main" id="{51CA1F67-3182-4A63-B85E-38533BC97A6B}"/>
              </a:ext>
            </a:extLst>
          </p:cNvPr>
          <p:cNvPicPr>
            <a:picLocks noChangeAspect="1"/>
          </p:cNvPicPr>
          <p:nvPr/>
        </p:nvPicPr>
        <p:blipFill>
          <a:blip r:embed="rId9"/>
          <a:stretch>
            <a:fillRect/>
          </a:stretch>
        </p:blipFill>
        <p:spPr>
          <a:xfrm>
            <a:off x="3353901" y="980716"/>
            <a:ext cx="5484197" cy="5665994"/>
          </a:xfrm>
          <a:prstGeom prst="rect">
            <a:avLst/>
          </a:prstGeom>
          <a:ln>
            <a:solidFill>
              <a:schemeClr val="accent2"/>
            </a:solidFill>
          </a:ln>
        </p:spPr>
      </p:pic>
      <p:pic>
        <p:nvPicPr>
          <p:cNvPr id="9" name="Audio 8">
            <a:hlinkClick r:id="" action="ppaction://media"/>
            <a:extLst>
              <a:ext uri="{FF2B5EF4-FFF2-40B4-BE49-F238E27FC236}">
                <a16:creationId xmlns:a16="http://schemas.microsoft.com/office/drawing/2014/main" id="{5BCDAE52-FBB6-406F-B0B1-F3630B6583D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12302985"/>
      </p:ext>
    </p:extLst>
  </p:cSld>
  <p:clrMapOvr>
    <a:masterClrMapping/>
  </p:clrMapOvr>
  <mc:AlternateContent xmlns:mc="http://schemas.openxmlformats.org/markup-compatibility/2006" xmlns:p14="http://schemas.microsoft.com/office/powerpoint/2010/main">
    <mc:Choice Requires="p14">
      <p:transition spd="slow" p14:dur="2000" advTm="47353"/>
    </mc:Choice>
    <mc:Fallback xmlns="">
      <p:transition spd="slow" advTm="47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74BB4-7123-45D9-92D1-108571DE63D2}"/>
              </a:ext>
            </a:extLst>
          </p:cNvPr>
          <p:cNvSpPr>
            <a:spLocks noGrp="1"/>
          </p:cNvSpPr>
          <p:nvPr>
            <p:ph type="title"/>
          </p:nvPr>
        </p:nvSpPr>
        <p:spPr/>
        <p:txBody>
          <a:bodyPr>
            <a:normAutofit fontScale="90000"/>
          </a:bodyPr>
          <a:lstStyle/>
          <a:p>
            <a:pPr algn="ctr"/>
            <a:r>
              <a:rPr lang="en-GB" b="1" dirty="0">
                <a:latin typeface="Arial" panose="020B0604020202020204" pitchFamily="34" charset="0"/>
                <a:cs typeface="Arial" panose="020B0604020202020204" pitchFamily="34" charset="0"/>
              </a:rPr>
              <a:t>Effective course delivery </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using the course book </a:t>
            </a:r>
            <a:br>
              <a:rPr lang="en-GB" b="1" dirty="0"/>
            </a:br>
            <a:endParaRPr lang="en-GB" dirty="0"/>
          </a:p>
        </p:txBody>
      </p:sp>
      <p:pic>
        <p:nvPicPr>
          <p:cNvPr id="4" name="Content Placeholder 3">
            <a:extLst>
              <a:ext uri="{FF2B5EF4-FFF2-40B4-BE49-F238E27FC236}">
                <a16:creationId xmlns:a16="http://schemas.microsoft.com/office/drawing/2014/main" id="{BB4C349F-CF55-4044-B520-0A717342C0D6}"/>
              </a:ext>
            </a:extLst>
          </p:cNvPr>
          <p:cNvPicPr>
            <a:picLocks noGrp="1" noChangeAspect="1"/>
          </p:cNvPicPr>
          <p:nvPr>
            <p:ph idx="1"/>
          </p:nvPr>
        </p:nvPicPr>
        <p:blipFill>
          <a:blip r:embed="rId6"/>
          <a:stretch>
            <a:fillRect/>
          </a:stretch>
        </p:blipFill>
        <p:spPr>
          <a:xfrm>
            <a:off x="344158" y="1347075"/>
            <a:ext cx="3679202" cy="5251919"/>
          </a:xfrm>
          <a:prstGeom prst="rect">
            <a:avLst/>
          </a:prstGeom>
          <a:ln>
            <a:solidFill>
              <a:schemeClr val="accent2"/>
            </a:solidFill>
          </a:ln>
        </p:spPr>
      </p:pic>
      <p:pic>
        <p:nvPicPr>
          <p:cNvPr id="5" name="Picture 4">
            <a:extLst>
              <a:ext uri="{FF2B5EF4-FFF2-40B4-BE49-F238E27FC236}">
                <a16:creationId xmlns:a16="http://schemas.microsoft.com/office/drawing/2014/main" id="{BD695F91-8390-48FC-9FE3-0B54726140E1}"/>
              </a:ext>
            </a:extLst>
          </p:cNvPr>
          <p:cNvPicPr>
            <a:picLocks noChangeAspect="1"/>
          </p:cNvPicPr>
          <p:nvPr/>
        </p:nvPicPr>
        <p:blipFill>
          <a:blip r:embed="rId7"/>
          <a:stretch>
            <a:fillRect/>
          </a:stretch>
        </p:blipFill>
        <p:spPr>
          <a:xfrm>
            <a:off x="4517402" y="1347074"/>
            <a:ext cx="3673198" cy="5251919"/>
          </a:xfrm>
          <a:prstGeom prst="rect">
            <a:avLst/>
          </a:prstGeom>
          <a:ln>
            <a:solidFill>
              <a:schemeClr val="accent2"/>
            </a:solidFill>
          </a:ln>
        </p:spPr>
      </p:pic>
      <p:pic>
        <p:nvPicPr>
          <p:cNvPr id="6" name="Picture 5">
            <a:extLst>
              <a:ext uri="{FF2B5EF4-FFF2-40B4-BE49-F238E27FC236}">
                <a16:creationId xmlns:a16="http://schemas.microsoft.com/office/drawing/2014/main" id="{86426A2D-4D11-454E-8D6E-92A0CC604089}"/>
              </a:ext>
            </a:extLst>
          </p:cNvPr>
          <p:cNvPicPr>
            <a:picLocks noChangeAspect="1"/>
          </p:cNvPicPr>
          <p:nvPr/>
        </p:nvPicPr>
        <p:blipFill>
          <a:blip r:embed="rId8"/>
          <a:stretch>
            <a:fillRect/>
          </a:stretch>
        </p:blipFill>
        <p:spPr>
          <a:xfrm>
            <a:off x="1055077" y="1490823"/>
            <a:ext cx="7926998" cy="3047839"/>
          </a:xfrm>
          <a:prstGeom prst="rect">
            <a:avLst/>
          </a:prstGeom>
          <a:ln>
            <a:solidFill>
              <a:schemeClr val="accent2"/>
            </a:solidFill>
          </a:ln>
        </p:spPr>
      </p:pic>
      <p:pic>
        <p:nvPicPr>
          <p:cNvPr id="7" name="Picture 6">
            <a:extLst>
              <a:ext uri="{FF2B5EF4-FFF2-40B4-BE49-F238E27FC236}">
                <a16:creationId xmlns:a16="http://schemas.microsoft.com/office/drawing/2014/main" id="{529BF8E6-3ED7-4E81-83B2-307C30B45539}"/>
              </a:ext>
            </a:extLst>
          </p:cNvPr>
          <p:cNvPicPr>
            <a:picLocks noChangeAspect="1"/>
          </p:cNvPicPr>
          <p:nvPr/>
        </p:nvPicPr>
        <p:blipFill>
          <a:blip r:embed="rId9"/>
          <a:stretch>
            <a:fillRect/>
          </a:stretch>
        </p:blipFill>
        <p:spPr>
          <a:xfrm>
            <a:off x="2512508" y="2665535"/>
            <a:ext cx="7277641" cy="2417821"/>
          </a:xfrm>
          <a:prstGeom prst="rect">
            <a:avLst/>
          </a:prstGeom>
        </p:spPr>
      </p:pic>
      <p:pic>
        <p:nvPicPr>
          <p:cNvPr id="8" name="Picture 7">
            <a:extLst>
              <a:ext uri="{FF2B5EF4-FFF2-40B4-BE49-F238E27FC236}">
                <a16:creationId xmlns:a16="http://schemas.microsoft.com/office/drawing/2014/main" id="{7033562C-EC0C-4DD9-B650-F8A19B62A5CB}"/>
              </a:ext>
            </a:extLst>
          </p:cNvPr>
          <p:cNvPicPr>
            <a:picLocks noChangeAspect="1"/>
          </p:cNvPicPr>
          <p:nvPr/>
        </p:nvPicPr>
        <p:blipFill>
          <a:blip r:embed="rId7"/>
          <a:stretch>
            <a:fillRect/>
          </a:stretch>
        </p:blipFill>
        <p:spPr>
          <a:xfrm>
            <a:off x="3840480" y="1339972"/>
            <a:ext cx="3793483" cy="5423901"/>
          </a:xfrm>
          <a:prstGeom prst="rect">
            <a:avLst/>
          </a:prstGeom>
          <a:noFill/>
          <a:ln>
            <a:solidFill>
              <a:schemeClr val="accent2"/>
            </a:solidFill>
          </a:ln>
        </p:spPr>
      </p:pic>
      <p:pic>
        <p:nvPicPr>
          <p:cNvPr id="9" name="Picture 8">
            <a:extLst>
              <a:ext uri="{FF2B5EF4-FFF2-40B4-BE49-F238E27FC236}">
                <a16:creationId xmlns:a16="http://schemas.microsoft.com/office/drawing/2014/main" id="{546EBE58-4E76-4F84-A129-29315C05AC70}"/>
              </a:ext>
            </a:extLst>
          </p:cNvPr>
          <p:cNvPicPr>
            <a:picLocks noChangeAspect="1"/>
          </p:cNvPicPr>
          <p:nvPr/>
        </p:nvPicPr>
        <p:blipFill>
          <a:blip r:embed="rId10"/>
          <a:stretch>
            <a:fillRect/>
          </a:stretch>
        </p:blipFill>
        <p:spPr>
          <a:xfrm>
            <a:off x="745274" y="1393407"/>
            <a:ext cx="3856605" cy="5159252"/>
          </a:xfrm>
          <a:prstGeom prst="rect">
            <a:avLst/>
          </a:prstGeom>
          <a:ln>
            <a:solidFill>
              <a:schemeClr val="accent2"/>
            </a:solidFill>
          </a:ln>
        </p:spPr>
      </p:pic>
      <p:pic>
        <p:nvPicPr>
          <p:cNvPr id="10" name="Picture 9">
            <a:extLst>
              <a:ext uri="{FF2B5EF4-FFF2-40B4-BE49-F238E27FC236}">
                <a16:creationId xmlns:a16="http://schemas.microsoft.com/office/drawing/2014/main" id="{4BCA5F3D-EFD2-448B-AF00-995AAAEE26F3}"/>
              </a:ext>
            </a:extLst>
          </p:cNvPr>
          <p:cNvPicPr>
            <a:picLocks noChangeAspect="1"/>
          </p:cNvPicPr>
          <p:nvPr/>
        </p:nvPicPr>
        <p:blipFill>
          <a:blip r:embed="rId11"/>
          <a:stretch>
            <a:fillRect/>
          </a:stretch>
        </p:blipFill>
        <p:spPr>
          <a:xfrm>
            <a:off x="5929851" y="1370955"/>
            <a:ext cx="3822858" cy="5159252"/>
          </a:xfrm>
          <a:prstGeom prst="rect">
            <a:avLst/>
          </a:prstGeom>
          <a:ln>
            <a:solidFill>
              <a:schemeClr val="accent2"/>
            </a:solidFill>
          </a:ln>
        </p:spPr>
      </p:pic>
      <p:pic>
        <p:nvPicPr>
          <p:cNvPr id="16" name="Audio 15">
            <a:hlinkClick r:id="" action="ppaction://media"/>
            <a:extLst>
              <a:ext uri="{FF2B5EF4-FFF2-40B4-BE49-F238E27FC236}">
                <a16:creationId xmlns:a16="http://schemas.microsoft.com/office/drawing/2014/main" id="{CDC6A508-D1C5-4410-8B46-2A2222278EE8}"/>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359101505"/>
      </p:ext>
    </p:extLst>
  </p:cSld>
  <p:clrMapOvr>
    <a:masterClrMapping/>
  </p:clrMapOvr>
  <mc:AlternateContent xmlns:mc="http://schemas.openxmlformats.org/markup-compatibility/2006" xmlns:p14="http://schemas.microsoft.com/office/powerpoint/2010/main">
    <mc:Choice Requires="p14">
      <p:transition spd="slow" p14:dur="2000" advTm="62090"/>
    </mc:Choice>
    <mc:Fallback xmlns="">
      <p:transition spd="slow" advTm="62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EEFB-531F-436A-BDA2-54FF276B5288}"/>
              </a:ext>
            </a:extLst>
          </p:cNvPr>
          <p:cNvSpPr>
            <a:spLocks noGrp="1"/>
          </p:cNvSpPr>
          <p:nvPr>
            <p:ph type="title"/>
          </p:nvPr>
        </p:nvSpPr>
        <p:spPr/>
        <p:txBody>
          <a:bodyPr>
            <a:normAutofit fontScale="90000"/>
          </a:bodyPr>
          <a:lstStyle/>
          <a:p>
            <a:pPr algn="ctr"/>
            <a:r>
              <a:rPr lang="en-GB" b="1" dirty="0">
                <a:latin typeface="Arial" panose="020B0604020202020204" pitchFamily="34" charset="0"/>
                <a:cs typeface="Arial" panose="020B0604020202020204" pitchFamily="34" charset="0"/>
              </a:rPr>
              <a:t>Effective course delivery </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using the activities book</a:t>
            </a:r>
            <a:br>
              <a:rPr lang="en-GB" b="1" dirty="0"/>
            </a:br>
            <a:endParaRPr lang="en-GB" dirty="0"/>
          </a:p>
        </p:txBody>
      </p:sp>
      <p:pic>
        <p:nvPicPr>
          <p:cNvPr id="4" name="Content Placeholder 3">
            <a:extLst>
              <a:ext uri="{FF2B5EF4-FFF2-40B4-BE49-F238E27FC236}">
                <a16:creationId xmlns:a16="http://schemas.microsoft.com/office/drawing/2014/main" id="{45B5B8B3-2433-4A20-ADDB-0F914AE7BDDA}"/>
              </a:ext>
            </a:extLst>
          </p:cNvPr>
          <p:cNvPicPr>
            <a:picLocks noGrp="1" noChangeAspect="1"/>
          </p:cNvPicPr>
          <p:nvPr>
            <p:ph idx="1"/>
          </p:nvPr>
        </p:nvPicPr>
        <p:blipFill>
          <a:blip r:embed="rId6"/>
          <a:stretch>
            <a:fillRect/>
          </a:stretch>
        </p:blipFill>
        <p:spPr>
          <a:xfrm>
            <a:off x="364531" y="1482032"/>
            <a:ext cx="3462358" cy="4937355"/>
          </a:xfrm>
          <a:prstGeom prst="rect">
            <a:avLst/>
          </a:prstGeom>
        </p:spPr>
      </p:pic>
      <p:pic>
        <p:nvPicPr>
          <p:cNvPr id="5" name="Picture 4">
            <a:extLst>
              <a:ext uri="{FF2B5EF4-FFF2-40B4-BE49-F238E27FC236}">
                <a16:creationId xmlns:a16="http://schemas.microsoft.com/office/drawing/2014/main" id="{0E685604-6FBC-4D5E-9847-E31D17E9FDBB}"/>
              </a:ext>
            </a:extLst>
          </p:cNvPr>
          <p:cNvPicPr>
            <a:picLocks noChangeAspect="1"/>
          </p:cNvPicPr>
          <p:nvPr/>
        </p:nvPicPr>
        <p:blipFill>
          <a:blip r:embed="rId7"/>
          <a:stretch>
            <a:fillRect/>
          </a:stretch>
        </p:blipFill>
        <p:spPr>
          <a:xfrm>
            <a:off x="886176" y="1550329"/>
            <a:ext cx="5305520" cy="4831813"/>
          </a:xfrm>
          <a:prstGeom prst="rect">
            <a:avLst/>
          </a:prstGeom>
          <a:ln>
            <a:solidFill>
              <a:schemeClr val="accent2"/>
            </a:solidFill>
          </a:ln>
        </p:spPr>
      </p:pic>
      <p:pic>
        <p:nvPicPr>
          <p:cNvPr id="6" name="Picture 5">
            <a:extLst>
              <a:ext uri="{FF2B5EF4-FFF2-40B4-BE49-F238E27FC236}">
                <a16:creationId xmlns:a16="http://schemas.microsoft.com/office/drawing/2014/main" id="{C97CA678-769D-4E4C-A4C2-38DAEF398B29}"/>
              </a:ext>
            </a:extLst>
          </p:cNvPr>
          <p:cNvPicPr>
            <a:picLocks noChangeAspect="1"/>
          </p:cNvPicPr>
          <p:nvPr/>
        </p:nvPicPr>
        <p:blipFill>
          <a:blip r:embed="rId8"/>
          <a:stretch>
            <a:fillRect/>
          </a:stretch>
        </p:blipFill>
        <p:spPr>
          <a:xfrm>
            <a:off x="1576000" y="1318696"/>
            <a:ext cx="4982424" cy="5001062"/>
          </a:xfrm>
          <a:prstGeom prst="rect">
            <a:avLst/>
          </a:prstGeom>
          <a:ln>
            <a:solidFill>
              <a:schemeClr val="accent2"/>
            </a:solidFill>
          </a:ln>
        </p:spPr>
      </p:pic>
      <p:pic>
        <p:nvPicPr>
          <p:cNvPr id="7" name="Picture 6">
            <a:extLst>
              <a:ext uri="{FF2B5EF4-FFF2-40B4-BE49-F238E27FC236}">
                <a16:creationId xmlns:a16="http://schemas.microsoft.com/office/drawing/2014/main" id="{A484DB5C-4232-42F5-B9E4-587520A52301}"/>
              </a:ext>
            </a:extLst>
          </p:cNvPr>
          <p:cNvPicPr>
            <a:picLocks noChangeAspect="1"/>
          </p:cNvPicPr>
          <p:nvPr/>
        </p:nvPicPr>
        <p:blipFill>
          <a:blip r:embed="rId9"/>
          <a:stretch>
            <a:fillRect/>
          </a:stretch>
        </p:blipFill>
        <p:spPr>
          <a:xfrm>
            <a:off x="2505521" y="1448904"/>
            <a:ext cx="7372350" cy="4514850"/>
          </a:xfrm>
          <a:prstGeom prst="rect">
            <a:avLst/>
          </a:prstGeom>
          <a:ln>
            <a:solidFill>
              <a:schemeClr val="accent2"/>
            </a:solidFill>
          </a:ln>
        </p:spPr>
      </p:pic>
      <p:pic>
        <p:nvPicPr>
          <p:cNvPr id="12" name="Picture 11">
            <a:extLst>
              <a:ext uri="{FF2B5EF4-FFF2-40B4-BE49-F238E27FC236}">
                <a16:creationId xmlns:a16="http://schemas.microsoft.com/office/drawing/2014/main" id="{DF581A1A-7445-4945-B0F6-51BAFFFD0B5F}"/>
              </a:ext>
            </a:extLst>
          </p:cNvPr>
          <p:cNvPicPr>
            <a:picLocks noChangeAspect="1"/>
          </p:cNvPicPr>
          <p:nvPr/>
        </p:nvPicPr>
        <p:blipFill>
          <a:blip r:embed="rId10"/>
          <a:stretch>
            <a:fillRect/>
          </a:stretch>
        </p:blipFill>
        <p:spPr>
          <a:xfrm>
            <a:off x="3709506" y="1854024"/>
            <a:ext cx="4772988" cy="4509772"/>
          </a:xfrm>
          <a:prstGeom prst="rect">
            <a:avLst/>
          </a:prstGeom>
          <a:ln>
            <a:solidFill>
              <a:schemeClr val="accent2"/>
            </a:solidFill>
          </a:ln>
        </p:spPr>
      </p:pic>
      <p:pic>
        <p:nvPicPr>
          <p:cNvPr id="19" name="Audio 18">
            <a:hlinkClick r:id="" action="ppaction://media"/>
            <a:extLst>
              <a:ext uri="{FF2B5EF4-FFF2-40B4-BE49-F238E27FC236}">
                <a16:creationId xmlns:a16="http://schemas.microsoft.com/office/drawing/2014/main" id="{A9BBAB0E-40A2-4544-8973-87502B2B425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69132894"/>
      </p:ext>
    </p:extLst>
  </p:cSld>
  <p:clrMapOvr>
    <a:masterClrMapping/>
  </p:clrMapOvr>
  <mc:AlternateContent xmlns:mc="http://schemas.openxmlformats.org/markup-compatibility/2006" xmlns:p14="http://schemas.microsoft.com/office/powerpoint/2010/main">
    <mc:Choice Requires="p14">
      <p:transition spd="slow" p14:dur="2000" advTm="64734"/>
    </mc:Choice>
    <mc:Fallback xmlns="">
      <p:transition spd="slow" advTm="64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1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6.1|9.3|0.9|0.8"/>
</p:tagLst>
</file>

<file path=ppt/tags/tag2.xml><?xml version="1.0" encoding="utf-8"?>
<p:tagLst xmlns:a="http://schemas.openxmlformats.org/drawingml/2006/main" xmlns:r="http://schemas.openxmlformats.org/officeDocument/2006/relationships" xmlns:p="http://schemas.openxmlformats.org/presentationml/2006/main">
  <p:tag name="TIMING" val="|3.8|31.3|1.4|3.4|1.2|5.2|1.4|7.1|58.8|1.1|1.8|33.8|1.5|18.4|1.2"/>
</p:tagLst>
</file>

<file path=ppt/tags/tag3.xml><?xml version="1.0" encoding="utf-8"?>
<p:tagLst xmlns:a="http://schemas.openxmlformats.org/drawingml/2006/main" xmlns:r="http://schemas.openxmlformats.org/officeDocument/2006/relationships" xmlns:p="http://schemas.openxmlformats.org/presentationml/2006/main">
  <p:tag name="TIMING" val="|12.7|8.9|1"/>
</p:tagLst>
</file>

<file path=ppt/tags/tag4.xml><?xml version="1.0" encoding="utf-8"?>
<p:tagLst xmlns:a="http://schemas.openxmlformats.org/drawingml/2006/main" xmlns:r="http://schemas.openxmlformats.org/officeDocument/2006/relationships" xmlns:p="http://schemas.openxmlformats.org/presentationml/2006/main">
  <p:tag name="TIMING" val="|8.3|4.4|1|2.5|1.1|9.6|2.6|4.1|1.3|1.2|3.2|3.4|0.8|6.3|1.3|1.5|2.2|8.7|0.8|2.1|2"/>
</p:tagLst>
</file>

<file path=ppt/tags/tag5.xml><?xml version="1.0" encoding="utf-8"?>
<p:tagLst xmlns:a="http://schemas.openxmlformats.org/drawingml/2006/main" xmlns:r="http://schemas.openxmlformats.org/officeDocument/2006/relationships" xmlns:p="http://schemas.openxmlformats.org/presentationml/2006/main">
  <p:tag name="TIMING" val="|5.8|3.6"/>
</p:tagLst>
</file>

<file path=ppt/tags/tag6.xml><?xml version="1.0" encoding="utf-8"?>
<p:tagLst xmlns:a="http://schemas.openxmlformats.org/drawingml/2006/main" xmlns:r="http://schemas.openxmlformats.org/officeDocument/2006/relationships" xmlns:p="http://schemas.openxmlformats.org/presentationml/2006/main">
  <p:tag name="TIMING" val="|19.5|7.8|1.2|9.2|1.3|10.3|7.4"/>
</p:tagLst>
</file>

<file path=ppt/tags/tag7.xml><?xml version="1.0" encoding="utf-8"?>
<p:tagLst xmlns:a="http://schemas.openxmlformats.org/drawingml/2006/main" xmlns:r="http://schemas.openxmlformats.org/officeDocument/2006/relationships" xmlns:p="http://schemas.openxmlformats.org/presentationml/2006/main">
  <p:tag name="TIMING" val="|12.3|3.7|1.1|4.1|1.9|5.6|1.4"/>
</p:tagLst>
</file>

<file path=ppt/tags/tag8.xml><?xml version="1.0" encoding="utf-8"?>
<p:tagLst xmlns:a="http://schemas.openxmlformats.org/drawingml/2006/main" xmlns:r="http://schemas.openxmlformats.org/officeDocument/2006/relationships" xmlns:p="http://schemas.openxmlformats.org/presentationml/2006/main">
  <p:tag name="TIMING" val="|0.8|3|1.5|4.5|2.2|2.3|1.8|2.9|1.4|7.4|2|8.5|2.4|9.1"/>
</p:tagLst>
</file>

<file path=ppt/tags/tag9.xml><?xml version="1.0" encoding="utf-8"?>
<p:tagLst xmlns:a="http://schemas.openxmlformats.org/drawingml/2006/main" xmlns:r="http://schemas.openxmlformats.org/officeDocument/2006/relationships" xmlns:p="http://schemas.openxmlformats.org/presentationml/2006/main">
  <p:tag name="TIMING" val="|0.7|9.8|1.4|9.3|1.3|10.2|1.4|12.8|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3434</TotalTime>
  <Words>2413</Words>
  <Application>Microsoft Office PowerPoint</Application>
  <PresentationFormat>Widescreen</PresentationFormat>
  <Paragraphs>162</Paragraphs>
  <Slides>9</Slides>
  <Notes>9</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 Effective course delivery using the DAFNE curriculum </vt:lpstr>
      <vt:lpstr>Section 1 pre-course appointment  </vt:lpstr>
      <vt:lpstr>Section 2 How to use this curriculum</vt:lpstr>
      <vt:lpstr>Section 3 Course delivery  (lesson plans for both DAFNE and 5x1 DAFNE course sessions) </vt:lpstr>
      <vt:lpstr>Section 4 Course delivery  DAFNE specific lesson plans </vt:lpstr>
      <vt:lpstr>Section 5 Course delivery  5x1 DAFNE specific lesson plans </vt:lpstr>
      <vt:lpstr>Sections 6 – 9 of the curriculum </vt:lpstr>
      <vt:lpstr>Effective course delivery  using the course book  </vt:lpstr>
      <vt:lpstr>Effective course delivery  using the activities book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Richardson Liesl (RTF) NHCT</dc:creator>
  <cp:lastModifiedBy>Lucy.Jarman</cp:lastModifiedBy>
  <cp:revision>103</cp:revision>
  <dcterms:created xsi:type="dcterms:W3CDTF">2022-11-21T10:45:43Z</dcterms:created>
  <dcterms:modified xsi:type="dcterms:W3CDTF">2023-02-01T14:45:51Z</dcterms:modified>
</cp:coreProperties>
</file>