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4"/>
  </p:sldMasterIdLst>
  <p:notesMasterIdLst>
    <p:notesMasterId r:id="rId36"/>
  </p:notesMasterIdLst>
  <p:handoutMasterIdLst>
    <p:handoutMasterId r:id="rId37"/>
  </p:handoutMasterIdLst>
  <p:sldIdLst>
    <p:sldId id="419" r:id="rId5"/>
    <p:sldId id="389" r:id="rId6"/>
    <p:sldId id="479" r:id="rId7"/>
    <p:sldId id="478" r:id="rId8"/>
    <p:sldId id="464" r:id="rId9"/>
    <p:sldId id="465" r:id="rId10"/>
    <p:sldId id="480" r:id="rId11"/>
    <p:sldId id="467" r:id="rId12"/>
    <p:sldId id="466" r:id="rId13"/>
    <p:sldId id="481" r:id="rId14"/>
    <p:sldId id="468" r:id="rId15"/>
    <p:sldId id="469" r:id="rId16"/>
    <p:sldId id="470" r:id="rId17"/>
    <p:sldId id="471" r:id="rId18"/>
    <p:sldId id="488" r:id="rId19"/>
    <p:sldId id="472" r:id="rId20"/>
    <p:sldId id="473" r:id="rId21"/>
    <p:sldId id="474" r:id="rId22"/>
    <p:sldId id="475" r:id="rId23"/>
    <p:sldId id="489" r:id="rId24"/>
    <p:sldId id="476" r:id="rId25"/>
    <p:sldId id="477" r:id="rId26"/>
    <p:sldId id="484" r:id="rId27"/>
    <p:sldId id="485" r:id="rId28"/>
    <p:sldId id="486" r:id="rId29"/>
    <p:sldId id="487" r:id="rId30"/>
    <p:sldId id="482" r:id="rId31"/>
    <p:sldId id="457" r:id="rId32"/>
    <p:sldId id="448" r:id="rId33"/>
    <p:sldId id="483" r:id="rId34"/>
    <p:sldId id="293" r:id="rId35"/>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B3F7DB-7419-9C79-D4D1-5F5117578549}" name="Claudia Winkler" initials="CW" userId="S::claudia.winkler_joanneum.at#ext#@flux50.onmicrosoft.com::52be4535-67a9-4335-aabe-f2d5892662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13" autoAdjust="0"/>
    <p:restoredTop sz="86422" autoAdjust="0"/>
  </p:normalViewPr>
  <p:slideViewPr>
    <p:cSldViewPr snapToGrid="0">
      <p:cViewPr varScale="1">
        <p:scale>
          <a:sx n="79" d="100"/>
          <a:sy n="79" d="100"/>
        </p:scale>
        <p:origin x="232" y="480"/>
      </p:cViewPr>
      <p:guideLst/>
    </p:cSldViewPr>
  </p:slideViewPr>
  <p:outlineViewPr>
    <p:cViewPr>
      <p:scale>
        <a:sx n="33" d="100"/>
        <a:sy n="33" d="100"/>
      </p:scale>
      <p:origin x="0" y="-879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2026. 3. 18.</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4beecf77fe94434bfc6308de21311385%7C0e2ed45596af4100bed3a8e5fd981685%7C0%7C0%7C638984691842547971%7CUnknown%7CTWFpbGZsb3d8eyJFbXB0eU1hcGkiOnRydWUsIlYiOiIwLjAuMDAwMCIsIlAiOiJXaW4zMiIsIkFOIjoiTWFpbCIsIldUIjoyfQ%3D%3D%7C0%7C%7C%7C&amp;sdata=5mfs8Lsd5R1av9opIWNEYXVyB0PpYhSoAb5GZfNhntc%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lustercollaboration.eu/content/conducting-energy-audi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nergysavingtrust.org.uk/advice/light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topten.e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ea.org/energy-system/energy-efficiency-and-demand/behavioural-chang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open.edu/openlearncreate/course/view.php?id=12165" TargetMode="External"/><Relationship Id="rId5" Type="http://schemas.openxmlformats.org/officeDocument/2006/relationships/hyperlink" Target="https://www.energysolutionsoxfordshire.org/the-benefits-of-energy-efficiency-improvements-for-smes/" TargetMode="External"/><Relationship Id="rId4" Type="http://schemas.openxmlformats.org/officeDocument/2006/relationships/hyperlink" Target="https://www.open.edu/openlearncreate/course/view.php?id=11914"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pexels.com/photo/paper-beside-macbook-669623/" TargetMode="External"/><Relationship Id="rId13" Type="http://schemas.openxmlformats.org/officeDocument/2006/relationships/hyperlink" Target="https://creativecommons.org/licenses/by-nc/2.0/" TargetMode="External"/><Relationship Id="rId3" Type="http://schemas.openxmlformats.org/officeDocument/2006/relationships/hyperlink" Target="https://energy.ec.europa.eu/topics/markets-and-consumers/actions-and-measures-energy-prices/coping-crisis_en" TargetMode="External"/><Relationship Id="rId7" Type="http://schemas.openxmlformats.org/officeDocument/2006/relationships/hyperlink" Target="https://creativecommons.org/licenses/by/2.0/" TargetMode="External"/><Relationship Id="rId12" Type="http://schemas.openxmlformats.org/officeDocument/2006/relationships/hyperlink" Target="https://www.flickr.com/photos/eeimagedatabase/29074367302/in/photolist-LicJsS-8UiEXj-91Jptx-5JXmW7-2jr5fFU-2gMdA6V-8UfzYF-2qR5sGT-eRkghU-eR8RHM-eR8T22-eRkfNf-bjCVWf-LsB7T6-2pCMkDr-boA4g9-JE4TEs-cVwy21-KCby9V-Sxkaaq-77Tjzg-2gVqUGe-SAZuR4-rRWxXm-pTEJYp-eRkhaY-eR8Qm8-aUPkhF-eR8MEg-eR8U7n-eR8Mgc-eR8UgD-eR8TNX-eRkit7-eR8UM2-eRkdhW-eR8UxV-eR8MVi-eRkbkW-eR8Rhi-eR8NyH-eR8Ua6-eRkeKQ-eRkcsN-eRkbHC-eR8Snr-eRkc8Y-eR8RG8-eR8R9H-eR8MmK" TargetMode="External"/><Relationship Id="rId2" Type="http://schemas.openxmlformats.org/officeDocument/2006/relationships/slide" Target="../slides/slide29.xml"/><Relationship Id="rId16" Type="http://schemas.openxmlformats.org/officeDocument/2006/relationships/hyperlink" Target="https://creativecommons.org/licenses/by-sa/2.0/" TargetMode="External"/><Relationship Id="rId1" Type="http://schemas.openxmlformats.org/officeDocument/2006/relationships/notesMaster" Target="../notesMasters/notesMaster1.xml"/><Relationship Id="rId6"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 Id="rId11" Type="http://schemas.openxmlformats.org/officeDocument/2006/relationships/hyperlink" Target="https://creativecommons.org/licenses/by-nd/2.0/" TargetMode="External"/><Relationship Id="rId5" Type="http://schemas.openxmlformats.org/officeDocument/2006/relationships/hyperlink" Target="https://creativecommons.org/licenses/by-sa/4.0/deed.en" TargetMode="External"/><Relationship Id="rId15" Type="http://schemas.openxmlformats.org/officeDocument/2006/relationships/hyperlink" Target="https://www.flickr.com/photos/mariaeklind/32472064427/in/photolist-7yo95R-6zJfXC-H84vh-2n69ti7-d6Yz9Q-RtrPrM-2jqL3GS-7xWaQa-kXBmWn-kXBXhz-58NZuY-pnfVzt-nRtG89-oiuvga-oxXdC9-o8T6iY-oiusQi-ozHjB4-oxXfyd-5j7bri-8kwm1-6qZEUX-pBcHqh-6VvJKf-f72Po1-nRtGqU-ozZ9zc-7S5Jde-7S93Lu-nRtGCN-7S5Dzv-iT5Zke-7S5A3D-yobneo-p6RXLB-nEWHAt-3aBQVZ-2gbrw8J-4GTzLZ-2e5yV9a-extpL4-iT5HUM-NmSa1R-rfvaQk-nRtSbV-BEhPJ-mwbue-iT9BGE-iT9BG9-iT9C2h" TargetMode="External"/><Relationship Id="rId10" Type="http://schemas.openxmlformats.org/officeDocument/2006/relationships/hyperlink" Target="https://www.flickr.com/photos/scousesmurf/48866779103/in/photolist-2hsc1Wc-2mh5Gzq-9LdVCR-XiqhWD-iQhzgD-R5ZroX-dMxaei-dMCHMQ-dMCHQY-dMCHVE-2odNQXs-2iNZNpe-qBnWDs-bVgkkg-ccCSfG-ccCRTA-qFYRWS-ccCznb-bVgBKX-bVgBYR-ccCS2S-c93AeJ-ccCzAu-bVgJBF-2noNRuy-2qvoeVy-CSqrPf-GBPCq5-2kwMd5N-5tWKPt-5xktSz-UQV3vH-2o83Qd1-8cZ7Kd-bBLxQW-6g8S7U-2n4a4yx-eXKi6t-Rcb4Kz-22wQi2Q-bQFeHa-tZBtK4-esPM9-Cf9DP3-ufqQo2-9mEpz9-fDmkQA-2oqkmmw-PUHhBy-2gxHPpD" TargetMode="External"/><Relationship Id="rId4" Type="http://schemas.openxmlformats.org/officeDocument/2006/relationships/hyperlink" Target="https://commission.europa.eu/legal-notice_en#copyright-notice" TargetMode="External"/><Relationship Id="rId9" Type="http://schemas.openxmlformats.org/officeDocument/2006/relationships/hyperlink" Target="https://www.pexels.com/photo/black-plugs-3639030/" TargetMode="External"/><Relationship Id="rId14" Type="http://schemas.openxmlformats.org/officeDocument/2006/relationships/hyperlink" Target="https://www.flickr.com/photos/slipstreamjc/22794277551/in/photolist-AJfCzn-7mT4DT-R7wKqu-cC6oiy-7W4gow-gmYJwM-6w7g3F-qAjXWj-2pfYF4k-2oNHiCR-bTBbce-a6jPMv-aqkJVj-xaL5dn-a1TLHC-a1U7xS-xaC5ew-hyF5tg-8ie6B4-2o9NixH-xQ3afm-y8jusi-y8jucZ-a6dYsf-8fMgip-2njukF1-xQ8Mma-2jkQ6kj-dvKmUs-97Qgvy-rbxQsk-2ipPQ9V-udG1Ge-Hyuxgs-2qKquHU-ypJpaN-9gXp7o-6CD6VX-udG1GK-ypJcE3-ypH9ZN-xKrXu4-8eCZsP-Heohc7-8eGhdd-5h8EZZ-ec11jL-ypHr6f-ypHpXo-ypHes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s://www.flickr.com/photos/daphnedepasse/7709681882/in/photolist-cKh8PG-78Qdn4-gnrrg9-rjWPCL-99sMQ3-xAmFK-g21cY-8XT5Pn-cE5nzG-fMX7Cx-uQLYEy-7eLP72-G253-gPN9Ze-gTvtz8-F8qLuF-211zofh-HKM1WN-29vT4T2-fNCE7w-8XaLiK-fYo85q-5TXCDk-Lh58MG-6qCxTy-5TXCsp-2acaSSH-72ABpK-uoQwN9-8DX19A-2SfqyR-9dvUnR-28xgvCb-3RFkS-26MiHqs-5p6Eb5-9m4cYA-6rVDvS-6FNE9J-6fHuN7-2XZUvt-CcHuzc-26MiETd-aRw1V8-4D9c4d-rQjess-2gHQ8q2-2m7s8UJ-2qAt3jS-pRrz1M" TargetMode="External"/><Relationship Id="rId3" Type="http://schemas.openxmlformats.org/officeDocument/2006/relationships/hyperlink" Target="https://www.flickr.com/photos/kaibara/42329714010/" TargetMode="External"/><Relationship Id="rId7" Type="http://schemas.openxmlformats.org/officeDocument/2006/relationships/hyperlink" Target="https://www.flickr.com/photos/morberg/3450849164/in/photolist-6fWveo-Z851TQ-qfqJDQ-e727RZ-bk8Ybx-dRe6ky-Ah7pA-oLGPMv-2ewoEna-Foevuj-jRjvTC-a4vVqZ-2e66LA-3vmk8Q-TrqQ6-akJjKs-brRE9m-5PTnCf-6jcGT-29Aq7Tu-KkKY1x-mEUjy-7Ry9HZ-yLx3F-21Sk2Q2-8mDE1-4tYs16-v1ZWz-mRgGyp-5Bpxi5-Trr6F-ZitVjd-9Sbt57-RzSgQW-eA3T3B-5mWAzv-4tnsPt-5BkkoD-rMbFA-6bagS-i1dfkX-68ZsmT-5nTtxt-2eaeXk2-5BkiSg-5VChde"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eltpics/15181625162/in/photolist-59wVeJ-p8xNeY-pPMX-Lrcg5R-7bwTK-bNZWwx-7MKELK-gsxYB-dofFAu-ce6EGQ-9A8uFb-a7gJ5B-ScPHYn-a6GPmL-7Kg9Gi-b4h6uT-5pJL16-4k9oQo-37iJVd-5Wtibx-662Gp4-5Sp1bk-3BnzX-iyQwg-8bQ6sB-5AZeky-4vS4zf-62tZmu-8kYzNr-adiCH-37ZYg-6Dbfwp-dT1Mi-d8auf9-NUYaC-fAnwmJ-dho5p-tMaNet-ivLpcC-8Qnk8q-33kVn-4k5gTu-52f9n1-dvQ3LN-4dcQx8-XjgC-eYgdRR-AdNAF-53ZdGY-8bTkpU" TargetMode="External"/><Relationship Id="rId10" Type="http://schemas.openxmlformats.org/officeDocument/2006/relationships/hyperlink" Target="https://www.torus.co/learn/what-are-the-cost-benefits-of-energy-efficiency" TargetMode="External"/><Relationship Id="rId4" Type="http://schemas.openxmlformats.org/officeDocument/2006/relationships/hyperlink" Target="https://creativecommons.org/licenses/by/2.0/" TargetMode="External"/><Relationship Id="rId9" Type="http://schemas.openxmlformats.org/officeDocument/2006/relationships/hyperlink" Target="https://www.energysolutionsoxfordshire.org/the-benefits-of-energy-efficiency-improvements-for-sme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ergysavingtrust.org.uk/a-guide-energy-efficiency-in-the-workplac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Saving energy and making your business more energy efficient: </a:t>
            </a:r>
            <a:r>
              <a:rPr lang="en-GB" altLang="ko-KR" sz="1200" dirty="0">
                <a:solidFill>
                  <a:schemeClr val="tx2"/>
                </a:solidFill>
                <a:cs typeface="Arial" panose="020B0604020202020204" pitchFamily="34" charset="0"/>
              </a:rPr>
              <a:t>10 easy steps for SMEs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GB" altLang="ko-KR" sz="1200" dirty="0">
              <a:solidFill>
                <a:schemeClr val="tx2"/>
              </a:solidFill>
              <a:cs typeface="Arial" panose="020B0604020202020204" pitchFamily="34"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ko-KR" altLang="en-US" sz="1200" dirty="0">
              <a:solidFill>
                <a:schemeClr val="tx2"/>
              </a:solidFill>
              <a:cs typeface="Arial" panose="020B0604020202020204" pitchFamily="34" charset="0"/>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US" altLang="ko-KR" sz="1200" kern="1200" dirty="0">
              <a:solidFill>
                <a:schemeClr val="tx1"/>
              </a:solidFill>
              <a:latin typeface="+mn-lt"/>
              <a:ea typeface="+mn-ea"/>
              <a:cs typeface="Arial" panose="020B0604020202020204" pitchFamily="34" charset="0"/>
            </a:endParaRPr>
          </a:p>
          <a:p>
            <a:pPr latinLnBrk="0" hangingPunct="0"/>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073342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2: Getting started: What are the benefits of being more energy efficient?</a:t>
            </a:r>
          </a:p>
          <a:p>
            <a:pPr marL="0" marR="0" lvl="0" indent="0" algn="l" rtl="0" latinLnBrk="0">
              <a:buNone/>
            </a:pPr>
            <a:r>
              <a:rPr lang="en-US" sz="1200" b="1" dirty="0">
                <a:ea typeface="Public Sans"/>
                <a:cs typeface="Public Sans"/>
                <a:sym typeface="Public Sans"/>
              </a:rPr>
              <a:t>By using energy-saving approaches and technologies you can:</a:t>
            </a:r>
          </a:p>
          <a:p>
            <a:pPr marL="0" marR="0" lvl="0" indent="0" algn="l" rtl="0" latinLnBrk="0">
              <a:buNone/>
            </a:pPr>
            <a:endParaRPr lang="en-GB" sz="1200" dirty="0">
              <a:ea typeface="Calibri"/>
              <a:cs typeface="Calibri"/>
            </a:endParaRPr>
          </a:p>
          <a:p>
            <a:pPr marL="342900" indent="-342900" latinLnBrk="0">
              <a:buFont typeface="Arial" panose="020B0604020202020204" pitchFamily="34" charset="0"/>
              <a:buChar char="•"/>
            </a:pPr>
            <a:r>
              <a:rPr lang="en-GB" sz="1200" dirty="0">
                <a:ea typeface="Calibri"/>
                <a:cs typeface="Calibri"/>
              </a:rPr>
              <a:t>Save money through using less energy</a:t>
            </a:r>
          </a:p>
          <a:p>
            <a:pPr marL="342900" indent="-342900" latinLnBrk="0">
              <a:buFont typeface="Arial" panose="020B0604020202020204" pitchFamily="34" charset="0"/>
              <a:buChar char="•"/>
            </a:pPr>
            <a:r>
              <a:rPr lang="en-GB" sz="1200" dirty="0">
                <a:ea typeface="Calibri"/>
                <a:cs typeface="Calibri"/>
              </a:rPr>
              <a:t>Re</a:t>
            </a:r>
            <a:r>
              <a:rPr lang="en-US" sz="1200" dirty="0">
                <a:ea typeface="Calibri"/>
                <a:cs typeface="Calibri"/>
              </a:rPr>
              <a:t>duce energy waste and lower bills</a:t>
            </a:r>
          </a:p>
          <a:p>
            <a:pPr marL="342900" indent="-342900" latinLnBrk="0">
              <a:buFont typeface="Arial" panose="020B0604020202020204" pitchFamily="34" charset="0"/>
              <a:buChar char="•"/>
            </a:pPr>
            <a:r>
              <a:rPr lang="en-GB" sz="1200" dirty="0">
                <a:ea typeface="Calibri"/>
                <a:cs typeface="Calibri"/>
              </a:rPr>
              <a:t>Contribute to a more sustainable society and future </a:t>
            </a:r>
          </a:p>
          <a:p>
            <a:pPr latinLnBrk="0"/>
            <a:endParaRPr lang="en-US" sz="1200"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3614449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3: Conduct an energy audit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How do I conduct an energy audit?</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612973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3: Conduct an energy audit</a:t>
            </a:r>
          </a:p>
          <a:p>
            <a:endParaRPr lang="en-GB" dirty="0"/>
          </a:p>
          <a:p>
            <a:pPr latinLnBrk="0"/>
            <a:r>
              <a:rPr lang="en-US" sz="1200" b="1" dirty="0">
                <a:ea typeface="Public Sans"/>
                <a:sym typeface="Public Sans"/>
              </a:rPr>
              <a:t>“Energy audits have been proven to provide potential average savings of 18% of total energy use.” </a:t>
            </a:r>
            <a:r>
              <a:rPr lang="en-US" sz="1200" dirty="0">
                <a:ea typeface="Public Sans"/>
                <a:sym typeface="Public Sans"/>
              </a:rPr>
              <a:t>(</a:t>
            </a:r>
            <a:r>
              <a:rPr lang="en-US" sz="1200" dirty="0">
                <a:ea typeface="Public Sans"/>
                <a:sym typeface="Public Sans"/>
                <a:hlinkClick r:id="rId3">
                  <a:extLst>
                    <a:ext uri="{A12FA001-AC4F-418D-AE19-62706E023703}">
                      <ahyp:hlinkClr xmlns:ahyp="http://schemas.microsoft.com/office/drawing/2018/hyperlinkcolor" val="tx"/>
                    </a:ext>
                  </a:extLst>
                </a:hlinkClick>
              </a:rPr>
              <a:t>European Commission</a:t>
            </a:r>
            <a:r>
              <a:rPr lang="en-US" sz="1200" dirty="0">
                <a:ea typeface="Public Sans"/>
                <a:sym typeface="Public Sans"/>
              </a:rPr>
              <a:t>) </a:t>
            </a:r>
          </a:p>
          <a:p>
            <a:pPr latinLnBrk="0"/>
            <a:endParaRPr lang="en-US" sz="1200" b="1" dirty="0">
              <a:solidFill>
                <a:srgbClr val="000066"/>
              </a:solidFill>
            </a:endParaRPr>
          </a:p>
          <a:p>
            <a:pPr marL="457200" indent="-457200" latinLnBrk="0">
              <a:buChar char="•"/>
            </a:pPr>
            <a:r>
              <a:rPr lang="en-US" sz="1200" dirty="0">
                <a:ea typeface="Public Sans"/>
                <a:sym typeface="Public Sans"/>
              </a:rPr>
              <a:t>An energy audit is a comprehensive assessment of your SME’s energy usage</a:t>
            </a:r>
          </a:p>
          <a:p>
            <a:pPr marL="457200" indent="-457200" latinLnBrk="0">
              <a:buChar char="•"/>
            </a:pPr>
            <a:r>
              <a:rPr lang="en-US" sz="1200" dirty="0">
                <a:ea typeface="Public Sans"/>
                <a:sym typeface="Public Sans"/>
              </a:rPr>
              <a:t>Energy audits can be conducted internally or through an external service</a:t>
            </a:r>
            <a:endParaRPr lang="en-US" sz="1200" dirty="0">
              <a:ea typeface="Public Sans"/>
            </a:endParaRPr>
          </a:p>
          <a:p>
            <a:pPr marL="457200" indent="-457200" latinLnBrk="0">
              <a:buChar char="•"/>
            </a:pPr>
            <a:r>
              <a:rPr lang="en-US" sz="1200" dirty="0">
                <a:ea typeface="Public Sans"/>
                <a:sym typeface="Public Sans"/>
              </a:rPr>
              <a:t>An energy audit identifies inefficient practices, energy-demanding equipment, and areas for improvement</a:t>
            </a:r>
            <a:endParaRPr lang="en-US" sz="1200" dirty="0">
              <a:ea typeface="Public Sans"/>
            </a:endParaRPr>
          </a:p>
          <a:p>
            <a:pPr marL="457200" indent="-457200" latinLnBrk="0">
              <a:buChar char="•"/>
            </a:pPr>
            <a:r>
              <a:rPr lang="en-US" sz="1200" dirty="0">
                <a:ea typeface="Public Sans"/>
                <a:sym typeface="Public Sans"/>
              </a:rPr>
              <a:t>Auditors may also identify equipment requiring upgrade, inefficient operational practices or suggest energy-saving technologies</a:t>
            </a:r>
          </a:p>
          <a:p>
            <a:pPr latinLnBrk="0"/>
            <a:endParaRPr lang="en-US" sz="1200" dirty="0">
              <a:ea typeface="Public Sans"/>
              <a:sym typeface="Public Sans"/>
            </a:endParaRPr>
          </a:p>
          <a:p>
            <a:pPr latinLnBrk="0"/>
            <a:r>
              <a:rPr lang="en-US" sz="1200" dirty="0">
                <a:sym typeface="Public Sans"/>
              </a:rPr>
              <a:t>Read more on </a:t>
            </a:r>
            <a:r>
              <a:rPr lang="en-US" sz="1200" dirty="0">
                <a:sym typeface="Public Sans"/>
                <a:hlinkClick r:id="rId4"/>
              </a:rPr>
              <a:t>Conducting an energy audit</a:t>
            </a:r>
            <a:r>
              <a:rPr lang="en-US" sz="1200" dirty="0">
                <a:sym typeface="Public Sans"/>
              </a:rPr>
              <a:t>. </a:t>
            </a:r>
            <a:endParaRPr lang="en-US" sz="1200" dirty="0"/>
          </a:p>
          <a:p>
            <a:endParaRPr lang="en-GB" dirty="0"/>
          </a:p>
          <a:p>
            <a:endParaRPr lang="en-GB" dirty="0"/>
          </a:p>
          <a:p>
            <a:r>
              <a:rPr lang="en-GB" dirty="0"/>
              <a:t>https://energy.ec.europa.eu/topics/markets-and-consumers/actions-and-measures-energy-prices/coping-crisis_en</a:t>
            </a:r>
          </a:p>
          <a:p>
            <a:r>
              <a:rPr lang="en-GB" dirty="0"/>
              <a:t>https://</a:t>
            </a:r>
            <a:r>
              <a:rPr lang="en-GB" dirty="0" err="1"/>
              <a:t>www.clustercollaboration.eu</a:t>
            </a:r>
            <a:r>
              <a:rPr lang="en-GB" dirty="0"/>
              <a:t>/content/conducting-energy-audit</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1382864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Step 4: Install a smart meter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are the benefits of a smart meter?</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702846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Step 4: Install a smart meter </a:t>
            </a:r>
          </a:p>
          <a:p>
            <a:pPr latinLnBrk="0"/>
            <a:r>
              <a:rPr lang="en-US" sz="1200" b="1" dirty="0"/>
              <a:t>“Smart Meters and controls, when used to identify and manage energy use, can lead to a reduction in energy use of up to 40%.”</a:t>
            </a:r>
          </a:p>
          <a:p>
            <a:pPr latinLnBrk="0"/>
            <a:r>
              <a:rPr lang="en-US" sz="1200" dirty="0"/>
              <a:t>(</a:t>
            </a:r>
            <a:r>
              <a:rPr lang="en-US" sz="1200" dirty="0">
                <a:hlinkClick r:id="rId3">
                  <a:extLst>
                    <a:ext uri="{A12FA001-AC4F-418D-AE19-62706E023703}">
                      <ahyp:hlinkClr xmlns:ahyp="http://schemas.microsoft.com/office/drawing/2018/hyperlinkcolor" val="tx"/>
                    </a:ext>
                  </a:extLst>
                </a:hlinkClick>
              </a:rPr>
              <a:t>European Commission</a:t>
            </a:r>
            <a:r>
              <a:rPr lang="en-US" sz="1200" dirty="0"/>
              <a:t>)</a:t>
            </a:r>
          </a:p>
          <a:p>
            <a:pPr latinLnBrk="0"/>
            <a:endParaRPr lang="en-US" sz="1200" dirty="0">
              <a:solidFill>
                <a:srgbClr val="2B2C30"/>
              </a:solidFill>
              <a:ea typeface="Public Sans"/>
            </a:endParaRPr>
          </a:p>
          <a:p>
            <a:pPr latinLnBrk="0"/>
            <a:r>
              <a:rPr lang="en-US" sz="1200" dirty="0">
                <a:solidFill>
                  <a:srgbClr val="2B2C30"/>
                </a:solidFill>
                <a:ea typeface="Public Sans"/>
              </a:rPr>
              <a:t>Smart meters give you real-time data on your electricity consumption, helping you identify trends and patterns in how and when you use electricity. This data helps to pinpoint areas where consumption spikes unexpectedly or where you could use appliances during off-peak hours to lower costs.</a:t>
            </a:r>
          </a:p>
          <a:p>
            <a:endParaRPr lang="en-GB" dirty="0"/>
          </a:p>
          <a:p>
            <a:endParaRPr lang="en-GB" dirty="0"/>
          </a:p>
          <a:p>
            <a:r>
              <a:rPr lang="en-GB" dirty="0"/>
              <a:t>https://energy.ec.europa.eu/topics/markets-and-consumers/actions-and-measures-energy-prices/coping-crisis_en</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273023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B71A7-B608-A0AD-9004-96187D7D9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6B347-8BCF-3855-D31B-6C4AE4919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0CF72-BA8F-6B94-82CF-5197806526F9}"/>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Step 4: Install a smart meter </a:t>
            </a:r>
          </a:p>
          <a:p>
            <a:pPr latinLnBrk="0" hangingPunct="0"/>
            <a:r>
              <a:rPr lang="en-US" sz="1200" dirty="0"/>
              <a:t>Many utility companies offer </a:t>
            </a:r>
            <a:r>
              <a:rPr lang="en-US" sz="1200" b="1" dirty="0"/>
              <a:t>time-of-use pricing</a:t>
            </a:r>
            <a:r>
              <a:rPr lang="en-US" sz="1200" dirty="0"/>
              <a:t>, where the cost of electricity varies depending on the time of day. </a:t>
            </a:r>
          </a:p>
          <a:p>
            <a:pPr latinLnBrk="0" hangingPunct="0"/>
            <a:endParaRPr lang="en-GB" sz="1200" dirty="0"/>
          </a:p>
          <a:p>
            <a:pPr latinLnBrk="0" hangingPunct="0"/>
            <a:r>
              <a:rPr lang="en-US" sz="1200" dirty="0"/>
              <a:t>Peak hours come with higher rates due to increased demand, while off-peak hours have lower rates. </a:t>
            </a:r>
          </a:p>
          <a:p>
            <a:pPr latinLnBrk="0" hangingPunct="0"/>
            <a:endParaRPr lang="en-US" sz="1200" dirty="0"/>
          </a:p>
          <a:p>
            <a:pPr latinLnBrk="0" hangingPunct="0"/>
            <a:r>
              <a:rPr lang="en-US" sz="1200" dirty="0"/>
              <a:t>Understanding your SME’s energy consumption patterns during these hours can allow you to shift high-energy tasks (e.g. electric vehicle (EV) charging) to times when costs are lower.</a:t>
            </a:r>
            <a:endParaRPr lang="en-GB" sz="1200" dirty="0"/>
          </a:p>
          <a:p>
            <a:endParaRPr lang="en-GB" dirty="0"/>
          </a:p>
        </p:txBody>
      </p:sp>
      <p:sp>
        <p:nvSpPr>
          <p:cNvPr id="4" name="Slide Number Placeholder 3">
            <a:extLst>
              <a:ext uri="{FF2B5EF4-FFF2-40B4-BE49-F238E27FC236}">
                <a16:creationId xmlns:a16="http://schemas.microsoft.com/office/drawing/2014/main" id="{E9BFC381-2DAA-376F-C40E-9B8D6AF0993C}"/>
              </a:ext>
            </a:extLst>
          </p:cNvPr>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279447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Step 5: Calculate appliance energy use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do I calculate the amount of energy each appliance uses?</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417198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Step 5: Calculate appliance energy use </a:t>
            </a:r>
          </a:p>
          <a:p>
            <a:pPr latinLnBrk="0"/>
            <a:r>
              <a:rPr lang="en-GB" sz="1200" noProof="1">
                <a:solidFill>
                  <a:srgbClr val="2B2C30"/>
                </a:solidFill>
              </a:rPr>
              <a:t>If your SME involves production or manufacturing, energy use will be more concentrated on machines and tools. </a:t>
            </a:r>
          </a:p>
          <a:p>
            <a:pPr latinLnBrk="0"/>
            <a:endParaRPr lang="en-GB" sz="1200" noProof="1">
              <a:solidFill>
                <a:srgbClr val="2B2C30"/>
              </a:solidFill>
            </a:endParaRPr>
          </a:p>
          <a:p>
            <a:pPr latinLnBrk="0"/>
            <a:r>
              <a:rPr lang="en-GB" sz="1200" noProof="1">
                <a:solidFill>
                  <a:srgbClr val="2B2C30"/>
                </a:solidFill>
              </a:rPr>
              <a:t>An office-based SME might have higher energy consumption from lighting, heating/cooling, and electronic devices.</a:t>
            </a:r>
          </a:p>
          <a:p>
            <a:pPr latinLnBrk="0"/>
            <a:endParaRPr lang="en-GB" sz="1200" noProof="1">
              <a:solidFill>
                <a:srgbClr val="2B2C30"/>
              </a:solidFill>
            </a:endParaRPr>
          </a:p>
          <a:p>
            <a:pPr latinLnBrk="0"/>
            <a:r>
              <a:rPr lang="en-GB" sz="1200" noProof="1">
                <a:solidFill>
                  <a:srgbClr val="2B2C30"/>
                </a:solidFill>
              </a:rPr>
              <a:t>Differentiating between appliances can help focus efforts on areas with the highest potential for energy optimisation.</a:t>
            </a:r>
          </a:p>
          <a:p>
            <a:pPr latinLnBrk="0"/>
            <a:endParaRPr lang="en-GB" sz="1200" noProof="1">
              <a:solidFill>
                <a:srgbClr val="2B2C30"/>
              </a:solidFill>
            </a:endParaRPr>
          </a:p>
          <a:p>
            <a:pPr latinLnBrk="0"/>
            <a:r>
              <a:rPr lang="en-GB" sz="1200" noProof="1">
                <a:solidFill>
                  <a:srgbClr val="2B2C30"/>
                </a:solidFill>
              </a:rPr>
              <a:t>You can use (portable) plug-in energy consumption meters to monitor electricity consumption for each category of device.</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1906229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Step 6: Explore more efficient energy use</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practical steps can I take to use energy more efficiently?</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1400989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Step 6: Explore more efficient energy use</a:t>
            </a:r>
          </a:p>
          <a:p>
            <a:pPr latinLnBrk="0"/>
            <a:r>
              <a:rPr lang="en-US" sz="1200" b="1" dirty="0"/>
              <a:t>“An average small business could reduce its energy bill by up to 30% by implementing good housekeeping and maintenance measures…” </a:t>
            </a:r>
            <a:r>
              <a:rPr lang="en-US" sz="1200" dirty="0"/>
              <a:t>(</a:t>
            </a:r>
            <a:r>
              <a:rPr lang="en-US" sz="1200" dirty="0">
                <a:hlinkClick r:id="rId3">
                  <a:extLst>
                    <a:ext uri="{A12FA001-AC4F-418D-AE19-62706E023703}">
                      <ahyp:hlinkClr xmlns:ahyp="http://schemas.microsoft.com/office/drawing/2018/hyperlinkcolor" val="tx"/>
                    </a:ext>
                  </a:extLst>
                </a:hlinkClick>
              </a:rPr>
              <a:t>European Commission</a:t>
            </a:r>
            <a:r>
              <a:rPr lang="en-US" sz="1200" dirty="0"/>
              <a:t>)</a:t>
            </a:r>
          </a:p>
          <a:p>
            <a:pPr latinLnBrk="0"/>
            <a:endParaRPr lang="en-US" sz="1200" dirty="0"/>
          </a:p>
          <a:p>
            <a:pPr marL="457200" indent="-457200" latinLnBrk="0">
              <a:buChar char="•"/>
            </a:pPr>
            <a:r>
              <a:rPr lang="en-US" sz="1200" b="1" dirty="0">
                <a:solidFill>
                  <a:srgbClr val="2B2C30"/>
                </a:solidFill>
              </a:rPr>
              <a:t>LED lights</a:t>
            </a:r>
            <a:r>
              <a:rPr lang="en-US" sz="1200" dirty="0">
                <a:solidFill>
                  <a:srgbClr val="2B2C30"/>
                </a:solidFill>
              </a:rPr>
              <a:t> use 80% less energy when compared to halogen bulbs, and last 20X longer (Source: </a:t>
            </a:r>
            <a:r>
              <a:rPr lang="en-US" sz="1200" dirty="0">
                <a:solidFill>
                  <a:srgbClr val="2B2C30"/>
                </a:solidFill>
                <a:hlinkClick r:id="rId4"/>
              </a:rPr>
              <a:t>Energy Saving Trust</a:t>
            </a:r>
            <a:r>
              <a:rPr lang="en-US" sz="1200" dirty="0">
                <a:solidFill>
                  <a:srgbClr val="2B2C30"/>
                </a:solidFill>
              </a:rPr>
              <a:t>)</a:t>
            </a:r>
          </a:p>
          <a:p>
            <a:pPr marL="457200" indent="-457200" latinLnBrk="0">
              <a:buChar char="•"/>
            </a:pPr>
            <a:r>
              <a:rPr lang="en-US" sz="1200" dirty="0">
                <a:solidFill>
                  <a:srgbClr val="2B2C30"/>
                </a:solidFill>
              </a:rPr>
              <a:t>Improving </a:t>
            </a:r>
            <a:r>
              <a:rPr lang="en-US" sz="1200" b="1" dirty="0">
                <a:solidFill>
                  <a:srgbClr val="2B2C30"/>
                </a:solidFill>
              </a:rPr>
              <a:t>motor-driven systems' </a:t>
            </a:r>
            <a:r>
              <a:rPr lang="en-US" sz="1200" dirty="0">
                <a:solidFill>
                  <a:srgbClr val="2B2C30"/>
                </a:solidFill>
              </a:rPr>
              <a:t>energy efficiency, for every euro invested at least 7 euros will be saved over the equipment’s lifetime.</a:t>
            </a:r>
          </a:p>
          <a:p>
            <a:pPr marL="457200" indent="-457200" latinLnBrk="0">
              <a:buChar char="•"/>
            </a:pPr>
            <a:r>
              <a:rPr lang="en-US" sz="1200" dirty="0">
                <a:solidFill>
                  <a:srgbClr val="2B2C30"/>
                </a:solidFill>
              </a:rPr>
              <a:t>Energy efficient </a:t>
            </a:r>
            <a:r>
              <a:rPr lang="en-US" sz="1200" b="1" dirty="0">
                <a:solidFill>
                  <a:srgbClr val="2B2C30"/>
                </a:solidFill>
              </a:rPr>
              <a:t>heat pumps</a:t>
            </a:r>
            <a:r>
              <a:rPr lang="en-US" sz="1200" dirty="0">
                <a:solidFill>
                  <a:srgbClr val="2B2C30"/>
                </a:solidFill>
              </a:rPr>
              <a:t> can often replace traditional fossil fuel boilers, which can increase energy efficiency over 4 times.</a:t>
            </a:r>
            <a:r>
              <a:rPr lang="en-US" sz="1200" dirty="0"/>
              <a:t> </a:t>
            </a:r>
            <a:endParaRPr lang="en-US" sz="1200" dirty="0">
              <a:solidFill>
                <a:srgbClr val="2B2C30"/>
              </a:solidFill>
            </a:endParaRPr>
          </a:p>
          <a:p>
            <a:pPr latinLnBrk="0"/>
            <a:r>
              <a:rPr lang="en-US" sz="1200" dirty="0">
                <a:solidFill>
                  <a:srgbClr val="2B2C30"/>
                </a:solidFill>
              </a:rPr>
              <a:t>					Sources: </a:t>
            </a:r>
            <a:r>
              <a:rPr lang="en-US" sz="1200" dirty="0">
                <a:solidFill>
                  <a:srgbClr val="2B2C30"/>
                </a:solidFill>
                <a:hlinkClick r:id="rId3"/>
              </a:rPr>
              <a:t>European Commission</a:t>
            </a:r>
            <a:endParaRPr lang="en-US" sz="1200" dirty="0">
              <a:solidFill>
                <a:srgbClr val="2B2C30"/>
              </a:solidFill>
            </a:endParaRPr>
          </a:p>
          <a:p>
            <a:endParaRPr lang="en-GB" dirty="0"/>
          </a:p>
          <a:p>
            <a:endParaRPr lang="en-GB" dirty="0"/>
          </a:p>
          <a:p>
            <a:r>
              <a:rPr lang="en-GB" dirty="0"/>
              <a:t>https://energy.ec.europa.eu/topics/markets-and-consumers/actions-and-measures-energy-prices/coping-crisis_en</a:t>
            </a:r>
          </a:p>
          <a:p>
            <a:r>
              <a:rPr lang="en-GB" dirty="0"/>
              <a:t>https://</a:t>
            </a:r>
            <a:r>
              <a:rPr lang="en-GB" dirty="0" err="1"/>
              <a:t>energysavingtrust.org.uk</a:t>
            </a:r>
            <a:r>
              <a:rPr lang="en-GB" dirty="0"/>
              <a:t>/advice/lighting/</a:t>
            </a:r>
          </a:p>
          <a:p>
            <a:r>
              <a:rPr lang="en-GB" dirty="0"/>
              <a:t>https://</a:t>
            </a:r>
            <a:r>
              <a:rPr lang="en-GB" dirty="0" err="1"/>
              <a:t>energy.ec.europa.eu</a:t>
            </a:r>
            <a:r>
              <a:rPr lang="en-GB" dirty="0"/>
              <a:t>/topics/markets-and-consumers/actions-and-measures-energy-prices/coping-</a:t>
            </a:r>
            <a:r>
              <a:rPr lang="en-GB" dirty="0" err="1"/>
              <a:t>crisis_en</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381684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US" sz="1200" dirty="0">
                <a:solidFill>
                  <a:srgbClr val="2B2C30"/>
                </a:solidFill>
              </a:rPr>
              <a:t>Every business uses a range of equipment which needs electricity - whether it's lighting, computers, machinery, or AC systems. For </a:t>
            </a:r>
            <a:r>
              <a:rPr lang="en-GB" sz="1200" dirty="0">
                <a:solidFill>
                  <a:srgbClr val="2B2C30"/>
                </a:solidFill>
              </a:rPr>
              <a:t>small to medium enterprises (</a:t>
            </a:r>
            <a:r>
              <a:rPr lang="en-US" sz="1200" dirty="0">
                <a:solidFill>
                  <a:srgbClr val="2B2C30"/>
                </a:solidFill>
              </a:rPr>
              <a:t>SMEs), electricity costs can represent a significant share of the operating budget, and inefficient consumption can negatively affect both profitability and resource management.</a:t>
            </a:r>
            <a:endParaRPr lang="en-GB" sz="1200" dirty="0">
              <a:solidFill>
                <a:srgbClr val="2B2C30"/>
              </a:solidFill>
            </a:endParaRPr>
          </a:p>
          <a:p>
            <a:pPr latinLnBrk="0"/>
            <a:endParaRPr lang="en-GB" sz="1200" dirty="0">
              <a:solidFill>
                <a:srgbClr val="2B2C30"/>
              </a:solidFill>
            </a:endParaRPr>
          </a:p>
          <a:p>
            <a:pPr latinLnBrk="0"/>
            <a:r>
              <a:rPr lang="en-GB" sz="1200" dirty="0">
                <a:solidFill>
                  <a:srgbClr val="2B2C30"/>
                </a:solidFill>
              </a:rPr>
              <a:t>When you're managing an SME, you may wonder what kinds of technologies or activities might help you save energy. A key consideration will be cost and where to focus investment to make your business more efficient.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244193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AB634-3C2F-E17B-34D2-E3800FD71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995E1-7799-62DB-9319-7E1D2001F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A1D053-4190-3163-D73A-EA60D0709E3A}"/>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Step 6: Explore more efficient energy use</a:t>
            </a:r>
          </a:p>
          <a:p>
            <a:pPr marL="457200" indent="-457200" latinLnBrk="0">
              <a:buChar char="•"/>
            </a:pPr>
            <a:r>
              <a:rPr lang="en-US" sz="1200" b="1" dirty="0">
                <a:solidFill>
                  <a:srgbClr val="2B2C30"/>
                </a:solidFill>
              </a:rPr>
              <a:t>Heating </a:t>
            </a:r>
            <a:r>
              <a:rPr lang="en-US" sz="1200" dirty="0">
                <a:solidFill>
                  <a:srgbClr val="2B2C30"/>
                </a:solidFill>
              </a:rPr>
              <a:t>costs increase by 8% for every 1 degree Celsius increase. Smart programmable thermostats can save between 5% and 15% on heating costs.</a:t>
            </a:r>
          </a:p>
          <a:p>
            <a:pPr marL="457200" indent="-457200" latinLnBrk="0">
              <a:buChar char="•"/>
            </a:pPr>
            <a:r>
              <a:rPr lang="en-US" sz="1200" b="1" dirty="0">
                <a:solidFill>
                  <a:srgbClr val="2B2C30"/>
                </a:solidFill>
              </a:rPr>
              <a:t>Lighting</a:t>
            </a:r>
            <a:r>
              <a:rPr lang="en-US" sz="1200" dirty="0">
                <a:solidFill>
                  <a:srgbClr val="2B2C30"/>
                </a:solidFill>
              </a:rPr>
              <a:t> can be responsible for up to 40% of a building’s energy use. Using lighting controls reduces its energy use by over 1/3 </a:t>
            </a:r>
          </a:p>
          <a:p>
            <a:pPr marL="457200" indent="-457200" latinLnBrk="0">
              <a:buChar char="•"/>
            </a:pPr>
            <a:r>
              <a:rPr lang="en-US" sz="1200" b="1" dirty="0">
                <a:solidFill>
                  <a:srgbClr val="2B2C30"/>
                </a:solidFill>
              </a:rPr>
              <a:t>Insulating </a:t>
            </a:r>
            <a:r>
              <a:rPr lang="en-US" sz="1200" dirty="0">
                <a:solidFill>
                  <a:srgbClr val="2B2C30"/>
                </a:solidFill>
              </a:rPr>
              <a:t>pipework has been found to reduce energy losses by over 75% </a:t>
            </a:r>
          </a:p>
          <a:p>
            <a:pPr marL="457200" indent="-457200" latinLnBrk="0">
              <a:buFontTx/>
              <a:buChar char="•"/>
            </a:pPr>
            <a:r>
              <a:rPr lang="en-US" sz="1200" dirty="0">
                <a:solidFill>
                  <a:srgbClr val="2B2C30"/>
                </a:solidFill>
              </a:rPr>
              <a:t>The correct sizing of the compressor load and model selection of </a:t>
            </a:r>
            <a:r>
              <a:rPr lang="en-US" sz="1200" b="1" dirty="0">
                <a:solidFill>
                  <a:srgbClr val="2B2C30"/>
                </a:solidFill>
              </a:rPr>
              <a:t>compressed air systems</a:t>
            </a:r>
            <a:r>
              <a:rPr lang="en-US" sz="1200" dirty="0">
                <a:solidFill>
                  <a:srgbClr val="2B2C30"/>
                </a:solidFill>
              </a:rPr>
              <a:t> can reduce energy consumption by more than 1/3</a:t>
            </a:r>
          </a:p>
          <a:p>
            <a:pPr latinLnBrk="0"/>
            <a:r>
              <a:rPr lang="en-US" sz="1200" dirty="0">
                <a:solidFill>
                  <a:srgbClr val="2B2C30"/>
                </a:solidFill>
              </a:rPr>
              <a:t>					Sources: </a:t>
            </a:r>
            <a:r>
              <a:rPr lang="en-US" sz="1200" dirty="0">
                <a:solidFill>
                  <a:srgbClr val="2B2C30"/>
                </a:solidFill>
                <a:hlinkClick r:id="rId3"/>
              </a:rPr>
              <a:t>European Commission</a:t>
            </a:r>
            <a:endParaRPr lang="en-US" sz="1200" dirty="0">
              <a:solidFill>
                <a:srgbClr val="2B2C30"/>
              </a:solidFill>
            </a:endParaRPr>
          </a:p>
          <a:p>
            <a:endParaRPr lang="en-GB" dirty="0"/>
          </a:p>
          <a:p>
            <a:endParaRPr lang="en-GB" dirty="0"/>
          </a:p>
          <a:p>
            <a:r>
              <a:rPr lang="en-GB" dirty="0"/>
              <a:t>https://energy.ec.europa.eu/topics/markets-and-consumers/actions-and-measures-energy-prices/coping-crisis_en</a:t>
            </a:r>
          </a:p>
        </p:txBody>
      </p:sp>
      <p:sp>
        <p:nvSpPr>
          <p:cNvPr id="4" name="Slide Number Placeholder 3">
            <a:extLst>
              <a:ext uri="{FF2B5EF4-FFF2-40B4-BE49-F238E27FC236}">
                <a16:creationId xmlns:a16="http://schemas.microsoft.com/office/drawing/2014/main" id="{C63B859C-0865-9EE1-BEC8-525C54D5D468}"/>
              </a:ext>
            </a:extLst>
          </p:cNvPr>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4264649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7: Increase the energy efficiency of your equipment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do I increase the energy efficiency of our equipment?</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3576848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7: Increase the energy efficiency of your equipment </a:t>
            </a:r>
          </a:p>
          <a:p>
            <a:pPr marL="342900" indent="-342900" latinLnBrk="0">
              <a:buFont typeface="Arial" panose="020B0604020202020204" pitchFamily="34" charset="0"/>
              <a:buChar char="•"/>
            </a:pPr>
            <a:r>
              <a:rPr lang="en-US" sz="1200" dirty="0">
                <a:solidFill>
                  <a:srgbClr val="2B2C30"/>
                </a:solidFill>
                <a:ea typeface="Public Sans"/>
              </a:rPr>
              <a:t>Identify outdated, energy-inefficient equipment. For example, older lighting systems, air conditioning units, and machinery may be consuming far more energy than newer, energy-efficient models. </a:t>
            </a:r>
          </a:p>
          <a:p>
            <a:pPr marL="342900" indent="-342900" latinLnBrk="0">
              <a:buFont typeface="Arial" panose="020B0604020202020204" pitchFamily="34" charset="0"/>
              <a:buChar char="•"/>
            </a:pPr>
            <a:r>
              <a:rPr lang="en-US" sz="1200" dirty="0">
                <a:solidFill>
                  <a:srgbClr val="2B2C30"/>
                </a:solidFill>
                <a:ea typeface="Public Sans"/>
              </a:rPr>
              <a:t>Replace, repair, or upgrade to more efficient alternatives. For example, you could use </a:t>
            </a:r>
            <a:r>
              <a:rPr lang="en-US" sz="1200" dirty="0">
                <a:solidFill>
                  <a:srgbClr val="2B2C30"/>
                </a:solidFill>
              </a:rPr>
              <a:t>motion detection for lighting or ensure that equipment uses its power saving mode after a certain time.</a:t>
            </a:r>
          </a:p>
          <a:p>
            <a:pPr marL="342900" indent="-342900" latinLnBrk="0">
              <a:buFont typeface="Arial" panose="020B0604020202020204" pitchFamily="34" charset="0"/>
              <a:buChar char="•"/>
            </a:pPr>
            <a:r>
              <a:rPr lang="en-US" sz="1200" dirty="0">
                <a:solidFill>
                  <a:srgbClr val="2B2C30"/>
                </a:solidFill>
              </a:rPr>
              <a:t>Use </a:t>
            </a:r>
            <a:r>
              <a:rPr lang="en-US" sz="1200" dirty="0">
                <a:solidFill>
                  <a:srgbClr val="2B2C30"/>
                </a:solidFill>
                <a:hlinkClick r:id="rId3"/>
              </a:rPr>
              <a:t>Topten.eu - The best products in Europe</a:t>
            </a:r>
            <a:r>
              <a:rPr lang="en-US" sz="1200" dirty="0">
                <a:solidFill>
                  <a:srgbClr val="2B2C30"/>
                </a:solidFill>
              </a:rPr>
              <a:t> to compare your current equipment with other available solutions.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1199551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kern="1200" noProof="0" dirty="0">
                <a:solidFill>
                  <a:schemeClr val="bg1"/>
                </a:solidFill>
                <a:latin typeface="+mn-lt"/>
                <a:ea typeface="Public Sans"/>
                <a:cs typeface="Public Sans"/>
                <a:sym typeface="Public Sans"/>
              </a:rPr>
              <a:t>Step 8: Optimise your heating and cooling systems</a:t>
            </a: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i="1" noProof="0" dirty="0">
                <a:solidFill>
                  <a:schemeClr val="accent2"/>
                </a:solidFill>
              </a:rPr>
              <a:t>How do I optimise our heating and cooling systems?</a:t>
            </a:r>
            <a:endParaRPr lang="en-GB" sz="1050" i="1" noProof="0"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466470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sz="1200" b="1" kern="1200" noProof="0" dirty="0">
                <a:solidFill>
                  <a:schemeClr val="bg1"/>
                </a:solidFill>
                <a:latin typeface="+mn-lt"/>
                <a:ea typeface="Public Sans"/>
                <a:cs typeface="Public Sans"/>
                <a:sym typeface="Public Sans"/>
              </a:rPr>
              <a:t>Step 8: Optimise your heating and cooling systems</a:t>
            </a:r>
          </a:p>
          <a:p>
            <a:pPr latinLnBrk="0"/>
            <a:r>
              <a:rPr lang="en-US" sz="1200" dirty="0">
                <a:solidFill>
                  <a:srgbClr val="2B2C30"/>
                </a:solidFill>
                <a:ea typeface="Public Sans"/>
              </a:rPr>
              <a:t>Heating and cooling systems are among the largest energy consumers in most SMEs. </a:t>
            </a:r>
          </a:p>
          <a:p>
            <a:pPr latinLnBrk="0"/>
            <a:endParaRPr lang="en-US" sz="1200" dirty="0">
              <a:solidFill>
                <a:srgbClr val="2B2C30"/>
              </a:solidFill>
              <a:ea typeface="Public Sans"/>
            </a:endParaRPr>
          </a:p>
          <a:p>
            <a:pPr latinLnBrk="0"/>
            <a:r>
              <a:rPr lang="en-US" sz="1200" dirty="0">
                <a:solidFill>
                  <a:srgbClr val="2B2C30"/>
                </a:solidFill>
                <a:ea typeface="Public Sans"/>
              </a:rPr>
              <a:t>Installing programmable thermostats, ensuring regular maintenance, or using energy-efficient models can help reduce consumption. </a:t>
            </a:r>
          </a:p>
          <a:p>
            <a:pPr latinLnBrk="0"/>
            <a:endParaRPr lang="en-US" sz="1200" dirty="0">
              <a:solidFill>
                <a:srgbClr val="2B2C30"/>
              </a:solidFill>
              <a:ea typeface="Public Sans"/>
            </a:endParaRPr>
          </a:p>
          <a:p>
            <a:pPr latinLnBrk="0"/>
            <a:r>
              <a:rPr lang="en-US" sz="1200" dirty="0">
                <a:solidFill>
                  <a:srgbClr val="2B2C30"/>
                </a:solidFill>
                <a:ea typeface="Public Sans"/>
              </a:rPr>
              <a:t>Consider adjusting settings to ensure heating/cooling is only used when necessary. For example, turn off heating or air conditioning when employees aren’t around.</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1824000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9: Encourage energy saving practices amongst employees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do I encourage others to adopt energy saving practices?</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25</a:t>
            </a:fld>
            <a:endParaRPr lang="ko-KR" altLang="en-US"/>
          </a:p>
        </p:txBody>
      </p:sp>
    </p:spTree>
    <p:extLst>
      <p:ext uri="{BB962C8B-B14F-4D97-AF65-F5344CB8AC3E}">
        <p14:creationId xmlns:p14="http://schemas.microsoft.com/office/powerpoint/2010/main" val="2723537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9: Encourage energy saving practices amongst employees</a:t>
            </a:r>
          </a:p>
          <a:p>
            <a:endParaRPr lang="en-GB" dirty="0"/>
          </a:p>
          <a:p>
            <a:pPr latinLnBrk="0"/>
            <a:r>
              <a:rPr lang="en-US" sz="2200" dirty="0">
                <a:solidFill>
                  <a:srgbClr val="2B2C30"/>
                </a:solidFill>
                <a:ea typeface="Public Sans"/>
              </a:rPr>
              <a:t>A culture of energy mindfulness can lead to noticeable reductions in energy consumption.</a:t>
            </a:r>
          </a:p>
          <a:p>
            <a:pPr latinLnBrk="0"/>
            <a:endParaRPr lang="en-US" sz="2200" dirty="0">
              <a:solidFill>
                <a:srgbClr val="2B2C30"/>
              </a:solidFill>
              <a:ea typeface="Public Sans"/>
            </a:endParaRPr>
          </a:p>
          <a:p>
            <a:pPr latinLnBrk="0"/>
            <a:r>
              <a:rPr lang="en-US" sz="2200" dirty="0">
                <a:solidFill>
                  <a:srgbClr val="2B2C30"/>
                </a:solidFill>
                <a:ea typeface="Public Sans"/>
              </a:rPr>
              <a:t>Employee behavior can have a significant impact on energy consumption. Encourage employees to: </a:t>
            </a:r>
          </a:p>
          <a:p>
            <a:pPr marL="800100" lvl="1" indent="-342900" latinLnBrk="0">
              <a:buFont typeface="Arial" panose="020B0604020202020204" pitchFamily="34" charset="0"/>
              <a:buChar char="•"/>
            </a:pPr>
            <a:r>
              <a:rPr lang="en-US" sz="2200" dirty="0">
                <a:solidFill>
                  <a:srgbClr val="2B2C30"/>
                </a:solidFill>
                <a:ea typeface="Public Sans"/>
              </a:rPr>
              <a:t>Turn off lights</a:t>
            </a:r>
          </a:p>
          <a:p>
            <a:pPr marL="800100" lvl="1" indent="-342900" latinLnBrk="0">
              <a:buFont typeface="Arial" panose="020B0604020202020204" pitchFamily="34" charset="0"/>
              <a:buChar char="•"/>
            </a:pPr>
            <a:r>
              <a:rPr lang="en-US" sz="2200" dirty="0">
                <a:solidFill>
                  <a:srgbClr val="2B2C30"/>
                </a:solidFill>
                <a:ea typeface="Public Sans"/>
              </a:rPr>
              <a:t>Unplug equipment when not in use</a:t>
            </a:r>
          </a:p>
          <a:p>
            <a:pPr marL="800100" lvl="1" indent="-342900" latinLnBrk="0">
              <a:buFont typeface="Arial" panose="020B0604020202020204" pitchFamily="34" charset="0"/>
              <a:buChar char="•"/>
            </a:pPr>
            <a:r>
              <a:rPr lang="en-US" sz="2200" dirty="0">
                <a:solidFill>
                  <a:srgbClr val="2B2C30"/>
                </a:solidFill>
                <a:ea typeface="Public Sans"/>
              </a:rPr>
              <a:t>Use energy-efficient settings on computers and printers</a:t>
            </a:r>
          </a:p>
          <a:p>
            <a:pPr lvl="1" latinLnBrk="0"/>
            <a:endParaRPr lang="en-US" sz="2200" dirty="0"/>
          </a:p>
          <a:p>
            <a:pPr latinLnBrk="0"/>
            <a:r>
              <a:rPr lang="en-US" sz="2200" dirty="0">
                <a:solidFill>
                  <a:srgbClr val="2B2C30"/>
                </a:solidFill>
              </a:rPr>
              <a:t>Read the International Energy Agency’s </a:t>
            </a:r>
            <a:r>
              <a:rPr lang="en-US" sz="2200" dirty="0" err="1">
                <a:solidFill>
                  <a:srgbClr val="2B2C30"/>
                </a:solidFill>
                <a:hlinkClick r:id="rId3"/>
              </a:rPr>
              <a:t>Behavioural</a:t>
            </a:r>
            <a:r>
              <a:rPr lang="en-US" sz="2200" dirty="0">
                <a:solidFill>
                  <a:srgbClr val="2B2C30"/>
                </a:solidFill>
                <a:hlinkClick r:id="rId3"/>
              </a:rPr>
              <a:t> Changes</a:t>
            </a:r>
            <a:r>
              <a:rPr lang="en-US" sz="2200" dirty="0">
                <a:solidFill>
                  <a:srgbClr val="2B2C30"/>
                </a:solidFill>
              </a:rPr>
              <a:t>.</a:t>
            </a:r>
          </a:p>
          <a:p>
            <a:endParaRPr lang="en-GB" dirty="0"/>
          </a:p>
          <a:p>
            <a:endParaRPr lang="en-GB" dirty="0"/>
          </a:p>
          <a:p>
            <a:r>
              <a:rPr lang="en-GB" dirty="0"/>
              <a:t>https://www.iea.org/energy-system/energy-efficiency-and-demand/behavioural-changes</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2981740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Step 10: Explore some further resources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Where can I go to find out more?</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108676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energy efficiency,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Read the article </a:t>
            </a:r>
            <a:r>
              <a:rPr lang="en-US" altLang="ko-KR" sz="1200" i="1" dirty="0">
                <a:solidFill>
                  <a:srgbClr val="373737"/>
                </a:solidFill>
                <a:ea typeface="맑은 고딕"/>
                <a:hlinkClick r:id="rId3"/>
              </a:rPr>
              <a:t>Coping with the crisis: Increasing resilience in SMEs through energy efficiency</a:t>
            </a:r>
            <a:r>
              <a:rPr lang="en-US" altLang="ko-KR" sz="1200" i="1" dirty="0">
                <a:solidFill>
                  <a:srgbClr val="373737"/>
                </a:solidFill>
                <a:ea typeface="맑은 고딕"/>
              </a:rPr>
              <a:t>.</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 Review Every1’s 30-minute </a:t>
            </a:r>
            <a:r>
              <a:rPr lang="en-US" altLang="ko-KR" sz="1200" i="1" dirty="0">
                <a:solidFill>
                  <a:srgbClr val="373737"/>
                </a:solidFill>
                <a:ea typeface="맑은 고딕"/>
              </a:rPr>
              <a:t>Digital Energy Essentials </a:t>
            </a:r>
            <a:r>
              <a:rPr lang="en-US" altLang="ko-KR" sz="1200" dirty="0">
                <a:solidFill>
                  <a:srgbClr val="373737"/>
                </a:solidFill>
                <a:ea typeface="맑은 고딕"/>
              </a:rPr>
              <a:t>course on </a:t>
            </a:r>
            <a:r>
              <a:rPr lang="en-US" altLang="ko-KR" sz="1200" dirty="0">
                <a:solidFill>
                  <a:srgbClr val="373737"/>
                </a:solidFill>
                <a:ea typeface="맑은 고딕"/>
                <a:hlinkClick r:id="rId4"/>
              </a:rPr>
              <a:t>Energy Use</a:t>
            </a:r>
            <a:r>
              <a:rPr lang="en-US" altLang="ko-KR" sz="1200" dirty="0">
                <a:solidFill>
                  <a:srgbClr val="373737"/>
                </a:solidFill>
                <a:ea typeface="맑은 고딕"/>
              </a:rPr>
              <a:t>.</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the article </a:t>
            </a:r>
            <a:r>
              <a:rPr lang="en-US" altLang="ko-KR" sz="1200" i="1" dirty="0">
                <a:solidFill>
                  <a:srgbClr val="373737"/>
                </a:solidFill>
                <a:hlinkClick r:id="rId5"/>
              </a:rPr>
              <a:t>The benefits of energy efficiency improvements for businesses</a:t>
            </a:r>
            <a:r>
              <a:rPr lang="en-US" altLang="ko-KR" sz="1200" i="1" dirty="0">
                <a:solidFill>
                  <a:srgbClr val="373737"/>
                </a:solidFill>
              </a:rPr>
              <a:t>.</a:t>
            </a:r>
            <a:endParaRPr lang="ko-KR" altLang="en-US" sz="1200" i="1"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Review Every1’s 30-minute </a:t>
            </a:r>
            <a:r>
              <a:rPr lang="en-US" altLang="ko-KR" sz="1200" i="1" dirty="0">
                <a:solidFill>
                  <a:srgbClr val="373737"/>
                </a:solidFill>
                <a:ea typeface="맑은 고딕"/>
              </a:rPr>
              <a:t>Digital Energy Essentials </a:t>
            </a:r>
            <a:r>
              <a:rPr lang="en-US" altLang="ko-KR" sz="1200" dirty="0">
                <a:solidFill>
                  <a:srgbClr val="373737"/>
                </a:solidFill>
                <a:ea typeface="맑은 고딕"/>
              </a:rPr>
              <a:t>course</a:t>
            </a:r>
            <a:r>
              <a:rPr lang="en-US" altLang="ko-KR" sz="1200" i="1" dirty="0">
                <a:solidFill>
                  <a:srgbClr val="373737"/>
                </a:solidFill>
                <a:ea typeface="맑은 고딕"/>
              </a:rPr>
              <a:t> </a:t>
            </a:r>
            <a:r>
              <a:rPr lang="en-GB" altLang="ko-KR" sz="1200" dirty="0">
                <a:solidFill>
                  <a:srgbClr val="373737"/>
                </a:solidFill>
                <a:ea typeface="맑은 고딕"/>
                <a:hlinkClick r:id="rId6"/>
              </a:rPr>
              <a:t>Privacy, safety &amp; security in the digital energy landscape.</a:t>
            </a:r>
            <a:endParaRPr lang="ko-KR" altLang="en-US" sz="1200" dirty="0">
              <a:solidFill>
                <a:srgbClr val="373737"/>
              </a:solidFill>
            </a:endParaRPr>
          </a:p>
          <a:p>
            <a:endParaRPr lang="en-GB" dirty="0"/>
          </a:p>
          <a:p>
            <a:endParaRPr lang="en-GB" dirty="0"/>
          </a:p>
          <a:p>
            <a:r>
              <a:rPr lang="en-GB" dirty="0"/>
              <a:t>https://www.open.edu/openlearncreate/course/view.php?id=12165</a:t>
            </a:r>
            <a:r>
              <a:rPr lang="en-GB" b="1" dirty="0"/>
              <a:t>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28</a:t>
            </a:fld>
            <a:endParaRPr lang="ko-KR" altLang="en-US"/>
          </a:p>
        </p:txBody>
      </p:sp>
    </p:spTree>
    <p:extLst>
      <p:ext uri="{BB962C8B-B14F-4D97-AF65-F5344CB8AC3E}">
        <p14:creationId xmlns:p14="http://schemas.microsoft.com/office/powerpoint/2010/main" val="2891651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i="1" dirty="0"/>
              <a:t>Saving Energy and Making your Business more Energy Efficient: 10 Easy Steps </a:t>
            </a:r>
            <a:r>
              <a:rPr lang="en-GB" dirty="0"/>
              <a:t>includes adaptations in steps 3, 4, 5 and 6 of selected material from The European Commission’s </a:t>
            </a:r>
            <a:r>
              <a:rPr lang="en-GB" i="1" dirty="0">
                <a:hlinkClick r:id="rId3"/>
              </a:rPr>
              <a:t>Coping with the crisis: Increasing resilience in SMEs through energy efficiency</a:t>
            </a:r>
            <a:r>
              <a:rPr lang="en-GB" i="1" dirty="0"/>
              <a:t> </a:t>
            </a:r>
            <a:r>
              <a:rPr lang="en-GB" dirty="0"/>
              <a:t>(the ‘Original Work’) which is licensed </a:t>
            </a:r>
            <a:r>
              <a:rPr lang="en-GB" dirty="0">
                <a:hlinkClick r:id="rId4"/>
              </a:rPr>
              <a:t>CC BY 4.0</a:t>
            </a:r>
            <a:r>
              <a:rPr lang="en-GB" dirty="0"/>
              <a:t>. </a:t>
            </a:r>
          </a:p>
          <a:p>
            <a:pPr latinLnBrk="0"/>
            <a:r>
              <a:rPr lang="en-GB" dirty="0"/>
              <a:t>This adaptation is made and published by the Every1 Project (the ‘Adapter’) and licensed </a:t>
            </a:r>
            <a:r>
              <a:rPr lang="en-GB" dirty="0">
                <a:hlinkClick r:id="rId5"/>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GB" sz="1200" dirty="0">
                <a:solidFill>
                  <a:srgbClr val="242424"/>
                </a:solidFill>
                <a:ea typeface="Public Sans"/>
                <a:cs typeface="Public Sans"/>
                <a:sym typeface="Public Sans"/>
                <a:hlinkClick r:id="rId6"/>
              </a:rPr>
              <a:t>Electricity bills with lightbulb and calculator</a:t>
            </a:r>
            <a:r>
              <a:rPr lang="en-GB" sz="1200" dirty="0">
                <a:solidFill>
                  <a:srgbClr val="242424"/>
                </a:solidFill>
                <a:ea typeface="Public Sans"/>
                <a:cs typeface="Public Sans"/>
                <a:sym typeface="Public Sans"/>
              </a:rPr>
              <a:t> by Uswitch.com Images is </a:t>
            </a:r>
            <a:r>
              <a:rPr lang="en-GB" dirty="0">
                <a:solidFill>
                  <a:srgbClr val="242424"/>
                </a:solidFill>
              </a:rPr>
              <a:t>licensed </a:t>
            </a:r>
            <a:r>
              <a:rPr lang="en-GB" noProof="0" dirty="0">
                <a:solidFill>
                  <a:schemeClr val="dk1"/>
                </a:solidFill>
                <a:ea typeface="Public Sans"/>
                <a:cs typeface="Public Sans"/>
                <a:sym typeface="Public Sans"/>
                <a:hlinkClick r:id="rId7"/>
              </a:rPr>
              <a:t>CC BY 2.0</a:t>
            </a:r>
            <a:r>
              <a:rPr lang="en-GB" dirty="0">
                <a:solidFill>
                  <a:srgbClr val="242424"/>
                </a:solidFill>
              </a:rPr>
              <a:t>.  </a:t>
            </a:r>
            <a:r>
              <a:rPr lang="en-GB" b="0" i="0" dirty="0">
                <a:solidFill>
                  <a:srgbClr val="242424"/>
                </a:solidFill>
                <a:effectLst/>
              </a:rPr>
              <a:t> </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rPr>
              <a:t>Paper Beside </a:t>
            </a:r>
            <a:r>
              <a:rPr lang="en-US" i="1" dirty="0" err="1">
                <a:solidFill>
                  <a:schemeClr val="dk1"/>
                </a:solidFill>
                <a:ea typeface="Public Sans"/>
                <a:cs typeface="Public Sans"/>
                <a:sym typeface="Public Sans"/>
              </a:rPr>
              <a:t>Macbook</a:t>
            </a:r>
            <a:r>
              <a:rPr lang="en-US" dirty="0">
                <a:solidFill>
                  <a:schemeClr val="dk1"/>
                </a:solidFill>
                <a:ea typeface="Public Sans"/>
                <a:cs typeface="Public Sans"/>
                <a:sym typeface="Public Sans"/>
              </a:rPr>
              <a:t> by</a:t>
            </a:r>
            <a:r>
              <a:rPr lang="en-US" sz="1200" dirty="0">
                <a:solidFill>
                  <a:schemeClr val="dk1"/>
                </a:solidFill>
                <a:ea typeface="Public Sans"/>
                <a:cs typeface="Public Sans"/>
                <a:sym typeface="Public Sans"/>
              </a:rPr>
              <a:t> </a:t>
            </a:r>
            <a:r>
              <a:rPr lang="en-US" sz="1200" u="sng" dirty="0">
                <a:solidFill>
                  <a:schemeClr val="dk1"/>
                </a:solidFill>
                <a:ea typeface="Public Sans"/>
                <a:cs typeface="Public Sans"/>
                <a:sym typeface="Public Sans"/>
                <a:hlinkClick r:id="rId8">
                  <a:extLst>
                    <a:ext uri="{A12FA001-AC4F-418D-AE19-62706E023703}">
                      <ahyp:hlinkClr xmlns:ahyp="http://schemas.microsoft.com/office/drawing/2018/hyperlinkcolor" val="tx"/>
                    </a:ext>
                  </a:extLst>
                </a:hlinkClick>
              </a:rPr>
              <a:t>Lukas on Pexels.com</a:t>
            </a:r>
            <a:endParaRPr lang="en-US" sz="1200"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cs typeface="Public Sans"/>
                <a:sym typeface="Public Sans"/>
              </a:rPr>
              <a:t>Step 1: Getting started: What do I need to know?: </a:t>
            </a:r>
            <a:r>
              <a:rPr lang="en-US" i="1" dirty="0">
                <a:solidFill>
                  <a:schemeClr val="dk1"/>
                </a:solidFill>
                <a:cs typeface="Public Sans"/>
                <a:sym typeface="Public Sans"/>
              </a:rPr>
              <a:t>Black Plugs</a:t>
            </a:r>
            <a:r>
              <a:rPr lang="en-US" dirty="0">
                <a:solidFill>
                  <a:schemeClr val="dk1"/>
                </a:solidFill>
                <a:cs typeface="Public Sans"/>
                <a:sym typeface="Public Sans"/>
              </a:rPr>
              <a:t> by</a:t>
            </a:r>
            <a:r>
              <a:rPr lang="en-US" sz="1200" dirty="0">
                <a:solidFill>
                  <a:schemeClr val="dk1"/>
                </a:solidFill>
                <a:ea typeface="Public Sans"/>
                <a:cs typeface="Public Sans"/>
                <a:sym typeface="Public Sans"/>
              </a:rPr>
              <a:t> </a:t>
            </a:r>
            <a:r>
              <a:rPr lang="en-US" sz="1200" u="sng" dirty="0" err="1">
                <a:solidFill>
                  <a:schemeClr val="dk1"/>
                </a:solidFill>
                <a:ea typeface="Public Sans"/>
                <a:cs typeface="Public Sans"/>
                <a:sym typeface="Public Sans"/>
                <a:hlinkClick r:id="rId9">
                  <a:extLst>
                    <a:ext uri="{A12FA001-AC4F-418D-AE19-62706E023703}">
                      <ahyp:hlinkClr xmlns:ahyp="http://schemas.microsoft.com/office/drawing/2018/hyperlinkcolor" val="tx"/>
                    </a:ext>
                  </a:extLst>
                </a:hlinkClick>
              </a:rPr>
              <a:t>Castorly</a:t>
            </a:r>
            <a:r>
              <a:rPr lang="en-US" sz="1200" u="sng" dirty="0">
                <a:solidFill>
                  <a:schemeClr val="dk1"/>
                </a:solidFill>
                <a:ea typeface="Public Sans"/>
                <a:cs typeface="Public Sans"/>
                <a:sym typeface="Public Sans"/>
                <a:hlinkClick r:id="rId9">
                  <a:extLst>
                    <a:ext uri="{A12FA001-AC4F-418D-AE19-62706E023703}">
                      <ahyp:hlinkClr xmlns:ahyp="http://schemas.microsoft.com/office/drawing/2018/hyperlinkcolor" val="tx"/>
                    </a:ext>
                  </a:extLst>
                </a:hlinkClick>
              </a:rPr>
              <a:t> Stock on Pexels.com</a:t>
            </a:r>
            <a:endParaRPr lang="en-US" sz="1200"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Step 2: Getting started: What are the costs and benefits of being more energy efficient?: </a:t>
            </a:r>
            <a:r>
              <a:rPr lang="en-US" sz="1200" dirty="0">
                <a:solidFill>
                  <a:schemeClr val="dk1"/>
                </a:solidFill>
                <a:ea typeface="Public Sans"/>
                <a:cs typeface="Public Sans"/>
                <a:sym typeface="Public Sans"/>
                <a:hlinkClick r:id="rId10"/>
              </a:rPr>
              <a:t>Balancing</a:t>
            </a:r>
            <a:r>
              <a:rPr lang="en-US" sz="1200" dirty="0">
                <a:solidFill>
                  <a:schemeClr val="dk1"/>
                </a:solidFill>
                <a:ea typeface="Public Sans"/>
                <a:cs typeface="Public Sans"/>
                <a:sym typeface="Public Sans"/>
              </a:rPr>
              <a:t> by Scouse Smurf is licensed </a:t>
            </a:r>
            <a:r>
              <a:rPr lang="en-US" sz="1200" dirty="0">
                <a:solidFill>
                  <a:schemeClr val="dk1"/>
                </a:solidFill>
                <a:ea typeface="Public Sans"/>
                <a:cs typeface="Public Sans"/>
                <a:sym typeface="Public Sans"/>
                <a:hlinkClick r:id="rId11"/>
              </a:rPr>
              <a:t>CC BY-ND 2.0</a:t>
            </a:r>
            <a:r>
              <a:rPr lang="en-US" sz="120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Step 3: Conducting an Energy Audit: </a:t>
            </a:r>
            <a:r>
              <a:rPr lang="en-US" dirty="0">
                <a:solidFill>
                  <a:schemeClr val="dk1"/>
                </a:solidFill>
                <a:ea typeface="Public Sans"/>
                <a:cs typeface="Public Sans"/>
                <a:sym typeface="Public Sans"/>
                <a:hlinkClick r:id="rId12"/>
              </a:rPr>
              <a:t>Energy audit</a:t>
            </a:r>
            <a:r>
              <a:rPr lang="en-US" dirty="0">
                <a:solidFill>
                  <a:schemeClr val="dk1"/>
                </a:solidFill>
                <a:ea typeface="Public Sans"/>
                <a:cs typeface="Public Sans"/>
                <a:sym typeface="Public Sans"/>
              </a:rPr>
              <a:t> by EE image database is licensed </a:t>
            </a:r>
            <a:r>
              <a:rPr lang="en-US" dirty="0">
                <a:solidFill>
                  <a:schemeClr val="dk1"/>
                </a:solidFill>
                <a:ea typeface="Public Sans"/>
                <a:cs typeface="Public Sans"/>
                <a:sym typeface="Public Sans"/>
                <a:hlinkClick r:id="rId13"/>
              </a:rPr>
              <a:t>CC BY-NC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Step 4: Installing a Smart Meter: </a:t>
            </a:r>
            <a:r>
              <a:rPr lang="en-US" sz="1200" dirty="0">
                <a:solidFill>
                  <a:schemeClr val="dk1"/>
                </a:solidFill>
                <a:ea typeface="Public Sans"/>
                <a:cs typeface="Public Sans"/>
                <a:sym typeface="Public Sans"/>
                <a:hlinkClick r:id="rId14"/>
              </a:rPr>
              <a:t>British Gas Smart Meter </a:t>
            </a:r>
            <a:r>
              <a:rPr lang="en-US" sz="1200" dirty="0">
                <a:solidFill>
                  <a:schemeClr val="dk1"/>
                </a:solidFill>
                <a:ea typeface="Public Sans"/>
                <a:cs typeface="Public Sans"/>
                <a:sym typeface="Public Sans"/>
              </a:rPr>
              <a:t>by </a:t>
            </a:r>
            <a:r>
              <a:rPr lang="en-US" sz="1200" dirty="0" err="1">
                <a:solidFill>
                  <a:schemeClr val="dk1"/>
                </a:solidFill>
                <a:ea typeface="Public Sans"/>
                <a:cs typeface="Public Sans"/>
                <a:sym typeface="Public Sans"/>
              </a:rPr>
              <a:t>SlipStreamJC</a:t>
            </a:r>
            <a:r>
              <a:rPr lang="en-US" sz="1200"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3"/>
              </a:rPr>
              <a:t>CC BY-NC 2.0</a:t>
            </a:r>
            <a:r>
              <a:rPr lang="en-US" dirty="0">
                <a:solidFill>
                  <a:schemeClr val="dk1"/>
                </a:solidFill>
                <a:ea typeface="Public Sans"/>
                <a:cs typeface="Public Sans"/>
                <a:sym typeface="Public Sans"/>
              </a:rPr>
              <a:t>.</a:t>
            </a:r>
            <a:endParaRPr lang="en-US" sz="12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Step 5: Identifying your electricity demand by device: </a:t>
            </a:r>
            <a:r>
              <a:rPr lang="en-US" dirty="0">
                <a:solidFill>
                  <a:schemeClr val="dk1"/>
                </a:solidFill>
                <a:ea typeface="Public Sans"/>
                <a:cs typeface="Public Sans"/>
                <a:sym typeface="Public Sans"/>
                <a:hlinkClick r:id="rId15"/>
              </a:rPr>
              <a:t>Energy</a:t>
            </a:r>
            <a:r>
              <a:rPr lang="en-US" dirty="0">
                <a:solidFill>
                  <a:schemeClr val="dk1"/>
                </a:solidFill>
                <a:ea typeface="Public Sans"/>
                <a:cs typeface="Public Sans"/>
                <a:sym typeface="Public Sans"/>
              </a:rPr>
              <a:t> by Maria </a:t>
            </a:r>
            <a:r>
              <a:rPr lang="en-US" dirty="0" err="1">
                <a:solidFill>
                  <a:schemeClr val="dk1"/>
                </a:solidFill>
                <a:ea typeface="Public Sans"/>
                <a:cs typeface="Public Sans"/>
                <a:sym typeface="Public Sans"/>
              </a:rPr>
              <a:t>Eklind</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6"/>
              </a:rPr>
              <a:t>CC BY-SA 2.0</a:t>
            </a:r>
            <a:r>
              <a:rPr lang="en-US" dirty="0">
                <a:solidFill>
                  <a:schemeClr val="dk1"/>
                </a:solidFill>
                <a:ea typeface="Public Sans"/>
                <a:cs typeface="Public Sans"/>
                <a:sym typeface="Public Sans"/>
              </a:rPr>
              <a:t>.</a:t>
            </a: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29</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rPr>
              <a:t>In this short presentation we'll explore: </a:t>
            </a:r>
          </a:p>
          <a:p>
            <a:pPr latinLnBrk="0"/>
            <a:endParaRPr lang="en-GB" sz="1200" dirty="0">
              <a:solidFill>
                <a:srgbClr val="2B2C30"/>
              </a:solidFill>
            </a:endParaRPr>
          </a:p>
          <a:p>
            <a:pPr marL="457200" indent="-457200" latinLnBrk="0">
              <a:buChar char="•"/>
            </a:pPr>
            <a:r>
              <a:rPr lang="en-GB" sz="1200" dirty="0">
                <a:solidFill>
                  <a:srgbClr val="2B2C30"/>
                </a:solidFill>
              </a:rPr>
              <a:t>How to better understand your energy consumption, and why this is important.</a:t>
            </a:r>
          </a:p>
          <a:p>
            <a:pPr marL="457200" indent="-457200" latinLnBrk="0">
              <a:buChar char="•"/>
            </a:pPr>
            <a:r>
              <a:rPr lang="en-GB" sz="1200" dirty="0">
                <a:solidFill>
                  <a:srgbClr val="2B2C30"/>
                </a:solidFill>
              </a:rPr>
              <a:t>The benefits of making your business's energy consumption more efficient.</a:t>
            </a:r>
          </a:p>
          <a:p>
            <a:pPr marL="457200" indent="-457200" latinLnBrk="0">
              <a:buChar char="•"/>
            </a:pPr>
            <a:r>
              <a:rPr lang="en-GB" sz="1200" dirty="0">
                <a:solidFill>
                  <a:srgbClr val="2B2C30"/>
                </a:solidFill>
              </a:rPr>
              <a:t>10 possible steps to save energy and make your business more efficient.</a:t>
            </a:r>
          </a:p>
          <a:p>
            <a:pPr marL="457200" indent="-457200" latinLnBrk="0">
              <a:buChar char="•"/>
            </a:pPr>
            <a:endParaRPr lang="en-GB" sz="1200" dirty="0">
              <a:solidFill>
                <a:srgbClr val="2B2C30"/>
              </a:solidFill>
            </a:endParaRPr>
          </a:p>
          <a:p>
            <a:pPr latinLnBrk="0"/>
            <a:r>
              <a:rPr lang="en-GB" sz="1200" dirty="0">
                <a:solidFill>
                  <a:srgbClr val="2B2C30"/>
                </a:solidFill>
              </a:rPr>
              <a:t>Each step begins with a reflective question. Take a moment to consider each question, before moving on.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640389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E202F-B461-F2E7-A9D5-C5628877F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E90AC-6D9A-1D34-4D9B-914C6AECD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9E8F83-A10E-BAC6-BE53-2316CAE6C5F1}"/>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marL="285750" indent="-285750" latinLnBrk="0">
              <a:buFont typeface="Arial" panose="020B0604020202020204" pitchFamily="34" charset="0"/>
              <a:buChar char="•"/>
            </a:pPr>
            <a:r>
              <a:rPr lang="en-GB" sz="1200" noProof="0" dirty="0">
                <a:solidFill>
                  <a:schemeClr val="dk1"/>
                </a:solidFill>
                <a:ea typeface="Public Sans"/>
                <a:cs typeface="Public Sans"/>
                <a:sym typeface="Public Sans"/>
              </a:rPr>
              <a:t>Step 6:</a:t>
            </a:r>
            <a:r>
              <a:rPr lang="en-GB" noProof="0" dirty="0">
                <a:solidFill>
                  <a:schemeClr val="dk1"/>
                </a:solidFill>
                <a:ea typeface="Public Sans"/>
                <a:cs typeface="Public Sans"/>
                <a:sym typeface="Public Sans"/>
              </a:rPr>
              <a:t> Exploring possibilities to switch to more efficient energy use: </a:t>
            </a:r>
            <a:r>
              <a:rPr lang="en-GB" noProof="0" dirty="0">
                <a:solidFill>
                  <a:schemeClr val="dk1"/>
                </a:solidFill>
                <a:ea typeface="Public Sans"/>
                <a:cs typeface="Public Sans"/>
                <a:sym typeface="Public Sans"/>
                <a:hlinkClick r:id="rId3"/>
              </a:rPr>
              <a:t>Energy</a:t>
            </a:r>
            <a:r>
              <a:rPr lang="en-GB" noProof="0" dirty="0">
                <a:solidFill>
                  <a:schemeClr val="dk1"/>
                </a:solidFill>
                <a:ea typeface="Public Sans"/>
                <a:cs typeface="Public Sans"/>
                <a:sym typeface="Public Sans"/>
              </a:rPr>
              <a:t> by Umberto </a:t>
            </a:r>
            <a:r>
              <a:rPr lang="en-GB" noProof="0" dirty="0" err="1">
                <a:solidFill>
                  <a:schemeClr val="dk1"/>
                </a:solidFill>
                <a:ea typeface="Public Sans"/>
                <a:cs typeface="Public Sans"/>
                <a:sym typeface="Public Sans"/>
              </a:rPr>
              <a:t>Salvagnin</a:t>
            </a:r>
            <a:r>
              <a:rPr lang="en-GB" noProof="0" dirty="0">
                <a:solidFill>
                  <a:schemeClr val="dk1"/>
                </a:solidFill>
                <a:ea typeface="Public Sans"/>
                <a:cs typeface="Public Sans"/>
                <a:sym typeface="Public Sans"/>
              </a:rPr>
              <a:t> is licensed </a:t>
            </a:r>
            <a:r>
              <a:rPr lang="en-GB" noProof="0" dirty="0">
                <a:solidFill>
                  <a:schemeClr val="dk1"/>
                </a:solidFill>
                <a:ea typeface="Public Sans"/>
                <a:cs typeface="Public Sans"/>
                <a:sym typeface="Public Sans"/>
                <a:hlinkClick r:id="rId4"/>
              </a:rPr>
              <a:t>CC BY 2.0</a:t>
            </a:r>
            <a:r>
              <a:rPr lang="en-GB" dirty="0">
                <a:solidFill>
                  <a:srgbClr val="242424"/>
                </a:solidFill>
              </a:rPr>
              <a:t>. </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Step 7: Increasing the energy efficiency of your equipment: </a:t>
            </a:r>
            <a:r>
              <a:rPr lang="en-GB" noProof="0" dirty="0">
                <a:solidFill>
                  <a:schemeClr val="dk1"/>
                </a:solidFill>
                <a:ea typeface="Public Sans"/>
                <a:cs typeface="Public Sans"/>
                <a:sym typeface="Public Sans"/>
                <a:hlinkClick r:id="rId5"/>
              </a:rPr>
              <a:t>Computer</a:t>
            </a:r>
            <a:r>
              <a:rPr lang="en-GB" noProof="0" dirty="0">
                <a:solidFill>
                  <a:schemeClr val="dk1"/>
                </a:solidFill>
                <a:ea typeface="Public Sans"/>
                <a:cs typeface="Public Sans"/>
                <a:sym typeface="Public Sans"/>
              </a:rPr>
              <a:t> by </a:t>
            </a:r>
            <a:r>
              <a:rPr lang="en-GB" noProof="0" dirty="0" err="1">
                <a:solidFill>
                  <a:schemeClr val="dk1"/>
                </a:solidFill>
                <a:ea typeface="Public Sans"/>
                <a:cs typeface="Public Sans"/>
                <a:sym typeface="Public Sans"/>
              </a:rPr>
              <a:t>eltpics</a:t>
            </a:r>
            <a:r>
              <a:rPr lang="en-GB" noProof="0" dirty="0">
                <a:solidFill>
                  <a:schemeClr val="dk1"/>
                </a:solidFill>
                <a:ea typeface="Public Sans"/>
                <a:cs typeface="Public Sans"/>
                <a:sym typeface="Public Sans"/>
              </a:rPr>
              <a:t> is license</a:t>
            </a:r>
            <a:r>
              <a:rPr lang="en-US" sz="1200" dirty="0">
                <a:solidFill>
                  <a:schemeClr val="dk1"/>
                </a:solidFill>
                <a:ea typeface="Public Sans"/>
                <a:cs typeface="Public Sans"/>
                <a:sym typeface="Public Sans"/>
              </a:rPr>
              <a:t>d </a:t>
            </a:r>
            <a:r>
              <a:rPr lang="en-US" dirty="0">
                <a:solidFill>
                  <a:schemeClr val="dk1"/>
                </a:solidFill>
                <a:ea typeface="Public Sans"/>
                <a:cs typeface="Public Sans"/>
                <a:sym typeface="Public Sans"/>
                <a:hlinkClick r:id="rId6"/>
              </a:rPr>
              <a:t>CC BY-NC 2.0</a:t>
            </a:r>
            <a:r>
              <a:rPr lang="en-US" dirty="0">
                <a:solidFill>
                  <a:schemeClr val="dk1"/>
                </a:solidFill>
                <a:ea typeface="Public Sans"/>
                <a:cs typeface="Public Sans"/>
                <a:sym typeface="Public Sans"/>
              </a:rPr>
              <a:t>.</a:t>
            </a:r>
            <a:endParaRPr lang="en-GB" sz="1200"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Step 8: Optimising your heating and cooling systems: </a:t>
            </a:r>
            <a:r>
              <a:rPr lang="en-GB" noProof="0" dirty="0">
                <a:solidFill>
                  <a:schemeClr val="dk1"/>
                </a:solidFill>
                <a:ea typeface="Public Sans"/>
                <a:cs typeface="Public Sans"/>
                <a:sym typeface="Public Sans"/>
                <a:hlinkClick r:id="rId7"/>
              </a:rPr>
              <a:t>Light Switch – 157/365</a:t>
            </a:r>
            <a:r>
              <a:rPr lang="en-GB" noProof="0" dirty="0">
                <a:solidFill>
                  <a:schemeClr val="dk1"/>
                </a:solidFill>
                <a:ea typeface="Public Sans"/>
                <a:cs typeface="Public Sans"/>
                <a:sym typeface="Public Sans"/>
              </a:rPr>
              <a:t> by Niklas Morberg is </a:t>
            </a:r>
            <a:r>
              <a:rPr lang="en-US" sz="1200" dirty="0">
                <a:solidFill>
                  <a:schemeClr val="dk1"/>
                </a:solidFill>
                <a:ea typeface="Public Sans"/>
                <a:cs typeface="Public Sans"/>
                <a:sym typeface="Public Sans"/>
              </a:rPr>
              <a:t>licensed </a:t>
            </a:r>
            <a:r>
              <a:rPr lang="en-US" dirty="0">
                <a:solidFill>
                  <a:schemeClr val="dk1"/>
                </a:solidFill>
                <a:ea typeface="Public Sans"/>
                <a:cs typeface="Public Sans"/>
                <a:sym typeface="Public Sans"/>
                <a:hlinkClick r:id="rId6"/>
              </a:rPr>
              <a:t>CC BY-NC 2.0</a:t>
            </a:r>
            <a:r>
              <a:rPr lang="en-US" dirty="0">
                <a:solidFill>
                  <a:schemeClr val="dk1"/>
                </a:solidFill>
                <a:ea typeface="Public Sans"/>
                <a:cs typeface="Public Sans"/>
                <a:sym typeface="Public Sans"/>
              </a:rPr>
              <a:t>.</a:t>
            </a: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GB" sz="1200" noProof="0" dirty="0">
                <a:solidFill>
                  <a:schemeClr val="dk1"/>
                </a:solidFill>
                <a:ea typeface="Public Sans"/>
                <a:cs typeface="Public Sans"/>
                <a:sym typeface="Public Sans"/>
              </a:rPr>
              <a:t>Step </a:t>
            </a:r>
            <a:r>
              <a:rPr lang="en-GB" noProof="0" dirty="0">
                <a:solidFill>
                  <a:schemeClr val="dk1"/>
                </a:solidFill>
                <a:ea typeface="Public Sans"/>
                <a:cs typeface="Public Sans"/>
                <a:sym typeface="Public Sans"/>
              </a:rPr>
              <a:t>9</a:t>
            </a:r>
            <a:r>
              <a:rPr lang="en-GB" sz="1200" noProof="0" dirty="0">
                <a:solidFill>
                  <a:schemeClr val="dk1"/>
                </a:solidFill>
                <a:ea typeface="Public Sans"/>
                <a:cs typeface="Public Sans"/>
                <a:sym typeface="Public Sans"/>
              </a:rPr>
              <a:t>: </a:t>
            </a:r>
            <a:r>
              <a:rPr lang="en-GB" noProof="0" dirty="0">
                <a:solidFill>
                  <a:schemeClr val="dk1"/>
                </a:solidFill>
                <a:ea typeface="Public Sans"/>
                <a:cs typeface="Public Sans"/>
                <a:sym typeface="Public Sans"/>
              </a:rPr>
              <a:t>Encourage energy saving practices amongst employees: </a:t>
            </a:r>
            <a:r>
              <a:rPr lang="en-GB" dirty="0">
                <a:solidFill>
                  <a:schemeClr val="dk1"/>
                </a:solidFill>
                <a:ea typeface="Public Sans"/>
                <a:cs typeface="Public Sans"/>
                <a:sym typeface="Public Sans"/>
                <a:hlinkClick r:id="rId8"/>
              </a:rPr>
              <a:t>@Work</a:t>
            </a:r>
            <a:r>
              <a:rPr lang="en-GB" dirty="0">
                <a:solidFill>
                  <a:schemeClr val="dk1"/>
                </a:solidFill>
                <a:ea typeface="Public Sans"/>
                <a:cs typeface="Public Sans"/>
                <a:sym typeface="Public Sans"/>
              </a:rPr>
              <a:t> by Daphne is </a:t>
            </a:r>
            <a:r>
              <a:rPr lang="en-GB" dirty="0">
                <a:solidFill>
                  <a:srgbClr val="242424"/>
                </a:solidFill>
              </a:rPr>
              <a:t>licensed </a:t>
            </a:r>
            <a:r>
              <a:rPr lang="en-GB" noProof="0" dirty="0">
                <a:solidFill>
                  <a:schemeClr val="dk1"/>
                </a:solidFill>
                <a:ea typeface="Public Sans"/>
                <a:cs typeface="Public Sans"/>
                <a:sym typeface="Public Sans"/>
                <a:hlinkClick r:id="rId4"/>
              </a:rPr>
              <a:t>CC BY 2.0</a:t>
            </a:r>
            <a:r>
              <a:rPr lang="en-GB" dirty="0">
                <a:solidFill>
                  <a:srgbClr val="242424"/>
                </a:solidFill>
              </a:rPr>
              <a:t>. </a:t>
            </a: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rgbClr val="242424"/>
              </a:solidFill>
              <a:ea typeface="Calibri"/>
              <a:cs typeface="Calibri"/>
            </a:endParaRPr>
          </a:p>
          <a:p>
            <a:pPr latinLnBrk="0"/>
            <a:r>
              <a:rPr lang="en-GB" dirty="0">
                <a:solidFill>
                  <a:srgbClr val="231F20"/>
                </a:solidFill>
                <a:ea typeface="Calibri"/>
                <a:cs typeface="Calibri"/>
              </a:rPr>
              <a:t>The following resources were used to inform this presentation: </a:t>
            </a:r>
          </a:p>
          <a:p>
            <a:pPr latinLnBrk="0"/>
            <a:endParaRPr lang="en-GB" dirty="0">
              <a:solidFill>
                <a:srgbClr val="231F20"/>
              </a:solidFill>
              <a:cs typeface="Calibri"/>
            </a:endParaRPr>
          </a:p>
          <a:p>
            <a:pPr latinLnBrk="0"/>
            <a:r>
              <a:rPr lang="en-GB" dirty="0">
                <a:solidFill>
                  <a:srgbClr val="231F20"/>
                </a:solidFill>
                <a:cs typeface="Calibri"/>
              </a:rPr>
              <a:t>Energy Solutions Oxfordshire (n.d.) </a:t>
            </a:r>
            <a:r>
              <a:rPr lang="en-GB" i="1" dirty="0">
                <a:solidFill>
                  <a:srgbClr val="231F20"/>
                </a:solidFill>
                <a:cs typeface="Calibri"/>
              </a:rPr>
              <a:t>The benefits of energy efficiency improvements for businesses. </a:t>
            </a:r>
            <a:r>
              <a:rPr lang="en-GB" dirty="0">
                <a:solidFill>
                  <a:srgbClr val="231F20"/>
                </a:solidFill>
                <a:cs typeface="Calibri"/>
                <a:hlinkClick r:id="rId9"/>
              </a:rPr>
              <a:t>https://www.energysolutionsoxfordshire.org/the-benefits-of-energy-efficiency-improvements-for-smes/</a:t>
            </a:r>
            <a:r>
              <a:rPr lang="en-GB" dirty="0">
                <a:solidFill>
                  <a:srgbClr val="231F20"/>
                </a:solidFill>
                <a:cs typeface="Calibri"/>
              </a:rPr>
              <a:t> </a:t>
            </a:r>
          </a:p>
          <a:p>
            <a:pPr latinLnBrk="0"/>
            <a:r>
              <a:rPr lang="en-GB" dirty="0">
                <a:solidFill>
                  <a:srgbClr val="231F20"/>
                </a:solidFill>
                <a:cs typeface="Calibri"/>
              </a:rPr>
              <a:t>Torus (n.d.) </a:t>
            </a:r>
            <a:r>
              <a:rPr lang="en-GB" i="1" dirty="0">
                <a:solidFill>
                  <a:srgbClr val="231F20"/>
                </a:solidFill>
                <a:cs typeface="Calibri"/>
              </a:rPr>
              <a:t>What are the Cost &amp; Benefits of Energy Efficiency? </a:t>
            </a:r>
            <a:r>
              <a:rPr lang="en-GB" dirty="0">
                <a:solidFill>
                  <a:srgbClr val="3F3F3F"/>
                </a:solidFill>
                <a:effectLst/>
                <a:hlinkClick r:id="rId10"/>
              </a:rPr>
              <a:t>https://www.torus.co/learn/what-are-the-cost-benefits-of-energy-efficiency</a:t>
            </a:r>
            <a:endParaRPr lang="en-GB" dirty="0">
              <a:solidFill>
                <a:srgbClr val="3F3F3F"/>
              </a:solidFill>
              <a:effectLst/>
            </a:endParaRPr>
          </a:p>
          <a:p>
            <a:pPr latinLnBrk="0"/>
            <a:endParaRPr lang="en-GB" sz="900" u="sng" dirty="0">
              <a:solidFill>
                <a:srgbClr val="0000FF"/>
              </a:solidFill>
              <a:ea typeface="Calibri"/>
              <a:cs typeface="Calibri"/>
            </a:endParaRPr>
          </a:p>
          <a:p>
            <a:pPr latinLnBrk="0"/>
            <a:endParaRPr lang="en-GB" dirty="0">
              <a:solidFill>
                <a:schemeClr val="dk1"/>
              </a:solidFill>
              <a:ea typeface="Public Sans"/>
              <a:cs typeface="Public Sans"/>
            </a:endParaRPr>
          </a:p>
          <a:p>
            <a:endParaRPr lang="en-BE" dirty="0"/>
          </a:p>
        </p:txBody>
      </p:sp>
      <p:sp>
        <p:nvSpPr>
          <p:cNvPr id="4" name="Slide Number Placeholder 3">
            <a:extLst>
              <a:ext uri="{FF2B5EF4-FFF2-40B4-BE49-F238E27FC236}">
                <a16:creationId xmlns:a16="http://schemas.microsoft.com/office/drawing/2014/main" id="{40BDA55E-2DA7-FF66-CADB-5A611AD9F029}"/>
              </a:ext>
            </a:extLst>
          </p:cNvPr>
          <p:cNvSpPr>
            <a:spLocks noGrp="1"/>
          </p:cNvSpPr>
          <p:nvPr>
            <p:ph type="sldNum" sz="quarter" idx="5"/>
          </p:nvPr>
        </p:nvSpPr>
        <p:spPr/>
        <p:txBody>
          <a:bodyPr/>
          <a:lstStyle/>
          <a:p>
            <a:fld id="{F08FC7D2-309F-4B1D-AF63-DB3D4B544859}" type="slidenum">
              <a:rPr lang="ko-KR" altLang="en-US" smtClean="0"/>
              <a:t>30</a:t>
            </a:fld>
            <a:endParaRPr lang="ko-KR" altLang="en-US"/>
          </a:p>
        </p:txBody>
      </p:sp>
    </p:spTree>
    <p:extLst>
      <p:ext uri="{BB962C8B-B14F-4D97-AF65-F5344CB8AC3E}">
        <p14:creationId xmlns:p14="http://schemas.microsoft.com/office/powerpoint/2010/main" val="3331650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31</a:t>
            </a:fld>
            <a:endParaRPr lang="ko-KR" altLang="en-US"/>
          </a:p>
        </p:txBody>
      </p:sp>
    </p:spTree>
    <p:extLst>
      <p:ext uri="{BB962C8B-B14F-4D97-AF65-F5344CB8AC3E}">
        <p14:creationId xmlns:p14="http://schemas.microsoft.com/office/powerpoint/2010/main" val="917442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10 easy steps to save energy and make your business more energy efficient</a:t>
            </a:r>
            <a:endParaRPr lang="en-US" sz="1050" kern="1200" dirty="0">
              <a:solidFill>
                <a:schemeClr val="bg1"/>
              </a:solidFill>
              <a:latin typeface="+mn-lt"/>
              <a:ea typeface="+mn-ea"/>
              <a:cs typeface="+mn-cs"/>
            </a:endParaRPr>
          </a:p>
          <a:p>
            <a:pPr marL="342900" indent="-342900" latinLnBrk="0">
              <a:buFont typeface="+mj-lt"/>
              <a:buAutoNum type="arabicPeriod"/>
            </a:pPr>
            <a:r>
              <a:rPr lang="en-GB" sz="1200" noProof="0" dirty="0">
                <a:ea typeface="Public Sans"/>
                <a:cs typeface="Public Sans"/>
                <a:sym typeface="Public Sans"/>
              </a:rPr>
              <a:t>Getting started: What do I need to know? </a:t>
            </a:r>
          </a:p>
          <a:p>
            <a:pPr marL="342900" indent="-342900" latinLnBrk="0">
              <a:buFont typeface="+mj-lt"/>
              <a:buAutoNum type="arabicPeriod"/>
            </a:pPr>
            <a:r>
              <a:rPr lang="en-GB" sz="1200" noProof="0" dirty="0">
                <a:ea typeface="Public Sans"/>
                <a:cs typeface="Public Sans"/>
                <a:sym typeface="Public Sans"/>
              </a:rPr>
              <a:t>Getting started: What are the benefits of being more energy efficient?</a:t>
            </a:r>
          </a:p>
          <a:p>
            <a:pPr marL="342900" indent="-342900" latinLnBrk="0">
              <a:buFont typeface="+mj-lt"/>
              <a:buAutoNum type="arabicPeriod"/>
            </a:pPr>
            <a:r>
              <a:rPr lang="en-GB" sz="1200" noProof="0" dirty="0">
                <a:ea typeface="Public Sans"/>
                <a:cs typeface="Public Sans"/>
                <a:sym typeface="Public Sans"/>
              </a:rPr>
              <a:t>Conduct an energy audit</a:t>
            </a:r>
          </a:p>
          <a:p>
            <a:pPr marL="342900" indent="-342900" latinLnBrk="0">
              <a:buFont typeface="+mj-lt"/>
              <a:buAutoNum type="arabicPeriod"/>
            </a:pPr>
            <a:r>
              <a:rPr lang="en-GB" sz="1200" noProof="0" dirty="0">
                <a:ea typeface="Public Sans"/>
                <a:cs typeface="Public Sans"/>
                <a:sym typeface="Public Sans"/>
              </a:rPr>
              <a:t>Install a smart meter </a:t>
            </a:r>
          </a:p>
          <a:p>
            <a:pPr marL="342900" indent="-342900" latinLnBrk="0">
              <a:buFont typeface="+mj-lt"/>
              <a:buAutoNum type="arabicPeriod"/>
            </a:pPr>
            <a:r>
              <a:rPr lang="en-GB" sz="1200" noProof="0" dirty="0">
                <a:ea typeface="Public Sans"/>
                <a:cs typeface="Public Sans"/>
                <a:sym typeface="Public Sans"/>
              </a:rPr>
              <a:t>Calculate appliance energy use </a:t>
            </a:r>
          </a:p>
          <a:p>
            <a:pPr marL="342900" indent="-342900" latinLnBrk="0">
              <a:buFont typeface="+mj-lt"/>
              <a:buAutoNum type="arabicPeriod"/>
            </a:pPr>
            <a:r>
              <a:rPr lang="en-GB" sz="1200" noProof="0" dirty="0">
                <a:ea typeface="Public Sans"/>
                <a:cs typeface="Public Sans"/>
                <a:sym typeface="Public Sans"/>
              </a:rPr>
              <a:t>Explore more efficient energy use</a:t>
            </a:r>
          </a:p>
          <a:p>
            <a:pPr marL="342900" indent="-342900" latinLnBrk="0">
              <a:buFont typeface="+mj-lt"/>
              <a:buAutoNum type="arabicPeriod"/>
            </a:pPr>
            <a:r>
              <a:rPr lang="en-GB" sz="1200" noProof="0" dirty="0">
                <a:ea typeface="Public Sans"/>
                <a:cs typeface="Public Sans"/>
                <a:sym typeface="Public Sans"/>
              </a:rPr>
              <a:t>Increase the energy efficiency of your equipment </a:t>
            </a:r>
          </a:p>
          <a:p>
            <a:pPr marL="342900" indent="-342900" latinLnBrk="0">
              <a:buFont typeface="+mj-lt"/>
              <a:buAutoNum type="arabicPeriod"/>
            </a:pPr>
            <a:r>
              <a:rPr lang="en-GB" sz="1200" noProof="0" dirty="0">
                <a:ea typeface="Public Sans"/>
                <a:cs typeface="Public Sans"/>
                <a:sym typeface="Public Sans"/>
              </a:rPr>
              <a:t>Optimise your heating and cooling systems</a:t>
            </a:r>
          </a:p>
          <a:p>
            <a:pPr marL="342900" indent="-342900" latinLnBrk="0">
              <a:buFont typeface="+mj-lt"/>
              <a:buAutoNum type="arabicPeriod"/>
            </a:pPr>
            <a:r>
              <a:rPr lang="en-GB" sz="1200" dirty="0">
                <a:ea typeface="Public Sans"/>
                <a:cs typeface="Public Sans"/>
                <a:sym typeface="Public Sans"/>
              </a:rPr>
              <a:t>Encourage energy saving practices amongst employees</a:t>
            </a:r>
          </a:p>
          <a:p>
            <a:pPr marL="342900" indent="-342900" latinLnBrk="0">
              <a:buFont typeface="+mj-lt"/>
              <a:buAutoNum type="arabicPeriod"/>
            </a:pPr>
            <a:r>
              <a:rPr lang="en-GB" sz="1200" noProof="0" dirty="0">
                <a:ea typeface="Public Sans"/>
                <a:cs typeface="Public Sans"/>
                <a:sym typeface="Public Sans"/>
              </a:rPr>
              <a:t>Explore some </a:t>
            </a:r>
            <a:r>
              <a:rPr lang="en-GB" sz="1200" dirty="0">
                <a:ea typeface="Public Sans"/>
                <a:cs typeface="Public Sans"/>
                <a:sym typeface="Public Sans"/>
              </a:rPr>
              <a:t>further resources</a:t>
            </a:r>
            <a:endParaRPr lang="en-GB" sz="1200" noProof="0" dirty="0">
              <a:ea typeface="Public Sans"/>
              <a:cs typeface="Public Sans"/>
              <a:sym typeface="Public Sans"/>
            </a:endParaRPr>
          </a:p>
          <a:p>
            <a:pPr marL="342900" indent="-342900" latinLnBrk="0">
              <a:buFont typeface="+mj-lt"/>
              <a:buAutoNum type="arabicPeriod"/>
            </a:pPr>
            <a:endParaRPr lang="en-GB" sz="1200" noProof="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2979588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1: Getting started: What do I need to know?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do I need to know to get started?</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750585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1: Getting started: What do I need to know? </a:t>
            </a:r>
          </a:p>
          <a:p>
            <a:pPr latinLnBrk="0"/>
            <a:r>
              <a:rPr lang="en-GB" sz="1200" b="1" noProof="0" dirty="0">
                <a:latin typeface="Calibri"/>
                <a:ea typeface="Public Sans"/>
                <a:cs typeface="Public Sans"/>
                <a:sym typeface="Public Sans"/>
              </a:rPr>
              <a:t>It is important to understand how and when you are consuming energy</a:t>
            </a:r>
            <a:r>
              <a:rPr lang="en-GB" sz="1200" noProof="0" dirty="0">
                <a:latin typeface="Calibri"/>
                <a:ea typeface="Public Sans"/>
                <a:cs typeface="Public Sans"/>
                <a:sym typeface="Public Sans"/>
              </a:rPr>
              <a:t>. This enables you to: </a:t>
            </a:r>
          </a:p>
          <a:p>
            <a:pPr latinLnBrk="0"/>
            <a:endParaRPr lang="en-GB" sz="1200" noProof="0" dirty="0">
              <a:solidFill>
                <a:srgbClr val="000066"/>
              </a:solidFill>
              <a:latin typeface="Public Sans"/>
              <a:ea typeface="Public Sans"/>
              <a:cs typeface="Public Sans"/>
            </a:endParaRPr>
          </a:p>
          <a:p>
            <a:pPr marL="342900" indent="-342900" latinLnBrk="0">
              <a:buFont typeface="Arial" panose="020B0604020202020204" pitchFamily="34" charset="0"/>
              <a:buChar char="•"/>
            </a:pPr>
            <a:r>
              <a:rPr lang="en-GB" sz="1200" noProof="0" dirty="0">
                <a:solidFill>
                  <a:srgbClr val="2B2C30"/>
                </a:solidFill>
              </a:rPr>
              <a:t>Make </a:t>
            </a:r>
            <a:r>
              <a:rPr lang="en-GB" sz="1200" b="1" noProof="0" dirty="0">
                <a:solidFill>
                  <a:srgbClr val="2B2C30"/>
                </a:solidFill>
              </a:rPr>
              <a:t>informed decisions</a:t>
            </a:r>
            <a:r>
              <a:rPr lang="en-GB" sz="1200" noProof="0" dirty="0">
                <a:solidFill>
                  <a:srgbClr val="2B2C30"/>
                </a:solidFill>
              </a:rPr>
              <a:t>.</a:t>
            </a:r>
            <a:endParaRPr lang="en-GB" sz="1200" dirty="0">
              <a:solidFill>
                <a:srgbClr val="2B2C30"/>
              </a:solidFill>
            </a:endParaRPr>
          </a:p>
          <a:p>
            <a:pPr marL="342900" indent="-342900" latinLnBrk="0">
              <a:buFont typeface="Arial" panose="020B0604020202020204" pitchFamily="34" charset="0"/>
              <a:buChar char="•"/>
            </a:pPr>
            <a:r>
              <a:rPr lang="en-GB" sz="1200" b="1" noProof="0" dirty="0">
                <a:solidFill>
                  <a:srgbClr val="2B2C30"/>
                </a:solidFill>
              </a:rPr>
              <a:t>Identify patterns</a:t>
            </a:r>
            <a:r>
              <a:rPr lang="en-GB" sz="1200" noProof="0" dirty="0">
                <a:solidFill>
                  <a:srgbClr val="2B2C30"/>
                </a:solidFill>
              </a:rPr>
              <a:t> of</a:t>
            </a:r>
            <a:r>
              <a:rPr lang="en-GB" sz="1200" dirty="0">
                <a:solidFill>
                  <a:srgbClr val="2B2C30"/>
                </a:solidFill>
              </a:rPr>
              <a:t> how and when energy is being used.</a:t>
            </a:r>
          </a:p>
          <a:p>
            <a:pPr marL="342900" indent="-342900" latinLnBrk="0">
              <a:buFont typeface="Arial" panose="020B0604020202020204" pitchFamily="34" charset="0"/>
              <a:buChar char="•"/>
            </a:pPr>
            <a:r>
              <a:rPr lang="en-GB" sz="1200" b="1" noProof="0" dirty="0">
                <a:solidFill>
                  <a:srgbClr val="2B2C30"/>
                </a:solidFill>
              </a:rPr>
              <a:t>Make changes </a:t>
            </a:r>
            <a:r>
              <a:rPr lang="en-GB" sz="1200" noProof="0" dirty="0">
                <a:solidFill>
                  <a:srgbClr val="2B2C30"/>
                </a:solidFill>
              </a:rPr>
              <a:t>to optimise your energy usage. This </a:t>
            </a:r>
            <a:r>
              <a:rPr lang="en-GB" sz="1200" dirty="0">
                <a:solidFill>
                  <a:srgbClr val="2B2C30"/>
                </a:solidFill>
              </a:rPr>
              <a:t>can improve</a:t>
            </a:r>
            <a:r>
              <a:rPr lang="en-GB" sz="1200" noProof="0" dirty="0">
                <a:solidFill>
                  <a:srgbClr val="2B2C30"/>
                </a:solidFill>
              </a:rPr>
              <a:t> energy efficiency, reduce costs, and contribute to sustainability efforts.</a:t>
            </a:r>
            <a:endParaRPr lang="en-GB" sz="1200" noProof="0" dirty="0"/>
          </a:p>
          <a:p>
            <a:pPr marL="342900" indent="-342900" latinLnBrk="0">
              <a:buFont typeface="Arial" panose="020B0604020202020204" pitchFamily="34" charset="0"/>
              <a:buChar char="•"/>
            </a:pPr>
            <a:r>
              <a:rPr lang="en-GB" sz="1200" noProof="0" dirty="0">
                <a:solidFill>
                  <a:srgbClr val="2B2C30"/>
                </a:solidFill>
              </a:rPr>
              <a:t>Understand what equipment uses the most energy and why. You can then </a:t>
            </a:r>
            <a:r>
              <a:rPr lang="en-GB" sz="1200" b="1" noProof="0" dirty="0">
                <a:solidFill>
                  <a:srgbClr val="2B2C30"/>
                </a:solidFill>
              </a:rPr>
              <a:t>prioritise </a:t>
            </a:r>
            <a:r>
              <a:rPr lang="en-GB" sz="1200" noProof="0" dirty="0">
                <a:solidFill>
                  <a:srgbClr val="2B2C30"/>
                </a:solidFill>
              </a:rPr>
              <a:t>improvements or upgrades for the most significant savings.</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91828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1: Getting started: What do I need to know? </a:t>
            </a:r>
          </a:p>
          <a:p>
            <a:pPr latinLnBrk="0"/>
            <a:r>
              <a:rPr lang="en-US" sz="2200" b="1" dirty="0">
                <a:ea typeface="Public Sans"/>
                <a:cs typeface="Public Sans"/>
                <a:sym typeface="Public Sans"/>
              </a:rPr>
              <a:t>How do I understand how and when we’re consuming energy?</a:t>
            </a:r>
          </a:p>
          <a:p>
            <a:pPr latinLnBrk="0"/>
            <a:endParaRPr lang="en-US" sz="2200" b="1" dirty="0">
              <a:solidFill>
                <a:srgbClr val="000066"/>
              </a:solidFill>
              <a:ea typeface="Public Sans"/>
              <a:cs typeface="Public Sans"/>
            </a:endParaRPr>
          </a:p>
          <a:p>
            <a:pPr latinLnBrk="0"/>
            <a:r>
              <a:rPr lang="en-US" sz="2200" dirty="0">
                <a:solidFill>
                  <a:srgbClr val="2B2C30"/>
                </a:solidFill>
                <a:ea typeface="Public Sans"/>
                <a:cs typeface="Public Sans"/>
              </a:rPr>
              <a:t>Identify your </a:t>
            </a:r>
            <a:r>
              <a:rPr lang="en-US" sz="2200" b="1" dirty="0">
                <a:solidFill>
                  <a:srgbClr val="2B2C30"/>
                </a:solidFill>
                <a:ea typeface="Public Sans"/>
                <a:cs typeface="Public Sans"/>
              </a:rPr>
              <a:t>electricity demand patterns. </a:t>
            </a:r>
            <a:r>
              <a:rPr lang="en-US" sz="2200" dirty="0">
                <a:solidFill>
                  <a:srgbClr val="2B2C30"/>
                </a:solidFill>
                <a:ea typeface="Public Sans"/>
                <a:cs typeface="Public Sans"/>
              </a:rPr>
              <a:t>Are you using: </a:t>
            </a:r>
          </a:p>
          <a:p>
            <a:pPr latinLnBrk="0"/>
            <a:endParaRPr lang="en-US" sz="2200" dirty="0">
              <a:solidFill>
                <a:srgbClr val="2B2C30"/>
              </a:solidFill>
              <a:ea typeface="Public Sans"/>
              <a:cs typeface="Public Sans"/>
            </a:endParaRPr>
          </a:p>
          <a:p>
            <a:pPr marL="914400" lvl="1" indent="-457200" latinLnBrk="0">
              <a:buChar char="•"/>
            </a:pPr>
            <a:r>
              <a:rPr lang="en-US" sz="2200" dirty="0">
                <a:solidFill>
                  <a:srgbClr val="2B2C30"/>
                </a:solidFill>
                <a:ea typeface="Public Sans"/>
                <a:cs typeface="Public Sans"/>
              </a:rPr>
              <a:t>Energy-intensive equipment? </a:t>
            </a:r>
          </a:p>
          <a:p>
            <a:pPr marL="914400" lvl="1" indent="-457200" latinLnBrk="0">
              <a:buChar char="•"/>
            </a:pPr>
            <a:r>
              <a:rPr lang="en-US" sz="2200" dirty="0">
                <a:solidFill>
                  <a:srgbClr val="2B2C30"/>
                </a:solidFill>
                <a:ea typeface="Public Sans"/>
                <a:cs typeface="Public Sans"/>
              </a:rPr>
              <a:t>Peak or off-peak electricity?</a:t>
            </a:r>
          </a:p>
          <a:p>
            <a:pPr marL="914400" lvl="1" indent="-457200" latinLnBrk="0">
              <a:buChar char="•"/>
            </a:pPr>
            <a:r>
              <a:rPr lang="en-US" sz="2200" dirty="0">
                <a:solidFill>
                  <a:srgbClr val="2B2C30"/>
                </a:solidFill>
                <a:ea typeface="Public Sans"/>
                <a:cs typeface="Public Sans"/>
              </a:rPr>
              <a:t>Inefficient practices? </a:t>
            </a:r>
          </a:p>
          <a:p>
            <a:pPr marL="914400" lvl="1" indent="-457200" latinLnBrk="0">
              <a:buChar char="•"/>
            </a:pPr>
            <a:endParaRPr lang="en-US" sz="2200" dirty="0">
              <a:solidFill>
                <a:srgbClr val="2B2C30"/>
              </a:solidFill>
              <a:ea typeface="Public Sans"/>
              <a:cs typeface="Public Sans"/>
            </a:endParaRPr>
          </a:p>
          <a:p>
            <a:pPr latinLnBrk="0"/>
            <a:r>
              <a:rPr lang="en-US" sz="2200" dirty="0">
                <a:solidFill>
                  <a:srgbClr val="2B2C30"/>
                </a:solidFill>
                <a:ea typeface="Public Sans"/>
                <a:cs typeface="Public Sans"/>
              </a:rPr>
              <a:t>Read The Energy Trust’s </a:t>
            </a:r>
            <a:r>
              <a:rPr lang="en-US" sz="2200" dirty="0">
                <a:solidFill>
                  <a:srgbClr val="2B2C30"/>
                </a:solidFill>
                <a:ea typeface="Public Sans"/>
                <a:cs typeface="Public Sans"/>
                <a:hlinkClick r:id="rId3"/>
              </a:rPr>
              <a:t>A guide to energy efficiency in the workplace</a:t>
            </a:r>
            <a:r>
              <a:rPr lang="en-US" sz="2200" dirty="0">
                <a:solidFill>
                  <a:srgbClr val="2B2C30"/>
                </a:solidFill>
                <a:ea typeface="Public Sans"/>
                <a:cs typeface="Public Sans"/>
              </a:rPr>
              <a:t>.</a:t>
            </a:r>
          </a:p>
          <a:p>
            <a:br>
              <a:rPr lang="en-GB" dirty="0"/>
            </a:br>
            <a:r>
              <a:rPr lang="en-GB" dirty="0"/>
              <a:t>https://energysavingtrust.org.uk/a-guide-energy-efficiency-in-the-workplace/</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878066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Step 1: Getting started: What do I need to know? </a:t>
            </a:r>
          </a:p>
          <a:p>
            <a:pPr latinLnBrk="0"/>
            <a:r>
              <a:rPr lang="en-GB" sz="1200" b="1" noProof="1"/>
              <a:t>Now that I understand how and when we’re consuming energy, what are my options?</a:t>
            </a:r>
          </a:p>
          <a:p>
            <a:pPr latinLnBrk="0"/>
            <a:endParaRPr lang="en-GB" sz="1200" b="1" noProof="1">
              <a:solidFill>
                <a:srgbClr val="000066"/>
              </a:solidFill>
            </a:endParaRPr>
          </a:p>
          <a:p>
            <a:pPr marL="342900" indent="-342900" latinLnBrk="0">
              <a:buFont typeface="Arial" panose="020B0604020202020204" pitchFamily="34" charset="0"/>
              <a:buChar char="•"/>
            </a:pPr>
            <a:r>
              <a:rPr lang="en-GB" sz="1200" b="1" noProof="1">
                <a:solidFill>
                  <a:srgbClr val="2B2C30"/>
                </a:solidFill>
              </a:rPr>
              <a:t>Make small adjustments</a:t>
            </a:r>
            <a:r>
              <a:rPr lang="en-GB" sz="1200" noProof="1">
                <a:solidFill>
                  <a:srgbClr val="2B2C30"/>
                </a:solidFill>
              </a:rPr>
              <a:t>: like using high-energy equipment during off-peak hours, upgrading to energy-efficient appliances or optimising lighting.</a:t>
            </a:r>
          </a:p>
          <a:p>
            <a:pPr marL="342900" indent="-342900" latinLnBrk="0">
              <a:buFont typeface="Arial" panose="020B0604020202020204" pitchFamily="34" charset="0"/>
              <a:buChar char="•"/>
            </a:pPr>
            <a:r>
              <a:rPr lang="en-GB" sz="1200" b="1" noProof="1">
                <a:solidFill>
                  <a:srgbClr val="2B2C30"/>
                </a:solidFill>
              </a:rPr>
              <a:t>Use smart digital tools and devices: </a:t>
            </a:r>
            <a:r>
              <a:rPr lang="en-GB" sz="1200" noProof="1">
                <a:solidFill>
                  <a:srgbClr val="2B2C30"/>
                </a:solidFill>
              </a:rPr>
              <a:t>to understand and manage energy consumption and costs.</a:t>
            </a:r>
            <a:endParaRPr lang="en-GB" sz="1200" b="1" noProof="1">
              <a:solidFill>
                <a:srgbClr val="2B2C30"/>
              </a:solidFill>
            </a:endParaRPr>
          </a:p>
          <a:p>
            <a:pPr marL="342900" indent="-342900" latinLnBrk="0">
              <a:buFont typeface="Arial" panose="020B0604020202020204" pitchFamily="34" charset="0"/>
              <a:buChar char="•"/>
            </a:pPr>
            <a:r>
              <a:rPr lang="en-GB" sz="1200" b="1" noProof="1">
                <a:solidFill>
                  <a:srgbClr val="2B2C30"/>
                </a:solidFill>
              </a:rPr>
              <a:t>Think longer-term: </a:t>
            </a:r>
            <a:r>
              <a:rPr lang="en-GB" sz="1200" noProof="1">
                <a:solidFill>
                  <a:srgbClr val="2B2C30"/>
                </a:solidFill>
              </a:rPr>
              <a:t>plan for switching to more energy-efficient infrastructure, machinery or building technology.</a:t>
            </a:r>
          </a:p>
          <a:p>
            <a:pPr marL="342900" indent="-342900" latinLnBrk="0">
              <a:buFont typeface="Arial" panose="020B0604020202020204" pitchFamily="34" charset="0"/>
              <a:buChar char="•"/>
            </a:pPr>
            <a:r>
              <a:rPr lang="en-GB" sz="1200" b="1" noProof="1">
                <a:solidFill>
                  <a:srgbClr val="2B2C30"/>
                </a:solidFill>
                <a:ea typeface="Public Sans"/>
                <a:cs typeface="Public Sans"/>
              </a:rPr>
              <a:t>Explore </a:t>
            </a:r>
            <a:r>
              <a:rPr lang="en-US" sz="1200" b="1" dirty="0">
                <a:solidFill>
                  <a:srgbClr val="2B2C30"/>
                </a:solidFill>
                <a:ea typeface="Public Sans"/>
                <a:cs typeface="Public Sans"/>
              </a:rPr>
              <a:t>tools and funding opportunities</a:t>
            </a:r>
            <a:r>
              <a:rPr lang="en-US" sz="1200" dirty="0">
                <a:solidFill>
                  <a:srgbClr val="2B2C30"/>
                </a:solidFill>
                <a:ea typeface="Public Sans"/>
                <a:cs typeface="Public Sans"/>
              </a:rPr>
              <a:t>.</a:t>
            </a:r>
            <a:endParaRPr lang="en-US" sz="1200" dirty="0">
              <a:solidFill>
                <a:srgbClr val="2B2C30"/>
              </a:solidFill>
            </a:endParaRPr>
          </a:p>
          <a:p>
            <a:pPr latinLnBrk="0"/>
            <a:endParaRPr lang="en-GB" sz="1200" noProof="1">
              <a:solidFill>
                <a:srgbClr val="2B2C30"/>
              </a:solidFill>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3312367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Step 2: Getting started: What are the benefits of being more energy efficient?</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What are the benefits of being more energy efficient? </a:t>
            </a:r>
            <a:endParaRPr lang="en-US" sz="105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4080080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hyperlink" Target="https://creativecommons.org/licenses/by-sa/4.0/deed.en"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pic>
        <p:nvPicPr>
          <p:cNvPr id="5" name="Picture 4">
            <a:extLst>
              <a:ext uri="{FF2B5EF4-FFF2-40B4-BE49-F238E27FC236}">
                <a16:creationId xmlns:a16="http://schemas.microsoft.com/office/drawing/2014/main" id="{9B8F6F8A-67B2-A8E6-4479-B5BD65EC60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307" y="6174064"/>
            <a:ext cx="2220070" cy="465346"/>
          </a:xfrm>
          <a:prstGeom prst="rect">
            <a:avLst/>
          </a:prstGeom>
        </p:spPr>
      </p:pic>
      <p:sp>
        <p:nvSpPr>
          <p:cNvPr id="6" name="TextBox 5">
            <a:extLst>
              <a:ext uri="{FF2B5EF4-FFF2-40B4-BE49-F238E27FC236}">
                <a16:creationId xmlns:a16="http://schemas.microsoft.com/office/drawing/2014/main" id="{E8B41112-95EB-ED7F-B6D2-356B06EFDA55}"/>
              </a:ext>
            </a:extLst>
          </p:cNvPr>
          <p:cNvSpPr txBox="1"/>
          <p:nvPr userDrawn="1"/>
        </p:nvSpPr>
        <p:spPr>
          <a:xfrm>
            <a:off x="2364377" y="6052794"/>
            <a:ext cx="5220454"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4">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unless otherwise stated.</a:t>
            </a:r>
            <a:endParaRPr lang="en-GB" sz="1000" dirty="0">
              <a:solidFill>
                <a:schemeClr val="bg2">
                  <a:lumMod val="75000"/>
                </a:schemeClr>
              </a:solidFill>
              <a:effectLst/>
              <a:latin typeface="+mn-lt"/>
              <a:cs typeface="Calibri" panose="020F0502020204030204" pitchFamily="34" charset="0"/>
            </a:endParaRPr>
          </a:p>
        </p:txBody>
      </p:sp>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hyperlink" Target="https://www.clustercollaboration.eu/content/conducting-energy-audit"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hyperlink" Target="https://energysavingtrust.org.uk/advice/light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topten.eu/"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iea.org/energy-system/energy-efficiency-and-demand/behavioural-changes"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energy.ec.europa.eu/topics/markets-and-consumers/actions-and-measures-energy-prices/coping-crisis_en"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https://www.open.edu/openlearncreate/course/view.php?id=12165" TargetMode="External"/><Relationship Id="rId5" Type="http://schemas.openxmlformats.org/officeDocument/2006/relationships/hyperlink" Target="https://www.energysolutionsoxfordshire.org/the-benefits-of-energy-efficiency-improvements-for-smes/" TargetMode="External"/><Relationship Id="rId4" Type="http://schemas.openxmlformats.org/officeDocument/2006/relationships/hyperlink" Target="https://www.open.edu/openlearncreate/course/view.php?id=11914"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pexels.com/photo/paper-beside-macbook-669623/" TargetMode="External"/><Relationship Id="rId13" Type="http://schemas.openxmlformats.org/officeDocument/2006/relationships/hyperlink" Target="https://creativecommons.org/licenses/by-nc/2.0/" TargetMode="External"/><Relationship Id="rId3" Type="http://schemas.openxmlformats.org/officeDocument/2006/relationships/hyperlink" Target="https://energy.ec.europa.eu/topics/markets-and-consumers/actions-and-measures-energy-prices/coping-crisis_en" TargetMode="External"/><Relationship Id="rId7" Type="http://schemas.openxmlformats.org/officeDocument/2006/relationships/hyperlink" Target="https://creativecommons.org/licenses/by/2.0/" TargetMode="External"/><Relationship Id="rId12" Type="http://schemas.openxmlformats.org/officeDocument/2006/relationships/hyperlink" Target="https://www.flickr.com/photos/eeimagedatabase/29074367302/in/photolist-LicJsS-8UiEXj-91Jptx-5JXmW7-2jr5fFU-2gMdA6V-8UfzYF-2qR5sGT-eRkghU-eR8RHM-eR8T22-eRkfNf-bjCVWf-LsB7T6-2pCMkDr-boA4g9-JE4TEs-cVwy21-KCby9V-Sxkaaq-77Tjzg-2gVqUGe-SAZuR4-rRWxXm-pTEJYp-eRkhaY-eR8Qm8-aUPkhF-eR8MEg-eR8U7n-eR8Mgc-eR8UgD-eR8TNX-eRkit7-eR8UM2-eRkdhW-eR8UxV-eR8MVi-eRkbkW-eR8Rhi-eR8NyH-eR8Ua6-eRkeKQ-eRkcsN-eRkbHC-eR8Snr-eRkc8Y-eR8RG8-eR8R9H-eR8MmK" TargetMode="External"/><Relationship Id="rId2" Type="http://schemas.openxmlformats.org/officeDocument/2006/relationships/notesSlide" Target="../notesSlides/notesSlide29.xml"/><Relationship Id="rId16" Type="http://schemas.openxmlformats.org/officeDocument/2006/relationships/hyperlink" Target="https://creativecommons.org/licenses/by-sa/2.0/" TargetMode="External"/><Relationship Id="rId1" Type="http://schemas.openxmlformats.org/officeDocument/2006/relationships/slideLayout" Target="../slideLayouts/slideLayout2.xml"/><Relationship Id="rId6"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 Id="rId11" Type="http://schemas.openxmlformats.org/officeDocument/2006/relationships/hyperlink" Target="https://creativecommons.org/licenses/by-nd/2.0/" TargetMode="External"/><Relationship Id="rId5" Type="http://schemas.openxmlformats.org/officeDocument/2006/relationships/hyperlink" Target="https://creativecommons.org/licenses/by-sa/4.0/deed.en" TargetMode="External"/><Relationship Id="rId15" Type="http://schemas.openxmlformats.org/officeDocument/2006/relationships/hyperlink" Target="https://www.flickr.com/photos/mariaeklind/32472064427/in/photolist-7yo95R-6zJfXC-H84vh-2n69ti7-d6Yz9Q-RtrPrM-2jqL3GS-7xWaQa-kXBmWn-kXBXhz-58NZuY-pnfVzt-nRtG89-oiuvga-oxXdC9-o8T6iY-oiusQi-ozHjB4-oxXfyd-5j7bri-8kwm1-6qZEUX-pBcHqh-6VvJKf-f72Po1-nRtGqU-ozZ9zc-7S5Jde-7S93Lu-nRtGCN-7S5Dzv-iT5Zke-7S5A3D-yobneo-p6RXLB-nEWHAt-3aBQVZ-2gbrw8J-4GTzLZ-2e5yV9a-extpL4-iT5HUM-NmSa1R-rfvaQk-nRtSbV-BEhPJ-mwbue-iT9BGE-iT9BG9-iT9C2h" TargetMode="External"/><Relationship Id="rId10" Type="http://schemas.openxmlformats.org/officeDocument/2006/relationships/hyperlink" Target="https://www.flickr.com/photos/scousesmurf/48866779103/in/photolist-2hsc1Wc-2mh5Gzq-9LdVCR-XiqhWD-iQhzgD-R5ZroX-dMxaei-dMCHMQ-dMCHQY-dMCHVE-2odNQXs-2iNZNpe-qBnWDs-bVgkkg-ccCSfG-ccCRTA-qFYRWS-ccCznb-bVgBKX-bVgBYR-ccCS2S-c93AeJ-ccCzAu-bVgJBF-2noNRuy-2qvoeVy-CSqrPf-GBPCq5-2kwMd5N-5tWKPt-5xktSz-UQV3vH-2o83Qd1-8cZ7Kd-bBLxQW-6g8S7U-2n4a4yx-eXKi6t-Rcb4Kz-22wQi2Q-bQFeHa-tZBtK4-esPM9-Cf9DP3-ufqQo2-9mEpz9-fDmkQA-2oqkmmw-PUHhBy-2gxHPpD" TargetMode="External"/><Relationship Id="rId4" Type="http://schemas.openxmlformats.org/officeDocument/2006/relationships/hyperlink" Target="https://commission.europa.eu/legal-notice_en#copyright-notice" TargetMode="External"/><Relationship Id="rId9" Type="http://schemas.openxmlformats.org/officeDocument/2006/relationships/hyperlink" Target="https://www.pexels.com/photo/black-plugs-3639030/" TargetMode="External"/><Relationship Id="rId14" Type="http://schemas.openxmlformats.org/officeDocument/2006/relationships/hyperlink" Target="https://www.flickr.com/photos/slipstreamjc/22794277551/in/photolist-AJfCzn-7mT4DT-R7wKqu-cC6oiy-7W4gow-gmYJwM-6w7g3F-qAjXWj-2pfYF4k-2oNHiCR-bTBbce-a6jPMv-aqkJVj-xaL5dn-a1TLHC-a1U7xS-xaC5ew-hyF5tg-8ie6B4-2o9NixH-xQ3afm-y8jusi-y8jucZ-a6dYsf-8fMgip-2njukF1-xQ8Mma-2jkQ6kj-dvKmUs-97Qgvy-rbxQsk-2ipPQ9V-udG1Ge-Hyuxgs-2qKquHU-ypJpaN-9gXp7o-6CD6VX-udG1GK-ypJcE3-ypH9ZN-xKrXu4-8eCZsP-Heohc7-8eGhdd-5h8EZZ-ec11jL-ypHr6f-ypHpXo-ypHes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https://www.flickr.com/photos/daphnedepasse/7709681882/in/photolist-cKh8PG-78Qdn4-gnrrg9-rjWPCL-99sMQ3-xAmFK-g21cY-8XT5Pn-cE5nzG-fMX7Cx-uQLYEy-7eLP72-G253-gPN9Ze-gTvtz8-F8qLuF-211zofh-HKM1WN-29vT4T2-fNCE7w-8XaLiK-fYo85q-5TXCDk-Lh58MG-6qCxTy-5TXCsp-2acaSSH-72ABpK-uoQwN9-8DX19A-2SfqyR-9dvUnR-28xgvCb-3RFkS-26MiHqs-5p6Eb5-9m4cYA-6rVDvS-6FNE9J-6fHuN7-2XZUvt-CcHuzc-26MiETd-aRw1V8-4D9c4d-rQjess-2gHQ8q2-2m7s8UJ-2qAt3jS-pRrz1M" TargetMode="External"/><Relationship Id="rId3" Type="http://schemas.openxmlformats.org/officeDocument/2006/relationships/hyperlink" Target="https://www.flickr.com/photos/kaibara/42329714010/" TargetMode="External"/><Relationship Id="rId7" Type="http://schemas.openxmlformats.org/officeDocument/2006/relationships/hyperlink" Target="https://www.flickr.com/photos/morberg/3450849164/in/photolist-6fWveo-Z851TQ-qfqJDQ-e727RZ-bk8Ybx-dRe6ky-Ah7pA-oLGPMv-2ewoEna-Foevuj-jRjvTC-a4vVqZ-2e66LA-3vmk8Q-TrqQ6-akJjKs-brRE9m-5PTnCf-6jcGT-29Aq7Tu-KkKY1x-mEUjy-7Ry9HZ-yLx3F-21Sk2Q2-8mDE1-4tYs16-v1ZWz-mRgGyp-5Bpxi5-Trr6F-ZitVjd-9Sbt57-RzSgQW-eA3T3B-5mWAzv-4tnsPt-5BkkoD-rMbFA-6bagS-i1dfkX-68ZsmT-5nTtxt-2eaeXk2-5BkiSg-5VChd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eltpics/15181625162/in/photolist-59wVeJ-p8xNeY-pPMX-Lrcg5R-7bwTK-bNZWwx-7MKELK-gsxYB-dofFAu-ce6EGQ-9A8uFb-a7gJ5B-ScPHYn-a6GPmL-7Kg9Gi-b4h6uT-5pJL16-4k9oQo-37iJVd-5Wtibx-662Gp4-5Sp1bk-3BnzX-iyQwg-8bQ6sB-5AZeky-4vS4zf-62tZmu-8kYzNr-adiCH-37ZYg-6Dbfwp-dT1Mi-d8auf9-NUYaC-fAnwmJ-dho5p-tMaNet-ivLpcC-8Qnk8q-33kVn-4k5gTu-52f9n1-dvQ3LN-4dcQx8-XjgC-eYgdRR-AdNAF-53ZdGY-8bTkpU" TargetMode="External"/><Relationship Id="rId10" Type="http://schemas.openxmlformats.org/officeDocument/2006/relationships/hyperlink" Target="https://www.torus.co/learn/what-are-the-cost-benefits-of-energy-efficiency" TargetMode="External"/><Relationship Id="rId4" Type="http://schemas.openxmlformats.org/officeDocument/2006/relationships/hyperlink" Target="https://creativecommons.org/licenses/by/2.0/" TargetMode="External"/><Relationship Id="rId9" Type="http://schemas.openxmlformats.org/officeDocument/2006/relationships/hyperlink" Target="https://www.energysolutionsoxfordshire.org/the-benefits-of-energy-efficiency-improvements-for-sme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energysavingtrust.org.uk/a-guide-energy-efficiency-in-the-workplac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5E0A9-143B-6D30-4111-A181D27A16B4}"/>
              </a:ext>
            </a:extLst>
          </p:cNvPr>
          <p:cNvSpPr>
            <a:spLocks noGrp="1"/>
          </p:cNvSpPr>
          <p:nvPr>
            <p:ph type="title" idx="4294967295"/>
          </p:nvPr>
        </p:nvSpPr>
        <p:spPr>
          <a:xfrm>
            <a:off x="749814" y="1970395"/>
            <a:ext cx="6144491" cy="2449206"/>
          </a:xfrm>
          <a:prstGeom prst="rect">
            <a:avLst/>
          </a:prstGeom>
        </p:spPr>
        <p:txBody>
          <a:bodyPr/>
          <a:lstStyle/>
          <a:p>
            <a:r>
              <a:rPr lang="en-US" altLang="ko-KR" sz="5200" dirty="0">
                <a:cs typeface="Arial" panose="020B0604020202020204" pitchFamily="34" charset="0"/>
              </a:rPr>
              <a:t>Saving energy and making your business more energy efficient:</a:t>
            </a:r>
            <a:br>
              <a:rPr lang="en-US" altLang="ko-KR" dirty="0">
                <a:cs typeface="Arial" panose="020B0604020202020204" pitchFamily="34" charset="0"/>
              </a:rPr>
            </a:br>
            <a:endParaRPr lang="en-GB" dirty="0"/>
          </a:p>
        </p:txBody>
      </p:sp>
      <p:sp>
        <p:nvSpPr>
          <p:cNvPr id="22" name="TextBox 21">
            <a:extLst>
              <a:ext uri="{FF2B5EF4-FFF2-40B4-BE49-F238E27FC236}">
                <a16:creationId xmlns:a16="http://schemas.microsoft.com/office/drawing/2014/main" id="{B48000D0-78FC-4E0F-A8E7-47504CE32604}"/>
              </a:ext>
            </a:extLst>
          </p:cNvPr>
          <p:cNvSpPr txBox="1"/>
          <p:nvPr/>
        </p:nvSpPr>
        <p:spPr>
          <a:xfrm>
            <a:off x="815121" y="4572604"/>
            <a:ext cx="4384299" cy="584775"/>
          </a:xfrm>
          <a:prstGeom prst="rect">
            <a:avLst/>
          </a:prstGeom>
          <a:noFill/>
        </p:spPr>
        <p:txBody>
          <a:bodyPr wrap="square" rtlCol="0">
            <a:spAutoFit/>
          </a:bodyPr>
          <a:lstStyle/>
          <a:p>
            <a:r>
              <a:rPr lang="en-GB" altLang="ko-KR" sz="3200" dirty="0">
                <a:solidFill>
                  <a:schemeClr val="tx2"/>
                </a:solidFill>
                <a:cs typeface="Arial" panose="020B0604020202020204" pitchFamily="34" charset="0"/>
              </a:rPr>
              <a:t>10 easy steps for SMEs</a:t>
            </a:r>
            <a:endParaRPr lang="ko-KR" altLang="en-US" sz="3200" dirty="0">
              <a:solidFill>
                <a:schemeClr val="tx2"/>
              </a:solidFill>
              <a:cs typeface="Arial" panose="020B0604020202020204" pitchFamily="34" charset="0"/>
            </a:endParaRPr>
          </a:p>
        </p:txBody>
      </p:sp>
      <p:pic>
        <p:nvPicPr>
          <p:cNvPr id="3" name="Picture 2">
            <a:extLst>
              <a:ext uri="{FF2B5EF4-FFF2-40B4-BE49-F238E27FC236}">
                <a16:creationId xmlns:a16="http://schemas.microsoft.com/office/drawing/2014/main" id="{59EE2B6D-35E4-4C91-CC80-BAA946F23B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6" name="Picture 5">
            <a:extLst>
              <a:ext uri="{FF2B5EF4-FFF2-40B4-BE49-F238E27FC236}">
                <a16:creationId xmlns:a16="http://schemas.microsoft.com/office/drawing/2014/main" id="{9011A4E8-9EBB-75E0-9296-B13F17848AF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929" y="2017643"/>
            <a:ext cx="4526071" cy="3016626"/>
          </a:xfrm>
          <a:prstGeom prst="rect">
            <a:avLst/>
          </a:prstGeom>
        </p:spPr>
      </p:pic>
    </p:spTree>
    <p:extLst>
      <p:ext uri="{BB962C8B-B14F-4D97-AF65-F5344CB8AC3E}">
        <p14:creationId xmlns:p14="http://schemas.microsoft.com/office/powerpoint/2010/main" val="291344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AD53B-0AFB-96DD-0E94-D10E707DAE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494EBC-FF78-9503-318D-B43BFAD7554E}"/>
              </a:ext>
            </a:extLst>
          </p:cNvPr>
          <p:cNvSpPr>
            <a:spLocks noGrp="1"/>
          </p:cNvSpPr>
          <p:nvPr>
            <p:ph type="title" idx="4294967295"/>
          </p:nvPr>
        </p:nvSpPr>
        <p:spPr>
          <a:xfrm>
            <a:off x="741218" y="60065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2: Getting started: The benefits of being more energy efficient </a:t>
            </a:r>
            <a:endParaRPr lang="en-GB" dirty="0">
              <a:effectLst/>
            </a:endParaRPr>
          </a:p>
          <a:p>
            <a:endParaRPr lang="en-GB" dirty="0"/>
          </a:p>
        </p:txBody>
      </p:sp>
      <p:sp>
        <p:nvSpPr>
          <p:cNvPr id="4" name="TextBox 3">
            <a:extLst>
              <a:ext uri="{FF2B5EF4-FFF2-40B4-BE49-F238E27FC236}">
                <a16:creationId xmlns:a16="http://schemas.microsoft.com/office/drawing/2014/main" id="{207D8844-2B4C-B11F-71C8-B3C2B0231C0C}"/>
              </a:ext>
            </a:extLst>
          </p:cNvPr>
          <p:cNvSpPr txBox="1"/>
          <p:nvPr/>
        </p:nvSpPr>
        <p:spPr>
          <a:xfrm>
            <a:off x="5185775" y="3203168"/>
            <a:ext cx="6479955" cy="3539430"/>
          </a:xfrm>
          <a:prstGeom prst="rect">
            <a:avLst/>
          </a:prstGeom>
          <a:noFill/>
        </p:spPr>
        <p:txBody>
          <a:bodyPr wrap="square" lIns="91440" tIns="45720" rIns="91440" bIns="45720" rtlCol="0" anchor="t">
            <a:spAutoFit/>
          </a:bodyPr>
          <a:lstStyle/>
          <a:p>
            <a:pPr marL="0" marR="0" lvl="0" indent="0" algn="l" rtl="0" latinLnBrk="0">
              <a:buNone/>
            </a:pPr>
            <a:r>
              <a:rPr lang="en-US" sz="2800" b="1" dirty="0">
                <a:ea typeface="Public Sans"/>
                <a:cs typeface="Public Sans"/>
                <a:sym typeface="Public Sans"/>
              </a:rPr>
              <a:t>By using energy-saving approaches and technologies you can:</a:t>
            </a:r>
          </a:p>
          <a:p>
            <a:pPr marL="0" marR="0" lvl="0" indent="0" algn="l" rtl="0" latinLnBrk="0">
              <a:buNone/>
            </a:pPr>
            <a:endParaRPr lang="en-GB" sz="2800" dirty="0">
              <a:ea typeface="Calibri"/>
              <a:cs typeface="Calibri"/>
            </a:endParaRPr>
          </a:p>
          <a:p>
            <a:pPr marL="342900" indent="-342900" latinLnBrk="0">
              <a:buFont typeface="Arial" panose="020B0604020202020204" pitchFamily="34" charset="0"/>
              <a:buChar char="•"/>
            </a:pPr>
            <a:r>
              <a:rPr lang="en-GB" sz="2800" dirty="0">
                <a:ea typeface="Calibri"/>
                <a:cs typeface="Calibri"/>
              </a:rPr>
              <a:t>Save money through using less energy.</a:t>
            </a:r>
          </a:p>
          <a:p>
            <a:pPr marL="342900" indent="-342900" latinLnBrk="0">
              <a:buFont typeface="Arial" panose="020B0604020202020204" pitchFamily="34" charset="0"/>
              <a:buChar char="•"/>
            </a:pPr>
            <a:r>
              <a:rPr lang="en-GB" sz="2800" dirty="0">
                <a:ea typeface="Calibri"/>
                <a:cs typeface="Calibri"/>
              </a:rPr>
              <a:t>Re</a:t>
            </a:r>
            <a:r>
              <a:rPr lang="en-US" sz="2800" dirty="0">
                <a:ea typeface="Calibri"/>
                <a:cs typeface="Calibri"/>
              </a:rPr>
              <a:t>duce energy waste and lower bills.</a:t>
            </a:r>
          </a:p>
          <a:p>
            <a:pPr marL="342900" indent="-342900" latinLnBrk="0">
              <a:buFont typeface="Arial" panose="020B0604020202020204" pitchFamily="34" charset="0"/>
              <a:buChar char="•"/>
            </a:pPr>
            <a:r>
              <a:rPr lang="en-GB" sz="2800" dirty="0">
                <a:ea typeface="Calibri"/>
                <a:cs typeface="Calibri"/>
              </a:rPr>
              <a:t>Contribute to a more sustainable society and future.</a:t>
            </a:r>
          </a:p>
          <a:p>
            <a:pPr latinLnBrk="0"/>
            <a:endParaRPr lang="en-US" sz="2800" dirty="0">
              <a:ea typeface="Calibri"/>
              <a:cs typeface="Calibri"/>
            </a:endParaRPr>
          </a:p>
        </p:txBody>
      </p:sp>
      <p:pic>
        <p:nvPicPr>
          <p:cNvPr id="9" name="Picture 8">
            <a:extLst>
              <a:ext uri="{FF2B5EF4-FFF2-40B4-BE49-F238E27FC236}">
                <a16:creationId xmlns:a16="http://schemas.microsoft.com/office/drawing/2014/main" id="{A52BACA9-3B2F-27D9-3E46-F9EA68DE46A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03" y="2708631"/>
            <a:ext cx="4577895" cy="3438408"/>
          </a:xfrm>
          <a:prstGeom prst="rect">
            <a:avLst/>
          </a:prstGeom>
        </p:spPr>
      </p:pic>
    </p:spTree>
    <p:extLst>
      <p:ext uri="{BB962C8B-B14F-4D97-AF65-F5344CB8AC3E}">
        <p14:creationId xmlns:p14="http://schemas.microsoft.com/office/powerpoint/2010/main" val="20582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2C879-CE4F-D5D9-E1FE-1BF3718AC18B}"/>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3: Conduct an energy audit</a:t>
            </a:r>
            <a:endParaRPr lang="en-GB" dirty="0">
              <a:effectLst/>
            </a:endParaRPr>
          </a:p>
          <a:p>
            <a:endParaRPr lang="en-GB" dirty="0"/>
          </a:p>
        </p:txBody>
      </p:sp>
      <p:sp>
        <p:nvSpPr>
          <p:cNvPr id="4" name="TextBox 3">
            <a:extLst>
              <a:ext uri="{FF2B5EF4-FFF2-40B4-BE49-F238E27FC236}">
                <a16:creationId xmlns:a16="http://schemas.microsoft.com/office/drawing/2014/main" id="{3578E889-170D-661A-C4C9-37B6BB6336A3}"/>
              </a:ext>
            </a:extLst>
          </p:cNvPr>
          <p:cNvSpPr txBox="1"/>
          <p:nvPr/>
        </p:nvSpPr>
        <p:spPr>
          <a:xfrm>
            <a:off x="885169" y="3244241"/>
            <a:ext cx="10421655" cy="769441"/>
          </a:xfrm>
          <a:prstGeom prst="rect">
            <a:avLst/>
          </a:prstGeom>
          <a:noFill/>
        </p:spPr>
        <p:txBody>
          <a:bodyPr wrap="square" rtlCol="0">
            <a:spAutoFit/>
          </a:bodyPr>
          <a:lstStyle/>
          <a:p>
            <a:pPr algn="ctr" latinLnBrk="0"/>
            <a:r>
              <a:rPr lang="en-US" sz="4400" i="1" dirty="0">
                <a:solidFill>
                  <a:schemeClr val="accent5"/>
                </a:solidFill>
              </a:rPr>
              <a:t>How do I conduct an energy audit?</a:t>
            </a:r>
            <a:endParaRPr lang="en-GB" sz="4400" i="1" dirty="0">
              <a:solidFill>
                <a:schemeClr val="accent5"/>
              </a:solidFill>
            </a:endParaRPr>
          </a:p>
        </p:txBody>
      </p:sp>
    </p:spTree>
    <p:extLst>
      <p:ext uri="{BB962C8B-B14F-4D97-AF65-F5344CB8AC3E}">
        <p14:creationId xmlns:p14="http://schemas.microsoft.com/office/powerpoint/2010/main" val="69654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4C9DB7-8791-732A-65C2-2A53BCB5C68B}"/>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3: What is an energy audit</a:t>
            </a:r>
            <a:endParaRPr lang="en-GB" dirty="0">
              <a:effectLst/>
            </a:endParaRPr>
          </a:p>
          <a:p>
            <a:endParaRPr lang="en-GB" dirty="0"/>
          </a:p>
        </p:txBody>
      </p:sp>
      <p:sp>
        <p:nvSpPr>
          <p:cNvPr id="4" name="TextBox 3">
            <a:extLst>
              <a:ext uri="{FF2B5EF4-FFF2-40B4-BE49-F238E27FC236}">
                <a16:creationId xmlns:a16="http://schemas.microsoft.com/office/drawing/2014/main" id="{92FE9A94-DCC1-E1C5-4D79-C962BC490CDE}"/>
              </a:ext>
            </a:extLst>
          </p:cNvPr>
          <p:cNvSpPr txBox="1"/>
          <p:nvPr/>
        </p:nvSpPr>
        <p:spPr>
          <a:xfrm>
            <a:off x="3194137" y="2157738"/>
            <a:ext cx="8442542" cy="4524315"/>
          </a:xfrm>
          <a:prstGeom prst="rect">
            <a:avLst/>
          </a:prstGeom>
          <a:noFill/>
        </p:spPr>
        <p:txBody>
          <a:bodyPr wrap="square" rtlCol="0">
            <a:spAutoFit/>
          </a:bodyPr>
          <a:lstStyle/>
          <a:p>
            <a:pPr latinLnBrk="0"/>
            <a:r>
              <a:rPr lang="en-US" sz="2400" b="1" dirty="0">
                <a:ea typeface="Public Sans"/>
                <a:sym typeface="Public Sans"/>
              </a:rPr>
              <a:t>“Energy audits have been proven to provide potential average savings of 18% of total energy use.” </a:t>
            </a:r>
            <a:r>
              <a:rPr lang="en-US" sz="2400" dirty="0">
                <a:ea typeface="Public Sans"/>
                <a:sym typeface="Public Sans"/>
              </a:rPr>
              <a:t>(</a:t>
            </a:r>
            <a:r>
              <a:rPr lang="en-US" sz="2400" dirty="0">
                <a:ea typeface="Public Sans"/>
                <a:sym typeface="Public Sans"/>
                <a:hlinkClick r:id="rId3">
                  <a:extLst>
                    <a:ext uri="{A12FA001-AC4F-418D-AE19-62706E023703}">
                      <ahyp:hlinkClr xmlns:ahyp="http://schemas.microsoft.com/office/drawing/2018/hyperlinkcolor" val="tx"/>
                    </a:ext>
                  </a:extLst>
                </a:hlinkClick>
              </a:rPr>
              <a:t>European Commission</a:t>
            </a:r>
            <a:r>
              <a:rPr lang="en-US" sz="2400" dirty="0">
                <a:ea typeface="Public Sans"/>
                <a:sym typeface="Public Sans"/>
              </a:rPr>
              <a:t>) </a:t>
            </a:r>
            <a:endParaRPr lang="en-US" sz="2400" b="1" dirty="0">
              <a:solidFill>
                <a:srgbClr val="000066"/>
              </a:solidFill>
            </a:endParaRPr>
          </a:p>
          <a:p>
            <a:pPr marL="457200" indent="-457200" latinLnBrk="0">
              <a:buChar char="•"/>
            </a:pPr>
            <a:r>
              <a:rPr lang="en-US" sz="2400" dirty="0">
                <a:ea typeface="Public Sans"/>
                <a:sym typeface="Public Sans"/>
              </a:rPr>
              <a:t>An energy audit is a comprehensive assessment of your SME’s energy usage.</a:t>
            </a:r>
          </a:p>
          <a:p>
            <a:pPr marL="457200" indent="-457200" latinLnBrk="0">
              <a:buChar char="•"/>
            </a:pPr>
            <a:r>
              <a:rPr lang="en-US" sz="2400" dirty="0">
                <a:ea typeface="Public Sans"/>
                <a:sym typeface="Public Sans"/>
              </a:rPr>
              <a:t>Energy audits can be conducted internally or through an external service.</a:t>
            </a:r>
            <a:endParaRPr lang="en-US" sz="2400" dirty="0">
              <a:ea typeface="Public Sans"/>
            </a:endParaRPr>
          </a:p>
          <a:p>
            <a:pPr marL="457200" indent="-457200" latinLnBrk="0">
              <a:buChar char="•"/>
            </a:pPr>
            <a:r>
              <a:rPr lang="en-US" sz="2400" dirty="0">
                <a:ea typeface="Public Sans"/>
                <a:sym typeface="Public Sans"/>
              </a:rPr>
              <a:t>An energy audit identifies inefficient practices, energy-demanding equipment, and areas for improvement.</a:t>
            </a:r>
            <a:endParaRPr lang="en-US" sz="2400" dirty="0">
              <a:ea typeface="Public Sans"/>
            </a:endParaRPr>
          </a:p>
          <a:p>
            <a:pPr marL="457200" indent="-457200" latinLnBrk="0">
              <a:buChar char="•"/>
            </a:pPr>
            <a:r>
              <a:rPr lang="en-US" sz="2400" dirty="0">
                <a:ea typeface="Public Sans"/>
                <a:sym typeface="Public Sans"/>
              </a:rPr>
              <a:t>Auditors may also identify equipment requiring upgrade, inefficient operational practices or suggest energy-saving technologies.</a:t>
            </a:r>
          </a:p>
          <a:p>
            <a:pPr latinLnBrk="0"/>
            <a:r>
              <a:rPr lang="en-US" sz="2400" dirty="0">
                <a:sym typeface="Public Sans"/>
              </a:rPr>
              <a:t>Read more on </a:t>
            </a:r>
            <a:r>
              <a:rPr lang="en-US" sz="2400" dirty="0">
                <a:sym typeface="Public Sans"/>
                <a:hlinkClick r:id="rId4"/>
              </a:rPr>
              <a:t>Conducting an energy audit</a:t>
            </a:r>
            <a:r>
              <a:rPr lang="en-US" sz="2400" dirty="0">
                <a:sym typeface="Public Sans"/>
              </a:rPr>
              <a:t>. </a:t>
            </a:r>
            <a:endParaRPr lang="en-US" sz="2400" dirty="0"/>
          </a:p>
        </p:txBody>
      </p:sp>
      <p:pic>
        <p:nvPicPr>
          <p:cNvPr id="7" name="Picture 6">
            <a:extLst>
              <a:ext uri="{FF2B5EF4-FFF2-40B4-BE49-F238E27FC236}">
                <a16:creationId xmlns:a16="http://schemas.microsoft.com/office/drawing/2014/main" id="{5D747352-EFFA-54B0-8A6D-5126C04AB1D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51" y="3429000"/>
            <a:ext cx="2835476" cy="1886764"/>
          </a:xfrm>
          <a:prstGeom prst="rect">
            <a:avLst/>
          </a:prstGeom>
        </p:spPr>
      </p:pic>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B598-3C59-58D5-BCCF-5F94FB98C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539F80-C614-7C45-6DFD-076C4089A1F4}"/>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Step 4: Install a smart meter </a:t>
            </a:r>
            <a:endParaRPr lang="en-GB" dirty="0">
              <a:effectLst/>
            </a:endParaRPr>
          </a:p>
          <a:p>
            <a:endParaRPr lang="en-GB" dirty="0"/>
          </a:p>
        </p:txBody>
      </p:sp>
      <p:sp>
        <p:nvSpPr>
          <p:cNvPr id="4" name="TextBox 3">
            <a:extLst>
              <a:ext uri="{FF2B5EF4-FFF2-40B4-BE49-F238E27FC236}">
                <a16:creationId xmlns:a16="http://schemas.microsoft.com/office/drawing/2014/main" id="{03AC321A-ECC1-6F77-28D3-B93794C698A1}"/>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What are the benefits of a smart meter?</a:t>
            </a:r>
            <a:endParaRPr lang="en-US" sz="4000" i="1" dirty="0">
              <a:solidFill>
                <a:schemeClr val="accent2"/>
              </a:solidFill>
            </a:endParaRPr>
          </a:p>
        </p:txBody>
      </p:sp>
    </p:spTree>
    <p:extLst>
      <p:ext uri="{BB962C8B-B14F-4D97-AF65-F5344CB8AC3E}">
        <p14:creationId xmlns:p14="http://schemas.microsoft.com/office/powerpoint/2010/main" val="3685211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971A-92A2-1549-E68D-21610F539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7C49B-67DC-C735-0511-755CAA1CE52C}"/>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Step 4: Installing a smart meter: what can they do?</a:t>
            </a:r>
            <a:endParaRPr lang="en-GB" dirty="0">
              <a:effectLst/>
            </a:endParaRPr>
          </a:p>
          <a:p>
            <a:endParaRPr lang="en-GB" dirty="0"/>
          </a:p>
        </p:txBody>
      </p:sp>
      <p:sp>
        <p:nvSpPr>
          <p:cNvPr id="4" name="TextBox 3">
            <a:extLst>
              <a:ext uri="{FF2B5EF4-FFF2-40B4-BE49-F238E27FC236}">
                <a16:creationId xmlns:a16="http://schemas.microsoft.com/office/drawing/2014/main" id="{B86F7BA3-B558-E7EE-49BC-1EDCDFCA81CE}"/>
              </a:ext>
            </a:extLst>
          </p:cNvPr>
          <p:cNvSpPr txBox="1"/>
          <p:nvPr/>
        </p:nvSpPr>
        <p:spPr>
          <a:xfrm>
            <a:off x="2455101" y="2824265"/>
            <a:ext cx="9359416" cy="3416320"/>
          </a:xfrm>
          <a:prstGeom prst="rect">
            <a:avLst/>
          </a:prstGeom>
          <a:noFill/>
        </p:spPr>
        <p:txBody>
          <a:bodyPr wrap="square" rtlCol="0">
            <a:spAutoFit/>
          </a:bodyPr>
          <a:lstStyle/>
          <a:p>
            <a:pPr latinLnBrk="0"/>
            <a:r>
              <a:rPr lang="en-US" sz="2400" b="1" dirty="0"/>
              <a:t>“Smart Meters and controls, when used to identify and manage energy use, can lead to a reduction in energy use of up to 40%.”</a:t>
            </a:r>
          </a:p>
          <a:p>
            <a:pPr latinLnBrk="0"/>
            <a:r>
              <a:rPr lang="en-US" sz="2400" dirty="0"/>
              <a:t>(</a:t>
            </a:r>
            <a:r>
              <a:rPr lang="en-US" sz="2400" dirty="0">
                <a:hlinkClick r:id="rId3">
                  <a:extLst>
                    <a:ext uri="{A12FA001-AC4F-418D-AE19-62706E023703}">
                      <ahyp:hlinkClr xmlns:ahyp="http://schemas.microsoft.com/office/drawing/2018/hyperlinkcolor" val="tx"/>
                    </a:ext>
                  </a:extLst>
                </a:hlinkClick>
              </a:rPr>
              <a:t>European Commission</a:t>
            </a:r>
            <a:r>
              <a:rPr lang="en-US" sz="2400" dirty="0"/>
              <a:t>)</a:t>
            </a:r>
          </a:p>
          <a:p>
            <a:pPr latinLnBrk="0"/>
            <a:endParaRPr lang="en-US" sz="2400" dirty="0">
              <a:solidFill>
                <a:srgbClr val="2B2C30"/>
              </a:solidFill>
              <a:ea typeface="Public Sans"/>
            </a:endParaRPr>
          </a:p>
          <a:p>
            <a:pPr latinLnBrk="0"/>
            <a:r>
              <a:rPr lang="en-US" sz="2400" dirty="0">
                <a:solidFill>
                  <a:srgbClr val="2B2C30"/>
                </a:solidFill>
                <a:ea typeface="Public Sans"/>
              </a:rPr>
              <a:t>Smart meters give you real-time data on your electricity consumption, helping you identify trends and patterns in how and when you use electricity. This data helps to pinpoint areas where consumption spikes unexpectedly or where you could use appliances during off-peak hours to lower costs.</a:t>
            </a:r>
          </a:p>
        </p:txBody>
      </p:sp>
      <p:pic>
        <p:nvPicPr>
          <p:cNvPr id="7" name="Picture 6">
            <a:extLst>
              <a:ext uri="{FF2B5EF4-FFF2-40B4-BE49-F238E27FC236}">
                <a16:creationId xmlns:a16="http://schemas.microsoft.com/office/drawing/2014/main" id="{4890EAF1-938C-C95F-E36F-05FCE56B34D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17" y="3118980"/>
            <a:ext cx="2211339" cy="2211339"/>
          </a:xfrm>
          <a:prstGeom prst="rect">
            <a:avLst/>
          </a:prstGeom>
        </p:spPr>
      </p:pic>
    </p:spTree>
    <p:extLst>
      <p:ext uri="{BB962C8B-B14F-4D97-AF65-F5344CB8AC3E}">
        <p14:creationId xmlns:p14="http://schemas.microsoft.com/office/powerpoint/2010/main" val="3395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236B2-56D8-0C1A-9A53-5BBDA77539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03B28-B1B6-BF26-7067-554BE97EDADE}"/>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Step 4: Installing a smart meter: understanding their features</a:t>
            </a:r>
            <a:endParaRPr lang="en-GB" dirty="0">
              <a:effectLst/>
            </a:endParaRPr>
          </a:p>
          <a:p>
            <a:endParaRPr lang="en-GB" dirty="0"/>
          </a:p>
        </p:txBody>
      </p:sp>
      <p:sp>
        <p:nvSpPr>
          <p:cNvPr id="4" name="TextBox 3">
            <a:extLst>
              <a:ext uri="{FF2B5EF4-FFF2-40B4-BE49-F238E27FC236}">
                <a16:creationId xmlns:a16="http://schemas.microsoft.com/office/drawing/2014/main" id="{96760903-6258-7299-0868-9637F35395F3}"/>
              </a:ext>
            </a:extLst>
          </p:cNvPr>
          <p:cNvSpPr txBox="1"/>
          <p:nvPr/>
        </p:nvSpPr>
        <p:spPr>
          <a:xfrm>
            <a:off x="2455101" y="2654988"/>
            <a:ext cx="9359416" cy="3416320"/>
          </a:xfrm>
          <a:prstGeom prst="rect">
            <a:avLst/>
          </a:prstGeom>
          <a:noFill/>
        </p:spPr>
        <p:txBody>
          <a:bodyPr wrap="square" rtlCol="0">
            <a:spAutoFit/>
          </a:bodyPr>
          <a:lstStyle/>
          <a:p>
            <a:pPr latinLnBrk="0" hangingPunct="0"/>
            <a:r>
              <a:rPr lang="en-US" sz="2400" dirty="0"/>
              <a:t>Many utility companies offer </a:t>
            </a:r>
            <a:r>
              <a:rPr lang="en-US" sz="2400" b="1" dirty="0"/>
              <a:t>time-of-use pricing</a:t>
            </a:r>
            <a:r>
              <a:rPr lang="en-US" sz="2400" dirty="0"/>
              <a:t>, where the cost of electricity varies depending on the time of day. </a:t>
            </a:r>
          </a:p>
          <a:p>
            <a:pPr latinLnBrk="0" hangingPunct="0"/>
            <a:endParaRPr lang="en-GB" sz="2400" dirty="0"/>
          </a:p>
          <a:p>
            <a:pPr latinLnBrk="0" hangingPunct="0"/>
            <a:r>
              <a:rPr lang="en-US" sz="2400" dirty="0"/>
              <a:t>Peak hours come with higher rates due to increased demand, while off-peak hours have lower rates. </a:t>
            </a:r>
          </a:p>
          <a:p>
            <a:pPr latinLnBrk="0" hangingPunct="0"/>
            <a:endParaRPr lang="en-US" sz="2400" dirty="0"/>
          </a:p>
          <a:p>
            <a:pPr latinLnBrk="0" hangingPunct="0"/>
            <a:r>
              <a:rPr lang="en-US" sz="2400" dirty="0"/>
              <a:t>Understanding your SME’s energy consumption patterns during these hours can allow you to shift high-energy tasks (e.g. electric vehicle (EV) charging) to times when costs are lower.</a:t>
            </a:r>
            <a:endParaRPr lang="en-GB" sz="2400" dirty="0"/>
          </a:p>
        </p:txBody>
      </p:sp>
      <p:pic>
        <p:nvPicPr>
          <p:cNvPr id="7" name="Picture 6">
            <a:extLst>
              <a:ext uri="{FF2B5EF4-FFF2-40B4-BE49-F238E27FC236}">
                <a16:creationId xmlns:a16="http://schemas.microsoft.com/office/drawing/2014/main" id="{941AC025-FF3E-4E42-725D-ABF3DDD0053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17" y="3118980"/>
            <a:ext cx="2211339" cy="2211339"/>
          </a:xfrm>
          <a:prstGeom prst="rect">
            <a:avLst/>
          </a:prstGeom>
        </p:spPr>
      </p:pic>
    </p:spTree>
    <p:extLst>
      <p:ext uri="{BB962C8B-B14F-4D97-AF65-F5344CB8AC3E}">
        <p14:creationId xmlns:p14="http://schemas.microsoft.com/office/powerpoint/2010/main" val="376019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B5A1-B4A9-64BD-61B2-652C301C1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958A35-8C54-CAEA-8C0C-6984408E50FC}"/>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5: Calculate appliance energy use </a:t>
            </a:r>
            <a:endParaRPr lang="en-GB" dirty="0">
              <a:effectLst/>
            </a:endParaRPr>
          </a:p>
          <a:p>
            <a:endParaRPr lang="en-GB" dirty="0"/>
          </a:p>
        </p:txBody>
      </p:sp>
      <p:sp>
        <p:nvSpPr>
          <p:cNvPr id="4" name="TextBox 3">
            <a:extLst>
              <a:ext uri="{FF2B5EF4-FFF2-40B4-BE49-F238E27FC236}">
                <a16:creationId xmlns:a16="http://schemas.microsoft.com/office/drawing/2014/main" id="{4377BFF2-33C6-968B-4039-27829257A52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How do I calculate the amount of energy each appliance uses?</a:t>
            </a:r>
            <a:endParaRPr lang="en-US" sz="4000" i="1" dirty="0">
              <a:solidFill>
                <a:schemeClr val="accent2"/>
              </a:solidFill>
            </a:endParaRPr>
          </a:p>
        </p:txBody>
      </p:sp>
    </p:spTree>
    <p:extLst>
      <p:ext uri="{BB962C8B-B14F-4D97-AF65-F5344CB8AC3E}">
        <p14:creationId xmlns:p14="http://schemas.microsoft.com/office/powerpoint/2010/main" val="899269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4D80-25C1-4CFD-EC45-A3D4E808E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93BE7B-D6F0-A70E-6B80-4287767EBF81}"/>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5: Calculate appliance energy use: how to approach it </a:t>
            </a:r>
            <a:endParaRPr lang="en-GB" dirty="0">
              <a:effectLst/>
            </a:endParaRPr>
          </a:p>
          <a:p>
            <a:endParaRPr lang="en-GB" dirty="0"/>
          </a:p>
        </p:txBody>
      </p:sp>
      <p:sp>
        <p:nvSpPr>
          <p:cNvPr id="4" name="TextBox 3">
            <a:extLst>
              <a:ext uri="{FF2B5EF4-FFF2-40B4-BE49-F238E27FC236}">
                <a16:creationId xmlns:a16="http://schemas.microsoft.com/office/drawing/2014/main" id="{C48B4B3E-49EA-5666-7C14-9015697F413B}"/>
              </a:ext>
            </a:extLst>
          </p:cNvPr>
          <p:cNvSpPr txBox="1"/>
          <p:nvPr/>
        </p:nvSpPr>
        <p:spPr>
          <a:xfrm>
            <a:off x="4659682" y="2267629"/>
            <a:ext cx="7154835" cy="4524315"/>
          </a:xfrm>
          <a:prstGeom prst="rect">
            <a:avLst/>
          </a:prstGeom>
          <a:noFill/>
        </p:spPr>
        <p:txBody>
          <a:bodyPr wrap="square" rtlCol="0">
            <a:spAutoFit/>
          </a:bodyPr>
          <a:lstStyle/>
          <a:p>
            <a:pPr latinLnBrk="0"/>
            <a:r>
              <a:rPr lang="en-GB" sz="2400" noProof="1">
                <a:solidFill>
                  <a:srgbClr val="2B2C30"/>
                </a:solidFill>
              </a:rPr>
              <a:t>If your SME involves production or manufacturing, energy use will be more concentrated on machines and tools. </a:t>
            </a:r>
          </a:p>
          <a:p>
            <a:pPr latinLnBrk="0"/>
            <a:r>
              <a:rPr lang="en-GB" sz="2400" noProof="1">
                <a:solidFill>
                  <a:srgbClr val="2B2C30"/>
                </a:solidFill>
              </a:rPr>
              <a:t>An office-based SME might have higher energy consumption from lighting, heating/cooling, and electronic devices.</a:t>
            </a:r>
          </a:p>
          <a:p>
            <a:pPr latinLnBrk="0"/>
            <a:r>
              <a:rPr lang="en-GB" sz="2400" noProof="1">
                <a:solidFill>
                  <a:srgbClr val="2B2C30"/>
                </a:solidFill>
              </a:rPr>
              <a:t>Differentiating between appliances can help focus efforts on areas with the highest potential for energy optimisation.</a:t>
            </a:r>
          </a:p>
          <a:p>
            <a:pPr latinLnBrk="0"/>
            <a:r>
              <a:rPr lang="en-GB" sz="2400" noProof="1">
                <a:solidFill>
                  <a:srgbClr val="2B2C30"/>
                </a:solidFill>
              </a:rPr>
              <a:t>You can use (portable) plug-in energy consumption meters to monitor electricity consumption for each category of device.</a:t>
            </a:r>
          </a:p>
        </p:txBody>
      </p:sp>
      <p:pic>
        <p:nvPicPr>
          <p:cNvPr id="7" name="Picture 6">
            <a:extLst>
              <a:ext uri="{FF2B5EF4-FFF2-40B4-BE49-F238E27FC236}">
                <a16:creationId xmlns:a16="http://schemas.microsoft.com/office/drawing/2014/main" id="{6F0D1909-1C6F-5D9C-609E-4C604699563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30" y="2883851"/>
            <a:ext cx="4385088" cy="2922540"/>
          </a:xfrm>
          <a:prstGeom prst="rect">
            <a:avLst/>
          </a:prstGeom>
        </p:spPr>
      </p:pic>
    </p:spTree>
    <p:extLst>
      <p:ext uri="{BB962C8B-B14F-4D97-AF65-F5344CB8AC3E}">
        <p14:creationId xmlns:p14="http://schemas.microsoft.com/office/powerpoint/2010/main" val="29148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24449-55D8-2FC8-5533-C7D7C2589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BA1970-A907-8C6F-86EB-ED4354EA298A}"/>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Step 6: Explore more efficient energy use</a:t>
            </a:r>
            <a:endParaRPr lang="en-GB" dirty="0">
              <a:effectLst/>
            </a:endParaRPr>
          </a:p>
          <a:p>
            <a:endParaRPr lang="en-GB" dirty="0"/>
          </a:p>
        </p:txBody>
      </p:sp>
      <p:sp>
        <p:nvSpPr>
          <p:cNvPr id="4" name="TextBox 3">
            <a:extLst>
              <a:ext uri="{FF2B5EF4-FFF2-40B4-BE49-F238E27FC236}">
                <a16:creationId xmlns:a16="http://schemas.microsoft.com/office/drawing/2014/main" id="{E9CF9DF6-E166-5036-F30B-43DE1E958B64}"/>
              </a:ext>
            </a:extLst>
          </p:cNvPr>
          <p:cNvSpPr txBox="1"/>
          <p:nvPr/>
        </p:nvSpPr>
        <p:spPr>
          <a:xfrm>
            <a:off x="1490597" y="3429000"/>
            <a:ext cx="9857984" cy="1569660"/>
          </a:xfrm>
          <a:prstGeom prst="rect">
            <a:avLst/>
          </a:prstGeom>
          <a:noFill/>
        </p:spPr>
        <p:txBody>
          <a:bodyPr wrap="square" rtlCol="0">
            <a:spAutoFit/>
          </a:bodyPr>
          <a:lstStyle/>
          <a:p>
            <a:pPr algn="ctr" latinLnBrk="0"/>
            <a:r>
              <a:rPr lang="en-US" sz="4800" i="1" dirty="0">
                <a:solidFill>
                  <a:schemeClr val="accent2"/>
                </a:solidFill>
              </a:rPr>
              <a:t>What practical steps can I take to use energy more efficiently?</a:t>
            </a:r>
            <a:endParaRPr lang="en-US" sz="4000" i="1" dirty="0">
              <a:solidFill>
                <a:schemeClr val="accent2"/>
              </a:solidFill>
            </a:endParaRPr>
          </a:p>
        </p:txBody>
      </p:sp>
    </p:spTree>
    <p:extLst>
      <p:ext uri="{BB962C8B-B14F-4D97-AF65-F5344CB8AC3E}">
        <p14:creationId xmlns:p14="http://schemas.microsoft.com/office/powerpoint/2010/main" val="3051036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84A55-3301-C7C4-A4A7-34966C098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07CEC-3264-4868-18FB-B80167635F8E}"/>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Step 6: Explore more efficient energy use: saving money</a:t>
            </a:r>
            <a:endParaRPr lang="en-GB" dirty="0">
              <a:effectLst/>
            </a:endParaRPr>
          </a:p>
          <a:p>
            <a:endParaRPr lang="en-GB" dirty="0"/>
          </a:p>
        </p:txBody>
      </p:sp>
      <p:sp>
        <p:nvSpPr>
          <p:cNvPr id="4" name="TextBox 3">
            <a:extLst>
              <a:ext uri="{FF2B5EF4-FFF2-40B4-BE49-F238E27FC236}">
                <a16:creationId xmlns:a16="http://schemas.microsoft.com/office/drawing/2014/main" id="{B8F24D65-3C3C-DDDB-79E7-E2DA63900FA9}"/>
              </a:ext>
            </a:extLst>
          </p:cNvPr>
          <p:cNvSpPr txBox="1"/>
          <p:nvPr/>
        </p:nvSpPr>
        <p:spPr>
          <a:xfrm>
            <a:off x="3035300" y="2132878"/>
            <a:ext cx="8876953" cy="4154984"/>
          </a:xfrm>
          <a:prstGeom prst="rect">
            <a:avLst/>
          </a:prstGeom>
          <a:noFill/>
        </p:spPr>
        <p:txBody>
          <a:bodyPr wrap="square" rtlCol="0">
            <a:spAutoFit/>
          </a:bodyPr>
          <a:lstStyle/>
          <a:p>
            <a:pPr latinLnBrk="0"/>
            <a:r>
              <a:rPr lang="en-US" sz="2400" b="1" dirty="0"/>
              <a:t>“An average small business could reduce its energy bill by up to 30% by implementing good housekeeping and maintenance measures…” </a:t>
            </a:r>
            <a:r>
              <a:rPr lang="en-US" sz="2400" dirty="0"/>
              <a:t>(</a:t>
            </a:r>
            <a:r>
              <a:rPr lang="en-US" sz="2400" dirty="0">
                <a:hlinkClick r:id="rId3">
                  <a:extLst>
                    <a:ext uri="{A12FA001-AC4F-418D-AE19-62706E023703}">
                      <ahyp:hlinkClr xmlns:ahyp="http://schemas.microsoft.com/office/drawing/2018/hyperlinkcolor" val="tx"/>
                    </a:ext>
                  </a:extLst>
                </a:hlinkClick>
              </a:rPr>
              <a:t>European Commission</a:t>
            </a:r>
            <a:r>
              <a:rPr lang="en-US" sz="2400" dirty="0"/>
              <a:t>)</a:t>
            </a:r>
          </a:p>
          <a:p>
            <a:pPr marL="457200" indent="-457200" latinLnBrk="0">
              <a:buChar char="•"/>
            </a:pPr>
            <a:r>
              <a:rPr lang="en-US" sz="2400" b="1" dirty="0">
                <a:solidFill>
                  <a:srgbClr val="2B2C30"/>
                </a:solidFill>
              </a:rPr>
              <a:t>LED lights</a:t>
            </a:r>
            <a:r>
              <a:rPr lang="en-US" sz="2400" dirty="0">
                <a:solidFill>
                  <a:srgbClr val="2B2C30"/>
                </a:solidFill>
              </a:rPr>
              <a:t> use 80% less energy when compared to halogen bulbs, and last 20x longer (Source: </a:t>
            </a:r>
            <a:r>
              <a:rPr lang="en-US" sz="2400" dirty="0">
                <a:solidFill>
                  <a:srgbClr val="2B2C30"/>
                </a:solidFill>
                <a:hlinkClick r:id="rId4"/>
              </a:rPr>
              <a:t>Energy Saving Trust</a:t>
            </a:r>
            <a:r>
              <a:rPr lang="en-US" sz="2400" dirty="0">
                <a:solidFill>
                  <a:srgbClr val="2B2C30"/>
                </a:solidFill>
              </a:rPr>
              <a:t>)</a:t>
            </a:r>
          </a:p>
          <a:p>
            <a:pPr marL="457200" indent="-457200" latinLnBrk="0">
              <a:buChar char="•"/>
            </a:pPr>
            <a:r>
              <a:rPr lang="en-US" sz="2400" dirty="0">
                <a:solidFill>
                  <a:srgbClr val="2B2C30"/>
                </a:solidFill>
              </a:rPr>
              <a:t>Improving </a:t>
            </a:r>
            <a:r>
              <a:rPr lang="en-US" sz="2400" b="1" dirty="0">
                <a:solidFill>
                  <a:srgbClr val="2B2C30"/>
                </a:solidFill>
              </a:rPr>
              <a:t>motor-driven systems' </a:t>
            </a:r>
            <a:r>
              <a:rPr lang="en-US" sz="2400" dirty="0">
                <a:solidFill>
                  <a:srgbClr val="2B2C30"/>
                </a:solidFill>
              </a:rPr>
              <a:t>energy efficiency, for every euro invested at least 7 euros will be saved over the equipment’s lifetime.</a:t>
            </a:r>
          </a:p>
          <a:p>
            <a:pPr marL="457200" indent="-457200" latinLnBrk="0">
              <a:buChar char="•"/>
            </a:pPr>
            <a:r>
              <a:rPr lang="en-US" sz="2400" dirty="0">
                <a:solidFill>
                  <a:srgbClr val="2B2C30"/>
                </a:solidFill>
              </a:rPr>
              <a:t>Energy efficient </a:t>
            </a:r>
            <a:r>
              <a:rPr lang="en-US" sz="2400" b="1" dirty="0">
                <a:solidFill>
                  <a:srgbClr val="2B2C30"/>
                </a:solidFill>
              </a:rPr>
              <a:t>heat pumps</a:t>
            </a:r>
            <a:r>
              <a:rPr lang="en-US" sz="2400" dirty="0">
                <a:solidFill>
                  <a:srgbClr val="2B2C30"/>
                </a:solidFill>
              </a:rPr>
              <a:t> can often replace traditional fossil fuel boilers, which can increase energy efficiency over 4 times.</a:t>
            </a:r>
            <a:r>
              <a:rPr lang="en-US" sz="2400" dirty="0"/>
              <a:t> </a:t>
            </a:r>
            <a:endParaRPr lang="en-US" sz="2400" dirty="0">
              <a:solidFill>
                <a:srgbClr val="2B2C30"/>
              </a:solidFill>
            </a:endParaRPr>
          </a:p>
          <a:p>
            <a:pPr latinLnBrk="0"/>
            <a:r>
              <a:rPr lang="en-US" sz="2400" dirty="0">
                <a:solidFill>
                  <a:srgbClr val="2B2C30"/>
                </a:solidFill>
              </a:rPr>
              <a:t>					Sources: </a:t>
            </a:r>
            <a:r>
              <a:rPr lang="en-US" sz="2400" dirty="0">
                <a:solidFill>
                  <a:srgbClr val="2B2C30"/>
                </a:solidFill>
                <a:hlinkClick r:id="rId3"/>
              </a:rPr>
              <a:t>European Commission</a:t>
            </a:r>
            <a:endParaRPr lang="en-US" sz="2400" dirty="0">
              <a:solidFill>
                <a:srgbClr val="2B2C30"/>
              </a:solidFill>
            </a:endParaRPr>
          </a:p>
        </p:txBody>
      </p:sp>
      <p:pic>
        <p:nvPicPr>
          <p:cNvPr id="11" name="Picture 10">
            <a:extLst>
              <a:ext uri="{FF2B5EF4-FFF2-40B4-BE49-F238E27FC236}">
                <a16:creationId xmlns:a16="http://schemas.microsoft.com/office/drawing/2014/main" id="{94BC08F5-6A51-2FA1-2022-FFEE8043264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55" y="3429000"/>
            <a:ext cx="2967790" cy="1879600"/>
          </a:xfrm>
          <a:prstGeom prst="rect">
            <a:avLst/>
          </a:prstGeom>
        </p:spPr>
      </p:pic>
    </p:spTree>
    <p:extLst>
      <p:ext uri="{BB962C8B-B14F-4D97-AF65-F5344CB8AC3E}">
        <p14:creationId xmlns:p14="http://schemas.microsoft.com/office/powerpoint/2010/main" val="22103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50141F-93B1-960B-8E42-66110792B24B}"/>
              </a:ext>
            </a:extLst>
          </p:cNvPr>
          <p:cNvSpPr>
            <a:spLocks noGrp="1"/>
          </p:cNvSpPr>
          <p:nvPr>
            <p:ph type="title" idx="4294967295"/>
          </p:nvPr>
        </p:nvSpPr>
        <p:spPr>
          <a:xfrm>
            <a:off x="838200" y="365125"/>
            <a:ext cx="10515600" cy="1325563"/>
          </a:xfrm>
          <a:prstGeom prst="rect">
            <a:avLst/>
          </a:prstGeom>
        </p:spPr>
        <p:txBody>
          <a:bodyPr/>
          <a:lstStyle/>
          <a:p>
            <a:r>
              <a:rPr lang="en-GB" dirty="0">
                <a:solidFill>
                  <a:schemeClr val="bg1"/>
                </a:solidFill>
              </a:rPr>
              <a:t>Introduction</a:t>
            </a:r>
          </a:p>
        </p:txBody>
      </p:sp>
      <p:sp>
        <p:nvSpPr>
          <p:cNvPr id="2" name="TextBox 1">
            <a:extLst>
              <a:ext uri="{FF2B5EF4-FFF2-40B4-BE49-F238E27FC236}">
                <a16:creationId xmlns:a16="http://schemas.microsoft.com/office/drawing/2014/main" id="{0FE65402-2D24-4C0B-3A9B-70B199ADCEA8}"/>
              </a:ext>
            </a:extLst>
          </p:cNvPr>
          <p:cNvSpPr txBox="1"/>
          <p:nvPr/>
        </p:nvSpPr>
        <p:spPr>
          <a:xfrm>
            <a:off x="4313130" y="479719"/>
            <a:ext cx="7665929" cy="5693866"/>
          </a:xfrm>
          <a:prstGeom prst="rect">
            <a:avLst/>
          </a:prstGeom>
          <a:noFill/>
        </p:spPr>
        <p:txBody>
          <a:bodyPr wrap="square" rtlCol="0">
            <a:spAutoFit/>
          </a:bodyPr>
          <a:lstStyle/>
          <a:p>
            <a:pPr latinLnBrk="0"/>
            <a:r>
              <a:rPr lang="en-US" sz="2800" dirty="0">
                <a:solidFill>
                  <a:srgbClr val="2B2C30"/>
                </a:solidFill>
              </a:rPr>
              <a:t>Every business uses a range of equipment which needs electricity - whether it's lighting, computers, machinery, or AC systems. For </a:t>
            </a:r>
            <a:r>
              <a:rPr lang="en-GB" sz="2800" dirty="0">
                <a:solidFill>
                  <a:srgbClr val="2B2C30"/>
                </a:solidFill>
              </a:rPr>
              <a:t>small to medium enterprises (</a:t>
            </a:r>
            <a:r>
              <a:rPr lang="en-US" sz="2800" dirty="0">
                <a:solidFill>
                  <a:srgbClr val="2B2C30"/>
                </a:solidFill>
              </a:rPr>
              <a:t>SMEs), electricity costs can represent a significant share of the operating budget, and inefficient consumption can negatively affect both profitability and resource management.</a:t>
            </a:r>
            <a:endParaRPr lang="en-GB" sz="2800" dirty="0">
              <a:solidFill>
                <a:srgbClr val="2B2C30"/>
              </a:solidFill>
            </a:endParaRPr>
          </a:p>
          <a:p>
            <a:pPr latinLnBrk="0"/>
            <a:endParaRPr lang="en-GB" sz="2800" dirty="0">
              <a:solidFill>
                <a:srgbClr val="2B2C30"/>
              </a:solidFill>
            </a:endParaRPr>
          </a:p>
          <a:p>
            <a:pPr latinLnBrk="0"/>
            <a:r>
              <a:rPr lang="en-GB" sz="2800" dirty="0">
                <a:solidFill>
                  <a:srgbClr val="2B2C30"/>
                </a:solidFill>
              </a:rPr>
              <a:t>When you're managing an SME, you may wonder what kinds of technologies or activities might help you save energy. A key consideration will be cost and where to focus investment to make your business more efficient. </a:t>
            </a:r>
          </a:p>
        </p:txBody>
      </p:sp>
      <p:pic>
        <p:nvPicPr>
          <p:cNvPr id="3" name="Google Shape;97;p2">
            <a:extLst>
              <a:ext uri="{FF2B5EF4-FFF2-40B4-BE49-F238E27FC236}">
                <a16:creationId xmlns:a16="http://schemas.microsoft.com/office/drawing/2014/main" id="{E0824120-B2DC-DB41-8E97-86CAA2E28F5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782388"/>
            <a:ext cx="4045907" cy="3293224"/>
          </a:xfrm>
          <a:prstGeom prst="rect">
            <a:avLst/>
          </a:prstGeom>
          <a:noFill/>
          <a:ln>
            <a:noFill/>
          </a:ln>
        </p:spPr>
      </p:pic>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DEE93-CF66-009F-729E-D57F599434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E861B8-008F-5D99-45E1-AACF8FCBD54D}"/>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Step 6: Explore more efficient energy use: saving energy</a:t>
            </a:r>
            <a:endParaRPr lang="en-GB" dirty="0">
              <a:effectLst/>
            </a:endParaRPr>
          </a:p>
          <a:p>
            <a:endParaRPr lang="en-GB" dirty="0"/>
          </a:p>
        </p:txBody>
      </p:sp>
      <p:sp>
        <p:nvSpPr>
          <p:cNvPr id="4" name="TextBox 3">
            <a:extLst>
              <a:ext uri="{FF2B5EF4-FFF2-40B4-BE49-F238E27FC236}">
                <a16:creationId xmlns:a16="http://schemas.microsoft.com/office/drawing/2014/main" id="{9ECDAB94-8235-F004-0337-1E0242C43580}"/>
              </a:ext>
            </a:extLst>
          </p:cNvPr>
          <p:cNvSpPr txBox="1"/>
          <p:nvPr/>
        </p:nvSpPr>
        <p:spPr>
          <a:xfrm>
            <a:off x="3178864" y="2043900"/>
            <a:ext cx="8635653" cy="4154984"/>
          </a:xfrm>
          <a:prstGeom prst="rect">
            <a:avLst/>
          </a:prstGeom>
          <a:noFill/>
        </p:spPr>
        <p:txBody>
          <a:bodyPr wrap="square" rtlCol="0">
            <a:spAutoFit/>
          </a:bodyPr>
          <a:lstStyle/>
          <a:p>
            <a:pPr marL="457200" indent="-457200" latinLnBrk="0">
              <a:buChar char="•"/>
            </a:pPr>
            <a:r>
              <a:rPr lang="en-US" sz="2400" b="1" dirty="0">
                <a:solidFill>
                  <a:srgbClr val="2B2C30"/>
                </a:solidFill>
              </a:rPr>
              <a:t>Heating </a:t>
            </a:r>
            <a:r>
              <a:rPr lang="en-US" sz="2400" dirty="0">
                <a:solidFill>
                  <a:srgbClr val="2B2C30"/>
                </a:solidFill>
              </a:rPr>
              <a:t>costs increase by 8% for every 1 degree Celsius increase. Smart programmable thermostats can save between 5% and 15% on heating costs.</a:t>
            </a:r>
          </a:p>
          <a:p>
            <a:pPr marL="457200" indent="-457200" latinLnBrk="0">
              <a:buChar char="•"/>
            </a:pPr>
            <a:r>
              <a:rPr lang="en-US" sz="2400" b="1" dirty="0">
                <a:solidFill>
                  <a:srgbClr val="2B2C30"/>
                </a:solidFill>
              </a:rPr>
              <a:t>Lighting</a:t>
            </a:r>
            <a:r>
              <a:rPr lang="en-US" sz="2400" dirty="0">
                <a:solidFill>
                  <a:srgbClr val="2B2C30"/>
                </a:solidFill>
              </a:rPr>
              <a:t> can be responsible for up to 40% of a building’s energy use. Using lighting controls reduces its energy use by over 1/3 </a:t>
            </a:r>
          </a:p>
          <a:p>
            <a:pPr marL="457200" indent="-457200" latinLnBrk="0">
              <a:buChar char="•"/>
            </a:pPr>
            <a:r>
              <a:rPr lang="en-US" sz="2400" b="1" dirty="0">
                <a:solidFill>
                  <a:srgbClr val="2B2C30"/>
                </a:solidFill>
              </a:rPr>
              <a:t>Insulating </a:t>
            </a:r>
            <a:r>
              <a:rPr lang="en-US" sz="2400" dirty="0">
                <a:solidFill>
                  <a:srgbClr val="2B2C30"/>
                </a:solidFill>
              </a:rPr>
              <a:t>pipework has been found to reduce energy losses by over 75% </a:t>
            </a:r>
          </a:p>
          <a:p>
            <a:pPr marL="457200" indent="-457200" latinLnBrk="0">
              <a:buFontTx/>
              <a:buChar char="•"/>
            </a:pPr>
            <a:r>
              <a:rPr lang="en-US" sz="2400" dirty="0">
                <a:solidFill>
                  <a:srgbClr val="2B2C30"/>
                </a:solidFill>
              </a:rPr>
              <a:t>The correct sizing of the compressor load and model selection of </a:t>
            </a:r>
            <a:r>
              <a:rPr lang="en-US" sz="2400" b="1" dirty="0">
                <a:solidFill>
                  <a:srgbClr val="2B2C30"/>
                </a:solidFill>
              </a:rPr>
              <a:t>compressed air systems</a:t>
            </a:r>
            <a:r>
              <a:rPr lang="en-US" sz="2400" dirty="0">
                <a:solidFill>
                  <a:srgbClr val="2B2C30"/>
                </a:solidFill>
              </a:rPr>
              <a:t> can reduce energy consumption by more than 1/3</a:t>
            </a:r>
          </a:p>
          <a:p>
            <a:pPr latinLnBrk="0"/>
            <a:r>
              <a:rPr lang="en-US" sz="2400" dirty="0">
                <a:solidFill>
                  <a:srgbClr val="2B2C30"/>
                </a:solidFill>
              </a:rPr>
              <a:t>					Sources: </a:t>
            </a:r>
            <a:r>
              <a:rPr lang="en-US" sz="2400" dirty="0">
                <a:solidFill>
                  <a:srgbClr val="2B2C30"/>
                </a:solidFill>
                <a:hlinkClick r:id="rId3"/>
              </a:rPr>
              <a:t>European Commission</a:t>
            </a:r>
            <a:endParaRPr lang="en-US" sz="2400" dirty="0">
              <a:solidFill>
                <a:srgbClr val="2B2C30"/>
              </a:solidFill>
            </a:endParaRPr>
          </a:p>
        </p:txBody>
      </p:sp>
      <p:pic>
        <p:nvPicPr>
          <p:cNvPr id="2" name="Picture 1">
            <a:extLst>
              <a:ext uri="{FF2B5EF4-FFF2-40B4-BE49-F238E27FC236}">
                <a16:creationId xmlns:a16="http://schemas.microsoft.com/office/drawing/2014/main" id="{089418ED-256C-20C5-FB42-D0427EC953B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5" y="3429000"/>
            <a:ext cx="2967790" cy="1879600"/>
          </a:xfrm>
          <a:prstGeom prst="rect">
            <a:avLst/>
          </a:prstGeom>
        </p:spPr>
      </p:pic>
    </p:spTree>
    <p:extLst>
      <p:ext uri="{BB962C8B-B14F-4D97-AF65-F5344CB8AC3E}">
        <p14:creationId xmlns:p14="http://schemas.microsoft.com/office/powerpoint/2010/main" val="29352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56E-0271-F698-8409-4BDD9B02D5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AEA940-A1E4-3671-AF1B-623196CEF04A}"/>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7: Increase the energy efficiency of your equipment </a:t>
            </a:r>
            <a:endParaRPr lang="en-GB" dirty="0">
              <a:effectLst/>
            </a:endParaRPr>
          </a:p>
          <a:p>
            <a:endParaRPr lang="en-GB" dirty="0"/>
          </a:p>
        </p:txBody>
      </p:sp>
      <p:sp>
        <p:nvSpPr>
          <p:cNvPr id="4" name="TextBox 3">
            <a:extLst>
              <a:ext uri="{FF2B5EF4-FFF2-40B4-BE49-F238E27FC236}">
                <a16:creationId xmlns:a16="http://schemas.microsoft.com/office/drawing/2014/main" id="{F7523C7B-772E-CFDB-6B1C-08434537B54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How do I increase the energy efficiency of our equipment?</a:t>
            </a:r>
            <a:endParaRPr lang="en-US" sz="4000" i="1" dirty="0">
              <a:solidFill>
                <a:schemeClr val="accent2"/>
              </a:solidFill>
            </a:endParaRPr>
          </a:p>
        </p:txBody>
      </p:sp>
    </p:spTree>
    <p:extLst>
      <p:ext uri="{BB962C8B-B14F-4D97-AF65-F5344CB8AC3E}">
        <p14:creationId xmlns:p14="http://schemas.microsoft.com/office/powerpoint/2010/main" val="1471272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6CAE-69B9-36A4-D379-2D2350CAB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B74DF-3C02-EE32-F4ED-907FBA11C4CA}"/>
              </a:ext>
            </a:extLst>
          </p:cNvPr>
          <p:cNvSpPr>
            <a:spLocks noGrp="1"/>
          </p:cNvSpPr>
          <p:nvPr>
            <p:ph type="title" idx="4294967295"/>
          </p:nvPr>
        </p:nvSpPr>
        <p:spPr>
          <a:xfrm>
            <a:off x="838200" y="365125"/>
            <a:ext cx="10993582"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7: Increase the energy efficiency of your equipment: how to check </a:t>
            </a:r>
            <a:endParaRPr lang="en-GB" dirty="0">
              <a:effectLst/>
            </a:endParaRPr>
          </a:p>
          <a:p>
            <a:endParaRPr lang="en-GB" dirty="0"/>
          </a:p>
        </p:txBody>
      </p:sp>
      <p:sp>
        <p:nvSpPr>
          <p:cNvPr id="4" name="TextBox 3">
            <a:extLst>
              <a:ext uri="{FF2B5EF4-FFF2-40B4-BE49-F238E27FC236}">
                <a16:creationId xmlns:a16="http://schemas.microsoft.com/office/drawing/2014/main" id="{5B37293F-24F8-0380-1F80-AE575BD0E6B4}"/>
              </a:ext>
            </a:extLst>
          </p:cNvPr>
          <p:cNvSpPr txBox="1"/>
          <p:nvPr/>
        </p:nvSpPr>
        <p:spPr>
          <a:xfrm>
            <a:off x="4722312" y="2539205"/>
            <a:ext cx="6951946" cy="4154984"/>
          </a:xfrm>
          <a:prstGeom prst="rect">
            <a:avLst/>
          </a:prstGeom>
          <a:noFill/>
        </p:spPr>
        <p:txBody>
          <a:bodyPr wrap="square" rtlCol="0">
            <a:spAutoFit/>
          </a:bodyPr>
          <a:lstStyle/>
          <a:p>
            <a:pPr marL="342900" indent="-342900" latinLnBrk="0">
              <a:buFont typeface="Arial" panose="020B0604020202020204" pitchFamily="34" charset="0"/>
              <a:buChar char="•"/>
            </a:pPr>
            <a:r>
              <a:rPr lang="en-US" sz="2400" dirty="0">
                <a:solidFill>
                  <a:srgbClr val="2B2C30"/>
                </a:solidFill>
                <a:ea typeface="Public Sans"/>
              </a:rPr>
              <a:t>Identify outdated, energy-inefficient equipment. For example, older lighting systems, air conditioning units, and machinery may be consuming far more energy than newer, energy-efficient models. </a:t>
            </a:r>
          </a:p>
          <a:p>
            <a:pPr marL="342900" indent="-342900" latinLnBrk="0">
              <a:buFont typeface="Arial" panose="020B0604020202020204" pitchFamily="34" charset="0"/>
              <a:buChar char="•"/>
            </a:pPr>
            <a:r>
              <a:rPr lang="en-US" sz="2400" dirty="0">
                <a:solidFill>
                  <a:srgbClr val="2B2C30"/>
                </a:solidFill>
                <a:ea typeface="Public Sans"/>
              </a:rPr>
              <a:t>Replace, repair, or upgrade to more efficient alternatives. For example, you could use </a:t>
            </a:r>
            <a:r>
              <a:rPr lang="en-US" sz="2400" dirty="0">
                <a:solidFill>
                  <a:srgbClr val="2B2C30"/>
                </a:solidFill>
              </a:rPr>
              <a:t>motion detection for lighting or ensure that equipment uses its power saving mode after a certain time.</a:t>
            </a:r>
          </a:p>
          <a:p>
            <a:pPr marL="342900" indent="-342900" latinLnBrk="0">
              <a:buFont typeface="Arial" panose="020B0604020202020204" pitchFamily="34" charset="0"/>
              <a:buChar char="•"/>
            </a:pPr>
            <a:r>
              <a:rPr lang="en-US" sz="2400" dirty="0">
                <a:solidFill>
                  <a:srgbClr val="2B2C30"/>
                </a:solidFill>
              </a:rPr>
              <a:t>Use </a:t>
            </a:r>
            <a:r>
              <a:rPr lang="en-US" sz="2400" dirty="0">
                <a:solidFill>
                  <a:srgbClr val="2B2C30"/>
                </a:solidFill>
                <a:hlinkClick r:id="rId3"/>
              </a:rPr>
              <a:t>Topten.eu - The best products in Europe</a:t>
            </a:r>
            <a:r>
              <a:rPr lang="en-US" sz="2400" dirty="0">
                <a:solidFill>
                  <a:srgbClr val="2B2C30"/>
                </a:solidFill>
              </a:rPr>
              <a:t> to compare your current equipment with other available solutions.</a:t>
            </a:r>
          </a:p>
        </p:txBody>
      </p:sp>
      <p:pic>
        <p:nvPicPr>
          <p:cNvPr id="7" name="Picture 6">
            <a:extLst>
              <a:ext uri="{FF2B5EF4-FFF2-40B4-BE49-F238E27FC236}">
                <a16:creationId xmlns:a16="http://schemas.microsoft.com/office/drawing/2014/main" id="{C1116563-FDEF-FB73-C9A0-A8E4A450157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63" y="2688903"/>
            <a:ext cx="4237973" cy="3178480"/>
          </a:xfrm>
          <a:prstGeom prst="rect">
            <a:avLst/>
          </a:prstGeom>
        </p:spPr>
      </p:pic>
    </p:spTree>
    <p:extLst>
      <p:ext uri="{BB962C8B-B14F-4D97-AF65-F5344CB8AC3E}">
        <p14:creationId xmlns:p14="http://schemas.microsoft.com/office/powerpoint/2010/main" val="12891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241DE-795D-C567-C47E-E5BC41B9D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7B6D9-EB85-F536-8A2F-DF74902AB7E8}"/>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Step 8: Optimise your heating and cooling systems</a:t>
            </a:r>
            <a:endParaRPr lang="en-GB" dirty="0">
              <a:effectLst/>
            </a:endParaRPr>
          </a:p>
          <a:p>
            <a:endParaRPr lang="en-GB" dirty="0"/>
          </a:p>
        </p:txBody>
      </p:sp>
      <p:sp>
        <p:nvSpPr>
          <p:cNvPr id="4" name="TextBox 3">
            <a:extLst>
              <a:ext uri="{FF2B5EF4-FFF2-40B4-BE49-F238E27FC236}">
                <a16:creationId xmlns:a16="http://schemas.microsoft.com/office/drawing/2014/main" id="{CAA81217-758C-DEC5-979B-FB6AA3B244DC}"/>
              </a:ext>
            </a:extLst>
          </p:cNvPr>
          <p:cNvSpPr txBox="1"/>
          <p:nvPr/>
        </p:nvSpPr>
        <p:spPr>
          <a:xfrm>
            <a:off x="1490597" y="3181611"/>
            <a:ext cx="9594937" cy="1569660"/>
          </a:xfrm>
          <a:prstGeom prst="rect">
            <a:avLst/>
          </a:prstGeom>
          <a:noFill/>
        </p:spPr>
        <p:txBody>
          <a:bodyPr wrap="square" rtlCol="0">
            <a:spAutoFit/>
          </a:bodyPr>
          <a:lstStyle/>
          <a:p>
            <a:pPr algn="ctr" latinLnBrk="0"/>
            <a:r>
              <a:rPr lang="en-GB" sz="4800" i="1" noProof="0" dirty="0">
                <a:solidFill>
                  <a:schemeClr val="accent2"/>
                </a:solidFill>
              </a:rPr>
              <a:t>How do I optimise our heating and cooling systems?</a:t>
            </a:r>
            <a:endParaRPr lang="en-GB" sz="4000" i="1" noProof="0" dirty="0">
              <a:solidFill>
                <a:schemeClr val="accent2"/>
              </a:solidFill>
            </a:endParaRPr>
          </a:p>
        </p:txBody>
      </p:sp>
    </p:spTree>
    <p:extLst>
      <p:ext uri="{BB962C8B-B14F-4D97-AF65-F5344CB8AC3E}">
        <p14:creationId xmlns:p14="http://schemas.microsoft.com/office/powerpoint/2010/main" val="4038622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52211-C47C-944B-9A38-CF3AD09FD5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BADE57-0F24-6DE8-030F-5C11D171973D}"/>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GB" sz="2800" b="1" kern="1200" dirty="0">
                <a:solidFill>
                  <a:srgbClr val="FFFFFF"/>
                </a:solidFill>
                <a:effectLst/>
                <a:latin typeface="Calibri" panose="020F0502020204030204" pitchFamily="34" charset="0"/>
                <a:ea typeface="Public Sans"/>
                <a:cs typeface="Public Sans"/>
              </a:rPr>
              <a:t>Step 8: Optimise your heating and cooling systems: practical tips</a:t>
            </a:r>
            <a:endParaRPr lang="en-GB" dirty="0">
              <a:effectLst/>
            </a:endParaRPr>
          </a:p>
          <a:p>
            <a:endParaRPr lang="en-GB" dirty="0"/>
          </a:p>
        </p:txBody>
      </p:sp>
      <p:sp>
        <p:nvSpPr>
          <p:cNvPr id="4" name="TextBox 3">
            <a:extLst>
              <a:ext uri="{FF2B5EF4-FFF2-40B4-BE49-F238E27FC236}">
                <a16:creationId xmlns:a16="http://schemas.microsoft.com/office/drawing/2014/main" id="{E53D2B15-797D-A347-3C71-3D31DAA7DB47}"/>
              </a:ext>
            </a:extLst>
          </p:cNvPr>
          <p:cNvSpPr txBox="1"/>
          <p:nvPr/>
        </p:nvSpPr>
        <p:spPr>
          <a:xfrm>
            <a:off x="5523978" y="2414790"/>
            <a:ext cx="6137754" cy="4154984"/>
          </a:xfrm>
          <a:prstGeom prst="rect">
            <a:avLst/>
          </a:prstGeom>
          <a:noFill/>
        </p:spPr>
        <p:txBody>
          <a:bodyPr wrap="square" rtlCol="0">
            <a:spAutoFit/>
          </a:bodyPr>
          <a:lstStyle/>
          <a:p>
            <a:pPr latinLnBrk="0"/>
            <a:r>
              <a:rPr lang="en-US" sz="2400" dirty="0">
                <a:solidFill>
                  <a:srgbClr val="2B2C30"/>
                </a:solidFill>
                <a:ea typeface="Public Sans"/>
              </a:rPr>
              <a:t>Heating and cooling systems are among the largest energy consumers in most SMEs. </a:t>
            </a:r>
          </a:p>
          <a:p>
            <a:pPr latinLnBrk="0"/>
            <a:endParaRPr lang="en-US" sz="2400" dirty="0">
              <a:solidFill>
                <a:srgbClr val="2B2C30"/>
              </a:solidFill>
              <a:ea typeface="Public Sans"/>
            </a:endParaRPr>
          </a:p>
          <a:p>
            <a:pPr latinLnBrk="0"/>
            <a:r>
              <a:rPr lang="en-US" sz="2400" dirty="0">
                <a:solidFill>
                  <a:srgbClr val="2B2C30"/>
                </a:solidFill>
                <a:ea typeface="Public Sans"/>
              </a:rPr>
              <a:t>Installing programmable thermostats, ensuring regular maintenance, or using energy-efficient models can help reduce consumption. </a:t>
            </a:r>
          </a:p>
          <a:p>
            <a:pPr latinLnBrk="0"/>
            <a:endParaRPr lang="en-US" sz="2400" dirty="0">
              <a:solidFill>
                <a:srgbClr val="2B2C30"/>
              </a:solidFill>
              <a:ea typeface="Public Sans"/>
            </a:endParaRPr>
          </a:p>
          <a:p>
            <a:pPr latinLnBrk="0"/>
            <a:r>
              <a:rPr lang="en-US" sz="2400" dirty="0">
                <a:solidFill>
                  <a:srgbClr val="2B2C30"/>
                </a:solidFill>
                <a:ea typeface="Public Sans"/>
              </a:rPr>
              <a:t>Consider adjusting settings to ensure heating/cooling is only used when necessary. For example, turn off heating or air conditioning when employees aren’t around.</a:t>
            </a:r>
          </a:p>
        </p:txBody>
      </p:sp>
      <p:pic>
        <p:nvPicPr>
          <p:cNvPr id="6" name="Picture 5">
            <a:extLst>
              <a:ext uri="{FF2B5EF4-FFF2-40B4-BE49-F238E27FC236}">
                <a16:creationId xmlns:a16="http://schemas.microsoft.com/office/drawing/2014/main" id="{FE31F232-47D1-275F-5A9E-BCEB8274C5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70" y="2597561"/>
            <a:ext cx="5162764" cy="3429000"/>
          </a:xfrm>
          <a:prstGeom prst="rect">
            <a:avLst/>
          </a:prstGeom>
        </p:spPr>
      </p:pic>
    </p:spTree>
    <p:extLst>
      <p:ext uri="{BB962C8B-B14F-4D97-AF65-F5344CB8AC3E}">
        <p14:creationId xmlns:p14="http://schemas.microsoft.com/office/powerpoint/2010/main" val="189018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DE8E9-0717-7CB6-26BF-44DE671D8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E5B10-9F47-6770-71CF-9229049647D5}"/>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9: Encourage energy saving practices amongst employees</a:t>
            </a:r>
            <a:endParaRPr lang="en-GB" dirty="0">
              <a:effectLst/>
            </a:endParaRPr>
          </a:p>
          <a:p>
            <a:endParaRPr lang="en-GB" dirty="0"/>
          </a:p>
        </p:txBody>
      </p:sp>
      <p:sp>
        <p:nvSpPr>
          <p:cNvPr id="4" name="TextBox 3">
            <a:extLst>
              <a:ext uri="{FF2B5EF4-FFF2-40B4-BE49-F238E27FC236}">
                <a16:creationId xmlns:a16="http://schemas.microsoft.com/office/drawing/2014/main" id="{60170677-4FEB-936C-2CE6-08A6124D6C3B}"/>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How do I encourage others to adopt energy saving practices?</a:t>
            </a:r>
            <a:endParaRPr lang="en-US" sz="4000" i="1" dirty="0">
              <a:solidFill>
                <a:schemeClr val="accent2"/>
              </a:solidFill>
            </a:endParaRPr>
          </a:p>
        </p:txBody>
      </p:sp>
    </p:spTree>
    <p:extLst>
      <p:ext uri="{BB962C8B-B14F-4D97-AF65-F5344CB8AC3E}">
        <p14:creationId xmlns:p14="http://schemas.microsoft.com/office/powerpoint/2010/main" val="1849599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AB468-2635-DF9A-3F7D-B87BCB0568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598A03-386D-0606-2F85-D80B0384AD83}"/>
              </a:ext>
            </a:extLst>
          </p:cNvPr>
          <p:cNvSpPr>
            <a:spLocks noGrp="1"/>
          </p:cNvSpPr>
          <p:nvPr>
            <p:ph type="title" idx="4294967295"/>
          </p:nvPr>
        </p:nvSpPr>
        <p:spPr>
          <a:xfrm>
            <a:off x="838199" y="365125"/>
            <a:ext cx="10976317"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9: Encourage energy saving practices amongst employees: some tips</a:t>
            </a:r>
            <a:endParaRPr lang="en-GB" dirty="0">
              <a:effectLst/>
            </a:endParaRPr>
          </a:p>
          <a:p>
            <a:endParaRPr lang="en-GB" dirty="0"/>
          </a:p>
        </p:txBody>
      </p:sp>
      <p:sp>
        <p:nvSpPr>
          <p:cNvPr id="4" name="TextBox 3">
            <a:extLst>
              <a:ext uri="{FF2B5EF4-FFF2-40B4-BE49-F238E27FC236}">
                <a16:creationId xmlns:a16="http://schemas.microsoft.com/office/drawing/2014/main" id="{52829A5D-33BC-7C03-2E43-2ED9295807C9}"/>
              </a:ext>
            </a:extLst>
          </p:cNvPr>
          <p:cNvSpPr txBox="1"/>
          <p:nvPr/>
        </p:nvSpPr>
        <p:spPr>
          <a:xfrm>
            <a:off x="4608571" y="2106278"/>
            <a:ext cx="7205946" cy="4524315"/>
          </a:xfrm>
          <a:prstGeom prst="rect">
            <a:avLst/>
          </a:prstGeom>
          <a:noFill/>
        </p:spPr>
        <p:txBody>
          <a:bodyPr wrap="square" rtlCol="0">
            <a:spAutoFit/>
          </a:bodyPr>
          <a:lstStyle/>
          <a:p>
            <a:pPr latinLnBrk="0"/>
            <a:r>
              <a:rPr lang="en-US" sz="2400" dirty="0">
                <a:solidFill>
                  <a:srgbClr val="2B2C30"/>
                </a:solidFill>
                <a:ea typeface="Public Sans"/>
              </a:rPr>
              <a:t>A culture of energy mindfulness can lead to noticeable reductions in energy consumption.</a:t>
            </a:r>
          </a:p>
          <a:p>
            <a:pPr latinLnBrk="0"/>
            <a:endParaRPr lang="en-US" sz="2400" dirty="0">
              <a:solidFill>
                <a:srgbClr val="2B2C30"/>
              </a:solidFill>
              <a:ea typeface="Public Sans"/>
            </a:endParaRPr>
          </a:p>
          <a:p>
            <a:pPr latinLnBrk="0"/>
            <a:r>
              <a:rPr lang="en-US" sz="2400" dirty="0">
                <a:solidFill>
                  <a:srgbClr val="2B2C30"/>
                </a:solidFill>
                <a:ea typeface="Public Sans"/>
              </a:rPr>
              <a:t>Employee behavior can have a significant impact on energy consumption. Encourage employees to: </a:t>
            </a:r>
          </a:p>
          <a:p>
            <a:pPr marL="800100" lvl="1" indent="-342900" latinLnBrk="0">
              <a:buFont typeface="Arial" panose="020B0604020202020204" pitchFamily="34" charset="0"/>
              <a:buChar char="•"/>
            </a:pPr>
            <a:r>
              <a:rPr lang="en-US" sz="2400" dirty="0">
                <a:solidFill>
                  <a:srgbClr val="2B2C30"/>
                </a:solidFill>
                <a:ea typeface="Public Sans"/>
              </a:rPr>
              <a:t>Turn off lights.</a:t>
            </a:r>
          </a:p>
          <a:p>
            <a:pPr marL="800100" lvl="1" indent="-342900" latinLnBrk="0">
              <a:buFont typeface="Arial" panose="020B0604020202020204" pitchFamily="34" charset="0"/>
              <a:buChar char="•"/>
            </a:pPr>
            <a:r>
              <a:rPr lang="en-US" sz="2400" dirty="0">
                <a:solidFill>
                  <a:srgbClr val="2B2C30"/>
                </a:solidFill>
                <a:ea typeface="Public Sans"/>
              </a:rPr>
              <a:t>Unplug equipment when not in use.</a:t>
            </a:r>
          </a:p>
          <a:p>
            <a:pPr marL="800100" lvl="1" indent="-342900" latinLnBrk="0">
              <a:buFont typeface="Arial" panose="020B0604020202020204" pitchFamily="34" charset="0"/>
              <a:buChar char="•"/>
            </a:pPr>
            <a:r>
              <a:rPr lang="en-US" sz="2400" dirty="0">
                <a:solidFill>
                  <a:srgbClr val="2B2C30"/>
                </a:solidFill>
                <a:ea typeface="Public Sans"/>
              </a:rPr>
              <a:t>Use energy-efficient settings on computers and printers.</a:t>
            </a:r>
          </a:p>
          <a:p>
            <a:pPr lvl="1" latinLnBrk="0"/>
            <a:endParaRPr lang="en-US" sz="2400" dirty="0"/>
          </a:p>
          <a:p>
            <a:pPr latinLnBrk="0"/>
            <a:r>
              <a:rPr lang="en-US" sz="2400" dirty="0">
                <a:solidFill>
                  <a:srgbClr val="2B2C30"/>
                </a:solidFill>
              </a:rPr>
              <a:t>Read the International Energy Agency’s </a:t>
            </a:r>
            <a:r>
              <a:rPr lang="en-US" sz="2400" dirty="0">
                <a:solidFill>
                  <a:srgbClr val="2B2C30"/>
                </a:solidFill>
                <a:hlinkClick r:id="rId3"/>
              </a:rPr>
              <a:t>Behavioural Changes</a:t>
            </a:r>
            <a:r>
              <a:rPr lang="en-US" sz="2400" dirty="0">
                <a:solidFill>
                  <a:srgbClr val="2B2C30"/>
                </a:solidFill>
              </a:rPr>
              <a:t>.</a:t>
            </a:r>
          </a:p>
        </p:txBody>
      </p:sp>
      <p:pic>
        <p:nvPicPr>
          <p:cNvPr id="6" name="Picture 5">
            <a:extLst>
              <a:ext uri="{FF2B5EF4-FFF2-40B4-BE49-F238E27FC236}">
                <a16:creationId xmlns:a16="http://schemas.microsoft.com/office/drawing/2014/main" id="{CB593916-F096-DC59-0409-F5E35654DFB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57" y="2837663"/>
            <a:ext cx="4086443" cy="3061547"/>
          </a:xfrm>
          <a:prstGeom prst="rect">
            <a:avLst/>
          </a:prstGeom>
        </p:spPr>
      </p:pic>
    </p:spTree>
    <p:extLst>
      <p:ext uri="{BB962C8B-B14F-4D97-AF65-F5344CB8AC3E}">
        <p14:creationId xmlns:p14="http://schemas.microsoft.com/office/powerpoint/2010/main" val="302482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01088-FC99-5CFA-5A9E-959A03FDB2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514304-C8CB-FFCB-2AC9-AE39DA894B55}"/>
              </a:ext>
            </a:extLst>
          </p:cNvPr>
          <p:cNvSpPr>
            <a:spLocks noGrp="1"/>
          </p:cNvSpPr>
          <p:nvPr>
            <p:ph type="title" idx="4294967295"/>
          </p:nvPr>
        </p:nvSpPr>
        <p:spPr>
          <a:xfrm>
            <a:off x="838200" y="36512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Step 10: Explore some further resources</a:t>
            </a:r>
            <a:endParaRPr lang="en-GB" dirty="0">
              <a:effectLst/>
            </a:endParaRPr>
          </a:p>
          <a:p>
            <a:endParaRPr lang="en-GB" dirty="0"/>
          </a:p>
        </p:txBody>
      </p:sp>
      <p:sp>
        <p:nvSpPr>
          <p:cNvPr id="4" name="TextBox 3">
            <a:extLst>
              <a:ext uri="{FF2B5EF4-FFF2-40B4-BE49-F238E27FC236}">
                <a16:creationId xmlns:a16="http://schemas.microsoft.com/office/drawing/2014/main" id="{AF077D7F-A7E2-174F-7928-DEC60B56402D}"/>
              </a:ext>
            </a:extLst>
          </p:cNvPr>
          <p:cNvSpPr txBox="1"/>
          <p:nvPr/>
        </p:nvSpPr>
        <p:spPr>
          <a:xfrm>
            <a:off x="1490597" y="3181611"/>
            <a:ext cx="9594937" cy="830997"/>
          </a:xfrm>
          <a:prstGeom prst="rect">
            <a:avLst/>
          </a:prstGeom>
          <a:noFill/>
        </p:spPr>
        <p:txBody>
          <a:bodyPr wrap="square" rtlCol="0">
            <a:spAutoFit/>
          </a:bodyPr>
          <a:lstStyle/>
          <a:p>
            <a:pPr algn="ctr" latinLnBrk="0"/>
            <a:r>
              <a:rPr lang="en-US" sz="4800" i="1" dirty="0">
                <a:solidFill>
                  <a:schemeClr val="accent2"/>
                </a:solidFill>
              </a:rPr>
              <a:t>Where can I go to find out more?</a:t>
            </a:r>
            <a:endParaRPr lang="en-US" sz="4000" i="1" dirty="0">
              <a:solidFill>
                <a:schemeClr val="accent2"/>
              </a:solidFill>
            </a:endParaRPr>
          </a:p>
        </p:txBody>
      </p:sp>
    </p:spTree>
    <p:extLst>
      <p:ext uri="{BB962C8B-B14F-4D97-AF65-F5344CB8AC3E}">
        <p14:creationId xmlns:p14="http://schemas.microsoft.com/office/powerpoint/2010/main" val="1153360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4" name="Title 3">
            <a:extLst>
              <a:ext uri="{FF2B5EF4-FFF2-40B4-BE49-F238E27FC236}">
                <a16:creationId xmlns:a16="http://schemas.microsoft.com/office/drawing/2014/main" id="{9CFD278A-87C6-6AD3-2B11-71DA52D67FCC}"/>
              </a:ext>
            </a:extLst>
          </p:cNvPr>
          <p:cNvSpPr>
            <a:spLocks noGrp="1"/>
          </p:cNvSpPr>
          <p:nvPr>
            <p:ph type="title" idx="4294967295"/>
          </p:nvPr>
        </p:nvSpPr>
        <p:spPr>
          <a:xfrm>
            <a:off x="669874" y="367292"/>
            <a:ext cx="10515600" cy="1325563"/>
          </a:xfrm>
          <a:prstGeom prst="rect">
            <a:avLst/>
          </a:prstGeom>
        </p:spPr>
        <p:txBody>
          <a:bodyPr/>
          <a:lstStyle/>
          <a:p>
            <a:pPr rtl="0" eaLnBrk="1" latinLnBrk="0" hangingPunct="1"/>
            <a:r>
              <a:rPr lang="en-US" sz="2800" b="1" kern="1200" dirty="0">
                <a:solidFill>
                  <a:schemeClr val="tx2"/>
                </a:solidFill>
                <a:effectLst/>
                <a:latin typeface="Calibri" panose="020F0502020204030204" pitchFamily="34" charset="0"/>
                <a:ea typeface="+mn-ea"/>
                <a:cs typeface="+mn-cs"/>
              </a:rPr>
              <a:t>Next steps: Some further resources</a:t>
            </a:r>
            <a:endParaRPr lang="en-GB" dirty="0">
              <a:solidFill>
                <a:schemeClr val="tx2"/>
              </a:solidFill>
              <a:effectLst/>
            </a:endParaRPr>
          </a:p>
          <a:p>
            <a:endParaRPr lang="en-GB" dirty="0">
              <a:solidFill>
                <a:schemeClr val="tx2"/>
              </a:solidFill>
            </a:endParaRP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energy efficiency, you may find the following resources useful: </a:t>
            </a:r>
          </a:p>
        </p:txBody>
      </p:sp>
      <p:sp>
        <p:nvSpPr>
          <p:cNvPr id="29" name="TextBox 28">
            <a:extLst>
              <a:ext uri="{FF2B5EF4-FFF2-40B4-BE49-F238E27FC236}">
                <a16:creationId xmlns:a16="http://schemas.microsoft.com/office/drawing/2014/main" id="{4ECDE187-04E2-45C2-AB71-3163282F7484}"/>
              </a:ext>
            </a:extLst>
          </p:cNvPr>
          <p:cNvSpPr txBox="1"/>
          <p:nvPr/>
        </p:nvSpPr>
        <p:spPr>
          <a:xfrm>
            <a:off x="1017740" y="3571951"/>
            <a:ext cx="2175491" cy="2123658"/>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ea typeface="맑은 고딕"/>
              </a:rPr>
              <a:t>Read the article </a:t>
            </a:r>
            <a:r>
              <a:rPr lang="en-US" altLang="ko-KR" sz="2200" i="1" dirty="0">
                <a:solidFill>
                  <a:srgbClr val="373737"/>
                </a:solidFill>
                <a:ea typeface="맑은 고딕"/>
                <a:hlinkClick r:id="rId3"/>
              </a:rPr>
              <a:t>Coping with the crisis: Increasing resilience in SMEs through energy efficiency</a:t>
            </a:r>
            <a:r>
              <a:rPr lang="en-US" altLang="ko-KR" sz="2200" i="1" dirty="0">
                <a:solidFill>
                  <a:srgbClr val="373737"/>
                </a:solidFill>
                <a:ea typeface="맑은 고딕"/>
              </a:rPr>
              <a:t>.</a:t>
            </a:r>
            <a:endParaRPr lang="ko-KR" altLang="en-US" sz="2200" dirty="0">
              <a:solidFill>
                <a:srgbClr val="373737"/>
              </a:solidFill>
              <a:ea typeface="맑은 고딕"/>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07495" y="3857378"/>
            <a:ext cx="2364667" cy="1785104"/>
          </a:xfrm>
          <a:prstGeom prst="rect">
            <a:avLst/>
          </a:prstGeom>
          <a:noFill/>
        </p:spPr>
        <p:txBody>
          <a:bodyPr wrap="square" rtlCol="0" anchor="t" anchorCtr="0">
            <a:spAutoFit/>
          </a:bodyPr>
          <a:lstStyle/>
          <a:p>
            <a:pPr algn="ctr"/>
            <a:r>
              <a:rPr lang="en-US" altLang="ko-KR" sz="2200" dirty="0">
                <a:solidFill>
                  <a:srgbClr val="373737"/>
                </a:solidFill>
                <a:ea typeface="맑은 고딕"/>
              </a:rPr>
              <a:t> Review Every1’s 30-minute </a:t>
            </a:r>
            <a:r>
              <a:rPr lang="en-US" altLang="ko-KR" sz="2200" i="1" dirty="0">
                <a:solidFill>
                  <a:srgbClr val="373737"/>
                </a:solidFill>
                <a:ea typeface="맑은 고딕"/>
              </a:rPr>
              <a:t>Digital Energy Essentials </a:t>
            </a:r>
            <a:r>
              <a:rPr lang="en-US" altLang="ko-KR" sz="2200" dirty="0">
                <a:solidFill>
                  <a:srgbClr val="373737"/>
                </a:solidFill>
                <a:ea typeface="맑은 고딕"/>
              </a:rPr>
              <a:t>course on </a:t>
            </a:r>
            <a:r>
              <a:rPr lang="en-US" altLang="ko-KR" sz="2200" dirty="0">
                <a:solidFill>
                  <a:srgbClr val="373737"/>
                </a:solidFill>
                <a:ea typeface="맑은 고딕"/>
                <a:hlinkClick r:id="rId4"/>
              </a:rPr>
              <a:t>Energy Use</a:t>
            </a:r>
            <a:r>
              <a:rPr lang="en-US" altLang="ko-KR" sz="2200" dirty="0">
                <a:solidFill>
                  <a:srgbClr val="373737"/>
                </a:solidFill>
                <a:ea typeface="맑은 고딕"/>
              </a:rPr>
              <a:t>.</a:t>
            </a:r>
            <a:endParaRPr lang="ko-KR" altLang="en-US" sz="2200" dirty="0">
              <a:solidFill>
                <a:srgbClr val="373737"/>
              </a:solidFill>
              <a:ea typeface="맑은 고딕"/>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270165" y="3829571"/>
            <a:ext cx="2338969" cy="1785104"/>
          </a:xfrm>
          <a:prstGeom prst="rect">
            <a:avLst/>
          </a:prstGeom>
          <a:noFill/>
        </p:spPr>
        <p:txBody>
          <a:bodyPr wrap="square" rtlCol="0" anchor="t" anchorCtr="0">
            <a:spAutoFit/>
          </a:bodyPr>
          <a:lstStyle/>
          <a:p>
            <a:pPr algn="ctr"/>
            <a:r>
              <a:rPr lang="en-US" altLang="ko-KR" sz="2200" dirty="0">
                <a:solidFill>
                  <a:srgbClr val="373737"/>
                </a:solidFill>
              </a:rPr>
              <a:t>Read the article </a:t>
            </a:r>
            <a:r>
              <a:rPr lang="en-US" altLang="ko-KR" sz="2200" i="1" dirty="0">
                <a:solidFill>
                  <a:srgbClr val="373737"/>
                </a:solidFill>
                <a:hlinkClick r:id="rId5"/>
              </a:rPr>
              <a:t>The benefits of energy efficiency improvements for businesses</a:t>
            </a:r>
            <a:r>
              <a:rPr lang="en-US" altLang="ko-KR" sz="2200" i="1" dirty="0">
                <a:solidFill>
                  <a:srgbClr val="373737"/>
                </a:solidFill>
              </a:rPr>
              <a:t>.</a:t>
            </a:r>
            <a:endParaRPr lang="ko-KR" altLang="en-US" sz="2200" i="1" dirty="0">
              <a:solidFill>
                <a:srgbClr val="373737"/>
              </a:solidFill>
            </a:endParaRP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055099" y="3223947"/>
            <a:ext cx="2195593" cy="2462213"/>
          </a:xfrm>
          <a:prstGeom prst="rect">
            <a:avLst/>
          </a:prstGeom>
          <a:noFill/>
        </p:spPr>
        <p:txBody>
          <a:bodyPr wrap="square" rtlCol="0" anchor="t" anchorCtr="0">
            <a:spAutoFit/>
          </a:bodyPr>
          <a:lstStyle/>
          <a:p>
            <a:pPr algn="ctr"/>
            <a:r>
              <a:rPr lang="en-US" altLang="ko-KR" sz="2200" dirty="0">
                <a:solidFill>
                  <a:srgbClr val="373737"/>
                </a:solidFill>
                <a:ea typeface="맑은 고딕"/>
              </a:rPr>
              <a:t>Review Every1’s 30-minute </a:t>
            </a:r>
            <a:r>
              <a:rPr lang="en-US" altLang="ko-KR" sz="2200" i="1" dirty="0">
                <a:solidFill>
                  <a:srgbClr val="373737"/>
                </a:solidFill>
                <a:ea typeface="맑은 고딕"/>
              </a:rPr>
              <a:t>Digital Energy Essentials </a:t>
            </a:r>
            <a:r>
              <a:rPr lang="en-US" altLang="ko-KR" sz="2200" dirty="0">
                <a:solidFill>
                  <a:srgbClr val="373737"/>
                </a:solidFill>
                <a:ea typeface="맑은 고딕"/>
              </a:rPr>
              <a:t>course</a:t>
            </a:r>
            <a:r>
              <a:rPr lang="en-US" altLang="ko-KR" sz="2200" i="1" dirty="0">
                <a:solidFill>
                  <a:srgbClr val="373737"/>
                </a:solidFill>
                <a:ea typeface="맑은 고딕"/>
              </a:rPr>
              <a:t> </a:t>
            </a:r>
            <a:r>
              <a:rPr lang="en-GB" altLang="ko-KR" sz="2200" dirty="0">
                <a:solidFill>
                  <a:srgbClr val="373737"/>
                </a:solidFill>
                <a:ea typeface="맑은 고딕"/>
                <a:hlinkClick r:id="rId6"/>
              </a:rPr>
              <a:t>Privacy, safety &amp; security in the digital energy landscape.</a:t>
            </a:r>
            <a:endParaRPr lang="ko-KR" altLang="en-US" sz="2200" dirty="0">
              <a:solidFill>
                <a:srgbClr val="373737"/>
              </a:solidFill>
            </a:endParaRPr>
          </a:p>
        </p:txBody>
      </p:sp>
    </p:spTree>
    <p:extLst>
      <p:ext uri="{BB962C8B-B14F-4D97-AF65-F5344CB8AC3E}">
        <p14:creationId xmlns:p14="http://schemas.microsoft.com/office/powerpoint/2010/main" val="418412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1B6CAC-2B2C-3096-6D3B-A93A139BE44F}"/>
              </a:ext>
            </a:extLst>
          </p:cNvPr>
          <p:cNvSpPr>
            <a:spLocks noGrp="1"/>
          </p:cNvSpPr>
          <p:nvPr>
            <p:ph type="title" idx="4294967295"/>
          </p:nvPr>
        </p:nvSpPr>
        <p:spPr>
          <a:xfrm>
            <a:off x="131618" y="1279525"/>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1</a:t>
            </a:r>
            <a:endParaRPr lang="en-GB" dirty="0">
              <a:effectLst/>
            </a:endParaRPr>
          </a:p>
          <a:p>
            <a:endParaRPr lang="en-GB" dirty="0"/>
          </a:p>
        </p:txBody>
      </p:sp>
      <p:sp>
        <p:nvSpPr>
          <p:cNvPr id="4" name="TextBox 3">
            <a:extLst>
              <a:ext uri="{FF2B5EF4-FFF2-40B4-BE49-F238E27FC236}">
                <a16:creationId xmlns:a16="http://schemas.microsoft.com/office/drawing/2014/main" id="{B6E2F0C4-3708-062E-837B-49F21B8E51C4}"/>
              </a:ext>
            </a:extLst>
          </p:cNvPr>
          <p:cNvSpPr txBox="1"/>
          <p:nvPr/>
        </p:nvSpPr>
        <p:spPr>
          <a:xfrm>
            <a:off x="4246322" y="197346"/>
            <a:ext cx="7540670" cy="6186309"/>
          </a:xfrm>
          <a:prstGeom prst="rect">
            <a:avLst/>
          </a:prstGeom>
          <a:noFill/>
        </p:spPr>
        <p:txBody>
          <a:bodyPr wrap="square" lIns="91440" tIns="45720" rIns="91440" bIns="45720" rtlCol="0" anchor="t">
            <a:spAutoFit/>
          </a:bodyPr>
          <a:lstStyle/>
          <a:p>
            <a:pPr latinLnBrk="0"/>
            <a:r>
              <a:rPr lang="en-GB" i="1" dirty="0"/>
              <a:t>Saving Energy and Making your Business more Energy Efficient: 10 Easy Steps </a:t>
            </a:r>
            <a:r>
              <a:rPr lang="en-GB" dirty="0"/>
              <a:t>includes adaptations in steps 3, 4, 5 and 6 of selected material from The European Commission’s </a:t>
            </a:r>
            <a:r>
              <a:rPr lang="en-GB" i="1" dirty="0">
                <a:hlinkClick r:id="rId3"/>
              </a:rPr>
              <a:t>Coping with the crisis: Increasing resilience in SMEs through energy efficiency</a:t>
            </a:r>
            <a:r>
              <a:rPr lang="en-GB" i="1" dirty="0"/>
              <a:t> </a:t>
            </a:r>
            <a:r>
              <a:rPr lang="en-GB" dirty="0"/>
              <a:t>(the ‘Original Work’) which is licensed </a:t>
            </a:r>
            <a:r>
              <a:rPr lang="en-GB" dirty="0">
                <a:hlinkClick r:id="rId4"/>
              </a:rPr>
              <a:t>CC BY 4.0</a:t>
            </a:r>
            <a:r>
              <a:rPr lang="en-GB" dirty="0"/>
              <a:t>. </a:t>
            </a:r>
          </a:p>
          <a:p>
            <a:pPr latinLnBrk="0"/>
            <a:r>
              <a:rPr lang="en-GB" dirty="0"/>
              <a:t>This adaptation is made and published by the Every1 Project (the ‘Adapter’) and licensed </a:t>
            </a:r>
            <a:r>
              <a:rPr lang="en-GB" dirty="0">
                <a:hlinkClick r:id="rId5"/>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GB" sz="1800" dirty="0">
                <a:solidFill>
                  <a:srgbClr val="242424"/>
                </a:solidFill>
                <a:ea typeface="Public Sans"/>
                <a:cs typeface="Public Sans"/>
                <a:sym typeface="Public Sans"/>
                <a:hlinkClick r:id="rId6"/>
              </a:rPr>
              <a:t>Electricity bills with lightbulb and calculator</a:t>
            </a:r>
            <a:r>
              <a:rPr lang="en-GB" sz="1800" dirty="0">
                <a:solidFill>
                  <a:srgbClr val="242424"/>
                </a:solidFill>
                <a:ea typeface="Public Sans"/>
                <a:cs typeface="Public Sans"/>
                <a:sym typeface="Public Sans"/>
              </a:rPr>
              <a:t> by </a:t>
            </a:r>
            <a:r>
              <a:rPr lang="en-GB" sz="1800" dirty="0" err="1">
                <a:solidFill>
                  <a:srgbClr val="242424"/>
                </a:solidFill>
                <a:ea typeface="Public Sans"/>
                <a:cs typeface="Public Sans"/>
                <a:sym typeface="Public Sans"/>
              </a:rPr>
              <a:t>Uswitch.com</a:t>
            </a:r>
            <a:r>
              <a:rPr lang="en-GB" sz="1800" dirty="0">
                <a:solidFill>
                  <a:srgbClr val="242424"/>
                </a:solidFill>
                <a:ea typeface="Public Sans"/>
                <a:cs typeface="Public Sans"/>
                <a:sym typeface="Public Sans"/>
              </a:rPr>
              <a:t> Images is </a:t>
            </a:r>
            <a:r>
              <a:rPr lang="en-GB" dirty="0">
                <a:solidFill>
                  <a:srgbClr val="242424"/>
                </a:solidFill>
              </a:rPr>
              <a:t>licensed </a:t>
            </a:r>
            <a:r>
              <a:rPr lang="en-GB" noProof="0" dirty="0">
                <a:solidFill>
                  <a:schemeClr val="dk1"/>
                </a:solidFill>
                <a:ea typeface="Public Sans"/>
                <a:cs typeface="Public Sans"/>
                <a:sym typeface="Public Sans"/>
                <a:hlinkClick r:id="rId7"/>
              </a:rPr>
              <a:t>CC BY 2.0</a:t>
            </a:r>
            <a:r>
              <a:rPr lang="en-GB" dirty="0">
                <a:solidFill>
                  <a:srgbClr val="242424"/>
                </a:solidFill>
              </a:rPr>
              <a:t>.  </a:t>
            </a:r>
            <a:r>
              <a:rPr lang="en-GB" b="0" i="0" dirty="0">
                <a:solidFill>
                  <a:srgbClr val="242424"/>
                </a:solidFill>
                <a:effectLst/>
              </a:rPr>
              <a:t> </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rPr>
              <a:t>Paper Beside </a:t>
            </a:r>
            <a:r>
              <a:rPr lang="en-US" i="1" dirty="0" err="1">
                <a:solidFill>
                  <a:schemeClr val="dk1"/>
                </a:solidFill>
                <a:ea typeface="Public Sans"/>
                <a:cs typeface="Public Sans"/>
                <a:sym typeface="Public Sans"/>
              </a:rPr>
              <a:t>Macbook</a:t>
            </a:r>
            <a:r>
              <a:rPr lang="en-US" dirty="0">
                <a:solidFill>
                  <a:schemeClr val="dk1"/>
                </a:solidFill>
                <a:ea typeface="Public Sans"/>
                <a:cs typeface="Public Sans"/>
                <a:sym typeface="Public Sans"/>
              </a:rPr>
              <a:t> by</a:t>
            </a:r>
            <a:r>
              <a:rPr lang="en-US" sz="1800" dirty="0">
                <a:solidFill>
                  <a:schemeClr val="dk1"/>
                </a:solidFill>
                <a:ea typeface="Public Sans"/>
                <a:cs typeface="Public Sans"/>
                <a:sym typeface="Public Sans"/>
              </a:rPr>
              <a:t> </a:t>
            </a:r>
            <a:r>
              <a:rPr lang="en-US" sz="1800" u="sng" dirty="0">
                <a:solidFill>
                  <a:schemeClr val="dk1"/>
                </a:solidFill>
                <a:ea typeface="Public Sans"/>
                <a:cs typeface="Public Sans"/>
                <a:sym typeface="Public Sans"/>
                <a:hlinkClick r:id="rId8">
                  <a:extLst>
                    <a:ext uri="{A12FA001-AC4F-418D-AE19-62706E023703}">
                      <ahyp:hlinkClr xmlns:ahyp="http://schemas.microsoft.com/office/drawing/2018/hyperlinkcolor" val="tx"/>
                    </a:ext>
                  </a:extLst>
                </a:hlinkClick>
              </a:rPr>
              <a:t>Lukas on Pexels.com</a:t>
            </a:r>
            <a:endParaRPr lang="en-US" sz="1800"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cs typeface="Public Sans"/>
                <a:sym typeface="Public Sans"/>
              </a:rPr>
              <a:t>Step 1: Getting started: What do I need to know?: </a:t>
            </a:r>
            <a:r>
              <a:rPr lang="en-US" i="1" dirty="0">
                <a:solidFill>
                  <a:schemeClr val="dk1"/>
                </a:solidFill>
                <a:cs typeface="Public Sans"/>
                <a:sym typeface="Public Sans"/>
              </a:rPr>
              <a:t>Black Plugs</a:t>
            </a:r>
            <a:r>
              <a:rPr lang="en-US" dirty="0">
                <a:solidFill>
                  <a:schemeClr val="dk1"/>
                </a:solidFill>
                <a:cs typeface="Public Sans"/>
                <a:sym typeface="Public Sans"/>
              </a:rPr>
              <a:t> by</a:t>
            </a:r>
            <a:r>
              <a:rPr lang="en-US" sz="1800" dirty="0">
                <a:solidFill>
                  <a:schemeClr val="dk1"/>
                </a:solidFill>
                <a:ea typeface="Public Sans"/>
                <a:cs typeface="Public Sans"/>
                <a:sym typeface="Public Sans"/>
              </a:rPr>
              <a:t> </a:t>
            </a:r>
            <a:r>
              <a:rPr lang="en-US" sz="1800" u="sng" dirty="0">
                <a:solidFill>
                  <a:schemeClr val="dk1"/>
                </a:solidFill>
                <a:ea typeface="Public Sans"/>
                <a:cs typeface="Public Sans"/>
                <a:sym typeface="Public Sans"/>
                <a:hlinkClick r:id="rId9">
                  <a:extLst>
                    <a:ext uri="{A12FA001-AC4F-418D-AE19-62706E023703}">
                      <ahyp:hlinkClr xmlns:ahyp="http://schemas.microsoft.com/office/drawing/2018/hyperlinkcolor" val="tx"/>
                    </a:ext>
                  </a:extLst>
                </a:hlinkClick>
              </a:rPr>
              <a:t>Castorly Stock on Pexels.com</a:t>
            </a:r>
            <a:endParaRPr lang="en-US" sz="1800"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Step 2: Getting started: What are the costs and benefits of being more energy efficient?: </a:t>
            </a:r>
            <a:r>
              <a:rPr lang="en-US" sz="1800" dirty="0">
                <a:solidFill>
                  <a:schemeClr val="dk1"/>
                </a:solidFill>
                <a:ea typeface="Public Sans"/>
                <a:cs typeface="Public Sans"/>
                <a:sym typeface="Public Sans"/>
                <a:hlinkClick r:id="rId10"/>
              </a:rPr>
              <a:t>Balancing</a:t>
            </a:r>
            <a:r>
              <a:rPr lang="en-US" sz="1800" dirty="0">
                <a:solidFill>
                  <a:schemeClr val="dk1"/>
                </a:solidFill>
                <a:ea typeface="Public Sans"/>
                <a:cs typeface="Public Sans"/>
                <a:sym typeface="Public Sans"/>
              </a:rPr>
              <a:t> by Scouse Smurf is licensed </a:t>
            </a:r>
            <a:r>
              <a:rPr lang="en-US" sz="1800" dirty="0">
                <a:solidFill>
                  <a:schemeClr val="dk1"/>
                </a:solidFill>
                <a:ea typeface="Public Sans"/>
                <a:cs typeface="Public Sans"/>
                <a:sym typeface="Public Sans"/>
                <a:hlinkClick r:id="rId11"/>
              </a:rPr>
              <a:t>CC BY-ND 2.0</a:t>
            </a:r>
            <a:r>
              <a:rPr lang="en-US" sz="180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Step 3: Conducting an Energy Audit: </a:t>
            </a:r>
            <a:r>
              <a:rPr lang="en-US" dirty="0">
                <a:solidFill>
                  <a:schemeClr val="dk1"/>
                </a:solidFill>
                <a:ea typeface="Public Sans"/>
                <a:cs typeface="Public Sans"/>
                <a:sym typeface="Public Sans"/>
                <a:hlinkClick r:id="rId12"/>
              </a:rPr>
              <a:t>Energy audit</a:t>
            </a:r>
            <a:r>
              <a:rPr lang="en-US" dirty="0">
                <a:solidFill>
                  <a:schemeClr val="dk1"/>
                </a:solidFill>
                <a:ea typeface="Public Sans"/>
                <a:cs typeface="Public Sans"/>
                <a:sym typeface="Public Sans"/>
              </a:rPr>
              <a:t> by EE image database is licensed </a:t>
            </a:r>
            <a:r>
              <a:rPr lang="en-US" dirty="0">
                <a:solidFill>
                  <a:schemeClr val="dk1"/>
                </a:solidFill>
                <a:ea typeface="Public Sans"/>
                <a:cs typeface="Public Sans"/>
                <a:sym typeface="Public Sans"/>
                <a:hlinkClick r:id="rId13"/>
              </a:rPr>
              <a:t>CC BY-NC 2.0</a:t>
            </a:r>
            <a:r>
              <a:rPr lang="en-US"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Step 4: Installing a Smart Meter: </a:t>
            </a:r>
            <a:r>
              <a:rPr lang="en-US" sz="1800" dirty="0">
                <a:solidFill>
                  <a:schemeClr val="dk1"/>
                </a:solidFill>
                <a:ea typeface="Public Sans"/>
                <a:cs typeface="Public Sans"/>
                <a:sym typeface="Public Sans"/>
                <a:hlinkClick r:id="rId14"/>
              </a:rPr>
              <a:t>British Gas Smart Meter </a:t>
            </a:r>
            <a:r>
              <a:rPr lang="en-US" sz="1800" dirty="0">
                <a:solidFill>
                  <a:schemeClr val="dk1"/>
                </a:solidFill>
                <a:ea typeface="Public Sans"/>
                <a:cs typeface="Public Sans"/>
                <a:sym typeface="Public Sans"/>
              </a:rPr>
              <a:t>by </a:t>
            </a:r>
            <a:r>
              <a:rPr lang="en-US" sz="1800" dirty="0" err="1">
                <a:solidFill>
                  <a:schemeClr val="dk1"/>
                </a:solidFill>
                <a:ea typeface="Public Sans"/>
                <a:cs typeface="Public Sans"/>
                <a:sym typeface="Public Sans"/>
              </a:rPr>
              <a:t>SlipStreamJC</a:t>
            </a:r>
            <a:r>
              <a:rPr lang="en-US" sz="1800"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3"/>
              </a:rPr>
              <a:t>CC BY-NC 2.0</a:t>
            </a:r>
            <a:r>
              <a:rPr lang="en-US" dirty="0">
                <a:solidFill>
                  <a:schemeClr val="dk1"/>
                </a:solidFill>
                <a:ea typeface="Public Sans"/>
                <a:cs typeface="Public Sans"/>
                <a:sym typeface="Public Sans"/>
              </a:rPr>
              <a:t>.</a:t>
            </a:r>
            <a:endParaRPr lang="en-US" sz="180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Step 5: Identifying your electricity demand by device: </a:t>
            </a:r>
            <a:r>
              <a:rPr lang="en-US" dirty="0">
                <a:solidFill>
                  <a:schemeClr val="dk1"/>
                </a:solidFill>
                <a:ea typeface="Public Sans"/>
                <a:cs typeface="Public Sans"/>
                <a:sym typeface="Public Sans"/>
                <a:hlinkClick r:id="rId15"/>
              </a:rPr>
              <a:t>Energy</a:t>
            </a:r>
            <a:r>
              <a:rPr lang="en-US" dirty="0">
                <a:solidFill>
                  <a:schemeClr val="dk1"/>
                </a:solidFill>
                <a:ea typeface="Public Sans"/>
                <a:cs typeface="Public Sans"/>
                <a:sym typeface="Public Sans"/>
              </a:rPr>
              <a:t> by Maria </a:t>
            </a:r>
            <a:r>
              <a:rPr lang="en-US" dirty="0" err="1">
                <a:solidFill>
                  <a:schemeClr val="dk1"/>
                </a:solidFill>
                <a:ea typeface="Public Sans"/>
                <a:cs typeface="Public Sans"/>
                <a:sym typeface="Public Sans"/>
              </a:rPr>
              <a:t>Eklind</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6"/>
              </a:rPr>
              <a:t>CC BY-SA 2.0</a:t>
            </a:r>
            <a:r>
              <a:rPr lang="en-US" dirty="0">
                <a:solidFill>
                  <a:schemeClr val="dk1"/>
                </a:solidFill>
                <a:ea typeface="Public Sans"/>
                <a:cs typeface="Public Sans"/>
                <a:sym typeface="Public Sans"/>
              </a:rPr>
              <a:t>.</a:t>
            </a:r>
          </a:p>
        </p:txBody>
      </p:sp>
    </p:spTree>
    <p:extLst>
      <p:ext uri="{BB962C8B-B14F-4D97-AF65-F5344CB8AC3E}">
        <p14:creationId xmlns:p14="http://schemas.microsoft.com/office/powerpoint/2010/main" val="2177672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0DCFC6A-C1DE-8BFA-D05C-84810EDD8C87}"/>
              </a:ext>
            </a:extLst>
          </p:cNvPr>
          <p:cNvSpPr>
            <a:spLocks noGrp="1"/>
          </p:cNvSpPr>
          <p:nvPr>
            <p:ph type="title" idx="4294967295"/>
          </p:nvPr>
        </p:nvSpPr>
        <p:spPr>
          <a:xfrm>
            <a:off x="838200" y="365125"/>
            <a:ext cx="10515600" cy="1325563"/>
          </a:xfrm>
          <a:prstGeom prst="rect">
            <a:avLst/>
          </a:prstGeom>
        </p:spPr>
        <p:txBody>
          <a:bodyPr/>
          <a:lstStyle/>
          <a:p>
            <a:r>
              <a:rPr lang="en-GB" dirty="0">
                <a:solidFill>
                  <a:schemeClr val="bg1"/>
                </a:solidFill>
              </a:rPr>
              <a:t>Contents</a:t>
            </a:r>
          </a:p>
        </p:txBody>
      </p:sp>
      <p:sp>
        <p:nvSpPr>
          <p:cNvPr id="2" name="TextBox 1">
            <a:extLst>
              <a:ext uri="{FF2B5EF4-FFF2-40B4-BE49-F238E27FC236}">
                <a16:creationId xmlns:a16="http://schemas.microsoft.com/office/drawing/2014/main" id="{4D366B55-7ACA-91FD-62DA-6FBF6BEC8E01}"/>
              </a:ext>
            </a:extLst>
          </p:cNvPr>
          <p:cNvSpPr txBox="1"/>
          <p:nvPr/>
        </p:nvSpPr>
        <p:spPr>
          <a:xfrm>
            <a:off x="4536125" y="646590"/>
            <a:ext cx="7376127" cy="5262979"/>
          </a:xfrm>
          <a:prstGeom prst="rect">
            <a:avLst/>
          </a:prstGeom>
          <a:noFill/>
        </p:spPr>
        <p:txBody>
          <a:bodyPr wrap="square" rtlCol="0">
            <a:spAutoFit/>
          </a:bodyPr>
          <a:lstStyle/>
          <a:p>
            <a:pPr latinLnBrk="0"/>
            <a:r>
              <a:rPr lang="en-GB" sz="2800" dirty="0">
                <a:solidFill>
                  <a:srgbClr val="2B2C30"/>
                </a:solidFill>
              </a:rPr>
              <a:t>In this short presentation we'll explore: </a:t>
            </a:r>
          </a:p>
          <a:p>
            <a:pPr latinLnBrk="0"/>
            <a:endParaRPr lang="en-GB" sz="2800" dirty="0">
              <a:solidFill>
                <a:srgbClr val="2B2C30"/>
              </a:solidFill>
            </a:endParaRPr>
          </a:p>
          <a:p>
            <a:pPr marL="457200" indent="-457200" latinLnBrk="0">
              <a:buChar char="•"/>
            </a:pPr>
            <a:r>
              <a:rPr lang="en-GB" sz="2800" dirty="0">
                <a:solidFill>
                  <a:srgbClr val="2B2C30"/>
                </a:solidFill>
              </a:rPr>
              <a:t>How to better understand your energy consumption, and why this is important.</a:t>
            </a:r>
          </a:p>
          <a:p>
            <a:pPr marL="457200" indent="-457200" latinLnBrk="0">
              <a:buChar char="•"/>
            </a:pPr>
            <a:r>
              <a:rPr lang="en-GB" sz="2800" dirty="0">
                <a:solidFill>
                  <a:srgbClr val="2B2C30"/>
                </a:solidFill>
              </a:rPr>
              <a:t>The benefits of making your business's energy consumption more efficient.</a:t>
            </a:r>
          </a:p>
          <a:p>
            <a:pPr marL="457200" indent="-457200" latinLnBrk="0">
              <a:buChar char="•"/>
            </a:pPr>
            <a:r>
              <a:rPr lang="en-GB" sz="2800" dirty="0">
                <a:solidFill>
                  <a:srgbClr val="2B2C30"/>
                </a:solidFill>
              </a:rPr>
              <a:t>10 possible steps to save energy and make your business more efficient.</a:t>
            </a:r>
          </a:p>
          <a:p>
            <a:pPr marL="457200" indent="-457200" latinLnBrk="0">
              <a:buChar char="•"/>
            </a:pPr>
            <a:endParaRPr lang="en-GB" sz="2800" dirty="0">
              <a:solidFill>
                <a:srgbClr val="2B2C30"/>
              </a:solidFill>
            </a:endParaRPr>
          </a:p>
          <a:p>
            <a:pPr latinLnBrk="0"/>
            <a:r>
              <a:rPr lang="en-GB" sz="2800" dirty="0">
                <a:solidFill>
                  <a:srgbClr val="2B2C30"/>
                </a:solidFill>
              </a:rPr>
              <a:t>Each step begins with a reflective question. Take a moment to consider each question, before moving on. </a:t>
            </a:r>
          </a:p>
        </p:txBody>
      </p:sp>
      <p:pic>
        <p:nvPicPr>
          <p:cNvPr id="3" name="Google Shape;97;p2">
            <a:extLst>
              <a:ext uri="{FF2B5EF4-FFF2-40B4-BE49-F238E27FC236}">
                <a16:creationId xmlns:a16="http://schemas.microsoft.com/office/drawing/2014/main" id="{46CBB049-FC30-E97A-C61F-2DF4AC28F8FA}"/>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782388"/>
            <a:ext cx="4045907" cy="3293224"/>
          </a:xfrm>
          <a:prstGeom prst="rect">
            <a:avLst/>
          </a:prstGeom>
          <a:noFill/>
          <a:ln>
            <a:noFill/>
          </a:ln>
        </p:spPr>
      </p:pic>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006E7-DA10-BFE5-7330-6AF3552D24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B0763F-E48D-63EA-BFF5-E228857C53CC}"/>
              </a:ext>
            </a:extLst>
          </p:cNvPr>
          <p:cNvSpPr>
            <a:spLocks noGrp="1"/>
          </p:cNvSpPr>
          <p:nvPr>
            <p:ph type="title" idx="4294967295"/>
          </p:nvPr>
        </p:nvSpPr>
        <p:spPr>
          <a:xfrm>
            <a:off x="200891" y="1293379"/>
            <a:ext cx="10515600" cy="1325563"/>
          </a:xfrm>
          <a:prstGeom prst="rect">
            <a:avLst/>
          </a:prstGeom>
        </p:spPr>
        <p:txBody>
          <a:bodyPr/>
          <a:lstStyle/>
          <a:p>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2</a:t>
            </a:r>
            <a:endParaRPr lang="en-GB" dirty="0"/>
          </a:p>
        </p:txBody>
      </p:sp>
      <p:sp>
        <p:nvSpPr>
          <p:cNvPr id="4" name="TextBox 3">
            <a:extLst>
              <a:ext uri="{FF2B5EF4-FFF2-40B4-BE49-F238E27FC236}">
                <a16:creationId xmlns:a16="http://schemas.microsoft.com/office/drawing/2014/main" id="{44232415-F51E-88B6-B057-0486FF1F5EB6}"/>
              </a:ext>
            </a:extLst>
          </p:cNvPr>
          <p:cNvSpPr txBox="1"/>
          <p:nvPr/>
        </p:nvSpPr>
        <p:spPr>
          <a:xfrm>
            <a:off x="4258848" y="394692"/>
            <a:ext cx="7628352" cy="4970591"/>
          </a:xfrm>
          <a:prstGeom prst="rect">
            <a:avLst/>
          </a:prstGeom>
          <a:noFill/>
        </p:spPr>
        <p:txBody>
          <a:bodyPr wrap="square" lIns="91440" tIns="45720" rIns="91440" bIns="45720" rtlCol="0" anchor="t">
            <a:spAutoFit/>
          </a:bodyPr>
          <a:lstStyle/>
          <a:p>
            <a:pPr marL="285750" indent="-285750" latinLnBrk="0">
              <a:buFont typeface="Arial" panose="020B0604020202020204" pitchFamily="34" charset="0"/>
              <a:buChar char="•"/>
            </a:pPr>
            <a:r>
              <a:rPr lang="en-GB" sz="1800" noProof="0" dirty="0">
                <a:solidFill>
                  <a:schemeClr val="dk1"/>
                </a:solidFill>
                <a:ea typeface="Public Sans"/>
                <a:cs typeface="Public Sans"/>
                <a:sym typeface="Public Sans"/>
              </a:rPr>
              <a:t>Step 6:</a:t>
            </a:r>
            <a:r>
              <a:rPr lang="en-GB" noProof="0" dirty="0">
                <a:solidFill>
                  <a:schemeClr val="dk1"/>
                </a:solidFill>
                <a:ea typeface="Public Sans"/>
                <a:cs typeface="Public Sans"/>
                <a:sym typeface="Public Sans"/>
              </a:rPr>
              <a:t> Exploring possibilities to switch to more efficient energy use: </a:t>
            </a:r>
            <a:r>
              <a:rPr lang="en-GB" noProof="0" dirty="0">
                <a:solidFill>
                  <a:schemeClr val="dk1"/>
                </a:solidFill>
                <a:ea typeface="Public Sans"/>
                <a:cs typeface="Public Sans"/>
                <a:sym typeface="Public Sans"/>
                <a:hlinkClick r:id="rId3"/>
              </a:rPr>
              <a:t>Energy</a:t>
            </a:r>
            <a:r>
              <a:rPr lang="en-GB" noProof="0" dirty="0">
                <a:solidFill>
                  <a:schemeClr val="dk1"/>
                </a:solidFill>
                <a:ea typeface="Public Sans"/>
                <a:cs typeface="Public Sans"/>
                <a:sym typeface="Public Sans"/>
              </a:rPr>
              <a:t> by Umberto </a:t>
            </a:r>
            <a:r>
              <a:rPr lang="en-GB" noProof="0" dirty="0" err="1">
                <a:solidFill>
                  <a:schemeClr val="dk1"/>
                </a:solidFill>
                <a:ea typeface="Public Sans"/>
                <a:cs typeface="Public Sans"/>
                <a:sym typeface="Public Sans"/>
              </a:rPr>
              <a:t>Salvagnin</a:t>
            </a:r>
            <a:r>
              <a:rPr lang="en-GB" noProof="0" dirty="0">
                <a:solidFill>
                  <a:schemeClr val="dk1"/>
                </a:solidFill>
                <a:ea typeface="Public Sans"/>
                <a:cs typeface="Public Sans"/>
                <a:sym typeface="Public Sans"/>
              </a:rPr>
              <a:t> is licensed </a:t>
            </a:r>
            <a:r>
              <a:rPr lang="en-GB" noProof="0" dirty="0">
                <a:solidFill>
                  <a:schemeClr val="dk1"/>
                </a:solidFill>
                <a:ea typeface="Public Sans"/>
                <a:cs typeface="Public Sans"/>
                <a:sym typeface="Public Sans"/>
                <a:hlinkClick r:id="rId4"/>
              </a:rPr>
              <a:t>CC BY 2.0</a:t>
            </a:r>
            <a:r>
              <a:rPr lang="en-GB" dirty="0">
                <a:solidFill>
                  <a:srgbClr val="242424"/>
                </a:solidFill>
              </a:rPr>
              <a:t>. </a:t>
            </a:r>
            <a:r>
              <a:rPr lang="en-GB" noProof="0"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Step 7: Increasing the energy efficiency of your equipment: </a:t>
            </a:r>
            <a:r>
              <a:rPr lang="en-GB" noProof="0" dirty="0">
                <a:solidFill>
                  <a:schemeClr val="dk1"/>
                </a:solidFill>
                <a:ea typeface="Public Sans"/>
                <a:cs typeface="Public Sans"/>
                <a:sym typeface="Public Sans"/>
                <a:hlinkClick r:id="rId5"/>
              </a:rPr>
              <a:t>Computer</a:t>
            </a:r>
            <a:r>
              <a:rPr lang="en-GB" noProof="0" dirty="0">
                <a:solidFill>
                  <a:schemeClr val="dk1"/>
                </a:solidFill>
                <a:ea typeface="Public Sans"/>
                <a:cs typeface="Public Sans"/>
                <a:sym typeface="Public Sans"/>
              </a:rPr>
              <a:t> by </a:t>
            </a:r>
            <a:r>
              <a:rPr lang="en-GB" noProof="0" dirty="0" err="1">
                <a:solidFill>
                  <a:schemeClr val="dk1"/>
                </a:solidFill>
                <a:ea typeface="Public Sans"/>
                <a:cs typeface="Public Sans"/>
                <a:sym typeface="Public Sans"/>
              </a:rPr>
              <a:t>eltpics</a:t>
            </a:r>
            <a:r>
              <a:rPr lang="en-GB" noProof="0" dirty="0">
                <a:solidFill>
                  <a:schemeClr val="dk1"/>
                </a:solidFill>
                <a:ea typeface="Public Sans"/>
                <a:cs typeface="Public Sans"/>
                <a:sym typeface="Public Sans"/>
              </a:rPr>
              <a:t> is license</a:t>
            </a:r>
            <a:r>
              <a:rPr lang="en-US" sz="1800" dirty="0">
                <a:solidFill>
                  <a:schemeClr val="dk1"/>
                </a:solidFill>
                <a:ea typeface="Public Sans"/>
                <a:cs typeface="Public Sans"/>
                <a:sym typeface="Public Sans"/>
              </a:rPr>
              <a:t>d </a:t>
            </a:r>
            <a:r>
              <a:rPr lang="en-US" dirty="0">
                <a:solidFill>
                  <a:schemeClr val="dk1"/>
                </a:solidFill>
                <a:ea typeface="Public Sans"/>
                <a:cs typeface="Public Sans"/>
                <a:sym typeface="Public Sans"/>
                <a:hlinkClick r:id="rId6"/>
              </a:rPr>
              <a:t>CC BY-NC 2.0</a:t>
            </a:r>
            <a:r>
              <a:rPr lang="en-US" dirty="0">
                <a:solidFill>
                  <a:schemeClr val="dk1"/>
                </a:solidFill>
                <a:ea typeface="Public Sans"/>
                <a:cs typeface="Public Sans"/>
                <a:sym typeface="Public Sans"/>
              </a:rPr>
              <a:t>.</a:t>
            </a:r>
            <a:endParaRPr lang="en-GB" sz="1800"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Step 8: Optimising your heating and cooling systems: </a:t>
            </a:r>
            <a:r>
              <a:rPr lang="en-GB" noProof="0" dirty="0">
                <a:solidFill>
                  <a:schemeClr val="dk1"/>
                </a:solidFill>
                <a:ea typeface="Public Sans"/>
                <a:cs typeface="Public Sans"/>
                <a:sym typeface="Public Sans"/>
                <a:hlinkClick r:id="rId7"/>
              </a:rPr>
              <a:t>Light Switch – 157/365</a:t>
            </a:r>
            <a:r>
              <a:rPr lang="en-GB" noProof="0" dirty="0">
                <a:solidFill>
                  <a:schemeClr val="dk1"/>
                </a:solidFill>
                <a:ea typeface="Public Sans"/>
                <a:cs typeface="Public Sans"/>
                <a:sym typeface="Public Sans"/>
              </a:rPr>
              <a:t> by Niklas Morberg is </a:t>
            </a:r>
            <a:r>
              <a:rPr lang="en-US" sz="1800" dirty="0">
                <a:solidFill>
                  <a:schemeClr val="dk1"/>
                </a:solidFill>
                <a:ea typeface="Public Sans"/>
                <a:cs typeface="Public Sans"/>
                <a:sym typeface="Public Sans"/>
              </a:rPr>
              <a:t>licensed </a:t>
            </a:r>
            <a:r>
              <a:rPr lang="en-US" dirty="0">
                <a:solidFill>
                  <a:schemeClr val="dk1"/>
                </a:solidFill>
                <a:ea typeface="Public Sans"/>
                <a:cs typeface="Public Sans"/>
                <a:sym typeface="Public Sans"/>
                <a:hlinkClick r:id="rId6"/>
              </a:rPr>
              <a:t>CC BY-NC 2.0</a:t>
            </a:r>
            <a:r>
              <a:rPr lang="en-US" dirty="0">
                <a:solidFill>
                  <a:schemeClr val="dk1"/>
                </a:solidFill>
                <a:ea typeface="Public Sans"/>
                <a:cs typeface="Public Sans"/>
                <a:sym typeface="Public Sans"/>
              </a:rPr>
              <a:t>.</a:t>
            </a: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GB" sz="1800" noProof="0" dirty="0">
                <a:solidFill>
                  <a:schemeClr val="dk1"/>
                </a:solidFill>
                <a:ea typeface="Public Sans"/>
                <a:cs typeface="Public Sans"/>
                <a:sym typeface="Public Sans"/>
              </a:rPr>
              <a:t>Step </a:t>
            </a:r>
            <a:r>
              <a:rPr lang="en-GB" noProof="0" dirty="0">
                <a:solidFill>
                  <a:schemeClr val="dk1"/>
                </a:solidFill>
                <a:ea typeface="Public Sans"/>
                <a:cs typeface="Public Sans"/>
                <a:sym typeface="Public Sans"/>
              </a:rPr>
              <a:t>9</a:t>
            </a:r>
            <a:r>
              <a:rPr lang="en-GB" sz="1800" noProof="0" dirty="0">
                <a:solidFill>
                  <a:schemeClr val="dk1"/>
                </a:solidFill>
                <a:ea typeface="Public Sans"/>
                <a:cs typeface="Public Sans"/>
                <a:sym typeface="Public Sans"/>
              </a:rPr>
              <a:t>: </a:t>
            </a:r>
            <a:r>
              <a:rPr lang="en-GB" noProof="0" dirty="0">
                <a:solidFill>
                  <a:schemeClr val="dk1"/>
                </a:solidFill>
                <a:ea typeface="Public Sans"/>
                <a:cs typeface="Public Sans"/>
                <a:sym typeface="Public Sans"/>
              </a:rPr>
              <a:t>Encourage energy saving practices amongst employees: </a:t>
            </a:r>
            <a:r>
              <a:rPr lang="en-GB" dirty="0">
                <a:solidFill>
                  <a:schemeClr val="dk1"/>
                </a:solidFill>
                <a:ea typeface="Public Sans"/>
                <a:cs typeface="Public Sans"/>
                <a:sym typeface="Public Sans"/>
                <a:hlinkClick r:id="rId8"/>
              </a:rPr>
              <a:t>@Work</a:t>
            </a:r>
            <a:r>
              <a:rPr lang="en-GB" dirty="0">
                <a:solidFill>
                  <a:schemeClr val="dk1"/>
                </a:solidFill>
                <a:ea typeface="Public Sans"/>
                <a:cs typeface="Public Sans"/>
                <a:sym typeface="Public Sans"/>
              </a:rPr>
              <a:t> by Daphne is </a:t>
            </a:r>
            <a:r>
              <a:rPr lang="en-GB" dirty="0">
                <a:solidFill>
                  <a:srgbClr val="242424"/>
                </a:solidFill>
              </a:rPr>
              <a:t>licensed </a:t>
            </a:r>
            <a:r>
              <a:rPr lang="en-GB" noProof="0" dirty="0">
                <a:solidFill>
                  <a:schemeClr val="dk1"/>
                </a:solidFill>
                <a:ea typeface="Public Sans"/>
                <a:cs typeface="Public Sans"/>
                <a:sym typeface="Public Sans"/>
                <a:hlinkClick r:id="rId4"/>
              </a:rPr>
              <a:t>CC BY 2.0</a:t>
            </a:r>
            <a:r>
              <a:rPr lang="en-GB" dirty="0">
                <a:solidFill>
                  <a:srgbClr val="242424"/>
                </a:solidFill>
              </a:rPr>
              <a:t>. </a:t>
            </a: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rgbClr val="242424"/>
              </a:solidFill>
              <a:ea typeface="Calibri"/>
              <a:cs typeface="Calibri"/>
            </a:endParaRPr>
          </a:p>
          <a:p>
            <a:pPr latinLnBrk="0"/>
            <a:r>
              <a:rPr lang="en-GB" dirty="0">
                <a:solidFill>
                  <a:srgbClr val="231F20"/>
                </a:solidFill>
                <a:ea typeface="Calibri"/>
                <a:cs typeface="Calibri"/>
              </a:rPr>
              <a:t>The following resources were used to inform this presentation: </a:t>
            </a:r>
          </a:p>
          <a:p>
            <a:pPr latinLnBrk="0"/>
            <a:endParaRPr lang="en-GB" dirty="0">
              <a:solidFill>
                <a:srgbClr val="231F20"/>
              </a:solidFill>
              <a:cs typeface="Calibri"/>
            </a:endParaRPr>
          </a:p>
          <a:p>
            <a:pPr latinLnBrk="0"/>
            <a:r>
              <a:rPr lang="en-GB" dirty="0">
                <a:solidFill>
                  <a:srgbClr val="231F20"/>
                </a:solidFill>
                <a:cs typeface="Calibri"/>
              </a:rPr>
              <a:t>Energy Solutions Oxfordshire (n.d.) </a:t>
            </a:r>
            <a:r>
              <a:rPr lang="en-GB" i="1" dirty="0">
                <a:solidFill>
                  <a:srgbClr val="231F20"/>
                </a:solidFill>
                <a:cs typeface="Calibri"/>
              </a:rPr>
              <a:t>The benefits of energy efficiency improvements for businesses. </a:t>
            </a:r>
            <a:r>
              <a:rPr lang="en-GB" dirty="0">
                <a:solidFill>
                  <a:srgbClr val="231F20"/>
                </a:solidFill>
                <a:cs typeface="Calibri"/>
                <a:hlinkClick r:id="rId9"/>
              </a:rPr>
              <a:t>https://www.energysolutionsoxfordshire.org/the-benefits-of-energy-efficiency-improvements-for-smes/</a:t>
            </a:r>
            <a:r>
              <a:rPr lang="en-GB" dirty="0">
                <a:solidFill>
                  <a:srgbClr val="231F20"/>
                </a:solidFill>
                <a:cs typeface="Calibri"/>
              </a:rPr>
              <a:t> </a:t>
            </a:r>
          </a:p>
          <a:p>
            <a:pPr latinLnBrk="0"/>
            <a:r>
              <a:rPr lang="en-GB" dirty="0">
                <a:solidFill>
                  <a:srgbClr val="231F20"/>
                </a:solidFill>
                <a:cs typeface="Calibri"/>
              </a:rPr>
              <a:t>Torus (n.d.) </a:t>
            </a:r>
            <a:r>
              <a:rPr lang="en-GB" i="1" dirty="0">
                <a:solidFill>
                  <a:srgbClr val="231F20"/>
                </a:solidFill>
                <a:cs typeface="Calibri"/>
              </a:rPr>
              <a:t>What are the Cost &amp; Benefits of Energy Efficiency? </a:t>
            </a:r>
            <a:r>
              <a:rPr lang="en-GB" dirty="0">
                <a:solidFill>
                  <a:srgbClr val="3F3F3F"/>
                </a:solidFill>
                <a:effectLst/>
                <a:hlinkClick r:id="rId10"/>
              </a:rPr>
              <a:t>https://www.torus.co/learn/what-are-the-cost-benefits-of-energy-efficiency</a:t>
            </a:r>
            <a:endParaRPr lang="en-GB" dirty="0">
              <a:solidFill>
                <a:srgbClr val="3F3F3F"/>
              </a:solidFill>
              <a:effectLst/>
            </a:endParaRPr>
          </a:p>
          <a:p>
            <a:pPr latinLnBrk="0"/>
            <a:endParaRPr lang="en-GB" sz="1100" u="sng" dirty="0">
              <a:solidFill>
                <a:srgbClr val="0000FF"/>
              </a:solidFill>
              <a:ea typeface="Calibri"/>
              <a:cs typeface="Calibri"/>
            </a:endParaRPr>
          </a:p>
          <a:p>
            <a:pPr latinLnBrk="0"/>
            <a:endParaRPr lang="en-GB" dirty="0">
              <a:solidFill>
                <a:schemeClr val="dk1"/>
              </a:solidFill>
              <a:ea typeface="Public Sans"/>
              <a:cs typeface="Public Sans"/>
            </a:endParaRPr>
          </a:p>
        </p:txBody>
      </p:sp>
    </p:spTree>
    <p:extLst>
      <p:ext uri="{BB962C8B-B14F-4D97-AF65-F5344CB8AC3E}">
        <p14:creationId xmlns:p14="http://schemas.microsoft.com/office/powerpoint/2010/main" val="1518002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6DAB-F9F1-442E-E122-AD0FD2866820}"/>
              </a:ext>
            </a:extLst>
          </p:cNvPr>
          <p:cNvSpPr>
            <a:spLocks noGrp="1"/>
          </p:cNvSpPr>
          <p:nvPr>
            <p:ph type="title" idx="4294967295"/>
          </p:nvPr>
        </p:nvSpPr>
        <p:spPr>
          <a:xfrm>
            <a:off x="3484418" y="2766218"/>
            <a:ext cx="6182096" cy="1325563"/>
          </a:xfrm>
          <a:prstGeom prst="rect">
            <a:avLst/>
          </a:prstGeom>
        </p:spPr>
        <p:txBody>
          <a:bodyPr/>
          <a:lstStyle/>
          <a:p>
            <a:r>
              <a:rPr lang="en-GB" sz="6000" dirty="0">
                <a:solidFill>
                  <a:schemeClr val="bg1"/>
                </a:solidFill>
              </a:rPr>
              <a:t>Thank</a:t>
            </a:r>
            <a:r>
              <a:rPr lang="en-GB" sz="6000" baseline="0" dirty="0">
                <a:solidFill>
                  <a:schemeClr val="bg1"/>
                </a:solidFill>
              </a:rPr>
              <a:t> you!</a:t>
            </a:r>
            <a:endParaRPr lang="en-GB" sz="6000" dirty="0">
              <a:solidFill>
                <a:schemeClr val="bg1"/>
              </a:solidFill>
            </a:endParaRPr>
          </a:p>
        </p:txBody>
      </p:sp>
    </p:spTree>
    <p:extLst>
      <p:ext uri="{BB962C8B-B14F-4D97-AF65-F5344CB8AC3E}">
        <p14:creationId xmlns:p14="http://schemas.microsoft.com/office/powerpoint/2010/main" val="1907620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8AB00E-E665-351C-C31F-B49E67DDC928}"/>
              </a:ext>
            </a:extLst>
          </p:cNvPr>
          <p:cNvSpPr>
            <a:spLocks noGrp="1"/>
          </p:cNvSpPr>
          <p:nvPr>
            <p:ph type="title" idx="4294967295"/>
          </p:nvPr>
        </p:nvSpPr>
        <p:spPr>
          <a:xfrm>
            <a:off x="377481" y="545234"/>
            <a:ext cx="11578991"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10 easy steps to save energy and make your business more energy efficient</a:t>
            </a:r>
            <a:endParaRPr lang="en-GB" dirty="0">
              <a:effectLst/>
            </a:endParaRPr>
          </a:p>
          <a:p>
            <a:endParaRPr lang="en-GB" dirty="0"/>
          </a:p>
        </p:txBody>
      </p:sp>
      <p:sp>
        <p:nvSpPr>
          <p:cNvPr id="2" name="TextBox 1">
            <a:extLst>
              <a:ext uri="{FF2B5EF4-FFF2-40B4-BE49-F238E27FC236}">
                <a16:creationId xmlns:a16="http://schemas.microsoft.com/office/drawing/2014/main" id="{1013318B-F51A-DE9B-4143-B6140E6B757E}"/>
              </a:ext>
            </a:extLst>
          </p:cNvPr>
          <p:cNvSpPr txBox="1"/>
          <p:nvPr/>
        </p:nvSpPr>
        <p:spPr>
          <a:xfrm>
            <a:off x="377482" y="2333685"/>
            <a:ext cx="11423738" cy="4770537"/>
          </a:xfrm>
          <a:prstGeom prst="rect">
            <a:avLst/>
          </a:prstGeom>
          <a:noFill/>
        </p:spPr>
        <p:txBody>
          <a:bodyPr wrap="square" rtlCol="0">
            <a:spAutoFit/>
          </a:bodyPr>
          <a:lstStyle/>
          <a:p>
            <a:pPr marL="342900" indent="-342900" latinLnBrk="0">
              <a:buFont typeface="+mj-lt"/>
              <a:buAutoNum type="arabicPeriod"/>
            </a:pPr>
            <a:r>
              <a:rPr lang="en-GB" sz="2800" noProof="0" dirty="0">
                <a:ea typeface="Public Sans"/>
                <a:cs typeface="Public Sans"/>
                <a:sym typeface="Public Sans"/>
              </a:rPr>
              <a:t>Getting started: What do I need to know? </a:t>
            </a:r>
          </a:p>
          <a:p>
            <a:pPr marL="342900" indent="-342900" latinLnBrk="0">
              <a:buFont typeface="+mj-lt"/>
              <a:buAutoNum type="arabicPeriod"/>
            </a:pPr>
            <a:r>
              <a:rPr lang="en-GB" sz="2800" noProof="0" dirty="0">
                <a:ea typeface="Public Sans"/>
                <a:cs typeface="Public Sans"/>
                <a:sym typeface="Public Sans"/>
              </a:rPr>
              <a:t>Getting started: What are the benefits of being more energy efficient?</a:t>
            </a:r>
          </a:p>
          <a:p>
            <a:pPr marL="342900" indent="-342900" latinLnBrk="0">
              <a:buFont typeface="+mj-lt"/>
              <a:buAutoNum type="arabicPeriod"/>
            </a:pPr>
            <a:r>
              <a:rPr lang="en-GB" sz="2800" noProof="0" dirty="0">
                <a:ea typeface="Public Sans"/>
                <a:cs typeface="Public Sans"/>
                <a:sym typeface="Public Sans"/>
              </a:rPr>
              <a:t>Conduct an energy audit</a:t>
            </a:r>
          </a:p>
          <a:p>
            <a:pPr marL="342900" indent="-342900" latinLnBrk="0">
              <a:buFont typeface="+mj-lt"/>
              <a:buAutoNum type="arabicPeriod"/>
            </a:pPr>
            <a:r>
              <a:rPr lang="en-GB" sz="2800" noProof="0" dirty="0">
                <a:ea typeface="Public Sans"/>
                <a:cs typeface="Public Sans"/>
                <a:sym typeface="Public Sans"/>
              </a:rPr>
              <a:t>Install a smart meter </a:t>
            </a:r>
          </a:p>
          <a:p>
            <a:pPr marL="342900" indent="-342900" latinLnBrk="0">
              <a:buFont typeface="+mj-lt"/>
              <a:buAutoNum type="arabicPeriod"/>
            </a:pPr>
            <a:r>
              <a:rPr lang="en-GB" sz="2800" noProof="0" dirty="0">
                <a:ea typeface="Public Sans"/>
                <a:cs typeface="Public Sans"/>
                <a:sym typeface="Public Sans"/>
              </a:rPr>
              <a:t>Calculate appliance energy use </a:t>
            </a:r>
          </a:p>
          <a:p>
            <a:pPr marL="342900" indent="-342900" latinLnBrk="0">
              <a:buFont typeface="+mj-lt"/>
              <a:buAutoNum type="arabicPeriod"/>
            </a:pPr>
            <a:r>
              <a:rPr lang="en-GB" sz="2800" noProof="0" dirty="0">
                <a:ea typeface="Public Sans"/>
                <a:cs typeface="Public Sans"/>
                <a:sym typeface="Public Sans"/>
              </a:rPr>
              <a:t>Explore more efficient energy use</a:t>
            </a:r>
          </a:p>
          <a:p>
            <a:pPr marL="342900" indent="-342900" latinLnBrk="0">
              <a:buFont typeface="+mj-lt"/>
              <a:buAutoNum type="arabicPeriod"/>
            </a:pPr>
            <a:r>
              <a:rPr lang="en-GB" sz="2800" noProof="0" dirty="0">
                <a:ea typeface="Public Sans"/>
                <a:cs typeface="Public Sans"/>
                <a:sym typeface="Public Sans"/>
              </a:rPr>
              <a:t>Increase the energy efficiency of your equipment </a:t>
            </a:r>
          </a:p>
          <a:p>
            <a:pPr marL="342900" indent="-342900" latinLnBrk="0">
              <a:buFont typeface="+mj-lt"/>
              <a:buAutoNum type="arabicPeriod"/>
            </a:pPr>
            <a:r>
              <a:rPr lang="en-GB" sz="2800" noProof="0" dirty="0">
                <a:ea typeface="Public Sans"/>
                <a:cs typeface="Public Sans"/>
                <a:sym typeface="Public Sans"/>
              </a:rPr>
              <a:t>Optimise your heating and cooling systems</a:t>
            </a:r>
          </a:p>
          <a:p>
            <a:pPr marL="342900" indent="-342900" latinLnBrk="0">
              <a:buFont typeface="+mj-lt"/>
              <a:buAutoNum type="arabicPeriod"/>
            </a:pPr>
            <a:r>
              <a:rPr lang="en-GB" sz="2800" dirty="0">
                <a:ea typeface="Public Sans"/>
                <a:cs typeface="Public Sans"/>
                <a:sym typeface="Public Sans"/>
              </a:rPr>
              <a:t>Encourage energy saving practices amongst employees</a:t>
            </a:r>
          </a:p>
          <a:p>
            <a:pPr marL="342900" indent="-342900" latinLnBrk="0">
              <a:buFont typeface="+mj-lt"/>
              <a:buAutoNum type="arabicPeriod"/>
            </a:pPr>
            <a:r>
              <a:rPr lang="en-GB" sz="2800" noProof="0" dirty="0">
                <a:ea typeface="Public Sans"/>
                <a:cs typeface="Public Sans"/>
                <a:sym typeface="Public Sans"/>
              </a:rPr>
              <a:t>Explore some </a:t>
            </a:r>
            <a:r>
              <a:rPr lang="en-GB" sz="2800" dirty="0">
                <a:ea typeface="Public Sans"/>
                <a:cs typeface="Public Sans"/>
                <a:sym typeface="Public Sans"/>
              </a:rPr>
              <a:t>further resources</a:t>
            </a:r>
            <a:endParaRPr lang="en-GB" sz="2800" noProof="0" dirty="0">
              <a:ea typeface="Public Sans"/>
              <a:cs typeface="Public Sans"/>
              <a:sym typeface="Public Sans"/>
            </a:endParaRPr>
          </a:p>
          <a:p>
            <a:pPr marL="342900" indent="-342900" latinLnBrk="0">
              <a:buFont typeface="+mj-lt"/>
              <a:buAutoNum type="arabicPeriod"/>
            </a:pPr>
            <a:endParaRPr lang="en-GB" sz="2400" noProof="0" dirty="0">
              <a:ea typeface="Public Sans"/>
              <a:cs typeface="Public Sans"/>
              <a:sym typeface="Public Sans"/>
            </a:endParaRPr>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E19F8-AC66-84AE-95E2-F39569057263}"/>
              </a:ext>
            </a:extLst>
          </p:cNvPr>
          <p:cNvSpPr>
            <a:spLocks noGrp="1"/>
          </p:cNvSpPr>
          <p:nvPr>
            <p:ph type="title" idx="4294967295"/>
          </p:nvPr>
        </p:nvSpPr>
        <p:spPr>
          <a:xfrm>
            <a:off x="464127" y="614508"/>
            <a:ext cx="10515600" cy="867930"/>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Step 1: Getting started: What do I need to know? </a:t>
            </a:r>
            <a:endParaRPr lang="en-GB" dirty="0">
              <a:effectLst/>
            </a:endParaRPr>
          </a:p>
          <a:p>
            <a:endParaRPr lang="en-GB" dirty="0"/>
          </a:p>
        </p:txBody>
      </p:sp>
      <p:sp>
        <p:nvSpPr>
          <p:cNvPr id="4" name="TextBox 3">
            <a:extLst>
              <a:ext uri="{FF2B5EF4-FFF2-40B4-BE49-F238E27FC236}">
                <a16:creationId xmlns:a16="http://schemas.microsoft.com/office/drawing/2014/main" id="{3ECF41D1-D927-3D59-52A9-A0E9BBB94037}"/>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5"/>
                </a:solidFill>
              </a:rPr>
              <a:t>What do I need to know to get started?</a:t>
            </a:r>
            <a:endParaRPr lang="en-GB" sz="4800" i="1" dirty="0">
              <a:solidFill>
                <a:schemeClr val="accent5"/>
              </a:solidFill>
            </a:endParaRPr>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513E39-AB76-C65C-4627-7303A82601AB}"/>
              </a:ext>
            </a:extLst>
          </p:cNvPr>
          <p:cNvSpPr>
            <a:spLocks noGrp="1"/>
          </p:cNvSpPr>
          <p:nvPr>
            <p:ph type="title" idx="4294967295"/>
          </p:nvPr>
        </p:nvSpPr>
        <p:spPr>
          <a:xfrm>
            <a:off x="561109" y="600653"/>
            <a:ext cx="11253408"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Step 1: Getting started: What do I need to know about consuming energy? </a:t>
            </a:r>
            <a:endParaRPr lang="en-GB" dirty="0">
              <a:effectLst/>
            </a:endParaRPr>
          </a:p>
          <a:p>
            <a:endParaRPr lang="en-GB" dirty="0"/>
          </a:p>
        </p:txBody>
      </p:sp>
      <p:sp>
        <p:nvSpPr>
          <p:cNvPr id="4" name="TextBox 3">
            <a:extLst>
              <a:ext uri="{FF2B5EF4-FFF2-40B4-BE49-F238E27FC236}">
                <a16:creationId xmlns:a16="http://schemas.microsoft.com/office/drawing/2014/main" id="{CB33C395-3CC3-4B54-6421-D833B99114A3}"/>
              </a:ext>
            </a:extLst>
          </p:cNvPr>
          <p:cNvSpPr txBox="1"/>
          <p:nvPr/>
        </p:nvSpPr>
        <p:spPr>
          <a:xfrm>
            <a:off x="4371582" y="2219617"/>
            <a:ext cx="7442935" cy="4154984"/>
          </a:xfrm>
          <a:prstGeom prst="rect">
            <a:avLst/>
          </a:prstGeom>
          <a:noFill/>
        </p:spPr>
        <p:txBody>
          <a:bodyPr wrap="square" lIns="91440" tIns="45720" rIns="91440" bIns="45720" rtlCol="0" anchor="t">
            <a:spAutoFit/>
          </a:bodyPr>
          <a:lstStyle/>
          <a:p>
            <a:pPr latinLnBrk="0"/>
            <a:r>
              <a:rPr lang="en-GB" sz="2400" b="1" noProof="0" dirty="0">
                <a:latin typeface="Calibri"/>
                <a:ea typeface="Public Sans"/>
                <a:cs typeface="Public Sans"/>
                <a:sym typeface="Public Sans"/>
              </a:rPr>
              <a:t>It is important to understand how and when you are consuming energy</a:t>
            </a:r>
            <a:r>
              <a:rPr lang="en-GB" sz="2400" noProof="0" dirty="0">
                <a:latin typeface="Calibri"/>
                <a:ea typeface="Public Sans"/>
                <a:cs typeface="Public Sans"/>
                <a:sym typeface="Public Sans"/>
              </a:rPr>
              <a:t>. This enables you to: </a:t>
            </a:r>
            <a:endParaRPr lang="en-GB" sz="2400" noProof="0" dirty="0">
              <a:solidFill>
                <a:srgbClr val="000066"/>
              </a:solidFill>
              <a:latin typeface="Public Sans"/>
              <a:ea typeface="Public Sans"/>
              <a:cs typeface="Public Sans"/>
            </a:endParaRPr>
          </a:p>
          <a:p>
            <a:pPr marL="342900" indent="-342900" latinLnBrk="0">
              <a:buFont typeface="Arial" panose="020B0604020202020204" pitchFamily="34" charset="0"/>
              <a:buChar char="•"/>
            </a:pPr>
            <a:r>
              <a:rPr lang="en-GB" sz="2400" noProof="0" dirty="0">
                <a:solidFill>
                  <a:srgbClr val="2B2C30"/>
                </a:solidFill>
              </a:rPr>
              <a:t>Make </a:t>
            </a:r>
            <a:r>
              <a:rPr lang="en-GB" sz="2400" b="1" noProof="0" dirty="0">
                <a:solidFill>
                  <a:srgbClr val="2B2C30"/>
                </a:solidFill>
              </a:rPr>
              <a:t>informed decisions</a:t>
            </a:r>
            <a:r>
              <a:rPr lang="en-GB" sz="2400" noProof="0" dirty="0">
                <a:solidFill>
                  <a:srgbClr val="2B2C30"/>
                </a:solidFill>
              </a:rPr>
              <a:t>.</a:t>
            </a:r>
            <a:endParaRPr lang="en-GB" sz="2400" dirty="0">
              <a:solidFill>
                <a:srgbClr val="2B2C30"/>
              </a:solidFill>
            </a:endParaRPr>
          </a:p>
          <a:p>
            <a:pPr marL="342900" indent="-342900" latinLnBrk="0">
              <a:buFont typeface="Arial" panose="020B0604020202020204" pitchFamily="34" charset="0"/>
              <a:buChar char="•"/>
            </a:pPr>
            <a:r>
              <a:rPr lang="en-GB" sz="2400" b="1" noProof="0" dirty="0">
                <a:solidFill>
                  <a:srgbClr val="2B2C30"/>
                </a:solidFill>
              </a:rPr>
              <a:t>Identify patterns</a:t>
            </a:r>
            <a:r>
              <a:rPr lang="en-GB" sz="2400" noProof="0" dirty="0">
                <a:solidFill>
                  <a:srgbClr val="2B2C30"/>
                </a:solidFill>
              </a:rPr>
              <a:t> of</a:t>
            </a:r>
            <a:r>
              <a:rPr lang="en-GB" sz="2400" dirty="0">
                <a:solidFill>
                  <a:srgbClr val="2B2C30"/>
                </a:solidFill>
              </a:rPr>
              <a:t> how and when energy is being used.</a:t>
            </a:r>
          </a:p>
          <a:p>
            <a:pPr marL="342900" indent="-342900" latinLnBrk="0">
              <a:buFont typeface="Arial" panose="020B0604020202020204" pitchFamily="34" charset="0"/>
              <a:buChar char="•"/>
            </a:pPr>
            <a:r>
              <a:rPr lang="en-GB" sz="2400" b="1" noProof="0" dirty="0">
                <a:solidFill>
                  <a:srgbClr val="2B2C30"/>
                </a:solidFill>
              </a:rPr>
              <a:t>Make changes </a:t>
            </a:r>
            <a:r>
              <a:rPr lang="en-GB" sz="2400" noProof="0" dirty="0">
                <a:solidFill>
                  <a:srgbClr val="2B2C30"/>
                </a:solidFill>
              </a:rPr>
              <a:t>to optimise your energy usage. This </a:t>
            </a:r>
            <a:r>
              <a:rPr lang="en-GB" sz="2400" dirty="0">
                <a:solidFill>
                  <a:srgbClr val="2B2C30"/>
                </a:solidFill>
              </a:rPr>
              <a:t>can improve</a:t>
            </a:r>
            <a:r>
              <a:rPr lang="en-GB" sz="2400" noProof="0" dirty="0">
                <a:solidFill>
                  <a:srgbClr val="2B2C30"/>
                </a:solidFill>
              </a:rPr>
              <a:t> energy efficiency, reduce costs, and contribute to sustainability efforts.</a:t>
            </a:r>
            <a:endParaRPr lang="en-GB" sz="2400" noProof="0" dirty="0"/>
          </a:p>
          <a:p>
            <a:pPr marL="342900" indent="-342900" latinLnBrk="0">
              <a:buFont typeface="Arial" panose="020B0604020202020204" pitchFamily="34" charset="0"/>
              <a:buChar char="•"/>
            </a:pPr>
            <a:r>
              <a:rPr lang="en-GB" sz="2400" noProof="0" dirty="0">
                <a:solidFill>
                  <a:srgbClr val="2B2C30"/>
                </a:solidFill>
              </a:rPr>
              <a:t>Understand what equipment uses the most energy and why. You can then </a:t>
            </a:r>
            <a:r>
              <a:rPr lang="en-GB" sz="2400" b="1" noProof="0" dirty="0">
                <a:solidFill>
                  <a:srgbClr val="2B2C30"/>
                </a:solidFill>
              </a:rPr>
              <a:t>prioritise </a:t>
            </a:r>
            <a:r>
              <a:rPr lang="en-GB" sz="2400" noProof="0" dirty="0">
                <a:solidFill>
                  <a:srgbClr val="2B2C30"/>
                </a:solidFill>
              </a:rPr>
              <a:t>improvements or upgrades for the most significant savings.</a:t>
            </a:r>
            <a:endParaRPr lang="en-GB" sz="2400" noProof="0" dirty="0"/>
          </a:p>
        </p:txBody>
      </p:sp>
      <p:pic>
        <p:nvPicPr>
          <p:cNvPr id="2" name="Google Shape;108;p3">
            <a:extLst>
              <a:ext uri="{FF2B5EF4-FFF2-40B4-BE49-F238E27FC236}">
                <a16:creationId xmlns:a16="http://schemas.microsoft.com/office/drawing/2014/main" id="{2ABE27B7-7E10-52F8-AA84-1D6C12A5098E}"/>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48458" y="2829596"/>
            <a:ext cx="3809975" cy="3216951"/>
          </a:xfrm>
          <a:prstGeom prst="rect">
            <a:avLst/>
          </a:prstGeom>
          <a:noFill/>
          <a:ln>
            <a:noFill/>
          </a:ln>
        </p:spPr>
      </p:pic>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D5661-079B-B442-CFC0-826C2D2A22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B0C8F0-C91F-EDC4-A517-5FA2EE302DF6}"/>
              </a:ext>
            </a:extLst>
          </p:cNvPr>
          <p:cNvSpPr>
            <a:spLocks noGrp="1"/>
          </p:cNvSpPr>
          <p:nvPr>
            <p:ph type="title" idx="4294967295"/>
          </p:nvPr>
        </p:nvSpPr>
        <p:spPr>
          <a:xfrm>
            <a:off x="394854" y="769133"/>
            <a:ext cx="11602993"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Step 1: Getting started: What do I need to know about electricity demand? </a:t>
            </a:r>
            <a:endParaRPr lang="en-GB" dirty="0">
              <a:effectLst/>
            </a:endParaRPr>
          </a:p>
          <a:p>
            <a:endParaRPr lang="en-GB" dirty="0"/>
          </a:p>
        </p:txBody>
      </p:sp>
      <p:sp>
        <p:nvSpPr>
          <p:cNvPr id="4" name="TextBox 3">
            <a:extLst>
              <a:ext uri="{FF2B5EF4-FFF2-40B4-BE49-F238E27FC236}">
                <a16:creationId xmlns:a16="http://schemas.microsoft.com/office/drawing/2014/main" id="{1C04E45F-8E61-736D-EDC6-D6CD808CDE4A}"/>
              </a:ext>
            </a:extLst>
          </p:cNvPr>
          <p:cNvSpPr txBox="1"/>
          <p:nvPr/>
        </p:nvSpPr>
        <p:spPr>
          <a:xfrm>
            <a:off x="4269289" y="2094696"/>
            <a:ext cx="7728559" cy="4154984"/>
          </a:xfrm>
          <a:prstGeom prst="rect">
            <a:avLst/>
          </a:prstGeom>
          <a:noFill/>
        </p:spPr>
        <p:txBody>
          <a:bodyPr wrap="square" rtlCol="0">
            <a:spAutoFit/>
          </a:bodyPr>
          <a:lstStyle/>
          <a:p>
            <a:pPr latinLnBrk="0"/>
            <a:r>
              <a:rPr lang="en-US" sz="2400" b="1" dirty="0">
                <a:ea typeface="Public Sans"/>
                <a:cs typeface="Public Sans"/>
                <a:sym typeface="Public Sans"/>
              </a:rPr>
              <a:t>How do I understand how and when we’re consuming energy?</a:t>
            </a:r>
          </a:p>
          <a:p>
            <a:pPr latinLnBrk="0"/>
            <a:endParaRPr lang="en-US" sz="2400" b="1" dirty="0">
              <a:solidFill>
                <a:srgbClr val="000066"/>
              </a:solidFill>
              <a:ea typeface="Public Sans"/>
              <a:cs typeface="Public Sans"/>
            </a:endParaRPr>
          </a:p>
          <a:p>
            <a:pPr latinLnBrk="0"/>
            <a:r>
              <a:rPr lang="en-US" sz="2400" dirty="0">
                <a:solidFill>
                  <a:srgbClr val="2B2C30"/>
                </a:solidFill>
                <a:ea typeface="Public Sans"/>
                <a:cs typeface="Public Sans"/>
              </a:rPr>
              <a:t>Identify your </a:t>
            </a:r>
            <a:r>
              <a:rPr lang="en-US" sz="2400" b="1" dirty="0">
                <a:solidFill>
                  <a:srgbClr val="2B2C30"/>
                </a:solidFill>
                <a:ea typeface="Public Sans"/>
                <a:cs typeface="Public Sans"/>
              </a:rPr>
              <a:t>electricity demand patterns. </a:t>
            </a:r>
            <a:r>
              <a:rPr lang="en-US" sz="2400" dirty="0">
                <a:solidFill>
                  <a:srgbClr val="2B2C30"/>
                </a:solidFill>
                <a:ea typeface="Public Sans"/>
                <a:cs typeface="Public Sans"/>
              </a:rPr>
              <a:t>Are you using: </a:t>
            </a:r>
          </a:p>
          <a:p>
            <a:pPr latinLnBrk="0"/>
            <a:endParaRPr lang="en-US" sz="2400" dirty="0">
              <a:solidFill>
                <a:srgbClr val="2B2C30"/>
              </a:solidFill>
              <a:ea typeface="Public Sans"/>
              <a:cs typeface="Public Sans"/>
            </a:endParaRPr>
          </a:p>
          <a:p>
            <a:pPr marL="914400" lvl="1" indent="-457200" latinLnBrk="0">
              <a:buChar char="•"/>
            </a:pPr>
            <a:r>
              <a:rPr lang="en-US" sz="2400" dirty="0">
                <a:solidFill>
                  <a:srgbClr val="2B2C30"/>
                </a:solidFill>
                <a:ea typeface="Public Sans"/>
                <a:cs typeface="Public Sans"/>
              </a:rPr>
              <a:t>Energy-intensive equipment? </a:t>
            </a:r>
          </a:p>
          <a:p>
            <a:pPr marL="914400" lvl="1" indent="-457200" latinLnBrk="0">
              <a:buChar char="•"/>
            </a:pPr>
            <a:r>
              <a:rPr lang="en-US" sz="2400" dirty="0">
                <a:solidFill>
                  <a:srgbClr val="2B2C30"/>
                </a:solidFill>
                <a:ea typeface="Public Sans"/>
                <a:cs typeface="Public Sans"/>
              </a:rPr>
              <a:t>Peak or off-peak electricity?</a:t>
            </a:r>
          </a:p>
          <a:p>
            <a:pPr marL="914400" lvl="1" indent="-457200" latinLnBrk="0">
              <a:buChar char="•"/>
            </a:pPr>
            <a:r>
              <a:rPr lang="en-US" sz="2400" dirty="0">
                <a:solidFill>
                  <a:srgbClr val="2B2C30"/>
                </a:solidFill>
                <a:ea typeface="Public Sans"/>
                <a:cs typeface="Public Sans"/>
              </a:rPr>
              <a:t>Inefficient practices? </a:t>
            </a:r>
          </a:p>
          <a:p>
            <a:pPr marL="914400" lvl="1" indent="-457200" latinLnBrk="0">
              <a:buChar char="•"/>
            </a:pPr>
            <a:endParaRPr lang="en-US" sz="2400" dirty="0">
              <a:solidFill>
                <a:srgbClr val="2B2C30"/>
              </a:solidFill>
              <a:ea typeface="Public Sans"/>
              <a:cs typeface="Public Sans"/>
            </a:endParaRPr>
          </a:p>
          <a:p>
            <a:pPr latinLnBrk="0"/>
            <a:r>
              <a:rPr lang="en-US" sz="2400" dirty="0">
                <a:solidFill>
                  <a:srgbClr val="2B2C30"/>
                </a:solidFill>
                <a:ea typeface="Public Sans"/>
                <a:cs typeface="Public Sans"/>
              </a:rPr>
              <a:t>Read The Energy Trust’s </a:t>
            </a:r>
            <a:r>
              <a:rPr lang="en-US" sz="2400" dirty="0">
                <a:solidFill>
                  <a:srgbClr val="2B2C30"/>
                </a:solidFill>
                <a:ea typeface="Public Sans"/>
                <a:cs typeface="Public Sans"/>
                <a:hlinkClick r:id="rId3"/>
              </a:rPr>
              <a:t>A guide to energy efficiency in the workplace</a:t>
            </a:r>
            <a:r>
              <a:rPr lang="en-US" sz="2400" dirty="0">
                <a:solidFill>
                  <a:srgbClr val="2B2C30"/>
                </a:solidFill>
                <a:ea typeface="Public Sans"/>
                <a:cs typeface="Public Sans"/>
              </a:rPr>
              <a:t>.</a:t>
            </a:r>
          </a:p>
        </p:txBody>
      </p:sp>
      <p:pic>
        <p:nvPicPr>
          <p:cNvPr id="2" name="Google Shape;108;p3">
            <a:extLst>
              <a:ext uri="{FF2B5EF4-FFF2-40B4-BE49-F238E27FC236}">
                <a16:creationId xmlns:a16="http://schemas.microsoft.com/office/drawing/2014/main" id="{6B07569D-B7EF-C867-B1F1-1578EFB9005D}"/>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48458" y="2829596"/>
            <a:ext cx="3809975" cy="3216951"/>
          </a:xfrm>
          <a:prstGeom prst="rect">
            <a:avLst/>
          </a:prstGeom>
          <a:noFill/>
          <a:ln>
            <a:noFill/>
          </a:ln>
        </p:spPr>
      </p:pic>
    </p:spTree>
    <p:extLst>
      <p:ext uri="{BB962C8B-B14F-4D97-AF65-F5344CB8AC3E}">
        <p14:creationId xmlns:p14="http://schemas.microsoft.com/office/powerpoint/2010/main" val="341553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ABAB1-C0C2-B30E-A8DA-575075A0F8F5}"/>
              </a:ext>
            </a:extLst>
          </p:cNvPr>
          <p:cNvSpPr>
            <a:spLocks noGrp="1"/>
          </p:cNvSpPr>
          <p:nvPr>
            <p:ph type="title" idx="4294967295"/>
          </p:nvPr>
        </p:nvSpPr>
        <p:spPr>
          <a:xfrm>
            <a:off x="477981" y="778343"/>
            <a:ext cx="11173691"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Step 1: Getting started: What do I need to know? What are my options? </a:t>
            </a:r>
            <a:endParaRPr lang="en-GB" dirty="0">
              <a:effectLst/>
            </a:endParaRPr>
          </a:p>
          <a:p>
            <a:endParaRPr lang="en-GB" dirty="0"/>
          </a:p>
        </p:txBody>
      </p:sp>
      <p:sp>
        <p:nvSpPr>
          <p:cNvPr id="4" name="TextBox 3">
            <a:extLst>
              <a:ext uri="{FF2B5EF4-FFF2-40B4-BE49-F238E27FC236}">
                <a16:creationId xmlns:a16="http://schemas.microsoft.com/office/drawing/2014/main" id="{12E9D6D4-ADBC-D7EB-E231-9A2E3FFD7EF4}"/>
              </a:ext>
            </a:extLst>
          </p:cNvPr>
          <p:cNvSpPr txBox="1"/>
          <p:nvPr/>
        </p:nvSpPr>
        <p:spPr>
          <a:xfrm>
            <a:off x="4321479" y="2103906"/>
            <a:ext cx="7493038" cy="4893647"/>
          </a:xfrm>
          <a:prstGeom prst="rect">
            <a:avLst/>
          </a:prstGeom>
          <a:noFill/>
        </p:spPr>
        <p:txBody>
          <a:bodyPr wrap="square" lIns="91440" tIns="45720" rIns="91440" bIns="45720" rtlCol="0" anchor="t">
            <a:spAutoFit/>
          </a:bodyPr>
          <a:lstStyle/>
          <a:p>
            <a:pPr latinLnBrk="0"/>
            <a:r>
              <a:rPr lang="en-GB" sz="2400" b="1" noProof="1"/>
              <a:t>Now that I understand how and when we’re consuming energy, what are my options?</a:t>
            </a:r>
          </a:p>
          <a:p>
            <a:pPr latinLnBrk="0"/>
            <a:endParaRPr lang="en-GB" sz="2400" b="1" noProof="1">
              <a:solidFill>
                <a:srgbClr val="000066"/>
              </a:solidFill>
            </a:endParaRPr>
          </a:p>
          <a:p>
            <a:pPr marL="342900" indent="-342900" latinLnBrk="0">
              <a:buFont typeface="Arial" panose="020B0604020202020204" pitchFamily="34" charset="0"/>
              <a:buChar char="•"/>
            </a:pPr>
            <a:r>
              <a:rPr lang="en-GB" sz="2400" b="1" noProof="1">
                <a:solidFill>
                  <a:srgbClr val="2B2C30"/>
                </a:solidFill>
              </a:rPr>
              <a:t>Make small adjustments</a:t>
            </a:r>
            <a:r>
              <a:rPr lang="en-GB" sz="2400" noProof="1">
                <a:solidFill>
                  <a:srgbClr val="2B2C30"/>
                </a:solidFill>
              </a:rPr>
              <a:t>: like using high-energy equipment during off-peak hours, upgrading to energy-efficient appliances or optimising lighting.</a:t>
            </a:r>
          </a:p>
          <a:p>
            <a:pPr marL="342900" indent="-342900" latinLnBrk="0">
              <a:buFont typeface="Arial" panose="020B0604020202020204" pitchFamily="34" charset="0"/>
              <a:buChar char="•"/>
            </a:pPr>
            <a:r>
              <a:rPr lang="en-GB" sz="2400" b="1" noProof="1">
                <a:solidFill>
                  <a:srgbClr val="2B2C30"/>
                </a:solidFill>
              </a:rPr>
              <a:t>Use smart digital tools and devices: </a:t>
            </a:r>
            <a:r>
              <a:rPr lang="en-GB" sz="2400" noProof="1">
                <a:solidFill>
                  <a:srgbClr val="2B2C30"/>
                </a:solidFill>
              </a:rPr>
              <a:t>to understand and manage energy consumption and costs.</a:t>
            </a:r>
            <a:endParaRPr lang="en-GB" sz="2400" b="1" noProof="1">
              <a:solidFill>
                <a:srgbClr val="2B2C30"/>
              </a:solidFill>
            </a:endParaRPr>
          </a:p>
          <a:p>
            <a:pPr marL="342900" indent="-342900" latinLnBrk="0">
              <a:buFont typeface="Arial" panose="020B0604020202020204" pitchFamily="34" charset="0"/>
              <a:buChar char="•"/>
            </a:pPr>
            <a:r>
              <a:rPr lang="en-GB" sz="2400" b="1" noProof="1">
                <a:solidFill>
                  <a:srgbClr val="2B2C30"/>
                </a:solidFill>
              </a:rPr>
              <a:t>Think longer-term: </a:t>
            </a:r>
            <a:r>
              <a:rPr lang="en-GB" sz="2400" noProof="1">
                <a:solidFill>
                  <a:srgbClr val="2B2C30"/>
                </a:solidFill>
              </a:rPr>
              <a:t>plan for switching to more energy-efficient infrastructure, machinery or building technology.</a:t>
            </a:r>
          </a:p>
          <a:p>
            <a:pPr marL="342900" indent="-342900" latinLnBrk="0">
              <a:buFont typeface="Arial" panose="020B0604020202020204" pitchFamily="34" charset="0"/>
              <a:buChar char="•"/>
            </a:pPr>
            <a:r>
              <a:rPr lang="en-GB" sz="2400" b="1" noProof="1">
                <a:solidFill>
                  <a:srgbClr val="2B2C30"/>
                </a:solidFill>
                <a:ea typeface="Public Sans"/>
                <a:cs typeface="Public Sans"/>
              </a:rPr>
              <a:t>Explore </a:t>
            </a:r>
            <a:r>
              <a:rPr lang="en-US" sz="2400" b="1" dirty="0">
                <a:solidFill>
                  <a:srgbClr val="2B2C30"/>
                </a:solidFill>
                <a:ea typeface="Public Sans"/>
                <a:cs typeface="Public Sans"/>
              </a:rPr>
              <a:t>tools and funding opportunities</a:t>
            </a:r>
            <a:r>
              <a:rPr lang="en-US" sz="2400" dirty="0">
                <a:solidFill>
                  <a:srgbClr val="2B2C30"/>
                </a:solidFill>
                <a:ea typeface="Public Sans"/>
                <a:cs typeface="Public Sans"/>
              </a:rPr>
              <a:t>.</a:t>
            </a:r>
            <a:endParaRPr lang="en-US" sz="2400" dirty="0">
              <a:solidFill>
                <a:srgbClr val="2B2C30"/>
              </a:solidFill>
            </a:endParaRPr>
          </a:p>
          <a:p>
            <a:pPr latinLnBrk="0"/>
            <a:endParaRPr lang="en-GB" sz="2400" noProof="1">
              <a:solidFill>
                <a:srgbClr val="2B2C30"/>
              </a:solidFill>
              <a:ea typeface="Calibri"/>
              <a:cs typeface="Calibri"/>
            </a:endParaRPr>
          </a:p>
        </p:txBody>
      </p:sp>
      <p:pic>
        <p:nvPicPr>
          <p:cNvPr id="3" name="Google Shape;108;p3">
            <a:extLst>
              <a:ext uri="{FF2B5EF4-FFF2-40B4-BE49-F238E27FC236}">
                <a16:creationId xmlns:a16="http://schemas.microsoft.com/office/drawing/2014/main" id="{53D3E27E-704F-1594-9821-BD954C2597D0}"/>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48458" y="2829596"/>
            <a:ext cx="3809975" cy="3216951"/>
          </a:xfrm>
          <a:prstGeom prst="rect">
            <a:avLst/>
          </a:prstGeom>
          <a:noFill/>
          <a:ln>
            <a:noFill/>
          </a:ln>
        </p:spPr>
      </p:pic>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48AD18-2D82-167C-6F2C-8DBAC8C8BE2E}"/>
              </a:ext>
            </a:extLst>
          </p:cNvPr>
          <p:cNvSpPr>
            <a:spLocks noGrp="1"/>
          </p:cNvSpPr>
          <p:nvPr>
            <p:ph type="title" idx="4294967295"/>
          </p:nvPr>
        </p:nvSpPr>
        <p:spPr>
          <a:xfrm>
            <a:off x="647367" y="559089"/>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Step 2: Getting started: What are the benefits of being more energy efficient?</a:t>
            </a:r>
            <a:endParaRPr lang="en-GB" dirty="0">
              <a:effectLst/>
            </a:endParaRPr>
          </a:p>
          <a:p>
            <a:endParaRPr lang="en-GB" dirty="0"/>
          </a:p>
        </p:txBody>
      </p:sp>
      <p:sp>
        <p:nvSpPr>
          <p:cNvPr id="4" name="TextBox 3">
            <a:extLst>
              <a:ext uri="{FF2B5EF4-FFF2-40B4-BE49-F238E27FC236}">
                <a16:creationId xmlns:a16="http://schemas.microsoft.com/office/drawing/2014/main" id="{B190F597-7B51-9EB6-1253-74AAF241D190}"/>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2"/>
                </a:solidFill>
              </a:rPr>
              <a:t>What are the benefits of being more energy efficient? </a:t>
            </a:r>
            <a:endParaRPr lang="en-US" sz="4000" i="1" dirty="0">
              <a:solidFill>
                <a:schemeClr val="accent2"/>
              </a:solidFill>
            </a:endParaRPr>
          </a:p>
        </p:txBody>
      </p:sp>
    </p:spTree>
    <p:extLst>
      <p:ext uri="{BB962C8B-B14F-4D97-AF65-F5344CB8AC3E}">
        <p14:creationId xmlns:p14="http://schemas.microsoft.com/office/powerpoint/2010/main" val="515079878"/>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d7b704e02a6f4df70b832825b3db7aa0">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f3bd6d414d30b12d2dfe1bd1fa025680"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0504C7-C410-4EEC-A514-3F0E479700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0ac7-78b5-4864-aca3-db9996adcf66"/>
    <ds:schemaRef ds:uri="59c2b11d-9272-4eed-95ac-95725493c8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CA0DD0-504F-4EB9-B60E-59D0E157F7B9}">
  <ds:schemaRefs>
    <ds:schemaRef ds:uri="577805d4-8e47-4788-b8ec-5b1290b6ebfb"/>
    <ds:schemaRef ds:uri="59c2b11d-9272-4eed-95ac-95725493c81f"/>
    <ds:schemaRef ds:uri="75a85b04-3e87-4e6d-8e61-343b36998706"/>
    <ds:schemaRef ds:uri="c67c0ac7-78b5-4864-aca3-db9996adcf6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45ef3b6-e1f8-4ba6-89ba-26b48c006428"/>
    <ds:schemaRef ds:uri="7b26517a-e12b-4b49-bcfd-51642f3fdde0"/>
  </ds:schemaRefs>
</ds:datastoreItem>
</file>

<file path=customXml/itemProps3.xml><?xml version="1.0" encoding="utf-8"?>
<ds:datastoreItem xmlns:ds="http://schemas.openxmlformats.org/officeDocument/2006/customXml" ds:itemID="{8E3774D8-BCA8-4A02-93E0-3307429344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367</TotalTime>
  <Words>4268</Words>
  <Application>Microsoft Macintosh PowerPoint</Application>
  <PresentationFormat>Widescreen</PresentationFormat>
  <Paragraphs>378</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맑은 고딕</vt:lpstr>
      <vt:lpstr>Arial</vt:lpstr>
      <vt:lpstr>Calibri</vt:lpstr>
      <vt:lpstr>Public Sans</vt:lpstr>
      <vt:lpstr>Every1 slide master</vt:lpstr>
      <vt:lpstr>Saving energy and making your business more energy efficient: </vt:lpstr>
      <vt:lpstr>Introduction</vt:lpstr>
      <vt:lpstr>Contents</vt:lpstr>
      <vt:lpstr>10 easy steps to save energy and make your business more energy efficient </vt:lpstr>
      <vt:lpstr>Step 1: Getting started: What do I need to know?  </vt:lpstr>
      <vt:lpstr>Step 1: Getting started: What do I need to know about consuming energy?  </vt:lpstr>
      <vt:lpstr>Step 1: Getting started: What do I need to know about electricity demand?  </vt:lpstr>
      <vt:lpstr>Step 1: Getting started: What do I need to know? What are my options?  </vt:lpstr>
      <vt:lpstr>Step 2: Getting started: What are the benefits of being more energy efficient? </vt:lpstr>
      <vt:lpstr>Step 2: Getting started: The benefits of being more energy efficient  </vt:lpstr>
      <vt:lpstr>Step 3: Conduct an energy audit </vt:lpstr>
      <vt:lpstr>Step 3: What is an energy audit </vt:lpstr>
      <vt:lpstr>Step 4: Install a smart meter  </vt:lpstr>
      <vt:lpstr>Step 4: Installing a smart meter: what can they do? </vt:lpstr>
      <vt:lpstr>Step 4: Installing a smart meter: understanding their features </vt:lpstr>
      <vt:lpstr>Step 5: Calculate appliance energy use  </vt:lpstr>
      <vt:lpstr>Step 5: Calculate appliance energy use: how to approach it  </vt:lpstr>
      <vt:lpstr>Step 6: Explore more efficient energy use </vt:lpstr>
      <vt:lpstr>Step 6: Explore more efficient energy use: saving money </vt:lpstr>
      <vt:lpstr>Step 6: Explore more efficient energy use: saving energy </vt:lpstr>
      <vt:lpstr>Step 7: Increase the energy efficiency of your equipment  </vt:lpstr>
      <vt:lpstr>Step 7: Increase the energy efficiency of your equipment: how to check  </vt:lpstr>
      <vt:lpstr>Step 8: Optimise your heating and cooling systems </vt:lpstr>
      <vt:lpstr>Step 8: Optimise your heating and cooling systems: practical tips </vt:lpstr>
      <vt:lpstr>Step 9: Encourage energy saving practices amongst employees </vt:lpstr>
      <vt:lpstr>Step 9: Encourage energy saving practices amongst employees: some tips </vt:lpstr>
      <vt:lpstr>Step 10: Explore some further resources </vt:lpstr>
      <vt:lpstr>Next steps: Some further resources </vt:lpstr>
      <vt:lpstr>Acknowledgements 1 </vt:lpstr>
      <vt:lpstr>Acknowledgements 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45</cp:revision>
  <cp:lastPrinted>2025-03-21T11:31:47Z</cp:lastPrinted>
  <dcterms:created xsi:type="dcterms:W3CDTF">2019-04-06T05:20:47Z</dcterms:created>
  <dcterms:modified xsi:type="dcterms:W3CDTF">2026-03-18T06:32:29Z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y fmtid="{D5CDD505-2E9C-101B-9397-08002B2CF9AE}" pid="3" name="MediaServiceImageTags">
    <vt:lpwstr/>
  </property>
</Properties>
</file>