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4"/>
  </p:notesMasterIdLst>
  <p:sldIdLst>
    <p:sldId id="259" r:id="rId3"/>
    <p:sldId id="300" r:id="rId4"/>
    <p:sldId id="301" r:id="rId5"/>
    <p:sldId id="302" r:id="rId6"/>
    <p:sldId id="314" r:id="rId7"/>
    <p:sldId id="436" r:id="rId8"/>
    <p:sldId id="316" r:id="rId9"/>
    <p:sldId id="317" r:id="rId10"/>
    <p:sldId id="318" r:id="rId11"/>
    <p:sldId id="319" r:id="rId12"/>
    <p:sldId id="437" r:id="rId13"/>
    <p:sldId id="453" r:id="rId14"/>
    <p:sldId id="292" r:id="rId15"/>
    <p:sldId id="438" r:id="rId16"/>
    <p:sldId id="321" r:id="rId17"/>
    <p:sldId id="307" r:id="rId18"/>
    <p:sldId id="294" r:id="rId19"/>
    <p:sldId id="308" r:id="rId20"/>
    <p:sldId id="322" r:id="rId21"/>
    <p:sldId id="309" r:id="rId22"/>
    <p:sldId id="323" r:id="rId23"/>
    <p:sldId id="310" r:id="rId24"/>
    <p:sldId id="325" r:id="rId25"/>
    <p:sldId id="326" r:id="rId26"/>
    <p:sldId id="327" r:id="rId27"/>
    <p:sldId id="443" r:id="rId28"/>
    <p:sldId id="445" r:id="rId29"/>
    <p:sldId id="441" r:id="rId30"/>
    <p:sldId id="446" r:id="rId31"/>
    <p:sldId id="328" r:id="rId32"/>
    <p:sldId id="45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rQ55Tz0YvsxDceDEGwVw==" hashData="eHXQiItdU2Aow7DnqbVgUV/IIOXRHPxCdRlXCkhTRjqFl+8Pow3rN0LAgMgagjCb2iQ3MKUoWiRosfX1Mg77A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E1985-4190-B94A-D3CB-2332BD0CCD42}" name="Jake Stockman" initials="JS" userId="S::Jake.Stockman@wri.org::e765f006-40b6-47f9-80ef-b2efbe4f0420" providerId="AD"/>
  <p188:author id="{98379988-14FB-421A-80BA-2788AE223211}" name="Tarannum Sahar" initials="TS" userId="S::tarannum.sahar@wri.org::0de6bb96-5c06-4cbd-ad83-c204a9b14a18" providerId="AD"/>
  <p188:author id="{BFA7FB96-1A45-5BF9-91AD-2B3ABCC1B342}" name="Dimitrios Mentis" initials="DM" userId="S::dimitrios.mentis@wri.org::7d8dbe01-18cf-4f50-88d7-705f50a3f0a3" providerId="AD"/>
  <p188:author id="{B6187F99-94DF-0D7B-B55C-4656E02F8E64}" name="Tarannum Sahar" initials="TS" userId="S::Tarannum.Sahar@wri.org::0de6bb96-5c06-4cbd-ad83-c204a9b14a18" providerId="AD"/>
  <p188:author id="{65B1E9A0-977C-468C-EAA3-B9E8660D4742}" name="Santiago Sinclair-Lecaros" initials="SSL" userId="S::Santiago.Sinclair-Lecaros@wri.org::2c1cd6a7-a552-4bed-ad38-03f12e35d74e" providerId="AD"/>
  <p188:author id="{942957A3-117A-E72B-B580-4C131F6C6292}" name="Jake Stockman" initials="JS" userId="S::jake.stockman@wri.org::e765f006-40b6-47f9-80ef-b2efbe4f0420" providerId="AD"/>
  <p188:author id="{146D22CC-F8CC-C8D9-30B0-BE460F68F6FF}" name="Dimitrios Mentis" initials="DM" userId="S::Dimitrios.Mentis@wri.org::7d8dbe01-18cf-4f50-88d7-705f50a3f0a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1ACB80-892F-438D-80D6-6A27E58996E2}" v="2" dt="2023-10-18T14:36:23.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8156" autoAdjust="0"/>
  </p:normalViewPr>
  <p:slideViewPr>
    <p:cSldViewPr snapToGrid="0">
      <p:cViewPr varScale="1">
        <p:scale>
          <a:sx n="107" d="100"/>
          <a:sy n="107" d="100"/>
        </p:scale>
        <p:origin x="976"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e Stockman" userId="e765f006-40b6-47f9-80ef-b2efbe4f0420" providerId="ADAL" clId="{9EFB74E5-1EAA-4037-A652-CF7CF358D79C}"/>
    <pc:docChg chg="">
      <pc:chgData name="Jake Stockman" userId="e765f006-40b6-47f9-80ef-b2efbe4f0420" providerId="ADAL" clId="{9EFB74E5-1EAA-4037-A652-CF7CF358D79C}" dt="2023-10-11T14:08:12.873" v="0"/>
      <pc:docMkLst>
        <pc:docMk/>
      </pc:docMkLst>
      <pc:sldChg chg="delCm">
        <pc:chgData name="Jake Stockman" userId="e765f006-40b6-47f9-80ef-b2efbe4f0420" providerId="ADAL" clId="{9EFB74E5-1EAA-4037-A652-CF7CF358D79C}" dt="2023-10-11T14:08:12.873" v="0"/>
        <pc:sldMkLst>
          <pc:docMk/>
          <pc:sldMk cId="2559802330" sldId="25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559802330" sldId="257"/>
                <pc2:cmMk id="{BE66E3B9-A58C-4ED6-9EA7-13FF705BDA81}"/>
              </pc2:cmMkLst>
            </pc226:cmChg>
          </p:ext>
        </pc:extLst>
      </pc:sldChg>
      <pc:sldChg chg="delCm">
        <pc:chgData name="Jake Stockman" userId="e765f006-40b6-47f9-80ef-b2efbe4f0420" providerId="ADAL" clId="{9EFB74E5-1EAA-4037-A652-CF7CF358D79C}" dt="2023-10-11T14:08:12.873" v="0"/>
        <pc:sldMkLst>
          <pc:docMk/>
          <pc:sldMk cId="348628638" sldId="263"/>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48628638" sldId="263"/>
                <pc2:cmMk id="{970B4156-F5D8-4181-BF2A-E250B27F67FE}"/>
              </pc2:cmMkLst>
            </pc226:cmChg>
          </p:ext>
        </pc:extLst>
      </pc:sldChg>
      <pc:sldChg chg="delCm">
        <pc:chgData name="Jake Stockman" userId="e765f006-40b6-47f9-80ef-b2efbe4f0420" providerId="ADAL" clId="{9EFB74E5-1EAA-4037-A652-CF7CF358D79C}" dt="2023-10-11T14:08:12.873" v="0"/>
        <pc:sldMkLst>
          <pc:docMk/>
          <pc:sldMk cId="1100667116" sldId="289"/>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00667116" sldId="289"/>
                <pc2:cmMk id="{6CF15E2E-F50F-480A-B1EC-C5051180DDF4}"/>
              </pc2:cmMkLst>
            </pc226:cmChg>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00667116" sldId="289"/>
                <pc2:cmMk id="{3CCDF1C2-E267-474D-BF54-8DFAAA8FE0B5}"/>
              </pc2:cmMkLst>
            </pc226:cmChg>
          </p:ext>
        </pc:extLst>
      </pc:sldChg>
      <pc:sldChg chg="delCm">
        <pc:chgData name="Jake Stockman" userId="e765f006-40b6-47f9-80ef-b2efbe4f0420" providerId="ADAL" clId="{9EFB74E5-1EAA-4037-A652-CF7CF358D79C}" dt="2023-10-11T14:08:12.873" v="0"/>
        <pc:sldMkLst>
          <pc:docMk/>
          <pc:sldMk cId="2565787589" sldId="29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565787589" sldId="292"/>
                <pc2:cmMk id="{8310EF91-8F3E-45D0-9199-5B08A24D99C8}"/>
              </pc2:cmMkLst>
            </pc226:cmChg>
          </p:ext>
        </pc:extLst>
      </pc:sldChg>
      <pc:sldChg chg="delCm">
        <pc:chgData name="Jake Stockman" userId="e765f006-40b6-47f9-80ef-b2efbe4f0420" providerId="ADAL" clId="{9EFB74E5-1EAA-4037-A652-CF7CF358D79C}" dt="2023-10-11T14:08:12.873" v="0"/>
        <pc:sldMkLst>
          <pc:docMk/>
          <pc:sldMk cId="1187147131" sldId="29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87147131" sldId="297"/>
                <pc2:cmMk id="{C3D6785E-8AC0-4D03-90F6-B92FCF4D521D}"/>
              </pc2:cmMkLst>
            </pc226:cmChg>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87147131" sldId="297"/>
                <pc2:cmMk id="{EF828B85-5BC4-47E6-8517-6B02F00894AA}"/>
              </pc2:cmMkLst>
            </pc226:cmChg>
          </p:ext>
        </pc:extLst>
      </pc:sldChg>
      <pc:sldChg chg="delCm">
        <pc:chgData name="Jake Stockman" userId="e765f006-40b6-47f9-80ef-b2efbe4f0420" providerId="ADAL" clId="{9EFB74E5-1EAA-4037-A652-CF7CF358D79C}" dt="2023-10-11T14:08:12.873" v="0"/>
        <pc:sldMkLst>
          <pc:docMk/>
          <pc:sldMk cId="2340478601" sldId="298"/>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340478601" sldId="298"/>
                <pc2:cmMk id="{F1F72B62-5D03-458E-B615-55D5B1786176}"/>
              </pc2:cmMkLst>
            </pc226:cmChg>
          </p:ext>
        </pc:extLst>
      </pc:sldChg>
      <pc:sldChg chg="delCm">
        <pc:chgData name="Jake Stockman" userId="e765f006-40b6-47f9-80ef-b2efbe4f0420" providerId="ADAL" clId="{9EFB74E5-1EAA-4037-A652-CF7CF358D79C}" dt="2023-10-11T14:08:12.873" v="0"/>
        <pc:sldMkLst>
          <pc:docMk/>
          <pc:sldMk cId="2970512174" sldId="299"/>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970512174" sldId="299"/>
                <pc2:cmMk id="{8238DCA1-833E-49E6-86A9-72BB0B2234ED}"/>
              </pc2:cmMkLst>
            </pc226:cmChg>
          </p:ext>
        </pc:extLst>
      </pc:sldChg>
      <pc:sldChg chg="delCm">
        <pc:chgData name="Jake Stockman" userId="e765f006-40b6-47f9-80ef-b2efbe4f0420" providerId="ADAL" clId="{9EFB74E5-1EAA-4037-A652-CF7CF358D79C}" dt="2023-10-11T14:08:12.873" v="0"/>
        <pc:sldMkLst>
          <pc:docMk/>
          <pc:sldMk cId="1936060391" sldId="30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936060391" sldId="302"/>
                <pc2:cmMk id="{70A90026-A1F1-4C7F-A557-BA81434C675A}"/>
              </pc2:cmMkLst>
            </pc226:cmChg>
          </p:ext>
        </pc:extLst>
      </pc:sldChg>
      <pc:sldChg chg="delCm">
        <pc:chgData name="Jake Stockman" userId="e765f006-40b6-47f9-80ef-b2efbe4f0420" providerId="ADAL" clId="{9EFB74E5-1EAA-4037-A652-CF7CF358D79C}" dt="2023-10-11T14:08:12.873" v="0"/>
        <pc:sldMkLst>
          <pc:docMk/>
          <pc:sldMk cId="2918850186" sldId="314"/>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918850186" sldId="314"/>
                <pc2:cmMk id="{FAAED699-71AD-4CD9-89F9-408DD3A42734}"/>
              </pc2:cmMkLst>
            </pc226:cmChg>
          </p:ext>
        </pc:extLst>
      </pc:sldChg>
      <pc:sldChg chg="delCm">
        <pc:chgData name="Jake Stockman" userId="e765f006-40b6-47f9-80ef-b2efbe4f0420" providerId="ADAL" clId="{9EFB74E5-1EAA-4037-A652-CF7CF358D79C}" dt="2023-10-11T14:08:12.873" v="0"/>
        <pc:sldMkLst>
          <pc:docMk/>
          <pc:sldMk cId="862374165" sldId="316"/>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862374165" sldId="316"/>
                <pc2:cmMk id="{15801F7C-3A4A-4872-A383-ACF6E6EFAFF0}"/>
              </pc2:cmMkLst>
            </pc226:cmChg>
          </p:ext>
        </pc:extLst>
      </pc:sldChg>
      <pc:sldChg chg="delCm">
        <pc:chgData name="Jake Stockman" userId="e765f006-40b6-47f9-80ef-b2efbe4f0420" providerId="ADAL" clId="{9EFB74E5-1EAA-4037-A652-CF7CF358D79C}" dt="2023-10-11T14:08:12.873" v="0"/>
        <pc:sldMkLst>
          <pc:docMk/>
          <pc:sldMk cId="3258617831" sldId="326"/>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258617831" sldId="326"/>
                <pc2:cmMk id="{E3664668-64D0-4184-A6BE-5D4C8CFBC5F6}"/>
              </pc2:cmMkLst>
            </pc226:cmChg>
          </p:ext>
        </pc:extLst>
      </pc:sldChg>
      <pc:sldChg chg="delCm">
        <pc:chgData name="Jake Stockman" userId="e765f006-40b6-47f9-80ef-b2efbe4f0420" providerId="ADAL" clId="{9EFB74E5-1EAA-4037-A652-CF7CF358D79C}" dt="2023-10-11T14:08:12.873" v="0"/>
        <pc:sldMkLst>
          <pc:docMk/>
          <pc:sldMk cId="1225531392" sldId="343"/>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225531392" sldId="343"/>
                <pc2:cmMk id="{0010B6F6-2EC0-4D49-BA6C-DB71F2368D7D}"/>
              </pc2:cmMkLst>
            </pc226:cmChg>
          </p:ext>
        </pc:extLst>
      </pc:sldChg>
      <pc:sldChg chg="delCm">
        <pc:chgData name="Jake Stockman" userId="e765f006-40b6-47f9-80ef-b2efbe4f0420" providerId="ADAL" clId="{9EFB74E5-1EAA-4037-A652-CF7CF358D79C}" dt="2023-10-11T14:08:12.873" v="0"/>
        <pc:sldMkLst>
          <pc:docMk/>
          <pc:sldMk cId="3932749511" sldId="363"/>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932749511" sldId="363"/>
                <pc2:cmMk id="{CFDA8925-A279-41FE-B782-CA48E7C8E9F3}"/>
              </pc2:cmMkLst>
            </pc226:cmChg>
          </p:ext>
        </pc:extLst>
      </pc:sldChg>
      <pc:sldChg chg="delCm">
        <pc:chgData name="Jake Stockman" userId="e765f006-40b6-47f9-80ef-b2efbe4f0420" providerId="ADAL" clId="{9EFB74E5-1EAA-4037-A652-CF7CF358D79C}" dt="2023-10-11T14:08:12.873" v="0"/>
        <pc:sldMkLst>
          <pc:docMk/>
          <pc:sldMk cId="2596963168" sldId="37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596963168" sldId="372"/>
                <pc2:cmMk id="{32B0A593-589D-4770-A6D4-D8033A5E53DE}"/>
              </pc2:cmMkLst>
            </pc226:cmChg>
          </p:ext>
        </pc:extLst>
      </pc:sldChg>
      <pc:sldChg chg="delCm">
        <pc:chgData name="Jake Stockman" userId="e765f006-40b6-47f9-80ef-b2efbe4f0420" providerId="ADAL" clId="{9EFB74E5-1EAA-4037-A652-CF7CF358D79C}" dt="2023-10-11T14:08:12.873" v="0"/>
        <pc:sldMkLst>
          <pc:docMk/>
          <pc:sldMk cId="3202568960" sldId="388"/>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202568960" sldId="388"/>
                <pc2:cmMk id="{FC4E9579-DEC6-4BDC-AD7A-4CD885A7C32A}"/>
              </pc2:cmMkLst>
            </pc226:cmChg>
          </p:ext>
        </pc:extLst>
      </pc:sldChg>
      <pc:sldChg chg="delCm">
        <pc:chgData name="Jake Stockman" userId="e765f006-40b6-47f9-80ef-b2efbe4f0420" providerId="ADAL" clId="{9EFB74E5-1EAA-4037-A652-CF7CF358D79C}" dt="2023-10-11T14:08:12.873" v="0"/>
        <pc:sldMkLst>
          <pc:docMk/>
          <pc:sldMk cId="3465083636" sldId="435"/>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465083636" sldId="435"/>
                <pc2:cmMk id="{455C583C-D3F2-415B-8BD0-247F583CAC2C}"/>
              </pc2:cmMkLst>
            </pc226:cmChg>
          </p:ext>
        </pc:extLst>
      </pc:sldChg>
      <pc:sldChg chg="delCm">
        <pc:chgData name="Jake Stockman" userId="e765f006-40b6-47f9-80ef-b2efbe4f0420" providerId="ADAL" clId="{9EFB74E5-1EAA-4037-A652-CF7CF358D79C}" dt="2023-10-11T14:08:12.873" v="0"/>
        <pc:sldMkLst>
          <pc:docMk/>
          <pc:sldMk cId="2613702248" sldId="436"/>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613702248" sldId="436"/>
                <pc2:cmMk id="{6E036D97-DE2C-476D-B5DF-9AF1B106DCB0}"/>
              </pc2:cmMkLst>
            </pc226:cmChg>
          </p:ext>
        </pc:extLst>
      </pc:sldChg>
      <pc:sldChg chg="delCm">
        <pc:chgData name="Jake Stockman" userId="e765f006-40b6-47f9-80ef-b2efbe4f0420" providerId="ADAL" clId="{9EFB74E5-1EAA-4037-A652-CF7CF358D79C}" dt="2023-10-11T14:08:12.873" v="0"/>
        <pc:sldMkLst>
          <pc:docMk/>
          <pc:sldMk cId="1865550045" sldId="43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865550045" sldId="437"/>
                <pc2:cmMk id="{414AD390-C530-496D-BE61-8A960734EE15}"/>
              </pc2:cmMkLst>
            </pc226:cmChg>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865550045" sldId="437"/>
                <pc2:cmMk id="{AA37C6C9-767C-4F96-A7EA-1E19ACC31CFF}"/>
              </pc2:cmMkLst>
            </pc226:cmChg>
          </p:ext>
        </pc:extLst>
      </pc:sldChg>
      <pc:sldChg chg="delCm">
        <pc:chgData name="Jake Stockman" userId="e765f006-40b6-47f9-80ef-b2efbe4f0420" providerId="ADAL" clId="{9EFB74E5-1EAA-4037-A652-CF7CF358D79C}" dt="2023-10-11T14:08:12.873" v="0"/>
        <pc:sldMkLst>
          <pc:docMk/>
          <pc:sldMk cId="3937864070" sldId="44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937864070" sldId="447"/>
                <pc2:cmMk id="{9CBB45B5-4869-49FC-8E85-E1B36094FA0C}"/>
              </pc2:cmMkLst>
            </pc226:cmChg>
          </p:ext>
        </pc:extLst>
      </pc:sldChg>
      <pc:sldChg chg="delCm">
        <pc:chgData name="Jake Stockman" userId="e765f006-40b6-47f9-80ef-b2efbe4f0420" providerId="ADAL" clId="{9EFB74E5-1EAA-4037-A652-CF7CF358D79C}" dt="2023-10-11T14:08:12.873" v="0"/>
        <pc:sldMkLst>
          <pc:docMk/>
          <pc:sldMk cId="2400703955" sldId="47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400703955" sldId="472"/>
                <pc2:cmMk id="{2546388B-22B6-4896-9D02-5E91C896F967}"/>
              </pc2:cmMkLst>
            </pc226:cmChg>
          </p:ext>
        </pc:extLst>
      </pc:sldChg>
      <pc:sldChg chg="delCm">
        <pc:chgData name="Jake Stockman" userId="e765f006-40b6-47f9-80ef-b2efbe4f0420" providerId="ADAL" clId="{9EFB74E5-1EAA-4037-A652-CF7CF358D79C}" dt="2023-10-11T14:08:12.873" v="0"/>
        <pc:sldMkLst>
          <pc:docMk/>
          <pc:sldMk cId="513107105" sldId="474"/>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513107105" sldId="474"/>
                <pc2:cmMk id="{CFEFA1FE-9E58-44A1-ADB9-8212786FF8C3}"/>
              </pc2:cmMkLst>
            </pc226:cmChg>
          </p:ext>
        </pc:extLst>
      </pc:sldChg>
      <pc:sldChg chg="delCm">
        <pc:chgData name="Jake Stockman" userId="e765f006-40b6-47f9-80ef-b2efbe4f0420" providerId="ADAL" clId="{9EFB74E5-1EAA-4037-A652-CF7CF358D79C}" dt="2023-10-11T14:08:12.873" v="0"/>
        <pc:sldMkLst>
          <pc:docMk/>
          <pc:sldMk cId="3323963098" sldId="48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323963098" sldId="482"/>
                <pc2:cmMk id="{D23D372F-020C-4D66-9394-3FD167999FDA}"/>
              </pc2:cmMkLst>
            </pc226:cmChg>
          </p:ext>
        </pc:extLst>
      </pc:sldChg>
    </pc:docChg>
  </pc:docChgLst>
  <pc:docChgLst>
    <pc:chgData name="Helena Walters" userId="0082c520-c2c8-4944-9e5a-2aa07d58029d" providerId="ADAL" clId="{631ACB80-892F-438D-80D6-6A27E58996E2}"/>
    <pc:docChg chg="undo custSel addSld delSld modSld">
      <pc:chgData name="Helena Walters" userId="0082c520-c2c8-4944-9e5a-2aa07d58029d" providerId="ADAL" clId="{631ACB80-892F-438D-80D6-6A27E58996E2}" dt="2023-10-18T14:44:13.569" v="131" actId="313"/>
      <pc:docMkLst>
        <pc:docMk/>
      </pc:docMkLst>
      <pc:sldChg chg="add del">
        <pc:chgData name="Helena Walters" userId="0082c520-c2c8-4944-9e5a-2aa07d58029d" providerId="ADAL" clId="{631ACB80-892F-438D-80D6-6A27E58996E2}" dt="2023-10-17T08:26:01.439" v="128" actId="2696"/>
        <pc:sldMkLst>
          <pc:docMk/>
          <pc:sldMk cId="2021790191" sldId="256"/>
        </pc:sldMkLst>
      </pc:sldChg>
      <pc:sldChg chg="del">
        <pc:chgData name="Helena Walters" userId="0082c520-c2c8-4944-9e5a-2aa07d58029d" providerId="ADAL" clId="{631ACB80-892F-438D-80D6-6A27E58996E2}" dt="2023-10-16T14:32:49.269" v="4" actId="47"/>
        <pc:sldMkLst>
          <pc:docMk/>
          <pc:sldMk cId="2559802330" sldId="257"/>
        </pc:sldMkLst>
      </pc:sldChg>
      <pc:sldChg chg="add">
        <pc:chgData name="Helena Walters" userId="0082c520-c2c8-4944-9e5a-2aa07d58029d" providerId="ADAL" clId="{631ACB80-892F-438D-80D6-6A27E58996E2}" dt="2023-10-17T08:23:41.593" v="127"/>
        <pc:sldMkLst>
          <pc:docMk/>
          <pc:sldMk cId="1293533547" sldId="259"/>
        </pc:sldMkLst>
      </pc:sldChg>
      <pc:sldChg chg="del">
        <pc:chgData name="Helena Walters" userId="0082c520-c2c8-4944-9e5a-2aa07d58029d" providerId="ADAL" clId="{631ACB80-892F-438D-80D6-6A27E58996E2}" dt="2023-10-16T14:32:36.923" v="0" actId="47"/>
        <pc:sldMkLst>
          <pc:docMk/>
          <pc:sldMk cId="3844424903" sldId="262"/>
        </pc:sldMkLst>
      </pc:sldChg>
      <pc:sldChg chg="del">
        <pc:chgData name="Helena Walters" userId="0082c520-c2c8-4944-9e5a-2aa07d58029d" providerId="ADAL" clId="{631ACB80-892F-438D-80D6-6A27E58996E2}" dt="2023-10-16T14:32:52.768" v="11" actId="47"/>
        <pc:sldMkLst>
          <pc:docMk/>
          <pc:sldMk cId="348628638" sldId="263"/>
        </pc:sldMkLst>
      </pc:sldChg>
      <pc:sldChg chg="del">
        <pc:chgData name="Helena Walters" userId="0082c520-c2c8-4944-9e5a-2aa07d58029d" providerId="ADAL" clId="{631ACB80-892F-438D-80D6-6A27E58996E2}" dt="2023-10-16T14:32:49.846" v="5" actId="47"/>
        <pc:sldMkLst>
          <pc:docMk/>
          <pc:sldMk cId="3688935345" sldId="278"/>
        </pc:sldMkLst>
      </pc:sldChg>
      <pc:sldChg chg="del">
        <pc:chgData name="Helena Walters" userId="0082c520-c2c8-4944-9e5a-2aa07d58029d" providerId="ADAL" clId="{631ACB80-892F-438D-80D6-6A27E58996E2}" dt="2023-10-16T14:32:54.875" v="13" actId="47"/>
        <pc:sldMkLst>
          <pc:docMk/>
          <pc:sldMk cId="221796937" sldId="281"/>
        </pc:sldMkLst>
      </pc:sldChg>
      <pc:sldChg chg="del">
        <pc:chgData name="Helena Walters" userId="0082c520-c2c8-4944-9e5a-2aa07d58029d" providerId="ADAL" clId="{631ACB80-892F-438D-80D6-6A27E58996E2}" dt="2023-10-16T14:32:50.400" v="6" actId="47"/>
        <pc:sldMkLst>
          <pc:docMk/>
          <pc:sldMk cId="92985038" sldId="284"/>
        </pc:sldMkLst>
      </pc:sldChg>
      <pc:sldChg chg="del">
        <pc:chgData name="Helena Walters" userId="0082c520-c2c8-4944-9e5a-2aa07d58029d" providerId="ADAL" clId="{631ACB80-892F-438D-80D6-6A27E58996E2}" dt="2023-10-16T14:32:51.319" v="8" actId="47"/>
        <pc:sldMkLst>
          <pc:docMk/>
          <pc:sldMk cId="4179720957" sldId="285"/>
        </pc:sldMkLst>
      </pc:sldChg>
      <pc:sldChg chg="del">
        <pc:chgData name="Helena Walters" userId="0082c520-c2c8-4944-9e5a-2aa07d58029d" providerId="ADAL" clId="{631ACB80-892F-438D-80D6-6A27E58996E2}" dt="2023-10-16T14:32:51.835" v="9" actId="47"/>
        <pc:sldMkLst>
          <pc:docMk/>
          <pc:sldMk cId="1082373192" sldId="286"/>
        </pc:sldMkLst>
      </pc:sldChg>
      <pc:sldChg chg="del">
        <pc:chgData name="Helena Walters" userId="0082c520-c2c8-4944-9e5a-2aa07d58029d" providerId="ADAL" clId="{631ACB80-892F-438D-80D6-6A27E58996E2}" dt="2023-10-16T14:33:01.742" v="15" actId="47"/>
        <pc:sldMkLst>
          <pc:docMk/>
          <pc:sldMk cId="2333090570" sldId="288"/>
        </pc:sldMkLst>
      </pc:sldChg>
      <pc:sldChg chg="del">
        <pc:chgData name="Helena Walters" userId="0082c520-c2c8-4944-9e5a-2aa07d58029d" providerId="ADAL" clId="{631ACB80-892F-438D-80D6-6A27E58996E2}" dt="2023-10-16T14:33:02.020" v="16" actId="47"/>
        <pc:sldMkLst>
          <pc:docMk/>
          <pc:sldMk cId="1100667116" sldId="289"/>
        </pc:sldMkLst>
      </pc:sldChg>
      <pc:sldChg chg="del">
        <pc:chgData name="Helena Walters" userId="0082c520-c2c8-4944-9e5a-2aa07d58029d" providerId="ADAL" clId="{631ACB80-892F-438D-80D6-6A27E58996E2}" dt="2023-10-16T14:33:05.125" v="27" actId="47"/>
        <pc:sldMkLst>
          <pc:docMk/>
          <pc:sldMk cId="2316175513" sldId="291"/>
        </pc:sldMkLst>
      </pc:sldChg>
      <pc:sldChg chg="del">
        <pc:chgData name="Helena Walters" userId="0082c520-c2c8-4944-9e5a-2aa07d58029d" providerId="ADAL" clId="{631ACB80-892F-438D-80D6-6A27E58996E2}" dt="2023-10-16T14:32:44.088" v="3" actId="47"/>
        <pc:sldMkLst>
          <pc:docMk/>
          <pc:sldMk cId="1560759289" sldId="293"/>
        </pc:sldMkLst>
      </pc:sldChg>
      <pc:sldChg chg="del">
        <pc:chgData name="Helena Walters" userId="0082c520-c2c8-4944-9e5a-2aa07d58029d" providerId="ADAL" clId="{631ACB80-892F-438D-80D6-6A27E58996E2}" dt="2023-10-16T14:32:50.882" v="7" actId="47"/>
        <pc:sldMkLst>
          <pc:docMk/>
          <pc:sldMk cId="3376704217" sldId="296"/>
        </pc:sldMkLst>
      </pc:sldChg>
      <pc:sldChg chg="del">
        <pc:chgData name="Helena Walters" userId="0082c520-c2c8-4944-9e5a-2aa07d58029d" providerId="ADAL" clId="{631ACB80-892F-438D-80D6-6A27E58996E2}" dt="2023-10-16T14:33:02.289" v="17" actId="47"/>
        <pc:sldMkLst>
          <pc:docMk/>
          <pc:sldMk cId="1187147131" sldId="297"/>
        </pc:sldMkLst>
      </pc:sldChg>
      <pc:sldChg chg="del">
        <pc:chgData name="Helena Walters" userId="0082c520-c2c8-4944-9e5a-2aa07d58029d" providerId="ADAL" clId="{631ACB80-892F-438D-80D6-6A27E58996E2}" dt="2023-10-16T14:33:02.536" v="18" actId="47"/>
        <pc:sldMkLst>
          <pc:docMk/>
          <pc:sldMk cId="2340478601" sldId="298"/>
        </pc:sldMkLst>
      </pc:sldChg>
      <pc:sldChg chg="del">
        <pc:chgData name="Helena Walters" userId="0082c520-c2c8-4944-9e5a-2aa07d58029d" providerId="ADAL" clId="{631ACB80-892F-438D-80D6-6A27E58996E2}" dt="2023-10-16T14:33:03.544" v="22" actId="47"/>
        <pc:sldMkLst>
          <pc:docMk/>
          <pc:sldMk cId="2970512174" sldId="299"/>
        </pc:sldMkLst>
      </pc:sldChg>
      <pc:sldChg chg="del">
        <pc:chgData name="Helena Walters" userId="0082c520-c2c8-4944-9e5a-2aa07d58029d" providerId="ADAL" clId="{631ACB80-892F-438D-80D6-6A27E58996E2}" dt="2023-10-16T14:33:51.836" v="104" actId="47"/>
        <pc:sldMkLst>
          <pc:docMk/>
          <pc:sldMk cId="1334711687" sldId="303"/>
        </pc:sldMkLst>
      </pc:sldChg>
      <pc:sldChg chg="del">
        <pc:chgData name="Helena Walters" userId="0082c520-c2c8-4944-9e5a-2aa07d58029d" providerId="ADAL" clId="{631ACB80-892F-438D-80D6-6A27E58996E2}" dt="2023-10-16T14:33:51.087" v="102" actId="47"/>
        <pc:sldMkLst>
          <pc:docMk/>
          <pc:sldMk cId="2133013035" sldId="304"/>
        </pc:sldMkLst>
      </pc:sldChg>
      <pc:sldChg chg="del">
        <pc:chgData name="Helena Walters" userId="0082c520-c2c8-4944-9e5a-2aa07d58029d" providerId="ADAL" clId="{631ACB80-892F-438D-80D6-6A27E58996E2}" dt="2023-10-16T14:33:52.554" v="106" actId="47"/>
        <pc:sldMkLst>
          <pc:docMk/>
          <pc:sldMk cId="3120028706" sldId="305"/>
        </pc:sldMkLst>
      </pc:sldChg>
      <pc:sldChg chg="del">
        <pc:chgData name="Helena Walters" userId="0082c520-c2c8-4944-9e5a-2aa07d58029d" providerId="ADAL" clId="{631ACB80-892F-438D-80D6-6A27E58996E2}" dt="2023-10-16T14:33:50.718" v="101" actId="47"/>
        <pc:sldMkLst>
          <pc:docMk/>
          <pc:sldMk cId="276535746" sldId="311"/>
        </pc:sldMkLst>
      </pc:sldChg>
      <pc:sldChg chg="del">
        <pc:chgData name="Helena Walters" userId="0082c520-c2c8-4944-9e5a-2aa07d58029d" providerId="ADAL" clId="{631ACB80-892F-438D-80D6-6A27E58996E2}" dt="2023-10-16T14:33:32.597" v="55" actId="47"/>
        <pc:sldMkLst>
          <pc:docMk/>
          <pc:sldMk cId="1302410313" sldId="312"/>
        </pc:sldMkLst>
      </pc:sldChg>
      <pc:sldChg chg="del">
        <pc:chgData name="Helena Walters" userId="0082c520-c2c8-4944-9e5a-2aa07d58029d" providerId="ADAL" clId="{631ACB80-892F-438D-80D6-6A27E58996E2}" dt="2023-10-18T14:36:26.992" v="130" actId="47"/>
        <pc:sldMkLst>
          <pc:docMk/>
          <pc:sldMk cId="636217886" sldId="330"/>
        </pc:sldMkLst>
      </pc:sldChg>
      <pc:sldChg chg="del">
        <pc:chgData name="Helena Walters" userId="0082c520-c2c8-4944-9e5a-2aa07d58029d" providerId="ADAL" clId="{631ACB80-892F-438D-80D6-6A27E58996E2}" dt="2023-10-16T14:34:01.541" v="126" actId="47"/>
        <pc:sldMkLst>
          <pc:docMk/>
          <pc:sldMk cId="1990208932" sldId="331"/>
        </pc:sldMkLst>
      </pc:sldChg>
      <pc:sldChg chg="del">
        <pc:chgData name="Helena Walters" userId="0082c520-c2c8-4944-9e5a-2aa07d58029d" providerId="ADAL" clId="{631ACB80-892F-438D-80D6-6A27E58996E2}" dt="2023-10-16T14:34:00.139" v="125" actId="47"/>
        <pc:sldMkLst>
          <pc:docMk/>
          <pc:sldMk cId="3643420466" sldId="332"/>
        </pc:sldMkLst>
      </pc:sldChg>
      <pc:sldChg chg="del">
        <pc:chgData name="Helena Walters" userId="0082c520-c2c8-4944-9e5a-2aa07d58029d" providerId="ADAL" clId="{631ACB80-892F-438D-80D6-6A27E58996E2}" dt="2023-10-16T14:33:59.453" v="124" actId="47"/>
        <pc:sldMkLst>
          <pc:docMk/>
          <pc:sldMk cId="1493291207" sldId="333"/>
        </pc:sldMkLst>
      </pc:sldChg>
      <pc:sldChg chg="del">
        <pc:chgData name="Helena Walters" userId="0082c520-c2c8-4944-9e5a-2aa07d58029d" providerId="ADAL" clId="{631ACB80-892F-438D-80D6-6A27E58996E2}" dt="2023-10-16T14:33:59.055" v="123" actId="47"/>
        <pc:sldMkLst>
          <pc:docMk/>
          <pc:sldMk cId="4234556089" sldId="334"/>
        </pc:sldMkLst>
      </pc:sldChg>
      <pc:sldChg chg="del">
        <pc:chgData name="Helena Walters" userId="0082c520-c2c8-4944-9e5a-2aa07d58029d" providerId="ADAL" clId="{631ACB80-892F-438D-80D6-6A27E58996E2}" dt="2023-10-16T14:33:58.552" v="122" actId="47"/>
        <pc:sldMkLst>
          <pc:docMk/>
          <pc:sldMk cId="1141086199" sldId="335"/>
        </pc:sldMkLst>
      </pc:sldChg>
      <pc:sldChg chg="del">
        <pc:chgData name="Helena Walters" userId="0082c520-c2c8-4944-9e5a-2aa07d58029d" providerId="ADAL" clId="{631ACB80-892F-438D-80D6-6A27E58996E2}" dt="2023-10-16T14:33:58.166" v="121" actId="47"/>
        <pc:sldMkLst>
          <pc:docMk/>
          <pc:sldMk cId="2784641447" sldId="336"/>
        </pc:sldMkLst>
      </pc:sldChg>
      <pc:sldChg chg="del">
        <pc:chgData name="Helena Walters" userId="0082c520-c2c8-4944-9e5a-2aa07d58029d" providerId="ADAL" clId="{631ACB80-892F-438D-80D6-6A27E58996E2}" dt="2023-10-16T14:33:57.804" v="120" actId="47"/>
        <pc:sldMkLst>
          <pc:docMk/>
          <pc:sldMk cId="2566050574" sldId="337"/>
        </pc:sldMkLst>
      </pc:sldChg>
      <pc:sldChg chg="del">
        <pc:chgData name="Helena Walters" userId="0082c520-c2c8-4944-9e5a-2aa07d58029d" providerId="ADAL" clId="{631ACB80-892F-438D-80D6-6A27E58996E2}" dt="2023-10-16T14:33:57.520" v="119" actId="47"/>
        <pc:sldMkLst>
          <pc:docMk/>
          <pc:sldMk cId="3576904471" sldId="338"/>
        </pc:sldMkLst>
      </pc:sldChg>
      <pc:sldChg chg="del">
        <pc:chgData name="Helena Walters" userId="0082c520-c2c8-4944-9e5a-2aa07d58029d" providerId="ADAL" clId="{631ACB80-892F-438D-80D6-6A27E58996E2}" dt="2023-10-16T14:33:56.979" v="117" actId="47"/>
        <pc:sldMkLst>
          <pc:docMk/>
          <pc:sldMk cId="2977627874" sldId="339"/>
        </pc:sldMkLst>
      </pc:sldChg>
      <pc:sldChg chg="del">
        <pc:chgData name="Helena Walters" userId="0082c520-c2c8-4944-9e5a-2aa07d58029d" providerId="ADAL" clId="{631ACB80-892F-438D-80D6-6A27E58996E2}" dt="2023-10-16T14:33:56.267" v="115" actId="47"/>
        <pc:sldMkLst>
          <pc:docMk/>
          <pc:sldMk cId="15368753" sldId="341"/>
        </pc:sldMkLst>
      </pc:sldChg>
      <pc:sldChg chg="del">
        <pc:chgData name="Helena Walters" userId="0082c520-c2c8-4944-9e5a-2aa07d58029d" providerId="ADAL" clId="{631ACB80-892F-438D-80D6-6A27E58996E2}" dt="2023-10-16T14:33:55.928" v="114" actId="47"/>
        <pc:sldMkLst>
          <pc:docMk/>
          <pc:sldMk cId="696354222" sldId="342"/>
        </pc:sldMkLst>
      </pc:sldChg>
      <pc:sldChg chg="del">
        <pc:chgData name="Helena Walters" userId="0082c520-c2c8-4944-9e5a-2aa07d58029d" providerId="ADAL" clId="{631ACB80-892F-438D-80D6-6A27E58996E2}" dt="2023-10-16T14:33:55.744" v="113" actId="47"/>
        <pc:sldMkLst>
          <pc:docMk/>
          <pc:sldMk cId="1225531392" sldId="343"/>
        </pc:sldMkLst>
      </pc:sldChg>
      <pc:sldChg chg="del">
        <pc:chgData name="Helena Walters" userId="0082c520-c2c8-4944-9e5a-2aa07d58029d" providerId="ADAL" clId="{631ACB80-892F-438D-80D6-6A27E58996E2}" dt="2023-10-16T14:33:55.127" v="112" actId="47"/>
        <pc:sldMkLst>
          <pc:docMk/>
          <pc:sldMk cId="3730955284" sldId="344"/>
        </pc:sldMkLst>
      </pc:sldChg>
      <pc:sldChg chg="del">
        <pc:chgData name="Helena Walters" userId="0082c520-c2c8-4944-9e5a-2aa07d58029d" providerId="ADAL" clId="{631ACB80-892F-438D-80D6-6A27E58996E2}" dt="2023-10-16T14:33:54.571" v="111" actId="47"/>
        <pc:sldMkLst>
          <pc:docMk/>
          <pc:sldMk cId="1524655740" sldId="345"/>
        </pc:sldMkLst>
      </pc:sldChg>
      <pc:sldChg chg="del">
        <pc:chgData name="Helena Walters" userId="0082c520-c2c8-4944-9e5a-2aa07d58029d" providerId="ADAL" clId="{631ACB80-892F-438D-80D6-6A27E58996E2}" dt="2023-10-16T14:33:54.171" v="110" actId="47"/>
        <pc:sldMkLst>
          <pc:docMk/>
          <pc:sldMk cId="3452005003" sldId="346"/>
        </pc:sldMkLst>
      </pc:sldChg>
      <pc:sldChg chg="del">
        <pc:chgData name="Helena Walters" userId="0082c520-c2c8-4944-9e5a-2aa07d58029d" providerId="ADAL" clId="{631ACB80-892F-438D-80D6-6A27E58996E2}" dt="2023-10-16T14:33:53.824" v="109" actId="47"/>
        <pc:sldMkLst>
          <pc:docMk/>
          <pc:sldMk cId="353701589" sldId="348"/>
        </pc:sldMkLst>
      </pc:sldChg>
      <pc:sldChg chg="del">
        <pc:chgData name="Helena Walters" userId="0082c520-c2c8-4944-9e5a-2aa07d58029d" providerId="ADAL" clId="{631ACB80-892F-438D-80D6-6A27E58996E2}" dt="2023-10-16T14:33:53.256" v="108" actId="47"/>
        <pc:sldMkLst>
          <pc:docMk/>
          <pc:sldMk cId="4172091709" sldId="349"/>
        </pc:sldMkLst>
      </pc:sldChg>
      <pc:sldChg chg="del">
        <pc:chgData name="Helena Walters" userId="0082c520-c2c8-4944-9e5a-2aa07d58029d" providerId="ADAL" clId="{631ACB80-892F-438D-80D6-6A27E58996E2}" dt="2023-10-16T14:33:52.907" v="107" actId="47"/>
        <pc:sldMkLst>
          <pc:docMk/>
          <pc:sldMk cId="1547711372" sldId="350"/>
        </pc:sldMkLst>
      </pc:sldChg>
      <pc:sldChg chg="del">
        <pc:chgData name="Helena Walters" userId="0082c520-c2c8-4944-9e5a-2aa07d58029d" providerId="ADAL" clId="{631ACB80-892F-438D-80D6-6A27E58996E2}" dt="2023-10-16T14:33:52.306" v="105" actId="47"/>
        <pc:sldMkLst>
          <pc:docMk/>
          <pc:sldMk cId="4045105311" sldId="351"/>
        </pc:sldMkLst>
      </pc:sldChg>
      <pc:sldChg chg="del">
        <pc:chgData name="Helena Walters" userId="0082c520-c2c8-4944-9e5a-2aa07d58029d" providerId="ADAL" clId="{631ACB80-892F-438D-80D6-6A27E58996E2}" dt="2023-10-16T14:33:51.467" v="103" actId="47"/>
        <pc:sldMkLst>
          <pc:docMk/>
          <pc:sldMk cId="3570116059" sldId="352"/>
        </pc:sldMkLst>
      </pc:sldChg>
      <pc:sldChg chg="del">
        <pc:chgData name="Helena Walters" userId="0082c520-c2c8-4944-9e5a-2aa07d58029d" providerId="ADAL" clId="{631ACB80-892F-438D-80D6-6A27E58996E2}" dt="2023-10-16T14:33:50.116" v="100" actId="47"/>
        <pc:sldMkLst>
          <pc:docMk/>
          <pc:sldMk cId="273523332" sldId="354"/>
        </pc:sldMkLst>
      </pc:sldChg>
      <pc:sldChg chg="del">
        <pc:chgData name="Helena Walters" userId="0082c520-c2c8-4944-9e5a-2aa07d58029d" providerId="ADAL" clId="{631ACB80-892F-438D-80D6-6A27E58996E2}" dt="2023-10-16T14:33:49.799" v="99" actId="47"/>
        <pc:sldMkLst>
          <pc:docMk/>
          <pc:sldMk cId="2371803528" sldId="355"/>
        </pc:sldMkLst>
      </pc:sldChg>
      <pc:sldChg chg="del">
        <pc:chgData name="Helena Walters" userId="0082c520-c2c8-4944-9e5a-2aa07d58029d" providerId="ADAL" clId="{631ACB80-892F-438D-80D6-6A27E58996E2}" dt="2023-10-16T14:33:49.476" v="98" actId="47"/>
        <pc:sldMkLst>
          <pc:docMk/>
          <pc:sldMk cId="1716952813" sldId="356"/>
        </pc:sldMkLst>
      </pc:sldChg>
      <pc:sldChg chg="del">
        <pc:chgData name="Helena Walters" userId="0082c520-c2c8-4944-9e5a-2aa07d58029d" providerId="ADAL" clId="{631ACB80-892F-438D-80D6-6A27E58996E2}" dt="2023-10-16T14:33:49.075" v="97" actId="47"/>
        <pc:sldMkLst>
          <pc:docMk/>
          <pc:sldMk cId="3846589400" sldId="357"/>
        </pc:sldMkLst>
      </pc:sldChg>
      <pc:sldChg chg="del">
        <pc:chgData name="Helena Walters" userId="0082c520-c2c8-4944-9e5a-2aa07d58029d" providerId="ADAL" clId="{631ACB80-892F-438D-80D6-6A27E58996E2}" dt="2023-10-16T14:33:48.711" v="96" actId="47"/>
        <pc:sldMkLst>
          <pc:docMk/>
          <pc:sldMk cId="1689164316" sldId="358"/>
        </pc:sldMkLst>
      </pc:sldChg>
      <pc:sldChg chg="del">
        <pc:chgData name="Helena Walters" userId="0082c520-c2c8-4944-9e5a-2aa07d58029d" providerId="ADAL" clId="{631ACB80-892F-438D-80D6-6A27E58996E2}" dt="2023-10-16T14:33:48.325" v="95" actId="47"/>
        <pc:sldMkLst>
          <pc:docMk/>
          <pc:sldMk cId="4052285299" sldId="359"/>
        </pc:sldMkLst>
      </pc:sldChg>
      <pc:sldChg chg="del">
        <pc:chgData name="Helena Walters" userId="0082c520-c2c8-4944-9e5a-2aa07d58029d" providerId="ADAL" clId="{631ACB80-892F-438D-80D6-6A27E58996E2}" dt="2023-10-16T14:33:47.993" v="94" actId="47"/>
        <pc:sldMkLst>
          <pc:docMk/>
          <pc:sldMk cId="319850362" sldId="360"/>
        </pc:sldMkLst>
      </pc:sldChg>
      <pc:sldChg chg="del">
        <pc:chgData name="Helena Walters" userId="0082c520-c2c8-4944-9e5a-2aa07d58029d" providerId="ADAL" clId="{631ACB80-892F-438D-80D6-6A27E58996E2}" dt="2023-10-16T14:33:47.291" v="92" actId="47"/>
        <pc:sldMkLst>
          <pc:docMk/>
          <pc:sldMk cId="3932749511" sldId="363"/>
        </pc:sldMkLst>
      </pc:sldChg>
      <pc:sldChg chg="del">
        <pc:chgData name="Helena Walters" userId="0082c520-c2c8-4944-9e5a-2aa07d58029d" providerId="ADAL" clId="{631ACB80-892F-438D-80D6-6A27E58996E2}" dt="2023-10-16T14:33:41.672" v="77" actId="47"/>
        <pc:sldMkLst>
          <pc:docMk/>
          <pc:sldMk cId="4031643201" sldId="369"/>
        </pc:sldMkLst>
      </pc:sldChg>
      <pc:sldChg chg="del">
        <pc:chgData name="Helena Walters" userId="0082c520-c2c8-4944-9e5a-2aa07d58029d" providerId="ADAL" clId="{631ACB80-892F-438D-80D6-6A27E58996E2}" dt="2023-10-16T14:33:41.297" v="76" actId="47"/>
        <pc:sldMkLst>
          <pc:docMk/>
          <pc:sldMk cId="3942251443" sldId="370"/>
        </pc:sldMkLst>
      </pc:sldChg>
      <pc:sldChg chg="del">
        <pc:chgData name="Helena Walters" userId="0082c520-c2c8-4944-9e5a-2aa07d58029d" providerId="ADAL" clId="{631ACB80-892F-438D-80D6-6A27E58996E2}" dt="2023-10-16T14:33:40.964" v="75" actId="47"/>
        <pc:sldMkLst>
          <pc:docMk/>
          <pc:sldMk cId="1691649924" sldId="371"/>
        </pc:sldMkLst>
      </pc:sldChg>
      <pc:sldChg chg="del">
        <pc:chgData name="Helena Walters" userId="0082c520-c2c8-4944-9e5a-2aa07d58029d" providerId="ADAL" clId="{631ACB80-892F-438D-80D6-6A27E58996E2}" dt="2023-10-16T14:33:40.253" v="73" actId="47"/>
        <pc:sldMkLst>
          <pc:docMk/>
          <pc:sldMk cId="2596963168" sldId="372"/>
        </pc:sldMkLst>
      </pc:sldChg>
      <pc:sldChg chg="del">
        <pc:chgData name="Helena Walters" userId="0082c520-c2c8-4944-9e5a-2aa07d58029d" providerId="ADAL" clId="{631ACB80-892F-438D-80D6-6A27E58996E2}" dt="2023-10-16T14:33:39.861" v="72" actId="47"/>
        <pc:sldMkLst>
          <pc:docMk/>
          <pc:sldMk cId="586192986" sldId="373"/>
        </pc:sldMkLst>
      </pc:sldChg>
      <pc:sldChg chg="del">
        <pc:chgData name="Helena Walters" userId="0082c520-c2c8-4944-9e5a-2aa07d58029d" providerId="ADAL" clId="{631ACB80-892F-438D-80D6-6A27E58996E2}" dt="2023-10-16T14:33:39.508" v="71" actId="47"/>
        <pc:sldMkLst>
          <pc:docMk/>
          <pc:sldMk cId="3576370829" sldId="374"/>
        </pc:sldMkLst>
      </pc:sldChg>
      <pc:sldChg chg="del">
        <pc:chgData name="Helena Walters" userId="0082c520-c2c8-4944-9e5a-2aa07d58029d" providerId="ADAL" clId="{631ACB80-892F-438D-80D6-6A27E58996E2}" dt="2023-10-16T14:33:39.175" v="70" actId="47"/>
        <pc:sldMkLst>
          <pc:docMk/>
          <pc:sldMk cId="1055861884" sldId="375"/>
        </pc:sldMkLst>
      </pc:sldChg>
      <pc:sldChg chg="del">
        <pc:chgData name="Helena Walters" userId="0082c520-c2c8-4944-9e5a-2aa07d58029d" providerId="ADAL" clId="{631ACB80-892F-438D-80D6-6A27E58996E2}" dt="2023-10-16T14:33:38.898" v="69" actId="47"/>
        <pc:sldMkLst>
          <pc:docMk/>
          <pc:sldMk cId="4181917128" sldId="376"/>
        </pc:sldMkLst>
      </pc:sldChg>
      <pc:sldChg chg="del">
        <pc:chgData name="Helena Walters" userId="0082c520-c2c8-4944-9e5a-2aa07d58029d" providerId="ADAL" clId="{631ACB80-892F-438D-80D6-6A27E58996E2}" dt="2023-10-16T14:33:38.574" v="68" actId="47"/>
        <pc:sldMkLst>
          <pc:docMk/>
          <pc:sldMk cId="426476351" sldId="377"/>
        </pc:sldMkLst>
      </pc:sldChg>
      <pc:sldChg chg="del">
        <pc:chgData name="Helena Walters" userId="0082c520-c2c8-4944-9e5a-2aa07d58029d" providerId="ADAL" clId="{631ACB80-892F-438D-80D6-6A27E58996E2}" dt="2023-10-16T14:33:38.241" v="67" actId="47"/>
        <pc:sldMkLst>
          <pc:docMk/>
          <pc:sldMk cId="1501806106" sldId="378"/>
        </pc:sldMkLst>
      </pc:sldChg>
      <pc:sldChg chg="del">
        <pc:chgData name="Helena Walters" userId="0082c520-c2c8-4944-9e5a-2aa07d58029d" providerId="ADAL" clId="{631ACB80-892F-438D-80D6-6A27E58996E2}" dt="2023-10-16T14:33:36.770" v="66" actId="47"/>
        <pc:sldMkLst>
          <pc:docMk/>
          <pc:sldMk cId="1954919219" sldId="379"/>
        </pc:sldMkLst>
      </pc:sldChg>
      <pc:sldChg chg="del">
        <pc:chgData name="Helena Walters" userId="0082c520-c2c8-4944-9e5a-2aa07d58029d" providerId="ADAL" clId="{631ACB80-892F-438D-80D6-6A27E58996E2}" dt="2023-10-16T14:33:36.470" v="65" actId="47"/>
        <pc:sldMkLst>
          <pc:docMk/>
          <pc:sldMk cId="1714679710" sldId="380"/>
        </pc:sldMkLst>
      </pc:sldChg>
      <pc:sldChg chg="del">
        <pc:chgData name="Helena Walters" userId="0082c520-c2c8-4944-9e5a-2aa07d58029d" providerId="ADAL" clId="{631ACB80-892F-438D-80D6-6A27E58996E2}" dt="2023-10-16T14:33:36.179" v="64" actId="47"/>
        <pc:sldMkLst>
          <pc:docMk/>
          <pc:sldMk cId="1916647609" sldId="381"/>
        </pc:sldMkLst>
      </pc:sldChg>
      <pc:sldChg chg="del">
        <pc:chgData name="Helena Walters" userId="0082c520-c2c8-4944-9e5a-2aa07d58029d" providerId="ADAL" clId="{631ACB80-892F-438D-80D6-6A27E58996E2}" dt="2023-10-16T14:33:35.768" v="63" actId="47"/>
        <pc:sldMkLst>
          <pc:docMk/>
          <pc:sldMk cId="3346220641" sldId="382"/>
        </pc:sldMkLst>
      </pc:sldChg>
      <pc:sldChg chg="del">
        <pc:chgData name="Helena Walters" userId="0082c520-c2c8-4944-9e5a-2aa07d58029d" providerId="ADAL" clId="{631ACB80-892F-438D-80D6-6A27E58996E2}" dt="2023-10-16T14:33:35.419" v="62" actId="47"/>
        <pc:sldMkLst>
          <pc:docMk/>
          <pc:sldMk cId="3802051614" sldId="383"/>
        </pc:sldMkLst>
      </pc:sldChg>
      <pc:sldChg chg="del">
        <pc:chgData name="Helena Walters" userId="0082c520-c2c8-4944-9e5a-2aa07d58029d" providerId="ADAL" clId="{631ACB80-892F-438D-80D6-6A27E58996E2}" dt="2023-10-16T14:33:35.050" v="61" actId="47"/>
        <pc:sldMkLst>
          <pc:docMk/>
          <pc:sldMk cId="2114007129" sldId="384"/>
        </pc:sldMkLst>
      </pc:sldChg>
      <pc:sldChg chg="del">
        <pc:chgData name="Helena Walters" userId="0082c520-c2c8-4944-9e5a-2aa07d58029d" providerId="ADAL" clId="{631ACB80-892F-438D-80D6-6A27E58996E2}" dt="2023-10-16T14:33:34.464" v="60" actId="47"/>
        <pc:sldMkLst>
          <pc:docMk/>
          <pc:sldMk cId="1122772434" sldId="385"/>
        </pc:sldMkLst>
      </pc:sldChg>
      <pc:sldChg chg="del">
        <pc:chgData name="Helena Walters" userId="0082c520-c2c8-4944-9e5a-2aa07d58029d" providerId="ADAL" clId="{631ACB80-892F-438D-80D6-6A27E58996E2}" dt="2023-10-16T14:33:34.071" v="59" actId="47"/>
        <pc:sldMkLst>
          <pc:docMk/>
          <pc:sldMk cId="3362968664" sldId="386"/>
        </pc:sldMkLst>
      </pc:sldChg>
      <pc:sldChg chg="del">
        <pc:chgData name="Helena Walters" userId="0082c520-c2c8-4944-9e5a-2aa07d58029d" providerId="ADAL" clId="{631ACB80-892F-438D-80D6-6A27E58996E2}" dt="2023-10-16T14:33:33.701" v="58" actId="47"/>
        <pc:sldMkLst>
          <pc:docMk/>
          <pc:sldMk cId="385724616" sldId="387"/>
        </pc:sldMkLst>
      </pc:sldChg>
      <pc:sldChg chg="del">
        <pc:chgData name="Helena Walters" userId="0082c520-c2c8-4944-9e5a-2aa07d58029d" providerId="ADAL" clId="{631ACB80-892F-438D-80D6-6A27E58996E2}" dt="2023-10-16T14:33:33.316" v="57" actId="47"/>
        <pc:sldMkLst>
          <pc:docMk/>
          <pc:sldMk cId="3202568960" sldId="388"/>
        </pc:sldMkLst>
      </pc:sldChg>
      <pc:sldChg chg="del">
        <pc:chgData name="Helena Walters" userId="0082c520-c2c8-4944-9e5a-2aa07d58029d" providerId="ADAL" clId="{631ACB80-892F-438D-80D6-6A27E58996E2}" dt="2023-10-16T14:33:32.977" v="56" actId="47"/>
        <pc:sldMkLst>
          <pc:docMk/>
          <pc:sldMk cId="3908025845" sldId="389"/>
        </pc:sldMkLst>
      </pc:sldChg>
      <pc:sldChg chg="del">
        <pc:chgData name="Helena Walters" userId="0082c520-c2c8-4944-9e5a-2aa07d58029d" providerId="ADAL" clId="{631ACB80-892F-438D-80D6-6A27E58996E2}" dt="2023-10-16T14:33:32.058" v="54" actId="47"/>
        <pc:sldMkLst>
          <pc:docMk/>
          <pc:sldMk cId="4098529986" sldId="390"/>
        </pc:sldMkLst>
      </pc:sldChg>
      <pc:sldChg chg="del">
        <pc:chgData name="Helena Walters" userId="0082c520-c2c8-4944-9e5a-2aa07d58029d" providerId="ADAL" clId="{631ACB80-892F-438D-80D6-6A27E58996E2}" dt="2023-10-16T14:33:31.710" v="53" actId="47"/>
        <pc:sldMkLst>
          <pc:docMk/>
          <pc:sldMk cId="3526417726" sldId="391"/>
        </pc:sldMkLst>
      </pc:sldChg>
      <pc:sldChg chg="del">
        <pc:chgData name="Helena Walters" userId="0082c520-c2c8-4944-9e5a-2aa07d58029d" providerId="ADAL" clId="{631ACB80-892F-438D-80D6-6A27E58996E2}" dt="2023-10-16T14:33:31.371" v="52" actId="47"/>
        <pc:sldMkLst>
          <pc:docMk/>
          <pc:sldMk cId="2716066097" sldId="393"/>
        </pc:sldMkLst>
      </pc:sldChg>
      <pc:sldChg chg="del">
        <pc:chgData name="Helena Walters" userId="0082c520-c2c8-4944-9e5a-2aa07d58029d" providerId="ADAL" clId="{631ACB80-892F-438D-80D6-6A27E58996E2}" dt="2023-10-16T14:33:31.008" v="51" actId="47"/>
        <pc:sldMkLst>
          <pc:docMk/>
          <pc:sldMk cId="3019153298" sldId="394"/>
        </pc:sldMkLst>
      </pc:sldChg>
      <pc:sldChg chg="del">
        <pc:chgData name="Helena Walters" userId="0082c520-c2c8-4944-9e5a-2aa07d58029d" providerId="ADAL" clId="{631ACB80-892F-438D-80D6-6A27E58996E2}" dt="2023-10-16T14:32:53.939" v="12" actId="47"/>
        <pc:sldMkLst>
          <pc:docMk/>
          <pc:sldMk cId="3465083636" sldId="435"/>
        </pc:sldMkLst>
      </pc:sldChg>
      <pc:sldChg chg="del">
        <pc:chgData name="Helena Walters" userId="0082c520-c2c8-4944-9e5a-2aa07d58029d" providerId="ADAL" clId="{631ACB80-892F-438D-80D6-6A27E58996E2}" dt="2023-10-16T14:33:02.959" v="20" actId="47"/>
        <pc:sldMkLst>
          <pc:docMk/>
          <pc:sldMk cId="3937864070" sldId="447"/>
        </pc:sldMkLst>
      </pc:sldChg>
      <pc:sldChg chg="del">
        <pc:chgData name="Helena Walters" userId="0082c520-c2c8-4944-9e5a-2aa07d58029d" providerId="ADAL" clId="{631ACB80-892F-438D-80D6-6A27E58996E2}" dt="2023-10-16T14:33:02.758" v="19" actId="47"/>
        <pc:sldMkLst>
          <pc:docMk/>
          <pc:sldMk cId="1976851390" sldId="449"/>
        </pc:sldMkLst>
      </pc:sldChg>
      <pc:sldChg chg="del">
        <pc:chgData name="Helena Walters" userId="0082c520-c2c8-4944-9e5a-2aa07d58029d" providerId="ADAL" clId="{631ACB80-892F-438D-80D6-6A27E58996E2}" dt="2023-10-16T14:33:03.191" v="21" actId="47"/>
        <pc:sldMkLst>
          <pc:docMk/>
          <pc:sldMk cId="2383607093" sldId="450"/>
        </pc:sldMkLst>
      </pc:sldChg>
      <pc:sldChg chg="del">
        <pc:chgData name="Helena Walters" userId="0082c520-c2c8-4944-9e5a-2aa07d58029d" providerId="ADAL" clId="{631ACB80-892F-438D-80D6-6A27E58996E2}" dt="2023-10-16T14:33:03.800" v="23" actId="47"/>
        <pc:sldMkLst>
          <pc:docMk/>
          <pc:sldMk cId="2768204711" sldId="451"/>
        </pc:sldMkLst>
      </pc:sldChg>
      <pc:sldChg chg="del">
        <pc:chgData name="Helena Walters" userId="0082c520-c2c8-4944-9e5a-2aa07d58029d" providerId="ADAL" clId="{631ACB80-892F-438D-80D6-6A27E58996E2}" dt="2023-10-16T14:33:04.123" v="24" actId="47"/>
        <pc:sldMkLst>
          <pc:docMk/>
          <pc:sldMk cId="722229457" sldId="452"/>
        </pc:sldMkLst>
      </pc:sldChg>
      <pc:sldChg chg="modSp add mod">
        <pc:chgData name="Helena Walters" userId="0082c520-c2c8-4944-9e5a-2aa07d58029d" providerId="ADAL" clId="{631ACB80-892F-438D-80D6-6A27E58996E2}" dt="2023-10-18T14:44:13.569" v="131" actId="313"/>
        <pc:sldMkLst>
          <pc:docMk/>
          <pc:sldMk cId="0" sldId="454"/>
        </pc:sldMkLst>
        <pc:spChg chg="mod">
          <ac:chgData name="Helena Walters" userId="0082c520-c2c8-4944-9e5a-2aa07d58029d" providerId="ADAL" clId="{631ACB80-892F-438D-80D6-6A27E58996E2}" dt="2023-10-18T14:44:13.569" v="131" actId="313"/>
          <ac:spMkLst>
            <pc:docMk/>
            <pc:sldMk cId="0" sldId="454"/>
            <ac:spMk id="130" creationId="{00000000-0000-0000-0000-000000000000}"/>
          </ac:spMkLst>
        </pc:spChg>
      </pc:sldChg>
      <pc:sldChg chg="del">
        <pc:chgData name="Helena Walters" userId="0082c520-c2c8-4944-9e5a-2aa07d58029d" providerId="ADAL" clId="{631ACB80-892F-438D-80D6-6A27E58996E2}" dt="2023-10-16T14:33:56.716" v="116" actId="47"/>
        <pc:sldMkLst>
          <pc:docMk/>
          <pc:sldMk cId="3086080015" sldId="455"/>
        </pc:sldMkLst>
      </pc:sldChg>
      <pc:sldChg chg="del">
        <pc:chgData name="Helena Walters" userId="0082c520-c2c8-4944-9e5a-2aa07d58029d" providerId="ADAL" clId="{631ACB80-892F-438D-80D6-6A27E58996E2}" dt="2023-10-16T14:33:04.462" v="25" actId="47"/>
        <pc:sldMkLst>
          <pc:docMk/>
          <pc:sldMk cId="622086537" sldId="456"/>
        </pc:sldMkLst>
      </pc:sldChg>
      <pc:sldChg chg="del">
        <pc:chgData name="Helena Walters" userId="0082c520-c2c8-4944-9e5a-2aa07d58029d" providerId="ADAL" clId="{631ACB80-892F-438D-80D6-6A27E58996E2}" dt="2023-10-16T14:33:40.595" v="74" actId="47"/>
        <pc:sldMkLst>
          <pc:docMk/>
          <pc:sldMk cId="978743703" sldId="460"/>
        </pc:sldMkLst>
      </pc:sldChg>
      <pc:sldChg chg="del">
        <pc:chgData name="Helena Walters" userId="0082c520-c2c8-4944-9e5a-2aa07d58029d" providerId="ADAL" clId="{631ACB80-892F-438D-80D6-6A27E58996E2}" dt="2023-10-16T14:33:45.069" v="89" actId="47"/>
        <pc:sldMkLst>
          <pc:docMk/>
          <pc:sldMk cId="2661789010" sldId="461"/>
        </pc:sldMkLst>
      </pc:sldChg>
      <pc:sldChg chg="del">
        <pc:chgData name="Helena Walters" userId="0082c520-c2c8-4944-9e5a-2aa07d58029d" providerId="ADAL" clId="{631ACB80-892F-438D-80D6-6A27E58996E2}" dt="2023-10-16T14:33:45.370" v="90" actId="47"/>
        <pc:sldMkLst>
          <pc:docMk/>
          <pc:sldMk cId="1241609284" sldId="462"/>
        </pc:sldMkLst>
      </pc:sldChg>
      <pc:sldChg chg="del">
        <pc:chgData name="Helena Walters" userId="0082c520-c2c8-4944-9e5a-2aa07d58029d" providerId="ADAL" clId="{631ACB80-892F-438D-80D6-6A27E58996E2}" dt="2023-10-16T14:33:46.019" v="91" actId="47"/>
        <pc:sldMkLst>
          <pc:docMk/>
          <pc:sldMk cId="3782552123" sldId="463"/>
        </pc:sldMkLst>
      </pc:sldChg>
      <pc:sldChg chg="del">
        <pc:chgData name="Helena Walters" userId="0082c520-c2c8-4944-9e5a-2aa07d58029d" providerId="ADAL" clId="{631ACB80-892F-438D-80D6-6A27E58996E2}" dt="2023-10-16T14:33:41.951" v="78" actId="47"/>
        <pc:sldMkLst>
          <pc:docMk/>
          <pc:sldMk cId="2047250047" sldId="464"/>
        </pc:sldMkLst>
      </pc:sldChg>
      <pc:sldChg chg="del">
        <pc:chgData name="Helena Walters" userId="0082c520-c2c8-4944-9e5a-2aa07d58029d" providerId="ADAL" clId="{631ACB80-892F-438D-80D6-6A27E58996E2}" dt="2023-10-16T14:33:42.221" v="79" actId="47"/>
        <pc:sldMkLst>
          <pc:docMk/>
          <pc:sldMk cId="4061550120" sldId="465"/>
        </pc:sldMkLst>
      </pc:sldChg>
      <pc:sldChg chg="del">
        <pc:chgData name="Helena Walters" userId="0082c520-c2c8-4944-9e5a-2aa07d58029d" providerId="ADAL" clId="{631ACB80-892F-438D-80D6-6A27E58996E2}" dt="2023-10-16T14:33:42.453" v="80" actId="47"/>
        <pc:sldMkLst>
          <pc:docMk/>
          <pc:sldMk cId="772792504" sldId="466"/>
        </pc:sldMkLst>
      </pc:sldChg>
      <pc:sldChg chg="del">
        <pc:chgData name="Helena Walters" userId="0082c520-c2c8-4944-9e5a-2aa07d58029d" providerId="ADAL" clId="{631ACB80-892F-438D-80D6-6A27E58996E2}" dt="2023-10-16T14:33:42.754" v="81" actId="47"/>
        <pc:sldMkLst>
          <pc:docMk/>
          <pc:sldMk cId="1349843457" sldId="467"/>
        </pc:sldMkLst>
      </pc:sldChg>
      <pc:sldChg chg="del">
        <pc:chgData name="Helena Walters" userId="0082c520-c2c8-4944-9e5a-2aa07d58029d" providerId="ADAL" clId="{631ACB80-892F-438D-80D6-6A27E58996E2}" dt="2023-10-16T14:33:43.023" v="82" actId="47"/>
        <pc:sldMkLst>
          <pc:docMk/>
          <pc:sldMk cId="2854528672" sldId="468"/>
        </pc:sldMkLst>
      </pc:sldChg>
      <pc:sldChg chg="del">
        <pc:chgData name="Helena Walters" userId="0082c520-c2c8-4944-9e5a-2aa07d58029d" providerId="ADAL" clId="{631ACB80-892F-438D-80D6-6A27E58996E2}" dt="2023-10-16T14:33:43.302" v="83" actId="47"/>
        <pc:sldMkLst>
          <pc:docMk/>
          <pc:sldMk cId="1333833131" sldId="469"/>
        </pc:sldMkLst>
      </pc:sldChg>
      <pc:sldChg chg="del">
        <pc:chgData name="Helena Walters" userId="0082c520-c2c8-4944-9e5a-2aa07d58029d" providerId="ADAL" clId="{631ACB80-892F-438D-80D6-6A27E58996E2}" dt="2023-10-16T14:33:43.607" v="84" actId="47"/>
        <pc:sldMkLst>
          <pc:docMk/>
          <pc:sldMk cId="1624775502" sldId="470"/>
        </pc:sldMkLst>
      </pc:sldChg>
      <pc:sldChg chg="del">
        <pc:chgData name="Helena Walters" userId="0082c520-c2c8-4944-9e5a-2aa07d58029d" providerId="ADAL" clId="{631ACB80-892F-438D-80D6-6A27E58996E2}" dt="2023-10-16T14:33:43.937" v="85" actId="47"/>
        <pc:sldMkLst>
          <pc:docMk/>
          <pc:sldMk cId="1640425238" sldId="471"/>
        </pc:sldMkLst>
      </pc:sldChg>
      <pc:sldChg chg="del">
        <pc:chgData name="Helena Walters" userId="0082c520-c2c8-4944-9e5a-2aa07d58029d" providerId="ADAL" clId="{631ACB80-892F-438D-80D6-6A27E58996E2}" dt="2023-10-16T14:33:44.214" v="86" actId="47"/>
        <pc:sldMkLst>
          <pc:docMk/>
          <pc:sldMk cId="2400703955" sldId="472"/>
        </pc:sldMkLst>
      </pc:sldChg>
      <pc:sldChg chg="del">
        <pc:chgData name="Helena Walters" userId="0082c520-c2c8-4944-9e5a-2aa07d58029d" providerId="ADAL" clId="{631ACB80-892F-438D-80D6-6A27E58996E2}" dt="2023-10-16T14:33:44.515" v="87" actId="47"/>
        <pc:sldMkLst>
          <pc:docMk/>
          <pc:sldMk cId="4026096826" sldId="473"/>
        </pc:sldMkLst>
      </pc:sldChg>
      <pc:sldChg chg="del">
        <pc:chgData name="Helena Walters" userId="0082c520-c2c8-4944-9e5a-2aa07d58029d" providerId="ADAL" clId="{631ACB80-892F-438D-80D6-6A27E58996E2}" dt="2023-10-16T14:33:44.793" v="88" actId="47"/>
        <pc:sldMkLst>
          <pc:docMk/>
          <pc:sldMk cId="513107105" sldId="474"/>
        </pc:sldMkLst>
      </pc:sldChg>
      <pc:sldChg chg="del">
        <pc:chgData name="Helena Walters" userId="0082c520-c2c8-4944-9e5a-2aa07d58029d" providerId="ADAL" clId="{631ACB80-892F-438D-80D6-6A27E58996E2}" dt="2023-10-16T14:33:57.248" v="118" actId="47"/>
        <pc:sldMkLst>
          <pc:docMk/>
          <pc:sldMk cId="3474646397" sldId="475"/>
        </pc:sldMkLst>
      </pc:sldChg>
      <pc:sldChg chg="del">
        <pc:chgData name="Helena Walters" userId="0082c520-c2c8-4944-9e5a-2aa07d58029d" providerId="ADAL" clId="{631ACB80-892F-438D-80D6-6A27E58996E2}" dt="2023-10-16T14:33:18.591" v="30" actId="47"/>
        <pc:sldMkLst>
          <pc:docMk/>
          <pc:sldMk cId="2780865384" sldId="476"/>
        </pc:sldMkLst>
      </pc:sldChg>
      <pc:sldChg chg="del">
        <pc:chgData name="Helena Walters" userId="0082c520-c2c8-4944-9e5a-2aa07d58029d" providerId="ADAL" clId="{631ACB80-892F-438D-80D6-6A27E58996E2}" dt="2023-10-16T14:33:19.293" v="31" actId="47"/>
        <pc:sldMkLst>
          <pc:docMk/>
          <pc:sldMk cId="311633067" sldId="477"/>
        </pc:sldMkLst>
      </pc:sldChg>
      <pc:sldChg chg="del">
        <pc:chgData name="Helena Walters" userId="0082c520-c2c8-4944-9e5a-2aa07d58029d" providerId="ADAL" clId="{631ACB80-892F-438D-80D6-6A27E58996E2}" dt="2023-10-16T14:33:19.973" v="32" actId="47"/>
        <pc:sldMkLst>
          <pc:docMk/>
          <pc:sldMk cId="3073611384" sldId="478"/>
        </pc:sldMkLst>
      </pc:sldChg>
      <pc:sldChg chg="del">
        <pc:chgData name="Helena Walters" userId="0082c520-c2c8-4944-9e5a-2aa07d58029d" providerId="ADAL" clId="{631ACB80-892F-438D-80D6-6A27E58996E2}" dt="2023-10-16T14:33:20.697" v="33" actId="47"/>
        <pc:sldMkLst>
          <pc:docMk/>
          <pc:sldMk cId="2248957731" sldId="479"/>
        </pc:sldMkLst>
      </pc:sldChg>
      <pc:sldChg chg="del">
        <pc:chgData name="Helena Walters" userId="0082c520-c2c8-4944-9e5a-2aa07d58029d" providerId="ADAL" clId="{631ACB80-892F-438D-80D6-6A27E58996E2}" dt="2023-10-16T14:33:21.014" v="34" actId="47"/>
        <pc:sldMkLst>
          <pc:docMk/>
          <pc:sldMk cId="1140390719" sldId="480"/>
        </pc:sldMkLst>
      </pc:sldChg>
      <pc:sldChg chg="del">
        <pc:chgData name="Helena Walters" userId="0082c520-c2c8-4944-9e5a-2aa07d58029d" providerId="ADAL" clId="{631ACB80-892F-438D-80D6-6A27E58996E2}" dt="2023-10-16T14:33:21.377" v="35" actId="47"/>
        <pc:sldMkLst>
          <pc:docMk/>
          <pc:sldMk cId="2749850755" sldId="481"/>
        </pc:sldMkLst>
      </pc:sldChg>
      <pc:sldChg chg="del">
        <pc:chgData name="Helena Walters" userId="0082c520-c2c8-4944-9e5a-2aa07d58029d" providerId="ADAL" clId="{631ACB80-892F-438D-80D6-6A27E58996E2}" dt="2023-10-16T14:33:21.716" v="36" actId="47"/>
        <pc:sldMkLst>
          <pc:docMk/>
          <pc:sldMk cId="3323963098" sldId="482"/>
        </pc:sldMkLst>
      </pc:sldChg>
      <pc:sldChg chg="del">
        <pc:chgData name="Helena Walters" userId="0082c520-c2c8-4944-9e5a-2aa07d58029d" providerId="ADAL" clId="{631ACB80-892F-438D-80D6-6A27E58996E2}" dt="2023-10-16T14:33:22.001" v="37" actId="47"/>
        <pc:sldMkLst>
          <pc:docMk/>
          <pc:sldMk cId="747327804" sldId="483"/>
        </pc:sldMkLst>
      </pc:sldChg>
      <pc:sldChg chg="del">
        <pc:chgData name="Helena Walters" userId="0082c520-c2c8-4944-9e5a-2aa07d58029d" providerId="ADAL" clId="{631ACB80-892F-438D-80D6-6A27E58996E2}" dt="2023-10-16T14:33:22.302" v="38" actId="47"/>
        <pc:sldMkLst>
          <pc:docMk/>
          <pc:sldMk cId="1379194348" sldId="484"/>
        </pc:sldMkLst>
      </pc:sldChg>
      <pc:sldChg chg="del">
        <pc:chgData name="Helena Walters" userId="0082c520-c2c8-4944-9e5a-2aa07d58029d" providerId="ADAL" clId="{631ACB80-892F-438D-80D6-6A27E58996E2}" dt="2023-10-16T14:33:22.607" v="39" actId="47"/>
        <pc:sldMkLst>
          <pc:docMk/>
          <pc:sldMk cId="1989693921" sldId="485"/>
        </pc:sldMkLst>
      </pc:sldChg>
      <pc:sldChg chg="del">
        <pc:chgData name="Helena Walters" userId="0082c520-c2c8-4944-9e5a-2aa07d58029d" providerId="ADAL" clId="{631ACB80-892F-438D-80D6-6A27E58996E2}" dt="2023-10-16T14:33:23.186" v="40" actId="47"/>
        <pc:sldMkLst>
          <pc:docMk/>
          <pc:sldMk cId="1190889126" sldId="486"/>
        </pc:sldMkLst>
      </pc:sldChg>
      <pc:sldChg chg="del">
        <pc:chgData name="Helena Walters" userId="0082c520-c2c8-4944-9e5a-2aa07d58029d" providerId="ADAL" clId="{631ACB80-892F-438D-80D6-6A27E58996E2}" dt="2023-10-16T14:33:23.457" v="41" actId="47"/>
        <pc:sldMkLst>
          <pc:docMk/>
          <pc:sldMk cId="3265516463" sldId="487"/>
        </pc:sldMkLst>
      </pc:sldChg>
      <pc:sldChg chg="del">
        <pc:chgData name="Helena Walters" userId="0082c520-c2c8-4944-9e5a-2aa07d58029d" providerId="ADAL" clId="{631ACB80-892F-438D-80D6-6A27E58996E2}" dt="2023-10-16T14:33:24.188" v="42" actId="47"/>
        <pc:sldMkLst>
          <pc:docMk/>
          <pc:sldMk cId="2818078502" sldId="488"/>
        </pc:sldMkLst>
      </pc:sldChg>
      <pc:sldChg chg="del">
        <pc:chgData name="Helena Walters" userId="0082c520-c2c8-4944-9e5a-2aa07d58029d" providerId="ADAL" clId="{631ACB80-892F-438D-80D6-6A27E58996E2}" dt="2023-10-16T14:33:24.912" v="43" actId="47"/>
        <pc:sldMkLst>
          <pc:docMk/>
          <pc:sldMk cId="3167175515" sldId="489"/>
        </pc:sldMkLst>
      </pc:sldChg>
      <pc:sldChg chg="del">
        <pc:chgData name="Helena Walters" userId="0082c520-c2c8-4944-9e5a-2aa07d58029d" providerId="ADAL" clId="{631ACB80-892F-438D-80D6-6A27E58996E2}" dt="2023-10-16T14:33:25.236" v="44" actId="47"/>
        <pc:sldMkLst>
          <pc:docMk/>
          <pc:sldMk cId="2211267419" sldId="490"/>
        </pc:sldMkLst>
      </pc:sldChg>
      <pc:sldChg chg="del">
        <pc:chgData name="Helena Walters" userId="0082c520-c2c8-4944-9e5a-2aa07d58029d" providerId="ADAL" clId="{631ACB80-892F-438D-80D6-6A27E58996E2}" dt="2023-10-16T14:33:25.598" v="45" actId="47"/>
        <pc:sldMkLst>
          <pc:docMk/>
          <pc:sldMk cId="2962915131" sldId="491"/>
        </pc:sldMkLst>
      </pc:sldChg>
      <pc:sldChg chg="del">
        <pc:chgData name="Helena Walters" userId="0082c520-c2c8-4944-9e5a-2aa07d58029d" providerId="ADAL" clId="{631ACB80-892F-438D-80D6-6A27E58996E2}" dt="2023-10-16T14:33:26.296" v="46" actId="47"/>
        <pc:sldMkLst>
          <pc:docMk/>
          <pc:sldMk cId="3078863448" sldId="492"/>
        </pc:sldMkLst>
      </pc:sldChg>
      <pc:sldChg chg="del">
        <pc:chgData name="Helena Walters" userId="0082c520-c2c8-4944-9e5a-2aa07d58029d" providerId="ADAL" clId="{631ACB80-892F-438D-80D6-6A27E58996E2}" dt="2023-10-16T14:33:26.682" v="47" actId="47"/>
        <pc:sldMkLst>
          <pc:docMk/>
          <pc:sldMk cId="3752291453" sldId="493"/>
        </pc:sldMkLst>
      </pc:sldChg>
      <pc:sldChg chg="del">
        <pc:chgData name="Helena Walters" userId="0082c520-c2c8-4944-9e5a-2aa07d58029d" providerId="ADAL" clId="{631ACB80-892F-438D-80D6-6A27E58996E2}" dt="2023-10-16T14:33:29.868" v="48" actId="47"/>
        <pc:sldMkLst>
          <pc:docMk/>
          <pc:sldMk cId="4191306847" sldId="494"/>
        </pc:sldMkLst>
      </pc:sldChg>
      <pc:sldChg chg="del">
        <pc:chgData name="Helena Walters" userId="0082c520-c2c8-4944-9e5a-2aa07d58029d" providerId="ADAL" clId="{631ACB80-892F-438D-80D6-6A27E58996E2}" dt="2023-10-16T14:33:30.280" v="49" actId="47"/>
        <pc:sldMkLst>
          <pc:docMk/>
          <pc:sldMk cId="1181034324" sldId="495"/>
        </pc:sldMkLst>
      </pc:sldChg>
      <pc:sldChg chg="del">
        <pc:chgData name="Helena Walters" userId="0082c520-c2c8-4944-9e5a-2aa07d58029d" providerId="ADAL" clId="{631ACB80-892F-438D-80D6-6A27E58996E2}" dt="2023-10-16T14:33:30.638" v="50" actId="47"/>
        <pc:sldMkLst>
          <pc:docMk/>
          <pc:sldMk cId="550790161" sldId="496"/>
        </pc:sldMkLst>
      </pc:sldChg>
      <pc:sldChg chg="del">
        <pc:chgData name="Helena Walters" userId="0082c520-c2c8-4944-9e5a-2aa07d58029d" providerId="ADAL" clId="{631ACB80-892F-438D-80D6-6A27E58996E2}" dt="2023-10-16T14:33:47.670" v="93" actId="47"/>
        <pc:sldMkLst>
          <pc:docMk/>
          <pc:sldMk cId="753181357" sldId="497"/>
        </pc:sldMkLst>
      </pc:sldChg>
      <pc:sldChg chg="del">
        <pc:chgData name="Helena Walters" userId="0082c520-c2c8-4944-9e5a-2aa07d58029d" providerId="ADAL" clId="{631ACB80-892F-438D-80D6-6A27E58996E2}" dt="2023-10-16T14:32:52.320" v="10" actId="47"/>
        <pc:sldMkLst>
          <pc:docMk/>
          <pc:sldMk cId="2905468459" sldId="499"/>
        </pc:sldMkLst>
      </pc:sldChg>
      <pc:sldChg chg="del">
        <pc:chgData name="Helena Walters" userId="0082c520-c2c8-4944-9e5a-2aa07d58029d" providerId="ADAL" clId="{631ACB80-892F-438D-80D6-6A27E58996E2}" dt="2023-10-16T14:33:01.373" v="14" actId="47"/>
        <pc:sldMkLst>
          <pc:docMk/>
          <pc:sldMk cId="1668077752" sldId="500"/>
        </pc:sldMkLst>
      </pc:sldChg>
      <pc:sldChg chg="del">
        <pc:chgData name="Helena Walters" userId="0082c520-c2c8-4944-9e5a-2aa07d58029d" providerId="ADAL" clId="{631ACB80-892F-438D-80D6-6A27E58996E2}" dt="2023-10-16T14:33:04.777" v="26" actId="47"/>
        <pc:sldMkLst>
          <pc:docMk/>
          <pc:sldMk cId="2223543534" sldId="5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ED7AA-7D7B-43A7-8D80-2E01700D0F6F}"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F82E6-C8D2-44A2-AC95-6F38F95701DC}" type="slidenum">
              <a:rPr lang="en-US" smtClean="0"/>
              <a:t>‹#›</a:t>
            </a:fld>
            <a:endParaRPr lang="en-US"/>
          </a:p>
        </p:txBody>
      </p:sp>
    </p:spTree>
    <p:extLst>
      <p:ext uri="{BB962C8B-B14F-4D97-AF65-F5344CB8AC3E}">
        <p14:creationId xmlns:p14="http://schemas.microsoft.com/office/powerpoint/2010/main" val="3410347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lecture has four Intended Learning Outcomes. By the end of this lecture, you will: </a:t>
            </a:r>
          </a:p>
          <a:p>
            <a:r>
              <a:rPr lang="en-US"/>
              <a:t> </a:t>
            </a:r>
            <a:endParaRPr lang="en-US">
              <a:cs typeface="Calibri"/>
            </a:endParaRPr>
          </a:p>
          <a:p>
            <a:r>
              <a:rPr lang="en-US"/>
              <a:t>Explain the uses of Energy Access Explorer </a:t>
            </a:r>
            <a:endParaRPr lang="en-US">
              <a:cs typeface="Calibri"/>
            </a:endParaRPr>
          </a:p>
          <a:p>
            <a:r>
              <a:rPr lang="en-US"/>
              <a:t>Describe the basic datasets used in EAE </a:t>
            </a:r>
            <a:endParaRPr lang="en-US">
              <a:cs typeface="Calibri"/>
            </a:endParaRPr>
          </a:p>
          <a:p>
            <a:r>
              <a:rPr lang="en-US"/>
              <a:t>List key features of Geographical Information Systems (GIS) </a:t>
            </a:r>
            <a:endParaRPr lang="en-US">
              <a:cs typeface="Calibri"/>
            </a:endParaRPr>
          </a:p>
          <a:p>
            <a:r>
              <a:rPr lang="en-US"/>
              <a:t>Describe the role of geospatial data and the Sustainable Development Goals </a:t>
            </a:r>
            <a:endParaRPr lang="en-US">
              <a:cs typeface="Calibri"/>
            </a:endParaRPr>
          </a:p>
          <a:p>
            <a:r>
              <a:rPr lang="en-US"/>
              <a:t> </a:t>
            </a:r>
            <a:endParaRPr lang="en-US">
              <a:cs typeface="Calibri"/>
            </a:endParaRPr>
          </a:p>
          <a:p>
            <a:pPr marL="0" marR="0">
              <a:lnSpc>
                <a:spcPct val="114999"/>
              </a:lnSpc>
              <a:spcBef>
                <a:spcPts val="0"/>
              </a:spcBef>
              <a:spcAft>
                <a:spcPts val="0"/>
              </a:spcAft>
            </a:pPr>
            <a:endParaRPr lang="en-US" sz="1800">
              <a:solidFill>
                <a:srgbClr val="27915C"/>
              </a:solidFill>
              <a:effectLst/>
              <a:latin typeface="Calibri"/>
              <a:ea typeface="Arial" panose="020B0604020202020204" pitchFamily="34" charset="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71143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19346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29913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644214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1632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00959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06469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25405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88442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7679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Energy Access Explorer (EAE) is an online, open-source, interactive, geospatial platform that enables clean energy entrepreneurs, energy planners, donors, and development-oriented institutions to identify high priority areas where energy access can be expanded. Using spatial data to link energy supply with growing or unmet demand is essential to gaining a better picture of energy access and expanding energy services to those who need it the most.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112142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52458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37255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74081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49301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707124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2930554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1843567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a:p>
        </p:txBody>
      </p:sp>
    </p:spTree>
    <p:extLst>
      <p:ext uri="{BB962C8B-B14F-4D97-AF65-F5344CB8AC3E}">
        <p14:creationId xmlns:p14="http://schemas.microsoft.com/office/powerpoint/2010/main" val="2626500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29</a:t>
            </a:fld>
            <a:endParaRPr lang="en-US"/>
          </a:p>
        </p:txBody>
      </p:sp>
    </p:spTree>
    <p:extLst>
      <p:ext uri="{BB962C8B-B14F-4D97-AF65-F5344CB8AC3E}">
        <p14:creationId xmlns:p14="http://schemas.microsoft.com/office/powerpoint/2010/main" val="3105867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30</a:t>
            </a:fld>
            <a:endParaRPr lang="en-US"/>
          </a:p>
        </p:txBody>
      </p:sp>
    </p:spTree>
    <p:extLst>
      <p:ext uri="{BB962C8B-B14F-4D97-AF65-F5344CB8AC3E}">
        <p14:creationId xmlns:p14="http://schemas.microsoft.com/office/powerpoint/2010/main" val="286941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290460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732020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21878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7788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Aft>
                <a:spcPts val="169"/>
              </a:spcAft>
            </a:pPr>
            <a:r>
              <a:rPr lang="en-US"/>
              <a:t>Analysts and/or decision-makers within energy planning functions (a rural electrification agency, a planning unit of an energy ministry, etc.) can use the tool to improve linking electrification and socioeconomic development to meet people’s needs. Energy Access Explorer complements the cost-optimization planning tools these agencies use and provides a bottom-up representation of aspects of affordability and demand. Further, it serves as a database that aggregates up-to date information. This reduces high transaction costs for data aggregation and sharing.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4261344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Off-grid and mini-grid developers can use the tool to better assess the level of service needed. Understanding where their customers are likely to be located and where there is a concentration of demand will help clean energy entrepreneurs identify market opportunities.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76412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Analysts and/or decisionmakers within development finance institutions and donors can understand better where to most effectively channel funds into electrification efforts to ensure that no one is left behind. </a:t>
            </a:r>
          </a:p>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89861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6DA8-85AD-2739-0C81-4F550A31B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5AA9A0-6EA2-04CD-17E6-1B22C4A2A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8ECE27-3D50-7DDE-83C0-AAC5C4378A7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C1185548-1000-9607-6831-6168D9229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5C2E9-7EC9-94C2-D71A-5CA61D2F3BC2}"/>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03265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6A9F-C053-458E-4B00-6A256D21AB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E75B7B-925B-9904-0D4B-5AAFC1FA0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1201E-E282-9A39-0B78-6D592A2C38D9}"/>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5EDA0196-E54A-AC46-2170-84E373927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A44BA-E642-626D-6F19-BC8B817897BA}"/>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125794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1D8C4C-88D1-F14C-E485-2BEB5F160F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CAB18B-7D57-1837-A0CC-73C71C56C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3C144-0D41-C027-FF63-92D64DB9F433}"/>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3CE20B2D-842D-7BD1-620C-E855C14AE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99CF9-4C88-B23B-DF21-C262448620D3}"/>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71513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89931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2255-6DFB-8219-EF07-2AD96F497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0A82D4-5D9B-F7AC-65A0-280C0F00EE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02C50-6060-2D35-B024-B3DDECA2C2A0}"/>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1DA3FEB0-3847-77F2-49BE-E572BA82B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931AC-94B5-F2AA-578B-B4A229E7457D}"/>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655209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742C-EEED-66FA-9DAF-9672FA00E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85905E-0FAD-695B-6FCC-79FA1D9D0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F07E2E-E523-29F2-FA06-4001F18AA864}"/>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FFC978BA-FF5A-2F20-6394-0FFD2954D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46298-D02C-2B0E-5D0B-1435E6F69147}"/>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06782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A831-6AB3-06D0-B12B-62D996DA2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C21CA-AB84-8BA4-BD9A-3FE08DEBCF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EF9D3-278D-EDF7-C8CB-CEAF689746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13393-15B5-38FB-11A8-098A3CBA071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6" name="Footer Placeholder 5">
            <a:extLst>
              <a:ext uri="{FF2B5EF4-FFF2-40B4-BE49-F238E27FC236}">
                <a16:creationId xmlns:a16="http://schemas.microsoft.com/office/drawing/2014/main" id="{9C40B507-E09B-6F7D-ACF1-0FEFA2FC8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47217-3651-79D6-0147-E92142D8DF74}"/>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189620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7076A-4D7E-39A0-2B91-5A99840D1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3EAEA5-DAF0-0468-CDE8-B659ED434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BDB50B-7F58-E32B-A341-FC04E4939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4A77C7-5E6A-038D-E681-D28D4C5623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BE480-6772-5450-EDFF-8C1CA17BE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D0FA0-E8AA-66FC-DBD8-F5ADE9887C2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8" name="Footer Placeholder 7">
            <a:extLst>
              <a:ext uri="{FF2B5EF4-FFF2-40B4-BE49-F238E27FC236}">
                <a16:creationId xmlns:a16="http://schemas.microsoft.com/office/drawing/2014/main" id="{BF807D07-AE97-6B67-A885-495CE155A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8C900-954F-5EE3-2DC4-AD44DB6B987B}"/>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77009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D6D1-BA4C-4DC2-DCDC-0D5A90838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2E38D4-58E1-B185-98F0-02864C8C0D0C}"/>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4" name="Footer Placeholder 3">
            <a:extLst>
              <a:ext uri="{FF2B5EF4-FFF2-40B4-BE49-F238E27FC236}">
                <a16:creationId xmlns:a16="http://schemas.microsoft.com/office/drawing/2014/main" id="{F1C85E2C-B588-C791-9301-475899CD5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CCCA5C-36F3-30AA-0209-9B9AC3A593DB}"/>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938345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440F72-2701-6A8D-5BAF-38B8ECAE4224}"/>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3" name="Footer Placeholder 2">
            <a:extLst>
              <a:ext uri="{FF2B5EF4-FFF2-40B4-BE49-F238E27FC236}">
                <a16:creationId xmlns:a16="http://schemas.microsoft.com/office/drawing/2014/main" id="{30645D04-D393-6E2C-BD41-06121907B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96244C-6AAD-35EE-1736-CB22401A33BC}"/>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87643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E9CE-EE67-AC60-6F5A-A5D6FF00E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AADF62-760E-1E17-406A-8F4F89A00F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CCDD70-DBB8-74EF-9AC8-28F2038F8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83CEB-D72E-5498-9F92-D8D2FF66D0B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6" name="Footer Placeholder 5">
            <a:extLst>
              <a:ext uri="{FF2B5EF4-FFF2-40B4-BE49-F238E27FC236}">
                <a16:creationId xmlns:a16="http://schemas.microsoft.com/office/drawing/2014/main" id="{902AC7FF-0E30-DCA9-2786-1022D1569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90F5F-30D8-D05A-E4F8-424B002F1700}"/>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96075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31A6-7EAD-FA5E-FCE6-D95F69877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CC9360-D8CC-D5F9-3582-45E3CBAB5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0C0F34-D828-D641-96B6-9291B0109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D2FA9-AC17-3FBE-7B1F-48B654BF0E42}"/>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6" name="Footer Placeholder 5">
            <a:extLst>
              <a:ext uri="{FF2B5EF4-FFF2-40B4-BE49-F238E27FC236}">
                <a16:creationId xmlns:a16="http://schemas.microsoft.com/office/drawing/2014/main" id="{4CB0D03E-BE91-7328-163F-38B9463A1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A4955-249B-8D32-50A9-A48B7BF604C5}"/>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11059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644D10-5D43-4DF5-604F-FE20A543F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7C4743-C3CD-8AE3-85FD-593952FBB0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1272E-F87C-C735-B638-31B01A81F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E28B67EA-9CFC-2EC6-0320-C20D51F90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FFFB7-05D9-107A-75CB-613B531A26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041C7-BADC-4657-9EF5-8847DB5A2A0E}" type="slidenum">
              <a:rPr lang="en-US" smtClean="0"/>
              <a:t>‹#›</a:t>
            </a:fld>
            <a:endParaRPr lang="en-US"/>
          </a:p>
        </p:txBody>
      </p:sp>
    </p:spTree>
    <p:extLst>
      <p:ext uri="{BB962C8B-B14F-4D97-AF65-F5344CB8AC3E}">
        <p14:creationId xmlns:p14="http://schemas.microsoft.com/office/powerpoint/2010/main" val="265673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735002" cy="1948751"/>
          </a:xfrm>
        </p:spPr>
        <p:txBody>
          <a:bodyPr>
            <a:noAutofit/>
          </a:bodyPr>
          <a:lstStyle/>
          <a:p>
            <a:r>
              <a:rPr lang="en-US" dirty="0">
                <a:solidFill>
                  <a:schemeClr val="bg1"/>
                </a:solidFill>
              </a:rPr>
              <a:t>LECTURE 2</a:t>
            </a:r>
            <a:br>
              <a:rPr lang="en-US" dirty="0"/>
            </a:br>
            <a:r>
              <a:rPr lang="en-US" dirty="0"/>
              <a:t>INTRODUCTION TO ENERGY ACCESS EXPLORER</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3020920" cy="954803"/>
          </a:xfrm>
        </p:spPr>
        <p:txBody>
          <a:bodyPr/>
          <a:lstStyle/>
          <a:p>
            <a:r>
              <a:rPr lang="en-US" dirty="0"/>
              <a:t>Energy Access Explorer</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162145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World Resources Institute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0291" y="3433133"/>
            <a:ext cx="1184564" cy="410649"/>
          </a:xfrm>
          <a:prstGeom prst="rect">
            <a:avLst/>
          </a:prstGeom>
        </p:spPr>
      </p:pic>
    </p:spTree>
    <p:extLst>
      <p:ext uri="{BB962C8B-B14F-4D97-AF65-F5344CB8AC3E}">
        <p14:creationId xmlns:p14="http://schemas.microsoft.com/office/powerpoint/2010/main" val="1293533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2.2 </a:t>
            </a:r>
            <a:r>
              <a:rPr lang="en-US" sz="3500">
                <a:latin typeface="Open Sans"/>
                <a:ea typeface="Open Sans" panose="020B0606030504020204" pitchFamily="34" charset="0"/>
                <a:cs typeface="Open Sans" panose="020B0606030504020204" pitchFamily="34" charset="0"/>
                <a:sym typeface="Bodoni SvtyTwo ITC TT-Book"/>
              </a:rPr>
              <a:t>Uses of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315838" cy="3562065"/>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Open Sans"/>
                <a:ea typeface="Open Sans"/>
                <a:cs typeface="Open Sans"/>
              </a:rPr>
              <a:t>Analysts and/or decisionmakers within development finance institutions and donors can understand better where to </a:t>
            </a:r>
            <a:r>
              <a:rPr lang="en-US" sz="2000" b="1" dirty="0">
                <a:latin typeface="Open Sans"/>
                <a:ea typeface="Open Sans"/>
                <a:cs typeface="Open Sans"/>
              </a:rPr>
              <a:t>most effectively channel funds</a:t>
            </a:r>
            <a:r>
              <a:rPr lang="en-US" sz="2000" dirty="0">
                <a:latin typeface="Open Sans"/>
                <a:ea typeface="Open Sans"/>
                <a:cs typeface="Open Sans"/>
              </a:rPr>
              <a:t> into electrification efforts to ensure that </a:t>
            </a:r>
            <a:r>
              <a:rPr lang="en-US" sz="2000" b="1" dirty="0">
                <a:latin typeface="Open Sans"/>
                <a:ea typeface="Open Sans"/>
                <a:cs typeface="Open Sans"/>
              </a:rPr>
              <a:t>no one is left behind</a:t>
            </a:r>
            <a:r>
              <a:rPr lang="en-US" sz="2000" dirty="0">
                <a:latin typeface="Open Sans"/>
                <a:ea typeface="Open Sans"/>
                <a:cs typeface="Open Sans"/>
              </a:rPr>
              <a:t>. </a:t>
            </a:r>
          </a:p>
          <a:p>
            <a:pPr>
              <a:lnSpc>
                <a:spcPct val="110000"/>
              </a:lnSpc>
              <a:spcAft>
                <a:spcPts val="169"/>
              </a:spcAft>
            </a:pPr>
            <a:endParaRPr lang="en-US" sz="2000" dirty="0">
              <a:latin typeface="Open Sans"/>
              <a:ea typeface="Open Sans"/>
              <a:cs typeface="Open Sans"/>
            </a:endParaRPr>
          </a:p>
          <a:p>
            <a:pPr>
              <a:lnSpc>
                <a:spcPct val="110000"/>
              </a:lnSpc>
              <a:spcAft>
                <a:spcPts val="169"/>
              </a:spcAft>
            </a:pPr>
            <a:r>
              <a:rPr lang="en-US" sz="2000" dirty="0">
                <a:latin typeface="Calibri"/>
                <a:ea typeface="Open Sans"/>
                <a:cs typeface="Calibri"/>
              </a:rPr>
              <a:t>The</a:t>
            </a:r>
            <a:r>
              <a:rPr lang="en-US" sz="2000" dirty="0">
                <a:latin typeface="Open Sans"/>
                <a:ea typeface="+mn-lt"/>
                <a:cs typeface="+mn-lt"/>
              </a:rPr>
              <a:t> platform's data </a:t>
            </a:r>
            <a:r>
              <a:rPr lang="en-US" sz="2000" b="1" dirty="0">
                <a:latin typeface="Open Sans"/>
                <a:ea typeface="+mn-lt"/>
                <a:cs typeface="+mn-lt"/>
              </a:rPr>
              <a:t>highlights areas</a:t>
            </a:r>
            <a:r>
              <a:rPr lang="en-US" sz="2000" dirty="0">
                <a:latin typeface="Open Sans"/>
                <a:ea typeface="+mn-lt"/>
                <a:cs typeface="+mn-lt"/>
              </a:rPr>
              <a:t> with the </a:t>
            </a:r>
            <a:r>
              <a:rPr lang="en-US" sz="2000" b="1" dirty="0">
                <a:latin typeface="Open Sans"/>
                <a:ea typeface="+mn-lt"/>
                <a:cs typeface="+mn-lt"/>
              </a:rPr>
              <a:t>greatest potential for impact</a:t>
            </a:r>
            <a:r>
              <a:rPr lang="en-US" sz="2000" dirty="0">
                <a:latin typeface="Open Sans"/>
                <a:ea typeface="+mn-lt"/>
                <a:cs typeface="+mn-lt"/>
              </a:rPr>
              <a:t>, allowing these stakeholders to prioritize investments that align with local needs and have the potential to drive significant positive change. </a:t>
            </a:r>
          </a:p>
          <a:p>
            <a:pPr>
              <a:lnSpc>
                <a:spcPct val="110000"/>
              </a:lnSpc>
              <a:spcAft>
                <a:spcPts val="169"/>
              </a:spcAft>
            </a:pPr>
            <a:endParaRPr lang="en-US" sz="2000" dirty="0">
              <a:latin typeface="Open Sans"/>
              <a:ea typeface="+mn-lt"/>
              <a:cs typeface="+mn-lt"/>
            </a:endParaRPr>
          </a:p>
          <a:p>
            <a:pPr>
              <a:lnSpc>
                <a:spcPct val="110000"/>
              </a:lnSpc>
              <a:spcAft>
                <a:spcPts val="169"/>
              </a:spcAft>
            </a:pPr>
            <a:r>
              <a:rPr lang="en-US" sz="2000" dirty="0">
                <a:latin typeface="Open Sans"/>
                <a:ea typeface="+mn-lt"/>
                <a:cs typeface="+mn-lt"/>
              </a:rPr>
              <a:t>This data-driven approach </a:t>
            </a:r>
            <a:r>
              <a:rPr lang="en-US" sz="2000" b="1" dirty="0">
                <a:latin typeface="Open Sans"/>
                <a:ea typeface="+mn-lt"/>
                <a:cs typeface="+mn-lt"/>
              </a:rPr>
              <a:t>maximizes the effectiveness of funding</a:t>
            </a:r>
            <a:r>
              <a:rPr lang="en-US" sz="2000" dirty="0">
                <a:latin typeface="Open Sans"/>
                <a:ea typeface="+mn-lt"/>
                <a:cs typeface="+mn-lt"/>
              </a:rPr>
              <a:t> and </a:t>
            </a:r>
            <a:r>
              <a:rPr lang="en-US" sz="2000" b="1" dirty="0">
                <a:latin typeface="Open Sans"/>
                <a:ea typeface="+mn-lt"/>
                <a:cs typeface="+mn-lt"/>
              </a:rPr>
              <a:t>accelerates the growth of energy access rates</a:t>
            </a:r>
            <a:r>
              <a:rPr lang="en-US" sz="2000" dirty="0">
                <a:latin typeface="Open Sans"/>
                <a:ea typeface="+mn-lt"/>
                <a:cs typeface="+mn-lt"/>
              </a:rPr>
              <a:t>. </a:t>
            </a:r>
            <a:endParaRPr lang="en-US" sz="2000" dirty="0">
              <a:latin typeface="Open Sans"/>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7444126"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Prioritization of Investment in the Clean Energy Space</a:t>
            </a:r>
            <a:endParaRPr lang="en-US">
              <a:solidFill>
                <a:schemeClr val="accent5">
                  <a:lumMod val="60000"/>
                  <a:lumOff val="40000"/>
                </a:schemeClr>
              </a:solidFill>
            </a:endParaRPr>
          </a:p>
        </p:txBody>
      </p:sp>
    </p:spTree>
    <p:extLst>
      <p:ext uri="{BB962C8B-B14F-4D97-AF65-F5344CB8AC3E}">
        <p14:creationId xmlns:p14="http://schemas.microsoft.com/office/powerpoint/2010/main" val="124743973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2.2 </a:t>
            </a:r>
            <a:r>
              <a:rPr lang="en-US" sz="3500">
                <a:latin typeface="Open Sans"/>
                <a:ea typeface="Open Sans" panose="020B0606030504020204" pitchFamily="34" charset="0"/>
                <a:cs typeface="Open Sans" panose="020B0606030504020204" pitchFamily="34" charset="0"/>
                <a:sym typeface="Bodoni SvtyTwo ITC TT-Book"/>
              </a:rPr>
              <a:t>Uses of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420942" cy="3900620"/>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Open Sans"/>
                <a:ea typeface="+mn-lt"/>
                <a:cs typeface="+mn-lt"/>
              </a:rPr>
              <a:t>Service delivery institutions in the health, education and agriculture sectors will be able to </a:t>
            </a:r>
            <a:r>
              <a:rPr lang="en-US" sz="2000" b="1" dirty="0">
                <a:latin typeface="Open Sans"/>
                <a:ea typeface="+mn-lt"/>
                <a:cs typeface="+mn-lt"/>
              </a:rPr>
              <a:t>conduct bottom-up assessment</a:t>
            </a:r>
            <a:r>
              <a:rPr lang="en-US" sz="2000" dirty="0">
                <a:latin typeface="Open Sans"/>
                <a:ea typeface="+mn-lt"/>
                <a:cs typeface="+mn-lt"/>
              </a:rPr>
              <a:t> of energy needs associated to development services. </a:t>
            </a:r>
          </a:p>
          <a:p>
            <a:pPr>
              <a:lnSpc>
                <a:spcPct val="110000"/>
              </a:lnSpc>
              <a:spcAft>
                <a:spcPts val="169"/>
              </a:spcAft>
            </a:pPr>
            <a:endParaRPr lang="en-US" sz="2000" dirty="0">
              <a:latin typeface="Open Sans"/>
              <a:ea typeface="+mn-lt"/>
              <a:cs typeface="+mn-lt"/>
            </a:endParaRPr>
          </a:p>
          <a:p>
            <a:pPr>
              <a:lnSpc>
                <a:spcPct val="110000"/>
              </a:lnSpc>
              <a:spcAft>
                <a:spcPts val="169"/>
              </a:spcAft>
            </a:pPr>
            <a:r>
              <a:rPr lang="en-US" sz="2000" dirty="0">
                <a:latin typeface="Open Sans"/>
                <a:ea typeface="+mn-lt"/>
                <a:cs typeface="+mn-lt"/>
              </a:rPr>
              <a:t>Understanding energy needs is crucial for </a:t>
            </a:r>
            <a:r>
              <a:rPr lang="en-US" sz="2000" b="1" dirty="0">
                <a:latin typeface="Open Sans"/>
                <a:ea typeface="+mn-lt"/>
                <a:cs typeface="+mn-lt"/>
              </a:rPr>
              <a:t>planning and providing consistent, high-quality services</a:t>
            </a:r>
            <a:r>
              <a:rPr lang="en-US" sz="2000" dirty="0">
                <a:latin typeface="Open Sans"/>
                <a:ea typeface="+mn-lt"/>
                <a:cs typeface="+mn-lt"/>
              </a:rPr>
              <a:t>. For instance, healthcare facilities require reliable electricity for medical equipment, while educational institutions need power for lighting and technology. </a:t>
            </a:r>
          </a:p>
          <a:p>
            <a:pPr>
              <a:lnSpc>
                <a:spcPct val="110000"/>
              </a:lnSpc>
              <a:spcAft>
                <a:spcPts val="169"/>
              </a:spcAft>
            </a:pPr>
            <a:endParaRPr lang="en-US" sz="2000" dirty="0">
              <a:latin typeface="Open Sans"/>
              <a:ea typeface="+mn-lt"/>
              <a:cs typeface="+mn-lt"/>
            </a:endParaRPr>
          </a:p>
          <a:p>
            <a:pPr>
              <a:lnSpc>
                <a:spcPct val="110000"/>
              </a:lnSpc>
              <a:spcAft>
                <a:spcPts val="169"/>
              </a:spcAft>
            </a:pPr>
            <a:r>
              <a:rPr lang="en-US" sz="2000" dirty="0">
                <a:latin typeface="Open Sans"/>
                <a:ea typeface="+mn-lt"/>
                <a:cs typeface="+mn-lt"/>
              </a:rPr>
              <a:t>This platform helps service delivery institutions tailor their operations </a:t>
            </a:r>
            <a:r>
              <a:rPr lang="en-US" sz="2000" b="1" dirty="0">
                <a:latin typeface="Open Sans"/>
                <a:ea typeface="+mn-lt"/>
                <a:cs typeface="+mn-lt"/>
              </a:rPr>
              <a:t>to ensure energy availability aligns with their service delivery goals</a:t>
            </a:r>
            <a:r>
              <a:rPr lang="en-US" sz="2000" dirty="0">
                <a:latin typeface="Open Sans"/>
                <a:ea typeface="+mn-lt"/>
                <a:cs typeface="+mn-lt"/>
              </a:rPr>
              <a:t>.</a:t>
            </a:r>
            <a:endParaRPr lang="en-US" dirty="0">
              <a:latin typeface="Open Sans"/>
              <a:ea typeface="+mn-lt"/>
              <a:cs typeface="+mn-lt"/>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7163851"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Estimation of Energy Needs for Development Services</a:t>
            </a:r>
            <a:endParaRPr lang="en-US">
              <a:solidFill>
                <a:schemeClr val="accent5">
                  <a:lumMod val="60000"/>
                  <a:lumOff val="40000"/>
                </a:schemeClr>
              </a:solidFill>
            </a:endParaRPr>
          </a:p>
        </p:txBody>
      </p:sp>
    </p:spTree>
    <p:extLst>
      <p:ext uri="{BB962C8B-B14F-4D97-AF65-F5344CB8AC3E}">
        <p14:creationId xmlns:p14="http://schemas.microsoft.com/office/powerpoint/2010/main" val="186555004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2.2 </a:t>
            </a:r>
            <a:r>
              <a:rPr lang="en-US" sz="3500">
                <a:latin typeface="Open Sans"/>
                <a:ea typeface="Open Sans" panose="020B0606030504020204" pitchFamily="34" charset="0"/>
                <a:cs typeface="Open Sans" panose="020B0606030504020204" pitchFamily="34" charset="0"/>
                <a:sym typeface="Bodoni SvtyTwo ITC TT-Book"/>
              </a:rPr>
              <a:t>Uses of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420942" cy="413639"/>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15098"/>
            <a:ext cx="817535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Identifying Priority Areas for Clean Cooking Interventions</a:t>
            </a:r>
            <a:endParaRPr lang="en-US" dirty="0">
              <a:solidFill>
                <a:schemeClr val="accent5">
                  <a:lumMod val="60000"/>
                  <a:lumOff val="40000"/>
                </a:schemeClr>
              </a:solidFill>
            </a:endParaRPr>
          </a:p>
        </p:txBody>
      </p:sp>
      <p:pic>
        <p:nvPicPr>
          <p:cNvPr id="2" name="Picture 1" descr="A map of the united states&#10;&#10;Description automatically generated">
            <a:extLst>
              <a:ext uri="{FF2B5EF4-FFF2-40B4-BE49-F238E27FC236}">
                <a16:creationId xmlns:a16="http://schemas.microsoft.com/office/drawing/2014/main" id="{1AAB8819-7A24-3A1A-345C-488C4916AAD3}"/>
              </a:ext>
            </a:extLst>
          </p:cNvPr>
          <p:cNvPicPr>
            <a:picLocks noChangeAspect="1"/>
          </p:cNvPicPr>
          <p:nvPr/>
        </p:nvPicPr>
        <p:blipFill>
          <a:blip r:embed="rId4"/>
          <a:stretch>
            <a:fillRect/>
          </a:stretch>
        </p:blipFill>
        <p:spPr>
          <a:xfrm>
            <a:off x="3989373" y="2431211"/>
            <a:ext cx="7166846" cy="3694904"/>
          </a:xfrm>
          <a:prstGeom prst="rect">
            <a:avLst/>
          </a:prstGeom>
        </p:spPr>
      </p:pic>
      <p:sp>
        <p:nvSpPr>
          <p:cNvPr id="4" name="TextBox 3">
            <a:extLst>
              <a:ext uri="{FF2B5EF4-FFF2-40B4-BE49-F238E27FC236}">
                <a16:creationId xmlns:a16="http://schemas.microsoft.com/office/drawing/2014/main" id="{60FFE15E-0C25-512B-C394-9EC8C0A8B6BA}"/>
              </a:ext>
            </a:extLst>
          </p:cNvPr>
          <p:cNvSpPr txBox="1"/>
          <p:nvPr/>
        </p:nvSpPr>
        <p:spPr>
          <a:xfrm>
            <a:off x="1105910" y="2363550"/>
            <a:ext cx="28848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Open Sans"/>
                <a:ea typeface="+mn-lt"/>
                <a:cs typeface="+mn-lt"/>
              </a:rPr>
              <a:t>The spatial multi-criteria analysis provided by the EAE  allows stakeholders identify areas with high energy demand and pinpoint regions with significant potential for energy supply.</a:t>
            </a:r>
          </a:p>
        </p:txBody>
      </p:sp>
    </p:spTree>
    <p:extLst>
      <p:ext uri="{BB962C8B-B14F-4D97-AF65-F5344CB8AC3E}">
        <p14:creationId xmlns:p14="http://schemas.microsoft.com/office/powerpoint/2010/main" val="43972935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4314547" cy="3122778"/>
          </a:xfrm>
          <a:prstGeom prst="rect">
            <a:avLst/>
          </a:prstGeom>
          <a:noFill/>
        </p:spPr>
        <p:txBody>
          <a:bodyPr wrap="square" lIns="91440" tIns="45720" rIns="91440" bIns="45720" rtlCol="0" anchor="t">
            <a:spAutoFit/>
          </a:bodyPr>
          <a:lstStyle/>
          <a:p>
            <a:pPr>
              <a:lnSpc>
                <a:spcPct val="110000"/>
              </a:lnSpc>
              <a:spcAft>
                <a:spcPts val="169"/>
              </a:spcAft>
            </a:pPr>
            <a:r>
              <a:rPr lang="en-US">
                <a:latin typeface="Open Sans"/>
                <a:ea typeface="Open Sans"/>
                <a:cs typeface="Open Sans"/>
              </a:rPr>
              <a:t>EAE </a:t>
            </a:r>
            <a:r>
              <a:rPr lang="en-US" b="1">
                <a:latin typeface="Open Sans"/>
                <a:ea typeface="Open Sans"/>
                <a:cs typeface="Open Sans"/>
              </a:rPr>
              <a:t>aggregates geospatial data</a:t>
            </a:r>
            <a:r>
              <a:rPr lang="en-US">
                <a:latin typeface="Open Sans"/>
                <a:ea typeface="Open Sans"/>
                <a:cs typeface="Open Sans"/>
              </a:rPr>
              <a:t> related to both energy demand and supply. More specifically, data on demographics and the social and productive uses of electricity are used to represent current and potential demand, and energy resource availability and infrastructure data are used to visualize current and potential supply.</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Data Scoping</a:t>
            </a:r>
          </a:p>
        </p:txBody>
      </p:sp>
      <p:pic>
        <p:nvPicPr>
          <p:cNvPr id="7" name="Picture 6">
            <a:extLst>
              <a:ext uri="{FF2B5EF4-FFF2-40B4-BE49-F238E27FC236}">
                <a16:creationId xmlns:a16="http://schemas.microsoft.com/office/drawing/2014/main" id="{DF4D27D8-C542-9DBF-98ED-637D36B5E853}"/>
              </a:ext>
            </a:extLst>
          </p:cNvPr>
          <p:cNvPicPr>
            <a:picLocks noChangeAspect="1"/>
          </p:cNvPicPr>
          <p:nvPr/>
        </p:nvPicPr>
        <p:blipFill>
          <a:blip r:embed="rId4"/>
          <a:stretch>
            <a:fillRect/>
          </a:stretch>
        </p:blipFill>
        <p:spPr>
          <a:xfrm>
            <a:off x="5601637" y="1257023"/>
            <a:ext cx="5708514" cy="4841398"/>
          </a:xfrm>
          <a:prstGeom prst="rect">
            <a:avLst/>
          </a:prstGeom>
        </p:spPr>
      </p:pic>
    </p:spTree>
    <p:extLst>
      <p:ext uri="{BB962C8B-B14F-4D97-AF65-F5344CB8AC3E}">
        <p14:creationId xmlns:p14="http://schemas.microsoft.com/office/powerpoint/2010/main" val="256578758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4314547" cy="2971967"/>
          </a:xfrm>
          <a:prstGeom prst="rect">
            <a:avLst/>
          </a:prstGeom>
          <a:noFill/>
        </p:spPr>
        <p:txBody>
          <a:bodyPr wrap="square" lIns="91440" tIns="45720" rIns="91440" bIns="45720" rtlCol="0" anchor="t">
            <a:spAutoFit/>
          </a:bodyPr>
          <a:lstStyle/>
          <a:p>
            <a:pPr>
              <a:lnSpc>
                <a:spcPct val="110000"/>
              </a:lnSpc>
              <a:spcAft>
                <a:spcPts val="169"/>
              </a:spcAft>
            </a:pPr>
            <a:r>
              <a:rPr lang="en-US">
                <a:latin typeface="Open Sans"/>
                <a:ea typeface="Open Sans"/>
                <a:cs typeface="Open Sans"/>
              </a:rPr>
              <a:t>Data from different sources, and in different scales and formats are integrated in EAE, such as: </a:t>
            </a:r>
            <a:endParaRPr lang="en-US">
              <a:latin typeface="Open Sans"/>
              <a:ea typeface="Open Sans"/>
              <a:cs typeface="Calibri"/>
            </a:endParaRPr>
          </a:p>
          <a:p>
            <a:pPr marL="285750" indent="-285750">
              <a:lnSpc>
                <a:spcPct val="110000"/>
              </a:lnSpc>
              <a:spcAft>
                <a:spcPts val="169"/>
              </a:spcAft>
              <a:buFont typeface="Arial"/>
              <a:buChar char="•"/>
            </a:pPr>
            <a:r>
              <a:rPr lang="en-US">
                <a:latin typeface="Open Sans"/>
                <a:ea typeface="Open Sans"/>
                <a:cs typeface="Calibri"/>
              </a:rPr>
              <a:t>Open source</a:t>
            </a:r>
          </a:p>
          <a:p>
            <a:pPr marL="285750" indent="-285750">
              <a:lnSpc>
                <a:spcPct val="110000"/>
              </a:lnSpc>
              <a:spcAft>
                <a:spcPts val="169"/>
              </a:spcAft>
              <a:buFont typeface="Arial"/>
              <a:buChar char="•"/>
            </a:pPr>
            <a:r>
              <a:rPr lang="en-US">
                <a:latin typeface="Open Sans"/>
                <a:ea typeface="Open Sans"/>
                <a:cs typeface="Calibri"/>
              </a:rPr>
              <a:t>Satellite</a:t>
            </a:r>
          </a:p>
          <a:p>
            <a:pPr marL="285750" indent="-285750">
              <a:lnSpc>
                <a:spcPct val="110000"/>
              </a:lnSpc>
              <a:spcAft>
                <a:spcPts val="169"/>
              </a:spcAft>
              <a:buFont typeface="Arial"/>
              <a:buChar char="•"/>
            </a:pPr>
            <a:r>
              <a:rPr lang="en-US">
                <a:latin typeface="Open Sans"/>
                <a:ea typeface="Open Sans"/>
                <a:cs typeface="Calibri"/>
              </a:rPr>
              <a:t>Global</a:t>
            </a:r>
          </a:p>
          <a:p>
            <a:pPr marL="285750" indent="-285750">
              <a:lnSpc>
                <a:spcPct val="110000"/>
              </a:lnSpc>
              <a:spcAft>
                <a:spcPts val="169"/>
              </a:spcAft>
              <a:buFont typeface="Arial"/>
              <a:buChar char="•"/>
            </a:pPr>
            <a:r>
              <a:rPr lang="en-US">
                <a:latin typeface="Open Sans"/>
                <a:ea typeface="Open Sans"/>
                <a:cs typeface="Calibri"/>
              </a:rPr>
              <a:t>National</a:t>
            </a:r>
          </a:p>
          <a:p>
            <a:pPr marL="285750" indent="-285750">
              <a:lnSpc>
                <a:spcPct val="110000"/>
              </a:lnSpc>
              <a:spcAft>
                <a:spcPts val="169"/>
              </a:spcAft>
              <a:buFont typeface="Arial"/>
              <a:buChar char="•"/>
            </a:pPr>
            <a:r>
              <a:rPr lang="en-US">
                <a:latin typeface="Open Sans"/>
                <a:ea typeface="Open Sans"/>
                <a:cs typeface="Calibri"/>
              </a:rPr>
              <a:t>Sub-national</a:t>
            </a:r>
          </a:p>
          <a:p>
            <a:pPr marL="285750" indent="-285750">
              <a:lnSpc>
                <a:spcPct val="110000"/>
              </a:lnSpc>
              <a:spcAft>
                <a:spcPts val="169"/>
              </a:spcAft>
              <a:buFont typeface="Arial"/>
              <a:buChar char="•"/>
            </a:pPr>
            <a:r>
              <a:rPr lang="en-US">
                <a:latin typeface="Open Sans"/>
                <a:ea typeface="Open Sans"/>
                <a:cs typeface="Calibri"/>
              </a:rPr>
              <a:t>Primary </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Data Scoping</a:t>
            </a:r>
          </a:p>
        </p:txBody>
      </p:sp>
      <p:pic>
        <p:nvPicPr>
          <p:cNvPr id="4" name="Picture 3" descr="A collage of maps with different colored areas&#10;&#10;Description automatically generated">
            <a:extLst>
              <a:ext uri="{FF2B5EF4-FFF2-40B4-BE49-F238E27FC236}">
                <a16:creationId xmlns:a16="http://schemas.microsoft.com/office/drawing/2014/main" id="{56AB5280-59F6-EF21-BCD6-452FE4CD2A55}"/>
              </a:ext>
            </a:extLst>
          </p:cNvPr>
          <p:cNvPicPr>
            <a:picLocks noChangeAspect="1"/>
          </p:cNvPicPr>
          <p:nvPr/>
        </p:nvPicPr>
        <p:blipFill>
          <a:blip r:embed="rId4"/>
          <a:stretch>
            <a:fillRect/>
          </a:stretch>
        </p:blipFill>
        <p:spPr>
          <a:xfrm>
            <a:off x="5556469" y="1627248"/>
            <a:ext cx="5388302" cy="4558194"/>
          </a:xfrm>
          <a:prstGeom prst="rect">
            <a:avLst/>
          </a:prstGeom>
        </p:spPr>
      </p:pic>
    </p:spTree>
    <p:extLst>
      <p:ext uri="{BB962C8B-B14F-4D97-AF65-F5344CB8AC3E}">
        <p14:creationId xmlns:p14="http://schemas.microsoft.com/office/powerpoint/2010/main" val="42022419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7"/>
            <a:ext cx="10200442" cy="3834768"/>
          </a:xfrm>
          <a:prstGeom prst="rect">
            <a:avLst/>
          </a:prstGeom>
          <a:noFill/>
        </p:spPr>
        <p:txBody>
          <a:bodyPr wrap="square" rtlCol="0">
            <a:spAutoFit/>
          </a:bodyPr>
          <a:lstStyle/>
          <a:p>
            <a:pPr algn="just">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The demographic data incorporated in the platform include the following:</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Population densit</a:t>
            </a:r>
            <a:r>
              <a:rPr lang="en-GB" b="1">
                <a:latin typeface="Open Sans" panose="020B0606030504020204" pitchFamily="34" charset="0"/>
                <a:ea typeface="Open Sans" panose="020B0606030504020204" pitchFamily="34" charset="0"/>
                <a:cs typeface="Open Sans" panose="020B0606030504020204" pitchFamily="34" charset="0"/>
              </a:rPr>
              <a:t>y</a:t>
            </a:r>
            <a:r>
              <a:rPr lang="en-US">
                <a:latin typeface="Open Sans" panose="020B0606030504020204" pitchFamily="34" charset="0"/>
                <a:ea typeface="Open Sans" panose="020B0606030504020204" pitchFamily="34" charset="0"/>
                <a:cs typeface="Open Sans" panose="020B0606030504020204" pitchFamily="34" charset="0"/>
              </a:rPr>
              <a:t> data are critical for understanding the distribution of people across a country and are useful for planning for future energy infrastructure</a:t>
            </a:r>
          </a:p>
          <a:p>
            <a:pPr marL="342900" indent="-34290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Energy expenditure</a:t>
            </a:r>
            <a:r>
              <a:rPr lang="en-US">
                <a:latin typeface="Open Sans" panose="020B0606030504020204" pitchFamily="34" charset="0"/>
                <a:ea typeface="Open Sans" panose="020B0606030504020204" pitchFamily="34" charset="0"/>
                <a:cs typeface="Open Sans" panose="020B0606030504020204" pitchFamily="34" charset="0"/>
              </a:rPr>
              <a:t> is a critical parameter in energy planning. However, since granular data on energy expenditures are usually scarce, relevant proxies are used to understand aspects of affordability. These may include iron sheet roofing, radio ownership, mobile phone ownership and coverage, and livestock ownership. The proxies provide insights about a household’s ability to pay for electricity.</a:t>
            </a:r>
          </a:p>
          <a:p>
            <a:pPr marL="342900" indent="-34290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Household electrification</a:t>
            </a:r>
            <a:r>
              <a:rPr lang="en-US">
                <a:latin typeface="Open Sans" panose="020B0606030504020204" pitchFamily="34" charset="0"/>
                <a:ea typeface="Open Sans" panose="020B0606030504020204" pitchFamily="34" charset="0"/>
                <a:cs typeface="Open Sans" panose="020B0606030504020204" pitchFamily="34" charset="0"/>
              </a:rPr>
              <a:t> rate data map the percentage of the population (relative to the total population) that have electricity in their households or the lack thereof to reflect unmet demand. </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Demographics</a:t>
            </a:r>
          </a:p>
        </p:txBody>
      </p:sp>
    </p:spTree>
    <p:extLst>
      <p:ext uri="{BB962C8B-B14F-4D97-AF65-F5344CB8AC3E}">
        <p14:creationId xmlns:p14="http://schemas.microsoft.com/office/powerpoint/2010/main" val="406986652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7"/>
            <a:ext cx="5406501" cy="2539028"/>
          </a:xfrm>
          <a:prstGeom prst="rect">
            <a:avLst/>
          </a:prstGeom>
          <a:noFill/>
        </p:spPr>
        <p:txBody>
          <a:bodyPr wrap="square" rtlCol="0">
            <a:spAutoFit/>
          </a:bodyPr>
          <a:lstStyle/>
          <a:p>
            <a:pPr>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Understanding how people are aggregated in various parts of a general area is useful for infrastructure planning for energy demand. Census/projection-disaggregated gridded population datasets Uganda provides estimates of human population distribution at a resolution of 3 arc-second (approximately 100m).</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Demographics – Population Density</a:t>
            </a:r>
          </a:p>
        </p:txBody>
      </p:sp>
      <p:pic>
        <p:nvPicPr>
          <p:cNvPr id="2" name="Picture 1">
            <a:extLst>
              <a:ext uri="{FF2B5EF4-FFF2-40B4-BE49-F238E27FC236}">
                <a16:creationId xmlns:a16="http://schemas.microsoft.com/office/drawing/2014/main" id="{546F39E7-F19D-3383-5DA6-744DF28CCB5F}"/>
              </a:ext>
            </a:extLst>
          </p:cNvPr>
          <p:cNvPicPr>
            <a:picLocks noChangeAspect="1"/>
          </p:cNvPicPr>
          <p:nvPr/>
        </p:nvPicPr>
        <p:blipFill rotWithShape="1">
          <a:blip r:embed="rId4"/>
          <a:srcRect l="41896"/>
          <a:stretch/>
        </p:blipFill>
        <p:spPr>
          <a:xfrm>
            <a:off x="6892031" y="1735839"/>
            <a:ext cx="4110361" cy="4161962"/>
          </a:xfrm>
          <a:prstGeom prst="rect">
            <a:avLst/>
          </a:prstGeom>
        </p:spPr>
      </p:pic>
    </p:spTree>
    <p:extLst>
      <p:ext uri="{BB962C8B-B14F-4D97-AF65-F5344CB8AC3E}">
        <p14:creationId xmlns:p14="http://schemas.microsoft.com/office/powerpoint/2010/main" val="37963916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10156054" cy="3860416"/>
          </a:xfrm>
          <a:prstGeom prst="rect">
            <a:avLst/>
          </a:prstGeom>
          <a:noFill/>
        </p:spPr>
        <p:txBody>
          <a:bodyPr wrap="square" rtlCol="0">
            <a:spAutoFit/>
          </a:bodyPr>
          <a:lstStyle/>
          <a:p>
            <a:pPr algn="just">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Social and productive uses of electricity constitute significant factors that influence electricity demand and boost income and welfare. </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Education and health care facilities</a:t>
            </a:r>
            <a:r>
              <a:rPr lang="en-US">
                <a:latin typeface="Open Sans" panose="020B0606030504020204" pitchFamily="34" charset="0"/>
                <a:ea typeface="Open Sans" panose="020B0606030504020204" pitchFamily="34" charset="0"/>
                <a:cs typeface="Open Sans" panose="020B0606030504020204" pitchFamily="34" charset="0"/>
              </a:rPr>
              <a:t> are potential sites for expanding access to electricity. This provision may improve the quality of education and health care services.</a:t>
            </a: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Agriculture</a:t>
            </a:r>
            <a:r>
              <a:rPr lang="en-US">
                <a:latin typeface="Open Sans" panose="020B0606030504020204" pitchFamily="34" charset="0"/>
                <a:ea typeface="Open Sans" panose="020B0606030504020204" pitchFamily="34" charset="0"/>
                <a:cs typeface="Open Sans" panose="020B0606030504020204" pitchFamily="34" charset="0"/>
              </a:rPr>
              <a:t> is a large consumer of energy, and agricultural areas (data integrated in the platform) can be used to identify areas where electricity could be useful for irrigation, fertilization, or other efficiency measures.</a:t>
            </a: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Mines and quarries</a:t>
            </a:r>
            <a:r>
              <a:rPr lang="en-US">
                <a:latin typeface="Open Sans" panose="020B0606030504020204" pitchFamily="34" charset="0"/>
                <a:ea typeface="Open Sans" panose="020B0606030504020204" pitchFamily="34" charset="0"/>
                <a:cs typeface="Open Sans" panose="020B0606030504020204" pitchFamily="34" charset="0"/>
              </a:rPr>
              <a:t> are other important consumers of energy, and mines in rural areas may be suitable for off-grid power solutions.</a:t>
            </a: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Nighttime lights</a:t>
            </a:r>
            <a:r>
              <a:rPr lang="en-US">
                <a:latin typeface="Open Sans" panose="020B0606030504020204" pitchFamily="34" charset="0"/>
                <a:ea typeface="Open Sans" panose="020B0606030504020204" pitchFamily="34" charset="0"/>
                <a:cs typeface="Open Sans" panose="020B0606030504020204" pitchFamily="34" charset="0"/>
              </a:rPr>
              <a:t> illustrate existing demand for electricity and are an indicator of socioeconomic activity. </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Social and Productive Uses</a:t>
            </a:r>
          </a:p>
        </p:txBody>
      </p:sp>
    </p:spTree>
    <p:extLst>
      <p:ext uri="{BB962C8B-B14F-4D97-AF65-F5344CB8AC3E}">
        <p14:creationId xmlns:p14="http://schemas.microsoft.com/office/powerpoint/2010/main" val="166420462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5557421" cy="2869375"/>
          </a:xfrm>
          <a:prstGeom prst="rect">
            <a:avLst/>
          </a:prstGeom>
          <a:noFill/>
        </p:spPr>
        <p:txBody>
          <a:bodyPr wrap="square" rtlCol="0">
            <a:spAutoFit/>
          </a:bodyPr>
          <a:lstStyle/>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By mapping health care facilities and their electrification status, and overlaying these with data on energy resource availability and power infrastructure, health departments can articulate better the energy needs of the sector so they can attract investments and integrate clean electricity to their operations.</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4854736"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Social and Productive Uses – Health Care Facilities</a:t>
            </a:r>
          </a:p>
        </p:txBody>
      </p:sp>
      <p:pic>
        <p:nvPicPr>
          <p:cNvPr id="2" name="Picture 1">
            <a:extLst>
              <a:ext uri="{FF2B5EF4-FFF2-40B4-BE49-F238E27FC236}">
                <a16:creationId xmlns:a16="http://schemas.microsoft.com/office/drawing/2014/main" id="{E8F0636C-4765-5D87-81C1-1754A0EC3371}"/>
              </a:ext>
            </a:extLst>
          </p:cNvPr>
          <p:cNvPicPr>
            <a:picLocks noChangeAspect="1"/>
          </p:cNvPicPr>
          <p:nvPr/>
        </p:nvPicPr>
        <p:blipFill rotWithShape="1">
          <a:blip r:embed="rId4"/>
          <a:srcRect l="42163"/>
          <a:stretch/>
        </p:blipFill>
        <p:spPr>
          <a:xfrm>
            <a:off x="7119891" y="1797131"/>
            <a:ext cx="3996562" cy="4234649"/>
          </a:xfrm>
          <a:prstGeom prst="rect">
            <a:avLst/>
          </a:prstGeom>
        </p:spPr>
      </p:pic>
    </p:spTree>
    <p:extLst>
      <p:ext uri="{BB962C8B-B14F-4D97-AF65-F5344CB8AC3E}">
        <p14:creationId xmlns:p14="http://schemas.microsoft.com/office/powerpoint/2010/main" val="2036776934"/>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08465"/>
            <a:ext cx="9716815" cy="3555717"/>
          </a:xfrm>
          <a:prstGeom prst="rect">
            <a:avLst/>
          </a:prstGeom>
          <a:noFill/>
        </p:spPr>
        <p:txBody>
          <a:bodyPr wrap="square" rtlCol="0">
            <a:spAutoFit/>
          </a:bodyPr>
          <a:lstStyle/>
          <a:p>
            <a:pPr algn="just">
              <a:lnSpc>
                <a:spcPct val="110000"/>
              </a:lnSpc>
              <a:spcAft>
                <a:spcPts val="169"/>
              </a:spcAft>
            </a:pPr>
            <a:r>
              <a:rPr lang="en-US" b="1">
                <a:latin typeface="Open Sans" panose="020B0606030504020204" pitchFamily="34" charset="0"/>
                <a:ea typeface="Open Sans" panose="020B0606030504020204" pitchFamily="34" charset="0"/>
                <a:cs typeface="Open Sans" panose="020B0606030504020204" pitchFamily="34" charset="0"/>
              </a:rPr>
              <a:t>Local renewable energy resources</a:t>
            </a:r>
            <a:r>
              <a:rPr lang="en-US">
                <a:latin typeface="Open Sans" panose="020B0606030504020204" pitchFamily="34" charset="0"/>
                <a:ea typeface="Open Sans" panose="020B0606030504020204" pitchFamily="34" charset="0"/>
                <a:cs typeface="Open Sans" panose="020B0606030504020204" pitchFamily="34" charset="0"/>
              </a:rPr>
              <a:t> can play an important role in expanding energy access in a viable, clean manner in unserved and under-served areas.</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gn="just">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Planners as well as off-grid and mini-grid developers have a strong interest in geospatial renewable energy potential data sets that facilitate decision-making regarding the</a:t>
            </a:r>
          </a:p>
          <a:p>
            <a:pPr algn="just">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deployment of clean energy solutions. </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gn="just">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Energy Access Explorer incorporates data on global horizontal irradiance (indicating </a:t>
            </a:r>
            <a:r>
              <a:rPr lang="en-US" b="1">
                <a:latin typeface="Open Sans" panose="020B0606030504020204" pitchFamily="34" charset="0"/>
                <a:ea typeface="Open Sans" panose="020B0606030504020204" pitchFamily="34" charset="0"/>
                <a:cs typeface="Open Sans" panose="020B0606030504020204" pitchFamily="34" charset="0"/>
              </a:rPr>
              <a:t>solar power</a:t>
            </a:r>
            <a:r>
              <a:rPr lang="en-US">
                <a:latin typeface="Open Sans" panose="020B0606030504020204" pitchFamily="34" charset="0"/>
                <a:ea typeface="Open Sans" panose="020B0606030504020204" pitchFamily="34" charset="0"/>
                <a:cs typeface="Open Sans" panose="020B0606030504020204" pitchFamily="34" charset="0"/>
              </a:rPr>
              <a:t> potential), wind speed (indicating </a:t>
            </a:r>
            <a:r>
              <a:rPr lang="en-US" b="1">
                <a:latin typeface="Open Sans" panose="020B0606030504020204" pitchFamily="34" charset="0"/>
                <a:ea typeface="Open Sans" panose="020B0606030504020204" pitchFamily="34" charset="0"/>
                <a:cs typeface="Open Sans" panose="020B0606030504020204" pitchFamily="34" charset="0"/>
              </a:rPr>
              <a:t>wind power</a:t>
            </a:r>
            <a:r>
              <a:rPr lang="en-US">
                <a:latin typeface="Open Sans" panose="020B0606030504020204" pitchFamily="34" charset="0"/>
                <a:ea typeface="Open Sans" panose="020B0606030504020204" pitchFamily="34" charset="0"/>
                <a:cs typeface="Open Sans" panose="020B0606030504020204" pitchFamily="34" charset="0"/>
              </a:rPr>
              <a:t> potential), </a:t>
            </a:r>
            <a:r>
              <a:rPr lang="en-US" b="1">
                <a:latin typeface="Open Sans" panose="020B0606030504020204" pitchFamily="34" charset="0"/>
                <a:ea typeface="Open Sans" panose="020B0606030504020204" pitchFamily="34" charset="0"/>
                <a:cs typeface="Open Sans" panose="020B0606030504020204" pitchFamily="34" charset="0"/>
              </a:rPr>
              <a:t>small-scale hydropower</a:t>
            </a:r>
            <a:r>
              <a:rPr lang="en-US">
                <a:latin typeface="Open Sans" panose="020B0606030504020204" pitchFamily="34" charset="0"/>
                <a:ea typeface="Open Sans" panose="020B0606030504020204" pitchFamily="34" charset="0"/>
                <a:cs typeface="Open Sans" panose="020B0606030504020204" pitchFamily="34" charset="0"/>
              </a:rPr>
              <a:t> potential (mini and small hydropower potential) and </a:t>
            </a:r>
            <a:r>
              <a:rPr lang="en-US" b="1">
                <a:latin typeface="Open Sans" panose="020B0606030504020204" pitchFamily="34" charset="0"/>
                <a:ea typeface="Open Sans" panose="020B0606030504020204" pitchFamily="34" charset="0"/>
                <a:cs typeface="Open Sans" panose="020B0606030504020204" pitchFamily="34" charset="0"/>
              </a:rPr>
              <a:t>geothermal energy</a:t>
            </a:r>
            <a:r>
              <a:rPr lang="en-US">
                <a:latin typeface="Open Sans" panose="020B0606030504020204" pitchFamily="34" charset="0"/>
                <a:ea typeface="Open Sans" panose="020B0606030504020204" pitchFamily="34" charset="0"/>
                <a:cs typeface="Open Sans" panose="020B0606030504020204" pitchFamily="34" charset="0"/>
              </a:rPr>
              <a:t> potential.</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Renewable Energy Resources</a:t>
            </a:r>
          </a:p>
        </p:txBody>
      </p:sp>
    </p:spTree>
    <p:extLst>
      <p:ext uri="{BB962C8B-B14F-4D97-AF65-F5344CB8AC3E}">
        <p14:creationId xmlns:p14="http://schemas.microsoft.com/office/powerpoint/2010/main" val="139780332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916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rPr>
              <a:t>Learning Outcomes</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611610" cy="313875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a:latin typeface="Open Sans"/>
                <a:ea typeface="+mn-lt"/>
                <a:cs typeface="+mn-lt"/>
              </a:rPr>
              <a:t>ILO1: </a:t>
            </a:r>
            <a:r>
              <a:rPr lang="en-US" sz="2000">
                <a:latin typeface="Open Sans"/>
                <a:ea typeface="+mn-lt"/>
                <a:cs typeface="+mn-lt"/>
              </a:rPr>
              <a:t>Explain the uses of Energy Access Explorer</a:t>
            </a:r>
          </a:p>
          <a:p>
            <a:pPr marL="342900" indent="-342900" algn="l">
              <a:lnSpc>
                <a:spcPct val="100000"/>
              </a:lnSpc>
              <a:buAutoNum type="arabicPeriod"/>
            </a:pPr>
            <a:r>
              <a:rPr lang="en-US" sz="2000">
                <a:latin typeface="Open Sans"/>
                <a:ea typeface="+mn-lt"/>
                <a:cs typeface="+mn-lt"/>
              </a:rPr>
              <a:t>ILO2: Describe the basic datasets used in EAE</a:t>
            </a:r>
          </a:p>
          <a:p>
            <a:pPr marL="342900" indent="-342900" algn="l">
              <a:lnSpc>
                <a:spcPct val="100000"/>
              </a:lnSpc>
              <a:buAutoNum type="arabicPeriod"/>
            </a:pPr>
            <a:r>
              <a:rPr lang="en-US" sz="2000">
                <a:latin typeface="Open Sans"/>
                <a:ea typeface="+mn-lt"/>
                <a:cs typeface="+mn-lt"/>
              </a:rPr>
              <a:t>ILO3: List key features of Geographical Information Systems (GIS) </a:t>
            </a:r>
          </a:p>
          <a:p>
            <a:pPr marL="342900" indent="-342900" algn="l">
              <a:lnSpc>
                <a:spcPct val="100000"/>
              </a:lnSpc>
              <a:buAutoNum type="arabicPeriod"/>
            </a:pPr>
            <a:r>
              <a:rPr lang="en-US" sz="2000">
                <a:latin typeface="Open Sans"/>
                <a:ea typeface="+mn-lt"/>
                <a:cs typeface="+mn-lt"/>
              </a:rPr>
              <a:t>ILO4: Describe the role of geospatial data and the Sustainable Development Goals</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a:t>
            </a:r>
          </a:p>
        </p:txBody>
      </p:sp>
    </p:spTree>
    <p:extLst>
      <p:ext uri="{BB962C8B-B14F-4D97-AF65-F5344CB8AC3E}">
        <p14:creationId xmlns:p14="http://schemas.microsoft.com/office/powerpoint/2010/main" val="1231780438"/>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08465"/>
            <a:ext cx="5166803" cy="3783472"/>
          </a:xfrm>
          <a:prstGeom prst="rect">
            <a:avLst/>
          </a:prstGeom>
          <a:noFill/>
        </p:spPr>
        <p:txBody>
          <a:bodyPr wrap="square" rtlCol="0">
            <a:spAutoFit/>
          </a:bodyPr>
          <a:lstStyle/>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Global Horizontal Irradiation (GHI), is the total amount of shortwave radiation received from the Sun by a surface horizontal to the ground. These values measure the solar potential in an area, and therefore, are of particular interest to solar PV installations. The global horizontal irradiation (GHI) reflects the sum of direct and diffuse components of solar radiation with a resolution of 1 km and spatial coverage between latitudes 60°N to 45°S. </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Renewable Energy Resources – Solar Energy Potential </a:t>
            </a:r>
          </a:p>
        </p:txBody>
      </p:sp>
      <p:pic>
        <p:nvPicPr>
          <p:cNvPr id="2" name="Picture 1">
            <a:extLst>
              <a:ext uri="{FF2B5EF4-FFF2-40B4-BE49-F238E27FC236}">
                <a16:creationId xmlns:a16="http://schemas.microsoft.com/office/drawing/2014/main" id="{583F6AB7-9E83-0B1B-33DF-A52643F81EDE}"/>
              </a:ext>
            </a:extLst>
          </p:cNvPr>
          <p:cNvPicPr>
            <a:picLocks noChangeAspect="1"/>
          </p:cNvPicPr>
          <p:nvPr/>
        </p:nvPicPr>
        <p:blipFill rotWithShape="1">
          <a:blip r:embed="rId4"/>
          <a:srcRect l="41991"/>
          <a:stretch/>
        </p:blipFill>
        <p:spPr>
          <a:xfrm>
            <a:off x="6971907" y="1762174"/>
            <a:ext cx="4243549" cy="4109291"/>
          </a:xfrm>
          <a:prstGeom prst="rect">
            <a:avLst/>
          </a:prstGeom>
        </p:spPr>
      </p:pic>
    </p:spTree>
    <p:extLst>
      <p:ext uri="{BB962C8B-B14F-4D97-AF65-F5344CB8AC3E}">
        <p14:creationId xmlns:p14="http://schemas.microsoft.com/office/powerpoint/2010/main" val="47352903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716815" cy="3860416"/>
          </a:xfrm>
          <a:prstGeom prst="rect">
            <a:avLst/>
          </a:prstGeom>
          <a:noFill/>
        </p:spPr>
        <p:txBody>
          <a:bodyPr wrap="square" rtlCol="0">
            <a:spAutoFit/>
          </a:bodyPr>
          <a:lstStyle/>
          <a:p>
            <a:pPr algn="just">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Proximity to power and road infrastructure influences the selection of the optimal supply type and the associated investment needs for future energy projects:</a:t>
            </a:r>
          </a:p>
          <a:p>
            <a:pPr algn="just">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Existing and planned transmission and distribution network</a:t>
            </a:r>
            <a:r>
              <a:rPr lang="en-US">
                <a:latin typeface="Open Sans" panose="020B0606030504020204" pitchFamily="34" charset="0"/>
                <a:ea typeface="Open Sans" panose="020B0606030504020204" pitchFamily="34" charset="0"/>
                <a:cs typeface="Open Sans" panose="020B0606030504020204" pitchFamily="34" charset="0"/>
              </a:rPr>
              <a:t> provides the locations of infrastructure and, combined with nighttime lights, can indicate which part of a country is or may become connected. </a:t>
            </a: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Powerplant locations</a:t>
            </a:r>
            <a:r>
              <a:rPr lang="en-US">
                <a:latin typeface="Open Sans" panose="020B0606030504020204" pitchFamily="34" charset="0"/>
                <a:ea typeface="Open Sans" panose="020B0606030504020204" pitchFamily="34" charset="0"/>
                <a:cs typeface="Open Sans" panose="020B0606030504020204" pitchFamily="34" charset="0"/>
              </a:rPr>
              <a:t> show where power is being generated and illustrate grid existence and potential grid extension.</a:t>
            </a: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Locations of existing mini-grids</a:t>
            </a:r>
            <a:r>
              <a:rPr lang="en-US">
                <a:latin typeface="Open Sans" panose="020B0606030504020204" pitchFamily="34" charset="0"/>
                <a:ea typeface="Open Sans" panose="020B0606030504020204" pitchFamily="34" charset="0"/>
                <a:cs typeface="Open Sans" panose="020B0606030504020204" pitchFamily="34" charset="0"/>
              </a:rPr>
              <a:t> display current supplies of electricity off the main grid and potential future economic developments </a:t>
            </a:r>
          </a:p>
          <a:p>
            <a:pPr marL="285750" indent="-285750" algn="just">
              <a:lnSpc>
                <a:spcPct val="110000"/>
              </a:lnSpc>
              <a:spcAft>
                <a:spcPts val="169"/>
              </a:spcAft>
              <a:buFont typeface="Wingdings" panose="05000000000000000000" pitchFamily="2" charset="2"/>
              <a:buChar char="q"/>
            </a:pPr>
            <a:r>
              <a:rPr lang="en-US" b="1">
                <a:latin typeface="Open Sans" panose="020B0606030504020204" pitchFamily="34" charset="0"/>
                <a:ea typeface="Open Sans" panose="020B0606030504020204" pitchFamily="34" charset="0"/>
                <a:cs typeface="Open Sans" panose="020B0606030504020204" pitchFamily="34" charset="0"/>
              </a:rPr>
              <a:t>Road network and accessibility</a:t>
            </a:r>
            <a:r>
              <a:rPr lang="en-US">
                <a:latin typeface="Open Sans" panose="020B0606030504020204" pitchFamily="34" charset="0"/>
                <a:ea typeface="Open Sans" panose="020B0606030504020204" pitchFamily="34" charset="0"/>
                <a:cs typeface="Open Sans" panose="020B0606030504020204" pitchFamily="34" charset="0"/>
              </a:rPr>
              <a:t> to cities gives an insight about how well connected a specific area is. </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Infrastructure</a:t>
            </a:r>
          </a:p>
        </p:txBody>
      </p:sp>
    </p:spTree>
    <p:extLst>
      <p:ext uri="{BB962C8B-B14F-4D97-AF65-F5344CB8AC3E}">
        <p14:creationId xmlns:p14="http://schemas.microsoft.com/office/powerpoint/2010/main" val="87244438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2.3 </a:t>
            </a:r>
            <a:r>
              <a:rPr lang="en-US" sz="3500">
                <a:latin typeface="Open Sans"/>
                <a:ea typeface="Open Sans" panose="020B0606030504020204" pitchFamily="34" charset="0"/>
                <a:cs typeface="Open Sans" panose="020B0606030504020204" pitchFamily="34" charset="0"/>
                <a:sym typeface="Bodoni SvtyTwo ITC TT-Book"/>
              </a:rPr>
              <a:t>Key Datasets used in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9" y="2158008"/>
            <a:ext cx="4906392" cy="3199722"/>
          </a:xfrm>
          <a:prstGeom prst="rect">
            <a:avLst/>
          </a:prstGeom>
          <a:noFill/>
        </p:spPr>
        <p:txBody>
          <a:bodyPr wrap="square" rtlCol="0">
            <a:spAutoFit/>
          </a:bodyPr>
          <a:lstStyle/>
          <a:p>
            <a:pPr>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Electrification options, such as grid extensions and mini grids, depend on existing and planned grid infrastructure. Data includes distribution lines for voltages: 11kV and 33 kV; and existing and under construction transmission lines for voltages: 66, 132, 220 and 400 kV.</a:t>
            </a:r>
          </a:p>
          <a:p>
            <a:pPr>
              <a:lnSpc>
                <a:spcPct val="110000"/>
              </a:lnSpc>
              <a:spcAft>
                <a:spcPts val="169"/>
              </a:spcAft>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4906392"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Infrastructure – Distribution and Transmission Lines</a:t>
            </a:r>
          </a:p>
        </p:txBody>
      </p:sp>
      <p:pic>
        <p:nvPicPr>
          <p:cNvPr id="4" name="Picture 3">
            <a:extLst>
              <a:ext uri="{FF2B5EF4-FFF2-40B4-BE49-F238E27FC236}">
                <a16:creationId xmlns:a16="http://schemas.microsoft.com/office/drawing/2014/main" id="{D1E9EBF7-C944-9538-F550-60A79A751B17}"/>
              </a:ext>
            </a:extLst>
          </p:cNvPr>
          <p:cNvPicPr>
            <a:picLocks noChangeAspect="1"/>
          </p:cNvPicPr>
          <p:nvPr/>
        </p:nvPicPr>
        <p:blipFill>
          <a:blip r:embed="rId4"/>
          <a:stretch>
            <a:fillRect/>
          </a:stretch>
        </p:blipFill>
        <p:spPr>
          <a:xfrm>
            <a:off x="6620904" y="1708355"/>
            <a:ext cx="4381488" cy="4492101"/>
          </a:xfrm>
          <a:prstGeom prst="rect">
            <a:avLst/>
          </a:prstGeom>
        </p:spPr>
      </p:pic>
    </p:spTree>
    <p:extLst>
      <p:ext uri="{BB962C8B-B14F-4D97-AF65-F5344CB8AC3E}">
        <p14:creationId xmlns:p14="http://schemas.microsoft.com/office/powerpoint/2010/main" val="307416174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804194" y="6060687"/>
            <a:ext cx="2971800" cy="307777"/>
          </a:xfrm>
          <a:prstGeom prst="rect">
            <a:avLst/>
          </a:prstGeom>
        </p:spPr>
        <p:txBody>
          <a:bodyPr wrap="square" lIns="91440" tIns="45720" rIns="91440" bIns="45720" anchor="t">
            <a:spAutoFit/>
          </a:bodyPr>
          <a:lstStyle/>
          <a:p>
            <a:r>
              <a:rPr lang="en-US" sz="1400" i="1">
                <a:latin typeface="Open Sans "/>
              </a:rPr>
              <a:t>SOURCE: CIFOR, 1999;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1847057"/>
            <a:ext cx="8039342" cy="2585323"/>
          </a:xfrm>
          <a:prstGeom prst="rect">
            <a:avLst/>
          </a:prstGeom>
          <a:noFill/>
        </p:spPr>
        <p:txBody>
          <a:bodyPr wrap="square" rtlCol="0">
            <a:spAutoFit/>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Multi-Criteria Analysis (MCA) is a decision-making tool developed for complex multi-criteria problems that include qualitative and/or quantitative aspects of the problem in the decision-making process. </a:t>
            </a:r>
          </a:p>
          <a:p>
            <a:pPr marL="342900" indent="-342900">
              <a:buFont typeface="Wingdings" panose="05000000000000000000" pitchFamily="2" charset="2"/>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MCA comprises various classes of methods, techniques and tools, with different degrees of complexity, that explicitly consider multiple objectives and criteria (or attributes) in decision-making problems</a:t>
            </a:r>
          </a:p>
          <a:p>
            <a:pPr marL="342900" indent="-342900">
              <a:buFont typeface="Wingdings" panose="05000000000000000000" pitchFamily="2" charset="2"/>
              <a:buChar char="§"/>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7311456"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Multi-Criteria Analysis Framework</a:t>
            </a: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225936268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1847057"/>
            <a:ext cx="6960093" cy="4247317"/>
          </a:xfrm>
          <a:prstGeom prst="rect">
            <a:avLst/>
          </a:prstGeom>
          <a:noFill/>
        </p:spPr>
        <p:txBody>
          <a:bodyPr wrap="square" lIns="91440" tIns="45720" rIns="91440" bIns="45720" rtlCol="0" anchor="t">
            <a:spAutoFit/>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Key steps for conducting a basic multi-criteria analysis involve:</a:t>
            </a:r>
          </a:p>
          <a:p>
            <a:endParaRPr lang="en-US">
              <a:latin typeface="Open Sans"/>
              <a:ea typeface="Open Sans"/>
              <a:cs typeface="Open Sans"/>
            </a:endParaRPr>
          </a:p>
          <a:p>
            <a:pPr marL="457200" indent="-457200">
              <a:buFont typeface="Wingdings" panose="020F0302020204030204"/>
              <a:buChar char="Ø"/>
            </a:pPr>
            <a:r>
              <a:rPr lang="en-US">
                <a:latin typeface="Open Sans"/>
                <a:ea typeface="Open Sans"/>
                <a:cs typeface="Open Sans"/>
              </a:rPr>
              <a:t>Primary problem analysis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Development of the options to be assessed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Identification of objectives and associated criteria against which to test options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Construction of the performance profile of each option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Scoring of impacts of each option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Weighting of criteria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Combination of scores and weights </a:t>
            </a:r>
            <a:endParaRPr lang="en-US">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20F0302020204030204"/>
              <a:buChar char="Ø"/>
            </a:pPr>
            <a:r>
              <a:rPr lang="en-US">
                <a:latin typeface="Open Sans"/>
                <a:ea typeface="Open Sans"/>
                <a:cs typeface="Open Sans"/>
              </a:rPr>
              <a:t>Normalization of data</a:t>
            </a:r>
          </a:p>
          <a:p>
            <a:pPr marL="457200" indent="-457200">
              <a:buFont typeface="Wingdings" panose="020F0302020204030204"/>
              <a:buChar char="Ø"/>
            </a:pPr>
            <a:r>
              <a:rPr lang="en-US">
                <a:latin typeface="Open Sans"/>
                <a:ea typeface="Open Sans"/>
                <a:cs typeface="Open Sans"/>
              </a:rPr>
              <a:t>Sensitivity analysis </a:t>
            </a:r>
            <a:endParaRPr lang="en-US"/>
          </a:p>
          <a:p>
            <a:pPr marL="457200" indent="-457200">
              <a:buFont typeface="Wingdings" panose="020F0302020204030204"/>
              <a:buChar char="Ø"/>
            </a:pPr>
            <a:r>
              <a:rPr lang="en-US">
                <a:latin typeface="Open Sans"/>
                <a:ea typeface="Open Sans"/>
                <a:cs typeface="Open Sans"/>
              </a:rPr>
              <a:t>Presentation of the results of the MCA exercise as a support for the final decision-making</a:t>
            </a:r>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7311456"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Multi-Criteria Analysis Framework</a:t>
            </a: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325861783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1847057"/>
            <a:ext cx="6960093" cy="2862322"/>
          </a:xfrm>
          <a:prstGeom prst="rect">
            <a:avLst/>
          </a:prstGeom>
          <a:noFill/>
        </p:spPr>
        <p:txBody>
          <a:bodyPr wrap="square" lIns="91440" tIns="45720" rIns="91440" bIns="45720" rtlCol="0" anchor="t">
            <a:spAutoFit/>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The main function of Energy Access Explorer is a multi-criteria analysis (MCA) to identify areas of interest to expand energy access. </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The MCA produces </a:t>
            </a:r>
            <a:r>
              <a:rPr lang="en-US" b="1">
                <a:latin typeface="Open Sans"/>
                <a:ea typeface="Open Sans"/>
                <a:cs typeface="Open Sans"/>
              </a:rPr>
              <a:t>four indices</a:t>
            </a:r>
            <a:r>
              <a:rPr lang="en-US">
                <a:latin typeface="Open Sans"/>
                <a:ea typeface="Open Sans"/>
                <a:cs typeface="Open Sans"/>
              </a:rPr>
              <a:t>: </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a:latin typeface="Open Sans"/>
                <a:ea typeface="Open Sans"/>
                <a:cs typeface="Open Sans"/>
              </a:rPr>
              <a:t>Demand Index</a:t>
            </a:r>
          </a:p>
          <a:p>
            <a:pPr marL="285750" indent="-285750">
              <a:buFont typeface="Arial" panose="020B0604020202020204" pitchFamily="34" charset="0"/>
              <a:buChar char="•"/>
            </a:pPr>
            <a:r>
              <a:rPr lang="en-US">
                <a:latin typeface="Open Sans"/>
                <a:ea typeface="Open Sans"/>
                <a:cs typeface="Open Sans"/>
              </a:rPr>
              <a:t>Supply Index</a:t>
            </a:r>
          </a:p>
          <a:p>
            <a:pPr marL="285750" indent="-285750">
              <a:buFont typeface="Arial,Sans-Serif" panose="020B0604020202020204" pitchFamily="34" charset="0"/>
              <a:buChar char="•"/>
            </a:pPr>
            <a:r>
              <a:rPr lang="en-US">
                <a:latin typeface="Arial"/>
                <a:ea typeface="Open Sans"/>
                <a:cs typeface="Arial"/>
              </a:rPr>
              <a:t>Energy Access Potential</a:t>
            </a:r>
          </a:p>
          <a:p>
            <a:pPr marL="285750" indent="-285750">
              <a:buFont typeface="Arial" panose="020B0604020202020204" pitchFamily="34" charset="0"/>
              <a:buChar char="•"/>
            </a:pPr>
            <a:r>
              <a:rPr lang="en-US">
                <a:latin typeface="Open Sans"/>
                <a:ea typeface="Open Sans"/>
                <a:cs typeface="Open Sans"/>
              </a:rPr>
              <a:t>Need for Assistance Index. </a:t>
            </a:r>
            <a:endParaRPr lang="en-US"/>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7311456"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Multi-Criteria Analysis Framework</a:t>
            </a: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80805637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8187318"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Multi-Criteria Analysis Framework: Demand Index</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1224642" y="2162368"/>
            <a:ext cx="4921274" cy="4247317"/>
          </a:xfrm>
          <a:prstGeom prst="rect">
            <a:avLst/>
          </a:prstGeom>
          <a:noFill/>
        </p:spPr>
        <p:txBody>
          <a:bodyPr wrap="square" lIns="91440" tIns="45720" rIns="91440" bIns="45720" rtlCol="0" anchor="t">
            <a:spAutoFit/>
          </a:bodyPr>
          <a:lstStyle/>
          <a:p>
            <a:pPr algn="just"/>
            <a:r>
              <a:rPr lang="en-US">
                <a:latin typeface="Open Sans"/>
                <a:ea typeface="+mn-lt"/>
                <a:cs typeface="+mn-lt"/>
              </a:rPr>
              <a:t>The Demand Index is the weighted sum of normalized demographic data and social and productive use data. The formula inverts the percentage of people who live below the poverty line to provide the number of people who live above the poverty line, which is used as a proxy for where people have an ability to pay for electricity. Proximity to social and productive uses, such as schools, hospitals, and mines, are added so that higher values highlight areas closer to potential demand. Nighttime lights are added to identify where there is already light and existing demand for electricity.</a:t>
            </a:r>
            <a:endParaRPr lang="en-US">
              <a:latin typeface="Open Sans"/>
              <a:ea typeface="Open Sans"/>
              <a:cs typeface="Open Sans"/>
            </a:endParaRPr>
          </a:p>
        </p:txBody>
      </p:sp>
      <p:pic>
        <p:nvPicPr>
          <p:cNvPr id="9" name="Picture 8" descr="A screenshot of a math equation&#10;&#10;Description automatically generated">
            <a:extLst>
              <a:ext uri="{FF2B5EF4-FFF2-40B4-BE49-F238E27FC236}">
                <a16:creationId xmlns:a16="http://schemas.microsoft.com/office/drawing/2014/main" id="{24CAF2A2-60D0-B502-F93C-F36EAE9F0836}"/>
              </a:ext>
            </a:extLst>
          </p:cNvPr>
          <p:cNvPicPr>
            <a:picLocks noChangeAspect="1"/>
          </p:cNvPicPr>
          <p:nvPr/>
        </p:nvPicPr>
        <p:blipFill>
          <a:blip r:embed="rId4"/>
          <a:stretch>
            <a:fillRect/>
          </a:stretch>
        </p:blipFill>
        <p:spPr>
          <a:xfrm>
            <a:off x="6607504" y="2166358"/>
            <a:ext cx="3978165" cy="3795284"/>
          </a:xfrm>
          <a:prstGeom prst="rect">
            <a:avLst/>
          </a:prstGeom>
        </p:spPr>
      </p:pic>
    </p:spTree>
    <p:extLst>
      <p:ext uri="{BB962C8B-B14F-4D97-AF65-F5344CB8AC3E}">
        <p14:creationId xmlns:p14="http://schemas.microsoft.com/office/powerpoint/2010/main" val="37759347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8187318"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Multi-Criteria Analysis Framework: Demand Index</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1224642" y="2162368"/>
            <a:ext cx="4938791" cy="3970318"/>
          </a:xfrm>
          <a:prstGeom prst="rect">
            <a:avLst/>
          </a:prstGeom>
          <a:noFill/>
        </p:spPr>
        <p:txBody>
          <a:bodyPr wrap="square" lIns="91440" tIns="45720" rIns="91440" bIns="45720" rtlCol="0" anchor="t">
            <a:spAutoFit/>
          </a:bodyPr>
          <a:lstStyle/>
          <a:p>
            <a:pPr algn="just"/>
            <a:r>
              <a:rPr lang="en-US">
                <a:latin typeface="Open Sans"/>
                <a:ea typeface="+mn-lt"/>
                <a:cs typeface="+mn-lt"/>
              </a:rPr>
              <a:t>The Supply Index is the weighted sum of normalized renewable energy resources potential and existing infrastructure. Solar and wind potential values are added together, and proximity to potential hydropower and geothermal sites are added to find areas with high renewable potential. Proximity to existing and planned transmission lines, mini-grids, power plants, and cities are added to identify where there is potential for renewable energy and there is existing or planned infrastructure to make a map of existing and potential supply. </a:t>
            </a:r>
            <a:endParaRPr lang="en-US">
              <a:latin typeface="Open Sans"/>
              <a:ea typeface="Open Sans"/>
              <a:cs typeface="Open Sans"/>
            </a:endParaRPr>
          </a:p>
          <a:p>
            <a:pPr algn="just"/>
            <a:endParaRPr lang="en-US">
              <a:latin typeface="Open Sans"/>
              <a:ea typeface="Open Sans"/>
              <a:cs typeface="Calibri"/>
            </a:endParaRPr>
          </a:p>
        </p:txBody>
      </p:sp>
      <p:pic>
        <p:nvPicPr>
          <p:cNvPr id="2" name="Picture 1" descr="A screenshot of a computer&#10;&#10;Description automatically generated">
            <a:extLst>
              <a:ext uri="{FF2B5EF4-FFF2-40B4-BE49-F238E27FC236}">
                <a16:creationId xmlns:a16="http://schemas.microsoft.com/office/drawing/2014/main" id="{03F0A9D6-0B12-8D24-9E40-0B964D29CCAA}"/>
              </a:ext>
            </a:extLst>
          </p:cNvPr>
          <p:cNvPicPr>
            <a:picLocks noChangeAspect="1"/>
          </p:cNvPicPr>
          <p:nvPr/>
        </p:nvPicPr>
        <p:blipFill>
          <a:blip r:embed="rId4"/>
          <a:stretch>
            <a:fillRect/>
          </a:stretch>
        </p:blipFill>
        <p:spPr>
          <a:xfrm>
            <a:off x="6616263" y="2210203"/>
            <a:ext cx="3960647" cy="3760146"/>
          </a:xfrm>
          <a:prstGeom prst="rect">
            <a:avLst/>
          </a:prstGeom>
        </p:spPr>
      </p:pic>
    </p:spTree>
    <p:extLst>
      <p:ext uri="{BB962C8B-B14F-4D97-AF65-F5344CB8AC3E}">
        <p14:creationId xmlns:p14="http://schemas.microsoft.com/office/powerpoint/2010/main" val="423570293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9045662"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Multi-Criteria Analysis Framework: Energy Access Potential Index</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1189608" y="2206161"/>
            <a:ext cx="4737343" cy="3416320"/>
          </a:xfrm>
          <a:prstGeom prst="rect">
            <a:avLst/>
          </a:prstGeom>
          <a:noFill/>
        </p:spPr>
        <p:txBody>
          <a:bodyPr wrap="square" lIns="91440" tIns="45720" rIns="91440" bIns="45720" rtlCol="0" anchor="t">
            <a:spAutoFit/>
          </a:bodyPr>
          <a:lstStyle/>
          <a:p>
            <a:pPr algn="just"/>
            <a:r>
              <a:rPr lang="en-US">
                <a:latin typeface="Open Sans"/>
                <a:ea typeface="+mn-lt"/>
                <a:cs typeface="+mn-lt"/>
              </a:rPr>
              <a:t>The Energy Access Potential Index is the weighted sum of the Demand Index and Supply Index. It indicates areas where the population has an ability to pay for electricity and that are close to social and productive uses of energy, have potential for renewable energy, and have existing or planned infrastructure. Thus, the Energy Access Potential displays a score for how much current and potential demand and current and potential supply for electricity there is in the areas of interest</a:t>
            </a:r>
            <a:endParaRPr lang="en-US">
              <a:latin typeface="Open Sans"/>
              <a:ea typeface="Open Sans"/>
              <a:cs typeface="Open Sans"/>
            </a:endParaRPr>
          </a:p>
        </p:txBody>
      </p:sp>
      <p:pic>
        <p:nvPicPr>
          <p:cNvPr id="3" name="Picture 2" descr="A math equations on a white background&#10;&#10;Description automatically generated">
            <a:extLst>
              <a:ext uri="{FF2B5EF4-FFF2-40B4-BE49-F238E27FC236}">
                <a16:creationId xmlns:a16="http://schemas.microsoft.com/office/drawing/2014/main" id="{6EE44CBA-4EEA-E59C-5AD0-900B558972CE}"/>
              </a:ext>
            </a:extLst>
          </p:cNvPr>
          <p:cNvPicPr>
            <a:picLocks noChangeAspect="1"/>
          </p:cNvPicPr>
          <p:nvPr/>
        </p:nvPicPr>
        <p:blipFill>
          <a:blip r:embed="rId4"/>
          <a:stretch>
            <a:fillRect/>
          </a:stretch>
        </p:blipFill>
        <p:spPr>
          <a:xfrm>
            <a:off x="6493642" y="2205726"/>
            <a:ext cx="3934372" cy="1745856"/>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5CBA5010-6091-898C-6720-8DBC6D0B0A24}"/>
              </a:ext>
            </a:extLst>
          </p:cNvPr>
          <p:cNvPicPr>
            <a:picLocks noChangeAspect="1"/>
          </p:cNvPicPr>
          <p:nvPr/>
        </p:nvPicPr>
        <p:blipFill>
          <a:blip r:embed="rId5"/>
          <a:stretch>
            <a:fillRect/>
          </a:stretch>
        </p:blipFill>
        <p:spPr>
          <a:xfrm>
            <a:off x="6528676" y="4116512"/>
            <a:ext cx="3899337" cy="1506562"/>
          </a:xfrm>
          <a:prstGeom prst="rect">
            <a:avLst/>
          </a:prstGeom>
        </p:spPr>
      </p:pic>
    </p:spTree>
    <p:extLst>
      <p:ext uri="{BB962C8B-B14F-4D97-AF65-F5344CB8AC3E}">
        <p14:creationId xmlns:p14="http://schemas.microsoft.com/office/powerpoint/2010/main" val="2467064506"/>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1189607" y="1708355"/>
            <a:ext cx="9045662"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Multi-Criteria Analysis Framework: Need for Assistance Index</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1189608" y="2206161"/>
            <a:ext cx="7934240" cy="2585323"/>
          </a:xfrm>
          <a:prstGeom prst="rect">
            <a:avLst/>
          </a:prstGeom>
          <a:noFill/>
        </p:spPr>
        <p:txBody>
          <a:bodyPr wrap="square" lIns="91440" tIns="45720" rIns="91440" bIns="45720" rtlCol="0" anchor="t">
            <a:spAutoFit/>
          </a:bodyPr>
          <a:lstStyle/>
          <a:p>
            <a:pPr algn="just"/>
            <a:r>
              <a:rPr lang="en-US">
                <a:latin typeface="Open Sans"/>
                <a:ea typeface="+mn-lt"/>
                <a:cs typeface="+mn-lt"/>
              </a:rPr>
              <a:t>The Need for Assistance Index is a weighted sum of certain demand and supply data and is used to indicate areas where financial assistance may be needed more. For example, areas with the potential to develop economic activity (e.g., agribusinesses) and significant social loads—but with current low ability to pay—may require more financial support than areas where economic activities are already high, all else being equal. Assistance to finance renewable energy for agriculture would need to be integrated into a full package from the agriculture sector or organizations supporting the sector. </a:t>
            </a:r>
            <a:endParaRPr lang="en-US">
              <a:latin typeface="Open Sans"/>
              <a:ea typeface="Open Sans"/>
              <a:cs typeface="Open Sans"/>
            </a:endParaRPr>
          </a:p>
        </p:txBody>
      </p:sp>
    </p:spTree>
    <p:extLst>
      <p:ext uri="{BB962C8B-B14F-4D97-AF65-F5344CB8AC3E}">
        <p14:creationId xmlns:p14="http://schemas.microsoft.com/office/powerpoint/2010/main" val="266326311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15063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Explorer</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2.1 </a:t>
            </a:r>
            <a:r>
              <a:rPr lang="en-US" sz="3500">
                <a:latin typeface="Open Sans"/>
                <a:ea typeface="Open Sans" panose="020B0606030504020204" pitchFamily="34" charset="0"/>
                <a:cs typeface="Open Sans" panose="020B0606030504020204" pitchFamily="34" charset="0"/>
                <a:sym typeface="Bodoni SvtyTwo ITC TT-Book"/>
              </a:rPr>
              <a:t>Introduction to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4687408" cy="3693319"/>
          </a:xfrm>
          <a:prstGeom prst="rect">
            <a:avLst/>
          </a:prstGeom>
          <a:noFill/>
        </p:spPr>
        <p:txBody>
          <a:bodyPr wrap="square" rtlCol="0">
            <a:spAutoFi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Energy Access Explorer (EAE) is an </a:t>
            </a:r>
            <a:r>
              <a:rPr lang="en-US" b="1" dirty="0">
                <a:latin typeface="Open Sans" panose="020B0606030504020204" pitchFamily="34" charset="0"/>
                <a:ea typeface="Open Sans" panose="020B0606030504020204" pitchFamily="34" charset="0"/>
                <a:cs typeface="Open Sans" panose="020B0606030504020204" pitchFamily="34" charset="0"/>
              </a:rPr>
              <a:t>online, open-source, interactive, geospatial platform</a:t>
            </a:r>
            <a:r>
              <a:rPr lang="en-US" dirty="0">
                <a:latin typeface="Open Sans" panose="020B0606030504020204" pitchFamily="34" charset="0"/>
                <a:ea typeface="Open Sans" panose="020B0606030504020204" pitchFamily="34" charset="0"/>
                <a:cs typeface="Open Sans" panose="020B0606030504020204" pitchFamily="34" charset="0"/>
              </a:rPr>
              <a:t> that enables clean energy entrepreneurs, energy planners, donors, and development-oriented institutions to </a:t>
            </a:r>
            <a:r>
              <a:rPr lang="en-US" b="1" dirty="0">
                <a:latin typeface="Open Sans" panose="020B0606030504020204" pitchFamily="34" charset="0"/>
                <a:ea typeface="Open Sans" panose="020B0606030504020204" pitchFamily="34" charset="0"/>
                <a:cs typeface="Open Sans" panose="020B0606030504020204" pitchFamily="34" charset="0"/>
              </a:rPr>
              <a:t>identify high priority</a:t>
            </a:r>
            <a:r>
              <a:rPr lang="en-US" dirty="0">
                <a:latin typeface="Open Sans" panose="020B0606030504020204" pitchFamily="34" charset="0"/>
                <a:ea typeface="Open Sans" panose="020B0606030504020204" pitchFamily="34" charset="0"/>
                <a:cs typeface="Open Sans" panose="020B0606030504020204" pitchFamily="34" charset="0"/>
              </a:rPr>
              <a:t> areas where energy access can be expanded. Using spatial data to link energy supply with growing or unmet demand is essential to gaining a better picture of energy access and expanding energy services to those who need it the most.</a:t>
            </a:r>
          </a:p>
        </p:txBody>
      </p:sp>
      <p:pic>
        <p:nvPicPr>
          <p:cNvPr id="8" name="Picture 7">
            <a:extLst>
              <a:ext uri="{FF2B5EF4-FFF2-40B4-BE49-F238E27FC236}">
                <a16:creationId xmlns:a16="http://schemas.microsoft.com/office/drawing/2014/main" id="{A669705F-FB31-B47E-B8C7-941476959D9A}"/>
              </a:ext>
            </a:extLst>
          </p:cNvPr>
          <p:cNvPicPr>
            <a:picLocks noChangeAspect="1"/>
          </p:cNvPicPr>
          <p:nvPr/>
        </p:nvPicPr>
        <p:blipFill>
          <a:blip r:embed="rId4"/>
          <a:stretch>
            <a:fillRect/>
          </a:stretch>
        </p:blipFill>
        <p:spPr>
          <a:xfrm>
            <a:off x="6096000" y="2166448"/>
            <a:ext cx="5302853" cy="3151573"/>
          </a:xfrm>
          <a:prstGeom prst="rect">
            <a:avLst/>
          </a:prstGeom>
        </p:spPr>
      </p:pic>
    </p:spTree>
    <p:extLst>
      <p:ext uri="{BB962C8B-B14F-4D97-AF65-F5344CB8AC3E}">
        <p14:creationId xmlns:p14="http://schemas.microsoft.com/office/powerpoint/2010/main" val="2746861784"/>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9" y="2158008"/>
            <a:ext cx="4065972" cy="4062522"/>
          </a:xfrm>
          <a:prstGeom prst="rect">
            <a:avLst/>
          </a:prstGeom>
          <a:noFill/>
        </p:spPr>
        <p:txBody>
          <a:bodyPr wrap="square" rtlCol="0">
            <a:spAutoFit/>
          </a:bodyPr>
          <a:lstStyle/>
          <a:p>
            <a:pPr>
              <a:lnSpc>
                <a:spcPct val="110000"/>
              </a:lnSpc>
              <a:spcAft>
                <a:spcPts val="169"/>
              </a:spcAft>
            </a:pPr>
            <a:r>
              <a:rPr lang="en-US">
                <a:latin typeface="Open Sans" panose="020B0606030504020204" pitchFamily="34" charset="0"/>
                <a:ea typeface="Open Sans" panose="020B0606030504020204" pitchFamily="34" charset="0"/>
                <a:cs typeface="Open Sans" panose="020B0606030504020204" pitchFamily="34" charset="0"/>
              </a:rPr>
              <a:t>Examples of Energy Access Explorer’s high-resolution, multi-criteria prioritization analysis. This analysis identifies priority areas which are close to health care and education facilities, far from the power network and where solar potential is significant. This is a sample analysis. Users can combine more than 25 geospatial datasets and generate custom prioritization analysis, maps and reports based on their criteria and perspectives. </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Multi-Criteria Analysis</a:t>
            </a:r>
          </a:p>
        </p:txBody>
      </p:sp>
      <p:pic>
        <p:nvPicPr>
          <p:cNvPr id="8" name="Picture 7">
            <a:extLst>
              <a:ext uri="{FF2B5EF4-FFF2-40B4-BE49-F238E27FC236}">
                <a16:creationId xmlns:a16="http://schemas.microsoft.com/office/drawing/2014/main" id="{F4DDDD83-656C-0C41-FCA3-0AF5CD1C4693}"/>
              </a:ext>
            </a:extLst>
          </p:cNvPr>
          <p:cNvPicPr>
            <a:picLocks noChangeAspect="1"/>
          </p:cNvPicPr>
          <p:nvPr/>
        </p:nvPicPr>
        <p:blipFill>
          <a:blip r:embed="rId4"/>
          <a:stretch>
            <a:fillRect/>
          </a:stretch>
        </p:blipFill>
        <p:spPr>
          <a:xfrm>
            <a:off x="5455491" y="1129103"/>
            <a:ext cx="5730374" cy="5169603"/>
          </a:xfrm>
          <a:prstGeom prst="rect">
            <a:avLst/>
          </a:prstGeom>
        </p:spPr>
      </p:pic>
      <p:sp>
        <p:nvSpPr>
          <p:cNvPr id="2" name="Title 10">
            <a:extLst>
              <a:ext uri="{FF2B5EF4-FFF2-40B4-BE49-F238E27FC236}">
                <a16:creationId xmlns:a16="http://schemas.microsoft.com/office/drawing/2014/main" id="{E6EE50A2-44C4-8157-2231-E28E49387C66}"/>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rPr>
              <a:t>2.4 </a:t>
            </a:r>
            <a:r>
              <a:rPr lang="en-US" sz="32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Multi-criteria Analysis for Spatial Energy Planning</a:t>
            </a:r>
            <a:endParaRPr lang="en-GB" sz="32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2145943518"/>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7" name="Google Shape;1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0" name="Google Shape;130;p4"/>
          <p:cNvSpPr txBox="1"/>
          <p:nvPr/>
        </p:nvSpPr>
        <p:spPr>
          <a:xfrm>
            <a:off x="9027736" y="5114953"/>
            <a:ext cx="285022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err="1">
                <a:solidFill>
                  <a:schemeClr val="lt1"/>
                </a:solidFill>
                <a:latin typeface="Open Sans"/>
                <a:ea typeface="Open Sans"/>
                <a:cs typeface="Open Sans"/>
                <a:sym typeface="Open Sans"/>
              </a:rPr>
              <a:t>Woldeamanuel</a:t>
            </a:r>
            <a:r>
              <a:rPr lang="en-US" sz="800" dirty="0">
                <a:solidFill>
                  <a:schemeClr val="lt1"/>
                </a:solidFill>
                <a:latin typeface="Open Sans"/>
                <a:ea typeface="Open Sans"/>
                <a:cs typeface="Open Sans"/>
                <a:sym typeface="Open Sans"/>
              </a:rPr>
              <a:t>, A. A., Khalid, A., Anand, S., Sahar, T., </a:t>
            </a:r>
            <a:r>
              <a:rPr lang="en-US" sz="800" dirty="0" err="1">
                <a:solidFill>
                  <a:schemeClr val="lt1"/>
                </a:solidFill>
                <a:latin typeface="Open Sans"/>
                <a:ea typeface="Open Sans"/>
                <a:cs typeface="Open Sans"/>
                <a:sym typeface="Open Sans"/>
              </a:rPr>
              <a:t>Saklani</a:t>
            </a:r>
            <a:r>
              <a:rPr lang="en-US" sz="800" dirty="0">
                <a:solidFill>
                  <a:schemeClr val="lt1"/>
                </a:solidFill>
                <a:latin typeface="Open Sans"/>
                <a:ea typeface="Open Sans"/>
                <a:cs typeface="Open Sans"/>
                <a:sym typeface="Open Sans"/>
              </a:rPr>
              <a:t>, A., Sinclair-</a:t>
            </a:r>
            <a:r>
              <a:rPr lang="en-US" sz="800" dirty="0" err="1">
                <a:solidFill>
                  <a:schemeClr val="lt1"/>
                </a:solidFill>
                <a:latin typeface="Open Sans"/>
                <a:ea typeface="Open Sans"/>
                <a:cs typeface="Open Sans"/>
                <a:sym typeface="Open Sans"/>
              </a:rPr>
              <a:t>Lecaros</a:t>
            </a:r>
            <a:r>
              <a:rPr lang="en-US" sz="800" dirty="0">
                <a:solidFill>
                  <a:schemeClr val="lt1"/>
                </a:solidFill>
                <a:latin typeface="Open Sans"/>
                <a:ea typeface="Open Sans"/>
                <a:cs typeface="Open Sans"/>
                <a:sym typeface="Open Sans"/>
              </a:rPr>
              <a:t>, S., Mentis, D., </a:t>
            </a:r>
            <a:r>
              <a:rPr lang="en-US" sz="800" dirty="0" err="1">
                <a:solidFill>
                  <a:schemeClr val="lt1"/>
                </a:solidFill>
                <a:latin typeface="Open Sans"/>
                <a:ea typeface="Open Sans"/>
                <a:cs typeface="Open Sans"/>
                <a:sym typeface="Open Sans"/>
              </a:rPr>
              <a:t>Ronoh</a:t>
            </a:r>
            <a:r>
              <a:rPr lang="en-US" sz="800" dirty="0">
                <a:solidFill>
                  <a:schemeClr val="lt1"/>
                </a:solidFill>
                <a:latin typeface="Open Sans"/>
                <a:ea typeface="Open Sans"/>
                <a:cs typeface="Open Sans"/>
                <a:sym typeface="Open Sans"/>
              </a:rPr>
              <a:t>, D., &amp; Stockman, J.,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2: Energy Access Explorer.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World Resource Institute</a:t>
            </a:r>
            <a:endParaRPr dirty="0"/>
          </a:p>
        </p:txBody>
      </p:sp>
      <p:sp>
        <p:nvSpPr>
          <p:cNvPr id="131" name="Google Shape;131;p4"/>
          <p:cNvSpPr txBox="1"/>
          <p:nvPr/>
        </p:nvSpPr>
        <p:spPr>
          <a:xfrm>
            <a:off x="9266839" y="2883713"/>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World Resources Institute</a:t>
            </a:r>
            <a:endParaRPr dirty="0"/>
          </a:p>
        </p:txBody>
      </p:sp>
      <p:sp>
        <p:nvSpPr>
          <p:cNvPr id="133" name="Google Shape;133;p4"/>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4"/>
          <p:cNvSpPr txBox="1"/>
          <p:nvPr/>
        </p:nvSpPr>
        <p:spPr>
          <a:xfrm>
            <a:off x="9266839" y="4151946"/>
            <a:ext cx="2372017"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Alemayehu </a:t>
            </a:r>
            <a:r>
              <a:rPr lang="en-US" sz="800" dirty="0" err="1">
                <a:solidFill>
                  <a:schemeClr val="lt1"/>
                </a:solidFill>
                <a:latin typeface="Open Sans"/>
                <a:ea typeface="Open Sans"/>
                <a:cs typeface="Open Sans"/>
                <a:sym typeface="Open Sans"/>
              </a:rPr>
              <a:t>Agizew</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Woldeamanuel</a:t>
            </a:r>
            <a:r>
              <a:rPr lang="en-US" sz="800" dirty="0">
                <a:solidFill>
                  <a:schemeClr val="lt1"/>
                </a:solidFill>
                <a:latin typeface="Open Sans"/>
                <a:ea typeface="Open Sans"/>
                <a:cs typeface="Open Sans"/>
                <a:sym typeface="Open Sans"/>
              </a:rPr>
              <a:t>, Abdul Khalid, Shikha Anand, </a:t>
            </a:r>
            <a:r>
              <a:rPr lang="en-US" sz="800" dirty="0" err="1">
                <a:solidFill>
                  <a:schemeClr val="lt1"/>
                </a:solidFill>
                <a:latin typeface="Open Sans"/>
                <a:ea typeface="Open Sans"/>
                <a:cs typeface="Open Sans"/>
                <a:sym typeface="Open Sans"/>
              </a:rPr>
              <a:t>Tarannum</a:t>
            </a:r>
            <a:r>
              <a:rPr lang="en-US" sz="800" dirty="0">
                <a:solidFill>
                  <a:schemeClr val="lt1"/>
                </a:solidFill>
                <a:latin typeface="Open Sans"/>
                <a:ea typeface="Open Sans"/>
                <a:cs typeface="Open Sans"/>
                <a:sym typeface="Open Sans"/>
              </a:rPr>
              <a:t> Sahar, Akansha </a:t>
            </a:r>
            <a:r>
              <a:rPr lang="en-US" sz="800" dirty="0" err="1">
                <a:solidFill>
                  <a:schemeClr val="lt1"/>
                </a:solidFill>
                <a:latin typeface="Open Sans"/>
                <a:ea typeface="Open Sans"/>
                <a:cs typeface="Open Sans"/>
                <a:sym typeface="Open Sans"/>
              </a:rPr>
              <a:t>Saklani</a:t>
            </a:r>
            <a:r>
              <a:rPr lang="en-US" sz="800" dirty="0">
                <a:solidFill>
                  <a:schemeClr val="lt1"/>
                </a:solidFill>
                <a:latin typeface="Open Sans"/>
                <a:ea typeface="Open Sans"/>
                <a:cs typeface="Open Sans"/>
                <a:sym typeface="Open Sans"/>
              </a:rPr>
              <a:t>, Santiago Sinclair-</a:t>
            </a:r>
            <a:r>
              <a:rPr lang="en-US" sz="800" dirty="0" err="1">
                <a:solidFill>
                  <a:schemeClr val="lt1"/>
                </a:solidFill>
                <a:latin typeface="Open Sans"/>
                <a:ea typeface="Open Sans"/>
                <a:cs typeface="Open Sans"/>
                <a:sym typeface="Open Sans"/>
              </a:rPr>
              <a:t>Lecaros</a:t>
            </a:r>
            <a:r>
              <a:rPr lang="en-US" sz="800" dirty="0">
                <a:solidFill>
                  <a:schemeClr val="lt1"/>
                </a:solidFill>
                <a:latin typeface="Open Sans"/>
                <a:ea typeface="Open Sans"/>
                <a:cs typeface="Open Sans"/>
                <a:sym typeface="Open Sans"/>
              </a:rPr>
              <a:t>, Dimitris Mentis, Douglas </a:t>
            </a:r>
            <a:r>
              <a:rPr lang="en-US" sz="800" dirty="0" err="1">
                <a:solidFill>
                  <a:schemeClr val="lt1"/>
                </a:solidFill>
                <a:latin typeface="Open Sans"/>
                <a:ea typeface="Open Sans"/>
                <a:cs typeface="Open Sans"/>
                <a:sym typeface="Open Sans"/>
              </a:rPr>
              <a:t>Ronoh</a:t>
            </a:r>
            <a:r>
              <a:rPr lang="en-US" sz="800" dirty="0">
                <a:solidFill>
                  <a:schemeClr val="lt1"/>
                </a:solidFill>
                <a:latin typeface="Open Sans"/>
                <a:ea typeface="Open Sans"/>
                <a:cs typeface="Open Sans"/>
                <a:sym typeface="Open Sans"/>
              </a:rPr>
              <a:t> and Jake Stockman from the Royal Institute of World Resources Institute</a:t>
            </a:r>
            <a:endParaRPr dirty="0"/>
          </a:p>
        </p:txBody>
      </p:sp>
      <p:pic>
        <p:nvPicPr>
          <p:cNvPr id="135" name="Google Shape;135;p4"/>
          <p:cNvPicPr preferRelativeResize="0"/>
          <p:nvPr/>
        </p:nvPicPr>
        <p:blipFill rotWithShape="1">
          <a:blip r:embed="rId4">
            <a:alphaModFix/>
          </a:blip>
          <a:srcRect/>
          <a:stretch/>
        </p:blipFill>
        <p:spPr>
          <a:xfrm>
            <a:off x="9609421" y="3387982"/>
            <a:ext cx="1686852" cy="584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2.1 </a:t>
            </a:r>
            <a:r>
              <a:rPr lang="en-US" sz="3500">
                <a:latin typeface="Open Sans"/>
                <a:ea typeface="Open Sans" panose="020B0606030504020204" pitchFamily="34" charset="0"/>
                <a:cs typeface="Open Sans" panose="020B0606030504020204" pitchFamily="34" charset="0"/>
                <a:sym typeface="Bodoni SvtyTwo ITC TT-Book"/>
              </a:rPr>
              <a:t>Introduction to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9" y="2158008"/>
            <a:ext cx="4314546" cy="3139321"/>
          </a:xfrm>
          <a:prstGeom prst="rect">
            <a:avLst/>
          </a:prstGeom>
          <a:noFill/>
        </p:spPr>
        <p:txBody>
          <a:bodyPr wrap="square" lIns="91440" tIns="45720" rIns="91440" bIns="45720" rtlCol="0" anchor="t">
            <a:spAutoFit/>
          </a:bodyPr>
          <a:lstStyle/>
          <a:p>
            <a:r>
              <a:rPr lang="en-US">
                <a:latin typeface="Open Sans"/>
                <a:ea typeface="+mn-lt"/>
                <a:cs typeface="+mn-lt"/>
              </a:rPr>
              <a:t>Energy Access Explorer identifies areas where electrification and socio-economic development can be linked to meet the needs of underserved or unserved communities</a:t>
            </a:r>
            <a:r>
              <a:rPr lang="en-US">
                <a:latin typeface="Open Sans"/>
                <a:ea typeface="Open Sans"/>
                <a:cs typeface="Open Sans"/>
              </a:rPr>
              <a:t>. Energy Access Explorer can complement the cost optimization planning tools that energy planners already use, providing a bottom-up representation of energy affordability and demand. </a:t>
            </a:r>
          </a:p>
          <a:p>
            <a:endParaRPr lang="en-US">
              <a:latin typeface="Open Sans"/>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Key Aspects of Energy Access Explorer</a:t>
            </a:r>
          </a:p>
        </p:txBody>
      </p:sp>
      <p:pic>
        <p:nvPicPr>
          <p:cNvPr id="1026" name="Picture 2">
            <a:extLst>
              <a:ext uri="{FF2B5EF4-FFF2-40B4-BE49-F238E27FC236}">
                <a16:creationId xmlns:a16="http://schemas.microsoft.com/office/drawing/2014/main" id="{9429E6BD-4700-6DED-70BB-5EE186C88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668" y="1790034"/>
            <a:ext cx="4834818" cy="3230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F01F1B-DFEF-7628-2245-08E7E06F8DE3}"/>
              </a:ext>
            </a:extLst>
          </p:cNvPr>
          <p:cNvSpPr/>
          <p:nvPr/>
        </p:nvSpPr>
        <p:spPr>
          <a:xfrm>
            <a:off x="4826161" y="4995756"/>
            <a:ext cx="5205606" cy="307777"/>
          </a:xfrm>
          <a:prstGeom prst="rect">
            <a:avLst/>
          </a:prstGeom>
        </p:spPr>
        <p:txBody>
          <a:bodyPr wrap="square" lIns="91440" tIns="45720" rIns="91440" bIns="45720" anchor="t">
            <a:spAutoFit/>
          </a:bodyPr>
          <a:lstStyle/>
          <a:p>
            <a:r>
              <a:rPr lang="en-US" sz="1400" i="1">
                <a:latin typeface="Open Sans "/>
              </a:rPr>
              <a:t>                                 SOURCE: The Climate Group/Flickr</a:t>
            </a:r>
            <a:endParaRPr lang="en-GB" sz="1400" b="1" i="1">
              <a:latin typeface="Open Sans "/>
            </a:endParaRPr>
          </a:p>
        </p:txBody>
      </p:sp>
    </p:spTree>
    <p:extLst>
      <p:ext uri="{BB962C8B-B14F-4D97-AF65-F5344CB8AC3E}">
        <p14:creationId xmlns:p14="http://schemas.microsoft.com/office/powerpoint/2010/main" val="193606039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6276"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2.1 </a:t>
            </a:r>
            <a:r>
              <a:rPr lang="en-US" sz="3500">
                <a:latin typeface="Open Sans"/>
                <a:ea typeface="Open Sans" panose="020B0606030504020204" pitchFamily="34" charset="0"/>
                <a:cs typeface="Open Sans" panose="020B0606030504020204" pitchFamily="34" charset="0"/>
                <a:sym typeface="Bodoni SvtyTwo ITC TT-Book"/>
              </a:rPr>
              <a:t>Introduction to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5714126" cy="3970318"/>
          </a:xfrm>
          <a:prstGeom prst="rect">
            <a:avLst/>
          </a:prstGeom>
          <a:noFill/>
        </p:spPr>
        <p:txBody>
          <a:bodyPr wrap="square" lIns="91440" tIns="45720" rIns="91440" bIns="45720" rtlCol="0" anchor="t">
            <a:spAutoFit/>
          </a:bodyPr>
          <a:lstStyle/>
          <a:p>
            <a:pPr marL="342900" indent="-342900">
              <a:buFont typeface="Arial"/>
              <a:buChar char="•"/>
            </a:pPr>
            <a:r>
              <a:rPr lang="en-GB">
                <a:latin typeface="Open Sans"/>
                <a:ea typeface="+mn-lt"/>
                <a:cs typeface="+mn-lt"/>
              </a:rPr>
              <a:t>EAE supports the development of healthcare roadmaps for both Zambia and Uganda, providing valuable insights and strategies. </a:t>
            </a:r>
          </a:p>
          <a:p>
            <a:pPr marL="342900" indent="-342900">
              <a:buFont typeface="Arial"/>
              <a:buChar char="•"/>
            </a:pPr>
            <a:r>
              <a:rPr lang="en-GB">
                <a:latin typeface="Open Sans"/>
                <a:ea typeface="+mn-lt"/>
                <a:cs typeface="+mn-lt"/>
              </a:rPr>
              <a:t>It plays a pivotal role in the development of local County Energy Plans in Kenya, enhancing energy planning at a grassroots level. </a:t>
            </a:r>
          </a:p>
          <a:p>
            <a:pPr marL="342900" indent="-342900">
              <a:buFont typeface="Arial"/>
              <a:buChar char="•"/>
            </a:pPr>
            <a:r>
              <a:rPr lang="en-GB">
                <a:latin typeface="Open Sans"/>
                <a:ea typeface="+mn-lt"/>
                <a:cs typeface="+mn-lt"/>
              </a:rPr>
              <a:t>It supports the 0.5 billion USD Africa Mini Grid Program in Nigeria. </a:t>
            </a:r>
          </a:p>
          <a:p>
            <a:pPr marL="342900" indent="-342900">
              <a:buFont typeface="Arial"/>
              <a:buChar char="•"/>
            </a:pPr>
            <a:r>
              <a:rPr lang="en-GB">
                <a:latin typeface="Open Sans"/>
                <a:ea typeface="+mn-lt"/>
                <a:cs typeface="+mn-lt"/>
              </a:rPr>
              <a:t>It informs the design of the World Bank's Results Based Financing for Off-Grid Electrification in Ethiopia. </a:t>
            </a:r>
          </a:p>
          <a:p>
            <a:pPr marL="342900" indent="-342900">
              <a:buFont typeface="Arial"/>
              <a:buChar char="•"/>
            </a:pPr>
            <a:r>
              <a:rPr lang="en-GB">
                <a:latin typeface="Open Sans"/>
                <a:ea typeface="+mn-lt"/>
                <a:cs typeface="+mn-lt"/>
              </a:rPr>
              <a:t>It enables an integrated and inclusive approach to planning through cross sectoral EAE working groups.</a:t>
            </a:r>
            <a:endParaRPr lang="en-GB">
              <a:latin typeface="Open Sans"/>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Contributions of Energy Access Explorer</a:t>
            </a:r>
          </a:p>
        </p:txBody>
      </p:sp>
      <p:pic>
        <p:nvPicPr>
          <p:cNvPr id="26" name="Picture 25" descr="A screenshot of a website&#10;&#10;Description automatically generated">
            <a:extLst>
              <a:ext uri="{FF2B5EF4-FFF2-40B4-BE49-F238E27FC236}">
                <a16:creationId xmlns:a16="http://schemas.microsoft.com/office/drawing/2014/main" id="{F2B7BEEA-B5EF-6FA8-F7C9-807EC47325F3}"/>
              </a:ext>
            </a:extLst>
          </p:cNvPr>
          <p:cNvPicPr>
            <a:picLocks noChangeAspect="1"/>
          </p:cNvPicPr>
          <p:nvPr/>
        </p:nvPicPr>
        <p:blipFill>
          <a:blip r:embed="rId4"/>
          <a:stretch>
            <a:fillRect/>
          </a:stretch>
        </p:blipFill>
        <p:spPr>
          <a:xfrm>
            <a:off x="7496977" y="2158169"/>
            <a:ext cx="3496020" cy="1807204"/>
          </a:xfrm>
          <a:prstGeom prst="rect">
            <a:avLst/>
          </a:prstGeom>
        </p:spPr>
      </p:pic>
      <p:pic>
        <p:nvPicPr>
          <p:cNvPr id="27" name="Picture 26" descr="A screenshot of a website&#10;&#10;Description automatically generated">
            <a:extLst>
              <a:ext uri="{FF2B5EF4-FFF2-40B4-BE49-F238E27FC236}">
                <a16:creationId xmlns:a16="http://schemas.microsoft.com/office/drawing/2014/main" id="{DDD4401C-1A86-5C95-92D6-C4917A984983}"/>
              </a:ext>
            </a:extLst>
          </p:cNvPr>
          <p:cNvPicPr>
            <a:picLocks noChangeAspect="1"/>
          </p:cNvPicPr>
          <p:nvPr/>
        </p:nvPicPr>
        <p:blipFill>
          <a:blip r:embed="rId5"/>
          <a:stretch>
            <a:fillRect/>
          </a:stretch>
        </p:blipFill>
        <p:spPr>
          <a:xfrm>
            <a:off x="7451075" y="320743"/>
            <a:ext cx="3541922" cy="1791406"/>
          </a:xfrm>
          <a:prstGeom prst="rect">
            <a:avLst/>
          </a:prstGeom>
        </p:spPr>
      </p:pic>
      <p:pic>
        <p:nvPicPr>
          <p:cNvPr id="28" name="Picture 27" descr="A newspaper with a map and a photo of a solar panel&#10;&#10;Description automatically generated">
            <a:extLst>
              <a:ext uri="{FF2B5EF4-FFF2-40B4-BE49-F238E27FC236}">
                <a16:creationId xmlns:a16="http://schemas.microsoft.com/office/drawing/2014/main" id="{4CC3BD9D-3629-C2EE-FEBE-B491316ABCDE}"/>
              </a:ext>
            </a:extLst>
          </p:cNvPr>
          <p:cNvPicPr>
            <a:picLocks noChangeAspect="1"/>
          </p:cNvPicPr>
          <p:nvPr/>
        </p:nvPicPr>
        <p:blipFill>
          <a:blip r:embed="rId6"/>
          <a:stretch>
            <a:fillRect/>
          </a:stretch>
        </p:blipFill>
        <p:spPr>
          <a:xfrm>
            <a:off x="7542883" y="3885626"/>
            <a:ext cx="3450115" cy="2088843"/>
          </a:xfrm>
          <a:prstGeom prst="rect">
            <a:avLst/>
          </a:prstGeom>
        </p:spPr>
      </p:pic>
    </p:spTree>
    <p:extLst>
      <p:ext uri="{BB962C8B-B14F-4D97-AF65-F5344CB8AC3E}">
        <p14:creationId xmlns:p14="http://schemas.microsoft.com/office/powerpoint/2010/main" val="291885018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43793"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2.1 </a:t>
            </a:r>
            <a:r>
              <a:rPr lang="en-US" sz="3500">
                <a:latin typeface="Open Sans"/>
                <a:ea typeface="Open Sans" panose="020B0606030504020204" pitchFamily="34" charset="0"/>
                <a:cs typeface="Open Sans" panose="020B0606030504020204" pitchFamily="34" charset="0"/>
                <a:sym typeface="Bodoni SvtyTwo ITC TT-Book"/>
              </a:rPr>
              <a:t>Introduction to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5074747" cy="5909310"/>
          </a:xfrm>
          <a:prstGeom prst="rect">
            <a:avLst/>
          </a:prstGeom>
          <a:noFill/>
        </p:spPr>
        <p:txBody>
          <a:bodyPr wrap="square" lIns="91440" tIns="45720" rIns="91440" bIns="45720" rtlCol="0" anchor="t">
            <a:spAutoFit/>
          </a:bodyPr>
          <a:lstStyle/>
          <a:p>
            <a:pPr marL="285750" indent="-285750">
              <a:buFont typeface="Arial"/>
              <a:buChar char="•"/>
            </a:pPr>
            <a:r>
              <a:rPr lang="en-GB" dirty="0">
                <a:latin typeface="Open Sans"/>
                <a:ea typeface="+mn-lt"/>
                <a:cs typeface="+mn-lt"/>
              </a:rPr>
              <a:t>Covers countries with </a:t>
            </a:r>
            <a:r>
              <a:rPr lang="en-GB" b="1" dirty="0">
                <a:latin typeface="Open Sans"/>
                <a:ea typeface="+mn-lt"/>
                <a:cs typeface="+mn-lt"/>
              </a:rPr>
              <a:t>32% of the total unserved population globally </a:t>
            </a:r>
          </a:p>
          <a:p>
            <a:pPr marL="285750" indent="-285750">
              <a:buFont typeface="Arial"/>
              <a:buChar char="•"/>
            </a:pPr>
            <a:r>
              <a:rPr lang="en-GB" b="1" dirty="0">
                <a:latin typeface="Open Sans"/>
                <a:ea typeface="+mn-lt"/>
                <a:cs typeface="+mn-lt"/>
              </a:rPr>
              <a:t>Originally prototyped for 3 countries</a:t>
            </a:r>
            <a:r>
              <a:rPr lang="en-GB" dirty="0">
                <a:latin typeface="Open Sans"/>
                <a:ea typeface="+mn-lt"/>
                <a:cs typeface="+mn-lt"/>
              </a:rPr>
              <a:t> and is now being developed for </a:t>
            </a:r>
            <a:r>
              <a:rPr lang="en-GB" b="1" dirty="0">
                <a:latin typeface="Open Sans"/>
                <a:ea typeface="+mn-lt"/>
                <a:cs typeface="+mn-lt"/>
              </a:rPr>
              <a:t>23 geographies</a:t>
            </a:r>
            <a:r>
              <a:rPr lang="en-GB" dirty="0">
                <a:latin typeface="Open Sans"/>
                <a:ea typeface="+mn-lt"/>
                <a:cs typeface="+mn-lt"/>
              </a:rPr>
              <a:t>, at both </a:t>
            </a:r>
            <a:r>
              <a:rPr lang="en-GB" b="1" dirty="0">
                <a:latin typeface="Open Sans"/>
                <a:ea typeface="+mn-lt"/>
                <a:cs typeface="+mn-lt"/>
              </a:rPr>
              <a:t>national and subnational levels </a:t>
            </a:r>
            <a:endParaRPr lang="en-GB" b="1" dirty="0">
              <a:latin typeface="Open Sans"/>
              <a:ea typeface="Open Sans"/>
              <a:cs typeface="Open Sans"/>
            </a:endParaRPr>
          </a:p>
          <a:p>
            <a:pPr marL="285750" indent="-285750">
              <a:buFont typeface="Arial"/>
              <a:buChar char="•"/>
            </a:pPr>
            <a:r>
              <a:rPr lang="en-GB" dirty="0">
                <a:latin typeface="Open Sans"/>
                <a:ea typeface="+mn-lt"/>
                <a:cs typeface="+mn-lt"/>
              </a:rPr>
              <a:t>Close partnership with </a:t>
            </a:r>
            <a:r>
              <a:rPr lang="en-GB" b="1" dirty="0">
                <a:latin typeface="Open Sans"/>
                <a:ea typeface="+mn-lt"/>
                <a:cs typeface="+mn-lt"/>
              </a:rPr>
              <a:t>more than 200 stakeholders and users</a:t>
            </a:r>
            <a:r>
              <a:rPr lang="en-GB" dirty="0">
                <a:latin typeface="Open Sans"/>
                <a:ea typeface="+mn-lt"/>
                <a:cs typeface="+mn-lt"/>
              </a:rPr>
              <a:t>. </a:t>
            </a:r>
          </a:p>
          <a:p>
            <a:pPr marL="285750" indent="-285750">
              <a:buFont typeface="Arial"/>
              <a:buChar char="•"/>
            </a:pPr>
            <a:r>
              <a:rPr lang="en-GB" dirty="0">
                <a:latin typeface="Open Sans"/>
                <a:ea typeface="+mn-lt"/>
                <a:cs typeface="+mn-lt"/>
              </a:rPr>
              <a:t>Has more than </a:t>
            </a:r>
            <a:r>
              <a:rPr lang="en-GB" b="1">
                <a:latin typeface="Open Sans"/>
                <a:ea typeface="+mn-lt"/>
                <a:cs typeface="+mn-lt"/>
              </a:rPr>
              <a:t>16,000 </a:t>
            </a:r>
            <a:r>
              <a:rPr lang="en-GB" b="1" dirty="0">
                <a:latin typeface="Open Sans"/>
                <a:ea typeface="+mn-lt"/>
                <a:cs typeface="+mn-lt"/>
              </a:rPr>
              <a:t>users</a:t>
            </a:r>
            <a:r>
              <a:rPr lang="en-GB" dirty="0">
                <a:latin typeface="Open Sans"/>
                <a:ea typeface="+mn-lt"/>
                <a:cs typeface="+mn-lt"/>
              </a:rPr>
              <a:t> </a:t>
            </a:r>
          </a:p>
          <a:p>
            <a:pPr marL="285750" indent="-285750">
              <a:buFont typeface="Arial"/>
              <a:buChar char="•"/>
            </a:pPr>
            <a:r>
              <a:rPr lang="en-GB">
                <a:latin typeface="Open Sans"/>
                <a:ea typeface="+mn-lt"/>
                <a:cs typeface="+mn-lt"/>
              </a:rPr>
              <a:t>Has more than </a:t>
            </a:r>
            <a:r>
              <a:rPr lang="en-GB" b="1">
                <a:latin typeface="Open Sans"/>
                <a:ea typeface="+mn-lt"/>
                <a:cs typeface="+mn-lt"/>
              </a:rPr>
              <a:t>15 M USD</a:t>
            </a:r>
            <a:r>
              <a:rPr lang="en-GB">
                <a:latin typeface="Open Sans"/>
                <a:ea typeface="+mn-lt"/>
                <a:cs typeface="+mn-lt"/>
              </a:rPr>
              <a:t> in kind contributions </a:t>
            </a:r>
            <a:endParaRPr lang="en-GB">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Open Sans"/>
              <a:cs typeface="Open Sans"/>
            </a:endParaRPr>
          </a:p>
          <a:p>
            <a:pPr>
              <a:buFont typeface="Arial"/>
              <a:buChar char="•"/>
            </a:pPr>
            <a:endParaRPr lang="en-GB" dirty="0">
              <a:latin typeface="Open Sans"/>
              <a:ea typeface="+mn-lt"/>
              <a:cs typeface="+mn-lt"/>
            </a:endParaRPr>
          </a:p>
          <a:p>
            <a:pPr>
              <a:buFont typeface="Arial"/>
              <a:buChar char="•"/>
            </a:pPr>
            <a:endParaRPr lang="en-GB" dirty="0">
              <a:latin typeface="Open Sans"/>
              <a:ea typeface="+mn-lt"/>
              <a:cs typeface="+mn-lt"/>
            </a:endParaRPr>
          </a:p>
          <a:p>
            <a:pPr marL="342900" indent="-342900">
              <a:buFont typeface="Arial"/>
              <a:buChar char="•"/>
            </a:pPr>
            <a:endParaRPr lang="en-GB" dirty="0">
              <a:latin typeface="Open Sans"/>
              <a:ea typeface="Open Sans"/>
              <a:cs typeface="Open Sans"/>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Energy Access Explorer</a:t>
            </a:r>
          </a:p>
        </p:txBody>
      </p:sp>
      <p:pic>
        <p:nvPicPr>
          <p:cNvPr id="2" name="Picture 1" descr="A group of flags with text&#10;&#10;Description automatically generated">
            <a:extLst>
              <a:ext uri="{FF2B5EF4-FFF2-40B4-BE49-F238E27FC236}">
                <a16:creationId xmlns:a16="http://schemas.microsoft.com/office/drawing/2014/main" id="{FC6D63CE-B2A0-C2A2-9D8F-B09E02C35C56}"/>
              </a:ext>
            </a:extLst>
          </p:cNvPr>
          <p:cNvPicPr>
            <a:picLocks noChangeAspect="1"/>
          </p:cNvPicPr>
          <p:nvPr/>
        </p:nvPicPr>
        <p:blipFill>
          <a:blip r:embed="rId4"/>
          <a:stretch>
            <a:fillRect/>
          </a:stretch>
        </p:blipFill>
        <p:spPr>
          <a:xfrm>
            <a:off x="6420512" y="712119"/>
            <a:ext cx="4524260" cy="2699385"/>
          </a:xfrm>
          <a:prstGeom prst="rect">
            <a:avLst/>
          </a:prstGeom>
        </p:spPr>
      </p:pic>
      <p:pic>
        <p:nvPicPr>
          <p:cNvPr id="4" name="Picture 3" descr="A collage of different logos&#10;&#10;Description automatically generated">
            <a:extLst>
              <a:ext uri="{FF2B5EF4-FFF2-40B4-BE49-F238E27FC236}">
                <a16:creationId xmlns:a16="http://schemas.microsoft.com/office/drawing/2014/main" id="{F2FD987C-7B90-1B4E-F3B9-990AB63B7B73}"/>
              </a:ext>
            </a:extLst>
          </p:cNvPr>
          <p:cNvPicPr>
            <a:picLocks noChangeAspect="1"/>
          </p:cNvPicPr>
          <p:nvPr/>
        </p:nvPicPr>
        <p:blipFill>
          <a:blip r:embed="rId5"/>
          <a:stretch>
            <a:fillRect/>
          </a:stretch>
        </p:blipFill>
        <p:spPr>
          <a:xfrm>
            <a:off x="6316992" y="3579258"/>
            <a:ext cx="4726236" cy="2691659"/>
          </a:xfrm>
          <a:prstGeom prst="rect">
            <a:avLst/>
          </a:prstGeom>
        </p:spPr>
      </p:pic>
    </p:spTree>
    <p:extLst>
      <p:ext uri="{BB962C8B-B14F-4D97-AF65-F5344CB8AC3E}">
        <p14:creationId xmlns:p14="http://schemas.microsoft.com/office/powerpoint/2010/main" val="261370224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2.2 </a:t>
            </a:r>
            <a:r>
              <a:rPr lang="en-US" sz="3500">
                <a:latin typeface="Open Sans"/>
                <a:ea typeface="Open Sans" panose="020B0606030504020204" pitchFamily="34" charset="0"/>
                <a:cs typeface="Open Sans" panose="020B0606030504020204" pitchFamily="34" charset="0"/>
                <a:sym typeface="Bodoni SvtyTwo ITC TT-Book"/>
              </a:rPr>
              <a:t>Uses of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716815" cy="2946319"/>
          </a:xfrm>
          <a:prstGeom prst="rect">
            <a:avLst/>
          </a:prstGeom>
          <a:noFill/>
        </p:spPr>
        <p:txBody>
          <a:bodyPr wrap="square" lIns="91440" tIns="45720" rIns="91440" bIns="45720" rtlCol="0" anchor="t">
            <a:spAutoFit/>
          </a:bodyPr>
          <a:lstStyle/>
          <a:p>
            <a:pPr algn="just">
              <a:lnSpc>
                <a:spcPct val="110000"/>
              </a:lnSpc>
              <a:spcAft>
                <a:spcPts val="169"/>
              </a:spcAft>
            </a:pPr>
            <a:r>
              <a:rPr lang="en-US">
                <a:latin typeface="Open Sans"/>
                <a:ea typeface="+mn-lt"/>
                <a:cs typeface="+mn-lt"/>
              </a:rPr>
              <a:t>Energy Access Explorer empowers a diverse range of stakeholders in the energy sector. By providing data-driven insights into energy access and consumer demographics, the platform enables informed decision-making, targeted interventions, and more effective planning for clean energy deployment and development initiatives.</a:t>
            </a:r>
            <a:endParaRPr lang="en-US">
              <a:latin typeface="Open Sans"/>
              <a:ea typeface="Open Sans"/>
              <a:cs typeface="Open Sans"/>
            </a:endParaRPr>
          </a:p>
          <a:p>
            <a:pPr algn="just">
              <a:lnSpc>
                <a:spcPct val="110000"/>
              </a:lnSpc>
              <a:spcAft>
                <a:spcPts val="169"/>
              </a:spcAft>
            </a:pPr>
            <a:endParaRPr lang="en-US">
              <a:latin typeface="Calibri"/>
              <a:ea typeface="Open Sans"/>
              <a:cs typeface="Calibri"/>
            </a:endParaRPr>
          </a:p>
          <a:p>
            <a:pPr marL="342900" indent="-342900" algn="just">
              <a:lnSpc>
                <a:spcPct val="110000"/>
              </a:lnSpc>
              <a:spcAft>
                <a:spcPts val="169"/>
              </a:spcAft>
              <a:buFont typeface="Wingdings" panose="05000000000000000000" pitchFamily="2" charset="2"/>
              <a:buChar char="q"/>
            </a:pPr>
            <a:r>
              <a:rPr lang="en-US" b="1">
                <a:latin typeface="Open Sans"/>
                <a:ea typeface="Open Sans"/>
                <a:cs typeface="Open Sans"/>
              </a:rPr>
              <a:t>Strategic integrated energy planning</a:t>
            </a:r>
          </a:p>
          <a:p>
            <a:pPr marL="342900" indent="-342900" algn="just">
              <a:lnSpc>
                <a:spcPct val="110000"/>
              </a:lnSpc>
              <a:spcAft>
                <a:spcPts val="169"/>
              </a:spcAft>
              <a:buFont typeface="Wingdings" panose="05000000000000000000" pitchFamily="2" charset="2"/>
              <a:buChar char="q"/>
            </a:pPr>
            <a:r>
              <a:rPr lang="en-US" b="1">
                <a:latin typeface="Open Sans"/>
                <a:ea typeface="Open Sans"/>
                <a:cs typeface="Open Sans"/>
              </a:rPr>
              <a:t>Expansion of clean energy markets</a:t>
            </a:r>
          </a:p>
          <a:p>
            <a:pPr marL="342900" indent="-342900" algn="just">
              <a:lnSpc>
                <a:spcPct val="110000"/>
              </a:lnSpc>
              <a:spcAft>
                <a:spcPts val="169"/>
              </a:spcAft>
              <a:buFont typeface="Wingdings" panose="05000000000000000000" pitchFamily="2" charset="2"/>
              <a:buChar char="q"/>
            </a:pPr>
            <a:r>
              <a:rPr lang="en-US" b="1">
                <a:latin typeface="Open Sans"/>
                <a:ea typeface="Open Sans"/>
                <a:cs typeface="Open Sans"/>
              </a:rPr>
              <a:t>Prioritization of investments in the clean energy space</a:t>
            </a:r>
          </a:p>
          <a:p>
            <a:pPr marL="342900" indent="-342900" algn="just">
              <a:lnSpc>
                <a:spcPct val="110000"/>
              </a:lnSpc>
              <a:spcAft>
                <a:spcPts val="169"/>
              </a:spcAft>
              <a:buFont typeface="Wingdings" panose="05000000000000000000" pitchFamily="2" charset="2"/>
              <a:buChar char="q"/>
            </a:pPr>
            <a:r>
              <a:rPr lang="en-US" b="1">
                <a:latin typeface="Open Sans"/>
                <a:ea typeface="Open Sans"/>
                <a:cs typeface="Open Sans"/>
              </a:rPr>
              <a:t>Estimation of energy needs for development services</a:t>
            </a: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Primary Uses of Energy Access Explorer</a:t>
            </a:r>
          </a:p>
        </p:txBody>
      </p:sp>
    </p:spTree>
    <p:extLst>
      <p:ext uri="{BB962C8B-B14F-4D97-AF65-F5344CB8AC3E}">
        <p14:creationId xmlns:p14="http://schemas.microsoft.com/office/powerpoint/2010/main" val="86237416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2.2 </a:t>
            </a:r>
            <a:r>
              <a:rPr lang="en-US" sz="3500">
                <a:latin typeface="Open Sans"/>
                <a:ea typeface="Open Sans" panose="020B0606030504020204" pitchFamily="34" charset="0"/>
                <a:cs typeface="Open Sans" panose="020B0606030504020204" pitchFamily="34" charset="0"/>
                <a:sym typeface="Bodoni SvtyTwo ITC TT-Book"/>
              </a:rPr>
              <a:t>Uses of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9" y="2158008"/>
            <a:ext cx="9224392" cy="3510769"/>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Open Sans"/>
                <a:ea typeface="+mn-lt"/>
                <a:cs typeface="+mn-lt"/>
              </a:rPr>
              <a:t>Analysts and/or decision-makers within energy planning functions (a rural electrification agency, a planning unit of an energy ministry, etc.) can use the tool to </a:t>
            </a:r>
            <a:r>
              <a:rPr lang="en-US" sz="2000" b="1" dirty="0">
                <a:latin typeface="Open Sans"/>
                <a:ea typeface="+mn-lt"/>
                <a:cs typeface="+mn-lt"/>
              </a:rPr>
              <a:t>improve linking energy access and socioeconomic development</a:t>
            </a:r>
            <a:r>
              <a:rPr lang="en-US" sz="2000" dirty="0">
                <a:latin typeface="Open Sans"/>
                <a:ea typeface="+mn-lt"/>
                <a:cs typeface="+mn-lt"/>
              </a:rPr>
              <a:t> to meet people’s needs. </a:t>
            </a:r>
          </a:p>
          <a:p>
            <a:pPr>
              <a:lnSpc>
                <a:spcPct val="110000"/>
              </a:lnSpc>
              <a:spcAft>
                <a:spcPts val="169"/>
              </a:spcAft>
            </a:pPr>
            <a:endParaRPr lang="en-US" sz="2000" dirty="0">
              <a:latin typeface="Open Sans"/>
              <a:ea typeface="+mn-lt"/>
              <a:cs typeface="+mn-lt"/>
            </a:endParaRPr>
          </a:p>
          <a:p>
            <a:pPr>
              <a:lnSpc>
                <a:spcPct val="110000"/>
              </a:lnSpc>
              <a:spcAft>
                <a:spcPts val="169"/>
              </a:spcAft>
            </a:pPr>
            <a:r>
              <a:rPr lang="en-US" sz="2000" dirty="0">
                <a:latin typeface="Open Sans"/>
                <a:ea typeface="+mn-lt"/>
                <a:cs typeface="+mn-lt"/>
              </a:rPr>
              <a:t>Energy Access Explorer complements the cost-optimization planning tools these agencies use and provides a </a:t>
            </a:r>
            <a:r>
              <a:rPr lang="en-US" sz="2000" b="1" dirty="0">
                <a:latin typeface="Open Sans"/>
                <a:ea typeface="+mn-lt"/>
                <a:cs typeface="+mn-lt"/>
              </a:rPr>
              <a:t>bottom-up representation</a:t>
            </a:r>
            <a:r>
              <a:rPr lang="en-US" sz="2000" dirty="0">
                <a:latin typeface="Open Sans"/>
                <a:ea typeface="+mn-lt"/>
                <a:cs typeface="+mn-lt"/>
              </a:rPr>
              <a:t> of aspects of affordability and demand. Further, it </a:t>
            </a:r>
            <a:r>
              <a:rPr lang="en-US" sz="2000" b="1" dirty="0">
                <a:latin typeface="Open Sans"/>
                <a:ea typeface="+mn-lt"/>
                <a:cs typeface="+mn-lt"/>
              </a:rPr>
              <a:t>serves as a database</a:t>
            </a:r>
            <a:r>
              <a:rPr lang="en-US" sz="2000" dirty="0">
                <a:latin typeface="Open Sans"/>
                <a:ea typeface="+mn-lt"/>
                <a:cs typeface="+mn-lt"/>
              </a:rPr>
              <a:t> that aggregates up-to date information. This </a:t>
            </a:r>
            <a:r>
              <a:rPr lang="en-US" sz="2000" b="1" dirty="0">
                <a:latin typeface="Open Sans"/>
                <a:ea typeface="+mn-lt"/>
                <a:cs typeface="+mn-lt"/>
              </a:rPr>
              <a:t>reduces high transaction costs</a:t>
            </a:r>
            <a:r>
              <a:rPr lang="en-US" sz="2000" dirty="0">
                <a:latin typeface="Open Sans"/>
                <a:ea typeface="+mn-lt"/>
                <a:cs typeface="+mn-lt"/>
              </a:rPr>
              <a:t> for data aggregation and sharing.  </a:t>
            </a:r>
            <a:endParaRPr lang="en-US" sz="2000" dirty="0">
              <a:latin typeface="Open Sans"/>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Strategic Integrated Energy Planning</a:t>
            </a:r>
          </a:p>
        </p:txBody>
      </p:sp>
    </p:spTree>
    <p:extLst>
      <p:ext uri="{BB962C8B-B14F-4D97-AF65-F5344CB8AC3E}">
        <p14:creationId xmlns:p14="http://schemas.microsoft.com/office/powerpoint/2010/main" val="9874406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27721"/>
            <a:ext cx="6099512"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2.2 </a:t>
            </a:r>
            <a:r>
              <a:rPr lang="en-US" sz="3500">
                <a:latin typeface="Open Sans"/>
                <a:ea typeface="Open Sans" panose="020B0606030504020204" pitchFamily="34" charset="0"/>
                <a:cs typeface="Open Sans" panose="020B0606030504020204" pitchFamily="34" charset="0"/>
                <a:sym typeface="Bodoni SvtyTwo ITC TT-Book"/>
              </a:rPr>
              <a:t>Uses of Energy Access Explorer</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9" y="2158008"/>
            <a:ext cx="9206874" cy="3849324"/>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Open Sans"/>
                <a:ea typeface="Open Sans"/>
                <a:cs typeface="Open Sans"/>
              </a:rPr>
              <a:t>Off-grid and mini-grid developers can use the tool to </a:t>
            </a:r>
            <a:r>
              <a:rPr lang="en-US" sz="2000" b="1" dirty="0">
                <a:latin typeface="Open Sans"/>
                <a:ea typeface="Open Sans"/>
                <a:cs typeface="Open Sans"/>
              </a:rPr>
              <a:t>better assess the level of service</a:t>
            </a:r>
            <a:r>
              <a:rPr lang="en-US" sz="2000" dirty="0">
                <a:latin typeface="Open Sans"/>
                <a:ea typeface="Open Sans"/>
                <a:cs typeface="Open Sans"/>
              </a:rPr>
              <a:t> needed. Understanding where their customers are likely to be located and where there is a concentration of demand will help clean energy entrepreneurs </a:t>
            </a:r>
            <a:r>
              <a:rPr lang="en-US" sz="2000" b="1" dirty="0">
                <a:latin typeface="Open Sans"/>
                <a:ea typeface="Open Sans"/>
                <a:cs typeface="Open Sans"/>
              </a:rPr>
              <a:t>identify market opportunities</a:t>
            </a:r>
            <a:r>
              <a:rPr lang="en-US" sz="2000" dirty="0">
                <a:latin typeface="Open Sans"/>
                <a:ea typeface="Open Sans"/>
                <a:cs typeface="Open Sans"/>
              </a:rPr>
              <a:t>. </a:t>
            </a:r>
          </a:p>
          <a:p>
            <a:pPr>
              <a:lnSpc>
                <a:spcPct val="110000"/>
              </a:lnSpc>
              <a:spcAft>
                <a:spcPts val="169"/>
              </a:spcAft>
            </a:pPr>
            <a:endParaRPr lang="en-US" sz="2000" dirty="0">
              <a:latin typeface="Open Sans"/>
              <a:ea typeface="Open Sans"/>
              <a:cs typeface="Open Sans"/>
            </a:endParaRPr>
          </a:p>
          <a:p>
            <a:pPr>
              <a:lnSpc>
                <a:spcPct val="110000"/>
              </a:lnSpc>
              <a:spcAft>
                <a:spcPts val="169"/>
              </a:spcAft>
            </a:pPr>
            <a:r>
              <a:rPr lang="en-US" sz="2000" dirty="0">
                <a:latin typeface="Open Sans"/>
                <a:ea typeface="+mn-lt"/>
                <a:cs typeface="+mn-lt"/>
              </a:rPr>
              <a:t>With insights into consumer demographics and market opportunities, companies can tailor their products and services to </a:t>
            </a:r>
            <a:r>
              <a:rPr lang="en-US" sz="2000" b="1" dirty="0">
                <a:latin typeface="Open Sans"/>
                <a:ea typeface="+mn-lt"/>
                <a:cs typeface="+mn-lt"/>
              </a:rPr>
              <a:t>match the energy needs and financial capacities</a:t>
            </a:r>
            <a:r>
              <a:rPr lang="en-US" sz="2000" dirty="0">
                <a:latin typeface="Open Sans"/>
                <a:ea typeface="+mn-lt"/>
                <a:cs typeface="+mn-lt"/>
              </a:rPr>
              <a:t> of specific regions. This customization </a:t>
            </a:r>
            <a:r>
              <a:rPr lang="en-US" sz="2000" b="1" dirty="0">
                <a:latin typeface="Open Sans"/>
                <a:ea typeface="+mn-lt"/>
                <a:cs typeface="+mn-lt"/>
              </a:rPr>
              <a:t>increases the viability and adoption of clean energy solutions</a:t>
            </a:r>
            <a:r>
              <a:rPr lang="en-US" sz="2000" dirty="0">
                <a:latin typeface="Open Sans"/>
                <a:ea typeface="+mn-lt"/>
                <a:cs typeface="+mn-lt"/>
              </a:rPr>
              <a:t>, contributing to the expansion of clean energy markets and fostering sustainable growth within the industry.</a:t>
            </a:r>
            <a:endParaRPr lang="en-US" sz="2000" dirty="0">
              <a:latin typeface="Open Sans"/>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Expansion of Clean Energy Markets</a:t>
            </a:r>
          </a:p>
        </p:txBody>
      </p:sp>
    </p:spTree>
    <p:extLst>
      <p:ext uri="{BB962C8B-B14F-4D97-AF65-F5344CB8AC3E}">
        <p14:creationId xmlns:p14="http://schemas.microsoft.com/office/powerpoint/2010/main" val="1840708362"/>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24734</TotalTime>
  <Words>3056</Words>
  <Application>Microsoft Macintosh PowerPoint</Application>
  <PresentationFormat>Widescreen</PresentationFormat>
  <Paragraphs>262</Paragraphs>
  <Slides>31</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Arial,Sans-Serif</vt:lpstr>
      <vt:lpstr>Calibri</vt:lpstr>
      <vt:lpstr>Calibri Light</vt:lpstr>
      <vt:lpstr>Open Sans</vt:lpstr>
      <vt:lpstr>Open Sans </vt:lpstr>
      <vt:lpstr>Open Sans ExtraBold</vt:lpstr>
      <vt:lpstr>Wingdings</vt:lpstr>
      <vt:lpstr>Office Theme</vt:lpstr>
      <vt:lpstr>Office Theme</vt:lpstr>
      <vt:lpstr>LECTURE 2 INTRODUCTION TO ENERGY ACCESS EXPLORER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Tarannum Sahar</dc:creator>
  <cp:lastModifiedBy>Yeganyan, Rudolf</cp:lastModifiedBy>
  <cp:revision>642</cp:revision>
  <dcterms:created xsi:type="dcterms:W3CDTF">2023-08-18T16:01:49Z</dcterms:created>
  <dcterms:modified xsi:type="dcterms:W3CDTF">2023-11-03T12:49:01Z</dcterms:modified>
</cp:coreProperties>
</file>