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36"/>
  </p:notesMasterIdLst>
  <p:handoutMasterIdLst>
    <p:handoutMasterId r:id="rId37"/>
  </p:handoutMasterIdLst>
  <p:sldIdLst>
    <p:sldId id="490" r:id="rId5"/>
    <p:sldId id="491" r:id="rId6"/>
    <p:sldId id="492" r:id="rId7"/>
    <p:sldId id="493" r:id="rId8"/>
    <p:sldId id="494" r:id="rId9"/>
    <p:sldId id="495" r:id="rId10"/>
    <p:sldId id="496" r:id="rId11"/>
    <p:sldId id="497" r:id="rId12"/>
    <p:sldId id="498" r:id="rId13"/>
    <p:sldId id="499" r:id="rId14"/>
    <p:sldId id="500" r:id="rId15"/>
    <p:sldId id="501" r:id="rId16"/>
    <p:sldId id="502" r:id="rId17"/>
    <p:sldId id="503" r:id="rId18"/>
    <p:sldId id="504" r:id="rId19"/>
    <p:sldId id="505" r:id="rId20"/>
    <p:sldId id="506" r:id="rId21"/>
    <p:sldId id="507" r:id="rId22"/>
    <p:sldId id="508" r:id="rId23"/>
    <p:sldId id="509" r:id="rId24"/>
    <p:sldId id="510" r:id="rId25"/>
    <p:sldId id="511" r:id="rId26"/>
    <p:sldId id="512" r:id="rId27"/>
    <p:sldId id="513" r:id="rId28"/>
    <p:sldId id="514" r:id="rId29"/>
    <p:sldId id="515" r:id="rId30"/>
    <p:sldId id="516" r:id="rId31"/>
    <p:sldId id="517" r:id="rId32"/>
    <p:sldId id="518" r:id="rId33"/>
    <p:sldId id="519" r:id="rId34"/>
    <p:sldId id="520" r:id="rId3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FA4F45-7FA3-6A4E-3884-4F4C9433D36F}" v="9" dt="2026-02-09T14:46:22.8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161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d5fda0f2-1d08-4016-b7e9-bb882f168707" providerId="ADAL" clId="{FE9DFF45-01DC-45CC-A80A-B50597210401}"/>
    <pc:docChg chg="undo redo custSel delSld modSld">
      <pc:chgData name="Alexander Deliukov" userId="d5fda0f2-1d08-4016-b7e9-bb882f168707" providerId="ADAL" clId="{FE9DFF45-01DC-45CC-A80A-B50597210401}" dt="2026-01-26T16:33:48.199" v="40" actId="404"/>
      <pc:docMkLst>
        <pc:docMk/>
      </pc:docMkLst>
      <pc:sldChg chg="modSp mod">
        <pc:chgData name="Alexander Deliukov" userId="d5fda0f2-1d08-4016-b7e9-bb882f168707" providerId="ADAL" clId="{FE9DFF45-01DC-45CC-A80A-B50597210401}" dt="2026-01-26T16:31:30.757" v="7" actId="948"/>
        <pc:sldMkLst>
          <pc:docMk/>
          <pc:sldMk cId="2182810813" sldId="490"/>
        </pc:sldMkLst>
        <pc:spChg chg="mod">
          <ac:chgData name="Alexander Deliukov" userId="d5fda0f2-1d08-4016-b7e9-bb882f168707" providerId="ADAL" clId="{FE9DFF45-01DC-45CC-A80A-B50597210401}" dt="2026-01-26T16:31:30.757" v="7" actId="948"/>
          <ac:spMkLst>
            <pc:docMk/>
            <pc:sldMk cId="2182810813" sldId="490"/>
            <ac:spMk id="2" creationId="{35EEC36F-74B8-BC2B-21AC-F2FCB28C8A1D}"/>
          </ac:spMkLst>
        </pc:spChg>
      </pc:sldChg>
      <pc:sldChg chg="modSp mod">
        <pc:chgData name="Alexander Deliukov" userId="d5fda0f2-1d08-4016-b7e9-bb882f168707" providerId="ADAL" clId="{FE9DFF45-01DC-45CC-A80A-B50597210401}" dt="2026-01-26T16:32:48.824" v="26" actId="255"/>
        <pc:sldMkLst>
          <pc:docMk/>
          <pc:sldMk cId="3050364694" sldId="491"/>
        </pc:sldMkLst>
        <pc:spChg chg="mod">
          <ac:chgData name="Alexander Deliukov" userId="d5fda0f2-1d08-4016-b7e9-bb882f168707" providerId="ADAL" clId="{FE9DFF45-01DC-45CC-A80A-B50597210401}" dt="2026-01-26T16:32:22.585" v="20" actId="404"/>
          <ac:spMkLst>
            <pc:docMk/>
            <pc:sldMk cId="3050364694" sldId="491"/>
            <ac:spMk id="2" creationId="{0FE65402-2D24-4C0B-3A9B-70B199ADCEA8}"/>
          </ac:spMkLst>
        </pc:spChg>
        <pc:spChg chg="mod">
          <ac:chgData name="Alexander Deliukov" userId="d5fda0f2-1d08-4016-b7e9-bb882f168707" providerId="ADAL" clId="{FE9DFF45-01DC-45CC-A80A-B50597210401}" dt="2026-01-26T16:32:48.824" v="26" actId="255"/>
          <ac:spMkLst>
            <pc:docMk/>
            <pc:sldMk cId="3050364694" sldId="491"/>
            <ac:spMk id="3" creationId="{59CD2F1E-3319-746E-5C15-3467348EFCB5}"/>
          </ac:spMkLst>
        </pc:spChg>
      </pc:sldChg>
      <pc:sldChg chg="modSp mod">
        <pc:chgData name="Alexander Deliukov" userId="d5fda0f2-1d08-4016-b7e9-bb882f168707" providerId="ADAL" clId="{FE9DFF45-01DC-45CC-A80A-B50597210401}" dt="2026-01-26T16:32:41.831" v="25" actId="404"/>
        <pc:sldMkLst>
          <pc:docMk/>
          <pc:sldMk cId="2321901983" sldId="492"/>
        </pc:sldMkLst>
        <pc:spChg chg="mod">
          <ac:chgData name="Alexander Deliukov" userId="d5fda0f2-1d08-4016-b7e9-bb882f168707" providerId="ADAL" clId="{FE9DFF45-01DC-45CC-A80A-B50597210401}" dt="2026-01-26T16:32:41.831" v="25" actId="404"/>
          <ac:spMkLst>
            <pc:docMk/>
            <pc:sldMk cId="2321901983" sldId="492"/>
            <ac:spMk id="3" creationId="{90F2DB40-5F36-B6C4-2F7E-95C59498C767}"/>
          </ac:spMkLst>
        </pc:spChg>
      </pc:sldChg>
      <pc:sldChg chg="modSp mod">
        <pc:chgData name="Alexander Deliukov" userId="d5fda0f2-1d08-4016-b7e9-bb882f168707" providerId="ADAL" clId="{FE9DFF45-01DC-45CC-A80A-B50597210401}" dt="2026-01-26T16:32:55.154" v="27" actId="1076"/>
        <pc:sldMkLst>
          <pc:docMk/>
          <pc:sldMk cId="350121417" sldId="493"/>
        </pc:sldMkLst>
        <pc:spChg chg="mod">
          <ac:chgData name="Alexander Deliukov" userId="d5fda0f2-1d08-4016-b7e9-bb882f168707" providerId="ADAL" clId="{FE9DFF45-01DC-45CC-A80A-B50597210401}" dt="2026-01-26T16:32:55.154" v="27" actId="1076"/>
          <ac:spMkLst>
            <pc:docMk/>
            <pc:sldMk cId="350121417" sldId="493"/>
            <ac:spMk id="2" creationId="{1013318B-F51A-DE9B-4143-B6140E6B757E}"/>
          </ac:spMkLst>
        </pc:spChg>
      </pc:sldChg>
      <pc:sldChg chg="modSp">
        <pc:chgData name="Alexander Deliukov" userId="d5fda0f2-1d08-4016-b7e9-bb882f168707" providerId="ADAL" clId="{FE9DFF45-01DC-45CC-A80A-B50597210401}" dt="2026-01-26T16:33:00.881" v="28" actId="404"/>
        <pc:sldMkLst>
          <pc:docMk/>
          <pc:sldMk cId="234272375" sldId="495"/>
        </pc:sldMkLst>
        <pc:spChg chg="mod">
          <ac:chgData name="Alexander Deliukov" userId="d5fda0f2-1d08-4016-b7e9-bb882f168707" providerId="ADAL" clId="{FE9DFF45-01DC-45CC-A80A-B50597210401}" dt="2026-01-26T16:33:00.881" v="28" actId="404"/>
          <ac:spMkLst>
            <pc:docMk/>
            <pc:sldMk cId="234272375" sldId="495"/>
            <ac:spMk id="4" creationId="{CB33C395-3CC3-4B54-6421-D833B99114A3}"/>
          </ac:spMkLst>
        </pc:spChg>
      </pc:sldChg>
      <pc:sldChg chg="modSp">
        <pc:chgData name="Alexander Deliukov" userId="d5fda0f2-1d08-4016-b7e9-bb882f168707" providerId="ADAL" clId="{FE9DFF45-01DC-45CC-A80A-B50597210401}" dt="2026-01-26T16:33:05.318" v="29" actId="404"/>
        <pc:sldMkLst>
          <pc:docMk/>
          <pc:sldMk cId="1072086368" sldId="496"/>
        </pc:sldMkLst>
        <pc:spChg chg="mod">
          <ac:chgData name="Alexander Deliukov" userId="d5fda0f2-1d08-4016-b7e9-bb882f168707" providerId="ADAL" clId="{FE9DFF45-01DC-45CC-A80A-B50597210401}" dt="2026-01-26T16:33:05.318" v="29" actId="404"/>
          <ac:spMkLst>
            <pc:docMk/>
            <pc:sldMk cId="1072086368" sldId="496"/>
            <ac:spMk id="4" creationId="{C7C2E970-0435-BF0A-C4DE-9B0E5B726EAA}"/>
          </ac:spMkLst>
        </pc:spChg>
      </pc:sldChg>
      <pc:sldChg chg="modSp">
        <pc:chgData name="Alexander Deliukov" userId="d5fda0f2-1d08-4016-b7e9-bb882f168707" providerId="ADAL" clId="{FE9DFF45-01DC-45CC-A80A-B50597210401}" dt="2026-01-26T16:33:10.563" v="30" actId="404"/>
        <pc:sldMkLst>
          <pc:docMk/>
          <pc:sldMk cId="4214327926" sldId="499"/>
        </pc:sldMkLst>
        <pc:spChg chg="mod">
          <ac:chgData name="Alexander Deliukov" userId="d5fda0f2-1d08-4016-b7e9-bb882f168707" providerId="ADAL" clId="{FE9DFF45-01DC-45CC-A80A-B50597210401}" dt="2026-01-26T16:33:10.563" v="30" actId="404"/>
          <ac:spMkLst>
            <pc:docMk/>
            <pc:sldMk cId="4214327926" sldId="499"/>
            <ac:spMk id="4" creationId="{12E9D6D4-ADBC-D7EB-E231-9A2E3FFD7EF4}"/>
          </ac:spMkLst>
        </pc:spChg>
      </pc:sldChg>
      <pc:sldChg chg="modSp">
        <pc:chgData name="Alexander Deliukov" userId="d5fda0f2-1d08-4016-b7e9-bb882f168707" providerId="ADAL" clId="{FE9DFF45-01DC-45CC-A80A-B50597210401}" dt="2026-01-26T16:33:14.284" v="31" actId="404"/>
        <pc:sldMkLst>
          <pc:docMk/>
          <pc:sldMk cId="3253696153" sldId="500"/>
        </pc:sldMkLst>
        <pc:spChg chg="mod">
          <ac:chgData name="Alexander Deliukov" userId="d5fda0f2-1d08-4016-b7e9-bb882f168707" providerId="ADAL" clId="{FE9DFF45-01DC-45CC-A80A-B50597210401}" dt="2026-01-26T16:33:14.284" v="31" actId="404"/>
          <ac:spMkLst>
            <pc:docMk/>
            <pc:sldMk cId="3253696153" sldId="500"/>
            <ac:spMk id="4" creationId="{5C0C52C0-5A7C-CDC7-4686-D3B4F7A5FCE8}"/>
          </ac:spMkLst>
        </pc:spChg>
      </pc:sldChg>
      <pc:sldChg chg="modSp">
        <pc:chgData name="Alexander Deliukov" userId="d5fda0f2-1d08-4016-b7e9-bb882f168707" providerId="ADAL" clId="{FE9DFF45-01DC-45CC-A80A-B50597210401}" dt="2026-01-26T16:33:18.804" v="32" actId="404"/>
        <pc:sldMkLst>
          <pc:docMk/>
          <pc:sldMk cId="4173983033" sldId="504"/>
        </pc:sldMkLst>
        <pc:spChg chg="mod">
          <ac:chgData name="Alexander Deliukov" userId="d5fda0f2-1d08-4016-b7e9-bb882f168707" providerId="ADAL" clId="{FE9DFF45-01DC-45CC-A80A-B50597210401}" dt="2026-01-26T16:33:18.804" v="32" actId="404"/>
          <ac:spMkLst>
            <pc:docMk/>
            <pc:sldMk cId="4173983033" sldId="504"/>
            <ac:spMk id="4" creationId="{B86F7BA3-B558-E7EE-49BC-1EDCDFCA81CE}"/>
          </ac:spMkLst>
        </pc:spChg>
      </pc:sldChg>
      <pc:sldChg chg="modSp">
        <pc:chgData name="Alexander Deliukov" userId="d5fda0f2-1d08-4016-b7e9-bb882f168707" providerId="ADAL" clId="{FE9DFF45-01DC-45CC-A80A-B50597210401}" dt="2026-01-26T16:33:22.477" v="33" actId="404"/>
        <pc:sldMkLst>
          <pc:docMk/>
          <pc:sldMk cId="3726121655" sldId="506"/>
        </pc:sldMkLst>
        <pc:spChg chg="mod">
          <ac:chgData name="Alexander Deliukov" userId="d5fda0f2-1d08-4016-b7e9-bb882f168707" providerId="ADAL" clId="{FE9DFF45-01DC-45CC-A80A-B50597210401}" dt="2026-01-26T16:33:22.477" v="33" actId="404"/>
          <ac:spMkLst>
            <pc:docMk/>
            <pc:sldMk cId="3726121655" sldId="506"/>
            <ac:spMk id="4" creationId="{C48B4B3E-49EA-5666-7C14-9015697F413B}"/>
          </ac:spMkLst>
        </pc:spChg>
      </pc:sldChg>
      <pc:sldChg chg="modSp mod">
        <pc:chgData name="Alexander Deliukov" userId="d5fda0f2-1d08-4016-b7e9-bb882f168707" providerId="ADAL" clId="{FE9DFF45-01DC-45CC-A80A-B50597210401}" dt="2026-01-26T16:33:33.839" v="35" actId="20577"/>
        <pc:sldMkLst>
          <pc:docMk/>
          <pc:sldMk cId="3523170529" sldId="509"/>
        </pc:sldMkLst>
        <pc:spChg chg="mod">
          <ac:chgData name="Alexander Deliukov" userId="d5fda0f2-1d08-4016-b7e9-bb882f168707" providerId="ADAL" clId="{FE9DFF45-01DC-45CC-A80A-B50597210401}" dt="2026-01-26T16:33:33.839" v="35" actId="20577"/>
          <ac:spMkLst>
            <pc:docMk/>
            <pc:sldMk cId="3523170529" sldId="509"/>
            <ac:spMk id="2" creationId="{B2E5D389-4AB4-05CB-2627-3B5940B1F104}"/>
          </ac:spMkLst>
        </pc:spChg>
      </pc:sldChg>
      <pc:sldChg chg="modSp mod">
        <pc:chgData name="Alexander Deliukov" userId="d5fda0f2-1d08-4016-b7e9-bb882f168707" providerId="ADAL" clId="{FE9DFF45-01DC-45CC-A80A-B50597210401}" dt="2026-01-26T16:33:36.254" v="36" actId="20577"/>
        <pc:sldMkLst>
          <pc:docMk/>
          <pc:sldMk cId="3354369329" sldId="510"/>
        </pc:sldMkLst>
        <pc:spChg chg="mod">
          <ac:chgData name="Alexander Deliukov" userId="d5fda0f2-1d08-4016-b7e9-bb882f168707" providerId="ADAL" clId="{FE9DFF45-01DC-45CC-A80A-B50597210401}" dt="2026-01-26T16:33:36.254" v="36" actId="20577"/>
          <ac:spMkLst>
            <pc:docMk/>
            <pc:sldMk cId="3354369329" sldId="510"/>
            <ac:spMk id="2" creationId="{50A4C2ED-5847-9B13-6079-2F8B825EE275}"/>
          </ac:spMkLst>
        </pc:spChg>
      </pc:sldChg>
      <pc:sldChg chg="modSp mod">
        <pc:chgData name="Alexander Deliukov" userId="d5fda0f2-1d08-4016-b7e9-bb882f168707" providerId="ADAL" clId="{FE9DFF45-01DC-45CC-A80A-B50597210401}" dt="2026-01-26T16:33:38.115" v="37" actId="20577"/>
        <pc:sldMkLst>
          <pc:docMk/>
          <pc:sldMk cId="4173998956" sldId="511"/>
        </pc:sldMkLst>
        <pc:spChg chg="mod">
          <ac:chgData name="Alexander Deliukov" userId="d5fda0f2-1d08-4016-b7e9-bb882f168707" providerId="ADAL" clId="{FE9DFF45-01DC-45CC-A80A-B50597210401}" dt="2026-01-26T16:33:38.115" v="37" actId="20577"/>
          <ac:spMkLst>
            <pc:docMk/>
            <pc:sldMk cId="4173998956" sldId="511"/>
            <ac:spMk id="2" creationId="{E469A1A5-7D62-5065-F965-71945A64433A}"/>
          </ac:spMkLst>
        </pc:spChg>
        <pc:spChg chg="mod">
          <ac:chgData name="Alexander Deliukov" userId="d5fda0f2-1d08-4016-b7e9-bb882f168707" providerId="ADAL" clId="{FE9DFF45-01DC-45CC-A80A-B50597210401}" dt="2026-01-26T16:33:28.327" v="34" actId="404"/>
          <ac:spMkLst>
            <pc:docMk/>
            <pc:sldMk cId="4173998956" sldId="511"/>
            <ac:spMk id="4" creationId="{E919E744-63E1-3887-0405-F2C7008B6293}"/>
          </ac:spMkLst>
        </pc:spChg>
      </pc:sldChg>
      <pc:sldChg chg="modSp">
        <pc:chgData name="Alexander Deliukov" userId="d5fda0f2-1d08-4016-b7e9-bb882f168707" providerId="ADAL" clId="{FE9DFF45-01DC-45CC-A80A-B50597210401}" dt="2026-01-26T16:33:43.534" v="38" actId="404"/>
        <pc:sldMkLst>
          <pc:docMk/>
          <pc:sldMk cId="2349510205" sldId="516"/>
        </pc:sldMkLst>
        <pc:spChg chg="mod">
          <ac:chgData name="Alexander Deliukov" userId="d5fda0f2-1d08-4016-b7e9-bb882f168707" providerId="ADAL" clId="{FE9DFF45-01DC-45CC-A80A-B50597210401}" dt="2026-01-26T16:33:43.534" v="38" actId="404"/>
          <ac:spMkLst>
            <pc:docMk/>
            <pc:sldMk cId="2349510205" sldId="516"/>
            <ac:spMk id="4" creationId="{45B97449-922D-18C4-57F0-B14AA2A3A218}"/>
          </ac:spMkLst>
        </pc:spChg>
      </pc:sldChg>
      <pc:sldChg chg="modSp mod">
        <pc:chgData name="Alexander Deliukov" userId="d5fda0f2-1d08-4016-b7e9-bb882f168707" providerId="ADAL" clId="{FE9DFF45-01DC-45CC-A80A-B50597210401}" dt="2026-01-26T16:33:48.199" v="40" actId="404"/>
        <pc:sldMkLst>
          <pc:docMk/>
          <pc:sldMk cId="431303904" sldId="517"/>
        </pc:sldMkLst>
        <pc:spChg chg="mod">
          <ac:chgData name="Alexander Deliukov" userId="d5fda0f2-1d08-4016-b7e9-bb882f168707" providerId="ADAL" clId="{FE9DFF45-01DC-45CC-A80A-B50597210401}" dt="2026-01-26T16:33:48.199" v="40" actId="404"/>
          <ac:spMkLst>
            <pc:docMk/>
            <pc:sldMk cId="431303904" sldId="517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6T16:33:48.199" v="40" actId="404"/>
          <ac:spMkLst>
            <pc:docMk/>
            <pc:sldMk cId="431303904" sldId="517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6T16:33:48.199" v="40" actId="404"/>
          <ac:spMkLst>
            <pc:docMk/>
            <pc:sldMk cId="431303904" sldId="517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6T16:33:48.199" v="40" actId="404"/>
          <ac:spMkLst>
            <pc:docMk/>
            <pc:sldMk cId="431303904" sldId="517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6T16:32:01.490" v="18" actId="255"/>
        <pc:sldMkLst>
          <pc:docMk/>
          <pc:sldMk cId="3506618443" sldId="518"/>
        </pc:sldMkLst>
        <pc:spChg chg="mod">
          <ac:chgData name="Alexander Deliukov" userId="d5fda0f2-1d08-4016-b7e9-bb882f168707" providerId="ADAL" clId="{FE9DFF45-01DC-45CC-A80A-B50597210401}" dt="2026-01-26T16:31:48.035" v="8" actId="14100"/>
          <ac:spMkLst>
            <pc:docMk/>
            <pc:sldMk cId="3506618443" sldId="518"/>
            <ac:spMk id="3" creationId="{AB75999A-CF5A-92DA-FB23-34E8AE93CF71}"/>
          </ac:spMkLst>
        </pc:spChg>
        <pc:spChg chg="mod">
          <ac:chgData name="Alexander Deliukov" userId="d5fda0f2-1d08-4016-b7e9-bb882f168707" providerId="ADAL" clId="{FE9DFF45-01DC-45CC-A80A-B50597210401}" dt="2026-01-26T16:32:01.490" v="18" actId="255"/>
          <ac:spMkLst>
            <pc:docMk/>
            <pc:sldMk cId="3506618443" sldId="518"/>
            <ac:spMk id="4" creationId="{B6E2F0C4-3708-062E-837B-49F21B8E51C4}"/>
          </ac:spMkLst>
        </pc:spChg>
      </pc:sldChg>
    </pc:docChg>
  </pc:docChgLst>
  <pc:docChgLst>
    <pc:chgData name="Alexander Deliukov" userId="S::alexander_think-e.be#ext#@flux50.onmicrosoft.com::bee075c1-faac-4166-8fcb-7b2057bad6f6" providerId="AD" clId="Web-{9FFA4F45-7FA3-6A4E-3884-4F4C9433D36F}"/>
    <pc:docChg chg="modSld">
      <pc:chgData name="Alexander Deliukov" userId="S::alexander_think-e.be#ext#@flux50.onmicrosoft.com::bee075c1-faac-4166-8fcb-7b2057bad6f6" providerId="AD" clId="Web-{9FFA4F45-7FA3-6A4E-3884-4F4C9433D36F}" dt="2026-02-09T14:46:22.871" v="6" actId="14100"/>
      <pc:docMkLst>
        <pc:docMk/>
      </pc:docMkLst>
      <pc:sldChg chg="addSp delSp modSp">
        <pc:chgData name="Alexander Deliukov" userId="S::alexander_think-e.be#ext#@flux50.onmicrosoft.com::bee075c1-faac-4166-8fcb-7b2057bad6f6" providerId="AD" clId="Web-{9FFA4F45-7FA3-6A4E-3884-4F4C9433D36F}" dt="2026-02-09T14:46:22.871" v="6" actId="14100"/>
        <pc:sldMkLst>
          <pc:docMk/>
          <pc:sldMk cId="2182810813" sldId="490"/>
        </pc:sldMkLst>
        <pc:picChg chg="add del mod">
          <ac:chgData name="Alexander Deliukov" userId="S::alexander_think-e.be#ext#@flux50.onmicrosoft.com::bee075c1-faac-4166-8fcb-7b2057bad6f6" providerId="AD" clId="Web-{9FFA4F45-7FA3-6A4E-3884-4F4C9433D36F}" dt="2026-02-09T14:45:24.402" v="3"/>
          <ac:picMkLst>
            <pc:docMk/>
            <pc:sldMk cId="2182810813" sldId="490"/>
            <ac:picMk id="5" creationId="{9069E0AB-29C3-ABB5-96F3-BFE6A420A2F8}"/>
          </ac:picMkLst>
        </pc:picChg>
        <pc:picChg chg="add mod">
          <ac:chgData name="Alexander Deliukov" userId="S::alexander_think-e.be#ext#@flux50.onmicrosoft.com::bee075c1-faac-4166-8fcb-7b2057bad6f6" providerId="AD" clId="Web-{9FFA4F45-7FA3-6A4E-3884-4F4C9433D36F}" dt="2026-02-09T14:46:22.871" v="6" actId="14100"/>
          <ac:picMkLst>
            <pc:docMk/>
            <pc:sldMk cId="2182810813" sldId="490"/>
            <ac:picMk id="6" creationId="{40C868E0-DD91-0AFD-80A7-1DBAFF3D889F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2026. 3. 9.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Edição do estilo do texto mestre</a:t>
            </a:r>
          </a:p>
          <a:p>
            <a:pPr lvl="1"/>
            <a:r>
              <a:rPr lang="ko-KR" altLang="en-US"/>
              <a:t>Segundo nível</a:t>
            </a:r>
          </a:p>
          <a:p>
            <a:pPr lvl="2"/>
            <a:r>
              <a:rPr lang="ko-KR" altLang="en-US"/>
              <a:t>Terceiro nível</a:t>
            </a:r>
          </a:p>
          <a:p>
            <a:pPr lvl="3"/>
            <a:r>
              <a:rPr lang="ko-KR" altLang="en-US"/>
              <a:t>Quarto nível</a:t>
            </a:r>
          </a:p>
          <a:p>
            <a:pPr lvl="4"/>
            <a:r>
              <a:rPr lang="ko-KR" altLang="en-US"/>
              <a:t>Quinto nível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ission.europa.eu/energy-climate-change-environment/standards-tools-and-labels/products-labelling-rules-and-requirements/ecodesign-sustainable-products-regulation_en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iea.org/policies/15696-european-raw-materials-initiative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vironment.ec.europa.eu/topics/waste-and-recycling/waste-framework-directive_en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single-market-economy.ec.europa.eu/sectors/raw-materials/areas-specific-interest/critical-raw-materials_en#critical-raw-materials-act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do.org/sites/default/files/unido-publications/2025-06/Circular%20Economy%20and%20Digitalization.pdf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irculareconomy.europa.eu/platform/sites/default/files/2024-02/SMART-CIRCUIT_Circular-Success-Stories_brochure_fv.pdf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dpi.com/2071-1050/15/17/13165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very1.energy/learning-materials" TargetMode="External"/><Relationship Id="rId5" Type="http://schemas.openxmlformats.org/officeDocument/2006/relationships/hyperlink" Target="https://www.interreg-central.eu/news/circularity-as-a-driver-of-the-energy-transition-in-public-transport-a-look-into-the-future/" TargetMode="External"/><Relationship Id="rId4" Type="http://schemas.openxmlformats.org/officeDocument/2006/relationships/hyperlink" Target="https://circulareconomy.europa.eu/platform/en/knowledge/lca-circular-design-comparative-study-digital-tools-built-environment" TargetMode="External"/></Relationships>
</file>

<file path=ppt/notesSlides/_rels/notes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stevensnodgrass/5548193945/in/photolist-9sgWLi-5jTpcz-2feKdqn-66mxHi-9EC2pg-ig4zE9-5k4yb3-8dxN6p-7waL6b-evzM8E-61Vhgc-oDF5P5-4HcqTh-86DdbS-e4kpMs-7Neuk-dECiWm-2kSZ3Xd-Gz7Aa-2kSS5Zk-8qUzBR-2kSUvDn-2kJawxP-HTGCZg-J8Rd1G-9PymkC-6GjVzx-2kSUY37-5aueeT-ebbTvo-6oPYRA-2kSZ3WB-5pxwNk-cpcUm9-a2hsRH-4a9y5d-2oxEvHN-7NuBgq-LRrGc-2oVpDUj-9BYo5n-wuEyG-rmhfBE-aMJEiB-LaxZC-5GXQh7-4rLiiH-nzXEXQ-7WmKPi-3qjySW" TargetMode="External"/><Relationship Id="rId13" Type="http://schemas.openxmlformats.org/officeDocument/2006/relationships/hyperlink" Target="https://www.flickr.com/photos/26395486@N00/11040990083/" TargetMode="External"/><Relationship Id="rId18" Type="http://schemas.openxmlformats.org/officeDocument/2006/relationships/hyperlink" Target="https://www.flickr.com/photos/153724200@N07/40932460914/in/photolist-25n4yyJ-2odVTUR-26RhsEy-26RhsUG-28egisc-hADJ8X-9uZMt-5jhfU6-2qun34M-Mpb6X1-2qsoChq-JjjPbG-2gVgBDF-4SawTh-2oWwFwY-2gVikgB-2564itF-7S6UX7-2hy98BL-9rCDJp-2hzoRjj-2hxXktV-GN1rT4-2hzjuNi-2g5DqMg-2hy7SMX-riCyxz-rW7fzn-Q9DhTa-rXQSF1-RNKgg5-JjjPhd-2eq7vbd-RQXAm3-2hzp4eS-2cw8mMR-2hRQtUP-26rPCtp-29gMpro-2564iya-MQjyo9-2hxJzsN-qNt2Rp-MTpJLp-2ddsrwi-2hdmx5p-2gUhgNH-2gViDpA-2gViCB8-JjjPw1" TargetMode="External"/><Relationship Id="rId3" Type="http://schemas.openxmlformats.org/officeDocument/2006/relationships/hyperlink" Target="https://creativecommons.org/licenses/by-sa/4.0/deed.en" TargetMode="External"/><Relationship Id="rId21" Type="http://schemas.openxmlformats.org/officeDocument/2006/relationships/hyperlink" Target="https://unsplash.com/photos/person-planting-on-hanged-pots-TyLw3IQALMs" TargetMode="External"/><Relationship Id="rId7" Type="http://schemas.openxmlformats.org/officeDocument/2006/relationships/hyperlink" Target="https://creativecommons.org/licenses/by-nc/2.0/" TargetMode="External"/><Relationship Id="rId12" Type="http://schemas.openxmlformats.org/officeDocument/2006/relationships/hyperlink" Target="https://creativecommons.org/publicdomain/mark/1.0/" TargetMode="External"/><Relationship Id="rId17" Type="http://schemas.openxmlformats.org/officeDocument/2006/relationships/hyperlink" Target="https://www.flickr.com/photos/andyarthur/5837677046/in/photolist-dRst2P-5BWz7p-2nYFwNJ-9TRC1f-2feKdqn-3qqUHB-x15w96-ftpVb7-ftayRp-ftpVco-ftpV8E-ftayTB-ftpVhs-2pyWdn5-5aueeT-58Kvg4-8qUzBR-J8Rd1G-6mcr7C-8dxN6p-rpZcTs-5ayvXG-5auf8a-aPX2FM-5audxB-2oVpDUj-5aueCi-LaxZC-6YDcdz-4H8gnk-9AkH2j-fcbtxu-2iSxdkL-6YDcdx-7SDCtc-Suw685-KXuo4J-2fpbh9a-9sgWLi-3ZT5ED-dSCtsR-2oPqdxC-7J88iY-r1pNjt-8UA5Dg-86DdbS-7ynBCB-2TWLWf-2nYGYB8" TargetMode="External"/><Relationship Id="rId2" Type="http://schemas.openxmlformats.org/officeDocument/2006/relationships/slide" Target="../slides/slide29.xml"/><Relationship Id="rId16" Type="http://schemas.openxmlformats.org/officeDocument/2006/relationships/hyperlink" Target="https://unsplash.com/license" TargetMode="External"/><Relationship Id="rId20" Type="http://schemas.openxmlformats.org/officeDocument/2006/relationships/hyperlink" Target="https://www.flickr.com/photos/oneras/32634430557/in/photolist-23xi3Q9-RHMZeP-23qkfTv-28xHrw3-28xHsEq-2ad5BPJ-2ad5D35-29Vh1AX-28xHswE-2ad5Cx7-2ad5CjG-2benF4Q-2benETE-2ad5DsJ-PaWffy-2ad5C89-23NvndY-vPGcvw-23qkg7g-wscwzm-GNWDa4-21rezdi-2c2Pk79-242S4ah-Nqj4b6-NeX7oN-XpkTx4-MXWMzj-NfsyJA-QL4Dom-NeX7RS-F1uPNv-NhDrbz-NqivEk-2heo2Sz-224jUwC-2a8h8Dh-NhD2vi-257MLkx-nkAHBh-2fzpwWv-21TkF21-RE8HCn-23Zv7BH-2aBKvvH-21AFttS-2o4e6sS-GYVsW1-NfPfMF-F3yVic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ickr.com/photos/htb/1370295502/in/photolist-36687w-aJJP4r-7F5r95-rVMDi9-26JaFEY-4HdwZ-25iTEe-aJJQHr-25b7rHv-5BJMTE-azuJ2V-8H3Whu-2iDxPHP-25iTNp-25iTYe-2qaiLPk-KCLx9-2o5ezyg-4JmJDu-2nJ4kaA-GruDe-5kPSPk-9yaV4u-2kqTWPz-2pMTufn-4NVx8Y-2paqXHC-58TUTv-294KMu-2oaxdpD-4NRfBx-5hA7n9-cF2g7o-89FTAU-5Snvty-BphRdo-djwoN4-9SjmJ9-e8Lani-yXdeRb-5cx3oj-6yoGSA-2pw7keQ-91RvWm-5hvLsn-91RvWo-sfKqVM-azLuTY-QH5Ms8-7HgQwz" TargetMode="External"/><Relationship Id="rId11" Type="http://schemas.openxmlformats.org/officeDocument/2006/relationships/hyperlink" Target="https://www.flickr.com/photos/149077469@N03/30993060636/in/photolist-9RUJjr-8D38WR-8VUxZy-9AuxJA-9ErHc8-9jP27f-9hEJ6T-pra3h4-PdKx9q-8FPmHq-efSZMd-8KgGy4-9FD3oe-9g3r4Q-b9KAfB-mMzpcZ-9hHDGS-efMf16-dvgx7A-9FbkkW-8DZUDu-9Fby4L-mMzupH-9z6fSz-YK121N-9MJamz-9jP2Sb-9hEJNV-8JaB4B-a8fJwH-8WKBsr-mMzsmp-rpCN49-9RXEdA-9HvjEN-9xCD8i-7vzoVt-mMB4UC-mMB2Dq-6D43GH-9t43hg-mMB6k3-efMf4R-2mHg3uB-9hHQyL-9hHMKo-2nZHx3e-bEJGQ6-9jP42s-8PHBDs" TargetMode="External"/><Relationship Id="rId5" Type="http://schemas.openxmlformats.org/officeDocument/2006/relationships/hyperlink" Target="https://creativecommons.org/licenses/by-sa/2.0/" TargetMode="External"/><Relationship Id="rId15" Type="http://schemas.openxmlformats.org/officeDocument/2006/relationships/hyperlink" Target="https://unsplash.com/photos/a-tall-building-with-many-windows-with-bosco-verticale-in-the-background-dTQqLjGEj18" TargetMode="External"/><Relationship Id="rId10" Type="http://schemas.openxmlformats.org/officeDocument/2006/relationships/hyperlink" Target="https://www.flickr.com/photos/foilman/53171472824/in/photolist-2p1zGps-5cx3oj-2pw7keQ-5q6U5x-5hvLsn-91RvWo-sfKqVM-QH5Ms8-7HgQwz-91RvWh-puYkz-ghcNtr-2mYJbKw-5hA7s3-5hvL9H-pik8S-a9QCDx-2kZyF5o-2j5mkGM-2hDrzK3-EMm4vU-a9Qzqa-2n2w6N1-tE4bTd-FqhsCT-eNHnF4-ejnWM9-4QNXMH-dskWLS-oSFgzy-2nJy6ee-2cuMHhF-23CgCY-dhtRdC-mLwoPC-2oMJddX-kv9nn-2oBTcnS-pdwE34-moYKPc-6xqMJx-6xyACY-noC7YK-bcDtFH-5onBwK-bcDuhe-5NYeUj-bcDtYx-5MuTz3-KGPsiW" TargetMode="External"/><Relationship Id="rId19" Type="http://schemas.openxmlformats.org/officeDocument/2006/relationships/hyperlink" Target="https://creativecommons.org/publicdomain/zero/1.0/" TargetMode="External"/><Relationship Id="rId4" Type="http://schemas.openxmlformats.org/officeDocument/2006/relationships/hyperlink" Target="https://www.flickr.com/photos/ondasderuido/7475229188/in/photolist-coyvcS-Rrtqm2-QdBjXt-5bj8NF-zbJg87-cYgCmJ-D6N11u-TGPZz5-yP3Ru-36687w-aJJP4r-7F5r95-rVMDi9-26JaFEY-4HdwZ-25iTEe-aJJQHr-25b7rHv-5BJMTE-azuJ2V-8H3Whu-2iDxPHP-25iTNp-25iTYe-2qaiLPk-KCLx9-2o5ezyg-4JmJDu-2nJ4kaA-GruDe-5kPSPk-9yaV4u-2kqTWPz-2pMTufn-4NVx8Y-2paqXHC-58TUTv-294KMu-2oaxdpD-4NRfBx-5hA7n9-cF2g7o-89FTAU-5Snvty-BphRdo-djwoN4-9SjmJ9-e8Lani-yXdeRb-5cx3oj" TargetMode="External"/><Relationship Id="rId9" Type="http://schemas.openxmlformats.org/officeDocument/2006/relationships/hyperlink" Target="https://creativecommons.org/licenses/by/2.0/" TargetMode="External"/><Relationship Id="rId14" Type="http://schemas.openxmlformats.org/officeDocument/2006/relationships/hyperlink" Target="https://creativecommons.org/licenses/by-nc-nd/2.0/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circulareconomy.europa.eu/platform/en/knowledge/circularity-strategies-and-sustainable-resource-management-safeguard-clean-energy-transition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irculareconomy.europa.eu/platform/sites/default/files/2023-06/Circular-energy-transition.pdf" TargetMode="Externa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Circularidade e a Transição Energética Digital</a:t>
            </a:r>
          </a:p>
          <a:p>
            <a:pPr latinLnBrk="0" hangingPunct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projeto recebeu financiamento do Programa Horizonte para a Investigação e Inovação (2021-2027) da União Europeia ao abrigo do acordo de subvenção n.º 101075596. A responsabilidade pelo conteúdo deste material é exclusivamente do projeto Every1 e não reflete necessariamente a opinião da União Europeia. A apresentação está licenciada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sob 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indicação em contrário.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01898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2. Iniciativas da União Europeia que promovem a circularidade no setor energético</a:t>
            </a:r>
          </a:p>
          <a:p>
            <a:pPr lvl="0" latinLnBrk="0">
              <a:buClr>
                <a:srgbClr val="000000"/>
              </a:buClr>
            </a:pPr>
            <a:r>
              <a:rPr lang="en-GB" sz="1200" b="1" noProof="0" dirty="0">
                <a:ea typeface="Public Sans"/>
                <a:cs typeface="Public Sans"/>
                <a:sym typeface="Public Sans"/>
              </a:rPr>
              <a:t>Conceção para a circularidade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: Conceber tecnologias energéticas com foco na durabilidade, reparabilidade e reciclabilidade.</a:t>
            </a:r>
          </a:p>
          <a:p>
            <a:pPr lvl="0" latinLnBrk="0">
              <a:buClr>
                <a:srgbClr val="000000"/>
              </a:buClr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1200" u="sng" noProof="0" dirty="0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3"/>
              </a:rPr>
              <a:t>A Diretiva Ecodesign da UE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estabelece normas mínimas de eficiência energética para produtos relacionados com a energia e promove a conceção de produtos duráveis e reparáveis.</a:t>
            </a:r>
          </a:p>
          <a:p>
            <a:pPr lvl="0" latinLnBrk="0">
              <a:buClr>
                <a:srgbClr val="000000"/>
              </a:buClr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1200" b="1" noProof="0" dirty="0">
                <a:ea typeface="Public Sans"/>
                <a:cs typeface="Public Sans"/>
                <a:sym typeface="Public Sans"/>
              </a:rPr>
              <a:t>Eficiência dos materiais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: Reduzir a quantidade de materiais utilizados nas tecnologias e infraestruturas energéticas.</a:t>
            </a:r>
          </a:p>
          <a:p>
            <a:pPr lvl="0" latinLnBrk="0">
              <a:buClr>
                <a:srgbClr val="000000"/>
              </a:buClr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1200" u="sng" noProof="0" dirty="0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4"/>
              </a:rPr>
              <a:t>A Iniciativa da UE para as Matérias-Primas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visa garantir o acesso a matérias-primas essenciais, incluindo as utilizadas em tecnologias de energia renovável, e promover a sua utilização eficiente.</a:t>
            </a:r>
            <a:endParaRPr lang="en-GB" sz="12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https://commission.europa.eu/energy-climate-change-environment/standards-tools-and-labels/products-labelling-rules-and-requirements/ecodesign-sustainable-products-regulation_en</a:t>
            </a:r>
          </a:p>
          <a:p>
            <a:r>
              <a:rPr lang="en-GB" dirty="0"/>
              <a:t>https://www.iea.org/policies/15696-european-raw-materials-initiative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059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2. Iniciativas da União Europeia que promovem a circularidade no setor energético</a:t>
            </a:r>
          </a:p>
          <a:p>
            <a:pPr lvl="0" latinLnBrk="0">
              <a:buClr>
                <a:srgbClr val="000000"/>
              </a:buClr>
            </a:pPr>
            <a:r>
              <a:rPr lang="en-GB" sz="1200" b="1" noProof="0" dirty="0">
                <a:ea typeface="Public Sans"/>
                <a:cs typeface="Public Sans"/>
                <a:sym typeface="Public Sans"/>
              </a:rPr>
              <a:t>Redução de resíduos: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Minimizar a produção de resíduos durante o fabrico, a exploração e a gestão do fim de vida das tecnologias energéticas.</a:t>
            </a:r>
          </a:p>
          <a:p>
            <a:pPr lvl="0" latinLnBrk="0">
              <a:buClr>
                <a:srgbClr val="000000"/>
              </a:buClr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1200" u="sng" noProof="0" dirty="0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3"/>
              </a:rPr>
              <a:t>A Diretiva-Quadro da UE relativa aos resíduos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estabelece metas para a redução e reciclagem de resíduos, incluindo resíduos de equipamentos elétricos e eletrónicos (REEE) e baterias.  </a:t>
            </a:r>
          </a:p>
          <a:p>
            <a:pPr lvl="0" latinLnBrk="0">
              <a:buClr>
                <a:srgbClr val="000000"/>
              </a:buClr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1200" b="1" noProof="0" dirty="0">
                <a:ea typeface="Public Sans"/>
                <a:cs typeface="Public Sans"/>
                <a:sym typeface="Public Sans"/>
              </a:rPr>
              <a:t>Recuperação de recursos: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recuperar materiais valiosos das tecnologias energéticas em fim de vida através da reciclagem e reutilização.</a:t>
            </a:r>
          </a:p>
          <a:p>
            <a:pPr lvl="0" latinLnBrk="0">
              <a:buClr>
                <a:srgbClr val="000000"/>
              </a:buClr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GB" sz="1200" u="sng" noProof="0" dirty="0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4"/>
              </a:rPr>
              <a:t>A Lei da UE sobre matérias-primas críticas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visa garantir o abastecimento de matérias-primas críticas e promover a sua recuperação e reciclagem.</a:t>
            </a:r>
            <a:endParaRPr lang="en-GB" sz="12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https://environment.ec.europa.eu/topics/waste-and-recycling/waste-framework-directive_en</a:t>
            </a:r>
          </a:p>
          <a:p>
            <a:r>
              <a:rPr lang="en-GB" dirty="0" err="1"/>
              <a:t>https://single-market-economy.ec.europa.eu/sectors/raw-materials/areas-specific-interest/critical-raw-materials_en#critical-raw-materials-act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47380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3. A transição energética digital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GB" sz="1200" i="1" noProof="0" dirty="0">
                <a:solidFill>
                  <a:schemeClr val="accent5"/>
                </a:solidFill>
              </a:rPr>
              <a:t>Como é que a digitalização está a transformar o setor energético?</a:t>
            </a:r>
          </a:p>
          <a:p>
            <a:pPr algn="ctr" latinLnBrk="0"/>
            <a:endParaRPr lang="en-GB" sz="1200" i="1" noProof="0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99783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3. A transição energética digital 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GB" sz="1200" dirty="0">
                <a:ea typeface="+mn-lt"/>
                <a:cs typeface="+mn-lt"/>
                <a:sym typeface="Public Sans"/>
              </a:rPr>
              <a:t>A digitalização está a mudar fundamentalmente o setor energético ao: </a:t>
            </a:r>
          </a:p>
          <a:p>
            <a:pPr latinLnBrk="0"/>
            <a:endParaRPr lang="en-GB" sz="1200" dirty="0">
              <a:ea typeface="+mn-lt"/>
              <a:cs typeface="+mn-lt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Permitindo o desenvolvimento de redes inteligentes para otimizar os fluxos de energia.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Integrando fontes de energia renováveis.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Aumentando a estabilidade da rede.</a:t>
            </a:r>
          </a:p>
          <a:p>
            <a:pPr latinLnBrk="0"/>
            <a:endParaRPr lang="en-GB" sz="1200" dirty="0">
              <a:ea typeface="+mn-lt"/>
              <a:cs typeface="+mn-lt"/>
              <a:sym typeface="Public Sans"/>
            </a:endParaRPr>
          </a:p>
          <a:p>
            <a:pPr latinLnBrk="0"/>
            <a:r>
              <a:rPr lang="en-GB" sz="1200" dirty="0">
                <a:ea typeface="+mn-lt"/>
                <a:cs typeface="+mn-lt"/>
                <a:sym typeface="Public Sans"/>
              </a:rPr>
              <a:t>A análise de dados e a aprendizagem automática desempenham um papel crucial na melhoria da eficiência energética ao: </a:t>
            </a:r>
          </a:p>
          <a:p>
            <a:pPr latinLnBrk="0"/>
            <a:endParaRPr lang="en-GB" sz="1200" dirty="0">
              <a:ea typeface="+mn-lt"/>
              <a:cs typeface="+mn-lt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Identificar o desperdício.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Otimização do consumo.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Previsão da procura.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Prever falhas de equipamento para melhorar os planos de manutenção.</a:t>
            </a:r>
            <a:endParaRPr lang="en-GB" dirty="0"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33383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Sinergias 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noProof="0" dirty="0">
                <a:solidFill>
                  <a:schemeClr val="accent2"/>
                </a:solidFill>
              </a:rPr>
              <a:t>Como a circularidade e a digitalização trabalham em conjunto para alcançar um futuro sustentável?</a:t>
            </a:r>
            <a:endParaRPr lang="en-GB" sz="105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52353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Sinergias </a:t>
            </a:r>
            <a:endParaRPr lang="en-US" sz="1050" dirty="0">
              <a:solidFill>
                <a:schemeClr val="bg1"/>
              </a:solidFill>
            </a:endParaRPr>
          </a:p>
          <a:p>
            <a:pPr lvl="0" latinLnBrk="0" hangingPunct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Tanto </a:t>
            </a:r>
            <a:r>
              <a:rPr lang="en-GB" sz="12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circularidade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como a digitalização são essenciais para um futuro energético sustentável. As tecnologias digitais podem facilitar a implementação dos princípios da economia circular, enquanto a circularidade pode aumentar os benefícios da digitalização. Por exemplo:</a:t>
            </a:r>
          </a:p>
          <a:p>
            <a:pPr lvl="0" latinLnBrk="0" hangingPunct="0"/>
            <a:endParaRPr lang="en-GB" sz="1200" noProof="0" dirty="0"/>
          </a:p>
          <a:p>
            <a:pPr marL="34290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As plataformas digitais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podem rastrear e gerir recursos ao longo de todo o seu ciclo de vida, permitindo uma melhor reutilização e reciclagem.</a:t>
            </a:r>
            <a:endParaRPr lang="en-GB" sz="1200" dirty="0">
              <a:solidFill>
                <a:srgbClr val="231F20"/>
              </a:solidFill>
              <a:ea typeface="Calibri"/>
              <a:cs typeface="Calibri"/>
              <a:sym typeface="Public Sans"/>
            </a:endParaRPr>
          </a:p>
          <a:p>
            <a:pPr marL="342900" lvl="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análise de dados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pode otimizar o consumo de energia e reduzir o desperdício.</a:t>
            </a:r>
            <a:endParaRPr lang="en-GB" sz="1200" noProof="0" dirty="0">
              <a:ea typeface="Calibri"/>
              <a:cs typeface="Calibri"/>
            </a:endParaRPr>
          </a:p>
          <a:p>
            <a:pPr marL="342900" lvl="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As redes inteligentes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podem facilitar a integração de fontes de energia renováveis e apoiar o desenvolvimento de sistemas energéticos descentralizados.</a:t>
            </a:r>
          </a:p>
          <a:p>
            <a:pPr marL="342900" lvl="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lvl="0" latinLnBrk="0" hangingPunct="0">
              <a:buClr>
                <a:srgbClr val="000000"/>
              </a:buClr>
              <a:buSzPts val="2800"/>
            </a:pPr>
            <a:r>
              <a:rPr lang="en-GB" sz="1200" noProof="0" dirty="0"/>
              <a:t>Leia </a:t>
            </a:r>
            <a:r>
              <a:rPr lang="en-GB" sz="1200" noProof="0" dirty="0">
                <a:hlinkClick r:id="rId3"/>
              </a:rPr>
              <a:t>o Documento de Trabalho </a:t>
            </a:r>
            <a:r>
              <a:rPr lang="en-GB" sz="1200" noProof="0" dirty="0"/>
              <a:t>sobre </a:t>
            </a:r>
            <a:r>
              <a:rPr lang="en-GB" sz="1200" noProof="0" dirty="0">
                <a:hlinkClick r:id="rId3"/>
              </a:rPr>
              <a:t>Economia Circular e Digitalização</a:t>
            </a:r>
            <a:r>
              <a:rPr lang="en-GB" sz="1200" noProof="0" dirty="0"/>
              <a:t> 2025 da Aliança Global para a Economia Circular e a Eficiência de Recursos (GACERE).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https://www.unido.org/sites/default/files/unido-publications/2025-06/Circular%20Economy%20and%20Digitalization.pdf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36881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Circularidade no setor energético digital: eficiência dos recursos</a:t>
            </a:r>
            <a:endParaRPr lang="en-US" sz="1050" dirty="0">
              <a:solidFill>
                <a:schemeClr val="bg1"/>
              </a:solidFill>
            </a:endParaRPr>
          </a:p>
          <a:p>
            <a:pPr algn="ctr" latinLnBrk="0"/>
            <a:r>
              <a:rPr lang="en-GB" sz="1200" i="1" noProof="0" dirty="0">
                <a:solidFill>
                  <a:schemeClr val="accent2"/>
                </a:solidFill>
              </a:rPr>
              <a:t>Como podem os princípios da economia circular ser aplicados para maximizar a eficiência dos recursos?</a:t>
            </a:r>
          </a:p>
          <a:p>
            <a:pPr algn="ctr" latinLnBrk="0"/>
            <a:endParaRPr lang="en-GB" sz="120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63940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Circularidade no setor energético digital: eficiência dos recursos</a:t>
            </a:r>
            <a:endParaRPr lang="en-US" sz="1050" dirty="0">
              <a:solidFill>
                <a:schemeClr val="bg1"/>
              </a:solidFill>
            </a:endParaRPr>
          </a:p>
          <a:p>
            <a:pPr lvl="0"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Os princípios da economia circular podem ser aplicados em toda a produção e consumo de energia para minimizar o desperdício e maximizar a utilização dos recursos. Isto inclui:</a:t>
            </a:r>
          </a:p>
          <a:p>
            <a:pPr lvl="0" latinLnBrk="0"/>
            <a:endParaRPr lang="en-GB" sz="1200" noProof="0" dirty="0"/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Conceção para a circularidade.</a:t>
            </a:r>
            <a:endParaRPr lang="en-GB" sz="12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Eficiência dos materiais.</a:t>
            </a:r>
            <a:endParaRPr lang="en-GB" sz="12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Redução de resíduos.</a:t>
            </a:r>
            <a:endParaRPr lang="en-GB" sz="1200" noProof="0" dirty="0"/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Recuperação de recursos.</a:t>
            </a:r>
            <a:endParaRPr lang="en-GB" sz="1200" noProof="0" dirty="0"/>
          </a:p>
          <a:p>
            <a:pPr lvl="0" latinLnBrk="0"/>
            <a:endParaRPr lang="en-GB" sz="12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Ao implementar estas estratégias, o setor energético pode reduzir significativamente o seu impacto ambiental e melhorar a eficiência dos recursos.    </a:t>
            </a:r>
          </a:p>
          <a:p>
            <a:pPr lvl="0" latinLnBrk="0"/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lvl="0" latinLnBrk="0"/>
            <a:r>
              <a:rPr lang="en-GB" sz="1200" noProof="0" dirty="0">
                <a:solidFill>
                  <a:srgbClr val="2B2C30"/>
                </a:solidFill>
                <a:sym typeface="Public Sans"/>
              </a:rPr>
              <a:t>Inspire-se com as </a:t>
            </a:r>
            <a:r>
              <a:rPr lang="en-GB" sz="1200" noProof="0" dirty="0">
                <a:solidFill>
                  <a:srgbClr val="2B2C30"/>
                </a:solidFill>
                <a:sym typeface="Public Sans"/>
                <a:hlinkClick r:id="rId3"/>
              </a:rPr>
              <a:t>histórias de sucesso da economia circular</a:t>
            </a:r>
            <a:r>
              <a:rPr lang="en-GB" sz="1200" noProof="0" dirty="0">
                <a:solidFill>
                  <a:srgbClr val="2B2C30"/>
                </a:solidFill>
                <a:sym typeface="Public Sans"/>
              </a:rPr>
              <a:t> do projeto SMART CIRCUIT.</a:t>
            </a:r>
            <a:endParaRPr lang="en-GB" sz="1200" noProof="0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https://circulareconomy.europa.eu/platform/sites/default/files/2024-02/SMART-CIRCUIT_Circular-Success-Stories_brochure_fv.pdf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85567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6. Circularidade no setor energético digital: energias renováveis e armazenamento de energia</a:t>
            </a:r>
            <a:endParaRPr lang="en-US" sz="1050" dirty="0">
              <a:solidFill>
                <a:schemeClr val="bg1"/>
              </a:solidFill>
            </a:endParaRPr>
          </a:p>
          <a:p>
            <a:pPr algn="ctr" latinLnBrk="0"/>
            <a:r>
              <a:rPr lang="en-GB" sz="1200" i="1" noProof="0" dirty="0">
                <a:solidFill>
                  <a:schemeClr val="accent2"/>
                </a:solidFill>
              </a:rPr>
              <a:t>Como é que a circularidade pode ser aplicada às tecnologias de energias renováveis e armazenamento de energia?</a:t>
            </a:r>
          </a:p>
          <a:p>
            <a:pPr algn="ctr" latinLnBrk="0"/>
            <a:endParaRPr lang="en-GB" sz="120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402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6. Circularidade no setor energético digital: energias renováveis e armazenamento de energia</a:t>
            </a:r>
            <a:endParaRPr lang="en-US" sz="1050" dirty="0">
              <a:solidFill>
                <a:schemeClr val="bg1"/>
              </a:solidFill>
            </a:endParaRPr>
          </a:p>
          <a:p>
            <a:pPr lvl="0" latinLnBrk="0"/>
            <a:r>
              <a:rPr lang="en-GB" sz="1200" noProof="0" dirty="0">
                <a:ea typeface="Public Sans"/>
                <a:cs typeface="Public Sans"/>
                <a:sym typeface="Public Sans"/>
              </a:rPr>
              <a:t>A circularidade pode ser aplicada à fabricação, implantação e gestão do fim de vida útil das tecnologias de energia renovável. Isso inclui:</a:t>
            </a:r>
          </a:p>
          <a:p>
            <a:pPr lvl="0" latinLnBrk="0"/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Fabricação sustentável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: uso de materiais reciclados e energia renovável no processo de fabricação.</a:t>
            </a:r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Design modular: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projetar tecnologias de energia renovável com componentes modulares que possam ser facilmente reparados ou substituídos, prolongando assim a sua vida útil.    </a:t>
            </a:r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Reciclagem e reutilização: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desenvolvimento de estratégias eficazes de reciclagem e reutilização para tecnologias de energia renovável em fim de vida.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321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US" sz="1200" dirty="0"/>
              <a:t>O conceito de circularidade tem um papel fundamental na transição energética digital. A aplicação dos princípios da circularidade permite-nos utilizar os recursos de forma eficiente e reduzir o desperdício em todas as fases do ciclo de vida de um recurso. Nesta apresentação, exploramos:</a:t>
            </a:r>
          </a:p>
          <a:p>
            <a:pPr latinLnBrk="0"/>
            <a:r>
              <a:rPr lang="en-US" sz="1200" dirty="0"/>
              <a:t> </a:t>
            </a:r>
            <a:endParaRPr lang="en-GB" sz="1200" dirty="0"/>
          </a:p>
          <a:p>
            <a:pPr marL="457200" lvl="0" indent="-457200" latinLnBrk="0">
              <a:buFont typeface="Arial" panose="020B0604020202020204" pitchFamily="34" charset="0"/>
              <a:buChar char="•"/>
            </a:pPr>
            <a:r>
              <a:rPr lang="en-US" sz="1200" dirty="0"/>
              <a:t>O que é a circularidade e o seu papel na transição energética digital.</a:t>
            </a:r>
            <a:endParaRPr lang="en-GB" sz="1200" dirty="0"/>
          </a:p>
          <a:p>
            <a:pPr marL="457200" lvl="0" indent="-457200" latinLnBrk="0">
              <a:buFont typeface="Arial" panose="020B0604020202020204" pitchFamily="34" charset="0"/>
              <a:buChar char="•"/>
            </a:pPr>
            <a:r>
              <a:rPr lang="en-US" sz="1200" dirty="0"/>
              <a:t>Como a circularidade pode contribuir para um futuro sustentável.</a:t>
            </a:r>
            <a:endParaRPr lang="en-GB" sz="1200" dirty="0"/>
          </a:p>
          <a:p>
            <a:pPr marL="457200" lvl="0" indent="-457200" latinLnBrk="0">
              <a:buFont typeface="Arial" panose="020B0604020202020204" pitchFamily="34" charset="0"/>
              <a:buChar char="•"/>
            </a:pPr>
            <a:r>
              <a:rPr lang="en-US" sz="1200" dirty="0"/>
              <a:t>Alguns exemplos de circularidade e diferentes tipos de tecnologias energéticas digitais.</a:t>
            </a: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69279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7: Digitalização da energia: redes inteligentes e </a:t>
            </a:r>
            <a:r>
              <a:rPr lang="en-GB" sz="1200" b="1" kern="1200" noProof="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análise</a:t>
            </a: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 de dados</a:t>
            </a:r>
            <a:endParaRPr lang="en-GB" sz="105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GB" sz="1200" i="1" noProof="0" dirty="0">
                <a:solidFill>
                  <a:schemeClr val="accent2"/>
                </a:solidFill>
              </a:rPr>
              <a:t>Como as tecnologias digitais estão a transformar o setor energético?</a:t>
            </a:r>
          </a:p>
          <a:p>
            <a:pPr algn="ctr" latinLnBrk="0"/>
            <a:endParaRPr lang="en-GB" sz="120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92891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7: Digitalização da energia: redes inteligentes e análise de dados</a:t>
            </a:r>
            <a:endParaRPr lang="en-GB" sz="1050" dirty="0">
              <a:solidFill>
                <a:schemeClr val="bg1"/>
              </a:solidFill>
            </a:endParaRPr>
          </a:p>
          <a:p>
            <a:pPr lvl="0" latinLnBrk="0"/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As tecnologias digitais estão a permitir o desenvolvimento de redes energéticas inteligentes, conhecidas como </a:t>
            </a:r>
            <a:r>
              <a:rPr lang="en-GB" sz="1200" b="1" noProof="1">
                <a:latin typeface="Calibri"/>
                <a:ea typeface="Public Sans"/>
                <a:cs typeface="Public Sans"/>
                <a:sym typeface="Public Sans"/>
              </a:rPr>
              <a:t>redes inteligentes</a:t>
            </a:r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. As redes inteligentes podem: </a:t>
            </a:r>
          </a:p>
          <a:p>
            <a:pPr lvl="0" latinLnBrk="0"/>
            <a:endParaRPr lang="en-GB" sz="1200" noProof="1">
              <a:latin typeface="Calibri"/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Otimizar os fluxos de energia.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Integrar fontes de energia renováveis.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Melhorar a estabilidade da rede.</a:t>
            </a:r>
            <a:endParaRPr lang="en-GB" sz="1200" noProof="1">
              <a:latin typeface="Calibri"/>
              <a:ea typeface="Public Sans"/>
              <a:cs typeface="Public Sans"/>
            </a:endParaRPr>
          </a:p>
          <a:p>
            <a:pPr lvl="0" latinLnBrk="0"/>
            <a:endParaRPr lang="en-GB" sz="1200" noProof="1"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49989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7: Digitalização da energia: redes inteligentes e análise de dados</a:t>
            </a:r>
            <a:endParaRPr lang="en-GB" sz="1050" dirty="0">
              <a:solidFill>
                <a:schemeClr val="bg1"/>
              </a:solidFill>
            </a:endParaRPr>
          </a:p>
          <a:p>
            <a:pPr lvl="0" latinLnBrk="0"/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A análise de dados e a aprendizagem automática estão a desempenhar um papel cada vez mais importante no setor energético. A análise de dados e a aprendizagem automática podem: </a:t>
            </a:r>
          </a:p>
          <a:p>
            <a:pPr lvl="0" latinLnBrk="0"/>
            <a:endParaRPr lang="en-GB" sz="1200" noProof="1">
              <a:latin typeface="Calibri"/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Permitir a eficiência energética, identificando o desperdício de energia e otimizando os padrões de consumo de energia.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Utilizar a previsão da procura para garantir um fornecimento de energia fiável.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Utilizar a manutenção preditiva para antecipar falhas de equipamento e otimizar os planos de manutenção.</a:t>
            </a:r>
          </a:p>
          <a:p>
            <a:pPr lvl="0" latinLnBrk="0"/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  </a:t>
            </a:r>
          </a:p>
          <a:p>
            <a:pPr lvl="0" latinLnBrk="0"/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Ao aproveitar a análise de dados, o setor energético pode melhorar a eficiência, reduzir custos e aumentar a fiabilidade dos serviços energéticos. </a:t>
            </a:r>
            <a:endParaRPr lang="en-GB" sz="1200" noProof="1">
              <a:latin typeface="Calibri"/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4724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noProof="0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8. Digitalização da energia e blockchain </a:t>
            </a:r>
            <a:endParaRPr lang="en-GB" sz="1050" noProof="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noProof="0" dirty="0">
                <a:solidFill>
                  <a:schemeClr val="accent2"/>
                </a:solidFill>
              </a:rPr>
              <a:t>Como é que a tecnologia blockchain pode beneficiar o setor energético?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64354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8. Digitalização energética e blockchain </a:t>
            </a:r>
            <a:endParaRPr lang="en-GB" sz="1050" dirty="0">
              <a:solidFill>
                <a:schemeClr val="bg1"/>
              </a:solidFill>
            </a:endParaRPr>
          </a:p>
          <a:p>
            <a:pPr latinLnBrk="0"/>
            <a:r>
              <a:rPr lang="en-GB" sz="1200" noProof="0" dirty="0">
                <a:ea typeface="+mn-lt"/>
                <a:cs typeface="+mn-lt"/>
                <a:sym typeface="Public Sans"/>
              </a:rPr>
              <a:t>As tecnologias blockchain são uma ferramenta valiosa para apoiar a circularidade ao:</a:t>
            </a:r>
          </a:p>
          <a:p>
            <a:pPr latinLnBrk="0"/>
            <a:endParaRPr lang="en-GB" sz="1200" dirty="0">
              <a:ea typeface="+mn-lt"/>
              <a:cs typeface="+mn-lt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Aumentar a transparência, a segurança e a eficiência nas transações energéticas e na gestão de dados. </a:t>
            </a:r>
          </a:p>
          <a:p>
            <a:pPr latinLnBrk="0"/>
            <a:endParaRPr lang="en-GB" sz="1200" noProof="0" dirty="0">
              <a:ea typeface="+mn-lt"/>
              <a:cs typeface="+mn-lt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39191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8. Digitalização energética e blockchain </a:t>
            </a:r>
            <a:endParaRPr lang="en-GB" sz="1050" dirty="0">
              <a:solidFill>
                <a:schemeClr val="bg1"/>
              </a:solidFill>
            </a:endParaRPr>
          </a:p>
          <a:p>
            <a:pPr lvl="0" latinLnBrk="0"/>
            <a:r>
              <a:rPr lang="en-GB" sz="1200" noProof="0" dirty="0">
                <a:ea typeface="Public Sans"/>
                <a:cs typeface="Public Sans"/>
                <a:sym typeface="Public Sans"/>
              </a:rPr>
              <a:t>No setor energético, a blockchain pode ser utilizada para:</a:t>
            </a:r>
            <a:endParaRPr lang="en-GB" sz="1200" noProof="0" dirty="0"/>
          </a:p>
          <a:p>
            <a:pPr lvl="0" latinLnBrk="0"/>
            <a:endParaRPr lang="en-GB" sz="1200" b="1" noProof="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ea typeface="Public Sans"/>
                <a:cs typeface="Public Sans"/>
                <a:sym typeface="Public Sans"/>
              </a:rPr>
              <a:t>Comércio de energia entre pares: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possibilitar o comércio direto de energia entre consumidores e prosumidores.    </a:t>
            </a:r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ea typeface="Public Sans"/>
                <a:cs typeface="Public Sans"/>
                <a:sym typeface="Public Sans"/>
              </a:rPr>
              <a:t>Rastreamento de certificados de energia renovável: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garantir a autenticidade e rastreabilidade dos certificados de energia renovável.    </a:t>
            </a:r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ea typeface="Public Sans"/>
                <a:cs typeface="Public Sans"/>
                <a:sym typeface="Public Sans"/>
              </a:rPr>
              <a:t>Gestão da rede: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melhorar a segurança e a eficiência das operações da rede. Ao adotar a blockchain, o setor energético pode fomentar a confiança, reduzir os custos de transação e promover a inovação.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06192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9. Sinergias e soluções integradas </a:t>
            </a:r>
            <a:endParaRPr lang="en-US" sz="1050" dirty="0">
              <a:solidFill>
                <a:schemeClr val="bg1"/>
              </a:solidFill>
            </a:endParaRPr>
          </a:p>
          <a:p>
            <a:pPr algn="ctr" latinLnBrk="0"/>
            <a:r>
              <a:rPr lang="en-GB" sz="1200" i="1" noProof="0" dirty="0">
                <a:solidFill>
                  <a:schemeClr val="accent2"/>
                </a:solidFill>
              </a:rPr>
              <a:t>Como é que a circularidade e a digitalização estão a ser combinadas no setor energético?</a:t>
            </a:r>
          </a:p>
          <a:p>
            <a:pPr algn="ctr" latinLnBrk="0"/>
            <a:endParaRPr lang="en-GB" sz="120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52306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9. Sinergias e soluções integradas </a:t>
            </a:r>
            <a:endParaRPr lang="en-US" sz="1050" dirty="0">
              <a:solidFill>
                <a:schemeClr val="bg1"/>
              </a:solidFill>
            </a:endParaRPr>
          </a:p>
          <a:p>
            <a:pPr lvl="0" latinLnBrk="0"/>
            <a:r>
              <a:rPr lang="en-GB" sz="1200" noProof="0" dirty="0">
                <a:ea typeface="Public Sans"/>
                <a:cs typeface="Public Sans"/>
                <a:sym typeface="Public Sans"/>
              </a:rPr>
              <a:t>A circularidade e a digitalização estão a ser combinadas para criar soluções energéticas inovadoras e sustentáveis.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Exemplos:</a:t>
            </a:r>
          </a:p>
          <a:p>
            <a:pPr lvl="0" latinLnBrk="0"/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Sistemas inteligentes de gestão de energia doméstica: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integração de medidores inteligentes, dispositivos IoT e análise de dados para otimizar o consumo de energia nas residências.    </a:t>
            </a:r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Centrais elétricas virtuais: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agregação de recursos energéticos distribuídos, como painéis solares em telhados e baterias de veículos elétricos, para fornecer serviços de rede.    </a:t>
            </a:r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Comunidades energéticas circulares: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criação de sistemas energéticos locais que priorizam a energia renovável, a eficiência energética e a partilha de recursos.   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64825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Próximos passos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Se quiser saber mais sobre a transição energética digital e a circularidade, os seguintes recursos podem ser úteis: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Leia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hlinkClick r:id="rId3"/>
              </a:rPr>
              <a:t>Explorando a sinergia da energia renovável na estrutura da economia circular...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Leia </a:t>
            </a:r>
            <a:r>
              <a:rPr lang="en-US" sz="1200" i="1" dirty="0">
                <a:solidFill>
                  <a:srgbClr val="373737"/>
                </a:solidFill>
                <a:ea typeface="맑은 고딕"/>
                <a:hlinkClick r:id="rId4"/>
              </a:rPr>
              <a:t>De LCA a design circular: um estudo comparativo de ferramentas digitais para o ambiente construído</a:t>
            </a:r>
            <a:endParaRPr lang="ko-KR" altLang="en-US" sz="1200" i="1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srgbClr val="373737"/>
                </a:solidFill>
              </a:rPr>
              <a:t>Leia </a:t>
            </a:r>
            <a:r>
              <a:rPr lang="en-GB" sz="1200" i="1" noProof="0" dirty="0">
                <a:solidFill>
                  <a:srgbClr val="373737"/>
                </a:solidFill>
                <a:hlinkClick r:id="rId5"/>
              </a:rPr>
              <a:t>Circularidade como motor da transição energética nos transportes públicos – um olhar para o futuro</a:t>
            </a:r>
            <a:r>
              <a:rPr lang="en-GB" sz="1200" i="1" noProof="0" dirty="0">
                <a:solidFill>
                  <a:srgbClr val="373737"/>
                </a:solidFill>
              </a:rPr>
              <a:t>. </a:t>
            </a:r>
            <a:endParaRPr lang="en-GB" sz="1200" noProof="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hlinkClick r:id="rId6"/>
              </a:rPr>
              <a:t>Saiba mais sobre os materiais didáticos do projeto Every1.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76939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Agradecimentos</a:t>
            </a:r>
          </a:p>
          <a:p>
            <a:pPr latinLnBrk="0"/>
            <a:r>
              <a:rPr lang="en-GB" dirty="0"/>
              <a:t>Esta apresentação de slides </a:t>
            </a:r>
            <a:r>
              <a:rPr lang="en-GB" i="1" dirty="0"/>
              <a:t>Circularidade e a Transição Energética Digital </a:t>
            </a:r>
            <a:r>
              <a:rPr lang="en-GB" dirty="0"/>
              <a:t>foi produzida pelo projeto Every1 e está licenciada </a:t>
            </a:r>
            <a:r>
              <a:rPr lang="en-GB" dirty="0">
                <a:hlinkClick r:id="rId3"/>
              </a:rPr>
              <a:t>sob CC BY-SA 4.0</a:t>
            </a:r>
            <a:r>
              <a:rPr lang="en-GB" dirty="0"/>
              <a:t>, salvo indicação em contrário.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As imagens utilizadas nesta apresentação são as seguintes: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da capa: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Circular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@ondasderuido está licenciada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sob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2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texto de introdução: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Circular lights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Hugh Bell está licenciada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sob 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Pergunta um: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Reduce Reuse Recycle,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Steve Snodgrass, está licenciada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sob CC BY 2.0.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Pergunta dois: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Circular Patterns,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Henry Burrows, está licenciada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sob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Pergunta três: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data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Arismendy Polanco está sob a licença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Public Domain Mark 1.0 Universal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Pergunta quatro: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Cidade digital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scratch-media está licenciada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sob CC BY-NC-ND 2.0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Pergunta cinco: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um edifício alto com muitas janelas e Bosco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Verticale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ao fundo,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José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Jóvena,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através de uma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licença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Pergunta seis: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7"/>
              </a:rPr>
              <a:t>Reciclagem,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Andy Arthur, está licenciada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sob CC BY 2.0.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Pergunta sete: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8"/>
              </a:rPr>
              <a:t>Data-Analytics,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Learntek,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está licenciada sob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9"/>
              </a:rPr>
              <a:t>CC0 1.0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Pergunta oito: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20"/>
              </a:rPr>
              <a:t>blockchains,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Mario A.P., está licenciada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sob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Pergunta nove: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21"/>
              </a:rPr>
              <a:t>pessoa a plantar em vasos suspensos,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Daniel Funes Fuentes, está sob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licença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GB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nossa exploração da circularidade está estruturada em nove perguntas. Reserve um momento para refletir sobre cada pergunta antes de passar para o próximo slide.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Pode trabalhar cada pergunta individualmente. Em alternativa, pode selecionar uma pergunta específica que gostaria de explorar primeiro através do menu.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47739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54B69-0203-F9BF-B499-1353677C4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CF9463-E3C2-00D4-71A5-CA8BF619C0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B25085-42F5-01C2-0689-94426CAA5E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Agradecimentos</a:t>
            </a:r>
          </a:p>
          <a:p>
            <a:pPr latinLnBrk="0"/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Os seguintes recursos foram utilizados para elaborar esta apresentação: </a:t>
            </a:r>
          </a:p>
          <a:p>
            <a:pPr latinLnBrk="0"/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Bl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ot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E., Bergeling, E., Watkins, E. &amp; Marchetti, E. (junho de 2024)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Estratégias de circularidade e gestão sustentável de recursos para salvaguardar a transição para a energia limpa.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Instituto para a Política Ambiental Europeia (IEEP).  </a:t>
            </a:r>
            <a:r>
              <a:rPr lang="en-US" u="sng" dirty="0">
                <a:solidFill>
                  <a:schemeClr val="hlink"/>
                </a:solidFill>
                <a:latin typeface="Public Sans"/>
                <a:ea typeface="Public Sans"/>
                <a:cs typeface="Public Sans"/>
                <a:sym typeface="Public Sans"/>
                <a:hlinkClick r:id="rId3"/>
              </a:rPr>
              <a:t>https://circulareconomy.europa.eu/platform/en/knowledge/circularity-strategies-and-sustainable-resource-management-safeguard-clean-energy-transition</a:t>
            </a:r>
            <a:endParaRPr lang="en-US" dirty="0">
              <a:latin typeface="Public Sans"/>
              <a:ea typeface="Public Sans"/>
              <a:cs typeface="Public Sans"/>
              <a:sym typeface="Public Sans"/>
            </a:endParaRPr>
          </a:p>
          <a:p>
            <a:pPr latinLnBrk="0"/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Gate C &amp; Gravis, L. (2023)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Para uma transição energética circular: plano de ação para a indústria, decisores políticos e investidores.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Green Purposes Company &amp; Gate C. </a:t>
            </a:r>
            <a:endParaRPr lang="en-US" i="1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https://circulareconomy.europa.eu/platform/sites/default/files/2023-06/Circular-energy-transition.pdf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</a:p>
          <a:p>
            <a:pPr marR="0" lvl="0" algn="l" rtl="0" latinLnBrk="0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R="0" lvl="0" algn="l" rtl="0" latinLnBrk="0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BDCE96-8F29-4E17-B80F-35319575A6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98186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Obrigado!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8968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Nove perguntas sobre </a:t>
            </a:r>
            <a:r>
              <a:rPr lang="en-GB" sz="1200" b="1" kern="1200" noProof="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digitalização </a:t>
            </a: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e circularidade </a:t>
            </a:r>
            <a:r>
              <a:rPr lang="en-GB" sz="1200" b="1" kern="1200" noProof="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energética</a:t>
            </a: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 </a:t>
            </a:r>
            <a:endParaRPr lang="en-GB" sz="105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O que é a economia circular e como se aplica ao setor energético?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Como é que a União Europeia apoia a circularidade no setor energético?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Como é que a digitalização está a transformar o setor energético?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Como é que a circularidade e a digitalização trabalham em conjunto para alcançar um futuro sustentável?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Como podem os princípios da economia circular ser aplicados para maximizar a eficiência dos recursos no setor energético?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Como é que a circularidade pode ser aplicada às tecnologias de energia renovável e armazenamento de energia?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Como é que as tecnologias digitais estão a transformar o setor energético?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Como é que a tecnologia blockchain pode beneficiar o setor energético?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Como é que a circularidade e a digitalização estão a ser combinadas no setor energético?</a:t>
            </a:r>
          </a:p>
          <a:p>
            <a:pPr marL="342900" indent="-342900" latinLnBrk="0">
              <a:buFont typeface="+mj-lt"/>
              <a:buAutoNum type="arabicPeriod"/>
            </a:pPr>
            <a:endParaRPr lang="en-GB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2589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A Economia Circular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O que é a economia circular e como se aplica ao setor energético?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64855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A Economia Circular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r>
              <a:rPr lang="en-GB" sz="1200" noProof="0" dirty="0">
                <a:ea typeface="Public Sans"/>
                <a:cs typeface="Public Sans"/>
                <a:sym typeface="Public Sans"/>
              </a:rPr>
              <a:t>No contexto do setor energético, a economia circular representa uma mudança em relação ao modelo «extrair, fabricar, utilizar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e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descartar». A economia circular enfatiza a minimização dos resíduos e a maximização da utilização dos recursos.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dirty="0">
                <a:ea typeface="Public Sans"/>
                <a:cs typeface="Public Sans"/>
                <a:sym typeface="Public Sans"/>
              </a:rPr>
              <a:t>A vida útil das tecnologias energéticas pode ser maximizada através da minimização da geração de resíduos e da recuperação de materiais valiosos. </a:t>
            </a:r>
            <a:r>
              <a:rPr lang="en-GB" sz="1200" dirty="0"/>
              <a:t>A circularidade ajuda a reduzir o impacto ambiental e apoia a transição para um sistema energético mais sustentável e resiliente.  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As tecnologias digitais, como análise de dados, redes inteligentes e blockchain, desempenham um papel crucial na viabilização e otimização das estratégias de circularidade no setor energético. </a:t>
            </a:r>
          </a:p>
          <a:p>
            <a:pPr latinLnBrk="0"/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7453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A Economia Circular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r>
              <a:rPr lang="en-GB" sz="1200" noProof="0" dirty="0">
                <a:ea typeface="Public Sans"/>
                <a:cs typeface="Public Sans"/>
                <a:sym typeface="Public Sans"/>
              </a:rPr>
              <a:t>Os princípios fundamentais da economia circular são:</a:t>
            </a:r>
          </a:p>
          <a:p>
            <a:pPr latinLnBrk="0"/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b="1" noProof="0" dirty="0">
                <a:ea typeface="Public Sans"/>
                <a:cs typeface="Public Sans"/>
                <a:sym typeface="Public Sans"/>
              </a:rPr>
              <a:t>Reduzir: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Minimizar o consumo de energia e os resíduos através de: </a:t>
            </a:r>
          </a:p>
          <a:p>
            <a:pPr latinLnBrk="0"/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	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Medidas de eficiência </a:t>
            </a:r>
            <a:r>
              <a:rPr lang="en-GB" sz="1200" noProof="0" dirty="0" err="1">
                <a:ea typeface="Public Sans"/>
                <a:cs typeface="Public Sans"/>
                <a:sym typeface="Public Sans"/>
              </a:rPr>
              <a:t>energética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.</a:t>
            </a:r>
            <a:endParaRPr lang="en-GB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	Incentivo ao uso de energia durante períodos fora do pico.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	</a:t>
            </a:r>
            <a:r>
              <a:rPr lang="en-GB" sz="1200" noProof="0" dirty="0" err="1">
                <a:ea typeface="Public Sans"/>
                <a:cs typeface="Public Sans"/>
                <a:sym typeface="Public Sans"/>
              </a:rPr>
              <a:t>Adoção de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tecnologias energéticas sustentáveis.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b="1" dirty="0">
                <a:ea typeface="Public Sans"/>
                <a:cs typeface="Public Sans"/>
                <a:sym typeface="Public Sans"/>
              </a:rPr>
              <a:t>Reutilizar: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Reaproveitar ou encontrar novas aplicações para infraestruturas e componentes energéticos. Por exemplo: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Reutilizar pás de turbinas eólicas aposentadas para pontes pedonais.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Utilizar baterias de veículos elétricos para armazenamento de energia em escala de rede.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70184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Economia circular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b="1" dirty="0">
                <a:ea typeface="Public Sans"/>
                <a:cs typeface="Public Sans"/>
                <a:sym typeface="Public Sans"/>
              </a:rPr>
              <a:t>Reciclar: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recuperar materiais valiosos de tecnologias energéticas em fim de vida. Por exemplo:  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Reciclar painéis solares.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Recuperar elementos de terras raras de turbinas eólicas.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89243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Iniciativas da União Europeia que promovem a circularidade no setor energético</a:t>
            </a: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Como é que a União Europeia apoia a circularidade no setor energético?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5811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FE769B0-453B-464A-C0B3-55DAF0E76A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73" y="6212109"/>
            <a:ext cx="2043805" cy="428400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F2DCE0-FF8D-4ED2-3C1F-16DB811E499D}"/>
              </a:ext>
            </a:extLst>
          </p:cNvPr>
          <p:cNvSpPr txBox="1"/>
          <p:nvPr userDrawn="1"/>
        </p:nvSpPr>
        <p:spPr>
          <a:xfrm>
            <a:off x="2133599" y="6072366"/>
            <a:ext cx="5451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pt-P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projeto recebeu financiamento do Programa Horizonte para a Investigação e Inovação (2021-2027) da União Europeia ao abrigo do acordo de subvenção n.º 101075596. A responsabilidade pelo conteúdo deste material é exclusivamente do projeto Every1 e não reflete necessariamente a opinião da União Europeia. A apresentação está licenciada </a:t>
            </a:r>
            <a:r>
              <a:rPr lang="pt-PT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sob CC BY-SA 4.0, </a:t>
            </a:r>
            <a:r>
              <a:rPr lang="pt-P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indicação em contrário. </a:t>
            </a:r>
            <a:endParaRPr lang="pt-PT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ission.europa.eu/energy-climate-change-environment/standards-tools-and-labels/products-labelling-rules-and-requirements/ecodesign-sustainable-products-regulation_en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hyperlink" Target="https://www.iea.org/policies/15696-european-raw-materials-initiative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vironment.ec.europa.eu/topics/waste-and-recycling/waste-framework-directive_en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hyperlink" Target="https://single-market-economy.ec.europa.eu/sectors/raw-materials/areas-specific-interest/critical-raw-materials_en#critical-raw-materials-act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do.org/sites/default/files/unido-publications/2025-06/Circular%20Economy%20and%20Digitalization.pd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irculareconomy.europa.eu/platform/sites/default/files/2024-02/SMART-CIRCUIT_Circular-Success-Stories_brochure_fv.pdf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dpi.com/2071-1050/15/17/13165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very1.energy/learning-materials" TargetMode="External"/><Relationship Id="rId5" Type="http://schemas.openxmlformats.org/officeDocument/2006/relationships/hyperlink" Target="https://www.interreg-central.eu/news/circularity-as-a-driver-of-the-energy-transition-in-public-transport-a-look-into-the-future/" TargetMode="External"/><Relationship Id="rId4" Type="http://schemas.openxmlformats.org/officeDocument/2006/relationships/hyperlink" Target="https://circulareconomy.europa.eu/platform/en/knowledge/lca-circular-design-comparative-study-digital-tools-built-environment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stevensnodgrass/5548193945/in/photolist-9sgWLi-5jTpcz-2feKdqn-66mxHi-9EC2pg-ig4zE9-5k4yb3-8dxN6p-7waL6b-evzM8E-61Vhgc-oDF5P5-4HcqTh-86DdbS-e4kpMs-7Neuk-dECiWm-2kSZ3Xd-Gz7Aa-2kSS5Zk-8qUzBR-2kSUvDn-2kJawxP-HTGCZg-J8Rd1G-9PymkC-6GjVzx-2kSUY37-5aueeT-ebbTvo-6oPYRA-2kSZ3WB-5pxwNk-cpcUm9-a2hsRH-4a9y5d-2oxEvHN-7NuBgq-LRrGc-2oVpDUj-9BYo5n-wuEyG-rmhfBE-aMJEiB-LaxZC-5GXQh7-4rLiiH-nzXEXQ-7WmKPi-3qjySW" TargetMode="External"/><Relationship Id="rId13" Type="http://schemas.openxmlformats.org/officeDocument/2006/relationships/hyperlink" Target="https://www.flickr.com/photos/26395486@N00/11040990083/" TargetMode="External"/><Relationship Id="rId18" Type="http://schemas.openxmlformats.org/officeDocument/2006/relationships/hyperlink" Target="https://www.flickr.com/photos/153724200@N07/40932460914/in/photolist-25n4yyJ-2odVTUR-26RhsEy-26RhsUG-28egisc-hADJ8X-9uZMt-5jhfU6-2qun34M-Mpb6X1-2qsoChq-JjjPbG-2gVgBDF-4SawTh-2oWwFwY-2gVikgB-2564itF-7S6UX7-2hy98BL-9rCDJp-2hzoRjj-2hxXktV-GN1rT4-2hzjuNi-2g5DqMg-2hy7SMX-riCyxz-rW7fzn-Q9DhTa-rXQSF1-RNKgg5-JjjPhd-2eq7vbd-RQXAm3-2hzp4eS-2cw8mMR-2hRQtUP-26rPCtp-29gMpro-2564iya-MQjyo9-2hxJzsN-qNt2Rp-MTpJLp-2ddsrwi-2hdmx5p-2gUhgNH-2gViDpA-2gViCB8-JjjPw1" TargetMode="External"/><Relationship Id="rId3" Type="http://schemas.openxmlformats.org/officeDocument/2006/relationships/hyperlink" Target="https://creativecommons.org/licenses/by-sa/4.0/deed.en" TargetMode="External"/><Relationship Id="rId21" Type="http://schemas.openxmlformats.org/officeDocument/2006/relationships/hyperlink" Target="https://unsplash.com/photos/person-planting-on-hanged-pots-TyLw3IQALMs" TargetMode="External"/><Relationship Id="rId7" Type="http://schemas.openxmlformats.org/officeDocument/2006/relationships/hyperlink" Target="https://creativecommons.org/licenses/by-nc/2.0/" TargetMode="External"/><Relationship Id="rId12" Type="http://schemas.openxmlformats.org/officeDocument/2006/relationships/hyperlink" Target="https://creativecommons.org/publicdomain/mark/1.0/" TargetMode="External"/><Relationship Id="rId17" Type="http://schemas.openxmlformats.org/officeDocument/2006/relationships/hyperlink" Target="https://www.flickr.com/photos/andyarthur/5837677046/in/photolist-dRst2P-5BWz7p-2nYFwNJ-9TRC1f-2feKdqn-3qqUHB-x15w96-ftpVb7-ftayRp-ftpVco-ftpV8E-ftayTB-ftpVhs-2pyWdn5-5aueeT-58Kvg4-8qUzBR-J8Rd1G-6mcr7C-8dxN6p-rpZcTs-5ayvXG-5auf8a-aPX2FM-5audxB-2oVpDUj-5aueCi-LaxZC-6YDcdz-4H8gnk-9AkH2j-fcbtxu-2iSxdkL-6YDcdx-7SDCtc-Suw685-KXuo4J-2fpbh9a-9sgWLi-3ZT5ED-dSCtsR-2oPqdxC-7J88iY-r1pNjt-8UA5Dg-86DdbS-7ynBCB-2TWLWf-2nYGYB8" TargetMode="External"/><Relationship Id="rId2" Type="http://schemas.openxmlformats.org/officeDocument/2006/relationships/notesSlide" Target="../notesSlides/notesSlide29.xml"/><Relationship Id="rId16" Type="http://schemas.openxmlformats.org/officeDocument/2006/relationships/hyperlink" Target="https://unsplash.com/license" TargetMode="External"/><Relationship Id="rId20" Type="http://schemas.openxmlformats.org/officeDocument/2006/relationships/hyperlink" Target="https://www.flickr.com/photos/oneras/32634430557/in/photolist-23xi3Q9-RHMZeP-23qkfTv-28xHrw3-28xHsEq-2ad5BPJ-2ad5D35-29Vh1AX-28xHswE-2ad5Cx7-2ad5CjG-2benF4Q-2benETE-2ad5DsJ-PaWffy-2ad5C89-23NvndY-vPGcvw-23qkg7g-wscwzm-GNWDa4-21rezdi-2c2Pk79-242S4ah-Nqj4b6-NeX7oN-XpkTx4-MXWMzj-NfsyJA-QL4Dom-NeX7RS-F1uPNv-NhDrbz-NqivEk-2heo2Sz-224jUwC-2a8h8Dh-NhD2vi-257MLkx-nkAHBh-2fzpwWv-21TkF21-RE8HCn-23Zv7BH-2aBKvvH-21AFttS-2o4e6sS-GYVsW1-NfPfMF-F3yVi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htb/1370295502/in/photolist-36687w-aJJP4r-7F5r95-rVMDi9-26JaFEY-4HdwZ-25iTEe-aJJQHr-25b7rHv-5BJMTE-azuJ2V-8H3Whu-2iDxPHP-25iTNp-25iTYe-2qaiLPk-KCLx9-2o5ezyg-4JmJDu-2nJ4kaA-GruDe-5kPSPk-9yaV4u-2kqTWPz-2pMTufn-4NVx8Y-2paqXHC-58TUTv-294KMu-2oaxdpD-4NRfBx-5hA7n9-cF2g7o-89FTAU-5Snvty-BphRdo-djwoN4-9SjmJ9-e8Lani-yXdeRb-5cx3oj-6yoGSA-2pw7keQ-91RvWm-5hvLsn-91RvWo-sfKqVM-azLuTY-QH5Ms8-7HgQwz" TargetMode="External"/><Relationship Id="rId11" Type="http://schemas.openxmlformats.org/officeDocument/2006/relationships/hyperlink" Target="https://www.flickr.com/photos/149077469@N03/30993060636/in/photolist-9RUJjr-8D38WR-8VUxZy-9AuxJA-9ErHc8-9jP27f-9hEJ6T-pra3h4-PdKx9q-8FPmHq-efSZMd-8KgGy4-9FD3oe-9g3r4Q-b9KAfB-mMzpcZ-9hHDGS-efMf16-dvgx7A-9FbkkW-8DZUDu-9Fby4L-mMzupH-9z6fSz-YK121N-9MJamz-9jP2Sb-9hEJNV-8JaB4B-a8fJwH-8WKBsr-mMzsmp-rpCN49-9RXEdA-9HvjEN-9xCD8i-7vzoVt-mMB4UC-mMB2Dq-6D43GH-9t43hg-mMB6k3-efMf4R-2mHg3uB-9hHQyL-9hHMKo-2nZHx3e-bEJGQ6-9jP42s-8PHBDs" TargetMode="External"/><Relationship Id="rId5" Type="http://schemas.openxmlformats.org/officeDocument/2006/relationships/hyperlink" Target="https://creativecommons.org/licenses/by-sa/2.0/" TargetMode="External"/><Relationship Id="rId15" Type="http://schemas.openxmlformats.org/officeDocument/2006/relationships/hyperlink" Target="https://unsplash.com/photos/a-tall-building-with-many-windows-with-bosco-verticale-in-the-background-dTQqLjGEj18" TargetMode="External"/><Relationship Id="rId10" Type="http://schemas.openxmlformats.org/officeDocument/2006/relationships/hyperlink" Target="https://www.flickr.com/photos/foilman/53171472824/in/photolist-2p1zGps-5cx3oj-2pw7keQ-5q6U5x-5hvLsn-91RvWo-sfKqVM-QH5Ms8-7HgQwz-91RvWh-puYkz-ghcNtr-2mYJbKw-5hA7s3-5hvL9H-pik8S-a9QCDx-2kZyF5o-2j5mkGM-2hDrzK3-EMm4vU-a9Qzqa-2n2w6N1-tE4bTd-FqhsCT-eNHnF4-ejnWM9-4QNXMH-dskWLS-oSFgzy-2nJy6ee-2cuMHhF-23CgCY-dhtRdC-mLwoPC-2oMJddX-kv9nn-2oBTcnS-pdwE34-moYKPc-6xqMJx-6xyACY-noC7YK-bcDtFH-5onBwK-bcDuhe-5NYeUj-bcDtYx-5MuTz3-KGPsiW" TargetMode="External"/><Relationship Id="rId19" Type="http://schemas.openxmlformats.org/officeDocument/2006/relationships/hyperlink" Target="https://creativecommons.org/publicdomain/zero/1.0/" TargetMode="External"/><Relationship Id="rId4" Type="http://schemas.openxmlformats.org/officeDocument/2006/relationships/hyperlink" Target="https://www.flickr.com/photos/ondasderuido/7475229188/in/photolist-coyvcS-Rrtqm2-QdBjXt-5bj8NF-zbJg87-cYgCmJ-D6N11u-TGPZz5-yP3Ru-36687w-aJJP4r-7F5r95-rVMDi9-26JaFEY-4HdwZ-25iTEe-aJJQHr-25b7rHv-5BJMTE-azuJ2V-8H3Whu-2iDxPHP-25iTNp-25iTYe-2qaiLPk-KCLx9-2o5ezyg-4JmJDu-2nJ4kaA-GruDe-5kPSPk-9yaV4u-2kqTWPz-2pMTufn-4NVx8Y-2paqXHC-58TUTv-294KMu-2oaxdpD-4NRfBx-5hA7n9-cF2g7o-89FTAU-5Snvty-BphRdo-djwoN4-9SjmJ9-e8Lani-yXdeRb-5cx3oj" TargetMode="External"/><Relationship Id="rId9" Type="http://schemas.openxmlformats.org/officeDocument/2006/relationships/hyperlink" Target="https://creativecommons.org/licenses/by/2.0/" TargetMode="External"/><Relationship Id="rId14" Type="http://schemas.openxmlformats.org/officeDocument/2006/relationships/hyperlink" Target="https://creativecommons.org/licenses/by-nc-nd/2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circulareconomy.europa.eu/platform/en/knowledge/circularity-strategies-and-sustainable-resource-management-safeguard-clean-energy-transition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irculareconomy.europa.eu/platform/sites/default/files/2023-06/Circular-energy-transition.pdf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EC36F-74B8-BC2B-21AC-F2FCB28C8A1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1470" y="1668780"/>
            <a:ext cx="6949440" cy="4069080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pt-PT" sz="7200" noProof="1"/>
              <a:t>Circularidade e a Transição Energética</a:t>
            </a:r>
            <a:endParaRPr lang="pt-PT" noProof="1"/>
          </a:p>
        </p:txBody>
      </p:sp>
      <p:pic>
        <p:nvPicPr>
          <p:cNvPr id="3" name="Picture 2" descr="EVERY1 logo.">
            <a:extLst>
              <a:ext uri="{FF2B5EF4-FFF2-40B4-BE49-F238E27FC236}">
                <a16:creationId xmlns:a16="http://schemas.microsoft.com/office/drawing/2014/main" id="{59EE2B6D-35E4-4C91-CC80-BAA946F23B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4" name="Picture 3" descr="A circular mirror reflecting the silhouette of a tree.">
            <a:extLst>
              <a:ext uri="{FF2B5EF4-FFF2-40B4-BE49-F238E27FC236}">
                <a16:creationId xmlns:a16="http://schemas.microsoft.com/office/drawing/2014/main" id="{B709A27C-2D44-C83A-FD7D-D74368945E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787" y="2040882"/>
            <a:ext cx="4510213" cy="299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10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3682652" y="2182039"/>
            <a:ext cx="8131865" cy="367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>
              <a:buClr>
                <a:srgbClr val="000000"/>
              </a:buClr>
            </a:pPr>
            <a:r>
              <a:rPr lang="en-GB" sz="2000" b="1" noProof="0" dirty="0">
                <a:ea typeface="Public Sans"/>
                <a:cs typeface="Public Sans"/>
                <a:sym typeface="Public Sans"/>
              </a:rPr>
              <a:t>Design para circularidade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: Conceber tecnologias energéticas com foco na durabilidade, reparabilidade e reciclabilidade.</a:t>
            </a:r>
          </a:p>
          <a:p>
            <a:pPr lvl="0" latinLnBrk="0">
              <a:buClr>
                <a:srgbClr val="000000"/>
              </a:buClr>
            </a:pPr>
            <a:endParaRPr lang="en-GB" sz="11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2000" u="sng" noProof="0" dirty="0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3"/>
              </a:rPr>
              <a:t>A Diretiva de Ecodesign da UE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estabelece normas mínimas de eficiência energética para produtos relacionados com a energia e promove a conceção de produtos duráveis e reparáveis.</a:t>
            </a:r>
          </a:p>
          <a:p>
            <a:pPr lvl="0" latinLnBrk="0">
              <a:buClr>
                <a:srgbClr val="000000"/>
              </a:buClr>
            </a:pPr>
            <a:endParaRPr lang="en-GB" sz="11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2000" b="1" noProof="0" dirty="0">
                <a:ea typeface="Public Sans"/>
                <a:cs typeface="Public Sans"/>
                <a:sym typeface="Public Sans"/>
              </a:rPr>
              <a:t>Eficiência dos materiais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: Reduzir a quantidade de materiais utilizados nas tecnologias e infraestruturas energéticas.</a:t>
            </a:r>
          </a:p>
          <a:p>
            <a:pPr lvl="0" latinLnBrk="0">
              <a:buClr>
                <a:srgbClr val="000000"/>
              </a:buClr>
            </a:pPr>
            <a:endParaRPr lang="en-GB" sz="11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2000" u="sng" noProof="0" dirty="0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4"/>
              </a:rPr>
              <a:t>A Iniciativa da UE para as Matérias-Primas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visa garantir o acesso a matérias-primas essenciais, incluindo as utilizadas em tecnologias de energia renovável, e promover a sua utilização eficiente.</a:t>
            </a:r>
            <a:endParaRPr lang="en-GB" sz="20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1C0E16-9631-44D5-06E1-B08BD5C8A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71" y="3078272"/>
            <a:ext cx="3189230" cy="229893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099B5E6-89CE-0B23-B7C5-514CAFF0C2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1030" y="593725"/>
            <a:ext cx="1098042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Iniciativas da União Europeia que promovem a circularidade no setor energético: Conceção para a circularidade e eficiência dos materiais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4214327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DF767-AB8C-4235-504F-39D40423E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0C52C0-5A7C-CDC7-4686-D3B4F7A5FCE8}"/>
              </a:ext>
            </a:extLst>
          </p:cNvPr>
          <p:cNvSpPr txBox="1"/>
          <p:nvPr/>
        </p:nvSpPr>
        <p:spPr>
          <a:xfrm>
            <a:off x="3620022" y="2155729"/>
            <a:ext cx="8194495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>
              <a:buClr>
                <a:srgbClr val="000000"/>
              </a:buClr>
            </a:pPr>
            <a:r>
              <a:rPr lang="en-GB" sz="2000" b="1" noProof="0" dirty="0">
                <a:ea typeface="Public Sans"/>
                <a:cs typeface="Public Sans"/>
                <a:sym typeface="Public Sans"/>
              </a:rPr>
              <a:t>Redução de resíduos: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Minimizar a produção de resíduos durante o fabrico, a exploração e a gestão do fim de vida das tecnologias energéticas.</a:t>
            </a:r>
          </a:p>
          <a:p>
            <a:pPr lvl="0" latinLnBrk="0">
              <a:buClr>
                <a:srgbClr val="000000"/>
              </a:buClr>
            </a:pPr>
            <a:endParaRPr lang="en-GB" sz="11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2000" u="sng" noProof="0" dirty="0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3"/>
              </a:rPr>
              <a:t>A Diretiva-Quadro da UE relativa aos resíduos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estabelece metas para a redução e reciclagem de resíduos, incluindo resíduos de equipamentos elétricos e eletrónicos (REEE) e baterias.  </a:t>
            </a:r>
          </a:p>
          <a:p>
            <a:pPr lvl="0" latinLnBrk="0">
              <a:buClr>
                <a:srgbClr val="000000"/>
              </a:buClr>
            </a:pPr>
            <a:endParaRPr lang="en-GB" sz="11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2000" b="1" noProof="0" dirty="0">
                <a:ea typeface="Public Sans"/>
                <a:cs typeface="Public Sans"/>
                <a:sym typeface="Public Sans"/>
              </a:rPr>
              <a:t>Recuperação de recursos: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Recuperar materiais valiosos das tecnologias energéticas em fim de vida através da reciclagem e reutilização.</a:t>
            </a:r>
          </a:p>
          <a:p>
            <a:pPr lvl="0" latinLnBrk="0">
              <a:buClr>
                <a:srgbClr val="000000"/>
              </a:buClr>
            </a:pPr>
            <a:endParaRPr lang="en-GB" sz="1100" noProof="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GB" sz="2000" u="sng" noProof="0" dirty="0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4"/>
              </a:rPr>
              <a:t>A Lei da UE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 relativa </a:t>
            </a:r>
            <a:r>
              <a:rPr lang="en-GB" sz="2000" u="sng" noProof="0" dirty="0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4"/>
              </a:rPr>
              <a:t>às matérias-primas críticas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visa garantir o abastecimento de matérias-primas críticas e promover a sua recuperação e reciclagem.</a:t>
            </a:r>
            <a:endParaRPr lang="en-GB" sz="20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2AEDF3-720B-BE5D-D5E4-4B7C241B6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71" y="3078272"/>
            <a:ext cx="3189230" cy="229893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C5929DDF-933C-A592-312E-5B6E95BE61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5310" y="685165"/>
            <a:ext cx="1086612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Iniciativas da União Europeia que promovem a circularidade no setor energético: </a:t>
            </a:r>
            <a:r>
              <a:rPr lang="pt-P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Redução </a:t>
            </a:r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de resíduos </a:t>
            </a:r>
            <a:r>
              <a:rPr lang="pt-P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e recuperação de recursos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3253696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00715-BE5C-83B2-F029-DCC5FBD09A4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A transição energética digital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71" y="3131507"/>
            <a:ext cx="104216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400" i="1" noProof="0" dirty="0">
                <a:solidFill>
                  <a:schemeClr val="accent5"/>
                </a:solidFill>
              </a:rPr>
              <a:t>Como a digitalização está a transformar o setor energético?</a:t>
            </a:r>
          </a:p>
          <a:p>
            <a:pPr algn="ctr" latinLnBrk="0"/>
            <a:endParaRPr lang="en-GB" sz="4400" i="1" noProof="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896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3444658" y="2090088"/>
            <a:ext cx="8517698" cy="48936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400" dirty="0">
                <a:ea typeface="+mn-lt"/>
                <a:cs typeface="+mn-lt"/>
                <a:sym typeface="Public Sans"/>
              </a:rPr>
              <a:t>A digitalização está a mudar radicalmente o setor energético ao: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+mn-lt"/>
                <a:cs typeface="+mn-lt"/>
                <a:sym typeface="Public Sans"/>
              </a:rPr>
              <a:t>Permitindo o desenvolvimento de redes inteligentes para otimizar os fluxos de energia.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+mn-lt"/>
                <a:cs typeface="+mn-lt"/>
                <a:sym typeface="Public Sans"/>
              </a:rPr>
              <a:t>Integrando fontes de energia renováveis.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+mn-lt"/>
                <a:cs typeface="+mn-lt"/>
                <a:sym typeface="Public Sans"/>
              </a:rPr>
              <a:t>Aumentando a estabilidade da rede.</a:t>
            </a:r>
          </a:p>
          <a:p>
            <a:pPr latinLnBrk="0"/>
            <a:endParaRPr lang="en-GB" sz="1200" dirty="0">
              <a:ea typeface="+mn-lt"/>
              <a:cs typeface="+mn-lt"/>
              <a:sym typeface="Public Sans"/>
            </a:endParaRPr>
          </a:p>
          <a:p>
            <a:pPr latinLnBrk="0"/>
            <a:r>
              <a:rPr lang="en-GB" sz="2400" dirty="0">
                <a:ea typeface="+mn-lt"/>
                <a:cs typeface="+mn-lt"/>
                <a:sym typeface="Public Sans"/>
              </a:rPr>
              <a:t>A análise de dados e a aprendizagem automática desempenham um papel crucial na melhoria da eficiência energética ao: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+mn-lt"/>
                <a:cs typeface="+mn-lt"/>
                <a:sym typeface="Public Sans"/>
              </a:rPr>
              <a:t>Identificar o desperdício.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+mn-lt"/>
                <a:cs typeface="+mn-lt"/>
                <a:sym typeface="Public Sans"/>
              </a:rPr>
              <a:t>Otimização do consumo.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+mn-lt"/>
                <a:cs typeface="+mn-lt"/>
                <a:sym typeface="Public Sans"/>
              </a:rPr>
              <a:t>Previsão da procura.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+mn-lt"/>
                <a:cs typeface="+mn-lt"/>
                <a:sym typeface="Public Sans"/>
              </a:rPr>
              <a:t>Prever falhas de equipamento para melhorar os planos de manutenção.</a:t>
            </a:r>
            <a:endParaRPr lang="en-GB" sz="2400" dirty="0"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D5985F-DCDC-EB0D-D8C1-BFF212942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0" y="2304788"/>
            <a:ext cx="2746952" cy="19400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C94749-2180-DC0E-4625-85C5A078F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0" y="4439727"/>
            <a:ext cx="2746952" cy="1940035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5BF94EC-4F6A-3196-D03D-D7C025FE00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5300" y="7645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A transição energética digital: </a:t>
            </a:r>
            <a:r>
              <a:rPr lang="pt-P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digitalização e análise de dados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409262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85410-36F1-DC78-29D1-7D7BF934A63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9580" y="78803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4. Sinergias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726511" y="3181611"/>
            <a:ext cx="109101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Como a circularidade e a digitalização trabalham em conjunto para alcançar um futuro sustentável?</a:t>
            </a:r>
            <a:endParaRPr lang="en-GB" sz="40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257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2655518" y="2091846"/>
            <a:ext cx="9351898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latinLnBrk="0" hangingPunct="0"/>
            <a:r>
              <a:rPr lang="en-GB" sz="20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Tanto </a:t>
            </a:r>
            <a:r>
              <a:rPr lang="en-GB" sz="20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circularidade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como a digitalização são essenciais para um futuro energético sustentável. As tecnologias digitais podem facilitar a implementação dos princípios da economia circular, enquanto a circularidade pode aumentar os benefícios da digitalização. Por exemplo:</a:t>
            </a:r>
            <a:endParaRPr lang="en-GB" sz="2000" noProof="0" dirty="0"/>
          </a:p>
          <a:p>
            <a:pPr marL="34290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As plataformas digitais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podem rastrear e gerir recursos ao longo do seu ciclo de vida, permitindo uma melhor reutilização e reciclagem.</a:t>
            </a:r>
            <a:endParaRPr lang="en-GB" sz="2000" dirty="0">
              <a:solidFill>
                <a:srgbClr val="231F20"/>
              </a:solidFill>
              <a:ea typeface="Calibri"/>
              <a:cs typeface="Calibri"/>
              <a:sym typeface="Public Sans"/>
            </a:endParaRPr>
          </a:p>
          <a:p>
            <a:pPr marL="342900" lvl="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análise de dados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pode otimizar o consumo de energia e reduzir o desperdício.</a:t>
            </a:r>
            <a:endParaRPr lang="en-GB" sz="2000" noProof="0" dirty="0">
              <a:ea typeface="Calibri"/>
              <a:cs typeface="Calibri"/>
            </a:endParaRPr>
          </a:p>
          <a:p>
            <a:pPr marL="342900" lvl="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As redes inteligentes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podem facilitar a integração de fontes de energia renováveis e apoiar o desenvolvimento de sistemas energéticos descentralizados.</a:t>
            </a:r>
          </a:p>
          <a:p>
            <a:pPr marL="342900" lvl="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2B2C30"/>
              </a:solidFill>
              <a:sym typeface="Public Sans"/>
            </a:endParaRPr>
          </a:p>
          <a:p>
            <a:pPr lvl="0" latinLnBrk="0" hangingPunct="0">
              <a:buClr>
                <a:srgbClr val="000000"/>
              </a:buClr>
              <a:buSzPts val="2800"/>
            </a:pPr>
            <a:r>
              <a:rPr lang="en-GB" sz="2000" noProof="0" dirty="0"/>
              <a:t>Leia </a:t>
            </a:r>
            <a:r>
              <a:rPr lang="en-GB" sz="2000" noProof="0" dirty="0">
                <a:hlinkClick r:id="rId3"/>
              </a:rPr>
              <a:t>o Documento de Trabalho </a:t>
            </a:r>
            <a:r>
              <a:rPr lang="en-GB" sz="2000" noProof="0" dirty="0"/>
              <a:t>sobre </a:t>
            </a:r>
            <a:r>
              <a:rPr lang="en-GB" sz="2000" noProof="0" dirty="0">
                <a:hlinkClick r:id="rId3"/>
              </a:rPr>
              <a:t>Economia Circular e Digitalização</a:t>
            </a:r>
            <a:r>
              <a:rPr lang="en-GB" sz="2000" noProof="0" dirty="0"/>
              <a:t> 2025 da Aliança Global para a Economia Circular e a Eficiência de Recursos (GACERE).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0B650B-665B-6639-8D8C-E9C568DF1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84" y="3429000"/>
            <a:ext cx="2410016" cy="17191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D1E436-E5B9-4A54-276E-7C91E326A7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76628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4. Sinergias: </a:t>
            </a:r>
            <a:r>
              <a:rPr lang="pt-PT" sz="2800" b="1" kern="1200" baseline="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Mais detalhes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4173983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2BEEA-C51B-2D0C-26CC-43DD26BB00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2430" y="70528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5. Circularidade no setor energético digital: eficiência dos recursos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651353" y="3181611"/>
            <a:ext cx="11163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Como os princípios da economia circular podem ser aplicados para maximizar a eficiência dos recursos?</a:t>
            </a:r>
          </a:p>
          <a:p>
            <a:pPr algn="ctr" latinLnBrk="0"/>
            <a:endParaRPr lang="en-GB" sz="48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46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2204581" y="2073904"/>
            <a:ext cx="998741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/>
            <a:r>
              <a:rPr lang="en-GB" sz="20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Os princípios da economia circular podem ser aplicados em toda a produção e consumo de energia para minimizar o desperdício e maximizar o uso de recursos. Isso inclui:</a:t>
            </a:r>
            <a:endParaRPr lang="en-GB" sz="2000" noProof="0" dirty="0"/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GB" sz="20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Conceção para a circularidade.</a:t>
            </a:r>
            <a:endParaRPr lang="en-GB" sz="20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GB" sz="20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Eficiência dos materiais.</a:t>
            </a:r>
            <a:endParaRPr lang="en-GB" sz="20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GB" sz="20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Redução de resíduos.</a:t>
            </a:r>
            <a:endParaRPr lang="en-GB" sz="2000" noProof="0" dirty="0"/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GB" sz="20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Recuperação de recursos.</a:t>
            </a:r>
            <a:endParaRPr lang="en-GB" sz="2000" noProof="0" dirty="0"/>
          </a:p>
          <a:p>
            <a:pPr lvl="0" latinLnBrk="0"/>
            <a:endParaRPr lang="en-GB" sz="20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GB" sz="20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Ao implementar estas estratégias, o setor energético pode reduzir significativamente o seu impacto ambiental e melhorar a eficiência dos recursos.    </a:t>
            </a:r>
            <a:endParaRPr lang="en-GB" sz="2000" dirty="0">
              <a:solidFill>
                <a:srgbClr val="2B2C30"/>
              </a:solidFill>
              <a:sym typeface="Public Sans"/>
            </a:endParaRPr>
          </a:p>
          <a:p>
            <a:pPr lvl="0" latinLnBrk="0"/>
            <a:r>
              <a:rPr lang="en-GB" sz="2000" noProof="0" dirty="0">
                <a:solidFill>
                  <a:srgbClr val="2B2C30"/>
                </a:solidFill>
                <a:sym typeface="Public Sans"/>
              </a:rPr>
              <a:t>Inspire-se com as </a:t>
            </a:r>
            <a:r>
              <a:rPr lang="en-GB" sz="2000" noProof="0" dirty="0">
                <a:solidFill>
                  <a:srgbClr val="2B2C30"/>
                </a:solidFill>
                <a:sym typeface="Public Sans"/>
                <a:hlinkClick r:id="rId3"/>
              </a:rPr>
              <a:t>histórias de sucesso da economia circular</a:t>
            </a:r>
            <a:r>
              <a:rPr lang="en-GB" sz="2000" noProof="0" dirty="0">
                <a:solidFill>
                  <a:srgbClr val="2B2C30"/>
                </a:solidFill>
                <a:sym typeface="Public Sans"/>
              </a:rPr>
              <a:t> do projeto SMART CIRCUIT.</a:t>
            </a:r>
            <a:endParaRPr lang="en-GB" sz="2000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EBA538-3B5D-EA81-7754-3E88C88644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3056352"/>
            <a:ext cx="1722572" cy="23204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9D34AA-40AE-AE0D-8869-608E957B43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5300" y="748341"/>
            <a:ext cx="1149477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5. Circularidade no setor energético digital: Eficiência dos recursos – Mais detalhes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3726121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ADB9E-8DE0-F308-0E29-9EEFB552BA0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2430" y="7537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Circularidade no setor energético digital: energias renováveis e armazenamento de energia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676405" y="3266162"/>
            <a:ext cx="111381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Como a circularidade pode ser aplicada às tecnologias de energia renovável e armazenamento de energia?</a:t>
            </a:r>
          </a:p>
          <a:p>
            <a:pPr algn="ctr" latinLnBrk="0"/>
            <a:endParaRPr lang="en-GB" sz="48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4968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4308953" y="2267210"/>
            <a:ext cx="76032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/>
            <a:r>
              <a:rPr lang="en-GB" sz="2400" noProof="0" dirty="0">
                <a:ea typeface="Public Sans"/>
                <a:cs typeface="Public Sans"/>
                <a:sym typeface="Public Sans"/>
              </a:rPr>
              <a:t>A circularidade pode ser aplicada à fabricação, implantação e gestão do fim de vida útil das tecnologias de energia renovável. Isso inclui:</a:t>
            </a:r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4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Fabricação sustentável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: uso de materiais reciclados e energia renovável no processo de fabricação.</a:t>
            </a:r>
            <a:endParaRPr lang="en-GB" sz="24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4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Design modular: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projetar tecnologias de energia renovável com componentes modulares que possam ser facilmente reparados ou substituídos, prolongando assim a sua vida útil.    </a:t>
            </a:r>
            <a:endParaRPr lang="en-GB" sz="24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4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Reciclagem e reutilização: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desenvolvimento de estratégias eficazes de reciclagem e reutilização para tecnologias de energia renovável em fim de vida. </a:t>
            </a:r>
            <a:endParaRPr lang="en-GB" sz="2400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E3BCA5-7A1A-C5C9-2A37-22A1465AF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05" y="2858802"/>
            <a:ext cx="3962400" cy="2971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5F9EF5-F992-2D8D-AEDA-3763A83A7A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6730" y="6623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Circularidade no setor energético digital: Energia renovável e armazenamento de energia – Mais detalhes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181694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306868" y="333137"/>
            <a:ext cx="767845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800" dirty="0"/>
              <a:t>O conceito de circularidade tem um papel fundamental na transição energética digital. A aplicação dos princípios da circularidade permite-nos utilizar os recursos de forma eficiente e reduzir o desperdício em todas as fases do ciclo de vida de um recurso. Nesta apresentação, exploramos:</a:t>
            </a:r>
          </a:p>
          <a:p>
            <a:pPr latinLnBrk="0"/>
            <a:r>
              <a:rPr lang="en-US" sz="2800" dirty="0"/>
              <a:t> </a:t>
            </a:r>
            <a:endParaRPr lang="en-GB" sz="2800" dirty="0"/>
          </a:p>
          <a:p>
            <a:pPr marL="457200" lvl="0" indent="-457200" latinLnBrk="0">
              <a:buFont typeface="Arial" panose="020B0604020202020204" pitchFamily="34" charset="0"/>
              <a:buChar char="•"/>
            </a:pPr>
            <a:r>
              <a:rPr lang="en-US" sz="2800" dirty="0"/>
              <a:t>O que é a circularidade e o seu papel na transição energética digital.</a:t>
            </a:r>
            <a:endParaRPr lang="en-GB" sz="2800" dirty="0"/>
          </a:p>
          <a:p>
            <a:pPr marL="457200" lvl="0" indent="-457200" latinLnBrk="0">
              <a:buFont typeface="Arial" panose="020B0604020202020204" pitchFamily="34" charset="0"/>
              <a:buChar char="•"/>
            </a:pPr>
            <a:r>
              <a:rPr lang="en-US" sz="2800" dirty="0"/>
              <a:t>Como a circularidade pode contribuir para um futuro sustentável.</a:t>
            </a:r>
            <a:endParaRPr lang="en-GB" sz="2800" dirty="0"/>
          </a:p>
          <a:p>
            <a:pPr marL="457200" lvl="0" indent="-457200" latinLnBrk="0">
              <a:buFont typeface="Arial" panose="020B0604020202020204" pitchFamily="34" charset="0"/>
              <a:buChar char="•"/>
            </a:pPr>
            <a:r>
              <a:rPr lang="en-US" sz="2800" dirty="0"/>
              <a:t>Alguns exemplos de circularidade e diferentes tipos de tecnologias energéticas digitais.</a:t>
            </a:r>
            <a:endParaRPr lang="en-GB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94C1C7-3EAF-E573-6656-D72E6DDEC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3805"/>
            <a:ext cx="4054493" cy="273039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9CD2F1E-3319-746E-5C15-3467348EFC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0386" y="333137"/>
            <a:ext cx="3093720" cy="1325563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pt-PT" sz="4000" noProof="1">
                <a:solidFill>
                  <a:schemeClr val="bg1"/>
                </a:solidFill>
              </a:rPr>
              <a:t>Introdução </a:t>
            </a:r>
            <a:r>
              <a:rPr lang="pt-PT" sz="4000" baseline="0" noProof="1">
                <a:solidFill>
                  <a:schemeClr val="bg1"/>
                </a:solidFill>
              </a:rPr>
              <a:t>à circularidade</a:t>
            </a:r>
            <a:endParaRPr lang="pt-PT" sz="4000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36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5D389-4AB4-05CB-2627-3B5940B1F10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8150" y="70528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Digitalização da energia: redes inteligentes e análise de dados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688933" y="3181611"/>
            <a:ext cx="108475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Como as tecnologias digitais estão a transformar o setor energético?</a:t>
            </a:r>
          </a:p>
          <a:p>
            <a:pPr algn="ctr" latinLnBrk="0"/>
            <a:endParaRPr lang="en-GB" sz="48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1705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3995803" y="3205975"/>
            <a:ext cx="8001782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latinLnBrk="0"/>
            <a:r>
              <a:rPr lang="en-GB" sz="2400" noProof="1">
                <a:latin typeface="Calibri"/>
                <a:ea typeface="Public Sans"/>
                <a:cs typeface="Public Sans"/>
                <a:sym typeface="Public Sans"/>
              </a:rPr>
              <a:t>As tecnologias digitais estão a permitir o desenvolvimento de redes energéticas inteligentes, conhecidas como </a:t>
            </a:r>
            <a:r>
              <a:rPr lang="en-GB" sz="2400" b="1" noProof="1">
                <a:latin typeface="Calibri"/>
                <a:ea typeface="Public Sans"/>
                <a:cs typeface="Public Sans"/>
                <a:sym typeface="Public Sans"/>
              </a:rPr>
              <a:t>redes inteligentes</a:t>
            </a:r>
            <a:r>
              <a:rPr lang="en-GB" sz="2400" noProof="1">
                <a:latin typeface="Calibri"/>
                <a:ea typeface="Public Sans"/>
                <a:cs typeface="Public Sans"/>
                <a:sym typeface="Public Sans"/>
              </a:rPr>
              <a:t>. As redes inteligentes podem: </a:t>
            </a:r>
          </a:p>
          <a:p>
            <a:pPr lvl="0" latinLnBrk="0"/>
            <a:endParaRPr lang="en-GB" sz="2400" noProof="1">
              <a:latin typeface="Calibri"/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400" noProof="1">
                <a:latin typeface="Calibri"/>
                <a:ea typeface="Public Sans"/>
                <a:cs typeface="Public Sans"/>
                <a:sym typeface="Public Sans"/>
              </a:rPr>
              <a:t>Otimizar os fluxos de energia.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400" noProof="1">
                <a:latin typeface="Calibri"/>
                <a:ea typeface="Public Sans"/>
                <a:cs typeface="Public Sans"/>
                <a:sym typeface="Public Sans"/>
              </a:rPr>
              <a:t>Integrar fontes de energia renováveis.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400" noProof="1">
                <a:latin typeface="Calibri"/>
                <a:ea typeface="Public Sans"/>
                <a:cs typeface="Public Sans"/>
                <a:sym typeface="Public Sans"/>
              </a:rPr>
              <a:t>Melhorar a estabilidade da rede.</a:t>
            </a:r>
            <a:endParaRPr lang="en-GB" sz="2400" noProof="1">
              <a:latin typeface="Calibri"/>
              <a:ea typeface="Public Sans"/>
              <a:cs typeface="Public Sans"/>
            </a:endParaRPr>
          </a:p>
          <a:p>
            <a:pPr lvl="0" latinLnBrk="0"/>
            <a:endParaRPr lang="en-GB" sz="2400" noProof="1"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7E30F7-80C2-1E84-F060-5A99F3752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15" y="3429000"/>
            <a:ext cx="3528288" cy="20161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A4C2ED-5847-9B13-6079-2F8B825EE27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6730" y="75005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Digitalização da energia: redes inteligentes e análise de dados – Redes inteligentes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335436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DE889-B6D5-D09B-327A-BA3214D20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919E744-63E1-3887-0405-F2C7008B6293}"/>
              </a:ext>
            </a:extLst>
          </p:cNvPr>
          <p:cNvSpPr txBox="1"/>
          <p:nvPr/>
        </p:nvSpPr>
        <p:spPr>
          <a:xfrm>
            <a:off x="3995803" y="2190313"/>
            <a:ext cx="8001782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latinLnBrk="0"/>
            <a:r>
              <a:rPr lang="en-GB" sz="2000" noProof="1">
                <a:latin typeface="Calibri"/>
                <a:ea typeface="Public Sans"/>
                <a:cs typeface="Public Sans"/>
                <a:sym typeface="Public Sans"/>
              </a:rPr>
              <a:t>A análise de dados e a aprendizagem automática estão a desempenhar um papel cada vez mais importante no setor energético. A análise de dados e a aprendizagem automática podem: 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000" noProof="1">
                <a:latin typeface="Calibri"/>
                <a:ea typeface="Public Sans"/>
                <a:cs typeface="Public Sans"/>
                <a:sym typeface="Public Sans"/>
              </a:rPr>
              <a:t>Permitir a eficiência energética, identificando o desperdício de energia e otimizando os padrões de consumo de energia.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000" noProof="1">
                <a:latin typeface="Calibri"/>
                <a:ea typeface="Public Sans"/>
                <a:cs typeface="Public Sans"/>
                <a:sym typeface="Public Sans"/>
              </a:rPr>
              <a:t>Utilizar a previsão da procura para garantir um fornecimento de energia fiável.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000" noProof="1">
                <a:latin typeface="Calibri"/>
                <a:ea typeface="Public Sans"/>
                <a:cs typeface="Public Sans"/>
                <a:sym typeface="Public Sans"/>
              </a:rPr>
              <a:t>Utilizar a manutenção preditiva para antecipar falhas de equipamento e otimizar os planos de manutenção.</a:t>
            </a:r>
          </a:p>
          <a:p>
            <a:pPr lvl="0" latinLnBrk="0"/>
            <a:r>
              <a:rPr lang="en-GB" sz="2000" noProof="1">
                <a:latin typeface="Calibri"/>
                <a:ea typeface="Public Sans"/>
                <a:cs typeface="Public Sans"/>
                <a:sym typeface="Public Sans"/>
              </a:rPr>
              <a:t>  </a:t>
            </a:r>
          </a:p>
          <a:p>
            <a:pPr lvl="0" latinLnBrk="0"/>
            <a:r>
              <a:rPr lang="en-GB" sz="2000" noProof="1">
                <a:latin typeface="Calibri"/>
                <a:ea typeface="Public Sans"/>
                <a:cs typeface="Public Sans"/>
                <a:sym typeface="Public Sans"/>
              </a:rPr>
              <a:t>Ao aproveitar a análise de dados, o setor energético pode melhorar a eficiência, reduzir custos e aumentar a fiabilidade dos serviços energéticos. </a:t>
            </a:r>
            <a:endParaRPr lang="en-GB" sz="2000" noProof="1">
              <a:latin typeface="Calibri"/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344F2D-9B7B-1E7C-3A7A-627C38E7C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15" y="3429000"/>
            <a:ext cx="3528288" cy="20161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69A1A5-7D62-5065-F965-71945A6443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2430" y="750053"/>
            <a:ext cx="1107186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Digitalização da energia: redes inteligentes e análise de dados – Análise de dados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417399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22B91-53D8-D923-E6D5-613BABE9E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7F620-B929-1380-3266-8A9DCA3B77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2430" y="74231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Digitalização da energia e blockchain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CE8602-7EFC-B58B-3E3B-06665523C31F}"/>
              </a:ext>
            </a:extLst>
          </p:cNvPr>
          <p:cNvSpPr txBox="1"/>
          <p:nvPr/>
        </p:nvSpPr>
        <p:spPr>
          <a:xfrm>
            <a:off x="676405" y="3266162"/>
            <a:ext cx="11138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Como a tecnologia blockchain pode beneficiar o setor energético?</a:t>
            </a:r>
          </a:p>
        </p:txBody>
      </p:sp>
    </p:spTree>
    <p:extLst>
      <p:ext uri="{BB962C8B-B14F-4D97-AF65-F5344CB8AC3E}">
        <p14:creationId xmlns:p14="http://schemas.microsoft.com/office/powerpoint/2010/main" val="8683902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A60F9-EE88-AD5C-0ED2-702F893B8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0E44BD-06F5-8C69-BD7A-153315BF10C2}"/>
              </a:ext>
            </a:extLst>
          </p:cNvPr>
          <p:cNvSpPr txBox="1"/>
          <p:nvPr/>
        </p:nvSpPr>
        <p:spPr>
          <a:xfrm>
            <a:off x="4484318" y="3248125"/>
            <a:ext cx="7330199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400" noProof="0" dirty="0">
                <a:ea typeface="+mn-lt"/>
                <a:cs typeface="+mn-lt"/>
                <a:sym typeface="Public Sans"/>
              </a:rPr>
              <a:t>As tecnologias blockchain são uma ferramenta valiosa para apoiar a circularidade ao:</a:t>
            </a:r>
          </a:p>
          <a:p>
            <a:pPr latinLnBrk="0"/>
            <a:endParaRPr lang="en-GB" sz="2400" dirty="0">
              <a:ea typeface="+mn-lt"/>
              <a:cs typeface="+mn-lt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+mn-lt"/>
                <a:cs typeface="+mn-lt"/>
                <a:sym typeface="Public Sans"/>
              </a:rPr>
              <a:t>Aumentar a transparência, a segurança e a eficiência nas transações energéticas e na gestão de dados. </a:t>
            </a:r>
          </a:p>
          <a:p>
            <a:pPr latinLnBrk="0"/>
            <a:endParaRPr lang="en-GB" sz="2400" noProof="0" dirty="0">
              <a:ea typeface="+mn-lt"/>
              <a:cs typeface="+mn-lt"/>
              <a:sym typeface="Public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A85008-8E10-5076-370B-3744391EE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05" y="3429000"/>
            <a:ext cx="4142548" cy="176190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3995B6D-14CF-00E9-418F-3CC7663F70E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1010" y="8909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Digitalização da energia e blockchain – O que </a:t>
            </a:r>
            <a:r>
              <a:rPr lang="pt-P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é blockchain?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144090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6E650-CA8F-9FD8-0C0B-F33E2147B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82F1BB-759E-6437-0077-30B98204AE19}"/>
              </a:ext>
            </a:extLst>
          </p:cNvPr>
          <p:cNvSpPr txBox="1"/>
          <p:nvPr/>
        </p:nvSpPr>
        <p:spPr>
          <a:xfrm>
            <a:off x="4434214" y="2470136"/>
            <a:ext cx="7503090" cy="38164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latinLnBrk="0"/>
            <a:r>
              <a:rPr lang="en-GB" sz="2200" noProof="0" dirty="0">
                <a:ea typeface="Public Sans"/>
                <a:cs typeface="Public Sans"/>
                <a:sym typeface="Public Sans"/>
              </a:rPr>
              <a:t>No setor energético, a blockchain pode ser utilizada para:</a:t>
            </a:r>
            <a:endParaRPr lang="en-GB" sz="2200" noProof="0" dirty="0"/>
          </a:p>
          <a:p>
            <a:pPr lvl="0" latinLnBrk="0"/>
            <a:endParaRPr lang="en-GB" sz="2200" b="1" noProof="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200" b="1" noProof="0" dirty="0">
                <a:ea typeface="Public Sans"/>
                <a:cs typeface="Public Sans"/>
                <a:sym typeface="Public Sans"/>
              </a:rPr>
              <a:t>Comércio de energia ponto a ponto: 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possibilitar o comércio direto de energia entre consumidores e prosumidores.    </a:t>
            </a:r>
            <a:endParaRPr lang="en-GB" sz="2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200" b="1" noProof="0" dirty="0">
                <a:ea typeface="Public Sans"/>
                <a:cs typeface="Public Sans"/>
                <a:sym typeface="Public Sans"/>
              </a:rPr>
              <a:t>Rastreamento de certificados de energia renovável: 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garantir a autenticidade e rastreabilidade dos certificados de energia renovável.    </a:t>
            </a:r>
            <a:endParaRPr lang="en-GB" sz="2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200" b="1" noProof="0" dirty="0">
                <a:ea typeface="Public Sans"/>
                <a:cs typeface="Public Sans"/>
                <a:sym typeface="Public Sans"/>
              </a:rPr>
              <a:t>Gestão da rede: 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melhorar a segurança e a eficiência das operações da rede. Ao adotar a blockchain, o setor energético pode fomentar a confiança, reduzir os custos de transação e promover a inovação. </a:t>
            </a:r>
            <a:endParaRPr lang="en-GB" sz="2200" noProof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758612-9B27-DB79-791A-E2B9916B9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05" y="3429000"/>
            <a:ext cx="4142548" cy="1761908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514CFD6-4894-70FC-4603-569CE5FF380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5290" y="799465"/>
            <a:ext cx="1118616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Digitalização da energia e blockchain – Blockchain no setor energético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390943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F56F-11B3-26A9-83E7-7A0D86C42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FD914-6E1D-FE2B-6DDD-D833A01DBA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6405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9. Sinergias e soluções integradas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24B47C-844C-9DED-88EB-FF77D79045FF}"/>
              </a:ext>
            </a:extLst>
          </p:cNvPr>
          <p:cNvSpPr txBox="1"/>
          <p:nvPr/>
        </p:nvSpPr>
        <p:spPr>
          <a:xfrm>
            <a:off x="676405" y="3266162"/>
            <a:ext cx="111381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Como é que a circularidade e a digitalização estão a ser combinadas no setor energético?</a:t>
            </a:r>
          </a:p>
          <a:p>
            <a:pPr algn="ctr" latinLnBrk="0"/>
            <a:endParaRPr lang="en-GB" sz="48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1609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2C3F4-8B82-1BFC-94A6-E2AA6704D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B97449-922D-18C4-57F0-B14AA2A3A218}"/>
              </a:ext>
            </a:extLst>
          </p:cNvPr>
          <p:cNvSpPr txBox="1"/>
          <p:nvPr/>
        </p:nvSpPr>
        <p:spPr>
          <a:xfrm>
            <a:off x="4171167" y="2126125"/>
            <a:ext cx="764335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/>
            <a:r>
              <a:rPr lang="en-GB" sz="2000" noProof="0" dirty="0">
                <a:ea typeface="Public Sans"/>
                <a:cs typeface="Public Sans"/>
                <a:sym typeface="Public Sans"/>
              </a:rPr>
              <a:t>A circularidade e a digitalização estão a ser combinadas para criar soluções energéticas inovadoras e sustentáveis.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Exemplos incluem:</a:t>
            </a:r>
            <a:endParaRPr lang="en-GB" sz="20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Sistemas inteligentes de gestão de energia doméstica: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integração de medidores inteligentes, dispositivos IoT e análise de dados para otimizar o consumo de energia nas residências.    </a:t>
            </a:r>
            <a:endParaRPr lang="en-GB" sz="20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Centrais elétricas virtuais: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agregação de recursos energéticos distribuídos, como painéis solares em telhados e baterias de veículos elétricos, para fornecer serviços de rede.    </a:t>
            </a:r>
            <a:endParaRPr lang="en-GB" sz="20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Comunidades energéticas circulares: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criação de sistemas energéticos locais que priorizam a energia renovável, a eficiência energética e a partilha de recursos.   </a:t>
            </a:r>
            <a:endParaRPr lang="en-GB" sz="2000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D68B75-F143-2F42-652B-71785676B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13" y="3106454"/>
            <a:ext cx="3845489" cy="256365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77B7387-0F4F-71AD-3DA3-FE3439A4908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9590" y="69659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9. Sinergias e soluções integradas: </a:t>
            </a:r>
            <a:r>
              <a:rPr lang="pt-P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Mais detalhes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234951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FB409A3-5623-D0CF-445F-9201556440F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3706" y="78001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 sz="2800" noProof="1">
                <a:solidFill>
                  <a:schemeClr val="tx2"/>
                </a:solidFill>
              </a:rPr>
              <a:t>Próximos passos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Se quiser saber mais sobre a transição energética digital e a circularidade, os seguintes recursos podem ser úteis: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17740" y="3571951"/>
            <a:ext cx="2175491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ea typeface="맑은 고딕"/>
              </a:rPr>
              <a:t>Leia </a:t>
            </a:r>
            <a:r>
              <a:rPr lang="en-US" altLang="ko-KR" i="1" dirty="0">
                <a:solidFill>
                  <a:srgbClr val="373737"/>
                </a:solidFill>
                <a:ea typeface="맑은 고딕"/>
                <a:hlinkClick r:id="rId3"/>
              </a:rPr>
              <a:t>Explorando a sinergia da energia renovável no quadro da economia circular...</a:t>
            </a:r>
            <a:endParaRPr lang="ko-KR" altLang="en-US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07495" y="3589297"/>
            <a:ext cx="2364667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 latinLnBrk="0"/>
            <a:r>
              <a:rPr lang="en-US" altLang="ko-KR" dirty="0">
                <a:solidFill>
                  <a:srgbClr val="373737"/>
                </a:solidFill>
                <a:ea typeface="맑은 고딕"/>
              </a:rPr>
              <a:t>Leia </a:t>
            </a:r>
            <a:r>
              <a:rPr lang="en-US" i="1" dirty="0">
                <a:solidFill>
                  <a:srgbClr val="373737"/>
                </a:solidFill>
                <a:ea typeface="맑은 고딕"/>
                <a:hlinkClick r:id="rId4"/>
              </a:rPr>
              <a:t>De LCA a design circular: um estudo comparativo de ferramentas digitais para o ambiente construído</a:t>
            </a:r>
            <a:endParaRPr lang="ko-KR" altLang="en-US" i="1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89297"/>
            <a:ext cx="2338969" cy="203132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 latinLnBrk="0"/>
            <a:r>
              <a:rPr lang="en-GB" noProof="0" dirty="0">
                <a:solidFill>
                  <a:srgbClr val="373737"/>
                </a:solidFill>
              </a:rPr>
              <a:t>Leia </a:t>
            </a:r>
            <a:r>
              <a:rPr lang="en-GB" i="1" noProof="0" dirty="0">
                <a:solidFill>
                  <a:srgbClr val="373737"/>
                </a:solidFill>
                <a:hlinkClick r:id="rId5"/>
              </a:rPr>
              <a:t>Circularidade como impulsionadora da transição energética nos transportes públicos – um olhar para o futuro</a:t>
            </a:r>
            <a:r>
              <a:rPr lang="en-GB" i="1" noProof="0" dirty="0">
                <a:solidFill>
                  <a:srgbClr val="373737"/>
                </a:solidFill>
              </a:rPr>
              <a:t>. </a:t>
            </a:r>
            <a:endParaRPr lang="en-GB" noProof="0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71393" y="2063163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102884" y="3798409"/>
            <a:ext cx="2071376" cy="92333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hlinkClick r:id="rId6"/>
              </a:rPr>
              <a:t>Saiba mais sobre os materiais didáticos do projeto Every1.</a:t>
            </a:r>
            <a:endParaRPr lang="ko-KR" altLang="en-US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3039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B75999A-CF5A-92DA-FB23-34E8AE93CF7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2400" y="629203"/>
            <a:ext cx="3622431" cy="1325563"/>
          </a:xfrm>
          <a:prstGeom prst="rect">
            <a:avLst/>
          </a:prstGeom>
        </p:spPr>
        <p:txBody>
          <a:bodyPr/>
          <a:lstStyle/>
          <a:p>
            <a:r>
              <a:rPr lang="pt-PT" sz="3200" noProof="1">
                <a:solidFill>
                  <a:schemeClr val="bg1"/>
                </a:solidFill>
              </a:rPr>
              <a:t>Agradecimentos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596486"/>
            <a:ext cx="7628351" cy="52629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1600" dirty="0"/>
              <a:t>Esta apresentação de slides “</a:t>
            </a:r>
            <a:r>
              <a:rPr lang="pt-BR" sz="1600" dirty="0"/>
              <a:t>Circularidade e a Transição Energética” </a:t>
            </a:r>
            <a:r>
              <a:rPr lang="en-GB" sz="1600" dirty="0" err="1"/>
              <a:t>foi</a:t>
            </a:r>
            <a:r>
              <a:rPr lang="en-GB" sz="1600" dirty="0"/>
              <a:t> produzida pelo projeto Every1 e está licenciada </a:t>
            </a:r>
            <a:r>
              <a:rPr lang="en-GB" sz="1600" dirty="0">
                <a:hlinkClick r:id="rId3"/>
              </a:rPr>
              <a:t>sob CC BY-SA 4.0</a:t>
            </a:r>
            <a:r>
              <a:rPr lang="en-GB" sz="1600" dirty="0"/>
              <a:t>, salvo indicação em contrário. </a:t>
            </a:r>
          </a:p>
          <a:p>
            <a:pPr latinLnBrk="0"/>
            <a:endParaRPr lang="en-GB" sz="1600" dirty="0"/>
          </a:p>
          <a:p>
            <a:pPr latinLnBrk="0"/>
            <a:r>
              <a:rPr lang="en-GB" sz="1600" dirty="0"/>
              <a:t>As imagens utilizadas nesta apresentação são as seguintes: </a:t>
            </a:r>
          </a:p>
          <a:p>
            <a:pPr latinLnBrk="0"/>
            <a:endParaRPr lang="en-GB" sz="1600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da capa: </a:t>
            </a:r>
            <a:r>
              <a:rPr lang="en-US" sz="1600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Circular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@ondasderuido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está licenciada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sob CC BY-SA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6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texto de introdução: </a:t>
            </a:r>
            <a:r>
              <a:rPr lang="en-US" sz="1600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Circular lights,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Hugh Bell, está licenciada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sob CC BY-NC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6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Pergunta um: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Reduce Reuse Recycle,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Steve Snodgrass, está licenciada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sob CC BY 2.0.</a:t>
            </a:r>
            <a:endParaRPr lang="en-US" sz="16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Pergunta dois: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Circular Patterns,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Henry Burrows, está licenciada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sob CC BY-SA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Pergunta três: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data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Arismendy Polanco está sob a licença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Public Domain Mark 1.0 Universal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Pergunta quatro: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Cidade digital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scratch-media está licenciada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sob CC BY-NC-ND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Pergunta cinco: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um edifício alto com muitas janelas e Bosco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Verticale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ao fundo,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José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Jóvena,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através de uma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licença Unsplash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Pergunta seis: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7"/>
              </a:rPr>
              <a:t>Reciclagem,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Andy Arthur, está licenciada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sob CC BY 2.0.</a:t>
            </a:r>
            <a:endParaRPr lang="en-US" sz="16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Pergunta sete: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8"/>
              </a:rPr>
              <a:t>Data-Analytics,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Learntek,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está licenciada sob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9"/>
              </a:rPr>
              <a:t>CC0 1.0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Pergunta oito: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20"/>
              </a:rPr>
              <a:t>blockchains,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Mario A.P., está licenciada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sob CC BY-SA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Pergunta nove: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21"/>
              </a:rPr>
              <a:t>pessoa a plantar em vasos suspensos,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Daniel Funes Fuentes, está sob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licença Unsplash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506618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686437" y="1166842"/>
            <a:ext cx="718823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3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nossa exploração da circularidade está estruturada em nove perguntas. Reserve um momento para refletir sobre cada pergunta antes de passar para o próximo slide. </a:t>
            </a:r>
          </a:p>
          <a:p>
            <a:pPr latinLnBrk="0"/>
            <a:endParaRPr lang="en-GB" sz="3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3200" dirty="0">
                <a:solidFill>
                  <a:srgbClr val="2B2C30"/>
                </a:solidFill>
                <a:sym typeface="Public Sans"/>
              </a:rPr>
              <a:t>Pode trabalhar cada pergunta individualmente. Em alternativa, pode selecionar uma pergunta específica que gostaria de explorar primeiro através do menu. </a:t>
            </a:r>
            <a:endParaRPr lang="en-GB" sz="3200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68A32B-C87F-B35A-1095-55F4C8E79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3805"/>
            <a:ext cx="4054493" cy="273039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0F2DB40-5F36-B6C4-2F7E-95C59498C7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8630" y="365125"/>
            <a:ext cx="3429000" cy="1325563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pt-PT" sz="3600" noProof="1">
                <a:solidFill>
                  <a:schemeClr val="bg1"/>
                </a:solidFill>
              </a:rPr>
              <a:t>Circularidade</a:t>
            </a:r>
            <a:r>
              <a:rPr lang="pt-PT" sz="4000" noProof="1">
                <a:solidFill>
                  <a:schemeClr val="bg1"/>
                </a:solidFill>
              </a:rPr>
              <a:t> em 9 perguntas</a:t>
            </a:r>
          </a:p>
        </p:txBody>
      </p:sp>
    </p:spTree>
    <p:extLst>
      <p:ext uri="{BB962C8B-B14F-4D97-AF65-F5344CB8AC3E}">
        <p14:creationId xmlns:p14="http://schemas.microsoft.com/office/powerpoint/2010/main" val="232190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B5404-BA7E-0448-B30E-786DDE199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3F53919-07E3-A073-6B93-029FA4FF8CD7}"/>
              </a:ext>
            </a:extLst>
          </p:cNvPr>
          <p:cNvSpPr txBox="1"/>
          <p:nvPr/>
        </p:nvSpPr>
        <p:spPr>
          <a:xfrm>
            <a:off x="4258848" y="596486"/>
            <a:ext cx="7628351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Os seguintes recursos foram utilizados para elaborar esta apresentação: </a:t>
            </a:r>
          </a:p>
          <a:p>
            <a:pPr latinLnBrk="0"/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Bl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ot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E., Bergeling, E., Watkins, E. &amp; Marchetti, E. (junho de 2024)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Estratégias de circularidade e gestão sustentável de recursos para salvaguardar a transição para a energia limpa.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Instituto para a Política Ambiental Europeia (IEEP).  </a:t>
            </a:r>
            <a:r>
              <a:rPr lang="en-US" u="sng" dirty="0">
                <a:solidFill>
                  <a:schemeClr val="hlink"/>
                </a:solidFill>
                <a:latin typeface="Public Sans"/>
                <a:ea typeface="Public Sans"/>
                <a:cs typeface="Public Sans"/>
                <a:sym typeface="Public Sans"/>
                <a:hlinkClick r:id="rId3"/>
              </a:rPr>
              <a:t>https://circulareconomy.europa.eu/platform/en/knowledge/circularity-strategies-and-sustainable-resource-management-safeguard-clean-energy-transition</a:t>
            </a:r>
            <a:endParaRPr lang="en-US" dirty="0">
              <a:latin typeface="Public Sans"/>
              <a:ea typeface="Public Sans"/>
              <a:cs typeface="Public Sans"/>
              <a:sym typeface="Public Sans"/>
            </a:endParaRPr>
          </a:p>
          <a:p>
            <a:pPr latinLnBrk="0"/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Gate C &amp; Gravis, L. (2023)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Para uma transição energética circular: plano de ação para a indústria, decisores políticos e investidores.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Green Purposes Company &amp; Gate C. </a:t>
            </a:r>
            <a:endParaRPr lang="en-US" i="1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https://circulareconomy.europa.eu/platform/sites/default/files/2023-06/Circular-energy-transition.pdf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</a:p>
          <a:p>
            <a:pPr marR="0" lvl="0" algn="l" rtl="0" latinLnBrk="0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R="0" lvl="0" algn="l" rtl="0" latinLnBrk="0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AEBF70-853B-1EE7-4CB0-96CC741A9C7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120" y="59648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 sz="32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j-ea"/>
                <a:cs typeface="+mj-cs"/>
              </a:rPr>
              <a:t>Agradecimentos 2</a:t>
            </a:r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21297391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BF57D-BB7C-BA8B-5EBF-96BF5A6CBCB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47160" y="3085465"/>
            <a:ext cx="4065270" cy="1325563"/>
          </a:xfrm>
          <a:prstGeom prst="rect">
            <a:avLst/>
          </a:prstGeom>
        </p:spPr>
        <p:txBody>
          <a:bodyPr/>
          <a:lstStyle/>
          <a:p>
            <a:r>
              <a:rPr lang="pt-PT" sz="6000" noProof="1">
                <a:solidFill>
                  <a:schemeClr val="bg1"/>
                </a:solidFill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2840030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AC6365-AC8F-EEA3-3FFE-BEAE5378AE2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2450" y="6623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Nove perguntas sobre digitalização e circularidade na energia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1" y="2040711"/>
            <a:ext cx="114237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O que é a economia circular e como se aplica ao setor energético?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Como é que a União Europeia apoia a circularidade no setor energético?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Como é que a digitalização está a transformar o setor energético?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Como é que a circularidade e a digitalização trabalham em conjunto para alcançar um futuro sustentável?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Como os princípios da economia circular podem ser aplicados para maximizar a eficiência dos recursos no setor energético?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Como é que a circularidade pode ser aplicada às tecnologias de energia renovável e armazenamento de energia?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Como é que as tecnologias digitais estão a transformar o setor energético?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Como é que a tecnologia blockchain pode beneficiar o setor energético?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Como é que a circularidade e a digitalização estão a ser combinadas no setor energético?</a:t>
            </a:r>
          </a:p>
          <a:p>
            <a:pPr marL="342900" indent="-342900" latinLnBrk="0">
              <a:buFont typeface="+mj-lt"/>
              <a:buAutoNum type="arabicPeriod"/>
            </a:pPr>
            <a:endParaRPr lang="en-GB" sz="240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350121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46826-8F84-B75A-61D9-AE3CD400DF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3870" y="71945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A economia circular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876823" y="3181611"/>
            <a:ext cx="105093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O que é a economia circular e como se aplica ao setor energético?</a:t>
            </a:r>
          </a:p>
        </p:txBody>
      </p:sp>
    </p:spTree>
    <p:extLst>
      <p:ext uri="{BB962C8B-B14F-4D97-AF65-F5344CB8AC3E}">
        <p14:creationId xmlns:p14="http://schemas.microsoft.com/office/powerpoint/2010/main" val="801994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3234188" y="2153725"/>
            <a:ext cx="869059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000" noProof="0" dirty="0">
                <a:ea typeface="Public Sans"/>
                <a:cs typeface="Public Sans"/>
                <a:sym typeface="Public Sans"/>
              </a:rPr>
              <a:t>No contexto do setor energético, a economia circular representa uma mudança em relação ao modelo «extrair, fabricar, utilizar 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e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descartar». A economia circular enfatiza a minimização dos resíduos e a maximização da utilização dos recursos.</a:t>
            </a:r>
          </a:p>
          <a:p>
            <a:pPr latinLnBrk="0"/>
            <a:endParaRPr lang="en-GB" sz="11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000" dirty="0">
                <a:ea typeface="Public Sans"/>
                <a:cs typeface="Public Sans"/>
                <a:sym typeface="Public Sans"/>
              </a:rPr>
              <a:t>A vida útil das tecnologias energéticas pode ser maximizada através da minimização da geração de resíduos e da recuperação de materiais valiosos. </a:t>
            </a:r>
            <a:r>
              <a:rPr lang="en-GB" sz="2000" dirty="0"/>
              <a:t>A circularidade ajuda a reduzir o impacto ambiental e apoia a transição para um sistema energético mais sustentável e resiliente.  </a:t>
            </a:r>
          </a:p>
          <a:p>
            <a:pPr latinLnBrk="0"/>
            <a:endParaRPr lang="en-GB" sz="1100" dirty="0"/>
          </a:p>
          <a:p>
            <a:pPr latinLnBrk="0"/>
            <a:r>
              <a:rPr lang="en-GB" sz="2000" dirty="0"/>
              <a:t>As tecnologias digitais, tais como a análise de dados, as redes inteligentes e a blockchain, desempenham um papel crucial na viabilização e otimização das estratégias de circularidade no setor energético. </a:t>
            </a:r>
          </a:p>
          <a:p>
            <a:pPr latinLnBrk="0"/>
            <a:endParaRPr lang="en-GB" sz="2000" noProof="0" dirty="0">
              <a:ea typeface="Public Sans"/>
              <a:cs typeface="Public Sans"/>
              <a:sym typeface="Public 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9BCC65-9414-544E-BB43-CAA44F617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66" y="3218902"/>
            <a:ext cx="2941915" cy="20030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013AF1-DB87-308C-4487-ACF7C1B85A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2440" y="82816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A economia circular: </a:t>
            </a:r>
            <a:r>
              <a:rPr lang="pt-P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23427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46174-A9F9-2227-33C1-1A71A5395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7C2E970-0435-BF0A-C4DE-9B0E5B726EAA}"/>
              </a:ext>
            </a:extLst>
          </p:cNvPr>
          <p:cNvSpPr txBox="1"/>
          <p:nvPr/>
        </p:nvSpPr>
        <p:spPr>
          <a:xfrm>
            <a:off x="3269292" y="2079320"/>
            <a:ext cx="87456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000" noProof="0" dirty="0">
                <a:ea typeface="Public Sans"/>
                <a:cs typeface="Public Sans"/>
                <a:sym typeface="Public Sans"/>
              </a:rPr>
              <a:t>Os princípios fundamentais da economia circular são:</a:t>
            </a:r>
          </a:p>
          <a:p>
            <a:pPr latinLnBrk="0"/>
            <a:endParaRPr lang="en-GB" sz="2000" noProof="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000" b="1" noProof="0" dirty="0">
                <a:ea typeface="Public Sans"/>
                <a:cs typeface="Public Sans"/>
                <a:sym typeface="Public Sans"/>
              </a:rPr>
              <a:t>Reduzir: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Minimizar o consumo de energia e os resíduos através de: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	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Medidas de eficiência </a:t>
            </a:r>
            <a:r>
              <a:rPr lang="en-GB" sz="2000" noProof="0" dirty="0" err="1">
                <a:ea typeface="Public Sans"/>
                <a:cs typeface="Public Sans"/>
                <a:sym typeface="Public Sans"/>
              </a:rPr>
              <a:t>energética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.</a:t>
            </a:r>
            <a:endParaRPr lang="en-GB" sz="20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	Incentivo ao uso de energia durante períodos fora do horário de pico.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	</a:t>
            </a:r>
            <a:r>
              <a:rPr lang="en-GB" sz="2000" noProof="0" dirty="0" err="1">
                <a:ea typeface="Public Sans"/>
                <a:cs typeface="Public Sans"/>
                <a:sym typeface="Public Sans"/>
              </a:rPr>
              <a:t>Adoção de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tecnologias energéticas sustentáveis.</a:t>
            </a:r>
          </a:p>
          <a:p>
            <a:pPr latinLnBrk="0"/>
            <a:endParaRPr lang="en-GB" sz="20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000" b="1" dirty="0">
                <a:ea typeface="Public Sans"/>
                <a:cs typeface="Public Sans"/>
                <a:sym typeface="Public Sans"/>
              </a:rPr>
              <a:t>Reutilizar: 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Reaproveitar ou encontrar novas aplicações para infraestruturas e componentes energéticos. Por exemplo: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Reutilizar pás de turbinas eólicas aposentadas para pontes pedonais.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Utilizar baterias de veículos elétricos para armazenamento de energia em escala de rede.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D3F940-BC0C-318C-2A89-B6E315C9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66" y="3218902"/>
            <a:ext cx="2941915" cy="20030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F961C6-79FB-7F18-2FD4-A3CDB6B4C1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3860" y="75375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A economia circular: </a:t>
            </a:r>
            <a:r>
              <a:rPr lang="pt-P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reduzir, reutilizar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107208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D3568-8BC9-6369-048C-9B06399A0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8AC423-6053-6115-75DE-1CF1651E26EA}"/>
              </a:ext>
            </a:extLst>
          </p:cNvPr>
          <p:cNvSpPr txBox="1"/>
          <p:nvPr/>
        </p:nvSpPr>
        <p:spPr>
          <a:xfrm>
            <a:off x="3269293" y="3098250"/>
            <a:ext cx="87456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endParaRPr lang="en-GB" sz="24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400" b="1" dirty="0">
                <a:ea typeface="Public Sans"/>
                <a:cs typeface="Public Sans"/>
                <a:sym typeface="Public Sans"/>
              </a:rPr>
              <a:t>Reciclar: 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Recuperar materiais valiosos de tecnologias energéticas em fim de vida. Por exemplo:  </a:t>
            </a:r>
          </a:p>
          <a:p>
            <a:pPr latinLnBrk="0"/>
            <a:endParaRPr lang="en-GB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Reciclar painéis solares.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Recuperar elementos de terras raras de turbinas eólicas.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1B268F-F208-D31C-26F0-A520472AF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66" y="3218902"/>
            <a:ext cx="2941915" cy="20030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5E9ED0-E40E-4571-2BF7-C0C78A3333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9570" y="78864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A economia circular: </a:t>
            </a:r>
            <a:r>
              <a:rPr lang="pt-P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reciclar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1644831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BCF2B-420A-9B63-8ABA-351FFBCB71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1010" y="705283"/>
            <a:ext cx="1122045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Iniciativas da União Europeia que promovem a circularidade no setor energético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576197" y="3181611"/>
            <a:ext cx="108099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Como é que a União Europeia apoia a circularidade no setor energético?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927046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2.xml><?xml version="1.0" encoding="utf-8"?>
<ds:datastoreItem xmlns:ds="http://schemas.openxmlformats.org/officeDocument/2006/customXml" ds:itemID="{DBD1521F-EBDE-411E-A92F-B600E44B44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4684</Words>
  <Application>Microsoft Macintosh PowerPoint</Application>
  <PresentationFormat>Widescreen</PresentationFormat>
  <Paragraphs>395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맑은 고딕</vt:lpstr>
      <vt:lpstr>Arial</vt:lpstr>
      <vt:lpstr>Calibri</vt:lpstr>
      <vt:lpstr>Public Sans</vt:lpstr>
      <vt:lpstr>Every1 slide master</vt:lpstr>
      <vt:lpstr>Circularidade e a Transição Energética</vt:lpstr>
      <vt:lpstr>Introdução à circularidade</vt:lpstr>
      <vt:lpstr>Circularidade em 9 perguntas</vt:lpstr>
      <vt:lpstr>Nove perguntas sobre digitalização e circularidade na energia  </vt:lpstr>
      <vt:lpstr>1. A economia circular  </vt:lpstr>
      <vt:lpstr>1. A economia circular: introdução </vt:lpstr>
      <vt:lpstr>1. A economia circular: reduzir, reutilizar </vt:lpstr>
      <vt:lpstr>1. A economia circular: reciclar </vt:lpstr>
      <vt:lpstr>2. Iniciativas da União Europeia que promovem a circularidade no setor energético </vt:lpstr>
      <vt:lpstr>2. Iniciativas da União Europeia que promovem a circularidade no setor energético: Conceção para a circularidade e eficiência dos materiais </vt:lpstr>
      <vt:lpstr>2. Iniciativas da União Europeia que promovem a circularidade no setor energético: Redução de resíduos e recuperação de recursos </vt:lpstr>
      <vt:lpstr>3. A transição energética digital  </vt:lpstr>
      <vt:lpstr>3. A transição energética digital: digitalização e análise de dados </vt:lpstr>
      <vt:lpstr>4. Sinergias  </vt:lpstr>
      <vt:lpstr>4. Sinergias: Mais detalhes </vt:lpstr>
      <vt:lpstr>5. Circularidade no setor energético digital: eficiência dos recursos </vt:lpstr>
      <vt:lpstr>5. Circularidade no setor energético digital: Eficiência dos recursos – Mais detalhes </vt:lpstr>
      <vt:lpstr>6. Circularidade no setor energético digital: energias renováveis e armazenamento de energia </vt:lpstr>
      <vt:lpstr>6. Circularidade no setor energético digital: Energia renovável e armazenamento de energia – Mais detalhes </vt:lpstr>
      <vt:lpstr>7. Digitalização da energia: redes inteligentes e análise de dados </vt:lpstr>
      <vt:lpstr>7. Digitalização da energia: redes inteligentes e análise de dados – Redes inteligentes </vt:lpstr>
      <vt:lpstr>7. Digitalização da energia: redes inteligentes e análise de dados – Análise de dados </vt:lpstr>
      <vt:lpstr>8. Digitalização da energia e blockchain  </vt:lpstr>
      <vt:lpstr>8. Digitalização da energia e blockchain – O que é blockchain? </vt:lpstr>
      <vt:lpstr>8. Digitalização da energia e blockchain – Blockchain no setor energético </vt:lpstr>
      <vt:lpstr>9. Sinergias e soluções integradas  </vt:lpstr>
      <vt:lpstr>9. Sinergias e soluções integradas: Mais detalhes </vt:lpstr>
      <vt:lpstr>Próximos passos</vt:lpstr>
      <vt:lpstr>Agradecimentos 1</vt:lpstr>
      <vt:lpstr>Agradecimentos 2</vt:lpstr>
      <vt:lpstr>Obrigado!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53</cp:revision>
  <cp:lastPrinted>2025-03-21T11:31:47Z</cp:lastPrinted>
  <dcterms:created xsi:type="dcterms:W3CDTF">2019-04-06T05:20:47Z</dcterms:created>
  <dcterms:modified xsi:type="dcterms:W3CDTF">2026-03-09T11:10:28Z</dcterms:modified>
  <cp:category/>
</cp:coreProperties>
</file>