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773" r:id="rId2"/>
    <p:sldId id="280" r:id="rId3"/>
    <p:sldId id="800" r:id="rId4"/>
    <p:sldId id="798" r:id="rId5"/>
    <p:sldId id="797" r:id="rId6"/>
    <p:sldId id="799" r:id="rId7"/>
    <p:sldId id="801" r:id="rId8"/>
    <p:sldId id="7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4" autoAdjust="0"/>
    <p:restoredTop sz="62983"/>
  </p:normalViewPr>
  <p:slideViewPr>
    <p:cSldViewPr snapToGrid="0">
      <p:cViewPr varScale="1">
        <p:scale>
          <a:sx n="77" d="100"/>
          <a:sy n="77" d="100"/>
        </p:scale>
        <p:origin x="1968" y="17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7B4DA-A019-A74A-8CCB-43943A0DFFE3}" type="datetimeFigureOut">
              <a:rPr lang="en-US" smtClean="0"/>
              <a:t>10/12/18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3170C-4C35-014F-831E-FF25344575F3}" type="slidenum">
              <a:rPr lang="en-US" smtClean="0"/>
              <a:t>‹#›</a:t>
            </a:fld>
            <a:endParaRPr lang="en-US"/>
          </a:p>
        </p:txBody>
      </p:sp>
    </p:spTree>
    <p:extLst>
      <p:ext uri="{BB962C8B-B14F-4D97-AF65-F5344CB8AC3E}">
        <p14:creationId xmlns:p14="http://schemas.microsoft.com/office/powerpoint/2010/main" val="240354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3170C-4C35-014F-831E-FF25344575F3}" type="slidenum">
              <a:rPr lang="en-US" smtClean="0"/>
              <a:t>1</a:t>
            </a:fld>
            <a:endParaRPr lang="en-US"/>
          </a:p>
        </p:txBody>
      </p:sp>
    </p:spTree>
    <p:extLst>
      <p:ext uri="{BB962C8B-B14F-4D97-AF65-F5344CB8AC3E}">
        <p14:creationId xmlns:p14="http://schemas.microsoft.com/office/powerpoint/2010/main" val="120287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3170C-4C35-014F-831E-FF25344575F3}" type="slidenum">
              <a:rPr lang="en-US" smtClean="0"/>
              <a:t>2</a:t>
            </a:fld>
            <a:endParaRPr lang="en-US"/>
          </a:p>
        </p:txBody>
      </p:sp>
    </p:spTree>
    <p:extLst>
      <p:ext uri="{BB962C8B-B14F-4D97-AF65-F5344CB8AC3E}">
        <p14:creationId xmlns:p14="http://schemas.microsoft.com/office/powerpoint/2010/main" val="68861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Reading 1: </a:t>
            </a:r>
            <a:r>
              <a:rPr lang="en-US" sz="1200" b="0" i="0" u="none" strike="noStrike" kern="1200" dirty="0" err="1">
                <a:solidFill>
                  <a:schemeClr val="tx1"/>
                </a:solidFill>
                <a:effectLst/>
                <a:latin typeface="+mn-lt"/>
                <a:ea typeface="+mn-ea"/>
                <a:cs typeface="+mn-cs"/>
              </a:rPr>
              <a:t>Petterson</a:t>
            </a:r>
            <a:r>
              <a:rPr lang="en-US" sz="1200" b="0" i="0" u="none" strike="noStrike" kern="1200" dirty="0">
                <a:solidFill>
                  <a:schemeClr val="tx1"/>
                </a:solidFill>
                <a:effectLst/>
                <a:latin typeface="+mn-lt"/>
                <a:ea typeface="+mn-ea"/>
                <a:cs typeface="+mn-cs"/>
              </a:rPr>
              <a:t>, J., Stanley, L., Glazier, E., &amp; Philipp, J. (2006). A Preliminary Assessment of Social and Economic Impacts Associated with Hurricane Katrina. </a:t>
            </a:r>
            <a:r>
              <a:rPr lang="en-US" sz="1200" b="0" i="1" u="none" strike="noStrike" kern="1200" dirty="0">
                <a:solidFill>
                  <a:schemeClr val="tx1"/>
                </a:solidFill>
                <a:effectLst/>
                <a:latin typeface="+mn-lt"/>
                <a:ea typeface="+mn-ea"/>
                <a:cs typeface="+mn-cs"/>
              </a:rPr>
              <a:t>American Anthropologist,</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108</a:t>
            </a:r>
            <a:r>
              <a:rPr lang="en-US" sz="1200" b="0" i="0" u="none" strike="noStrike" kern="1200" dirty="0">
                <a:solidFill>
                  <a:schemeClr val="tx1"/>
                </a:solidFill>
                <a:effectLst/>
                <a:latin typeface="+mn-lt"/>
                <a:ea typeface="+mn-ea"/>
                <a:cs typeface="+mn-cs"/>
              </a:rPr>
              <a:t>(4), 643-670.</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693170C-4C35-014F-831E-FF25344575F3}" type="slidenum">
              <a:rPr lang="en-US" smtClean="0"/>
              <a:t>3</a:t>
            </a:fld>
            <a:endParaRPr lang="en-US"/>
          </a:p>
        </p:txBody>
      </p:sp>
    </p:spTree>
    <p:extLst>
      <p:ext uri="{BB962C8B-B14F-4D97-AF65-F5344CB8AC3E}">
        <p14:creationId xmlns:p14="http://schemas.microsoft.com/office/powerpoint/2010/main" val="8849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Reading 2:   </a:t>
            </a:r>
            <a:r>
              <a:rPr lang="en-US" sz="1200" kern="1200" dirty="0">
                <a:solidFill>
                  <a:schemeClr val="tx1"/>
                </a:solidFill>
                <a:effectLst/>
                <a:latin typeface="+mn-lt"/>
                <a:ea typeface="+mn-ea"/>
                <a:cs typeface="+mn-cs"/>
              </a:rPr>
              <a:t>De </a:t>
            </a:r>
            <a:r>
              <a:rPr lang="en-US" sz="1200" kern="1200" dirty="0" err="1">
                <a:solidFill>
                  <a:schemeClr val="tx1"/>
                </a:solidFill>
                <a:effectLst/>
                <a:latin typeface="+mn-lt"/>
                <a:ea typeface="+mn-ea"/>
                <a:cs typeface="+mn-cs"/>
              </a:rPr>
              <a:t>Marchi</a:t>
            </a:r>
            <a:r>
              <a:rPr lang="en-US" sz="1200" kern="1200" dirty="0">
                <a:solidFill>
                  <a:schemeClr val="tx1"/>
                </a:solidFill>
                <a:effectLst/>
                <a:latin typeface="+mn-lt"/>
                <a:ea typeface="+mn-ea"/>
                <a:cs typeface="+mn-cs"/>
              </a:rPr>
              <a:t>, B. (2007). Not just a matter of knowledge. The Katrina debacle. </a:t>
            </a:r>
            <a:r>
              <a:rPr lang="en-US" sz="1200" i="1" kern="1200" dirty="0">
                <a:solidFill>
                  <a:schemeClr val="tx1"/>
                </a:solidFill>
                <a:effectLst/>
                <a:latin typeface="+mn-lt"/>
                <a:ea typeface="+mn-ea"/>
                <a:cs typeface="+mn-cs"/>
              </a:rPr>
              <a:t>Environmental Hazards,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(2), 141-149</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693170C-4C35-014F-831E-FF25344575F3}" type="slidenum">
              <a:rPr lang="en-US" smtClean="0"/>
              <a:t>4</a:t>
            </a:fld>
            <a:endParaRPr lang="en-US"/>
          </a:p>
        </p:txBody>
      </p:sp>
    </p:spTree>
    <p:extLst>
      <p:ext uri="{BB962C8B-B14F-4D97-AF65-F5344CB8AC3E}">
        <p14:creationId xmlns:p14="http://schemas.microsoft.com/office/powerpoint/2010/main" val="254543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Flooded Pakistan photo: https://</a:t>
            </a:r>
            <a:r>
              <a:rPr lang="en-US" dirty="0" err="1"/>
              <a:t>commons.wikimedia.org</a:t>
            </a:r>
            <a:r>
              <a:rPr lang="en-US" dirty="0"/>
              <a:t>/wiki/File:2010_Pakistan_floods_-_aerial_view_near_Ghazi.JPG#/media/File:2010_Pakistan_floods_-_aerial_view_near_Ghazi.JPG’</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reading 3: </a:t>
            </a:r>
            <a:r>
              <a:rPr lang="en-US" sz="1200" kern="1200" dirty="0">
                <a:solidFill>
                  <a:schemeClr val="tx1"/>
                </a:solidFill>
                <a:effectLst/>
                <a:latin typeface="+mn-lt"/>
                <a:ea typeface="+mn-ea"/>
                <a:cs typeface="+mn-cs"/>
              </a:rPr>
              <a:t>Mubashir Mehmood and Muhammad Yaseen. Impacts of 2010 Flood and GIS Mapping (A Case Study of UC Shore </a:t>
            </a:r>
            <a:r>
              <a:rPr lang="en-US" sz="1200" kern="1200" dirty="0" err="1">
                <a:solidFill>
                  <a:schemeClr val="tx1"/>
                </a:solidFill>
                <a:effectLst/>
                <a:latin typeface="+mn-lt"/>
                <a:ea typeface="+mn-ea"/>
                <a:cs typeface="+mn-cs"/>
              </a:rPr>
              <a:t>Kot</a:t>
            </a:r>
            <a:r>
              <a:rPr lang="en-US" sz="1200" kern="1200" dirty="0">
                <a:solidFill>
                  <a:schemeClr val="tx1"/>
                </a:solidFill>
                <a:effectLst/>
                <a:latin typeface="+mn-lt"/>
                <a:ea typeface="+mn-ea"/>
                <a:cs typeface="+mn-cs"/>
              </a:rPr>
              <a:t>) DI Khan, KP Province Pakistan. J </a:t>
            </a:r>
            <a:r>
              <a:rPr lang="en-US" sz="1200" kern="1200" dirty="0" err="1">
                <a:solidFill>
                  <a:schemeClr val="tx1"/>
                </a:solidFill>
                <a:effectLst/>
                <a:latin typeface="+mn-lt"/>
                <a:ea typeface="+mn-ea"/>
                <a:cs typeface="+mn-cs"/>
              </a:rPr>
              <a:t>Ecol</a:t>
            </a:r>
            <a:r>
              <a:rPr lang="en-US" sz="1200" kern="1200" dirty="0">
                <a:solidFill>
                  <a:schemeClr val="tx1"/>
                </a:solidFill>
                <a:effectLst/>
                <a:latin typeface="+mn-lt"/>
                <a:ea typeface="+mn-ea"/>
                <a:cs typeface="+mn-cs"/>
              </a:rPr>
              <a:t> &amp; Nat </a:t>
            </a:r>
            <a:r>
              <a:rPr lang="en-US" sz="1200" kern="1200" dirty="0" err="1">
                <a:solidFill>
                  <a:schemeClr val="tx1"/>
                </a:solidFill>
                <a:effectLst/>
                <a:latin typeface="+mn-lt"/>
                <a:ea typeface="+mn-ea"/>
                <a:cs typeface="+mn-cs"/>
              </a:rPr>
              <a:t>Resour</a:t>
            </a:r>
            <a:r>
              <a:rPr lang="en-US" sz="1200" kern="1200" dirty="0">
                <a:solidFill>
                  <a:schemeClr val="tx1"/>
                </a:solidFill>
                <a:effectLst/>
                <a:latin typeface="+mn-lt"/>
                <a:ea typeface="+mn-ea"/>
                <a:cs typeface="+mn-cs"/>
              </a:rPr>
              <a:t> 2018, 2(3): 000130.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693170C-4C35-014F-831E-FF25344575F3}" type="slidenum">
              <a:rPr lang="en-US" smtClean="0"/>
              <a:t>5</a:t>
            </a:fld>
            <a:endParaRPr lang="en-US"/>
          </a:p>
        </p:txBody>
      </p:sp>
    </p:spTree>
    <p:extLst>
      <p:ext uri="{BB962C8B-B14F-4D97-AF65-F5344CB8AC3E}">
        <p14:creationId xmlns:p14="http://schemas.microsoft.com/office/powerpoint/2010/main" val="281697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reading 4: </a:t>
            </a:r>
            <a:r>
              <a:rPr lang="en-US" sz="1200" b="0" i="0" u="none" strike="noStrike" kern="1200" dirty="0" err="1">
                <a:solidFill>
                  <a:schemeClr val="tx1"/>
                </a:solidFill>
                <a:effectLst/>
                <a:latin typeface="+mn-lt"/>
                <a:ea typeface="+mn-ea"/>
                <a:cs typeface="+mn-cs"/>
              </a:rPr>
              <a:t>Delalay</a:t>
            </a:r>
            <a:r>
              <a:rPr lang="en-US" sz="1200" b="0" i="0" u="none" strike="noStrike" kern="1200" dirty="0">
                <a:solidFill>
                  <a:schemeClr val="tx1"/>
                </a:solidFill>
                <a:effectLst/>
                <a:latin typeface="+mn-lt"/>
                <a:ea typeface="+mn-ea"/>
                <a:cs typeface="+mn-cs"/>
              </a:rPr>
              <a:t>, Ziegler, Shrestha, Wasson, </a:t>
            </a:r>
            <a:r>
              <a:rPr lang="en-US" sz="1200" b="0" i="0" u="none" strike="noStrike" kern="1200" dirty="0" err="1">
                <a:solidFill>
                  <a:schemeClr val="tx1"/>
                </a:solidFill>
                <a:effectLst/>
                <a:latin typeface="+mn-lt"/>
                <a:ea typeface="+mn-ea"/>
                <a:cs typeface="+mn-cs"/>
              </a:rPr>
              <a:t>Sudmeier-Rieux</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Mcadoo</a:t>
            </a:r>
            <a:r>
              <a:rPr lang="en-US" sz="1200" b="0" i="0" u="none" strike="noStrike" kern="1200" dirty="0">
                <a:solidFill>
                  <a:schemeClr val="tx1"/>
                </a:solidFill>
                <a:effectLst/>
                <a:latin typeface="+mn-lt"/>
                <a:ea typeface="+mn-ea"/>
                <a:cs typeface="+mn-cs"/>
              </a:rPr>
              <a:t>, &amp; Kochhar. (2018). Towards improved flood disaster governance in Nepal: A case study in </a:t>
            </a:r>
            <a:r>
              <a:rPr lang="en-US" sz="1200" b="0" i="0" u="none" strike="noStrike" kern="1200" dirty="0" err="1">
                <a:solidFill>
                  <a:schemeClr val="tx1"/>
                </a:solidFill>
                <a:effectLst/>
                <a:latin typeface="+mn-lt"/>
                <a:ea typeface="+mn-ea"/>
                <a:cs typeface="+mn-cs"/>
              </a:rPr>
              <a:t>Sindhupalchok</a:t>
            </a:r>
            <a:r>
              <a:rPr lang="en-US" sz="1200" b="0" i="0" u="none" strike="noStrike" kern="1200" dirty="0">
                <a:solidFill>
                  <a:schemeClr val="tx1"/>
                </a:solidFill>
                <a:effectLst/>
                <a:latin typeface="+mn-lt"/>
                <a:ea typeface="+mn-ea"/>
                <a:cs typeface="+mn-cs"/>
              </a:rPr>
              <a:t> District. </a:t>
            </a:r>
            <a:r>
              <a:rPr lang="en-US" sz="1200" b="0" i="1" u="none" strike="noStrike" kern="1200" dirty="0">
                <a:solidFill>
                  <a:schemeClr val="tx1"/>
                </a:solidFill>
                <a:effectLst/>
                <a:latin typeface="+mn-lt"/>
                <a:ea typeface="+mn-ea"/>
                <a:cs typeface="+mn-cs"/>
              </a:rPr>
              <a:t>International Journal of Disaster Risk Reduction,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31</a:t>
            </a:r>
            <a:r>
              <a:rPr lang="en-US" sz="1200" b="0" i="0" u="none" strike="noStrike" kern="1200" dirty="0">
                <a:solidFill>
                  <a:schemeClr val="tx1"/>
                </a:solidFill>
                <a:effectLst/>
                <a:latin typeface="+mn-lt"/>
                <a:ea typeface="+mn-ea"/>
                <a:cs typeface="+mn-cs"/>
              </a:rPr>
              <a:t>, 354-366</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of photo: </a:t>
            </a:r>
            <a:r>
              <a:rPr lang="en-US" sz="1200" dirty="0"/>
              <a:t>Unknown Author is licensed under </a:t>
            </a:r>
            <a:r>
              <a:rPr lang="en-US" sz="1200" dirty="0">
                <a:hlinkClick r:id="rId3" tooltip="https://creativecommons.org/licenses/by-sa/3.0/"/>
              </a:rPr>
              <a:t>CC BY-SA</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693170C-4C35-014F-831E-FF25344575F3}" type="slidenum">
              <a:rPr lang="en-US" smtClean="0"/>
              <a:t>6</a:t>
            </a:fld>
            <a:endParaRPr lang="en-US"/>
          </a:p>
        </p:txBody>
      </p:sp>
    </p:spTree>
    <p:extLst>
      <p:ext uri="{BB962C8B-B14F-4D97-AF65-F5344CB8AC3E}">
        <p14:creationId xmlns:p14="http://schemas.microsoft.com/office/powerpoint/2010/main" val="366778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reading 4: </a:t>
            </a:r>
            <a:r>
              <a:rPr lang="en-US" sz="1200" b="0" i="0" u="none" strike="noStrike" kern="1200" dirty="0" err="1">
                <a:solidFill>
                  <a:schemeClr val="tx1"/>
                </a:solidFill>
                <a:effectLst/>
                <a:latin typeface="+mn-lt"/>
                <a:ea typeface="+mn-ea"/>
                <a:cs typeface="+mn-cs"/>
              </a:rPr>
              <a:t>Delalay</a:t>
            </a:r>
            <a:r>
              <a:rPr lang="en-US" sz="1200" b="0" i="0" u="none" strike="noStrike" kern="1200" dirty="0">
                <a:solidFill>
                  <a:schemeClr val="tx1"/>
                </a:solidFill>
                <a:effectLst/>
                <a:latin typeface="+mn-lt"/>
                <a:ea typeface="+mn-ea"/>
                <a:cs typeface="+mn-cs"/>
              </a:rPr>
              <a:t>, Ziegler, Shrestha, Wasson, </a:t>
            </a:r>
            <a:r>
              <a:rPr lang="en-US" sz="1200" b="0" i="0" u="none" strike="noStrike" kern="1200" dirty="0" err="1">
                <a:solidFill>
                  <a:schemeClr val="tx1"/>
                </a:solidFill>
                <a:effectLst/>
                <a:latin typeface="+mn-lt"/>
                <a:ea typeface="+mn-ea"/>
                <a:cs typeface="+mn-cs"/>
              </a:rPr>
              <a:t>Sudmeier-Rieux</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Mcadoo</a:t>
            </a:r>
            <a:r>
              <a:rPr lang="en-US" sz="1200" b="0" i="0" u="none" strike="noStrike" kern="1200" dirty="0">
                <a:solidFill>
                  <a:schemeClr val="tx1"/>
                </a:solidFill>
                <a:effectLst/>
                <a:latin typeface="+mn-lt"/>
                <a:ea typeface="+mn-ea"/>
                <a:cs typeface="+mn-cs"/>
              </a:rPr>
              <a:t>, &amp; Kochhar. (2018). Towards improved flood disaster governance in Nepal: A case study in </a:t>
            </a:r>
            <a:r>
              <a:rPr lang="en-US" sz="1200" b="0" i="0" u="none" strike="noStrike" kern="1200" dirty="0" err="1">
                <a:solidFill>
                  <a:schemeClr val="tx1"/>
                </a:solidFill>
                <a:effectLst/>
                <a:latin typeface="+mn-lt"/>
                <a:ea typeface="+mn-ea"/>
                <a:cs typeface="+mn-cs"/>
              </a:rPr>
              <a:t>Sindhupalchok</a:t>
            </a:r>
            <a:r>
              <a:rPr lang="en-US" sz="1200" b="0" i="0" u="none" strike="noStrike" kern="1200" dirty="0">
                <a:solidFill>
                  <a:schemeClr val="tx1"/>
                </a:solidFill>
                <a:effectLst/>
                <a:latin typeface="+mn-lt"/>
                <a:ea typeface="+mn-ea"/>
                <a:cs typeface="+mn-cs"/>
              </a:rPr>
              <a:t> District. </a:t>
            </a:r>
            <a:r>
              <a:rPr lang="en-US" sz="1200" b="0" i="1" u="none" strike="noStrike" kern="1200" dirty="0">
                <a:solidFill>
                  <a:schemeClr val="tx1"/>
                </a:solidFill>
                <a:effectLst/>
                <a:latin typeface="+mn-lt"/>
                <a:ea typeface="+mn-ea"/>
                <a:cs typeface="+mn-cs"/>
              </a:rPr>
              <a:t>International Journal of Disaster Risk Reduction,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31</a:t>
            </a:r>
            <a:r>
              <a:rPr lang="en-US" sz="1200" b="0" i="0" u="none" strike="noStrike" kern="1200" dirty="0">
                <a:solidFill>
                  <a:schemeClr val="tx1"/>
                </a:solidFill>
                <a:effectLst/>
                <a:latin typeface="+mn-lt"/>
                <a:ea typeface="+mn-ea"/>
                <a:cs typeface="+mn-cs"/>
              </a:rPr>
              <a:t>, 354-366</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of photo: </a:t>
            </a:r>
            <a:r>
              <a:rPr lang="en-US" sz="1200" dirty="0"/>
              <a:t>Unknown Author is licensed under </a:t>
            </a:r>
            <a:r>
              <a:rPr lang="en-US" sz="1200" dirty="0">
                <a:hlinkClick r:id="rId3" tooltip="https://creativecommons.org/licenses/by-sa/3.0/"/>
              </a:rPr>
              <a:t>CC BY-SA</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693170C-4C35-014F-831E-FF25344575F3}" type="slidenum">
              <a:rPr lang="en-US" smtClean="0"/>
              <a:t>7</a:t>
            </a:fld>
            <a:endParaRPr lang="en-US"/>
          </a:p>
        </p:txBody>
      </p:sp>
    </p:spTree>
    <p:extLst>
      <p:ext uri="{BB962C8B-B14F-4D97-AF65-F5344CB8AC3E}">
        <p14:creationId xmlns:p14="http://schemas.microsoft.com/office/powerpoint/2010/main" val="799514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Catastrophic hydrological events such as droughts and floods often have dramatic social and economic impacts, with declines in annual GDP often exceeding 10% and there being tragic losses of life.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is less apparent is that, as a consequence of widespread expectations that these unmitigated catastrophes will recur, risk- averse behavior and disincentives to investment become pervasive.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Such behavior can seriously undermine economy-wide investment and hence growth even in years of good rainfall.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the sectoral level, we see many consequences of weak water management, such as unpredictable food production caused by climate variability, health impacts of poor water supply and sanitation, unreliable electricity supplies and a poor investment climate owing to water-affected transport and energy infrastructure.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many of the world’s poorest countries, climate variability is high, water-related investments are relatively limited and there is often a strong correlation between hydrology and GDP performance.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particularly true in rain-fed agrarian economies and appears to be a statistically significant phenomenon globally (Brown &amp; </a:t>
            </a:r>
            <a:r>
              <a:rPr lang="en-US" sz="1200" kern="1200" dirty="0" err="1">
                <a:solidFill>
                  <a:schemeClr val="tx1"/>
                </a:solidFill>
                <a:effectLst/>
                <a:latin typeface="+mn-lt"/>
                <a:ea typeface="+mn-ea"/>
                <a:cs typeface="+mn-cs"/>
              </a:rPr>
              <a:t>Lall</a:t>
            </a:r>
            <a:r>
              <a:rPr lang="en-US" sz="1200" kern="1200" dirty="0">
                <a:solidFill>
                  <a:schemeClr val="tx1"/>
                </a:solidFill>
                <a:effectLst/>
                <a:latin typeface="+mn-lt"/>
                <a:ea typeface="+mn-ea"/>
                <a:cs typeface="+mn-cs"/>
              </a:rPr>
              <a:t>, 2006).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Where economic performance is closely linked to rainfall and runoff, growth becomes hostage to hydrology. </a:t>
            </a:r>
            <a:endParaRPr lang="en-US" dirty="0"/>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93170C-4C35-014F-831E-FF25344575F3}" type="slidenum">
              <a:rPr lang="en-US" smtClean="0"/>
              <a:t>8</a:t>
            </a:fld>
            <a:endParaRPr lang="en-US"/>
          </a:p>
        </p:txBody>
      </p:sp>
    </p:spTree>
    <p:extLst>
      <p:ext uri="{BB962C8B-B14F-4D97-AF65-F5344CB8AC3E}">
        <p14:creationId xmlns:p14="http://schemas.microsoft.com/office/powerpoint/2010/main" val="381009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57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51E364C-7A60-441E-A2D9-A74E275456E1}" type="datetimeFigureOut">
              <a:rPr lang="en-GB" smtClean="0"/>
              <a:t>12/10/2018</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226871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51E364C-7A60-441E-A2D9-A74E275456E1}" type="datetimeFigureOut">
              <a:rPr lang="en-GB" smtClean="0"/>
              <a:t>12/10/2018</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99402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225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51E364C-7A60-441E-A2D9-A74E275456E1}" type="datetimeFigureOut">
              <a:rPr lang="en-GB" smtClean="0"/>
              <a:t>12/10/2018</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220888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551E364C-7A60-441E-A2D9-A74E275456E1}" type="datetimeFigureOut">
              <a:rPr lang="en-GB" smtClean="0"/>
              <a:t>12/10/2018</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262739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551E364C-7A60-441E-A2D9-A74E275456E1}" type="datetimeFigureOut">
              <a:rPr lang="en-GB" smtClean="0"/>
              <a:t>12/10/2018</a:t>
            </a:fld>
            <a:endParaRPr lang="en-GB"/>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7123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551E364C-7A60-441E-A2D9-A74E275456E1}" type="datetimeFigureOut">
              <a:rPr lang="en-GB" smtClean="0"/>
              <a:t>12/10/2018</a:t>
            </a:fld>
            <a:endParaRPr lang="en-GB"/>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9314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551E364C-7A60-441E-A2D9-A74E275456E1}" type="datetimeFigureOut">
              <a:rPr lang="en-GB" smtClean="0"/>
              <a:t>12/10/2018</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73812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551E364C-7A60-441E-A2D9-A74E275456E1}" type="datetimeFigureOut">
              <a:rPr lang="en-GB" smtClean="0"/>
              <a:t>12/10/2018</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80316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551E364C-7A60-441E-A2D9-A74E275456E1}" type="datetimeFigureOut">
              <a:rPr lang="en-GB" smtClean="0"/>
              <a:t>12/10/2018</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299460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406506" y="485814"/>
            <a:ext cx="1845695" cy="779888"/>
          </a:xfrm>
          <a:prstGeom prst="rect">
            <a:avLst/>
          </a:prstGeom>
        </p:spPr>
      </p:pic>
    </p:spTree>
    <p:extLst>
      <p:ext uri="{BB962C8B-B14F-4D97-AF65-F5344CB8AC3E}">
        <p14:creationId xmlns:p14="http://schemas.microsoft.com/office/powerpoint/2010/main" val="609573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livescience.com/24380-hurricane-sandy-status-data.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en.wikipedia.org/wiki/File:Flash_flood.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en.wikipedia.org/wiki/Koshi_River" TargetMode="External"/><Relationship Id="rId5" Type="http://schemas.openxmlformats.org/officeDocument/2006/relationships/image" Target="../media/image8.jpg"/><Relationship Id="rId4" Type="http://schemas.openxmlformats.org/officeDocument/2006/relationships/hyperlink" Target="http://www.flickr.com/photos/advocacy_project/332525970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FBDA34F-65FE-2F41-965E-1C58D27BCFD0}"/>
              </a:ext>
            </a:extLst>
          </p:cNvPr>
          <p:cNvSpPr txBox="1"/>
          <p:nvPr/>
        </p:nvSpPr>
        <p:spPr>
          <a:xfrm>
            <a:off x="2801233" y="2862086"/>
            <a:ext cx="9390767" cy="3170099"/>
          </a:xfrm>
          <a:prstGeom prst="rect">
            <a:avLst/>
          </a:prstGeom>
          <a:noFill/>
        </p:spPr>
        <p:txBody>
          <a:bodyPr wrap="square" rtlCol="0">
            <a:spAutoFit/>
          </a:bodyPr>
          <a:lstStyle/>
          <a:p>
            <a:pPr algn="r"/>
            <a:r>
              <a:rPr lang="en-US" sz="2800" b="1" dirty="0">
                <a:solidFill>
                  <a:schemeClr val="bg1"/>
                </a:solidFill>
              </a:rPr>
              <a:t>International mini-case studies in Flood Events</a:t>
            </a:r>
          </a:p>
          <a:p>
            <a:pPr algn="r"/>
            <a:r>
              <a:rPr lang="en-US" sz="2800" b="1" dirty="0">
                <a:solidFill>
                  <a:schemeClr val="bg1"/>
                </a:solidFill>
              </a:rPr>
              <a:t>Module 4 Lecture </a:t>
            </a:r>
          </a:p>
          <a:p>
            <a:pPr algn="r"/>
            <a:endParaRPr lang="en-US" sz="3600" b="1" dirty="0">
              <a:solidFill>
                <a:schemeClr val="bg1"/>
              </a:solidFill>
            </a:endParaRPr>
          </a:p>
          <a:p>
            <a:pPr algn="r"/>
            <a:endParaRPr lang="en-US" sz="3600" b="1" dirty="0">
              <a:solidFill>
                <a:schemeClr val="bg1"/>
              </a:solidFill>
            </a:endParaRPr>
          </a:p>
          <a:p>
            <a:pPr algn="r"/>
            <a:endParaRPr lang="en-US" sz="3600" b="1" dirty="0">
              <a:solidFill>
                <a:schemeClr val="bg1"/>
              </a:solidFill>
            </a:endParaRPr>
          </a:p>
          <a:p>
            <a:pPr algn="r"/>
            <a:endParaRPr lang="en-US" sz="3600" b="1" dirty="0">
              <a:solidFill>
                <a:schemeClr val="bg1"/>
              </a:solidFill>
            </a:endParaRPr>
          </a:p>
        </p:txBody>
      </p:sp>
    </p:spTree>
    <p:extLst>
      <p:ext uri="{BB962C8B-B14F-4D97-AF65-F5344CB8AC3E}">
        <p14:creationId xmlns:p14="http://schemas.microsoft.com/office/powerpoint/2010/main" val="139459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12" y="647759"/>
            <a:ext cx="10515600" cy="1325563"/>
          </a:xfrm>
        </p:spPr>
        <p:txBody>
          <a:bodyPr/>
          <a:lstStyle/>
          <a:p>
            <a:pPr algn="ctr"/>
            <a:r>
              <a:rPr lang="en-GB" sz="3600" b="1" dirty="0"/>
              <a:t>Lecture 3: Understanding Flood Management Techniques in Myanmar</a:t>
            </a:r>
            <a:endParaRPr lang="en-US" sz="3600" b="1" dirty="0"/>
          </a:p>
        </p:txBody>
      </p:sp>
      <p:sp>
        <p:nvSpPr>
          <p:cNvPr id="3" name="Content Placeholder 2"/>
          <p:cNvSpPr>
            <a:spLocks noGrp="1"/>
          </p:cNvSpPr>
          <p:nvPr>
            <p:ph sz="half" idx="1"/>
          </p:nvPr>
        </p:nvSpPr>
        <p:spPr>
          <a:xfrm>
            <a:off x="322812" y="1856944"/>
            <a:ext cx="11257742" cy="4200956"/>
          </a:xfrm>
        </p:spPr>
        <p:txBody>
          <a:bodyPr/>
          <a:lstStyle/>
          <a:p>
            <a:r>
              <a:rPr lang="en-GB" sz="4400" dirty="0"/>
              <a:t>This lecture will cover the following topics:</a:t>
            </a:r>
          </a:p>
          <a:p>
            <a:pPr lvl="1"/>
            <a:r>
              <a:rPr lang="en-GB" sz="4000" dirty="0"/>
              <a:t>International flood events mini-case studies: </a:t>
            </a:r>
          </a:p>
          <a:p>
            <a:pPr lvl="2"/>
            <a:r>
              <a:rPr lang="en-GB" sz="3200" dirty="0"/>
              <a:t>Hurricane Katrina, USA</a:t>
            </a:r>
          </a:p>
          <a:p>
            <a:pPr lvl="2"/>
            <a:r>
              <a:rPr lang="en-GB" sz="3200" dirty="0"/>
              <a:t>Pakistan 2010 Floods</a:t>
            </a:r>
          </a:p>
          <a:p>
            <a:pPr lvl="2"/>
            <a:r>
              <a:rPr lang="en-GB" sz="3200" dirty="0"/>
              <a:t>Nepal </a:t>
            </a:r>
          </a:p>
          <a:p>
            <a:pPr lvl="2"/>
            <a:r>
              <a:rPr lang="en-GB" sz="3200" dirty="0"/>
              <a:t>Global Flood Risk &amp; Myanmar</a:t>
            </a:r>
          </a:p>
          <a:p>
            <a:pPr lvl="2"/>
            <a:endParaRPr lang="en-GB" sz="3600" dirty="0"/>
          </a:p>
          <a:p>
            <a:pPr marL="457200" lvl="1" indent="0">
              <a:buNone/>
            </a:pPr>
            <a:endParaRPr lang="en-GB" sz="4400" dirty="0"/>
          </a:p>
        </p:txBody>
      </p:sp>
    </p:spTree>
    <p:extLst>
      <p:ext uri="{BB962C8B-B14F-4D97-AF65-F5344CB8AC3E}">
        <p14:creationId xmlns:p14="http://schemas.microsoft.com/office/powerpoint/2010/main" val="5305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65F0-50D4-7D49-8CB4-5BB3A0B6B1C6}"/>
              </a:ext>
            </a:extLst>
          </p:cNvPr>
          <p:cNvSpPr>
            <a:spLocks noGrp="1"/>
          </p:cNvSpPr>
          <p:nvPr>
            <p:ph type="title"/>
          </p:nvPr>
        </p:nvSpPr>
        <p:spPr/>
        <p:txBody>
          <a:bodyPr/>
          <a:lstStyle/>
          <a:p>
            <a:r>
              <a:rPr lang="en-US" b="1" dirty="0"/>
              <a:t>Mini case-study 1: Hurricane Katrina</a:t>
            </a:r>
          </a:p>
        </p:txBody>
      </p:sp>
      <p:sp>
        <p:nvSpPr>
          <p:cNvPr id="3" name="TextBox 2">
            <a:extLst>
              <a:ext uri="{FF2B5EF4-FFF2-40B4-BE49-F238E27FC236}">
                <a16:creationId xmlns:a16="http://schemas.microsoft.com/office/drawing/2014/main" id="{8098DB52-7DDD-324D-A668-AD2B84A25DCE}"/>
              </a:ext>
            </a:extLst>
          </p:cNvPr>
          <p:cNvSpPr txBox="1">
            <a:spLocks noChangeArrowheads="1"/>
          </p:cNvSpPr>
          <p:nvPr/>
        </p:nvSpPr>
        <p:spPr bwMode="auto">
          <a:xfrm>
            <a:off x="8580438" y="1690690"/>
            <a:ext cx="3611562" cy="3262312"/>
          </a:xfrm>
          <a:prstGeom prst="rect">
            <a:avLst/>
          </a:prstGeom>
          <a:solidFill>
            <a:schemeClr val="bg1"/>
          </a:solidFill>
          <a:ln w="9525">
            <a:solidFill>
              <a:schemeClr val="tx1"/>
            </a:solidFill>
            <a:miter lim="800000"/>
            <a:headEnd/>
            <a:tailEnd/>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200"/>
              </a:spcBef>
            </a:pPr>
            <a:r>
              <a:rPr lang="en-GB" altLang="en-US" sz="1800" dirty="0">
                <a:latin typeface="Arial" panose="020B0604020202020204" pitchFamily="34" charset="0"/>
              </a:rPr>
              <a:t>Katrina ranks sixth overall in strength of recorded Atlantic </a:t>
            </a:r>
            <a:r>
              <a:rPr lang="en-GB" altLang="en-US" sz="1800" dirty="0">
                <a:latin typeface="Arial" panose="020B0604020202020204" pitchFamily="34" charset="0"/>
                <a:hlinkClick r:id="rId3"/>
              </a:rPr>
              <a:t>hurricanes</a:t>
            </a:r>
            <a:r>
              <a:rPr lang="en-GB" altLang="en-US" sz="1800" dirty="0">
                <a:latin typeface="Arial" panose="020B0604020202020204" pitchFamily="34" charset="0"/>
              </a:rPr>
              <a:t>. </a:t>
            </a:r>
          </a:p>
          <a:p>
            <a:pPr eaLnBrk="1" hangingPunct="1">
              <a:spcBef>
                <a:spcPts val="1200"/>
              </a:spcBef>
            </a:pPr>
            <a:r>
              <a:rPr lang="en-GB" altLang="en-US" sz="1800" dirty="0">
                <a:latin typeface="Arial" panose="020B0604020202020204" pitchFamily="34" charset="0"/>
              </a:rPr>
              <a:t>An estimated 1,836 people died in the hurricane and the flooding that followed in late August 2005 </a:t>
            </a:r>
          </a:p>
          <a:p>
            <a:pPr eaLnBrk="1" hangingPunct="1">
              <a:spcBef>
                <a:spcPts val="1200"/>
              </a:spcBef>
            </a:pPr>
            <a:r>
              <a:rPr lang="en-GB" altLang="en-US" sz="1800" dirty="0">
                <a:latin typeface="Arial" panose="020B0604020202020204" pitchFamily="34" charset="0"/>
              </a:rPr>
              <a:t>Millions of others were left homeless along the Gulf Coast and in New Orleans</a:t>
            </a:r>
            <a:r>
              <a:rPr lang="en-GB" altLang="en-US" sz="2400" dirty="0">
                <a:latin typeface="Arial" panose="020B0604020202020204" pitchFamily="34" charset="0"/>
              </a:rPr>
              <a:t>.</a:t>
            </a:r>
          </a:p>
        </p:txBody>
      </p:sp>
      <p:pic>
        <p:nvPicPr>
          <p:cNvPr id="4" name="Picture 2" descr="cyclone, hurricane katrina, storm impacts">
            <a:extLst>
              <a:ext uri="{FF2B5EF4-FFF2-40B4-BE49-F238E27FC236}">
                <a16:creationId xmlns:a16="http://schemas.microsoft.com/office/drawing/2014/main" id="{F50B2325-6181-F34D-A9EC-241FD8674D8D}"/>
              </a:ext>
            </a:extLst>
          </p:cNvPr>
          <p:cNvPicPr>
            <a:picLocks noChangeAspect="1" noChangeArrowheads="1"/>
          </p:cNvPicPr>
          <p:nvPr/>
        </p:nvPicPr>
        <p:blipFill rotWithShape="1">
          <a:blip r:embed="rId4"/>
          <a:srcRect l="18328" r="9977"/>
          <a:stretch/>
        </p:blipFill>
        <p:spPr bwMode="auto">
          <a:xfrm>
            <a:off x="4508501" y="1690690"/>
            <a:ext cx="4071937" cy="44100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D4137E-1403-C044-BF07-A3ECAB9E61EF}"/>
              </a:ext>
            </a:extLst>
          </p:cNvPr>
          <p:cNvSpPr txBox="1"/>
          <p:nvPr/>
        </p:nvSpPr>
        <p:spPr>
          <a:xfrm>
            <a:off x="265906" y="1718835"/>
            <a:ext cx="4319588" cy="4970591"/>
          </a:xfrm>
          <a:prstGeom prst="rect">
            <a:avLst/>
          </a:prstGeom>
          <a:noFill/>
        </p:spPr>
        <p:txBody>
          <a:bodyPr>
            <a:spAutoFit/>
          </a:bodyPr>
          <a:lstStyle/>
          <a:p>
            <a:pPr eaLnBrk="1" hangingPunct="1">
              <a:defRPr/>
            </a:pPr>
            <a:r>
              <a:rPr lang="en-GB" sz="2400" b="1" dirty="0">
                <a:solidFill>
                  <a:srgbClr val="FF0000"/>
                </a:solidFill>
              </a:rPr>
              <a:t>The place: New Orleans</a:t>
            </a:r>
          </a:p>
          <a:p>
            <a:pPr eaLnBrk="1" hangingPunct="1">
              <a:defRPr/>
            </a:pPr>
            <a:r>
              <a:rPr lang="en-GB" sz="2400" dirty="0"/>
              <a:t>A city built mainly below sea level, protected by dykes with a design standard (supposedly) of 1:100 years</a:t>
            </a:r>
          </a:p>
          <a:p>
            <a:pPr eaLnBrk="1" hangingPunct="1">
              <a:spcBef>
                <a:spcPts val="600"/>
              </a:spcBef>
              <a:defRPr/>
            </a:pPr>
            <a:r>
              <a:rPr lang="en-GB" sz="2400" b="1" dirty="0">
                <a:solidFill>
                  <a:srgbClr val="FF0000"/>
                </a:solidFill>
              </a:rPr>
              <a:t>The issues</a:t>
            </a:r>
          </a:p>
          <a:p>
            <a:pPr marL="176213" indent="-176213" eaLnBrk="1" hangingPunct="1">
              <a:buFont typeface="Arial" pitchFamily="34" charset="0"/>
              <a:buChar char="•"/>
              <a:defRPr/>
            </a:pPr>
            <a:r>
              <a:rPr lang="en-GB" sz="2400" dirty="0"/>
              <a:t>Knowledge and disaster management practice; </a:t>
            </a:r>
          </a:p>
          <a:p>
            <a:pPr marL="176213" indent="-176213" eaLnBrk="1" hangingPunct="1">
              <a:buFont typeface="Arial" pitchFamily="34" charset="0"/>
              <a:buChar char="•"/>
              <a:defRPr/>
            </a:pPr>
            <a:r>
              <a:rPr lang="en-GB" sz="2400" dirty="0"/>
              <a:t>Risk communication;</a:t>
            </a:r>
          </a:p>
          <a:p>
            <a:pPr marL="176213" indent="-176213" eaLnBrk="1" hangingPunct="1">
              <a:buFont typeface="Arial" pitchFamily="34" charset="0"/>
              <a:buChar char="•"/>
              <a:defRPr/>
            </a:pPr>
            <a:r>
              <a:rPr lang="en-GB" sz="2400" dirty="0"/>
              <a:t>Coordinating for evacuation during a disaster; </a:t>
            </a:r>
          </a:p>
          <a:p>
            <a:pPr marL="176213" indent="-176213" eaLnBrk="1" hangingPunct="1">
              <a:buFont typeface="Arial" pitchFamily="34" charset="0"/>
              <a:buChar char="•"/>
              <a:defRPr/>
            </a:pPr>
            <a:r>
              <a:rPr lang="en-GB" sz="2400" dirty="0"/>
              <a:t>Learning lessons and improving performance.</a:t>
            </a:r>
          </a:p>
        </p:txBody>
      </p:sp>
    </p:spTree>
    <p:extLst>
      <p:ext uri="{BB962C8B-B14F-4D97-AF65-F5344CB8AC3E}">
        <p14:creationId xmlns:p14="http://schemas.microsoft.com/office/powerpoint/2010/main" val="224689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65F0-50D4-7D49-8CB4-5BB3A0B6B1C6}"/>
              </a:ext>
            </a:extLst>
          </p:cNvPr>
          <p:cNvSpPr>
            <a:spLocks noGrp="1"/>
          </p:cNvSpPr>
          <p:nvPr>
            <p:ph type="title"/>
          </p:nvPr>
        </p:nvSpPr>
        <p:spPr/>
        <p:txBody>
          <a:bodyPr/>
          <a:lstStyle/>
          <a:p>
            <a:r>
              <a:rPr lang="en-US" b="1" dirty="0"/>
              <a:t>Mini case-study 1: Hurricane Katrina</a:t>
            </a:r>
          </a:p>
        </p:txBody>
      </p:sp>
      <p:sp>
        <p:nvSpPr>
          <p:cNvPr id="6" name="TextBox 5">
            <a:extLst>
              <a:ext uri="{FF2B5EF4-FFF2-40B4-BE49-F238E27FC236}">
                <a16:creationId xmlns:a16="http://schemas.microsoft.com/office/drawing/2014/main" id="{7FDF096E-46C2-6541-9645-36C6F08E35F8}"/>
              </a:ext>
            </a:extLst>
          </p:cNvPr>
          <p:cNvSpPr txBox="1"/>
          <p:nvPr/>
        </p:nvSpPr>
        <p:spPr>
          <a:xfrm>
            <a:off x="215930" y="1500274"/>
            <a:ext cx="4032250" cy="6217087"/>
          </a:xfrm>
          <a:prstGeom prst="rect">
            <a:avLst/>
          </a:prstGeom>
          <a:noFill/>
        </p:spPr>
        <p:txBody>
          <a:bodyPr>
            <a:spAutoFit/>
          </a:bodyPr>
          <a:lstStyle/>
          <a:p>
            <a:pPr eaLnBrk="1" hangingPunct="1">
              <a:defRPr/>
            </a:pPr>
            <a:r>
              <a:rPr lang="en-GB" sz="2000" b="1" dirty="0">
                <a:solidFill>
                  <a:srgbClr val="FF0000"/>
                </a:solidFill>
              </a:rPr>
              <a:t>The results</a:t>
            </a:r>
          </a:p>
          <a:p>
            <a:pPr eaLnBrk="1" hangingPunct="1">
              <a:defRPr/>
            </a:pPr>
            <a:endParaRPr lang="en-GB" sz="2000" dirty="0"/>
          </a:p>
          <a:p>
            <a:pPr marL="274638" indent="-274638" eaLnBrk="1" hangingPunct="1">
              <a:buFont typeface="Arial" pitchFamily="34" charset="0"/>
              <a:buChar char="•"/>
              <a:defRPr/>
            </a:pPr>
            <a:r>
              <a:rPr lang="en-GB" sz="2000" dirty="0"/>
              <a:t>Lessons from previous disasters were not learnt.</a:t>
            </a:r>
          </a:p>
          <a:p>
            <a:pPr marL="274638" indent="-274638" eaLnBrk="1" hangingPunct="1">
              <a:buFont typeface="Arial" pitchFamily="34" charset="0"/>
              <a:buChar char="•"/>
              <a:defRPr/>
            </a:pPr>
            <a:r>
              <a:rPr lang="en-GB" sz="2000" dirty="0"/>
              <a:t>Lack of coordination across the many authorities and agencies was a chief problem</a:t>
            </a:r>
          </a:p>
          <a:p>
            <a:pPr marL="274638" indent="-274638" eaLnBrk="1" hangingPunct="1">
              <a:buFont typeface="Arial" pitchFamily="34" charset="0"/>
              <a:buChar char="•"/>
              <a:defRPr/>
            </a:pPr>
            <a:r>
              <a:rPr lang="en-GB" sz="2000" dirty="0"/>
              <a:t>The messages between them were “scarce, fragmentary and ….. inconsistent”</a:t>
            </a:r>
          </a:p>
          <a:p>
            <a:pPr marL="274638" indent="-274638" eaLnBrk="1" hangingPunct="1">
              <a:buFont typeface="Arial" pitchFamily="34" charset="0"/>
              <a:buChar char="•"/>
              <a:defRPr/>
            </a:pPr>
            <a:r>
              <a:rPr lang="en-GB" sz="2000" dirty="0"/>
              <a:t>Those in charge were incapable of putting into practice the reseach results from previous events and unable to take advantage of forecasts that were made</a:t>
            </a:r>
          </a:p>
          <a:p>
            <a:pPr marL="274638" indent="-274638" eaLnBrk="1" hangingPunct="1">
              <a:buFont typeface="Arial" pitchFamily="34" charset="0"/>
              <a:buChar char="•"/>
              <a:defRPr/>
            </a:pPr>
            <a:r>
              <a:rPr lang="en-GB" sz="2000" dirty="0"/>
              <a:t>It appears doubtful is lesson can ever be learnt at all…..</a:t>
            </a:r>
          </a:p>
          <a:p>
            <a:pPr eaLnBrk="1" hangingPunct="1">
              <a:defRPr/>
            </a:pPr>
            <a:endParaRPr lang="en-GB" sz="2000" dirty="0"/>
          </a:p>
          <a:p>
            <a:pPr eaLnBrk="1" hangingPunct="1">
              <a:defRPr/>
            </a:pPr>
            <a:endParaRPr lang="en-GB" sz="2000" b="1" dirty="0">
              <a:solidFill>
                <a:srgbClr val="FF0000"/>
              </a:solidFill>
            </a:endParaRPr>
          </a:p>
          <a:p>
            <a:pPr eaLnBrk="1" hangingPunct="1">
              <a:defRPr/>
            </a:pPr>
            <a:endParaRPr lang="en-GB" sz="2000" dirty="0"/>
          </a:p>
        </p:txBody>
      </p:sp>
      <p:pic>
        <p:nvPicPr>
          <p:cNvPr id="7" name="Picture 10" descr="New Orleans flooding after Hurricane Katrina, 2005">
            <a:extLst>
              <a:ext uri="{FF2B5EF4-FFF2-40B4-BE49-F238E27FC236}">
                <a16:creationId xmlns:a16="http://schemas.microsoft.com/office/drawing/2014/main" id="{7D8570A1-BA36-A84A-B109-0644048E815D}"/>
              </a:ext>
            </a:extLst>
          </p:cNvPr>
          <p:cNvPicPr>
            <a:picLocks noChangeAspect="1" noChangeArrowheads="1"/>
          </p:cNvPicPr>
          <p:nvPr/>
        </p:nvPicPr>
        <p:blipFill>
          <a:blip r:embed="rId3"/>
          <a:srcRect/>
          <a:stretch>
            <a:fillRect/>
          </a:stretch>
        </p:blipFill>
        <p:spPr bwMode="auto">
          <a:xfrm>
            <a:off x="4544578" y="1845425"/>
            <a:ext cx="6061075" cy="4220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51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dissolve">
                                      <p:cBhvr>
                                        <p:cTn id="7" dur="500"/>
                                        <p:tgtEl>
                                          <p:spTgt spid="6">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dissolve">
                                      <p:cBhvr>
                                        <p:cTn id="1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65F0-50D4-7D49-8CB4-5BB3A0B6B1C6}"/>
              </a:ext>
            </a:extLst>
          </p:cNvPr>
          <p:cNvSpPr>
            <a:spLocks noGrp="1"/>
          </p:cNvSpPr>
          <p:nvPr>
            <p:ph type="title"/>
          </p:nvPr>
        </p:nvSpPr>
        <p:spPr>
          <a:xfrm>
            <a:off x="296025" y="351054"/>
            <a:ext cx="10515600" cy="1325563"/>
          </a:xfrm>
        </p:spPr>
        <p:txBody>
          <a:bodyPr/>
          <a:lstStyle/>
          <a:p>
            <a:r>
              <a:rPr lang="en-US" b="1" dirty="0"/>
              <a:t>Mini case-study 2: 2010 Pakistan Floods</a:t>
            </a:r>
          </a:p>
        </p:txBody>
      </p:sp>
      <p:sp>
        <p:nvSpPr>
          <p:cNvPr id="5" name="TextBox 4">
            <a:extLst>
              <a:ext uri="{FF2B5EF4-FFF2-40B4-BE49-F238E27FC236}">
                <a16:creationId xmlns:a16="http://schemas.microsoft.com/office/drawing/2014/main" id="{03D4137E-1403-C044-BF07-A3ECAB9E61EF}"/>
              </a:ext>
            </a:extLst>
          </p:cNvPr>
          <p:cNvSpPr txBox="1"/>
          <p:nvPr/>
        </p:nvSpPr>
        <p:spPr>
          <a:xfrm>
            <a:off x="116378" y="1233093"/>
            <a:ext cx="4469116" cy="6740307"/>
          </a:xfrm>
          <a:prstGeom prst="rect">
            <a:avLst/>
          </a:prstGeom>
          <a:noFill/>
        </p:spPr>
        <p:txBody>
          <a:bodyPr wrap="square">
            <a:spAutoFit/>
          </a:bodyPr>
          <a:lstStyle/>
          <a:p>
            <a:pPr eaLnBrk="1" hangingPunct="1">
              <a:defRPr/>
            </a:pPr>
            <a:r>
              <a:rPr lang="en-GB" sz="1600" b="1" dirty="0">
                <a:solidFill>
                  <a:srgbClr val="FF0000"/>
                </a:solidFill>
              </a:rPr>
              <a:t>The 2010 Flood: Overview</a:t>
            </a:r>
          </a:p>
          <a:p>
            <a:pPr>
              <a:defRPr/>
            </a:pPr>
            <a:r>
              <a:rPr lang="en-US" sz="1600" dirty="0"/>
              <a:t>Killed 1,600 people, caused damage totaling over $10 billion, and inundated an area of about 38,600 km2. </a:t>
            </a:r>
          </a:p>
          <a:p>
            <a:pPr>
              <a:defRPr/>
            </a:pPr>
            <a:r>
              <a:rPr lang="en-GB" sz="1600" b="1" dirty="0">
                <a:solidFill>
                  <a:srgbClr val="FF0000"/>
                </a:solidFill>
              </a:rPr>
              <a:t>The damage:</a:t>
            </a:r>
          </a:p>
          <a:p>
            <a:pPr marL="342900" indent="-342900">
              <a:buFont typeface="Arial" panose="020B0604020202020204" pitchFamily="34" charset="0"/>
              <a:buChar char="•"/>
              <a:defRPr/>
            </a:pPr>
            <a:r>
              <a:rPr lang="en-US" dirty="0"/>
              <a:t>Pakistan’s most damaging on record. </a:t>
            </a:r>
          </a:p>
          <a:p>
            <a:pPr marL="342900" indent="-342900">
              <a:buFont typeface="Arial" panose="020B0604020202020204" pitchFamily="34" charset="0"/>
              <a:buChar char="•"/>
              <a:defRPr/>
            </a:pPr>
            <a:r>
              <a:rPr lang="en-US" dirty="0"/>
              <a:t>Sindh Province (most downstream section of the Indus Basin), suffered the highest damage (43% of the total), followed by Punjab (26%) and Khyber Pakhtunkhwa (12%)</a:t>
            </a:r>
          </a:p>
          <a:p>
            <a:pPr marL="342900" indent="-342900">
              <a:buFont typeface="Arial" panose="020B0604020202020204" pitchFamily="34" charset="0"/>
              <a:buChar char="•"/>
              <a:defRPr/>
            </a:pPr>
            <a:r>
              <a:rPr lang="en-US" dirty="0" err="1"/>
              <a:t>Balochistan</a:t>
            </a:r>
            <a:r>
              <a:rPr lang="en-US" dirty="0"/>
              <a:t> province infrastructure damage was estimated at 6% of total national losses. </a:t>
            </a:r>
          </a:p>
          <a:p>
            <a:pPr marL="342900" indent="-342900">
              <a:buFont typeface="Arial" panose="020B0604020202020204" pitchFamily="34" charset="0"/>
              <a:buChar char="•"/>
              <a:defRPr/>
            </a:pPr>
            <a:r>
              <a:rPr lang="en-US" dirty="0"/>
              <a:t>2 million houses destroyed and displaced a population of over 20 million.</a:t>
            </a:r>
          </a:p>
          <a:p>
            <a:pPr marL="342900" indent="-342900">
              <a:buFont typeface="Arial" panose="020B0604020202020204" pitchFamily="34" charset="0"/>
              <a:buChar char="•"/>
              <a:defRPr/>
            </a:pPr>
            <a:r>
              <a:rPr lang="en-US" dirty="0"/>
              <a:t>Indirect losses that were not quantified included health hazards, land and water quality degradation, temporary disruption of transport, and the slowing down of economic growth. </a:t>
            </a:r>
          </a:p>
          <a:p>
            <a:pPr marL="342900" indent="-342900">
              <a:buFont typeface="Arial" panose="020B0604020202020204" pitchFamily="34" charset="0"/>
              <a:buChar char="•"/>
              <a:defRPr/>
            </a:pPr>
            <a:endParaRPr lang="en-US" sz="1600" dirty="0"/>
          </a:p>
          <a:p>
            <a:pPr marL="342900" indent="-342900">
              <a:buFont typeface="Arial" panose="020B0604020202020204" pitchFamily="34" charset="0"/>
              <a:buChar char="•"/>
              <a:defRPr/>
            </a:pPr>
            <a:endParaRPr lang="en-US" sz="1600" dirty="0"/>
          </a:p>
          <a:p>
            <a:pPr marL="342900" indent="-342900">
              <a:buFont typeface="Arial" panose="020B0604020202020204" pitchFamily="34" charset="0"/>
              <a:buChar char="•"/>
              <a:defRPr/>
            </a:pPr>
            <a:endParaRPr lang="en-US" sz="1600" dirty="0"/>
          </a:p>
          <a:p>
            <a:pPr marL="342900" indent="-342900">
              <a:buFont typeface="Arial" panose="020B0604020202020204" pitchFamily="34" charset="0"/>
              <a:buChar char="•"/>
              <a:defRPr/>
            </a:pPr>
            <a:endParaRPr lang="en-GB" sz="1600" b="1" dirty="0">
              <a:solidFill>
                <a:srgbClr val="FF0000"/>
              </a:solidFill>
            </a:endParaRPr>
          </a:p>
        </p:txBody>
      </p:sp>
      <p:pic>
        <p:nvPicPr>
          <p:cNvPr id="7" name="Picture 6">
            <a:extLst>
              <a:ext uri="{FF2B5EF4-FFF2-40B4-BE49-F238E27FC236}">
                <a16:creationId xmlns:a16="http://schemas.microsoft.com/office/drawing/2014/main" id="{9863E485-7012-F547-B592-232F6F09918E}"/>
              </a:ext>
            </a:extLst>
          </p:cNvPr>
          <p:cNvPicPr>
            <a:picLocks noChangeAspect="1"/>
          </p:cNvPicPr>
          <p:nvPr/>
        </p:nvPicPr>
        <p:blipFill>
          <a:blip r:embed="rId3"/>
          <a:stretch>
            <a:fillRect/>
          </a:stretch>
        </p:blipFill>
        <p:spPr>
          <a:xfrm>
            <a:off x="4585494" y="1233093"/>
            <a:ext cx="6724604" cy="4646118"/>
          </a:xfrm>
          <a:prstGeom prst="rect">
            <a:avLst/>
          </a:prstGeom>
        </p:spPr>
      </p:pic>
      <p:sp>
        <p:nvSpPr>
          <p:cNvPr id="3" name="TextBox 2">
            <a:extLst>
              <a:ext uri="{FF2B5EF4-FFF2-40B4-BE49-F238E27FC236}">
                <a16:creationId xmlns:a16="http://schemas.microsoft.com/office/drawing/2014/main" id="{8098DB52-7DDD-324D-A668-AD2B84A25DCE}"/>
              </a:ext>
            </a:extLst>
          </p:cNvPr>
          <p:cNvSpPr txBox="1">
            <a:spLocks noChangeArrowheads="1"/>
          </p:cNvSpPr>
          <p:nvPr/>
        </p:nvSpPr>
        <p:spPr bwMode="auto">
          <a:xfrm>
            <a:off x="8580438" y="3795725"/>
            <a:ext cx="3611562" cy="3046988"/>
          </a:xfrm>
          <a:prstGeom prst="rect">
            <a:avLst/>
          </a:prstGeom>
          <a:solidFill>
            <a:schemeClr val="bg1"/>
          </a:solidFill>
          <a:ln w="9525">
            <a:solidFill>
              <a:schemeClr val="tx1"/>
            </a:solidFill>
            <a:miter lim="800000"/>
            <a:headEnd/>
            <a:tailEnd/>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pPr>
            <a:r>
              <a:rPr lang="en-US" sz="2400" dirty="0"/>
              <a:t>From 1950 to 2010, 21 major floods in Pakistan’s Indus River Basin killed a total of 8,887 people, affected 109,822 villages, and caused a cumulative direct economic loss of about $19 billion</a:t>
            </a:r>
            <a:endParaRPr lang="en-GB" altLang="en-US" sz="2400" dirty="0">
              <a:latin typeface="Arial" panose="020B0604020202020204" pitchFamily="34" charset="0"/>
            </a:endParaRPr>
          </a:p>
        </p:txBody>
      </p:sp>
    </p:spTree>
    <p:extLst>
      <p:ext uri="{BB962C8B-B14F-4D97-AF65-F5344CB8AC3E}">
        <p14:creationId xmlns:p14="http://schemas.microsoft.com/office/powerpoint/2010/main" val="350940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65F0-50D4-7D49-8CB4-5BB3A0B6B1C6}"/>
              </a:ext>
            </a:extLst>
          </p:cNvPr>
          <p:cNvSpPr>
            <a:spLocks noGrp="1"/>
          </p:cNvSpPr>
          <p:nvPr>
            <p:ph type="title"/>
          </p:nvPr>
        </p:nvSpPr>
        <p:spPr>
          <a:xfrm>
            <a:off x="296025" y="351054"/>
            <a:ext cx="10515600" cy="1325563"/>
          </a:xfrm>
        </p:spPr>
        <p:txBody>
          <a:bodyPr/>
          <a:lstStyle/>
          <a:p>
            <a:r>
              <a:rPr lang="en-US" b="1" dirty="0"/>
              <a:t>Mini case-study 3: Nepal Floods</a:t>
            </a:r>
          </a:p>
        </p:txBody>
      </p:sp>
      <p:sp>
        <p:nvSpPr>
          <p:cNvPr id="5" name="TextBox 4">
            <a:extLst>
              <a:ext uri="{FF2B5EF4-FFF2-40B4-BE49-F238E27FC236}">
                <a16:creationId xmlns:a16="http://schemas.microsoft.com/office/drawing/2014/main" id="{03D4137E-1403-C044-BF07-A3ECAB9E61EF}"/>
              </a:ext>
            </a:extLst>
          </p:cNvPr>
          <p:cNvSpPr txBox="1"/>
          <p:nvPr/>
        </p:nvSpPr>
        <p:spPr>
          <a:xfrm>
            <a:off x="116378" y="1233093"/>
            <a:ext cx="4469116" cy="6494085"/>
          </a:xfrm>
          <a:prstGeom prst="rect">
            <a:avLst/>
          </a:prstGeom>
          <a:noFill/>
        </p:spPr>
        <p:txBody>
          <a:bodyPr wrap="square">
            <a:spAutoFit/>
          </a:bodyPr>
          <a:lstStyle/>
          <a:p>
            <a:pPr>
              <a:defRPr/>
            </a:pPr>
            <a:r>
              <a:rPr lang="en-GB" sz="2000" b="1" dirty="0">
                <a:solidFill>
                  <a:srgbClr val="FF0000"/>
                </a:solidFill>
              </a:rPr>
              <a:t>Causes:</a:t>
            </a:r>
          </a:p>
          <a:p>
            <a:pPr marL="342900" indent="-342900">
              <a:buFont typeface="Arial" panose="020B0604020202020204" pitchFamily="34" charset="0"/>
              <a:buChar char="•"/>
              <a:defRPr/>
            </a:pPr>
            <a:r>
              <a:rPr lang="en-US" sz="2000" dirty="0"/>
              <a:t>Flood hazards occur in mountain valleys and on low-land flood plains </a:t>
            </a:r>
          </a:p>
          <a:p>
            <a:pPr marL="342900" indent="-342900">
              <a:buFont typeface="Arial" panose="020B0604020202020204" pitchFamily="34" charset="0"/>
              <a:buChar char="•"/>
              <a:defRPr/>
            </a:pPr>
            <a:r>
              <a:rPr lang="en-US" sz="2000" dirty="0"/>
              <a:t>Flash floods are typically triggered by the failure of a natural dam (e.g., glacier lake outburst flood (GLOF) and landslide lake outburst flood (LLOF)) or high-intensity rainfall</a:t>
            </a:r>
          </a:p>
          <a:p>
            <a:pPr marL="342900" indent="-342900">
              <a:buFont typeface="Arial" panose="020B0604020202020204" pitchFamily="34" charset="0"/>
              <a:buChar char="•"/>
              <a:defRPr/>
            </a:pPr>
            <a:r>
              <a:rPr lang="en-US" sz="2000" dirty="0"/>
              <a:t>Rainfall-induced floods are associated with the South Asian monsoon, which brings heavy rainfall to the region be- tween June and September </a:t>
            </a:r>
          </a:p>
          <a:p>
            <a:pPr marL="342900" indent="-342900">
              <a:buFont typeface="Arial" panose="020B0604020202020204" pitchFamily="34" charset="0"/>
              <a:buChar char="•"/>
              <a:defRPr/>
            </a:pPr>
            <a:r>
              <a:rPr lang="en-US" sz="2000" dirty="0"/>
              <a:t>Recent flood disasters in Nepal have been the result of the combination of extreme climatological events and the fast-growing vulnerability of the local population </a:t>
            </a:r>
          </a:p>
          <a:p>
            <a:pPr marL="342900" indent="-342900">
              <a:buFont typeface="Arial" panose="020B0604020202020204" pitchFamily="34" charset="0"/>
              <a:buChar char="•"/>
              <a:defRPr/>
            </a:pPr>
            <a:endParaRPr lang="en-US" sz="1600" dirty="0"/>
          </a:p>
          <a:p>
            <a:pPr marL="342900" indent="-342900">
              <a:buFont typeface="Arial" panose="020B0604020202020204" pitchFamily="34" charset="0"/>
              <a:buChar char="•"/>
              <a:defRPr/>
            </a:pPr>
            <a:endParaRPr lang="en-US" sz="1600" dirty="0"/>
          </a:p>
          <a:p>
            <a:pPr marL="342900" indent="-342900">
              <a:buFont typeface="Arial" panose="020B0604020202020204" pitchFamily="34" charset="0"/>
              <a:buChar char="•"/>
              <a:defRPr/>
            </a:pPr>
            <a:endParaRPr lang="en-US" sz="1600" dirty="0"/>
          </a:p>
          <a:p>
            <a:pPr marL="342900" indent="-342900">
              <a:buFont typeface="Arial" panose="020B0604020202020204" pitchFamily="34" charset="0"/>
              <a:buChar char="•"/>
              <a:defRPr/>
            </a:pPr>
            <a:endParaRPr lang="en-US" sz="1600" dirty="0"/>
          </a:p>
          <a:p>
            <a:pPr marL="342900" indent="-342900">
              <a:buFont typeface="Arial" panose="020B0604020202020204" pitchFamily="34" charset="0"/>
              <a:buChar char="•"/>
              <a:defRPr/>
            </a:pPr>
            <a:endParaRPr lang="en-GB" sz="1600" b="1" dirty="0">
              <a:solidFill>
                <a:srgbClr val="FF0000"/>
              </a:solidFill>
            </a:endParaRPr>
          </a:p>
        </p:txBody>
      </p:sp>
      <p:pic>
        <p:nvPicPr>
          <p:cNvPr id="6" name="Picture 5" descr="File:Flash flood.JPG - Wikipedia">
            <a:extLst>
              <a:ext uri="{FF2B5EF4-FFF2-40B4-BE49-F238E27FC236}">
                <a16:creationId xmlns:a16="http://schemas.microsoft.com/office/drawing/2014/main" id="{3A861533-868E-6E48-85A5-EC7C950E3A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20887" y="1233093"/>
            <a:ext cx="7171113" cy="5378335"/>
          </a:xfrm>
          <a:prstGeom prst="rect">
            <a:avLst/>
          </a:prstGeom>
        </p:spPr>
      </p:pic>
    </p:spTree>
    <p:extLst>
      <p:ext uri="{BB962C8B-B14F-4D97-AF65-F5344CB8AC3E}">
        <p14:creationId xmlns:p14="http://schemas.microsoft.com/office/powerpoint/2010/main" val="405532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65F0-50D4-7D49-8CB4-5BB3A0B6B1C6}"/>
              </a:ext>
            </a:extLst>
          </p:cNvPr>
          <p:cNvSpPr>
            <a:spLocks noGrp="1"/>
          </p:cNvSpPr>
          <p:nvPr>
            <p:ph type="title"/>
          </p:nvPr>
        </p:nvSpPr>
        <p:spPr>
          <a:xfrm>
            <a:off x="296025" y="351054"/>
            <a:ext cx="10515600" cy="1325563"/>
          </a:xfrm>
        </p:spPr>
        <p:txBody>
          <a:bodyPr/>
          <a:lstStyle/>
          <a:p>
            <a:r>
              <a:rPr lang="en-US" b="1" dirty="0"/>
              <a:t>Mini case-study 3: Nepal Floods</a:t>
            </a:r>
          </a:p>
        </p:txBody>
      </p:sp>
      <p:sp>
        <p:nvSpPr>
          <p:cNvPr id="5" name="TextBox 4">
            <a:extLst>
              <a:ext uri="{FF2B5EF4-FFF2-40B4-BE49-F238E27FC236}">
                <a16:creationId xmlns:a16="http://schemas.microsoft.com/office/drawing/2014/main" id="{03D4137E-1403-C044-BF07-A3ECAB9E61EF}"/>
              </a:ext>
            </a:extLst>
          </p:cNvPr>
          <p:cNvSpPr txBox="1"/>
          <p:nvPr/>
        </p:nvSpPr>
        <p:spPr>
          <a:xfrm>
            <a:off x="116378" y="1233093"/>
            <a:ext cx="4469116" cy="6555641"/>
          </a:xfrm>
          <a:prstGeom prst="rect">
            <a:avLst/>
          </a:prstGeom>
          <a:noFill/>
        </p:spPr>
        <p:txBody>
          <a:bodyPr wrap="square">
            <a:spAutoFit/>
          </a:bodyPr>
          <a:lstStyle/>
          <a:p>
            <a:pPr>
              <a:defRPr/>
            </a:pPr>
            <a:r>
              <a:rPr lang="en-GB" sz="2400" b="1" dirty="0">
                <a:solidFill>
                  <a:srgbClr val="FF0000"/>
                </a:solidFill>
              </a:rPr>
              <a:t>Consequences of Flood Risk:</a:t>
            </a:r>
          </a:p>
          <a:p>
            <a:r>
              <a:rPr lang="en-US" sz="2400" dirty="0"/>
              <a:t>Hazards underlying flood risk in Nepal include the following: </a:t>
            </a:r>
          </a:p>
          <a:p>
            <a:pPr marL="285750" indent="-285750">
              <a:buFont typeface="Arial" panose="020B0604020202020204" pitchFamily="34" charset="0"/>
              <a:buChar char="•"/>
            </a:pPr>
            <a:r>
              <a:rPr lang="en-US" sz="2400" dirty="0"/>
              <a:t>floods of various triggering mechanisms, such as rainfall-induced floods, GLOFs, LLOFs, and fast-flowing streams in gullies on slopes of steep valleys; and </a:t>
            </a:r>
          </a:p>
          <a:p>
            <a:pPr marL="285750" indent="-285750">
              <a:buFont typeface="Arial" panose="020B0604020202020204" pitchFamily="34" charset="0"/>
              <a:buChar char="•"/>
            </a:pPr>
            <a:r>
              <a:rPr lang="en-US" sz="2400" dirty="0"/>
              <a:t>hazards cascading from floods, including land- slides triggered by river bank scouring (called in this work “flood-induced landslides”)</a:t>
            </a:r>
          </a:p>
          <a:p>
            <a:pPr marL="285750" indent="-285750">
              <a:buFont typeface="Arial" panose="020B0604020202020204" pitchFamily="34" charset="0"/>
              <a:buChar char="•"/>
            </a:pPr>
            <a:r>
              <a:rPr lang="en-US" sz="2400" dirty="0"/>
              <a:t>debris flows </a:t>
            </a:r>
            <a:endParaRPr lang="en-US" sz="2000" dirty="0"/>
          </a:p>
          <a:p>
            <a:pPr marL="342900" indent="-342900">
              <a:buFont typeface="Arial" panose="020B0604020202020204" pitchFamily="34" charset="0"/>
              <a:buChar char="•"/>
              <a:defRPr/>
            </a:pPr>
            <a:endParaRPr lang="en-US" sz="1600" dirty="0"/>
          </a:p>
          <a:p>
            <a:pPr marL="342900" indent="-342900">
              <a:buFont typeface="Arial" panose="020B0604020202020204" pitchFamily="34" charset="0"/>
              <a:buChar char="•"/>
              <a:defRPr/>
            </a:pPr>
            <a:endParaRPr lang="en-US" sz="1600" dirty="0"/>
          </a:p>
          <a:p>
            <a:pPr marL="342900" indent="-342900">
              <a:buFont typeface="Arial" panose="020B0604020202020204" pitchFamily="34" charset="0"/>
              <a:buChar char="•"/>
              <a:defRPr/>
            </a:pPr>
            <a:endParaRPr lang="en-US" sz="1600" dirty="0"/>
          </a:p>
          <a:p>
            <a:pPr marL="342900" indent="-342900">
              <a:buFont typeface="Arial" panose="020B0604020202020204" pitchFamily="34" charset="0"/>
              <a:buChar char="•"/>
              <a:defRPr/>
            </a:pPr>
            <a:endParaRPr lang="en-GB" sz="1600" b="1" dirty="0">
              <a:solidFill>
                <a:srgbClr val="FF0000"/>
              </a:solidFill>
            </a:endParaRPr>
          </a:p>
        </p:txBody>
      </p:sp>
      <p:pic>
        <p:nvPicPr>
          <p:cNvPr id="4" name="Picture 3" descr="Gaighat Flood | Street in Gaighat. This was taken during ...">
            <a:extLst>
              <a:ext uri="{FF2B5EF4-FFF2-40B4-BE49-F238E27FC236}">
                <a16:creationId xmlns:a16="http://schemas.microsoft.com/office/drawing/2014/main" id="{105EBEDF-6F2F-BC4E-AF3B-0F21E81C78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65141" y="1233093"/>
            <a:ext cx="5018321" cy="3763741"/>
          </a:xfrm>
          <a:prstGeom prst="rect">
            <a:avLst/>
          </a:prstGeom>
        </p:spPr>
      </p:pic>
      <p:pic>
        <p:nvPicPr>
          <p:cNvPr id="9" name="Picture 8" descr="Koshi River - Wikipedia">
            <a:extLst>
              <a:ext uri="{FF2B5EF4-FFF2-40B4-BE49-F238E27FC236}">
                <a16:creationId xmlns:a16="http://schemas.microsoft.com/office/drawing/2014/main" id="{0B9A3EAA-2AD3-864A-88EC-64D8BE678F7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62505" y="3757353"/>
            <a:ext cx="4429495" cy="3100647"/>
          </a:xfrm>
          <a:prstGeom prst="rect">
            <a:avLst/>
          </a:prstGeom>
        </p:spPr>
      </p:pic>
    </p:spTree>
    <p:extLst>
      <p:ext uri="{BB962C8B-B14F-4D97-AF65-F5344CB8AC3E}">
        <p14:creationId xmlns:p14="http://schemas.microsoft.com/office/powerpoint/2010/main" val="339642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B7177B-3935-6D49-8C04-F3F7686C613A}"/>
              </a:ext>
            </a:extLst>
          </p:cNvPr>
          <p:cNvSpPr txBox="1"/>
          <p:nvPr/>
        </p:nvSpPr>
        <p:spPr>
          <a:xfrm>
            <a:off x="442913" y="585788"/>
            <a:ext cx="8901112" cy="461665"/>
          </a:xfrm>
          <a:prstGeom prst="rect">
            <a:avLst/>
          </a:prstGeom>
          <a:noFill/>
        </p:spPr>
        <p:txBody>
          <a:bodyPr wrap="square" rtlCol="0">
            <a:spAutoFit/>
          </a:bodyPr>
          <a:lstStyle/>
          <a:p>
            <a:pPr algn="ctr"/>
            <a:r>
              <a:rPr lang="en-US" sz="2400" b="1" dirty="0">
                <a:latin typeface="+mj-lt"/>
              </a:rPr>
              <a:t>Flood Risk to People in Myanmar</a:t>
            </a:r>
          </a:p>
        </p:txBody>
      </p:sp>
      <p:pic>
        <p:nvPicPr>
          <p:cNvPr id="4" name="Content Placeholder 3">
            <a:extLst>
              <a:ext uri="{FF2B5EF4-FFF2-40B4-BE49-F238E27FC236}">
                <a16:creationId xmlns:a16="http://schemas.microsoft.com/office/drawing/2014/main" id="{12337672-2407-2044-94A1-2AFA28114D61}"/>
              </a:ext>
            </a:extLst>
          </p:cNvPr>
          <p:cNvPicPr>
            <a:picLocks noGrp="1" noChangeAspect="1"/>
          </p:cNvPicPr>
          <p:nvPr>
            <p:ph idx="1"/>
          </p:nvPr>
        </p:nvPicPr>
        <p:blipFill>
          <a:blip r:embed="rId3"/>
          <a:stretch>
            <a:fillRect/>
          </a:stretch>
        </p:blipFill>
        <p:spPr>
          <a:xfrm>
            <a:off x="871538" y="1514286"/>
            <a:ext cx="9144000" cy="4512717"/>
          </a:xfrm>
          <a:prstGeom prst="rect">
            <a:avLst/>
          </a:prstGeom>
        </p:spPr>
      </p:pic>
      <p:sp>
        <p:nvSpPr>
          <p:cNvPr id="8" name="Rectangle 7">
            <a:extLst>
              <a:ext uri="{FF2B5EF4-FFF2-40B4-BE49-F238E27FC236}">
                <a16:creationId xmlns:a16="http://schemas.microsoft.com/office/drawing/2014/main" id="{9243EB0C-5DB1-854C-8987-0BF535CB66A6}"/>
              </a:ext>
            </a:extLst>
          </p:cNvPr>
          <p:cNvSpPr/>
          <p:nvPr/>
        </p:nvSpPr>
        <p:spPr>
          <a:xfrm>
            <a:off x="6096000" y="6027003"/>
            <a:ext cx="6096000" cy="830997"/>
          </a:xfrm>
          <a:prstGeom prst="rect">
            <a:avLst/>
          </a:prstGeom>
        </p:spPr>
        <p:txBody>
          <a:bodyPr>
            <a:spAutoFit/>
          </a:bodyPr>
          <a:lstStyle/>
          <a:p>
            <a:r>
              <a:rPr lang="en-US" sz="1200" b="1" dirty="0"/>
              <a:t>Source</a:t>
            </a:r>
            <a:r>
              <a:rPr lang="en-US" sz="1200" dirty="0"/>
              <a:t>: </a:t>
            </a:r>
            <a:r>
              <a:rPr lang="en-US" sz="1200" dirty="0" err="1"/>
              <a:t>Sadoff</a:t>
            </a:r>
            <a:r>
              <a:rPr lang="en-US" sz="1200" dirty="0"/>
              <a:t>, C.W., Hall, J.W., Grey, D., </a:t>
            </a:r>
            <a:r>
              <a:rPr lang="en-US" sz="1200" dirty="0" err="1"/>
              <a:t>Aerts</a:t>
            </a:r>
            <a:r>
              <a:rPr lang="en-US" sz="1200" dirty="0"/>
              <a:t>, J.C.J.H., </a:t>
            </a:r>
            <a:r>
              <a:rPr lang="en-US" sz="1200" dirty="0" err="1"/>
              <a:t>Ait-Kadi</a:t>
            </a:r>
            <a:r>
              <a:rPr lang="en-US" sz="1200" dirty="0"/>
              <a:t>, M., Brown, C., Cox, A., </a:t>
            </a:r>
            <a:r>
              <a:rPr lang="en-US" sz="1200" dirty="0" err="1"/>
              <a:t>Dadson</a:t>
            </a:r>
            <a:r>
              <a:rPr lang="en-US" sz="1200" dirty="0"/>
              <a:t>, S., Garrick, D., </a:t>
            </a:r>
            <a:r>
              <a:rPr lang="en-US" sz="1200" dirty="0" err="1"/>
              <a:t>Kelman</a:t>
            </a:r>
            <a:r>
              <a:rPr lang="en-US" sz="1200" dirty="0"/>
              <a:t>, J., </a:t>
            </a:r>
            <a:r>
              <a:rPr lang="en-US" sz="1200" dirty="0" err="1"/>
              <a:t>McCornick</a:t>
            </a:r>
            <a:r>
              <a:rPr lang="en-US" sz="1200" dirty="0"/>
              <a:t>, P., Ringler, C., </a:t>
            </a:r>
            <a:r>
              <a:rPr lang="en-US" sz="1200" dirty="0" err="1"/>
              <a:t>Rosegrant</a:t>
            </a:r>
            <a:r>
              <a:rPr lang="en-US" sz="1200" dirty="0"/>
              <a:t>, M., Whittington, D. and </a:t>
            </a:r>
            <a:r>
              <a:rPr lang="en-US" sz="1200" dirty="0" err="1"/>
              <a:t>Wiberg</a:t>
            </a:r>
            <a:r>
              <a:rPr lang="en-US" sz="1200" dirty="0"/>
              <a:t>, D. (2015) Securing Water, Sustaining Growth: Report of the GWP/OECD Task Force on Water Security and Sustainable Growth, University of Oxford, UK, 180pp. </a:t>
            </a:r>
          </a:p>
        </p:txBody>
      </p:sp>
    </p:spTree>
    <p:extLst>
      <p:ext uri="{BB962C8B-B14F-4D97-AF65-F5344CB8AC3E}">
        <p14:creationId xmlns:p14="http://schemas.microsoft.com/office/powerpoint/2010/main" val="916810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DE PP Template [Read-Only]" id="{8A09C1CC-9DCE-4933-BFF9-F20519C2F82B}" vid="{F93D5E99-17C0-465D-9371-27053E8CE4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4FDE60FF607542A8938EF5BD5BE825" ma:contentTypeVersion="6" ma:contentTypeDescription="Create a new document." ma:contentTypeScope="" ma:versionID="42333c817fbedfab4d6888ffca566e4c">
  <xsd:schema xmlns:xsd="http://www.w3.org/2001/XMLSchema" xmlns:xs="http://www.w3.org/2001/XMLSchema" xmlns:p="http://schemas.microsoft.com/office/2006/metadata/properties" xmlns:ns2="1bff5ba4-f8ce-4e5a-8d12-16d349a7a505" targetNamespace="http://schemas.microsoft.com/office/2006/metadata/properties" ma:root="true" ma:fieldsID="59c2ac20afdbb326a6dfe8cb6f114b68" ns2:_="">
    <xsd:import namespace="1bff5ba4-f8ce-4e5a-8d12-16d349a7a5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f5ba4-f8ce-4e5a-8d12-16d349a7a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22C5B0-E805-4837-ABE4-2E3D3C46125C}"/>
</file>

<file path=customXml/itemProps2.xml><?xml version="1.0" encoding="utf-8"?>
<ds:datastoreItem xmlns:ds="http://schemas.openxmlformats.org/officeDocument/2006/customXml" ds:itemID="{3F82CA27-B82F-42B1-BDCA-B9423E38DD22}"/>
</file>

<file path=customXml/itemProps3.xml><?xml version="1.0" encoding="utf-8"?>
<ds:datastoreItem xmlns:ds="http://schemas.openxmlformats.org/officeDocument/2006/customXml" ds:itemID="{BDFE6834-2663-40A5-BABF-D9F61280BEFC}"/>
</file>

<file path=docProps/app.xml><?xml version="1.0" encoding="utf-8"?>
<Properties xmlns="http://schemas.openxmlformats.org/officeDocument/2006/extended-properties" xmlns:vt="http://schemas.openxmlformats.org/officeDocument/2006/docPropsVTypes">
  <Template>TIDE PP Template</Template>
  <TotalTime>4167</TotalTime>
  <Words>1115</Words>
  <Application>Microsoft Macintosh PowerPoint</Application>
  <PresentationFormat>Widescreen</PresentationFormat>
  <Paragraphs>104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Lecture 3: Understanding Flood Management Techniques in Myanmar</vt:lpstr>
      <vt:lpstr>Mini case-study 1: Hurricane Katrina</vt:lpstr>
      <vt:lpstr>Mini case-study 1: Hurricane Katrina</vt:lpstr>
      <vt:lpstr>Mini case-study 2: 2010 Pakistan Floods</vt:lpstr>
      <vt:lpstr>Mini case-study 3: Nepal Floods</vt:lpstr>
      <vt:lpstr>Mini case-study 3: Nepal Floods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Wheeler</dc:creator>
  <cp:lastModifiedBy>Ranu Sinha</cp:lastModifiedBy>
  <cp:revision>306</cp:revision>
  <dcterms:created xsi:type="dcterms:W3CDTF">2018-04-26T15:09:08Z</dcterms:created>
  <dcterms:modified xsi:type="dcterms:W3CDTF">2018-10-12T16:42:51Z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0x010100294FDE60FF607542A8938EF5BD5BE825</vt:lpwstr>
  </property>
</Properties>
</file>