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F4D65-6F81-E83F-D3DA-9756C3A5ECBB}" v="6" dt="2025-09-24T09:09:47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t.Cunningham" userId="S::bc5835@open.ac.uk::74055d5a-e06d-41f7-9835-efab18c92af7" providerId="AD" clId="Web-{602F4D65-6F81-E83F-D3DA-9756C3A5ECBB}"/>
    <pc:docChg chg="modSld">
      <pc:chgData name="Brent.Cunningham" userId="S::bc5835@open.ac.uk::74055d5a-e06d-41f7-9835-efab18c92af7" providerId="AD" clId="Web-{602F4D65-6F81-E83F-D3DA-9756C3A5ECBB}" dt="2025-09-24T09:09:44.806" v="3" actId="20577"/>
      <pc:docMkLst>
        <pc:docMk/>
      </pc:docMkLst>
      <pc:sldChg chg="modSp">
        <pc:chgData name="Brent.Cunningham" userId="S::bc5835@open.ac.uk::74055d5a-e06d-41f7-9835-efab18c92af7" providerId="AD" clId="Web-{602F4D65-6F81-E83F-D3DA-9756C3A5ECBB}" dt="2025-09-24T09:09:39.478" v="1" actId="20577"/>
        <pc:sldMkLst>
          <pc:docMk/>
          <pc:sldMk cId="3195741245" sldId="267"/>
        </pc:sldMkLst>
        <pc:spChg chg="mod">
          <ac:chgData name="Brent.Cunningham" userId="S::bc5835@open.ac.uk::74055d5a-e06d-41f7-9835-efab18c92af7" providerId="AD" clId="Web-{602F4D65-6F81-E83F-D3DA-9756C3A5ECBB}" dt="2025-09-24T09:09:39.478" v="1" actId="20577"/>
          <ac:spMkLst>
            <pc:docMk/>
            <pc:sldMk cId="3195741245" sldId="267"/>
            <ac:spMk id="2" creationId="{7D8692EA-D510-F416-564C-D7A012AC2500}"/>
          </ac:spMkLst>
        </pc:spChg>
      </pc:sldChg>
      <pc:sldChg chg="modSp">
        <pc:chgData name="Brent.Cunningham" userId="S::bc5835@open.ac.uk::74055d5a-e06d-41f7-9835-efab18c92af7" providerId="AD" clId="Web-{602F4D65-6F81-E83F-D3DA-9756C3A5ECBB}" dt="2025-09-24T09:09:44.806" v="3" actId="20577"/>
        <pc:sldMkLst>
          <pc:docMk/>
          <pc:sldMk cId="1849543494" sldId="268"/>
        </pc:sldMkLst>
        <pc:spChg chg="mod">
          <ac:chgData name="Brent.Cunningham" userId="S::bc5835@open.ac.uk::74055d5a-e06d-41f7-9835-efab18c92af7" providerId="AD" clId="Web-{602F4D65-6F81-E83F-D3DA-9756C3A5ECBB}" dt="2025-09-24T09:09:44.806" v="3" actId="20577"/>
          <ac:spMkLst>
            <pc:docMk/>
            <pc:sldMk cId="1849543494" sldId="268"/>
            <ac:spMk id="2" creationId="{A80E859B-A99D-8F32-29B8-1D2986AD7C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D8BD8-2D52-AF09-A99C-621864F38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C70E7-5ADC-B13C-7E91-2500E6287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9F8AD-4245-BB20-B822-C1B231149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BBF41-2416-E564-066F-8CB2FB33A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5F71D-75CD-5E76-6CDA-C8B8E68F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4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3E298-6369-FD3A-9B89-326B60A29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FCBE2-D0E1-ECBD-B2A0-88562AAE4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5B08C-31A9-8DEA-2A1E-8FD70FB1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3F672-73AE-1234-80EC-7D7703F1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1FCBF-4A71-DECA-621C-891CF84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87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354334-88B6-8244-5CF4-3AECFF662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370FE-DF58-8F68-8655-60B4C4AA9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3FA17-1E24-8F92-4B8E-2B2B2DA4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E0600-2194-A379-9E21-DC916CD74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47112-9702-575A-7A4D-56D03443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4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2F50F-E925-D111-0863-3B644268D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A797D-24D8-62EA-B898-28BD5E4B8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288CC-E65C-4617-BB1D-E901B6C11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C13AA-E34B-096A-37DA-976A9F1D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D3887-9BD7-5E83-F6C2-8D221610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739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008A8-33BA-0822-9DD8-84EDF5F03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0ADC1-858E-3B7E-5B86-BE4CBBDD6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2FA3A-8EC7-964C-E002-60A7DE5B5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C5A04-B1E2-1A98-2060-CD9D2A4B9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29C16-3788-999A-77AF-69275BE0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04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BFE16-C438-073E-498F-2D11DB8B3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00792-7EE1-ABD7-E302-C6FA5CE6A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B7C5D-F826-57D5-F4CF-7939C0738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B0A37-CE2B-4779-EACA-01622E476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C6AF3-3BEE-1855-D689-E1BFAB08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FA7AC-3A48-392A-9CCB-ECD03D0B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5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92389-6FFE-AB5F-71C0-7B367DAA0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16D70-4F08-BD40-E8C8-9DEEE1156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B36D2-1AA0-312B-F71A-D87F8165A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FD40CC-DBB1-DAE9-B41B-DF0C5D83A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9CE22-5673-F7D9-1A9C-86069291A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2E8BB1-A87F-E425-03B7-0457E8964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3D122-CC1B-A5A7-2CBF-37B625CE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EE5A6-CAE7-E460-7998-26632F88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2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8D0E8-4AF4-AA96-9071-51D0EFF4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8D004E-FEDD-9D93-9EB6-0B543A5B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8B14AD-0B6E-908E-34F7-00C42BDCB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EE604-4ADA-7D58-04FC-4D380947B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28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651D1-B11B-DA50-398F-8DE66361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1E2F4-44BC-8599-0121-B0F55567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FA891-A453-A06F-7B75-1E8D5BEC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87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867BA-04C1-534A-40A5-C9325B6C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A9E85-826A-A22E-F927-E491E8795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2121E-7F0D-3328-582A-F34A183D5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099F0-E138-8127-DDF5-FA4C3090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AB6DF-CBBE-2C69-9234-03F59B8D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EB5BC-A539-2AD4-15F5-DEB4FC5C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359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2C32-FAA4-2F9D-E021-C0ACB689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212346-2C8E-DB90-B516-53F743C3C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B02E9-4494-F7DA-DA3C-3E048DF19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DE1EA-E3A5-CD45-DA91-22B34D26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C843D-42B6-BD34-4C27-58DD827EB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7BFDB-32C0-A42D-B569-6662FFC95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5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982A10-703C-F04A-4BF9-E84AB933A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AD47B-6B02-98C9-392D-7C82496DE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48F68-E960-4463-D263-9A53F92C0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2430E-4F68-472C-8FE9-AA262B5A5A2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4CB3A-ED57-024F-FDB4-C05C2C3BB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F60C5-A981-820B-9EB3-A5A83CABE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714878-7A68-46C8-97D7-E46123183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3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rinivasa_Ramanujan-Add._MS_a94_version2_(cropped)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manujanmachine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mathshistory.st-andrews.ac.uk/Biographies/Ramanujan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doi.org/10.48550/arxiv.2103.0965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74628E-99C0-0CA1-CE2B-CDEBA9BC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2073" y="851221"/>
            <a:ext cx="6969858" cy="1345597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/>
              <a:t>Mathematical Foundations of Modern Computation: </a:t>
            </a:r>
            <a:br>
              <a:rPr lang="en-US" sz="3200" b="1" dirty="0"/>
            </a:br>
            <a:r>
              <a:rPr lang="en-US" sz="3200" b="1" dirty="0"/>
              <a:t>Srinivasa Ramanujan [1887</a:t>
            </a:r>
            <a:r>
              <a:rPr lang="en-US" sz="3200" b="1" dirty="0">
                <a:latin typeface="Aptos"/>
              </a:rPr>
              <a:t>–</a:t>
            </a:r>
            <a:r>
              <a:rPr lang="en-US" sz="3200" b="1" dirty="0"/>
              <a:t>1920]</a:t>
            </a:r>
            <a:endParaRPr lang="en-US" sz="32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6100BA-0ABA-28A0-B7A5-CFE36AA68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900426" cy="644030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8666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Ramanujan was a</a:t>
            </a:r>
            <a:r>
              <a:rPr lang="en-GB" sz="1800" dirty="0"/>
              <a:t> great mathematician from India with an ongoing influence in computing.</a:t>
            </a:r>
            <a:endParaRPr lang="en-US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The accomplishments of Ramanujan show a dedication  to learning despite setbacks and early exclusions from formal academia. While he had a short life, he leaves an enduring legacy in mathematics and beyond.</a:t>
            </a:r>
          </a:p>
          <a:p>
            <a:pPr marL="0" indent="0">
              <a:buNone/>
            </a:pPr>
            <a:endParaRPr lang="en-GB" sz="2000"/>
          </a:p>
          <a:p>
            <a:pPr marL="0" indent="0">
              <a:buNone/>
            </a:pPr>
            <a:r>
              <a:rPr lang="en-GB" sz="2000" dirty="0"/>
              <a:t> 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AF0B6B-F961-8768-E030-AD81B04DE98E}"/>
              </a:ext>
            </a:extLst>
          </p:cNvPr>
          <p:cNvSpPr txBox="1"/>
          <p:nvPr/>
        </p:nvSpPr>
        <p:spPr>
          <a:xfrm>
            <a:off x="0" y="6441191"/>
            <a:ext cx="609399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400" b="1" dirty="0">
                <a:ea typeface="+mn-lt"/>
                <a:cs typeface="+mn-lt"/>
              </a:rPr>
              <a:t>Image source: </a:t>
            </a:r>
            <a:r>
              <a:rPr lang="en-GB" sz="1400" b="1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Wikimedia Commons</a:t>
            </a:r>
            <a:endParaRPr lang="en-GB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9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692EA-D510-F416-564C-D7A012AC2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733" y="474846"/>
            <a:ext cx="10616241" cy="1095526"/>
          </a:xfrm>
        </p:spPr>
        <p:txBody>
          <a:bodyPr>
            <a:normAutofit/>
          </a:bodyPr>
          <a:lstStyle/>
          <a:p>
            <a:r>
              <a:rPr lang="en-US" sz="3200" b="1" dirty="0"/>
              <a:t>From Number Theory to Networks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>
              <a:buNone/>
            </a:pPr>
            <a:r>
              <a:rPr lang="en-GB" sz="1800" b="1" dirty="0"/>
              <a:t>Background</a:t>
            </a:r>
            <a:endParaRPr lang="en-US" sz="1800"/>
          </a:p>
          <a:p>
            <a:pPr marL="0">
              <a:buNone/>
            </a:pPr>
            <a:r>
              <a:rPr lang="en-GB" sz="1800" dirty="0">
                <a:ea typeface="+mn-lt"/>
                <a:cs typeface="+mn-lt"/>
              </a:rPr>
              <a:t>Ramanujan </a:t>
            </a:r>
            <a:r>
              <a:rPr lang="en-GB" sz="1800" dirty="0"/>
              <a:t>was born in 1887, in Tamil Nadu, India.</a:t>
            </a:r>
            <a:r>
              <a:rPr lang="en-GB" sz="1800" dirty="0">
                <a:latin typeface="Aptos Display"/>
              </a:rPr>
              <a:t> </a:t>
            </a:r>
            <a:r>
              <a:rPr lang="en-GB" sz="1800" dirty="0">
                <a:latin typeface="Aptos"/>
                <a:cs typeface="Arial"/>
              </a:rPr>
              <a:t>He attended college but neglected subjects other than mathematics, which challenged his academic progression. </a:t>
            </a:r>
            <a:endParaRPr lang="en-GB"/>
          </a:p>
          <a:p>
            <a:pPr marL="0" indent="0">
              <a:buNone/>
            </a:pPr>
            <a:r>
              <a:rPr lang="en-GB" sz="1800" dirty="0">
                <a:latin typeface="Aptos"/>
                <a:cs typeface="Arial"/>
              </a:rPr>
              <a:t>Despite lacking formal education, he became respected in mathematical circles for his work. </a:t>
            </a:r>
          </a:p>
          <a:p>
            <a:pPr marL="0" indent="0">
              <a:buNone/>
            </a:pPr>
            <a:r>
              <a:rPr lang="en-GB" sz="1800" dirty="0">
                <a:latin typeface="Aptos"/>
                <a:cs typeface="Arial"/>
              </a:rPr>
              <a:t>He finally obtained a scholarship to the University of Madras and later attended Trinity College, Cambridge with the support of mathematician Godfrey Hardy. </a:t>
            </a:r>
          </a:p>
          <a:p>
            <a:pPr marL="0">
              <a:buNone/>
            </a:pPr>
            <a:r>
              <a:rPr lang="en-GB" sz="1800" b="1" dirty="0"/>
              <a:t>Contributions</a:t>
            </a:r>
            <a:endParaRPr lang="en-GB" sz="1800" dirty="0"/>
          </a:p>
          <a:p>
            <a:pPr marL="0">
              <a:buNone/>
            </a:pPr>
            <a:r>
              <a:rPr lang="en-GB" sz="1800" dirty="0">
                <a:ea typeface="+mn-lt"/>
                <a:cs typeface="+mn-lt"/>
              </a:rPr>
              <a:t>Ramanujan </a:t>
            </a:r>
            <a:r>
              <a:rPr lang="en-GB" sz="1800" dirty="0"/>
              <a:t>made groundbreaking contributions to the analytical theory of numbers, elliptic functions, continued fractions, and infinite series. His work introduced original proofs and formulas not previously solved.</a:t>
            </a:r>
            <a:endParaRPr lang="en-GB"/>
          </a:p>
          <a:p>
            <a:pPr marL="0">
              <a:buNone/>
            </a:pPr>
            <a:r>
              <a:rPr lang="en-GB" sz="1800" dirty="0"/>
              <a:t>He influenced modern computing, particularly in pi (π) calculation, network theory (Ramanujan graphs), random number generation, and digital signal processing.</a:t>
            </a:r>
          </a:p>
          <a:p>
            <a:pPr marL="0">
              <a:buNone/>
            </a:pPr>
            <a:r>
              <a:rPr lang="en-GB" sz="1800" dirty="0"/>
              <a:t>He inspired the concept of the </a:t>
            </a:r>
            <a:r>
              <a:rPr lang="en-GB" sz="1800" dirty="0">
                <a:hlinkClick r:id="rId2"/>
              </a:rPr>
              <a:t>‘Ramanujan Machine’</a:t>
            </a:r>
            <a:r>
              <a:rPr lang="en-GB" sz="1800" dirty="0"/>
              <a:t>, a tool generating mathematical conjectures using algorithms — blending his legacy with current computational mathematics.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endParaRPr lang="en-GB" sz="2000"/>
          </a:p>
          <a:p>
            <a:pPr marL="0" indent="0">
              <a:buNone/>
            </a:pPr>
            <a:endParaRPr lang="en-GB" sz="2000"/>
          </a:p>
          <a:p>
            <a:pPr marL="0" indent="0">
              <a:buNone/>
            </a:pP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19574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E859B-A99D-8F32-29B8-1D2986AD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210"/>
            <a:ext cx="10876547" cy="1325563"/>
          </a:xfrm>
        </p:spPr>
        <p:txBody>
          <a:bodyPr>
            <a:normAutofit/>
          </a:bodyPr>
          <a:lstStyle/>
          <a:p>
            <a:r>
              <a:rPr lang="en-US" sz="3200" b="1" dirty="0"/>
              <a:t>Extending the Legacy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9825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1800" b="1" dirty="0"/>
              <a:t>Further Reading and References</a:t>
            </a:r>
            <a:endParaRPr lang="en-US" sz="1800" dirty="0"/>
          </a:p>
          <a:p>
            <a:pPr marL="0">
              <a:buNone/>
            </a:pPr>
            <a:r>
              <a:rPr lang="en-GB" sz="1800" dirty="0"/>
              <a:t>Krishnachandran, V. N. (2021) </a:t>
            </a:r>
            <a:r>
              <a:rPr lang="en-GB" sz="1800" i="1" dirty="0"/>
              <a:t>Ramanujan in Computing Technology</a:t>
            </a:r>
            <a:r>
              <a:rPr lang="en-GB" sz="1800" dirty="0"/>
              <a:t>. Available at: </a:t>
            </a:r>
            <a:r>
              <a:rPr lang="en-GB" sz="1800" dirty="0">
                <a:hlinkClick r:id="rId2"/>
              </a:rPr>
              <a:t>https://doi.org/10.48550/arxiv.2103.09654</a:t>
            </a:r>
            <a:r>
              <a:rPr lang="en-GB" sz="1800" dirty="0"/>
              <a:t>  </a:t>
            </a:r>
          </a:p>
          <a:p>
            <a:pPr marL="0">
              <a:buNone/>
            </a:pPr>
            <a:r>
              <a:rPr lang="en-GB" sz="1800" dirty="0"/>
              <a:t>O'Connor, J. J. and Robertson, E. F. (1998) </a:t>
            </a:r>
            <a:r>
              <a:rPr lang="en-GB" sz="1800" i="1" dirty="0"/>
              <a:t>Srinivasa </a:t>
            </a:r>
            <a:r>
              <a:rPr lang="en-GB" sz="1800" i="1" dirty="0" err="1"/>
              <a:t>Aiyangar</a:t>
            </a:r>
            <a:r>
              <a:rPr lang="en-GB" sz="1800" i="1" dirty="0"/>
              <a:t> Ramanujan</a:t>
            </a:r>
            <a:r>
              <a:rPr lang="en-GB" sz="1800" dirty="0"/>
              <a:t>. Available at: </a:t>
            </a:r>
            <a:r>
              <a:rPr lang="en-GB" sz="1800" dirty="0">
                <a:hlinkClick r:id="rId3"/>
              </a:rPr>
              <a:t>https://mathshistory.st-andrews.ac.uk/Biographies/Ramanujan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is available at: </a:t>
            </a:r>
            <a:r>
              <a:rPr lang="en-GB" sz="1800" dirty="0"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endParaRPr lang="en-GB" sz="2000" b="1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4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B2F724-2828-4036-ABB4-FBF36107E0B5}">
  <ds:schemaRefs>
    <ds:schemaRef ds:uri="http://schemas.microsoft.com/office/2006/metadata/properties"/>
    <ds:schemaRef ds:uri="http://schemas.microsoft.com/office/infopath/2007/PartnerControls"/>
    <ds:schemaRef ds:uri="http://www.w3.org/2000/xmlns/"/>
    <ds:schemaRef ds:uri="29232704-331d-4124-9428-a3a78b19a65d"/>
    <ds:schemaRef ds:uri="0b375246-e7a5-4cd3-9260-ba7fb55e9fdc"/>
  </ds:schemaRefs>
</ds:datastoreItem>
</file>

<file path=customXml/itemProps2.xml><?xml version="1.0" encoding="utf-8"?>
<ds:datastoreItem xmlns:ds="http://schemas.openxmlformats.org/officeDocument/2006/customXml" ds:itemID="{AC788F11-A7D3-4AC3-A43A-EF8DAF76F3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5D4F4A-5254-4BE8-B9F7-4A6BD21BA2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Mathematical Foundations of Modern Computation:  Srinivasa Ramanujan [1887–1920]</vt:lpstr>
      <vt:lpstr>From Number Theory to Networks</vt:lpstr>
      <vt:lpstr>Extending the Legacy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Pioneers: Srinivasa Ramanujan</dc:title>
  <dc:creator>Matiss Ipolito</dc:creator>
  <cp:revision>71</cp:revision>
  <dcterms:created xsi:type="dcterms:W3CDTF">2025-06-09T10:27:47Z</dcterms:created>
  <dcterms:modified xsi:type="dcterms:W3CDTF">2025-09-24T09:09:48Z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