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handoutMasterIdLst>
    <p:handoutMasterId r:id="rId29"/>
  </p:handoutMasterIdLst>
  <p:sldIdLst>
    <p:sldId id="419" r:id="rId5"/>
    <p:sldId id="389" r:id="rId6"/>
    <p:sldId id="479" r:id="rId7"/>
    <p:sldId id="478" r:id="rId8"/>
    <p:sldId id="46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80" r:id="rId23"/>
    <p:sldId id="481" r:id="rId24"/>
    <p:sldId id="457" r:id="rId25"/>
    <p:sldId id="448" r:id="rId26"/>
    <p:sldId id="293" r:id="rId2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638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82d042721674ba4be6508de237141f4%7C0e2ed45596af4100bed3a8e5fd981685%7C0%7C0%7C638987166561825034%7CUnknown%7CTWFpbGZsb3d8eyJFbXB0eU1hcGkiOnRydWUsIlYiOiIwLjAuMDAwMCIsIlAiOiJXaW4zMiIsIkFOIjoiTWFpbCIsIldUIjoyfQ%3D%3D%7C0%7C%7C%7C&amp;sdata=%2BedDTg2gSu9G%2BKgo0e8qx2WtYzFzXqxraUabr1vXDjw%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pen.edu/openlearncreate/course/view.php?id=12165"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eurelectric.org/in-detail/cybersecurity-in-the-power-sector/" TargetMode="External"/><Relationship Id="rId5" Type="http://schemas.openxmlformats.org/officeDocument/2006/relationships/hyperlink" Target="https://energy.ec.europa.eu/topics/energy-security/critical-infrastructure-and-cybersecurity_en" TargetMode="External"/><Relationship Id="rId4" Type="http://schemas.openxmlformats.org/officeDocument/2006/relationships/hyperlink" Target="https://www.open.edu/openlearncreate/course/view.php?id=17128"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flickr.com/photos/cogdog/25621334570/in/photolist-F3538L-e3puT1-2jPvptr-eiRPEb-W3VVvk-2qLU7r7-8sUnd6-kDEX27-6Qu5Eu-a9KGML-nys2eK-pSMqc2-6pCyxe-5rtdWR-zM1fcq-2itP53X-ayunVx-7bHKC7" TargetMode="External"/><Relationship Id="rId13" Type="http://schemas.openxmlformats.org/officeDocument/2006/relationships/hyperlink" Target="https://creativecommons.org/licenses/by-sa/2.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www.flickr.com/photos/136770128@N07/41397205085/in/photolist-2ogdgAj-2658uPg-6xBqJg-25cUn6m-qXN5UL-qXM5oq-qim3kw-rfgaMd-qim5vU-rfdjcz-qXU51i-rfdkWr-7SRfo4-7SUwyW-7SUx4W-7SUwfL-7SUwk9-7SRfFK-7SUwMh-7SUwBW-7SUwYG-7SUwwS-7SUwWd-7SUx13-7SUwt7-7SReRF-7SRf6a-7SUwNW-7SReW2-7SUwRy-7SRfkM-2cPxSTQ-2cPxVfy-2cTVZZz-7SUwDU-7SRfM4-P8PBNZ-2cTW5eX-2a8pG6C-2cTVUnn-2bMWDew-2bveCzp-Pmy83p-7SUwU9-kg8qkG-kg62FD-kg6GAk-kg67T2-kg6v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pexels.com/photo/paper-beside-macbook-669623/" TargetMode="External"/><Relationship Id="rId11"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5" Type="http://schemas.openxmlformats.org/officeDocument/2006/relationships/hyperlink" Target="https://creativecommons.org/publicdomain/zero/1.0/" TargetMode="External"/><Relationship Id="rId15" Type="http://schemas.openxmlformats.org/officeDocument/2006/relationships/hyperlink" Target="https://www.flickr.com/photos/ecastro/3352213726/in/photolist-67dYmo-375Rj-4JMD5o-9YzjqQ-nndcPF-g7nnX-82aNeE-9aW8Lj-brPPoq-hppiC7-G7Zsmm-4GyUmU-bcgybX-aXz1HK-4fYWh2-6jo3LL-RDF71T-vXcbS-93R8pt-hGqa-8dxDRV-5fEiXQ-7KJWri-bQpzGz-uA5ght-uHSaf-xdAux-ai27DP-85SDc9-4NytpL-uWNio-ai27Ax-AKrbw-C4evd2-ES6s8-AKnnw-4DP18E-ai27yD-AKi15-AKqUo-AKnHG-AKqyF-AKo3e-AKa7C-AK5xu-AKmP6-AKpUw-AKpaH-AKiCV-AKb4w"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worldsdirection/" TargetMode="External"/><Relationship Id="rId9" Type="http://schemas.openxmlformats.org/officeDocument/2006/relationships/hyperlink" Target="https://www.flickr.com/photos/ninara/24135500745/" TargetMode="External"/><Relationship Id="rId14" Type="http://schemas.openxmlformats.org/officeDocument/2006/relationships/hyperlink" Target="https://www.flickr.com/photos/rappan/36651981325/in/photolist-XQNZ7v-2kbhLqc-2qEioKw-uZS4s-KD2rB-2nH5y5U-QizbH5-5mTmEc-H8uNok-5FjmNU-6sf1e7-2iCLfST-2pe8Kwn-Yb45MJ-2h1QNzn-XSeRmW-9dKT25-7HVC4c-8wkhuM-buRg2w-8wodab-8wkawn-8wofdj-2kHkKTs-2oPscmV-8woeHE-3hQymR-8wodCU-8wkfkF-542EoY-29jHAV7-Ms5mGi-SdkSsg-Ay99Kn-2mcdGUJ-W7MNU4-2nxN6fd-2oPM2v6-2mEYqD2-2nr3KKW-nfLkbn-2evkV3Y-2cLGjDu-2jWuoZ7-WiSReo-28WCayp-bWARWW-21dtwGU-2m7v9up-2jZe3S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Cybersecurity digital energy  myths… Busted! </a:t>
            </a: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43444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#3: Cybersecurity is solely the responsibility of energy companies and governments, not individuals or communities.</a:t>
            </a:r>
          </a:p>
          <a:p>
            <a:pPr latinLnBrk="0"/>
            <a:r>
              <a:rPr lang="en-US" sz="1200" dirty="0">
                <a:ea typeface="Calibri"/>
                <a:cs typeface="Calibri"/>
              </a:rPr>
              <a:t>Individuals and communities have a role to play in cybersecurity, as they can take steps to protect their own devices and networks from cyberattacks. </a:t>
            </a:r>
          </a:p>
          <a:p>
            <a:pPr latinLnBrk="0"/>
            <a:endParaRPr lang="en-US" sz="1200" dirty="0">
              <a:ea typeface="Calibri"/>
              <a:cs typeface="Calibri"/>
            </a:endParaRPr>
          </a:p>
          <a:p>
            <a:pPr latinLnBrk="0"/>
            <a:r>
              <a:rPr lang="en-US" sz="1200" dirty="0">
                <a:ea typeface="Calibri"/>
                <a:cs typeface="Calibri"/>
              </a:rPr>
              <a:t>You can contribute to a more secure energy ecosystem by following good practices such as: </a:t>
            </a:r>
          </a:p>
          <a:p>
            <a:pPr latinLnBrk="0"/>
            <a:endParaRPr lang="en-US" sz="1200" dirty="0">
              <a:ea typeface="Calibri"/>
              <a:cs typeface="Calibri"/>
            </a:endParaRPr>
          </a:p>
          <a:p>
            <a:pPr marL="342900" indent="-342900" latinLnBrk="0">
              <a:buFont typeface="Arial" panose="020B0604020202020204" pitchFamily="34" charset="0"/>
              <a:buChar char="•"/>
            </a:pPr>
            <a:r>
              <a:rPr lang="en-US" sz="1200" dirty="0">
                <a:ea typeface="Calibri"/>
                <a:cs typeface="Calibri"/>
              </a:rPr>
              <a:t>Using strong passwords.</a:t>
            </a:r>
          </a:p>
          <a:p>
            <a:pPr marL="342900" indent="-342900" latinLnBrk="0">
              <a:buFont typeface="Arial" panose="020B0604020202020204" pitchFamily="34" charset="0"/>
              <a:buChar char="•"/>
            </a:pPr>
            <a:r>
              <a:rPr lang="en-US" sz="1200" dirty="0">
                <a:ea typeface="Calibri"/>
                <a:cs typeface="Calibri"/>
              </a:rPr>
              <a:t>Keeping software updated.</a:t>
            </a:r>
          </a:p>
          <a:p>
            <a:pPr marL="342900" indent="-342900" latinLnBrk="0">
              <a:buFont typeface="Arial" panose="020B0604020202020204" pitchFamily="34" charset="0"/>
              <a:buChar char="•"/>
            </a:pPr>
            <a:r>
              <a:rPr lang="en-US" sz="1200" dirty="0">
                <a:ea typeface="Calibri"/>
                <a:cs typeface="Calibri"/>
              </a:rPr>
              <a:t>Being cautious of suspicious emails.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97386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Myth #4: Renewable energy sources are inherently more secure than traditional energy sources.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secure are my home solar panels?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362066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Myth #4: Renewable energy sources are inherently more secure than traditional energy sources.</a:t>
            </a:r>
          </a:p>
          <a:p>
            <a:pPr latinLnBrk="0"/>
            <a:r>
              <a:rPr lang="en-US" sz="1200" dirty="0">
                <a:ea typeface="Calibri"/>
                <a:cs typeface="Calibri"/>
              </a:rPr>
              <a:t>Renewable energy sources, like solar panels and wind turbines, are also vulnerable to cyberattacks, as they rely on digital technologies for monitoring, control, and grid integration.</a:t>
            </a:r>
          </a:p>
          <a:p>
            <a:pPr latinLnBrk="0"/>
            <a:endParaRPr lang="en-US" sz="1200" dirty="0">
              <a:ea typeface="Calibri"/>
              <a:cs typeface="Calibri"/>
            </a:endParaRPr>
          </a:p>
          <a:p>
            <a:pPr latinLnBrk="0"/>
            <a:r>
              <a:rPr lang="en-US" sz="1200" dirty="0">
                <a:ea typeface="Calibri"/>
                <a:cs typeface="Calibri"/>
              </a:rPr>
              <a:t>Attackers can exploit vulnerabilities to disrupt energy generation or manipulate energy flows.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142421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#5: Blockchain technologies are a silver bullet for cybersecurity in the energy sector.</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role do Blockchain technologies play in cybersecurity in the energy sector?</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96671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#5: Blockchain technologies are a silver bullet for cybersecurity in the energy sector.</a:t>
            </a:r>
          </a:p>
          <a:p>
            <a:pPr latinLnBrk="0"/>
            <a:r>
              <a:rPr lang="en-GB" sz="1200" dirty="0">
                <a:ea typeface="Public Sans"/>
                <a:cs typeface="Public Sans"/>
              </a:rPr>
              <a:t>While blockchain technology can enhance security in certain aspects of the energy sector, it is not a complete solution for all cybersecurity challenges.</a:t>
            </a:r>
          </a:p>
          <a:p>
            <a:pPr latinLnBrk="0"/>
            <a:r>
              <a:rPr lang="en-GB" sz="1200" dirty="0">
                <a:ea typeface="Public Sans"/>
                <a:cs typeface="Public Sans"/>
              </a:rPr>
              <a:t> </a:t>
            </a:r>
          </a:p>
          <a:p>
            <a:pPr latinLnBrk="0"/>
            <a:r>
              <a:rPr lang="en-GB" sz="1200" dirty="0">
                <a:ea typeface="Public Sans"/>
                <a:cs typeface="Public Sans"/>
              </a:rPr>
              <a:t>Blockchain networks themselves can be vulnerable to attacks, and their effectiveness depends on proper implementation and integration with other security measures.</a:t>
            </a:r>
            <a:endParaRPr lang="en-GB" sz="1200" noProof="0" dirty="0">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15292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#6: Only complex passwords can prevent cyberattacks on smart energy devices.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Does a complex password prevent cyberattacks? </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4209513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#6: Only complex passwords can prevent cyberattacks on smart energy devices.</a:t>
            </a:r>
          </a:p>
          <a:p>
            <a:pPr latinLnBrk="0"/>
            <a:r>
              <a:rPr lang="en-GB" sz="1200" dirty="0"/>
              <a:t>While strong passwords are essential, other security measures are crucial for comprehensive protection. These measures include: </a:t>
            </a:r>
          </a:p>
          <a:p>
            <a:pPr latinLnBrk="0"/>
            <a:endParaRPr lang="en-GB" sz="1200" dirty="0"/>
          </a:p>
          <a:p>
            <a:pPr marL="342900" indent="-342900" latinLnBrk="0">
              <a:buFont typeface="Arial" panose="020B0604020202020204" pitchFamily="34" charset="0"/>
              <a:buChar char="•"/>
            </a:pPr>
            <a:r>
              <a:rPr lang="en-GB" sz="1200" dirty="0"/>
              <a:t>Regular software updates.</a:t>
            </a:r>
          </a:p>
          <a:p>
            <a:pPr marL="342900" indent="-342900" latinLnBrk="0">
              <a:buFont typeface="Arial" panose="020B0604020202020204" pitchFamily="34" charset="0"/>
              <a:buChar char="•"/>
            </a:pPr>
            <a:r>
              <a:rPr lang="en-GB" sz="1200" dirty="0"/>
              <a:t>Secure Wi-Fi networks.</a:t>
            </a:r>
          </a:p>
          <a:p>
            <a:pPr marL="342900" indent="-342900" latinLnBrk="0">
              <a:buFont typeface="Arial" panose="020B0604020202020204" pitchFamily="34" charset="0"/>
              <a:buChar char="•"/>
            </a:pPr>
            <a:r>
              <a:rPr lang="en-GB" sz="1200" dirty="0"/>
              <a:t>Multi-factor authentication.</a:t>
            </a:r>
            <a:endParaRPr lang="en-GB" sz="1200" noProof="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1300833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#7: Cyberattacks on energy infrastructure primarily target large power plants and substations.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Would a cyberattack only target power plants and substations?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52997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#7: Cyberattacks on energy infrastructure primarily target large power plants and substations.</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Cyberattacks can target various elements of energy infrastructure, including smaller distribution networks, renewable energy sources, and even individual smart meters, potentially causing disruptions and data breaches.</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428303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#8: Using anti-virus software is sufficient to protect home networks from cyberattacks targeting smart energy devices.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Is using anti-virus software adequate protection for my home network?  </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85046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noProof="0" dirty="0">
                <a:solidFill>
                  <a:srgbClr val="2B2C30"/>
                </a:solidFill>
                <a:ea typeface="Public Sans"/>
                <a:cs typeface="Public Sans"/>
                <a:sym typeface="Public Sans"/>
              </a:rPr>
              <a:t>Misunderstandings about privacy, safety and security in energy </a:t>
            </a:r>
          </a:p>
          <a:p>
            <a:pPr latinLnBrk="0"/>
            <a:r>
              <a:rPr lang="en-GB" sz="1200" noProof="0" dirty="0">
                <a:solidFill>
                  <a:srgbClr val="2B2C30"/>
                </a:solidFill>
                <a:ea typeface="Public Sans"/>
                <a:cs typeface="Public Sans"/>
                <a:sym typeface="Public Sans"/>
              </a:rPr>
              <a:t>production and consumption are </a:t>
            </a:r>
          </a:p>
          <a:p>
            <a:pPr latinLnBrk="0"/>
            <a:r>
              <a:rPr lang="en-GB" sz="1200" noProof="0" dirty="0">
                <a:solidFill>
                  <a:srgbClr val="2B2C30"/>
                </a:solidFill>
                <a:ea typeface="Public Sans"/>
                <a:cs typeface="Public Sans"/>
                <a:sym typeface="Public Sans"/>
              </a:rPr>
              <a:t>common. In this slide deck we debunk </a:t>
            </a:r>
            <a:r>
              <a:rPr lang="en-GB" sz="1200" dirty="0">
                <a:solidFill>
                  <a:srgbClr val="2B2C30"/>
                </a:solidFill>
                <a:ea typeface="Public Sans"/>
                <a:cs typeface="Public Sans"/>
                <a:sym typeface="Public Sans"/>
              </a:rPr>
              <a:t>eight cybersecurity related </a:t>
            </a:r>
            <a:r>
              <a:rPr lang="en-GB" sz="1200" noProof="0" dirty="0">
                <a:solidFill>
                  <a:srgbClr val="2B2C30"/>
                </a:solidFill>
                <a:ea typeface="Public Sans"/>
                <a:cs typeface="Public Sans"/>
                <a:sym typeface="Public Sans"/>
              </a:rPr>
              <a:t>energy myths to clarify these misconceptions. </a:t>
            </a:r>
          </a:p>
          <a:p>
            <a:pPr latinLnBrk="0"/>
            <a:endParaRPr lang="en-GB" sz="1200" dirty="0">
              <a:solidFill>
                <a:srgbClr val="2B2C30"/>
              </a:solidFill>
              <a:ea typeface="Public Sans"/>
              <a:cs typeface="Public Sans"/>
              <a:sym typeface="Public Sans"/>
            </a:endParaRPr>
          </a:p>
          <a:p>
            <a:pPr latinLnBrk="0"/>
            <a:r>
              <a:rPr lang="en-GB" sz="1200" noProof="0" dirty="0">
                <a:solidFill>
                  <a:srgbClr val="2B2C30"/>
                </a:solidFill>
                <a:ea typeface="Public Sans"/>
                <a:cs typeface="Public Sans"/>
                <a:sym typeface="Public Sans"/>
              </a:rPr>
              <a:t>By exploring these myths, we will enhance our understanding of energy digitalisation and make more informed decisions to stay safe and secure. </a:t>
            </a:r>
          </a:p>
          <a:p>
            <a:pPr latinLnBrk="0"/>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145285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#8: Using antivirus software is sufficient to protect home networks from cyberattacks targeting smart energy devices. </a:t>
            </a:r>
          </a:p>
          <a:p>
            <a:pPr latinLnBrk="0"/>
            <a:r>
              <a:rPr lang="en-GB" sz="1200" dirty="0"/>
              <a:t>Antivirus software is just one layer of protection. </a:t>
            </a:r>
          </a:p>
          <a:p>
            <a:pPr latinLnBrk="0"/>
            <a:endParaRPr lang="en-GB" sz="1200" dirty="0"/>
          </a:p>
          <a:p>
            <a:pPr latinLnBrk="0"/>
            <a:r>
              <a:rPr lang="en-GB" sz="1200" dirty="0"/>
              <a:t>Firewalls, secure network configurations, and regular security updates for all connected devices are also necessary to prevent cyberattacks.</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2387028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cybersecurity and energy production and consumption,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Every1’s Digital Energy Essentials course </a:t>
            </a:r>
            <a:r>
              <a:rPr lang="en-US" altLang="ko-KR" sz="1200" i="1" dirty="0">
                <a:solidFill>
                  <a:srgbClr val="373737"/>
                </a:solidFill>
                <a:hlinkClick r:id="rId3"/>
              </a:rPr>
              <a:t>Privacy, safety and security in the digital energy Landscape</a:t>
            </a:r>
            <a:r>
              <a:rPr lang="en-US" altLang="ko-KR" sz="1200" i="1" dirty="0">
                <a:solidFill>
                  <a:srgbClr val="373737"/>
                </a:solidFill>
              </a:rPr>
              <a:t>.</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Take a deeper look at energy digitalisation myths in Every1’s </a:t>
            </a:r>
            <a:r>
              <a:rPr lang="en-GB" sz="1200" i="1" noProof="0" dirty="0">
                <a:solidFill>
                  <a:srgbClr val="373737"/>
                </a:solidFill>
                <a:hlinkClick r:id="rId4"/>
              </a:rPr>
              <a:t>Energy Myths Busted! Fact Vs. Fiction</a:t>
            </a:r>
            <a:endParaRPr lang="en-GB" sz="1200" noProof="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European Commission’s article </a:t>
            </a:r>
            <a:r>
              <a:rPr lang="en-US" altLang="ko-KR" sz="1200" i="1" dirty="0">
                <a:solidFill>
                  <a:srgbClr val="373737"/>
                </a:solidFill>
                <a:hlinkClick r:id="rId5"/>
              </a:rPr>
              <a:t>Critical infrastructure and cybersecurity</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a:t>
            </a:r>
            <a:r>
              <a:rPr lang="en-US" altLang="ko-KR" sz="1200" dirty="0" err="1">
                <a:solidFill>
                  <a:srgbClr val="373737"/>
                </a:solidFill>
              </a:rPr>
              <a:t>eurelectric’s</a:t>
            </a:r>
            <a:r>
              <a:rPr lang="en-US" altLang="ko-KR" sz="1200" dirty="0">
                <a:solidFill>
                  <a:srgbClr val="373737"/>
                </a:solidFill>
              </a:rPr>
              <a:t> article </a:t>
            </a:r>
            <a:r>
              <a:rPr lang="en-US" altLang="ko-KR" sz="1200" i="1" dirty="0">
                <a:solidFill>
                  <a:srgbClr val="373737"/>
                </a:solidFill>
                <a:hlinkClick r:id="rId6"/>
              </a:rPr>
              <a:t>Cybersecurity in the Power Sector</a:t>
            </a:r>
            <a:r>
              <a:rPr lang="en-US" altLang="ko-KR" sz="1200" i="1" dirty="0">
                <a:solidFill>
                  <a:srgbClr val="373737"/>
                </a:solidFill>
              </a:rPr>
              <a:t>.</a:t>
            </a:r>
            <a:endParaRPr lang="ko-KR" altLang="en-US" sz="1200" dirty="0">
              <a:solidFill>
                <a:srgbClr val="373737"/>
              </a:solidFill>
            </a:endParaRPr>
          </a:p>
          <a:p>
            <a:endParaRPr lang="en-GB" dirty="0"/>
          </a:p>
          <a:p>
            <a:endParaRPr lang="en-GB" dirty="0"/>
          </a:p>
          <a:p>
            <a:r>
              <a:rPr lang="en-GB" dirty="0"/>
              <a:t>https://www.open.edu/openlearncreate/course/view.php?id=12165</a:t>
            </a:r>
          </a:p>
          <a:p>
            <a:r>
              <a:rPr lang="en-GB" dirty="0"/>
              <a:t>https://</a:t>
            </a:r>
            <a:r>
              <a:rPr lang="en-GB" dirty="0" err="1"/>
              <a:t>www.open.edu</a:t>
            </a:r>
            <a:r>
              <a:rPr lang="en-GB" dirty="0"/>
              <a:t>/</a:t>
            </a:r>
            <a:r>
              <a:rPr lang="en-GB" dirty="0" err="1"/>
              <a:t>openlearncreate</a:t>
            </a:r>
            <a:r>
              <a:rPr lang="en-GB" dirty="0"/>
              <a:t>/course/</a:t>
            </a:r>
            <a:r>
              <a:rPr lang="en-GB" dirty="0" err="1"/>
              <a:t>view.php?id</a:t>
            </a:r>
            <a:r>
              <a:rPr lang="en-GB" dirty="0"/>
              <a:t>=17128</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06586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Energy Myths Busted! Cybersecurity Energy Sector Myths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200" dirty="0">
                <a:solidFill>
                  <a:schemeClr val="dk1"/>
                </a:solidFill>
                <a:ea typeface="Public Sans"/>
                <a:cs typeface="Public Sans"/>
                <a:sym typeface="Public Sans"/>
              </a:rPr>
              <a:t> </a:t>
            </a:r>
            <a:r>
              <a:rPr lang="en-US" sz="12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200" u="sng" dirty="0">
              <a:solidFill>
                <a:schemeClr val="dk1"/>
              </a:solidFill>
              <a:ea typeface="Public Sans"/>
              <a:cs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One image</a:t>
            </a:r>
            <a:r>
              <a:rPr lang="en-US" dirty="0">
                <a:solidFill>
                  <a:schemeClr val="dk1"/>
                </a:solidFill>
                <a:ea typeface="Public Sans"/>
                <a:cs typeface="Public Sans"/>
                <a:sym typeface="Public Sans"/>
              </a:rPr>
              <a:t>:</a:t>
            </a:r>
            <a:r>
              <a:rPr lang="en-US" sz="1200" dirty="0">
                <a:solidFill>
                  <a:schemeClr val="dk1"/>
                </a:solidFill>
                <a:ea typeface="Public Sans"/>
                <a:cs typeface="Public Sans"/>
                <a:sym typeface="Public Sans"/>
              </a:rPr>
              <a:t> </a:t>
            </a:r>
            <a:r>
              <a:rPr lang="en-GB" b="0" i="0" dirty="0" err="1">
                <a:solidFill>
                  <a:srgbClr val="242424"/>
                </a:solidFill>
                <a:effectLst/>
                <a:hlinkClick r:id="rId7"/>
              </a:rPr>
              <a:t>Vorarlberger</a:t>
            </a:r>
            <a:r>
              <a:rPr lang="en-GB" b="0" i="0" dirty="0">
                <a:solidFill>
                  <a:srgbClr val="242424"/>
                </a:solidFill>
                <a:effectLst/>
                <a:hlinkClick r:id="rId7"/>
              </a:rPr>
              <a:t> </a:t>
            </a:r>
            <a:r>
              <a:rPr lang="en-GB" b="0" i="0" dirty="0" err="1">
                <a:solidFill>
                  <a:srgbClr val="242424"/>
                </a:solidFill>
                <a:effectLst/>
                <a:hlinkClick r:id="rId7"/>
              </a:rPr>
              <a:t>Kraftwerke</a:t>
            </a:r>
            <a:r>
              <a:rPr lang="en-GB" b="0" i="0" dirty="0">
                <a:solidFill>
                  <a:srgbClr val="242424"/>
                </a:solidFill>
                <a:effectLst/>
                <a:hlinkClick r:id="rId7"/>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Two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8"/>
              </a:rPr>
              <a:t>Free as in </a:t>
            </a:r>
            <a:r>
              <a:rPr lang="en-US" dirty="0" err="1">
                <a:solidFill>
                  <a:schemeClr val="dk1"/>
                </a:solidFill>
                <a:ea typeface="Public Sans"/>
                <a:cs typeface="Public Sans"/>
                <a:sym typeface="Public Sans"/>
                <a:hlinkClick r:id="rId8"/>
              </a:rPr>
              <a:t>Wifi</a:t>
            </a:r>
            <a:r>
              <a:rPr lang="en-US" dirty="0">
                <a:solidFill>
                  <a:schemeClr val="dk1"/>
                </a:solidFill>
                <a:ea typeface="Public Sans"/>
                <a:cs typeface="Public Sans"/>
                <a:sym typeface="Public Sans"/>
              </a:rPr>
              <a:t> by Alan Levine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is </a:t>
            </a:r>
            <a:r>
              <a:rPr lang="en-US" dirty="0">
                <a:solidFill>
                  <a:schemeClr val="dk1"/>
                </a:solidFill>
                <a:ea typeface="Public Sans"/>
                <a:cs typeface="Public Sans"/>
                <a:sym typeface="Public Sans"/>
                <a:hlinkClick r:id="rId5"/>
              </a:rPr>
              <a:t>CC0 1.0</a:t>
            </a:r>
            <a:endParaRPr lang="en-US" i="1"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Three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Four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9"/>
              </a:rPr>
              <a:t>Solar panels in Belgium</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Ninara</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Five image: </a:t>
            </a:r>
            <a:r>
              <a:rPr lang="en-US" dirty="0">
                <a:solidFill>
                  <a:schemeClr val="dk1"/>
                </a:solidFill>
                <a:ea typeface="Public Sans"/>
                <a:cs typeface="Public Sans"/>
                <a:sym typeface="Public Sans"/>
                <a:hlinkClick r:id="rId11"/>
              </a:rPr>
              <a:t>blockchains</a:t>
            </a:r>
            <a:r>
              <a:rPr lang="en-US" dirty="0">
                <a:solidFill>
                  <a:schemeClr val="dk1"/>
                </a:solidFill>
                <a:ea typeface="Public Sans"/>
                <a:cs typeface="Public Sans"/>
                <a:sym typeface="Public Sans"/>
              </a:rPr>
              <a:t> by Mario A. P.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Six image</a:t>
            </a:r>
            <a:r>
              <a:rPr lang="en-US" dirty="0">
                <a:solidFill>
                  <a:schemeClr val="dk1"/>
                </a:solidFill>
                <a:ea typeface="Public Sans"/>
                <a:cs typeface="Public Sans"/>
                <a:sym typeface="Public Sans"/>
              </a:rPr>
              <a:t>:</a:t>
            </a:r>
            <a:r>
              <a:rPr lang="en-US" sz="1200" dirty="0">
                <a:solidFill>
                  <a:schemeClr val="dk1"/>
                </a:solidFill>
                <a:ea typeface="Public Sans"/>
                <a:cs typeface="Public Sans"/>
                <a:sym typeface="Public Sans"/>
              </a:rPr>
              <a:t> </a:t>
            </a:r>
            <a:r>
              <a:rPr lang="en-US" sz="1200" dirty="0">
                <a:solidFill>
                  <a:schemeClr val="dk1"/>
                </a:solidFill>
                <a:ea typeface="Public Sans"/>
                <a:cs typeface="Public Sans"/>
                <a:sym typeface="Public Sans"/>
                <a:hlinkClick r:id="rId12"/>
              </a:rPr>
              <a:t>Cybersecurity</a:t>
            </a:r>
            <a:r>
              <a:rPr lang="en-US" sz="1200" dirty="0">
                <a:solidFill>
                  <a:schemeClr val="dk1"/>
                </a:solidFill>
                <a:ea typeface="Public Sans"/>
                <a:cs typeface="Public Sans"/>
                <a:sym typeface="Public Sans"/>
              </a:rPr>
              <a:t> by Richard Patterson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Seven image: </a:t>
            </a:r>
            <a:r>
              <a:rPr lang="en-GB" i="0" u="none" strike="noStrike" dirty="0">
                <a:solidFill>
                  <a:srgbClr val="212124"/>
                </a:solidFill>
                <a:effectLst/>
                <a:hlinkClick r:id="rId14"/>
              </a:rPr>
              <a:t>Urbex - Power Plant </a:t>
            </a:r>
            <a:r>
              <a:rPr lang="en-GB" i="0" u="none" strike="noStrike" dirty="0" err="1">
                <a:solidFill>
                  <a:srgbClr val="212124"/>
                </a:solidFill>
                <a:effectLst/>
                <a:hlinkClick r:id="rId14"/>
              </a:rPr>
              <a:t>Elettricita</a:t>
            </a:r>
            <a:r>
              <a:rPr lang="en-GB" i="0" u="none" strike="noStrike" dirty="0">
                <a:solidFill>
                  <a:srgbClr val="212124"/>
                </a:solidFill>
                <a:effectLst/>
                <a:hlinkClick r:id="rId14"/>
              </a:rPr>
              <a:t> (IT) </a:t>
            </a:r>
            <a:r>
              <a:rPr lang="en-GB" i="0" u="none" strike="noStrike" dirty="0">
                <a:solidFill>
                  <a:srgbClr val="212124"/>
                </a:solidFill>
                <a:effectLst/>
              </a:rPr>
              <a:t>by Raphael </a:t>
            </a:r>
            <a:r>
              <a:rPr lang="en-GB" i="0" u="none" strike="noStrike" dirty="0" err="1">
                <a:solidFill>
                  <a:srgbClr val="212124"/>
                </a:solidFill>
                <a:effectLst/>
              </a:rPr>
              <a:t>Panhuber</a:t>
            </a:r>
            <a:r>
              <a:rPr lang="en-GB" i="0" u="none" strike="noStrike" dirty="0">
                <a:solidFill>
                  <a:srgbClr val="212124"/>
                </a:solidFill>
                <a:effectLst/>
              </a:rPr>
              <a:t>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Eight image: </a:t>
            </a:r>
            <a:r>
              <a:rPr lang="en-US" sz="1200" dirty="0">
                <a:solidFill>
                  <a:schemeClr val="dk1"/>
                </a:solidFill>
                <a:ea typeface="Public Sans"/>
                <a:cs typeface="Public Sans"/>
                <a:sym typeface="Public Sans"/>
                <a:hlinkClick r:id="rId15"/>
              </a:rPr>
              <a:t>Firewall</a:t>
            </a:r>
            <a:r>
              <a:rPr lang="en-US" sz="1200" dirty="0">
                <a:solidFill>
                  <a:schemeClr val="dk1"/>
                </a:solidFill>
                <a:ea typeface="Public Sans"/>
                <a:cs typeface="Public Sans"/>
                <a:sym typeface="Public Sans"/>
              </a:rPr>
              <a:t> by Eric E Castro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2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2000" dirty="0">
              <a:solidFill>
                <a:schemeClr val="dk1"/>
              </a:solidFill>
              <a:ea typeface="Calibri"/>
              <a:cs typeface="Calibri"/>
              <a:sym typeface="Calibri"/>
            </a:endParaRPr>
          </a:p>
          <a:p>
            <a:pPr latinLnBrk="0"/>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292287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myth begins with a reflective question. Take a moment to consider each question, before moving on to the debunking explanation. </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myth in turn. Alternatively, you can select a particular myth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126080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Eight cybersecurity digital energy myths</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Smart meters and other digital energy devices are not vulnerable to cyberattacks</a:t>
            </a:r>
          </a:p>
          <a:p>
            <a:pPr marL="342900" indent="-342900" latinLnBrk="0">
              <a:buFont typeface="+mj-lt"/>
              <a:buAutoNum type="arabicPeriod"/>
            </a:pPr>
            <a:r>
              <a:rPr lang="en-GB" sz="1200" noProof="0" dirty="0">
                <a:ea typeface="Public Sans"/>
                <a:cs typeface="Public Sans"/>
                <a:sym typeface="Public Sans"/>
              </a:rPr>
              <a:t>Only large energy companies are targets for cyberattacks, not individual homeowners or small businesses</a:t>
            </a:r>
          </a:p>
          <a:p>
            <a:pPr marL="342900" indent="-342900" latinLnBrk="0">
              <a:buFont typeface="+mj-lt"/>
              <a:buAutoNum type="arabicPeriod"/>
            </a:pPr>
            <a:r>
              <a:rPr lang="en-GB" sz="1200" noProof="0" dirty="0">
                <a:ea typeface="Public Sans"/>
                <a:cs typeface="Public Sans"/>
                <a:sym typeface="Public Sans"/>
              </a:rPr>
              <a:t>Cybersecurity is solely the responsibility of energy companies and governments, not individuals or communities</a:t>
            </a:r>
          </a:p>
          <a:p>
            <a:pPr marL="342900" indent="-342900" latinLnBrk="0">
              <a:buFont typeface="+mj-lt"/>
              <a:buAutoNum type="arabicPeriod"/>
            </a:pPr>
            <a:r>
              <a:rPr lang="en-GB" sz="1200" noProof="0" dirty="0">
                <a:ea typeface="Public Sans"/>
                <a:cs typeface="Public Sans"/>
                <a:sym typeface="Public Sans"/>
              </a:rPr>
              <a:t>Renewable energy sources are inherently more secure than traditional energy sources</a:t>
            </a:r>
          </a:p>
          <a:p>
            <a:pPr marL="342900" indent="-342900" latinLnBrk="0">
              <a:buFont typeface="+mj-lt"/>
              <a:buAutoNum type="arabicPeriod"/>
            </a:pPr>
            <a:r>
              <a:rPr lang="en-GB" sz="1200" noProof="0" dirty="0">
                <a:ea typeface="Public Sans"/>
                <a:cs typeface="Public Sans"/>
                <a:sym typeface="Public Sans"/>
              </a:rPr>
              <a:t>Blockchain technologies are a silver bullet for cybersecurity in the energy sector</a:t>
            </a:r>
          </a:p>
          <a:p>
            <a:pPr marL="342900" indent="-342900" latinLnBrk="0">
              <a:buFont typeface="+mj-lt"/>
              <a:buAutoNum type="arabicPeriod"/>
            </a:pPr>
            <a:r>
              <a:rPr lang="en-GB" sz="1200" noProof="0" dirty="0">
                <a:ea typeface="Public Sans"/>
                <a:cs typeface="Public Sans"/>
                <a:sym typeface="Public Sans"/>
              </a:rPr>
              <a:t>Only complex passwords can prevent cyberattacks on smart energy devices</a:t>
            </a:r>
          </a:p>
          <a:p>
            <a:pPr marL="342900" indent="-342900" latinLnBrk="0">
              <a:buFont typeface="+mj-lt"/>
              <a:buAutoNum type="arabicPeriod"/>
            </a:pPr>
            <a:r>
              <a:rPr lang="en-GB" sz="1200" noProof="0" dirty="0">
                <a:ea typeface="Public Sans"/>
                <a:cs typeface="Public Sans"/>
                <a:sym typeface="Public Sans"/>
              </a:rPr>
              <a:t>Cyberattacks on energy infrastructure primarily target large power plants and substations</a:t>
            </a:r>
          </a:p>
          <a:p>
            <a:pPr marL="342900" indent="-342900" latinLnBrk="0">
              <a:buFont typeface="+mj-lt"/>
              <a:buAutoNum type="arabicPeriod"/>
            </a:pPr>
            <a:r>
              <a:rPr lang="en-GB" sz="1200" noProof="0" dirty="0">
                <a:ea typeface="Public Sans"/>
                <a:cs typeface="Public Sans"/>
                <a:sym typeface="Public Sans"/>
              </a:rPr>
              <a:t>Using antivirus software is sufficient to protect home networks from cyberattacks targeting smart energy devices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57880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#1: Smart meters and other digital energy devices are not vulnerable to cyberattacks.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Is my smart meter vulnerable to cyberattacks?</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44094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#1: Smart meters and other digital energy devices are not vulnerable to cyberattacks.</a:t>
            </a:r>
            <a:endParaRPr lang="en-US" sz="1050" kern="1200" dirty="0">
              <a:solidFill>
                <a:schemeClr val="bg1"/>
              </a:solidFill>
              <a:latin typeface="+mn-lt"/>
              <a:ea typeface="+mn-ea"/>
              <a:cs typeface="+mn-cs"/>
            </a:endParaRPr>
          </a:p>
          <a:p>
            <a:pPr latinLnBrk="0"/>
            <a:r>
              <a:rPr lang="en-US" sz="1200" dirty="0">
                <a:ea typeface="Public Sans"/>
                <a:cs typeface="Public Sans"/>
                <a:sym typeface="Public Sans"/>
              </a:rPr>
              <a:t>Smart meters and other digital energy devices are vulnerable to cyberattacks, as they are connected to the internet and often have limited security features. </a:t>
            </a:r>
          </a:p>
          <a:p>
            <a:pPr latinLnBrk="0"/>
            <a:endParaRPr lang="en-US" sz="1200" dirty="0">
              <a:ea typeface="Public Sans"/>
              <a:cs typeface="Public Sans"/>
              <a:sym typeface="Public Sans"/>
            </a:endParaRPr>
          </a:p>
          <a:p>
            <a:pPr latinLnBrk="0"/>
            <a:r>
              <a:rPr lang="en-US" sz="1200" dirty="0">
                <a:ea typeface="Public Sans"/>
                <a:cs typeface="Public Sans"/>
                <a:sym typeface="Public Sans"/>
              </a:rPr>
              <a:t>Attackers can exploit vulnerabilities to gain access to sensitive data, disrupt energy services, or even cause physical damage to energy infrastructure.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88410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#2: Only large energy companies are targets for cyberattacks, not individual homeowners or small businesses.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Will my home or business be targeted by a cyberattack?</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3609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#2: Only large energy companies are targets for cyber attacks, not individual homeowners or small businesses. </a:t>
            </a:r>
          </a:p>
          <a:p>
            <a:pPr latinLnBrk="0"/>
            <a:r>
              <a:rPr lang="en-US" sz="1200" dirty="0">
                <a:solidFill>
                  <a:srgbClr val="2B2C30"/>
                </a:solidFill>
              </a:rPr>
              <a:t>Homeowners and small businesses are also targets for cyberattacks, as they often have less sophisticated security measures in place. </a:t>
            </a:r>
          </a:p>
          <a:p>
            <a:pPr latinLnBrk="0"/>
            <a:endParaRPr lang="en-US" sz="1200" dirty="0">
              <a:solidFill>
                <a:srgbClr val="2B2C30"/>
              </a:solidFill>
            </a:endParaRPr>
          </a:p>
          <a:p>
            <a:pPr latinLnBrk="0"/>
            <a:r>
              <a:rPr lang="en-US" sz="1200" dirty="0">
                <a:solidFill>
                  <a:srgbClr val="2B2C30"/>
                </a:solidFill>
              </a:rPr>
              <a:t>Attackers can exploit vulnerabilities in home Wi-Fi networks or smart appliances to gain access to personal data or disrupt energy services.</a:t>
            </a:r>
            <a:endParaRPr lang="en-US" sz="1200" dirty="0"/>
          </a:p>
          <a:p>
            <a:pPr latinLnBrk="0"/>
            <a:endParaRPr lang="en-US" sz="1200" dirty="0">
              <a:solidFill>
                <a:srgbClr val="2B2C30"/>
              </a:solidFill>
              <a:ea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14707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#3: Cybersecurity is solely the responsibility of energy companies and governments, not individuals or communities.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role do I play in cybersecurity?</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161219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6F0CB72E-24C3-AA79-B6F0-0D671CC820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7F16C471-B235-0FE2-43C6-90EAC9B1D1F2}"/>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open.edu/openlearncreate/course/view.php?id=12165"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www.eurelectric.org/in-detail/cybersecurity-in-the-power-sector/" TargetMode="External"/><Relationship Id="rId5" Type="http://schemas.openxmlformats.org/officeDocument/2006/relationships/hyperlink" Target="https://energy.ec.europa.eu/topics/energy-security/critical-infrastructure-and-cybersecurity_en" TargetMode="External"/><Relationship Id="rId4" Type="http://schemas.openxmlformats.org/officeDocument/2006/relationships/hyperlink" Target="https://www.open.edu/openlearncreate/course/view.php?id=17128"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cogdog/25621334570/in/photolist-F3538L-e3puT1-2jPvptr-eiRPEb-W3VVvk-2qLU7r7-8sUnd6-kDEX27-6Qu5Eu-a9KGML-nys2eK-pSMqc2-6pCyxe-5rtdWR-zM1fcq-2itP53X-ayunVx-7bHKC7" TargetMode="External"/><Relationship Id="rId13" Type="http://schemas.openxmlformats.org/officeDocument/2006/relationships/hyperlink" Target="https://creativecommons.org/licenses/by-sa/2.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www.flickr.com/photos/136770128@N07/41397205085/in/photolist-2ogdgAj-2658uPg-6xBqJg-25cUn6m-qXN5UL-qXM5oq-qim3kw-rfgaMd-qim5vU-rfdjcz-qXU51i-rfdkWr-7SRfo4-7SUwyW-7SUx4W-7SUwfL-7SUwk9-7SRfFK-7SUwMh-7SUwBW-7SUwYG-7SUwwS-7SUwWd-7SUx13-7SUwt7-7SReRF-7SRf6a-7SUwNW-7SReW2-7SUwRy-7SRfkM-2cPxSTQ-2cPxVfy-2cTVZZz-7SUwDU-7SRfM4-P8PBNZ-2cTW5eX-2a8pG6C-2cTVUnn-2bMWDew-2bveCzp-Pmy83p-7SUwU9-kg8qkG-kg62FD-kg6GAk-kg67T2-kg6v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pexels.com/photo/paper-beside-macbook-669623/" TargetMode="External"/><Relationship Id="rId11"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5" Type="http://schemas.openxmlformats.org/officeDocument/2006/relationships/hyperlink" Target="https://creativecommons.org/publicdomain/zero/1.0/" TargetMode="External"/><Relationship Id="rId15" Type="http://schemas.openxmlformats.org/officeDocument/2006/relationships/hyperlink" Target="https://www.flickr.com/photos/ecastro/3352213726/in/photolist-67dYmo-375Rj-4JMD5o-9YzjqQ-nndcPF-g7nnX-82aNeE-9aW8Lj-brPPoq-hppiC7-G7Zsmm-4GyUmU-bcgybX-aXz1HK-4fYWh2-6jo3LL-RDF71T-vXcbS-93R8pt-hGqa-8dxDRV-5fEiXQ-7KJWri-bQpzGz-uA5ght-uHSaf-xdAux-ai27DP-85SDc9-4NytpL-uWNio-ai27Ax-AKrbw-C4evd2-ES6s8-AKnnw-4DP18E-ai27yD-AKi15-AKqUo-AKnHG-AKqyF-AKo3e-AKa7C-AK5xu-AKmP6-AKpUw-AKpaH-AKiCV-AKb4w"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worldsdirection/" TargetMode="External"/><Relationship Id="rId9" Type="http://schemas.openxmlformats.org/officeDocument/2006/relationships/hyperlink" Target="https://www.flickr.com/photos/ninara/24135500745/" TargetMode="External"/><Relationship Id="rId14" Type="http://schemas.openxmlformats.org/officeDocument/2006/relationships/hyperlink" Target="https://www.flickr.com/photos/rappan/36651981325/in/photolist-XQNZ7v-2kbhLqc-2qEioKw-uZS4s-KD2rB-2nH5y5U-QizbH5-5mTmEc-H8uNok-5FjmNU-6sf1e7-2iCLfST-2pe8Kwn-Yb45MJ-2h1QNzn-XSeRmW-9dKT25-7HVC4c-8wkhuM-buRg2w-8wodab-8wkawn-8wofdj-2kHkKTs-2oPscmV-8woeHE-3hQymR-8wodCU-8wkfkF-542EoY-29jHAV7-Ms5mGi-SdkSsg-Ay99Kn-2mcdGUJ-W7MNU4-2nxN6fd-2oPM2v6-2mEYqD2-2nr3KKW-nfLkbn-2evkV3Y-2cLGjDu-2jWuoZ7-WiSReo-28WCayp-bWARWW-21dtwGU-2m7v9up-2jZe3S5"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a:extLst>
              <a:ext uri="{FF2B5EF4-FFF2-40B4-BE49-F238E27FC236}">
                <a16:creationId xmlns:a16="http://schemas.microsoft.com/office/drawing/2014/main" id="{72D02863-26DC-954C-0D25-64411EEFEF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455" y="1905678"/>
            <a:ext cx="4513545" cy="3046643"/>
          </a:xfrm>
          <a:prstGeom prst="rect">
            <a:avLst/>
          </a:prstGeom>
        </p:spPr>
      </p:pic>
      <p:sp>
        <p:nvSpPr>
          <p:cNvPr id="2" name="Title 1">
            <a:extLst>
              <a:ext uri="{FF2B5EF4-FFF2-40B4-BE49-F238E27FC236}">
                <a16:creationId xmlns:a16="http://schemas.microsoft.com/office/drawing/2014/main" id="{3D9FAAFF-7E8F-640B-7BF0-4D0B7FC15CEF}"/>
              </a:ext>
            </a:extLst>
          </p:cNvPr>
          <p:cNvSpPr>
            <a:spLocks noGrp="1"/>
          </p:cNvSpPr>
          <p:nvPr>
            <p:ph type="title" idx="4294967295"/>
          </p:nvPr>
        </p:nvSpPr>
        <p:spPr>
          <a:xfrm>
            <a:off x="642257" y="1443127"/>
            <a:ext cx="6124303" cy="3971744"/>
          </a:xfrm>
          <a:prstGeom prst="rect">
            <a:avLst/>
          </a:prstGeom>
        </p:spPr>
        <p:txBody>
          <a:bodyPr/>
          <a:lstStyle/>
          <a:p>
            <a:pPr rtl="0" eaLnBrk="1" latinLnBrk="1" hangingPunct="1"/>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Cybersecurity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digital energy  myths…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Busted! </a:t>
            </a:r>
            <a:endParaRPr lang="en-GB" dirty="0">
              <a:effectLst/>
            </a:endParaRPr>
          </a:p>
          <a:p>
            <a:endParaRPr lang="en-GB"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5298510" y="2580775"/>
            <a:ext cx="6516007" cy="3785652"/>
          </a:xfrm>
          <a:prstGeom prst="rect">
            <a:avLst/>
          </a:prstGeom>
          <a:noFill/>
        </p:spPr>
        <p:txBody>
          <a:bodyPr wrap="square" rtlCol="0">
            <a:spAutoFit/>
          </a:bodyPr>
          <a:lstStyle/>
          <a:p>
            <a:pPr latinLnBrk="0"/>
            <a:r>
              <a:rPr lang="en-US" sz="2400" dirty="0">
                <a:ea typeface="Calibri"/>
                <a:cs typeface="Calibri"/>
              </a:rPr>
              <a:t>Individuals and communities have a role to play in cybersecurity, as they can take steps to protect their own devices and networks from cyberattacks. </a:t>
            </a:r>
          </a:p>
          <a:p>
            <a:pPr latinLnBrk="0"/>
            <a:endParaRPr lang="en-US" sz="2400" dirty="0">
              <a:ea typeface="Calibri"/>
              <a:cs typeface="Calibri"/>
            </a:endParaRPr>
          </a:p>
          <a:p>
            <a:pPr latinLnBrk="0"/>
            <a:r>
              <a:rPr lang="en-US" sz="2400" dirty="0">
                <a:ea typeface="Calibri"/>
                <a:cs typeface="Calibri"/>
              </a:rPr>
              <a:t>You can contribute to a more secure energy ecosystem by following good practices such as: </a:t>
            </a:r>
          </a:p>
          <a:p>
            <a:pPr latinLnBrk="0"/>
            <a:endParaRPr lang="en-US" sz="2400" dirty="0">
              <a:ea typeface="Calibri"/>
              <a:cs typeface="Calibri"/>
            </a:endParaRPr>
          </a:p>
          <a:p>
            <a:pPr marL="342900" indent="-342900" latinLnBrk="0">
              <a:buFont typeface="Arial" panose="020B0604020202020204" pitchFamily="34" charset="0"/>
              <a:buChar char="•"/>
            </a:pPr>
            <a:r>
              <a:rPr lang="en-US" sz="2400" dirty="0">
                <a:ea typeface="Calibri"/>
                <a:cs typeface="Calibri"/>
              </a:rPr>
              <a:t>Using strong passwords.</a:t>
            </a:r>
          </a:p>
          <a:p>
            <a:pPr marL="342900" indent="-342900" latinLnBrk="0">
              <a:buFont typeface="Arial" panose="020B0604020202020204" pitchFamily="34" charset="0"/>
              <a:buChar char="•"/>
            </a:pPr>
            <a:r>
              <a:rPr lang="en-US" sz="2400" dirty="0">
                <a:ea typeface="Calibri"/>
                <a:cs typeface="Calibri"/>
              </a:rPr>
              <a:t>Keeping software updated.</a:t>
            </a:r>
          </a:p>
          <a:p>
            <a:pPr marL="342900" indent="-342900" latinLnBrk="0">
              <a:buFont typeface="Arial" panose="020B0604020202020204" pitchFamily="34" charset="0"/>
              <a:buChar char="•"/>
            </a:pPr>
            <a:r>
              <a:rPr lang="en-US" sz="2400" dirty="0">
                <a:ea typeface="Calibri"/>
                <a:cs typeface="Calibri"/>
              </a:rPr>
              <a:t>Being cautious of suspicious emails.</a:t>
            </a:r>
          </a:p>
        </p:txBody>
      </p:sp>
      <p:pic>
        <p:nvPicPr>
          <p:cNvPr id="7" name="Picture 6">
            <a:extLst>
              <a:ext uri="{FF2B5EF4-FFF2-40B4-BE49-F238E27FC236}">
                <a16:creationId xmlns:a16="http://schemas.microsoft.com/office/drawing/2014/main" id="{3BE8B866-FC93-FCF5-C9FC-42DDE24E2D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86" y="2755726"/>
            <a:ext cx="4712254" cy="3180772"/>
          </a:xfrm>
          <a:prstGeom prst="rect">
            <a:avLst/>
          </a:prstGeom>
        </p:spPr>
      </p:pic>
      <p:sp>
        <p:nvSpPr>
          <p:cNvPr id="3" name="Title 2">
            <a:extLst>
              <a:ext uri="{FF2B5EF4-FFF2-40B4-BE49-F238E27FC236}">
                <a16:creationId xmlns:a16="http://schemas.microsoft.com/office/drawing/2014/main" id="{0702BB5B-94FA-8DE3-CDDF-693E62A83A28}"/>
              </a:ext>
            </a:extLst>
          </p:cNvPr>
          <p:cNvSpPr>
            <a:spLocks noGrp="1"/>
          </p:cNvSpPr>
          <p:nvPr>
            <p:ph type="title" idx="4294967295"/>
          </p:nvPr>
        </p:nvSpPr>
        <p:spPr>
          <a:xfrm>
            <a:off x="431800" y="578485"/>
            <a:ext cx="1082548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#3: Cybersecurity is solely the responsibility of energy companies and governments, not individuals or communities.</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C9928-D83C-17CC-ADA7-E95E988229BD}"/>
              </a:ext>
            </a:extLst>
          </p:cNvPr>
          <p:cNvSpPr>
            <a:spLocks noGrp="1"/>
          </p:cNvSpPr>
          <p:nvPr>
            <p:ph type="title" idx="4294967295"/>
          </p:nvPr>
        </p:nvSpPr>
        <p:spPr>
          <a:xfrm>
            <a:off x="279400" y="58864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Myth #4: Renewable energy sources are inherently more secure than traditional energy sources</a:t>
            </a:r>
            <a:r>
              <a:rPr lang="en-US" sz="2800" b="1" kern="1200" baseline="0" dirty="0">
                <a:solidFill>
                  <a:srgbClr val="FFFFFF"/>
                </a:solidFill>
                <a:effectLst/>
                <a:latin typeface="Public Sans"/>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03AC321A-ECC1-6F77-28D3-B93794C698A1}"/>
              </a:ext>
            </a:extLst>
          </p:cNvPr>
          <p:cNvSpPr txBox="1"/>
          <p:nvPr/>
        </p:nvSpPr>
        <p:spPr>
          <a:xfrm>
            <a:off x="1077238" y="3429000"/>
            <a:ext cx="10434181" cy="830997"/>
          </a:xfrm>
          <a:prstGeom prst="rect">
            <a:avLst/>
          </a:prstGeom>
          <a:noFill/>
        </p:spPr>
        <p:txBody>
          <a:bodyPr wrap="square" rtlCol="0">
            <a:spAutoFit/>
          </a:bodyPr>
          <a:lstStyle/>
          <a:p>
            <a:pPr algn="ctr" latinLnBrk="0"/>
            <a:r>
              <a:rPr lang="en-US" sz="4800" i="1" dirty="0">
                <a:solidFill>
                  <a:schemeClr val="accent2"/>
                </a:solidFill>
              </a:rPr>
              <a:t>How secure are my home solar panels?</a:t>
            </a:r>
            <a:endParaRPr lang="en-US" sz="4000" i="1" dirty="0">
              <a:solidFill>
                <a:schemeClr val="accent2"/>
              </a:solidFill>
            </a:endParaRPr>
          </a:p>
        </p:txBody>
      </p:sp>
    </p:spTree>
    <p:extLst>
      <p:ext uri="{BB962C8B-B14F-4D97-AF65-F5344CB8AC3E}">
        <p14:creationId xmlns:p14="http://schemas.microsoft.com/office/powerpoint/2010/main" val="368521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CCAE6-366E-EFC6-8A5A-F94219008CF3}"/>
              </a:ext>
            </a:extLst>
          </p:cNvPr>
          <p:cNvSpPr>
            <a:spLocks noGrp="1"/>
          </p:cNvSpPr>
          <p:nvPr>
            <p:ph type="title" idx="4294967295"/>
          </p:nvPr>
        </p:nvSpPr>
        <p:spPr>
          <a:xfrm>
            <a:off x="291812" y="5683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Myth #4: Renewable energy sources are inherently more secure than traditional energy sources.</a:t>
            </a:r>
            <a:endParaRPr lang="en-GB" dirty="0">
              <a:effectLst/>
            </a:endParaRPr>
          </a:p>
          <a:p>
            <a:endParaRPr lang="en-GB" dirty="0"/>
          </a:p>
        </p:txBody>
      </p:sp>
      <p:sp>
        <p:nvSpPr>
          <p:cNvPr id="4" name="TextBox 3">
            <a:extLst>
              <a:ext uri="{FF2B5EF4-FFF2-40B4-BE49-F238E27FC236}">
                <a16:creationId xmlns:a16="http://schemas.microsoft.com/office/drawing/2014/main" id="{B86F7BA3-B558-E7EE-49BC-1EDCDFCA81CE}"/>
              </a:ext>
            </a:extLst>
          </p:cNvPr>
          <p:cNvSpPr txBox="1"/>
          <p:nvPr/>
        </p:nvSpPr>
        <p:spPr>
          <a:xfrm>
            <a:off x="5751332" y="3106323"/>
            <a:ext cx="6175920" cy="2677656"/>
          </a:xfrm>
          <a:prstGeom prst="rect">
            <a:avLst/>
          </a:prstGeom>
          <a:noFill/>
        </p:spPr>
        <p:txBody>
          <a:bodyPr wrap="square" rtlCol="0">
            <a:spAutoFit/>
          </a:bodyPr>
          <a:lstStyle/>
          <a:p>
            <a:pPr latinLnBrk="0"/>
            <a:r>
              <a:rPr lang="en-US" sz="2400" dirty="0">
                <a:ea typeface="Calibri"/>
                <a:cs typeface="Calibri"/>
              </a:rPr>
              <a:t>Renewable energy sources, like solar panels and wind turbines, are also vulnerable to cyberattacks, as they rely on digital technologies for monitoring, control, and grid integration.</a:t>
            </a:r>
          </a:p>
          <a:p>
            <a:pPr latinLnBrk="0"/>
            <a:endParaRPr lang="en-US" sz="2400" dirty="0">
              <a:ea typeface="Calibri"/>
              <a:cs typeface="Calibri"/>
            </a:endParaRPr>
          </a:p>
          <a:p>
            <a:pPr latinLnBrk="0"/>
            <a:r>
              <a:rPr lang="en-US" sz="2400" dirty="0">
                <a:ea typeface="Calibri"/>
                <a:cs typeface="Calibri"/>
              </a:rPr>
              <a:t>Attackers can exploit vulnerabilities to disrupt energy generation or manipulate energy flows.</a:t>
            </a:r>
          </a:p>
        </p:txBody>
      </p:sp>
      <p:pic>
        <p:nvPicPr>
          <p:cNvPr id="7" name="Picture 6">
            <a:extLst>
              <a:ext uri="{FF2B5EF4-FFF2-40B4-BE49-F238E27FC236}">
                <a16:creationId xmlns:a16="http://schemas.microsoft.com/office/drawing/2014/main" id="{BADABF0A-B52F-915B-32A0-277138DC54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48" y="3031298"/>
            <a:ext cx="5284864" cy="2752681"/>
          </a:xfrm>
          <a:prstGeom prst="rect">
            <a:avLst/>
          </a:prstGeom>
        </p:spPr>
      </p:pic>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37C11-4C8B-EB7D-C5FB-5CC1DEAE5827}"/>
              </a:ext>
            </a:extLst>
          </p:cNvPr>
          <p:cNvSpPr>
            <a:spLocks noGrp="1"/>
          </p:cNvSpPr>
          <p:nvPr>
            <p:ph type="title" idx="4294967295"/>
          </p:nvPr>
        </p:nvSpPr>
        <p:spPr>
          <a:xfrm>
            <a:off x="350520" y="5683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#5: Blockchain technologies are a silver bullet for cybersecurity in the energy sector</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4377BFF2-33C6-968B-4039-27829257A520}"/>
              </a:ext>
            </a:extLst>
          </p:cNvPr>
          <p:cNvSpPr txBox="1"/>
          <p:nvPr/>
        </p:nvSpPr>
        <p:spPr>
          <a:xfrm>
            <a:off x="1490597" y="3181611"/>
            <a:ext cx="9594937" cy="2308324"/>
          </a:xfrm>
          <a:prstGeom prst="rect">
            <a:avLst/>
          </a:prstGeom>
          <a:noFill/>
        </p:spPr>
        <p:txBody>
          <a:bodyPr wrap="square" rtlCol="0">
            <a:spAutoFit/>
          </a:bodyPr>
          <a:lstStyle/>
          <a:p>
            <a:pPr algn="ctr" latinLnBrk="0"/>
            <a:r>
              <a:rPr lang="en-US" sz="4800" i="1" dirty="0">
                <a:solidFill>
                  <a:schemeClr val="accent2"/>
                </a:solidFill>
              </a:rPr>
              <a:t>What role do Blockchain technologies play in cybersecurity in the energy sector?</a:t>
            </a:r>
            <a:endParaRPr lang="en-US" sz="4000" i="1" dirty="0">
              <a:solidFill>
                <a:schemeClr val="accent2"/>
              </a:solidFill>
            </a:endParaRPr>
          </a:p>
        </p:txBody>
      </p:sp>
    </p:spTree>
    <p:extLst>
      <p:ext uri="{BB962C8B-B14F-4D97-AF65-F5344CB8AC3E}">
        <p14:creationId xmlns:p14="http://schemas.microsoft.com/office/powerpoint/2010/main" val="89926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5661764" y="2680831"/>
            <a:ext cx="5939809" cy="3416320"/>
          </a:xfrm>
          <a:prstGeom prst="rect">
            <a:avLst/>
          </a:prstGeom>
          <a:noFill/>
        </p:spPr>
        <p:txBody>
          <a:bodyPr wrap="square" rtlCol="0">
            <a:spAutoFit/>
          </a:bodyPr>
          <a:lstStyle/>
          <a:p>
            <a:pPr latinLnBrk="0"/>
            <a:r>
              <a:rPr lang="en-GB" sz="2400" dirty="0">
                <a:ea typeface="Public Sans"/>
                <a:cs typeface="Public Sans"/>
              </a:rPr>
              <a:t>While blockchain technology can enhance security in certain aspects of the energy sector, it is not a complete solution for all cybersecurity challenges.</a:t>
            </a:r>
          </a:p>
          <a:p>
            <a:pPr latinLnBrk="0"/>
            <a:r>
              <a:rPr lang="en-GB" sz="2400" dirty="0">
                <a:ea typeface="Public Sans"/>
                <a:cs typeface="Public Sans"/>
              </a:rPr>
              <a:t> </a:t>
            </a:r>
          </a:p>
          <a:p>
            <a:pPr latinLnBrk="0"/>
            <a:r>
              <a:rPr lang="en-GB" sz="2400" dirty="0">
                <a:ea typeface="Public Sans"/>
                <a:cs typeface="Public Sans"/>
              </a:rPr>
              <a:t>Blockchain networks themselves can be vulnerable to attacks, and their effectiveness depends on proper implementation and integration with other security measures.</a:t>
            </a:r>
            <a:endParaRPr lang="en-GB" sz="2400" noProof="0" dirty="0">
              <a:ea typeface="Public Sans"/>
              <a:cs typeface="Public Sans"/>
            </a:endParaRPr>
          </a:p>
        </p:txBody>
      </p:sp>
      <p:pic>
        <p:nvPicPr>
          <p:cNvPr id="7" name="Picture 6">
            <a:extLst>
              <a:ext uri="{FF2B5EF4-FFF2-40B4-BE49-F238E27FC236}">
                <a16:creationId xmlns:a16="http://schemas.microsoft.com/office/drawing/2014/main" id="{DC2A354A-22A9-D65A-DE8A-C354DC3B01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95" y="3281819"/>
            <a:ext cx="5206304" cy="2214345"/>
          </a:xfrm>
          <a:prstGeom prst="rect">
            <a:avLst/>
          </a:prstGeom>
        </p:spPr>
      </p:pic>
      <p:sp>
        <p:nvSpPr>
          <p:cNvPr id="2" name="Title 1">
            <a:extLst>
              <a:ext uri="{FF2B5EF4-FFF2-40B4-BE49-F238E27FC236}">
                <a16:creationId xmlns:a16="http://schemas.microsoft.com/office/drawing/2014/main" id="{5CD9CC2A-E953-8914-D62C-03F19C8AE63B}"/>
              </a:ext>
            </a:extLst>
          </p:cNvPr>
          <p:cNvSpPr>
            <a:spLocks noGrp="1"/>
          </p:cNvSpPr>
          <p:nvPr>
            <p:ph type="title" idx="4294967295"/>
          </p:nvPr>
        </p:nvSpPr>
        <p:spPr>
          <a:xfrm>
            <a:off x="403964" y="54800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#5: Blockchain technologies are a silver bullet for cybersecurity in the energy sector.</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CC7A8-3E21-E914-776A-A3F841558835}"/>
              </a:ext>
            </a:extLst>
          </p:cNvPr>
          <p:cNvSpPr>
            <a:spLocks noGrp="1"/>
          </p:cNvSpPr>
          <p:nvPr>
            <p:ph type="title" idx="4294967295"/>
          </p:nvPr>
        </p:nvSpPr>
        <p:spPr>
          <a:xfrm>
            <a:off x="330200" y="5886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#6: Only complex passwords can prevent cyberattacks on smart energy devices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E9CF9DF6-E166-5036-F30B-43DE1E958B64}"/>
              </a:ext>
            </a:extLst>
          </p:cNvPr>
          <p:cNvSpPr txBox="1"/>
          <p:nvPr/>
        </p:nvSpPr>
        <p:spPr>
          <a:xfrm>
            <a:off x="1490597" y="3429000"/>
            <a:ext cx="9857984" cy="1569660"/>
          </a:xfrm>
          <a:prstGeom prst="rect">
            <a:avLst/>
          </a:prstGeom>
          <a:noFill/>
        </p:spPr>
        <p:txBody>
          <a:bodyPr wrap="square" rtlCol="0">
            <a:spAutoFit/>
          </a:bodyPr>
          <a:lstStyle/>
          <a:p>
            <a:pPr algn="ctr" latinLnBrk="0"/>
            <a:r>
              <a:rPr lang="en-US" sz="4800" i="1" dirty="0">
                <a:solidFill>
                  <a:schemeClr val="accent2"/>
                </a:solidFill>
              </a:rPr>
              <a:t>Does a complex password prevent cyberattacks? </a:t>
            </a:r>
            <a:endParaRPr lang="en-US" sz="4000" i="1" dirty="0">
              <a:solidFill>
                <a:schemeClr val="accent2"/>
              </a:solidFill>
            </a:endParaRPr>
          </a:p>
        </p:txBody>
      </p:sp>
    </p:spTree>
    <p:extLst>
      <p:ext uri="{BB962C8B-B14F-4D97-AF65-F5344CB8AC3E}">
        <p14:creationId xmlns:p14="http://schemas.microsoft.com/office/powerpoint/2010/main" val="305103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5198301" y="3159944"/>
            <a:ext cx="6726477" cy="2677656"/>
          </a:xfrm>
          <a:prstGeom prst="rect">
            <a:avLst/>
          </a:prstGeom>
          <a:noFill/>
        </p:spPr>
        <p:txBody>
          <a:bodyPr wrap="square" rtlCol="0">
            <a:spAutoFit/>
          </a:bodyPr>
          <a:lstStyle/>
          <a:p>
            <a:pPr latinLnBrk="0"/>
            <a:r>
              <a:rPr lang="en-GB" sz="2400" dirty="0"/>
              <a:t>While strong passwords are essential, other security measures are crucial for comprehensive protection. These measures include: </a:t>
            </a:r>
          </a:p>
          <a:p>
            <a:pPr latinLnBrk="0"/>
            <a:endParaRPr lang="en-GB" sz="2400" dirty="0"/>
          </a:p>
          <a:p>
            <a:pPr marL="342900" indent="-342900" latinLnBrk="0">
              <a:buFont typeface="Arial" panose="020B0604020202020204" pitchFamily="34" charset="0"/>
              <a:buChar char="•"/>
            </a:pPr>
            <a:r>
              <a:rPr lang="en-GB" sz="2400" dirty="0"/>
              <a:t>Regular software updates.</a:t>
            </a:r>
          </a:p>
          <a:p>
            <a:pPr marL="342900" indent="-342900" latinLnBrk="0">
              <a:buFont typeface="Arial" panose="020B0604020202020204" pitchFamily="34" charset="0"/>
              <a:buChar char="•"/>
            </a:pPr>
            <a:r>
              <a:rPr lang="en-GB" sz="2400" dirty="0"/>
              <a:t>Secure Wi-Fi networks.</a:t>
            </a:r>
          </a:p>
          <a:p>
            <a:pPr marL="342900" indent="-342900" latinLnBrk="0">
              <a:buFont typeface="Arial" panose="020B0604020202020204" pitchFamily="34" charset="0"/>
              <a:buChar char="•"/>
            </a:pPr>
            <a:r>
              <a:rPr lang="en-GB" sz="2400" dirty="0"/>
              <a:t>Multi-factor authentication.</a:t>
            </a:r>
            <a:endParaRPr lang="en-GB" sz="2400" noProof="0" dirty="0">
              <a:solidFill>
                <a:schemeClr val="tx1"/>
              </a:solidFill>
            </a:endParaRPr>
          </a:p>
        </p:txBody>
      </p:sp>
      <p:pic>
        <p:nvPicPr>
          <p:cNvPr id="7" name="Picture 6">
            <a:extLst>
              <a:ext uri="{FF2B5EF4-FFF2-40B4-BE49-F238E27FC236}">
                <a16:creationId xmlns:a16="http://schemas.microsoft.com/office/drawing/2014/main" id="{1C93E88F-78E4-95AC-BD11-FB3D2D8CA8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22" y="3159944"/>
            <a:ext cx="4772416" cy="2324142"/>
          </a:xfrm>
          <a:prstGeom prst="rect">
            <a:avLst/>
          </a:prstGeom>
        </p:spPr>
      </p:pic>
      <p:sp>
        <p:nvSpPr>
          <p:cNvPr id="2" name="Title 1">
            <a:extLst>
              <a:ext uri="{FF2B5EF4-FFF2-40B4-BE49-F238E27FC236}">
                <a16:creationId xmlns:a16="http://schemas.microsoft.com/office/drawing/2014/main" id="{EFC61126-F643-8433-7D91-EE54F239B60C}"/>
              </a:ext>
            </a:extLst>
          </p:cNvPr>
          <p:cNvSpPr>
            <a:spLocks noGrp="1"/>
          </p:cNvSpPr>
          <p:nvPr>
            <p:ph type="title" idx="4294967295"/>
          </p:nvPr>
        </p:nvSpPr>
        <p:spPr>
          <a:xfrm>
            <a:off x="267222" y="54800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#6: Only complex passwords can prevent cyberattacks on smart energy devices.</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A2BA2E-3066-C151-182F-FFF5CEECF399}"/>
              </a:ext>
            </a:extLst>
          </p:cNvPr>
          <p:cNvSpPr>
            <a:spLocks noGrp="1"/>
          </p:cNvSpPr>
          <p:nvPr>
            <p:ph type="title" idx="4294967295"/>
          </p:nvPr>
        </p:nvSpPr>
        <p:spPr>
          <a:xfrm>
            <a:off x="350520" y="5378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#7: Cyberattacks on energy infrastructure primarily target large power plants and substations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F7523C7B-772E-CFDB-6B1C-08434537B54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Would a cyberattack only target power plants and substations?</a:t>
            </a:r>
            <a:endParaRPr lang="en-US" sz="4000" i="1" dirty="0">
              <a:solidFill>
                <a:schemeClr val="accent2"/>
              </a:solidFill>
            </a:endParaRPr>
          </a:p>
        </p:txBody>
      </p:sp>
    </p:spTree>
    <p:extLst>
      <p:ext uri="{BB962C8B-B14F-4D97-AF65-F5344CB8AC3E}">
        <p14:creationId xmlns:p14="http://schemas.microsoft.com/office/powerpoint/2010/main" val="147127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5638086" y="3224358"/>
            <a:ext cx="5887233" cy="2308324"/>
          </a:xfrm>
          <a:prstGeom prst="rect">
            <a:avLst/>
          </a:prstGeom>
          <a:noFill/>
        </p:spPr>
        <p:txBody>
          <a:bodyPr wrap="square" rtlCol="0">
            <a:spAutoFit/>
          </a:bodyPr>
          <a:lstStyle/>
          <a:p>
            <a:pPr latinLnBrk="0"/>
            <a:r>
              <a:rPr lang="en-GB" sz="2400" dirty="0"/>
              <a:t>Cyberattacks can target various elements of energy infrastructure, including smaller distribution networks, renewable energy sources, and even individual smart meters, potentially causing disruptions and data breaches.</a:t>
            </a:r>
            <a:endParaRPr lang="en-GB" sz="2400" noProof="0" dirty="0"/>
          </a:p>
        </p:txBody>
      </p:sp>
      <p:pic>
        <p:nvPicPr>
          <p:cNvPr id="7" name="Picture 6">
            <a:extLst>
              <a:ext uri="{FF2B5EF4-FFF2-40B4-BE49-F238E27FC236}">
                <a16:creationId xmlns:a16="http://schemas.microsoft.com/office/drawing/2014/main" id="{A13B71C8-8AEE-4DA6-A79C-9B174E78E8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961263"/>
            <a:ext cx="5087591" cy="2834515"/>
          </a:xfrm>
          <a:prstGeom prst="rect">
            <a:avLst/>
          </a:prstGeom>
        </p:spPr>
      </p:pic>
      <p:sp>
        <p:nvSpPr>
          <p:cNvPr id="2" name="Title 1">
            <a:extLst>
              <a:ext uri="{FF2B5EF4-FFF2-40B4-BE49-F238E27FC236}">
                <a16:creationId xmlns:a16="http://schemas.microsoft.com/office/drawing/2014/main" id="{EE8A48A6-14C4-B819-EC72-F3134F040CD8}"/>
              </a:ext>
            </a:extLst>
          </p:cNvPr>
          <p:cNvSpPr>
            <a:spLocks noGrp="1"/>
          </p:cNvSpPr>
          <p:nvPr>
            <p:ph type="title" idx="4294967295"/>
          </p:nvPr>
        </p:nvSpPr>
        <p:spPr>
          <a:xfrm>
            <a:off x="207273" y="5886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#7: Cyberattacks on energy infrastructure primarily target large power plants and substations.</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5347-6762-6469-7A49-EC111ABEF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919F8-1C25-D4F8-E0E2-E3CBB7FBBC6B}"/>
              </a:ext>
            </a:extLst>
          </p:cNvPr>
          <p:cNvSpPr>
            <a:spLocks noGrp="1"/>
          </p:cNvSpPr>
          <p:nvPr>
            <p:ph type="title" idx="4294967295"/>
          </p:nvPr>
        </p:nvSpPr>
        <p:spPr>
          <a:xfrm>
            <a:off x="370840" y="527685"/>
            <a:ext cx="1118108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#8: Using anti-virus software is sufficient to protect home networks from cyberattacks targeting smart energy devices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EB8B333A-EAC0-EE87-74D4-C07DB8C5CC98}"/>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Is using anti-virus software adequate protection for my home network?  </a:t>
            </a:r>
            <a:endParaRPr lang="en-US" sz="4000" i="1" dirty="0">
              <a:solidFill>
                <a:schemeClr val="accent2"/>
              </a:solidFill>
            </a:endParaRPr>
          </a:p>
        </p:txBody>
      </p:sp>
    </p:spTree>
    <p:extLst>
      <p:ext uri="{BB962C8B-B14F-4D97-AF65-F5344CB8AC3E}">
        <p14:creationId xmlns:p14="http://schemas.microsoft.com/office/powerpoint/2010/main" val="383433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673911" y="1351508"/>
            <a:ext cx="6944367" cy="3785652"/>
          </a:xfrm>
          <a:prstGeom prst="rect">
            <a:avLst/>
          </a:prstGeom>
          <a:noFill/>
        </p:spPr>
        <p:txBody>
          <a:bodyPr wrap="square" rtlCol="0">
            <a:spAutoFit/>
          </a:bodyPr>
          <a:lstStyle/>
          <a:p>
            <a:pPr latinLnBrk="0"/>
            <a:r>
              <a:rPr lang="en-GB" sz="2400" noProof="0" dirty="0">
                <a:solidFill>
                  <a:srgbClr val="2B2C30"/>
                </a:solidFill>
                <a:ea typeface="Public Sans"/>
                <a:cs typeface="Public Sans"/>
                <a:sym typeface="Public Sans"/>
              </a:rPr>
              <a:t>Misunderstandings about privacy, safety and security in energy production and consumption are </a:t>
            </a:r>
          </a:p>
          <a:p>
            <a:pPr latinLnBrk="0"/>
            <a:r>
              <a:rPr lang="en-GB" sz="2400" noProof="0" dirty="0">
                <a:solidFill>
                  <a:srgbClr val="2B2C30"/>
                </a:solidFill>
                <a:ea typeface="Public Sans"/>
                <a:cs typeface="Public Sans"/>
                <a:sym typeface="Public Sans"/>
              </a:rPr>
              <a:t>common. In this slide deck we debunk </a:t>
            </a:r>
            <a:r>
              <a:rPr lang="en-GB" sz="2400" dirty="0">
                <a:solidFill>
                  <a:srgbClr val="2B2C30"/>
                </a:solidFill>
                <a:ea typeface="Public Sans"/>
                <a:cs typeface="Public Sans"/>
                <a:sym typeface="Public Sans"/>
              </a:rPr>
              <a:t>eight cybersecurity related </a:t>
            </a:r>
            <a:r>
              <a:rPr lang="en-GB" sz="2400" noProof="0" dirty="0">
                <a:solidFill>
                  <a:srgbClr val="2B2C30"/>
                </a:solidFill>
                <a:ea typeface="Public Sans"/>
                <a:cs typeface="Public Sans"/>
                <a:sym typeface="Public Sans"/>
              </a:rPr>
              <a:t>energy myths to clarify these misconceptions. </a:t>
            </a:r>
          </a:p>
          <a:p>
            <a:pPr latinLnBrk="0"/>
            <a:endParaRPr lang="en-GB" sz="2400" dirty="0">
              <a:solidFill>
                <a:srgbClr val="2B2C30"/>
              </a:solidFill>
              <a:ea typeface="Public Sans"/>
              <a:cs typeface="Public Sans"/>
              <a:sym typeface="Public Sans"/>
            </a:endParaRPr>
          </a:p>
          <a:p>
            <a:pPr latinLnBrk="0"/>
            <a:r>
              <a:rPr lang="en-GB" sz="2400" noProof="0" dirty="0">
                <a:solidFill>
                  <a:srgbClr val="2B2C30"/>
                </a:solidFill>
                <a:ea typeface="Public Sans"/>
                <a:cs typeface="Public Sans"/>
                <a:sym typeface="Public Sans"/>
              </a:rPr>
              <a:t>By exploring these myths, we will enhance our understanding of energy digitalisation and make more informed decisions to stay safe and secure. </a:t>
            </a:r>
          </a:p>
          <a:p>
            <a:pPr latinLnBrk="0"/>
            <a:endParaRPr lang="en-GB" sz="2400" noProof="0" dirty="0"/>
          </a:p>
        </p:txBody>
      </p:sp>
      <p:pic>
        <p:nvPicPr>
          <p:cNvPr id="3" name="Google Shape;97;p2">
            <a:extLst>
              <a:ext uri="{FF2B5EF4-FFF2-40B4-BE49-F238E27FC236}">
                <a16:creationId xmlns:a16="http://schemas.microsoft.com/office/drawing/2014/main" id="{E0824120-B2DC-DB41-8E97-86CAA2E28F5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4" name="Title 3">
            <a:extLst>
              <a:ext uri="{FF2B5EF4-FFF2-40B4-BE49-F238E27FC236}">
                <a16:creationId xmlns:a16="http://schemas.microsoft.com/office/drawing/2014/main" id="{BAC5D167-EB67-71D1-DB6B-AC9FF56F3D82}"/>
              </a:ext>
            </a:extLst>
          </p:cNvPr>
          <p:cNvSpPr>
            <a:spLocks noGrp="1"/>
          </p:cNvSpPr>
          <p:nvPr>
            <p:ph type="title" idx="4294967295"/>
          </p:nvPr>
        </p:nvSpPr>
        <p:spPr>
          <a:xfrm>
            <a:off x="573722" y="598805"/>
            <a:ext cx="10515600" cy="1325563"/>
          </a:xfrm>
          <a:prstGeom prst="rect">
            <a:avLst/>
          </a:prstGeom>
        </p:spPr>
        <p:txBody>
          <a:bodyPr/>
          <a:lstStyle/>
          <a:p>
            <a:r>
              <a:rPr lang="en-GB" sz="2800" b="1" dirty="0">
                <a:solidFill>
                  <a:schemeClr val="bg1"/>
                </a:solidFill>
              </a:rPr>
              <a:t>Introduction 1</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6C51D-6B2B-A6F7-C12A-DE208F2F6B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25073C-6F7F-8A58-D462-A38F9A8F73AD}"/>
              </a:ext>
            </a:extLst>
          </p:cNvPr>
          <p:cNvSpPr txBox="1"/>
          <p:nvPr/>
        </p:nvSpPr>
        <p:spPr>
          <a:xfrm>
            <a:off x="5504425" y="3013547"/>
            <a:ext cx="6100176" cy="2677656"/>
          </a:xfrm>
          <a:prstGeom prst="rect">
            <a:avLst/>
          </a:prstGeom>
          <a:noFill/>
        </p:spPr>
        <p:txBody>
          <a:bodyPr wrap="square" rtlCol="0">
            <a:spAutoFit/>
          </a:bodyPr>
          <a:lstStyle/>
          <a:p>
            <a:pPr latinLnBrk="0"/>
            <a:r>
              <a:rPr lang="en-GB" sz="2400" dirty="0"/>
              <a:t>Antivirus software is just one layer of protection. </a:t>
            </a:r>
          </a:p>
          <a:p>
            <a:pPr latinLnBrk="0"/>
            <a:endParaRPr lang="en-GB" sz="2400" dirty="0"/>
          </a:p>
          <a:p>
            <a:pPr latinLnBrk="0"/>
            <a:r>
              <a:rPr lang="en-GB" sz="2400" dirty="0"/>
              <a:t>Firewalls, secure network configurations, and regular security updates for all connected devices are also necessary to prevent cyberattacks.</a:t>
            </a:r>
            <a:endParaRPr lang="en-GB" sz="2400" noProof="0" dirty="0"/>
          </a:p>
        </p:txBody>
      </p:sp>
      <p:pic>
        <p:nvPicPr>
          <p:cNvPr id="7" name="Picture 6">
            <a:extLst>
              <a:ext uri="{FF2B5EF4-FFF2-40B4-BE49-F238E27FC236}">
                <a16:creationId xmlns:a16="http://schemas.microsoft.com/office/drawing/2014/main" id="{24770F88-4875-2618-1599-59E645092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755725"/>
            <a:ext cx="4971638" cy="3193301"/>
          </a:xfrm>
          <a:prstGeom prst="rect">
            <a:avLst/>
          </a:prstGeom>
        </p:spPr>
      </p:pic>
      <p:sp>
        <p:nvSpPr>
          <p:cNvPr id="2" name="Title 1">
            <a:extLst>
              <a:ext uri="{FF2B5EF4-FFF2-40B4-BE49-F238E27FC236}">
                <a16:creationId xmlns:a16="http://schemas.microsoft.com/office/drawing/2014/main" id="{54CE2E5B-D851-E1C1-6C30-4F86C63424D4}"/>
              </a:ext>
            </a:extLst>
          </p:cNvPr>
          <p:cNvSpPr>
            <a:spLocks noGrp="1"/>
          </p:cNvSpPr>
          <p:nvPr>
            <p:ph type="title" idx="4294967295"/>
          </p:nvPr>
        </p:nvSpPr>
        <p:spPr>
          <a:xfrm>
            <a:off x="246624" y="608965"/>
            <a:ext cx="11132575"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#8: Using anti-virus software is sufficient to protect home networks from cyberattacks targeting smart energy devices. </a:t>
            </a:r>
            <a:endParaRPr lang="en-GB" dirty="0">
              <a:effectLst/>
            </a:endParaRPr>
          </a:p>
          <a:p>
            <a:endParaRPr lang="en-GB" dirty="0"/>
          </a:p>
        </p:txBody>
      </p:sp>
    </p:spTree>
    <p:extLst>
      <p:ext uri="{BB962C8B-B14F-4D97-AF65-F5344CB8AC3E}">
        <p14:creationId xmlns:p14="http://schemas.microsoft.com/office/powerpoint/2010/main" val="282963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4" name="Title 3">
            <a:extLst>
              <a:ext uri="{FF2B5EF4-FFF2-40B4-BE49-F238E27FC236}">
                <a16:creationId xmlns:a16="http://schemas.microsoft.com/office/drawing/2014/main" id="{AE1116E8-AFFF-1CBA-2DE6-E956B6807FD0}"/>
              </a:ext>
            </a:extLst>
          </p:cNvPr>
          <p:cNvSpPr>
            <a:spLocks noGrp="1"/>
          </p:cNvSpPr>
          <p:nvPr>
            <p:ph type="title" idx="4294967295"/>
          </p:nvPr>
        </p:nvSpPr>
        <p:spPr>
          <a:xfrm>
            <a:off x="753706" y="655740"/>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cybersecurity and energy production and consumption, you may find the following resources useful: </a:t>
            </a: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33331" y="3259415"/>
            <a:ext cx="2175491" cy="2462213"/>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rPr>
              <a:t>Explore Every1’s Digital Energy Essentials course </a:t>
            </a:r>
            <a:r>
              <a:rPr lang="en-US" altLang="ko-KR" sz="2200" i="1" dirty="0">
                <a:solidFill>
                  <a:srgbClr val="373737"/>
                </a:solidFill>
                <a:hlinkClick r:id="rId3"/>
              </a:rPr>
              <a:t>Privacy, safety and security in the digital energy Landscape</a:t>
            </a:r>
            <a:r>
              <a:rPr lang="en-US" altLang="ko-KR" sz="2200" i="1" dirty="0">
                <a:solidFill>
                  <a:srgbClr val="373737"/>
                </a:solidFill>
              </a:rPr>
              <a:t>.</a:t>
            </a:r>
            <a:endParaRPr lang="ko-KR" altLang="en-US" sz="2200" dirty="0">
              <a:solidFill>
                <a:srgbClr val="373737"/>
              </a:solidFill>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27649" y="3287190"/>
            <a:ext cx="2364667" cy="2462213"/>
          </a:xfrm>
          <a:prstGeom prst="rect">
            <a:avLst/>
          </a:prstGeom>
          <a:noFill/>
        </p:spPr>
        <p:txBody>
          <a:bodyPr wrap="square" rtlCol="0" anchor="t" anchorCtr="0">
            <a:spAutoFit/>
          </a:bodyPr>
          <a:lstStyle/>
          <a:p>
            <a:pPr algn="ctr" latinLnBrk="0"/>
            <a:r>
              <a:rPr lang="en-GB" sz="2200" noProof="0" dirty="0">
                <a:solidFill>
                  <a:srgbClr val="373737"/>
                </a:solidFill>
              </a:rPr>
              <a:t>Take a deeper look at energy digitalisation myths in Every1’s </a:t>
            </a:r>
            <a:r>
              <a:rPr lang="en-GB" sz="2200" i="1" noProof="0" dirty="0">
                <a:solidFill>
                  <a:srgbClr val="373737"/>
                </a:solidFill>
                <a:hlinkClick r:id="rId4"/>
              </a:rPr>
              <a:t>Energy Myths Busted! Fact Vs. Fiction</a:t>
            </a:r>
            <a:endParaRPr lang="en-GB" sz="2200" noProof="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dirty="0"/>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a:r>
              <a:rPr lang="en-US" altLang="ko-KR" sz="2200" dirty="0">
                <a:solidFill>
                  <a:srgbClr val="373737"/>
                </a:solidFill>
              </a:rPr>
              <a:t>Read the European Commission’s article </a:t>
            </a:r>
            <a:r>
              <a:rPr lang="en-US" altLang="ko-KR" sz="2200" i="1" dirty="0">
                <a:solidFill>
                  <a:srgbClr val="373737"/>
                </a:solidFill>
                <a:hlinkClick r:id="rId5"/>
              </a:rPr>
              <a:t>Critical infrastructure and cybersecurity</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087293" y="3504565"/>
            <a:ext cx="2071376" cy="2123658"/>
          </a:xfrm>
          <a:prstGeom prst="rect">
            <a:avLst/>
          </a:prstGeom>
          <a:noFill/>
        </p:spPr>
        <p:txBody>
          <a:bodyPr wrap="square" rtlCol="0" anchor="t" anchorCtr="0">
            <a:spAutoFit/>
          </a:bodyPr>
          <a:lstStyle/>
          <a:p>
            <a:pPr algn="ctr"/>
            <a:r>
              <a:rPr lang="en-US" altLang="ko-KR" sz="2200" dirty="0">
                <a:solidFill>
                  <a:srgbClr val="373737"/>
                </a:solidFill>
              </a:rPr>
              <a:t>Read </a:t>
            </a:r>
            <a:r>
              <a:rPr lang="en-US" altLang="ko-KR" sz="2200" dirty="0" err="1">
                <a:solidFill>
                  <a:srgbClr val="373737"/>
                </a:solidFill>
              </a:rPr>
              <a:t>eurelectric’s</a:t>
            </a:r>
            <a:r>
              <a:rPr lang="en-US" altLang="ko-KR" sz="2200" dirty="0">
                <a:solidFill>
                  <a:srgbClr val="373737"/>
                </a:solidFill>
              </a:rPr>
              <a:t> article </a:t>
            </a:r>
            <a:r>
              <a:rPr lang="en-US" altLang="ko-KR" sz="2200" i="1" dirty="0">
                <a:solidFill>
                  <a:srgbClr val="373737"/>
                </a:solidFill>
                <a:hlinkClick r:id="rId6"/>
              </a:rPr>
              <a:t>Cybersecurity in the Power Sector</a:t>
            </a:r>
            <a:r>
              <a:rPr lang="en-US" altLang="ko-KR" sz="2200" i="1" dirty="0">
                <a:solidFill>
                  <a:srgbClr val="373737"/>
                </a:solidFill>
              </a:rPr>
              <a:t>.</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596486"/>
            <a:ext cx="7628351" cy="6401753"/>
          </a:xfrm>
          <a:prstGeom prst="rect">
            <a:avLst/>
          </a:prstGeom>
          <a:noFill/>
        </p:spPr>
        <p:txBody>
          <a:bodyPr wrap="square" lIns="91440" tIns="45720" rIns="91440" bIns="45720" rtlCol="0" anchor="t">
            <a:spAutoFit/>
          </a:bodyPr>
          <a:lstStyle/>
          <a:p>
            <a:pPr latinLnBrk="0"/>
            <a:r>
              <a:rPr lang="en-GB" dirty="0"/>
              <a:t>This slide deck </a:t>
            </a:r>
            <a:r>
              <a:rPr lang="en-GB" i="1" dirty="0"/>
              <a:t>Energy Myths Busted! Cybersecurity Energy Sector Myths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800" u="sng" dirty="0">
              <a:solidFill>
                <a:schemeClr val="dk1"/>
              </a:solidFill>
              <a:ea typeface="Public Sans"/>
              <a:cs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One image</a:t>
            </a:r>
            <a:r>
              <a:rPr lang="en-US" dirty="0">
                <a:solidFill>
                  <a:schemeClr val="dk1"/>
                </a:solidFill>
                <a:ea typeface="Public Sans"/>
                <a:cs typeface="Public Sans"/>
                <a:sym typeface="Public Sans"/>
              </a:rPr>
              <a:t>:</a:t>
            </a:r>
            <a:r>
              <a:rPr lang="en-US" sz="1800" dirty="0">
                <a:solidFill>
                  <a:schemeClr val="dk1"/>
                </a:solidFill>
                <a:ea typeface="Public Sans"/>
                <a:cs typeface="Public Sans"/>
                <a:sym typeface="Public Sans"/>
              </a:rPr>
              <a:t> </a:t>
            </a:r>
            <a:r>
              <a:rPr lang="en-GB" b="0" i="0" dirty="0">
                <a:solidFill>
                  <a:srgbClr val="242424"/>
                </a:solidFill>
                <a:effectLst/>
                <a:hlinkClick r:id="rId7"/>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Two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8"/>
              </a:rPr>
              <a:t>Free as in </a:t>
            </a:r>
            <a:r>
              <a:rPr lang="en-US" dirty="0" err="1">
                <a:solidFill>
                  <a:schemeClr val="dk1"/>
                </a:solidFill>
                <a:ea typeface="Public Sans"/>
                <a:cs typeface="Public Sans"/>
                <a:sym typeface="Public Sans"/>
                <a:hlinkClick r:id="rId8"/>
              </a:rPr>
              <a:t>Wifi</a:t>
            </a:r>
            <a:r>
              <a:rPr lang="en-US" dirty="0">
                <a:solidFill>
                  <a:schemeClr val="dk1"/>
                </a:solidFill>
                <a:ea typeface="Public Sans"/>
                <a:cs typeface="Public Sans"/>
                <a:sym typeface="Public Sans"/>
              </a:rPr>
              <a:t> by Alan Levine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is </a:t>
            </a:r>
            <a:r>
              <a:rPr lang="en-US" dirty="0">
                <a:solidFill>
                  <a:schemeClr val="dk1"/>
                </a:solidFill>
                <a:ea typeface="Public Sans"/>
                <a:cs typeface="Public Sans"/>
                <a:sym typeface="Public Sans"/>
                <a:hlinkClick r:id="rId5"/>
              </a:rPr>
              <a:t>CC0 1.0</a:t>
            </a:r>
            <a:endParaRPr lang="en-US" i="1"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Three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Four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9"/>
              </a:rPr>
              <a:t>Solar panels in Belgium</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Ninara</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Five image: </a:t>
            </a:r>
            <a:r>
              <a:rPr lang="en-US" dirty="0">
                <a:solidFill>
                  <a:schemeClr val="dk1"/>
                </a:solidFill>
                <a:ea typeface="Public Sans"/>
                <a:cs typeface="Public Sans"/>
                <a:sym typeface="Public Sans"/>
                <a:hlinkClick r:id="rId11"/>
              </a:rPr>
              <a:t>blockchains</a:t>
            </a:r>
            <a:r>
              <a:rPr lang="en-US" dirty="0">
                <a:solidFill>
                  <a:schemeClr val="dk1"/>
                </a:solidFill>
                <a:ea typeface="Public Sans"/>
                <a:cs typeface="Public Sans"/>
                <a:sym typeface="Public Sans"/>
              </a:rPr>
              <a:t> by Mario A. P.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Six image</a:t>
            </a:r>
            <a:r>
              <a:rPr lang="en-US" dirty="0">
                <a:solidFill>
                  <a:schemeClr val="dk1"/>
                </a:solidFill>
                <a:ea typeface="Public Sans"/>
                <a:cs typeface="Public Sans"/>
                <a:sym typeface="Public Sans"/>
              </a:rPr>
              <a:t>:</a:t>
            </a:r>
            <a:r>
              <a:rPr lang="en-US" sz="1800" dirty="0">
                <a:solidFill>
                  <a:schemeClr val="dk1"/>
                </a:solidFill>
                <a:ea typeface="Public Sans"/>
                <a:cs typeface="Public Sans"/>
                <a:sym typeface="Public Sans"/>
              </a:rPr>
              <a:t> </a:t>
            </a:r>
            <a:r>
              <a:rPr lang="en-US" sz="1800" dirty="0">
                <a:solidFill>
                  <a:schemeClr val="dk1"/>
                </a:solidFill>
                <a:ea typeface="Public Sans"/>
                <a:cs typeface="Public Sans"/>
                <a:sym typeface="Public Sans"/>
                <a:hlinkClick r:id="rId12"/>
              </a:rPr>
              <a:t>Cybersecurity</a:t>
            </a:r>
            <a:r>
              <a:rPr lang="en-US" sz="1800" dirty="0">
                <a:solidFill>
                  <a:schemeClr val="dk1"/>
                </a:solidFill>
                <a:ea typeface="Public Sans"/>
                <a:cs typeface="Public Sans"/>
                <a:sym typeface="Public Sans"/>
              </a:rPr>
              <a:t> by Richard Patterson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Seven image: </a:t>
            </a:r>
            <a:r>
              <a:rPr lang="en-GB" i="0" u="none" strike="noStrike" dirty="0">
                <a:solidFill>
                  <a:srgbClr val="212124"/>
                </a:solidFill>
                <a:effectLst/>
                <a:hlinkClick r:id="rId14"/>
              </a:rPr>
              <a:t>Urbex - Power Plant Elettricita (IT) </a:t>
            </a:r>
            <a:r>
              <a:rPr lang="en-GB" i="0" u="none" strike="noStrike" dirty="0">
                <a:solidFill>
                  <a:srgbClr val="212124"/>
                </a:solidFill>
                <a:effectLst/>
              </a:rPr>
              <a:t>by Raphael </a:t>
            </a:r>
            <a:r>
              <a:rPr lang="en-GB" i="0" u="none" strike="noStrike" dirty="0" err="1">
                <a:solidFill>
                  <a:srgbClr val="212124"/>
                </a:solidFill>
                <a:effectLst/>
              </a:rPr>
              <a:t>Panhuber</a:t>
            </a:r>
            <a:r>
              <a:rPr lang="en-GB" i="0" u="none" strike="noStrike" dirty="0">
                <a:solidFill>
                  <a:srgbClr val="212124"/>
                </a:solidFill>
                <a:effectLst/>
              </a:rPr>
              <a:t>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Eight image: </a:t>
            </a:r>
            <a:r>
              <a:rPr lang="en-US" sz="1800" dirty="0">
                <a:solidFill>
                  <a:schemeClr val="dk1"/>
                </a:solidFill>
                <a:ea typeface="Public Sans"/>
                <a:cs typeface="Public Sans"/>
                <a:sym typeface="Public Sans"/>
                <a:hlinkClick r:id="rId15"/>
              </a:rPr>
              <a:t>Firewall</a:t>
            </a:r>
            <a:r>
              <a:rPr lang="en-US" sz="1800" dirty="0">
                <a:solidFill>
                  <a:schemeClr val="dk1"/>
                </a:solidFill>
                <a:ea typeface="Public Sans"/>
                <a:cs typeface="Public Sans"/>
                <a:sym typeface="Public Sans"/>
              </a:rPr>
              <a:t> by Eric E Castro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588B6934-5886-3ADF-A471-F555B25C58CC}"/>
              </a:ext>
            </a:extLst>
          </p:cNvPr>
          <p:cNvSpPr>
            <a:spLocks noGrp="1"/>
          </p:cNvSpPr>
          <p:nvPr>
            <p:ph type="title" idx="4294967295"/>
          </p:nvPr>
        </p:nvSpPr>
        <p:spPr>
          <a:xfrm>
            <a:off x="381000" y="72072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DBD2-F3B7-C318-E1DD-B405D08D3265}"/>
              </a:ext>
            </a:extLst>
          </p:cNvPr>
          <p:cNvSpPr>
            <a:spLocks noGrp="1"/>
          </p:cNvSpPr>
          <p:nvPr>
            <p:ph type="title" idx="4294967295"/>
          </p:nvPr>
        </p:nvSpPr>
        <p:spPr>
          <a:xfrm>
            <a:off x="4018280" y="2884805"/>
            <a:ext cx="5644230" cy="1325563"/>
          </a:xfrm>
          <a:prstGeom prst="rect">
            <a:avLst/>
          </a:prstGeom>
        </p:spPr>
        <p:txBody>
          <a:bodyPr/>
          <a:lstStyle/>
          <a:p>
            <a:r>
              <a:rPr lang="en-GB" sz="6000" dirty="0">
                <a:solidFill>
                  <a:schemeClr val="bg1"/>
                </a:solidFill>
              </a:rPr>
              <a:t>Thank you!</a:t>
            </a: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673911" y="2005360"/>
            <a:ext cx="6944367"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myth begins with a reflective question. Take a moment to consider each question, before moving on to the debunking explanation. </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myth in turn. Alternatively, you can select a particular myth you’d like to explore first via the menu. </a:t>
            </a:r>
            <a:endParaRPr lang="en-GB" sz="2400" noProof="0" dirty="0"/>
          </a:p>
        </p:txBody>
      </p:sp>
      <p:pic>
        <p:nvPicPr>
          <p:cNvPr id="3" name="Google Shape;97;p2">
            <a:extLst>
              <a:ext uri="{FF2B5EF4-FFF2-40B4-BE49-F238E27FC236}">
                <a16:creationId xmlns:a16="http://schemas.microsoft.com/office/drawing/2014/main" id="{46CBB049-FC30-E97A-C61F-2DF4AC28F8F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4" name="Title 3">
            <a:extLst>
              <a:ext uri="{FF2B5EF4-FFF2-40B4-BE49-F238E27FC236}">
                <a16:creationId xmlns:a16="http://schemas.microsoft.com/office/drawing/2014/main" id="{1ED7490E-9347-3102-252B-FFF05250FEF6}"/>
              </a:ext>
            </a:extLst>
          </p:cNvPr>
          <p:cNvSpPr>
            <a:spLocks noGrp="1"/>
          </p:cNvSpPr>
          <p:nvPr>
            <p:ph type="title" idx="4294967295"/>
          </p:nvPr>
        </p:nvSpPr>
        <p:spPr>
          <a:xfrm>
            <a:off x="706120" y="679797"/>
            <a:ext cx="10515600" cy="1325563"/>
          </a:xfrm>
          <a:prstGeom prst="rect">
            <a:avLst/>
          </a:prstGeom>
        </p:spPr>
        <p:txBody>
          <a:bodyPr/>
          <a:lstStyle/>
          <a:p>
            <a:r>
              <a:rPr lang="en-GB" sz="2800" b="1" dirty="0">
                <a:solidFill>
                  <a:schemeClr val="bg1"/>
                </a:solidFill>
              </a:rPr>
              <a:t>Introduction 2</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EF305-446B-5270-3C6D-92D8903E94F7}"/>
              </a:ext>
            </a:extLst>
          </p:cNvPr>
          <p:cNvSpPr>
            <a:spLocks noGrp="1"/>
          </p:cNvSpPr>
          <p:nvPr>
            <p:ph type="title" idx="4294967295"/>
          </p:nvPr>
        </p:nvSpPr>
        <p:spPr>
          <a:xfrm>
            <a:off x="513080" y="82345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Eight cybersecurity digital energy myths</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4524315"/>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Smart meters and other digital energy devices are not vulnerable to cyberattacks</a:t>
            </a:r>
          </a:p>
          <a:p>
            <a:pPr marL="342900" indent="-342900" latinLnBrk="0">
              <a:buFont typeface="+mj-lt"/>
              <a:buAutoNum type="arabicPeriod"/>
            </a:pPr>
            <a:r>
              <a:rPr lang="en-GB" sz="2400" noProof="0" dirty="0">
                <a:ea typeface="Public Sans"/>
                <a:cs typeface="Public Sans"/>
                <a:sym typeface="Public Sans"/>
              </a:rPr>
              <a:t>Only large energy companies are targets for cyberattacks, not individual homeowners or small businesses</a:t>
            </a:r>
          </a:p>
          <a:p>
            <a:pPr marL="342900" indent="-342900" latinLnBrk="0">
              <a:buFont typeface="+mj-lt"/>
              <a:buAutoNum type="arabicPeriod"/>
            </a:pPr>
            <a:r>
              <a:rPr lang="en-GB" sz="2400" noProof="0" dirty="0">
                <a:ea typeface="Public Sans"/>
                <a:cs typeface="Public Sans"/>
                <a:sym typeface="Public Sans"/>
              </a:rPr>
              <a:t>Cybersecurity is solely the responsibility of energy companies and governments, not individuals or communities</a:t>
            </a:r>
          </a:p>
          <a:p>
            <a:pPr marL="342900" indent="-342900" latinLnBrk="0">
              <a:buFont typeface="+mj-lt"/>
              <a:buAutoNum type="arabicPeriod"/>
            </a:pPr>
            <a:r>
              <a:rPr lang="en-GB" sz="2400" noProof="0" dirty="0">
                <a:ea typeface="Public Sans"/>
                <a:cs typeface="Public Sans"/>
                <a:sym typeface="Public Sans"/>
              </a:rPr>
              <a:t>Renewable energy sources are inherently more secure than traditional energy sources</a:t>
            </a:r>
          </a:p>
          <a:p>
            <a:pPr marL="342900" indent="-342900" latinLnBrk="0">
              <a:buFont typeface="+mj-lt"/>
              <a:buAutoNum type="arabicPeriod"/>
            </a:pPr>
            <a:r>
              <a:rPr lang="en-GB" sz="2400" noProof="0" dirty="0">
                <a:ea typeface="Public Sans"/>
                <a:cs typeface="Public Sans"/>
                <a:sym typeface="Public Sans"/>
              </a:rPr>
              <a:t>Blockchain technologies are a silver bullet for cybersecurity in the energy sector</a:t>
            </a:r>
          </a:p>
          <a:p>
            <a:pPr marL="342900" indent="-342900" latinLnBrk="0">
              <a:buFont typeface="+mj-lt"/>
              <a:buAutoNum type="arabicPeriod"/>
            </a:pPr>
            <a:r>
              <a:rPr lang="en-GB" sz="2400" noProof="0" dirty="0">
                <a:ea typeface="Public Sans"/>
                <a:cs typeface="Public Sans"/>
                <a:sym typeface="Public Sans"/>
              </a:rPr>
              <a:t>Only complex passwords can prevent cyberattacks on smart energy devices</a:t>
            </a:r>
          </a:p>
          <a:p>
            <a:pPr marL="342900" indent="-342900" latinLnBrk="0">
              <a:buFont typeface="+mj-lt"/>
              <a:buAutoNum type="arabicPeriod"/>
            </a:pPr>
            <a:r>
              <a:rPr lang="en-GB" sz="2400" noProof="0" dirty="0">
                <a:ea typeface="Public Sans"/>
                <a:cs typeface="Public Sans"/>
                <a:sym typeface="Public Sans"/>
              </a:rPr>
              <a:t>Cyberattacks on energy infrastructure primarily target large power plants and substations</a:t>
            </a:r>
          </a:p>
          <a:p>
            <a:pPr marL="342900" indent="-342900" latinLnBrk="0">
              <a:buFont typeface="+mj-lt"/>
              <a:buAutoNum type="arabicPeriod"/>
            </a:pPr>
            <a:r>
              <a:rPr lang="en-GB" sz="2400" noProof="0" dirty="0">
                <a:ea typeface="Public Sans"/>
                <a:cs typeface="Public Sans"/>
                <a:sym typeface="Public Sans"/>
              </a:rPr>
              <a:t>Using antivirus software is sufficient to protect home networks from cyberattacks targeting smart energy devices</a:t>
            </a: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49CC-8AAE-59BF-0B50-FCEC7A8D7069}"/>
              </a:ext>
            </a:extLst>
          </p:cNvPr>
          <p:cNvSpPr>
            <a:spLocks noGrp="1"/>
          </p:cNvSpPr>
          <p:nvPr>
            <p:ph type="title" idx="4294967295"/>
          </p:nvPr>
        </p:nvSpPr>
        <p:spPr>
          <a:xfrm>
            <a:off x="411480" y="5276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#1: Smart meters and other digital energy devices are not vulnerable to cyberattacks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Is my smart meter vulnerable to cyberattacks?</a:t>
            </a:r>
            <a:endParaRPr lang="en-GB" sz="4800" i="1" dirty="0">
              <a:solidFill>
                <a:schemeClr val="accent5"/>
              </a:solidFill>
            </a:endParaRP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2C5B0-0301-FF9A-CE7F-61B7911B252F}"/>
              </a:ext>
            </a:extLst>
          </p:cNvPr>
          <p:cNvSpPr>
            <a:spLocks noGrp="1"/>
          </p:cNvSpPr>
          <p:nvPr>
            <p:ph type="title" idx="4294967295"/>
          </p:nvPr>
        </p:nvSpPr>
        <p:spPr>
          <a:xfrm>
            <a:off x="472440" y="6292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#1: Smart meters and other digital energy devices are not vulnerable to cyberattacks.</a:t>
            </a:r>
            <a:endParaRPr lang="en-GB" dirty="0">
              <a:effectLst/>
            </a:endParaRPr>
          </a:p>
          <a:p>
            <a:endParaRPr lang="en-GB" dirty="0"/>
          </a:p>
        </p:txBody>
      </p:sp>
      <p:sp>
        <p:nvSpPr>
          <p:cNvPr id="4" name="TextBox 3">
            <a:extLst>
              <a:ext uri="{FF2B5EF4-FFF2-40B4-BE49-F238E27FC236}">
                <a16:creationId xmlns:a16="http://schemas.microsoft.com/office/drawing/2014/main" id="{CB33C395-3CC3-4B54-6421-D833B99114A3}"/>
              </a:ext>
            </a:extLst>
          </p:cNvPr>
          <p:cNvSpPr txBox="1"/>
          <p:nvPr/>
        </p:nvSpPr>
        <p:spPr>
          <a:xfrm>
            <a:off x="4409162" y="3148244"/>
            <a:ext cx="7405355" cy="2677656"/>
          </a:xfrm>
          <a:prstGeom prst="rect">
            <a:avLst/>
          </a:prstGeom>
          <a:noFill/>
        </p:spPr>
        <p:txBody>
          <a:bodyPr wrap="square" rtlCol="0">
            <a:spAutoFit/>
          </a:bodyPr>
          <a:lstStyle/>
          <a:p>
            <a:pPr latinLnBrk="0"/>
            <a:r>
              <a:rPr lang="en-US" sz="2400" dirty="0">
                <a:ea typeface="Public Sans"/>
                <a:cs typeface="Public Sans"/>
                <a:sym typeface="Public Sans"/>
              </a:rPr>
              <a:t>Smart meters and other digital energy devices are vulnerable to cyberattacks, as they are connected to the internet and often have limited security features. </a:t>
            </a:r>
          </a:p>
          <a:p>
            <a:pPr latinLnBrk="0"/>
            <a:endParaRPr lang="en-US" sz="2400" dirty="0">
              <a:ea typeface="Public Sans"/>
              <a:cs typeface="Public Sans"/>
              <a:sym typeface="Public Sans"/>
            </a:endParaRPr>
          </a:p>
          <a:p>
            <a:pPr latinLnBrk="0"/>
            <a:r>
              <a:rPr lang="en-US" sz="2400" dirty="0">
                <a:ea typeface="Public Sans"/>
                <a:cs typeface="Public Sans"/>
                <a:sym typeface="Public Sans"/>
              </a:rPr>
              <a:t>Attackers can exploit vulnerabilities to gain access to sensitive data, disrupt energy services, or even cause physical damage to energy infrastructure.</a:t>
            </a:r>
          </a:p>
        </p:txBody>
      </p:sp>
      <p:pic>
        <p:nvPicPr>
          <p:cNvPr id="7" name="Picture 6">
            <a:extLst>
              <a:ext uri="{FF2B5EF4-FFF2-40B4-BE49-F238E27FC236}">
                <a16:creationId xmlns:a16="http://schemas.microsoft.com/office/drawing/2014/main" id="{184FB94F-2ABE-89D5-8102-E896A52C6F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43" y="2081498"/>
            <a:ext cx="2828851" cy="4595707"/>
          </a:xfrm>
          <a:prstGeom prst="rect">
            <a:avLst/>
          </a:prstGeom>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3619A-E5AB-0484-A455-A4D0AE13DB61}"/>
              </a:ext>
            </a:extLst>
          </p:cNvPr>
          <p:cNvSpPr>
            <a:spLocks noGrp="1"/>
          </p:cNvSpPr>
          <p:nvPr>
            <p:ph type="title" idx="4294967295"/>
          </p:nvPr>
        </p:nvSpPr>
        <p:spPr>
          <a:xfrm>
            <a:off x="431800" y="5784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#2: Only large energy companies are targets for cyberattacks, not individual homeowners or small businesses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Will my home or business be targeted by a cyberattack?</a:t>
            </a:r>
            <a:endParaRPr lang="en-US" sz="4000" i="1" dirty="0">
              <a:solidFill>
                <a:schemeClr val="accent2"/>
              </a:solidFill>
            </a:endParaRPr>
          </a:p>
        </p:txBody>
      </p:sp>
    </p:spTree>
    <p:extLst>
      <p:ext uri="{BB962C8B-B14F-4D97-AF65-F5344CB8AC3E}">
        <p14:creationId xmlns:p14="http://schemas.microsoft.com/office/powerpoint/2010/main" val="51507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1FE2F4-538C-9D07-BD13-1F8720662358}"/>
              </a:ext>
            </a:extLst>
          </p:cNvPr>
          <p:cNvSpPr>
            <a:spLocks noGrp="1"/>
          </p:cNvSpPr>
          <p:nvPr>
            <p:ph type="title" idx="4294967295"/>
          </p:nvPr>
        </p:nvSpPr>
        <p:spPr>
          <a:xfrm>
            <a:off x="381000" y="5886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#2: Only large energy companies are targets for cyberattacks, not individual homeowners or small businesses. </a:t>
            </a:r>
            <a:endParaRPr lang="en-GB" dirty="0">
              <a:effectLst/>
            </a:endParaRPr>
          </a:p>
          <a:p>
            <a:endParaRPr lang="en-GB" dirty="0"/>
          </a:p>
        </p:txBody>
      </p:sp>
      <p:sp>
        <p:nvSpPr>
          <p:cNvPr id="4" name="TextBox 3">
            <a:extLst>
              <a:ext uri="{FF2B5EF4-FFF2-40B4-BE49-F238E27FC236}">
                <a16:creationId xmlns:a16="http://schemas.microsoft.com/office/drawing/2014/main" id="{12E9D6D4-ADBC-D7EB-E231-9A2E3FFD7EF4}"/>
              </a:ext>
            </a:extLst>
          </p:cNvPr>
          <p:cNvSpPr txBox="1"/>
          <p:nvPr/>
        </p:nvSpPr>
        <p:spPr>
          <a:xfrm>
            <a:off x="4960307" y="2990071"/>
            <a:ext cx="6854210" cy="3046988"/>
          </a:xfrm>
          <a:prstGeom prst="rect">
            <a:avLst/>
          </a:prstGeom>
          <a:noFill/>
        </p:spPr>
        <p:txBody>
          <a:bodyPr wrap="square" rtlCol="0">
            <a:spAutoFit/>
          </a:bodyPr>
          <a:lstStyle/>
          <a:p>
            <a:pPr latinLnBrk="0"/>
            <a:r>
              <a:rPr lang="en-US" sz="2400" dirty="0">
                <a:solidFill>
                  <a:srgbClr val="2B2C30"/>
                </a:solidFill>
              </a:rPr>
              <a:t>Homeowners and small businesses are also targets for cyberattacks, as they often have less sophisticated security measures in place. </a:t>
            </a:r>
          </a:p>
          <a:p>
            <a:pPr latinLnBrk="0"/>
            <a:endParaRPr lang="en-US" sz="2400" dirty="0">
              <a:solidFill>
                <a:srgbClr val="2B2C30"/>
              </a:solidFill>
            </a:endParaRPr>
          </a:p>
          <a:p>
            <a:pPr latinLnBrk="0"/>
            <a:r>
              <a:rPr lang="en-US" sz="2400" dirty="0">
                <a:solidFill>
                  <a:srgbClr val="2B2C30"/>
                </a:solidFill>
              </a:rPr>
              <a:t>Attackers can exploit vulnerabilities in home Wi-Fi networks or smart appliances to gain access to personal data or disrupt energy services.</a:t>
            </a:r>
            <a:endParaRPr lang="en-US" sz="2400" dirty="0"/>
          </a:p>
          <a:p>
            <a:pPr latinLnBrk="0"/>
            <a:endParaRPr lang="en-US" sz="2400" dirty="0">
              <a:solidFill>
                <a:srgbClr val="2B2C30"/>
              </a:solidFill>
              <a:ea typeface="Public Sans"/>
            </a:endParaRPr>
          </a:p>
        </p:txBody>
      </p:sp>
      <p:pic>
        <p:nvPicPr>
          <p:cNvPr id="7" name="Picture 6">
            <a:extLst>
              <a:ext uri="{FF2B5EF4-FFF2-40B4-BE49-F238E27FC236}">
                <a16:creationId xmlns:a16="http://schemas.microsoft.com/office/drawing/2014/main" id="{0900087E-7566-A936-939D-497E5774C2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64" y="2905338"/>
            <a:ext cx="4458281" cy="2970234"/>
          </a:xfrm>
          <a:prstGeom prst="rect">
            <a:avLst/>
          </a:prstGeom>
        </p:spPr>
      </p:pic>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2BC88-375A-B6A7-A107-203A1B6D27EA}"/>
              </a:ext>
            </a:extLst>
          </p:cNvPr>
          <p:cNvSpPr>
            <a:spLocks noGrp="1"/>
          </p:cNvSpPr>
          <p:nvPr>
            <p:ph type="title" idx="4294967295"/>
          </p:nvPr>
        </p:nvSpPr>
        <p:spPr>
          <a:xfrm>
            <a:off x="360680" y="517525"/>
            <a:ext cx="1126236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#3: Cybersecurity is solely the responsibility of energy companies and governments, not individuals or communities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71" y="3429000"/>
            <a:ext cx="10421655" cy="769441"/>
          </a:xfrm>
          <a:prstGeom prst="rect">
            <a:avLst/>
          </a:prstGeom>
          <a:noFill/>
        </p:spPr>
        <p:txBody>
          <a:bodyPr wrap="square" rtlCol="0">
            <a:spAutoFit/>
          </a:bodyPr>
          <a:lstStyle/>
          <a:p>
            <a:pPr algn="ctr" latinLnBrk="0"/>
            <a:r>
              <a:rPr lang="en-US" sz="4400" i="1" dirty="0">
                <a:solidFill>
                  <a:schemeClr val="accent5"/>
                </a:solidFill>
              </a:rPr>
              <a:t>What role do I play in cybersecurity?</a:t>
            </a:r>
            <a:endParaRPr lang="en-GB" sz="4400" i="1" dirty="0">
              <a:solidFill>
                <a:schemeClr val="accent5"/>
              </a:solidFill>
            </a:endParaRPr>
          </a:p>
        </p:txBody>
      </p:sp>
    </p:spTree>
    <p:extLst>
      <p:ext uri="{BB962C8B-B14F-4D97-AF65-F5344CB8AC3E}">
        <p14:creationId xmlns:p14="http://schemas.microsoft.com/office/powerpoint/2010/main" val="69654502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34D4CB18-8146-413E-97F1-A717244EE3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TotalTime>
  <Words>2509</Words>
  <Application>Microsoft Macintosh PowerPoint</Application>
  <PresentationFormat>Widescreen</PresentationFormat>
  <Paragraphs>218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맑은 고딕</vt:lpstr>
      <vt:lpstr>Arial</vt:lpstr>
      <vt:lpstr>Calibri</vt:lpstr>
      <vt:lpstr>Public Sans</vt:lpstr>
      <vt:lpstr>Every1 slide master</vt:lpstr>
      <vt:lpstr>Cybersecurity  digital energy  myths…  Busted!  </vt:lpstr>
      <vt:lpstr>Introduction 1</vt:lpstr>
      <vt:lpstr>Introduction 2</vt:lpstr>
      <vt:lpstr>Eight cybersecurity digital energy myths </vt:lpstr>
      <vt:lpstr>Myth #1: Smart meters and other digital energy devices are not vulnerable to cyberattacks - Introduction </vt:lpstr>
      <vt:lpstr>Myth #1: Smart meters and other digital energy devices are not vulnerable to cyberattacks. </vt:lpstr>
      <vt:lpstr>Myth #2: Only large energy companies are targets for cyberattacks, not individual homeowners or small businesses - Introduction </vt:lpstr>
      <vt:lpstr>Myth #2: Only large energy companies are targets for cyberattacks, not individual homeowners or small businesses.  </vt:lpstr>
      <vt:lpstr>Myth #3: Cybersecurity is solely the responsibility of energy companies and governments, not individuals or communities – Introduction </vt:lpstr>
      <vt:lpstr>Myth #3: Cybersecurity is solely the responsibility of energy companies and governments, not individuals or communities. </vt:lpstr>
      <vt:lpstr>Myth #4: Renewable energy sources are inherently more secure than traditional energy sources - Introduction </vt:lpstr>
      <vt:lpstr>Myth #4: Renewable energy sources are inherently more secure than traditional energy sources. </vt:lpstr>
      <vt:lpstr>Myth #5: Blockchain technologies are a silver bullet for cybersecurity in the energy sector - Introduction </vt:lpstr>
      <vt:lpstr>Myth #5: Blockchain technologies are a silver bullet for cybersecurity in the energy sector. </vt:lpstr>
      <vt:lpstr>Myth #6: Only complex passwords can prevent cyberattacks on smart energy devices - Introduction </vt:lpstr>
      <vt:lpstr>Myth #6: Only complex passwords can prevent cyberattacks on smart energy devices. </vt:lpstr>
      <vt:lpstr>Myth #7: Cyberattacks on energy infrastructure primarily target large power plants and substations - Introduction </vt:lpstr>
      <vt:lpstr>Myth #7: Cyberattacks on energy infrastructure primarily target large power plants and substations. </vt:lpstr>
      <vt:lpstr>Myth #8: Using anti-virus software is sufficient to protect home networks from cyberattacks targeting smart energy devices - Introduction </vt:lpstr>
      <vt:lpstr>Myth #8: Using anti-virus software is sufficient to protect home networks from cyberattacks targeting smart energy devices.  </vt:lpstr>
      <vt:lpstr>Next Steps </vt:lpstr>
      <vt:lpstr>Acknowledgements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369</cp:revision>
  <dcterms:created xsi:type="dcterms:W3CDTF">2019-04-06T05:20:47Z</dcterms:created>
  <dcterms:modified xsi:type="dcterms:W3CDTF">2026-03-09T12:07:48Z</dcterms:modified>
  <cp:category/>
</cp:coreProperties>
</file>