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5C5CD-5741-B0E6-B9E3-BA4590979F2B}" v="4" dt="2026-02-09T14:48:50.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57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A155C5CD-5741-B0E6-B9E3-BA4590979F2B}"/>
    <pc:docChg chg="modSld">
      <pc:chgData name="Alexander Deliukov" userId="S::alexander_think-e.be#ext#@flux50.onmicrosoft.com::bee075c1-faac-4166-8fcb-7b2057bad6f6" providerId="AD" clId="Web-{A155C5CD-5741-B0E6-B9E3-BA4590979F2B}" dt="2026-02-09T14:48:50.748" v="2" actId="14100"/>
      <pc:docMkLst>
        <pc:docMk/>
      </pc:docMkLst>
      <pc:sldChg chg="addSp modSp">
        <pc:chgData name="Alexander Deliukov" userId="S::alexander_think-e.be#ext#@flux50.onmicrosoft.com::bee075c1-faac-4166-8fcb-7b2057bad6f6" providerId="AD" clId="Web-{A155C5CD-5741-B0E6-B9E3-BA4590979F2B}" dt="2026-02-09T14:48:50.748" v="2" actId="14100"/>
        <pc:sldMkLst>
          <pc:docMk/>
          <pc:sldMk cId="4021606225" sldId="521"/>
        </pc:sldMkLst>
        <pc:picChg chg="add mod">
          <ac:chgData name="Alexander Deliukov" userId="S::alexander_think-e.be#ext#@flux50.onmicrosoft.com::bee075c1-faac-4166-8fcb-7b2057bad6f6" providerId="AD" clId="Web-{A155C5CD-5741-B0E6-B9E3-BA4590979F2B}" dt="2026-02-09T14:48:50.748" v="2" actId="14100"/>
          <ac:picMkLst>
            <pc:docMk/>
            <pc:sldMk cId="4021606225" sldId="521"/>
            <ac:picMk id="4" creationId="{142DB26F-9A5A-8175-8CB7-23130A393BB1}"/>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5:40:34.768" v="45" actId="1076"/>
      <pc:docMkLst>
        <pc:docMk/>
      </pc:docMkLst>
      <pc:sldChg chg="modSp mod">
        <pc:chgData name="Alexander Deliukov" userId="d5fda0f2-1d08-4016-b7e9-bb882f168707" providerId="ADAL" clId="{FE9DFF45-01DC-45CC-A80A-B50597210401}" dt="2026-01-28T15:38:53.994" v="15"/>
        <pc:sldMkLst>
          <pc:docMk/>
          <pc:sldMk cId="4021606225" sldId="521"/>
        </pc:sldMkLst>
        <pc:spChg chg="mod">
          <ac:chgData name="Alexander Deliukov" userId="d5fda0f2-1d08-4016-b7e9-bb882f168707" providerId="ADAL" clId="{FE9DFF45-01DC-45CC-A80A-B50597210401}" dt="2026-01-28T15:38:53.994" v="15"/>
          <ac:spMkLst>
            <pc:docMk/>
            <pc:sldMk cId="4021606225" sldId="521"/>
            <ac:spMk id="2" creationId="{9F52A8FD-D115-3917-B567-996023B58008}"/>
          </ac:spMkLst>
        </pc:spChg>
      </pc:sldChg>
      <pc:sldChg chg="modSp mod">
        <pc:chgData name="Alexander Deliukov" userId="d5fda0f2-1d08-4016-b7e9-bb882f168707" providerId="ADAL" clId="{FE9DFF45-01DC-45CC-A80A-B50597210401}" dt="2026-01-28T15:39:05.845" v="18" actId="1076"/>
        <pc:sldMkLst>
          <pc:docMk/>
          <pc:sldMk cId="1606069557" sldId="525"/>
        </pc:sldMkLst>
        <pc:spChg chg="mod">
          <ac:chgData name="Alexander Deliukov" userId="d5fda0f2-1d08-4016-b7e9-bb882f168707" providerId="ADAL" clId="{FE9DFF45-01DC-45CC-A80A-B50597210401}" dt="2026-01-28T15:39:05.845" v="18"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5:39:18.878" v="21" actId="14100"/>
        <pc:sldMkLst>
          <pc:docMk/>
          <pc:sldMk cId="2006411794" sldId="526"/>
        </pc:sldMkLst>
        <pc:spChg chg="mod">
          <ac:chgData name="Alexander Deliukov" userId="d5fda0f2-1d08-4016-b7e9-bb882f168707" providerId="ADAL" clId="{FE9DFF45-01DC-45CC-A80A-B50597210401}" dt="2026-01-28T15:39:18.878" v="21" actId="14100"/>
          <ac:spMkLst>
            <pc:docMk/>
            <pc:sldMk cId="2006411794" sldId="526"/>
            <ac:spMk id="2" creationId="{80E7D99A-AA02-4E8C-8B1C-0BAA15EB04CF}"/>
          </ac:spMkLst>
        </pc:spChg>
        <pc:spChg chg="mod">
          <ac:chgData name="Alexander Deliukov" userId="d5fda0f2-1d08-4016-b7e9-bb882f168707" providerId="ADAL" clId="{FE9DFF45-01DC-45CC-A80A-B50597210401}" dt="2026-01-28T15:39:08.236" v="19" actId="1076"/>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5:39:22.829" v="22" actId="1076"/>
        <pc:sldMkLst>
          <pc:docMk/>
          <pc:sldMk cId="536010063" sldId="528"/>
        </pc:sldMkLst>
        <pc:spChg chg="mod">
          <ac:chgData name="Alexander Deliukov" userId="d5fda0f2-1d08-4016-b7e9-bb882f168707" providerId="ADAL" clId="{FE9DFF45-01DC-45CC-A80A-B50597210401}" dt="2026-01-28T15:39:22.829" v="22" actId="1076"/>
          <ac:spMkLst>
            <pc:docMk/>
            <pc:sldMk cId="536010063" sldId="528"/>
            <ac:spMk id="4" creationId="{CB33C395-3CC3-4B54-6421-D833B99114A3}"/>
          </ac:spMkLst>
        </pc:spChg>
      </pc:sldChg>
      <pc:sldChg chg="modSp mod">
        <pc:chgData name="Alexander Deliukov" userId="d5fda0f2-1d08-4016-b7e9-bb882f168707" providerId="ADAL" clId="{FE9DFF45-01DC-45CC-A80A-B50597210401}" dt="2026-01-28T15:39:25.882" v="23" actId="1076"/>
        <pc:sldMkLst>
          <pc:docMk/>
          <pc:sldMk cId="3298366752" sldId="529"/>
        </pc:sldMkLst>
        <pc:spChg chg="mod">
          <ac:chgData name="Alexander Deliukov" userId="d5fda0f2-1d08-4016-b7e9-bb882f168707" providerId="ADAL" clId="{FE9DFF45-01DC-45CC-A80A-B50597210401}" dt="2026-01-28T15:39:25.882" v="23" actId="1076"/>
          <ac:spMkLst>
            <pc:docMk/>
            <pc:sldMk cId="3298366752" sldId="529"/>
            <ac:spMk id="4" creationId="{E89D4953-F522-1DC0-5021-75B2160CEB19}"/>
          </ac:spMkLst>
        </pc:spChg>
      </pc:sldChg>
      <pc:sldChg chg="modSp mod">
        <pc:chgData name="Alexander Deliukov" userId="d5fda0f2-1d08-4016-b7e9-bb882f168707" providerId="ADAL" clId="{FE9DFF45-01DC-45CC-A80A-B50597210401}" dt="2026-01-28T15:39:29.801" v="24" actId="948"/>
        <pc:sldMkLst>
          <pc:docMk/>
          <pc:sldMk cId="2185029648" sldId="530"/>
        </pc:sldMkLst>
        <pc:spChg chg="mod">
          <ac:chgData name="Alexander Deliukov" userId="d5fda0f2-1d08-4016-b7e9-bb882f168707" providerId="ADAL" clId="{FE9DFF45-01DC-45CC-A80A-B50597210401}" dt="2026-01-28T15:39:29.801" v="24" actId="948"/>
          <ac:spMkLst>
            <pc:docMk/>
            <pc:sldMk cId="2185029648" sldId="530"/>
            <ac:spMk id="2" creationId="{65F52513-E61F-952D-DC13-AF1A239475C6}"/>
          </ac:spMkLst>
        </pc:spChg>
      </pc:sldChg>
      <pc:sldChg chg="modSp mod">
        <pc:chgData name="Alexander Deliukov" userId="d5fda0f2-1d08-4016-b7e9-bb882f168707" providerId="ADAL" clId="{FE9DFF45-01DC-45CC-A80A-B50597210401}" dt="2026-01-28T15:39:37.708" v="27" actId="1076"/>
        <pc:sldMkLst>
          <pc:docMk/>
          <pc:sldMk cId="2464154826" sldId="531"/>
        </pc:sldMkLst>
        <pc:spChg chg="mod">
          <ac:chgData name="Alexander Deliukov" userId="d5fda0f2-1d08-4016-b7e9-bb882f168707" providerId="ADAL" clId="{FE9DFF45-01DC-45CC-A80A-B50597210401}" dt="2026-01-28T15:39:37.708" v="27" actId="1076"/>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5:39:41.737" v="28" actId="14100"/>
        <pc:sldMkLst>
          <pc:docMk/>
          <pc:sldMk cId="3343093809" sldId="533"/>
        </pc:sldMkLst>
        <pc:spChg chg="mod">
          <ac:chgData name="Alexander Deliukov" userId="d5fda0f2-1d08-4016-b7e9-bb882f168707" providerId="ADAL" clId="{FE9DFF45-01DC-45CC-A80A-B50597210401}" dt="2026-01-28T15:39:41.737" v="28" actId="14100"/>
          <ac:spMkLst>
            <pc:docMk/>
            <pc:sldMk cId="3343093809" sldId="533"/>
            <ac:spMk id="2" creationId="{9CEEBBF2-57E8-98A7-5196-A80E5E02DE3D}"/>
          </ac:spMkLst>
        </pc:spChg>
      </pc:sldChg>
      <pc:sldChg chg="modSp mod">
        <pc:chgData name="Alexander Deliukov" userId="d5fda0f2-1d08-4016-b7e9-bb882f168707" providerId="ADAL" clId="{FE9DFF45-01DC-45CC-A80A-B50597210401}" dt="2026-01-28T15:39:46.909" v="29" actId="948"/>
        <pc:sldMkLst>
          <pc:docMk/>
          <pc:sldMk cId="2133269364" sldId="534"/>
        </pc:sldMkLst>
        <pc:spChg chg="mod">
          <ac:chgData name="Alexander Deliukov" userId="d5fda0f2-1d08-4016-b7e9-bb882f168707" providerId="ADAL" clId="{FE9DFF45-01DC-45CC-A80A-B50597210401}" dt="2026-01-28T15:39:46.909" v="29" actId="948"/>
          <ac:spMkLst>
            <pc:docMk/>
            <pc:sldMk cId="2133269364" sldId="534"/>
            <ac:spMk id="2" creationId="{14D1AA4E-9257-5B0A-B307-3A3FE61C373A}"/>
          </ac:spMkLst>
        </pc:spChg>
      </pc:sldChg>
      <pc:sldChg chg="modSp mod">
        <pc:chgData name="Alexander Deliukov" userId="d5fda0f2-1d08-4016-b7e9-bb882f168707" providerId="ADAL" clId="{FE9DFF45-01DC-45CC-A80A-B50597210401}" dt="2026-01-28T15:39:57.368" v="32" actId="1076"/>
        <pc:sldMkLst>
          <pc:docMk/>
          <pc:sldMk cId="895903724" sldId="535"/>
        </pc:sldMkLst>
        <pc:spChg chg="mod">
          <ac:chgData name="Alexander Deliukov" userId="d5fda0f2-1d08-4016-b7e9-bb882f168707" providerId="ADAL" clId="{FE9DFF45-01DC-45CC-A80A-B50597210401}" dt="2026-01-28T15:39:51.660" v="30" actId="948"/>
          <ac:spMkLst>
            <pc:docMk/>
            <pc:sldMk cId="895903724" sldId="535"/>
            <ac:spMk id="3" creationId="{479F3511-8F6B-1635-927F-DA2092DC4D45}"/>
          </ac:spMkLst>
        </pc:spChg>
        <pc:spChg chg="mod">
          <ac:chgData name="Alexander Deliukov" userId="d5fda0f2-1d08-4016-b7e9-bb882f168707" providerId="ADAL" clId="{FE9DFF45-01DC-45CC-A80A-B50597210401}" dt="2026-01-28T15:39:57.368" v="32" actId="1076"/>
          <ac:spMkLst>
            <pc:docMk/>
            <pc:sldMk cId="895903724" sldId="535"/>
            <ac:spMk id="4" creationId="{C7B55AD6-BE39-9CA0-D95D-AC03B2E99E8F}"/>
          </ac:spMkLst>
        </pc:spChg>
      </pc:sldChg>
      <pc:sldChg chg="modSp mod">
        <pc:chgData name="Alexander Deliukov" userId="d5fda0f2-1d08-4016-b7e9-bb882f168707" providerId="ADAL" clId="{FE9DFF45-01DC-45CC-A80A-B50597210401}" dt="2026-01-28T15:40:03.792" v="33" actId="948"/>
        <pc:sldMkLst>
          <pc:docMk/>
          <pc:sldMk cId="328156667" sldId="537"/>
        </pc:sldMkLst>
        <pc:spChg chg="mod">
          <ac:chgData name="Alexander Deliukov" userId="d5fda0f2-1d08-4016-b7e9-bb882f168707" providerId="ADAL" clId="{FE9DFF45-01DC-45CC-A80A-B50597210401}" dt="2026-01-28T15:40:03.792" v="33" actId="948"/>
          <ac:spMkLst>
            <pc:docMk/>
            <pc:sldMk cId="328156667" sldId="537"/>
            <ac:spMk id="2" creationId="{06C04EB7-574D-BEE8-7D60-A52C064F2ABC}"/>
          </ac:spMkLst>
        </pc:spChg>
      </pc:sldChg>
      <pc:sldChg chg="modSp mod">
        <pc:chgData name="Alexander Deliukov" userId="d5fda0f2-1d08-4016-b7e9-bb882f168707" providerId="ADAL" clId="{FE9DFF45-01DC-45CC-A80A-B50597210401}" dt="2026-01-28T15:40:14.348" v="36" actId="1076"/>
        <pc:sldMkLst>
          <pc:docMk/>
          <pc:sldMk cId="2780248464" sldId="538"/>
        </pc:sldMkLst>
        <pc:spChg chg="mod">
          <ac:chgData name="Alexander Deliukov" userId="d5fda0f2-1d08-4016-b7e9-bb882f168707" providerId="ADAL" clId="{FE9DFF45-01DC-45CC-A80A-B50597210401}" dt="2026-01-28T15:40:14.348" v="36" actId="1076"/>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5:40:17.516" v="37" actId="1076"/>
        <pc:sldMkLst>
          <pc:docMk/>
          <pc:sldMk cId="2980495714" sldId="540"/>
        </pc:sldMkLst>
        <pc:spChg chg="mod">
          <ac:chgData name="Alexander Deliukov" userId="d5fda0f2-1d08-4016-b7e9-bb882f168707" providerId="ADAL" clId="{FE9DFF45-01DC-45CC-A80A-B50597210401}" dt="2026-01-28T15:40:17.516" v="37"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5:40:34.768" v="45" actId="1076"/>
        <pc:sldMkLst>
          <pc:docMk/>
          <pc:sldMk cId="2514830005" sldId="541"/>
        </pc:sldMkLst>
        <pc:spChg chg="mod">
          <ac:chgData name="Alexander Deliukov" userId="d5fda0f2-1d08-4016-b7e9-bb882f168707" providerId="ADAL" clId="{FE9DFF45-01DC-45CC-A80A-B50597210401}" dt="2026-01-28T15:40:20.931" v="38"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5:40:23.608" v="40" actId="1076"/>
          <ac:spMkLst>
            <pc:docMk/>
            <pc:sldMk cId="2514830005" sldId="541"/>
            <ac:spMk id="31" creationId="{054E5D47-4CA2-42D3-88F2-36300092A0B6}"/>
          </ac:spMkLst>
        </pc:spChg>
        <pc:spChg chg="mod">
          <ac:chgData name="Alexander Deliukov" userId="d5fda0f2-1d08-4016-b7e9-bb882f168707" providerId="ADAL" clId="{FE9DFF45-01DC-45CC-A80A-B50597210401}" dt="2026-01-28T15:40:25.294" v="41"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5:40:27.680" v="42" actId="404"/>
          <ac:spMkLst>
            <pc:docMk/>
            <pc:sldMk cId="2514830005" sldId="541"/>
            <ac:spMk id="49" creationId="{E8F01505-D47E-4B07-82B8-EC043F5EC813}"/>
          </ac:spMkLst>
        </pc:spChg>
        <pc:spChg chg="mod">
          <ac:chgData name="Alexander Deliukov" userId="d5fda0f2-1d08-4016-b7e9-bb882f168707" providerId="ADAL" clId="{FE9DFF45-01DC-45CC-A80A-B50597210401}" dt="2026-01-28T15:40:34.768" v="45"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5:38:49.680" v="14" actId="20577"/>
        <pc:sldMkLst>
          <pc:docMk/>
          <pc:sldMk cId="2029895012" sldId="542"/>
        </pc:sldMkLst>
        <pc:spChg chg="mod">
          <ac:chgData name="Alexander Deliukov" userId="d5fda0f2-1d08-4016-b7e9-bb882f168707" providerId="ADAL" clId="{FE9DFF45-01DC-45CC-A80A-B50597210401}" dt="2026-01-28T15:38:49.680" v="14" actId="20577"/>
          <ac:spMkLst>
            <pc:docMk/>
            <pc:sldMk cId="2029895012" sldId="542"/>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Edição do estilo do texto mestre</a:t>
            </a:r>
          </a:p>
          <a:p>
            <a:pPr lvl="1"/>
            <a:r>
              <a:rPr lang="ko-KR" altLang="en-US"/>
              <a:t>Segundo nível</a:t>
            </a:r>
          </a:p>
          <a:p>
            <a:pPr lvl="2"/>
            <a:r>
              <a:rPr lang="ko-KR" altLang="en-US"/>
              <a:t>Terceiro nível</a:t>
            </a:r>
          </a:p>
          <a:p>
            <a:pPr lvl="3"/>
            <a:r>
              <a:rPr lang="ko-KR" altLang="en-US"/>
              <a:t>Quarto nível</a:t>
            </a:r>
          </a:p>
          <a:p>
            <a:pPr lvl="4"/>
            <a:r>
              <a:rPr lang="ko-KR" altLang="en-US"/>
              <a:t>Quinto nível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Como é que as alterações climáticas afetam... </a:t>
            </a:r>
            <a:r>
              <a:rPr lang="en-US" altLang="ko-KR" sz="1200" dirty="0">
                <a:solidFill>
                  <a:schemeClr val="tx2"/>
                </a:solidFill>
                <a:cs typeface="Arial" panose="020B0604020202020204" pitchFamily="34" charset="0"/>
              </a:rPr>
              <a:t>as energias renováveis?</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Este projeto recebeu financiamento do Programa Horizonte para a Investigação e Inovação (2021-2027) da União Europeia ao abrigo do acordo de subvenção n.º 101075596. A responsabilidade pelo conteúdo deste material é exclusivamente do projeto Every1 e não reflete necessariamente a opinião da União Europeia. A apresentação está licenciada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sob CC BY-SA 4.0, </a:t>
            </a:r>
            <a:r>
              <a:rPr lang="en-GB" sz="1200" b="0" i="0" kern="1200" dirty="0">
                <a:solidFill>
                  <a:schemeClr val="tx1"/>
                </a:solidFill>
                <a:effectLst/>
                <a:latin typeface="+mn-lt"/>
                <a:ea typeface="+mn-ea"/>
                <a:cs typeface="+mn-cs"/>
              </a:rPr>
              <a:t>salvo indicação em contrário.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produção de energia: Eólica (turbinas eólicas)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Qual é o impacto potencial das alterações climáticas na energia eólica?</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Diferentes tipos de produção de energia: Eólica (turbinas eólicas)</a:t>
            </a:r>
            <a:endParaRPr lang="en-US" sz="1050" dirty="0">
              <a:solidFill>
                <a:schemeClr val="bg1"/>
              </a:solidFill>
            </a:endParaRPr>
          </a:p>
          <a:p>
            <a:pPr algn="just" latinLnBrk="0"/>
            <a:r>
              <a:rPr lang="en-GB" sz="1200" dirty="0"/>
              <a:t>O vento é uma fonte de energia limpa e abundante utilizada para gerar eletricidade. Pode ser aproveitado tanto em terra (onshore) como no mar (offshore).</a:t>
            </a:r>
          </a:p>
          <a:p>
            <a:pPr algn="just" latinLnBrk="0"/>
            <a:endParaRPr lang="en-GB" sz="1200" dirty="0"/>
          </a:p>
          <a:p>
            <a:pPr algn="just" latinLnBrk="0"/>
            <a:r>
              <a:rPr lang="en-GB" sz="1200" dirty="0"/>
              <a:t>As melhorias contínuas na fabricação e no design das turbinas eólicas, combinadas com fatores de capacidade aprimorados (mais eletricidade gerada por turbina) instalados, devido a turbinas mais eficientes e/ou melhor localização, por exemplo, reduziram os custos da energia eólica e reafirmaram sua posição como um fator-chave na transição para a energia limpa.</a:t>
            </a:r>
          </a:p>
          <a:p>
            <a:pPr algn="just" latinLnBrk="0"/>
            <a:endParaRPr lang="en-GB" sz="1200" dirty="0"/>
          </a:p>
          <a:p>
            <a:pPr algn="just" latinLnBrk="0"/>
            <a:r>
              <a:rPr lang="en-GB" sz="1200" dirty="0"/>
              <a:t>De acordo com </a:t>
            </a:r>
            <a:r>
              <a:rPr lang="en-GB" sz="1200" dirty="0">
                <a:hlinkClick r:id="rId3"/>
              </a:rPr>
              <a:t>o Eurostat</a:t>
            </a:r>
            <a:r>
              <a:rPr lang="en-GB" sz="1200" dirty="0"/>
              <a:t>, a energia eólica representou 39,1 % da eletricidade total gerada a partir de fontes renováveis na UE em 2024.</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Diferentes tipos de produção de energia: Eólica (turbinas eólicas)</a:t>
            </a:r>
            <a:endParaRPr lang="en-US" sz="1050" dirty="0">
              <a:solidFill>
                <a:schemeClr val="bg1"/>
              </a:solidFill>
            </a:endParaRPr>
          </a:p>
          <a:p>
            <a:pPr algn="just" latinLnBrk="0"/>
            <a:r>
              <a:rPr lang="en-GB" sz="1200" dirty="0"/>
              <a:t>Os principais componentes de uma turbina eólica são:</a:t>
            </a:r>
          </a:p>
          <a:p>
            <a:pPr algn="just" latinLnBrk="0"/>
            <a:endParaRPr lang="en-GB" sz="1200" dirty="0"/>
          </a:p>
          <a:p>
            <a:pPr marL="342900" indent="-342900" algn="just" latinLnBrk="0">
              <a:buFont typeface="Arial" panose="020B0604020202020204" pitchFamily="34" charset="0"/>
              <a:buChar char="•"/>
            </a:pPr>
            <a:r>
              <a:rPr lang="en-GB" sz="1200" dirty="0"/>
              <a:t>O rotor, que inclui as pás e aciona o eixo, converte a energia eólica em energia rotacional mecânica.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O corpo principal, que aloja o eixo principal, a caixa de engrenagens (que aumenta a velocidade de rotação), o gerador (que converte energia mecânica em eletricidade) e o sistema de controlo.</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A torre de suporte, que eleva a turbina a uma altura onde pode captar correntes de vento mais fortes e consistentes.</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Qual é o impacto potencial das alterações climáticas na energia eólica?</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Além de eventos climáticos severos, como tempestades, e do aumento da intensidade das tempestades, que podem causar danos à infraestrutura das centrais eólicas, </a:t>
            </a:r>
            <a:r>
              <a:rPr lang="en-US" sz="1200" dirty="0"/>
              <a:t>também pode haver mudanças nos padrões dos ventos, reduzindo o vento em muitas regiões («seca eólica»), uma probabilidade crescente de queda de raios e ondas de calor que diminuem a vida útil dos equipamentos e aumentam o tempo de inatividade das turbinas.</a:t>
            </a:r>
            <a:endParaRPr lang="en-US" sz="1200" dirty="0">
              <a:ea typeface="Calibri"/>
              <a:cs typeface="Calibri"/>
            </a:endParaRPr>
          </a:p>
          <a:p>
            <a:pPr marL="457200" indent="-457200" latinLnBrk="0">
              <a:buChar char="•"/>
            </a:pPr>
            <a:r>
              <a:rPr lang="en-US" sz="1200" dirty="0"/>
              <a:t>Pode ser difícil prever a força e os padrões do vento. Isso pode resultar em incerteza ao calcular a geração da central elétrica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produção de energia: Pequenas centrais hidroelétricas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Qual é o impacto potencial das alterações climáticas na energia hidrelétrica de pequena escala?</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Diferentes tipos de produção de energia: Pequenas centrais hidroelétricas</a:t>
            </a:r>
            <a:endParaRPr lang="en-US" sz="1050" dirty="0">
              <a:solidFill>
                <a:schemeClr val="bg1"/>
              </a:solidFill>
            </a:endParaRPr>
          </a:p>
          <a:p>
            <a:pPr algn="just" latinLnBrk="0"/>
            <a:r>
              <a:rPr lang="en-GB" sz="1200" dirty="0"/>
              <a:t>A energia hidrelétrica é derivada do fluxo da água que aciona uma turbina. É uma das fontes mais antigas de energia renovável, já utilizada na era pré-industrial, por exemplo, em moinhos de água.</a:t>
            </a:r>
          </a:p>
          <a:p>
            <a:pPr algn="just" latinLnBrk="0"/>
            <a:endParaRPr lang="en-GB" sz="1200" dirty="0"/>
          </a:p>
          <a:p>
            <a:pPr algn="just" latinLnBrk="0"/>
            <a:r>
              <a:rPr lang="en-GB" sz="1200" dirty="0"/>
              <a:t>Sendo a segunda maior fonte de eletricidade renovável, a energia hidrelétrica continua a ser uma importante fonte de energia atualmente. De acordo com o Eurostat, em 2024, representava 29,9 % da eletricidade total gerada a partir de fontes renováveis na UE. </a:t>
            </a:r>
          </a:p>
          <a:p>
            <a:pPr algn="just" latinLnBrk="0"/>
            <a:endParaRPr lang="en-GB" sz="1200" dirty="0"/>
          </a:p>
          <a:p>
            <a:pPr algn="just" latinLnBrk="0"/>
            <a:r>
              <a:rPr lang="en-GB" sz="1200" dirty="0"/>
              <a:t>A energia hidroelétrica de pequena escala (com produção inferior a 10 megawatts) gera eletricidade para mais de 13 milhões de famílias na Europa (</a:t>
            </a:r>
            <a:r>
              <a:rPr lang="en-GB" sz="1200" dirty="0">
                <a:hlinkClick r:id="rId3"/>
              </a:rPr>
              <a:t>Federação Europeia de Energias Renováveis</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Qual é o impacto potencial das alterações climáticas na energia hidroelétrica de pequena escala?</a:t>
            </a:r>
            <a:endParaRPr lang="en-US" sz="1050" kern="1200" dirty="0">
              <a:solidFill>
                <a:schemeClr val="bg1"/>
              </a:solidFill>
              <a:latin typeface="+mn-lt"/>
              <a:ea typeface="+mn-ea"/>
              <a:cs typeface="+mn-cs"/>
            </a:endParaRPr>
          </a:p>
          <a:p>
            <a:pPr marL="457200" indent="-457200" latinLnBrk="0">
              <a:buFont typeface="Arial"/>
              <a:buChar char="•"/>
            </a:pPr>
            <a:r>
              <a:rPr lang="en-US" sz="1200" dirty="0"/>
              <a:t>O impacto das alterações climáticas na energia hidroelétrica de pequena escala ainda não está claro. Em escala global, alguns estudos projetam um aumento na produção de energia hidroelétrica entre 2,4 % e 6,3 % em diferentes cenários, enquanto outros não têm certeza sobre a direção da mudança. No entanto, todos os estudos concordam que existem variações regionais significativas.</a:t>
            </a:r>
            <a:endParaRPr lang="en-US" sz="1200" dirty="0">
              <a:ea typeface="Calibri"/>
              <a:cs typeface="Calibri"/>
            </a:endParaRPr>
          </a:p>
          <a:p>
            <a:pPr marL="457200" indent="-457200" latinLnBrk="0">
              <a:buChar char="•"/>
            </a:pPr>
            <a:r>
              <a:rPr lang="en-US" sz="1200" dirty="0"/>
              <a:t>Com um clima mais errático e menos previsibilidade sazonal, prevê-se que, por exemplo, no norte da Europa, a energia gerada pela energia hidrelétrica em pequena escala aumente durante o inverno (janeiro-março) e diminua durante a primavera e o verão (abril-junho). </a:t>
            </a:r>
          </a:p>
          <a:p>
            <a:pPr marL="457200" indent="-457200" latinLnBrk="0">
              <a:buChar char="•"/>
            </a:pPr>
            <a:r>
              <a:rPr lang="en-US" sz="1200" dirty="0"/>
              <a:t>No sul da Europa, prevê-se que haja uma redução na eletricidade produzida por pequenas centrais hidroelétricas devido à menor precipitação ao longo do ano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Mitigar o impacto das alterações climáticas nas fontes de energia renováveis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Como podemos mitigar o impacto das alterações climáticas nas fontes de energia renováveis?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Mitigando o impacto das alterações climáticas nas fontes de energia renováveis</a:t>
            </a:r>
          </a:p>
          <a:p>
            <a:pPr latinLnBrk="0"/>
            <a:r>
              <a:rPr lang="en-US" sz="1200" dirty="0"/>
              <a:t>Um artigo da Columbia Climate School intitulado </a:t>
            </a:r>
            <a:r>
              <a:rPr lang="en-US" sz="1200" i="1" dirty="0">
                <a:hlinkClick r:id="rId3"/>
              </a:rPr>
              <a:t>«Como as alterações climáticas afetam as energias renováveis» </a:t>
            </a:r>
            <a:r>
              <a:rPr lang="en-US" sz="1200" dirty="0"/>
              <a:t>discute quatro abordagens para aumentar a «resiliência do sistema energético». São elas: </a:t>
            </a:r>
          </a:p>
          <a:p>
            <a:pPr latinLnBrk="0"/>
            <a:endParaRPr lang="en-US" sz="1200" dirty="0"/>
          </a:p>
          <a:p>
            <a:pPr marL="457200" indent="-457200" latinLnBrk="0">
              <a:buFont typeface="+mj-lt"/>
              <a:buAutoNum type="arabicPeriod"/>
            </a:pPr>
            <a:r>
              <a:rPr lang="en-US" sz="1200" dirty="0"/>
              <a:t>Garantir que não dependemos excessivamente de uma única fonte de energia e utilizamos uma variedade de fontes de energia diferentes («diversificar o mix energético»). Isto pode assumir a forma de «sistemas de energia distribuída» ou energia gerada num único local por uma variedade de fontes diferentes (por exemplo, várias residências com painéis solares e/ou turbinas eólicas). </a:t>
            </a:r>
          </a:p>
          <a:p>
            <a:pPr marL="457200" indent="-457200" latinLnBrk="0">
              <a:buFont typeface="+mj-lt"/>
              <a:buAutoNum type="arabicPeriod"/>
            </a:pPr>
            <a:r>
              <a:rPr lang="en-US" sz="1200" dirty="0"/>
              <a:t>Utilizar redes inteligentes para garantir que a produção e o consumo de energia possam ser equilibrados de forma eficiente.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Mitigar o impacto das alterações climáticas nas fontes de energia renováveis</a:t>
            </a:r>
          </a:p>
          <a:p>
            <a:endParaRPr lang="en-GB" dirty="0"/>
          </a:p>
          <a:p>
            <a:pPr marL="457200" indent="-457200" latinLnBrk="0">
              <a:buAutoNum type="arabicPeriod" startAt="3"/>
            </a:pPr>
            <a:r>
              <a:rPr lang="en-US" sz="1200" dirty="0"/>
              <a:t>Modernizar as infraestruturas para melhor lidar com a imprevisibilidade das alterações climáticas. As melhorias nas infraestruturas incluem melhorias nas turbinas eólicas, para que possam prever e adaptar-se melhor ao frio intenso, ao calor e às tempestades. </a:t>
            </a:r>
          </a:p>
          <a:p>
            <a:pPr marL="457200" indent="-457200" latinLnBrk="0">
              <a:buAutoNum type="arabicPeriod" startAt="3"/>
            </a:pPr>
            <a:r>
              <a:rPr lang="en-US" sz="1200" dirty="0"/>
              <a:t>Utilizar as ferramentas e informações existentes (tais como modelagem e previsão meteorológica) para tomar decisões informadas sobre onde a infraestrutura de energia renovável deve ser localizada.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 impacto das alterações climáticas significa que as condições meteorológicas estão a tornar-se mais incertas e extremas. À medida que fazemos a transição para fontes de energia mais renováveis, que impactos as alterações climáticas estão a ter nas energias renováveis? E que abordagens podemos adotar para mitigar esses impactos?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Nesta breve apresentação, exploraremos: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O que são as alterações climáticas.</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Diferentes tipos de produção de energia (por exemplo, solar, eólica e hidroelétrica em pequena escala).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O impacto potencial das alterações climáticas nessas fontes de energia renováveis.</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Que abordagens podemos adotar para mitigar o impacto das alterações climáticas nas fontes de energia renováveis.</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Mitigar o impacto das alterações climáticas nas fontes de energia renováveis</a:t>
            </a:r>
          </a:p>
          <a:p>
            <a:pPr latinLnBrk="0"/>
            <a:r>
              <a:rPr lang="en-US" sz="1200" dirty="0"/>
              <a:t>Por fim, é importante </a:t>
            </a:r>
            <a:r>
              <a:rPr lang="en-US" sz="1200" dirty="0" err="1"/>
              <a:t>salientar </a:t>
            </a:r>
            <a:r>
              <a:rPr lang="en-US" sz="1200" dirty="0"/>
              <a:t>que as alterações climáticas não afetam apenas as fontes de energia renováveis: </a:t>
            </a:r>
          </a:p>
          <a:p>
            <a:pPr latinLnBrk="0"/>
            <a:endParaRPr lang="en-US" sz="1200" dirty="0"/>
          </a:p>
          <a:p>
            <a:pPr latinLnBrk="0"/>
            <a:r>
              <a:rPr lang="en-US" sz="1200" i="1" dirty="0"/>
              <a:t>«Embora as alterações climáticas representem riscos para as instalações de energia renovável, os sistemas de combustíveis fósseis são prejudicados pelos mesmos impactos, pelo que as vulnerabilidades da energia renovável não devem ser motivo para adiar a transição para a energia limpa, que reduzirá os riscos relacionados com o clima através da redução das emissões de gases com efeito de estufa.» </a:t>
            </a:r>
          </a:p>
          <a:p>
            <a:pPr latinLnBrk="0"/>
            <a:endParaRPr lang="en-US" sz="1200" i="1" dirty="0"/>
          </a:p>
          <a:p>
            <a:pPr latinLnBrk="0"/>
            <a:r>
              <a:rPr lang="en-US" sz="1200" dirty="0"/>
              <a:t>(</a:t>
            </a:r>
            <a:r>
              <a:rPr lang="en-US" sz="1200" dirty="0">
                <a:hlinkClick r:id="rId3"/>
              </a:rPr>
              <a:t>Como as alterações climáticas afetam as energias renováveis</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Se quiser saber mais sobre o impacto potencial das alterações climáticas nas energias renováveis, os seguintes recursos podem ser úteis: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Saiba mais sobre os materiais didáticos do projeto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Confira o conjunto de cursos de curta duração</a:t>
            </a:r>
            <a:r>
              <a:rPr lang="en-GB" sz="1200" i="1" noProof="0" dirty="0">
                <a:solidFill>
                  <a:srgbClr val="373737"/>
                </a:solidFill>
                <a:hlinkClick r:id="rId4"/>
              </a:rPr>
              <a:t> Digital Energy Essentials </a:t>
            </a:r>
            <a:r>
              <a:rPr lang="en-GB" sz="1200" noProof="0" dirty="0">
                <a:solidFill>
                  <a:srgbClr val="373737"/>
                </a:solidFill>
              </a:rPr>
              <a:t>do Every1 sobre digitalização energética.</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Leia o artigo da Associação Internacional de Energia </a:t>
            </a:r>
            <a:r>
              <a:rPr lang="en-US" altLang="ko-KR" sz="1200" i="1" dirty="0">
                <a:solidFill>
                  <a:srgbClr val="373737"/>
                </a:solidFill>
                <a:hlinkClick r:id="rId5"/>
              </a:rPr>
              <a:t>«A energia e o clima estão intimamente ligados: alterações climáticas».</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Leia o artigo da Columbia Climate School intitulado </a:t>
            </a:r>
            <a:r>
              <a:rPr lang="en-US" sz="1200" i="1" dirty="0">
                <a:solidFill>
                  <a:srgbClr val="373737"/>
                </a:solidFill>
                <a:ea typeface="+mn-lt"/>
                <a:cs typeface="+mn-lt"/>
                <a:hlinkClick r:id="rId6"/>
              </a:rPr>
              <a:t>Como as alterações climáticas afetam as energias renováveis</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Agradecimentos</a:t>
            </a:r>
          </a:p>
          <a:p>
            <a:pPr fontAlgn="base" latinLnBrk="0" hangingPunct="0"/>
            <a:r>
              <a:rPr lang="en-GB" i="1" dirty="0"/>
              <a:t>Como é que as alterações climáticas afetam as energias renováveis? </a:t>
            </a:r>
            <a:r>
              <a:rPr lang="en-GB" dirty="0"/>
              <a:t>Inclui adaptações do slide 9 da apresentação </a:t>
            </a:r>
            <a:r>
              <a:rPr lang="en-GB" dirty="0">
                <a:hlinkClick r:id="rId3"/>
              </a:rPr>
              <a:t>«Fotovoltaicos»</a:t>
            </a:r>
            <a:r>
              <a:rPr lang="en-GB" dirty="0"/>
              <a:t> da Comissão Europeia, do slide 11 da </a:t>
            </a:r>
            <a:r>
              <a:rPr lang="en-GB" dirty="0">
                <a:hlinkClick r:id="rId4"/>
              </a:rPr>
              <a:t>apresentação «Energia Eólica»</a:t>
            </a:r>
            <a:r>
              <a:rPr lang="en-GB" dirty="0"/>
              <a:t> da Comissão Europeia e do slide 15 da apresentação </a:t>
            </a:r>
            <a:r>
              <a:rPr lang="en-GB" dirty="0">
                <a:hlinkClick r:id="rId5"/>
              </a:rPr>
              <a:t>«Energia Hidroelétrica»</a:t>
            </a:r>
            <a:r>
              <a:rPr lang="en-GB" dirty="0"/>
              <a:t> da Comissão Europeia (as «Obras Originais»), que estão licenciadas </a:t>
            </a:r>
            <a:r>
              <a:rPr lang="en-GB" u="sng" dirty="0">
                <a:hlinkClick r:id="rId6"/>
              </a:rPr>
              <a:t>sob CC BY 4.0</a:t>
            </a:r>
            <a:r>
              <a:rPr lang="en-GB" dirty="0"/>
              <a:t>. Esta adaptação foi feita e publicada pelo Every1 Project (o «Adaptador») e licenciada sob </a:t>
            </a:r>
            <a:r>
              <a:rPr lang="en-GB" u="sng" dirty="0">
                <a:hlinkClick r:id="rId7"/>
              </a:rPr>
              <a:t>CC BY-SA 4.0</a:t>
            </a:r>
            <a:r>
              <a:rPr lang="en-GB" dirty="0"/>
              <a:t>, salvo indicação em contrário. </a:t>
            </a:r>
            <a:endParaRPr lang="en-US" dirty="0"/>
          </a:p>
          <a:p>
            <a:pPr latinLnBrk="0"/>
            <a:endParaRPr lang="en-GB" dirty="0"/>
          </a:p>
          <a:p>
            <a:pPr latinLnBrk="0"/>
            <a:endParaRPr lang="en-GB" dirty="0"/>
          </a:p>
          <a:p>
            <a:pPr latinLnBrk="0"/>
            <a:r>
              <a:rPr lang="en-GB" dirty="0"/>
              <a:t>As imagens utilizadas nesta apresentação são as seguintes: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Imagem de capa: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por Erik De Haan está licenciada </a:t>
            </a:r>
            <a:r>
              <a:rPr lang="en-US" dirty="0">
                <a:solidFill>
                  <a:schemeClr val="dk1"/>
                </a:solidFill>
                <a:ea typeface="Public Sans"/>
                <a:cs typeface="Public Sans"/>
                <a:sym typeface="Public Sans"/>
                <a:hlinkClick r:id="rId9"/>
              </a:rPr>
              <a:t>sob 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Introdução e Mitigação do impacto das alterações climáticas nas fontes de energia renováveis: </a:t>
            </a:r>
            <a:r>
              <a:rPr lang="en-US" dirty="0">
                <a:solidFill>
                  <a:schemeClr val="dk1"/>
                </a:solidFill>
                <a:ea typeface="Public Sans"/>
                <a:cs typeface="Public Sans"/>
                <a:sym typeface="Public Sans"/>
                <a:hlinkClick r:id="rId10"/>
              </a:rPr>
              <a:t>Vento, finalmente, </a:t>
            </a:r>
            <a:r>
              <a:rPr lang="en-US" dirty="0">
                <a:solidFill>
                  <a:schemeClr val="dk1"/>
                </a:solidFill>
                <a:ea typeface="Public Sans"/>
                <a:cs typeface="Public Sans"/>
                <a:sym typeface="Public Sans"/>
              </a:rPr>
              <a:t>de Kim Jensen, licenciada </a:t>
            </a:r>
            <a:r>
              <a:rPr lang="en-US" dirty="0">
                <a:solidFill>
                  <a:schemeClr val="dk1"/>
                </a:solidFill>
                <a:ea typeface="Public Sans"/>
                <a:cs typeface="Public Sans"/>
                <a:sym typeface="Public Sans"/>
                <a:hlinkClick r:id="rId9"/>
              </a:rPr>
              <a:t>sob 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 que são as alterações climáticas?: </a:t>
            </a:r>
            <a:r>
              <a:rPr lang="en-US" dirty="0">
                <a:solidFill>
                  <a:schemeClr val="dk1"/>
                </a:solidFill>
                <a:ea typeface="Public Sans"/>
                <a:cs typeface="Public Sans"/>
                <a:sym typeface="Public Sans"/>
                <a:hlinkClick r:id="rId11"/>
              </a:rPr>
              <a:t>Alterações climáticas, </a:t>
            </a:r>
            <a:r>
              <a:rPr lang="en-US" dirty="0">
                <a:solidFill>
                  <a:schemeClr val="dk1"/>
                </a:solidFill>
                <a:ea typeface="Public Sans"/>
                <a:cs typeface="Public Sans"/>
                <a:sym typeface="Public Sans"/>
              </a:rPr>
              <a:t>de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está licenciada </a:t>
            </a:r>
            <a:r>
              <a:rPr lang="en-US" dirty="0">
                <a:solidFill>
                  <a:schemeClr val="dk1"/>
                </a:solidFill>
                <a:ea typeface="Public Sans"/>
                <a:cs typeface="Public Sans"/>
                <a:sym typeface="Public Sans"/>
                <a:hlinkClick r:id="rId12"/>
              </a:rPr>
              <a:t>sob 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Qual é o impacto potencial das alterações climáticas na energia solar?: </a:t>
            </a:r>
            <a:r>
              <a:rPr lang="en-US" dirty="0">
                <a:solidFill>
                  <a:schemeClr val="dk1"/>
                </a:solidFill>
                <a:ea typeface="Public Sans"/>
                <a:cs typeface="Public Sans"/>
                <a:sym typeface="Public Sans"/>
                <a:hlinkClick r:id="rId13"/>
              </a:rPr>
              <a:t>Painéis solares </a:t>
            </a:r>
            <a:r>
              <a:rPr lang="en-US" dirty="0">
                <a:solidFill>
                  <a:schemeClr val="dk1"/>
                </a:solidFill>
                <a:ea typeface="Public Sans"/>
                <a:cs typeface="Public Sans"/>
                <a:sym typeface="Public Sans"/>
              </a:rPr>
              <a:t>por Jonathan Cutrer está licenciada </a:t>
            </a:r>
            <a:r>
              <a:rPr lang="en-US" dirty="0">
                <a:solidFill>
                  <a:schemeClr val="dk1"/>
                </a:solidFill>
                <a:ea typeface="Public Sans"/>
                <a:cs typeface="Public Sans"/>
                <a:sym typeface="Public Sans"/>
                <a:hlinkClick r:id="rId9"/>
              </a:rPr>
              <a:t>sob 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Qual é o impacto potencial das alterações climáticas na energia eólica?: </a:t>
            </a:r>
            <a:r>
              <a:rPr lang="en-US" dirty="0">
                <a:solidFill>
                  <a:schemeClr val="dk1"/>
                </a:solidFill>
                <a:ea typeface="Public Sans"/>
                <a:cs typeface="Public Sans"/>
                <a:sym typeface="Public Sans"/>
                <a:hlinkClick r:id="rId14"/>
              </a:rPr>
              <a:t>Eletricidade, </a:t>
            </a:r>
            <a:r>
              <a:rPr lang="en-US" dirty="0">
                <a:solidFill>
                  <a:schemeClr val="dk1"/>
                </a:solidFill>
                <a:ea typeface="Public Sans"/>
                <a:cs typeface="Public Sans"/>
                <a:sym typeface="Public Sans"/>
              </a:rPr>
              <a:t>por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está licenciado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Qual é o impacto potencial das alterações climáticas na energia hidrelétrica de pequena escala?: </a:t>
            </a:r>
            <a:r>
              <a:rPr lang="en-US" sz="1200" dirty="0">
                <a:solidFill>
                  <a:schemeClr val="dk1"/>
                </a:solidFill>
                <a:ea typeface="Public Sans"/>
                <a:cs typeface="Public Sans"/>
                <a:sym typeface="Public Sans"/>
                <a:hlinkClick r:id="rId16"/>
              </a:rPr>
              <a:t>Mini central hidrelétrica, </a:t>
            </a:r>
            <a:r>
              <a:rPr lang="en-US" sz="1200" dirty="0">
                <a:solidFill>
                  <a:schemeClr val="dk1"/>
                </a:solidFill>
                <a:ea typeface="Public Sans"/>
                <a:cs typeface="Public Sans"/>
                <a:sym typeface="Public Sans"/>
              </a:rPr>
              <a:t>de Sergii </a:t>
            </a:r>
            <a:r>
              <a:rPr lang="en-US" sz="1200" dirty="0" err="1">
                <a:solidFill>
                  <a:schemeClr val="dk1"/>
                </a:solidFill>
                <a:ea typeface="Public Sans"/>
                <a:cs typeface="Public Sans"/>
                <a:sym typeface="Public Sans"/>
              </a:rPr>
              <a:t>Gulenok, </a:t>
            </a:r>
            <a:r>
              <a:rPr lang="en-US" sz="1200" dirty="0">
                <a:solidFill>
                  <a:schemeClr val="dk1"/>
                </a:solidFill>
                <a:ea typeface="Public Sans"/>
                <a:cs typeface="Public Sans"/>
                <a:sym typeface="Public Sans"/>
              </a:rPr>
              <a:t>está </a:t>
            </a:r>
            <a:r>
              <a:rPr lang="en-US" dirty="0">
                <a:solidFill>
                  <a:schemeClr val="dk1"/>
                </a:solidFill>
                <a:ea typeface="Public Sans"/>
                <a:cs typeface="Public Sans"/>
                <a:sym typeface="Public Sans"/>
              </a:rPr>
              <a:t>licenciada </a:t>
            </a:r>
            <a:r>
              <a:rPr lang="en-US" dirty="0">
                <a:solidFill>
                  <a:schemeClr val="dk1"/>
                </a:solidFill>
                <a:ea typeface="Public Sans"/>
                <a:cs typeface="Public Sans"/>
                <a:sym typeface="Public Sans"/>
                <a:hlinkClick r:id="rId9"/>
              </a:rPr>
              <a:t>sob 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Agradecimentos</a:t>
            </a:r>
          </a:p>
          <a:p>
            <a:pPr latinLnBrk="0">
              <a:buSzPts val="2800"/>
            </a:pPr>
            <a:r>
              <a:rPr lang="en-GB" sz="1200" dirty="0">
                <a:solidFill>
                  <a:srgbClr val="231F20"/>
                </a:solidFill>
                <a:ea typeface="Calibri"/>
                <a:cs typeface="Calibri"/>
              </a:rPr>
              <a:t>Os seguintes recursos foram utilizados para elaborar esta apresentação: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Alterações climáticas e energia eólica: Os ventos da mudança.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&amp; van Vuuren, D. P. (2021). Impactos das alterações climáticas no fornecimento de energia renovável.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Alterações climáticas e energias renováveis</a:t>
            </a:r>
            <a:r>
              <a:rPr lang="en-US" sz="1200" dirty="0">
                <a:solidFill>
                  <a:schemeClr val="dk1"/>
                </a:solidFill>
              </a:rPr>
              <a:t>. Agência Internacional de Energias Renováveis.</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Sistemas solares fotovoltaicos em condições meteorológicas extremas: Estudos de caso, classificação, avaliação da vulnerabilidade e vias de adaptação. </a:t>
            </a:r>
            <a:r>
              <a:rPr lang="en-US" sz="1200" dirty="0">
                <a:solidFill>
                  <a:schemeClr val="dk1"/>
                </a:solidFill>
              </a:rPr>
              <a:t>Science Direct: Relatórios sobre Energia. Volume 13, junho de 2025, págs. 929-959. </a:t>
            </a:r>
            <a:r>
              <a:rPr lang="en-US" sz="1200" dirty="0">
                <a:solidFill>
                  <a:schemeClr val="dk1"/>
                </a:solidFill>
                <a:hlinkClick r:id="rId5"/>
              </a:rPr>
              <a:t>https://www.sciencedirect.com/science/article/pii/S2352484724008813#:~:text=Os furacões podem causar danos diretos e prejudicar os sistemas solares fotovoltaicos.20%20Energy%20Reports,%20Volume%2013,2025,Pages%20929-959,ISSN%202352-4847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Previsão do inevitável: uma revisão sobre os impactos das alterações climáticas nos recursos de energia renovável. </a:t>
            </a:r>
            <a:r>
              <a:rPr lang="en-US" sz="1200" i="1" dirty="0">
                <a:solidFill>
                  <a:schemeClr val="dk1"/>
                </a:solidFill>
              </a:rPr>
              <a:t>Tecnologias e Avaliações de Energia Sustentável</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Impactos das alterações climáticas na geração de energia renovável. Uma revisão das projeções quantitativas. </a:t>
            </a:r>
            <a:r>
              <a:rPr lang="en-US" sz="1200" i="1" dirty="0">
                <a:solidFill>
                  <a:schemeClr val="dk1"/>
                </a:solidFill>
              </a:rPr>
              <a:t>Revisões de Energia Renovável e Sustentável</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Relatório Mundial sobre o Desenvolvimento da Pequena Hidroeletricidade 2022. Publicação temática: Pequena Hidroeletricidade e Alterações Climáticas. Organização das Nações Unidas para o Desenvolvimento Industrial, Viena, Áustria; Centro Internacional para a Pequena Hidroeletricidade, Hangzhou, China. Disponível em</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(11 </a:t>
            </a:r>
            <a:r>
              <a:rPr lang="en-US" sz="1200" dirty="0" err="1">
                <a:solidFill>
                  <a:schemeClr val="dk1"/>
                </a:solidFill>
              </a:rPr>
              <a:t>de janeiro</a:t>
            </a:r>
            <a:r>
              <a:rPr lang="en-US" sz="1200" dirty="0">
                <a:solidFill>
                  <a:schemeClr val="dk1"/>
                </a:solidFill>
              </a:rPr>
              <a:t> de 2021). </a:t>
            </a:r>
            <a:r>
              <a:rPr lang="en-US" sz="1200" i="1" dirty="0" err="1">
                <a:solidFill>
                  <a:schemeClr val="dk1"/>
                </a:solidFill>
              </a:rPr>
              <a:t>Energias renováveis nas alterações climáticas</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Obrigado!</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Começamos por definir as alterações climáticas e, em seguida, exploramos três tipos diferentes de produção de energia. Começamos por convidá-lo a fazer uma pausa e refletir sobre uma questão. Reserve um momento para refletir sobre cada questão, antes de avançar para aprender mais sobre um tipo específico de produção de energia, o impacto potencial das alterações climáticas e as possíveis soluções.</a:t>
            </a:r>
          </a:p>
          <a:p>
            <a:pPr latinLnBrk="0"/>
            <a:endParaRPr lang="en-GB" sz="1200" noProof="0" dirty="0">
              <a:solidFill>
                <a:srgbClr val="2B2C30"/>
              </a:solidFill>
              <a:sym typeface="Public Sans"/>
            </a:endParaRPr>
          </a:p>
          <a:p>
            <a:pPr latinLnBrk="0"/>
            <a:r>
              <a:rPr lang="en-GB" sz="1200" dirty="0">
                <a:solidFill>
                  <a:srgbClr val="2B2C30"/>
                </a:solidFill>
                <a:sym typeface="Public Sans"/>
              </a:rPr>
              <a:t>Pode trabalhar cada tipo de produção de energia, um por um. Em alternativa, pode selecionar um tipo específico que gostaria de explorar primeiro através do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Alterações climáticas e três tipos diferentes de produção de energia</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Introdução: O que são as alterações climáticas?</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Foco nas alterações climáticas e nos diferentes tipos de produção de energia: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Energia solar (painéis fotovoltaicos).</a:t>
            </a:r>
          </a:p>
          <a:p>
            <a:pPr marL="800100" lvl="1" indent="-342900" latinLnBrk="0">
              <a:buFont typeface="Arial" panose="020B0604020202020204" pitchFamily="34" charset="0"/>
              <a:buChar char="•"/>
            </a:pPr>
            <a:r>
              <a:rPr lang="en-US" sz="2400" dirty="0">
                <a:ea typeface="Calibri"/>
                <a:cs typeface="Calibri"/>
                <a:sym typeface="Public Sans"/>
              </a:rPr>
              <a:t>Energia</a:t>
            </a:r>
            <a:r>
              <a:rPr lang="en-US" sz="2400" dirty="0">
                <a:ea typeface="Public Sans"/>
                <a:cs typeface="Public Sans"/>
                <a:sym typeface="Public Sans"/>
              </a:rPr>
              <a:t> eólica (turbinas eólicas).</a:t>
            </a:r>
          </a:p>
          <a:p>
            <a:pPr marL="800100" lvl="1" indent="-342900" latinLnBrk="0">
              <a:buFont typeface="Arial" panose="020B0604020202020204" pitchFamily="34" charset="0"/>
              <a:buChar char="•"/>
            </a:pPr>
            <a:r>
              <a:rPr lang="en-US" sz="2400" dirty="0">
                <a:ea typeface="Public Sans"/>
                <a:cs typeface="Public Sans"/>
                <a:sym typeface="Public Sans"/>
              </a:rPr>
              <a:t>Hidroelétrica de pequena escala.</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Mitigar o impacto das alterações climáticas nas fontes de energia renováveis.</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O que é alteração climática? </a:t>
            </a:r>
            <a:endParaRPr lang="en-US" sz="1050" kern="1200" dirty="0">
              <a:solidFill>
                <a:schemeClr val="bg1"/>
              </a:solidFill>
              <a:latin typeface="+mn-lt"/>
              <a:ea typeface="+mn-ea"/>
              <a:cs typeface="+mn-cs"/>
            </a:endParaRPr>
          </a:p>
          <a:p>
            <a:pPr latinLnBrk="0"/>
            <a:r>
              <a:rPr lang="en-GB" sz="1200" dirty="0">
                <a:ea typeface="Roboto"/>
                <a:cs typeface="Roboto"/>
              </a:rPr>
              <a:t>“Mudança climática refere-se a alterações de longo prazo nas temperaturas e nos padrões climáticos. Essas alterações podem ser naturais, devido a mudanças na atividade solar ou grandes erupções vulcânicas. </a:t>
            </a:r>
          </a:p>
          <a:p>
            <a:pPr latinLnBrk="0"/>
            <a:endParaRPr lang="en-GB" sz="1200" dirty="0">
              <a:ea typeface="Roboto"/>
              <a:cs typeface="Roboto"/>
            </a:endParaRPr>
          </a:p>
          <a:p>
            <a:pPr latinLnBrk="0"/>
            <a:r>
              <a:rPr lang="en-GB" sz="1200" dirty="0">
                <a:ea typeface="Roboto"/>
                <a:cs typeface="Roboto"/>
              </a:rPr>
              <a:t>Mas, desde o século XIX, </a:t>
            </a:r>
            <a:r>
              <a:rPr lang="en-GB" sz="1200" dirty="0">
                <a:ea typeface="Roboto"/>
                <a:cs typeface="Roboto"/>
                <a:hlinkClick r:id="rId3">
                  <a:extLst>
                    <a:ext uri="{A12FA001-AC4F-418D-AE19-62706E023703}">
                      <ahyp:hlinkClr xmlns:ahyp="http://schemas.microsoft.com/office/drawing/2018/hyperlinkcolor" val="tx"/>
                    </a:ext>
                  </a:extLst>
                </a:hlinkClick>
              </a:rPr>
              <a:t>as atividades humanas têm sido o principal fator das alterações climáticas</a:t>
            </a:r>
            <a:r>
              <a:rPr lang="en-GB" sz="1200" dirty="0">
                <a:ea typeface="Roboto"/>
                <a:cs typeface="Roboto"/>
              </a:rPr>
              <a:t>, principalmente devido à queima de combustíveis fósseis, como carvão, petróleo e gás. </a:t>
            </a:r>
          </a:p>
          <a:p>
            <a:pPr latinLnBrk="0"/>
            <a:endParaRPr lang="en-GB" sz="1200" dirty="0">
              <a:ea typeface="Roboto"/>
              <a:cs typeface="Roboto"/>
            </a:endParaRPr>
          </a:p>
          <a:p>
            <a:pPr latinLnBrk="0"/>
            <a:r>
              <a:rPr lang="en-GB" sz="1200" dirty="0">
                <a:ea typeface="Roboto"/>
                <a:cs typeface="Roboto"/>
              </a:rPr>
              <a:t>A queima de combustíveis fósseis gera emissões de gases de efeito estufa que agem como um cobertor envolvendo a Terra, retendo o calor do sol e elevando as temperaturas.” (</a:t>
            </a:r>
            <a:r>
              <a:rPr lang="en-GB" sz="1200" dirty="0">
                <a:ea typeface="Roboto"/>
                <a:cs typeface="Roboto"/>
                <a:hlinkClick r:id="rId4">
                  <a:extLst>
                    <a:ext uri="{A12FA001-AC4F-418D-AE19-62706E023703}">
                      <ahyp:hlinkClr xmlns:ahyp="http://schemas.microsoft.com/office/drawing/2018/hyperlinkcolor" val="tx"/>
                    </a:ext>
                  </a:extLst>
                </a:hlinkClick>
              </a:rPr>
              <a:t>Nações Unidas</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O que é a alteração climática?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Conforme explica a Organização </a:t>
            </a:r>
            <a:r>
              <a:rPr lang="en-GB" sz="1200" dirty="0">
                <a:ea typeface="Public Sans"/>
                <a:cs typeface="Public Sans"/>
                <a:sym typeface="Public Sans"/>
                <a:hlinkClick r:id="rId3"/>
              </a:rPr>
              <a:t>das Nações Unidas</a:t>
            </a:r>
            <a:r>
              <a:rPr lang="en-GB" sz="1200" dirty="0">
                <a:ea typeface="Public Sans"/>
                <a:cs typeface="Public Sans"/>
                <a:sym typeface="Public Sans"/>
              </a:rPr>
              <a:t>, podemos combater as alterações climáticas através da redução das emissões de gases com efeito de estufa. Para isso, precisamos: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Abandonar os combustíveis fósseis (como o carvão e o petróleo) e passar a utilizar fontes de energia renováveis (como a solar e a eólica).</a:t>
            </a:r>
          </a:p>
          <a:p>
            <a:pPr marL="342900" indent="-342900" latinLnBrk="0">
              <a:buFont typeface="Arial" panose="020B0604020202020204" pitchFamily="34" charset="0"/>
              <a:buChar char="•"/>
            </a:pPr>
            <a:r>
              <a:rPr lang="en-GB" sz="1200" dirty="0">
                <a:ea typeface="Public Sans"/>
                <a:cs typeface="Public Sans"/>
                <a:sym typeface="Public Sans"/>
              </a:rPr>
              <a:t>Adaptar-nos aos impactos das alterações climáticas.</a:t>
            </a:r>
          </a:p>
          <a:p>
            <a:pPr marL="342900" indent="-342900" latinLnBrk="0">
              <a:buFont typeface="Arial" panose="020B0604020202020204" pitchFamily="34" charset="0"/>
              <a:buChar char="•"/>
            </a:pPr>
            <a:r>
              <a:rPr lang="en-GB" sz="1200" dirty="0">
                <a:ea typeface="Public Sans"/>
                <a:cs typeface="Public Sans"/>
                <a:sym typeface="Public Sans"/>
              </a:rPr>
              <a:t>Investir na mudança. É necessário investimento, tanto por parte dos governos como das empresas.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produção de energia: Solar (painéis fotovoltaicos)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Qual é o impacto potencial das alterações climáticas na energia solar?</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Diferentes tipos de produção de energia: Solar (painéis fotovoltaicos)</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A energia fotovoltaica é um método de geração de energia elétrica que utiliza células solares para converter a energia do sol em eletricidade. Essas células são montadas em painéis solares e, em seguida, instaladas no solo, em telhados ou flutuando em barragens ou lagos.</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A tecnologia fotovoltaica está a tornar-se cada vez mais utilizada em todo o mundo. Ano após ano, a energia fotovoltaica representa uma parte cada vez maior do mix energético da UE. Em 2024, a produção de eletricidade fotovoltaica da UE representou 11% da produção bruta de eletricidade da UE, de acordo com </a:t>
            </a:r>
            <a:r>
              <a:rPr lang="en-US" sz="1200" dirty="0">
                <a:ea typeface="Public Sans"/>
                <a:cs typeface="Public Sans"/>
                <a:sym typeface="Public Sans"/>
                <a:hlinkClick r:id="rId3"/>
              </a:rPr>
              <a:t>a Ember</a:t>
            </a:r>
            <a:r>
              <a:rPr lang="en-US" sz="1200" dirty="0">
                <a:ea typeface="Public Sans"/>
                <a:cs typeface="Public Sans"/>
                <a:sym typeface="Public Sans"/>
              </a:rPr>
              <a:t>.</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Qual é o impacto potencial das alterações climáticas na energia solar?</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Os furacões e tornados podem ser muito intensos e imprevisíveis. Este tipo de evento climático pode causar danos físicos significativos aos sistemas fotovoltaicos solares e aos seus componentes elétricos, deslocando-os e danificando-os. (Okonkwo et al, 2025). </a:t>
            </a:r>
          </a:p>
          <a:p>
            <a:pPr marL="342900" indent="-342900" latinLnBrk="0">
              <a:buFont typeface="Arial" panose="020B0604020202020204" pitchFamily="34" charset="0"/>
              <a:buChar char="•"/>
            </a:pPr>
            <a:r>
              <a:rPr lang="en-GB" sz="1200" dirty="0">
                <a:ea typeface="Public Sans"/>
                <a:cs typeface="Public Sans"/>
                <a:sym typeface="Public Sans"/>
              </a:rPr>
              <a:t>As baterias dos painéis solares também podem ser danificadas por altas temperaturas. O isolamento pode oferecer alguma proteção.</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O uso da energia solar pode aumentar em zonas climáticas moderadas, onde há um aumento da luz solar direta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E07035-13A2-AF41-C79B-149FEE816C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73" y="6212109"/>
            <a:ext cx="2043805" cy="428400"/>
          </a:xfrm>
          <a:prstGeom prst="rect">
            <a:avLst/>
          </a:prstGeom>
        </p:spPr>
      </p:pic>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3"/>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9E1A349E-B1AD-C8CA-A457-709521A1DA87}"/>
              </a:ext>
            </a:extLst>
          </p:cNvPr>
          <p:cNvSpPr txBox="1"/>
          <p:nvPr userDrawn="1"/>
        </p:nvSpPr>
        <p:spPr>
          <a:xfrm>
            <a:off x="2133599" y="6072366"/>
            <a:ext cx="5451231" cy="707886"/>
          </a:xfrm>
          <a:prstGeom prst="rect">
            <a:avLst/>
          </a:prstGeom>
          <a:noFill/>
        </p:spPr>
        <p:txBody>
          <a:bodyPr wrap="square" rtlCol="0">
            <a:spAutoFit/>
          </a:bodyPr>
          <a:lstStyle/>
          <a:p>
            <a:pPr latinLnBrk="0" hangingPunct="0"/>
            <a:r>
              <a:rPr lang="pt-PT" sz="1000" b="0" i="0" kern="1200" noProof="1">
                <a:solidFill>
                  <a:schemeClr val="tx1"/>
                </a:solidFill>
                <a:effectLst/>
                <a:latin typeface="+mn-lt"/>
                <a:ea typeface="+mn-ea"/>
                <a:cs typeface="+mn-cs"/>
              </a:rPr>
              <a:t>Este projeto recebeu financiamento do Programa Horizonte para a Investigação e Inovação (2021-2027) da União Europeia ao abrigo do acordo de subvenção n.º 101075596. A responsabilidade pelo conteúdo deste material é exclusivamente do projeto Every1 e não reflete necessariamente a opinião da União Europeia. A apresentação está licenciada </a:t>
            </a:r>
            <a:r>
              <a:rPr lang="pt-PT" sz="1000" b="0" i="0" u="sng" kern="1200" noProof="1">
                <a:solidFill>
                  <a:schemeClr val="tx1"/>
                </a:solidFill>
                <a:effectLst/>
                <a:latin typeface="+mn-lt"/>
                <a:ea typeface="+mn-ea"/>
                <a:cs typeface="+mn-cs"/>
                <a:hlinkClick r:id="rId4" tooltip="Original URL: https://creativecommons.org/licenses/by-sa/4.0/deed.en. Click or tap if you trust this link."/>
              </a:rPr>
              <a:t>sob CC BY-SA 4.0, </a:t>
            </a:r>
            <a:r>
              <a:rPr lang="pt-PT" sz="1000" b="0" i="0" kern="1200" noProof="1">
                <a:solidFill>
                  <a:schemeClr val="tx1"/>
                </a:solidFill>
                <a:effectLst/>
                <a:latin typeface="+mn-lt"/>
                <a:ea typeface="+mn-ea"/>
                <a:cs typeface="+mn-cs"/>
              </a:rPr>
              <a:t>salvo indicação em contrário. </a:t>
            </a:r>
            <a:endParaRPr lang="pt-PT"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pt-PT" sz="6000" noProof="1"/>
              <a:t>Como as alterações climáticas afetam as energias renováveis?</a:t>
            </a:r>
            <a:endParaRPr lang="pt-PT"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Diferentes tipos de produção de energia: Eólica (turbinas eólicas) - Introdução</a:t>
            </a:r>
            <a:endParaRPr lang="pt-PT" noProof="1">
              <a:effectLst/>
            </a:endParaRPr>
          </a:p>
          <a:p>
            <a:endParaRPr lang="pt-PT"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Qual é o impacto potencial das alterações climáticas na energia eólica?</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Diferentes tipos de produção de energia: Eólica (turbinas eólicas) 1</a:t>
            </a:r>
            <a:endParaRPr lang="pt-PT" noProof="1">
              <a:effectLst/>
            </a:endParaRPr>
          </a:p>
          <a:p>
            <a:endParaRPr lang="pt-PT"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378461"/>
            <a:ext cx="7993309" cy="3816429"/>
          </a:xfrm>
          <a:prstGeom prst="rect">
            <a:avLst/>
          </a:prstGeom>
          <a:noFill/>
        </p:spPr>
        <p:txBody>
          <a:bodyPr wrap="square" lIns="91440" tIns="45720" rIns="91440" bIns="45720" rtlCol="0" anchor="t">
            <a:spAutoFit/>
          </a:bodyPr>
          <a:lstStyle/>
          <a:p>
            <a:pPr latinLnBrk="0"/>
            <a:r>
              <a:rPr lang="en-GB" sz="2000" dirty="0"/>
              <a:t>O vento é uma fonte de energia limpa e abundante utilizada para gerar eletricidade. Pode ser aproveitado tanto em terra (onshore) como no mar (offshore).</a:t>
            </a:r>
          </a:p>
          <a:p>
            <a:pPr latinLnBrk="0"/>
            <a:endParaRPr lang="en-GB" sz="1100" dirty="0"/>
          </a:p>
          <a:p>
            <a:pPr latinLnBrk="0"/>
            <a:r>
              <a:rPr lang="en-GB" sz="2000" dirty="0"/>
              <a:t>As melhorias contínuas na fabricação e no design das turbinas eólicas, combinadas com fatores de capacidade aprimorados (mais eletricidade gerada por turbina) instalados, devido a turbinas mais eficientes e/ou melhor localização, por exemplo, reduziram os custos da energia eólica e reafirmaram sua posição como um fator-chave na transição para a energia limpa.</a:t>
            </a:r>
          </a:p>
          <a:p>
            <a:pPr latinLnBrk="0"/>
            <a:endParaRPr lang="en-GB" sz="1100" dirty="0"/>
          </a:p>
          <a:p>
            <a:pPr latinLnBrk="0"/>
            <a:r>
              <a:rPr lang="en-GB" sz="2000" dirty="0"/>
              <a:t>De acordo com </a:t>
            </a:r>
            <a:r>
              <a:rPr lang="en-GB" sz="2000" dirty="0">
                <a:hlinkClick r:id="rId3"/>
              </a:rPr>
              <a:t>o Eurostat</a:t>
            </a:r>
            <a:r>
              <a:rPr lang="en-GB" sz="2000" dirty="0"/>
              <a:t>, a energia eólica representou 39,1 % da eletricidade total gerada a partir de fontes renováveis na UE em 2024.</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Diferentes tipos de produção de energia: Eólica (turbinas eólicas) 2</a:t>
            </a:r>
            <a:endParaRPr lang="pt-PT" noProof="1">
              <a:effectLst/>
            </a:endParaRPr>
          </a:p>
          <a:p>
            <a:endParaRPr lang="pt-PT" noProof="1"/>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Os principais componentes de uma turbina eólica são:</a:t>
            </a:r>
          </a:p>
          <a:p>
            <a:pPr marL="342900" indent="-342900" algn="just" latinLnBrk="0">
              <a:buFont typeface="Arial" panose="020B0604020202020204" pitchFamily="34" charset="0"/>
              <a:buChar char="•"/>
            </a:pPr>
            <a:r>
              <a:rPr lang="en-GB" sz="2400" dirty="0"/>
              <a:t>O rotor, que inclui as pás e aciona o eixo, converte a energia eólica em energia rotacional mecânica.</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O corpo principal, que aloja o eixo principal, a caixa de engrenagens (que aumenta a velocidade de rotação), o gerador (que converte energia mecânica em eletricidade) e o sistema de controlo.</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A torre de suporte, que eleva a turbina a uma altura onde pode captar correntes de vento mais fortes e consistentes.</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4" y="766568"/>
            <a:ext cx="11424907"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Qual é o impacto potencial das alterações climáticas na energia eólica?</a:t>
            </a:r>
            <a:endParaRPr lang="pt-PT" noProof="1">
              <a:effectLst/>
            </a:endParaRPr>
          </a:p>
          <a:p>
            <a:endParaRPr lang="pt-PT" noProof="1"/>
          </a:p>
        </p:txBody>
      </p:sp>
      <p:sp>
        <p:nvSpPr>
          <p:cNvPr id="4" name="TextBox 3">
            <a:extLst>
              <a:ext uri="{FF2B5EF4-FFF2-40B4-BE49-F238E27FC236}">
                <a16:creationId xmlns:a16="http://schemas.microsoft.com/office/drawing/2014/main" id="{F3695D75-7CB2-2E3E-FC36-E6C5542486F1}"/>
              </a:ext>
            </a:extLst>
          </p:cNvPr>
          <p:cNvSpPr txBox="1"/>
          <p:nvPr/>
        </p:nvSpPr>
        <p:spPr>
          <a:xfrm>
            <a:off x="4233798" y="2581030"/>
            <a:ext cx="7675608" cy="3785652"/>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Além de eventos climáticos severos, como tempestades, e do aumento da intensidade das tempestades, que podem causar danos à infraestrutura das centrais eólicas, </a:t>
            </a:r>
            <a:r>
              <a:rPr lang="en-US" sz="2400" dirty="0"/>
              <a:t>também pode haver mudanças nos padrões dos ventos, reduzindo o vento em muitas regiões («seca eólica»), uma probabilidade crescente de queda de raios e ondas de calor, reduzindo a vida útil dos equipamentos e aumentando o tempo de inatividade das turbinas.</a:t>
            </a:r>
            <a:endParaRPr lang="en-US" sz="2400" dirty="0">
              <a:ea typeface="Calibri"/>
              <a:cs typeface="Calibri"/>
            </a:endParaRPr>
          </a:p>
          <a:p>
            <a:pPr marL="457200" indent="-457200" latinLnBrk="0">
              <a:buChar char="•"/>
            </a:pPr>
            <a:r>
              <a:rPr lang="en-US" sz="2400" dirty="0"/>
              <a:t>Pode ser difícil prever a força e os padrões do vento. Isso pode resultar em incerteza ao calcular a geração da central elétrica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Diferentes tipos de produção de energia: Pequenas centrais hidroelétricas - Introdução</a:t>
            </a:r>
            <a:endParaRPr lang="pt-PT" noProof="1">
              <a:effectLst/>
            </a:endParaRPr>
          </a:p>
          <a:p>
            <a:endParaRPr lang="pt-PT"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Qual é o impacto potencial das alterações climáticas na energia hidroelétrica de pequena escala?</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Diferentes tipos de produção de energia: energia hidrelétrica de pequena escala</a:t>
            </a:r>
            <a:endParaRPr lang="pt-PT" noProof="1">
              <a:effectLst/>
            </a:endParaRPr>
          </a:p>
          <a:p>
            <a:endParaRPr lang="pt-PT"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792072" y="2493010"/>
            <a:ext cx="8022445" cy="3508653"/>
          </a:xfrm>
          <a:prstGeom prst="rect">
            <a:avLst/>
          </a:prstGeom>
          <a:noFill/>
        </p:spPr>
        <p:txBody>
          <a:bodyPr wrap="square" rtlCol="0">
            <a:spAutoFit/>
          </a:bodyPr>
          <a:lstStyle/>
          <a:p>
            <a:pPr latinLnBrk="0"/>
            <a:r>
              <a:rPr lang="en-GB" sz="2000" dirty="0"/>
              <a:t>A energia hidrelétrica é derivada do fluxo da água que aciona uma turbina. É uma das fontes mais antigas de energia renovável, já utilizada na era pré-industrial, por exemplo, em moinhos de água.</a:t>
            </a:r>
          </a:p>
          <a:p>
            <a:pPr latinLnBrk="0"/>
            <a:endParaRPr lang="en-GB" sz="1100" dirty="0"/>
          </a:p>
          <a:p>
            <a:pPr latinLnBrk="0"/>
            <a:r>
              <a:rPr lang="en-GB" sz="2000" dirty="0"/>
              <a:t>Sendo a segunda maior fonte de eletricidade renovável, a energia hidrelétrica continua a ser uma importante fonte de energia atualmente. De acordo com o Eurostat, em 2024 representava 29,9 % da eletricidade total gerada a partir de fontes renováveis na UE. </a:t>
            </a:r>
          </a:p>
          <a:p>
            <a:pPr latinLnBrk="0"/>
            <a:endParaRPr lang="en-GB" sz="1100" dirty="0"/>
          </a:p>
          <a:p>
            <a:pPr latinLnBrk="0"/>
            <a:r>
              <a:rPr lang="en-GB" sz="2000" dirty="0"/>
              <a:t>A energia hidroelétrica de pequena escala (com produção inferior a 10 megawatts) gera eletricidade para mais de 13 milhões de famílias na Europa (</a:t>
            </a:r>
            <a:r>
              <a:rPr lang="en-GB" sz="2000" dirty="0">
                <a:hlinkClick r:id="rId3"/>
              </a:rPr>
              <a:t>Federação Europeia de Energias Renováveis</a:t>
            </a:r>
            <a:r>
              <a:rPr lang="en-GB" sz="20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Qual é o impacto potencial das alterações climáticas nas pequenas centrais hidroelétricas?</a:t>
            </a:r>
            <a:endParaRPr lang="pt-PT" noProof="1">
              <a:effectLst/>
            </a:endParaRPr>
          </a:p>
          <a:p>
            <a:endParaRPr lang="pt-PT"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493538"/>
          </a:xfrm>
          <a:prstGeom prst="rect">
            <a:avLst/>
          </a:prstGeom>
          <a:noFill/>
        </p:spPr>
        <p:txBody>
          <a:bodyPr wrap="square" lIns="91440" tIns="45720" rIns="91440" bIns="45720" rtlCol="0" anchor="t">
            <a:spAutoFit/>
          </a:bodyPr>
          <a:lstStyle/>
          <a:p>
            <a:pPr marL="457200" indent="-457200" latinLnBrk="0">
              <a:buFont typeface="Arial"/>
              <a:buChar char="•"/>
            </a:pPr>
            <a:r>
              <a:rPr lang="en-US" sz="2200" dirty="0"/>
              <a:t>O impacto das alterações climáticas na energia hidroelétrica de pequena escala ainda não é claro. Em escala global, alguns estudos projetam um aumento na produção de energia hidroelétrica entre 2,4 % e 6,3 % em diferentes cenários, enquanto outros não têm certeza sobre a direção da mudança. No entanto, todos os estudos concordam que existem variações regionais significativas.</a:t>
            </a:r>
            <a:endParaRPr lang="en-US" sz="2200" dirty="0">
              <a:ea typeface="Calibri"/>
              <a:cs typeface="Calibri"/>
            </a:endParaRPr>
          </a:p>
          <a:p>
            <a:pPr marL="457200" indent="-457200" latinLnBrk="0">
              <a:buChar char="•"/>
            </a:pPr>
            <a:r>
              <a:rPr lang="en-US" sz="2200" dirty="0"/>
              <a:t>Com um clima mais errático e menos previsibilidade sazonal, prevê-se que, por exemplo, no norte da Europa, a energia gerada pela energia hidrelétrica em pequena escala aumente durante o inverno (janeiro-março) e diminua durante a primavera e o verão (abril-junho). </a:t>
            </a:r>
          </a:p>
          <a:p>
            <a:pPr marL="457200" indent="-457200" latinLnBrk="0">
              <a:buChar char="•"/>
            </a:pPr>
            <a:r>
              <a:rPr lang="en-US" sz="2200" dirty="0"/>
              <a:t>No sul da Europa, prevê-se que haja uma redução na eletricidade produzida por pequenas centrais hidroelétricas devido à menor precipitação ao longo do ano (Welt der </a:t>
            </a:r>
            <a:r>
              <a:rPr lang="en-US" sz="2200" dirty="0" err="1"/>
              <a:t>Physik</a:t>
            </a:r>
            <a:r>
              <a:rPr lang="en-US" sz="22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Mitigar o impacto das alterações climáticas nas fontes de energia renováveis - Introdução</a:t>
            </a:r>
            <a:endParaRPr lang="pt-PT" noProof="1">
              <a:effectLst/>
            </a:endParaRPr>
          </a:p>
          <a:p>
            <a:endParaRPr lang="pt-PT"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Como podemos mitigar o impacto das alterações climáticas nas fontes de energia renováveis?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Mitigar o impacto das alterações climáticas nas fontes de energia renováveis 1</a:t>
            </a:r>
            <a:endParaRPr lang="pt-PT" noProof="1">
              <a:effectLst/>
            </a:endParaRPr>
          </a:p>
          <a:p>
            <a:endParaRPr lang="pt-PT"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47595" y="2519044"/>
            <a:ext cx="8196245" cy="4093428"/>
          </a:xfrm>
          <a:prstGeom prst="rect">
            <a:avLst/>
          </a:prstGeom>
          <a:noFill/>
        </p:spPr>
        <p:txBody>
          <a:bodyPr wrap="square" lIns="91440" tIns="45720" rIns="91440" bIns="45720" rtlCol="0" anchor="t">
            <a:spAutoFit/>
          </a:bodyPr>
          <a:lstStyle/>
          <a:p>
            <a:pPr latinLnBrk="0"/>
            <a:r>
              <a:rPr lang="en-US" sz="2000" dirty="0"/>
              <a:t>Um artigo da Columbia Climate School intitulado </a:t>
            </a:r>
            <a:r>
              <a:rPr lang="en-US" sz="2000" i="1" dirty="0">
                <a:hlinkClick r:id="rId3"/>
              </a:rPr>
              <a:t>«Como as alterações climáticas afetam as energias renováveis» </a:t>
            </a:r>
            <a:r>
              <a:rPr lang="en-US" sz="2000" dirty="0"/>
              <a:t>discute quatro abordagens para aumentar a «resiliência do sistema energético». São elas: </a:t>
            </a:r>
          </a:p>
          <a:p>
            <a:pPr latinLnBrk="0"/>
            <a:endParaRPr lang="en-US" sz="2000" dirty="0"/>
          </a:p>
          <a:p>
            <a:pPr marL="457200" indent="-457200" latinLnBrk="0">
              <a:buFont typeface="+mj-lt"/>
              <a:buAutoNum type="arabicPeriod"/>
            </a:pPr>
            <a:r>
              <a:rPr lang="en-US" sz="2000" dirty="0"/>
              <a:t>Garantir que não dependemos excessivamente de uma única fonte de energia e utilizamos uma variedade de fontes diferentes («diversificar o mix energético»). Isto pode assumir a forma de «sistemas de energia distribuída» ou energia gerada num único local por uma variedade de fontes diferentes (por exemplo, várias residências com painéis solares e/ou turbinas eólicas). </a:t>
            </a:r>
          </a:p>
          <a:p>
            <a:pPr marL="457200" indent="-457200" latinLnBrk="0">
              <a:buFont typeface="+mj-lt"/>
              <a:buAutoNum type="arabicPeriod"/>
            </a:pPr>
            <a:r>
              <a:rPr lang="en-US" sz="2000" dirty="0"/>
              <a:t>Utilizar redes inteligentes para garantir que a produção e o consumo de energia possam ser equilibrados de forma eficiente. </a:t>
            </a:r>
          </a:p>
          <a:p>
            <a:pPr latinLnBrk="0"/>
            <a:endParaRPr lang="en-US" sz="20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Mitigar o impacto das alterações climáticas nas fontes de energia renováveis 2</a:t>
            </a:r>
            <a:endParaRPr lang="pt-PT" noProof="1">
              <a:effectLst/>
            </a:endParaRPr>
          </a:p>
          <a:p>
            <a:endParaRPr lang="pt-PT"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578069" y="3005504"/>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Modernizar as infraestruturas para melhor lidar com a imprevisibilidade das alterações climáticas. As melhorias nas infraestruturas incluem melhorias nas turbinas eólicas, para que possam prever e adaptar-se melhor ao frio intenso, ao calor e às tempestades. </a:t>
            </a:r>
          </a:p>
          <a:p>
            <a:pPr marL="457200" indent="-457200" latinLnBrk="0">
              <a:buAutoNum type="arabicPeriod" startAt="3"/>
            </a:pPr>
            <a:r>
              <a:rPr lang="en-US" sz="2400" dirty="0"/>
              <a:t>Utilização de ferramentas e informações existentes (tais como modelagem e previsão meteorológica) para tomar decisões informadas sobre onde a infraestrutura de energia renovável deve ser localizada.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pt-PT" sz="2800" b="1" noProof="1">
                <a:solidFill>
                  <a:schemeClr val="bg1"/>
                </a:solidFill>
              </a:rPr>
              <a:t>Introdução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O impacto das alterações climáticas significa que as condições meteorológicas estão a tornar-se mais incertas e extremas. À medida que fazemos a transição para fontes de energia mais renováveis, que impactos as alterações climáticas estão a ter nas energias renováveis? E que abordagens podemos adotar para mitigar esses impactos?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Nesta breve apresentação, exploraremos: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O que são as alterações climáticas.</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Diferentes tipos de produção de energia (por exemplo, solar, eólica e hidroelétrica em pequena escala).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O impacto potencial das alterações climáticas nessas fontes de energia renováveis.</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Que abordagens podemos adotar para mitigar o impacto das alterações climáticas nas fontes de energia renováveis.</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Mitigar o impacto das alterações climáticas nas fontes de energia renováveis 3</a:t>
            </a:r>
            <a:endParaRPr lang="pt-PT" noProof="1">
              <a:effectLst/>
            </a:endParaRPr>
          </a:p>
          <a:p>
            <a:endParaRPr lang="pt-PT" noProof="1"/>
          </a:p>
        </p:txBody>
      </p:sp>
      <p:sp>
        <p:nvSpPr>
          <p:cNvPr id="4" name="TextBox 3">
            <a:extLst>
              <a:ext uri="{FF2B5EF4-FFF2-40B4-BE49-F238E27FC236}">
                <a16:creationId xmlns:a16="http://schemas.microsoft.com/office/drawing/2014/main" id="{06E0C1A0-3021-4BED-9D7A-E8EE518B3DF4}"/>
              </a:ext>
            </a:extLst>
          </p:cNvPr>
          <p:cNvSpPr txBox="1"/>
          <p:nvPr/>
        </p:nvSpPr>
        <p:spPr>
          <a:xfrm>
            <a:off x="3705174" y="2173989"/>
            <a:ext cx="8189397" cy="4154984"/>
          </a:xfrm>
          <a:prstGeom prst="rect">
            <a:avLst/>
          </a:prstGeom>
          <a:noFill/>
        </p:spPr>
        <p:txBody>
          <a:bodyPr wrap="square" lIns="91440" tIns="45720" rIns="91440" bIns="45720" rtlCol="0" anchor="t">
            <a:spAutoFit/>
          </a:bodyPr>
          <a:lstStyle/>
          <a:p>
            <a:pPr latinLnBrk="0"/>
            <a:r>
              <a:rPr lang="en-US" sz="2400" dirty="0"/>
              <a:t>Por fim, é importante enfatizar que as alterações climáticas não afetam apenas as fontes de energia renováveis: </a:t>
            </a:r>
          </a:p>
          <a:p>
            <a:pPr latinLnBrk="0"/>
            <a:endParaRPr lang="en-US" sz="2400" dirty="0"/>
          </a:p>
          <a:p>
            <a:pPr latinLnBrk="0"/>
            <a:r>
              <a:rPr lang="en-US" sz="2400" i="1" dirty="0"/>
              <a:t>«Embora as alterações climáticas representem riscos para as instalações de energia renovável, os sistemas de combustíveis fósseis são prejudicados pelos mesmos impactos, pelo que as vulnerabilidades da energia renovável não devem ser motivo para adiar a transição para a energia limpa, que reduzirá os riscos relacionados com o clima através da redução das emissões de gases com efeito de estufa.» </a:t>
            </a:r>
          </a:p>
          <a:p>
            <a:pPr latinLnBrk="0"/>
            <a:endParaRPr lang="en-US" sz="2400" i="1" dirty="0"/>
          </a:p>
          <a:p>
            <a:pPr latinLnBrk="0"/>
            <a:r>
              <a:rPr lang="en-US" sz="2400" dirty="0"/>
              <a:t>(</a:t>
            </a:r>
            <a:r>
              <a:rPr lang="en-US" sz="2400" dirty="0">
                <a:hlinkClick r:id="rId3"/>
              </a:rPr>
              <a:t>Como as alterações climáticas afetam as energias renováveis</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pt-PT"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passos</a:t>
            </a:r>
            <a:endParaRPr lang="pt-PT" noProof="1">
              <a:effectLst/>
            </a:endParaRPr>
          </a:p>
          <a:p>
            <a:endParaRPr lang="pt-PT"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Se quiser saber mais sobre o impacto potencial das alterações climáticas nas energias renováveis, os seguintes recursos podem ser úteis: </a:t>
            </a: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7423" y="3686775"/>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Saiba mais sobre os materiais didáticos do projeto Every1.</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2940" y="3300663"/>
            <a:ext cx="2364667" cy="2123658"/>
          </a:xfrm>
          <a:prstGeom prst="rect">
            <a:avLst/>
          </a:prstGeom>
          <a:noFill/>
        </p:spPr>
        <p:txBody>
          <a:bodyPr wrap="square" rtlCol="0" anchor="t" anchorCtr="0">
            <a:spAutoFit/>
          </a:bodyPr>
          <a:lstStyle/>
          <a:p>
            <a:pPr algn="ctr" latinLnBrk="0"/>
            <a:r>
              <a:rPr lang="en-GB" sz="2200" noProof="0" dirty="0">
                <a:solidFill>
                  <a:srgbClr val="373737"/>
                </a:solidFill>
              </a:rPr>
              <a:t>Confira o conjunto de cursos de curta duração</a:t>
            </a:r>
            <a:r>
              <a:rPr lang="en-GB" sz="2200" i="1" noProof="0" dirty="0">
                <a:solidFill>
                  <a:srgbClr val="373737"/>
                </a:solidFill>
                <a:hlinkClick r:id="rId4"/>
              </a:rPr>
              <a:t> Digital Energy Essentials </a:t>
            </a:r>
            <a:r>
              <a:rPr lang="en-GB" sz="2200" noProof="0" dirty="0">
                <a:solidFill>
                  <a:srgbClr val="373737"/>
                </a:solidFill>
              </a:rPr>
              <a:t>do Every1 sobre digitalização energética.</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56287" y="3035049"/>
            <a:ext cx="2452848" cy="2554545"/>
          </a:xfrm>
          <a:prstGeom prst="rect">
            <a:avLst/>
          </a:prstGeom>
          <a:noFill/>
        </p:spPr>
        <p:txBody>
          <a:bodyPr wrap="square" rtlCol="0" anchor="t" anchorCtr="0">
            <a:spAutoFit/>
          </a:bodyPr>
          <a:lstStyle/>
          <a:p>
            <a:pPr algn="ctr"/>
            <a:r>
              <a:rPr lang="en-US" altLang="ko-KR" sz="2000" dirty="0">
                <a:solidFill>
                  <a:srgbClr val="373737"/>
                </a:solidFill>
              </a:rPr>
              <a:t>Leia o artigo da Associação Internacional de Energia </a:t>
            </a:r>
            <a:r>
              <a:rPr lang="en-US" altLang="ko-KR" sz="2000" i="1" dirty="0">
                <a:solidFill>
                  <a:srgbClr val="373737"/>
                </a:solidFill>
                <a:hlinkClick r:id="rId5"/>
              </a:rPr>
              <a:t>«Energia e clima estão intimamente ligados: Alterações Climáticas».</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10148" y="3177724"/>
            <a:ext cx="2071376" cy="2554545"/>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mn-lt"/>
                <a:cs typeface="+mn-lt"/>
              </a:rPr>
              <a:t>Leia o artigo da Columbia Climate School intitulado </a:t>
            </a:r>
            <a:r>
              <a:rPr lang="en-US" sz="2000" i="1" dirty="0">
                <a:solidFill>
                  <a:srgbClr val="373737"/>
                </a:solidFill>
                <a:ea typeface="+mn-lt"/>
                <a:cs typeface="+mn-lt"/>
                <a:hlinkClick r:id="rId6"/>
              </a:rPr>
              <a:t>Como as alterações climáticas afetam as energias renováveis</a:t>
            </a:r>
            <a:r>
              <a:rPr lang="en-US" sz="2000" i="1" dirty="0">
                <a:solidFill>
                  <a:srgbClr val="373737"/>
                </a:solidFill>
                <a:ea typeface="+mn-lt"/>
                <a:cs typeface="+mn-lt"/>
              </a:rPr>
              <a:t>.</a:t>
            </a:r>
            <a:endParaRPr lang="en-US" altLang="ko-KR" sz="1600"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pt-PT"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Agradecimentos 1</a:t>
            </a:r>
            <a:endParaRPr lang="pt-PT" noProof="1">
              <a:effectLst/>
            </a:endParaRPr>
          </a:p>
          <a:p>
            <a:endParaRPr lang="pt-PT"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5786199"/>
          </a:xfrm>
          <a:prstGeom prst="rect">
            <a:avLst/>
          </a:prstGeom>
          <a:noFill/>
        </p:spPr>
        <p:txBody>
          <a:bodyPr wrap="square" lIns="91440" tIns="45720" rIns="91440" bIns="45720" rtlCol="0" anchor="t">
            <a:spAutoFit/>
          </a:bodyPr>
          <a:lstStyle/>
          <a:p>
            <a:pPr fontAlgn="base" latinLnBrk="0" hangingPunct="0"/>
            <a:r>
              <a:rPr lang="en-GB" sz="1600" i="1" dirty="0"/>
              <a:t>“</a:t>
            </a:r>
            <a:r>
              <a:rPr lang="pt-BR" sz="1600" dirty="0"/>
              <a:t>Como as alterações climáticas afetam as energias renováveis?” </a:t>
            </a:r>
            <a:r>
              <a:rPr lang="en-GB" sz="1600" dirty="0" err="1"/>
              <a:t>Inclui</a:t>
            </a:r>
            <a:r>
              <a:rPr lang="en-GB" sz="1600" dirty="0"/>
              <a:t> adaptações do slide 9 da apresentação </a:t>
            </a:r>
            <a:r>
              <a:rPr lang="en-GB" sz="1600" dirty="0">
                <a:hlinkClick r:id="rId3"/>
              </a:rPr>
              <a:t>«Fotovoltaicos»</a:t>
            </a:r>
            <a:r>
              <a:rPr lang="en-GB" sz="1600" dirty="0"/>
              <a:t> da Comissão Europeia, do slide 11 da </a:t>
            </a:r>
            <a:r>
              <a:rPr lang="en-GB" sz="1600" dirty="0">
                <a:hlinkClick r:id="rId4"/>
              </a:rPr>
              <a:t>apresentação «Energia Eólica»</a:t>
            </a:r>
            <a:r>
              <a:rPr lang="en-GB" sz="1600" dirty="0"/>
              <a:t> da Comissão Europeia e do slide 15 da </a:t>
            </a:r>
            <a:r>
              <a:rPr lang="en-GB" sz="1600" dirty="0">
                <a:hlinkClick r:id="rId5"/>
              </a:rPr>
              <a:t>apresentação «Energia Hidroelétrica»</a:t>
            </a:r>
            <a:r>
              <a:rPr lang="en-GB" sz="1600" dirty="0"/>
              <a:t> da Comissão Europeia (as «Obras Originais»), que estão licenciadas </a:t>
            </a:r>
            <a:r>
              <a:rPr lang="en-GB" sz="1600" u="sng" dirty="0">
                <a:hlinkClick r:id="rId6"/>
              </a:rPr>
              <a:t>sob CC BY 4.0</a:t>
            </a:r>
            <a:r>
              <a:rPr lang="en-GB" sz="1600" dirty="0"/>
              <a:t>. Esta adaptação foi feita e publicada pelo Every1 Project (o «Adaptador») e licenciada sob </a:t>
            </a:r>
            <a:r>
              <a:rPr lang="en-GB" sz="1600" u="sng" dirty="0">
                <a:hlinkClick r:id="rId7"/>
              </a:rPr>
              <a:t>CC BY-SA 4.0</a:t>
            </a:r>
            <a:r>
              <a:rPr lang="en-GB" sz="1600" dirty="0"/>
              <a:t>, salvo indicação em contrário. </a:t>
            </a:r>
            <a:endParaRPr lang="en-US" sz="1600" dirty="0"/>
          </a:p>
          <a:p>
            <a:pPr latinLnBrk="0"/>
            <a:endParaRPr lang="en-GB" sz="1600" dirty="0"/>
          </a:p>
          <a:p>
            <a:pPr latinLnBrk="0"/>
            <a:endParaRPr lang="en-GB" sz="1600" dirty="0"/>
          </a:p>
          <a:p>
            <a:pPr latinLnBrk="0"/>
            <a:r>
              <a:rPr lang="en-GB" sz="1600" dirty="0"/>
              <a:t>As imagens utilizadas nesta apresentação são as seguintes: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Imagem de capa: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por Erik De Haan está licenciada </a:t>
            </a:r>
            <a:r>
              <a:rPr lang="en-US" sz="1600" dirty="0">
                <a:solidFill>
                  <a:schemeClr val="dk1"/>
                </a:solidFill>
                <a:ea typeface="Public Sans"/>
                <a:cs typeface="Public Sans"/>
                <a:sym typeface="Public Sans"/>
                <a:hlinkClick r:id="rId9"/>
              </a:rPr>
              <a:t>sob 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Introdução e Mitigação do impacto das alterações climáticas nas fontes de energia renováveis: </a:t>
            </a:r>
            <a:r>
              <a:rPr lang="en-US" sz="1600" dirty="0">
                <a:solidFill>
                  <a:schemeClr val="dk1"/>
                </a:solidFill>
                <a:ea typeface="Public Sans"/>
                <a:cs typeface="Public Sans"/>
                <a:sym typeface="Public Sans"/>
                <a:hlinkClick r:id="rId10"/>
              </a:rPr>
              <a:t>Vento, finalmente, </a:t>
            </a:r>
            <a:r>
              <a:rPr lang="en-US" sz="1600" dirty="0">
                <a:solidFill>
                  <a:schemeClr val="dk1"/>
                </a:solidFill>
                <a:ea typeface="Public Sans"/>
                <a:cs typeface="Public Sans"/>
                <a:sym typeface="Public Sans"/>
              </a:rPr>
              <a:t>de Kim Jensen, licenciada </a:t>
            </a:r>
            <a:r>
              <a:rPr lang="en-US" sz="1600" dirty="0">
                <a:solidFill>
                  <a:schemeClr val="dk1"/>
                </a:solidFill>
                <a:ea typeface="Public Sans"/>
                <a:cs typeface="Public Sans"/>
                <a:sym typeface="Public Sans"/>
                <a:hlinkClick r:id="rId9"/>
              </a:rPr>
              <a:t>sob 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O que são as alterações climáticas?: </a:t>
            </a:r>
            <a:r>
              <a:rPr lang="en-US" sz="1600" dirty="0">
                <a:solidFill>
                  <a:schemeClr val="dk1"/>
                </a:solidFill>
                <a:ea typeface="Public Sans"/>
                <a:cs typeface="Public Sans"/>
                <a:sym typeface="Public Sans"/>
                <a:hlinkClick r:id="rId11"/>
              </a:rPr>
              <a:t>Alterações climáticas, </a:t>
            </a:r>
            <a:r>
              <a:rPr lang="en-US" sz="1600" dirty="0">
                <a:solidFill>
                  <a:schemeClr val="dk1"/>
                </a:solidFill>
                <a:ea typeface="Public Sans"/>
                <a:cs typeface="Public Sans"/>
                <a:sym typeface="Public Sans"/>
              </a:rPr>
              <a:t>de Andreas </a:t>
            </a:r>
            <a:r>
              <a:rPr lang="en-US" sz="1600" dirty="0" err="1">
                <a:solidFill>
                  <a:schemeClr val="dk1"/>
                </a:solidFill>
                <a:ea typeface="Public Sans"/>
                <a:cs typeface="Public Sans"/>
                <a:sym typeface="Public Sans"/>
              </a:rPr>
              <a:t>Manessinger, </a:t>
            </a:r>
            <a:r>
              <a:rPr lang="en-US" sz="1600" dirty="0">
                <a:solidFill>
                  <a:schemeClr val="dk1"/>
                </a:solidFill>
                <a:ea typeface="Public Sans"/>
                <a:cs typeface="Public Sans"/>
                <a:sym typeface="Public Sans"/>
              </a:rPr>
              <a:t>está licenciada </a:t>
            </a:r>
            <a:r>
              <a:rPr lang="en-US" sz="1600" dirty="0">
                <a:solidFill>
                  <a:schemeClr val="dk1"/>
                </a:solidFill>
                <a:ea typeface="Public Sans"/>
                <a:cs typeface="Public Sans"/>
                <a:sym typeface="Public Sans"/>
                <a:hlinkClick r:id="rId12"/>
              </a:rPr>
              <a:t>sob 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Qual é o impacto potencial das alterações climáticas na energia solar?: </a:t>
            </a:r>
            <a:r>
              <a:rPr lang="en-US" sz="1600" dirty="0">
                <a:solidFill>
                  <a:schemeClr val="dk1"/>
                </a:solidFill>
                <a:ea typeface="Public Sans"/>
                <a:cs typeface="Public Sans"/>
                <a:sym typeface="Public Sans"/>
                <a:hlinkClick r:id="rId13"/>
              </a:rPr>
              <a:t>Painéis solares </a:t>
            </a:r>
            <a:r>
              <a:rPr lang="en-US" sz="1600" dirty="0">
                <a:solidFill>
                  <a:schemeClr val="dk1"/>
                </a:solidFill>
                <a:ea typeface="Public Sans"/>
                <a:cs typeface="Public Sans"/>
                <a:sym typeface="Public Sans"/>
              </a:rPr>
              <a:t>por Jonathan Cutrer está licenciada </a:t>
            </a:r>
            <a:r>
              <a:rPr lang="en-US" sz="1600" dirty="0">
                <a:solidFill>
                  <a:schemeClr val="dk1"/>
                </a:solidFill>
                <a:ea typeface="Public Sans"/>
                <a:cs typeface="Public Sans"/>
                <a:sym typeface="Public Sans"/>
                <a:hlinkClick r:id="rId9"/>
              </a:rPr>
              <a:t>sob 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Qual é o impacto potencial das alterações climáticas na energia eólica?: </a:t>
            </a:r>
            <a:r>
              <a:rPr lang="en-US" sz="1600" dirty="0">
                <a:solidFill>
                  <a:schemeClr val="dk1"/>
                </a:solidFill>
                <a:ea typeface="Public Sans"/>
                <a:cs typeface="Public Sans"/>
                <a:sym typeface="Public Sans"/>
                <a:hlinkClick r:id="rId14"/>
              </a:rPr>
              <a:t>Eletricidade, </a:t>
            </a:r>
            <a:r>
              <a:rPr lang="en-US" sz="1600" dirty="0">
                <a:solidFill>
                  <a:schemeClr val="dk1"/>
                </a:solidFill>
                <a:ea typeface="Public Sans"/>
                <a:cs typeface="Public Sans"/>
                <a:sym typeface="Public Sans"/>
              </a:rPr>
              <a:t>por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está licenciado </a:t>
            </a:r>
            <a:r>
              <a:rPr lang="en-US" sz="1600" dirty="0">
                <a:solidFill>
                  <a:schemeClr val="dk1"/>
                </a:solidFill>
                <a:ea typeface="Public Sans"/>
                <a:cs typeface="Public Sans"/>
                <a:sym typeface="Public Sans"/>
                <a:hlinkClick r:id="rId15"/>
              </a:rPr>
              <a:t>sob 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Qual é o impacto potencial das alterações climáticas na energia hidrelétrica de pequena escala?: </a:t>
            </a:r>
            <a:r>
              <a:rPr lang="en-US" sz="1600" dirty="0">
                <a:solidFill>
                  <a:schemeClr val="dk1"/>
                </a:solidFill>
                <a:ea typeface="Public Sans"/>
                <a:cs typeface="Public Sans"/>
                <a:sym typeface="Public Sans"/>
                <a:hlinkClick r:id="rId16"/>
              </a:rPr>
              <a:t>Mini central hidrelétrica, </a:t>
            </a:r>
            <a:r>
              <a:rPr lang="en-US" sz="1600" dirty="0">
                <a:solidFill>
                  <a:schemeClr val="dk1"/>
                </a:solidFill>
                <a:ea typeface="Public Sans"/>
                <a:cs typeface="Public Sans"/>
                <a:sym typeface="Public Sans"/>
              </a:rPr>
              <a:t>de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está licenciada </a:t>
            </a:r>
            <a:r>
              <a:rPr lang="en-US" sz="1600" dirty="0">
                <a:solidFill>
                  <a:schemeClr val="dk1"/>
                </a:solidFill>
                <a:ea typeface="Public Sans"/>
                <a:cs typeface="Public Sans"/>
                <a:sym typeface="Public Sans"/>
                <a:hlinkClick r:id="rId9"/>
              </a:rPr>
              <a:t>sob 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pt-PT"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Agradecimentos 2</a:t>
            </a:r>
            <a:endParaRPr lang="pt-PT" noProof="1">
              <a:effectLst/>
            </a:endParaRPr>
          </a:p>
          <a:p>
            <a:endParaRPr lang="pt-PT"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Os seguintes recursos foram utilizados para elaborar esta apresentação: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Alterações climáticas e energia eólica: Os ventos da mudança.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&amp; van Vuuren, D. P. (2021). Impactos das alterações climáticas no fornecimento de energia renovável.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Alterações climáticas e energias renováveis</a:t>
            </a:r>
            <a:r>
              <a:rPr lang="en-US" sz="1300" dirty="0">
                <a:solidFill>
                  <a:schemeClr val="dk1"/>
                </a:solidFill>
              </a:rPr>
              <a:t>. Agência Internacional de Energias Renováveis.</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Sistemas solares fotovoltaicos em condições meteorológicas extremas: Estudos de caso, classificação, avaliação da vulnerabilidade e vias de adaptação. </a:t>
            </a:r>
            <a:r>
              <a:rPr lang="en-US" sz="1300" dirty="0">
                <a:solidFill>
                  <a:schemeClr val="dk1"/>
                </a:solidFill>
              </a:rPr>
              <a:t>Science Direct: Relatórios sobre Energia. Volume 13, junho de 2025, págs. 929-959. </a:t>
            </a:r>
            <a:r>
              <a:rPr lang="en-US" sz="1300" dirty="0">
                <a:solidFill>
                  <a:schemeClr val="dk1"/>
                </a:solidFill>
                <a:hlinkClick r:id="rId5"/>
              </a:rPr>
              <a:t>https://www.sciencedirect.com/science/article/pii/S2352484724008813#:~:text=Os furacões podem causar danos diretos e prejudicar os sistemas solares fotovoltaicos.20%20Energy%20Reports,%20Volume%2013,2025,Pages%20929-959,ISSN%202352-4847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Previsão do inevitável: uma revisão sobre os impactos das alterações climáticas nos recursos de energia renovável. </a:t>
            </a:r>
            <a:r>
              <a:rPr lang="en-US" sz="1300" i="1" dirty="0">
                <a:solidFill>
                  <a:schemeClr val="dk1"/>
                </a:solidFill>
              </a:rPr>
              <a:t>Tecnologias e Avaliações de Energia Sustentável</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Impactos das alterações climáticas na geração de energia renovável. Uma revisão das projeções quantitativas. </a:t>
            </a:r>
            <a:r>
              <a:rPr lang="en-US" sz="1300" i="1" dirty="0">
                <a:solidFill>
                  <a:schemeClr val="dk1"/>
                </a:solidFill>
              </a:rPr>
              <a:t>Revisões de Energia Renovável e Sustentável</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Relatório Mundial sobre o Desenvolvimento da Pequena Hidroeletricidade 2022. Publicação temática: Pequena Hidroeletricidade e Alterações Climáticas. Organização das Nações Unidas para o Desenvolvimento Industrial, Viena, Áustria; Centro Internacional para a Pequena Hidroeletricidade, Hangzhou, China. Disponível em</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(11 </a:t>
            </a:r>
            <a:r>
              <a:rPr lang="en-US" sz="1300" dirty="0" err="1">
                <a:solidFill>
                  <a:schemeClr val="dk1"/>
                </a:solidFill>
              </a:rPr>
              <a:t>de janeiro</a:t>
            </a:r>
            <a:r>
              <a:rPr lang="en-US" sz="1300" dirty="0">
                <a:solidFill>
                  <a:schemeClr val="dk1"/>
                </a:solidFill>
              </a:rPr>
              <a:t> de 2021). </a:t>
            </a:r>
            <a:r>
              <a:rPr lang="en-US" sz="1300" i="1" dirty="0" err="1">
                <a:solidFill>
                  <a:schemeClr val="dk1"/>
                </a:solidFill>
              </a:rPr>
              <a:t>Energias renováveis nas alterações climáticas</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pt-PT" sz="6000" noProof="1">
                <a:solidFill>
                  <a:schemeClr val="bg1"/>
                </a:solidFill>
              </a:rPr>
              <a:t>Obrigado!</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pt-PT" sz="2800" b="1" noProof="1">
                <a:solidFill>
                  <a:schemeClr val="bg1"/>
                </a:solidFill>
              </a:rPr>
              <a:t>Introdução</a:t>
            </a:r>
            <a:r>
              <a:rPr lang="pt-PT" sz="2800" b="1" baseline="0" noProof="1">
                <a:solidFill>
                  <a:schemeClr val="bg1"/>
                </a:solidFill>
              </a:rPr>
              <a:t> 2</a:t>
            </a:r>
            <a:endParaRPr lang="pt-PT"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Começamos por definir as alterações climáticas e, em seguida, exploramos três tipos diferentes de produção de energia. Começamos por convidá-lo a fazer uma pausa e refletir sobre uma questão. Reserve um momento para refletir sobre cada questão, antes de avançar para aprender mais sobre um tipo específico de produção de energia, o impacto potencial das alterações climáticas e as possíveis soluções.</a:t>
            </a:r>
          </a:p>
          <a:p>
            <a:pPr latinLnBrk="0"/>
            <a:endParaRPr lang="en-GB" sz="2400" noProof="0" dirty="0">
              <a:solidFill>
                <a:srgbClr val="2B2C30"/>
              </a:solidFill>
              <a:sym typeface="Public Sans"/>
            </a:endParaRPr>
          </a:p>
          <a:p>
            <a:pPr latinLnBrk="0"/>
            <a:r>
              <a:rPr lang="en-GB" sz="2400" dirty="0">
                <a:solidFill>
                  <a:srgbClr val="2B2C30"/>
                </a:solidFill>
                <a:sym typeface="Public Sans"/>
              </a:rPr>
              <a:t>Pode trabalhar cada tipo de produção de energia, um por um. Em alternativa, pode selecionar um tipo específico que gostaria de explorar primeiro através do menu.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Alterações climáticas e três tipos diferentes de produção de energia</a:t>
            </a:r>
            <a:endParaRPr lang="pt-PT" noProof="1">
              <a:effectLst/>
            </a:endParaRPr>
          </a:p>
          <a:p>
            <a:endParaRPr lang="pt-PT"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Introdução: O que é a alteração climática?</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Foco nas alterações climáticas e nos diferentes tipos de produção de energia: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Energia solar (painéis fotovoltaicos).</a:t>
            </a:r>
          </a:p>
          <a:p>
            <a:pPr marL="800100" lvl="1" indent="-342900" latinLnBrk="0">
              <a:buFont typeface="Arial" panose="020B0604020202020204" pitchFamily="34" charset="0"/>
              <a:buChar char="•"/>
            </a:pPr>
            <a:r>
              <a:rPr lang="en-US" sz="2400" dirty="0">
                <a:ea typeface="Calibri"/>
                <a:cs typeface="Calibri"/>
                <a:sym typeface="Public Sans"/>
              </a:rPr>
              <a:t>Energia</a:t>
            </a:r>
            <a:r>
              <a:rPr lang="en-US" sz="2400" dirty="0">
                <a:ea typeface="Public Sans"/>
                <a:cs typeface="Public Sans"/>
                <a:sym typeface="Public Sans"/>
              </a:rPr>
              <a:t> eólica (turbinas eólicas).</a:t>
            </a:r>
          </a:p>
          <a:p>
            <a:pPr marL="800100" lvl="1" indent="-342900" latinLnBrk="0">
              <a:buFont typeface="Arial" panose="020B0604020202020204" pitchFamily="34" charset="0"/>
              <a:buChar char="•"/>
            </a:pPr>
            <a:r>
              <a:rPr lang="en-US" sz="2400" dirty="0">
                <a:ea typeface="Public Sans"/>
                <a:cs typeface="Public Sans"/>
                <a:sym typeface="Public Sans"/>
              </a:rPr>
              <a:t>Hidroelétrica de pequena escala.</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Mitigar o impacto das alterações climáticas nas fontes de energia renováveis.</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O que são as alterações climáticas? </a:t>
            </a:r>
            <a:endParaRPr lang="pt-PT" noProof="1">
              <a:effectLst/>
            </a:endParaRPr>
          </a:p>
          <a:p>
            <a:endParaRPr lang="pt-PT" noProof="1"/>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Lst>
          </p:cNvPr>
          <p:cNvSpPr txBox="1"/>
          <p:nvPr/>
        </p:nvSpPr>
        <p:spPr>
          <a:xfrm>
            <a:off x="4020596" y="2270682"/>
            <a:ext cx="7503089" cy="3785652"/>
          </a:xfrm>
          <a:prstGeom prst="rect">
            <a:avLst/>
          </a:prstGeom>
          <a:noFill/>
        </p:spPr>
        <p:txBody>
          <a:bodyPr wrap="square" lIns="91440" tIns="45720" rIns="91440" bIns="45720" rtlCol="0" anchor="t">
            <a:spAutoFit/>
          </a:bodyPr>
          <a:lstStyle/>
          <a:p>
            <a:pPr latinLnBrk="0"/>
            <a:r>
              <a:rPr lang="en-GB" sz="2000" dirty="0">
                <a:ea typeface="Roboto"/>
                <a:cs typeface="Roboto"/>
              </a:rPr>
              <a:t>“As alterações climáticas referem-se a mudanças de longo prazo nas temperaturas e nos padrões meteorológicos. Essas mudanças podem ser naturais, devido a alterações na atividade solar ou grandes erupções vulcânicas. </a:t>
            </a:r>
          </a:p>
          <a:p>
            <a:pPr latinLnBrk="0"/>
            <a:endParaRPr lang="en-GB" sz="2000" dirty="0">
              <a:ea typeface="Roboto"/>
              <a:cs typeface="Roboto"/>
            </a:endParaRPr>
          </a:p>
          <a:p>
            <a:pPr latinLnBrk="0"/>
            <a:r>
              <a:rPr lang="en-GB" sz="2000" dirty="0">
                <a:ea typeface="Roboto"/>
                <a:cs typeface="Roboto"/>
              </a:rPr>
              <a:t>Mas, desde o século XIX, </a:t>
            </a:r>
            <a:r>
              <a:rPr lang="en-GB" sz="2000" dirty="0">
                <a:ea typeface="Roboto"/>
                <a:cs typeface="Roboto"/>
                <a:hlinkClick r:id="rId4">
                  <a:extLst>
                    <a:ext uri="{A12FA001-AC4F-418D-AE19-62706E023703}">
                      <ahyp:hlinkClr xmlns:ahyp="http://schemas.microsoft.com/office/drawing/2018/hyperlinkcolor" val="tx"/>
                    </a:ext>
                  </a:extLst>
                </a:hlinkClick>
              </a:rPr>
              <a:t>as atividades humanas têm sido o principal fator das alterações climáticas</a:t>
            </a:r>
            <a:r>
              <a:rPr lang="en-GB" sz="2000" dirty="0">
                <a:ea typeface="Roboto"/>
                <a:cs typeface="Roboto"/>
              </a:rPr>
              <a:t>, principalmente devido à queima de combustíveis fósseis, como carvão, petróleo e gás. </a:t>
            </a:r>
          </a:p>
          <a:p>
            <a:pPr latinLnBrk="0"/>
            <a:endParaRPr lang="en-GB" sz="2000" dirty="0">
              <a:ea typeface="Roboto"/>
              <a:cs typeface="Roboto"/>
            </a:endParaRPr>
          </a:p>
          <a:p>
            <a:pPr latinLnBrk="0"/>
            <a:r>
              <a:rPr lang="en-GB" sz="2000" dirty="0">
                <a:ea typeface="Roboto"/>
                <a:cs typeface="Roboto"/>
              </a:rPr>
              <a:t>A queima de combustíveis fósseis gera emissões de gases de efeito estufa que agem como um cobertor envolvendo a Terra, retendo o calor do sol e elevando as temperaturas.” (</a:t>
            </a:r>
            <a:r>
              <a:rPr lang="en-GB" sz="2000" dirty="0">
                <a:ea typeface="Roboto"/>
                <a:cs typeface="Roboto"/>
                <a:hlinkClick r:id="rId5">
                  <a:extLst>
                    <a:ext uri="{A12FA001-AC4F-418D-AE19-62706E023703}">
                      <ahyp:hlinkClr xmlns:ahyp="http://schemas.microsoft.com/office/drawing/2018/hyperlinkcolor" val="tx"/>
                    </a:ext>
                  </a:extLst>
                </a:hlinkClick>
              </a:rPr>
              <a:t>Nações Unidas</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1129288" cy="1325563"/>
          </a:xfrm>
          <a:prstGeom prst="rect">
            <a:avLst/>
          </a:prstGeom>
        </p:spPr>
        <p:txBody>
          <a:bodyPr/>
          <a:lstStyle/>
          <a:p>
            <a:pPr latinLnBrk="0"/>
            <a:r>
              <a:rPr lang="pt-PT" sz="2800" b="1" noProof="1">
                <a:solidFill>
                  <a:schemeClr val="bg1"/>
                </a:solidFill>
              </a:rPr>
              <a:t>O que são as alterações climáticas? Reduzir as emissões de gases com efeito de estufa</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191097" y="2266686"/>
            <a:ext cx="7541439" cy="3416320"/>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Como explica a Organização </a:t>
            </a:r>
            <a:r>
              <a:rPr lang="en-GB" sz="2400" dirty="0">
                <a:ea typeface="Public Sans"/>
                <a:cs typeface="Public Sans"/>
                <a:sym typeface="Public Sans"/>
                <a:hlinkClick r:id="rId4"/>
              </a:rPr>
              <a:t>das Nações Unidas</a:t>
            </a:r>
            <a:r>
              <a:rPr lang="en-GB" sz="2400" dirty="0">
                <a:ea typeface="Public Sans"/>
                <a:cs typeface="Public Sans"/>
                <a:sym typeface="Public Sans"/>
              </a:rPr>
              <a:t>, podemos combater as alterações climáticas através da redução das emissões de gases com efeito de estufa. Para isso, precisamos de: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Abandonar os combustíveis fósseis (como o carvão e o petróleo) e passar a utilizar fontes de energia renováveis (como a solar e a eólica).</a:t>
            </a:r>
          </a:p>
          <a:p>
            <a:pPr marL="342900" indent="-342900" latinLnBrk="0">
              <a:buFont typeface="Arial" panose="020B0604020202020204" pitchFamily="34" charset="0"/>
              <a:buChar char="•"/>
            </a:pPr>
            <a:r>
              <a:rPr lang="en-GB" sz="2400" dirty="0">
                <a:ea typeface="Public Sans"/>
                <a:cs typeface="Public Sans"/>
                <a:sym typeface="Public Sans"/>
              </a:rPr>
              <a:t>Adaptar-nos aos impactos das alterações climáticas.</a:t>
            </a:r>
          </a:p>
          <a:p>
            <a:pPr marL="342900" indent="-342900" latinLnBrk="0">
              <a:buFont typeface="Arial" panose="020B0604020202020204" pitchFamily="34" charset="0"/>
              <a:buChar char="•"/>
            </a:pPr>
            <a:r>
              <a:rPr lang="en-GB" sz="2400" dirty="0">
                <a:ea typeface="Public Sans"/>
                <a:cs typeface="Public Sans"/>
                <a:sym typeface="Public Sans"/>
              </a:rPr>
              <a:t>Investir na mudança. É necessário investimento, tanto por parte dos governos como das empresas.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Diferentes tipos de produção de energia: Solar (painéis fotovoltaicos) - Introdução</a:t>
            </a:r>
            <a:endParaRPr lang="pt-PT" noProof="1">
              <a:effectLst/>
            </a:endParaRPr>
          </a:p>
          <a:p>
            <a:endParaRPr lang="pt-PT"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Qual é o impacto potencial das alterações climáticas na energia solar?</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Diferentes tipos de produção de energia: Solar (painéis fotovoltaicos)</a:t>
            </a:r>
            <a:endParaRPr lang="pt-PT" noProof="1">
              <a:effectLst/>
            </a:endParaRPr>
          </a:p>
          <a:p>
            <a:endParaRPr lang="pt-PT"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5749" y="2055118"/>
            <a:ext cx="7355251" cy="4154984"/>
          </a:xfrm>
          <a:prstGeom prst="rect">
            <a:avLst/>
          </a:prstGeom>
          <a:noFill/>
        </p:spPr>
        <p:txBody>
          <a:bodyPr wrap="square" rtlCol="0">
            <a:spAutoFit/>
          </a:bodyPr>
          <a:lstStyle/>
          <a:p>
            <a:pPr latinLnBrk="0"/>
            <a:r>
              <a:rPr lang="en-US" sz="2400" dirty="0">
                <a:ea typeface="Public Sans"/>
                <a:cs typeface="Public Sans"/>
                <a:sym typeface="Public Sans"/>
              </a:rPr>
              <a:t>A energia fotovoltaica é um método de geração de energia elétrica que utiliza células solares para converter a energia do sol em eletricidade. Essas células são montadas em painéis solares e, em seguida, instaladas no solo, em telhados ou flutuando em barragens ou lagos.</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A tecnologia fotovoltaica está a tornar-se cada vez mais utilizada em todo o mundo. Ano após ano, a energia fotovoltaica representa uma parte cada vez maior do mix energético da UE. Em 2024, a produção de eletricidade fotovoltaica da UE representou 11% da produção bruta de eletricidade da UE, de acordo com </a:t>
            </a:r>
            <a:r>
              <a:rPr lang="en-US" sz="2400" dirty="0">
                <a:ea typeface="Public Sans"/>
                <a:cs typeface="Public Sans"/>
                <a:sym typeface="Public Sans"/>
                <a:hlinkClick r:id="rId3"/>
              </a:rPr>
              <a:t>a Ember</a:t>
            </a:r>
            <a:r>
              <a:rPr lang="en-US" sz="2400" dirty="0">
                <a:ea typeface="Public Sans"/>
                <a:cs typeface="Public Sans"/>
                <a:sym typeface="Public Sans"/>
              </a:rPr>
              <a:t>.</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1000" y="788871"/>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mn-ea"/>
                <a:cs typeface="+mn-cs"/>
              </a:rPr>
              <a:t>Qual é o impacto potencial das alterações climáticas na energia solar?</a:t>
            </a:r>
            <a:endParaRPr lang="pt-PT" noProof="1">
              <a:effectLst/>
            </a:endParaRPr>
          </a:p>
          <a:p>
            <a:endParaRPr lang="pt-PT"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334091" y="2269529"/>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Os furacões e tornados podem ser muito intensos e imprevisíveis. Este tipo de evento climático pode causar danos físicos significativos aos sistemas fotovoltaicos solares e seus componentes elétricos, deslocando-os e danificando-os. (Okonkwo et al, 2025). </a:t>
            </a:r>
          </a:p>
          <a:p>
            <a:pPr marL="342900" indent="-342900" latinLnBrk="0">
              <a:buFont typeface="Arial" panose="020B0604020202020204" pitchFamily="34" charset="0"/>
              <a:buChar char="•"/>
            </a:pPr>
            <a:r>
              <a:rPr lang="en-GB" sz="2400" dirty="0">
                <a:ea typeface="Public Sans"/>
                <a:cs typeface="Public Sans"/>
                <a:sym typeface="Public Sans"/>
              </a:rPr>
              <a:t>As baterias dos painéis solares também podem ser danificadas por altas temperaturas. O isolamento pode oferecer alguma proteção.</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O uso da energia solar pode aumentar em zonas climáticas moderadas, onde há um aumento da luz solar direta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D9F6A0-E3F2-4C5B-9BA6-ED09B971F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5606</Words>
  <Application>Microsoft Macintosh PowerPoint</Application>
  <PresentationFormat>Widescreen</PresentationFormat>
  <Paragraphs>306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Como as alterações climáticas afetam as energias renováveis?</vt:lpstr>
      <vt:lpstr>Introdução 1</vt:lpstr>
      <vt:lpstr>Introdução 2</vt:lpstr>
      <vt:lpstr>Alterações climáticas e três tipos diferentes de produção de energia </vt:lpstr>
      <vt:lpstr>O que são as alterações climáticas?  </vt:lpstr>
      <vt:lpstr>O que são as alterações climáticas? Reduzir as emissões de gases com efeito de estufa</vt:lpstr>
      <vt:lpstr>Diferentes tipos de produção de energia: Solar (painéis fotovoltaicos) - Introdução </vt:lpstr>
      <vt:lpstr>Diferentes tipos de produção de energia: Solar (painéis fotovoltaicos) </vt:lpstr>
      <vt:lpstr>Qual é o impacto potencial das alterações climáticas na energia solar? </vt:lpstr>
      <vt:lpstr>Diferentes tipos de produção de energia: Eólica (turbinas eólicas) - Introdução </vt:lpstr>
      <vt:lpstr>Diferentes tipos de produção de energia: Eólica (turbinas eólicas) 1 </vt:lpstr>
      <vt:lpstr>Diferentes tipos de produção de energia: Eólica (turbinas eólicas) 2 </vt:lpstr>
      <vt:lpstr>Qual é o impacto potencial das alterações climáticas na energia eólica? </vt:lpstr>
      <vt:lpstr>Diferentes tipos de produção de energia: Pequenas centrais hidroelétricas - Introdução </vt:lpstr>
      <vt:lpstr>Diferentes tipos de produção de energia: energia hidrelétrica de pequena escala </vt:lpstr>
      <vt:lpstr>Qual é o impacto potencial das alterações climáticas nas pequenas centrais hidroelétricas? </vt:lpstr>
      <vt:lpstr>Mitigar o impacto das alterações climáticas nas fontes de energia renováveis - Introdução </vt:lpstr>
      <vt:lpstr>Mitigar o impacto das alterações climáticas nas fontes de energia renováveis 1 </vt:lpstr>
      <vt:lpstr>Mitigar o impacto das alterações climáticas nas fontes de energia renováveis 2 </vt:lpstr>
      <vt:lpstr>Mitigar o impacto das alterações climáticas nas fontes de energia renováveis 3 </vt:lpstr>
      <vt:lpstr>Próximos passos </vt:lpstr>
      <vt:lpstr>Agradecimentos 1 </vt:lpstr>
      <vt:lpstr>Agradecimentos 2 </vt:lpstr>
      <vt:lpstr>Obrigado!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2026-03-17T16:59:00Z</dcterms:modified>
  <cp:category/>
</cp:coreProperties>
</file>