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03" r:id="rId5"/>
    <p:sldId id="257" r:id="rId6"/>
    <p:sldId id="306" r:id="rId7"/>
    <p:sldId id="307" r:id="rId8"/>
    <p:sldId id="287" r:id="rId9"/>
    <p:sldId id="309" r:id="rId10"/>
    <p:sldId id="290" r:id="rId11"/>
    <p:sldId id="310" r:id="rId12"/>
    <p:sldId id="264" r:id="rId13"/>
    <p:sldId id="291" r:id="rId14"/>
    <p:sldId id="265" r:id="rId15"/>
    <p:sldId id="292" r:id="rId16"/>
    <p:sldId id="293" r:id="rId17"/>
    <p:sldId id="286" r:id="rId18"/>
    <p:sldId id="282" r:id="rId19"/>
    <p:sldId id="294" r:id="rId20"/>
    <p:sldId id="295" r:id="rId21"/>
    <p:sldId id="298" r:id="rId22"/>
    <p:sldId id="297" r:id="rId23"/>
    <p:sldId id="308" r:id="rId24"/>
    <p:sldId id="296" r:id="rId25"/>
    <p:sldId id="299" r:id="rId26"/>
    <p:sldId id="300" r:id="rId27"/>
    <p:sldId id="302" r:id="rId28"/>
    <p:sldId id="304" r:id="rId29"/>
    <p:sldId id="31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EJQQt1e9LPVhT6OagdoMA==" hashData="+aJ+V5gWSfC8FLOOa+WQGRuroOkIVVHBwqQNahsmPK9gsK/tXX9pc6umMde2EHiwbj9isviOQEEmkUDBV0Eq3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/>
    <p:restoredTop sz="77908" autoAdjust="0"/>
  </p:normalViewPr>
  <p:slideViewPr>
    <p:cSldViewPr snapToGrid="0">
      <p:cViewPr varScale="1">
        <p:scale>
          <a:sx n="85" d="100"/>
          <a:sy n="85" d="100"/>
        </p:scale>
        <p:origin x="16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Tan" userId="8ce5270c-ec91-47e3-b3ed-c9746ddfe401" providerId="ADAL" clId="{2261651A-20D5-4311-A2D0-13321119C6C1}"/>
    <pc:docChg chg="modSld">
      <pc:chgData name="Naomi Tan" userId="8ce5270c-ec91-47e3-b3ed-c9746ddfe401" providerId="ADAL" clId="{2261651A-20D5-4311-A2D0-13321119C6C1}" dt="2022-08-11T10:34:28.789" v="11" actId="20577"/>
      <pc:docMkLst>
        <pc:docMk/>
      </pc:docMkLst>
      <pc:sldChg chg="modSp mod">
        <pc:chgData name="Naomi Tan" userId="8ce5270c-ec91-47e3-b3ed-c9746ddfe401" providerId="ADAL" clId="{2261651A-20D5-4311-A2D0-13321119C6C1}" dt="2022-08-11T10:34:28.789" v="11" actId="20577"/>
        <pc:sldMkLst>
          <pc:docMk/>
          <pc:sldMk cId="102884307" sldId="304"/>
        </pc:sldMkLst>
        <pc:spChg chg="mod">
          <ac:chgData name="Naomi Tan" userId="8ce5270c-ec91-47e3-b3ed-c9746ddfe401" providerId="ADAL" clId="{2261651A-20D5-4311-A2D0-13321119C6C1}" dt="2022-08-11T10:34:28.789" v="11" actId="20577"/>
          <ac:spMkLst>
            <pc:docMk/>
            <pc:sldMk cId="102884307" sldId="304"/>
            <ac:spMk id="5" creationId="{D64D0145-6297-4A66-B578-EAE197E0A215}"/>
          </ac:spMkLst>
        </pc:spChg>
      </pc:sldChg>
    </pc:docChg>
  </pc:docChgLst>
  <pc:docChgLst>
    <pc:chgData name="Naomi Tan" userId="8ce5270c-ec91-47e3-b3ed-c9746ddfe401" providerId="ADAL" clId="{788C81C7-7698-4435-83DC-EE87D3748AD0}"/>
    <pc:docChg chg="undo custSel modSld">
      <pc:chgData name="Naomi Tan" userId="8ce5270c-ec91-47e3-b3ed-c9746ddfe401" providerId="ADAL" clId="{788C81C7-7698-4435-83DC-EE87D3748AD0}" dt="2022-08-29T11:35:52.070" v="14" actId="20577"/>
      <pc:docMkLst>
        <pc:docMk/>
      </pc:docMkLst>
      <pc:sldChg chg="delSp modSp mod">
        <pc:chgData name="Naomi Tan" userId="8ce5270c-ec91-47e3-b3ed-c9746ddfe401" providerId="ADAL" clId="{788C81C7-7698-4435-83DC-EE87D3748AD0}" dt="2022-08-29T11:35:52.070" v="14" actId="20577"/>
        <pc:sldMkLst>
          <pc:docMk/>
          <pc:sldMk cId="1819020706" sldId="303"/>
        </pc:sldMkLst>
        <pc:spChg chg="del mod">
          <ac:chgData name="Naomi Tan" userId="8ce5270c-ec91-47e3-b3ed-c9746ddfe401" providerId="ADAL" clId="{788C81C7-7698-4435-83DC-EE87D3748AD0}" dt="2022-08-29T11:35:49.491" v="12" actId="478"/>
          <ac:spMkLst>
            <pc:docMk/>
            <pc:sldMk cId="1819020706" sldId="303"/>
            <ac:spMk id="13" creationId="{F3D24764-EC4F-4CB5-837C-0E9454FCA68D}"/>
          </ac:spMkLst>
        </pc:spChg>
        <pc:spChg chg="mod">
          <ac:chgData name="Naomi Tan" userId="8ce5270c-ec91-47e3-b3ed-c9746ddfe401" providerId="ADAL" clId="{788C81C7-7698-4435-83DC-EE87D3748AD0}" dt="2022-08-29T11:35:52.070" v="14" actId="20577"/>
          <ac:spMkLst>
            <pc:docMk/>
            <pc:sldMk cId="1819020706" sldId="303"/>
            <ac:spMk id="16" creationId="{E3F2990E-D744-4FDD-850E-7C43682976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E8-0DA1-5A46-8547-7997C183DD0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Clique para editar os estilos de texto principal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28AF-C390-D94A-86D3-7BD7243CB0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4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A28AF-C390-D94A-86D3-7BD7243CB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6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</a:t>
            </a:r>
            <a:r>
              <a:rPr lang="en-US" dirty="0" err="1"/>
              <a:t>planeamento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, </a:t>
            </a:r>
            <a:r>
              <a:rPr lang="en-US" dirty="0" err="1"/>
              <a:t>estratégico</a:t>
            </a:r>
            <a:r>
              <a:rPr lang="en-US" dirty="0"/>
              <a:t> e </a:t>
            </a:r>
            <a:r>
              <a:rPr lang="en-US" dirty="0" err="1"/>
              <a:t>integrado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ajuda</a:t>
            </a:r>
            <a:r>
              <a:rPr lang="en-US" dirty="0"/>
              <a:t> a </a:t>
            </a:r>
            <a:r>
              <a:rPr lang="en-US" dirty="0" err="1"/>
              <a:t>garantir</a:t>
            </a:r>
            <a:r>
              <a:rPr lang="en-US" dirty="0"/>
              <a:t> o </a:t>
            </a:r>
            <a:r>
              <a:rPr lang="en-US" dirty="0" err="1"/>
              <a:t>desenvolvimento</a:t>
            </a:r>
            <a:r>
              <a:rPr lang="en-US" dirty="0"/>
              <a:t> de um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resiliente</a:t>
            </a:r>
            <a:r>
              <a:rPr lang="en-US" dirty="0"/>
              <a:t> e de </a:t>
            </a:r>
            <a:r>
              <a:rPr lang="en-US" dirty="0" err="1"/>
              <a:t>baixo</a:t>
            </a:r>
            <a:r>
              <a:rPr lang="en-US" dirty="0"/>
              <a:t> </a:t>
            </a:r>
            <a:r>
              <a:rPr lang="en-US" dirty="0" err="1"/>
              <a:t>custo</a:t>
            </a:r>
            <a:r>
              <a:rPr lang="en-US" dirty="0"/>
              <a:t> que continua a </a:t>
            </a:r>
            <a:r>
              <a:rPr lang="en-US" dirty="0" err="1"/>
              <a:t>satisfazer</a:t>
            </a:r>
            <a:r>
              <a:rPr lang="en-US" dirty="0"/>
              <a:t> a </a:t>
            </a:r>
            <a:r>
              <a:rPr lang="en-US" dirty="0" err="1"/>
              <a:t>procura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do tempo.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</a:t>
            </a:r>
            <a:r>
              <a:rPr lang="en-US" dirty="0" err="1"/>
              <a:t>planeamento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considerar</a:t>
            </a:r>
            <a:r>
              <a:rPr lang="en-US" dirty="0"/>
              <a:t> e </a:t>
            </a:r>
            <a:r>
              <a:rPr lang="en-US" dirty="0" err="1"/>
              <a:t>integrar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objectivos</a:t>
            </a:r>
            <a:r>
              <a:rPr lang="en-US" dirty="0"/>
              <a:t> de </a:t>
            </a:r>
            <a:r>
              <a:rPr lang="en-US" dirty="0" err="1"/>
              <a:t>desenvolvimento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as </a:t>
            </a:r>
            <a:r>
              <a:rPr lang="en-US" dirty="0" err="1"/>
              <a:t>interações</a:t>
            </a:r>
            <a:r>
              <a:rPr lang="en-US" dirty="0"/>
              <a:t> com a </a:t>
            </a:r>
            <a:r>
              <a:rPr lang="en-US" dirty="0" err="1"/>
              <a:t>água</a:t>
            </a:r>
            <a:r>
              <a:rPr lang="en-US" dirty="0"/>
              <a:t>, a </a:t>
            </a:r>
            <a:r>
              <a:rPr lang="en-US" dirty="0" err="1"/>
              <a:t>utilização</a:t>
            </a:r>
            <a:r>
              <a:rPr lang="en-US" dirty="0"/>
              <a:t> dos solos e a </a:t>
            </a:r>
            <a:r>
              <a:rPr lang="en-US" dirty="0" err="1"/>
              <a:t>qualidade</a:t>
            </a:r>
            <a:r>
              <a:rPr lang="en-US" dirty="0"/>
              <a:t> do ar.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Um </a:t>
            </a:r>
            <a:r>
              <a:rPr lang="en-US" dirty="0" err="1"/>
              <a:t>planeamento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 </a:t>
            </a:r>
            <a:r>
              <a:rPr lang="en-US" dirty="0" err="1"/>
              <a:t>dará</a:t>
            </a:r>
            <a:r>
              <a:rPr lang="en-US" dirty="0"/>
              <a:t> </a:t>
            </a:r>
            <a:r>
              <a:rPr lang="en-US" dirty="0" err="1"/>
              <a:t>prioridade</a:t>
            </a:r>
            <a:r>
              <a:rPr lang="en-US" dirty="0"/>
              <a:t> 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combinação</a:t>
            </a:r>
            <a:r>
              <a:rPr lang="en-US" dirty="0"/>
              <a:t> </a:t>
            </a:r>
            <a:r>
              <a:rPr lang="en-US" dirty="0" err="1"/>
              <a:t>óptima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para </a:t>
            </a:r>
            <a:r>
              <a:rPr lang="en-US" dirty="0" err="1"/>
              <a:t>satisfazer</a:t>
            </a:r>
            <a:r>
              <a:rPr lang="en-US" dirty="0"/>
              <a:t> a carga </a:t>
            </a:r>
            <a:r>
              <a:rPr lang="en-US" dirty="0" err="1"/>
              <a:t>prevista</a:t>
            </a:r>
            <a:r>
              <a:rPr lang="en-US" dirty="0"/>
              <a:t>, infra-</a:t>
            </a:r>
            <a:r>
              <a:rPr lang="en-US" dirty="0" err="1"/>
              <a:t>estruturas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 e </a:t>
            </a:r>
            <a:r>
              <a:rPr lang="en-US" dirty="0" err="1"/>
              <a:t>distribuição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alargadas</a:t>
            </a:r>
            <a:r>
              <a:rPr lang="en-US" dirty="0"/>
              <a:t>, </a:t>
            </a:r>
            <a:r>
              <a:rPr lang="en-US" dirty="0" err="1"/>
              <a:t>medidas</a:t>
            </a:r>
            <a:r>
              <a:rPr lang="en-US" dirty="0"/>
              <a:t> de </a:t>
            </a:r>
            <a:r>
              <a:rPr lang="en-US" dirty="0" err="1"/>
              <a:t>eficiência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e </a:t>
            </a:r>
            <a:r>
              <a:rPr lang="en-US" dirty="0" err="1"/>
              <a:t>soluções</a:t>
            </a:r>
            <a:r>
              <a:rPr lang="en-US" dirty="0"/>
              <a:t> fora da rede.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err="1"/>
              <a:t>existência</a:t>
            </a:r>
            <a:r>
              <a:rPr lang="en-US" dirty="0"/>
              <a:t> de </a:t>
            </a:r>
            <a:r>
              <a:rPr lang="en-US" dirty="0" err="1"/>
              <a:t>procedimentos</a:t>
            </a:r>
            <a:r>
              <a:rPr lang="en-US" dirty="0"/>
              <a:t> </a:t>
            </a:r>
            <a:r>
              <a:rPr lang="en-US" dirty="0" err="1"/>
              <a:t>demasiado</a:t>
            </a:r>
            <a:r>
              <a:rPr lang="en-US" dirty="0"/>
              <a:t> </a:t>
            </a:r>
            <a:r>
              <a:rPr lang="en-US" dirty="0" err="1"/>
              <a:t>complexos</a:t>
            </a:r>
            <a:r>
              <a:rPr lang="en-US" dirty="0"/>
              <a:t> para a </a:t>
            </a:r>
            <a:r>
              <a:rPr lang="en-US" dirty="0" err="1"/>
              <a:t>mobilização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</a:t>
            </a:r>
            <a:r>
              <a:rPr lang="en-US" dirty="0" err="1"/>
              <a:t>constitui</a:t>
            </a:r>
            <a:r>
              <a:rPr lang="en-US" dirty="0"/>
              <a:t> </a:t>
            </a:r>
            <a:r>
              <a:rPr lang="en-US" dirty="0" err="1"/>
              <a:t>frequentemente</a:t>
            </a:r>
            <a:r>
              <a:rPr lang="en-US" dirty="0"/>
              <a:t> um </a:t>
            </a:r>
            <a:r>
              <a:rPr lang="en-US" dirty="0" err="1"/>
              <a:t>obstáculo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. A </a:t>
            </a:r>
            <a:r>
              <a:rPr lang="en-US" dirty="0" err="1"/>
              <a:t>racionalização</a:t>
            </a:r>
            <a:r>
              <a:rPr lang="en-US" dirty="0"/>
              <a:t> e a </a:t>
            </a:r>
            <a:r>
              <a:rPr lang="en-US" dirty="0" err="1"/>
              <a:t>comunicação</a:t>
            </a:r>
            <a:r>
              <a:rPr lang="en-US" dirty="0"/>
              <a:t> </a:t>
            </a:r>
            <a:r>
              <a:rPr lang="en-US" dirty="0" err="1"/>
              <a:t>clara</a:t>
            </a:r>
            <a:r>
              <a:rPr lang="en-US" dirty="0"/>
              <a:t> das </a:t>
            </a:r>
            <a:r>
              <a:rPr lang="en-US" dirty="0" err="1"/>
              <a:t>etapas</a:t>
            </a:r>
            <a:r>
              <a:rPr lang="en-US" dirty="0"/>
              <a:t> </a:t>
            </a:r>
            <a:r>
              <a:rPr lang="en-US" dirty="0" err="1"/>
              <a:t>necessárias</a:t>
            </a:r>
            <a:r>
              <a:rPr lang="en-US" dirty="0"/>
              <a:t> para a </a:t>
            </a:r>
            <a:r>
              <a:rPr lang="en-US" dirty="0" err="1"/>
              <a:t>realização</a:t>
            </a:r>
            <a:r>
              <a:rPr lang="en-US" dirty="0"/>
              <a:t> de </a:t>
            </a:r>
            <a:r>
              <a:rPr lang="en-US" dirty="0" err="1"/>
              <a:t>componentes</a:t>
            </a:r>
            <a:r>
              <a:rPr lang="en-US" dirty="0"/>
              <a:t> </a:t>
            </a:r>
            <a:r>
              <a:rPr lang="en-US" dirty="0" err="1"/>
              <a:t>essenciais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aquisição</a:t>
            </a:r>
            <a:r>
              <a:rPr lang="en-US" dirty="0"/>
              <a:t> de </a:t>
            </a:r>
            <a:r>
              <a:rPr lang="en-US" dirty="0" err="1"/>
              <a:t>terrenos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estudos</a:t>
            </a:r>
            <a:r>
              <a:rPr lang="en-US" dirty="0"/>
              <a:t> de </a:t>
            </a:r>
            <a:r>
              <a:rPr lang="en-US" dirty="0" err="1"/>
              <a:t>viabilidade</a:t>
            </a:r>
            <a:r>
              <a:rPr lang="en-US" dirty="0"/>
              <a:t> e o </a:t>
            </a:r>
            <a:r>
              <a:rPr lang="en-US" dirty="0" err="1"/>
              <a:t>cumprimento</a:t>
            </a:r>
            <a:r>
              <a:rPr lang="en-US" dirty="0"/>
              <a:t> das </a:t>
            </a:r>
            <a:r>
              <a:rPr lang="en-US" dirty="0" err="1"/>
              <a:t>normas</a:t>
            </a:r>
            <a:r>
              <a:rPr lang="en-US" dirty="0"/>
              <a:t>, </a:t>
            </a:r>
            <a:r>
              <a:rPr lang="en-US" dirty="0" err="1"/>
              <a:t>ajudam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intervenientes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privado a </a:t>
            </a:r>
            <a:r>
              <a:rPr lang="en-US" dirty="0" err="1"/>
              <a:t>navegar</a:t>
            </a:r>
            <a:r>
              <a:rPr lang="en-US" dirty="0"/>
              <a:t> e a </a:t>
            </a:r>
            <a:r>
              <a:rPr lang="en-US" dirty="0" err="1"/>
              <a:t>acelerar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processo</a:t>
            </a:r>
            <a:r>
              <a:rPr lang="en-US" dirty="0"/>
              <a:t>, </a:t>
            </a:r>
            <a:r>
              <a:rPr lang="en-US" dirty="0" err="1"/>
              <a:t>reduzindo</a:t>
            </a:r>
            <a:r>
              <a:rPr lang="en-US" dirty="0"/>
              <a:t> </a:t>
            </a:r>
            <a:r>
              <a:rPr lang="en-US" dirty="0" err="1"/>
              <a:t>simultaneamente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 de </a:t>
            </a:r>
            <a:r>
              <a:rPr lang="en-US" dirty="0" err="1"/>
              <a:t>transação</a:t>
            </a:r>
            <a:r>
              <a:rPr lang="en-US" dirty="0"/>
              <a:t>.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5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Nos países em desenvolvimento, as restrições financeiras são frequentemente o obstáculo mais importante à implementação de planos de expansão da eletricidade optimizados.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Quando o ambiente propício está suficientemente desenvolvido, o financiamento concessionado e o financiamento comercial podem ser combinados.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 financiamento em condições favoráveis é um financiamento abaixo da taxa de mercado concedido pelas principais instituições financeiras, como os bancos de desenvolvimento e os fundos multilaterais, aos países em desenvolvimento para acelerar os objectivos de desenvolvimento.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planeamento do projeto deve ter em conta diferentes fontes financeiras - incluindo créditos à exportação, empréstimos comerciais, fundos de subvenção, obrigações, capital próprio e derivados - e preparar balanços, calcular fluxos de caixa projectados, rácios financeiros e outros indicadores financeiros.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98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solidez ambiental e social dos </a:t>
            </a:r>
            <a:r>
              <a:rPr lang="en-US" dirty="0" err="1"/>
              <a:t>projetos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da energia é fundamental para o êxito e a sustentabilidade destes investimentos, uma vez que influenciará o financiamento dos </a:t>
            </a:r>
            <a:r>
              <a:rPr lang="en-US" dirty="0" err="1"/>
              <a:t>projetos</a:t>
            </a:r>
            <a:r>
              <a:rPr lang="en-US" dirty="0"/>
              <a:t>.</a:t>
            </a:r>
            <a:endParaRPr lang="ro-R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envolvimento com as comunidades locais, incluindo grupos tradicionalmente marginalizados, para identificar e mitigar os riscos começa nas primeiras fases de desenvolvimento do projeto. Este envolvimento deve continuar ao longo da implementação de uma forma transparente e inclusiva. O compromisso demonstrado com a sustentabilidade ambiental e social é evidenciado pela adoção e aplicação de leis, regulamentos e melhores práticas nacionais.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oportunidades de desenvolvimento humano e crescimento económico que surgem do crescimento no </a:t>
            </a:r>
            <a:r>
              <a:rPr lang="en-US" dirty="0" err="1"/>
              <a:t>setor</a:t>
            </a:r>
            <a:r>
              <a:rPr lang="en-US" dirty="0"/>
              <a:t> da energia muitas vezes não oferecem igual participação e impacto entre homens e mulheres.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, programas e políticas relacionados com a energia que reconhecem explicitamente os desequilíbrios e se esforçam intencionalmente por reduzir as desigualdades e promover o envolvimento efetivo de todos resultam em melhores resultados. Este é o caso tanto em termos de sustentabilidade do </a:t>
            </a:r>
            <a:r>
              <a:rPr lang="en-US" dirty="0" err="1"/>
              <a:t>setor</a:t>
            </a:r>
            <a:r>
              <a:rPr lang="en-US" dirty="0"/>
              <a:t> energético como de oportunidades de desenvolvimento humano.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5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Nos diapositivos que se seguem, iremos analisar mais aprofundadamente as configurações do financiamento misto para permitir a produção de energia sustentável. Vamos explicar o que é o financiamento misto.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financiamento misto consiste na utilização de capital catalisador proveniente de fontes públicas ou filantrópicas para aumentar o investimento do </a:t>
            </a:r>
            <a:r>
              <a:rPr lang="en-US" dirty="0" err="1"/>
              <a:t>setor</a:t>
            </a:r>
            <a:r>
              <a:rPr lang="en-US" dirty="0"/>
              <a:t> privado nos países em desenvolvimento, tendo em vista o desenvolvimento sustentável.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Como nota, o capital catalítico é definido como dívida, capital próprio, garantias e outros investimentos que aceitam um risco desproporcionado e/ou retornos concessionais em relação a um investimento convencional, a fim de gerar um impacto positivo e permitir o investimento de terceiros que de outra forma não seria possível.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 termos simples, o financiamento misto refere-se à combinação de fundos públicos e privados para um investimento específico.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financiamento misto pode dar resposta aos desafios críticos que se colocam ao aumento do acesso a energia limpa e a preços acessíveis.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veículos de financiamento misto podem ajudar a reduzir o custo do capital, diminuir o custo de acesso e atrair financiamento para oportunidades que, de outra forma, pareceriam pouco atractivas.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40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objetivo é catalisar o investimento do </a:t>
            </a:r>
            <a:r>
              <a:rPr lang="en-US" dirty="0" err="1"/>
              <a:t>setor</a:t>
            </a:r>
            <a:r>
              <a:rPr lang="en-US" dirty="0"/>
              <a:t> privado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através da autorização prévia de fundos de desenvolvimento para esse mesmo projeto.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financiamento do desenvolvimento é capital em condições favoráveis e pode provir de fontes públicas ou filantrópicas.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capital em condições favoráveis é um financiamento abaixo da taxa de mercado concedido pelas principais instituições financeiras, como os bancos de desenvolvimento e os fundos multilaterais, aos países em desenvolvimento para acelerar os objectivos de desenvolvimento.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É possível criar mais oportunidades de investimento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de acesso à energia se o capital em condições favoráveis entrar nos negócios mais cedo, quando é mais arriscado, a fim de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, empresas e estruturas comercialmente viáveis.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Além disso, os patrocinadores e promotores de </a:t>
            </a:r>
            <a:r>
              <a:rPr lang="en-US" dirty="0" err="1"/>
              <a:t>projetos</a:t>
            </a:r>
            <a:r>
              <a:rPr lang="en-US" dirty="0"/>
              <a:t> podem trabalhar com parceiros para criar produtos financeiros mais inovadores que estejam alinhados com os mandatos comerciais dos investidores.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alinhamento destes produtos com os instrumentos e produtos financeiros existentes com que os investidores estão familiarizados ajudará a aumentar os seus níveis de conforto, ultrapassando as barreiras à adoção.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74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 acordo com o gráfico deste slide, a energia tem sido o </a:t>
            </a:r>
            <a:r>
              <a:rPr lang="en-US" dirty="0" err="1"/>
              <a:t>setor</a:t>
            </a:r>
            <a:r>
              <a:rPr lang="en-US" dirty="0"/>
              <a:t> mais frequentemente visado nas operações de financiamento misto.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experiência adquirida até à data com o financiamento misto no domínio das energias limpas oferece amplos êxitos e margem para melhorias no futuro.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medida que as energias limpas colmatam o "fosso de viabilidade" em relação aos combustíveis fósseis, existe um fosso entre os riscos e obstáculos ao investimento abordados pelas anteriores iniciativas de financiamento misto e os riscos citados pelos investidores como os mais importantes a abordar no futuro, sendo os riscos de liquidez, de off-taker e cambiais abordados com menos frequência até à data.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Existe um desfasamento entre os tipos de instrumentos mais necessários e os que são oferecidos: os instrumentos de atenuação do risco, como as garantias e os seguros, são menos frequentemente oferecidos do que o investimento direto; existem também grandes lacunas no financiamento em moeda local, no financiamento de risco na fase inicial e nos veículos que </a:t>
            </a:r>
            <a:r>
              <a:rPr lang="en-US" dirty="0" err="1"/>
              <a:t>agregam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, especialmente os de pequena dimensão. 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Por último, a escala limitada das iniciativas de financiamento misto - tanto através de veículos de investimento direto como de financiamento misto indireto através da atenuação do risco - limita provavelmente a participação de muitos investidores.</a:t>
            </a: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5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investidores são prejudicados por restrições regulamentares e enfrentam uma série de riscos específicos relacionados com a sua exposição a </a:t>
            </a:r>
            <a:r>
              <a:rPr lang="en-US" dirty="0" err="1"/>
              <a:t>ativos</a:t>
            </a:r>
            <a:r>
              <a:rPr lang="en-US" dirty="0"/>
              <a:t> de infra-estruturas. Também não dispõem de dados fiáveis sobre o desempenho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ativos</a:t>
            </a:r>
            <a:r>
              <a:rPr lang="en-US" dirty="0"/>
              <a:t> nos mercados emergentes para orientar as suas decisões de investimento.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bancos de desenvolvimento não têm incentivos ou modelos de negócio suficientemente fortes para se concentrarem na maximização da mobilização de capital privado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que apoiam.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acordos bilaterais precisam de aumentar os rácios de mobilização semelhantes aos dos países desenvolvidos, que precisam de atrair mais capital privado por cada dólar gasto no desenvolvimento.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governos dos países em desenvolvimento carecem frequentemente dos mecanismos políticos e institucionais necessários para atrair capitais a longo prazo e </a:t>
            </a:r>
            <a:r>
              <a:rPr lang="en-US" dirty="0" err="1"/>
              <a:t>desenvolver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financiáveis.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Acima de tudo, a existência de políticas corretas e de um ambiente propício será o maior multiplicador em termos de atração de capital privado para investir nas infra-estruturas dos mercados emergentes.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cs typeface="Calibri"/>
              </a:rPr>
              <a:t>Como mostra o Climate Policy Initiative Report on Blended Finance in Clean Energy (2018), a figura deste slide apresenta </a:t>
            </a:r>
            <a:r>
              <a:rPr lang="en-US" i="1" dirty="0"/>
              <a:t>a intensidade dos riscos e barreiras em países selecionados.</a:t>
            </a:r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Podem também ser tomadas várias medidas para aumentar o financiamento misto para </a:t>
            </a:r>
            <a:r>
              <a:rPr lang="en-US" dirty="0" err="1"/>
              <a:t>projetos</a:t>
            </a:r>
            <a:r>
              <a:rPr lang="en-US" dirty="0"/>
              <a:t> no domínio da energia, incluindo</a:t>
            </a:r>
          </a:p>
          <a:p>
            <a:r>
              <a:rPr lang="en-US" dirty="0"/>
              <a:t> - O alinhamento dos processos e objectivos públicos com as necessidades dos investidores no início do processo de preparação do projeto para ajudar a garantir que os parâmetros de conceção são coerentes com as expectativas.</a:t>
            </a:r>
            <a:endParaRPr lang="en-US" dirty="0">
              <a:cs typeface="Calibri"/>
            </a:endParaRPr>
          </a:p>
          <a:p>
            <a:r>
              <a:rPr lang="en-US" dirty="0"/>
              <a:t> - Colaboração com os doadores e as instituições de financiamento do desenvolvimento para compreender e facilitar o acesso aos instrumentos existentes, como as garantias e o financiamento em condições favoráveis, que podem dar mais conforto aos investidores. </a:t>
            </a:r>
            <a:endParaRPr lang="en-US" dirty="0">
              <a:cs typeface="Calibri"/>
            </a:endParaRPr>
          </a:p>
          <a:p>
            <a:r>
              <a:rPr lang="en-US" dirty="0"/>
              <a:t>- Reforçar as unidades dedicadas existentes para ajudar a coordenar as agências governamentais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setores</a:t>
            </a:r>
            <a:r>
              <a:rPr lang="en-US" dirty="0"/>
              <a:t> privados, actuando como um ponto focal. </a:t>
            </a:r>
            <a:endParaRPr lang="en-US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Tirar partido das iniciativas e plataformas multilaterais que facilitam o financiamento público/privado, como a Parceria de Investimento para o Desenvolvimento Sustentável.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4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Este </a:t>
            </a:r>
            <a:r>
              <a:rPr lang="en-US" dirty="0" err="1"/>
              <a:t>curso</a:t>
            </a:r>
            <a:r>
              <a:rPr lang="en-US" dirty="0"/>
              <a:t> de </a:t>
            </a:r>
            <a:r>
              <a:rPr lang="en-US" dirty="0" err="1"/>
              <a:t>formação</a:t>
            </a:r>
            <a:r>
              <a:rPr lang="en-US" dirty="0"/>
              <a:t> </a:t>
            </a:r>
            <a:r>
              <a:rPr lang="en-US" dirty="0" err="1"/>
              <a:t>fornecer</a:t>
            </a:r>
            <a:r>
              <a:rPr lang="en-US" dirty="0"/>
              <a:t>-</a:t>
            </a:r>
            <a:r>
              <a:rPr lang="en-US" dirty="0" err="1"/>
              <a:t>lhe</a:t>
            </a:r>
            <a:r>
              <a:rPr lang="en-US" dirty="0"/>
              <a:t>-á </a:t>
            </a:r>
            <a:r>
              <a:rPr lang="en-US" dirty="0" err="1"/>
              <a:t>conhecimentos</a:t>
            </a:r>
            <a:r>
              <a:rPr lang="en-US" dirty="0"/>
              <a:t> </a:t>
            </a:r>
            <a:r>
              <a:rPr lang="en-US" dirty="0" err="1"/>
              <a:t>básicos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conceitos</a:t>
            </a:r>
            <a:r>
              <a:rPr lang="en-US" dirty="0"/>
              <a:t> e </a:t>
            </a:r>
            <a:r>
              <a:rPr lang="en-US" dirty="0" err="1"/>
              <a:t>teorias</a:t>
            </a:r>
            <a:r>
              <a:rPr lang="en-US" dirty="0"/>
              <a:t> </a:t>
            </a:r>
            <a:r>
              <a:rPr lang="en-US" dirty="0" err="1"/>
              <a:t>financeiras</a:t>
            </a:r>
            <a:r>
              <a:rPr lang="en-US" dirty="0"/>
              <a:t>, </a:t>
            </a:r>
            <a:r>
              <a:rPr lang="en-US" dirty="0" err="1"/>
              <a:t>explicará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é </a:t>
            </a:r>
            <a:r>
              <a:rPr lang="en-US" dirty="0" err="1"/>
              <a:t>feito</a:t>
            </a:r>
            <a:r>
              <a:rPr lang="en-US" dirty="0"/>
              <a:t> o </a:t>
            </a:r>
            <a:r>
              <a:rPr lang="en-US" dirty="0" err="1"/>
              <a:t>financiamento</a:t>
            </a:r>
            <a:r>
              <a:rPr lang="en-US" dirty="0"/>
              <a:t> no </a:t>
            </a:r>
            <a:r>
              <a:rPr lang="en-US" dirty="0" err="1"/>
              <a:t>setor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mundo</a:t>
            </a:r>
            <a:r>
              <a:rPr lang="en-US" dirty="0"/>
              <a:t>, com especial </a:t>
            </a:r>
            <a:r>
              <a:rPr lang="en-US" dirty="0" err="1"/>
              <a:t>incidência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, e,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, </a:t>
            </a:r>
            <a:r>
              <a:rPr lang="en-US" dirty="0" err="1"/>
              <a:t>demonstrará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efetuar</a:t>
            </a:r>
            <a:r>
              <a:rPr lang="en-US" dirty="0"/>
              <a:t> a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4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 um ponto de vista prático, durante este curso, aprenderá a utilizar um modelo de análise financeira, nomeadamente o software FINPLAN desenvolvido pela Agência Internacional da Energia Atómica (ou I.A.E.A.).</a:t>
            </a:r>
          </a:p>
          <a:p>
            <a:pPr>
              <a:defRPr/>
            </a:pPr>
            <a:r>
              <a:rPr lang="en-US" dirty="0"/>
              <a:t>Nos países em desenvolvimento, as restrições financeiras são frequentemente o principal obstáculo à execução dos planos de projeto. Assim, o FINPLAN ajuda-o a avaliar a viabilidade financeira dos planos e </a:t>
            </a:r>
            <a:r>
              <a:rPr lang="en-US" dirty="0" err="1"/>
              <a:t>projetos</a:t>
            </a:r>
            <a:r>
              <a:rPr lang="en-US" dirty="0"/>
              <a:t>. Note-se que este curso se destina a uma formação preliminar sobre finanças e utilização do FINPLAN, pelo que é simples.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 aula tem quatro Resultados Pretendidos de Aprendizagem:</a:t>
            </a:r>
            <a:endParaRPr lang="en-US" dirty="0"/>
          </a:p>
          <a:p>
            <a:pPr marL="31750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Saiba mais sobre os </a:t>
            </a:r>
            <a:r>
              <a:rPr lang="en-US" sz="1200" b="1" dirty="0">
                <a:solidFill>
                  <a:srgbClr val="333333"/>
                </a:solidFill>
                <a:highlight>
                  <a:srgbClr val="FFFFFF"/>
                </a:highlight>
              </a:rPr>
              <a:t>desafios do financiamento do ODS 7</a:t>
            </a:r>
          </a:p>
          <a:p>
            <a:pPr marL="31750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Saiba como a modelação financeira apoia um </a:t>
            </a:r>
            <a:r>
              <a:rPr lang="en-US" sz="1200" b="1" dirty="0">
                <a:solidFill>
                  <a:srgbClr val="333333"/>
                </a:solidFill>
                <a:highlight>
                  <a:srgbClr val="FFFFFF"/>
                </a:highlight>
              </a:rPr>
              <a:t>ambiente favorável</a:t>
            </a:r>
          </a:p>
          <a:p>
            <a:pPr marL="31750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Saiba mais sobre o papel do </a:t>
            </a:r>
            <a:r>
              <a:rPr lang="en-US" sz="1200" b="1" dirty="0">
                <a:solidFill>
                  <a:srgbClr val="333333"/>
                </a:solidFill>
                <a:highlight>
                  <a:srgbClr val="FFFFFF"/>
                </a:highlight>
              </a:rPr>
              <a:t>financiamento misto </a:t>
            </a: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no </a:t>
            </a:r>
            <a:r>
              <a:rPr lang="en-US" sz="1200" dirty="0" err="1">
                <a:solidFill>
                  <a:srgbClr val="333333"/>
                </a:solidFill>
                <a:highlight>
                  <a:srgbClr val="FFFFFF"/>
                </a:highlight>
              </a:rPr>
              <a:t>setor</a:t>
            </a: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 da energia</a:t>
            </a:r>
          </a:p>
          <a:p>
            <a:pPr marL="31750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Compreender o </a:t>
            </a:r>
            <a:r>
              <a:rPr lang="en-US" sz="1200" b="1" dirty="0">
                <a:solidFill>
                  <a:srgbClr val="333333"/>
                </a:solidFill>
                <a:highlight>
                  <a:srgbClr val="FFFFFF"/>
                </a:highlight>
              </a:rPr>
              <a:t>esquema e a estrutura </a:t>
            </a: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</a:rPr>
              <a:t>do curso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4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6 aulas no total.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a </a:t>
            </a:r>
            <a:r>
              <a:rPr lang="en-US" dirty="0" err="1"/>
              <a:t>chegar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 da Aula 1, que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introdução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. </a:t>
            </a:r>
            <a:endParaRPr lang="en-US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aula 2 é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fundamentos</a:t>
            </a:r>
            <a:r>
              <a:rPr lang="en-US" dirty="0"/>
              <a:t> da </a:t>
            </a:r>
            <a:r>
              <a:rPr lang="en-US" dirty="0" err="1"/>
              <a:t>teoria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as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fontes</a:t>
            </a:r>
            <a:r>
              <a:rPr lang="en-US" dirty="0"/>
              <a:t> de capital, as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caraterísticas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mecanismos</a:t>
            </a:r>
            <a:r>
              <a:rPr lang="en-US" dirty="0"/>
              <a:t> de </a:t>
            </a:r>
            <a:r>
              <a:rPr lang="en-US" dirty="0" err="1"/>
              <a:t>financiamento</a:t>
            </a:r>
            <a:r>
              <a:rPr lang="en-US" dirty="0"/>
              <a:t>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seguida</a:t>
            </a:r>
            <a:r>
              <a:rPr lang="en-US" dirty="0"/>
              <a:t>, as </a:t>
            </a:r>
            <a:r>
              <a:rPr lang="en-US" dirty="0" err="1"/>
              <a:t>definições</a:t>
            </a:r>
            <a:r>
              <a:rPr lang="en-US" dirty="0"/>
              <a:t> de </a:t>
            </a:r>
            <a:r>
              <a:rPr lang="en-US" dirty="0" err="1"/>
              <a:t>certos</a:t>
            </a:r>
            <a:r>
              <a:rPr lang="en-US" dirty="0"/>
              <a:t> </a:t>
            </a:r>
            <a:r>
              <a:rPr lang="en-US" dirty="0" err="1"/>
              <a:t>parâmetros</a:t>
            </a:r>
            <a:r>
              <a:rPr lang="en-US" dirty="0"/>
              <a:t> </a:t>
            </a:r>
            <a:r>
              <a:rPr lang="en-US" dirty="0" err="1"/>
              <a:t>financeiros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 aula 3 é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financiamento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 O </a:t>
            </a:r>
            <a:r>
              <a:rPr lang="en-US" dirty="0" err="1"/>
              <a:t>setor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caraterísticas</a:t>
            </a:r>
            <a:r>
              <a:rPr lang="en-US" dirty="0"/>
              <a:t> </a:t>
            </a:r>
            <a:r>
              <a:rPr lang="en-US" dirty="0" err="1"/>
              <a:t>especiais</a:t>
            </a:r>
            <a:r>
              <a:rPr lang="en-US" dirty="0"/>
              <a:t> e,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isso</a:t>
            </a:r>
            <a:r>
              <a:rPr lang="en-US" dirty="0"/>
              <a:t>, sempre </a:t>
            </a:r>
            <a:r>
              <a:rPr lang="en-US" dirty="0" err="1"/>
              <a:t>atraiu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atenção</a:t>
            </a:r>
            <a:r>
              <a:rPr lang="en-US" dirty="0"/>
              <a:t> especial. Esta palestra </a:t>
            </a:r>
            <a:r>
              <a:rPr lang="en-US" dirty="0" err="1"/>
              <a:t>descreve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é </a:t>
            </a:r>
            <a:r>
              <a:rPr lang="en-US" dirty="0" err="1"/>
              <a:t>feito</a:t>
            </a:r>
            <a:r>
              <a:rPr lang="en-US" dirty="0"/>
              <a:t> o </a:t>
            </a:r>
            <a:r>
              <a:rPr lang="en-US" dirty="0" err="1"/>
              <a:t>financiamento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evoluído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do tempo.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descreve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de </a:t>
            </a:r>
            <a:r>
              <a:rPr lang="en-US" dirty="0" err="1"/>
              <a:t>propriedade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, que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claras</a:t>
            </a:r>
            <a:r>
              <a:rPr lang="en-US" dirty="0"/>
              <a:t> com o </a:t>
            </a:r>
            <a:r>
              <a:rPr lang="en-US" dirty="0" err="1"/>
              <a:t>financiamento</a:t>
            </a:r>
            <a:r>
              <a:rPr lang="en-US" dirty="0"/>
              <a:t>. </a:t>
            </a:r>
            <a:r>
              <a:rPr lang="en-US" dirty="0" err="1"/>
              <a:t>Apresenta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um </a:t>
            </a:r>
            <a:r>
              <a:rPr lang="en-US" dirty="0" err="1"/>
              <a:t>conceito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e </a:t>
            </a:r>
            <a:r>
              <a:rPr lang="en-US" dirty="0" err="1"/>
              <a:t>básico</a:t>
            </a:r>
            <a:r>
              <a:rPr lang="en-US" dirty="0"/>
              <a:t> de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e </a:t>
            </a:r>
            <a:r>
              <a:rPr lang="en-US" dirty="0" err="1"/>
              <a:t>económica</a:t>
            </a:r>
            <a:r>
              <a:rPr lang="en-US" dirty="0"/>
              <a:t>, que é o </a:t>
            </a:r>
            <a:r>
              <a:rPr lang="en-US" dirty="0" err="1"/>
              <a:t>conceito</a:t>
            </a:r>
            <a:r>
              <a:rPr lang="en-US" dirty="0"/>
              <a:t> de valor temporal. </a:t>
            </a:r>
            <a:endParaRPr lang="en-US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aula 4 </a:t>
            </a:r>
            <a:r>
              <a:rPr lang="en-US" dirty="0" err="1"/>
              <a:t>descreve</a:t>
            </a:r>
            <a:r>
              <a:rPr lang="en-US" dirty="0"/>
              <a:t> as </a:t>
            </a:r>
            <a:r>
              <a:rPr lang="en-US" dirty="0" err="1"/>
              <a:t>técnicas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de </a:t>
            </a:r>
            <a:r>
              <a:rPr lang="en-US" dirty="0" err="1"/>
              <a:t>projetos</a:t>
            </a:r>
            <a:r>
              <a:rPr lang="en-US" dirty="0"/>
              <a:t> e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critérios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amplamente</a:t>
            </a:r>
            <a:r>
              <a:rPr lang="en-US" dirty="0"/>
              <a:t> </a:t>
            </a:r>
            <a:r>
              <a:rPr lang="en-US" dirty="0" err="1"/>
              <a:t>utilizados</a:t>
            </a:r>
            <a:r>
              <a:rPr lang="en-US" dirty="0"/>
              <a:t>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exemplificamos</a:t>
            </a:r>
            <a:r>
              <a:rPr lang="en-US" dirty="0"/>
              <a:t>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fontes</a:t>
            </a:r>
            <a:r>
              <a:rPr lang="en-US" dirty="0"/>
              <a:t> de </a:t>
            </a:r>
            <a:r>
              <a:rPr lang="en-US" dirty="0" err="1"/>
              <a:t>financiamento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Na Aula 5, </a:t>
            </a:r>
            <a:r>
              <a:rPr lang="en-US" dirty="0" err="1"/>
              <a:t>exploramos</a:t>
            </a:r>
            <a:r>
              <a:rPr lang="en-US" dirty="0"/>
              <a:t>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opções</a:t>
            </a:r>
            <a:r>
              <a:rPr lang="en-US" dirty="0"/>
              <a:t> de </a:t>
            </a:r>
            <a:r>
              <a:rPr lang="en-US" dirty="0" err="1"/>
              <a:t>crédito</a:t>
            </a:r>
            <a:r>
              <a:rPr lang="en-US" dirty="0"/>
              <a:t>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seguida</a:t>
            </a:r>
            <a:r>
              <a:rPr lang="en-US" dirty="0"/>
              <a:t>, </a:t>
            </a:r>
            <a:r>
              <a:rPr lang="en-US" dirty="0" err="1"/>
              <a:t>descrevemos</a:t>
            </a:r>
            <a:r>
              <a:rPr lang="en-US" dirty="0"/>
              <a:t> a </a:t>
            </a:r>
            <a:r>
              <a:rPr lang="en-US" dirty="0" err="1"/>
              <a:t>metodologia</a:t>
            </a:r>
            <a:r>
              <a:rPr lang="en-US" dirty="0"/>
              <a:t> FINPLAN,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âmbitos</a:t>
            </a:r>
            <a:r>
              <a:rPr lang="en-US" dirty="0"/>
              <a:t> e </a:t>
            </a:r>
            <a:r>
              <a:rPr lang="en-US" dirty="0" err="1"/>
              <a:t>resultados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Por </a:t>
            </a:r>
            <a:r>
              <a:rPr lang="en-US" dirty="0" err="1"/>
              <a:t>último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Aula 6, </a:t>
            </a:r>
            <a:r>
              <a:rPr lang="en-US" dirty="0" err="1"/>
              <a:t>falamos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depreciação</a:t>
            </a:r>
            <a:r>
              <a:rPr lang="en-US" dirty="0"/>
              <a:t> de </a:t>
            </a:r>
            <a:r>
              <a:rPr lang="en-US" dirty="0" err="1"/>
              <a:t>ativos</a:t>
            </a:r>
            <a:r>
              <a:rPr lang="en-US" dirty="0"/>
              <a:t>, </a:t>
            </a:r>
            <a:r>
              <a:rPr lang="en-US" dirty="0" err="1"/>
              <a:t>métodos</a:t>
            </a:r>
            <a:r>
              <a:rPr lang="en-US" dirty="0"/>
              <a:t> de </a:t>
            </a:r>
            <a:r>
              <a:rPr lang="en-US" dirty="0" err="1"/>
              <a:t>depreciação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demonstrações</a:t>
            </a:r>
            <a:r>
              <a:rPr lang="en-US" dirty="0"/>
              <a:t> </a:t>
            </a:r>
            <a:r>
              <a:rPr lang="en-US" dirty="0" err="1"/>
              <a:t>financeiras</a:t>
            </a:r>
            <a:r>
              <a:rPr lang="en-US" dirty="0"/>
              <a:t> e </a:t>
            </a:r>
            <a:r>
              <a:rPr lang="en-US" dirty="0" err="1"/>
              <a:t>rácios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1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Neste curso, também terá alguma experiência prática com a utilização do software FINPLAN.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Assim, no primeiro material prático, aprenderá a instalar o FINPLAN no seu computador e a preparar-se para o utilizar.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No segundo e terceiro materiais práticos, terá uma introdução ao aspeto da interface FINPLAN e à forma de criar um estudo de caso e introduzir os dados necessários.</a:t>
            </a:r>
            <a:endParaRPr lang="en-US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Em seguida, o quarto material prático ajudá-lo-á a compreender os resultados calculados no FINPLAN e a interpretá-los corretamente.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Por último, com os materiais práticos 5 e 6, irá mergulhar em dois exercícios diferentes. O primeiro exercício é ajustado para uma central nuclear, enquanto o segundo se refere a uma central </a:t>
            </a:r>
            <a:r>
              <a:rPr lang="en-US" dirty="0" err="1"/>
              <a:t>elétrica</a:t>
            </a:r>
            <a:r>
              <a:rPr lang="en-US" dirty="0"/>
              <a:t> de ciclo combinado simples.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dirty="0"/>
              <a:t>Assim, obterá alguma experiência prática sobre como utilizar a interface FINPLAN, criando um estudo de caso completo, passo a passo. Mas, para o conseguir, tem de passar primeiro por todas as aulas teóricas. 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Este é o fim desta palestra. Obrigado!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A28AF-C390-D94A-86D3-7BD7243CB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5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Como se pode imaginar, a construção de uma central </a:t>
            </a:r>
            <a:r>
              <a:rPr lang="en-US" dirty="0" err="1">
                <a:cs typeface="Calibri"/>
              </a:rPr>
              <a:t>elétrica</a:t>
            </a:r>
            <a:r>
              <a:rPr lang="en-US" dirty="0">
                <a:cs typeface="Calibri"/>
              </a:rPr>
              <a:t> - quer se trate de parques solares, de turbinas eólicas ou de um reator nuclear - exige um investimento de capital significativo.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E o investimento é necessário não só para a produção de energia, mas também para a fazer chegar à rede e aos locais onde é necessária, como as habitações e as empresas.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Quando estes investimentos são feitos, muitas das despesas ocorrem logo no início do projeto, antes de as instalações ou infra-estruturas produzirem qualquer rendimento.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E podem ser necessários muitos anos de produção para que os custos de capital do projeto sejam totalmente reembolsados.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Por conseguinte, existem desafios e riscos associados ao financiamento da energia limpa. Mas sem esta energia, não podemos alcançar os Objectivos de Desenvolvimento Sustentável (ou ODS).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Neste ponto, centramo-nos no ODS 7 - </a:t>
            </a:r>
            <a:r>
              <a:rPr lang="en-US" dirty="0"/>
              <a:t>Garantir o acesso a energia acessível, fiável, sustentável e moderna para todos.</a:t>
            </a:r>
            <a:endParaRPr lang="en-US" dirty="0"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Existem desafios e riscos associados ao financiamento das energias limpas. Em 2017, as energias renováveis representavam apenas 17% do consumo total de energia.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O planeamento eficaz do investimento é absolutamente essencial para mitigar estes riscos de financiamento. Este curso ensiná-lo-á a utilizar o FINPLAN, uma ferramenta utilizada por planeadores de todo o mundo.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7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A produção de energia é responsável por cerca de 40% das emissões mundiais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de dióxido de carbono, pelo que a descarbonização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do </a:t>
            </a:r>
            <a:r>
              <a:rPr lang="en-US" sz="1200" kern="1200" dirty="0" err="1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setor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é muito importante.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As emissões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relacionadas com a energia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em 2018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aumentaram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1,7 por cento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. Este facto foi impulsionado por um maior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crescimento de 2,3 por cento no consumo de energia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.</a:t>
            </a:r>
            <a:endParaRPr lang="en-US" sz="1200" kern="1200" dirty="0">
              <a:solidFill>
                <a:srgbClr val="333333"/>
              </a:solidFill>
              <a:highlight>
                <a:srgbClr val="FFFFFF"/>
              </a:highlight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Este facto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reforça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a urgência de acelerar os investimentos em energia sustentável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, para que o aumento da procura não conduza a um aumento das emissões.</a:t>
            </a:r>
            <a:endParaRPr lang="en-US" dirty="0">
              <a:solidFill>
                <a:srgbClr val="333333"/>
              </a:solidFill>
              <a:highlight>
                <a:srgbClr val="FFFFFF"/>
              </a:highlight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A necessidade global de financiamento para cumprir o ODS 7 está estimada em 1,3 a 1,4 biliões de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dólares americanos 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por ano até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2030.</a:t>
            </a:r>
            <a:endParaRPr lang="en-US" sz="1200" kern="1200" dirty="0">
              <a:solidFill>
                <a:srgbClr val="333333"/>
              </a:solidFill>
              <a:highlight>
                <a:srgbClr val="FFFFFF"/>
              </a:highlight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Embora estejam a ser feitos progressos para aumentar o financiamento, os actuais níveis de financiamento anual são significativamente inferiores a este 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nível.</a:t>
            </a:r>
            <a:endParaRPr lang="en-US" dirty="0">
              <a:solidFill>
                <a:srgbClr val="333333"/>
              </a:solidFill>
              <a:highlight>
                <a:srgbClr val="FFFFFF"/>
              </a:highlight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Além disso</a:t>
            </a:r>
            <a:r>
              <a:rPr lang="en-US" sz="1200" kern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+mn-ea"/>
                <a:cs typeface="+mn-cs"/>
              </a:rPr>
              <a:t>, o investimento não é distribuído de forma equitativa, com os países desenvolvidos e alguns países de rendimento médio a acederem ao financiamento, enquanto muitos países em desenvolvimento são deixados de fora</a:t>
            </a:r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. </a:t>
            </a:r>
            <a:endParaRPr lang="en-US" sz="1200" kern="1200" dirty="0">
              <a:solidFill>
                <a:srgbClr val="333333"/>
              </a:solidFill>
              <a:highlight>
                <a:srgbClr val="FFFFFF"/>
              </a:highlight>
              <a:latin typeface="+mn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4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Em 2018, os investimentos no </a:t>
            </a:r>
            <a:r>
              <a:rPr lang="en-US" dirty="0" err="1">
                <a:cs typeface="Calibri"/>
              </a:rPr>
              <a:t>setor</a:t>
            </a:r>
            <a:r>
              <a:rPr lang="en-US" dirty="0">
                <a:cs typeface="Calibri"/>
              </a:rPr>
              <a:t> da energia em 2 países - China e Estados Unidos - foram superiores a 350 mil milhões de dólares americanos em cada um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Este valor é inferior ao dos investimentos em grandes regiões como a África Subsariana, o Sudeste Asiático e o subcontinente indiano em conjunto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Com o défice anual de financiamento da energia na ordem das centenas de milhares de milhões de dólares, é necessário aumentar o dinheiro destinado ao financiamento de </a:t>
            </a:r>
            <a:r>
              <a:rPr lang="en-US" dirty="0" err="1">
                <a:cs typeface="Calibri"/>
              </a:rPr>
              <a:t>projetos</a:t>
            </a:r>
            <a:r>
              <a:rPr lang="en-US" dirty="0">
                <a:cs typeface="Calibri"/>
              </a:rPr>
              <a:t> energéticos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Para que este aumento aconteça, é necessário um bom planeamento financeiro dos </a:t>
            </a:r>
            <a:r>
              <a:rPr lang="en-US" dirty="0" err="1">
                <a:cs typeface="Calibri"/>
              </a:rPr>
              <a:t>projetos</a:t>
            </a:r>
            <a:r>
              <a:rPr lang="en-US" dirty="0">
                <a:cs typeface="Calibri"/>
              </a:rPr>
              <a:t>, de modo a contribuir para um ambiente propício (discutido mais detalhadamente no Diapositivo 9), que, por sua vez, apoia os fluxos financeiros e, em última análise, conduz a um progresso positivo no cumprimento do S.D.G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3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>
                <a:sym typeface="Arial"/>
              </a:rPr>
              <a:t>um </a:t>
            </a:r>
            <a:r>
              <a:rPr lang="en-US" dirty="0" err="1">
                <a:sym typeface="Arial"/>
              </a:rPr>
              <a:t>vasto</a:t>
            </a:r>
            <a:r>
              <a:rPr lang="en-US" dirty="0">
                <a:sym typeface="Arial"/>
              </a:rPr>
              <a:t> </a:t>
            </a:r>
            <a:r>
              <a:rPr lang="en-US" dirty="0" err="1">
                <a:sym typeface="Arial"/>
              </a:rPr>
              <a:t>leque</a:t>
            </a:r>
            <a:r>
              <a:rPr lang="en-US" dirty="0">
                <a:sym typeface="Arial"/>
              </a:rPr>
              <a:t> </a:t>
            </a:r>
            <a:r>
              <a:rPr lang="en-US" dirty="0"/>
              <a:t>de </a:t>
            </a:r>
            <a:r>
              <a:rPr lang="en-US" dirty="0" err="1"/>
              <a:t>medidas</a:t>
            </a:r>
            <a:r>
              <a:rPr lang="en-US" dirty="0"/>
              <a:t> </a:t>
            </a:r>
            <a:r>
              <a:rPr lang="en-US" dirty="0" err="1"/>
              <a:t>públicas</a:t>
            </a:r>
            <a:r>
              <a:rPr lang="en-US" dirty="0"/>
              <a:t> para </a:t>
            </a:r>
            <a:r>
              <a:rPr lang="en-US" dirty="0" err="1"/>
              <a:t>promover</a:t>
            </a:r>
            <a:r>
              <a:rPr lang="en-US" dirty="0"/>
              <a:t> o </a:t>
            </a:r>
            <a:r>
              <a:rPr lang="en-US" dirty="0" err="1"/>
              <a:t>financiamento</a:t>
            </a:r>
            <a:r>
              <a:rPr lang="en-US" dirty="0"/>
              <a:t> do </a:t>
            </a:r>
            <a:r>
              <a:rPr lang="en-US" dirty="0" err="1"/>
              <a:t>investimento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energias</a:t>
            </a:r>
            <a:r>
              <a:rPr lang="en-US" dirty="0"/>
              <a:t> </a:t>
            </a:r>
            <a:r>
              <a:rPr lang="en-US" dirty="0" err="1"/>
              <a:t>hipocarbónicas</a:t>
            </a:r>
            <a:r>
              <a:rPr lang="en-US" dirty="0"/>
              <a:t>. </a:t>
            </a: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Na </a:t>
            </a:r>
            <a:r>
              <a:rPr lang="en-US" dirty="0" err="1"/>
              <a:t>prática</a:t>
            </a:r>
            <a:r>
              <a:rPr lang="en-US" dirty="0"/>
              <a:t>,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necessárias</a:t>
            </a:r>
            <a:r>
              <a:rPr lang="en-US" dirty="0"/>
              <a:t> </a:t>
            </a:r>
            <a:r>
              <a:rPr lang="en-US" dirty="0" err="1"/>
              <a:t>combinações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, </a:t>
            </a:r>
            <a:r>
              <a:rPr lang="en-US" dirty="0" err="1"/>
              <a:t>consoante</a:t>
            </a:r>
            <a:r>
              <a:rPr lang="en-US" dirty="0"/>
              <a:t> o </a:t>
            </a:r>
            <a:r>
              <a:rPr lang="en-US" dirty="0" err="1"/>
              <a:t>contexto</a:t>
            </a:r>
            <a:r>
              <a:rPr lang="en-US" dirty="0"/>
              <a:t> do </a:t>
            </a:r>
            <a:r>
              <a:rPr lang="en-US" dirty="0" err="1"/>
              <a:t>país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As </a:t>
            </a:r>
            <a:r>
              <a:rPr lang="en-US" dirty="0" err="1"/>
              <a:t>intervenções</a:t>
            </a:r>
            <a:r>
              <a:rPr lang="en-US" dirty="0"/>
              <a:t> do </a:t>
            </a:r>
            <a:r>
              <a:rPr lang="en-US" dirty="0" err="1"/>
              <a:t>lado</a:t>
            </a:r>
            <a:r>
              <a:rPr lang="en-US" dirty="0"/>
              <a:t> da </a:t>
            </a:r>
            <a:r>
              <a:rPr lang="en-US" dirty="0" err="1"/>
              <a:t>procura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a </a:t>
            </a:r>
            <a:r>
              <a:rPr lang="en-US" dirty="0" err="1"/>
              <a:t>redução</a:t>
            </a:r>
            <a:r>
              <a:rPr lang="en-US" dirty="0"/>
              <a:t> do </a:t>
            </a:r>
            <a:r>
              <a:rPr lang="en-US" dirty="0" err="1"/>
              <a:t>risco</a:t>
            </a:r>
            <a:r>
              <a:rPr lang="en-US" dirty="0"/>
              <a:t> </a:t>
            </a:r>
            <a:r>
              <a:rPr lang="en-US" dirty="0" err="1"/>
              <a:t>político</a:t>
            </a:r>
            <a:r>
              <a:rPr lang="en-US" dirty="0"/>
              <a:t>, a </a:t>
            </a:r>
            <a:r>
              <a:rPr lang="en-US" dirty="0" err="1"/>
              <a:t>redução</a:t>
            </a:r>
            <a:r>
              <a:rPr lang="en-US" dirty="0"/>
              <a:t> do </a:t>
            </a:r>
            <a:r>
              <a:rPr lang="en-US" dirty="0" err="1"/>
              <a:t>risco</a:t>
            </a:r>
            <a:r>
              <a:rPr lang="en-US" dirty="0"/>
              <a:t> </a:t>
            </a:r>
            <a:r>
              <a:rPr lang="en-US" dirty="0" err="1"/>
              <a:t>financeiro</a:t>
            </a:r>
            <a:r>
              <a:rPr lang="en-US" dirty="0"/>
              <a:t> e </a:t>
            </a:r>
            <a:r>
              <a:rPr lang="en-US" dirty="0" err="1"/>
              <a:t>incentivos</a:t>
            </a:r>
            <a:r>
              <a:rPr lang="en-US" dirty="0"/>
              <a:t> </a:t>
            </a:r>
            <a:r>
              <a:rPr lang="en-US" dirty="0" err="1"/>
              <a:t>financeiros</a:t>
            </a:r>
            <a:r>
              <a:rPr lang="en-US" dirty="0"/>
              <a:t> </a:t>
            </a:r>
            <a:r>
              <a:rPr lang="en-US" dirty="0" err="1"/>
              <a:t>diretos</a:t>
            </a:r>
            <a:r>
              <a:rPr lang="en-US" dirty="0"/>
              <a:t> 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 err="1"/>
              <a:t>Melhorar</a:t>
            </a:r>
            <a:r>
              <a:rPr lang="en-US" dirty="0"/>
              <a:t> a </a:t>
            </a:r>
            <a:r>
              <a:rPr lang="en-US" dirty="0" err="1"/>
              <a:t>viabilidade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dos </a:t>
            </a:r>
            <a:r>
              <a:rPr lang="en-US" dirty="0" err="1"/>
              <a:t>projetos</a:t>
            </a:r>
            <a:r>
              <a:rPr lang="en-US" dirty="0"/>
              <a:t> é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prioridade</a:t>
            </a:r>
            <a:r>
              <a:rPr lang="en-US" dirty="0"/>
              <a:t> fundamental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dirty="0"/>
              <a:t>As </a:t>
            </a:r>
            <a:r>
              <a:rPr lang="en-US" dirty="0" err="1"/>
              <a:t>intervenções</a:t>
            </a:r>
            <a:r>
              <a:rPr lang="en-US" dirty="0"/>
              <a:t> do </a:t>
            </a:r>
            <a:r>
              <a:rPr lang="en-US" dirty="0" err="1"/>
              <a:t>lado</a:t>
            </a:r>
            <a:r>
              <a:rPr lang="en-US" dirty="0"/>
              <a:t> da </a:t>
            </a:r>
            <a:r>
              <a:rPr lang="en-US" dirty="0" err="1"/>
              <a:t>oferta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a </a:t>
            </a:r>
            <a:r>
              <a:rPr lang="en-US" dirty="0" err="1"/>
              <a:t>reforma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financeiro</a:t>
            </a:r>
            <a:r>
              <a:rPr lang="en-US" dirty="0"/>
              <a:t> e </a:t>
            </a:r>
            <a:r>
              <a:rPr lang="en-US" dirty="0" err="1"/>
              <a:t>novas</a:t>
            </a:r>
            <a:r>
              <a:rPr lang="en-US" dirty="0"/>
              <a:t> classes de </a:t>
            </a:r>
            <a:r>
              <a:rPr lang="en-US" dirty="0" err="1"/>
              <a:t>ativos</a:t>
            </a:r>
            <a:r>
              <a:rPr lang="en-US" dirty="0"/>
              <a:t> de </a:t>
            </a:r>
            <a:r>
              <a:rPr lang="en-US" dirty="0" err="1"/>
              <a:t>baixo</a:t>
            </a:r>
            <a:r>
              <a:rPr lang="en-US" dirty="0"/>
              <a:t> </a:t>
            </a:r>
            <a:r>
              <a:rPr lang="en-US" dirty="0" err="1"/>
              <a:t>custo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1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Para recapitular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Existe uma dinâmica crescente para alinhar os sistemas financeiros com o desenvolvimento sustentável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Um dos principais obstáculos à expansão da energia com baixo teor de carbono é a falta de acesso às despesas de capital nacionais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 financiamento internacional pode ajudar, mas expõe os investidores ao risco cambial.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Por conseguinte, a solução sustentável e a longo prazo consiste em acelerar a reforma dos </a:t>
            </a:r>
            <a:r>
              <a:rPr lang="en-US" dirty="0" err="1">
                <a:cs typeface="Calibri"/>
              </a:rPr>
              <a:t>setores</a:t>
            </a:r>
            <a:r>
              <a:rPr lang="en-US" dirty="0">
                <a:cs typeface="Calibri"/>
              </a:rPr>
              <a:t> financeiros nacionais, conferindo-lhes profundidade e liquidez, com o objetivo de obter uma combinação equilibrada de financiamentos nacionais e internacionais destinados à energia com baixo teor de carbono.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Uma melhor modelação financeira é vital para o reforço das capacidades nacionais.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Tudo isto requer um ambiente propício e de apoio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Os instrumentos de planeamento como o FINPLAN desempenham um papel vital na criação de um ambiente favorável.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Mas o que é exatamente um ambiente propício?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Basicamente, trata-se de um quadro regulamentar sólido e transparente que facilita o investimento privado e público. Isto envolve políticas, quadro jurídico e estruturas de investimento e financiamento.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Este quadro deve incluir uma instituição reguladora que 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dirty="0"/>
              <a:t>[1] é autónomo, 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dirty="0"/>
              <a:t>[2] tem autoridade e capacidade claras para cumprir o seu mandato, e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dirty="0"/>
              <a:t>[3] é responsabilizada pelas suas decisões e acções. 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 quadro deve também clarificar aspectos regulamentares importantes, como os preços, os direitos fundiários, os acordos de compra e as normas de desempenho 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Os investidores comerciais avaliam uma série de considerações antes de investirem num determinado projeto num país específico.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falta de confiança dos investidores na solvabilidade dos off-takers impede o desenvolvimento do </a:t>
            </a:r>
            <a:r>
              <a:rPr lang="en-US" dirty="0" err="1"/>
              <a:t>setor</a:t>
            </a:r>
            <a:r>
              <a:rPr lang="en-US" dirty="0"/>
              <a:t> da eletricidade. Note-se que um "off-taker" é a parte que compra o produto produzido pelo projeto ou que utiliza os serviços vendidos pelo projeto. Os off-takers eficientes e financeiramente solventes reduzem o risco para o investidor e incentivam uma maior participação do </a:t>
            </a:r>
            <a:r>
              <a:rPr lang="en-US" dirty="0" err="1"/>
              <a:t>setor</a:t>
            </a:r>
            <a:r>
              <a:rPr lang="en-US" dirty="0"/>
              <a:t> privado.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investimentos no </a:t>
            </a:r>
            <a:r>
              <a:rPr lang="en-US" dirty="0" err="1"/>
              <a:t>setor</a:t>
            </a:r>
            <a:r>
              <a:rPr lang="en-US" dirty="0"/>
              <a:t> da energia só serão sustentáveis se a estrutura tarifária refletir corretamente os custos e os riscos e proporcionar uma taxa de rendimento que incentive a continuação do envolvimento do </a:t>
            </a:r>
            <a:r>
              <a:rPr lang="en-US" dirty="0" err="1"/>
              <a:t>setor</a:t>
            </a:r>
            <a:r>
              <a:rPr lang="en-US" dirty="0"/>
              <a:t> privado. Isto deve ser cuidadosamente equilibrado com a necessidade crítica de proteger os consumidores, garantir a acessibilidade dos preços e expandir o acesso à eletricidade. As tarifas que reflectem os custos levam muitas vezes algum tempo a alcançar, e há muitas formas diferentes de estruturar o sistema de tarifas de retalho, dependendo da melhor adequação a um determinado país ou contexto. Em geral, as estratégias eficazes de gestão das tarifas incluem a participação do público, processos transparentes, ajustamentos regulares e medidas adequadas para garantir a acessibilidade dos preços.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melhoria da eficiência técnica e comercial no </a:t>
            </a:r>
            <a:r>
              <a:rPr lang="en-US" dirty="0" err="1"/>
              <a:t>setor</a:t>
            </a:r>
            <a:r>
              <a:rPr lang="en-US" dirty="0"/>
              <a:t> da eletricidade permitirá prestar mais serviços a um maior número de consumidores, reduzir os custos ao longo da cadeia de abastecimento e aumentar a qualidade e a viabilidade comercial. A eficiência pode ser melhorada através de intervenções que incluem o investimento e a manutenção das infra-estruturas, a melhoria dos contadores e da cobrança das facturas, a gestão da procura e a educação dos consumidores.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Os processos de aquisição que integram as melhores práticas internacionais, tais como concursos justos e competitivos, análise dos custos do ciclo de vida e determinação do melhor valor, aumentarão a confiança dos investidores, reduzirão os custos e facilitarão investimentos sustentáveis a longo prazo.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Como mostra o gráfico do relatório da Climate Policy Initiative (2018), as lacunas de informação, o acesso ao capital e os riscos regulamentares e políticos representam os principais obstáculos abordados nas iniciativas de financiamento misto.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50AB-7923-654D-A291-A2D93829C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D518-7A0D-E64D-BFF9-227E2FE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F637-4F65-4E4F-9090-B74EE225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E473-0CE2-E347-B317-4BA55C0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‹nº›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0A21EF-E976-2245-8909-4A9AEB1FB143}"/>
              </a:ext>
            </a:extLst>
          </p:cNvPr>
          <p:cNvSpPr txBox="1">
            <a:spLocks/>
          </p:cNvSpPr>
          <p:nvPr userDrawn="1"/>
        </p:nvSpPr>
        <p:spPr>
          <a:xfrm>
            <a:off x="11798644" y="6492875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854D2D-F7E8-B04D-95AC-3B508D13757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Clique para editar o estilo do título principal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Clique para editar os estilos de texto principal</a:t>
            </a:r>
          </a:p>
          <a:p>
            <a:pPr lvl="1"/>
            <a:r>
              <a:rPr lang="en-GB"/>
              <a:t>Segundo nível</a:t>
            </a:r>
          </a:p>
          <a:p>
            <a:pPr lvl="2"/>
            <a:r>
              <a:rPr lang="en-GB"/>
              <a:t>Terceiro nível</a:t>
            </a:r>
          </a:p>
          <a:p>
            <a:pPr lvl="3"/>
            <a:r>
              <a:rPr lang="en-GB"/>
              <a:t>Quarto nível</a:t>
            </a:r>
          </a:p>
          <a:p>
            <a:pPr lvl="4"/>
            <a:r>
              <a:rPr lang="en-GB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B1F3-09E8-2A4B-94FB-2B55395E3B4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p.org/en/learn/iwrm-toolbox/The-Enabling-Environment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limatepolicyinitiative.org/wp-content/uploads/2018/01/Blended-Finance-in-Clean-Energy-Experiences-and-Opportunities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4.gif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vergence.finance/blended-financ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limatepolicyinitiative.org/wp-content/uploads/2018/01/Blended-Finance-in-Clean-Energy-Experiences-and-Opportunities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hyperlink" Target="https://www.iaea.org/topics/energy-planning/energy-modelling-tools" TargetMode="Externa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open.edu/openlearncreate/mod/quiz/view.php?id=173436" TargetMode="External"/><Relationship Id="rId4" Type="http://schemas.openxmlformats.org/officeDocument/2006/relationships/hyperlink" Target="http://www.google.com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6A0C7C-00E4-4DD3-837B-10A52DC20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506" y="-2336"/>
            <a:ext cx="12225067" cy="6869861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E3F2990E-D744-4FDD-850E-7C43682976D2}"/>
              </a:ext>
            </a:extLst>
          </p:cNvPr>
          <p:cNvSpPr txBox="1"/>
          <p:nvPr/>
        </p:nvSpPr>
        <p:spPr>
          <a:xfrm>
            <a:off x="8832600" y="6157376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Versão 1.1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56818" y="4006451"/>
            <a:ext cx="13961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FINPLAN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EA05E-3DE2-714D-9D7C-D14D82DB9D79}"/>
              </a:ext>
            </a:extLst>
          </p:cNvPr>
          <p:cNvSpPr txBox="1"/>
          <p:nvPr/>
        </p:nvSpPr>
        <p:spPr>
          <a:xfrm>
            <a:off x="747853" y="4313030"/>
            <a:ext cx="5223961" cy="2138172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AULA </a:t>
            </a: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 </a:t>
            </a:r>
            <a:b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INTRODUÇÃO AO CURSO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CB7D2-437A-8A4A-8390-E76557DA3E51}"/>
              </a:ext>
            </a:extLst>
          </p:cNvPr>
          <p:cNvSpPr/>
          <p:nvPr/>
        </p:nvSpPr>
        <p:spPr>
          <a:xfrm>
            <a:off x="5900449" y="549567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1.mp3" descr="Track5_Lecture1_Slide1.mp3">
            <a:hlinkClick r:id="" action="ppaction://media"/>
            <a:extLst>
              <a:ext uri="{FF2B5EF4-FFF2-40B4-BE49-F238E27FC236}">
                <a16:creationId xmlns:a16="http://schemas.microsoft.com/office/drawing/2014/main" id="{5BD82D5E-0E69-1C4A-B315-B6C2BB541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1814" y="5567037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4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10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1.2.2 Considerações dos </a:t>
            </a:r>
            <a:r>
              <a:rPr lang="en-US" b="1" dirty="0">
                <a:latin typeface="Open Sans"/>
              </a:rPr>
              <a:t>investidores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comerciais </a:t>
            </a:r>
            <a:endParaRPr lang="en-US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2" y="4640"/>
            <a:ext cx="690134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1.2 Importância de um ambiente propício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B541E5-D30A-497C-A2C9-111BD15EE069}"/>
              </a:ext>
            </a:extLst>
          </p:cNvPr>
          <p:cNvSpPr>
            <a:spLocks noGrp="1"/>
          </p:cNvSpPr>
          <p:nvPr/>
        </p:nvSpPr>
        <p:spPr>
          <a:xfrm>
            <a:off x="887214" y="1882461"/>
            <a:ext cx="923405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Compradores</a:t>
            </a:r>
            <a:r>
              <a:rPr lang="en-US" sz="2000" dirty="0">
                <a:latin typeface="Open Sans" panose="020B0606030504020204"/>
              </a:rPr>
              <a:t> com </a:t>
            </a:r>
            <a:r>
              <a:rPr lang="en-US" sz="2000" dirty="0" err="1">
                <a:latin typeface="Open Sans" panose="020B0606030504020204"/>
              </a:rPr>
              <a:t>crédito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Estruturas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tarifárias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varejistas</a:t>
            </a:r>
            <a:r>
              <a:rPr lang="en-US" sz="2000" dirty="0">
                <a:latin typeface="Open Sans" panose="020B0606030504020204"/>
              </a:rPr>
              <a:t> que </a:t>
            </a:r>
            <a:r>
              <a:rPr lang="en-US" sz="2000" dirty="0" err="1">
                <a:latin typeface="Open Sans" panose="020B0606030504020204"/>
              </a:rPr>
              <a:t>refletem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os</a:t>
            </a:r>
            <a:r>
              <a:rPr lang="en-US" sz="2000" dirty="0">
                <a:latin typeface="Open Sans" panose="020B0606030504020204"/>
              </a:rPr>
              <a:t> custos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Eficiência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técnica</a:t>
            </a:r>
            <a:r>
              <a:rPr lang="en-US" sz="2000" dirty="0">
                <a:latin typeface="Open Sans" panose="020B0606030504020204"/>
              </a:rPr>
              <a:t> e </a:t>
            </a:r>
            <a:r>
              <a:rPr lang="en-US" sz="2000" dirty="0" err="1">
                <a:latin typeface="Open Sans" panose="020B0606030504020204"/>
              </a:rPr>
              <a:t>comercial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Processos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aquisição</a:t>
            </a:r>
            <a:r>
              <a:rPr lang="en-US" sz="2000" dirty="0">
                <a:latin typeface="Open Sans" panose="020B0606030504020204"/>
              </a:rPr>
              <a:t> claros e </a:t>
            </a:r>
            <a:r>
              <a:rPr lang="en-US" sz="2000" dirty="0" err="1">
                <a:latin typeface="Open Sans" panose="020B0606030504020204"/>
              </a:rPr>
              <a:t>transparentes</a:t>
            </a:r>
            <a:endParaRPr lang="en-US" dirty="0">
              <a:cs typeface="Calibri"/>
            </a:endParaRPr>
          </a:p>
        </p:txBody>
      </p:sp>
      <p:pic>
        <p:nvPicPr>
          <p:cNvPr id="12" name="Imagine 12">
            <a:extLst>
              <a:ext uri="{FF2B5EF4-FFF2-40B4-BE49-F238E27FC236}">
                <a16:creationId xmlns:a16="http://schemas.microsoft.com/office/drawing/2014/main" id="{B83B2081-D043-4B61-B699-F7256924D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692" y="3603869"/>
            <a:ext cx="5756898" cy="24037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CFFBE-6AA9-441A-ABF8-8058E1A194CE}"/>
              </a:ext>
            </a:extLst>
          </p:cNvPr>
          <p:cNvSpPr>
            <a:spLocks noGrp="1"/>
          </p:cNvSpPr>
          <p:nvPr/>
        </p:nvSpPr>
        <p:spPr>
          <a:xfrm>
            <a:off x="4803494" y="6125227"/>
            <a:ext cx="6938832" cy="26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i="1" dirty="0">
                <a:latin typeface="Open Sans" panose="020B0606030504020204"/>
              </a:rPr>
              <a:t>Proporção de veículos de financiamento misto que abordam riscos e barreiras específicos (IPC 2018)</a:t>
            </a:r>
            <a:endParaRPr lang="en-US" sz="1400" i="1" dirty="0">
              <a:latin typeface="Open Sans"/>
              <a:cs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AB1506-F114-9F40-8392-6AF550918431}"/>
              </a:ext>
            </a:extLst>
          </p:cNvPr>
          <p:cNvSpPr/>
          <p:nvPr/>
        </p:nvSpPr>
        <p:spPr>
          <a:xfrm>
            <a:off x="6335074" y="23160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tsMP3.com_VoiceText_2022-7-20_10_11_18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5F585A64-3FAB-55A8-031D-41A03E9FD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06039" y="304841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3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11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8733957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1.2.3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Planejamento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estratégico e integrado do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setor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da energia</a:t>
            </a: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94059" y="4640"/>
            <a:ext cx="6723066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1.2 Importância de um ambiente propício</a:t>
            </a:r>
            <a:endParaRPr lang="en-US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0052-0429-4A60-A895-7A64645B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4" y="19401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dirty="0">
                <a:latin typeface="Open Sans" panose="020B0606030504020204"/>
              </a:rPr>
              <a:t>Sistema </a:t>
            </a:r>
            <a:r>
              <a:rPr lang="en-US" sz="2000" dirty="0" err="1">
                <a:latin typeface="Open Sans" panose="020B0606030504020204"/>
              </a:rPr>
              <a:t>elétrico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resiliente</a:t>
            </a:r>
            <a:r>
              <a:rPr lang="en-US" sz="2000" dirty="0">
                <a:latin typeface="Open Sans" panose="020B0606030504020204"/>
              </a:rPr>
              <a:t> e de </a:t>
            </a:r>
            <a:r>
              <a:rPr lang="en-US" sz="2000" dirty="0" err="1">
                <a:latin typeface="Open Sans" panose="020B0606030504020204"/>
              </a:rPr>
              <a:t>menor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custo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dirty="0">
                <a:latin typeface="Open Sans" panose="020B0606030504020204"/>
              </a:rPr>
              <a:t>Continua a </a:t>
            </a:r>
            <a:r>
              <a:rPr lang="en-US" sz="2000" dirty="0" err="1">
                <a:latin typeface="Open Sans" panose="020B0606030504020204"/>
              </a:rPr>
              <a:t>satisfazer</a:t>
            </a:r>
            <a:r>
              <a:rPr lang="en-US" sz="2000" dirty="0">
                <a:latin typeface="Open Sans" panose="020B0606030504020204"/>
              </a:rPr>
              <a:t> a </a:t>
            </a:r>
            <a:r>
              <a:rPr lang="en-US" sz="2000" dirty="0" err="1">
                <a:latin typeface="Open Sans" panose="020B0606030504020204"/>
              </a:rPr>
              <a:t>demanda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ao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longo</a:t>
            </a:r>
            <a:r>
              <a:rPr lang="en-US" sz="2000" dirty="0">
                <a:latin typeface="Open Sans" panose="020B0606030504020204"/>
              </a:rPr>
              <a:t> do tempo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dirty="0">
                <a:latin typeface="Open Sans" panose="020B0606030504020204"/>
              </a:rPr>
              <a:t>Integra </a:t>
            </a:r>
            <a:r>
              <a:rPr lang="en-US" sz="2000" dirty="0" err="1">
                <a:latin typeface="Open Sans" panose="020B0606030504020204"/>
              </a:rPr>
              <a:t>os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objetivos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desenvolvimento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 dirty="0" err="1">
                <a:latin typeface="Open Sans" panose="020B0606030504020204"/>
              </a:rPr>
              <a:t>Otimiza</a:t>
            </a:r>
            <a:r>
              <a:rPr lang="en-US" sz="2000" dirty="0">
                <a:latin typeface="Open Sans" panose="020B0606030504020204"/>
              </a:rPr>
              <a:t> o mix </a:t>
            </a:r>
            <a:r>
              <a:rPr lang="en-US" sz="2000" dirty="0" err="1">
                <a:latin typeface="Open Sans" panose="020B0606030504020204"/>
              </a:rPr>
              <a:t>energético</a:t>
            </a:r>
            <a:endParaRPr lang="en-US" sz="2000" dirty="0">
              <a:latin typeface="Open Sans" panose="020B060603050402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992F42-23DF-294E-BD33-80C8B37EAA7C}"/>
              </a:ext>
            </a:extLst>
          </p:cNvPr>
          <p:cNvSpPr/>
          <p:nvPr/>
        </p:nvSpPr>
        <p:spPr>
          <a:xfrm>
            <a:off x="6335074" y="23160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11.mp3" descr="Track5_Lecture1_Slide11.mp3">
            <a:hlinkClick r:id="" action="ppaction://media"/>
            <a:extLst>
              <a:ext uri="{FF2B5EF4-FFF2-40B4-BE49-F238E27FC236}">
                <a16:creationId xmlns:a16="http://schemas.microsoft.com/office/drawing/2014/main" id="{F03FC217-4F4E-9141-8A5D-0F138006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6439" y="301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2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1.2.4 Financiamento dos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projetos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2" y="4640"/>
            <a:ext cx="6217920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1.2 Importância de um ambiente propício</a:t>
            </a:r>
            <a:endParaRPr lang="en-US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0052-0429-4A60-A895-7A64645B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4" y="19401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Restrições de financiamento devido a um ambiente favorável insuficiente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Utilização de financiamentos concessionais e comerciais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Importância do cálculo e da projeção dos fluxos de </a:t>
            </a:r>
            <a:r>
              <a:rPr lang="en-US" sz="2000" dirty="0" err="1">
                <a:latin typeface="Open Sans" panose="020B0606030504020204"/>
              </a:rPr>
              <a:t>caixa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Indicadores financeiros que sinalizam a viabilidade do projeto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C78A7B-F170-F340-86ED-0B68598A24B0}"/>
              </a:ext>
            </a:extLst>
          </p:cNvPr>
          <p:cNvSpPr/>
          <p:nvPr/>
        </p:nvSpPr>
        <p:spPr>
          <a:xfrm>
            <a:off x="6335074" y="23160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tsMP3.com_VoiceText_2022-7-20_10_8_1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34D8048D-6119-EB13-3927-C3A1DB1FC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06039" y="300735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34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901593" y="1389619"/>
            <a:ext cx="6232297" cy="16927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1.2.5 Inclusão sustentável e equitativa</a:t>
            </a: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2" y="4640"/>
            <a:ext cx="6616673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1.2 Importância de um ambiente propício</a:t>
            </a:r>
            <a:endParaRPr lang="en-US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0052-0429-4A60-A895-7A64645B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166" y="1940188"/>
            <a:ext cx="7437363" cy="2343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solidez ambiental e social dos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é fundamental para a sustentabilidade do investimento.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Envolvimento com as comunidades locais antes e durante a fase de implementação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Igualdade</a:t>
            </a:r>
            <a:r>
              <a:rPr lang="en-US" sz="2000" dirty="0">
                <a:latin typeface="Open Sans" panose="020B0606030504020204"/>
              </a:rPr>
              <a:t> dos </a:t>
            </a:r>
            <a:r>
              <a:rPr lang="en-US" sz="2000" dirty="0" err="1">
                <a:latin typeface="Open Sans" panose="020B0606030504020204"/>
              </a:rPr>
              <a:t>gêneros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Empoderamento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feminino</a:t>
            </a:r>
            <a:endParaRPr lang="en-US" sz="2000" dirty="0">
              <a:latin typeface="Open Sans" panose="020B0606030504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88F677-D7AB-404D-A6D8-AC9733D03DB8}"/>
              </a:ext>
            </a:extLst>
          </p:cNvPr>
          <p:cNvSpPr/>
          <p:nvPr/>
        </p:nvSpPr>
        <p:spPr>
          <a:xfrm>
            <a:off x="6335074" y="23160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tsMP3.com_VoiceText_2022-7-20_10_16_27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849BC40E-F7EA-61CF-2C7E-2AFB834D1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48735" y="300735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4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Nome do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EA05E-3DE2-714D-9D7C-D14D82DB9D79}"/>
              </a:ext>
            </a:extLst>
          </p:cNvPr>
          <p:cNvSpPr txBox="1"/>
          <p:nvPr/>
        </p:nvSpPr>
        <p:spPr>
          <a:xfrm>
            <a:off x="735496" y="4391402"/>
            <a:ext cx="5801228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NÚMERO E NOME DA MINI-AULA</a:t>
            </a:r>
            <a:endParaRPr lang="en-US" sz="8800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Mini-palestra Objetivo de aprendizagem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14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2BCC7-83F1-3944-B152-68F1A272FE71}"/>
              </a:ext>
            </a:extLst>
          </p:cNvPr>
          <p:cNvSpPr/>
          <p:nvPr/>
        </p:nvSpPr>
        <p:spPr>
          <a:xfrm>
            <a:off x="887215" y="1820940"/>
            <a:ext cx="621792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endParaRPr lang="en-ZA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ZA"/>
            </a:b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65444" y="149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</a:rPr>
              <a:t>Aula 1.2 Referências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A1EAA-14A2-4F4D-A200-1BAE7A99AEF6}"/>
              </a:ext>
            </a:extLst>
          </p:cNvPr>
          <p:cNvSpPr txBox="1"/>
          <p:nvPr/>
        </p:nvSpPr>
        <p:spPr>
          <a:xfrm>
            <a:off x="888239" y="1528325"/>
            <a:ext cx="51989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GWP (Parceria Global para a Água). 2018. O Ambiente Propício. Consultado em 28 de fevereiro de 2021.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https://www.gwp.org/en/learn/iwrm-toolbox/The-Enabling-Environment/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Relatório da Iniciativa para a Política Climática. 2018. Financiamento misto em energia limpa: Experiências e Oportunidades. Disponível em: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https://www.climatepolicyinitiative.org/wp-content/uploads/2018/01/Blended-Finance-in-Clean-Energy-Experiences-and-Opportunities.pdf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676088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15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1.3.1 O que é o financiamento misto? 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50929" y="464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1.3 Financiamento misto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E135AA-BA16-44EF-A653-0541614F9594}"/>
              </a:ext>
            </a:extLst>
          </p:cNvPr>
          <p:cNvSpPr txBox="1">
            <a:spLocks/>
          </p:cNvSpPr>
          <p:nvPr/>
        </p:nvSpPr>
        <p:spPr>
          <a:xfrm>
            <a:off x="847380" y="1972489"/>
            <a:ext cx="72216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Utilização</a:t>
            </a:r>
            <a:r>
              <a:rPr lang="en-US" sz="2000" dirty="0">
                <a:latin typeface="Open Sans" panose="020B0606030504020204"/>
              </a:rPr>
              <a:t> de capital </a:t>
            </a:r>
            <a:r>
              <a:rPr lang="en-US" sz="2000" dirty="0" err="1">
                <a:latin typeface="Open Sans" panose="020B0606030504020204"/>
              </a:rPr>
              <a:t>catalisador</a:t>
            </a:r>
            <a:r>
              <a:rPr lang="en-US" sz="2000" dirty="0">
                <a:latin typeface="Open Sans" panose="020B0606030504020204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Fontes </a:t>
            </a:r>
            <a:r>
              <a:rPr lang="en-US" sz="2000" dirty="0" err="1">
                <a:latin typeface="Open Sans" panose="020B0606030504020204"/>
              </a:rPr>
              <a:t>públicas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ou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filantrópicas</a:t>
            </a: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Aumentar</a:t>
            </a:r>
            <a:r>
              <a:rPr lang="en-US" sz="2000" dirty="0">
                <a:latin typeface="Open Sans" panose="020B0606030504020204"/>
              </a:rPr>
              <a:t> o </a:t>
            </a:r>
            <a:r>
              <a:rPr lang="en-US" sz="2000" dirty="0" err="1">
                <a:latin typeface="Open Sans" panose="020B0606030504020204"/>
              </a:rPr>
              <a:t>investimento</a:t>
            </a:r>
            <a:r>
              <a:rPr lang="en-US" sz="2000" dirty="0">
                <a:latin typeface="Open Sans" panose="020B0606030504020204"/>
              </a:rPr>
              <a:t> do </a:t>
            </a:r>
            <a:r>
              <a:rPr lang="en-US" sz="2000" dirty="0" err="1">
                <a:latin typeface="Open Sans" panose="020B0606030504020204"/>
              </a:rPr>
              <a:t>setor</a:t>
            </a:r>
            <a:r>
              <a:rPr lang="en-US" sz="2000" dirty="0">
                <a:latin typeface="Open Sans" panose="020B0606030504020204"/>
              </a:rPr>
              <a:t> privado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País </a:t>
            </a:r>
            <a:r>
              <a:rPr lang="en-US" sz="2000" dirty="0" err="1">
                <a:latin typeface="Open Sans" panose="020B0606030504020204"/>
              </a:rPr>
              <a:t>em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desenvolvimento</a:t>
            </a:r>
            <a:r>
              <a:rPr lang="en-US" sz="2000" dirty="0">
                <a:latin typeface="Open Sans" panose="020B0606030504020204"/>
              </a:rPr>
              <a:t>, </a:t>
            </a:r>
            <a:r>
              <a:rPr lang="en-US" sz="2000" dirty="0" err="1">
                <a:latin typeface="Open Sans" panose="020B0606030504020204"/>
              </a:rPr>
              <a:t>foco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nos</a:t>
            </a:r>
            <a:r>
              <a:rPr lang="en-US" sz="2000" dirty="0">
                <a:latin typeface="Open Sans" panose="020B0606030504020204"/>
              </a:rPr>
              <a:t> 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97D3D-3F45-4E21-B9D2-86104549230F}"/>
              </a:ext>
            </a:extLst>
          </p:cNvPr>
          <p:cNvSpPr txBox="1"/>
          <p:nvPr/>
        </p:nvSpPr>
        <p:spPr>
          <a:xfrm>
            <a:off x="10049566" y="6085499"/>
            <a:ext cx="2108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OCDE 2018</a:t>
            </a:r>
            <a:endParaRPr lang="en-US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D752F7E-34BC-43C6-B640-2BB0D402D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475" y="2090537"/>
            <a:ext cx="4612257" cy="296447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BAD8C4B-57A0-2046-9FEF-089F24BDC948}"/>
              </a:ext>
            </a:extLst>
          </p:cNvPr>
          <p:cNvSpPr/>
          <p:nvPr/>
        </p:nvSpPr>
        <p:spPr>
          <a:xfrm>
            <a:off x="6909380" y="71757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tsMP3.com_VoiceText_2022-7-20_10_22_13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CD834C2F-25B5-CB43-80E8-8F15653D0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99111" y="790100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038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76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16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1.3.2 O que é o financiamento misto? 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50929" y="464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1.3 Financiamento misto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2" descr="Blended Finance">
            <a:extLst>
              <a:ext uri="{FF2B5EF4-FFF2-40B4-BE49-F238E27FC236}">
                <a16:creationId xmlns:a16="http://schemas.microsoft.com/office/drawing/2014/main" id="{449E0E3B-A789-416C-8F10-A9D755A5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21" y="1772088"/>
            <a:ext cx="5898784" cy="45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154192-69BF-40FE-9625-7CFCAB1BD4F6}"/>
              </a:ext>
            </a:extLst>
          </p:cNvPr>
          <p:cNvSpPr txBox="1">
            <a:spLocks/>
          </p:cNvSpPr>
          <p:nvPr/>
        </p:nvSpPr>
        <p:spPr>
          <a:xfrm>
            <a:off x="7200828" y="6073075"/>
            <a:ext cx="4537893" cy="351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Convergência © weblink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B38AD5-3D33-5B47-9E33-D7A15D2E4916}"/>
              </a:ext>
            </a:extLst>
          </p:cNvPr>
          <p:cNvSpPr/>
          <p:nvPr/>
        </p:nvSpPr>
        <p:spPr>
          <a:xfrm>
            <a:off x="7036820" y="67922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tsMP3.com_VoiceText_2022-7-20_10_55_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5F9FA456-6C84-0712-3C5A-B2BA8A42B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37806" y="750190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32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50929" y="464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1.3 Financiamento misto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ine 11">
            <a:extLst>
              <a:ext uri="{FF2B5EF4-FFF2-40B4-BE49-F238E27FC236}">
                <a16:creationId xmlns:a16="http://schemas.microsoft.com/office/drawing/2014/main" id="{65ACB5AC-0E32-41CC-A8E3-2930ED83E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300" y="1809878"/>
            <a:ext cx="6200054" cy="414154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7835C7-B0FD-4B13-84D0-D6B6379BEAF0}"/>
              </a:ext>
            </a:extLst>
          </p:cNvPr>
          <p:cNvSpPr>
            <a:spLocks noGrp="1"/>
          </p:cNvSpPr>
          <p:nvPr/>
        </p:nvSpPr>
        <p:spPr>
          <a:xfrm>
            <a:off x="887486" y="2055954"/>
            <a:ext cx="37755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Bons antecedentes em matéria de financiamento misto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Os riscos de liquidez, de comprador externo e cambial são menos frequentes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Redução dos riscos: garantias e seguros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escala das iniciativas limita a participação dos investidores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CAAB914-B92C-4B11-B579-3EB0258DB7EE}"/>
              </a:ext>
            </a:extLst>
          </p:cNvPr>
          <p:cNvSpPr/>
          <p:nvPr/>
        </p:nvSpPr>
        <p:spPr>
          <a:xfrm>
            <a:off x="887215" y="1389619"/>
            <a:ext cx="4987374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1.3.3 Financiamento misto e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projetos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de energia limpa</a:t>
            </a: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FE9F80-AFD4-4491-AE73-1872556A8705}"/>
              </a:ext>
            </a:extLst>
          </p:cNvPr>
          <p:cNvSpPr>
            <a:spLocks noGrp="1"/>
          </p:cNvSpPr>
          <p:nvPr/>
        </p:nvSpPr>
        <p:spPr>
          <a:xfrm>
            <a:off x="6720428" y="6099305"/>
            <a:ext cx="5009266" cy="294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Fonte: Convergência © weblink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503404-6845-DE4F-9219-54018D4E8B3D}"/>
              </a:ext>
            </a:extLst>
          </p:cNvPr>
          <p:cNvSpPr/>
          <p:nvPr/>
        </p:nvSpPr>
        <p:spPr>
          <a:xfrm>
            <a:off x="6985089" y="70646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17.mp3" descr="Track5_Lecture1_Slide17.mp3">
            <a:hlinkClick r:id="" action="ppaction://media"/>
            <a:extLst>
              <a:ext uri="{FF2B5EF4-FFF2-40B4-BE49-F238E27FC236}">
                <a16:creationId xmlns:a16="http://schemas.microsoft.com/office/drawing/2014/main" id="{1827A9BF-7BAC-A749-BD1B-44B674BF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6454" y="787866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5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18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50929" y="464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1.3 Financiamento misto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ine 3">
            <a:extLst>
              <a:ext uri="{FF2B5EF4-FFF2-40B4-BE49-F238E27FC236}">
                <a16:creationId xmlns:a16="http://schemas.microsoft.com/office/drawing/2014/main" id="{6A11E51E-506E-42E0-B19E-846EBFDE2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459" y="1874517"/>
            <a:ext cx="7396655" cy="421579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5D3588-AFBA-46EC-80F8-84C081674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89" y="1913941"/>
            <a:ext cx="3551977" cy="40701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Open Sans" panose="020B0606030504020204"/>
              </a:rPr>
              <a:t>Os investidores são prejudicados por restrições regulamentares.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Open Sans" panose="020B0606030504020204"/>
              </a:rPr>
              <a:t>Os mandatos dos bancos de desenvolvimento não têm incentivos suficientes para maximizar a mobilização de capital para </a:t>
            </a:r>
            <a:r>
              <a:rPr lang="en-GB" sz="2000" dirty="0" err="1">
                <a:latin typeface="Open Sans" panose="020B0606030504020204"/>
              </a:rPr>
              <a:t>projetos</a:t>
            </a:r>
            <a:endParaRPr lang="en-GB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Open Sans" panose="020B0606030504020204"/>
              </a:rPr>
              <a:t>As políticas corretas e o ambiente propício atraem o capital privado.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EAF33BE-03FA-41B7-A172-3BD5EAF4A49A}"/>
              </a:ext>
            </a:extLst>
          </p:cNvPr>
          <p:cNvSpPr/>
          <p:nvPr/>
        </p:nvSpPr>
        <p:spPr>
          <a:xfrm>
            <a:off x="887215" y="1389619"/>
            <a:ext cx="621792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1.3.4 Barreiras ao fluxo de capitais</a:t>
            </a:r>
          </a:p>
          <a:p>
            <a:pPr>
              <a:spcAft>
                <a:spcPts val="1200"/>
              </a:spcAft>
            </a:pPr>
            <a:endParaRPr lang="en-ZA" b="1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8E82D9A6-7666-4256-9EF7-CB35C2F7FD5D}"/>
              </a:ext>
            </a:extLst>
          </p:cNvPr>
          <p:cNvSpPr txBox="1"/>
          <p:nvPr/>
        </p:nvSpPr>
        <p:spPr>
          <a:xfrm>
            <a:off x="5199630" y="6107804"/>
            <a:ext cx="654355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 dirty="0">
                <a:latin typeface="Open Sans" panose="020B0606030504020204"/>
              </a:rPr>
              <a:t>(Relatório da Iniciativa para a Política Climática, 2018)</a:t>
            </a:r>
            <a:endParaRPr lang="ro-RO" sz="1400" i="1" dirty="0">
              <a:cs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EE1950-3857-3649-B0F2-D7D3818487D8}"/>
              </a:ext>
            </a:extLst>
          </p:cNvPr>
          <p:cNvSpPr/>
          <p:nvPr/>
        </p:nvSpPr>
        <p:spPr>
          <a:xfrm>
            <a:off x="7000534" y="692261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18.mp3" descr="Track5_Lecture1_Slide18.mp3">
            <a:hlinkClick r:id="" action="ppaction://media"/>
            <a:extLst>
              <a:ext uri="{FF2B5EF4-FFF2-40B4-BE49-F238E27FC236}">
                <a16:creationId xmlns:a16="http://schemas.microsoft.com/office/drawing/2014/main" id="{03C0E918-9FEB-884A-A4B1-97DFC0547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1899" y="759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3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19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61815" y="1373714"/>
            <a:ext cx="7653020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1.3.5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Incentivar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o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financiamento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misto para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projetos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no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setor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da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energia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  <a:p>
            <a:pPr>
              <a:spcAft>
                <a:spcPts val="1200"/>
              </a:spcAft>
            </a:pPr>
            <a:endParaRPr lang="en-ZA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50929" y="464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1.3 Financiamento misto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29CAC6-3F44-486C-B580-4FEFD1F2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93" y="2015021"/>
            <a:ext cx="95577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 err="1">
                <a:latin typeface="Open Sans" panose="020B0606030504020204"/>
              </a:rPr>
              <a:t>Alinhamento</a:t>
            </a:r>
            <a:r>
              <a:rPr lang="en-GB" sz="2000" b="1" dirty="0">
                <a:latin typeface="Open Sans" panose="020B0606030504020204"/>
              </a:rPr>
              <a:t> </a:t>
            </a:r>
            <a:r>
              <a:rPr lang="en-GB" sz="2000" dirty="0">
                <a:latin typeface="Open Sans" panose="020B0606030504020204"/>
              </a:rPr>
              <a:t>dos </a:t>
            </a:r>
            <a:r>
              <a:rPr lang="en-GB" sz="2000" dirty="0" err="1">
                <a:latin typeface="Open Sans" panose="020B0606030504020204"/>
              </a:rPr>
              <a:t>processos</a:t>
            </a:r>
            <a:r>
              <a:rPr lang="en-GB" sz="2000" dirty="0">
                <a:latin typeface="Open Sans" panose="020B0606030504020204"/>
              </a:rPr>
              <a:t> </a:t>
            </a:r>
            <a:r>
              <a:rPr lang="en-GB" sz="2000" dirty="0" err="1">
                <a:latin typeface="Open Sans" panose="020B0606030504020204"/>
              </a:rPr>
              <a:t>públicos</a:t>
            </a:r>
            <a:r>
              <a:rPr lang="en-GB" sz="2000" dirty="0">
                <a:latin typeface="Open Sans" panose="020B0606030504020204"/>
              </a:rPr>
              <a:t> com as </a:t>
            </a:r>
            <a:r>
              <a:rPr lang="en-GB" sz="2000" dirty="0" err="1">
                <a:latin typeface="Open Sans" panose="020B0606030504020204"/>
              </a:rPr>
              <a:t>necessidades</a:t>
            </a:r>
            <a:r>
              <a:rPr lang="en-GB" sz="2000" dirty="0">
                <a:latin typeface="Open Sans" panose="020B0606030504020204"/>
              </a:rPr>
              <a:t> dos </a:t>
            </a:r>
            <a:r>
              <a:rPr lang="en-GB" sz="2000" dirty="0" err="1">
                <a:latin typeface="Open Sans" panose="020B0606030504020204"/>
              </a:rPr>
              <a:t>investidores</a:t>
            </a:r>
            <a:endParaRPr lang="en-GB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 err="1">
                <a:latin typeface="Open Sans" panose="020B0606030504020204"/>
              </a:rPr>
              <a:t>Colaboração</a:t>
            </a:r>
            <a:r>
              <a:rPr lang="en-GB" sz="2000" b="1" dirty="0">
                <a:latin typeface="Open Sans" panose="020B0606030504020204"/>
              </a:rPr>
              <a:t> </a:t>
            </a:r>
            <a:r>
              <a:rPr lang="en-GB" sz="2000" dirty="0">
                <a:latin typeface="Open Sans" panose="020B0606030504020204"/>
              </a:rPr>
              <a:t>com </a:t>
            </a:r>
            <a:r>
              <a:rPr lang="en-GB" sz="2000" dirty="0" err="1">
                <a:latin typeface="Open Sans" panose="020B0606030504020204"/>
              </a:rPr>
              <a:t>doadores</a:t>
            </a:r>
            <a:r>
              <a:rPr lang="en-GB" sz="2000" dirty="0">
                <a:latin typeface="Open Sans" panose="020B0606030504020204"/>
              </a:rPr>
              <a:t> e </a:t>
            </a:r>
            <a:r>
              <a:rPr lang="en-GB" sz="2000" dirty="0" err="1">
                <a:latin typeface="Open Sans" panose="020B0606030504020204"/>
              </a:rPr>
              <a:t>instituições</a:t>
            </a:r>
            <a:r>
              <a:rPr lang="en-GB" sz="2000" dirty="0">
                <a:latin typeface="Open Sans" panose="020B0606030504020204"/>
              </a:rPr>
              <a:t> de </a:t>
            </a:r>
            <a:r>
              <a:rPr lang="en-GB" sz="2000" dirty="0" err="1">
                <a:latin typeface="Open Sans" panose="020B0606030504020204"/>
              </a:rPr>
              <a:t>financiamento</a:t>
            </a:r>
            <a:r>
              <a:rPr lang="en-GB" sz="2000" dirty="0">
                <a:latin typeface="Open Sans" panose="020B0606030504020204"/>
              </a:rPr>
              <a:t> do </a:t>
            </a:r>
            <a:r>
              <a:rPr lang="en-GB" sz="2000" dirty="0" err="1">
                <a:latin typeface="Open Sans" panose="020B0606030504020204"/>
              </a:rPr>
              <a:t>desenvolvimento</a:t>
            </a:r>
            <a:endParaRPr lang="en-GB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 err="1">
                <a:latin typeface="Open Sans" panose="020B0606030504020204"/>
              </a:rPr>
              <a:t>Reforço</a:t>
            </a:r>
            <a:r>
              <a:rPr lang="en-GB" sz="2000" b="1" dirty="0">
                <a:latin typeface="Open Sans" panose="020B0606030504020204"/>
              </a:rPr>
              <a:t> das </a:t>
            </a:r>
            <a:r>
              <a:rPr lang="en-GB" sz="2000" dirty="0" err="1">
                <a:latin typeface="Open Sans" panose="020B0606030504020204"/>
              </a:rPr>
              <a:t>unidades</a:t>
            </a:r>
            <a:r>
              <a:rPr lang="en-GB" sz="2000" dirty="0">
                <a:latin typeface="Open Sans" panose="020B0606030504020204"/>
              </a:rPr>
              <a:t> </a:t>
            </a:r>
            <a:r>
              <a:rPr lang="en-GB" sz="2000" dirty="0" err="1">
                <a:latin typeface="Open Sans" panose="020B0606030504020204"/>
              </a:rPr>
              <a:t>especializadas</a:t>
            </a:r>
            <a:r>
              <a:rPr lang="en-GB" sz="2000" dirty="0">
                <a:latin typeface="Open Sans" panose="020B0606030504020204"/>
              </a:rPr>
              <a:t> </a:t>
            </a:r>
            <a:r>
              <a:rPr lang="en-GB" sz="2000" dirty="0" err="1">
                <a:latin typeface="Open Sans" panose="020B0606030504020204"/>
              </a:rPr>
              <a:t>existentes</a:t>
            </a:r>
            <a:endParaRPr lang="en-GB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 err="1">
                <a:latin typeface="Open Sans" panose="020B0606030504020204"/>
              </a:rPr>
              <a:t>Aproveitar</a:t>
            </a:r>
            <a:r>
              <a:rPr lang="en-GB" sz="2000" b="1" dirty="0">
                <a:latin typeface="Open Sans" panose="020B0606030504020204"/>
              </a:rPr>
              <a:t> </a:t>
            </a:r>
            <a:r>
              <a:rPr lang="en-GB" sz="2000" dirty="0">
                <a:latin typeface="Open Sans" panose="020B0606030504020204"/>
              </a:rPr>
              <a:t>as </a:t>
            </a:r>
            <a:r>
              <a:rPr lang="en-GB" sz="2000" dirty="0" err="1">
                <a:latin typeface="Open Sans" panose="020B0606030504020204"/>
              </a:rPr>
              <a:t>iniciativas</a:t>
            </a:r>
            <a:r>
              <a:rPr lang="en-GB" sz="2000" dirty="0">
                <a:latin typeface="Open Sans" panose="020B0606030504020204"/>
              </a:rPr>
              <a:t> das </a:t>
            </a:r>
            <a:r>
              <a:rPr lang="en-GB" sz="2000" dirty="0" err="1">
                <a:latin typeface="Open Sans" panose="020B0606030504020204"/>
              </a:rPr>
              <a:t>várias</a:t>
            </a:r>
            <a:r>
              <a:rPr lang="en-GB" sz="2000" dirty="0">
                <a:latin typeface="Open Sans" panose="020B0606030504020204"/>
              </a:rPr>
              <a:t> partes </a:t>
            </a:r>
            <a:r>
              <a:rPr lang="en-GB" sz="2000" dirty="0" err="1">
                <a:latin typeface="Open Sans" panose="020B0606030504020204"/>
              </a:rPr>
              <a:t>interessadas</a:t>
            </a:r>
            <a:endParaRPr lang="en-GB" sz="2000" dirty="0">
              <a:latin typeface="Open Sans" panose="020B0606030504020204"/>
            </a:endParaRPr>
          </a:p>
          <a:p>
            <a:endParaRPr lang="en-GB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1F94D6-E523-9B47-8611-8D56F466745E}"/>
              </a:ext>
            </a:extLst>
          </p:cNvPr>
          <p:cNvSpPr/>
          <p:nvPr/>
        </p:nvSpPr>
        <p:spPr>
          <a:xfrm>
            <a:off x="8047956" y="727174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19.mp3" descr="Track5_Lecture1_Slide19.mp3">
            <a:hlinkClick r:id="" action="ppaction://media"/>
            <a:extLst>
              <a:ext uri="{FF2B5EF4-FFF2-40B4-BE49-F238E27FC236}">
                <a16:creationId xmlns:a16="http://schemas.microsoft.com/office/drawing/2014/main" id="{76D9A823-1BBC-CF4E-92AC-2051E561D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321" y="798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44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280DDDA-73B5-4661-92BC-DBA1DA67C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Nome do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Mini-palestra Objetivo de aprendizagem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59117" y="-359811"/>
            <a:ext cx="7651304" cy="1726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 err="1">
                <a:latin typeface="Open Sans"/>
              </a:rPr>
              <a:t>Resultados</a:t>
            </a:r>
            <a:r>
              <a:rPr lang="en-GB" sz="4000" dirty="0">
                <a:latin typeface="Open Sans"/>
              </a:rPr>
              <a:t> da </a:t>
            </a:r>
            <a:r>
              <a:rPr lang="en-GB" sz="4000" dirty="0" err="1">
                <a:latin typeface="Open Sans"/>
              </a:rPr>
              <a:t>aprendizagem</a:t>
            </a:r>
            <a:r>
              <a:rPr lang="en-GB" sz="4000" dirty="0">
                <a:latin typeface="Open Sans"/>
              </a:rPr>
              <a:t> </a:t>
            </a:r>
            <a:r>
              <a:rPr lang="en-GB" sz="4000" dirty="0" err="1">
                <a:latin typeface="Open Sans"/>
              </a:rPr>
              <a:t>pretendidos</a:t>
            </a:r>
            <a:endParaRPr lang="en-GB" sz="4000" dirty="0">
              <a:latin typeface="Open San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2B48615-9B59-FC42-8A1C-39AC6AD2B38A}"/>
              </a:ext>
            </a:extLst>
          </p:cNvPr>
          <p:cNvSpPr txBox="1">
            <a:spLocks/>
          </p:cNvSpPr>
          <p:nvPr/>
        </p:nvSpPr>
        <p:spPr>
          <a:xfrm>
            <a:off x="854027" y="1370789"/>
            <a:ext cx="8279931" cy="3905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No final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desta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 aula,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você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será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 </a:t>
            </a:r>
            <a:r>
              <a:rPr lang="en-GB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capaz</a:t>
            </a: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  <a:ea typeface="+mn-lt"/>
                <a:cs typeface="+mn-lt"/>
              </a:rPr>
              <a:t> de: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  <a:ea typeface="+mn-lt"/>
              <a:cs typeface="+mn-lt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GB" sz="2000" dirty="0">
                <a:latin typeface="Open Sans" panose="020B0606030504020204"/>
                <a:ea typeface="+mn-lt"/>
                <a:cs typeface="+mn-lt"/>
              </a:rPr>
              <a:t>RAP1: </a:t>
            </a:r>
            <a:r>
              <a:rPr lang="en-US" sz="2000" dirty="0" err="1">
                <a:latin typeface="Open Sans"/>
                <a:ea typeface="+mn-lt"/>
                <a:cs typeface="+mn-lt"/>
              </a:rPr>
              <a:t>Compreender</a:t>
            </a:r>
            <a:r>
              <a:rPr lang="en-US" sz="2000" dirty="0">
                <a:latin typeface="Open Sans"/>
                <a:ea typeface="+mn-lt"/>
                <a:cs typeface="+mn-lt"/>
              </a:rPr>
              <a:t> a </a:t>
            </a:r>
            <a:r>
              <a:rPr lang="en-US" sz="2000" b="1" dirty="0" err="1">
                <a:latin typeface="Open Sans"/>
                <a:ea typeface="+mn-lt"/>
                <a:cs typeface="+mn-lt"/>
              </a:rPr>
              <a:t>dimensão</a:t>
            </a:r>
            <a:r>
              <a:rPr lang="en-US" sz="2000" b="1" dirty="0">
                <a:latin typeface="Open Sans"/>
                <a:ea typeface="+mn-lt"/>
                <a:cs typeface="+mn-lt"/>
              </a:rPr>
              <a:t> do </a:t>
            </a:r>
            <a:r>
              <a:rPr lang="en-US" sz="2000" dirty="0" err="1">
                <a:latin typeface="Open Sans"/>
                <a:ea typeface="+mn-lt"/>
                <a:cs typeface="+mn-lt"/>
              </a:rPr>
              <a:t>desafio</a:t>
            </a:r>
            <a:r>
              <a:rPr lang="en-US" sz="2000" b="1" dirty="0">
                <a:latin typeface="Open Sans"/>
                <a:ea typeface="+mn-lt"/>
                <a:cs typeface="+mn-lt"/>
              </a:rPr>
              <a:t> de </a:t>
            </a:r>
            <a:r>
              <a:rPr lang="en-US" sz="2000" b="1" dirty="0" err="1">
                <a:latin typeface="Open Sans"/>
                <a:ea typeface="+mn-lt"/>
                <a:cs typeface="+mn-lt"/>
              </a:rPr>
              <a:t>financiamento</a:t>
            </a:r>
            <a:r>
              <a:rPr lang="en-US" sz="2000" b="1" dirty="0">
                <a:latin typeface="Open Sans"/>
                <a:ea typeface="+mn-lt"/>
                <a:cs typeface="+mn-lt"/>
              </a:rPr>
              <a:t> </a:t>
            </a:r>
            <a:br>
              <a:rPr lang="en-US" sz="2000" dirty="0">
                <a:latin typeface="Open Sans"/>
                <a:ea typeface="+mn-lt"/>
                <a:cs typeface="+mn-lt"/>
              </a:rPr>
            </a:br>
            <a:r>
              <a:rPr lang="en-US" sz="2000" dirty="0">
                <a:latin typeface="Open Sans"/>
                <a:ea typeface="+mn-lt"/>
                <a:cs typeface="+mn-lt"/>
              </a:rPr>
              <a:t>para </a:t>
            </a:r>
            <a:r>
              <a:rPr lang="en-US" sz="2000" dirty="0" err="1">
                <a:latin typeface="Open Sans"/>
                <a:ea typeface="+mn-lt"/>
                <a:cs typeface="+mn-lt"/>
              </a:rPr>
              <a:t>cumprir</a:t>
            </a:r>
            <a:r>
              <a:rPr lang="en-US" sz="2000" dirty="0">
                <a:latin typeface="Open Sans"/>
                <a:ea typeface="+mn-lt"/>
                <a:cs typeface="+mn-lt"/>
              </a:rPr>
              <a:t> o ODS 7</a:t>
            </a:r>
            <a:endParaRPr lang="en-US" sz="2000" b="1" dirty="0">
              <a:ea typeface="+mn-lt"/>
              <a:cs typeface="+mn-lt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GB" sz="2000" dirty="0">
                <a:latin typeface="Open Sans" panose="020B0606030504020204"/>
                <a:ea typeface="+mn-lt"/>
                <a:cs typeface="+mn-lt"/>
              </a:rPr>
              <a:t>RAP2: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Compreender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a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contribuição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do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planejamento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financeiro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br>
              <a:rPr lang="en-US" sz="2000" dirty="0">
                <a:latin typeface="Open Sans" panose="020B0606030504020204"/>
                <a:ea typeface="+mn-lt"/>
                <a:cs typeface="+mn-lt"/>
              </a:rPr>
            </a:b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na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criação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de um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ambiente</a:t>
            </a:r>
            <a:r>
              <a:rPr lang="en-US" sz="2000" b="1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b="1" dirty="0" err="1">
                <a:latin typeface="Open Sans" panose="020B0606030504020204"/>
                <a:ea typeface="+mn-lt"/>
                <a:cs typeface="+mn-lt"/>
              </a:rPr>
              <a:t>propício</a:t>
            </a:r>
            <a:r>
              <a:rPr lang="en-US" sz="2000" b="1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eficaz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RAP3: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Compreender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os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princípios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do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financiamento</a:t>
            </a:r>
            <a:r>
              <a:rPr lang="en-US" sz="2000" b="1" dirty="0">
                <a:latin typeface="Open Sans" panose="020B0606030504020204"/>
                <a:ea typeface="+mn-lt"/>
                <a:cs typeface="+mn-lt"/>
              </a:rPr>
              <a:t> misto </a:t>
            </a:r>
            <a:br>
              <a:rPr lang="en-US" sz="2000" dirty="0">
                <a:latin typeface="Open Sans" panose="020B0606030504020204"/>
                <a:ea typeface="+mn-lt"/>
                <a:cs typeface="+mn-lt"/>
              </a:rPr>
            </a:b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e a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sua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importância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para o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planeamento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financeiro</a:t>
            </a:r>
            <a:endParaRPr lang="en-US" sz="2000" dirty="0">
              <a:latin typeface="Open Sans" panose="020B0606030504020204"/>
              <a:ea typeface="+mn-lt"/>
              <a:cs typeface="+mn-lt"/>
            </a:endParaRPr>
          </a:p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RAP4: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Mapear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 o </a:t>
            </a:r>
            <a:r>
              <a:rPr lang="en-US" sz="2000" b="1" dirty="0" err="1">
                <a:latin typeface="Open Sans" panose="020B0606030504020204"/>
                <a:ea typeface="+mn-lt"/>
                <a:cs typeface="+mn-lt"/>
              </a:rPr>
              <a:t>esboço</a:t>
            </a:r>
            <a:r>
              <a:rPr lang="en-US" sz="2000" b="1" dirty="0">
                <a:latin typeface="Open Sans" panose="020B0606030504020204"/>
                <a:ea typeface="+mn-lt"/>
                <a:cs typeface="+mn-lt"/>
              </a:rPr>
              <a:t> e a </a:t>
            </a:r>
            <a:r>
              <a:rPr lang="en-US" sz="2000" b="1" dirty="0" err="1">
                <a:latin typeface="Open Sans" panose="020B0606030504020204"/>
                <a:ea typeface="+mn-lt"/>
                <a:cs typeface="+mn-lt"/>
              </a:rPr>
              <a:t>estrutura</a:t>
            </a:r>
            <a:r>
              <a:rPr lang="en-US" sz="2000" b="1" dirty="0">
                <a:latin typeface="Open Sans" panose="020B0606030504020204"/>
                <a:ea typeface="+mn-lt"/>
                <a:cs typeface="+mn-lt"/>
              </a:rPr>
              <a:t> </a:t>
            </a:r>
            <a:r>
              <a:rPr lang="en-US" sz="2000" dirty="0">
                <a:latin typeface="Open Sans" panose="020B0606030504020204"/>
                <a:ea typeface="+mn-lt"/>
                <a:cs typeface="+mn-lt"/>
              </a:rPr>
              <a:t>do </a:t>
            </a:r>
            <a:r>
              <a:rPr lang="en-US" sz="2000" dirty="0" err="1">
                <a:latin typeface="Open Sans" panose="020B0606030504020204"/>
                <a:ea typeface="+mn-lt"/>
                <a:cs typeface="+mn-lt"/>
              </a:rPr>
              <a:t>curso</a:t>
            </a:r>
            <a:endParaRPr lang="en-GB" sz="2000" dirty="0">
              <a:latin typeface="Open Sans" panose="020B0606030504020204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3808F5-AF8F-0047-B318-0D0F23513CA8}"/>
              </a:ext>
            </a:extLst>
          </p:cNvPr>
          <p:cNvSpPr/>
          <p:nvPr/>
        </p:nvSpPr>
        <p:spPr>
          <a:xfrm>
            <a:off x="8355967" y="71311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5_Lecture1_Slide2.mp3" descr="Track5_Lecture1_Slide2.mp3">
            <a:hlinkClick r:id="" action="ppaction://media"/>
            <a:extLst>
              <a:ext uri="{FF2B5EF4-FFF2-40B4-BE49-F238E27FC236}">
                <a16:creationId xmlns:a16="http://schemas.microsoft.com/office/drawing/2014/main" id="{60CD3191-88E9-8A4C-80B7-77F69D109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7332" y="784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181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Nome do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EA05E-3DE2-714D-9D7C-D14D82DB9D79}"/>
              </a:ext>
            </a:extLst>
          </p:cNvPr>
          <p:cNvSpPr txBox="1"/>
          <p:nvPr/>
        </p:nvSpPr>
        <p:spPr>
          <a:xfrm>
            <a:off x="735496" y="4391402"/>
            <a:ext cx="5801228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NÚMERO E NOME DA MINI-AULA</a:t>
            </a:r>
            <a:endParaRPr lang="en-US" sz="8800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Mini-palestra Objetivo de aprendizagem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254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2BCC7-83F1-3944-B152-68F1A272FE71}"/>
              </a:ext>
            </a:extLst>
          </p:cNvPr>
          <p:cNvSpPr/>
          <p:nvPr/>
        </p:nvSpPr>
        <p:spPr>
          <a:xfrm>
            <a:off x="887215" y="1820940"/>
            <a:ext cx="621792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endParaRPr lang="en-ZA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ZA"/>
            </a:b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65444" y="149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</a:rPr>
              <a:t>Aula 1.3 Referências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A1EAA-14A2-4F4D-A200-1BAE7A99AEF6}"/>
              </a:ext>
            </a:extLst>
          </p:cNvPr>
          <p:cNvSpPr txBox="1"/>
          <p:nvPr/>
        </p:nvSpPr>
        <p:spPr>
          <a:xfrm>
            <a:off x="915922" y="1458475"/>
            <a:ext cx="542482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Convergência. Blended Finance. n.d. Viewed 12 February 2021.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convergence.finance/blended-finance </a:t>
            </a:r>
            <a:endParaRPr lang="ro-RO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Relatório da Iniciativa para a Política Climática. 2018. Financiamento misto em energia limpa: Experiências e Oportunidades. Disponível em: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https://www.climatepolicyinitiative.org/wp-content/uploads/2018/01/Blended-Finance-in-Clean-Energy-Experiences-and-Opportunities.pdf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7846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21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1.4.1 O que esperar deste curso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3" y="4640"/>
            <a:ext cx="10900587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1.4 Estrutura e descrição do curso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88841D-4C8B-463B-8B1A-B8F73A10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908" y="1925227"/>
            <a:ext cx="10039286" cy="3443129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dirty="0" err="1">
                <a:latin typeface="Open Sans" panose="020B0606030504020204"/>
              </a:rPr>
              <a:t>Conhecimentos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básicos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teoria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financeira</a:t>
            </a:r>
            <a:endParaRPr lang="en-US" sz="2000" dirty="0"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 panose="020B0606030504020204"/>
              </a:rPr>
              <a:t>Como se </a:t>
            </a:r>
            <a:r>
              <a:rPr lang="en-US" sz="2000" dirty="0" err="1">
                <a:latin typeface="Open Sans" panose="020B0606030504020204"/>
              </a:rPr>
              <a:t>processa</a:t>
            </a:r>
            <a:r>
              <a:rPr lang="en-US" sz="2000" dirty="0">
                <a:latin typeface="Open Sans" panose="020B0606030504020204"/>
              </a:rPr>
              <a:t> o </a:t>
            </a:r>
            <a:r>
              <a:rPr lang="en-US" sz="2000" dirty="0" err="1">
                <a:latin typeface="Open Sans" panose="020B0606030504020204"/>
              </a:rPr>
              <a:t>financiamento</a:t>
            </a:r>
            <a:r>
              <a:rPr lang="en-US" sz="2000" dirty="0">
                <a:latin typeface="Open Sans" panose="020B0606030504020204"/>
              </a:rPr>
              <a:t> no </a:t>
            </a:r>
            <a:r>
              <a:rPr lang="en-US" sz="2000" dirty="0" err="1">
                <a:latin typeface="Open Sans" panose="020B0606030504020204"/>
              </a:rPr>
              <a:t>setor</a:t>
            </a:r>
            <a:r>
              <a:rPr lang="en-US" sz="2000" dirty="0">
                <a:latin typeface="Open Sans" panose="020B0606030504020204"/>
              </a:rPr>
              <a:t> da </a:t>
            </a:r>
            <a:r>
              <a:rPr lang="en-US" sz="2000" dirty="0" err="1">
                <a:latin typeface="Open Sans" panose="020B0606030504020204"/>
              </a:rPr>
              <a:t>energia</a:t>
            </a:r>
            <a:r>
              <a:rPr lang="en-US" sz="2000" dirty="0">
                <a:latin typeface="Open Sans" panose="020B0606030504020204"/>
              </a:rPr>
              <a:t>, </a:t>
            </a:r>
            <a:r>
              <a:rPr lang="en-US" sz="2000" dirty="0" err="1">
                <a:latin typeface="Open Sans" panose="020B0606030504020204"/>
              </a:rPr>
              <a:t>nomeadamente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nos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países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em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desenvolvimento</a:t>
            </a:r>
            <a:endParaRPr lang="en-US" sz="2000" dirty="0"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 panose="020B0606030504020204"/>
              </a:rPr>
              <a:t>Como </a:t>
            </a:r>
            <a:r>
              <a:rPr lang="en-US" sz="2000" dirty="0" err="1">
                <a:latin typeface="Open Sans" panose="020B0606030504020204"/>
              </a:rPr>
              <a:t>efetuar</a:t>
            </a:r>
            <a:r>
              <a:rPr lang="en-US" sz="2000" dirty="0">
                <a:latin typeface="Open Sans" panose="020B0606030504020204"/>
              </a:rPr>
              <a:t> a </a:t>
            </a:r>
            <a:r>
              <a:rPr lang="en-US" sz="2000" dirty="0" err="1">
                <a:latin typeface="Open Sans" panose="020B0606030504020204"/>
              </a:rPr>
              <a:t>análise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financeira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energia</a:t>
            </a:r>
            <a:endParaRPr lang="en-US" sz="2000" dirty="0">
              <a:latin typeface="Open Sans" panose="020B060603050402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03D8FD-8567-CC4D-BDB4-B1C9E857EAEA}"/>
              </a:ext>
            </a:extLst>
          </p:cNvPr>
          <p:cNvSpPr/>
          <p:nvPr/>
        </p:nvSpPr>
        <p:spPr>
          <a:xfrm>
            <a:off x="9022202" y="727174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21.mp3" descr="Track5_Lecture1_Slide21.mp3">
            <a:hlinkClick r:id="" action="ppaction://media"/>
            <a:extLst>
              <a:ext uri="{FF2B5EF4-FFF2-40B4-BE49-F238E27FC236}">
                <a16:creationId xmlns:a16="http://schemas.microsoft.com/office/drawing/2014/main" id="{0FB36927-EB3C-E849-A50B-F384FB31A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567" y="798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72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22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1.4.2 O que esperar deste curso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3" y="4640"/>
            <a:ext cx="10814323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1.4 Estrutura e descrição do curso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88841D-4C8B-463B-8B1A-B8F73A10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5" y="191892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 panose="020B0606030504020204"/>
              </a:rPr>
              <a:t>Utilizar a ferramenta de software FINPLAN desenvolvida pela AIEA 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 panose="020B0606030504020204"/>
              </a:rPr>
              <a:t>Um modelo para análise financeira</a:t>
            </a:r>
            <a:endParaRPr lang="en-US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/>
              </a:rPr>
              <a:t>Avaliar a viabilidade financeira dos planos e </a:t>
            </a:r>
            <a:r>
              <a:rPr lang="en-US" sz="2000" dirty="0" err="1">
                <a:latin typeface="Open Sans"/>
              </a:rPr>
              <a:t>projetos</a:t>
            </a:r>
            <a:endParaRPr lang="en-US" sz="2000" dirty="0">
              <a:latin typeface="Open San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Open Sans"/>
              </a:rPr>
              <a:t>Mais pormenores </a:t>
            </a:r>
            <a:r>
              <a:rPr lang="en-US" sz="2000" dirty="0">
                <a:latin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aqui</a:t>
            </a:r>
            <a:endParaRPr lang="en-US" sz="2000" dirty="0">
              <a:latin typeface="Open Sans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dirty="0">
              <a:latin typeface="Open Sans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endParaRPr lang="en-US" sz="2000" dirty="0">
              <a:latin typeface="Open Sans"/>
            </a:endParaRPr>
          </a:p>
          <a:p>
            <a:pPr>
              <a:spcBef>
                <a:spcPts val="1200"/>
              </a:spcBef>
            </a:pPr>
            <a:endParaRPr lang="en-US" sz="2400" dirty="0">
              <a:cs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3D306F-CF73-4441-B7C9-95364CD81051}"/>
              </a:ext>
            </a:extLst>
          </p:cNvPr>
          <p:cNvSpPr/>
          <p:nvPr/>
        </p:nvSpPr>
        <p:spPr>
          <a:xfrm>
            <a:off x="9022202" y="727174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22.mp3" descr="Track5_Lecture1_Slide22.mp3">
            <a:hlinkClick r:id="" action="ppaction://media"/>
            <a:extLst>
              <a:ext uri="{FF2B5EF4-FFF2-40B4-BE49-F238E27FC236}">
                <a16:creationId xmlns:a16="http://schemas.microsoft.com/office/drawing/2014/main" id="{10717058-0568-5642-A347-FB99855F5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3567" y="797136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0E959-154E-456A-B279-FF46BEF7C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067" y="3869493"/>
            <a:ext cx="8679866" cy="22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76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1.4.3 Conteúdo do curso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94060" y="4640"/>
            <a:ext cx="9736021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1.4 Estrutura e descrição do curso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88841D-4C8B-463B-8B1A-B8F73A10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5" y="1940188"/>
            <a:ext cx="10515600" cy="435133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00000"/>
                </a:solidFill>
                <a:latin typeface="Open Sans" panose="020B0606030504020204"/>
              </a:rPr>
              <a:t>Aula 1 </a:t>
            </a:r>
            <a:r>
              <a:rPr lang="en-US" sz="2000" dirty="0">
                <a:solidFill>
                  <a:srgbClr val="C00000"/>
                </a:solidFill>
                <a:latin typeface="Open Sans" panose="020B0606030504020204"/>
              </a:rPr>
              <a:t>- </a:t>
            </a:r>
            <a:r>
              <a:rPr lang="en-US" sz="2000" dirty="0" err="1">
                <a:solidFill>
                  <a:srgbClr val="C00000"/>
                </a:solidFill>
                <a:latin typeface="Open Sans" panose="020B0606030504020204"/>
              </a:rPr>
              <a:t>Introdução</a:t>
            </a:r>
            <a:r>
              <a:rPr lang="en-US" sz="2000" dirty="0">
                <a:solidFill>
                  <a:srgbClr val="C00000"/>
                </a:solidFill>
                <a:latin typeface="Open Sans" panose="020B0606030504020204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Open Sans" panose="020B0606030504020204"/>
              </a:rPr>
              <a:t>ao</a:t>
            </a:r>
            <a:r>
              <a:rPr lang="en-US" sz="2000" dirty="0">
                <a:solidFill>
                  <a:srgbClr val="C00000"/>
                </a:solidFill>
                <a:latin typeface="Open Sans" panose="020B0606030504020204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Open Sans" panose="020B0606030504020204"/>
              </a:rPr>
              <a:t>curso</a:t>
            </a:r>
            <a:endParaRPr lang="en-US" sz="2000" dirty="0">
              <a:solidFill>
                <a:srgbClr val="C00000"/>
              </a:solidFill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2 </a:t>
            </a:r>
            <a:r>
              <a:rPr lang="en-US" sz="2000" dirty="0">
                <a:latin typeface="Open Sans" panose="020B0606030504020204"/>
              </a:rPr>
              <a:t>- </a:t>
            </a:r>
            <a:r>
              <a:rPr lang="en-US" sz="2000" dirty="0" err="1">
                <a:latin typeface="Open Sans" panose="020B0606030504020204"/>
              </a:rPr>
              <a:t>Noções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básicas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financiamento</a:t>
            </a:r>
            <a:endParaRPr lang="en-US" sz="2000" dirty="0"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3 </a:t>
            </a:r>
            <a:r>
              <a:rPr lang="en-US" sz="2000" dirty="0">
                <a:latin typeface="Open Sans" panose="020B0606030504020204"/>
              </a:rPr>
              <a:t>- </a:t>
            </a:r>
            <a:r>
              <a:rPr lang="en-US" sz="2000" dirty="0" err="1">
                <a:latin typeface="Open Sans" panose="020B0606030504020204"/>
              </a:rPr>
              <a:t>Financiamento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energia</a:t>
            </a:r>
            <a:endParaRPr lang="en-US" sz="2000" dirty="0"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4 </a:t>
            </a:r>
            <a:r>
              <a:rPr lang="en-US" sz="2000" dirty="0">
                <a:latin typeface="Open Sans" panose="020B0606030504020204"/>
              </a:rPr>
              <a:t>- </a:t>
            </a:r>
            <a:r>
              <a:rPr lang="en-US" sz="2000" dirty="0" err="1">
                <a:latin typeface="Open Sans" panose="020B0606030504020204"/>
              </a:rPr>
              <a:t>Avaliação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e </a:t>
            </a:r>
            <a:r>
              <a:rPr lang="en-US" sz="2000" dirty="0" err="1">
                <a:latin typeface="Open Sans" panose="020B0606030504020204"/>
              </a:rPr>
              <a:t>fontes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financiamento</a:t>
            </a:r>
            <a:endParaRPr lang="en-US" sz="2000" dirty="0">
              <a:latin typeface="Open Sans" panose="020B0606030504020204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5 </a:t>
            </a:r>
            <a:r>
              <a:rPr lang="en-US" sz="2000" dirty="0">
                <a:latin typeface="Open Sans" panose="020B0606030504020204"/>
              </a:rPr>
              <a:t>- </a:t>
            </a:r>
            <a:r>
              <a:rPr lang="en-US" sz="2000" dirty="0" err="1">
                <a:latin typeface="Open Sans" panose="020B0606030504020204"/>
              </a:rPr>
              <a:t>Opções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crédito</a:t>
            </a:r>
            <a:r>
              <a:rPr lang="en-US" sz="2000" dirty="0">
                <a:latin typeface="Open Sans" panose="020B0606030504020204"/>
              </a:rPr>
              <a:t> e </a:t>
            </a:r>
            <a:r>
              <a:rPr lang="en-US" sz="2000" dirty="0" err="1">
                <a:latin typeface="Open Sans" panose="020B0606030504020204"/>
              </a:rPr>
              <a:t>metodologia</a:t>
            </a:r>
            <a:r>
              <a:rPr lang="en-US" sz="2000" dirty="0">
                <a:latin typeface="Open Sans" panose="020B0606030504020204"/>
              </a:rPr>
              <a:t> FINPLAN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6 </a:t>
            </a:r>
            <a:r>
              <a:rPr lang="en-US" sz="2000" dirty="0">
                <a:latin typeface="Open Sans" panose="020B0606030504020204"/>
              </a:rPr>
              <a:t>- </a:t>
            </a:r>
            <a:r>
              <a:rPr lang="en-US" sz="2000" dirty="0" err="1">
                <a:latin typeface="Open Sans" panose="020B0606030504020204"/>
              </a:rPr>
              <a:t>Depreciação</a:t>
            </a:r>
            <a:r>
              <a:rPr lang="en-US" sz="2000" dirty="0">
                <a:latin typeface="Open Sans" panose="020B0606030504020204"/>
              </a:rPr>
              <a:t> de </a:t>
            </a:r>
            <a:r>
              <a:rPr lang="en-US" sz="2000" dirty="0" err="1">
                <a:latin typeface="Open Sans" panose="020B0606030504020204"/>
              </a:rPr>
              <a:t>ativos</a:t>
            </a:r>
            <a:r>
              <a:rPr lang="en-US" sz="2000" dirty="0">
                <a:latin typeface="Open Sans" panose="020B0606030504020204"/>
              </a:rPr>
              <a:t>, </a:t>
            </a:r>
            <a:r>
              <a:rPr lang="en-US" sz="2000" dirty="0" err="1">
                <a:latin typeface="Open Sans" panose="020B0606030504020204"/>
              </a:rPr>
              <a:t>demonstrações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financeiras</a:t>
            </a:r>
            <a:r>
              <a:rPr lang="en-US" sz="2000" dirty="0">
                <a:latin typeface="Open Sans" panose="020B0606030504020204"/>
              </a:rPr>
              <a:t> e </a:t>
            </a:r>
            <a:r>
              <a:rPr lang="en-US" sz="2000" dirty="0" err="1">
                <a:latin typeface="Open Sans" panose="020B0606030504020204"/>
              </a:rPr>
              <a:t>rácios</a:t>
            </a:r>
            <a:endParaRPr lang="en-US" sz="2000" dirty="0">
              <a:latin typeface="Open Sans" panose="020B0606030504020204"/>
            </a:endParaRPr>
          </a:p>
          <a:p>
            <a:pPr lvl="0"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59B149-77AC-D243-B899-85F7083D104A}"/>
              </a:ext>
            </a:extLst>
          </p:cNvPr>
          <p:cNvSpPr/>
          <p:nvPr/>
        </p:nvSpPr>
        <p:spPr>
          <a:xfrm>
            <a:off x="9022202" y="727174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5_Lecture1_Slide23.mp3" descr="Track5_Lecture1_Slide23.mp3">
            <a:hlinkClick r:id="" action="ppaction://media"/>
            <a:extLst>
              <a:ext uri="{FF2B5EF4-FFF2-40B4-BE49-F238E27FC236}">
                <a16:creationId xmlns:a16="http://schemas.microsoft.com/office/drawing/2014/main" id="{CD023898-2C29-F94D-8422-D4A04B0AE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3567" y="7985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84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24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1.4.4 Conteúdo do curso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9683" y="4640"/>
            <a:ext cx="10728059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1.4 Estrutura e descrição do curso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88841D-4C8B-463B-8B1A-B8F73A10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5" y="1940188"/>
            <a:ext cx="10515600" cy="435133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1 </a:t>
            </a:r>
            <a:r>
              <a:rPr lang="en-US" sz="2000" dirty="0">
                <a:latin typeface="Open Sans" panose="020B0606030504020204"/>
              </a:rPr>
              <a:t>- Instalação do FINPLAN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2 </a:t>
            </a:r>
            <a:r>
              <a:rPr lang="en-US" sz="2000" dirty="0">
                <a:latin typeface="Open Sans" panose="020B0606030504020204"/>
              </a:rPr>
              <a:t>- Interface FINPLAN: Dados de caso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3 </a:t>
            </a:r>
            <a:r>
              <a:rPr lang="en-US" sz="2000" dirty="0">
                <a:latin typeface="Open Sans" panose="020B0606030504020204"/>
              </a:rPr>
              <a:t>- Interface FINPLAN: Dados da Planta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4 </a:t>
            </a:r>
            <a:r>
              <a:rPr lang="en-US" sz="2000" dirty="0">
                <a:latin typeface="Open Sans" panose="020B0606030504020204"/>
              </a:rPr>
              <a:t>- Interface FINPLAN: Dados Financeiros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5 </a:t>
            </a:r>
            <a:r>
              <a:rPr lang="en-US" sz="2000" dirty="0">
                <a:latin typeface="Open Sans" panose="020B0606030504020204"/>
              </a:rPr>
              <a:t>- Interpretação dos resultados do FINPLAN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5 </a:t>
            </a:r>
            <a:r>
              <a:rPr lang="en-US" sz="2000" dirty="0">
                <a:latin typeface="Open Sans" panose="020B0606030504020204"/>
              </a:rPr>
              <a:t>- Estudo de caso de uma central </a:t>
            </a:r>
            <a:r>
              <a:rPr lang="en-US" sz="2000" dirty="0" err="1">
                <a:latin typeface="Open Sans" panose="020B0606030504020204"/>
              </a:rPr>
              <a:t>elétrica</a:t>
            </a:r>
            <a:r>
              <a:rPr lang="en-US" sz="2000" dirty="0">
                <a:latin typeface="Open Sans" panose="020B0606030504020204"/>
              </a:rPr>
              <a:t> de ciclo combinado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Open Sans" panose="020B0606030504020204"/>
              </a:rPr>
              <a:t>Aula prático 6 </a:t>
            </a:r>
            <a:r>
              <a:rPr lang="en-US" sz="2000" dirty="0">
                <a:latin typeface="Open Sans" panose="020B0606030504020204"/>
              </a:rPr>
              <a:t>- Estudo de caso de uma central nuclear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endParaRPr lang="en-US" sz="2000" dirty="0">
              <a:latin typeface="Open Sans" panose="020B0606030504020204"/>
            </a:endParaRPr>
          </a:p>
          <a:p>
            <a:pPr lvl="0"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F8DD84-6EEA-E042-8E1D-DE69124735AD}"/>
              </a:ext>
            </a:extLst>
          </p:cNvPr>
          <p:cNvSpPr/>
          <p:nvPr/>
        </p:nvSpPr>
        <p:spPr>
          <a:xfrm>
            <a:off x="9022202" y="727174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tsMP3.com_VoiceText_2022-7-20_9_46_3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79B55645-0DAB-7113-998F-5805F28BC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93167" y="798139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6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65D639C-6E8F-0B49-9D7A-D722F6DA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64D0145-6297-4A66-B578-EAE197E0A215}"/>
              </a:ext>
            </a:extLst>
          </p:cNvPr>
          <p:cNvSpPr txBox="1"/>
          <p:nvPr/>
        </p:nvSpPr>
        <p:spPr>
          <a:xfrm>
            <a:off x="9271031" y="4657674"/>
            <a:ext cx="2268928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Money A.,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Fanaian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S. Pop M.,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Berdellans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I., Hasanovic S.,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Gritsevskyi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Stankeviciute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L.,</a:t>
            </a:r>
            <a:b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Tot </a:t>
            </a: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M.,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Welsch M., Tan N., 2021. Palestra 1: Introdução ao curso, </a:t>
            </a:r>
            <a:r>
              <a:rPr lang="en-US" sz="800" i="1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FinPlan</a:t>
            </a:r>
            <a:r>
              <a:rPr lang="en-US" sz="800" i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.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Versão de lançamento 1.0.  [apresentação online].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Programa de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Crescimento Compatível com o Clima e Agência Internacional de Energia Atómica.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E67BC73-3C7F-4DFD-844E-5804442E6358}"/>
              </a:ext>
            </a:extLst>
          </p:cNvPr>
          <p:cNvSpPr txBox="1"/>
          <p:nvPr/>
        </p:nvSpPr>
        <p:spPr>
          <a:xfrm>
            <a:off x="9899301" y="5886940"/>
            <a:ext cx="201104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Cursos do CCG (isto levá-lo-á </a:t>
            </a:r>
            <a:b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para a ligação ao sítio Web http://www.ClimateCompatibleGrowth.com/teachingmaterials)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1A871E-877F-D64B-AD5B-171AC95A5FFA}"/>
              </a:ext>
            </a:extLst>
          </p:cNvPr>
          <p:cNvGrpSpPr/>
          <p:nvPr/>
        </p:nvGrpSpPr>
        <p:grpSpPr>
          <a:xfrm>
            <a:off x="3339465" y="4105009"/>
            <a:ext cx="1877504" cy="558800"/>
            <a:chOff x="929196" y="5461000"/>
            <a:chExt cx="1877504" cy="558800"/>
          </a:xfrm>
        </p:grpSpPr>
        <p:sp>
          <p:nvSpPr>
            <p:cNvPr id="8" name="Rounded Rectangle 7">
              <a:hlinkClick r:id="rId4"/>
              <a:extLst>
                <a:ext uri="{FF2B5EF4-FFF2-40B4-BE49-F238E27FC236}">
                  <a16:creationId xmlns:a16="http://schemas.microsoft.com/office/drawing/2014/main" id="{7B98EE73-4C20-9745-8758-B31E185256A8}"/>
                </a:ext>
              </a:extLst>
            </p:cNvPr>
            <p:cNvSpPr/>
            <p:nvPr/>
          </p:nvSpPr>
          <p:spPr>
            <a:xfrm>
              <a:off x="929196" y="5461000"/>
              <a:ext cx="1877504" cy="558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B72DB-D78E-5246-95AD-D1FBEEF6F616}"/>
                </a:ext>
              </a:extLst>
            </p:cNvPr>
            <p:cNvSpPr txBox="1"/>
            <p:nvPr/>
          </p:nvSpPr>
          <p:spPr>
            <a:xfrm>
              <a:off x="951053" y="5551169"/>
              <a:ext cx="1792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Fazer o teste</a:t>
              </a:r>
            </a:p>
          </p:txBody>
        </p:sp>
        <p:sp>
          <p:nvSpPr>
            <p:cNvPr id="11" name="Rounded Rectangle 10">
              <a:hlinkClick r:id="rId5"/>
              <a:extLst>
                <a:ext uri="{FF2B5EF4-FFF2-40B4-BE49-F238E27FC236}">
                  <a16:creationId xmlns:a16="http://schemas.microsoft.com/office/drawing/2014/main" id="{E6128C47-F349-6B40-9431-CF5055F5350D}"/>
                </a:ext>
              </a:extLst>
            </p:cNvPr>
            <p:cNvSpPr/>
            <p:nvPr/>
          </p:nvSpPr>
          <p:spPr>
            <a:xfrm>
              <a:off x="929196" y="5461000"/>
              <a:ext cx="1877504" cy="558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884307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">
            <a:extLst>
              <a:ext uri="{FF2B5EF4-FFF2-40B4-BE49-F238E27FC236}">
                <a16:creationId xmlns:a16="http://schemas.microsoft.com/office/drawing/2014/main" id="{7DB8B165-8936-6754-5FA6-64B9779D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5BB28-9FFE-F4B3-CE1B-3D5AAEA15C14}"/>
              </a:ext>
            </a:extLst>
          </p:cNvPr>
          <p:cNvSpPr txBox="1"/>
          <p:nvPr/>
        </p:nvSpPr>
        <p:spPr>
          <a:xfrm>
            <a:off x="2992660" y="2859574"/>
            <a:ext cx="652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Este documento foi atualizado em 01.11.2024</a:t>
            </a:r>
          </a:p>
        </p:txBody>
      </p:sp>
    </p:spTree>
    <p:extLst>
      <p:ext uri="{BB962C8B-B14F-4D97-AF65-F5344CB8AC3E}">
        <p14:creationId xmlns:p14="http://schemas.microsoft.com/office/powerpoint/2010/main" val="359350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70277" y="1380759"/>
            <a:ext cx="740448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1.1.1 Porque é que o financiamento é necessário para a energia sustentável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Open Sans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70276" y="-4431"/>
            <a:ext cx="6077388" cy="13875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sym typeface="Bodoni SvtyTwo ITC TT-Book"/>
              </a:rPr>
              <a:t>1.1 Financiamento de energia acessível e limpa</a:t>
            </a:r>
            <a:endParaRPr lang="en-US" sz="4000" dirty="0">
              <a:latin typeface="Open Sans"/>
            </a:endParaRPr>
          </a:p>
        </p:txBody>
      </p:sp>
      <p:pic>
        <p:nvPicPr>
          <p:cNvPr id="3" name="Picture 6" descr="Text&#10;&#10;Description automatically generated">
            <a:extLst>
              <a:ext uri="{FF2B5EF4-FFF2-40B4-BE49-F238E27FC236}">
                <a16:creationId xmlns:a16="http://schemas.microsoft.com/office/drawing/2014/main" id="{91E2AA6B-A37A-4908-8B11-732D952355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5" t="4535" r="523" b="4610"/>
          <a:stretch/>
        </p:blipFill>
        <p:spPr>
          <a:xfrm>
            <a:off x="8169085" y="1367425"/>
            <a:ext cx="3424940" cy="482636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A026AF-614B-4FA5-B975-212C0EC8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276" y="2101979"/>
            <a:ext cx="6665200" cy="3906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Open Sans" panose="020B0606030504020204"/>
              </a:rPr>
              <a:t>As infra-estruturas energéticas são de capital intensivo</a:t>
            </a:r>
          </a:p>
          <a:p>
            <a:r>
              <a:rPr lang="en-GB" sz="2000" dirty="0">
                <a:latin typeface="Open Sans" panose="020B0606030504020204"/>
              </a:rPr>
              <a:t>São também necessários investimentos na produção, armazenamento, transporte, distribuição</a:t>
            </a:r>
          </a:p>
          <a:p>
            <a:pPr>
              <a:buFont typeface="Arial"/>
            </a:pPr>
            <a:r>
              <a:rPr lang="en-GB" sz="2000" dirty="0">
                <a:latin typeface="Open Sans" panose="020B0606030504020204"/>
              </a:rPr>
              <a:t>A maior parte do custo de investimento é inicial</a:t>
            </a:r>
          </a:p>
          <a:p>
            <a:r>
              <a:rPr lang="en-GB" sz="2000" dirty="0">
                <a:latin typeface="Open Sans" panose="020B0606030504020204"/>
              </a:rPr>
              <a:t>Rendimento dos investimentos a longo prazo</a:t>
            </a:r>
          </a:p>
          <a:p>
            <a:r>
              <a:rPr lang="en-GB" sz="2000" dirty="0">
                <a:latin typeface="Open Sans" panose="020B0606030504020204"/>
              </a:rPr>
              <a:t>Desafios do financiamento de energia limpa e acessível</a:t>
            </a:r>
          </a:p>
          <a:p>
            <a:r>
              <a:rPr lang="en-GB" sz="2000" dirty="0">
                <a:latin typeface="Open Sans" panose="020B0606030504020204"/>
              </a:rPr>
              <a:t>O ODS 7 não é realizável sem um </a:t>
            </a:r>
            <a:r>
              <a:rPr lang="en-GB" sz="2000" dirty="0" err="1">
                <a:latin typeface="Open Sans" panose="020B0606030504020204"/>
              </a:rPr>
              <a:t>planejamento</a:t>
            </a:r>
            <a:r>
              <a:rPr lang="en-GB" sz="2000" dirty="0">
                <a:latin typeface="Open Sans" panose="020B0606030504020204"/>
              </a:rPr>
              <a:t> eficaz do investimento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63211-3C05-47B2-90A3-FD26B9207026}"/>
              </a:ext>
            </a:extLst>
          </p:cNvPr>
          <p:cNvSpPr txBox="1"/>
          <p:nvPr/>
        </p:nvSpPr>
        <p:spPr>
          <a:xfrm>
            <a:off x="9074552" y="6098522"/>
            <a:ext cx="277411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i="1" dirty="0">
                <a:latin typeface="Open Sans" panose="020B0606030504020204"/>
              </a:rPr>
              <a:t>Fonte: sdgs.un.org/goals/goal7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2C3EDF-67B5-2E4C-96B3-E9FAE23F1084}"/>
              </a:ext>
            </a:extLst>
          </p:cNvPr>
          <p:cNvSpPr/>
          <p:nvPr/>
        </p:nvSpPr>
        <p:spPr>
          <a:xfrm>
            <a:off x="6908356" y="36995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tsMP3.com_VoiceText_2022-7-20_9_56_4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A15A3B2-4E2C-0CCD-6618-4F25CCB7D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98975" y="454163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931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5" y="-1605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1.1.2 Situação do </a:t>
            </a: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financiamento</a:t>
            </a:r>
            <a:r>
              <a:rPr lang="en-US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dos ODS </a:t>
            </a: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94061" y="4640"/>
            <a:ext cx="6084710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sym typeface="Bodoni SvtyTwo ITC TT-Book"/>
              </a:rPr>
              <a:t>1.1 Financiamento de energia acessível e limpa</a:t>
            </a:r>
            <a:endParaRPr lang="en-US" sz="4000" dirty="0">
              <a:latin typeface="Open Sa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6666C-B392-44D8-8524-8ECC2A4A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5" y="1939385"/>
            <a:ext cx="876999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produção de eletricidade é responsável por cerca de 40% das emissões mundiais de CO2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necessidade de financiamento para cumprir o ODS 7 é de aproximadamente 1,3 biliões de dólares por ano até 2030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latin typeface="Open Sans" panose="020B0606030504020204"/>
              </a:rPr>
              <a:t>Os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atuais</a:t>
            </a:r>
            <a:r>
              <a:rPr lang="en-US" sz="2000" dirty="0">
                <a:latin typeface="Open Sans" panose="020B0606030504020204"/>
              </a:rPr>
              <a:t> níveis de financiamento são apenas de cerca de 500 mil milhões de dólares por ano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O investimento está concentrado nos países mais ricos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DE9C274-11DA-4195-999B-BA1C40A9C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59" y="4489325"/>
            <a:ext cx="10737010" cy="1750611"/>
          </a:xfrm>
          <a:prstGeom prst="rect">
            <a:avLst/>
          </a:prstGeom>
        </p:spPr>
      </p:pic>
      <p:pic>
        <p:nvPicPr>
          <p:cNvPr id="7" name="Picture 9" descr="Icon&#10;&#10;Description automatically generated">
            <a:extLst>
              <a:ext uri="{FF2B5EF4-FFF2-40B4-BE49-F238E27FC236}">
                <a16:creationId xmlns:a16="http://schemas.microsoft.com/office/drawing/2014/main" id="{12D3E35F-9E09-4673-87AB-CBB948D14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7212" y="2837691"/>
            <a:ext cx="1628634" cy="1628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96E86-9778-4C55-8A34-EF76D5D7A6EC}"/>
              </a:ext>
            </a:extLst>
          </p:cNvPr>
          <p:cNvSpPr txBox="1"/>
          <p:nvPr/>
        </p:nvSpPr>
        <p:spPr>
          <a:xfrm>
            <a:off x="9086126" y="6060085"/>
            <a:ext cx="291407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i="1" dirty="0">
                <a:latin typeface="Open Sans" panose="020B0606030504020204"/>
              </a:rPr>
              <a:t>Fonte: sdgs.un.org/goals/goal7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82FE1C-0C2B-1F4D-AD7F-28ECEFD95FBE}"/>
              </a:ext>
            </a:extLst>
          </p:cNvPr>
          <p:cNvSpPr/>
          <p:nvPr/>
        </p:nvSpPr>
        <p:spPr>
          <a:xfrm>
            <a:off x="6908356" y="36995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rack5_Lecture1_slide4.mp3" descr="Track5_Lecture1_slide4.mp3">
            <a:hlinkClick r:id="" action="ppaction://media"/>
            <a:extLst>
              <a:ext uri="{FF2B5EF4-FFF2-40B4-BE49-F238E27FC236}">
                <a16:creationId xmlns:a16="http://schemas.microsoft.com/office/drawing/2014/main" id="{711B3D60-BC1D-4540-9397-E5348C8F6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9721" y="4413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606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5" y="-1605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72838" y="1389619"/>
            <a:ext cx="809717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1.1.3 O investimento está concentrado nos países mais ricos</a:t>
            </a:r>
          </a:p>
          <a:p>
            <a:pPr>
              <a:spcAft>
                <a:spcPts val="1200"/>
              </a:spcAft>
            </a:pPr>
            <a:endParaRPr lang="en-Z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65306" y="4640"/>
            <a:ext cx="6130717" cy="13806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sym typeface="Bodoni SvtyTwo ITC TT-Book"/>
              </a:rPr>
              <a:t>1.1 Financiamento de energia acessível e limpa</a:t>
            </a:r>
            <a:endParaRPr lang="en-GB" sz="4000" dirty="0">
              <a:latin typeface="Open Sans"/>
            </a:endParaRPr>
          </a:p>
        </p:txBody>
      </p:sp>
      <p:pic>
        <p:nvPicPr>
          <p:cNvPr id="13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1679ED1D-ABBA-4686-A5C8-8008A61D9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2071" y="2526014"/>
            <a:ext cx="6567576" cy="3859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C3B00D-A215-4077-B990-7240C90323C4}"/>
              </a:ext>
            </a:extLst>
          </p:cNvPr>
          <p:cNvSpPr txBox="1"/>
          <p:nvPr/>
        </p:nvSpPr>
        <p:spPr>
          <a:xfrm>
            <a:off x="8970008" y="608295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400" i="1" dirty="0">
                <a:latin typeface="Open Sans" panose="020B0606030504020204"/>
              </a:rPr>
              <a:t>AIE (2019)</a:t>
            </a:r>
            <a:endParaRPr lang="en-US" sz="1400" i="1" dirty="0">
              <a:latin typeface="Open Sans" panose="020B060603050402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6666C-B392-44D8-8524-8ECC2A4A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511" y="2077941"/>
            <a:ext cx="4284560" cy="38416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África e partes da Ásia atraem investimentos privados comparativamente baixos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O financiamento público é insuficiente para </a:t>
            </a:r>
            <a:r>
              <a:rPr lang="en-US" sz="2000" dirty="0" err="1">
                <a:latin typeface="Open Sans" panose="020B0606030504020204"/>
              </a:rPr>
              <a:t>reduzir</a:t>
            </a:r>
            <a:r>
              <a:rPr lang="en-US" sz="2000" dirty="0">
                <a:latin typeface="Open Sans" panose="020B0606030504020204"/>
              </a:rPr>
              <a:t> o défice financeiro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O financiamento do desenvolvimento ainda não </a:t>
            </a:r>
            <a:r>
              <a:rPr lang="en-US" sz="2000" dirty="0" err="1">
                <a:latin typeface="Open Sans" panose="020B0606030504020204"/>
              </a:rPr>
              <a:t>está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mobilizando</a:t>
            </a:r>
            <a:r>
              <a:rPr lang="en-US" sz="2000" dirty="0">
                <a:latin typeface="Open Sans" panose="020B0606030504020204"/>
              </a:rPr>
              <a:t> financiamento privado suficiente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Um </a:t>
            </a:r>
            <a:r>
              <a:rPr lang="en-US" sz="2000" dirty="0" err="1">
                <a:latin typeface="Open Sans" panose="020B0606030504020204"/>
              </a:rPr>
              <a:t>melhor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planejamento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err="1">
                <a:latin typeface="Open Sans" panose="020B0606030504020204"/>
              </a:rPr>
              <a:t>financeiro</a:t>
            </a:r>
            <a:r>
              <a:rPr lang="en-US" sz="2000" dirty="0">
                <a:latin typeface="Open Sans" panose="020B0606030504020204"/>
              </a:rPr>
              <a:t> dos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poderia contribuir para aumentar os fluxos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6AAA98-1AD4-164C-AD7F-971B3BA4F5C3}"/>
              </a:ext>
            </a:extLst>
          </p:cNvPr>
          <p:cNvSpPr/>
          <p:nvPr/>
        </p:nvSpPr>
        <p:spPr>
          <a:xfrm>
            <a:off x="6908356" y="36995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tsMP3.com_VoiceText_2022-7-20_9_59_4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C12D5056-00B1-70D5-9848-FCEBD0BF0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009506" y="440917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435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Nome do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Mini-palestra Objetivo de aprendizagem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59118" y="-359811"/>
            <a:ext cx="6481962" cy="1755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</a:rPr>
              <a:t>1.1 Financiamento de energia acessível e limpa</a:t>
            </a:r>
            <a:endParaRPr lang="en-US" sz="4000" dirty="0">
              <a:latin typeface="Open San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2B48615-9B59-FC42-8A1C-39AC6AD2B38A}"/>
              </a:ext>
            </a:extLst>
          </p:cNvPr>
          <p:cNvSpPr txBox="1">
            <a:spLocks/>
          </p:cNvSpPr>
          <p:nvPr/>
        </p:nvSpPr>
        <p:spPr>
          <a:xfrm>
            <a:off x="854027" y="1963455"/>
            <a:ext cx="8279931" cy="3312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latin typeface="Open Sans" panose="020B0606030504020204"/>
              </a:rPr>
              <a:t>Intervenções do lado da </a:t>
            </a:r>
            <a:r>
              <a:rPr lang="en-US" sz="2000" b="1" dirty="0" err="1">
                <a:latin typeface="Open Sans" panose="020B0606030504020204"/>
              </a:rPr>
              <a:t>demanda</a:t>
            </a:r>
            <a:endParaRPr lang="en-US" sz="2000" b="1" dirty="0">
              <a:latin typeface="Open Sans" panose="020B0606030504020204"/>
            </a:endParaRPr>
          </a:p>
          <a:p>
            <a:pPr marL="742950" lvl="1" indent="-28575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Open Sans" panose="020B0606030504020204"/>
              </a:rPr>
              <a:t>redução do risco da política</a:t>
            </a:r>
          </a:p>
          <a:p>
            <a:pPr marL="742950" lvl="1" indent="-28575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Open Sans" panose="020B0606030504020204"/>
              </a:rPr>
              <a:t>redução do risco financeiro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1" dirty="0">
                <a:latin typeface="Open Sans" panose="020B0606030504020204"/>
              </a:rPr>
              <a:t>Intervenções do lado da oferta</a:t>
            </a:r>
          </a:p>
          <a:p>
            <a:pPr marL="742950" lvl="1" indent="-28575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Open Sans" panose="020B0606030504020204"/>
              </a:rPr>
              <a:t>reforma do sistema financeiro </a:t>
            </a:r>
          </a:p>
          <a:p>
            <a:pPr marL="742950" lvl="1" indent="-285750" algn="l">
              <a:lnSpc>
                <a:spcPct val="100000"/>
              </a:lnSpc>
              <a:buFont typeface="Arial"/>
              <a:buChar char="•"/>
            </a:pPr>
            <a:r>
              <a:rPr lang="en-US" dirty="0">
                <a:latin typeface="Open Sans" panose="020B0606030504020204"/>
              </a:rPr>
              <a:t>novas classes de </a:t>
            </a:r>
            <a:r>
              <a:rPr lang="en-US" dirty="0" err="1">
                <a:latin typeface="Open Sans" panose="020B0606030504020204"/>
              </a:rPr>
              <a:t>ativos</a:t>
            </a:r>
            <a:r>
              <a:rPr lang="en-US" dirty="0">
                <a:latin typeface="Open Sans" panose="020B0606030504020204"/>
              </a:rPr>
              <a:t> de baixo custo</a:t>
            </a:r>
          </a:p>
          <a:p>
            <a:pPr marL="342900" indent="-342900" algn="l">
              <a:lnSpc>
                <a:spcPct val="100000"/>
              </a:lnSpc>
              <a:buAutoNum type="arabicPeriod"/>
            </a:pPr>
            <a:endParaRPr lang="en-US" sz="2000" dirty="0">
              <a:latin typeface="Open Sans" panose="020B0606030504020204"/>
              <a:ea typeface="+mn-lt"/>
              <a:cs typeface="+mn-lt"/>
            </a:endParaRPr>
          </a:p>
          <a:p>
            <a:pPr algn="l">
              <a:lnSpc>
                <a:spcPct val="100000"/>
              </a:lnSpc>
            </a:pPr>
            <a:endParaRPr lang="en-GB" sz="1600" dirty="0"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23E11C-5E03-441F-A2BB-54463DAC73D4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1.1.4 Acções prioritárias necessárias até 2030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2FCFCB-2AEF-5843-A463-EA27A0448D39}"/>
              </a:ext>
            </a:extLst>
          </p:cNvPr>
          <p:cNvSpPr/>
          <p:nvPr/>
        </p:nvSpPr>
        <p:spPr>
          <a:xfrm>
            <a:off x="6908356" y="36995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5_Lecture1_Slide6.mp3" descr="Track5_Lecture1_Slide6.mp3">
            <a:hlinkClick r:id="" action="ppaction://media"/>
            <a:extLst>
              <a:ext uri="{FF2B5EF4-FFF2-40B4-BE49-F238E27FC236}">
                <a16:creationId xmlns:a16="http://schemas.microsoft.com/office/drawing/2014/main" id="{2C81F24F-892B-F146-BE99-13E0D51B2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721" y="4435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68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05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7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1.1.5 Reforço das capacidades do </a:t>
            </a:r>
            <a:r>
              <a:rPr lang="en-US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setor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 financeiro</a:t>
            </a:r>
          </a:p>
          <a:p>
            <a:pPr>
              <a:spcAft>
                <a:spcPts val="1200"/>
              </a:spcAft>
            </a:pPr>
            <a:endParaRPr lang="en-US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94061" y="4640"/>
            <a:ext cx="6691628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  <a:sym typeface="Bodoni SvtyTwo ITC TT-Book"/>
              </a:rPr>
              <a:t>1.1 Financiamento de energia acessível e limpa</a:t>
            </a:r>
            <a:endParaRPr lang="en-GB" sz="4000" dirty="0">
              <a:latin typeface="Open San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6666C-B392-44D8-8524-8ECC2A4A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15" y="1939385"/>
            <a:ext cx="106180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Open Sans" panose="020B0606030504020204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Necessidade de alinhar os sistemas financeiros com o desenvolvimento sustentável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falta de acesso ao capital a nível nacional constitui um importante obstáculo ao desenvolvimento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reforma do </a:t>
            </a:r>
            <a:r>
              <a:rPr lang="en-US" sz="2000" dirty="0" err="1">
                <a:latin typeface="Open Sans" panose="020B0606030504020204"/>
              </a:rPr>
              <a:t>setor</a:t>
            </a:r>
            <a:r>
              <a:rPr lang="en-US" sz="2000" dirty="0">
                <a:latin typeface="Open Sans" panose="020B0606030504020204"/>
              </a:rPr>
              <a:t> financeiro nacional é a solução definitiva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Open Sans" panose="020B0606030504020204"/>
              </a:rPr>
              <a:t>A modelização financeira eficaz dos </a:t>
            </a:r>
            <a:r>
              <a:rPr lang="en-US" sz="2000" dirty="0" err="1">
                <a:latin typeface="Open Sans" panose="020B0606030504020204"/>
              </a:rPr>
              <a:t>projetos</a:t>
            </a:r>
            <a:r>
              <a:rPr lang="en-US" sz="2000" dirty="0">
                <a:latin typeface="Open Sans" panose="020B0606030504020204"/>
              </a:rPr>
              <a:t> a nível nacional é fundamental para reforçar as capacidades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0B1964-EC5A-1243-8BEF-615025B4904E}"/>
              </a:ext>
            </a:extLst>
          </p:cNvPr>
          <p:cNvSpPr/>
          <p:nvPr/>
        </p:nvSpPr>
        <p:spPr>
          <a:xfrm>
            <a:off x="7585689" y="41697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tsMP3.com_VoiceText_2022-7-20_10_1_18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AE45369C-CDFD-8E39-3B27-63E461C4F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73027" y="491125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165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Nome do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EA05E-3DE2-714D-9D7C-D14D82DB9D79}"/>
              </a:ext>
            </a:extLst>
          </p:cNvPr>
          <p:cNvSpPr txBox="1"/>
          <p:nvPr/>
        </p:nvSpPr>
        <p:spPr>
          <a:xfrm>
            <a:off x="735496" y="4391402"/>
            <a:ext cx="5801228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NÚMERO E NOME DA MINI-AULA</a:t>
            </a:r>
            <a:endParaRPr lang="en-US" sz="8800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Mini-palestra Objetivo de aprendizagem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45B2B-0ACF-1146-83DF-4C27539A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2BCC7-83F1-3944-B152-68F1A272FE71}"/>
              </a:ext>
            </a:extLst>
          </p:cNvPr>
          <p:cNvSpPr/>
          <p:nvPr/>
        </p:nvSpPr>
        <p:spPr>
          <a:xfrm>
            <a:off x="887215" y="1820940"/>
            <a:ext cx="621792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endParaRPr lang="en-ZA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ZA"/>
            </a:b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3F33BE3-7756-EF44-9269-DDA634DF88BE}"/>
              </a:ext>
            </a:extLst>
          </p:cNvPr>
          <p:cNvSpPr txBox="1">
            <a:spLocks/>
          </p:cNvSpPr>
          <p:nvPr/>
        </p:nvSpPr>
        <p:spPr>
          <a:xfrm>
            <a:off x="865444" y="149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latin typeface="Open Sans"/>
              </a:rPr>
              <a:t>Aula 1.1 Referências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A1EAA-14A2-4F4D-A200-1BAE7A99AEF6}"/>
              </a:ext>
            </a:extLst>
          </p:cNvPr>
          <p:cNvSpPr txBox="1"/>
          <p:nvPr/>
        </p:nvSpPr>
        <p:spPr>
          <a:xfrm>
            <a:off x="868888" y="1191775"/>
            <a:ext cx="490688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endParaRPr lang="en-GB" sz="16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600" dirty="0">
                <a:ea typeface="+mn-lt"/>
                <a:cs typeface="+mn-lt"/>
              </a:rPr>
              <a:t>Relatório sobre os Objectivos de Desenvolvimento Sustentável-2020 https://sdgs.un.org/sites/default/files/2020-07/The-Sustainable-Development-Goals-Report-2020_Page_14.png</a:t>
            </a:r>
          </a:p>
          <a:p>
            <a:pPr marL="342900" indent="-342900">
              <a:buAutoNum type="arabicPeriod"/>
            </a:pPr>
            <a:r>
              <a:rPr lang="en-GB" sz="1600" dirty="0">
                <a:ea typeface="+mn-lt"/>
                <a:cs typeface="+mn-lt"/>
              </a:rPr>
              <a:t>AIE (2019) Relatório sobre o investimento mundial em energia. </a:t>
            </a:r>
            <a:r>
              <a:rPr lang="en-GB" sz="1600" dirty="0" err="1">
                <a:ea typeface="+mn-lt"/>
                <a:cs typeface="+mn-lt"/>
              </a:rPr>
              <a:t>https://www.</a:t>
            </a:r>
            <a:r>
              <a:rPr lang="en-GB" sz="1600" dirty="0">
                <a:ea typeface="+mn-lt"/>
                <a:cs typeface="+mn-lt"/>
              </a:rPr>
              <a:t>iea.org/reports/world-energy-investment-2019</a:t>
            </a:r>
            <a:endParaRPr lang="en-GB" sz="1600" dirty="0"/>
          </a:p>
          <a:p>
            <a:pPr marL="342900" indent="-342900">
              <a:buAutoNum type="arabicPeriod"/>
            </a:pPr>
            <a:endParaRPr lang="en-GB" sz="1600" dirty="0">
              <a:cs typeface="Calibri"/>
            </a:endParaRPr>
          </a:p>
          <a:p>
            <a:pPr marL="342900" indent="-342900">
              <a:buAutoNum type="arabicPeriod"/>
            </a:pPr>
            <a:endParaRPr lang="en-GB" sz="1600" dirty="0">
              <a:cs typeface="Calibri"/>
            </a:endParaRPr>
          </a:p>
          <a:p>
            <a:pPr marL="342900" indent="-342900">
              <a:buAutoNum type="arabicPeriod"/>
            </a:pPr>
            <a:endParaRPr lang="en-GB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298941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9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38961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Open Sans"/>
              </a:rPr>
              <a:t>1.2.1 O que é um "ambiente propício"?</a:t>
            </a:r>
            <a:endParaRPr lang="ro-RO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94059" y="4640"/>
            <a:ext cx="6472899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1.2 Importância de um ambiente propício</a:t>
            </a:r>
            <a:endParaRPr lang="en-GB" sz="4000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ine 3">
            <a:extLst>
              <a:ext uri="{FF2B5EF4-FFF2-40B4-BE49-F238E27FC236}">
                <a16:creationId xmlns:a16="http://schemas.microsoft.com/office/drawing/2014/main" id="{5EF41EFC-1AE7-4637-967F-43F3527A9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656" y="1773320"/>
            <a:ext cx="4779906" cy="44279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3F2457-0A93-F747-90C3-66F880830EB0}"/>
              </a:ext>
            </a:extLst>
          </p:cNvPr>
          <p:cNvSpPr/>
          <p:nvPr/>
        </p:nvSpPr>
        <p:spPr>
          <a:xfrm>
            <a:off x="6455844" y="36995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tsMP3.com_VoiceText_2022-7-20_10_4_55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1294D909-736F-C28F-16E0-4D9469E31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53358" y="433463"/>
            <a:ext cx="813600" cy="8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4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1" ma:contentTypeDescription="Create a new document." ma:contentTypeScope="" ma:versionID="d19b92d82b426d695f06acc762367a3f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1e5187221619c7d4ef917dd22e8709b4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F587A4-2E70-45EC-BE7D-17F9D27F3F2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262E68-5F92-4A39-9C4A-95978729EDB7}">
  <ds:schemaRefs>
    <ds:schemaRef ds:uri="0b696a8a-ab1a-459b-a09e-44df7cbe9330"/>
    <ds:schemaRef ds:uri="35b8b66e-5759-43c1-a138-f967a8bf5a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4745</Words>
  <Application>Microsoft Office PowerPoint</Application>
  <PresentationFormat>Widescreen</PresentationFormat>
  <Paragraphs>320</Paragraphs>
  <Slides>26</Slides>
  <Notes>22</Notes>
  <HiddenSlides>0</HiddenSlides>
  <MMClips>21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Arial,Sans-Serif</vt:lpstr>
      <vt:lpstr>Calibri</vt:lpstr>
      <vt:lpstr>Calibri Light</vt:lpstr>
      <vt:lpstr>Open Sans</vt:lpstr>
      <vt:lpstr>Open Sans ExtraBold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keywords>, docId:4EF84610EF60E70BEC8691635F851F17</cp:keywords>
  <cp:lastModifiedBy>Leo</cp:lastModifiedBy>
  <cp:revision>232</cp:revision>
  <dcterms:created xsi:type="dcterms:W3CDTF">2021-02-10T16:48:02Z</dcterms:created>
  <dcterms:modified xsi:type="dcterms:W3CDTF">2025-02-25T14:29:00Z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</Properties>
</file>