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89" r:id="rId8"/>
    <p:sldId id="290" r:id="rId9"/>
    <p:sldId id="291" r:id="rId10"/>
    <p:sldId id="292" r:id="rId11"/>
    <p:sldId id="283" r:id="rId12"/>
    <p:sldId id="272" r:id="rId13"/>
    <p:sldId id="271" r:id="rId14"/>
    <p:sldId id="270" r:id="rId15"/>
    <p:sldId id="269" r:id="rId16"/>
    <p:sldId id="293" r:id="rId17"/>
    <p:sldId id="284" r:id="rId18"/>
    <p:sldId id="277" r:id="rId19"/>
    <p:sldId id="294" r:id="rId20"/>
    <p:sldId id="295" r:id="rId21"/>
    <p:sldId id="296" r:id="rId22"/>
    <p:sldId id="297" r:id="rId23"/>
    <p:sldId id="285" r:id="rId24"/>
    <p:sldId id="282" r:id="rId25"/>
    <p:sldId id="298" r:id="rId26"/>
    <p:sldId id="299" r:id="rId27"/>
    <p:sldId id="300" r:id="rId28"/>
    <p:sldId id="301" r:id="rId29"/>
    <p:sldId id="286"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bCq2Ll/GX+qTM1Eor6g5Q==" hashData="faezd6R1rTqXCHKiAGUzxY1oaR3/9D153FenkoJqvExFCKyCW1gE3BE3lxnRcxNeKvbpMvawzIQsDAkZBtBpM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ngton, Lucy" initials="AL" lastIdx="2" clrIdx="0">
    <p:extLst>
      <p:ext uri="{19B8F6BF-5375-455C-9EA6-DF929625EA0E}">
        <p15:presenceInfo xmlns:p15="http://schemas.microsoft.com/office/powerpoint/2012/main" userId="S::lucy.allington19_imperial.ac.uk#ext#@lunet.onmicrosoft.com::4927d0bd-f935-4b67-a619-3e826b9f9a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52374-4B53-20FA-577F-642EB5E6395A}" v="218" dt="2021-03-08T18:33:27.464"/>
    <p1510:client id="{15CF296C-2C5B-A557-FE7D-71B5E55D15ED}" v="46" dt="2021-02-11T13:03:36.240"/>
    <p1510:client id="{1C01D172-0887-A3CB-8B3F-7D6CE55AA45E}" v="593" dt="2021-02-19T11:41:13.260"/>
    <p1510:client id="{2037ABAE-C688-D9CF-1C4D-BB2E7FEED788}" v="136" dt="2021-03-23T13:12:25.013"/>
    <p1510:client id="{2ECFB97C-BA11-AA91-AD29-7833DFDA5B02}" v="570" dt="2021-02-11T13:06:18.913"/>
    <p1510:client id="{2F77535C-0727-06D9-D90A-FAB37AEFA36F}" v="48" dt="2021-02-26T20:47:35.913"/>
    <p1510:client id="{33F596F2-F0B1-4BCD-391A-9C7325D7D9FC}" v="65" dt="2021-02-15T12:55:44.192"/>
    <p1510:client id="{346D0572-BEAA-8BF3-2542-CA8F43E0F861}" v="727" dt="2021-02-15T16:55:10.084"/>
    <p1510:client id="{352BB8F5-FF79-8513-B601-067F5751AC67}" v="30" dt="2021-02-16T17:07:19.206"/>
    <p1510:client id="{37B3C95A-9EDE-8F30-1BAF-98F82194752C}" v="1" dt="2021-02-15T16:07:02.489"/>
    <p1510:client id="{3AE65944-1755-98FC-04AA-C54855474DDE}" v="215" dt="2021-02-19T11:20:13.460"/>
    <p1510:client id="{4CCB77CB-ACFB-4670-635D-DCAC306F2A23}" v="3" dt="2021-02-18T13:32:46.554"/>
    <p1510:client id="{5749D27B-6A6B-EA2A-C81D-190B5CB8F8D0}" v="120" dt="2021-02-12T15:52:29.488"/>
    <p1510:client id="{64EBB582-B37F-A9A7-2C8C-B1BB85E9C54A}" v="2" dt="2021-03-12T07:12:15.244"/>
    <p1510:client id="{653CAF31-1C80-F4EE-5EB7-DB63EC2193E7}" v="3303" dt="2021-02-20T12:34:17.717"/>
    <p1510:client id="{68AC1E7C-25B4-400A-A5BD-FFA75DAAE77D}" v="273" dt="2021-02-19T14:13:48.854"/>
    <p1510:client id="{705403D2-ADBF-F4E4-4E6C-445AD7E9426B}" v="657" dt="2021-03-24T09:51:13.890"/>
    <p1510:client id="{721F8332-B851-266F-3487-9230CADBE457}" v="81" dt="2021-02-12T15:18:49.908"/>
    <p1510:client id="{BB3F629E-4539-7514-23A0-526F35CE27DC}" v="317" dt="2021-03-08T18:47:14.531"/>
    <p1510:client id="{CD75E7EF-D802-4D3F-51D8-C0880CDB6F1A}" v="3" dt="2021-02-11T13:24:16.993"/>
    <p1510:client id="{D328EC5C-2926-460C-DBEB-EF1977053E0F}" v="14" dt="2021-02-15T14:18:00.913"/>
    <p1510:client id="{DB8449A1-96B2-8E63-8EFE-72E8335E7999}" v="1" dt="2021-02-15T17:01:22.569"/>
    <p1510:client id="{E951D050-55FF-2D4B-0C44-9D64C91350B9}" v="9" dt="2021-02-19T09:46:12.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p:restoredTop sz="67598"/>
  </p:normalViewPr>
  <p:slideViewPr>
    <p:cSldViewPr snapToGrid="0">
      <p:cViewPr varScale="1">
        <p:scale>
          <a:sx n="75" d="100"/>
          <a:sy n="75" d="100"/>
        </p:scale>
        <p:origin x="1770"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4_2" csCatId="accent4" phldr="1"/>
      <dgm:spPr/>
      <dgm:t>
        <a:bodyPr/>
        <a:lstStyle/>
        <a:p>
          <a:endParaRPr lang="en-GB"/>
        </a:p>
      </dgm:t>
    </dgm:pt>
    <dgm:pt modelId="{63F5FC2B-C783-48A2-8E67-1179C68C4869}">
      <dgm:prSet phldrT="[Text]" phldr="0"/>
      <dgm:spPr/>
      <dgm:t>
        <a:bodyPr/>
        <a:lstStyle/>
        <a:p>
          <a:pPr rtl="0"/>
          <a:r>
            <a:rPr lang="en-GB" dirty="0">
              <a:latin typeface="Calibri Light" panose="020F0302020204030204"/>
            </a:rPr>
            <a:t>Utilisation de matériaux toxiques</a:t>
          </a:r>
          <a:endParaRPr lang="en-GB" dirty="0"/>
        </a:p>
      </dgm:t>
    </dgm:pt>
    <dgm:pt modelId="{E95B5AAF-2D6B-4D53-BB2F-DAA439644F48}" type="parTrans" cxnId="{0EEA321E-584D-4AFC-B076-547298FAFF09}">
      <dgm:prSet/>
      <dgm:spPr/>
      <dgm:t>
        <a:bodyPr/>
        <a:lstStyle/>
        <a:p>
          <a:endParaRPr lang="en-GB"/>
        </a:p>
      </dgm:t>
    </dgm:pt>
    <dgm:pt modelId="{33E48B29-D106-489F-BDDC-9C00B01B92EA}" type="sibTrans" cxnId="{0EEA321E-584D-4AFC-B076-547298FAFF09}">
      <dgm:prSet/>
      <dgm:spPr/>
      <dgm:t>
        <a:bodyPr/>
        <a:lstStyle/>
        <a:p>
          <a:endParaRPr lang="en-GB"/>
        </a:p>
      </dgm:t>
    </dgm:pt>
    <dgm:pt modelId="{7117FB73-6018-4257-9D1A-C10AFF604E69}">
      <dgm:prSet phldrT="[Text]" phldr="0"/>
      <dgm:spPr/>
      <dgm:t>
        <a:bodyPr/>
        <a:lstStyle/>
        <a:p>
          <a:pPr rtl="0"/>
          <a:r>
            <a:rPr lang="en-GB" dirty="0">
              <a:latin typeface="Calibri Light" panose="020F0302020204030204"/>
            </a:rPr>
            <a:t>Ressources intensives</a:t>
          </a:r>
          <a:endParaRPr lang="en-GB" dirty="0"/>
        </a:p>
      </dgm:t>
    </dgm:pt>
    <dgm:pt modelId="{9AD0136E-CB33-499F-BB30-2B084781D7A3}" type="parTrans" cxnId="{F79B6562-97EA-4AF2-AAFC-125CF9695172}">
      <dgm:prSet/>
      <dgm:spPr/>
      <dgm:t>
        <a:bodyPr/>
        <a:lstStyle/>
        <a:p>
          <a:endParaRPr lang="en-GB"/>
        </a:p>
      </dgm:t>
    </dgm:pt>
    <dgm:pt modelId="{D32DA6E9-2030-4A3C-A5F2-192362D23E47}" type="sibTrans" cxnId="{F79B6562-97EA-4AF2-AAFC-125CF9695172}">
      <dgm:prSet/>
      <dgm:spPr/>
      <dgm:t>
        <a:bodyPr/>
        <a:lstStyle/>
        <a:p>
          <a:endParaRPr lang="en-GB"/>
        </a:p>
      </dgm:t>
    </dgm:pt>
    <dgm:pt modelId="{0C3D9F7A-E837-40FE-BBBB-10C77AF0D87D}">
      <dgm:prSet phldrT="[Text]" phldr="0"/>
      <dgm:spPr/>
      <dgm:t>
        <a:bodyPr/>
        <a:lstStyle/>
        <a:p>
          <a:pPr rtl="0"/>
          <a:r>
            <a:rPr lang="en-GB" dirty="0">
              <a:latin typeface="Calibri Light" panose="020F0302020204030204"/>
            </a:rPr>
            <a:t>Des paysages en mutation</a:t>
          </a:r>
          <a:endParaRPr lang="en-GB" dirty="0"/>
        </a:p>
      </dgm:t>
    </dgm:pt>
    <dgm:pt modelId="{0A1CEB20-8EF6-4FCE-B7B7-2D0794565C0C}" type="parTrans" cxnId="{30E2F2F7-D3E1-4BE9-BDDB-41C2F304B5AD}">
      <dgm:prSet/>
      <dgm:spPr/>
      <dgm:t>
        <a:bodyPr/>
        <a:lstStyle/>
        <a:p>
          <a:endParaRPr lang="en-GB"/>
        </a:p>
      </dgm:t>
    </dgm:pt>
    <dgm:pt modelId="{89141FD7-E968-4248-9142-D2C87212A22E}" type="sibTrans" cxnId="{30E2F2F7-D3E1-4BE9-BDDB-41C2F304B5AD}">
      <dgm:prSet/>
      <dgm:spPr/>
      <dgm:t>
        <a:bodyPr/>
        <a:lstStyle/>
        <a:p>
          <a:endParaRPr lang="en-GB"/>
        </a:p>
      </dgm:t>
    </dgm:pt>
    <dgm:pt modelId="{C74CA7FA-533B-4369-B801-7699FBA22A16}">
      <dgm:prSet phldrT="[Text]" phldr="0"/>
      <dgm:spPr/>
      <dgm:t>
        <a:bodyPr/>
        <a:lstStyle/>
        <a:p>
          <a:pPr rtl="0"/>
          <a:r>
            <a:rPr lang="en-GB" dirty="0">
              <a:latin typeface="Calibri Light" panose="020F0302020204030204"/>
            </a:rPr>
            <a:t>Consommation d'eau potentiellement élevée</a:t>
          </a:r>
          <a:endParaRPr lang="en-GB" dirty="0"/>
        </a:p>
      </dgm:t>
    </dgm:pt>
    <dgm:pt modelId="{54F133CE-E72B-4293-A630-D44599125F68}" type="parTrans" cxnId="{591425E5-C59C-4A08-8EDC-EF8DEF5A1447}">
      <dgm:prSet/>
      <dgm:spPr/>
      <dgm:t>
        <a:bodyPr/>
        <a:lstStyle/>
        <a:p>
          <a:endParaRPr lang="en-GB"/>
        </a:p>
      </dgm:t>
    </dgm:pt>
    <dgm:pt modelId="{3F89E8C1-11C8-413C-9FF9-D79A35AB7DDC}" type="sibTrans" cxnId="{591425E5-C59C-4A08-8EDC-EF8DEF5A1447}">
      <dgm:prSet/>
      <dgm:spPr/>
      <dgm:t>
        <a:bodyPr/>
        <a:lstStyle/>
        <a:p>
          <a:endParaRPr lang="en-GB"/>
        </a:p>
      </dgm:t>
    </dgm:pt>
    <dgm:pt modelId="{C7E15029-2554-4E57-83BA-7EED56D10439}">
      <dgm:prSet phldrT="[Text]" phldr="0"/>
      <dgm:spPr/>
      <dgm:t>
        <a:bodyPr/>
        <a:lstStyle/>
        <a:p>
          <a:pPr rtl="0"/>
          <a:r>
            <a:rPr lang="en-GB" dirty="0">
              <a:latin typeface="Calibri Light" panose="020F0302020204030204"/>
            </a:rPr>
            <a:t>Effets sur la biodiversité</a:t>
          </a:r>
          <a:endParaRPr lang="en-GB" dirty="0"/>
        </a:p>
      </dgm:t>
    </dgm:pt>
    <dgm:pt modelId="{A9504072-6E62-4EAA-AB1B-E764527ACD17}" type="parTrans" cxnId="{57953C66-B0F5-4DBF-AFD9-5CF2A9FDEF13}">
      <dgm:prSet/>
      <dgm:spPr/>
      <dgm:t>
        <a:bodyPr/>
        <a:lstStyle/>
        <a:p>
          <a:endParaRPr lang="en-GB"/>
        </a:p>
      </dgm:t>
    </dgm:pt>
    <dgm:pt modelId="{449E1AF9-0205-4DDF-8656-71DF8B8156D7}" type="sibTrans" cxnId="{57953C66-B0F5-4DBF-AFD9-5CF2A9FDEF13}">
      <dgm:prSet/>
      <dgm:spPr/>
      <dgm:t>
        <a:bodyPr/>
        <a:lstStyle/>
        <a:p>
          <a:endParaRPr lang="en-GB"/>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3905A850-4C06-47AF-B6B7-F7A9B973A5F3}" type="presOf" srcId="{449E1AF9-0205-4DDF-8656-71DF8B8156D7}" destId="{2B4A141B-A88D-48C3-9B4F-B4CAF1B49E3E}" srcOrd="0" destOrd="0" presId="urn:microsoft.com/office/officeart/2005/8/layout/cycle6"/>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n-GB"/>
        </a:p>
      </dgm:t>
    </dgm:pt>
    <dgm:pt modelId="{63F5FC2B-C783-48A2-8E67-1179C68C4869}">
      <dgm:prSet phldrT="[Text]" phldr="0"/>
      <dgm:spPr/>
      <dgm:t>
        <a:bodyPr/>
        <a:lstStyle/>
        <a:p>
          <a:pPr rtl="0"/>
          <a:r>
            <a:rPr lang="en-GB" dirty="0">
              <a:latin typeface="Calibri Light" panose="020F0302020204030204"/>
            </a:rPr>
            <a:t>Dégradation de l'habitat local</a:t>
          </a:r>
          <a:endParaRPr lang="en-GB" dirty="0"/>
        </a:p>
      </dgm:t>
    </dgm:pt>
    <dgm:pt modelId="{E95B5AAF-2D6B-4D53-BB2F-DAA439644F48}" type="parTrans" cxnId="{0EEA321E-584D-4AFC-B076-547298FAFF09}">
      <dgm:prSet/>
      <dgm:spPr/>
      <dgm:t>
        <a:bodyPr/>
        <a:lstStyle/>
        <a:p>
          <a:endParaRPr lang="en-GB"/>
        </a:p>
      </dgm:t>
    </dgm:pt>
    <dgm:pt modelId="{33E48B29-D106-489F-BDDC-9C00B01B92EA}" type="sibTrans" cxnId="{0EEA321E-584D-4AFC-B076-547298FAFF09}">
      <dgm:prSet/>
      <dgm:spPr/>
      <dgm:t>
        <a:bodyPr/>
        <a:lstStyle/>
        <a:p>
          <a:endParaRPr lang="en-GB"/>
        </a:p>
      </dgm:t>
    </dgm:pt>
    <dgm:pt modelId="{7117FB73-6018-4257-9D1A-C10AFF604E69}">
      <dgm:prSet phldrT="[Text]" phldr="0"/>
      <dgm:spPr/>
      <dgm:t>
        <a:bodyPr/>
        <a:lstStyle/>
        <a:p>
          <a:pPr rtl="0"/>
          <a:r>
            <a:rPr lang="en-GB" dirty="0">
              <a:latin typeface="Calibri Light" panose="020F0302020204030204"/>
            </a:rPr>
            <a:t>Fragmentation du paysage</a:t>
          </a:r>
          <a:endParaRPr lang="en-GB" dirty="0"/>
        </a:p>
      </dgm:t>
    </dgm:pt>
    <dgm:pt modelId="{9AD0136E-CB33-499F-BB30-2B084781D7A3}" type="parTrans" cxnId="{F79B6562-97EA-4AF2-AAFC-125CF9695172}">
      <dgm:prSet/>
      <dgm:spPr/>
      <dgm:t>
        <a:bodyPr/>
        <a:lstStyle/>
        <a:p>
          <a:endParaRPr lang="en-GB"/>
        </a:p>
      </dgm:t>
    </dgm:pt>
    <dgm:pt modelId="{D32DA6E9-2030-4A3C-A5F2-192362D23E47}" type="sibTrans" cxnId="{F79B6562-97EA-4AF2-AAFC-125CF9695172}">
      <dgm:prSet/>
      <dgm:spPr/>
      <dgm:t>
        <a:bodyPr/>
        <a:lstStyle/>
        <a:p>
          <a:endParaRPr lang="en-GB"/>
        </a:p>
      </dgm:t>
    </dgm:pt>
    <dgm:pt modelId="{0C3D9F7A-E837-40FE-BBBB-10C77AF0D87D}">
      <dgm:prSet phldrT="[Text]" phldr="0"/>
      <dgm:spPr/>
      <dgm:t>
        <a:bodyPr/>
        <a:lstStyle/>
        <a:p>
          <a:pPr rtl="0"/>
          <a:r>
            <a:rPr lang="en-GB" dirty="0">
              <a:latin typeface="Calibri Light" panose="020F0302020204030204"/>
            </a:rPr>
            <a:t>Impacts sur la migration des oiseaux</a:t>
          </a:r>
          <a:endParaRPr lang="en-GB" dirty="0"/>
        </a:p>
      </dgm:t>
    </dgm:pt>
    <dgm:pt modelId="{0A1CEB20-8EF6-4FCE-B7B7-2D0794565C0C}" type="parTrans" cxnId="{30E2F2F7-D3E1-4BE9-BDDB-41C2F304B5AD}">
      <dgm:prSet/>
      <dgm:spPr/>
      <dgm:t>
        <a:bodyPr/>
        <a:lstStyle/>
        <a:p>
          <a:endParaRPr lang="en-GB"/>
        </a:p>
      </dgm:t>
    </dgm:pt>
    <dgm:pt modelId="{89141FD7-E968-4248-9142-D2C87212A22E}" type="sibTrans" cxnId="{30E2F2F7-D3E1-4BE9-BDDB-41C2F304B5AD}">
      <dgm:prSet/>
      <dgm:spPr/>
      <dgm:t>
        <a:bodyPr/>
        <a:lstStyle/>
        <a:p>
          <a:endParaRPr lang="en-GB"/>
        </a:p>
      </dgm:t>
    </dgm:pt>
    <dgm:pt modelId="{C74CA7FA-533B-4369-B801-7699FBA22A16}">
      <dgm:prSet phldrT="[Text]" phldr="0"/>
      <dgm:spPr/>
      <dgm:t>
        <a:bodyPr/>
        <a:lstStyle/>
        <a:p>
          <a:pPr rtl="0"/>
          <a:r>
            <a:rPr lang="en-GB" dirty="0">
              <a:latin typeface="Calibri Light" panose="020F0302020204030204"/>
            </a:rPr>
            <a:t>Perception visuelle</a:t>
          </a:r>
          <a:endParaRPr lang="en-GB" dirty="0"/>
        </a:p>
      </dgm:t>
    </dgm:pt>
    <dgm:pt modelId="{54F133CE-E72B-4293-A630-D44599125F68}" type="parTrans" cxnId="{591425E5-C59C-4A08-8EDC-EF8DEF5A1447}">
      <dgm:prSet/>
      <dgm:spPr/>
      <dgm:t>
        <a:bodyPr/>
        <a:lstStyle/>
        <a:p>
          <a:endParaRPr lang="en-GB"/>
        </a:p>
      </dgm:t>
    </dgm:pt>
    <dgm:pt modelId="{3F89E8C1-11C8-413C-9FF9-D79A35AB7DDC}" type="sibTrans" cxnId="{591425E5-C59C-4A08-8EDC-EF8DEF5A1447}">
      <dgm:prSet/>
      <dgm:spPr/>
      <dgm:t>
        <a:bodyPr/>
        <a:lstStyle/>
        <a:p>
          <a:endParaRPr lang="en-GB"/>
        </a:p>
      </dgm:t>
    </dgm:pt>
    <dgm:pt modelId="{C7E15029-2554-4E57-83BA-7EED56D10439}">
      <dgm:prSet phldrT="[Text]" phldr="0"/>
      <dgm:spPr/>
      <dgm:t>
        <a:bodyPr/>
        <a:lstStyle/>
        <a:p>
          <a:pPr rtl="0"/>
          <a:r>
            <a:rPr lang="en-GB" dirty="0">
              <a:latin typeface="Calibri Light" panose="020F0302020204030204"/>
            </a:rPr>
            <a:t>Bruit</a:t>
          </a:r>
          <a:endParaRPr lang="en-GB" dirty="0"/>
        </a:p>
      </dgm:t>
    </dgm:pt>
    <dgm:pt modelId="{A9504072-6E62-4EAA-AB1B-E764527ACD17}" type="parTrans" cxnId="{57953C66-B0F5-4DBF-AFD9-5CF2A9FDEF13}">
      <dgm:prSet/>
      <dgm:spPr/>
      <dgm:t>
        <a:bodyPr/>
        <a:lstStyle/>
        <a:p>
          <a:endParaRPr lang="en-GB"/>
        </a:p>
      </dgm:t>
    </dgm:pt>
    <dgm:pt modelId="{449E1AF9-0205-4DDF-8656-71DF8B8156D7}" type="sibTrans" cxnId="{57953C66-B0F5-4DBF-AFD9-5CF2A9FDEF13}">
      <dgm:prSet/>
      <dgm:spPr/>
      <dgm:t>
        <a:bodyPr/>
        <a:lstStyle/>
        <a:p>
          <a:endParaRPr lang="en-GB"/>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3905A850-4C06-47AF-B6B7-F7A9B973A5F3}" type="presOf" srcId="{449E1AF9-0205-4DDF-8656-71DF8B8156D7}" destId="{2B4A141B-A88D-48C3-9B4F-B4CAF1B49E3E}" srcOrd="0" destOrd="0" presId="urn:microsoft.com/office/officeart/2005/8/layout/cycle6"/>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7B87D2-0383-4268-9944-89B65F8877E0}"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GB"/>
        </a:p>
      </dgm:t>
    </dgm:pt>
    <dgm:pt modelId="{35A88A0A-AF62-4B07-9EB2-F5AE4AAFBEE0}">
      <dgm:prSet phldrT="[Text]" phldr="0"/>
      <dgm:spPr/>
      <dgm:t>
        <a:bodyPr/>
        <a:lstStyle/>
        <a:p>
          <a:pPr rtl="0"/>
          <a:r>
            <a:rPr lang="en-GB">
              <a:latin typeface="Calibri Light" panose="020F0302020204030204"/>
            </a:rPr>
            <a:t>Décarbonisation </a:t>
          </a:r>
          <a:endParaRPr lang="en-GB"/>
        </a:p>
      </dgm:t>
    </dgm:pt>
    <dgm:pt modelId="{187BB218-980A-4329-B252-815E5A7852FD}" type="parTrans" cxnId="{33110435-5107-4C1D-B200-2E8FAAB816F7}">
      <dgm:prSet/>
      <dgm:spPr/>
      <dgm:t>
        <a:bodyPr/>
        <a:lstStyle/>
        <a:p>
          <a:endParaRPr lang="en-GB"/>
        </a:p>
      </dgm:t>
    </dgm:pt>
    <dgm:pt modelId="{95A6086E-CEA8-444F-99C4-22DFFD08DF54}" type="sibTrans" cxnId="{33110435-5107-4C1D-B200-2E8FAAB816F7}">
      <dgm:prSet/>
      <dgm:spPr/>
      <dgm:t>
        <a:bodyPr/>
        <a:lstStyle/>
        <a:p>
          <a:endParaRPr lang="en-GB"/>
        </a:p>
      </dgm:t>
    </dgm:pt>
    <dgm:pt modelId="{46AE15B5-3024-4E38-969D-C5263564C88C}">
      <dgm:prSet phldrT="[Text]" phldr="0"/>
      <dgm:spPr/>
      <dgm:t>
        <a:bodyPr/>
        <a:lstStyle/>
        <a:p>
          <a:pPr rtl="0"/>
          <a:r>
            <a:rPr lang="en-GB" dirty="0">
              <a:latin typeface="Calibri Light" panose="020F0302020204030204"/>
            </a:rPr>
            <a:t>Réduire la pollution</a:t>
          </a:r>
          <a:endParaRPr lang="en-GB" dirty="0"/>
        </a:p>
      </dgm:t>
    </dgm:pt>
    <dgm:pt modelId="{5A2AB42F-4381-49F0-B58E-CD71C6D967E8}" type="parTrans" cxnId="{A8C779D8-3394-49B6-9DC4-91437771ADD1}">
      <dgm:prSet/>
      <dgm:spPr/>
      <dgm:t>
        <a:bodyPr/>
        <a:lstStyle/>
        <a:p>
          <a:endParaRPr lang="en-GB"/>
        </a:p>
      </dgm:t>
    </dgm:pt>
    <dgm:pt modelId="{4FDEAAC4-F66F-4727-951F-68D9739908FB}" type="sibTrans" cxnId="{A8C779D8-3394-49B6-9DC4-91437771ADD1}">
      <dgm:prSet/>
      <dgm:spPr/>
      <dgm:t>
        <a:bodyPr/>
        <a:lstStyle/>
        <a:p>
          <a:endParaRPr lang="en-GB"/>
        </a:p>
      </dgm:t>
    </dgm:pt>
    <dgm:pt modelId="{5DCCCCD3-66EA-4793-831F-6FEA8FBEE3D8}">
      <dgm:prSet phldrT="[Text]" phldr="0"/>
      <dgm:spPr/>
      <dgm:t>
        <a:bodyPr/>
        <a:lstStyle/>
        <a:p>
          <a:pPr rtl="0"/>
          <a:r>
            <a:rPr lang="en-GB">
              <a:latin typeface="Calibri Light" panose="020F0302020204030204"/>
            </a:rPr>
            <a:t>Sécurité énergétique</a:t>
          </a:r>
          <a:endParaRPr lang="en-GB"/>
        </a:p>
      </dgm:t>
    </dgm:pt>
    <dgm:pt modelId="{E30C86DB-6BE1-4933-9D76-DD7B892DB6D9}" type="parTrans" cxnId="{9DF09C77-ABBC-4319-B219-D890AA9F8CCC}">
      <dgm:prSet/>
      <dgm:spPr/>
      <dgm:t>
        <a:bodyPr/>
        <a:lstStyle/>
        <a:p>
          <a:endParaRPr lang="en-GB"/>
        </a:p>
      </dgm:t>
    </dgm:pt>
    <dgm:pt modelId="{07B6CCA5-BA33-4952-8C0F-CAF51C639158}" type="sibTrans" cxnId="{9DF09C77-ABBC-4319-B219-D890AA9F8CCC}">
      <dgm:prSet/>
      <dgm:spPr/>
      <dgm:t>
        <a:bodyPr/>
        <a:lstStyle/>
        <a:p>
          <a:endParaRPr lang="en-GB"/>
        </a:p>
      </dgm:t>
    </dgm:pt>
    <dgm:pt modelId="{6ADA1FC0-051F-4380-93D4-4F1104C2EF25}">
      <dgm:prSet phldrT="[Text]" phldr="0"/>
      <dgm:spPr/>
      <dgm:t>
        <a:bodyPr/>
        <a:lstStyle/>
        <a:p>
          <a:pPr rtl="0"/>
          <a:r>
            <a:rPr lang="en-GB">
              <a:latin typeface="Calibri Light" panose="020F0302020204030204"/>
            </a:rPr>
            <a:t>Efficacité énergétique</a:t>
          </a:r>
          <a:endParaRPr lang="en-GB"/>
        </a:p>
      </dgm:t>
    </dgm:pt>
    <dgm:pt modelId="{9884F1B3-DD97-45A9-AE25-736465DAE6AB}" type="parTrans" cxnId="{77197864-CCD5-447C-BD00-04FAEA4C1553}">
      <dgm:prSet/>
      <dgm:spPr/>
      <dgm:t>
        <a:bodyPr/>
        <a:lstStyle/>
        <a:p>
          <a:endParaRPr lang="en-GB"/>
        </a:p>
      </dgm:t>
    </dgm:pt>
    <dgm:pt modelId="{90EF8300-7B64-4863-BB9A-64F9E18160C1}" type="sibTrans" cxnId="{77197864-CCD5-447C-BD00-04FAEA4C1553}">
      <dgm:prSet/>
      <dgm:spPr/>
      <dgm:t>
        <a:bodyPr/>
        <a:lstStyle/>
        <a:p>
          <a:endParaRPr lang="en-GB"/>
        </a:p>
      </dgm:t>
    </dgm:pt>
    <dgm:pt modelId="{4AA18E4E-CB7F-41D5-BB7F-E690FC618625}">
      <dgm:prSet phldrT="[Text]" phldr="0"/>
      <dgm:spPr/>
      <dgm:t>
        <a:bodyPr/>
        <a:lstStyle/>
        <a:p>
          <a:pPr rtl="0"/>
          <a:r>
            <a:rPr lang="en-GB" dirty="0">
              <a:latin typeface="Calibri Light" panose="020F0302020204030204"/>
            </a:rPr>
            <a:t>Fiabilité du système</a:t>
          </a:r>
          <a:endParaRPr lang="en-GB" dirty="0"/>
        </a:p>
      </dgm:t>
    </dgm:pt>
    <dgm:pt modelId="{4337459F-D04A-44CE-BBAD-81BB52C4408E}" type="parTrans" cxnId="{407865BF-AAB5-4735-8AB6-F75C72B4D753}">
      <dgm:prSet/>
      <dgm:spPr/>
      <dgm:t>
        <a:bodyPr/>
        <a:lstStyle/>
        <a:p>
          <a:endParaRPr lang="en-GB"/>
        </a:p>
      </dgm:t>
    </dgm:pt>
    <dgm:pt modelId="{9132E0CA-B0D6-4085-B102-AEFD8AF12B16}" type="sibTrans" cxnId="{407865BF-AAB5-4735-8AB6-F75C72B4D753}">
      <dgm:prSet/>
      <dgm:spPr/>
      <dgm:t>
        <a:bodyPr/>
        <a:lstStyle/>
        <a:p>
          <a:endParaRPr lang="en-GB"/>
        </a:p>
      </dgm:t>
    </dgm:pt>
    <dgm:pt modelId="{F99152F4-66FE-4139-98BB-9804A81AD346}" type="pres">
      <dgm:prSet presAssocID="{507B87D2-0383-4268-9944-89B65F8877E0}" presName="cycle" presStyleCnt="0">
        <dgm:presLayoutVars>
          <dgm:dir/>
          <dgm:resizeHandles val="exact"/>
        </dgm:presLayoutVars>
      </dgm:prSet>
      <dgm:spPr/>
    </dgm:pt>
    <dgm:pt modelId="{57E4D7C3-7AAA-48F3-88AD-0EA90E56423B}" type="pres">
      <dgm:prSet presAssocID="{35A88A0A-AF62-4B07-9EB2-F5AE4AAFBEE0}" presName="node" presStyleLbl="node1" presStyleIdx="0" presStyleCnt="5">
        <dgm:presLayoutVars>
          <dgm:bulletEnabled val="1"/>
        </dgm:presLayoutVars>
      </dgm:prSet>
      <dgm:spPr/>
    </dgm:pt>
    <dgm:pt modelId="{4648EE5D-E910-494F-97D4-4926009176B5}" type="pres">
      <dgm:prSet presAssocID="{35A88A0A-AF62-4B07-9EB2-F5AE4AAFBEE0}" presName="spNode" presStyleCnt="0"/>
      <dgm:spPr/>
    </dgm:pt>
    <dgm:pt modelId="{90FBACF1-73DE-4F96-999F-21B05AB39721}" type="pres">
      <dgm:prSet presAssocID="{95A6086E-CEA8-444F-99C4-22DFFD08DF54}" presName="sibTrans" presStyleLbl="sibTrans1D1" presStyleIdx="0" presStyleCnt="5"/>
      <dgm:spPr/>
    </dgm:pt>
    <dgm:pt modelId="{61A5A870-6203-4F1C-ACD3-3B4F3073506F}" type="pres">
      <dgm:prSet presAssocID="{46AE15B5-3024-4E38-969D-C5263564C88C}" presName="node" presStyleLbl="node1" presStyleIdx="1" presStyleCnt="5">
        <dgm:presLayoutVars>
          <dgm:bulletEnabled val="1"/>
        </dgm:presLayoutVars>
      </dgm:prSet>
      <dgm:spPr/>
    </dgm:pt>
    <dgm:pt modelId="{5F343B94-6857-43FD-A1B6-821E5888A97A}" type="pres">
      <dgm:prSet presAssocID="{46AE15B5-3024-4E38-969D-C5263564C88C}" presName="spNode" presStyleCnt="0"/>
      <dgm:spPr/>
    </dgm:pt>
    <dgm:pt modelId="{7261F85C-83FD-48E8-8574-B29E4971D53F}" type="pres">
      <dgm:prSet presAssocID="{4FDEAAC4-F66F-4727-951F-68D9739908FB}" presName="sibTrans" presStyleLbl="sibTrans1D1" presStyleIdx="1" presStyleCnt="5"/>
      <dgm:spPr/>
    </dgm:pt>
    <dgm:pt modelId="{308F5DCD-BC2F-49B2-8550-688675538414}" type="pres">
      <dgm:prSet presAssocID="{5DCCCCD3-66EA-4793-831F-6FEA8FBEE3D8}" presName="node" presStyleLbl="node1" presStyleIdx="2" presStyleCnt="5">
        <dgm:presLayoutVars>
          <dgm:bulletEnabled val="1"/>
        </dgm:presLayoutVars>
      </dgm:prSet>
      <dgm:spPr/>
    </dgm:pt>
    <dgm:pt modelId="{4BD64C79-1971-40FB-A119-0DFA3F46DF75}" type="pres">
      <dgm:prSet presAssocID="{5DCCCCD3-66EA-4793-831F-6FEA8FBEE3D8}" presName="spNode" presStyleCnt="0"/>
      <dgm:spPr/>
    </dgm:pt>
    <dgm:pt modelId="{B2EF178B-A32E-45C3-9027-1B16029C85E7}" type="pres">
      <dgm:prSet presAssocID="{07B6CCA5-BA33-4952-8C0F-CAF51C639158}" presName="sibTrans" presStyleLbl="sibTrans1D1" presStyleIdx="2" presStyleCnt="5"/>
      <dgm:spPr/>
    </dgm:pt>
    <dgm:pt modelId="{FAE70169-7678-492C-B864-BD46A834185D}" type="pres">
      <dgm:prSet presAssocID="{6ADA1FC0-051F-4380-93D4-4F1104C2EF25}" presName="node" presStyleLbl="node1" presStyleIdx="3" presStyleCnt="5">
        <dgm:presLayoutVars>
          <dgm:bulletEnabled val="1"/>
        </dgm:presLayoutVars>
      </dgm:prSet>
      <dgm:spPr/>
    </dgm:pt>
    <dgm:pt modelId="{EB915EC4-60A9-429F-BF29-BE312464D072}" type="pres">
      <dgm:prSet presAssocID="{6ADA1FC0-051F-4380-93D4-4F1104C2EF25}" presName="spNode" presStyleCnt="0"/>
      <dgm:spPr/>
    </dgm:pt>
    <dgm:pt modelId="{A568B6C9-BECB-41A9-A45E-850646CAC9F1}" type="pres">
      <dgm:prSet presAssocID="{90EF8300-7B64-4863-BB9A-64F9E18160C1}" presName="sibTrans" presStyleLbl="sibTrans1D1" presStyleIdx="3" presStyleCnt="5"/>
      <dgm:spPr/>
    </dgm:pt>
    <dgm:pt modelId="{F19B1844-85EE-4FD3-A5BF-E8103768CE73}" type="pres">
      <dgm:prSet presAssocID="{4AA18E4E-CB7F-41D5-BB7F-E690FC618625}" presName="node" presStyleLbl="node1" presStyleIdx="4" presStyleCnt="5">
        <dgm:presLayoutVars>
          <dgm:bulletEnabled val="1"/>
        </dgm:presLayoutVars>
      </dgm:prSet>
      <dgm:spPr/>
    </dgm:pt>
    <dgm:pt modelId="{CC673252-288C-4243-801F-683966DB6FB4}" type="pres">
      <dgm:prSet presAssocID="{4AA18E4E-CB7F-41D5-BB7F-E690FC618625}" presName="spNode" presStyleCnt="0"/>
      <dgm:spPr/>
    </dgm:pt>
    <dgm:pt modelId="{DE635183-9ABC-4298-9214-01380985CEF9}" type="pres">
      <dgm:prSet presAssocID="{9132E0CA-B0D6-4085-B102-AEFD8AF12B16}" presName="sibTrans" presStyleLbl="sibTrans1D1" presStyleIdx="4" presStyleCnt="5"/>
      <dgm:spPr/>
    </dgm:pt>
  </dgm:ptLst>
  <dgm:cxnLst>
    <dgm:cxn modelId="{95A39816-FF68-49E0-ACED-D8DADB7F1B31}" type="presOf" srcId="{9132E0CA-B0D6-4085-B102-AEFD8AF12B16}" destId="{DE635183-9ABC-4298-9214-01380985CEF9}" srcOrd="0" destOrd="0" presId="urn:microsoft.com/office/officeart/2005/8/layout/cycle6"/>
    <dgm:cxn modelId="{33110435-5107-4C1D-B200-2E8FAAB816F7}" srcId="{507B87D2-0383-4268-9944-89B65F8877E0}" destId="{35A88A0A-AF62-4B07-9EB2-F5AE4AAFBEE0}" srcOrd="0" destOrd="0" parTransId="{187BB218-980A-4329-B252-815E5A7852FD}" sibTransId="{95A6086E-CEA8-444F-99C4-22DFFD08DF54}"/>
    <dgm:cxn modelId="{77197864-CCD5-447C-BD00-04FAEA4C1553}" srcId="{507B87D2-0383-4268-9944-89B65F8877E0}" destId="{6ADA1FC0-051F-4380-93D4-4F1104C2EF25}" srcOrd="3" destOrd="0" parTransId="{9884F1B3-DD97-45A9-AE25-736465DAE6AB}" sibTransId="{90EF8300-7B64-4863-BB9A-64F9E18160C1}"/>
    <dgm:cxn modelId="{BF634D66-2355-4BBD-BF4F-751231EE9430}" type="presOf" srcId="{4FDEAAC4-F66F-4727-951F-68D9739908FB}" destId="{7261F85C-83FD-48E8-8574-B29E4971D53F}" srcOrd="0" destOrd="0" presId="urn:microsoft.com/office/officeart/2005/8/layout/cycle6"/>
    <dgm:cxn modelId="{9DF09C77-ABBC-4319-B219-D890AA9F8CCC}" srcId="{507B87D2-0383-4268-9944-89B65F8877E0}" destId="{5DCCCCD3-66EA-4793-831F-6FEA8FBEE3D8}" srcOrd="2" destOrd="0" parTransId="{E30C86DB-6BE1-4933-9D76-DD7B892DB6D9}" sibTransId="{07B6CCA5-BA33-4952-8C0F-CAF51C639158}"/>
    <dgm:cxn modelId="{EE219C80-0CD2-47FD-9793-C3E1378D6BE4}" type="presOf" srcId="{07B6CCA5-BA33-4952-8C0F-CAF51C639158}" destId="{B2EF178B-A32E-45C3-9027-1B16029C85E7}" srcOrd="0" destOrd="0" presId="urn:microsoft.com/office/officeart/2005/8/layout/cycle6"/>
    <dgm:cxn modelId="{12558B89-2574-4690-B2C1-048169AA073C}" type="presOf" srcId="{507B87D2-0383-4268-9944-89B65F8877E0}" destId="{F99152F4-66FE-4139-98BB-9804A81AD346}" srcOrd="0" destOrd="0" presId="urn:microsoft.com/office/officeart/2005/8/layout/cycle6"/>
    <dgm:cxn modelId="{E40C4399-D706-4778-BCB0-11F1FC74EC29}" type="presOf" srcId="{5DCCCCD3-66EA-4793-831F-6FEA8FBEE3D8}" destId="{308F5DCD-BC2F-49B2-8550-688675538414}" srcOrd="0" destOrd="0" presId="urn:microsoft.com/office/officeart/2005/8/layout/cycle6"/>
    <dgm:cxn modelId="{AB3E1A9F-4E5A-478F-8901-9371F718C049}" type="presOf" srcId="{4AA18E4E-CB7F-41D5-BB7F-E690FC618625}" destId="{F19B1844-85EE-4FD3-A5BF-E8103768CE73}" srcOrd="0" destOrd="0" presId="urn:microsoft.com/office/officeart/2005/8/layout/cycle6"/>
    <dgm:cxn modelId="{57FA93A5-0C8C-4CC7-B510-B6B704155311}" type="presOf" srcId="{46AE15B5-3024-4E38-969D-C5263564C88C}" destId="{61A5A870-6203-4F1C-ACD3-3B4F3073506F}" srcOrd="0" destOrd="0" presId="urn:microsoft.com/office/officeart/2005/8/layout/cycle6"/>
    <dgm:cxn modelId="{407865BF-AAB5-4735-8AB6-F75C72B4D753}" srcId="{507B87D2-0383-4268-9944-89B65F8877E0}" destId="{4AA18E4E-CB7F-41D5-BB7F-E690FC618625}" srcOrd="4" destOrd="0" parTransId="{4337459F-D04A-44CE-BBAD-81BB52C4408E}" sibTransId="{9132E0CA-B0D6-4085-B102-AEFD8AF12B16}"/>
    <dgm:cxn modelId="{D5D8E2CA-42AD-48B3-AEC5-FABA48611940}" type="presOf" srcId="{95A6086E-CEA8-444F-99C4-22DFFD08DF54}" destId="{90FBACF1-73DE-4F96-999F-21B05AB39721}" srcOrd="0" destOrd="0" presId="urn:microsoft.com/office/officeart/2005/8/layout/cycle6"/>
    <dgm:cxn modelId="{72B47BD0-3327-4881-AFC2-FD93FCFBA2B9}" type="presOf" srcId="{90EF8300-7B64-4863-BB9A-64F9E18160C1}" destId="{A568B6C9-BECB-41A9-A45E-850646CAC9F1}" srcOrd="0" destOrd="0" presId="urn:microsoft.com/office/officeart/2005/8/layout/cycle6"/>
    <dgm:cxn modelId="{A8C779D8-3394-49B6-9DC4-91437771ADD1}" srcId="{507B87D2-0383-4268-9944-89B65F8877E0}" destId="{46AE15B5-3024-4E38-969D-C5263564C88C}" srcOrd="1" destOrd="0" parTransId="{5A2AB42F-4381-49F0-B58E-CD71C6D967E8}" sibTransId="{4FDEAAC4-F66F-4727-951F-68D9739908FB}"/>
    <dgm:cxn modelId="{015870EC-AE93-497E-9DAA-9123E25EBB3C}" type="presOf" srcId="{35A88A0A-AF62-4B07-9EB2-F5AE4AAFBEE0}" destId="{57E4D7C3-7AAA-48F3-88AD-0EA90E56423B}" srcOrd="0" destOrd="0" presId="urn:microsoft.com/office/officeart/2005/8/layout/cycle6"/>
    <dgm:cxn modelId="{46B94FF5-2C71-44AB-99E2-5443CE1807F7}" type="presOf" srcId="{6ADA1FC0-051F-4380-93D4-4F1104C2EF25}" destId="{FAE70169-7678-492C-B864-BD46A834185D}" srcOrd="0" destOrd="0" presId="urn:microsoft.com/office/officeart/2005/8/layout/cycle6"/>
    <dgm:cxn modelId="{059A454A-D775-4D67-8464-5ACE309C5FE8}" type="presParOf" srcId="{F99152F4-66FE-4139-98BB-9804A81AD346}" destId="{57E4D7C3-7AAA-48F3-88AD-0EA90E56423B}" srcOrd="0" destOrd="0" presId="urn:microsoft.com/office/officeart/2005/8/layout/cycle6"/>
    <dgm:cxn modelId="{A4B7308A-178D-4509-BC1E-1D2EE84FC6BF}" type="presParOf" srcId="{F99152F4-66FE-4139-98BB-9804A81AD346}" destId="{4648EE5D-E910-494F-97D4-4926009176B5}" srcOrd="1" destOrd="0" presId="urn:microsoft.com/office/officeart/2005/8/layout/cycle6"/>
    <dgm:cxn modelId="{8EDB1856-36FD-4D32-8556-43666A5BD489}" type="presParOf" srcId="{F99152F4-66FE-4139-98BB-9804A81AD346}" destId="{90FBACF1-73DE-4F96-999F-21B05AB39721}" srcOrd="2" destOrd="0" presId="urn:microsoft.com/office/officeart/2005/8/layout/cycle6"/>
    <dgm:cxn modelId="{A19324B8-1D33-46ED-B971-F5E9616FE872}" type="presParOf" srcId="{F99152F4-66FE-4139-98BB-9804A81AD346}" destId="{61A5A870-6203-4F1C-ACD3-3B4F3073506F}" srcOrd="3" destOrd="0" presId="urn:microsoft.com/office/officeart/2005/8/layout/cycle6"/>
    <dgm:cxn modelId="{F75515E8-4F99-427F-9203-99FF290B3A41}" type="presParOf" srcId="{F99152F4-66FE-4139-98BB-9804A81AD346}" destId="{5F343B94-6857-43FD-A1B6-821E5888A97A}" srcOrd="4" destOrd="0" presId="urn:microsoft.com/office/officeart/2005/8/layout/cycle6"/>
    <dgm:cxn modelId="{9E6F4AB3-D2EC-4051-8D0D-11F712591CD0}" type="presParOf" srcId="{F99152F4-66FE-4139-98BB-9804A81AD346}" destId="{7261F85C-83FD-48E8-8574-B29E4971D53F}" srcOrd="5" destOrd="0" presId="urn:microsoft.com/office/officeart/2005/8/layout/cycle6"/>
    <dgm:cxn modelId="{4FCA684F-E8A9-402D-962C-C981B7E76628}" type="presParOf" srcId="{F99152F4-66FE-4139-98BB-9804A81AD346}" destId="{308F5DCD-BC2F-49B2-8550-688675538414}" srcOrd="6" destOrd="0" presId="urn:microsoft.com/office/officeart/2005/8/layout/cycle6"/>
    <dgm:cxn modelId="{E9217BAF-548F-4D45-8BED-18DF05193B8E}" type="presParOf" srcId="{F99152F4-66FE-4139-98BB-9804A81AD346}" destId="{4BD64C79-1971-40FB-A119-0DFA3F46DF75}" srcOrd="7" destOrd="0" presId="urn:microsoft.com/office/officeart/2005/8/layout/cycle6"/>
    <dgm:cxn modelId="{98886142-F6FB-47A5-B96E-26926D4CD914}" type="presParOf" srcId="{F99152F4-66FE-4139-98BB-9804A81AD346}" destId="{B2EF178B-A32E-45C3-9027-1B16029C85E7}" srcOrd="8" destOrd="0" presId="urn:microsoft.com/office/officeart/2005/8/layout/cycle6"/>
    <dgm:cxn modelId="{ED2DDFEB-9759-49E0-880E-BEDC35D3D6B7}" type="presParOf" srcId="{F99152F4-66FE-4139-98BB-9804A81AD346}" destId="{FAE70169-7678-492C-B864-BD46A834185D}" srcOrd="9" destOrd="0" presId="urn:microsoft.com/office/officeart/2005/8/layout/cycle6"/>
    <dgm:cxn modelId="{16567DF6-E7C8-4197-9790-A70A37DA00D0}" type="presParOf" srcId="{F99152F4-66FE-4139-98BB-9804A81AD346}" destId="{EB915EC4-60A9-429F-BF29-BE312464D072}" srcOrd="10" destOrd="0" presId="urn:microsoft.com/office/officeart/2005/8/layout/cycle6"/>
    <dgm:cxn modelId="{CD20AC71-37F5-4045-93FE-7BFF939A7D10}" type="presParOf" srcId="{F99152F4-66FE-4139-98BB-9804A81AD346}" destId="{A568B6C9-BECB-41A9-A45E-850646CAC9F1}" srcOrd="11" destOrd="0" presId="urn:microsoft.com/office/officeart/2005/8/layout/cycle6"/>
    <dgm:cxn modelId="{CFCCDB37-3E58-4E08-BA25-A821C4E1C61E}" type="presParOf" srcId="{F99152F4-66FE-4139-98BB-9804A81AD346}" destId="{F19B1844-85EE-4FD3-A5BF-E8103768CE73}" srcOrd="12" destOrd="0" presId="urn:microsoft.com/office/officeart/2005/8/layout/cycle6"/>
    <dgm:cxn modelId="{89125384-6F2A-44BC-BB6E-812530607749}" type="presParOf" srcId="{F99152F4-66FE-4139-98BB-9804A81AD346}" destId="{CC673252-288C-4243-801F-683966DB6FB4}" srcOrd="13" destOrd="0" presId="urn:microsoft.com/office/officeart/2005/8/layout/cycle6"/>
    <dgm:cxn modelId="{7AFCD3FC-E90B-475D-A7A3-3842DA6B8332}" type="presParOf" srcId="{F99152F4-66FE-4139-98BB-9804A81AD346}" destId="{DE635183-9ABC-4298-9214-01380985CEF9}"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151408" y="364"/>
          <a:ext cx="1419370" cy="9225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dirty="0">
              <a:latin typeface="Calibri Light" panose="020F0302020204030204"/>
            </a:rPr>
            <a:t>Utilisation de matériaux toxiques</a:t>
          </a:r>
          <a:endParaRPr lang="en-GB" sz="1300" kern="1200" dirty="0"/>
        </a:p>
      </dsp:txBody>
      <dsp:txXfrm>
        <a:off x="2196445" y="45401"/>
        <a:ext cx="1329296" cy="832517"/>
      </dsp:txXfrm>
    </dsp:sp>
    <dsp:sp modelId="{7076D680-82F1-47B9-BFA2-DB20E5B7AC9B}">
      <dsp:nvSpPr>
        <dsp:cNvPr id="0" name=""/>
        <dsp:cNvSpPr/>
      </dsp:nvSpPr>
      <dsp:spPr>
        <a:xfrm>
          <a:off x="1017789" y="461659"/>
          <a:ext cx="3686608" cy="3686608"/>
        </a:xfrm>
        <a:custGeom>
          <a:avLst/>
          <a:gdLst/>
          <a:ahLst/>
          <a:cxnLst/>
          <a:rect l="0" t="0" r="0" b="0"/>
          <a:pathLst>
            <a:path>
              <a:moveTo>
                <a:pt x="2562740" y="146194"/>
              </a:moveTo>
              <a:arcTo wR="1843304" hR="1843304" stAng="17578380" swAng="1961564"/>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3904494" y="1274056"/>
          <a:ext cx="1419370" cy="9225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dirty="0">
              <a:latin typeface="Calibri Light" panose="020F0302020204030204"/>
            </a:rPr>
            <a:t>Ressources intensives</a:t>
          </a:r>
          <a:endParaRPr lang="en-GB" sz="1300" kern="1200" dirty="0"/>
        </a:p>
      </dsp:txBody>
      <dsp:txXfrm>
        <a:off x="3949531" y="1319093"/>
        <a:ext cx="1329296" cy="832517"/>
      </dsp:txXfrm>
    </dsp:sp>
    <dsp:sp modelId="{FB6D3404-5317-4279-883C-E98A3F4A2030}">
      <dsp:nvSpPr>
        <dsp:cNvPr id="0" name=""/>
        <dsp:cNvSpPr/>
      </dsp:nvSpPr>
      <dsp:spPr>
        <a:xfrm>
          <a:off x="1017789" y="461659"/>
          <a:ext cx="3686608" cy="3686608"/>
        </a:xfrm>
        <a:custGeom>
          <a:avLst/>
          <a:gdLst/>
          <a:ahLst/>
          <a:cxnLst/>
          <a:rect l="0" t="0" r="0" b="0"/>
          <a:pathLst>
            <a:path>
              <a:moveTo>
                <a:pt x="3684078" y="1746770"/>
              </a:moveTo>
              <a:arcTo wR="1843304" hR="1843304" stAng="21419883" swAng="2196323"/>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3234875" y="3334932"/>
          <a:ext cx="1419370" cy="9225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dirty="0">
              <a:latin typeface="Calibri Light" panose="020F0302020204030204"/>
            </a:rPr>
            <a:t>Des paysages en mutation</a:t>
          </a:r>
          <a:endParaRPr lang="en-GB" sz="1300" kern="1200" dirty="0"/>
        </a:p>
      </dsp:txBody>
      <dsp:txXfrm>
        <a:off x="3279912" y="3379969"/>
        <a:ext cx="1329296" cy="832517"/>
      </dsp:txXfrm>
    </dsp:sp>
    <dsp:sp modelId="{E65FB760-1510-403F-8C2B-A988E0BBE60C}">
      <dsp:nvSpPr>
        <dsp:cNvPr id="0" name=""/>
        <dsp:cNvSpPr/>
      </dsp:nvSpPr>
      <dsp:spPr>
        <a:xfrm>
          <a:off x="1017789" y="461659"/>
          <a:ext cx="3686608" cy="3686608"/>
        </a:xfrm>
        <a:custGeom>
          <a:avLst/>
          <a:gdLst/>
          <a:ahLst/>
          <a:cxnLst/>
          <a:rect l="0" t="0" r="0" b="0"/>
          <a:pathLst>
            <a:path>
              <a:moveTo>
                <a:pt x="2209762" y="3649814"/>
              </a:moveTo>
              <a:arcTo wR="1843304" hR="1843304" stAng="4711975" swAng="1376051"/>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067941" y="3334932"/>
          <a:ext cx="1419370" cy="9225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dirty="0">
              <a:latin typeface="Calibri Light" panose="020F0302020204030204"/>
            </a:rPr>
            <a:t>Consommation d'eau potentiellement élevée</a:t>
          </a:r>
          <a:endParaRPr lang="en-GB" sz="1300" kern="1200" dirty="0"/>
        </a:p>
      </dsp:txBody>
      <dsp:txXfrm>
        <a:off x="1112978" y="3379969"/>
        <a:ext cx="1329296" cy="832517"/>
      </dsp:txXfrm>
    </dsp:sp>
    <dsp:sp modelId="{6284886A-284D-45D4-95D0-26B619045C96}">
      <dsp:nvSpPr>
        <dsp:cNvPr id="0" name=""/>
        <dsp:cNvSpPr/>
      </dsp:nvSpPr>
      <dsp:spPr>
        <a:xfrm>
          <a:off x="1017789" y="461659"/>
          <a:ext cx="3686608" cy="3686608"/>
        </a:xfrm>
        <a:custGeom>
          <a:avLst/>
          <a:gdLst/>
          <a:ahLst/>
          <a:cxnLst/>
          <a:rect l="0" t="0" r="0" b="0"/>
          <a:pathLst>
            <a:path>
              <a:moveTo>
                <a:pt x="308037" y="2863464"/>
              </a:moveTo>
              <a:arcTo wR="1843304" hR="1843304" stAng="8783794" swAng="2196323"/>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398322" y="1274056"/>
          <a:ext cx="1419370" cy="9225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dirty="0">
              <a:latin typeface="Calibri Light" panose="020F0302020204030204"/>
            </a:rPr>
            <a:t>Effets sur la biodiversité</a:t>
          </a:r>
          <a:endParaRPr lang="en-GB" sz="1300" kern="1200" dirty="0"/>
        </a:p>
      </dsp:txBody>
      <dsp:txXfrm>
        <a:off x="443359" y="1319093"/>
        <a:ext cx="1329296" cy="832517"/>
      </dsp:txXfrm>
    </dsp:sp>
    <dsp:sp modelId="{2B4A141B-A88D-48C3-9B4F-B4CAF1B49E3E}">
      <dsp:nvSpPr>
        <dsp:cNvPr id="0" name=""/>
        <dsp:cNvSpPr/>
      </dsp:nvSpPr>
      <dsp:spPr>
        <a:xfrm>
          <a:off x="1017789" y="461659"/>
          <a:ext cx="3686608" cy="3686608"/>
        </a:xfrm>
        <a:custGeom>
          <a:avLst/>
          <a:gdLst/>
          <a:ahLst/>
          <a:cxnLst/>
          <a:rect l="0" t="0" r="0" b="0"/>
          <a:pathLst>
            <a:path>
              <a:moveTo>
                <a:pt x="321175" y="803643"/>
              </a:moveTo>
              <a:arcTo wR="1843304" hR="1843304" stAng="12860056" swAng="1961564"/>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151408" y="364"/>
          <a:ext cx="1419370" cy="9225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Dégradation de l'habitat local</a:t>
          </a:r>
          <a:endParaRPr lang="en-GB" sz="1600" kern="1200" dirty="0"/>
        </a:p>
      </dsp:txBody>
      <dsp:txXfrm>
        <a:off x="2196445" y="45401"/>
        <a:ext cx="1329296" cy="832517"/>
      </dsp:txXfrm>
    </dsp:sp>
    <dsp:sp modelId="{7076D680-82F1-47B9-BFA2-DB20E5B7AC9B}">
      <dsp:nvSpPr>
        <dsp:cNvPr id="0" name=""/>
        <dsp:cNvSpPr/>
      </dsp:nvSpPr>
      <dsp:spPr>
        <a:xfrm>
          <a:off x="1017789" y="461659"/>
          <a:ext cx="3686608" cy="3686608"/>
        </a:xfrm>
        <a:custGeom>
          <a:avLst/>
          <a:gdLst/>
          <a:ahLst/>
          <a:cxnLst/>
          <a:rect l="0" t="0" r="0" b="0"/>
          <a:pathLst>
            <a:path>
              <a:moveTo>
                <a:pt x="2562740" y="146194"/>
              </a:moveTo>
              <a:arcTo wR="1843304" hR="1843304" stAng="17578380" swAng="196156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3904494" y="1274056"/>
          <a:ext cx="1419370" cy="9225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Fragmentation du paysage</a:t>
          </a:r>
          <a:endParaRPr lang="en-GB" sz="1600" kern="1200" dirty="0"/>
        </a:p>
      </dsp:txBody>
      <dsp:txXfrm>
        <a:off x="3949531" y="1319093"/>
        <a:ext cx="1329296" cy="832517"/>
      </dsp:txXfrm>
    </dsp:sp>
    <dsp:sp modelId="{FB6D3404-5317-4279-883C-E98A3F4A2030}">
      <dsp:nvSpPr>
        <dsp:cNvPr id="0" name=""/>
        <dsp:cNvSpPr/>
      </dsp:nvSpPr>
      <dsp:spPr>
        <a:xfrm>
          <a:off x="1017789" y="461659"/>
          <a:ext cx="3686608" cy="3686608"/>
        </a:xfrm>
        <a:custGeom>
          <a:avLst/>
          <a:gdLst/>
          <a:ahLst/>
          <a:cxnLst/>
          <a:rect l="0" t="0" r="0" b="0"/>
          <a:pathLst>
            <a:path>
              <a:moveTo>
                <a:pt x="3684078" y="1746770"/>
              </a:moveTo>
              <a:arcTo wR="1843304" hR="1843304" stAng="21419883" swAng="2196323"/>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3234875" y="3334932"/>
          <a:ext cx="1419370" cy="9225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Impacts sur la migration des oiseaux</a:t>
          </a:r>
          <a:endParaRPr lang="en-GB" sz="1600" kern="1200" dirty="0"/>
        </a:p>
      </dsp:txBody>
      <dsp:txXfrm>
        <a:off x="3279912" y="3379969"/>
        <a:ext cx="1329296" cy="832517"/>
      </dsp:txXfrm>
    </dsp:sp>
    <dsp:sp modelId="{E65FB760-1510-403F-8C2B-A988E0BBE60C}">
      <dsp:nvSpPr>
        <dsp:cNvPr id="0" name=""/>
        <dsp:cNvSpPr/>
      </dsp:nvSpPr>
      <dsp:spPr>
        <a:xfrm>
          <a:off x="1017789" y="461659"/>
          <a:ext cx="3686608" cy="3686608"/>
        </a:xfrm>
        <a:custGeom>
          <a:avLst/>
          <a:gdLst/>
          <a:ahLst/>
          <a:cxnLst/>
          <a:rect l="0" t="0" r="0" b="0"/>
          <a:pathLst>
            <a:path>
              <a:moveTo>
                <a:pt x="2209762" y="3649814"/>
              </a:moveTo>
              <a:arcTo wR="1843304" hR="1843304" stAng="4711975" swAng="1376051"/>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067941" y="3334932"/>
          <a:ext cx="1419370" cy="9225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Perception visuelle</a:t>
          </a:r>
          <a:endParaRPr lang="en-GB" sz="1600" kern="1200" dirty="0"/>
        </a:p>
      </dsp:txBody>
      <dsp:txXfrm>
        <a:off x="1112978" y="3379969"/>
        <a:ext cx="1329296" cy="832517"/>
      </dsp:txXfrm>
    </dsp:sp>
    <dsp:sp modelId="{6284886A-284D-45D4-95D0-26B619045C96}">
      <dsp:nvSpPr>
        <dsp:cNvPr id="0" name=""/>
        <dsp:cNvSpPr/>
      </dsp:nvSpPr>
      <dsp:spPr>
        <a:xfrm>
          <a:off x="1017789" y="461659"/>
          <a:ext cx="3686608" cy="3686608"/>
        </a:xfrm>
        <a:custGeom>
          <a:avLst/>
          <a:gdLst/>
          <a:ahLst/>
          <a:cxnLst/>
          <a:rect l="0" t="0" r="0" b="0"/>
          <a:pathLst>
            <a:path>
              <a:moveTo>
                <a:pt x="308037" y="2863464"/>
              </a:moveTo>
              <a:arcTo wR="1843304" hR="1843304" stAng="8783794" swAng="2196323"/>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398322" y="1274056"/>
          <a:ext cx="1419370" cy="9225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Bruit</a:t>
          </a:r>
          <a:endParaRPr lang="en-GB" sz="1600" kern="1200" dirty="0"/>
        </a:p>
      </dsp:txBody>
      <dsp:txXfrm>
        <a:off x="443359" y="1319093"/>
        <a:ext cx="1329296" cy="832517"/>
      </dsp:txXfrm>
    </dsp:sp>
    <dsp:sp modelId="{2B4A141B-A88D-48C3-9B4F-B4CAF1B49E3E}">
      <dsp:nvSpPr>
        <dsp:cNvPr id="0" name=""/>
        <dsp:cNvSpPr/>
      </dsp:nvSpPr>
      <dsp:spPr>
        <a:xfrm>
          <a:off x="1017789" y="461659"/>
          <a:ext cx="3686608" cy="3686608"/>
        </a:xfrm>
        <a:custGeom>
          <a:avLst/>
          <a:gdLst/>
          <a:ahLst/>
          <a:cxnLst/>
          <a:rect l="0" t="0" r="0" b="0"/>
          <a:pathLst>
            <a:path>
              <a:moveTo>
                <a:pt x="321175" y="803643"/>
              </a:moveTo>
              <a:arcTo wR="1843304" hR="1843304" stAng="12860056" swAng="196156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4D7C3-7AAA-48F3-88AD-0EA90E56423B}">
      <dsp:nvSpPr>
        <dsp:cNvPr id="0" name=""/>
        <dsp:cNvSpPr/>
      </dsp:nvSpPr>
      <dsp:spPr>
        <a:xfrm>
          <a:off x="2027431" y="1427"/>
          <a:ext cx="1408531" cy="9155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Décarbonisation </a:t>
          </a:r>
          <a:endParaRPr lang="en-GB" sz="1400" kern="1200"/>
        </a:p>
      </dsp:txBody>
      <dsp:txXfrm>
        <a:off x="2072124" y="46120"/>
        <a:ext cx="1319145" cy="826159"/>
      </dsp:txXfrm>
    </dsp:sp>
    <dsp:sp modelId="{90FBACF1-73DE-4F96-999F-21B05AB39721}">
      <dsp:nvSpPr>
        <dsp:cNvPr id="0" name=""/>
        <dsp:cNvSpPr/>
      </dsp:nvSpPr>
      <dsp:spPr>
        <a:xfrm>
          <a:off x="901420" y="459199"/>
          <a:ext cx="3660553" cy="3660553"/>
        </a:xfrm>
        <a:custGeom>
          <a:avLst/>
          <a:gdLst/>
          <a:ahLst/>
          <a:cxnLst/>
          <a:rect l="0" t="0" r="0" b="0"/>
          <a:pathLst>
            <a:path>
              <a:moveTo>
                <a:pt x="2544232" y="144993"/>
              </a:moveTo>
              <a:arcTo wR="1830276" hR="1830276" stAng="17577572" swAng="196295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1A5A870-6203-4F1C-ACD3-3B4F3073506F}">
      <dsp:nvSpPr>
        <dsp:cNvPr id="0" name=""/>
        <dsp:cNvSpPr/>
      </dsp:nvSpPr>
      <dsp:spPr>
        <a:xfrm>
          <a:off x="3768128" y="1266117"/>
          <a:ext cx="1408531" cy="91554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Calibri Light" panose="020F0302020204030204"/>
            </a:rPr>
            <a:t>Réduire la pollution</a:t>
          </a:r>
          <a:endParaRPr lang="en-GB" sz="1400" kern="1200" dirty="0"/>
        </a:p>
      </dsp:txBody>
      <dsp:txXfrm>
        <a:off x="3812821" y="1310810"/>
        <a:ext cx="1319145" cy="826159"/>
      </dsp:txXfrm>
    </dsp:sp>
    <dsp:sp modelId="{7261F85C-83FD-48E8-8574-B29E4971D53F}">
      <dsp:nvSpPr>
        <dsp:cNvPr id="0" name=""/>
        <dsp:cNvSpPr/>
      </dsp:nvSpPr>
      <dsp:spPr>
        <a:xfrm>
          <a:off x="901420" y="459199"/>
          <a:ext cx="3660553" cy="3660553"/>
        </a:xfrm>
        <a:custGeom>
          <a:avLst/>
          <a:gdLst/>
          <a:ahLst/>
          <a:cxnLst/>
          <a:rect l="0" t="0" r="0" b="0"/>
          <a:pathLst>
            <a:path>
              <a:moveTo>
                <a:pt x="3658028" y="1734167"/>
              </a:moveTo>
              <a:arcTo wR="1830276" hR="1830276" stAng="21419399" swAng="2197391"/>
            </a:path>
          </a:pathLst>
        </a:custGeom>
        <a:noFill/>
        <a:ln w="6350" cap="flat" cmpd="sng" algn="ctr">
          <a:solidFill>
            <a:schemeClr val="accent5">
              <a:hueOff val="-1689636"/>
              <a:satOff val="-4355"/>
              <a:lumOff val="-2941"/>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8F5DCD-BC2F-49B2-8550-688675538414}">
      <dsp:nvSpPr>
        <dsp:cNvPr id="0" name=""/>
        <dsp:cNvSpPr/>
      </dsp:nvSpPr>
      <dsp:spPr>
        <a:xfrm>
          <a:off x="3103241" y="3312428"/>
          <a:ext cx="1408531" cy="91554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Sécurité énergétique</a:t>
          </a:r>
          <a:endParaRPr lang="en-GB" sz="1400" kern="1200"/>
        </a:p>
      </dsp:txBody>
      <dsp:txXfrm>
        <a:off x="3147934" y="3357121"/>
        <a:ext cx="1319145" cy="826159"/>
      </dsp:txXfrm>
    </dsp:sp>
    <dsp:sp modelId="{B2EF178B-A32E-45C3-9027-1B16029C85E7}">
      <dsp:nvSpPr>
        <dsp:cNvPr id="0" name=""/>
        <dsp:cNvSpPr/>
      </dsp:nvSpPr>
      <dsp:spPr>
        <a:xfrm>
          <a:off x="901420" y="459199"/>
          <a:ext cx="3660553" cy="3660553"/>
        </a:xfrm>
        <a:custGeom>
          <a:avLst/>
          <a:gdLst/>
          <a:ahLst/>
          <a:cxnLst/>
          <a:rect l="0" t="0" r="0" b="0"/>
          <a:pathLst>
            <a:path>
              <a:moveTo>
                <a:pt x="2194541" y="3623938"/>
              </a:moveTo>
              <a:arcTo wR="1830276" hR="1830276" stAng="4711215" swAng="1377570"/>
            </a:path>
          </a:pathLst>
        </a:custGeom>
        <a:noFill/>
        <a:ln w="6350" cap="flat" cmpd="sng" algn="ctr">
          <a:solidFill>
            <a:schemeClr val="accent5">
              <a:hueOff val="-3379271"/>
              <a:satOff val="-8710"/>
              <a:lumOff val="-5883"/>
              <a:alphaOff val="0"/>
            </a:schemeClr>
          </a:solidFill>
          <a:prstDash val="solid"/>
          <a:miter lim="800000"/>
        </a:ln>
        <a:effectLst/>
      </dsp:spPr>
      <dsp:style>
        <a:lnRef idx="1">
          <a:scrgbClr r="0" g="0" b="0"/>
        </a:lnRef>
        <a:fillRef idx="0">
          <a:scrgbClr r="0" g="0" b="0"/>
        </a:fillRef>
        <a:effectRef idx="0">
          <a:scrgbClr r="0" g="0" b="0"/>
        </a:effectRef>
        <a:fontRef idx="minor"/>
      </dsp:style>
    </dsp:sp>
    <dsp:sp modelId="{FAE70169-7678-492C-B864-BD46A834185D}">
      <dsp:nvSpPr>
        <dsp:cNvPr id="0" name=""/>
        <dsp:cNvSpPr/>
      </dsp:nvSpPr>
      <dsp:spPr>
        <a:xfrm>
          <a:off x="951622" y="3312428"/>
          <a:ext cx="1408531" cy="91554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Efficacité énergétique</a:t>
          </a:r>
          <a:endParaRPr lang="en-GB" sz="1400" kern="1200"/>
        </a:p>
      </dsp:txBody>
      <dsp:txXfrm>
        <a:off x="996315" y="3357121"/>
        <a:ext cx="1319145" cy="826159"/>
      </dsp:txXfrm>
    </dsp:sp>
    <dsp:sp modelId="{A568B6C9-BECB-41A9-A45E-850646CAC9F1}">
      <dsp:nvSpPr>
        <dsp:cNvPr id="0" name=""/>
        <dsp:cNvSpPr/>
      </dsp:nvSpPr>
      <dsp:spPr>
        <a:xfrm>
          <a:off x="901420" y="459199"/>
          <a:ext cx="3660553" cy="3660553"/>
        </a:xfrm>
        <a:custGeom>
          <a:avLst/>
          <a:gdLst/>
          <a:ahLst/>
          <a:cxnLst/>
          <a:rect l="0" t="0" r="0" b="0"/>
          <a:pathLst>
            <a:path>
              <a:moveTo>
                <a:pt x="306033" y="2843486"/>
              </a:moveTo>
              <a:arcTo wR="1830276" hR="1830276" stAng="8783210" swAng="2197391"/>
            </a:path>
          </a:pathLst>
        </a:custGeom>
        <a:noFill/>
        <a:ln w="6350" cap="flat" cmpd="sng" algn="ctr">
          <a:solidFill>
            <a:schemeClr val="accent5">
              <a:hueOff val="-5068907"/>
              <a:satOff val="-13064"/>
              <a:lumOff val="-8824"/>
              <a:alphaOff val="0"/>
            </a:schemeClr>
          </a:solidFill>
          <a:prstDash val="solid"/>
          <a:miter lim="800000"/>
        </a:ln>
        <a:effectLst/>
      </dsp:spPr>
      <dsp:style>
        <a:lnRef idx="1">
          <a:scrgbClr r="0" g="0" b="0"/>
        </a:lnRef>
        <a:fillRef idx="0">
          <a:scrgbClr r="0" g="0" b="0"/>
        </a:fillRef>
        <a:effectRef idx="0">
          <a:scrgbClr r="0" g="0" b="0"/>
        </a:effectRef>
        <a:fontRef idx="minor"/>
      </dsp:style>
    </dsp:sp>
    <dsp:sp modelId="{F19B1844-85EE-4FD3-A5BF-E8103768CE73}">
      <dsp:nvSpPr>
        <dsp:cNvPr id="0" name=""/>
        <dsp:cNvSpPr/>
      </dsp:nvSpPr>
      <dsp:spPr>
        <a:xfrm>
          <a:off x="286735" y="1266117"/>
          <a:ext cx="1408531" cy="91554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Calibri Light" panose="020F0302020204030204"/>
            </a:rPr>
            <a:t>Fiabilité du système</a:t>
          </a:r>
          <a:endParaRPr lang="en-GB" sz="1400" kern="1200" dirty="0"/>
        </a:p>
      </dsp:txBody>
      <dsp:txXfrm>
        <a:off x="331428" y="1310810"/>
        <a:ext cx="1319145" cy="826159"/>
      </dsp:txXfrm>
    </dsp:sp>
    <dsp:sp modelId="{DE635183-9ABC-4298-9214-01380985CEF9}">
      <dsp:nvSpPr>
        <dsp:cNvPr id="0" name=""/>
        <dsp:cNvSpPr/>
      </dsp:nvSpPr>
      <dsp:spPr>
        <a:xfrm>
          <a:off x="901420" y="459199"/>
          <a:ext cx="3660553" cy="3660553"/>
        </a:xfrm>
        <a:custGeom>
          <a:avLst/>
          <a:gdLst/>
          <a:ahLst/>
          <a:cxnLst/>
          <a:rect l="0" t="0" r="0" b="0"/>
          <a:pathLst>
            <a:path>
              <a:moveTo>
                <a:pt x="318730" y="798219"/>
              </a:moveTo>
              <a:arcTo wR="1830276" hR="1830276" stAng="12859474" swAng="1962954"/>
            </a:path>
          </a:pathLst>
        </a:custGeom>
        <a:no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Sur le plan environnemental, les principales préoccupations liées aux centrales éoliennes sont les dommages causés aux habitats locaux, la fragmentation des paysages et les impacts sur les </a:t>
            </a:r>
            <a:r>
              <a:rPr lang="en-US" dirty="0" err="1">
                <a:cs typeface="Calibri"/>
              </a:rPr>
              <a:t>trajets</a:t>
            </a:r>
            <a:r>
              <a:rPr lang="en-US" dirty="0">
                <a:cs typeface="Calibri"/>
              </a:rPr>
              <a:t> migratoires des </a:t>
            </a:r>
            <a:r>
              <a:rPr lang="en-US" dirty="0" err="1">
                <a:cs typeface="Calibri"/>
              </a:rPr>
              <a:t>oiseaux</a:t>
            </a:r>
            <a:r>
              <a:rPr lang="en-US" dirty="0">
                <a:cs typeface="Calibri"/>
              </a:rPr>
              <a:t>. Pour ces raisons, il est important d'évaluer soigneusement les impacts potentiels sur les habitats locaux et la faune lors de la planification des projets éoliens. Sur le plan social, la population locale peut parfois s'opposer aux projets éoliens en raison de leur aspect visual et du bruit qu'ils peuvent engendrer.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figure </a:t>
            </a:r>
            <a:r>
              <a:rPr lang="en-US" dirty="0" err="1"/>
              <a:t>illustre</a:t>
            </a:r>
            <a:r>
              <a:rPr lang="en-US" dirty="0"/>
              <a:t> l'augmentation rapide de la capacité mondiale d'énergie éolienne au cours des 20 dernières </a:t>
            </a:r>
            <a:r>
              <a:rPr lang="en-US" dirty="0" err="1"/>
              <a:t>années</a:t>
            </a:r>
            <a:r>
              <a:rPr lang="en-US" dirty="0"/>
              <a:t>, dépassant aujourd'hui 590 GW. L'énergie éolienne peut jouer un rôle important dans la décarbonisation des systèmes énergétiques car, à l'instar des technologies solaires, elle n'est pas associée aux émissions de dioxyde de carbone liées à la combustion des </a:t>
            </a:r>
            <a:r>
              <a:rPr lang="en-US" dirty="0" err="1"/>
              <a:t>centrales</a:t>
            </a:r>
            <a:r>
              <a:rPr lang="en-US" dirty="0"/>
              <a:t> </a:t>
            </a:r>
            <a:r>
              <a:rPr lang="en-US" dirty="0" err="1"/>
              <a:t>thermiques</a:t>
            </a:r>
            <a:r>
              <a:rPr lang="en-US" dirty="0"/>
              <a:t>. Le déploiement de l'énergie éolienne pourrait donc contribuer à réduire la dépendance à l'égard des combustibles </a:t>
            </a:r>
            <a:r>
              <a:rPr lang="en-US" dirty="0" err="1"/>
              <a:t>fossiles</a:t>
            </a:r>
            <a:r>
              <a:rPr lang="en-US" dirty="0"/>
              <a:t>. L'énergie éolienne est également de plus en plus rentable. Toutefois, il convient de tenir compte de certains points essentiels lorsqu'on réfléchit au rôle de l'énergie éolienne dans les systèmes énergétiques. Tout </a:t>
            </a:r>
            <a:r>
              <a:rPr lang="en-US" dirty="0" err="1"/>
              <a:t>d'abord</a:t>
            </a:r>
            <a:r>
              <a:rPr lang="en-US" dirty="0"/>
              <a:t>, comme les technologies solaires, l'énergie éolienne est une forme de production d'énergie renouvelable variable et intermittente. Ceci signifie que les centrales éoliennes ont une production variable en fonction des conditions météorologiques et qu'on ne peut donc pas compter sur elles autant que sur les </a:t>
            </a:r>
            <a:r>
              <a:rPr lang="en-US" dirty="0" err="1"/>
              <a:t>centrales</a:t>
            </a:r>
            <a:r>
              <a:rPr lang="en-US" dirty="0"/>
              <a:t> </a:t>
            </a:r>
            <a:r>
              <a:rPr lang="en-US" dirty="0" err="1"/>
              <a:t>thermiques</a:t>
            </a:r>
            <a:r>
              <a:rPr lang="en-US" dirty="0"/>
              <a:t> </a:t>
            </a:r>
            <a:r>
              <a:rPr lang="en-US" dirty="0" err="1"/>
              <a:t>ou</a:t>
            </a:r>
            <a:r>
              <a:rPr lang="en-US" dirty="0"/>
              <a:t> les énergies renouvelables non variables comme la géothermie. L'impact de cette variabilité sur le système énergétique dans son ensemble peut être réduit par l'utilisation de batteries de stockage pour accroître la flexibilité, ou par l'utilisation de </a:t>
            </a:r>
            <a:r>
              <a:rPr lang="en-US" dirty="0" err="1"/>
              <a:t>centrales</a:t>
            </a:r>
            <a:r>
              <a:rPr lang="en-US" dirty="0"/>
              <a:t> </a:t>
            </a:r>
            <a:r>
              <a:rPr lang="en-US" dirty="0" err="1"/>
              <a:t>thermiques</a:t>
            </a:r>
            <a:r>
              <a:rPr lang="en-US" dirty="0"/>
              <a:t> flexibles, telles que le gaz ou la biomasse, en plus de l'énergie éolienne. Nous pouvons constater qu'il est très important de considérer le système électrique dans son ensemble lors de la planification de l'expansion de la </a:t>
            </a:r>
            <a:r>
              <a:rPr lang="en-US" dirty="0" err="1"/>
              <a:t>capacité</a:t>
            </a:r>
            <a:r>
              <a:rPr lang="en-US" dirty="0"/>
              <a:t> car toutes les technologies présentent des avantages et des </a:t>
            </a:r>
            <a:r>
              <a:rPr lang="en-US" dirty="0" err="1"/>
              <a:t>inconvénients</a:t>
            </a:r>
            <a:r>
              <a:rPr lang="en-US" dirty="0"/>
              <a:t> et il n'y a pas </a:t>
            </a:r>
            <a:r>
              <a:rPr lang="en-US" dirty="0" err="1"/>
              <a:t>une</a:t>
            </a:r>
            <a:r>
              <a:rPr lang="en-US" dirty="0"/>
              <a:t> option unique qui optimize </a:t>
            </a:r>
            <a:r>
              <a:rPr lang="en-US" dirty="0" err="1"/>
              <a:t>tous</a:t>
            </a:r>
            <a:r>
              <a:rPr lang="en-US" dirty="0"/>
              <a:t> les </a:t>
            </a:r>
            <a:r>
              <a:rPr lang="en-US" dirty="0" err="1"/>
              <a:t>critères</a:t>
            </a:r>
            <a:r>
              <a:rPr lang="en-US" dirty="0"/>
              <a:t>. Il est probable qu'une combinaison de technologies sera nécessaire pour atteindre les objectifs climatiques tout en garantissant la </a:t>
            </a:r>
            <a:r>
              <a:rPr lang="en-US" dirty="0" err="1"/>
              <a:t>viabilité</a:t>
            </a:r>
            <a:r>
              <a:rPr lang="en-US" dirty="0"/>
              <a:t> économique et la fiabilité du système.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 </a:t>
            </a:r>
            <a:r>
              <a:rPr lang="en-US" dirty="0" err="1">
                <a:cs typeface="Calibri"/>
              </a:rPr>
              <a:t>facteur</a:t>
            </a:r>
            <a:r>
              <a:rPr lang="en-US" dirty="0">
                <a:cs typeface="Calibri"/>
              </a:rPr>
              <a:t> de capacité pour ces deux technologies varie considérablement d'un pays à l'autre. Cela s'explique par le fait que le facteur de capacité dépend des conditions locales des vents. On s'attend généralement à ce que le facteur de capacité soit plus élevé pour l'éolien en mer en raison des vitesses de vent plus importantes. Par exemple, un facteur de </a:t>
            </a:r>
            <a:r>
              <a:rPr lang="en-US" dirty="0" err="1">
                <a:cs typeface="Calibri"/>
              </a:rPr>
              <a:t>capacité</a:t>
            </a:r>
            <a:r>
              <a:rPr lang="en-US" dirty="0">
                <a:cs typeface="Calibri"/>
              </a:rPr>
              <a:t> </a:t>
            </a:r>
            <a:r>
              <a:rPr lang="en-US" dirty="0" err="1">
                <a:cs typeface="Calibri"/>
              </a:rPr>
              <a:t>en</a:t>
            </a:r>
            <a:r>
              <a:rPr lang="en-US" dirty="0">
                <a:cs typeface="Calibri"/>
              </a:rPr>
              <a:t> </a:t>
            </a:r>
            <a:r>
              <a:rPr lang="en-US" dirty="0" err="1">
                <a:cs typeface="Calibri"/>
              </a:rPr>
              <a:t>mer</a:t>
            </a:r>
            <a:r>
              <a:rPr lang="en-US" dirty="0">
                <a:cs typeface="Calibri"/>
              </a:rPr>
              <a:t> pourrait être d'environ 0,45, alors que pour </a:t>
            </a:r>
            <a:r>
              <a:rPr lang="en-US" dirty="0" err="1">
                <a:cs typeface="Calibri"/>
              </a:rPr>
              <a:t>l'éolien</a:t>
            </a:r>
            <a:r>
              <a:rPr lang="en-US" dirty="0">
                <a:cs typeface="Calibri"/>
              </a:rPr>
              <a:t> </a:t>
            </a:r>
            <a:r>
              <a:rPr lang="en-US" dirty="0" err="1">
                <a:cs typeface="Calibri"/>
              </a:rPr>
              <a:t>terrestre</a:t>
            </a:r>
            <a:r>
              <a:rPr lang="en-US" dirty="0">
                <a:cs typeface="Calibri"/>
              </a:rPr>
              <a:t> il pourrait être d'environ 0,3. Comme pour les technologies solaires, les facteurs de capacité des technologies éoliennes varient généralement en fonction des différentes tranches temporelles d'un modèle énergétique. Nous </a:t>
            </a:r>
            <a:r>
              <a:rPr lang="en-US" dirty="0" err="1">
                <a:cs typeface="Calibri"/>
              </a:rPr>
              <a:t>nous entraînerons à </a:t>
            </a:r>
            <a:r>
              <a:rPr lang="en-US" dirty="0">
                <a:cs typeface="Calibri"/>
              </a:rPr>
              <a:t>ajouter des facteurs de capacité éolienne dans des exercices pratiques. En ce qui concerne les coûts, </a:t>
            </a:r>
            <a:r>
              <a:rPr lang="en-US" dirty="0" err="1">
                <a:cs typeface="Calibri"/>
              </a:rPr>
              <a:t>l'éolien</a:t>
            </a:r>
            <a:r>
              <a:rPr lang="en-US" dirty="0">
                <a:cs typeface="Calibri"/>
              </a:rPr>
              <a:t> </a:t>
            </a:r>
            <a:r>
              <a:rPr lang="en-US" dirty="0" err="1">
                <a:cs typeface="Calibri"/>
              </a:rPr>
              <a:t>en</a:t>
            </a:r>
            <a:r>
              <a:rPr lang="en-US" dirty="0">
                <a:cs typeface="Calibri"/>
              </a:rPr>
              <a:t> </a:t>
            </a:r>
            <a:r>
              <a:rPr lang="en-US" dirty="0" err="1">
                <a:cs typeface="Calibri"/>
              </a:rPr>
              <a:t>mer</a:t>
            </a:r>
            <a:r>
              <a:rPr lang="en-US" dirty="0">
                <a:cs typeface="Calibri"/>
              </a:rPr>
              <a:t> est beaucoup plus coûteux que l'éolien terrestre. En effet, des équipements plus complexes sont nécessaires pour construire, entretenir et faire fonctionner les turbines </a:t>
            </a:r>
            <a:r>
              <a:rPr lang="en-US" dirty="0" err="1">
                <a:cs typeface="Calibri"/>
              </a:rPr>
              <a:t>en</a:t>
            </a:r>
            <a:r>
              <a:rPr lang="en-US" dirty="0">
                <a:cs typeface="Calibri"/>
              </a:rPr>
              <a:t> </a:t>
            </a:r>
            <a:r>
              <a:rPr lang="en-US" dirty="0" err="1">
                <a:cs typeface="Calibri"/>
              </a:rPr>
              <a:t>mer</a:t>
            </a:r>
            <a:r>
              <a:rPr lang="en-US" dirty="0">
                <a:cs typeface="Calibri"/>
              </a:rPr>
              <a:t> qui doivent résister à des conditions météorologiques difficiles. Les coûts de l'éolien terrestre sont compétitifs par rapport à ceux des autres technologies de production d'électricité que nous avons étudiées. La durée d'exploitation des centrales éoliennes, qu'elles soient terrestres </a:t>
            </a:r>
            <a:r>
              <a:rPr lang="en-US" dirty="0" err="1">
                <a:cs typeface="Calibri"/>
              </a:rPr>
              <a:t>ou</a:t>
            </a:r>
            <a:r>
              <a:rPr lang="en-US" dirty="0">
                <a:cs typeface="Calibri"/>
              </a:rPr>
              <a:t> </a:t>
            </a:r>
            <a:r>
              <a:rPr lang="en-US" dirty="0" err="1">
                <a:cs typeface="Calibri"/>
              </a:rPr>
              <a:t>en</a:t>
            </a:r>
            <a:r>
              <a:rPr lang="en-US" dirty="0">
                <a:cs typeface="Calibri"/>
              </a:rPr>
              <a:t> </a:t>
            </a:r>
            <a:r>
              <a:rPr lang="en-US" dirty="0" err="1">
                <a:cs typeface="Calibri"/>
              </a:rPr>
              <a:t>mer</a:t>
            </a:r>
            <a:r>
              <a:rPr lang="en-US" dirty="0">
                <a:cs typeface="Calibri"/>
              </a:rPr>
              <a:t>, est estimée à 25 ans.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a:t>
            </a:r>
            <a:r>
              <a:rPr lang="en-US" dirty="0" err="1">
                <a:cs typeface="Calibri"/>
              </a:rPr>
              <a:t>centrales</a:t>
            </a:r>
            <a:r>
              <a:rPr lang="en-US" dirty="0">
                <a:cs typeface="Calibri"/>
              </a:rPr>
              <a:t> éoliennes terrestres et </a:t>
            </a:r>
            <a:r>
              <a:rPr lang="en-US" dirty="0" err="1">
                <a:cs typeface="Calibri"/>
              </a:rPr>
              <a:t>en</a:t>
            </a:r>
            <a:r>
              <a:rPr lang="en-US" dirty="0">
                <a:cs typeface="Calibri"/>
              </a:rPr>
              <a:t> </a:t>
            </a:r>
            <a:r>
              <a:rPr lang="en-US" dirty="0" err="1">
                <a:cs typeface="Calibri"/>
              </a:rPr>
              <a:t>mer</a:t>
            </a:r>
            <a:r>
              <a:rPr lang="en-US" dirty="0">
                <a:cs typeface="Calibri"/>
              </a:rPr>
              <a:t> </a:t>
            </a:r>
            <a:r>
              <a:rPr lang="en-US" dirty="0" err="1">
                <a:cs typeface="Calibri"/>
              </a:rPr>
              <a:t>sont</a:t>
            </a:r>
            <a:r>
              <a:rPr lang="en-US" dirty="0">
                <a:cs typeface="Calibri"/>
              </a:rPr>
              <a:t> représentées dans les systèmes énergétiques de </a:t>
            </a:r>
            <a:r>
              <a:rPr lang="en-US" dirty="0" err="1">
                <a:cs typeface="Calibri"/>
              </a:rPr>
              <a:t>référence</a:t>
            </a:r>
            <a:r>
              <a:rPr lang="en-US" dirty="0">
                <a:cs typeface="Calibri"/>
              </a:rPr>
              <a:t> de la </a:t>
            </a:r>
            <a:r>
              <a:rPr lang="en-US" dirty="0" err="1">
                <a:cs typeface="Calibri"/>
              </a:rPr>
              <a:t>même</a:t>
            </a:r>
            <a:r>
              <a:rPr lang="en-US" dirty="0">
                <a:cs typeface="Calibri"/>
              </a:rPr>
              <a:t> façon que les autres technologies de production d'électricité que nous </a:t>
            </a:r>
            <a:r>
              <a:rPr lang="en-US" dirty="0" err="1">
                <a:cs typeface="Calibri"/>
              </a:rPr>
              <a:t>avons</a:t>
            </a:r>
            <a:r>
              <a:rPr lang="en-US" dirty="0">
                <a:cs typeface="Calibri"/>
              </a:rPr>
              <a:t> </a:t>
            </a:r>
            <a:r>
              <a:rPr lang="en-US" dirty="0" err="1">
                <a:cs typeface="Calibri"/>
              </a:rPr>
              <a:t>examinées</a:t>
            </a:r>
            <a:r>
              <a:rPr lang="en-US" dirty="0">
                <a:cs typeface="Calibri"/>
              </a:rPr>
              <a:t> </a:t>
            </a:r>
            <a:r>
              <a:rPr lang="en-US" dirty="0" err="1">
                <a:cs typeface="Calibri"/>
              </a:rPr>
              <a:t>précédemment</a:t>
            </a:r>
            <a:r>
              <a:rPr lang="en-US" dirty="0">
                <a:cs typeface="Calibri"/>
              </a:rPr>
              <a:t>. Les centrales éoliennes terrestres et </a:t>
            </a:r>
            <a:r>
              <a:rPr lang="en-US" dirty="0" err="1">
                <a:cs typeface="Calibri"/>
              </a:rPr>
              <a:t>en</a:t>
            </a:r>
            <a:r>
              <a:rPr lang="en-US" dirty="0">
                <a:cs typeface="Calibri"/>
              </a:rPr>
              <a:t> </a:t>
            </a:r>
            <a:r>
              <a:rPr lang="en-US" dirty="0" err="1">
                <a:cs typeface="Calibri"/>
              </a:rPr>
              <a:t>mer</a:t>
            </a:r>
            <a:r>
              <a:rPr lang="en-US" dirty="0">
                <a:cs typeface="Calibri"/>
              </a:rPr>
              <a:t> sont considérées comme une technologie </a:t>
            </a:r>
            <a:r>
              <a:rPr lang="en-US" dirty="0" err="1">
                <a:cs typeface="Calibri"/>
              </a:rPr>
              <a:t>dont</a:t>
            </a:r>
            <a:r>
              <a:rPr lang="en-US" dirty="0">
                <a:cs typeface="Calibri"/>
              </a:rPr>
              <a:t> la </a:t>
            </a:r>
            <a:r>
              <a:rPr lang="en-US" dirty="0" err="1">
                <a:cs typeface="Calibri"/>
              </a:rPr>
              <a:t>forme</a:t>
            </a:r>
            <a:r>
              <a:rPr lang="en-US" dirty="0">
                <a:cs typeface="Calibri"/>
              </a:rPr>
              <a:t> </a:t>
            </a:r>
            <a:r>
              <a:rPr lang="en-US" dirty="0" err="1">
                <a:cs typeface="Calibri"/>
              </a:rPr>
              <a:t>d’énergie</a:t>
            </a:r>
            <a:r>
              <a:rPr lang="en-US" dirty="0">
                <a:cs typeface="Calibri"/>
              </a:rPr>
              <a:t> d'entrée est la ressource éolienne et la </a:t>
            </a:r>
            <a:r>
              <a:rPr lang="en-US" dirty="0" err="1">
                <a:cs typeface="Calibri"/>
              </a:rPr>
              <a:t>forme</a:t>
            </a:r>
            <a:r>
              <a:rPr lang="en-US" dirty="0">
                <a:cs typeface="Calibri"/>
              </a:rPr>
              <a:t> </a:t>
            </a:r>
            <a:r>
              <a:rPr lang="en-US" dirty="0" err="1">
                <a:cs typeface="Calibri"/>
              </a:rPr>
              <a:t>d’énergie</a:t>
            </a:r>
            <a:r>
              <a:rPr lang="en-US" dirty="0">
                <a:cs typeface="Calibri"/>
              </a:rPr>
              <a:t> de sortie est l'électricité. Dans la nomenclature pour </a:t>
            </a:r>
            <a:r>
              <a:rPr lang="en-US" dirty="0" err="1">
                <a:cs typeface="Calibri"/>
              </a:rPr>
              <a:t>ces</a:t>
            </a:r>
            <a:r>
              <a:rPr lang="en-US" dirty="0">
                <a:cs typeface="Calibri"/>
              </a:rPr>
              <a:t> </a:t>
            </a:r>
            <a:r>
              <a:rPr lang="en-US" dirty="0" err="1">
                <a:cs typeface="Calibri"/>
              </a:rPr>
              <a:t>centrales</a:t>
            </a:r>
            <a:r>
              <a:rPr lang="en-US" dirty="0">
                <a:cs typeface="Calibri"/>
              </a:rPr>
              <a:t>, nous faisons la distinction entre l'éolien terrestre et l'éolien en mer en utilisant un numéro à la fin du nom de code de la </a:t>
            </a:r>
            <a:r>
              <a:rPr lang="en-US" dirty="0" err="1">
                <a:cs typeface="Calibri"/>
              </a:rPr>
              <a:t>technologie</a:t>
            </a:r>
            <a:r>
              <a:rPr lang="en-US" dirty="0">
                <a:cs typeface="Calibri"/>
              </a:rPr>
              <a:t>. Tel que nous l'avons fait précédemment, nous </a:t>
            </a:r>
            <a:r>
              <a:rPr lang="en-US" dirty="0" err="1">
                <a:cs typeface="Calibri"/>
              </a:rPr>
              <a:t>supposons</a:t>
            </a:r>
            <a:r>
              <a:rPr lang="en-US" dirty="0">
                <a:cs typeface="Calibri"/>
              </a:rPr>
              <a:t> le taux d'activité à la sortie à 1 et </a:t>
            </a:r>
            <a:r>
              <a:rPr lang="en-US" dirty="0" err="1">
                <a:cs typeface="Calibri"/>
              </a:rPr>
              <a:t>l'attribuons</a:t>
            </a:r>
            <a:r>
              <a:rPr lang="en-US" dirty="0">
                <a:cs typeface="Calibri"/>
              </a:rPr>
              <a:t> à ELC001 </a:t>
            </a:r>
            <a:r>
              <a:rPr lang="en-US" dirty="0" err="1">
                <a:cs typeface="Calibri"/>
              </a:rPr>
              <a:t>puisqu'il</a:t>
            </a:r>
            <a:r>
              <a:rPr lang="en-US" dirty="0">
                <a:cs typeface="Calibri"/>
              </a:rPr>
              <a:t> </a:t>
            </a:r>
            <a:r>
              <a:rPr lang="en-US" dirty="0" err="1">
                <a:cs typeface="Calibri"/>
              </a:rPr>
              <a:t>s’agit</a:t>
            </a:r>
            <a:r>
              <a:rPr lang="en-US" dirty="0">
                <a:cs typeface="Calibri"/>
              </a:rPr>
              <a:t> de la </a:t>
            </a:r>
            <a:r>
              <a:rPr lang="en-US" dirty="0" err="1">
                <a:cs typeface="Calibri"/>
              </a:rPr>
              <a:t>forme</a:t>
            </a:r>
            <a:r>
              <a:rPr lang="en-US" dirty="0">
                <a:cs typeface="Calibri"/>
              </a:rPr>
              <a:t> </a:t>
            </a:r>
            <a:r>
              <a:rPr lang="en-US" dirty="0" err="1">
                <a:cs typeface="Calibri"/>
              </a:rPr>
              <a:t>d’énergie</a:t>
            </a:r>
            <a:r>
              <a:rPr lang="en-US" dirty="0">
                <a:cs typeface="Calibri"/>
              </a:rPr>
              <a:t> à la sortie. N'oubliez pas que si le rapport d'activité de sortie est de 1, le rapport d'activité d'entrée peut être déterminé en calculant 1 divisé par </a:t>
            </a:r>
            <a:r>
              <a:rPr lang="en-US" dirty="0" err="1">
                <a:cs typeface="Calibri"/>
              </a:rPr>
              <a:t>l’efficacité</a:t>
            </a:r>
            <a:r>
              <a:rPr lang="en-US" dirty="0">
                <a:cs typeface="Calibri"/>
              </a:rPr>
              <a:t>. Comme pour les technologies solaires, les technologies éoliennes sont modélisées dans </a:t>
            </a:r>
            <a:r>
              <a:rPr lang="en-US" dirty="0" err="1">
                <a:cs typeface="Calibri"/>
              </a:rPr>
              <a:t>OSeMOSYS</a:t>
            </a:r>
            <a:r>
              <a:rPr lang="en-US" dirty="0">
                <a:cs typeface="Calibri"/>
              </a:rPr>
              <a:t> avec </a:t>
            </a:r>
            <a:r>
              <a:rPr lang="en-US" dirty="0" err="1">
                <a:cs typeface="Calibri"/>
              </a:rPr>
              <a:t>une</a:t>
            </a:r>
            <a:r>
              <a:rPr lang="en-US" dirty="0">
                <a:cs typeface="Calibri"/>
              </a:rPr>
              <a:t> </a:t>
            </a:r>
            <a:r>
              <a:rPr lang="en-US" dirty="0" err="1">
                <a:cs typeface="Calibri"/>
              </a:rPr>
              <a:t>efficacité</a:t>
            </a:r>
            <a:r>
              <a:rPr lang="en-US" dirty="0">
                <a:cs typeface="Calibri"/>
              </a:rPr>
              <a:t> de 100 %, de sorte que le rapport d'activité d'entrée serait ici égal à 1 divisé par 1, ce qui donne une valeur de 1. Le rapport d'activité d'entrée sera attribué à WND puisqu'il </a:t>
            </a:r>
            <a:r>
              <a:rPr lang="en-US" dirty="0" err="1">
                <a:cs typeface="Calibri"/>
              </a:rPr>
              <a:t>s'agit</a:t>
            </a:r>
            <a:r>
              <a:rPr lang="en-US" dirty="0">
                <a:cs typeface="Calibri"/>
              </a:rPr>
              <a:t> de la </a:t>
            </a:r>
            <a:r>
              <a:rPr lang="en-US" dirty="0" err="1">
                <a:cs typeface="Calibri"/>
              </a:rPr>
              <a:t>forme</a:t>
            </a:r>
            <a:r>
              <a:rPr lang="en-US" dirty="0">
                <a:cs typeface="Calibri"/>
              </a:rPr>
              <a:t> </a:t>
            </a:r>
            <a:r>
              <a:rPr lang="en-US" dirty="0" err="1">
                <a:cs typeface="Calibri"/>
              </a:rPr>
              <a:t>d’énergie</a:t>
            </a:r>
            <a:r>
              <a:rPr lang="en-US" dirty="0">
                <a:cs typeface="Calibri"/>
              </a:rPr>
              <a:t> d'entrée pour les technologies </a:t>
            </a:r>
            <a:r>
              <a:rPr lang="en-US" dirty="0" err="1">
                <a:cs typeface="Calibri"/>
              </a:rPr>
              <a:t>éoliennes</a:t>
            </a:r>
            <a:r>
              <a:rPr lang="en-US" dirty="0">
                <a:cs typeface="Calibri"/>
              </a:rPr>
              <a:t> </a:t>
            </a:r>
            <a:r>
              <a:rPr lang="en-US" dirty="0" err="1">
                <a:cs typeface="Calibri"/>
              </a:rPr>
              <a:t>présentées</a:t>
            </a:r>
            <a:r>
              <a:rPr lang="en-US" dirty="0">
                <a:cs typeface="Calibri"/>
              </a:rPr>
              <a:t> dans </a:t>
            </a:r>
            <a:r>
              <a:rPr lang="en-US" dirty="0" err="1">
                <a:cs typeface="Calibri"/>
              </a:rPr>
              <a:t>cette</a:t>
            </a:r>
            <a:r>
              <a:rPr lang="en-US" dirty="0">
                <a:cs typeface="Calibri"/>
              </a:rPr>
              <a:t> diapositive.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957347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Jusqu'à présent, toutes les technologies de production d'électricité que nous avons examinées étaient des technologies en réseau. Il s'agit de technologies qui sont connectées au réseau de transport et qui sont généralement des centrales électriques de grande taille ou des installations d'énergie renouvelable qui produisent de l'électricité qui est ensuite transmise au réseau de transport avant d'être distribuée aux clients via le réseau de distribution. Ces technologies sont également connues sous le nom de solutions centralisées. Il existe un autre type de technologie de production d'électricité que nous n'avons pas encore abordé. Il s'agit des technologies hors réseau, également appelées solutions décentralisées. Ces technologies sont utilisées pour produire de l'électricité à proximité du point de consommation. Il peut s'agir, par exemple, de la maison ou de l'usine d'une personne, l'électricité étant alors acheminée directement vers le bâtiment au lieu de passer par les réseaux de transport et de distribution. Étant donné que les technologies décentralisées produisent de l'électricité qui est immédiatement disponible pour répondre à la </a:t>
            </a:r>
            <a:r>
              <a:rPr lang="en-US" dirty="0" err="1">
                <a:cs typeface="Calibri"/>
              </a:rPr>
              <a:t>demande</a:t>
            </a:r>
            <a:r>
              <a:rPr lang="en-US" dirty="0">
                <a:cs typeface="Calibri"/>
              </a:rPr>
              <a:t> plutôt que de devoir être transmise et distribuée, ces technologies sont positionnées plus à droite dans les systèmes énergétiques de référence, </a:t>
            </a:r>
            <a:r>
              <a:rPr lang="en-US" dirty="0" err="1">
                <a:cs typeface="Calibri"/>
              </a:rPr>
              <a:t>leur</a:t>
            </a:r>
            <a:r>
              <a:rPr lang="en-US" dirty="0">
                <a:cs typeface="Calibri"/>
              </a:rPr>
              <a:t> </a:t>
            </a:r>
            <a:r>
              <a:rPr lang="en-US" dirty="0" err="1">
                <a:cs typeface="Calibri"/>
              </a:rPr>
              <a:t>forme</a:t>
            </a:r>
            <a:r>
              <a:rPr lang="en-US" dirty="0">
                <a:cs typeface="Calibri"/>
              </a:rPr>
              <a:t> </a:t>
            </a:r>
            <a:r>
              <a:rPr lang="en-US" dirty="0" err="1">
                <a:cs typeface="Calibri"/>
              </a:rPr>
              <a:t>d’énergie</a:t>
            </a:r>
            <a:r>
              <a:rPr lang="en-US" dirty="0">
                <a:cs typeface="Calibri"/>
              </a:rPr>
              <a:t> de sortie étant l'électricité disponible pour répondre à la demande. Les solutions décentralisées les plus couramment utilisées sont les technologies solaires photovoltaïques décentralisées, mises en évidence dans le système énergétique de référence de cette diapositive. Nous examinerons ces technologies un peu plus en détail par la suite.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Ces photographies montrent des exemples de projets solaires photovoltaïques hors réseau situés dans des villages </a:t>
            </a:r>
            <a:r>
              <a:rPr lang="en-US" dirty="0" err="1">
                <a:cs typeface="Calibri"/>
              </a:rPr>
              <a:t>ruraux</a:t>
            </a:r>
            <a:r>
              <a:rPr lang="en-US" dirty="0">
                <a:cs typeface="Calibri"/>
              </a:rPr>
              <a:t> du Sénégal. Il existe plusieurs types de projets solaires hors réseau. Il s'agit notamment des mini-</a:t>
            </a:r>
            <a:r>
              <a:rPr lang="en-US" dirty="0" err="1">
                <a:cs typeface="Calibri"/>
              </a:rPr>
              <a:t>réseaux</a:t>
            </a:r>
            <a:r>
              <a:rPr lang="en-US" dirty="0">
                <a:cs typeface="Calibri"/>
              </a:rPr>
              <a:t> dans lesquels un ensemble de panneaux solaires est installé dans un village ou une communauté locale et utilisé pour produire de l'électricité pour les habitants et les entreprises de la région. Dans ce cas, les habitations et les entreprises locales peuvent toutes être connectées à l'électricité produite par les panneaux solaires dans le cadre d'un mini-réseau électrique. Il </a:t>
            </a:r>
            <a:r>
              <a:rPr lang="en-US" dirty="0" err="1">
                <a:cs typeface="Calibri"/>
              </a:rPr>
              <a:t>existe</a:t>
            </a:r>
            <a:r>
              <a:rPr lang="en-US" dirty="0">
                <a:cs typeface="Calibri"/>
              </a:rPr>
              <a:t> </a:t>
            </a:r>
            <a:r>
              <a:rPr lang="en-US" dirty="0" err="1">
                <a:cs typeface="Calibri"/>
              </a:rPr>
              <a:t>aussi</a:t>
            </a:r>
            <a:r>
              <a:rPr lang="en-US" dirty="0">
                <a:cs typeface="Calibri"/>
              </a:rPr>
              <a:t> des systèmes </a:t>
            </a:r>
            <a:r>
              <a:rPr lang="en-US" dirty="0" err="1">
                <a:cs typeface="Calibri"/>
              </a:rPr>
              <a:t>solaires</a:t>
            </a:r>
            <a:r>
              <a:rPr lang="en-US" dirty="0">
                <a:cs typeface="Calibri"/>
              </a:rPr>
              <a:t> </a:t>
            </a:r>
            <a:r>
              <a:rPr lang="en-US" dirty="0" err="1">
                <a:cs typeface="Calibri"/>
              </a:rPr>
              <a:t>individuels</a:t>
            </a:r>
            <a:r>
              <a:rPr lang="en-US" dirty="0">
                <a:cs typeface="Calibri"/>
              </a:rPr>
              <a:t> dans lesquels une maison individuelle peut avoir ses propres panneaux solaires installés pour alimenter des appareils tels que des lampes ou des chargeurs de téléphone portable. Il est également possible d'installer des lampadaires ou des pompes à eau alimentés directement par leurs propres panneaux solaires. Un exemple de lampadaire alimenté par l'énergie solaire est présenté dans </a:t>
            </a:r>
            <a:r>
              <a:rPr lang="en-US" dirty="0" err="1">
                <a:cs typeface="Calibri"/>
              </a:rPr>
              <a:t>l'image</a:t>
            </a:r>
            <a:r>
              <a:rPr lang="en-US" dirty="0">
                <a:cs typeface="Calibri"/>
              </a:rPr>
              <a:t> de droite. Si nous nous reportons au début du cours, nous avons appris que la quantité d'électricité produite par le photovoltaïque solaire varie en fonction des conditions </a:t>
            </a:r>
            <a:r>
              <a:rPr lang="en-US" dirty="0" err="1">
                <a:cs typeface="Calibri"/>
              </a:rPr>
              <a:t>météorologiques</a:t>
            </a:r>
            <a:r>
              <a:rPr lang="en-US" dirty="0">
                <a:cs typeface="Calibri"/>
              </a:rPr>
              <a:t> car elle dépend de l'intensité de l'ensoleillement. Afin de permettre aux consommateurs d'avoir accès à l'électricité même lorsqu'il fait nuit, les technologies photovoltaïques hors réseau peuvent souvent être équipées de batteries. Ceci signifie que l'électricité excédentaire produite par les panneaux photovoltaïques lorsqu'il fait soleil peut être stockée dans la batterie pour être utilisée lorsqu'il fait nuit. Les communautés locales peuvent en tirer des </a:t>
            </a:r>
            <a:r>
              <a:rPr lang="en-US" dirty="0" err="1">
                <a:cs typeface="Calibri"/>
              </a:rPr>
              <a:t>avantages</a:t>
            </a:r>
            <a:r>
              <a:rPr lang="en-US" dirty="0">
                <a:cs typeface="Calibri"/>
              </a:rPr>
              <a:t> </a:t>
            </a:r>
            <a:r>
              <a:rPr lang="en-US" dirty="0" err="1">
                <a:cs typeface="Calibri"/>
              </a:rPr>
              <a:t>considérables</a:t>
            </a:r>
            <a:r>
              <a:rPr lang="en-US" dirty="0">
                <a:cs typeface="Calibri"/>
              </a:rPr>
              <a:t> en permettant aux villages ruraux d'être éclairés pendant la nuit. Nous reviendrons sur le rôle des technologies hors réseau dans la diapositive suivante. Avant de poursuivre, il est important de noter qu'il est également possible d'utiliser d'autres technologies hors reseau, telles que l'hydroélectricité hors réseau ou l'énergie éolienne, dans le cadre de mini-réseaux. Cependant, nous nous sommes concentrés sur les technologies </a:t>
            </a:r>
            <a:r>
              <a:rPr lang="en-US" dirty="0" err="1">
                <a:cs typeface="Calibri"/>
              </a:rPr>
              <a:t>solaires</a:t>
            </a:r>
            <a:r>
              <a:rPr lang="en-US" dirty="0">
                <a:cs typeface="Calibri"/>
              </a:rPr>
              <a:t> </a:t>
            </a:r>
            <a:r>
              <a:rPr lang="en-US" dirty="0" err="1">
                <a:cs typeface="Calibri"/>
              </a:rPr>
              <a:t>photovoltaïques</a:t>
            </a:r>
            <a:r>
              <a:rPr lang="en-US" dirty="0">
                <a:cs typeface="Calibri"/>
              </a:rPr>
              <a:t> car ce sont les plus courantes.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234713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technologies hors réseau peuvent apporter de nombreux avantages aux systèmes énergétiques. Comme le montre </a:t>
            </a:r>
            <a:r>
              <a:rPr lang="en-US" dirty="0" err="1">
                <a:cs typeface="Calibri"/>
              </a:rPr>
              <a:t>cette</a:t>
            </a:r>
            <a:r>
              <a:rPr lang="en-US" dirty="0">
                <a:cs typeface="Calibri"/>
              </a:rPr>
              <a:t> figure, les taux d'accès à l'électricité sont souvent beaucoup plus élevés dans les zones urbaines que dans les zones rurales. Les faibles taux d'accès à l'électricité dans les villages ruraux peuvent restreindre la qualité de vie et les progrès vers la réalisation de plusieurs ODD. Cependant, l'extension des réseaux de transmission et de distribution aux zones rurales et isolées </a:t>
            </a:r>
            <a:r>
              <a:rPr lang="en-US" dirty="0" err="1">
                <a:cs typeface="Calibri"/>
              </a:rPr>
              <a:t>est</a:t>
            </a:r>
            <a:r>
              <a:rPr lang="en-US" dirty="0">
                <a:cs typeface="Calibri"/>
              </a:rPr>
              <a:t> </a:t>
            </a:r>
            <a:r>
              <a:rPr lang="en-US" dirty="0" err="1">
                <a:cs typeface="Calibri"/>
              </a:rPr>
              <a:t>souvent</a:t>
            </a:r>
            <a:r>
              <a:rPr lang="en-US" dirty="0">
                <a:cs typeface="Calibri"/>
              </a:rPr>
              <a:t> </a:t>
            </a:r>
            <a:r>
              <a:rPr lang="en-US" dirty="0" err="1">
                <a:cs typeface="Calibri"/>
              </a:rPr>
              <a:t>coûteux</a:t>
            </a:r>
            <a:r>
              <a:rPr lang="en-US" dirty="0">
                <a:cs typeface="Calibri"/>
              </a:rPr>
              <a:t> et difficile à réaliser d'un point de </a:t>
            </a:r>
            <a:r>
              <a:rPr lang="en-US" dirty="0" err="1">
                <a:cs typeface="Calibri"/>
              </a:rPr>
              <a:t>vue</a:t>
            </a:r>
            <a:r>
              <a:rPr lang="en-US" dirty="0">
                <a:cs typeface="Calibri"/>
              </a:rPr>
              <a:t> </a:t>
            </a:r>
            <a:r>
              <a:rPr lang="en-US" dirty="0" err="1">
                <a:cs typeface="Calibri"/>
              </a:rPr>
              <a:t>logistique</a:t>
            </a:r>
            <a:r>
              <a:rPr lang="en-US" dirty="0">
                <a:cs typeface="Calibri"/>
              </a:rPr>
              <a:t>, ce qui constitue un obstacle au progrès. C'est là que les solutions hors réseau peuvent </a:t>
            </a:r>
            <a:r>
              <a:rPr lang="en-US" dirty="0" err="1">
                <a:cs typeface="Calibri"/>
              </a:rPr>
              <a:t>s'avérer</a:t>
            </a:r>
            <a:r>
              <a:rPr lang="en-US" dirty="0">
                <a:cs typeface="Calibri"/>
              </a:rPr>
              <a:t> </a:t>
            </a:r>
            <a:r>
              <a:rPr lang="en-US" dirty="0" err="1">
                <a:cs typeface="Calibri"/>
              </a:rPr>
              <a:t>importantes</a:t>
            </a:r>
            <a:r>
              <a:rPr lang="en-US" dirty="0">
                <a:cs typeface="Calibri"/>
              </a:rPr>
              <a:t> car elles permettent de fournir un accès à l'électricité en milieu rural sans les difficultés liées à l'extension des réseaux électriques nationaux. Les technologies photovoltaïques hors réseau, comme celles présentées sur la diapositive précédente, peuvent apporter de nombreux avantages aux communautés locales, notamment une sécurité accrue, de nouvelles possibilités en matière d'éducation et de commerce, ainsi qu'une amélioration des soins de santé. En outre, les pompes à eau solaires pourraient jouer un rôle important dans les économies agricoles de nombreux pays. Il est important d'envisager le système électrique dans son ensemble: si la production centralisée d'électricité peut être plus rentable là où les réseaux de transmission sont déjà établis, les solutions hors réseau pourraient jouer un rôle clé dans les zones dépourvues de ces réseaux. Elles pourraient également permettre d'exploiter les ressources nationales en énergie renouvelable, ce qui pourrait réduire la dépendance à l'égard des générateurs diesel polluants et renforcer la sécurité énergétique. Les coûts des technologies hors réseau sont en baisse, ce qui signifie que leur déploiement pourrait </a:t>
            </a:r>
            <a:r>
              <a:rPr lang="en-US" dirty="0" err="1">
                <a:cs typeface="Calibri"/>
              </a:rPr>
              <a:t>croître</a:t>
            </a:r>
            <a:r>
              <a:rPr lang="en-US" dirty="0">
                <a:cs typeface="Calibri"/>
              </a:rPr>
              <a:t> </a:t>
            </a:r>
            <a:r>
              <a:rPr lang="en-US" dirty="0" err="1">
                <a:cs typeface="Calibri"/>
              </a:rPr>
              <a:t>rapidement</a:t>
            </a:r>
            <a:r>
              <a:rPr lang="en-US" dirty="0">
                <a:cs typeface="Calibri"/>
              </a:rPr>
              <a:t> dans le </a:t>
            </a:r>
            <a:r>
              <a:rPr lang="en-US" dirty="0" err="1">
                <a:cs typeface="Calibri"/>
              </a:rPr>
              <a:t>futur</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902538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facteur de capacité varie en fonction du pays et de la tranche de temps en raison des variations de l'intensité solaire, comme c'est le cas pour les technologies PV centralisées. Le facteur de capacité peut également varier à l'intérieur d'un </a:t>
            </a:r>
            <a:r>
              <a:rPr lang="en-US" dirty="0" err="1"/>
              <a:t>même</a:t>
            </a:r>
            <a:r>
              <a:rPr lang="en-US" dirty="0"/>
              <a:t> pays car l'intensité solaire varie en fonction du lieu. En ce qui concerne les coûts, ces exemples de données suggèrent que les technologies photovoltaïques décentralisées sont légèrement plus chères que les technologies photovoltaïques centralisées. Cependant, il est important de prendre en compte les coûts de l'ensemble du </a:t>
            </a:r>
            <a:r>
              <a:rPr lang="en-US" dirty="0" err="1"/>
              <a:t>système</a:t>
            </a:r>
            <a:r>
              <a:rPr lang="en-US" dirty="0"/>
              <a:t> car l'utilisation de technologies décentralisées réduit les investissements nécessaires à l'expansion et à l'entretien des réseaux de transmission et de distribution. </a:t>
            </a:r>
            <a:r>
              <a:rPr lang="en-US" dirty="0" err="1"/>
              <a:t>OSeMOSYS</a:t>
            </a:r>
            <a:r>
              <a:rPr lang="en-US" dirty="0"/>
              <a:t> peut nous aider à évaluer ces </a:t>
            </a:r>
            <a:r>
              <a:rPr lang="en-US" dirty="0" err="1"/>
              <a:t>coûts</a:t>
            </a:r>
            <a:r>
              <a:rPr lang="en-US" dirty="0"/>
              <a:t> </a:t>
            </a:r>
            <a:r>
              <a:rPr lang="en-US" dirty="0" err="1"/>
              <a:t>puisqu’il</a:t>
            </a:r>
            <a:r>
              <a:rPr lang="en-US" dirty="0"/>
              <a:t> calcule la solution de </a:t>
            </a:r>
            <a:r>
              <a:rPr lang="en-US" dirty="0" err="1"/>
              <a:t>coût</a:t>
            </a:r>
            <a:r>
              <a:rPr lang="en-US" dirty="0"/>
              <a:t> optimal pour l'ensemble du système. Par conséquent, nous pouvons évaluer quelles combinaisons de technologies pourraient être les plus rentables. Enfin, la durée de vie opérationnelle est estimée à 20 ans. Dans la prochaine diapositive, nous examinerons plus en détail la représentation des technologies photovoltaïques hors réseau dans </a:t>
            </a:r>
            <a:r>
              <a:rPr lang="en-US" dirty="0" err="1"/>
              <a:t>OSeMOSYS</a:t>
            </a:r>
            <a:r>
              <a:rPr lang="en-US" dirty="0"/>
              <a:t> et les systèmes énergétiques de </a:t>
            </a:r>
            <a:r>
              <a:rPr lang="en-US" dirty="0" err="1"/>
              <a:t>référence</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384768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technologies photovoltaïques décentralisées </a:t>
            </a:r>
            <a:r>
              <a:rPr lang="en-US" dirty="0" err="1">
                <a:cs typeface="Calibri"/>
              </a:rPr>
              <a:t>sont</a:t>
            </a:r>
            <a:r>
              <a:rPr lang="en-US" dirty="0">
                <a:cs typeface="Calibri"/>
              </a:rPr>
              <a:t> </a:t>
            </a:r>
            <a:r>
              <a:rPr lang="en-US" dirty="0" err="1">
                <a:cs typeface="Calibri"/>
              </a:rPr>
              <a:t>modélisées</a:t>
            </a:r>
            <a:r>
              <a:rPr lang="en-US" dirty="0">
                <a:cs typeface="Calibri"/>
              </a:rPr>
              <a:t> comme des technologies </a:t>
            </a:r>
            <a:r>
              <a:rPr lang="en-US" dirty="0" err="1">
                <a:cs typeface="Calibri"/>
              </a:rPr>
              <a:t>dont</a:t>
            </a:r>
            <a:r>
              <a:rPr lang="en-US" dirty="0">
                <a:cs typeface="Calibri"/>
              </a:rPr>
              <a:t> la </a:t>
            </a:r>
            <a:r>
              <a:rPr lang="en-US" dirty="0" err="1">
                <a:cs typeface="Calibri"/>
              </a:rPr>
              <a:t>forme</a:t>
            </a:r>
            <a:r>
              <a:rPr lang="en-US" dirty="0">
                <a:cs typeface="Calibri"/>
              </a:rPr>
              <a:t> </a:t>
            </a:r>
            <a:r>
              <a:rPr lang="en-US" dirty="0" err="1">
                <a:cs typeface="Calibri"/>
              </a:rPr>
              <a:t>d’énergie</a:t>
            </a:r>
            <a:r>
              <a:rPr lang="en-US" dirty="0">
                <a:cs typeface="Calibri"/>
              </a:rPr>
              <a:t> d'entrée est la ressource solaire et la </a:t>
            </a:r>
            <a:r>
              <a:rPr lang="en-US" dirty="0" err="1">
                <a:cs typeface="Calibri"/>
              </a:rPr>
              <a:t>forme</a:t>
            </a:r>
            <a:r>
              <a:rPr lang="en-US" dirty="0">
                <a:cs typeface="Calibri"/>
              </a:rPr>
              <a:t> </a:t>
            </a:r>
            <a:r>
              <a:rPr lang="en-US" dirty="0" err="1">
                <a:cs typeface="Calibri"/>
              </a:rPr>
              <a:t>d’énergie</a:t>
            </a:r>
            <a:r>
              <a:rPr lang="en-US" dirty="0">
                <a:cs typeface="Calibri"/>
              </a:rPr>
              <a:t> de sortie </a:t>
            </a:r>
            <a:r>
              <a:rPr lang="en-US" dirty="0" err="1">
                <a:cs typeface="Calibri"/>
              </a:rPr>
              <a:t>est</a:t>
            </a:r>
            <a:r>
              <a:rPr lang="en-US" dirty="0">
                <a:cs typeface="Calibri"/>
              </a:rPr>
              <a:t> de </a:t>
            </a:r>
            <a:r>
              <a:rPr lang="en-US" dirty="0" err="1">
                <a:cs typeface="Calibri"/>
              </a:rPr>
              <a:t>l'électricité</a:t>
            </a:r>
            <a:r>
              <a:rPr lang="en-US" dirty="0">
                <a:cs typeface="Calibri"/>
              </a:rPr>
              <a:t> pour utilization finale. Il s'agit d'une différence importante par rapport aux technologies </a:t>
            </a:r>
            <a:r>
              <a:rPr lang="en-US" dirty="0" err="1">
                <a:cs typeface="Calibri"/>
              </a:rPr>
              <a:t>centralisées</a:t>
            </a:r>
            <a:r>
              <a:rPr lang="en-US" dirty="0">
                <a:cs typeface="Calibri"/>
              </a:rPr>
              <a:t> </a:t>
            </a:r>
            <a:r>
              <a:rPr lang="en-US" dirty="0" err="1">
                <a:cs typeface="Calibri"/>
              </a:rPr>
              <a:t>où</a:t>
            </a:r>
            <a:r>
              <a:rPr lang="en-US" dirty="0">
                <a:cs typeface="Calibri"/>
              </a:rPr>
              <a:t> la </a:t>
            </a:r>
            <a:r>
              <a:rPr lang="en-US" dirty="0" err="1">
                <a:cs typeface="Calibri"/>
              </a:rPr>
              <a:t>forme</a:t>
            </a:r>
            <a:r>
              <a:rPr lang="en-US" dirty="0">
                <a:cs typeface="Calibri"/>
              </a:rPr>
              <a:t> </a:t>
            </a:r>
            <a:r>
              <a:rPr lang="en-US" dirty="0" err="1">
                <a:cs typeface="Calibri"/>
              </a:rPr>
              <a:t>d’énergie</a:t>
            </a:r>
            <a:r>
              <a:rPr lang="en-US" dirty="0">
                <a:cs typeface="Calibri"/>
              </a:rPr>
              <a:t> de sortie est l'électricité produite par les centrales électriques et acheminée vers le réseau de transmission. Nous pouvons distinguer les différents types de technologies solaires en </a:t>
            </a:r>
            <a:r>
              <a:rPr lang="en-US" dirty="0" err="1">
                <a:cs typeface="Calibri"/>
              </a:rPr>
              <a:t>utilisant</a:t>
            </a:r>
            <a:r>
              <a:rPr lang="en-US" dirty="0">
                <a:cs typeface="Calibri"/>
              </a:rPr>
              <a:t> un numéro à la fin du nom de code de la </a:t>
            </a:r>
            <a:r>
              <a:rPr lang="en-US" dirty="0" err="1">
                <a:cs typeface="Calibri"/>
              </a:rPr>
              <a:t>technologie</a:t>
            </a:r>
            <a:r>
              <a:rPr lang="en-US" dirty="0">
                <a:cs typeface="Calibri"/>
              </a:rPr>
              <a:t>; nous appelons souvent les centrales photovoltaïques </a:t>
            </a:r>
            <a:r>
              <a:rPr lang="en-US" dirty="0" err="1">
                <a:cs typeface="Calibri"/>
              </a:rPr>
              <a:t>centralisées</a:t>
            </a:r>
            <a:r>
              <a:rPr lang="en-US" dirty="0">
                <a:cs typeface="Calibri"/>
              </a:rPr>
              <a:t> PWRSOL001, tandis que les centrales photovoltaïques décentralisées sont </a:t>
            </a:r>
            <a:r>
              <a:rPr lang="en-US" dirty="0" err="1">
                <a:cs typeface="Calibri"/>
              </a:rPr>
              <a:t>appelées</a:t>
            </a:r>
            <a:r>
              <a:rPr lang="en-US" dirty="0">
                <a:cs typeface="Calibri"/>
              </a:rPr>
              <a:t> PWRSOL002. Nous pouvons également modéliser plusieurs options photovoltaïques décentralisées différentes, telles que les mini-réseaux photovoltaïques et les centrales photovoltaïques résidentielles, en tant que technologies </a:t>
            </a:r>
            <a:r>
              <a:rPr lang="en-US" dirty="0" err="1">
                <a:cs typeface="Calibri"/>
              </a:rPr>
              <a:t>distinctes</a:t>
            </a:r>
            <a:r>
              <a:rPr lang="en-US" dirty="0">
                <a:cs typeface="Calibri"/>
              </a:rPr>
              <a:t> avec des </a:t>
            </a:r>
            <a:r>
              <a:rPr lang="en-US" dirty="0" err="1">
                <a:cs typeface="Calibri"/>
              </a:rPr>
              <a:t>numéros</a:t>
            </a:r>
            <a:r>
              <a:rPr lang="en-US" dirty="0">
                <a:cs typeface="Calibri"/>
              </a:rPr>
              <a:t> propre à </a:t>
            </a:r>
            <a:r>
              <a:rPr lang="en-US" dirty="0" err="1">
                <a:cs typeface="Calibri"/>
              </a:rPr>
              <a:t>chacune</a:t>
            </a:r>
            <a:r>
              <a:rPr lang="en-US" dirty="0">
                <a:cs typeface="Calibri"/>
              </a:rPr>
              <a:t>. Ceci peut s'avérer utile car les paramètres de coût et de performance peuvent varier d'une option décentralisée à l'autre. Enfin, comme nous l'avons fait précédemment dans le cours pour le photovoltaïque centralisé et l'éolien, calculons un exemple de ratio d'activité d'entrée pour le </a:t>
            </a:r>
            <a:r>
              <a:rPr lang="en-US" dirty="0" err="1">
                <a:cs typeface="Calibri"/>
              </a:rPr>
              <a:t>photovoltaïque</a:t>
            </a:r>
            <a:r>
              <a:rPr lang="en-US" dirty="0">
                <a:cs typeface="Calibri"/>
              </a:rPr>
              <a:t> </a:t>
            </a:r>
            <a:r>
              <a:rPr lang="en-US" dirty="0" err="1">
                <a:cs typeface="Calibri"/>
              </a:rPr>
              <a:t>décentralisé</a:t>
            </a:r>
            <a:r>
              <a:rPr lang="en-US" dirty="0">
                <a:cs typeface="Calibri"/>
              </a:rPr>
              <a:t> </a:t>
            </a:r>
            <a:r>
              <a:rPr lang="en-US" dirty="0" err="1">
                <a:cs typeface="Calibri"/>
              </a:rPr>
              <a:t>en</a:t>
            </a:r>
            <a:r>
              <a:rPr lang="en-US" dirty="0">
                <a:cs typeface="Calibri"/>
              </a:rPr>
              <a:t> supposant que le ratio d'activité de sortie est fixé à 1. Le rapport d'activité de sortie pour le photovoltaïque décentralisé sera attribué à l'ELC003 plutôt </a:t>
            </a:r>
            <a:r>
              <a:rPr lang="en-US" dirty="0" err="1">
                <a:cs typeface="Calibri"/>
              </a:rPr>
              <a:t>qu'à</a:t>
            </a:r>
            <a:r>
              <a:rPr lang="en-US" dirty="0">
                <a:cs typeface="Calibri"/>
              </a:rPr>
              <a:t> l'ELC001 </a:t>
            </a:r>
            <a:r>
              <a:rPr lang="en-US" dirty="0" err="1">
                <a:cs typeface="Calibri"/>
              </a:rPr>
              <a:t>puisque</a:t>
            </a:r>
            <a:r>
              <a:rPr lang="en-US" dirty="0">
                <a:cs typeface="Calibri"/>
              </a:rPr>
              <a:t> l'électricité est fournie directement aux </a:t>
            </a:r>
            <a:r>
              <a:rPr lang="en-US" dirty="0" err="1">
                <a:cs typeface="Calibri"/>
              </a:rPr>
              <a:t>consommateurs</a:t>
            </a:r>
            <a:r>
              <a:rPr lang="en-US" dirty="0">
                <a:cs typeface="Calibri"/>
              </a:rPr>
              <a:t> et non au réseau de transport. Nous </a:t>
            </a:r>
            <a:r>
              <a:rPr lang="en-US" dirty="0" err="1">
                <a:cs typeface="Calibri"/>
              </a:rPr>
              <a:t>pouvons</a:t>
            </a:r>
            <a:r>
              <a:rPr lang="en-US" dirty="0">
                <a:cs typeface="Calibri"/>
              </a:rPr>
              <a:t> </a:t>
            </a:r>
            <a:r>
              <a:rPr lang="en-US" dirty="0" err="1">
                <a:cs typeface="Calibri"/>
              </a:rPr>
              <a:t>déterminer</a:t>
            </a:r>
            <a:r>
              <a:rPr lang="en-US" dirty="0">
                <a:cs typeface="Calibri"/>
              </a:rPr>
              <a:t> le ratio d'activité des intrants en calculant 1 </a:t>
            </a:r>
            <a:r>
              <a:rPr lang="en-US" dirty="0" err="1">
                <a:cs typeface="Calibri"/>
              </a:rPr>
              <a:t>divisé</a:t>
            </a:r>
            <a:r>
              <a:rPr lang="en-US" dirty="0">
                <a:cs typeface="Calibri"/>
              </a:rPr>
              <a:t> par </a:t>
            </a:r>
            <a:r>
              <a:rPr lang="en-US" dirty="0" err="1">
                <a:cs typeface="Calibri"/>
              </a:rPr>
              <a:t>l’efficacité</a:t>
            </a:r>
            <a:r>
              <a:rPr lang="en-US" dirty="0">
                <a:cs typeface="Calibri"/>
              </a:rPr>
              <a:t>, ce qui donne un ratio d'activité des intrants de 1. Ce ratio est attribué à SOL puisqu'il </a:t>
            </a:r>
            <a:r>
              <a:rPr lang="en-US" dirty="0" err="1">
                <a:cs typeface="Calibri"/>
              </a:rPr>
              <a:t>s'agit</a:t>
            </a:r>
            <a:r>
              <a:rPr lang="en-US" dirty="0">
                <a:cs typeface="Calibri"/>
              </a:rPr>
              <a:t> de la </a:t>
            </a:r>
            <a:r>
              <a:rPr lang="en-US" dirty="0" err="1">
                <a:cs typeface="Calibri"/>
              </a:rPr>
              <a:t>forme</a:t>
            </a:r>
            <a:r>
              <a:rPr lang="en-US" dirty="0">
                <a:cs typeface="Calibri"/>
              </a:rPr>
              <a:t> </a:t>
            </a:r>
            <a:r>
              <a:rPr lang="en-US" dirty="0" err="1">
                <a:cs typeface="Calibri"/>
              </a:rPr>
              <a:t>d’énergie</a:t>
            </a:r>
            <a:r>
              <a:rPr lang="en-US" dirty="0">
                <a:cs typeface="Calibri"/>
              </a:rPr>
              <a:t> des intrants. Nous </a:t>
            </a:r>
            <a:r>
              <a:rPr lang="en-US" dirty="0" err="1">
                <a:cs typeface="Calibri"/>
              </a:rPr>
              <a:t>modéliserons</a:t>
            </a:r>
            <a:r>
              <a:rPr lang="en-US" dirty="0">
                <a:cs typeface="Calibri"/>
              </a:rPr>
              <a:t> ces technologies dans le cadre d'exercices pratiques.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427018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Nous consacrerons la dernière partie de ce cours à une présentation rapide de certaines des nouvelles technologies et innovations dans le secteur de l'énergie. Bien qu'une grande partie de notre modélisation se concentre sur les technologies que nous avons déjà abordées, il est important de connaître les technologies émergentes, les raisons de leur développement et leurs applications </a:t>
            </a:r>
            <a:r>
              <a:rPr lang="en-US" dirty="0" err="1">
                <a:cs typeface="Calibri"/>
              </a:rPr>
              <a:t>potentielles</a:t>
            </a:r>
            <a:r>
              <a:rPr lang="en-US" dirty="0">
                <a:cs typeface="Calibri"/>
              </a:rPr>
              <a:t>. Le paysage énergétique </a:t>
            </a:r>
            <a:r>
              <a:rPr lang="en-US" dirty="0" err="1">
                <a:cs typeface="Calibri"/>
              </a:rPr>
              <a:t>évolue</a:t>
            </a:r>
            <a:r>
              <a:rPr lang="en-US" dirty="0">
                <a:cs typeface="Calibri"/>
              </a:rPr>
              <a:t> </a:t>
            </a:r>
            <a:r>
              <a:rPr lang="en-US" dirty="0" err="1">
                <a:cs typeface="Calibri"/>
              </a:rPr>
              <a:t>rapidement</a:t>
            </a:r>
            <a:r>
              <a:rPr lang="en-US" dirty="0">
                <a:cs typeface="Calibri"/>
              </a:rPr>
              <a:t> avec un niveau élevé d'innovation. Les principaux moteurs de cette évolution sont la nécessité de décarboniser les systèmes énergétiques pour atténuer le changement climatique, de réduire la pollution de l'air et de l'eau pour améliorer la santé publique, d'accroître la sécurité énergétique et d'améliorer l'efficacité énergétique pour réduire les coûts et les besoins en ressources. Tous ces facteurs favorisent la transition énergétique vers un plus grand déploiement des </a:t>
            </a:r>
            <a:r>
              <a:rPr lang="en-US" dirty="0" err="1">
                <a:cs typeface="Calibri"/>
              </a:rPr>
              <a:t>énergies</a:t>
            </a:r>
            <a:r>
              <a:rPr lang="en-US" dirty="0">
                <a:cs typeface="Calibri"/>
              </a:rPr>
              <a:t> </a:t>
            </a:r>
            <a:r>
              <a:rPr lang="en-US" dirty="0" err="1">
                <a:cs typeface="Calibri"/>
              </a:rPr>
              <a:t>renouvelables</a:t>
            </a:r>
            <a:r>
              <a:rPr lang="en-US" dirty="0">
                <a:cs typeface="Calibri"/>
              </a:rPr>
              <a:t>. </a:t>
            </a:r>
            <a:r>
              <a:rPr lang="en-US" dirty="0" err="1">
                <a:cs typeface="Calibri"/>
              </a:rPr>
              <a:t>Cette</a:t>
            </a:r>
            <a:r>
              <a:rPr lang="en-US" dirty="0">
                <a:cs typeface="Calibri"/>
              </a:rPr>
              <a:t> transition comporte des </a:t>
            </a:r>
            <a:r>
              <a:rPr lang="en-US" dirty="0" err="1">
                <a:cs typeface="Calibri"/>
              </a:rPr>
              <a:t>défis</a:t>
            </a:r>
            <a:r>
              <a:rPr lang="en-US" dirty="0">
                <a:cs typeface="Calibri"/>
              </a:rPr>
              <a:t> tels que l'intermittence de certaines </a:t>
            </a:r>
            <a:r>
              <a:rPr lang="en-US" dirty="0" err="1">
                <a:cs typeface="Calibri"/>
              </a:rPr>
              <a:t>énergies</a:t>
            </a:r>
            <a:r>
              <a:rPr lang="en-US" dirty="0">
                <a:cs typeface="Calibri"/>
              </a:rPr>
              <a:t> </a:t>
            </a:r>
            <a:r>
              <a:rPr lang="en-US" dirty="0" err="1">
                <a:cs typeface="Calibri"/>
              </a:rPr>
              <a:t>renouvelables</a:t>
            </a:r>
            <a:r>
              <a:rPr lang="en-US" dirty="0">
                <a:cs typeface="Calibri"/>
              </a:rPr>
              <a:t>; il existe des </a:t>
            </a:r>
            <a:r>
              <a:rPr lang="en-US" dirty="0" err="1">
                <a:cs typeface="Calibri"/>
              </a:rPr>
              <a:t>possibilités</a:t>
            </a:r>
            <a:r>
              <a:rPr lang="en-US" dirty="0">
                <a:cs typeface="Calibri"/>
              </a:rPr>
              <a:t> </a:t>
            </a:r>
            <a:r>
              <a:rPr lang="en-US" dirty="0" err="1">
                <a:cs typeface="Calibri"/>
              </a:rPr>
              <a:t>d'amélioration</a:t>
            </a:r>
            <a:r>
              <a:rPr lang="en-US" dirty="0">
                <a:cs typeface="Calibri"/>
              </a:rPr>
              <a:t> qui favorisent l'innovation et les nouvelles tendances énergétiques.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b="1" dirty="0"/>
              <a:t>À la fin de cette conférence, vous serez en mesure de :</a:t>
            </a:r>
            <a:endParaRPr lang="en-US" dirty="0"/>
          </a:p>
          <a:p>
            <a:pPr marL="171450" indent="-171450">
              <a:spcBef>
                <a:spcPts val="1000"/>
              </a:spcBef>
              <a:buFont typeface="Arial"/>
              <a:buChar char="•"/>
            </a:pPr>
            <a:r>
              <a:rPr lang="en-GB" dirty="0"/>
              <a:t>Comprendre les principales caractéristiques des centrales photovoltaïques, leurs impacts environnementaux et sociaux, et comment les représenter dans OSeMOSYS </a:t>
            </a:r>
            <a:endParaRPr lang="en-US" dirty="0"/>
          </a:p>
          <a:p>
            <a:pPr marL="171450" indent="-171450">
              <a:spcBef>
                <a:spcPts val="1000"/>
              </a:spcBef>
              <a:buFont typeface="Arial"/>
              <a:buChar char="•"/>
            </a:pPr>
            <a:r>
              <a:rPr lang="en-GB" dirty="0"/>
              <a:t>Comprendre les principales caractéristiques des centrales éoliennes, leurs impacts environnementaux et sociaux, et comment les représenter dans </a:t>
            </a:r>
            <a:r>
              <a:rPr lang="en-GB" dirty="0" err="1"/>
              <a:t>OSeMOSYS</a:t>
            </a:r>
            <a:endParaRPr lang="en-GB" dirty="0" err="1">
              <a:cs typeface="Calibri"/>
            </a:endParaRPr>
          </a:p>
          <a:p>
            <a:pPr marL="171450" indent="-171450">
              <a:spcBef>
                <a:spcPts val="1000"/>
              </a:spcBef>
              <a:buFont typeface="Arial"/>
              <a:buChar char="•"/>
            </a:pPr>
            <a:r>
              <a:rPr lang="en-US" dirty="0"/>
              <a:t>Apprendre la différence entre les technologies en réseau et hors réseau et leurs caractéristiques</a:t>
            </a:r>
            <a:endParaRPr lang="en-GB" dirty="0"/>
          </a:p>
          <a:p>
            <a:pPr marL="171450" indent="-171450">
              <a:spcBef>
                <a:spcPts val="1000"/>
              </a:spcBef>
              <a:buFont typeface="Arial"/>
              <a:buChar char="•"/>
            </a:pPr>
            <a:r>
              <a:rPr lang="en-US" dirty="0"/>
              <a:t>Découvrez les dernières tendances énergétiques en matière de stockage, de réseaux intelligents, d'hydrogène et de technologies de dessalement de l'eau, leurs applications potentielles et leur impact sur le système énergétique.</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486895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Historiquement, les consommateurs n'ont pas joué un rôle très actif dans le </a:t>
            </a:r>
            <a:r>
              <a:rPr lang="en-US" dirty="0" err="1">
                <a:cs typeface="Calibri"/>
              </a:rPr>
              <a:t>système</a:t>
            </a:r>
            <a:r>
              <a:rPr lang="en-US" dirty="0">
                <a:cs typeface="Calibri"/>
              </a:rPr>
              <a:t> </a:t>
            </a:r>
            <a:r>
              <a:rPr lang="en-US" dirty="0" err="1">
                <a:cs typeface="Calibri"/>
              </a:rPr>
              <a:t>énergétique</a:t>
            </a:r>
            <a:r>
              <a:rPr lang="en-US" dirty="0">
                <a:cs typeface="Calibri"/>
              </a:rPr>
              <a:t>, et le flux d'informations et d'électricité était unidirectionnel, allant uniquement des fournisseurs aux consommateurs. Toutefois, les réseaux intelligents permettent un flux bidirectionnel d'informations et d'électricité entre les fournisseurs et les consommateurs. Ceci signifie que les consommateurs peuvent jouer un rôle plus actif dans les systèmes énergétiques et </a:t>
            </a:r>
            <a:r>
              <a:rPr lang="en-US" dirty="0" err="1">
                <a:cs typeface="Calibri"/>
              </a:rPr>
              <a:t>permettre</a:t>
            </a:r>
            <a:r>
              <a:rPr lang="en-US" dirty="0">
                <a:cs typeface="Calibri"/>
              </a:rPr>
              <a:t> le développement de nouveaux produits et services. Les réseaux </a:t>
            </a:r>
            <a:r>
              <a:rPr lang="en-US" dirty="0" err="1">
                <a:cs typeface="Calibri"/>
              </a:rPr>
              <a:t>intelligents</a:t>
            </a:r>
            <a:r>
              <a:rPr lang="en-US" dirty="0">
                <a:cs typeface="Calibri"/>
              </a:rPr>
              <a:t> </a:t>
            </a:r>
            <a:r>
              <a:rPr lang="en-US" dirty="0" err="1">
                <a:cs typeface="Calibri"/>
              </a:rPr>
              <a:t>favoriser</a:t>
            </a:r>
            <a:r>
              <a:rPr lang="en-US" dirty="0">
                <a:cs typeface="Calibri"/>
              </a:rPr>
              <a:t> </a:t>
            </a:r>
            <a:r>
              <a:rPr lang="en-US" dirty="0" err="1">
                <a:cs typeface="Calibri"/>
              </a:rPr>
              <a:t>une</a:t>
            </a:r>
            <a:r>
              <a:rPr lang="en-US" dirty="0">
                <a:cs typeface="Calibri"/>
              </a:rPr>
              <a:t> gestion des activités qui consomment de l'électricité de manière à réduire la pression sur le réseau. Par exemple, les consommateurs peuvent être récompensés pour leur consommation d'électricité à des moments où la demande est plus </a:t>
            </a:r>
            <a:r>
              <a:rPr lang="en-US" dirty="0" err="1">
                <a:cs typeface="Calibri"/>
              </a:rPr>
              <a:t>faible</a:t>
            </a:r>
            <a:r>
              <a:rPr lang="en-US" dirty="0">
                <a:cs typeface="Calibri"/>
              </a:rPr>
              <a:t> grâce à des systèmes de tarification en fonction de l'heure de consommation. Le partage d'informations rendu possible par les technologies de réseaux intelligents peut permettre une plus grande intégration des technologies renouvelables variables telles que le solaire photovoltaïque et l'éolien afin de réduire la dépendance aux combustibles </a:t>
            </a:r>
            <a:r>
              <a:rPr lang="en-US" dirty="0" err="1">
                <a:cs typeface="Calibri"/>
              </a:rPr>
              <a:t>fossiles</a:t>
            </a:r>
            <a:r>
              <a:rPr lang="en-US" dirty="0">
                <a:cs typeface="Calibri"/>
              </a:rPr>
              <a:t> tout en garantissant la fiabilité du système et la sécurité énergétique.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205050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Dans </a:t>
            </a:r>
            <a:r>
              <a:rPr lang="en-US" dirty="0" err="1">
                <a:cs typeface="Calibri"/>
              </a:rPr>
              <a:t>ce</a:t>
            </a:r>
            <a:r>
              <a:rPr lang="en-US" dirty="0">
                <a:cs typeface="Calibri"/>
              </a:rPr>
              <a:t> </a:t>
            </a:r>
            <a:r>
              <a:rPr lang="en-US" dirty="0" err="1">
                <a:cs typeface="Calibri"/>
              </a:rPr>
              <a:t>cours</a:t>
            </a:r>
            <a:r>
              <a:rPr lang="en-US" dirty="0">
                <a:cs typeface="Calibri"/>
              </a:rPr>
              <a:t>, nous avons </a:t>
            </a:r>
            <a:r>
              <a:rPr lang="en-US" dirty="0" err="1">
                <a:cs typeface="Calibri"/>
              </a:rPr>
              <a:t>mentionné</a:t>
            </a:r>
            <a:r>
              <a:rPr lang="en-US" dirty="0">
                <a:cs typeface="Calibri"/>
              </a:rPr>
              <a:t> la notion de stockage de l'énergie à </a:t>
            </a:r>
            <a:r>
              <a:rPr lang="en-US" dirty="0" err="1">
                <a:cs typeface="Calibri"/>
              </a:rPr>
              <a:t>plusieurs</a:t>
            </a:r>
            <a:r>
              <a:rPr lang="en-US" dirty="0">
                <a:cs typeface="Calibri"/>
              </a:rPr>
              <a:t> reprises. Si nous voulons accroître le déploiement des technologies d'énergies </a:t>
            </a:r>
            <a:r>
              <a:rPr lang="en-US" dirty="0" err="1">
                <a:cs typeface="Calibri"/>
              </a:rPr>
              <a:t>renouvelables</a:t>
            </a:r>
            <a:r>
              <a:rPr lang="en-US" dirty="0">
                <a:cs typeface="Calibri"/>
              </a:rPr>
              <a:t> variables comme le solaire photovoltaïque et l'éolien, et si nous sommes motivés par la nécessité d'atténuer le changement climatique, maximiser les avantages en matière de sécurité énergétique et </a:t>
            </a:r>
            <a:r>
              <a:rPr lang="en-US" dirty="0" err="1">
                <a:cs typeface="Calibri"/>
              </a:rPr>
              <a:t>réduire</a:t>
            </a:r>
            <a:r>
              <a:rPr lang="en-US" dirty="0">
                <a:cs typeface="Calibri"/>
              </a:rPr>
              <a:t> les coûts technologiques, nous devons veiller à ce que les systèmes énergétiques soient suffisamment flexibles pour être fiables. Le stockage de l'énergie sera probablement l'un des </a:t>
            </a:r>
            <a:r>
              <a:rPr lang="en-US" dirty="0" err="1">
                <a:cs typeface="Calibri"/>
              </a:rPr>
              <a:t>principaux</a:t>
            </a:r>
            <a:r>
              <a:rPr lang="en-US" dirty="0">
                <a:cs typeface="Calibri"/>
              </a:rPr>
              <a:t> </a:t>
            </a:r>
            <a:r>
              <a:rPr lang="en-US" dirty="0" err="1">
                <a:cs typeface="Calibri"/>
              </a:rPr>
              <a:t>acteurs</a:t>
            </a:r>
            <a:r>
              <a:rPr lang="en-US" dirty="0">
                <a:cs typeface="Calibri"/>
              </a:rPr>
              <a:t> </a:t>
            </a:r>
            <a:r>
              <a:rPr lang="en-US" dirty="0" err="1">
                <a:cs typeface="Calibri"/>
              </a:rPr>
              <a:t>contribuant</a:t>
            </a:r>
            <a:r>
              <a:rPr lang="en-US" dirty="0">
                <a:cs typeface="Calibri"/>
              </a:rPr>
              <a:t> à </a:t>
            </a:r>
            <a:r>
              <a:rPr lang="en-US" dirty="0" err="1">
                <a:cs typeface="Calibri"/>
              </a:rPr>
              <a:t>une</a:t>
            </a:r>
            <a:r>
              <a:rPr lang="en-US" dirty="0">
                <a:cs typeface="Calibri"/>
              </a:rPr>
              <a:t> </a:t>
            </a:r>
            <a:r>
              <a:rPr lang="en-US" dirty="0" err="1">
                <a:cs typeface="Calibri"/>
              </a:rPr>
              <a:t>telle</a:t>
            </a:r>
            <a:r>
              <a:rPr lang="en-US" dirty="0">
                <a:cs typeface="Calibri"/>
              </a:rPr>
              <a:t> flexibilité. Il existe de nombreuses formes différentes de stockage de l'énergie, dont certaines ont été présentées dans les cours précédents. Il s'agit notamment du stockage de l'énergie hydraulique par pompage, du stockage par batterie, des volants d'inertie et du stockage de l'énergie par air comprimé. L'image de cette diapositive </a:t>
            </a:r>
            <a:r>
              <a:rPr lang="en-US" dirty="0" err="1">
                <a:cs typeface="Calibri"/>
              </a:rPr>
              <a:t>illustre</a:t>
            </a:r>
            <a:r>
              <a:rPr lang="en-US" dirty="0">
                <a:cs typeface="Calibri"/>
              </a:rPr>
              <a:t> une batterie à l'échelle du réseau utilisée pour stocker de l'énergie afin d'améliorer la flexibilité du système. Les différentes technologies de stockage ont des coûts et des paramètres de performance différents, chacune étant adaptée à des échelles et à des durées de stockage différentes. Le stockage de l'énergie peut apporter de nombreux avantages, notamment une plus grande exploitation des ressources nationales en énergies renouvelables, un meilleur accès à l'énergie grâce au déploiement de technologies décentralisées avec stockage, </a:t>
            </a:r>
            <a:r>
              <a:rPr lang="en-US" dirty="0" err="1">
                <a:cs typeface="Calibri"/>
              </a:rPr>
              <a:t>ainsi</a:t>
            </a:r>
            <a:r>
              <a:rPr lang="en-US" dirty="0">
                <a:cs typeface="Calibri"/>
              </a:rPr>
              <a:t> </a:t>
            </a:r>
            <a:r>
              <a:rPr lang="en-US" dirty="0" err="1">
                <a:cs typeface="Calibri"/>
              </a:rPr>
              <a:t>qu’une</a:t>
            </a:r>
            <a:r>
              <a:rPr lang="en-US" dirty="0">
                <a:cs typeface="Calibri"/>
              </a:rPr>
              <a:t> fiabilité et une résilience accrues des systèmes électriques. Le stockage de l'énergie peut également contribuer à une plus grande électrification des secteurs d'utilisation finale tels que les transports. Ces avantages peuvent être obtenus en utilisant les technologies de stockage à plusieurs fins, notamment le stockage saisonnier, le déplacement de la demande pour réduire la pression sur le réseau, la satisfaction de la demande d'énergie hors réseau et la fonction de réserve pour redémarrer le réseau après des pannes. Le stockage et la flexibilité de l'énergie seront abordés plus en détail dans la section </a:t>
            </a:r>
            <a:r>
              <a:rPr lang="en-US" dirty="0" err="1">
                <a:cs typeface="Calibri"/>
              </a:rPr>
              <a:t>FlexTool</a:t>
            </a:r>
            <a:r>
              <a:rPr lang="en-US" dirty="0">
                <a:cs typeface="Calibri"/>
              </a:rPr>
              <a:t> du </a:t>
            </a:r>
            <a:r>
              <a:rPr lang="en-US" dirty="0" err="1">
                <a:cs typeface="Calibri"/>
              </a:rPr>
              <a:t>cours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528506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 pense que l'hydrogène pourrait jouer un rôle important dans les futurs systèmes énergétiques à faible émission de carbone. Les technologies </a:t>
            </a:r>
            <a:r>
              <a:rPr lang="en-US" dirty="0" err="1">
                <a:cs typeface="Calibri"/>
              </a:rPr>
              <a:t>utilisant</a:t>
            </a:r>
            <a:r>
              <a:rPr lang="en-US" dirty="0">
                <a:cs typeface="Calibri"/>
              </a:rPr>
              <a:t> l'hydrogène sont actuellement en cours de développement et doivent donc être envisagées dans une perspective à moyen ou long </a:t>
            </a:r>
            <a:r>
              <a:rPr lang="en-US" dirty="0" err="1">
                <a:cs typeface="Calibri"/>
              </a:rPr>
              <a:t>terme</a:t>
            </a:r>
            <a:r>
              <a:rPr lang="en-US" dirty="0">
                <a:cs typeface="Calibri"/>
              </a:rPr>
              <a:t>; </a:t>
            </a:r>
            <a:r>
              <a:rPr lang="en-US" dirty="0" err="1">
                <a:cs typeface="Calibri"/>
              </a:rPr>
              <a:t>elles</a:t>
            </a:r>
            <a:r>
              <a:rPr lang="en-US" dirty="0">
                <a:cs typeface="Calibri"/>
              </a:rPr>
              <a:t> </a:t>
            </a:r>
            <a:r>
              <a:rPr lang="en-US" dirty="0" err="1">
                <a:cs typeface="Calibri"/>
              </a:rPr>
              <a:t>offrent</a:t>
            </a:r>
            <a:r>
              <a:rPr lang="en-US" dirty="0">
                <a:cs typeface="Calibri"/>
              </a:rPr>
              <a:t> plusieurs avantages potentiels. La science qui sous-tend les technologies de l'hydrogène </a:t>
            </a:r>
            <a:r>
              <a:rPr lang="en-US" dirty="0" err="1">
                <a:cs typeface="Calibri"/>
              </a:rPr>
              <a:t>est</a:t>
            </a:r>
            <a:r>
              <a:rPr lang="en-US" dirty="0">
                <a:cs typeface="Calibri"/>
              </a:rPr>
              <a:t> </a:t>
            </a:r>
            <a:r>
              <a:rPr lang="en-US" dirty="0" err="1">
                <a:cs typeface="Calibri"/>
              </a:rPr>
              <a:t>complexe</a:t>
            </a:r>
            <a:r>
              <a:rPr lang="en-US" dirty="0">
                <a:cs typeface="Calibri"/>
              </a:rPr>
              <a:t> et, </a:t>
            </a:r>
            <a:r>
              <a:rPr lang="en-US" dirty="0" err="1">
                <a:cs typeface="Calibri"/>
              </a:rPr>
              <a:t>en</a:t>
            </a:r>
            <a:r>
              <a:rPr lang="en-US" dirty="0">
                <a:cs typeface="Calibri"/>
              </a:rPr>
              <a:t> </a:t>
            </a:r>
            <a:r>
              <a:rPr lang="en-US" dirty="0" err="1">
                <a:cs typeface="Calibri"/>
              </a:rPr>
              <a:t>bref</a:t>
            </a:r>
            <a:r>
              <a:rPr lang="en-US" dirty="0">
                <a:cs typeface="Calibri"/>
              </a:rPr>
              <a:t>, elles reposent sur l'idée que l'hydrogène pourrait être utilisé pour alimenter des véhicules et des systèmes de chauffage sans produire d'émissions de dioxyde de carbone. En effet, de </a:t>
            </a:r>
            <a:r>
              <a:rPr lang="en-US" dirty="0" err="1">
                <a:cs typeface="Calibri"/>
              </a:rPr>
              <a:t>telles</a:t>
            </a:r>
            <a:r>
              <a:rPr lang="en-US" dirty="0">
                <a:cs typeface="Calibri"/>
              </a:rPr>
              <a:t> émissions ne sont pas produites lors de la combustion de l'hydrogène. Si l'hydrogène peut être produit de manière propre en utilisant des énergies renouvelables, il pourrait être </a:t>
            </a:r>
            <a:r>
              <a:rPr lang="en-US" dirty="0" err="1">
                <a:cs typeface="Calibri"/>
              </a:rPr>
              <a:t>utilisé</a:t>
            </a:r>
            <a:r>
              <a:rPr lang="en-US" dirty="0">
                <a:cs typeface="Calibri"/>
              </a:rPr>
              <a:t> pour </a:t>
            </a:r>
            <a:r>
              <a:rPr lang="en-US" dirty="0" err="1">
                <a:cs typeface="Calibri"/>
              </a:rPr>
              <a:t>favoriser</a:t>
            </a:r>
            <a:r>
              <a:rPr lang="en-US" dirty="0">
                <a:cs typeface="Calibri"/>
              </a:rPr>
              <a:t> la décarbonisation des secteurs d'utilisation finale tels que les transports. Cette image montre un exemple de voiture à hydrogène. Les avantages potentiels des technologies </a:t>
            </a:r>
            <a:r>
              <a:rPr lang="en-US" dirty="0" err="1">
                <a:cs typeface="Calibri"/>
              </a:rPr>
              <a:t>utilisant</a:t>
            </a:r>
            <a:r>
              <a:rPr lang="en-US" dirty="0">
                <a:cs typeface="Calibri"/>
              </a:rPr>
              <a:t> </a:t>
            </a:r>
            <a:r>
              <a:rPr lang="en-US" dirty="0" err="1">
                <a:cs typeface="Calibri"/>
              </a:rPr>
              <a:t>l’hydrogène</a:t>
            </a:r>
            <a:r>
              <a:rPr lang="en-US" dirty="0">
                <a:cs typeface="Calibri"/>
              </a:rPr>
              <a:t> comprennent la réduction des émissions de gaz à effet de serre et de la pollution atmosphérique locale, la réduction de la dépendance à l'égard des combustibles fossiles et une plus grande efficacité énergétique.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2660414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désalinisation</a:t>
            </a:r>
            <a:r>
              <a:rPr lang="en-US" dirty="0"/>
              <a:t> de l'eau consiste à extraire les minéraux de l'eau salée, telle que l'eau de mer, pour produire de l'eau douce qui peut ensuite être consommée par les humains ou utilisée dans des processus industriels. </a:t>
            </a:r>
            <a:r>
              <a:rPr lang="en-US" dirty="0" err="1"/>
              <a:t>L'importance</a:t>
            </a:r>
            <a:r>
              <a:rPr lang="en-US" dirty="0"/>
              <a:t> de la </a:t>
            </a:r>
            <a:r>
              <a:rPr lang="en-US" dirty="0" err="1"/>
              <a:t>désalinisation</a:t>
            </a:r>
            <a:r>
              <a:rPr lang="en-US" dirty="0"/>
              <a:t> dans les pays arides et semi-arides s'accroît à mesure que les problèmes de pénurie d'eau s'intensifient. Comme on peut le voir sur </a:t>
            </a:r>
            <a:r>
              <a:rPr lang="en-US" dirty="0" err="1"/>
              <a:t>cette</a:t>
            </a:r>
            <a:r>
              <a:rPr lang="en-US" dirty="0"/>
              <a:t> figure, la majeure partie de l'eau de la planète se trouve dans les océans, de sorte que la </a:t>
            </a:r>
            <a:r>
              <a:rPr lang="en-US" dirty="0" err="1"/>
              <a:t>désalinisation</a:t>
            </a:r>
            <a:r>
              <a:rPr lang="en-US" dirty="0"/>
              <a:t> pourrait jouer un rôle important dans le maintien de la </a:t>
            </a:r>
            <a:r>
              <a:rPr lang="en-US" dirty="0" err="1"/>
              <a:t>sécurité</a:t>
            </a:r>
            <a:r>
              <a:rPr lang="en-US" dirty="0"/>
              <a:t> </a:t>
            </a:r>
            <a:r>
              <a:rPr lang="en-US" dirty="0" err="1"/>
              <a:t>d’approvisionnement</a:t>
            </a:r>
            <a:r>
              <a:rPr lang="en-US" dirty="0"/>
              <a:t> </a:t>
            </a:r>
            <a:r>
              <a:rPr lang="en-US" dirty="0" err="1"/>
              <a:t>en</a:t>
            </a:r>
            <a:r>
              <a:rPr lang="en-US" dirty="0"/>
              <a:t> eau. La </a:t>
            </a:r>
            <a:r>
              <a:rPr lang="en-US" dirty="0" err="1"/>
              <a:t>désalinisation</a:t>
            </a:r>
            <a:r>
              <a:rPr lang="en-US" dirty="0"/>
              <a:t> de l'eau est un processus coûteux et gourmand en énergie, ce qui signifie que son utilisation pour garantir la </a:t>
            </a:r>
            <a:r>
              <a:rPr lang="en-US" dirty="0" err="1"/>
              <a:t>sécurité</a:t>
            </a:r>
            <a:r>
              <a:rPr lang="en-US" dirty="0"/>
              <a:t> </a:t>
            </a:r>
            <a:r>
              <a:rPr lang="en-US" dirty="0" err="1"/>
              <a:t>l’approvisionnement</a:t>
            </a:r>
            <a:r>
              <a:rPr lang="en-US" dirty="0"/>
              <a:t> </a:t>
            </a:r>
            <a:r>
              <a:rPr lang="en-US" dirty="0" err="1"/>
              <a:t>en</a:t>
            </a:r>
            <a:r>
              <a:rPr lang="en-US" dirty="0"/>
              <a:t> eau dans les pays </a:t>
            </a:r>
            <a:r>
              <a:rPr lang="en-US" dirty="0" err="1"/>
              <a:t>en</a:t>
            </a:r>
            <a:r>
              <a:rPr lang="en-US" dirty="0"/>
              <a:t> </a:t>
            </a:r>
            <a:r>
              <a:rPr lang="en-US" dirty="0" err="1"/>
              <a:t>voie</a:t>
            </a:r>
            <a:r>
              <a:rPr lang="en-US" dirty="0"/>
              <a:t> de </a:t>
            </a:r>
            <a:r>
              <a:rPr lang="en-US" dirty="0" err="1"/>
              <a:t>développement</a:t>
            </a:r>
            <a:r>
              <a:rPr lang="en-US" dirty="0"/>
              <a:t> est actuellement limitée. Cependant, il existe un fort potentiel de </a:t>
            </a:r>
            <a:r>
              <a:rPr lang="en-US" dirty="0" err="1"/>
              <a:t>couplage</a:t>
            </a:r>
            <a:r>
              <a:rPr lang="en-US" dirty="0"/>
              <a:t> de la </a:t>
            </a:r>
            <a:r>
              <a:rPr lang="en-US" dirty="0" err="1"/>
              <a:t>désalinisation</a:t>
            </a:r>
            <a:r>
              <a:rPr lang="en-US" dirty="0"/>
              <a:t> avec les technologies d'énergie renouvelable. En effet, le </a:t>
            </a:r>
            <a:r>
              <a:rPr lang="en-US" dirty="0" err="1"/>
              <a:t>désalinisation</a:t>
            </a:r>
            <a:r>
              <a:rPr lang="en-US" dirty="0"/>
              <a:t> peut essentiellement agir comme une forme de stockage dans les </a:t>
            </a:r>
            <a:r>
              <a:rPr lang="en-US" dirty="0" err="1"/>
              <a:t>systèmes</a:t>
            </a:r>
            <a:r>
              <a:rPr lang="en-US" dirty="0"/>
              <a:t> </a:t>
            </a:r>
            <a:r>
              <a:rPr lang="en-US" dirty="0" err="1"/>
              <a:t>électriques</a:t>
            </a:r>
            <a:r>
              <a:rPr lang="en-US" dirty="0"/>
              <a:t> </a:t>
            </a:r>
            <a:r>
              <a:rPr lang="en-US" dirty="0" err="1"/>
              <a:t>puisque</a:t>
            </a:r>
            <a:r>
              <a:rPr lang="en-US" dirty="0"/>
              <a:t> l'intermittence de la production d'énergie </a:t>
            </a:r>
            <a:r>
              <a:rPr lang="en-US" dirty="0" err="1"/>
              <a:t>renouvelable</a:t>
            </a:r>
            <a:r>
              <a:rPr lang="en-US" dirty="0"/>
              <a:t> </a:t>
            </a:r>
            <a:r>
              <a:rPr lang="en-US" dirty="0" err="1"/>
              <a:t>peut</a:t>
            </a:r>
            <a:r>
              <a:rPr lang="en-US" dirty="0"/>
              <a:t> </a:t>
            </a:r>
            <a:r>
              <a:rPr lang="en-US" dirty="0" err="1"/>
              <a:t>être</a:t>
            </a:r>
            <a:r>
              <a:rPr lang="en-US" dirty="0"/>
              <a:t> compensée par la production variable de l'installation de </a:t>
            </a:r>
            <a:r>
              <a:rPr lang="en-US" dirty="0" err="1"/>
              <a:t>désalinisation</a:t>
            </a:r>
            <a:r>
              <a:rPr lang="en-US" dirty="0"/>
              <a:t>. La </a:t>
            </a:r>
            <a:r>
              <a:rPr lang="en-US" dirty="0" err="1"/>
              <a:t>désalinisation</a:t>
            </a:r>
            <a:r>
              <a:rPr lang="en-US" dirty="0"/>
              <a:t> peut également utiliser directement la chaleur solaire, ce qui permet de produire à la fois de l'électricité et de l'eau douce dans des installations thermiques solaires. La demande de </a:t>
            </a:r>
            <a:r>
              <a:rPr lang="en-US" dirty="0" err="1"/>
              <a:t>désalinisation</a:t>
            </a:r>
            <a:r>
              <a:rPr lang="en-US" dirty="0"/>
              <a:t> pour assurer la sécurité de </a:t>
            </a:r>
            <a:r>
              <a:rPr lang="en-US" dirty="0" err="1"/>
              <a:t>l’approvisionnement</a:t>
            </a:r>
            <a:r>
              <a:rPr lang="en-US" dirty="0"/>
              <a:t> </a:t>
            </a:r>
            <a:r>
              <a:rPr lang="en-US" dirty="0" err="1"/>
              <a:t>en</a:t>
            </a:r>
            <a:r>
              <a:rPr lang="en-US" dirty="0"/>
              <a:t> eau devrait continuer à augmenter dans </a:t>
            </a:r>
            <a:r>
              <a:rPr lang="en-US" dirty="0" err="1"/>
              <a:t>plusieurs</a:t>
            </a:r>
            <a:r>
              <a:rPr lang="en-US" dirty="0"/>
              <a:t> </a:t>
            </a:r>
            <a:r>
              <a:rPr lang="en-US" dirty="0" err="1"/>
              <a:t>régions</a:t>
            </a:r>
            <a:r>
              <a:rPr lang="en-US" dirty="0"/>
              <a:t> et les technologies de </a:t>
            </a:r>
            <a:r>
              <a:rPr lang="en-US" dirty="0" err="1"/>
              <a:t>désalinisation</a:t>
            </a:r>
            <a:r>
              <a:rPr lang="en-US" dirty="0"/>
              <a:t> et le couplage avec les énergies renouvelables devraient donc devenir de plus en plus importants.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7693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Il existe deux catégories de centrales solaires qui utilisent des technologies différentes pour produire de </a:t>
            </a:r>
            <a:r>
              <a:rPr lang="en-US" dirty="0" err="1">
                <a:cs typeface="Calibri"/>
              </a:rPr>
              <a:t>l'électricité</a:t>
            </a:r>
            <a:r>
              <a:rPr lang="en-US" dirty="0">
                <a:cs typeface="Calibri"/>
              </a:rPr>
              <a:t>: le </a:t>
            </a:r>
            <a:r>
              <a:rPr lang="en-US" dirty="0" err="1">
                <a:cs typeface="Calibri"/>
              </a:rPr>
              <a:t>solaire</a:t>
            </a:r>
            <a:r>
              <a:rPr lang="en-US" dirty="0">
                <a:cs typeface="Calibri"/>
              </a:rPr>
              <a:t> </a:t>
            </a:r>
            <a:r>
              <a:rPr lang="en-US" dirty="0" err="1">
                <a:cs typeface="Calibri"/>
              </a:rPr>
              <a:t>photovoltaïque</a:t>
            </a:r>
            <a:r>
              <a:rPr lang="en-US" dirty="0">
                <a:cs typeface="Calibri"/>
              </a:rPr>
              <a:t> (PV) et le solaire thermique, également connu sous le nom d'énergie solaire </a:t>
            </a:r>
            <a:r>
              <a:rPr lang="en-US" dirty="0" err="1">
                <a:cs typeface="Calibri"/>
              </a:rPr>
              <a:t>concentrée</a:t>
            </a:r>
            <a:r>
              <a:rPr lang="en-US" dirty="0">
                <a:cs typeface="Calibri"/>
              </a:rPr>
              <a:t> (ÉSC). Les </a:t>
            </a:r>
            <a:r>
              <a:rPr lang="en-US" dirty="0" err="1">
                <a:cs typeface="Calibri"/>
              </a:rPr>
              <a:t>systèmes</a:t>
            </a:r>
            <a:r>
              <a:rPr lang="en-US" dirty="0">
                <a:cs typeface="Calibri"/>
              </a:rPr>
              <a:t> à ÉSC utilisent un ensemble de </a:t>
            </a:r>
            <a:r>
              <a:rPr lang="en-US" dirty="0" err="1">
                <a:cs typeface="Calibri"/>
              </a:rPr>
              <a:t>collecteurs</a:t>
            </a:r>
            <a:r>
              <a:rPr lang="en-US" dirty="0">
                <a:cs typeface="Calibri"/>
              </a:rPr>
              <a:t> </a:t>
            </a:r>
            <a:r>
              <a:rPr lang="en-US" dirty="0" err="1">
                <a:cs typeface="Calibri"/>
              </a:rPr>
              <a:t>solaires</a:t>
            </a:r>
            <a:r>
              <a:rPr lang="en-US" dirty="0">
                <a:cs typeface="Calibri"/>
              </a:rPr>
              <a:t> semblables à des </a:t>
            </a:r>
            <a:r>
              <a:rPr lang="en-US" dirty="0" err="1">
                <a:cs typeface="Calibri"/>
              </a:rPr>
              <a:t>miroirs</a:t>
            </a:r>
            <a:r>
              <a:rPr lang="en-US" dirty="0">
                <a:cs typeface="Calibri"/>
              </a:rPr>
              <a:t> pour concentrer l'énergie solaire afin de créer des températures suffisamment élevées pour chauffer l'eau et produire de la vapeur. Cette vapeur entraîne ensuite une turbine qui produit de l'électricité. L'image de droite de cette diapositive montre un exemple de centrale à ÉSC où des miroirs concentrent l'énergie solaire vers la tour qui se </a:t>
            </a:r>
            <a:r>
              <a:rPr lang="en-US" dirty="0" err="1">
                <a:cs typeface="Calibri"/>
              </a:rPr>
              <a:t>situe</a:t>
            </a:r>
            <a:r>
              <a:rPr lang="en-US" dirty="0">
                <a:cs typeface="Calibri"/>
              </a:rPr>
              <a:t> au </a:t>
            </a:r>
            <a:r>
              <a:rPr lang="en-US" dirty="0" err="1">
                <a:cs typeface="Calibri"/>
              </a:rPr>
              <a:t>centre</a:t>
            </a:r>
            <a:r>
              <a:rPr lang="en-US" dirty="0">
                <a:cs typeface="Calibri"/>
              </a:rPr>
              <a:t>. De </a:t>
            </a:r>
            <a:r>
              <a:rPr lang="en-US" dirty="0" err="1">
                <a:cs typeface="Calibri"/>
              </a:rPr>
              <a:t>leur</a:t>
            </a:r>
            <a:r>
              <a:rPr lang="en-US" dirty="0">
                <a:cs typeface="Calibri"/>
              </a:rPr>
              <a:t> </a:t>
            </a:r>
            <a:r>
              <a:rPr lang="en-US" dirty="0" err="1">
                <a:cs typeface="Calibri"/>
              </a:rPr>
              <a:t>côté</a:t>
            </a:r>
            <a:r>
              <a:rPr lang="en-US" dirty="0">
                <a:cs typeface="Calibri"/>
              </a:rPr>
              <a:t>, les technologies solaires PV utilisent des panneaux photovoltaïques pour convertir directement l'énergie solaire en électricité. Pour ce faire, on utilise une catégorie de matériaux </a:t>
            </a:r>
            <a:r>
              <a:rPr lang="en-US" dirty="0" err="1">
                <a:cs typeface="Calibri"/>
              </a:rPr>
              <a:t>appelés</a:t>
            </a:r>
            <a:r>
              <a:rPr lang="en-US" dirty="0">
                <a:cs typeface="Calibri"/>
              </a:rPr>
              <a:t> semi-</a:t>
            </a:r>
            <a:r>
              <a:rPr lang="en-US" dirty="0" err="1">
                <a:cs typeface="Calibri"/>
              </a:rPr>
              <a:t>conducteurs</a:t>
            </a:r>
            <a:r>
              <a:rPr lang="en-US" dirty="0">
                <a:cs typeface="Calibri"/>
              </a:rPr>
              <a:t> </a:t>
            </a:r>
            <a:r>
              <a:rPr lang="en-US" dirty="0" err="1">
                <a:cs typeface="Calibri"/>
              </a:rPr>
              <a:t>dont</a:t>
            </a:r>
            <a:r>
              <a:rPr lang="en-US" dirty="0">
                <a:cs typeface="Calibri"/>
              </a:rPr>
              <a:t> le silicium </a:t>
            </a:r>
            <a:r>
              <a:rPr lang="en-US" dirty="0" err="1">
                <a:cs typeface="Calibri"/>
              </a:rPr>
              <a:t>est</a:t>
            </a:r>
            <a:r>
              <a:rPr lang="en-US" dirty="0">
                <a:cs typeface="Calibri"/>
              </a:rPr>
              <a:t> le plus courant. De ces deux technologies, c'est le solaire photovoltaïque qui est actuellement le plus </a:t>
            </a:r>
            <a:r>
              <a:rPr lang="en-US" dirty="0" err="1">
                <a:cs typeface="Calibri"/>
              </a:rPr>
              <a:t>répandu</a:t>
            </a:r>
            <a:r>
              <a:rPr lang="en-US" dirty="0">
                <a:cs typeface="Calibri"/>
              </a:rPr>
              <a:t> et son utilisation augmente rapidement à mesure que ses coûts continuent de baisser. Les performances des technologies solaires varient en fonction du lieu car elles dépendent des caractéristiques météorologiques.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Cette diapositive montre certains des impacts environnementaux et sociaux potentiels des centrales solaires. Au fil du cours, nous apprenons que toutes les technologies ont leurs avantages et leurs inconvénients et qu'il est important d'en tenir compte lors de l'utilisation d'outils de modélisation énergétique. Bien que les centrales solaires présentent de nombreux avantages et permettent d'éviter certains des problèmes associés à d'autres technologies, elles ont des impacts potentiels dont nous devons être conscients. Tout d'abord, les technologies solaires photovoltaïques peuvent utiliser des matériaux toxiques et leurs processus de fabrication peuvent nécessiter de grandes </a:t>
            </a:r>
            <a:r>
              <a:rPr lang="en-US" dirty="0" err="1">
                <a:cs typeface="Calibri"/>
              </a:rPr>
              <a:t>quantités</a:t>
            </a:r>
            <a:r>
              <a:rPr lang="en-US" dirty="0">
                <a:cs typeface="Calibri"/>
              </a:rPr>
              <a:t> </a:t>
            </a:r>
            <a:r>
              <a:rPr lang="en-US" dirty="0" err="1">
                <a:cs typeface="Calibri"/>
              </a:rPr>
              <a:t>d’eauet</a:t>
            </a:r>
            <a:r>
              <a:rPr lang="en-US" dirty="0">
                <a:cs typeface="Calibri"/>
              </a:rPr>
              <a:t> de </a:t>
            </a:r>
            <a:r>
              <a:rPr lang="en-US" dirty="0" err="1">
                <a:cs typeface="Calibri"/>
              </a:rPr>
              <a:t>métaux</a:t>
            </a:r>
            <a:r>
              <a:rPr lang="en-US" dirty="0">
                <a:cs typeface="Calibri"/>
              </a:rPr>
              <a:t>. La </a:t>
            </a:r>
            <a:r>
              <a:rPr lang="en-US" dirty="0" err="1">
                <a:cs typeface="Calibri"/>
              </a:rPr>
              <a:t>consommation</a:t>
            </a:r>
            <a:r>
              <a:rPr lang="en-US" dirty="0">
                <a:cs typeface="Calibri"/>
              </a:rPr>
              <a:t> </a:t>
            </a:r>
            <a:r>
              <a:rPr lang="en-US" dirty="0" err="1">
                <a:cs typeface="Calibri"/>
              </a:rPr>
              <a:t>d’eau</a:t>
            </a:r>
            <a:r>
              <a:rPr lang="en-US" dirty="0">
                <a:cs typeface="Calibri"/>
              </a:rPr>
              <a:t> </a:t>
            </a:r>
            <a:r>
              <a:rPr lang="en-US" dirty="0" err="1">
                <a:cs typeface="Calibri"/>
              </a:rPr>
              <a:t>est</a:t>
            </a:r>
            <a:r>
              <a:rPr lang="en-US" dirty="0">
                <a:cs typeface="Calibri"/>
              </a:rPr>
              <a:t> potentiellement similaire à celle des centrales nucléaires ou à charbon de taille comparable, bien que cela dépende de la technologie solaire photovoltaïque utilisée. Comme pour la plupart des centrales électriques, l'installation d'une centrale solaire PV </a:t>
            </a:r>
            <a:r>
              <a:rPr lang="en-US" dirty="0" err="1">
                <a:cs typeface="Calibri"/>
              </a:rPr>
              <a:t>ou</a:t>
            </a:r>
            <a:r>
              <a:rPr lang="en-US" dirty="0">
                <a:cs typeface="Calibri"/>
              </a:rPr>
              <a:t> à ÉSC implique une modification du paysage et peut potentiellement créer une pollution visuelle, ce qui peut provoquer des tensions avec les communautés locales. Ces modifications du paysage peuvent également affecter la </a:t>
            </a:r>
            <a:r>
              <a:rPr lang="en-US" dirty="0" err="1">
                <a:cs typeface="Calibri"/>
              </a:rPr>
              <a:t>biodiversité</a:t>
            </a:r>
            <a:r>
              <a:rPr lang="en-US" dirty="0">
                <a:cs typeface="Calibri"/>
              </a:rPr>
              <a:t>. Ces impacts potentiels doivent être pris en compte lors de la planification des projets PV </a:t>
            </a:r>
            <a:r>
              <a:rPr lang="en-US" dirty="0" err="1">
                <a:cs typeface="Calibri"/>
              </a:rPr>
              <a:t>ou</a:t>
            </a:r>
            <a:r>
              <a:rPr lang="en-US" dirty="0">
                <a:cs typeface="Calibri"/>
              </a:rPr>
              <a:t> à ÉSC.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98840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 figure </a:t>
            </a:r>
            <a:r>
              <a:rPr lang="en-US" dirty="0" err="1">
                <a:cs typeface="Calibri"/>
              </a:rPr>
              <a:t>illustre</a:t>
            </a:r>
            <a:r>
              <a:rPr lang="en-US" dirty="0">
                <a:cs typeface="Calibri"/>
              </a:rPr>
              <a:t> la </a:t>
            </a:r>
            <a:r>
              <a:rPr lang="en-US" dirty="0" err="1">
                <a:cs typeface="Calibri"/>
              </a:rPr>
              <a:t>baisse</a:t>
            </a:r>
            <a:r>
              <a:rPr lang="en-US" dirty="0">
                <a:cs typeface="Calibri"/>
              </a:rPr>
              <a:t> </a:t>
            </a:r>
            <a:r>
              <a:rPr lang="en-US" dirty="0" err="1">
                <a:cs typeface="Calibri"/>
              </a:rPr>
              <a:t>rapide</a:t>
            </a:r>
            <a:r>
              <a:rPr lang="en-US" dirty="0">
                <a:cs typeface="Calibri"/>
              </a:rPr>
              <a:t> des </a:t>
            </a:r>
            <a:r>
              <a:rPr lang="en-US" dirty="0" err="1">
                <a:cs typeface="Calibri"/>
              </a:rPr>
              <a:t>coûts</a:t>
            </a:r>
            <a:r>
              <a:rPr lang="en-US" dirty="0">
                <a:cs typeface="Calibri"/>
              </a:rPr>
              <a:t> de </a:t>
            </a:r>
            <a:r>
              <a:rPr lang="en-US" dirty="0" err="1">
                <a:cs typeface="Calibri"/>
              </a:rPr>
              <a:t>l'énergie</a:t>
            </a:r>
            <a:r>
              <a:rPr lang="en-US" dirty="0">
                <a:cs typeface="Calibri"/>
              </a:rPr>
              <a:t> </a:t>
            </a:r>
            <a:r>
              <a:rPr lang="en-US" dirty="0" err="1">
                <a:cs typeface="Calibri"/>
              </a:rPr>
              <a:t>solaire</a:t>
            </a:r>
            <a:r>
              <a:rPr lang="en-US" dirty="0">
                <a:cs typeface="Calibri"/>
              </a:rPr>
              <a:t> </a:t>
            </a:r>
            <a:r>
              <a:rPr lang="en-US" dirty="0" err="1">
                <a:cs typeface="Calibri"/>
              </a:rPr>
              <a:t>photovoltaïque</a:t>
            </a:r>
            <a:r>
              <a:rPr lang="en-US" dirty="0">
                <a:cs typeface="Calibri"/>
              </a:rPr>
              <a:t> au </a:t>
            </a:r>
            <a:r>
              <a:rPr lang="en-US" dirty="0" err="1">
                <a:cs typeface="Calibri"/>
              </a:rPr>
              <a:t>cours</a:t>
            </a:r>
            <a:r>
              <a:rPr lang="en-US" dirty="0">
                <a:cs typeface="Calibri"/>
              </a:rPr>
              <a:t> des </a:t>
            </a:r>
            <a:r>
              <a:rPr lang="en-US" dirty="0" err="1">
                <a:cs typeface="Calibri"/>
              </a:rPr>
              <a:t>dernières</a:t>
            </a:r>
            <a:r>
              <a:rPr lang="en-US" dirty="0">
                <a:cs typeface="Calibri"/>
              </a:rPr>
              <a:t> </a:t>
            </a:r>
            <a:r>
              <a:rPr lang="en-US" dirty="0" err="1">
                <a:cs typeface="Calibri"/>
              </a:rPr>
              <a:t>années</a:t>
            </a:r>
            <a:r>
              <a:rPr lang="en-US" dirty="0">
                <a:cs typeface="Calibri"/>
              </a:rPr>
              <a:t>, au </a:t>
            </a:r>
            <a:r>
              <a:rPr lang="en-US" dirty="0" err="1">
                <a:cs typeface="Calibri"/>
              </a:rPr>
              <a:t>cours</a:t>
            </a:r>
            <a:r>
              <a:rPr lang="en-US" dirty="0">
                <a:cs typeface="Calibri"/>
              </a:rPr>
              <a:t> </a:t>
            </a:r>
            <a:r>
              <a:rPr lang="en-US" dirty="0" err="1">
                <a:cs typeface="Calibri"/>
              </a:rPr>
              <a:t>desquelles</a:t>
            </a:r>
            <a:r>
              <a:rPr lang="en-US" dirty="0">
                <a:cs typeface="Calibri"/>
              </a:rPr>
              <a:t> la capacité installée des centrales solaires photovoltaïques a connu une croissance rapide à l'échelle mondiale. </a:t>
            </a:r>
            <a:r>
              <a:rPr lang="en-US" dirty="0" err="1">
                <a:cs typeface="Calibri"/>
              </a:rPr>
              <a:t>L'énergie</a:t>
            </a:r>
            <a:r>
              <a:rPr lang="en-US" dirty="0">
                <a:cs typeface="Calibri"/>
              </a:rPr>
              <a:t> solaire photovoltaïque est devenue de plus en plus abordable, </a:t>
            </a:r>
            <a:r>
              <a:rPr lang="en-US" dirty="0" err="1">
                <a:cs typeface="Calibri"/>
              </a:rPr>
              <a:t>atteignant</a:t>
            </a:r>
            <a:r>
              <a:rPr lang="en-US" dirty="0">
                <a:cs typeface="Calibri"/>
              </a:rPr>
              <a:t> la </a:t>
            </a:r>
            <a:r>
              <a:rPr lang="en-US" dirty="0" err="1">
                <a:cs typeface="Calibri"/>
              </a:rPr>
              <a:t>parité</a:t>
            </a:r>
            <a:r>
              <a:rPr lang="en-US" dirty="0">
                <a:cs typeface="Calibri"/>
              </a:rPr>
              <a:t> dans les pays disposant de bonnes ressources solaires. Cette baisse des coûts devrait se poursuivre, augmentant encore le rôle potentiel de l'énergie photovoltaïque dans les systèmes énergétiques. L'un des principaux avantages des technologies solaires est qu'elles constituent une source de production d'énergie renouvelable et qu'elles ne génèrent pas d'émissions de dioxyde de carbone liées à la combustion. Cette caractéristique, combinée à l'accessibilité financière croissante de l'énergie solaire photovoltaïque, signifie que cette technologie pourrait jouer un rôle clé dans la réduction de l'intensité carbonique des systèmes énergétiques. Les technologies à ÉSC n'ont pas encore bénéficié des réductions de coûts observées dans le domaine de l'énergie solaire photovoltaïque. Lorsqu'on parle de technologies solaires, il est important de se rappeler qu'il s'agit de formes de production d'énergie renouvelable variables et intermittentes. Cela signifie que la quantité d'électricité qu'elles peuvent produire varie en fonction des conditions météorologiques. Par exemple, un panneau solaire photovoltaïque ne peut pas produire d'électricité dans l'obscurité, mais peut le faire au milieu de la journée. Il s'agit là d'une différence essentielle par rapport aux formes de production d'énergie renouvelable abordées dans le Cours 6. La nature variable et intermittente de ces technologies ne signifie pas qu'elles ne peuvent pas jouer un rôle important dans nos systèmes énergétiques. Par exemple, les sources d'énergie renouvelables non variables, telles que les centrales géothermiques, pourraient être utilisées pour assurer la stabilité nécessaire du réseau tout en augmentant la part du photovoltaïque solaire économiquement </a:t>
            </a:r>
            <a:r>
              <a:rPr lang="en-US" dirty="0" err="1">
                <a:cs typeface="Calibri"/>
              </a:rPr>
              <a:t>favorable </a:t>
            </a:r>
            <a:r>
              <a:rPr lang="en-US" dirty="0">
                <a:cs typeface="Calibri"/>
              </a:rPr>
              <a:t>et en réduisant la dépendance à l'égard des combustibles fossiles. En outre, les technologies solaires peuvent être associées à des batteries de stockage afin d'accroître leur flexibilité.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692604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 </a:t>
            </a:r>
            <a:r>
              <a:rPr lang="en-US" dirty="0" err="1">
                <a:cs typeface="Calibri"/>
              </a:rPr>
              <a:t>facteur</a:t>
            </a:r>
            <a:r>
              <a:rPr lang="en-US" dirty="0">
                <a:cs typeface="Calibri"/>
              </a:rPr>
              <a:t> de capacité varie de manière significative selon le pays pour les deux technologies; ceci est dû au fait que le facteur de capacité dépend fortement de l'intensité de l'ensoleillement dans le pays ainsi que de la distribution de l'ensoleillement tout au long de la journée et de chaque saison. Il est difficile de définir une fourchette de facteurs de capacité pour le PV et  </a:t>
            </a:r>
            <a:r>
              <a:rPr lang="en-US" dirty="0" err="1">
                <a:cs typeface="Calibri"/>
              </a:rPr>
              <a:t>l’ÉSC</a:t>
            </a:r>
            <a:r>
              <a:rPr lang="en-US" dirty="0">
                <a:cs typeface="Calibri"/>
              </a:rPr>
              <a:t> car </a:t>
            </a:r>
            <a:r>
              <a:rPr lang="en-US" dirty="0" err="1">
                <a:cs typeface="Calibri"/>
              </a:rPr>
              <a:t>ils</a:t>
            </a:r>
            <a:r>
              <a:rPr lang="en-US" dirty="0">
                <a:cs typeface="Calibri"/>
              </a:rPr>
              <a:t> </a:t>
            </a:r>
            <a:r>
              <a:rPr lang="en-US" dirty="0" err="1">
                <a:cs typeface="Calibri"/>
              </a:rPr>
              <a:t>dépendent</a:t>
            </a:r>
            <a:r>
              <a:rPr lang="en-US" dirty="0">
                <a:cs typeface="Calibri"/>
              </a:rPr>
              <a:t> du pays </a:t>
            </a:r>
            <a:r>
              <a:rPr lang="en-US" dirty="0" err="1">
                <a:cs typeface="Calibri"/>
              </a:rPr>
              <a:t>concerné</a:t>
            </a:r>
            <a:r>
              <a:rPr lang="en-US" dirty="0">
                <a:cs typeface="Calibri"/>
              </a:rPr>
              <a:t>; cependant, on peut s'attendre à ce que le facteur de capacité pour le PV se </a:t>
            </a:r>
            <a:r>
              <a:rPr lang="en-US" dirty="0" err="1">
                <a:cs typeface="Calibri"/>
              </a:rPr>
              <a:t>situe</a:t>
            </a:r>
            <a:r>
              <a:rPr lang="en-US" dirty="0">
                <a:cs typeface="Calibri"/>
              </a:rPr>
              <a:t> entre 0,1 et 0,3, et pour </a:t>
            </a:r>
            <a:r>
              <a:rPr lang="en-US" dirty="0" err="1">
                <a:cs typeface="Calibri"/>
              </a:rPr>
              <a:t>l’ÉSC</a:t>
            </a:r>
            <a:r>
              <a:rPr lang="en-US" dirty="0">
                <a:cs typeface="Calibri"/>
              </a:rPr>
              <a:t> entre 0,2 et 0,5. Les facteurs de capacité solaire varient selon la saison et entre le jour et la nuit, de sorte que des tranches horaires différentes ont normalement des facteurs de capacité solaire différents dans </a:t>
            </a:r>
            <a:r>
              <a:rPr lang="en-US" dirty="0" err="1">
                <a:cs typeface="Calibri"/>
              </a:rPr>
              <a:t>OSeMOSYS</a:t>
            </a:r>
            <a:r>
              <a:rPr lang="en-US" dirty="0">
                <a:cs typeface="Calibri"/>
              </a:rPr>
              <a:t>. Nous </a:t>
            </a:r>
            <a:r>
              <a:rPr lang="en-US" dirty="0" err="1">
                <a:cs typeface="Calibri"/>
              </a:rPr>
              <a:t>verrons</a:t>
            </a:r>
            <a:r>
              <a:rPr lang="en-US" dirty="0">
                <a:cs typeface="Calibri"/>
              </a:rPr>
              <a:t> comment ajouter des facteurs de capacité solaire à un modèle dans les exercices pratiques. En ce qui concerne les coûts, les technologies solaires photovoltaïques actuelles ont des coûts nettement inférieurs à </a:t>
            </a:r>
            <a:r>
              <a:rPr lang="en-US" dirty="0" err="1">
                <a:cs typeface="Calibri"/>
              </a:rPr>
              <a:t>ceux</a:t>
            </a:r>
            <a:r>
              <a:rPr lang="en-US" dirty="0">
                <a:cs typeface="Calibri"/>
              </a:rPr>
              <a:t> de </a:t>
            </a:r>
            <a:r>
              <a:rPr lang="en-US" dirty="0" err="1">
                <a:cs typeface="Calibri"/>
              </a:rPr>
              <a:t>l’ÉSC</a:t>
            </a:r>
            <a:r>
              <a:rPr lang="en-US" dirty="0">
                <a:cs typeface="Calibri"/>
              </a:rPr>
              <a:t>. La durée de vie opérationnelle des deux technologies est d'environ 25 ans.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2751669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a:t>
            </a:r>
            <a:r>
              <a:rPr lang="en-US" dirty="0" err="1">
                <a:cs typeface="Calibri"/>
              </a:rPr>
              <a:t>centrales</a:t>
            </a:r>
            <a:r>
              <a:rPr lang="en-US" dirty="0">
                <a:cs typeface="Calibri"/>
              </a:rPr>
              <a:t> PV et à ÉSC sont modélisées comme une technologie </a:t>
            </a:r>
            <a:r>
              <a:rPr lang="en-US" dirty="0" err="1">
                <a:cs typeface="Calibri"/>
              </a:rPr>
              <a:t>dont</a:t>
            </a:r>
            <a:r>
              <a:rPr lang="en-US" dirty="0">
                <a:cs typeface="Calibri"/>
              </a:rPr>
              <a:t> la </a:t>
            </a:r>
            <a:r>
              <a:rPr lang="en-US" dirty="0" err="1">
                <a:cs typeface="Calibri"/>
              </a:rPr>
              <a:t>forme</a:t>
            </a:r>
            <a:r>
              <a:rPr lang="en-US" dirty="0">
                <a:cs typeface="Calibri"/>
              </a:rPr>
              <a:t> </a:t>
            </a:r>
            <a:r>
              <a:rPr lang="en-US" dirty="0" err="1">
                <a:cs typeface="Calibri"/>
              </a:rPr>
              <a:t>d’énergie</a:t>
            </a:r>
            <a:r>
              <a:rPr lang="en-US" dirty="0">
                <a:cs typeface="Calibri"/>
              </a:rPr>
              <a:t> </a:t>
            </a:r>
            <a:r>
              <a:rPr lang="en-US" dirty="0" err="1">
                <a:cs typeface="Calibri"/>
              </a:rPr>
              <a:t>d'entrée</a:t>
            </a:r>
            <a:r>
              <a:rPr lang="en-US" dirty="0">
                <a:cs typeface="Calibri"/>
              </a:rPr>
              <a:t> est la ressource solaire et la </a:t>
            </a:r>
            <a:r>
              <a:rPr lang="en-US" dirty="0" err="1">
                <a:cs typeface="Calibri"/>
              </a:rPr>
              <a:t>forme</a:t>
            </a:r>
            <a:r>
              <a:rPr lang="en-US" dirty="0">
                <a:cs typeface="Calibri"/>
              </a:rPr>
              <a:t> </a:t>
            </a:r>
            <a:r>
              <a:rPr lang="en-US" dirty="0" err="1">
                <a:cs typeface="Calibri"/>
              </a:rPr>
              <a:t>d’énergie</a:t>
            </a:r>
            <a:r>
              <a:rPr lang="en-US" dirty="0">
                <a:cs typeface="Calibri"/>
              </a:rPr>
              <a:t> de sortie </a:t>
            </a:r>
            <a:r>
              <a:rPr lang="en-US" dirty="0" err="1">
                <a:cs typeface="Calibri"/>
              </a:rPr>
              <a:t>l'électricité</a:t>
            </a:r>
            <a:r>
              <a:rPr lang="en-US" dirty="0">
                <a:cs typeface="Calibri"/>
              </a:rPr>
              <a:t>. Comme pour l'hydroélectricité, les technologies des centrales solaires sont modélisées avec un rendement de 100% dans </a:t>
            </a:r>
            <a:r>
              <a:rPr lang="en-US" dirty="0" err="1">
                <a:cs typeface="Calibri"/>
              </a:rPr>
              <a:t>OSeMOSYS</a:t>
            </a:r>
            <a:r>
              <a:rPr lang="en-US" dirty="0">
                <a:cs typeface="Calibri"/>
              </a:rPr>
              <a:t>. Tel que </a:t>
            </a:r>
            <a:r>
              <a:rPr lang="en-US" dirty="0" err="1">
                <a:cs typeface="Calibri"/>
              </a:rPr>
              <a:t>précédemment</a:t>
            </a:r>
            <a:r>
              <a:rPr lang="en-US" dirty="0">
                <a:cs typeface="Calibri"/>
              </a:rPr>
              <a:t>, le ratio d'activité de sortie </a:t>
            </a:r>
            <a:r>
              <a:rPr lang="en-US" dirty="0" err="1">
                <a:cs typeface="Calibri"/>
              </a:rPr>
              <a:t>est</a:t>
            </a:r>
            <a:r>
              <a:rPr lang="en-US" dirty="0">
                <a:cs typeface="Calibri"/>
              </a:rPr>
              <a:t> </a:t>
            </a:r>
            <a:r>
              <a:rPr lang="en-US" dirty="0" err="1">
                <a:cs typeface="Calibri"/>
              </a:rPr>
              <a:t>supposé</a:t>
            </a:r>
            <a:r>
              <a:rPr lang="en-US" dirty="0">
                <a:cs typeface="Calibri"/>
              </a:rPr>
              <a:t> égal à 1 et il sera attribué à ELC001 puisqu'il </a:t>
            </a:r>
            <a:r>
              <a:rPr lang="en-US" dirty="0" err="1">
                <a:cs typeface="Calibri"/>
              </a:rPr>
              <a:t>s'agit</a:t>
            </a:r>
            <a:r>
              <a:rPr lang="en-US" dirty="0">
                <a:cs typeface="Calibri"/>
              </a:rPr>
              <a:t> de la </a:t>
            </a:r>
            <a:r>
              <a:rPr lang="en-US" dirty="0" err="1">
                <a:cs typeface="Calibri"/>
              </a:rPr>
              <a:t>forme</a:t>
            </a:r>
            <a:r>
              <a:rPr lang="en-US" dirty="0">
                <a:cs typeface="Calibri"/>
              </a:rPr>
              <a:t> </a:t>
            </a:r>
            <a:r>
              <a:rPr lang="en-US" dirty="0" err="1">
                <a:cs typeface="Calibri"/>
              </a:rPr>
              <a:t>d’énergie</a:t>
            </a:r>
            <a:r>
              <a:rPr lang="en-US" dirty="0">
                <a:cs typeface="Calibri"/>
              </a:rPr>
              <a:t> de sortie. Le rapport d'activité en entrée est alors déterminé en </a:t>
            </a:r>
            <a:r>
              <a:rPr lang="en-US" dirty="0" err="1">
                <a:cs typeface="Calibri"/>
              </a:rPr>
              <a:t>calculant</a:t>
            </a:r>
            <a:r>
              <a:rPr lang="en-US" dirty="0">
                <a:cs typeface="Calibri"/>
              </a:rPr>
              <a:t> 1 divisé par </a:t>
            </a:r>
            <a:r>
              <a:rPr lang="en-US" dirty="0" err="1">
                <a:cs typeface="Calibri"/>
              </a:rPr>
              <a:t>l'efficacité</a:t>
            </a:r>
            <a:r>
              <a:rPr lang="en-US" dirty="0">
                <a:cs typeface="Calibri"/>
              </a:rPr>
              <a:t>, qui dans ce cas est 1 divisé par 1. Cela donne un rapport d'activité en entrée de 1,0 pour les technologies PV et à ÉSC. Le ratio d'activité d'entrée sera attribué au SOL, puisqu'il </a:t>
            </a:r>
            <a:r>
              <a:rPr lang="en-US" dirty="0" err="1">
                <a:cs typeface="Calibri"/>
              </a:rPr>
              <a:t>s'agit</a:t>
            </a:r>
            <a:r>
              <a:rPr lang="en-US" dirty="0">
                <a:cs typeface="Calibri"/>
              </a:rPr>
              <a:t> de la </a:t>
            </a:r>
            <a:r>
              <a:rPr lang="en-US" dirty="0" err="1">
                <a:cs typeface="Calibri"/>
              </a:rPr>
              <a:t>forme</a:t>
            </a:r>
            <a:r>
              <a:rPr lang="en-US" dirty="0">
                <a:cs typeface="Calibri"/>
              </a:rPr>
              <a:t> </a:t>
            </a:r>
            <a:r>
              <a:rPr lang="en-US" dirty="0" err="1">
                <a:cs typeface="Calibri"/>
              </a:rPr>
              <a:t>d’énergie</a:t>
            </a:r>
            <a:r>
              <a:rPr lang="en-US" dirty="0">
                <a:cs typeface="Calibri"/>
              </a:rPr>
              <a:t> d'entrée pour les deux technologies.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263598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588303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Il existe deux principaux types de centrales éoliennes : les centrales terrestres et les </a:t>
            </a:r>
            <a:r>
              <a:rPr lang="en-US" dirty="0" err="1">
                <a:cs typeface="Calibri"/>
              </a:rPr>
              <a:t>centrales</a:t>
            </a:r>
            <a:r>
              <a:rPr lang="en-US" dirty="0">
                <a:cs typeface="Calibri"/>
              </a:rPr>
              <a:t> </a:t>
            </a:r>
            <a:r>
              <a:rPr lang="en-US" dirty="0" err="1">
                <a:cs typeface="Calibri"/>
              </a:rPr>
              <a:t>en</a:t>
            </a:r>
            <a:r>
              <a:rPr lang="en-US" dirty="0">
                <a:cs typeface="Calibri"/>
              </a:rPr>
              <a:t> </a:t>
            </a:r>
            <a:r>
              <a:rPr lang="en-US" dirty="0" err="1">
                <a:cs typeface="Calibri"/>
              </a:rPr>
              <a:t>mer</a:t>
            </a:r>
            <a:r>
              <a:rPr lang="en-US" dirty="0">
                <a:cs typeface="Calibri"/>
              </a:rPr>
              <a:t> (offshore). Toutes deux reposent sur les mêmes technologies de turbines et le même processus de production d'électricité, mais avec des conceptions de turbines différentes pour s'adapter aux </a:t>
            </a:r>
            <a:r>
              <a:rPr lang="en-US" dirty="0" err="1">
                <a:cs typeface="Calibri"/>
              </a:rPr>
              <a:t>environnements</a:t>
            </a:r>
            <a:r>
              <a:rPr lang="en-US" dirty="0">
                <a:cs typeface="Calibri"/>
              </a:rPr>
              <a:t> </a:t>
            </a:r>
            <a:r>
              <a:rPr lang="en-US" dirty="0" err="1">
                <a:cs typeface="Calibri"/>
              </a:rPr>
              <a:t>en</a:t>
            </a:r>
            <a:r>
              <a:rPr lang="en-US" dirty="0">
                <a:cs typeface="Calibri"/>
              </a:rPr>
              <a:t> mer. Les </a:t>
            </a:r>
            <a:r>
              <a:rPr lang="en-US" dirty="0" err="1">
                <a:cs typeface="Calibri"/>
              </a:rPr>
              <a:t>éoliennes</a:t>
            </a:r>
            <a:r>
              <a:rPr lang="en-US" dirty="0">
                <a:cs typeface="Calibri"/>
              </a:rPr>
              <a:t> </a:t>
            </a:r>
            <a:r>
              <a:rPr lang="en-US" dirty="0" err="1">
                <a:cs typeface="Calibri"/>
              </a:rPr>
              <a:t>en</a:t>
            </a:r>
            <a:r>
              <a:rPr lang="en-US" dirty="0">
                <a:cs typeface="Calibri"/>
              </a:rPr>
              <a:t> </a:t>
            </a:r>
            <a:r>
              <a:rPr lang="en-US" dirty="0" err="1">
                <a:cs typeface="Calibri"/>
              </a:rPr>
              <a:t>mer</a:t>
            </a:r>
            <a:r>
              <a:rPr lang="en-US" dirty="0">
                <a:cs typeface="Calibri"/>
              </a:rPr>
              <a:t> sont généralement plus grandes que les éoliennes terrestres. Les vents naturels soufflent sur les pales de l'éolienne, les faisant tourner et entraînant un générateur électrique à l'intérieur de l'éolienne pour produire de l'électricité. Les performances des éoliennes varient en fonction du lieu car elles dépendent des conditions de vent locales. En général, la vitesse du vent est plus élevée en mer, ce qui explique que les parcs éoliens en mer produisent souvent plus d'électricité et ont des facteurs de capacité plus élevés.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hyperlink" Target="https://zenodo.org/record/4585632#.YEZrT2j7Q2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publications.jrc.ec.europa.eu/repository/bitstream/JRC118432/jrc118432_jrc118432_reviewed_by_ipo.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hyperlink" Target="https://www.flickr.com/photos/127932406@N06/37321904296" TargetMode="External"/><Relationship Id="rId3" Type="http://schemas.openxmlformats.org/officeDocument/2006/relationships/image" Target="../media/image2.jpeg"/><Relationship Id="rId7" Type="http://schemas.openxmlformats.org/officeDocument/2006/relationships/hyperlink" Target="https://www.flickr.com/photos/irenaimages/37369103921/in/photostrea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hyperlink" Target="https://creativecommons.org/licenses/by-nc-nd/2.0/uk/" TargetMode="External"/><Relationship Id="rId4" Type="http://schemas.openxmlformats.org/officeDocument/2006/relationships/image" Target="../media/image14.jpeg"/><Relationship Id="rId9" Type="http://schemas.openxmlformats.org/officeDocument/2006/relationships/hyperlink" Target="https://www.flickr.com/photos/127932406@N06/3711289113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ourworldindata.org/grapher/share-of-rural-population-with-electricity-access-vs-share-of-total-population-with-electricity-access?tab=chart&amp;time=latest&amp;country=&amp;region=World"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publications.jrc.ec.europa.eu/repository/bitstream/JRC118432/jrc118432_jrc118432_reviewed_by_ipo.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hyperlink" Target="http://doi.org/10.5281/zenodo.4585617"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doi.org/10.5281/zenodo.458561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doi.org/10.5281/zenodo.4585617"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reativecommons.org/licenses/by-sa/4.0/?ref=ccsearch&amp;atype=rich" TargetMode="External"/><Relationship Id="rId5" Type="http://schemas.openxmlformats.org/officeDocument/2006/relationships/hyperlink" Target="https://commons.wikimedia.org/w/index.php?curid=48668453" TargetMode="Externa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doi.org/10.5281/zenodo.4585617"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creativecommons.org/licenses/by-nc/2.0/?ref=ccsearch&amp;atype=rich" TargetMode="External"/><Relationship Id="rId5" Type="http://schemas.openxmlformats.org/officeDocument/2006/relationships/hyperlink" Target="https://www.flickr.com/photos/127744844@N06/28800905900" TargetMode="Externa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doi.org/10.5281/zenodo.4585617"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creativecommons.org/licenses/by-nc-nd/2.0/uk/" TargetMode="External"/><Relationship Id="rId5" Type="http://schemas.openxmlformats.org/officeDocument/2006/relationships/hyperlink" Target="https://www.flickr.com/photos/21182585@N07/3574729699" TargetMode="Externa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17" TargetMode="Externa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zenodo.org/record/4585632#.YEZrT2j7Q2x" TargetMode="External"/><Relationship Id="rId3" Type="http://schemas.openxmlformats.org/officeDocument/2006/relationships/image" Target="../media/image2.jpeg"/><Relationship Id="rId7" Type="http://schemas.openxmlformats.org/officeDocument/2006/relationships/hyperlink" Target="https://creativecommons.org/licenses/by-nc/2.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search.creativecommons.org/photos/8286f005-302f-4d8f-9a27-c2b47d0b46e7"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zenodo.org/record/4585632#.YEZrT2j7Q2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ourworldindata.org/grapher/solar-pv-prices-vs-cumulative-capacity"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publications.jrc.ec.europa.eu/repository/bitstream/JRC118432/jrc118432_jrc118432_reviewed_by_ipo.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doi.org/10.5281/zenodo.458563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09E2281D-62F1-2649-8E3D-7D94C75944AB}"/>
              </a:ext>
            </a:extLst>
          </p:cNvPr>
          <p:cNvPicPr>
            <a:picLocks noChangeAspect="1"/>
          </p:cNvPicPr>
          <p:nvPr/>
        </p:nvPicPr>
        <p:blipFill>
          <a:blip r:embed="rId3"/>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A9A1FB10-0972-2540-99BB-A6669568262E}"/>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64567" y="1978486"/>
            <a:ext cx="3874775"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La </a:t>
            </a:r>
            <a:r>
              <a:rPr lang="en-ZA" b="1" dirty="0" err="1">
                <a:latin typeface="Open Sans ExtraBold"/>
                <a:ea typeface="Open Sans ExtraBold" panose="020B0606030504020204" pitchFamily="34" charset="0"/>
                <a:cs typeface="Open Sans ExtraBold" panose="020B0606030504020204" pitchFamily="34" charset="0"/>
              </a:rPr>
              <a:t>modélisation</a:t>
            </a:r>
            <a:r>
              <a:rPr lang="en-ZA" b="1" dirty="0">
                <a:latin typeface="Open Sans ExtraBold"/>
                <a:ea typeface="Open Sans ExtraBold" panose="020B0606030504020204" pitchFamily="34" charset="0"/>
                <a:cs typeface="Open Sans ExtraBold" panose="020B0606030504020204" pitchFamily="34" charset="0"/>
              </a:rPr>
              <a:t> et la </a:t>
            </a:r>
            <a:r>
              <a:rPr lang="en-ZA" b="1" dirty="0" err="1">
                <a:latin typeface="Open Sans ExtraBold"/>
                <a:ea typeface="Open Sans ExtraBold" panose="020B0606030504020204" pitchFamily="34" charset="0"/>
                <a:cs typeface="Open Sans ExtraBold" panose="020B0606030504020204" pitchFamily="34" charset="0"/>
              </a:rPr>
              <a:t>flexibilité</a:t>
            </a:r>
            <a:r>
              <a:rPr lang="en-ZA" b="1" dirty="0">
                <a:latin typeface="Open Sans ExtraBold"/>
                <a:ea typeface="Open Sans ExtraBold" panose="020B0606030504020204" pitchFamily="34" charset="0"/>
                <a:cs typeface="Open Sans ExtraBold" panose="020B0606030504020204" pitchFamily="34" charset="0"/>
              </a:rPr>
              <a:t>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du </a:t>
            </a:r>
            <a:r>
              <a:rPr lang="en-ZA" b="1" dirty="0" err="1">
                <a:latin typeface="Open Sans ExtraBold"/>
                <a:ea typeface="Open Sans ExtraBold" panose="020B0606030504020204" pitchFamily="34" charset="0"/>
                <a:cs typeface="Open Sans ExtraBold" panose="020B0606030504020204" pitchFamily="34" charset="0"/>
              </a:rPr>
              <a:t>secteur</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énergétique</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664568" y="2579032"/>
            <a:ext cx="7712178" cy="4154984"/>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Cours 8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solidFill>
                  <a:srgbClr val="000000"/>
                </a:solidFill>
                <a:latin typeface="Open Sans ExtraBold"/>
                <a:ea typeface="Open Sans ExtraBold" panose="020B0606030504020204" pitchFamily="34" charset="0"/>
                <a:cs typeface="Open Sans ExtraBold" panose="020B0606030504020204" pitchFamily="34" charset="0"/>
              </a:rPr>
              <a:t>CENTRALES SOLAIRES ET ÉOLIENNES, SOLUTIONS HORS RÉSEAU ET NOUVELLES TENDANCES ÉNERGÉTIQUES</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13BA12B-0FEF-4ABB-890B-4DBB09D7E127}"/>
              </a:ext>
            </a:extLst>
          </p:cNvPr>
          <p:cNvSpPr/>
          <p:nvPr/>
        </p:nvSpPr>
        <p:spPr>
          <a:xfrm>
            <a:off x="994501" y="1146625"/>
            <a:ext cx="887056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8.2.2 Impacts environnementaux et sociaux des centrales éoliennes </a:t>
            </a:r>
          </a:p>
        </p:txBody>
      </p:sp>
      <p:sp>
        <p:nvSpPr>
          <p:cNvPr id="11" name="Title 10">
            <a:extLst>
              <a:ext uri="{FF2B5EF4-FFF2-40B4-BE49-F238E27FC236}">
                <a16:creationId xmlns:a16="http://schemas.microsoft.com/office/drawing/2014/main" id="{C5E6196C-21FF-4B0A-899C-241FEDBD3B77}"/>
              </a:ext>
            </a:extLst>
          </p:cNvPr>
          <p:cNvSpPr txBox="1">
            <a:spLocks/>
          </p:cNvSpPr>
          <p:nvPr/>
        </p:nvSpPr>
        <p:spPr>
          <a:xfrm>
            <a:off x="994501" y="-476532"/>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Centrales éoliennes </a:t>
            </a:r>
          </a:p>
        </p:txBody>
      </p:sp>
      <p:graphicFrame>
        <p:nvGraphicFramePr>
          <p:cNvPr id="3" name="Diagram 2">
            <a:extLst>
              <a:ext uri="{FF2B5EF4-FFF2-40B4-BE49-F238E27FC236}">
                <a16:creationId xmlns:a16="http://schemas.microsoft.com/office/drawing/2014/main" id="{05626587-65F5-4228-A5F4-2E3FF11CD2BE}"/>
              </a:ext>
            </a:extLst>
          </p:cNvPr>
          <p:cNvGraphicFramePr/>
          <p:nvPr>
            <p:extLst>
              <p:ext uri="{D42A27DB-BD31-4B8C-83A1-F6EECF244321}">
                <p14:modId xmlns:p14="http://schemas.microsoft.com/office/powerpoint/2010/main" val="675111363"/>
              </p:ext>
            </p:extLst>
          </p:nvPr>
        </p:nvGraphicFramePr>
        <p:xfrm>
          <a:off x="3048000" y="1916502"/>
          <a:ext cx="5722188" cy="43189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Rectangle 19">
            <a:extLst>
              <a:ext uri="{FF2B5EF4-FFF2-40B4-BE49-F238E27FC236}">
                <a16:creationId xmlns:a16="http://schemas.microsoft.com/office/drawing/2014/main" id="{FF65CC9E-CF69-46DB-869F-A3E306636F2C}"/>
              </a:ext>
            </a:extLst>
          </p:cNvPr>
          <p:cNvSpPr/>
          <p:nvPr/>
        </p:nvSpPr>
        <p:spPr>
          <a:xfrm>
            <a:off x="4820153" y="3449744"/>
            <a:ext cx="2177882" cy="1077218"/>
          </a:xfrm>
          <a:prstGeom prst="rect">
            <a:avLst/>
          </a:prstGeom>
        </p:spPr>
        <p:txBody>
          <a:bodyPr wrap="square" lIns="91440" tIns="45720" rIns="91440" bIns="45720" anchor="t">
            <a:spAutoFit/>
          </a:bodyPr>
          <a:lstStyle/>
          <a:p>
            <a:pPr algn="ctr">
              <a:spcAft>
                <a:spcPts val="1200"/>
              </a:spcAft>
            </a:pPr>
            <a:r>
              <a:rPr lang="en-ZA" sz="1600" dirty="0">
                <a:latin typeface="Open Sans"/>
                <a:ea typeface="Open Sans" panose="020B0606030504020204" pitchFamily="34" charset="0"/>
                <a:cs typeface="Open Sans" panose="020B0606030504020204" pitchFamily="34" charset="0"/>
              </a:rPr>
              <a:t>Impacts environnementaux et sociaux des </a:t>
            </a:r>
            <a:r>
              <a:rPr lang="en-ZA" sz="1600" dirty="0" err="1">
                <a:latin typeface="Open Sans"/>
                <a:ea typeface="Open Sans" panose="020B0606030504020204" pitchFamily="34" charset="0"/>
                <a:cs typeface="Open Sans" panose="020B0606030504020204" pitchFamily="34" charset="0"/>
              </a:rPr>
              <a:t>centrales</a:t>
            </a:r>
            <a:r>
              <a:rPr lang="en-ZA" sz="1600" dirty="0">
                <a:latin typeface="Open Sans"/>
                <a:ea typeface="Open Sans" panose="020B0606030504020204" pitchFamily="34" charset="0"/>
                <a:cs typeface="Open Sans" panose="020B0606030504020204" pitchFamily="34" charset="0"/>
              </a:rPr>
              <a:t> </a:t>
            </a:r>
            <a:r>
              <a:rPr lang="en-ZA" sz="1600" dirty="0" err="1">
                <a:latin typeface="Open Sans"/>
                <a:ea typeface="Open Sans" panose="020B0606030504020204" pitchFamily="34" charset="0"/>
                <a:cs typeface="Open Sans" panose="020B0606030504020204" pitchFamily="34" charset="0"/>
              </a:rPr>
              <a:t>éoliennes</a:t>
            </a:r>
            <a:endParaRPr lang="en-US" sz="1600" dirty="0"/>
          </a:p>
        </p:txBody>
      </p:sp>
      <p:sp>
        <p:nvSpPr>
          <p:cNvPr id="30" name="Slide Number Placeholder 5">
            <a:extLst>
              <a:ext uri="{FF2B5EF4-FFF2-40B4-BE49-F238E27FC236}">
                <a16:creationId xmlns:a16="http://schemas.microsoft.com/office/drawing/2014/main" id="{37687E69-CC37-4D6B-ABCC-9C388B095C3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9" name="Rectangle 28">
            <a:extLst>
              <a:ext uri="{FF2B5EF4-FFF2-40B4-BE49-F238E27FC236}">
                <a16:creationId xmlns:a16="http://schemas.microsoft.com/office/drawing/2014/main" id="{9EAA4927-12EE-42F7-9EBA-11262E57FB96}"/>
              </a:ext>
            </a:extLst>
          </p:cNvPr>
          <p:cNvSpPr/>
          <p:nvPr/>
        </p:nvSpPr>
        <p:spPr>
          <a:xfrm>
            <a:off x="9966563" y="620495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87726888"/>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F3B2F5C-3EEC-46B5-82C9-37BD0B5A8ABA}"/>
              </a:ext>
            </a:extLst>
          </p:cNvPr>
          <p:cNvSpPr/>
          <p:nvPr/>
        </p:nvSpPr>
        <p:spPr>
          <a:xfrm>
            <a:off x="887215" y="1397013"/>
            <a:ext cx="977243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8.2.3 Rôle des centrales éoliennes dans les systèmes énergétiques </a:t>
            </a:r>
          </a:p>
        </p:txBody>
      </p:sp>
      <p:sp>
        <p:nvSpPr>
          <p:cNvPr id="11" name="Title 10">
            <a:extLst>
              <a:ext uri="{FF2B5EF4-FFF2-40B4-BE49-F238E27FC236}">
                <a16:creationId xmlns:a16="http://schemas.microsoft.com/office/drawing/2014/main" id="{F747BEA0-7B5D-433C-A0D5-E69E014956C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Centrales éoliennes </a:t>
            </a:r>
          </a:p>
        </p:txBody>
      </p:sp>
      <p:pic>
        <p:nvPicPr>
          <p:cNvPr id="3" name="Graphic 3">
            <a:extLst>
              <a:ext uri="{FF2B5EF4-FFF2-40B4-BE49-F238E27FC236}">
                <a16:creationId xmlns:a16="http://schemas.microsoft.com/office/drawing/2014/main" id="{20D2D200-CAE6-46FD-97A7-8DC8C28565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31080" y="1797170"/>
            <a:ext cx="5244859" cy="4370716"/>
          </a:xfrm>
          <a:prstGeom prst="rect">
            <a:avLst/>
          </a:prstGeom>
        </p:spPr>
      </p:pic>
      <p:sp>
        <p:nvSpPr>
          <p:cNvPr id="7" name="Slide Number Placeholder 5">
            <a:extLst>
              <a:ext uri="{FF2B5EF4-FFF2-40B4-BE49-F238E27FC236}">
                <a16:creationId xmlns:a16="http://schemas.microsoft.com/office/drawing/2014/main" id="{053B8538-7A8F-4B08-853D-5137483FD879}"/>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14964038"/>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9640623-8B58-4DD6-8CCD-D161D15E0210}"/>
              </a:ext>
            </a:extLst>
          </p:cNvPr>
          <p:cNvSpPr/>
          <p:nvPr/>
        </p:nvSpPr>
        <p:spPr>
          <a:xfrm>
            <a:off x="887214" y="1411390"/>
            <a:ext cx="679374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8.2.4 Centrales éoliennes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1) </a:t>
            </a:r>
          </a:p>
        </p:txBody>
      </p:sp>
      <p:sp>
        <p:nvSpPr>
          <p:cNvPr id="11" name="Title 10">
            <a:extLst>
              <a:ext uri="{FF2B5EF4-FFF2-40B4-BE49-F238E27FC236}">
                <a16:creationId xmlns:a16="http://schemas.microsoft.com/office/drawing/2014/main" id="{F5A48E4B-CFE3-4E1F-A502-983EF6DC9FC6}"/>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Centrales éoliennes </a:t>
            </a:r>
          </a:p>
        </p:txBody>
      </p:sp>
      <p:sp>
        <p:nvSpPr>
          <p:cNvPr id="3" name="Rectangle 2">
            <a:extLst>
              <a:ext uri="{FF2B5EF4-FFF2-40B4-BE49-F238E27FC236}">
                <a16:creationId xmlns:a16="http://schemas.microsoft.com/office/drawing/2014/main" id="{16D40C84-FF6A-4ED0-9E82-FF8022720CA9}"/>
              </a:ext>
            </a:extLst>
          </p:cNvPr>
          <p:cNvSpPr/>
          <p:nvPr/>
        </p:nvSpPr>
        <p:spPr>
          <a:xfrm>
            <a:off x="887214" y="2144634"/>
            <a:ext cx="5128232" cy="3170099"/>
          </a:xfrm>
          <a:prstGeom prst="rect">
            <a:avLst/>
          </a:prstGeom>
        </p:spPr>
        <p:txBody>
          <a:bodyPr wrap="square" lIns="91440" tIns="45720" rIns="91440" bIns="45720" anchor="t">
            <a:spAutoFit/>
          </a:bodyPr>
          <a:lstStyle/>
          <a:p>
            <a:pPr>
              <a:spcAft>
                <a:spcPts val="1200"/>
              </a:spcAft>
            </a:pPr>
            <a:r>
              <a:rPr lang="en-ZA" sz="2000" dirty="0" err="1">
                <a:latin typeface="Open Sans"/>
                <a:ea typeface="Open Sans" panose="020B0606030504020204" pitchFamily="34" charset="0"/>
                <a:cs typeface="Open Sans" panose="020B0606030504020204" pitchFamily="34" charset="0"/>
              </a:rPr>
              <a:t>Exemple</a:t>
            </a:r>
            <a:r>
              <a:rPr lang="en-ZA" sz="2000" dirty="0">
                <a:latin typeface="Open Sans"/>
                <a:ea typeface="Open Sans" panose="020B0606030504020204" pitchFamily="34" charset="0"/>
                <a:cs typeface="Open Sans" panose="020B0606030504020204" pitchFamily="34" charset="0"/>
              </a:rPr>
              <a:t> de données de </a:t>
            </a:r>
            <a:r>
              <a:rPr lang="en-ZA" sz="2000" dirty="0" err="1">
                <a:latin typeface="Open Sans"/>
                <a:ea typeface="Open Sans" panose="020B0606030504020204" pitchFamily="34" charset="0"/>
                <a:cs typeface="Open Sans" panose="020B0606030504020204" pitchFamily="34" charset="0"/>
              </a:rPr>
              <a:t>centrales</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éoliennes</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terrestres</a:t>
            </a:r>
            <a:r>
              <a:rPr lang="en-ZA" sz="2000" dirty="0">
                <a:latin typeface="Open Sans"/>
                <a:ea typeface="Open Sans" panose="020B0606030504020204" pitchFamily="34" charset="0"/>
                <a:cs typeface="Open Sans" panose="020B0606030504020204" pitchFamily="34" charset="0"/>
              </a:rPr>
              <a:t> pour les paramètres </a:t>
            </a:r>
            <a:r>
              <a:rPr lang="en-ZA" sz="2000" dirty="0" err="1">
                <a:latin typeface="Open Sans"/>
                <a:ea typeface="Open Sans" panose="020B0606030504020204" pitchFamily="34" charset="0"/>
                <a:cs typeface="Open Sans" panose="020B0606030504020204" pitchFamily="34" charset="0"/>
              </a:rPr>
              <a:t>clés</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d'OSeMOSYS</a:t>
            </a:r>
            <a:r>
              <a:rPr lang="en-ZA" sz="2000" dirty="0">
                <a:latin typeface="Open Sans"/>
                <a:ea typeface="Open Sans" panose="020B0606030504020204" pitchFamily="34" charset="0"/>
                <a:cs typeface="Open Sans" panose="020B0606030504020204" pitchFamily="34" charset="0"/>
              </a:rPr>
              <a:t> :</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Facteur de capacité : </a:t>
            </a:r>
            <a:r>
              <a:rPr lang="en-ZA" sz="2000" dirty="0">
                <a:solidFill>
                  <a:srgbClr val="000000"/>
                </a:solidFill>
                <a:latin typeface="Open Sans"/>
                <a:ea typeface="Open Sans" panose="020B0606030504020204" pitchFamily="34" charset="0"/>
                <a:cs typeface="Open Sans" panose="020B0606030504020204" pitchFamily="34" charset="0"/>
              </a:rPr>
              <a:t>varie selon les pays</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Coût</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b="1" dirty="0" err="1">
                <a:solidFill>
                  <a:srgbClr val="000000"/>
                </a:solidFill>
                <a:latin typeface="Open Sans"/>
                <a:ea typeface="Open Sans" panose="020B0606030504020204" pitchFamily="34" charset="0"/>
                <a:cs typeface="Open Sans" panose="020B0606030504020204" pitchFamily="34" charset="0"/>
              </a:rPr>
              <a:t>en</a:t>
            </a:r>
            <a:r>
              <a:rPr lang="en-ZA" sz="2000" b="1" dirty="0">
                <a:solidFill>
                  <a:srgbClr val="000000"/>
                </a:solidFill>
                <a:latin typeface="Open Sans"/>
                <a:ea typeface="Open Sans" panose="020B0606030504020204" pitchFamily="34" charset="0"/>
                <a:cs typeface="Open Sans" panose="020B0606030504020204" pitchFamily="34" charset="0"/>
              </a:rPr>
              <a:t> capital : </a:t>
            </a:r>
            <a:r>
              <a:rPr lang="en-ZA" sz="2000" dirty="0">
                <a:solidFill>
                  <a:srgbClr val="000000"/>
                </a:solidFill>
                <a:latin typeface="Open Sans"/>
                <a:ea typeface="Open Sans" panose="020B0606030504020204" pitchFamily="34" charset="0"/>
                <a:cs typeface="Open Sans" panose="020B0606030504020204" pitchFamily="34" charset="0"/>
              </a:rPr>
              <a:t>1880 $/kW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Coût fixe : </a:t>
            </a:r>
            <a:r>
              <a:rPr lang="en-ZA" sz="2000" dirty="0">
                <a:solidFill>
                  <a:srgbClr val="000000"/>
                </a:solidFill>
                <a:latin typeface="Open Sans"/>
                <a:ea typeface="Open Sans" panose="020B0606030504020204" pitchFamily="34" charset="0"/>
                <a:cs typeface="Open Sans" panose="020B0606030504020204" pitchFamily="34" charset="0"/>
              </a:rPr>
              <a:t>48 $/kW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Durée de vie opérationnelle : </a:t>
            </a:r>
            <a:r>
              <a:rPr lang="en-ZA" sz="2000" dirty="0">
                <a:solidFill>
                  <a:srgbClr val="000000"/>
                </a:solidFill>
                <a:latin typeface="Open Sans"/>
                <a:ea typeface="Open Sans" panose="020B0606030504020204" pitchFamily="34" charset="0"/>
                <a:cs typeface="Open Sans" panose="020B0606030504020204" pitchFamily="34" charset="0"/>
              </a:rPr>
              <a:t>25 ans</a:t>
            </a:r>
          </a:p>
        </p:txBody>
      </p:sp>
      <p:sp>
        <p:nvSpPr>
          <p:cNvPr id="9" name="Rectangle 8">
            <a:extLst>
              <a:ext uri="{FF2B5EF4-FFF2-40B4-BE49-F238E27FC236}">
                <a16:creationId xmlns:a16="http://schemas.microsoft.com/office/drawing/2014/main" id="{8B8BF1B1-14D9-439E-B4A7-AF46ACDAEA86}"/>
              </a:ext>
            </a:extLst>
          </p:cNvPr>
          <p:cNvSpPr/>
          <p:nvPr/>
        </p:nvSpPr>
        <p:spPr>
          <a:xfrm>
            <a:off x="1036363" y="6035817"/>
            <a:ext cx="4615323" cy="246221"/>
          </a:xfrm>
          <a:prstGeom prst="rect">
            <a:avLst/>
          </a:prstGeom>
        </p:spPr>
        <p:txBody>
          <a:bodyPr wrap="square" lIns="91440" tIns="45720" rIns="91440" bIns="45720" anchor="t">
            <a:spAutoFit/>
          </a:bodyPr>
          <a:lstStyle/>
          <a:p>
            <a:pPr>
              <a:spcAft>
                <a:spcPts val="1200"/>
              </a:spcAft>
            </a:pPr>
            <a:r>
              <a:rPr lang="en-ZA" sz="1000" dirty="0">
                <a:latin typeface="Open Sans"/>
              </a:rPr>
              <a:t>(Source des données : </a:t>
            </a:r>
            <a:r>
              <a:rPr lang="en-ZA" sz="1000" dirty="0" err="1">
                <a:latin typeface="Open Sans"/>
              </a:rPr>
              <a:t>Pappis </a:t>
            </a:r>
            <a:r>
              <a:rPr lang="en-ZA" sz="1000" dirty="0">
                <a:latin typeface="Open Sans"/>
              </a:rPr>
              <a:t>et al. (2019) </a:t>
            </a:r>
            <a:r>
              <a:rPr lang="en-ZA" sz="1000" dirty="0">
                <a:latin typeface="Open Sans"/>
                <a:hlinkClick r:id="rId4"/>
              </a:rPr>
              <a:t>Energy Projections for African Countries</a:t>
            </a:r>
            <a:r>
              <a:rPr lang="en-ZA" sz="1000" dirty="0">
                <a:latin typeface="Open Sans"/>
              </a:rPr>
              <a:t>)</a:t>
            </a:r>
          </a:p>
        </p:txBody>
      </p:sp>
      <p:sp>
        <p:nvSpPr>
          <p:cNvPr id="12" name="Rectangle 11">
            <a:extLst>
              <a:ext uri="{FF2B5EF4-FFF2-40B4-BE49-F238E27FC236}">
                <a16:creationId xmlns:a16="http://schemas.microsoft.com/office/drawing/2014/main" id="{4DD79125-8901-4028-B276-8411AA0D9B46}"/>
              </a:ext>
            </a:extLst>
          </p:cNvPr>
          <p:cNvSpPr/>
          <p:nvPr/>
        </p:nvSpPr>
        <p:spPr>
          <a:xfrm>
            <a:off x="6249968" y="2144633"/>
            <a:ext cx="5082109" cy="3170099"/>
          </a:xfrm>
          <a:prstGeom prst="rect">
            <a:avLst/>
          </a:prstGeom>
        </p:spPr>
        <p:txBody>
          <a:bodyPr wrap="square" lIns="91440" tIns="45720" rIns="91440" bIns="45720" anchor="t">
            <a:spAutoFit/>
          </a:bodyPr>
          <a:lstStyle/>
          <a:p>
            <a:pPr>
              <a:spcAft>
                <a:spcPts val="1200"/>
              </a:spcAft>
            </a:pPr>
            <a:r>
              <a:rPr lang="en-ZA" sz="2000" dirty="0" err="1">
                <a:latin typeface="Open Sans"/>
                <a:ea typeface="Open Sans" panose="020B0606030504020204" pitchFamily="34" charset="0"/>
                <a:cs typeface="Open Sans" panose="020B0606030504020204" pitchFamily="34" charset="0"/>
              </a:rPr>
              <a:t>Exemple</a:t>
            </a:r>
            <a:r>
              <a:rPr lang="en-ZA" sz="2000" dirty="0">
                <a:latin typeface="Open Sans"/>
                <a:ea typeface="Open Sans" panose="020B0606030504020204" pitchFamily="34" charset="0"/>
                <a:cs typeface="Open Sans" panose="020B0606030504020204" pitchFamily="34" charset="0"/>
              </a:rPr>
              <a:t> de données de </a:t>
            </a:r>
            <a:r>
              <a:rPr lang="en-ZA" sz="2000" dirty="0" err="1">
                <a:latin typeface="Open Sans"/>
                <a:ea typeface="Open Sans" panose="020B0606030504020204" pitchFamily="34" charset="0"/>
                <a:cs typeface="Open Sans" panose="020B0606030504020204" pitchFamily="34" charset="0"/>
              </a:rPr>
              <a:t>centrales</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éoliennes</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en</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mer</a:t>
            </a:r>
            <a:r>
              <a:rPr lang="en-ZA" sz="2000" dirty="0">
                <a:latin typeface="Open Sans"/>
                <a:ea typeface="Open Sans" panose="020B0606030504020204" pitchFamily="34" charset="0"/>
                <a:cs typeface="Open Sans" panose="020B0606030504020204" pitchFamily="34" charset="0"/>
              </a:rPr>
              <a:t> pour les paramètres </a:t>
            </a:r>
            <a:r>
              <a:rPr lang="en-ZA" sz="2000" dirty="0" err="1">
                <a:latin typeface="Open Sans"/>
                <a:ea typeface="Open Sans" panose="020B0606030504020204" pitchFamily="34" charset="0"/>
                <a:cs typeface="Open Sans" panose="020B0606030504020204" pitchFamily="34" charset="0"/>
              </a:rPr>
              <a:t>clés</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d'OSeMOSYS</a:t>
            </a:r>
            <a:r>
              <a:rPr lang="en-ZA" sz="2000" dirty="0">
                <a:latin typeface="Open Sans"/>
                <a:ea typeface="Open Sans" panose="020B0606030504020204" pitchFamily="34" charset="0"/>
                <a:cs typeface="Open Sans" panose="020B0606030504020204" pitchFamily="34" charset="0"/>
              </a:rPr>
              <a:t> :</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Facteur de capacité : </a:t>
            </a:r>
            <a:r>
              <a:rPr lang="en-ZA" sz="2000" dirty="0">
                <a:solidFill>
                  <a:srgbClr val="000000"/>
                </a:solidFill>
                <a:latin typeface="Open Sans"/>
                <a:ea typeface="Open Sans" panose="020B0606030504020204" pitchFamily="34" charset="0"/>
                <a:cs typeface="Open Sans" panose="020B0606030504020204" pitchFamily="34" charset="0"/>
              </a:rPr>
              <a:t>varie selon les pays</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Coût</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b="1" dirty="0" err="1">
                <a:solidFill>
                  <a:srgbClr val="000000"/>
                </a:solidFill>
                <a:latin typeface="Open Sans"/>
                <a:ea typeface="Open Sans" panose="020B0606030504020204" pitchFamily="34" charset="0"/>
                <a:cs typeface="Open Sans" panose="020B0606030504020204" pitchFamily="34" charset="0"/>
              </a:rPr>
              <a:t>en</a:t>
            </a:r>
            <a:r>
              <a:rPr lang="en-ZA" sz="2000" b="1" dirty="0">
                <a:solidFill>
                  <a:srgbClr val="000000"/>
                </a:solidFill>
                <a:latin typeface="Open Sans"/>
                <a:ea typeface="Open Sans" panose="020B0606030504020204" pitchFamily="34" charset="0"/>
                <a:cs typeface="Open Sans" panose="020B0606030504020204" pitchFamily="34" charset="0"/>
              </a:rPr>
              <a:t> capital : </a:t>
            </a:r>
            <a:r>
              <a:rPr lang="en-ZA" sz="2000" dirty="0">
                <a:solidFill>
                  <a:srgbClr val="000000"/>
                </a:solidFill>
                <a:latin typeface="Open Sans"/>
                <a:ea typeface="Open Sans" panose="020B0606030504020204" pitchFamily="34" charset="0"/>
                <a:cs typeface="Open Sans" panose="020B0606030504020204" pitchFamily="34" charset="0"/>
              </a:rPr>
              <a:t>4700 $/kW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Coût fixe : </a:t>
            </a:r>
            <a:r>
              <a:rPr lang="en-ZA" sz="2000" dirty="0">
                <a:solidFill>
                  <a:srgbClr val="000000"/>
                </a:solidFill>
                <a:latin typeface="Open Sans"/>
                <a:ea typeface="Open Sans" panose="020B0606030504020204" pitchFamily="34" charset="0"/>
                <a:cs typeface="Open Sans" panose="020B0606030504020204" pitchFamily="34" charset="0"/>
              </a:rPr>
              <a:t>165 $/kW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Durée de vie opérationnelle : </a:t>
            </a:r>
            <a:r>
              <a:rPr lang="en-ZA" sz="2000" dirty="0">
                <a:solidFill>
                  <a:srgbClr val="000000"/>
                </a:solidFill>
                <a:latin typeface="Open Sans"/>
                <a:ea typeface="Open Sans" panose="020B0606030504020204" pitchFamily="34" charset="0"/>
                <a:cs typeface="Open Sans" panose="020B0606030504020204" pitchFamily="34" charset="0"/>
              </a:rPr>
              <a:t>25 ans</a:t>
            </a:r>
          </a:p>
        </p:txBody>
      </p:sp>
      <p:sp>
        <p:nvSpPr>
          <p:cNvPr id="4" name="Slide Number Placeholder 5">
            <a:extLst>
              <a:ext uri="{FF2B5EF4-FFF2-40B4-BE49-F238E27FC236}">
                <a16:creationId xmlns:a16="http://schemas.microsoft.com/office/drawing/2014/main" id="{3A61C75A-2FC2-4A59-ABF6-FF497DAA1B5C}"/>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72016737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9640623-8B58-4DD6-8CCD-D161D15E0210}"/>
              </a:ext>
            </a:extLst>
          </p:cNvPr>
          <p:cNvSpPr/>
          <p:nvPr/>
        </p:nvSpPr>
        <p:spPr>
          <a:xfrm>
            <a:off x="887215" y="1411390"/>
            <a:ext cx="68982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8.2.5 Centrales éoliennes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2) </a:t>
            </a:r>
          </a:p>
        </p:txBody>
      </p:sp>
      <p:sp>
        <p:nvSpPr>
          <p:cNvPr id="11" name="Title 10">
            <a:extLst>
              <a:ext uri="{FF2B5EF4-FFF2-40B4-BE49-F238E27FC236}">
                <a16:creationId xmlns:a16="http://schemas.microsoft.com/office/drawing/2014/main" id="{F5A48E4B-CFE3-4E1F-A502-983EF6DC9FC6}"/>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Centrales éoliennes </a:t>
            </a:r>
          </a:p>
        </p:txBody>
      </p:sp>
      <p:pic>
        <p:nvPicPr>
          <p:cNvPr id="3" name="Picture 3" descr="Diagram&#10;&#10;Description automatically generated">
            <a:extLst>
              <a:ext uri="{FF2B5EF4-FFF2-40B4-BE49-F238E27FC236}">
                <a16:creationId xmlns:a16="http://schemas.microsoft.com/office/drawing/2014/main" id="{FE09731E-AE5A-4898-9F46-1591A7911FD6}"/>
              </a:ext>
            </a:extLst>
          </p:cNvPr>
          <p:cNvPicPr>
            <a:picLocks noChangeAspect="1"/>
          </p:cNvPicPr>
          <p:nvPr/>
        </p:nvPicPr>
        <p:blipFill>
          <a:blip r:embed="rId4"/>
          <a:stretch>
            <a:fillRect/>
          </a:stretch>
        </p:blipFill>
        <p:spPr>
          <a:xfrm>
            <a:off x="1590137" y="2070372"/>
            <a:ext cx="9011727" cy="4025595"/>
          </a:xfrm>
          <a:prstGeom prst="rect">
            <a:avLst/>
          </a:prstGeom>
        </p:spPr>
      </p:pic>
      <p:sp>
        <p:nvSpPr>
          <p:cNvPr id="4" name="Slide Number Placeholder 5">
            <a:extLst>
              <a:ext uri="{FF2B5EF4-FFF2-40B4-BE49-F238E27FC236}">
                <a16:creationId xmlns:a16="http://schemas.microsoft.com/office/drawing/2014/main" id="{9EF534EA-91BB-4F5F-AF97-1654CF536557}"/>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150988610"/>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8.2 Références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mars). Wind, solar and biofuels: social, environmental and economic concerns (Version 1). </a:t>
            </a:r>
            <a:r>
              <a:rPr lang="en-GB" dirty="0" err="1">
                <a:latin typeface="Open Sans" panose="020B0606030504020204" pitchFamily="34" charset="0"/>
                <a:ea typeface="Open Sans" panose="020B0606030504020204" pitchFamily="34" charset="0"/>
                <a:cs typeface="Open Sans" panose="020B0606030504020204" pitchFamily="34" charset="0"/>
              </a:rPr>
              <a:t>Zenodo.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et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et Kougias, I., éditeur(s), EUR 29904 FR, Office des publications de l'Union européenne, Luxembourg, 2019, ISBN 978-92-76-12391-0, doi:10.2760/678700, JRC118432.</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8.3.1 Introduction de solutions hors réseau</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4" y="11897"/>
            <a:ext cx="807390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En réseau ou hors réseau</a:t>
            </a:r>
          </a:p>
        </p:txBody>
      </p:sp>
      <p:pic>
        <p:nvPicPr>
          <p:cNvPr id="7" name="Picture 7" descr="Diagram, schematic&#10;&#10;Description automatically generated">
            <a:extLst>
              <a:ext uri="{FF2B5EF4-FFF2-40B4-BE49-F238E27FC236}">
                <a16:creationId xmlns:a16="http://schemas.microsoft.com/office/drawing/2014/main" id="{3551EF67-B2DC-4425-90F0-CC5805B3282A}"/>
              </a:ext>
            </a:extLst>
          </p:cNvPr>
          <p:cNvPicPr>
            <a:picLocks noChangeAspect="1"/>
          </p:cNvPicPr>
          <p:nvPr/>
        </p:nvPicPr>
        <p:blipFill>
          <a:blip r:embed="rId4"/>
          <a:stretch>
            <a:fillRect/>
          </a:stretch>
        </p:blipFill>
        <p:spPr>
          <a:xfrm>
            <a:off x="2007080" y="1818770"/>
            <a:ext cx="8321614" cy="4399404"/>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790408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8.3.2 Aperçu des technologies photovoltaïques hors réseau</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813268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En réseau ou hors réseau</a:t>
            </a:r>
          </a:p>
        </p:txBody>
      </p:sp>
      <p:pic>
        <p:nvPicPr>
          <p:cNvPr id="4" name="Picture 6">
            <a:extLst>
              <a:ext uri="{FF2B5EF4-FFF2-40B4-BE49-F238E27FC236}">
                <a16:creationId xmlns:a16="http://schemas.microsoft.com/office/drawing/2014/main" id="{B1998EA5-F70B-46EA-9C0C-F2AEF8E61438}"/>
              </a:ext>
            </a:extLst>
          </p:cNvPr>
          <p:cNvPicPr>
            <a:picLocks noChangeAspect="1"/>
          </p:cNvPicPr>
          <p:nvPr/>
        </p:nvPicPr>
        <p:blipFill>
          <a:blip r:embed="rId4"/>
          <a:stretch>
            <a:fillRect/>
          </a:stretch>
        </p:blipFill>
        <p:spPr>
          <a:xfrm>
            <a:off x="7815532" y="2614795"/>
            <a:ext cx="3505200" cy="2347277"/>
          </a:xfrm>
          <a:prstGeom prst="rect">
            <a:avLst/>
          </a:prstGeom>
        </p:spPr>
      </p:pic>
      <p:pic>
        <p:nvPicPr>
          <p:cNvPr id="7" name="Picture 7" descr="A picture containing sky, outdoor, grass, day&#10;&#10;Description automatically generated">
            <a:extLst>
              <a:ext uri="{FF2B5EF4-FFF2-40B4-BE49-F238E27FC236}">
                <a16:creationId xmlns:a16="http://schemas.microsoft.com/office/drawing/2014/main" id="{4EADA63A-2EB2-42A9-B4F7-7B5C87619FE8}"/>
              </a:ext>
            </a:extLst>
          </p:cNvPr>
          <p:cNvPicPr>
            <a:picLocks noChangeAspect="1"/>
          </p:cNvPicPr>
          <p:nvPr/>
        </p:nvPicPr>
        <p:blipFill>
          <a:blip r:embed="rId5"/>
          <a:stretch>
            <a:fillRect/>
          </a:stretch>
        </p:blipFill>
        <p:spPr>
          <a:xfrm>
            <a:off x="4149305" y="2612116"/>
            <a:ext cx="3533955" cy="2352636"/>
          </a:xfrm>
          <a:prstGeom prst="rect">
            <a:avLst/>
          </a:prstGeom>
        </p:spPr>
      </p:pic>
      <p:pic>
        <p:nvPicPr>
          <p:cNvPr id="8" name="Picture 8">
            <a:extLst>
              <a:ext uri="{FF2B5EF4-FFF2-40B4-BE49-F238E27FC236}">
                <a16:creationId xmlns:a16="http://schemas.microsoft.com/office/drawing/2014/main" id="{F9859E3F-B5D0-4735-A564-A465BF430C78}"/>
              </a:ext>
            </a:extLst>
          </p:cNvPr>
          <p:cNvPicPr>
            <a:picLocks noChangeAspect="1"/>
          </p:cNvPicPr>
          <p:nvPr/>
        </p:nvPicPr>
        <p:blipFill>
          <a:blip r:embed="rId6"/>
          <a:stretch>
            <a:fillRect/>
          </a:stretch>
        </p:blipFill>
        <p:spPr>
          <a:xfrm>
            <a:off x="483080" y="2614796"/>
            <a:ext cx="3519577" cy="2347277"/>
          </a:xfrm>
          <a:prstGeom prst="rect">
            <a:avLst/>
          </a:prstGeom>
        </p:spPr>
      </p:pic>
      <p:sp>
        <p:nvSpPr>
          <p:cNvPr id="10" name="Rectangle 9">
            <a:extLst>
              <a:ext uri="{FF2B5EF4-FFF2-40B4-BE49-F238E27FC236}">
                <a16:creationId xmlns:a16="http://schemas.microsoft.com/office/drawing/2014/main" id="{9067B46B-001B-4D8C-AF4C-D675401489AB}"/>
              </a:ext>
            </a:extLst>
          </p:cNvPr>
          <p:cNvSpPr/>
          <p:nvPr/>
        </p:nvSpPr>
        <p:spPr>
          <a:xfrm>
            <a:off x="5488819" y="6141046"/>
            <a:ext cx="6217920" cy="261610"/>
          </a:xfrm>
          <a:prstGeom prst="rect">
            <a:avLst/>
          </a:prstGeom>
        </p:spPr>
        <p:txBody>
          <a:bodyPr wrap="square" lIns="91440" tIns="45720" rIns="91440" bIns="45720" anchor="t">
            <a:spAutoFit/>
          </a:bodyPr>
          <a:lstStyle/>
          <a:p>
            <a:pPr algn="r">
              <a:spcAft>
                <a:spcPts val="1200"/>
              </a:spcAft>
            </a:pPr>
            <a:r>
              <a:rPr lang="en-ZA" sz="1050" dirty="0">
                <a:latin typeface="Open Sans"/>
                <a:ea typeface="Open Sans" panose="020B0606030504020204" pitchFamily="34" charset="0"/>
                <a:cs typeface="Open Sans" panose="020B0606030504020204" pitchFamily="34" charset="0"/>
              </a:rPr>
              <a:t>(Agence internationale pour les énergies renouvelables, </a:t>
            </a:r>
            <a:r>
              <a:rPr lang="en-ZA" sz="1050" dirty="0">
                <a:latin typeface="Open Sans"/>
                <a:ea typeface="Open Sans" panose="020B0606030504020204" pitchFamily="34" charset="0"/>
                <a:cs typeface="Open Sans" panose="020B0606030504020204" pitchFamily="34" charset="0"/>
                <a:hlinkClick r:id="rId7"/>
              </a:rPr>
              <a:t>gauche</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8"/>
              </a:rPr>
              <a:t>milieu</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9"/>
              </a:rPr>
              <a:t>droite</a:t>
            </a:r>
            <a:r>
              <a:rPr lang="en-ZA" sz="1050" dirty="0">
                <a:latin typeface="Open Sans"/>
                <a:ea typeface="Open Sans" panose="020B0606030504020204" pitchFamily="34" charset="0"/>
                <a:cs typeface="Open Sans" panose="020B0606030504020204" pitchFamily="34" charset="0"/>
              </a:rPr>
              <a:t>, licence : </a:t>
            </a:r>
            <a:r>
              <a:rPr lang="en-ZA" sz="1050" dirty="0">
                <a:latin typeface="Open Sans"/>
                <a:ea typeface="Open Sans" panose="020B0606030504020204" pitchFamily="34" charset="0"/>
                <a:cs typeface="Open Sans" panose="020B0606030504020204" pitchFamily="34" charset="0"/>
                <a:hlinkClick r:id="rId10"/>
              </a:rPr>
              <a:t>CC BY-NC-ND 2.0</a:t>
            </a:r>
            <a:r>
              <a:rPr lang="en-ZA" sz="1050" dirty="0">
                <a:latin typeface="Open Sans"/>
                <a:ea typeface="Open Sans" panose="020B0606030504020204" pitchFamily="34" charset="0"/>
                <a:cs typeface="Open Sans" panose="020B0606030504020204" pitchFamily="34" charset="0"/>
              </a:rPr>
              <a:t>)</a:t>
            </a:r>
            <a:endParaRPr lang="en-ZA" sz="105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76333650"/>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8.3.3 Rôle des technologies hors réseau</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82699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En réseau ou hors réseau</a:t>
            </a:r>
          </a:p>
        </p:txBody>
      </p:sp>
      <p:pic>
        <p:nvPicPr>
          <p:cNvPr id="7" name="Picture 7" descr="Graphical user interface&#10;&#10;Description automatically generated">
            <a:extLst>
              <a:ext uri="{FF2B5EF4-FFF2-40B4-BE49-F238E27FC236}">
                <a16:creationId xmlns:a16="http://schemas.microsoft.com/office/drawing/2014/main" id="{2A78F6F4-E943-4618-950E-18399E3AA3F4}"/>
              </a:ext>
            </a:extLst>
          </p:cNvPr>
          <p:cNvPicPr>
            <a:picLocks noChangeAspect="1"/>
          </p:cNvPicPr>
          <p:nvPr/>
        </p:nvPicPr>
        <p:blipFill rotWithShape="1">
          <a:blip r:embed="rId4"/>
          <a:srcRect l="1182" t="13529" r="42097" b="14921"/>
          <a:stretch/>
        </p:blipFill>
        <p:spPr>
          <a:xfrm>
            <a:off x="3046519" y="1819017"/>
            <a:ext cx="6110630" cy="4344180"/>
          </a:xfrm>
          <a:prstGeom prst="rect">
            <a:avLst/>
          </a:prstGeom>
        </p:spPr>
      </p:pic>
      <p:sp>
        <p:nvSpPr>
          <p:cNvPr id="10" name="Rectangle 9">
            <a:extLst>
              <a:ext uri="{FF2B5EF4-FFF2-40B4-BE49-F238E27FC236}">
                <a16:creationId xmlns:a16="http://schemas.microsoft.com/office/drawing/2014/main" id="{6E82542B-46EC-4C06-B065-9C6DF51E52D8}"/>
              </a:ext>
            </a:extLst>
          </p:cNvPr>
          <p:cNvSpPr/>
          <p:nvPr/>
        </p:nvSpPr>
        <p:spPr>
          <a:xfrm>
            <a:off x="4361677" y="6157577"/>
            <a:ext cx="3442038"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(Notre monde en données, </a:t>
            </a:r>
            <a:r>
              <a:rPr lang="en-ZA" sz="1000" dirty="0">
                <a:latin typeface="Open Sans"/>
                <a:ea typeface="Open Sans" panose="020B0606030504020204" pitchFamily="34" charset="0"/>
                <a:cs typeface="Open Sans" panose="020B0606030504020204" pitchFamily="34" charset="0"/>
                <a:hlinkClick r:id="rId5"/>
              </a:rPr>
              <a:t>image</a:t>
            </a:r>
            <a:r>
              <a:rPr lang="en-ZA" sz="1000" dirty="0">
                <a:latin typeface="Open Sans"/>
                <a:ea typeface="Open Sans" panose="020B0606030504020204" pitchFamily="34" charset="0"/>
                <a:cs typeface="Open Sans" panose="020B0606030504020204" pitchFamily="34" charset="0"/>
              </a:rPr>
              <a:t>, licence : </a:t>
            </a:r>
            <a:r>
              <a:rPr lang="en-ZA" sz="1000" dirty="0">
                <a:latin typeface="Open Sans"/>
                <a:ea typeface="Open Sans" panose="020B0606030504020204" pitchFamily="34" charset="0"/>
                <a:cs typeface="Open Sans" panose="020B0606030504020204" pitchFamily="34" charset="0"/>
                <a:hlinkClick r:id="rId6"/>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34473632"/>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770564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8.3.4 Technologies hors réseau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1)</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963464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En réseau ou hors réseau</a:t>
            </a:r>
          </a:p>
        </p:txBody>
      </p:sp>
      <p:sp>
        <p:nvSpPr>
          <p:cNvPr id="4" name="Rectangle 3">
            <a:extLst>
              <a:ext uri="{FF2B5EF4-FFF2-40B4-BE49-F238E27FC236}">
                <a16:creationId xmlns:a16="http://schemas.microsoft.com/office/drawing/2014/main" id="{E58469B8-3DF1-4676-AD6C-4A3CFDEACDDC}"/>
              </a:ext>
            </a:extLst>
          </p:cNvPr>
          <p:cNvSpPr/>
          <p:nvPr/>
        </p:nvSpPr>
        <p:spPr>
          <a:xfrm>
            <a:off x="887214" y="2029615"/>
            <a:ext cx="5082109" cy="3170099"/>
          </a:xfrm>
          <a:prstGeom prst="rect">
            <a:avLst/>
          </a:prstGeom>
        </p:spPr>
        <p:txBody>
          <a:bodyPr wrap="square" lIns="91440" tIns="45720" rIns="91440" bIns="45720" anchor="t">
            <a:spAutoFit/>
          </a:bodyPr>
          <a:lstStyle/>
          <a:p>
            <a:pPr>
              <a:spcAft>
                <a:spcPts val="1200"/>
              </a:spcAft>
            </a:pPr>
            <a:r>
              <a:rPr lang="en-ZA" sz="2000" dirty="0" err="1">
                <a:latin typeface="Open Sans"/>
                <a:ea typeface="Open Sans" panose="020B0606030504020204" pitchFamily="34" charset="0"/>
                <a:cs typeface="Open Sans" panose="020B0606030504020204" pitchFamily="34" charset="0"/>
              </a:rPr>
              <a:t>Exemple</a:t>
            </a:r>
            <a:r>
              <a:rPr lang="en-ZA" sz="2000" dirty="0">
                <a:latin typeface="Open Sans"/>
                <a:ea typeface="Open Sans" panose="020B0606030504020204" pitchFamily="34" charset="0"/>
                <a:cs typeface="Open Sans" panose="020B0606030504020204" pitchFamily="34" charset="0"/>
              </a:rPr>
              <a:t> de données </a:t>
            </a:r>
            <a:r>
              <a:rPr lang="en-ZA" sz="2000" dirty="0" err="1">
                <a:latin typeface="Open Sans"/>
                <a:ea typeface="Open Sans" panose="020B0606030504020204" pitchFamily="34" charset="0"/>
                <a:cs typeface="Open Sans" panose="020B0606030504020204" pitchFamily="34" charset="0"/>
              </a:rPr>
              <a:t>photovoltaïques</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décentralisées</a:t>
            </a:r>
            <a:r>
              <a:rPr lang="en-ZA" sz="2000" dirty="0">
                <a:latin typeface="Open Sans"/>
                <a:ea typeface="Open Sans" panose="020B0606030504020204" pitchFamily="34" charset="0"/>
                <a:cs typeface="Open Sans" panose="020B0606030504020204" pitchFamily="34" charset="0"/>
              </a:rPr>
              <a:t> pour les paramètres clés </a:t>
            </a:r>
            <a:r>
              <a:rPr lang="en-ZA" sz="2000" dirty="0" err="1">
                <a:latin typeface="Open Sans"/>
                <a:ea typeface="Open Sans" panose="020B0606030504020204" pitchFamily="34" charset="0"/>
                <a:cs typeface="Open Sans" panose="020B0606030504020204" pitchFamily="34" charset="0"/>
              </a:rPr>
              <a:t>d'OSeMOSYS</a:t>
            </a:r>
            <a:r>
              <a:rPr lang="en-ZA" sz="2000" dirty="0">
                <a:latin typeface="Open Sans"/>
                <a:ea typeface="Open Sans" panose="020B0606030504020204" pitchFamily="34" charset="0"/>
                <a:cs typeface="Open Sans" panose="020B0606030504020204" pitchFamily="34" charset="0"/>
              </a:rPr>
              <a:t> :</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Facteur de capacité : </a:t>
            </a:r>
            <a:r>
              <a:rPr lang="en-ZA" sz="2000" dirty="0">
                <a:solidFill>
                  <a:srgbClr val="000000"/>
                </a:solidFill>
                <a:latin typeface="Open Sans"/>
                <a:ea typeface="Open Sans" panose="020B0606030504020204" pitchFamily="34" charset="0"/>
                <a:cs typeface="Open Sans" panose="020B0606030504020204" pitchFamily="34" charset="0"/>
              </a:rPr>
              <a:t>varie selon les pays</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Coût</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b="1" dirty="0" err="1">
                <a:solidFill>
                  <a:srgbClr val="000000"/>
                </a:solidFill>
                <a:latin typeface="Open Sans"/>
                <a:ea typeface="Open Sans" panose="020B0606030504020204" pitchFamily="34" charset="0"/>
                <a:cs typeface="Open Sans" panose="020B0606030504020204" pitchFamily="34" charset="0"/>
              </a:rPr>
              <a:t>en</a:t>
            </a:r>
            <a:r>
              <a:rPr lang="en-ZA" sz="2000" b="1" dirty="0">
                <a:solidFill>
                  <a:srgbClr val="000000"/>
                </a:solidFill>
                <a:latin typeface="Open Sans"/>
                <a:ea typeface="Open Sans" panose="020B0606030504020204" pitchFamily="34" charset="0"/>
                <a:cs typeface="Open Sans" panose="020B0606030504020204" pitchFamily="34" charset="0"/>
              </a:rPr>
              <a:t> capital : </a:t>
            </a:r>
            <a:r>
              <a:rPr lang="en-ZA" sz="2000" dirty="0">
                <a:solidFill>
                  <a:srgbClr val="000000"/>
                </a:solidFill>
                <a:latin typeface="Open Sans"/>
                <a:ea typeface="Open Sans" panose="020B0606030504020204" pitchFamily="34" charset="0"/>
                <a:cs typeface="Open Sans" panose="020B0606030504020204" pitchFamily="34" charset="0"/>
              </a:rPr>
              <a:t>2840 $/kW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Coût fixe : </a:t>
            </a:r>
            <a:r>
              <a:rPr lang="en-ZA" sz="2000" dirty="0">
                <a:solidFill>
                  <a:srgbClr val="000000"/>
                </a:solidFill>
                <a:latin typeface="Open Sans"/>
                <a:ea typeface="Open Sans" panose="020B0606030504020204" pitchFamily="34" charset="0"/>
                <a:cs typeface="Open Sans" panose="020B0606030504020204" pitchFamily="34" charset="0"/>
              </a:rPr>
              <a:t>28 $/kW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Durée de vie opérationnelle : </a:t>
            </a:r>
            <a:r>
              <a:rPr lang="en-ZA" sz="2000" dirty="0">
                <a:solidFill>
                  <a:srgbClr val="000000"/>
                </a:solidFill>
                <a:latin typeface="Open Sans"/>
                <a:ea typeface="Open Sans" panose="020B0606030504020204" pitchFamily="34" charset="0"/>
                <a:cs typeface="Open Sans" panose="020B0606030504020204" pitchFamily="34" charset="0"/>
              </a:rPr>
              <a:t>20 ans</a:t>
            </a:r>
          </a:p>
        </p:txBody>
      </p:sp>
      <p:sp>
        <p:nvSpPr>
          <p:cNvPr id="9" name="Rectangle 8">
            <a:extLst>
              <a:ext uri="{FF2B5EF4-FFF2-40B4-BE49-F238E27FC236}">
                <a16:creationId xmlns:a16="http://schemas.microsoft.com/office/drawing/2014/main" id="{17142C54-CA32-420E-A26A-9A1B27D140C2}"/>
              </a:ext>
            </a:extLst>
          </p:cNvPr>
          <p:cNvSpPr/>
          <p:nvPr/>
        </p:nvSpPr>
        <p:spPr>
          <a:xfrm>
            <a:off x="939765" y="6145924"/>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(Source des données : </a:t>
            </a:r>
            <a:r>
              <a:rPr lang="en-ZA" sz="1000" dirty="0" err="1">
                <a:latin typeface="Open Sans"/>
              </a:rPr>
              <a:t>Pappis </a:t>
            </a:r>
            <a:r>
              <a:rPr lang="en-ZA" sz="1000" dirty="0">
                <a:latin typeface="Open Sans"/>
              </a:rPr>
              <a:t>et al. (2019) </a:t>
            </a:r>
            <a:r>
              <a:rPr lang="en-ZA" sz="1000" dirty="0">
                <a:latin typeface="Open Sans"/>
                <a:hlinkClick r:id="rId4"/>
              </a:rPr>
              <a:t>Energy Projections for African Countries</a:t>
            </a:r>
            <a:r>
              <a:rPr lang="en-ZA" sz="1000" dirty="0">
                <a:latin typeface="Open Sans"/>
              </a:rPr>
              <a:t>)</a:t>
            </a:r>
          </a:p>
        </p:txBody>
      </p:sp>
    </p:spTree>
    <p:extLst>
      <p:ext uri="{BB962C8B-B14F-4D97-AF65-F5344CB8AC3E}">
        <p14:creationId xmlns:p14="http://schemas.microsoft.com/office/powerpoint/2010/main" val="448874038"/>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4" y="1411390"/>
            <a:ext cx="748017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8.3.5 Technologies hors réseau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2)</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875782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En réseau ou hors réseau</a:t>
            </a:r>
          </a:p>
        </p:txBody>
      </p:sp>
      <p:pic>
        <p:nvPicPr>
          <p:cNvPr id="9" name="Picture 9" descr="Diagram&#10;&#10;Description automatically generated">
            <a:extLst>
              <a:ext uri="{FF2B5EF4-FFF2-40B4-BE49-F238E27FC236}">
                <a16:creationId xmlns:a16="http://schemas.microsoft.com/office/drawing/2014/main" id="{3BEC288D-8EA6-405C-A7CA-6D6614F57163}"/>
              </a:ext>
            </a:extLst>
          </p:cNvPr>
          <p:cNvPicPr>
            <a:picLocks noChangeAspect="1"/>
          </p:cNvPicPr>
          <p:nvPr/>
        </p:nvPicPr>
        <p:blipFill>
          <a:blip r:embed="rId4"/>
          <a:stretch>
            <a:fillRect/>
          </a:stretch>
        </p:blipFill>
        <p:spPr>
          <a:xfrm>
            <a:off x="3732363" y="1819322"/>
            <a:ext cx="4741651" cy="4297658"/>
          </a:xfrm>
          <a:prstGeom prst="rect">
            <a:avLst/>
          </a:prstGeom>
        </p:spPr>
      </p:pic>
    </p:spTree>
    <p:extLst>
      <p:ext uri="{BB962C8B-B14F-4D97-AF65-F5344CB8AC3E}">
        <p14:creationId xmlns:p14="http://schemas.microsoft.com/office/powerpoint/2010/main" val="3827969758"/>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F59689C2-E267-4B29-8297-8C34E5F1C32B}"/>
              </a:ext>
            </a:extLst>
          </p:cNvPr>
          <p:cNvPicPr>
            <a:picLocks noChangeAspect="1"/>
          </p:cNvPicPr>
          <p:nvPr/>
        </p:nvPicPr>
        <p:blipFill>
          <a:blip r:embed="rId3"/>
          <a:stretch>
            <a:fillRect/>
          </a:stretch>
        </p:blipFill>
        <p:spPr>
          <a:xfrm>
            <a:off x="-3565" y="-1605"/>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735495" y="222069"/>
            <a:ext cx="5658773" cy="1150037"/>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3700" dirty="0" err="1">
                <a:latin typeface="Open Sans"/>
              </a:rPr>
              <a:t>Résultats</a:t>
            </a:r>
            <a:r>
              <a:rPr lang="en-GB" sz="3700" dirty="0">
                <a:latin typeface="Open Sans"/>
              </a:rPr>
              <a:t> </a:t>
            </a:r>
            <a:r>
              <a:rPr lang="en-GB" sz="3700" dirty="0" err="1">
                <a:latin typeface="Open Sans"/>
              </a:rPr>
              <a:t>attendus</a:t>
            </a:r>
            <a:r>
              <a:rPr lang="en-GB" sz="3700" dirty="0">
                <a:latin typeface="Open Sans"/>
              </a:rPr>
              <a:t> des </a:t>
            </a:r>
            <a:r>
              <a:rPr lang="en-GB" sz="3700" dirty="0" err="1">
                <a:latin typeface="Open Sans"/>
              </a:rPr>
              <a:t>apprentissages</a:t>
            </a:r>
            <a:r>
              <a:rPr lang="en-GB" sz="3700" dirty="0">
                <a:latin typeface="Open Sans"/>
              </a:rPr>
              <a:t> (RAA)</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40693" y="1527964"/>
            <a:ext cx="7741604" cy="465730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À la fin du Cours 8, </a:t>
            </a:r>
            <a:r>
              <a:rPr lang="en-GB" sz="2000" b="1" dirty="0" err="1">
                <a:solidFill>
                  <a:schemeClr val="accent5">
                    <a:lumMod val="60000"/>
                    <a:lumOff val="40000"/>
                  </a:schemeClr>
                </a:solidFill>
                <a:latin typeface="Open Sans"/>
                <a:ea typeface="+mn-lt"/>
                <a:cs typeface="+mn-lt"/>
              </a:rPr>
              <a:t>vous</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devriez</a:t>
            </a:r>
            <a:r>
              <a:rPr lang="en-GB" sz="2000" b="1" dirty="0">
                <a:solidFill>
                  <a:schemeClr val="accent5">
                    <a:lumMod val="60000"/>
                    <a:lumOff val="40000"/>
                  </a:schemeClr>
                </a:solidFill>
                <a:latin typeface="Open Sans"/>
                <a:ea typeface="+mn-lt"/>
                <a:cs typeface="+mn-lt"/>
              </a:rPr>
              <a:t>:</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Font typeface="Arial"/>
              <a:buChar char="•"/>
            </a:pPr>
            <a:r>
              <a:rPr lang="en-GB" sz="2000" dirty="0">
                <a:latin typeface="Open Sans"/>
                <a:ea typeface="+mn-lt"/>
                <a:cs typeface="+mn-lt"/>
              </a:rPr>
              <a:t>RAA1: </a:t>
            </a:r>
            <a:r>
              <a:rPr lang="en-GB" sz="2000" dirty="0" err="1">
                <a:latin typeface="Open Sans"/>
                <a:ea typeface="+mn-lt"/>
                <a:cs typeface="+mn-lt"/>
              </a:rPr>
              <a:t>Comprendre</a:t>
            </a:r>
            <a:r>
              <a:rPr lang="en-GB" sz="2000" dirty="0">
                <a:latin typeface="Open Sans"/>
                <a:ea typeface="+mn-lt"/>
                <a:cs typeface="+mn-lt"/>
              </a:rPr>
              <a:t> les principales caractéristiques des centrales photovoltaïques, leurs impacts environnementaux et sociaux, et comment les représenter dans </a:t>
            </a:r>
            <a:r>
              <a:rPr lang="en-GB" sz="2000" dirty="0" err="1">
                <a:latin typeface="Open Sans"/>
                <a:ea typeface="+mn-lt"/>
                <a:cs typeface="+mn-lt"/>
              </a:rPr>
              <a:t>OSeMOSYS</a:t>
            </a:r>
            <a:endParaRPr lang="en-US" sz="2000" dirty="0">
              <a:latin typeface="Open Sans"/>
              <a:ea typeface="+mn-lt"/>
              <a:cs typeface="+mn-lt"/>
            </a:endParaRPr>
          </a:p>
          <a:p>
            <a:pPr marL="342900" indent="-342900">
              <a:spcBef>
                <a:spcPts val="1000"/>
              </a:spcBef>
              <a:buFont typeface="Arial"/>
              <a:buChar char="•"/>
            </a:pPr>
            <a:r>
              <a:rPr lang="en-US" sz="2000" dirty="0">
                <a:latin typeface="Open Sans"/>
                <a:ea typeface="+mn-lt"/>
                <a:cs typeface="+mn-lt"/>
              </a:rPr>
              <a:t>RAA2 : </a:t>
            </a:r>
            <a:r>
              <a:rPr lang="en-GB" sz="2000" dirty="0">
                <a:latin typeface="Open Sans"/>
                <a:ea typeface="+mn-lt"/>
                <a:cs typeface="+mn-lt"/>
              </a:rPr>
              <a:t>Comprendre les principales caractéristiques des centrales éoliennes, leurs impacts environnementaux et sociaux, et la manière de les représenter dans </a:t>
            </a:r>
            <a:r>
              <a:rPr lang="en-GB" sz="2000" dirty="0" err="1">
                <a:latin typeface="Open Sans"/>
                <a:ea typeface="+mn-lt"/>
                <a:cs typeface="+mn-lt"/>
              </a:rPr>
              <a:t>OSeMOSYS.</a:t>
            </a:r>
            <a:endParaRPr lang="en-US" sz="2000" dirty="0">
              <a:latin typeface="Open Sans"/>
              <a:ea typeface="+mn-lt"/>
              <a:cs typeface="+mn-lt"/>
            </a:endParaRPr>
          </a:p>
          <a:p>
            <a:pPr marL="342900" indent="-342900">
              <a:spcBef>
                <a:spcPts val="1000"/>
              </a:spcBef>
              <a:buFont typeface="Arial"/>
              <a:buChar char="•"/>
            </a:pPr>
            <a:r>
              <a:rPr lang="en-US" sz="2000" dirty="0">
                <a:latin typeface="Open Sans"/>
                <a:ea typeface="+mn-lt"/>
                <a:cs typeface="+mn-lt"/>
              </a:rPr>
              <a:t>RAA3 : Apprendre la différence entre les technologies en réseau et hors réseau et </a:t>
            </a:r>
            <a:r>
              <a:rPr lang="en-US" sz="2000" dirty="0" err="1">
                <a:latin typeface="Open Sans"/>
                <a:ea typeface="+mn-lt"/>
                <a:cs typeface="+mn-lt"/>
              </a:rPr>
              <a:t>leurs</a:t>
            </a:r>
            <a:r>
              <a:rPr lang="en-US" sz="2000" dirty="0">
                <a:latin typeface="Open Sans"/>
                <a:ea typeface="+mn-lt"/>
                <a:cs typeface="+mn-lt"/>
              </a:rPr>
              <a:t> </a:t>
            </a:r>
            <a:r>
              <a:rPr lang="en-US" sz="2000" dirty="0" err="1">
                <a:latin typeface="Open Sans"/>
                <a:ea typeface="+mn-lt"/>
                <a:cs typeface="+mn-lt"/>
              </a:rPr>
              <a:t>caractéristiques</a:t>
            </a:r>
            <a:endParaRPr lang="en-GB" sz="2000" dirty="0">
              <a:latin typeface="Open Sans"/>
              <a:ea typeface="+mn-lt"/>
              <a:cs typeface="+mn-lt"/>
            </a:endParaRPr>
          </a:p>
          <a:p>
            <a:pPr marL="342900" indent="-342900">
              <a:spcBef>
                <a:spcPts val="1000"/>
              </a:spcBef>
              <a:buFont typeface="Arial"/>
              <a:buChar char="•"/>
            </a:pPr>
            <a:r>
              <a:rPr lang="en-US" sz="2000" dirty="0">
                <a:latin typeface="Open Sans"/>
                <a:ea typeface="+mn-lt"/>
                <a:cs typeface="+mn-lt"/>
              </a:rPr>
              <a:t>RAA4 : Découvrir les dernières tendances énergétiques en matière de stockage, de réseaux intelligents, d'hydrogène et de technologies de </a:t>
            </a:r>
            <a:r>
              <a:rPr lang="en-US" sz="2000" dirty="0" err="1">
                <a:latin typeface="Open Sans"/>
                <a:ea typeface="+mn-lt"/>
                <a:cs typeface="+mn-lt"/>
              </a:rPr>
              <a:t>désalinisation</a:t>
            </a:r>
            <a:r>
              <a:rPr lang="en-US" sz="2000" dirty="0">
                <a:latin typeface="Open Sans"/>
                <a:ea typeface="+mn-lt"/>
                <a:cs typeface="+mn-lt"/>
              </a:rPr>
              <a:t> de l'eau, leurs applications potentielles et leur impact sur le </a:t>
            </a:r>
            <a:r>
              <a:rPr lang="en-US" sz="2000" dirty="0" err="1">
                <a:latin typeface="Open Sans"/>
                <a:ea typeface="+mn-lt"/>
                <a:cs typeface="+mn-lt"/>
              </a:rPr>
              <a:t>système</a:t>
            </a:r>
            <a:r>
              <a:rPr lang="en-US" sz="2000" dirty="0">
                <a:latin typeface="Open Sans"/>
                <a:ea typeface="+mn-lt"/>
                <a:cs typeface="+mn-lt"/>
              </a:rPr>
              <a:t> </a:t>
            </a:r>
            <a:r>
              <a:rPr lang="en-US" sz="2000" dirty="0" err="1">
                <a:latin typeface="Open Sans"/>
                <a:ea typeface="+mn-lt"/>
                <a:cs typeface="+mn-lt"/>
              </a:rPr>
              <a:t>énergétique</a:t>
            </a:r>
            <a:endParaRPr lang="en-US" sz="2000" dirty="0">
              <a:latin typeface="Open Sans"/>
              <a:cs typeface="Calibri"/>
            </a:endParaRP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8.3 Références</a:t>
            </a:r>
          </a:p>
        </p:txBody>
      </p:sp>
      <p:sp>
        <p:nvSpPr>
          <p:cNvPr id="2" name="TextBox 1">
            <a:extLst>
              <a:ext uri="{FF2B5EF4-FFF2-40B4-BE49-F238E27FC236}">
                <a16:creationId xmlns:a16="http://schemas.microsoft.com/office/drawing/2014/main" id="{7148AEDB-7287-4D27-B184-B1917A625D2A}"/>
              </a:ext>
            </a:extLst>
          </p:cNvPr>
          <p:cNvSpPr txBox="1"/>
          <p:nvPr/>
        </p:nvSpPr>
        <p:spPr>
          <a:xfrm>
            <a:off x="887215" y="1396401"/>
            <a:ext cx="491296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et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et Kougias, I., éditeur(s), EUR 29904 FR, Office des publications de l'Union européenne, Luxembourg, 2019, ISBN 978-92-76-12391-0, doi:10.2760/678700, JRC118432.</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712620" y="1342683"/>
            <a:ext cx="1105008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8.4.1 Introduction aux tendances et aux innovations en matière de nouvelles énergies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05818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8.4 Tendances en matière de nouvelles énergies</a:t>
            </a:r>
          </a:p>
        </p:txBody>
      </p:sp>
      <p:graphicFrame>
        <p:nvGraphicFramePr>
          <p:cNvPr id="10" name="Diagram 10">
            <a:extLst>
              <a:ext uri="{FF2B5EF4-FFF2-40B4-BE49-F238E27FC236}">
                <a16:creationId xmlns:a16="http://schemas.microsoft.com/office/drawing/2014/main" id="{3D53E998-0CD5-4024-BA96-85309CD031CA}"/>
              </a:ext>
            </a:extLst>
          </p:cNvPr>
          <p:cNvGraphicFramePr/>
          <p:nvPr>
            <p:extLst>
              <p:ext uri="{D42A27DB-BD31-4B8C-83A1-F6EECF244321}">
                <p14:modId xmlns:p14="http://schemas.microsoft.com/office/powerpoint/2010/main" val="3478774370"/>
              </p:ext>
            </p:extLst>
          </p:nvPr>
        </p:nvGraphicFramePr>
        <p:xfrm>
          <a:off x="3278038" y="1959634"/>
          <a:ext cx="5463395" cy="42902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366" name="Rectangle 3365">
            <a:extLst>
              <a:ext uri="{FF2B5EF4-FFF2-40B4-BE49-F238E27FC236}">
                <a16:creationId xmlns:a16="http://schemas.microsoft.com/office/drawing/2014/main" id="{914AA20E-7A07-4456-BDB3-08D3B0657776}"/>
              </a:ext>
            </a:extLst>
          </p:cNvPr>
          <p:cNvSpPr/>
          <p:nvPr/>
        </p:nvSpPr>
        <p:spPr>
          <a:xfrm>
            <a:off x="4903692" y="3728781"/>
            <a:ext cx="2201438" cy="1077218"/>
          </a:xfrm>
          <a:prstGeom prst="rect">
            <a:avLst/>
          </a:prstGeom>
        </p:spPr>
        <p:txBody>
          <a:bodyPr wrap="square" lIns="91440" tIns="45720" rIns="91440" bIns="45720" anchor="t">
            <a:spAutoFit/>
          </a:bodyPr>
          <a:lstStyle/>
          <a:p>
            <a:pPr algn="ctr">
              <a:spcAft>
                <a:spcPts val="1200"/>
              </a:spcAft>
            </a:pPr>
            <a:r>
              <a:rPr lang="en-ZA" sz="1600" dirty="0" err="1">
                <a:latin typeface="Open Sans"/>
                <a:ea typeface="Open Sans" panose="020B0606030504020204" pitchFamily="34" charset="0"/>
                <a:cs typeface="Open Sans" panose="020B0606030504020204" pitchFamily="34" charset="0"/>
              </a:rPr>
              <a:t>Pourquoi</a:t>
            </a:r>
            <a:r>
              <a:rPr lang="en-ZA" sz="1600" dirty="0">
                <a:latin typeface="Open Sans"/>
                <a:ea typeface="Open Sans" panose="020B0606030504020204" pitchFamily="34" charset="0"/>
                <a:cs typeface="Open Sans" panose="020B0606030504020204" pitchFamily="34" charset="0"/>
              </a:rPr>
              <a:t> </a:t>
            </a:r>
            <a:r>
              <a:rPr lang="en-ZA" sz="1600" dirty="0" err="1">
                <a:latin typeface="Open Sans"/>
                <a:ea typeface="Open Sans" panose="020B0606030504020204" pitchFamily="34" charset="0"/>
                <a:cs typeface="Open Sans" panose="020B0606030504020204" pitchFamily="34" charset="0"/>
              </a:rPr>
              <a:t>avons</a:t>
            </a:r>
            <a:r>
              <a:rPr lang="en-ZA" sz="1600" dirty="0">
                <a:latin typeface="Open Sans"/>
                <a:ea typeface="Open Sans" panose="020B0606030504020204" pitchFamily="34" charset="0"/>
                <a:cs typeface="Open Sans" panose="020B0606030504020204" pitchFamily="34" charset="0"/>
              </a:rPr>
              <a:t>-nous </a:t>
            </a:r>
            <a:r>
              <a:rPr lang="en-ZA" sz="1600" dirty="0" err="1">
                <a:latin typeface="Open Sans"/>
                <a:ea typeface="Open Sans" panose="020B0606030504020204" pitchFamily="34" charset="0"/>
                <a:cs typeface="Open Sans" panose="020B0606030504020204" pitchFamily="34" charset="0"/>
              </a:rPr>
              <a:t>besoin</a:t>
            </a:r>
            <a:r>
              <a:rPr lang="en-ZA" sz="1600" dirty="0">
                <a:latin typeface="Open Sans"/>
                <a:ea typeface="Open Sans" panose="020B0606030504020204" pitchFamily="34" charset="0"/>
                <a:cs typeface="Open Sans" panose="020B0606030504020204" pitchFamily="34" charset="0"/>
              </a:rPr>
              <a:t> </a:t>
            </a:r>
            <a:r>
              <a:rPr lang="en-ZA" sz="1600" dirty="0" err="1">
                <a:latin typeface="Open Sans"/>
                <a:ea typeface="Open Sans" panose="020B0606030504020204" pitchFamily="34" charset="0"/>
                <a:cs typeface="Open Sans" panose="020B0606030504020204" pitchFamily="34" charset="0"/>
              </a:rPr>
              <a:t>d'innovation</a:t>
            </a:r>
            <a:r>
              <a:rPr lang="en-ZA" sz="1600" dirty="0">
                <a:latin typeface="Open Sans"/>
                <a:ea typeface="Open Sans" panose="020B0606030504020204" pitchFamily="34" charset="0"/>
                <a:cs typeface="Open Sans" panose="020B0606030504020204" pitchFamily="34" charset="0"/>
              </a:rPr>
              <a:t> dans le </a:t>
            </a:r>
            <a:r>
              <a:rPr lang="en-ZA" sz="1600" dirty="0" err="1">
                <a:latin typeface="Open Sans"/>
                <a:ea typeface="Open Sans" panose="020B0606030504020204" pitchFamily="34" charset="0"/>
                <a:cs typeface="Open Sans" panose="020B0606030504020204" pitchFamily="34" charset="0"/>
              </a:rPr>
              <a:t>domaine</a:t>
            </a:r>
            <a:r>
              <a:rPr lang="en-ZA" sz="1600" dirty="0">
                <a:latin typeface="Open Sans"/>
                <a:ea typeface="Open Sans" panose="020B0606030504020204" pitchFamily="34" charset="0"/>
                <a:cs typeface="Open Sans" panose="020B0606030504020204" pitchFamily="34" charset="0"/>
              </a:rPr>
              <a:t> de </a:t>
            </a:r>
            <a:r>
              <a:rPr lang="en-ZA" sz="1600" dirty="0" err="1">
                <a:latin typeface="Open Sans"/>
                <a:ea typeface="Open Sans" panose="020B0606030504020204" pitchFamily="34" charset="0"/>
                <a:cs typeface="Open Sans" panose="020B0606030504020204" pitchFamily="34" charset="0"/>
              </a:rPr>
              <a:t>l'énergie</a:t>
            </a:r>
            <a:r>
              <a:rPr lang="en-ZA" sz="1600" dirty="0">
                <a:latin typeface="Open Sans"/>
                <a:ea typeface="Open Sans" panose="020B0606030504020204" pitchFamily="34" charset="0"/>
                <a:cs typeface="Open Sans" panose="020B0606030504020204" pitchFamily="34" charset="0"/>
              </a:rPr>
              <a:t> ?</a:t>
            </a:r>
            <a:endParaRPr lang="en-ZA"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3368" name="Rectangle 3367">
            <a:extLst>
              <a:ext uri="{FF2B5EF4-FFF2-40B4-BE49-F238E27FC236}">
                <a16:creationId xmlns:a16="http://schemas.microsoft.com/office/drawing/2014/main" id="{BA244A64-9F34-4B9C-A88F-C44B443AD618}"/>
              </a:ext>
            </a:extLst>
          </p:cNvPr>
          <p:cNvSpPr/>
          <p:nvPr/>
        </p:nvSpPr>
        <p:spPr>
          <a:xfrm>
            <a:off x="8994079" y="6159062"/>
            <a:ext cx="2768630"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mn-lt"/>
                <a:cs typeface="+mn-lt"/>
                <a:hlinkClick r:id="rId9"/>
              </a:rPr>
              <a:t>Sridharan, V. (2021)</a:t>
            </a:r>
            <a:r>
              <a:rPr lang="en-ZA" sz="1000" dirty="0">
                <a:latin typeface="Open Sans"/>
                <a:ea typeface="+mn-lt"/>
                <a:cs typeface="+mn-lt"/>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7703891"/>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8.4.2 Réseaux intelligents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142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8.4 Tendances en matière de nouvelles énergies</a:t>
            </a:r>
          </a:p>
        </p:txBody>
      </p:sp>
      <p:sp>
        <p:nvSpPr>
          <p:cNvPr id="4" name="Rectangle 3">
            <a:extLst>
              <a:ext uri="{FF2B5EF4-FFF2-40B4-BE49-F238E27FC236}">
                <a16:creationId xmlns:a16="http://schemas.microsoft.com/office/drawing/2014/main" id="{37A14C6C-E399-477A-8CD1-9B660148B895}"/>
              </a:ext>
            </a:extLst>
          </p:cNvPr>
          <p:cNvSpPr/>
          <p:nvPr/>
        </p:nvSpPr>
        <p:spPr>
          <a:xfrm>
            <a:off x="8994079" y="6159062"/>
            <a:ext cx="2768630"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mn-lt"/>
                <a:cs typeface="+mn-lt"/>
                <a:hlinkClick r:id="rId4"/>
              </a:rPr>
              <a:t>Sridharan, V. (2021)</a:t>
            </a:r>
            <a:r>
              <a:rPr lang="en-ZA" sz="1000" dirty="0">
                <a:latin typeface="Open Sans"/>
                <a:ea typeface="+mn-lt"/>
                <a:cs typeface="+mn-lt"/>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7FB10ECE-3DFA-4338-9D79-4E0DD8064E81}"/>
              </a:ext>
            </a:extLst>
          </p:cNvPr>
          <p:cNvSpPr/>
          <p:nvPr/>
        </p:nvSpPr>
        <p:spPr>
          <a:xfrm>
            <a:off x="887214" y="1928975"/>
            <a:ext cx="9122146" cy="332398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Les réseaux intelligents permettent un flux bidirectionnel d'informations et d'électricité entre les fournisseurs et les consommateurs.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consommateurs peuvent alors jouer un rôle plus actif dans les systèmes énergétiques.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réseaux intelligents offrent de nombreuses possibilités :</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Tarification en fonction de l'heure d'utilisation et programmation des activités pour réduire la pression sur le réseau</a:t>
            </a:r>
            <a:endParaRPr lang="en-ZA" dirty="0">
              <a:solidFill>
                <a:srgbClr val="000000"/>
              </a:solidFill>
              <a:latin typeface="Calibri" panose="020F0502020204030204"/>
              <a:ea typeface="Open Sans" panose="020B0606030504020204" pitchFamily="34" charset="0"/>
              <a:cs typeface="Calibri" panose="020F0502020204030204"/>
            </a:endParaRP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Meilleure intégration des énergies renouvelables</a:t>
            </a:r>
            <a:endParaRPr lang="en-ZA" dirty="0">
              <a:solidFill>
                <a:srgbClr val="000000"/>
              </a:solidFill>
              <a:latin typeface="Calibri" panose="020F0502020204030204"/>
              <a:ea typeface="Open Sans" panose="020B0606030504020204" pitchFamily="34" charset="0"/>
              <a:cs typeface="Calibri" panose="020F0502020204030204"/>
            </a:endParaRP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Flexibilité et fiabilité accrues du système</a:t>
            </a:r>
          </a:p>
        </p:txBody>
      </p:sp>
    </p:spTree>
    <p:extLst>
      <p:ext uri="{BB962C8B-B14F-4D97-AF65-F5344CB8AC3E}">
        <p14:creationId xmlns:p14="http://schemas.microsoft.com/office/powerpoint/2010/main" val="287764089"/>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8.4.3 Stockage de l'énergie</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49066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8.4 Tendances en matière de nouvelles énergies</a:t>
            </a:r>
          </a:p>
        </p:txBody>
      </p:sp>
      <p:pic>
        <p:nvPicPr>
          <p:cNvPr id="8" name="Picture 8" descr="A picture containing sky, outdoor, road, grass&#10;&#10;Description automatically generated">
            <a:extLst>
              <a:ext uri="{FF2B5EF4-FFF2-40B4-BE49-F238E27FC236}">
                <a16:creationId xmlns:a16="http://schemas.microsoft.com/office/drawing/2014/main" id="{34D2C501-F19B-416C-83B0-52B9AE74A296}"/>
              </a:ext>
            </a:extLst>
          </p:cNvPr>
          <p:cNvPicPr>
            <a:picLocks noChangeAspect="1"/>
          </p:cNvPicPr>
          <p:nvPr/>
        </p:nvPicPr>
        <p:blipFill>
          <a:blip r:embed="rId4"/>
          <a:stretch>
            <a:fillRect/>
          </a:stretch>
        </p:blipFill>
        <p:spPr>
          <a:xfrm>
            <a:off x="2826589" y="1995564"/>
            <a:ext cx="6538821" cy="3686382"/>
          </a:xfrm>
          <a:prstGeom prst="rect">
            <a:avLst/>
          </a:prstGeom>
        </p:spPr>
      </p:pic>
      <p:sp>
        <p:nvSpPr>
          <p:cNvPr id="9" name="Rectangle 8">
            <a:extLst>
              <a:ext uri="{FF2B5EF4-FFF2-40B4-BE49-F238E27FC236}">
                <a16:creationId xmlns:a16="http://schemas.microsoft.com/office/drawing/2014/main" id="{CC4CC335-307D-48D0-AEB1-C0812CD42CD5}"/>
              </a:ext>
            </a:extLst>
          </p:cNvPr>
          <p:cNvSpPr/>
          <p:nvPr/>
        </p:nvSpPr>
        <p:spPr>
          <a:xfrm>
            <a:off x="5761139" y="5681465"/>
            <a:ext cx="6217920" cy="261610"/>
          </a:xfrm>
          <a:prstGeom prst="rect">
            <a:avLst/>
          </a:prstGeom>
        </p:spPr>
        <p:txBody>
          <a:bodyPr wrap="square" lIns="91440" tIns="45720" rIns="91440" bIns="45720" anchor="t">
            <a:spAutoFit/>
          </a:bodyPr>
          <a:lstStyle/>
          <a:p>
            <a:pPr>
              <a:spcAft>
                <a:spcPts val="1200"/>
              </a:spcAft>
            </a:pPr>
            <a:r>
              <a:rPr lang="en-ZA" sz="1100" i="1" dirty="0">
                <a:solidFill>
                  <a:srgbClr val="000000"/>
                </a:solidFill>
                <a:latin typeface="Open Sans"/>
                <a:ea typeface="Open Sans" panose="020B0606030504020204" pitchFamily="34" charset="0"/>
                <a:cs typeface="Open Sans" panose="020B0606030504020204" pitchFamily="34" charset="0"/>
              </a:rPr>
              <a:t>(</a:t>
            </a:r>
            <a:r>
              <a:rPr lang="en-ZA" sz="1050" dirty="0" err="1">
                <a:solidFill>
                  <a:srgbClr val="000000"/>
                </a:solidFill>
                <a:latin typeface="Open Sans"/>
                <a:ea typeface="Open Sans" panose="020B0606030504020204" pitchFamily="34" charset="0"/>
                <a:cs typeface="Open Sans" panose="020B0606030504020204" pitchFamily="34" charset="0"/>
              </a:rPr>
              <a:t>UniEnergy </a:t>
            </a:r>
            <a:r>
              <a:rPr lang="en-ZA" sz="1050" dirty="0">
                <a:solidFill>
                  <a:srgbClr val="000000"/>
                </a:solidFill>
                <a:latin typeface="Open Sans"/>
                <a:ea typeface="Open Sans" panose="020B0606030504020204" pitchFamily="34" charset="0"/>
                <a:cs typeface="Open Sans" panose="020B0606030504020204" pitchFamily="34" charset="0"/>
              </a:rPr>
              <a:t>Technologies, </a:t>
            </a:r>
            <a:r>
              <a:rPr lang="en-ZA" sz="1050" dirty="0">
                <a:solidFill>
                  <a:srgbClr val="000000"/>
                </a:solidFill>
                <a:latin typeface="Open Sans"/>
                <a:ea typeface="Open Sans" panose="020B0606030504020204" pitchFamily="34" charset="0"/>
                <a:cs typeface="Open Sans" panose="020B0606030504020204" pitchFamily="34" charset="0"/>
                <a:hlinkClick r:id="rId5"/>
              </a:rPr>
              <a:t>image</a:t>
            </a:r>
            <a:r>
              <a:rPr lang="en-ZA" sz="1050" dirty="0">
                <a:solidFill>
                  <a:srgbClr val="000000"/>
                </a:solidFill>
                <a:latin typeface="Open Sans"/>
                <a:ea typeface="Open Sans" panose="020B0606030504020204" pitchFamily="34" charset="0"/>
                <a:cs typeface="Open Sans" panose="020B0606030504020204" pitchFamily="34" charset="0"/>
              </a:rPr>
              <a:t>, licence : </a:t>
            </a:r>
            <a:r>
              <a:rPr lang="en-ZA" sz="1050" dirty="0">
                <a:solidFill>
                  <a:srgbClr val="000000"/>
                </a:solidFill>
                <a:latin typeface="Open Sans"/>
                <a:ea typeface="Open Sans" panose="020B0606030504020204" pitchFamily="34" charset="0"/>
                <a:cs typeface="Open Sans" panose="020B0606030504020204" pitchFamily="34" charset="0"/>
                <a:hlinkClick r:id="rId6"/>
              </a:rPr>
              <a:t>CC BY-SA 4.0</a:t>
            </a:r>
            <a:r>
              <a:rPr lang="en-ZA" sz="1050" dirty="0">
                <a:solidFill>
                  <a:srgbClr val="000000"/>
                </a:solidFill>
                <a:latin typeface="Open Sans"/>
                <a:ea typeface="Open Sans" panose="020B0606030504020204" pitchFamily="34" charset="0"/>
                <a:cs typeface="Open Sans" panose="020B0606030504020204" pitchFamily="34" charset="0"/>
              </a:rPr>
              <a:t>)</a:t>
            </a:r>
          </a:p>
        </p:txBody>
      </p:sp>
      <p:sp>
        <p:nvSpPr>
          <p:cNvPr id="4" name="Rectangle 3">
            <a:extLst>
              <a:ext uri="{FF2B5EF4-FFF2-40B4-BE49-F238E27FC236}">
                <a16:creationId xmlns:a16="http://schemas.microsoft.com/office/drawing/2014/main" id="{00E57F02-014D-4E5C-997B-5B5C7AD16A20}"/>
              </a:ext>
            </a:extLst>
          </p:cNvPr>
          <p:cNvSpPr/>
          <p:nvPr/>
        </p:nvSpPr>
        <p:spPr>
          <a:xfrm>
            <a:off x="8994079" y="6159062"/>
            <a:ext cx="2768630"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mn-lt"/>
                <a:cs typeface="+mn-lt"/>
                <a:hlinkClick r:id="rId7"/>
              </a:rPr>
              <a:t>Sridharan, V. (2021)</a:t>
            </a:r>
            <a:r>
              <a:rPr lang="en-ZA" sz="1000" dirty="0">
                <a:latin typeface="Open Sans"/>
                <a:ea typeface="+mn-lt"/>
                <a:cs typeface="+mn-lt"/>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80927232"/>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8.4.4 Hydrogène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11996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8.4 Tendances en matière de nouvelles énergies</a:t>
            </a:r>
          </a:p>
        </p:txBody>
      </p:sp>
      <p:pic>
        <p:nvPicPr>
          <p:cNvPr id="8" name="Picture 8" descr="A picture containing text, outdoor, sky, road&#10;&#10;Description automatically generated">
            <a:extLst>
              <a:ext uri="{FF2B5EF4-FFF2-40B4-BE49-F238E27FC236}">
                <a16:creationId xmlns:a16="http://schemas.microsoft.com/office/drawing/2014/main" id="{2D95039B-689C-4602-8492-973132F99263}"/>
              </a:ext>
            </a:extLst>
          </p:cNvPr>
          <p:cNvPicPr>
            <a:picLocks noChangeAspect="1"/>
          </p:cNvPicPr>
          <p:nvPr/>
        </p:nvPicPr>
        <p:blipFill>
          <a:blip r:embed="rId4"/>
          <a:stretch>
            <a:fillRect/>
          </a:stretch>
        </p:blipFill>
        <p:spPr>
          <a:xfrm>
            <a:off x="3099759" y="1885420"/>
            <a:ext cx="5992482" cy="3863536"/>
          </a:xfrm>
          <a:prstGeom prst="rect">
            <a:avLst/>
          </a:prstGeom>
        </p:spPr>
      </p:pic>
      <p:sp>
        <p:nvSpPr>
          <p:cNvPr id="10" name="Rectangle 9">
            <a:extLst>
              <a:ext uri="{FF2B5EF4-FFF2-40B4-BE49-F238E27FC236}">
                <a16:creationId xmlns:a16="http://schemas.microsoft.com/office/drawing/2014/main" id="{603C4DC7-1042-43E9-AEFA-B7971C63B851}"/>
              </a:ext>
            </a:extLst>
          </p:cNvPr>
          <p:cNvSpPr/>
          <p:nvPr/>
        </p:nvSpPr>
        <p:spPr>
          <a:xfrm>
            <a:off x="5559856" y="5753352"/>
            <a:ext cx="6217920" cy="261610"/>
          </a:xfrm>
          <a:prstGeom prst="rect">
            <a:avLst/>
          </a:prstGeom>
        </p:spPr>
        <p:txBody>
          <a:bodyPr wrap="square" lIns="91440" tIns="45720" rIns="91440" bIns="45720" anchor="t">
            <a:spAutoFit/>
          </a:bodyPr>
          <a:lstStyle/>
          <a:p>
            <a:pPr>
              <a:spcAft>
                <a:spcPts val="1200"/>
              </a:spcAft>
            </a:pPr>
            <a:r>
              <a:rPr lang="en-ZA" sz="1050" dirty="0">
                <a:solidFill>
                  <a:srgbClr val="000000"/>
                </a:solidFill>
                <a:latin typeface="Open Sans"/>
                <a:ea typeface="Open Sans" panose="020B0606030504020204" pitchFamily="34" charset="0"/>
                <a:cs typeface="Open Sans" panose="020B0606030504020204" pitchFamily="34" charset="0"/>
              </a:rPr>
              <a:t>(Département d'État américain, </a:t>
            </a:r>
            <a:r>
              <a:rPr lang="en-ZA" sz="1050" dirty="0">
                <a:solidFill>
                  <a:srgbClr val="000000"/>
                </a:solidFill>
                <a:latin typeface="Open Sans"/>
                <a:ea typeface="Open Sans" panose="020B0606030504020204" pitchFamily="34" charset="0"/>
                <a:cs typeface="Open Sans" panose="020B0606030504020204" pitchFamily="34" charset="0"/>
                <a:hlinkClick r:id="rId5"/>
              </a:rPr>
              <a:t>image</a:t>
            </a:r>
            <a:r>
              <a:rPr lang="en-ZA" sz="1050" dirty="0">
                <a:solidFill>
                  <a:srgbClr val="000000"/>
                </a:solidFill>
                <a:latin typeface="Open Sans"/>
                <a:ea typeface="Open Sans" panose="020B0606030504020204" pitchFamily="34" charset="0"/>
                <a:cs typeface="Open Sans" panose="020B0606030504020204" pitchFamily="34" charset="0"/>
              </a:rPr>
              <a:t>, licence : </a:t>
            </a:r>
            <a:r>
              <a:rPr lang="en-ZA" sz="1050" dirty="0">
                <a:solidFill>
                  <a:srgbClr val="000000"/>
                </a:solidFill>
                <a:latin typeface="Open Sans"/>
                <a:ea typeface="Open Sans" panose="020B0606030504020204" pitchFamily="34" charset="0"/>
                <a:cs typeface="Open Sans" panose="020B0606030504020204" pitchFamily="34" charset="0"/>
                <a:hlinkClick r:id="rId6"/>
              </a:rPr>
              <a:t>CC BY-NC 2.0</a:t>
            </a:r>
            <a:r>
              <a:rPr lang="en-ZA" sz="1050" dirty="0">
                <a:solidFill>
                  <a:srgbClr val="000000"/>
                </a:solidFill>
                <a:latin typeface="Open Sans"/>
                <a:ea typeface="Open Sans" panose="020B0606030504020204" pitchFamily="34" charset="0"/>
                <a:cs typeface="Open Sans" panose="020B0606030504020204" pitchFamily="34" charset="0"/>
              </a:rPr>
              <a:t>)</a:t>
            </a:r>
          </a:p>
        </p:txBody>
      </p:sp>
      <p:sp>
        <p:nvSpPr>
          <p:cNvPr id="4" name="Rectangle 3">
            <a:extLst>
              <a:ext uri="{FF2B5EF4-FFF2-40B4-BE49-F238E27FC236}">
                <a16:creationId xmlns:a16="http://schemas.microsoft.com/office/drawing/2014/main" id="{3BB11C85-2734-4D52-8D68-0F7145D16CBE}"/>
              </a:ext>
            </a:extLst>
          </p:cNvPr>
          <p:cNvSpPr/>
          <p:nvPr/>
        </p:nvSpPr>
        <p:spPr>
          <a:xfrm>
            <a:off x="8994079" y="6159062"/>
            <a:ext cx="2768630"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mn-lt"/>
                <a:cs typeface="+mn-lt"/>
                <a:hlinkClick r:id="rId7"/>
              </a:rPr>
              <a:t>Sridharan, V. (2021)</a:t>
            </a:r>
            <a:r>
              <a:rPr lang="en-ZA" sz="1000" dirty="0">
                <a:latin typeface="Open Sans"/>
                <a:ea typeface="+mn-lt"/>
                <a:cs typeface="+mn-lt"/>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5876794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8.4.5 Désalinisation de l'eau</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4659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8.4 Tendances en matière de nouvelles énergies</a:t>
            </a:r>
          </a:p>
        </p:txBody>
      </p:sp>
      <p:pic>
        <p:nvPicPr>
          <p:cNvPr id="4" name="Picture 6" descr="Diagram&#10;&#10;Description automatically generated">
            <a:extLst>
              <a:ext uri="{FF2B5EF4-FFF2-40B4-BE49-F238E27FC236}">
                <a16:creationId xmlns:a16="http://schemas.microsoft.com/office/drawing/2014/main" id="{19FB94FD-0595-4DA4-8837-98427403FE15}"/>
              </a:ext>
            </a:extLst>
          </p:cNvPr>
          <p:cNvPicPr>
            <a:picLocks noChangeAspect="1"/>
          </p:cNvPicPr>
          <p:nvPr/>
        </p:nvPicPr>
        <p:blipFill>
          <a:blip r:embed="rId4"/>
          <a:stretch>
            <a:fillRect/>
          </a:stretch>
        </p:blipFill>
        <p:spPr>
          <a:xfrm>
            <a:off x="2941608" y="1807698"/>
            <a:ext cx="6308784" cy="4177132"/>
          </a:xfrm>
          <a:prstGeom prst="rect">
            <a:avLst/>
          </a:prstGeom>
        </p:spPr>
      </p:pic>
      <p:sp>
        <p:nvSpPr>
          <p:cNvPr id="8" name="Rectangle 7">
            <a:extLst>
              <a:ext uri="{FF2B5EF4-FFF2-40B4-BE49-F238E27FC236}">
                <a16:creationId xmlns:a16="http://schemas.microsoft.com/office/drawing/2014/main" id="{A3FB0314-B51B-4856-9DFA-B6F5310BE1A7}"/>
              </a:ext>
            </a:extLst>
          </p:cNvPr>
          <p:cNvSpPr/>
          <p:nvPr/>
        </p:nvSpPr>
        <p:spPr>
          <a:xfrm>
            <a:off x="4505252" y="5861719"/>
            <a:ext cx="3000423" cy="246221"/>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(Roplant.org, </a:t>
            </a:r>
            <a:r>
              <a:rPr lang="en-ZA" sz="1000" dirty="0">
                <a:solidFill>
                  <a:srgbClr val="000000"/>
                </a:solidFill>
                <a:latin typeface="Open Sans"/>
                <a:ea typeface="Open Sans" panose="020B0606030504020204" pitchFamily="34" charset="0"/>
                <a:cs typeface="Open Sans" panose="020B0606030504020204" pitchFamily="34" charset="0"/>
                <a:hlinkClick r:id="rId5"/>
              </a:rPr>
              <a:t>image</a:t>
            </a:r>
            <a:r>
              <a:rPr lang="en-ZA" sz="1000" dirty="0">
                <a:solidFill>
                  <a:srgbClr val="000000"/>
                </a:solidFill>
                <a:latin typeface="Open Sans"/>
                <a:ea typeface="Open Sans" panose="020B0606030504020204" pitchFamily="34" charset="0"/>
                <a:cs typeface="Open Sans" panose="020B0606030504020204" pitchFamily="34" charset="0"/>
              </a:rPr>
              <a:t>, licence : </a:t>
            </a:r>
            <a:r>
              <a:rPr lang="en-ZA" sz="1000" dirty="0">
                <a:solidFill>
                  <a:srgbClr val="000000"/>
                </a:solidFill>
                <a:latin typeface="Open Sans"/>
                <a:ea typeface="Open Sans" panose="020B0606030504020204" pitchFamily="34" charset="0"/>
                <a:cs typeface="Open Sans" panose="020B0606030504020204" pitchFamily="34" charset="0"/>
                <a:hlinkClick r:id="rId6"/>
              </a:rPr>
              <a:t>CC BY-NC-ND 2.0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13" name="Rectangle 12">
            <a:extLst>
              <a:ext uri="{FF2B5EF4-FFF2-40B4-BE49-F238E27FC236}">
                <a16:creationId xmlns:a16="http://schemas.microsoft.com/office/drawing/2014/main" id="{DC9C8010-CBA9-4C56-9399-0874DA08AE3D}"/>
              </a:ext>
            </a:extLst>
          </p:cNvPr>
          <p:cNvSpPr/>
          <p:nvPr/>
        </p:nvSpPr>
        <p:spPr>
          <a:xfrm>
            <a:off x="8994079" y="6159062"/>
            <a:ext cx="2768630"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mn-lt"/>
                <a:cs typeface="+mn-lt"/>
                <a:hlinkClick r:id="rId7"/>
              </a:rPr>
              <a:t>Sridharan, V. (2021)</a:t>
            </a:r>
            <a:r>
              <a:rPr lang="en-ZA" sz="1000" dirty="0">
                <a:latin typeface="Open Sans"/>
                <a:ea typeface="+mn-lt"/>
                <a:cs typeface="+mn-lt"/>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9296495"/>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8.4 Références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Sridharan, Vignesh. (2021, mars). New trends in energy: smart grids, storage, hydrogen and desalination (Version 1). </a:t>
            </a:r>
            <a:r>
              <a:rPr lang="en-US" dirty="0" err="1">
                <a:latin typeface="Open Sans" panose="020B0606030504020204" pitchFamily="34" charset="0"/>
                <a:ea typeface="Open Sans" panose="020B0606030504020204" pitchFamily="34" charset="0"/>
                <a:cs typeface="Open Sans" panose="020B0606030504020204" pitchFamily="34" charset="0"/>
              </a:rPr>
              <a:t>Zenodo. </a:t>
            </a:r>
            <a:r>
              <a:rPr lang="en-US"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http://doi.org/10.5281/zenodo.4585617</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raphical user interface, website&#10;&#10;Description automatically generated">
            <a:extLst>
              <a:ext uri="{FF2B5EF4-FFF2-40B4-BE49-F238E27FC236}">
                <a16:creationId xmlns:a16="http://schemas.microsoft.com/office/drawing/2014/main" id="{7F3152F0-3564-AC4E-9486-6433A69035AC}"/>
              </a:ext>
            </a:extLst>
          </p:cNvPr>
          <p:cNvPicPr>
            <a:picLocks noChangeAspect="1"/>
          </p:cNvPicPr>
          <p:nvPr/>
        </p:nvPicPr>
        <p:blipFill>
          <a:blip r:embed="rId2"/>
          <a:stretch>
            <a:fillRect/>
          </a:stretch>
        </p:blipFill>
        <p:spPr>
          <a:xfrm>
            <a:off x="-5751" y="-2336"/>
            <a:ext cx="12275388" cy="6920182"/>
          </a:xfrm>
          <a:prstGeom prst="rect">
            <a:avLst/>
          </a:prstGeom>
        </p:spPr>
      </p:pic>
      <p:sp>
        <p:nvSpPr>
          <p:cNvPr id="4" name="TextBox 3">
            <a:extLst>
              <a:ext uri="{FF2B5EF4-FFF2-40B4-BE49-F238E27FC236}">
                <a16:creationId xmlns:a16="http://schemas.microsoft.com/office/drawing/2014/main" id="{8AC6F94B-370B-3241-AC9B-7AE87BB2FC37}"/>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Veuillez utiliser la citation suivante : Allington L., </a:t>
            </a:r>
            <a:r>
              <a:rPr lang="en-GB" sz="800" dirty="0" err="1">
                <a:solidFill>
                  <a:schemeClr val="bg1"/>
                </a:solidFill>
                <a:latin typeface="Open Sans"/>
                <a:ea typeface="+mn-lt"/>
                <a:cs typeface="+mn-lt"/>
              </a:rPr>
              <a:t>Cannone </a:t>
            </a:r>
            <a:r>
              <a:rPr lang="en-GB" sz="800" dirty="0">
                <a:solidFill>
                  <a:schemeClr val="bg1"/>
                </a:solidFill>
                <a:latin typeface="Open Sans"/>
                <a:ea typeface="+mn-lt"/>
                <a:cs typeface="+mn-lt"/>
              </a:rPr>
              <a:t>C., </a:t>
            </a:r>
            <a:r>
              <a:rPr lang="en-GB" sz="800" dirty="0" err="1">
                <a:solidFill>
                  <a:schemeClr val="bg1"/>
                </a:solidFill>
                <a:latin typeface="Open Sans"/>
                <a:ea typeface="+mn-lt"/>
                <a:cs typeface="+mn-lt"/>
              </a:rPr>
              <a:t>Hoseinpoori </a:t>
            </a:r>
            <a:r>
              <a:rPr lang="en-GB" sz="800" dirty="0">
                <a:solidFill>
                  <a:schemeClr val="bg1"/>
                </a:solidFill>
                <a:latin typeface="Open Sans"/>
                <a:ea typeface="+mn-lt"/>
                <a:cs typeface="+mn-lt"/>
              </a:rPr>
              <a:t>P., Kell A., </a:t>
            </a:r>
            <a:r>
              <a:rPr lang="en-GB" sz="800" dirty="0" err="1">
                <a:solidFill>
                  <a:schemeClr val="bg1"/>
                </a:solidFill>
                <a:latin typeface="Open Sans"/>
                <a:ea typeface="+mn-lt"/>
                <a:cs typeface="+mn-lt"/>
              </a:rPr>
              <a:t>Taibi </a:t>
            </a:r>
            <a:r>
              <a:rPr lang="en-GB" sz="800" dirty="0">
                <a:solidFill>
                  <a:schemeClr val="bg1"/>
                </a:solidFill>
                <a:latin typeface="Open Sans"/>
                <a:ea typeface="+mn-lt"/>
                <a:cs typeface="+mn-lt"/>
              </a:rPr>
              <a:t>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Cours 8 : </a:t>
            </a:r>
            <a:r>
              <a:rPr lang="en-ZA" sz="800" dirty="0">
                <a:solidFill>
                  <a:schemeClr val="bg1"/>
                </a:solidFill>
                <a:latin typeface="Open Sans"/>
                <a:ea typeface="+mn-lt"/>
                <a:cs typeface="+mn-lt"/>
              </a:rPr>
              <a:t>Modélisation de l'énergie et de la flexibilité</a:t>
            </a:r>
            <a:r>
              <a:rPr lang="en-GB" sz="800" dirty="0">
                <a:solidFill>
                  <a:schemeClr val="bg1"/>
                </a:solidFill>
                <a:latin typeface="Open Sans"/>
                <a:ea typeface="+mn-lt"/>
                <a:cs typeface="+mn-lt"/>
              </a:rPr>
              <a:t>. Version 1.0. [présentation en ligne]. Programme de croissance compatible avec le climat et Agence internationale pour les énergies renouvelables.</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5" name="TextBox 4">
            <a:extLst>
              <a:ext uri="{FF2B5EF4-FFF2-40B4-BE49-F238E27FC236}">
                <a16:creationId xmlns:a16="http://schemas.microsoft.com/office/drawing/2014/main" id="{C60264E5-5CE4-E646-BCDC-1D1DBCC1C4F4}"/>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Cours de la GCC (cela vous amènera </a:t>
            </a:r>
            <a:br>
              <a:rPr lang="en-US" sz="800" dirty="0">
                <a:solidFill>
                  <a:schemeClr val="bg1"/>
                </a:solidFill>
                <a:latin typeface="Open Sans "/>
              </a:rPr>
            </a:br>
            <a:r>
              <a:rPr lang="en-US" sz="800" dirty="0">
                <a:solidFill>
                  <a:schemeClr val="bg1"/>
                </a:solidFill>
                <a:latin typeface="Open Sans "/>
              </a:rPr>
              <a:t>au lien du site web http://www.ClimateCompatibleGrowth.com/teachingmaterials)</a:t>
            </a:r>
            <a:endParaRPr lang="en-GB" sz="800" dirty="0">
              <a:solidFill>
                <a:schemeClr val="bg1"/>
              </a:solidFill>
              <a:latin typeface="Open Sans "/>
              <a:ea typeface="+mn-lt"/>
              <a:cs typeface="+mn-lt"/>
            </a:endParaRPr>
          </a:p>
        </p:txBody>
      </p:sp>
    </p:spTree>
    <p:extLst>
      <p:ext uri="{BB962C8B-B14F-4D97-AF65-F5344CB8AC3E}">
        <p14:creationId xmlns:p14="http://schemas.microsoft.com/office/powerpoint/2010/main" val="159925064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8.1.1 Aperçu des centrales solaires</a:t>
            </a:r>
          </a:p>
        </p:txBody>
      </p:sp>
      <p:sp>
        <p:nvSpPr>
          <p:cNvPr id="10" name="Rectangle 9">
            <a:extLst>
              <a:ext uri="{FF2B5EF4-FFF2-40B4-BE49-F238E27FC236}">
                <a16:creationId xmlns:a16="http://schemas.microsoft.com/office/drawing/2014/main" id="{571873F5-08EF-4A3C-A1A2-B3A5A87753A8}"/>
              </a:ext>
            </a:extLst>
          </p:cNvPr>
          <p:cNvSpPr/>
          <p:nvPr/>
        </p:nvSpPr>
        <p:spPr>
          <a:xfrm>
            <a:off x="887214" y="636474"/>
            <a:ext cx="6217920" cy="769441"/>
          </a:xfrm>
          <a:prstGeom prst="rect">
            <a:avLst/>
          </a:prstGeom>
        </p:spPr>
        <p:txBody>
          <a:bodyPr wrap="square" lIns="91440" tIns="45720" rIns="91440" bIns="45720" anchor="t">
            <a:spAutoFit/>
          </a:bodyPr>
          <a:lstStyle/>
          <a:p>
            <a:pPr>
              <a:spcAft>
                <a:spcPts val="1200"/>
              </a:spcAft>
            </a:pPr>
            <a:r>
              <a:rPr lang="en-ZA" sz="4400" dirty="0">
                <a:latin typeface="Open Sans"/>
                <a:ea typeface="Open Sans" panose="020B0606030504020204" pitchFamily="34" charset="0"/>
                <a:cs typeface="Open Sans" panose="020B0606030504020204" pitchFamily="34" charset="0"/>
              </a:rPr>
              <a:t>8.1 Centrales solaires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Picture 6">
            <a:extLst>
              <a:ext uri="{FF2B5EF4-FFF2-40B4-BE49-F238E27FC236}">
                <a16:creationId xmlns:a16="http://schemas.microsoft.com/office/drawing/2014/main" id="{1816A066-5B3B-4983-AF55-2C9230A5A58B}"/>
              </a:ext>
            </a:extLst>
          </p:cNvPr>
          <p:cNvPicPr>
            <a:picLocks noChangeAspect="1"/>
          </p:cNvPicPr>
          <p:nvPr/>
        </p:nvPicPr>
        <p:blipFill>
          <a:blip r:embed="rId4"/>
          <a:stretch>
            <a:fillRect/>
          </a:stretch>
        </p:blipFill>
        <p:spPr>
          <a:xfrm>
            <a:off x="5946475" y="2514154"/>
            <a:ext cx="4583501" cy="3066145"/>
          </a:xfrm>
          <a:prstGeom prst="rect">
            <a:avLst/>
          </a:prstGeom>
        </p:spPr>
      </p:pic>
      <p:pic>
        <p:nvPicPr>
          <p:cNvPr id="7" name="Picture 11" descr="A picture containing sky, outdoor, ground, tree&#10;&#10;Description automatically generated">
            <a:extLst>
              <a:ext uri="{FF2B5EF4-FFF2-40B4-BE49-F238E27FC236}">
                <a16:creationId xmlns:a16="http://schemas.microsoft.com/office/drawing/2014/main" id="{C33F6A95-3846-4ACB-8F92-996129EEE44F}"/>
              </a:ext>
            </a:extLst>
          </p:cNvPr>
          <p:cNvPicPr>
            <a:picLocks noChangeAspect="1"/>
          </p:cNvPicPr>
          <p:nvPr/>
        </p:nvPicPr>
        <p:blipFill>
          <a:blip r:embed="rId5"/>
          <a:stretch>
            <a:fillRect/>
          </a:stretch>
        </p:blipFill>
        <p:spPr>
          <a:xfrm>
            <a:off x="1058173" y="2514600"/>
            <a:ext cx="4554747" cy="3065252"/>
          </a:xfrm>
          <a:prstGeom prst="rect">
            <a:avLst/>
          </a:prstGeom>
        </p:spPr>
      </p:pic>
      <p:sp>
        <p:nvSpPr>
          <p:cNvPr id="12" name="Rectangle 11">
            <a:extLst>
              <a:ext uri="{FF2B5EF4-FFF2-40B4-BE49-F238E27FC236}">
                <a16:creationId xmlns:a16="http://schemas.microsoft.com/office/drawing/2014/main" id="{A99B95BC-87B3-4BF4-8C93-9D86BF918ADE}"/>
              </a:ext>
            </a:extLst>
          </p:cNvPr>
          <p:cNvSpPr/>
          <p:nvPr/>
        </p:nvSpPr>
        <p:spPr>
          <a:xfrm>
            <a:off x="6759839" y="5579852"/>
            <a:ext cx="3546242" cy="246221"/>
          </a:xfrm>
          <a:prstGeom prst="rect">
            <a:avLst/>
          </a:prstGeom>
        </p:spPr>
        <p:txBody>
          <a:bodyPr wrap="square" lIns="91440" tIns="45720" rIns="91440" bIns="45720" anchor="t">
            <a:spAutoFit/>
          </a:bodyPr>
          <a:lstStyle/>
          <a:p>
            <a:pPr>
              <a:spcAft>
                <a:spcPts val="1200"/>
              </a:spcAft>
            </a:pPr>
            <a:r>
              <a:rPr lang="en-ZA" sz="1000" i="1" dirty="0">
                <a:latin typeface="Open Sans"/>
                <a:ea typeface="Open Sans" panose="020B0606030504020204" pitchFamily="34" charset="0"/>
                <a:cs typeface="Open Sans" panose="020B0606030504020204" pitchFamily="34" charset="0"/>
              </a:rPr>
              <a:t>(</a:t>
            </a:r>
            <a:r>
              <a:rPr lang="en-ZA" sz="1000" dirty="0">
                <a:latin typeface="Open Sans"/>
                <a:ea typeface="Open Sans" panose="020B0606030504020204" pitchFamily="34" charset="0"/>
                <a:cs typeface="Open Sans" panose="020B0606030504020204" pitchFamily="34" charset="0"/>
              </a:rPr>
              <a:t>Beyond Coal &amp; Gas, licence d'</a:t>
            </a:r>
            <a:r>
              <a:rPr lang="en-ZA" sz="1000" dirty="0">
                <a:latin typeface="Open Sans"/>
                <a:ea typeface="Open Sans" panose="020B0606030504020204" pitchFamily="34" charset="0"/>
                <a:cs typeface="Open Sans" panose="020B0606030504020204" pitchFamily="34" charset="0"/>
                <a:hlinkClick r:id="rId6"/>
              </a:rPr>
              <a:t>image </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7"/>
              </a:rPr>
              <a:t>CC BY-NC 2.0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3769D500-0AEE-4FCB-8ADF-0D9AB42FA761}"/>
              </a:ext>
            </a:extLst>
          </p:cNvPr>
          <p:cNvSpPr/>
          <p:nvPr/>
        </p:nvSpPr>
        <p:spPr>
          <a:xfrm>
            <a:off x="9966563" y="620495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Open Sans" panose="020B0606030504020204" pitchFamily="34" charset="0"/>
                <a:cs typeface="Open Sans" panose="020B0606030504020204" pitchFamily="34" charset="0"/>
                <a:hlinkClick r:id="rId8"/>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86286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786572" y="1086242"/>
            <a:ext cx="884594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8.1.2 Impacts environnementaux et sociaux des centrales solaires</a:t>
            </a:r>
          </a:p>
        </p:txBody>
      </p:sp>
      <p:sp>
        <p:nvSpPr>
          <p:cNvPr id="10" name="Rectangle 9">
            <a:extLst>
              <a:ext uri="{FF2B5EF4-FFF2-40B4-BE49-F238E27FC236}">
                <a16:creationId xmlns:a16="http://schemas.microsoft.com/office/drawing/2014/main" id="{571873F5-08EF-4A3C-A1A2-B3A5A87753A8}"/>
              </a:ext>
            </a:extLst>
          </p:cNvPr>
          <p:cNvSpPr/>
          <p:nvPr/>
        </p:nvSpPr>
        <p:spPr>
          <a:xfrm>
            <a:off x="786572" y="201669"/>
            <a:ext cx="6217920" cy="769441"/>
          </a:xfrm>
          <a:prstGeom prst="rect">
            <a:avLst/>
          </a:prstGeom>
        </p:spPr>
        <p:txBody>
          <a:bodyPr wrap="square" lIns="91440" tIns="45720" rIns="91440" bIns="45720" anchor="t">
            <a:spAutoFit/>
          </a:bodyPr>
          <a:lstStyle/>
          <a:p>
            <a:pPr>
              <a:spcAft>
                <a:spcPts val="1200"/>
              </a:spcAft>
            </a:pPr>
            <a:r>
              <a:rPr lang="en-ZA" sz="4400" dirty="0">
                <a:latin typeface="Open Sans"/>
                <a:ea typeface="Open Sans" panose="020B0606030504020204" pitchFamily="34" charset="0"/>
                <a:cs typeface="Open Sans" panose="020B0606030504020204" pitchFamily="34" charset="0"/>
              </a:rPr>
              <a:t>8.1 Centrales solaires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graphicFrame>
        <p:nvGraphicFramePr>
          <p:cNvPr id="2" name="Diagram 2">
            <a:extLst>
              <a:ext uri="{FF2B5EF4-FFF2-40B4-BE49-F238E27FC236}">
                <a16:creationId xmlns:a16="http://schemas.microsoft.com/office/drawing/2014/main" id="{86F0B13C-FBFF-4642-BA17-14FBE387CD5F}"/>
              </a:ext>
            </a:extLst>
          </p:cNvPr>
          <p:cNvGraphicFramePr/>
          <p:nvPr>
            <p:extLst>
              <p:ext uri="{D42A27DB-BD31-4B8C-83A1-F6EECF244321}">
                <p14:modId xmlns:p14="http://schemas.microsoft.com/office/powerpoint/2010/main" val="1598790177"/>
              </p:ext>
            </p:extLst>
          </p:nvPr>
        </p:nvGraphicFramePr>
        <p:xfrm>
          <a:off x="3048000" y="1847229"/>
          <a:ext cx="5722188" cy="43189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38" name="Rectangle 1337">
            <a:extLst>
              <a:ext uri="{FF2B5EF4-FFF2-40B4-BE49-F238E27FC236}">
                <a16:creationId xmlns:a16="http://schemas.microsoft.com/office/drawing/2014/main" id="{1673D02E-AB67-4ADA-9899-481FA1E63405}"/>
              </a:ext>
            </a:extLst>
          </p:cNvPr>
          <p:cNvSpPr/>
          <p:nvPr/>
        </p:nvSpPr>
        <p:spPr>
          <a:xfrm>
            <a:off x="4793955" y="3730091"/>
            <a:ext cx="2240396" cy="1077218"/>
          </a:xfrm>
          <a:prstGeom prst="rect">
            <a:avLst/>
          </a:prstGeom>
        </p:spPr>
        <p:txBody>
          <a:bodyPr wrap="square" lIns="91440" tIns="45720" rIns="91440" bIns="45720" anchor="t">
            <a:spAutoFit/>
          </a:bodyPr>
          <a:lstStyle/>
          <a:p>
            <a:pPr algn="ctr">
              <a:spcAft>
                <a:spcPts val="1200"/>
              </a:spcAft>
            </a:pPr>
            <a:r>
              <a:rPr lang="en-ZA" sz="1600" dirty="0">
                <a:latin typeface="Open Sans"/>
                <a:ea typeface="Open Sans" panose="020B0606030504020204" pitchFamily="34" charset="0"/>
                <a:cs typeface="Open Sans" panose="020B0606030504020204" pitchFamily="34" charset="0"/>
              </a:rPr>
              <a:t>Impacts environnementaux et sociaux des centrales solaires</a:t>
            </a:r>
            <a:endParaRPr lang="en-US" sz="1600" dirty="0"/>
          </a:p>
        </p:txBody>
      </p:sp>
      <p:sp>
        <p:nvSpPr>
          <p:cNvPr id="29" name="Rectangle 28">
            <a:extLst>
              <a:ext uri="{FF2B5EF4-FFF2-40B4-BE49-F238E27FC236}">
                <a16:creationId xmlns:a16="http://schemas.microsoft.com/office/drawing/2014/main" id="{774D9A17-BE1A-48AE-AB07-F8DECE3B9709}"/>
              </a:ext>
            </a:extLst>
          </p:cNvPr>
          <p:cNvSpPr/>
          <p:nvPr/>
        </p:nvSpPr>
        <p:spPr>
          <a:xfrm>
            <a:off x="9966563" y="620495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77963045"/>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959707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8.1.3 Rôle des centrales solaires dans les systèmes énergétiques </a:t>
            </a:r>
          </a:p>
        </p:txBody>
      </p:sp>
      <p:sp>
        <p:nvSpPr>
          <p:cNvPr id="10" name="Rectangle 9">
            <a:extLst>
              <a:ext uri="{FF2B5EF4-FFF2-40B4-BE49-F238E27FC236}">
                <a16:creationId xmlns:a16="http://schemas.microsoft.com/office/drawing/2014/main" id="{571873F5-08EF-4A3C-A1A2-B3A5A87753A8}"/>
              </a:ext>
            </a:extLst>
          </p:cNvPr>
          <p:cNvSpPr/>
          <p:nvPr/>
        </p:nvSpPr>
        <p:spPr>
          <a:xfrm>
            <a:off x="887214" y="636474"/>
            <a:ext cx="6217920" cy="769441"/>
          </a:xfrm>
          <a:prstGeom prst="rect">
            <a:avLst/>
          </a:prstGeom>
        </p:spPr>
        <p:txBody>
          <a:bodyPr wrap="square" lIns="91440" tIns="45720" rIns="91440" bIns="45720" anchor="t">
            <a:spAutoFit/>
          </a:bodyPr>
          <a:lstStyle/>
          <a:p>
            <a:pPr>
              <a:spcAft>
                <a:spcPts val="1200"/>
              </a:spcAft>
            </a:pPr>
            <a:r>
              <a:rPr lang="en-ZA" sz="4400" dirty="0">
                <a:latin typeface="Open Sans"/>
                <a:ea typeface="Open Sans" panose="020B0606030504020204" pitchFamily="34" charset="0"/>
                <a:cs typeface="Open Sans" panose="020B0606030504020204" pitchFamily="34" charset="0"/>
              </a:rPr>
              <a:t>8.1 Centrales solaires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3" name="Picture 3" descr="Graphical user interface, chart&#10;&#10;Description automatically generated">
            <a:extLst>
              <a:ext uri="{FF2B5EF4-FFF2-40B4-BE49-F238E27FC236}">
                <a16:creationId xmlns:a16="http://schemas.microsoft.com/office/drawing/2014/main" id="{C84CFD3E-DB61-4F84-BB65-406321FB802D}"/>
              </a:ext>
            </a:extLst>
          </p:cNvPr>
          <p:cNvPicPr>
            <a:picLocks noChangeAspect="1"/>
          </p:cNvPicPr>
          <p:nvPr/>
        </p:nvPicPr>
        <p:blipFill rotWithShape="1">
          <a:blip r:embed="rId4"/>
          <a:srcRect l="1133" t="14536" r="42351" b="14536"/>
          <a:stretch/>
        </p:blipFill>
        <p:spPr>
          <a:xfrm>
            <a:off x="3157269" y="1924230"/>
            <a:ext cx="5741572" cy="4070207"/>
          </a:xfrm>
          <a:prstGeom prst="rect">
            <a:avLst/>
          </a:prstGeom>
        </p:spPr>
      </p:pic>
      <p:sp>
        <p:nvSpPr>
          <p:cNvPr id="4" name="Rectangle 3">
            <a:extLst>
              <a:ext uri="{FF2B5EF4-FFF2-40B4-BE49-F238E27FC236}">
                <a16:creationId xmlns:a16="http://schemas.microsoft.com/office/drawing/2014/main" id="{C3B069E4-BEB1-491D-A32C-6E10578AF622}"/>
              </a:ext>
            </a:extLst>
          </p:cNvPr>
          <p:cNvSpPr/>
          <p:nvPr/>
        </p:nvSpPr>
        <p:spPr>
          <a:xfrm>
            <a:off x="8818179" y="6138697"/>
            <a:ext cx="2914678"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(Notre monde en données, </a:t>
            </a:r>
            <a:r>
              <a:rPr lang="en-ZA" sz="1000" dirty="0">
                <a:latin typeface="Open Sans"/>
                <a:ea typeface="Open Sans" panose="020B0606030504020204" pitchFamily="34" charset="0"/>
                <a:cs typeface="Open Sans" panose="020B0606030504020204" pitchFamily="34" charset="0"/>
                <a:hlinkClick r:id="rId5"/>
              </a:rPr>
              <a:t>image</a:t>
            </a:r>
            <a:r>
              <a:rPr lang="en-ZA" sz="1000" dirty="0">
                <a:latin typeface="Open Sans"/>
                <a:ea typeface="Open Sans" panose="020B0606030504020204" pitchFamily="34" charset="0"/>
                <a:cs typeface="Open Sans" panose="020B0606030504020204" pitchFamily="34" charset="0"/>
              </a:rPr>
              <a:t>, licence : </a:t>
            </a:r>
            <a:r>
              <a:rPr lang="en-ZA" sz="1000" dirty="0">
                <a:latin typeface="Open Sans"/>
                <a:ea typeface="Open Sans" panose="020B0606030504020204" pitchFamily="34" charset="0"/>
                <a:cs typeface="Open Sans" panose="020B0606030504020204" pitchFamily="34" charset="0"/>
                <a:hlinkClick r:id="rId6"/>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9073249"/>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4183" y="1200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48676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8.1.4 Centrales solaires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1)</a:t>
            </a:r>
          </a:p>
        </p:txBody>
      </p:sp>
      <p:sp>
        <p:nvSpPr>
          <p:cNvPr id="10" name="Rectangle 9">
            <a:extLst>
              <a:ext uri="{FF2B5EF4-FFF2-40B4-BE49-F238E27FC236}">
                <a16:creationId xmlns:a16="http://schemas.microsoft.com/office/drawing/2014/main" id="{571873F5-08EF-4A3C-A1A2-B3A5A87753A8}"/>
              </a:ext>
            </a:extLst>
          </p:cNvPr>
          <p:cNvSpPr/>
          <p:nvPr/>
        </p:nvSpPr>
        <p:spPr>
          <a:xfrm>
            <a:off x="887214" y="636474"/>
            <a:ext cx="6217920" cy="769441"/>
          </a:xfrm>
          <a:prstGeom prst="rect">
            <a:avLst/>
          </a:prstGeom>
        </p:spPr>
        <p:txBody>
          <a:bodyPr wrap="square" lIns="91440" tIns="45720" rIns="91440" bIns="45720" anchor="t">
            <a:spAutoFit/>
          </a:bodyPr>
          <a:lstStyle/>
          <a:p>
            <a:pPr>
              <a:spcAft>
                <a:spcPts val="1200"/>
              </a:spcAft>
            </a:pPr>
            <a:r>
              <a:rPr lang="en-ZA" sz="4400" dirty="0">
                <a:latin typeface="Open Sans"/>
                <a:ea typeface="Open Sans" panose="020B0606030504020204" pitchFamily="34" charset="0"/>
                <a:cs typeface="Open Sans" panose="020B0606030504020204" pitchFamily="34" charset="0"/>
              </a:rPr>
              <a:t>8.1 Centrales solaires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FDEC0958-BE2C-47FE-8E40-328DB21EE74B}"/>
              </a:ext>
            </a:extLst>
          </p:cNvPr>
          <p:cNvSpPr/>
          <p:nvPr/>
        </p:nvSpPr>
        <p:spPr>
          <a:xfrm>
            <a:off x="887214" y="2144634"/>
            <a:ext cx="5082109" cy="3170099"/>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Exemple de données de centrales photovoltaïques pour les paramètres clés d'</a:t>
            </a:r>
            <a:r>
              <a:rPr lang="en-ZA" sz="2000" dirty="0" err="1">
                <a:latin typeface="Open Sans"/>
                <a:ea typeface="Open Sans" panose="020B0606030504020204" pitchFamily="34" charset="0"/>
                <a:cs typeface="Open Sans" panose="020B0606030504020204" pitchFamily="34" charset="0"/>
              </a:rPr>
              <a:t>OSeMOSYS :</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Facteur de capacité : </a:t>
            </a:r>
            <a:r>
              <a:rPr lang="en-ZA" sz="2000" dirty="0">
                <a:solidFill>
                  <a:srgbClr val="000000"/>
                </a:solidFill>
                <a:latin typeface="Open Sans"/>
                <a:ea typeface="Open Sans" panose="020B0606030504020204" pitchFamily="34" charset="0"/>
                <a:cs typeface="Open Sans" panose="020B0606030504020204" pitchFamily="34" charset="0"/>
              </a:rPr>
              <a:t>varie selon les pays</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Coût</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b="1" dirty="0" err="1">
                <a:solidFill>
                  <a:srgbClr val="000000"/>
                </a:solidFill>
                <a:latin typeface="Open Sans"/>
                <a:ea typeface="Open Sans" panose="020B0606030504020204" pitchFamily="34" charset="0"/>
                <a:cs typeface="Open Sans" panose="020B0606030504020204" pitchFamily="34" charset="0"/>
              </a:rPr>
              <a:t>en</a:t>
            </a:r>
            <a:r>
              <a:rPr lang="en-ZA" sz="2000" b="1" dirty="0">
                <a:solidFill>
                  <a:srgbClr val="000000"/>
                </a:solidFill>
                <a:latin typeface="Open Sans"/>
                <a:ea typeface="Open Sans" panose="020B0606030504020204" pitchFamily="34" charset="0"/>
                <a:cs typeface="Open Sans" panose="020B0606030504020204" pitchFamily="34" charset="0"/>
              </a:rPr>
              <a:t> capital : </a:t>
            </a:r>
            <a:r>
              <a:rPr lang="en-ZA" sz="2000" dirty="0">
                <a:solidFill>
                  <a:srgbClr val="000000"/>
                </a:solidFill>
                <a:latin typeface="Open Sans"/>
                <a:ea typeface="Open Sans" panose="020B0606030504020204" pitchFamily="34" charset="0"/>
                <a:cs typeface="Open Sans" panose="020B0606030504020204" pitchFamily="34" charset="0"/>
              </a:rPr>
              <a:t>2000 $/kW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Coût fixe : </a:t>
            </a:r>
            <a:r>
              <a:rPr lang="en-ZA" sz="2000" dirty="0">
                <a:solidFill>
                  <a:srgbClr val="000000"/>
                </a:solidFill>
                <a:latin typeface="Open Sans"/>
                <a:ea typeface="Open Sans" panose="020B0606030504020204" pitchFamily="34" charset="0"/>
                <a:cs typeface="Open Sans" panose="020B0606030504020204" pitchFamily="34" charset="0"/>
              </a:rPr>
              <a:t>24 $/kW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Durée de vie opérationnelle : </a:t>
            </a:r>
            <a:r>
              <a:rPr lang="en-ZA" sz="2000" dirty="0">
                <a:solidFill>
                  <a:srgbClr val="000000"/>
                </a:solidFill>
                <a:latin typeface="Open Sans"/>
                <a:ea typeface="Open Sans" panose="020B0606030504020204" pitchFamily="34" charset="0"/>
                <a:cs typeface="Open Sans" panose="020B0606030504020204" pitchFamily="34" charset="0"/>
              </a:rPr>
              <a:t>25 ans</a:t>
            </a:r>
          </a:p>
        </p:txBody>
      </p:sp>
      <p:sp>
        <p:nvSpPr>
          <p:cNvPr id="9" name="Rectangle 8">
            <a:extLst>
              <a:ext uri="{FF2B5EF4-FFF2-40B4-BE49-F238E27FC236}">
                <a16:creationId xmlns:a16="http://schemas.microsoft.com/office/drawing/2014/main" id="{C554DF3B-CF98-46C4-B2C9-F85088A404A0}"/>
              </a:ext>
            </a:extLst>
          </p:cNvPr>
          <p:cNvSpPr/>
          <p:nvPr/>
        </p:nvSpPr>
        <p:spPr>
          <a:xfrm>
            <a:off x="6091817" y="2144633"/>
            <a:ext cx="5082109" cy="3170099"/>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Exemple de données d'une centrale à ÉSC pour les paramètres clés </a:t>
            </a:r>
            <a:r>
              <a:rPr lang="en-ZA" sz="2000" dirty="0" err="1">
                <a:latin typeface="Open Sans"/>
                <a:ea typeface="Open Sans" panose="020B0606030504020204" pitchFamily="34" charset="0"/>
                <a:cs typeface="Open Sans" panose="020B0606030504020204" pitchFamily="34" charset="0"/>
              </a:rPr>
              <a:t>d'OSeMOSYS</a:t>
            </a:r>
            <a:r>
              <a:rPr lang="en-ZA" sz="2000" dirty="0">
                <a:latin typeface="Open Sans"/>
                <a:ea typeface="Open Sans" panose="020B0606030504020204" pitchFamily="34" charset="0"/>
                <a:cs typeface="Open Sans" panose="020B0606030504020204" pitchFamily="34" charset="0"/>
              </a:rPr>
              <a:t> :</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Facteur de capacité : </a:t>
            </a:r>
            <a:r>
              <a:rPr lang="en-ZA" sz="2000" dirty="0">
                <a:solidFill>
                  <a:srgbClr val="000000"/>
                </a:solidFill>
                <a:latin typeface="Open Sans"/>
                <a:ea typeface="Open Sans" panose="020B0606030504020204" pitchFamily="34" charset="0"/>
                <a:cs typeface="Open Sans" panose="020B0606030504020204" pitchFamily="34" charset="0"/>
              </a:rPr>
              <a:t>varie selon les pays</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Coût</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b="1" dirty="0" err="1">
                <a:solidFill>
                  <a:srgbClr val="000000"/>
                </a:solidFill>
                <a:latin typeface="Open Sans"/>
                <a:ea typeface="Open Sans" panose="020B0606030504020204" pitchFamily="34" charset="0"/>
                <a:cs typeface="Open Sans" panose="020B0606030504020204" pitchFamily="34" charset="0"/>
              </a:rPr>
              <a:t>en</a:t>
            </a:r>
            <a:r>
              <a:rPr lang="en-ZA" sz="2000" b="1" dirty="0">
                <a:solidFill>
                  <a:srgbClr val="000000"/>
                </a:solidFill>
                <a:latin typeface="Open Sans"/>
                <a:ea typeface="Open Sans" panose="020B0606030504020204" pitchFamily="34" charset="0"/>
                <a:cs typeface="Open Sans" panose="020B0606030504020204" pitchFamily="34" charset="0"/>
              </a:rPr>
              <a:t> capital : </a:t>
            </a:r>
            <a:r>
              <a:rPr lang="en-ZA" sz="2000" dirty="0">
                <a:solidFill>
                  <a:srgbClr val="000000"/>
                </a:solidFill>
                <a:latin typeface="Open Sans"/>
                <a:ea typeface="Open Sans" panose="020B0606030504020204" pitchFamily="34" charset="0"/>
                <a:cs typeface="Open Sans" panose="020B0606030504020204" pitchFamily="34" charset="0"/>
              </a:rPr>
              <a:t>50 $/kW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Coût fixe : </a:t>
            </a:r>
            <a:r>
              <a:rPr lang="en-ZA" sz="2000" dirty="0">
                <a:solidFill>
                  <a:srgbClr val="000000"/>
                </a:solidFill>
                <a:latin typeface="Open Sans"/>
                <a:ea typeface="Open Sans" panose="020B0606030504020204" pitchFamily="34" charset="0"/>
                <a:cs typeface="Open Sans" panose="020B0606030504020204" pitchFamily="34" charset="0"/>
              </a:rPr>
              <a:t>200 $/kW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Durée de vie opérationnelle : </a:t>
            </a:r>
            <a:r>
              <a:rPr lang="en-ZA" sz="2000" dirty="0">
                <a:solidFill>
                  <a:srgbClr val="000000"/>
                </a:solidFill>
                <a:latin typeface="Open Sans"/>
                <a:ea typeface="Open Sans" panose="020B0606030504020204" pitchFamily="34" charset="0"/>
                <a:cs typeface="Open Sans" panose="020B0606030504020204" pitchFamily="34" charset="0"/>
              </a:rPr>
              <a:t>25 ans</a:t>
            </a:r>
          </a:p>
        </p:txBody>
      </p:sp>
      <p:sp>
        <p:nvSpPr>
          <p:cNvPr id="11" name="Rectangle 10">
            <a:extLst>
              <a:ext uri="{FF2B5EF4-FFF2-40B4-BE49-F238E27FC236}">
                <a16:creationId xmlns:a16="http://schemas.microsoft.com/office/drawing/2014/main" id="{BA542478-DEAF-4870-AB40-9322D89EBD48}"/>
              </a:ext>
            </a:extLst>
          </p:cNvPr>
          <p:cNvSpPr/>
          <p:nvPr/>
        </p:nvSpPr>
        <p:spPr>
          <a:xfrm>
            <a:off x="743440" y="5724597"/>
            <a:ext cx="8374524" cy="400110"/>
          </a:xfrm>
          <a:prstGeom prst="rect">
            <a:avLst/>
          </a:prstGeom>
        </p:spPr>
        <p:txBody>
          <a:bodyPr wrap="square" lIns="91440" tIns="45720" rIns="91440" bIns="45720" anchor="t">
            <a:spAutoFit/>
          </a:bodyPr>
          <a:lstStyle/>
          <a:p>
            <a:pPr>
              <a:spcAft>
                <a:spcPts val="1200"/>
              </a:spcAft>
            </a:pPr>
            <a:endParaRPr lang="en-ZA" sz="2000" dirty="0">
              <a:latin typeface="Open Sans"/>
            </a:endParaRPr>
          </a:p>
        </p:txBody>
      </p:sp>
      <p:sp>
        <p:nvSpPr>
          <p:cNvPr id="12" name="Rectangle 11">
            <a:extLst>
              <a:ext uri="{FF2B5EF4-FFF2-40B4-BE49-F238E27FC236}">
                <a16:creationId xmlns:a16="http://schemas.microsoft.com/office/drawing/2014/main" id="{06617206-FB9A-45AC-9C62-12B85701241D}"/>
              </a:ext>
            </a:extLst>
          </p:cNvPr>
          <p:cNvSpPr/>
          <p:nvPr/>
        </p:nvSpPr>
        <p:spPr>
          <a:xfrm>
            <a:off x="887214" y="6159553"/>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(Source des données : </a:t>
            </a:r>
            <a:r>
              <a:rPr lang="en-ZA" sz="1000" dirty="0" err="1">
                <a:latin typeface="Open Sans"/>
              </a:rPr>
              <a:t>Pappis </a:t>
            </a:r>
            <a:r>
              <a:rPr lang="en-ZA" sz="1000" dirty="0">
                <a:latin typeface="Open Sans"/>
              </a:rPr>
              <a:t>et al. (2019) </a:t>
            </a:r>
            <a:r>
              <a:rPr lang="en-ZA" sz="1000" dirty="0">
                <a:latin typeface="Open Sans"/>
                <a:hlinkClick r:id="rId4"/>
              </a:rPr>
              <a:t>Energy Projections for African Countries</a:t>
            </a:r>
            <a:r>
              <a:rPr lang="en-ZA" sz="1000" dirty="0">
                <a:latin typeface="Open Sans"/>
              </a:rPr>
              <a:t>)</a:t>
            </a:r>
          </a:p>
        </p:txBody>
      </p:sp>
    </p:spTree>
    <p:extLst>
      <p:ext uri="{BB962C8B-B14F-4D97-AF65-F5344CB8AC3E}">
        <p14:creationId xmlns:p14="http://schemas.microsoft.com/office/powerpoint/2010/main" val="1794109199"/>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051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11390"/>
            <a:ext cx="653901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8.1.5 Centrales solaires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2)</a:t>
            </a:r>
          </a:p>
        </p:txBody>
      </p:sp>
      <p:sp>
        <p:nvSpPr>
          <p:cNvPr id="10" name="Rectangle 9">
            <a:extLst>
              <a:ext uri="{FF2B5EF4-FFF2-40B4-BE49-F238E27FC236}">
                <a16:creationId xmlns:a16="http://schemas.microsoft.com/office/drawing/2014/main" id="{571873F5-08EF-4A3C-A1A2-B3A5A87753A8}"/>
              </a:ext>
            </a:extLst>
          </p:cNvPr>
          <p:cNvSpPr/>
          <p:nvPr/>
        </p:nvSpPr>
        <p:spPr>
          <a:xfrm>
            <a:off x="887214" y="636474"/>
            <a:ext cx="6217920" cy="769441"/>
          </a:xfrm>
          <a:prstGeom prst="rect">
            <a:avLst/>
          </a:prstGeom>
        </p:spPr>
        <p:txBody>
          <a:bodyPr wrap="square" lIns="91440" tIns="45720" rIns="91440" bIns="45720" anchor="t">
            <a:spAutoFit/>
          </a:bodyPr>
          <a:lstStyle/>
          <a:p>
            <a:pPr>
              <a:spcAft>
                <a:spcPts val="1200"/>
              </a:spcAft>
            </a:pPr>
            <a:r>
              <a:rPr lang="en-ZA" sz="4400" dirty="0">
                <a:latin typeface="Open Sans"/>
                <a:ea typeface="Open Sans" panose="020B0606030504020204" pitchFamily="34" charset="0"/>
                <a:cs typeface="Open Sans" panose="020B0606030504020204" pitchFamily="34" charset="0"/>
              </a:rPr>
              <a:t>8.1 Centrales solaires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Picture 2" descr="Diagram&#10;&#10;Description automatically generated">
            <a:extLst>
              <a:ext uri="{FF2B5EF4-FFF2-40B4-BE49-F238E27FC236}">
                <a16:creationId xmlns:a16="http://schemas.microsoft.com/office/drawing/2014/main" id="{9D512EB5-C291-496D-857C-3964214AC085}"/>
              </a:ext>
            </a:extLst>
          </p:cNvPr>
          <p:cNvPicPr>
            <a:picLocks noChangeAspect="1"/>
          </p:cNvPicPr>
          <p:nvPr/>
        </p:nvPicPr>
        <p:blipFill>
          <a:blip r:embed="rId4"/>
          <a:stretch>
            <a:fillRect/>
          </a:stretch>
        </p:blipFill>
        <p:spPr>
          <a:xfrm>
            <a:off x="1547004" y="2010545"/>
            <a:ext cx="9112368" cy="4044607"/>
          </a:xfrm>
          <a:prstGeom prst="rect">
            <a:avLst/>
          </a:prstGeom>
        </p:spPr>
      </p:pic>
    </p:spTree>
    <p:extLst>
      <p:ext uri="{BB962C8B-B14F-4D97-AF65-F5344CB8AC3E}">
        <p14:creationId xmlns:p14="http://schemas.microsoft.com/office/powerpoint/2010/main" val="1493626703"/>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8.1 Références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71670"/>
            <a:ext cx="564159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mars). Wind, solar and biofuels: social, environmental and economic concerns (Version 1). </a:t>
            </a:r>
            <a:r>
              <a:rPr lang="en-GB" dirty="0" err="1">
                <a:latin typeface="Open Sans" panose="020B0606030504020204" pitchFamily="34" charset="0"/>
                <a:ea typeface="Open Sans" panose="020B0606030504020204" pitchFamily="34" charset="0"/>
                <a:cs typeface="Open Sans" panose="020B0606030504020204" pitchFamily="34" charset="0"/>
              </a:rPr>
              <a:t>Zenodo.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http://doi.org/10.5281/zenodo.4585632</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et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et Kougias, I., éditeur(s), EUR 29904 FR, Office des publications de l'Union européenne, Luxembourg, 2019, ISBN 978-92-76-12391-0, doi:10.2760/678700, JRC118432.</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8.2.1 Aperçu des centrales éoliennes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Centrales éoliennes </a:t>
            </a:r>
          </a:p>
        </p:txBody>
      </p:sp>
      <p:pic>
        <p:nvPicPr>
          <p:cNvPr id="2" name="Picture 3">
            <a:extLst>
              <a:ext uri="{FF2B5EF4-FFF2-40B4-BE49-F238E27FC236}">
                <a16:creationId xmlns:a16="http://schemas.microsoft.com/office/drawing/2014/main" id="{8708CC96-E935-4F3E-A33A-74EE157CB131}"/>
              </a:ext>
            </a:extLst>
          </p:cNvPr>
          <p:cNvPicPr>
            <a:picLocks noChangeAspect="1"/>
          </p:cNvPicPr>
          <p:nvPr/>
        </p:nvPicPr>
        <p:blipFill>
          <a:blip r:embed="rId4"/>
          <a:stretch>
            <a:fillRect/>
          </a:stretch>
        </p:blipFill>
        <p:spPr>
          <a:xfrm>
            <a:off x="1015042" y="2500222"/>
            <a:ext cx="4569124" cy="3050875"/>
          </a:xfrm>
          <a:prstGeom prst="rect">
            <a:avLst/>
          </a:prstGeom>
        </p:spPr>
      </p:pic>
      <p:pic>
        <p:nvPicPr>
          <p:cNvPr id="4" name="Picture 6">
            <a:extLst>
              <a:ext uri="{FF2B5EF4-FFF2-40B4-BE49-F238E27FC236}">
                <a16:creationId xmlns:a16="http://schemas.microsoft.com/office/drawing/2014/main" id="{2BE320B3-AABE-4906-877A-85EE6B22F9EA}"/>
              </a:ext>
            </a:extLst>
          </p:cNvPr>
          <p:cNvPicPr>
            <a:picLocks noChangeAspect="1"/>
          </p:cNvPicPr>
          <p:nvPr/>
        </p:nvPicPr>
        <p:blipFill>
          <a:blip r:embed="rId5"/>
          <a:stretch>
            <a:fillRect/>
          </a:stretch>
        </p:blipFill>
        <p:spPr>
          <a:xfrm>
            <a:off x="6579079" y="2501656"/>
            <a:ext cx="4080294" cy="3048008"/>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1846</TotalTime>
  <Words>6123</Words>
  <Application>Microsoft Office PowerPoint</Application>
  <PresentationFormat>Widescreen</PresentationFormat>
  <Paragraphs>209</Paragraphs>
  <Slides>27</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docId:4E0E16E47CBF51B4884BA403266B8008</cp:keywords>
  <cp:lastModifiedBy>Ashutosh.Bhagurkar</cp:lastModifiedBy>
  <cp:revision>1750</cp:revision>
  <dcterms:created xsi:type="dcterms:W3CDTF">2021-02-10T16:48:02Z</dcterms:created>
  <dcterms:modified xsi:type="dcterms:W3CDTF">2025-03-19T16:33:46Z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