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52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0E31A4-9041-5999-A9FA-04452D88339F}" v="4" dt="2026-02-09T13:50:15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18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13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4D0E31A4-9041-5999-A9FA-04452D88339F}"/>
    <pc:docChg chg="modSld">
      <pc:chgData name="Alexander Deliukov" userId="S::alexander_think-e.be#ext#@flux50.onmicrosoft.com::bee075c1-faac-4166-8fcb-7b2057bad6f6" providerId="AD" clId="Web-{4D0E31A4-9041-5999-A9FA-04452D88339F}" dt="2026-02-09T13:50:15.958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4D0E31A4-9041-5999-A9FA-04452D88339F}" dt="2026-02-09T13:50:15.958" v="2" actId="14100"/>
        <pc:sldMkLst>
          <pc:docMk/>
          <pc:sldMk cId="3907640188" sldId="611"/>
        </pc:sldMkLst>
        <pc:picChg chg="add mod">
          <ac:chgData name="Alexander Deliukov" userId="S::alexander_think-e.be#ext#@flux50.onmicrosoft.com::bee075c1-faac-4166-8fcb-7b2057bad6f6" providerId="AD" clId="Web-{4D0E31A4-9041-5999-A9FA-04452D88339F}" dt="2026-02-09T13:50:15.958" v="2" actId="14100"/>
          <ac:picMkLst>
            <pc:docMk/>
            <pc:sldMk cId="3907640188" sldId="611"/>
            <ac:picMk id="4" creationId="{B5544996-856E-0EA7-BE69-46D639FB5EC2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addSld delSld modSld">
      <pc:chgData name="Alexander Deliukov" userId="d5fda0f2-1d08-4016-b7e9-bb882f168707" providerId="ADAL" clId="{FE9DFF45-01DC-45CC-A80A-B50597210401}" dt="2026-01-27T13:02:58.180" v="27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13:00:39.740" v="6" actId="20577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3:00:39.740" v="6" actId="20577"/>
          <ac:spMkLst>
            <pc:docMk/>
            <pc:sldMk cId="3907640188" sldId="611"/>
            <ac:spMk id="2" creationId="{133E8DB0-EB98-177F-99E4-65D4FC080D88}"/>
          </ac:spMkLst>
        </pc:spChg>
      </pc:sldChg>
      <pc:sldChg chg="modSp mod">
        <pc:chgData name="Alexander Deliukov" userId="d5fda0f2-1d08-4016-b7e9-bb882f168707" providerId="ADAL" clId="{FE9DFF45-01DC-45CC-A80A-B50597210401}" dt="2026-01-27T13:01:34.857" v="16" actId="20577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3:01:34.857" v="16" actId="20577"/>
          <ac:spMkLst>
            <pc:docMk/>
            <pc:sldMk cId="3923979759" sldId="612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3:01:11.362" v="9" actId="14100"/>
          <ac:spMkLst>
            <pc:docMk/>
            <pc:sldMk cId="3923979759" sldId="612"/>
            <ac:spMk id="4" creationId="{2F73B0FE-B34B-98B3-BD05-405A9DA008AC}"/>
          </ac:spMkLst>
        </pc:spChg>
      </pc:sldChg>
      <pc:sldChg chg="modSp">
        <pc:chgData name="Alexander Deliukov" userId="d5fda0f2-1d08-4016-b7e9-bb882f168707" providerId="ADAL" clId="{FE9DFF45-01DC-45CC-A80A-B50597210401}" dt="2026-01-27T13:02:34.836" v="23" actId="404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3:02:34.836" v="23" actId="404"/>
          <ac:spMkLst>
            <pc:docMk/>
            <pc:sldMk cId="2460397813" sldId="61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3:02:41.585" v="24" actId="948"/>
        <pc:sldMkLst>
          <pc:docMk/>
          <pc:sldMk cId="466480708" sldId="617"/>
        </pc:sldMkLst>
        <pc:spChg chg="mod">
          <ac:chgData name="Alexander Deliukov" userId="d5fda0f2-1d08-4016-b7e9-bb882f168707" providerId="ADAL" clId="{FE9DFF45-01DC-45CC-A80A-B50597210401}" dt="2026-01-27T13:02:41.585" v="24" actId="948"/>
          <ac:spMkLst>
            <pc:docMk/>
            <pc:sldMk cId="466480708" sldId="617"/>
            <ac:spMk id="2" creationId="{E2B74216-A47B-ED1F-6C4D-C3FC780E6228}"/>
          </ac:spMkLst>
        </pc:spChg>
      </pc:sldChg>
      <pc:sldChg chg="modSp">
        <pc:chgData name="Alexander Deliukov" userId="d5fda0f2-1d08-4016-b7e9-bb882f168707" providerId="ADAL" clId="{FE9DFF45-01DC-45CC-A80A-B50597210401}" dt="2026-01-27T13:02:45.013" v="25" actId="404"/>
        <pc:sldMkLst>
          <pc:docMk/>
          <pc:sldMk cId="1526321746" sldId="618"/>
        </pc:sldMkLst>
        <pc:spChg chg="mod">
          <ac:chgData name="Alexander Deliukov" userId="d5fda0f2-1d08-4016-b7e9-bb882f168707" providerId="ADAL" clId="{FE9DFF45-01DC-45CC-A80A-B50597210401}" dt="2026-01-27T13:02:45.013" v="25" actId="404"/>
          <ac:spMkLst>
            <pc:docMk/>
            <pc:sldMk cId="1526321746" sldId="618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7T13:02:51.709" v="26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3:02:51.709" v="26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3:02:58.180" v="27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3:02:58.180" v="27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3:02:21.357" v="22" actId="1076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3:02:16.128" v="20" actId="404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3:02:16.128" v="20" actId="404"/>
          <ac:spMkLst>
            <pc:docMk/>
            <pc:sldMk cId="2317735843" sldId="62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3:02:21.357" v="22" actId="1076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3:02:20.108" v="21" actId="1076"/>
          <ac:spMkLst>
            <pc:docMk/>
            <pc:sldMk cId="2317735843" sldId="62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3:00:51.087" v="8" actId="20577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3:00:51.087" v="8" actId="20577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2026. 3. 14.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Edición del estilo del texto maestro</a:t>
            </a:r>
          </a:p>
          <a:p>
            <a:pPr lvl="1"/>
            <a:r>
              <a:rPr lang="ko-KR" altLang="en-US"/>
              <a:t>Segundo nivel</a:t>
            </a:r>
          </a:p>
          <a:p>
            <a:pPr lvl="2"/>
            <a:r>
              <a:rPr lang="ko-KR" altLang="en-US"/>
              <a:t>Tercer nivel</a:t>
            </a:r>
          </a:p>
          <a:p>
            <a:pPr lvl="3"/>
            <a:r>
              <a:rPr lang="ko-KR" altLang="en-US"/>
              <a:t>Cuarto nivel</a:t>
            </a:r>
          </a:p>
          <a:p>
            <a:pPr lvl="4"/>
            <a:r>
              <a:rPr lang="ko-KR" altLang="en-US"/>
              <a:t>Quinto nivel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¡Mitos sobre la energía desmentidos!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¿Son poco fiables las fuentes de energía renovables (por ejemplo, la energía solar y eólica)?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Más del 25 % de toda la energía consumida en la UE durante 2024 procedía de fuentes renovables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Agencia Europea de Medio Ambiente</a:t>
            </a:r>
            <a:r>
              <a:rPr lang="en-US" sz="1200" dirty="0">
                <a:ea typeface="Calibri"/>
                <a:cs typeface="Calibri"/>
              </a:rPr>
              <a:t>), como la energía solar, la eólica y las bombas de calor.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Las tecnologías modernas </a:t>
            </a:r>
            <a:r>
              <a:rPr lang="en-GB" sz="1200" b="1" noProof="0" dirty="0">
                <a:solidFill>
                  <a:schemeClr val="tx1"/>
                </a:solidFill>
              </a:rPr>
              <a:t>abordan</a:t>
            </a:r>
            <a:r>
              <a:rPr lang="en-GB" sz="1200" noProof="0" dirty="0">
                <a:solidFill>
                  <a:schemeClr val="tx1"/>
                </a:solidFill>
              </a:rPr>
              <a:t> cada vez más </a:t>
            </a:r>
            <a:r>
              <a:rPr lang="en-GB" sz="1200" b="1" noProof="0" dirty="0">
                <a:solidFill>
                  <a:schemeClr val="tx1"/>
                </a:solidFill>
              </a:rPr>
              <a:t>la variabilidad climática </a:t>
            </a:r>
            <a:r>
              <a:rPr lang="en-GB" sz="1200" noProof="0" dirty="0">
                <a:solidFill>
                  <a:schemeClr val="tx1"/>
                </a:solidFill>
              </a:rPr>
              <a:t>en la energía solar y eólica.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Las previsiones avanzadas </a:t>
            </a:r>
            <a:r>
              <a:rPr lang="en-GB" sz="1200" noProof="0" dirty="0">
                <a:solidFill>
                  <a:schemeClr val="tx1"/>
                </a:solidFill>
              </a:rPr>
              <a:t>predicen la producción renovable y </a:t>
            </a:r>
            <a:r>
              <a:rPr lang="en-GB" sz="1200" b="1" noProof="0" dirty="0">
                <a:solidFill>
                  <a:schemeClr val="tx1"/>
                </a:solidFill>
              </a:rPr>
              <a:t>los sistemas de almacenamiento </a:t>
            </a:r>
            <a:r>
              <a:rPr lang="en-GB" sz="1200" noProof="0" dirty="0">
                <a:solidFill>
                  <a:schemeClr val="tx1"/>
                </a:solidFill>
              </a:rPr>
              <a:t>(baterías, centrales hidroeléctricas de bombeo) estabilizan la red.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La tarificación dinámica</a:t>
            </a:r>
            <a:r>
              <a:rPr lang="en-GB" sz="1200" noProof="0" dirty="0">
                <a:solidFill>
                  <a:schemeClr val="tx1"/>
                </a:solidFill>
              </a:rPr>
              <a:t>, en la que el precio de la energía se ajusta en función de la oferta y la demanda, también contribuye a equilibrar la red.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¿Son los vehículos eléctricos respetuosos con el medio ambiente, incluso cuando se recargan con electricidad generada a partir de combustibles fósiles?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¿Son los vehículos eléctricos respetuosos con el medio ambiente, incluso cuando se recargan con electricidad generada a partir de combustibles fósiles?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Los vehículos eléctricos (VE) que funcionan con energías renovables </a:t>
            </a:r>
            <a:r>
              <a:rPr lang="en-US" sz="1200" dirty="0">
                <a:ea typeface="Calibri"/>
                <a:cs typeface="Calibri"/>
              </a:rPr>
              <a:t>son una opción respetuosa con el medio ambiente en comparación con los coches que utilizan gasolina o diésel. Sin embargo, reducir el uso del coche y aumentar los desplazamientos activos (por ejemplo, caminar o ir en bicicleta) y utilizar el transporte público son opciones de transporte más respetuosas con el medio ambiente.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La producción de VE consume más energía que la de los coches propulsados por combustibles fósiles. Sin embargo, </a:t>
            </a:r>
            <a:r>
              <a:rPr lang="en-US" sz="1200" b="1" dirty="0"/>
              <a:t>los VE son más respetuosos con el medio ambiente en general </a:t>
            </a:r>
            <a:r>
              <a:rPr lang="en-US" sz="1200" dirty="0"/>
              <a:t>y pueden reducir rápidamente su «deuda de carbono» y producir menos emisiones por kilómetro recorrido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Los VE no generan emisiones de escape</a:t>
            </a:r>
            <a:r>
              <a:rPr lang="en-US" sz="1200" dirty="0">
                <a:ea typeface="Calibri"/>
              </a:rPr>
              <a:t>, lo que mejora la calidad del aire urbano y reduce la contaminación.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desea obtener más información sobre los mitos relacionados con la energía, los siguientes recursos pueden resultarle útiles: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Revise el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de Every1, de 30 minutos de duración, sobre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la respuesta a la demanda.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Eche un vistazo en profundidad a la presentación de Every1 sobre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cómo el cambio climático está afectando a las energías renovables.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Lea el artículo de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«Dispelling myths around renewable energy technologies» (Desmontando los mitos sobre las tecnologías de energías renovables).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Lea el artículo de The Energy Saving Trust titulado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«Debunking Solar Myths» (Desmontando los mitos sobre la energía solar).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Agradecimientos</a:t>
            </a:r>
          </a:p>
          <a:p>
            <a:pPr latinLnBrk="0"/>
            <a:r>
              <a:rPr lang="en-GB" dirty="0"/>
              <a:t>Esta presentación titulada </a:t>
            </a:r>
            <a:r>
              <a:rPr lang="en-GB" i="1" dirty="0"/>
              <a:t>«Mitos energéticos desmentidos: ¿realidad o ficción?»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Bombillas encendidas,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 en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junto a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un 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en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Contadores inteligentes: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Kraftwerke-Contador de energía (eléctrico)-contador inteligente-02ASD, </a:t>
            </a:r>
            <a:r>
              <a:rPr lang="en-GB" dirty="0"/>
              <a:t>de </a:t>
            </a:r>
            <a:r>
              <a:rPr lang="en-GB" dirty="0" err="1"/>
              <a:t>Asurnipal, </a:t>
            </a:r>
            <a:r>
              <a:rPr lang="en-GB" dirty="0"/>
              <a:t>con licencia </a:t>
            </a:r>
            <a:r>
              <a:rPr lang="en-GB" dirty="0">
                <a:hlinkClick r:id="rId3"/>
              </a:rPr>
              <a:t>CC BY-SA 4.0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Calentadores: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Calentador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Energías renovables: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de ladrillo marrón con paneles solares en el tejado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con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licencia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Vehículos eléctricos: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Coche blanco y negro delante de un edificio blanco durante el día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licencia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63915-3396-1C32-1E63-A231BFA21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35445D-E89D-E6D1-5724-CC658D588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B554A-F392-99E6-36DD-8E9DD74A55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¡Gracias!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FF5E1-96BE-0185-FDD2-B7EC34DE6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943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Malentendidos sobre la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producción y el consumo de energía son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comunes. En esta presentación exploramos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cuatro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preguntas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frecuentes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sobre la energía digital.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 analizar estas preguntas,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podemos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mejorar nuestra comprensión de la digitalización de la energía y tomar decisiones más informadas sobre el uso de la energía.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comienza con una pregunta. Tómese un momento para reflexionar sobre cada pregunta antes de pasar a la respuesta.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Puede ir respondiendo a cada pregunta por orden. También puede seleccionar una pregunta concreta que le gustaría explorar primero a través del menú.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Cuatro preguntas frecuentes sobre la energía digital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¿Los contadores inteligentes protegen eficazmente la privacidad de los usuarios?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¿Qué es más eficiente desde el punto de vista energético: los calefactores o la calefacción central?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¿Son poco fiables las fuentes de energía renovables (por ejemplo, la energía solar y la eólica)?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¿Son los vehículos eléctricos respetuosos con el medio ambiente, incluso cuando se recargan con electricidad generada a partir de combustibles fósiles?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¿Los contadores inteligentes protegen eficazmente la privacidad de los usuarios?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¿Los contadores inteligentes protegen eficazmente la privacidad de los usuarios?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Los contadores inteligentes solo recopilan datos básicos sobre el consumo energético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como el consumo de energía, y no información específica sobre el uso de electrodomésticos, audio, vídeo o </a:t>
            </a:r>
            <a:r>
              <a:rPr lang="en-GB" sz="1200" dirty="0">
                <a:ea typeface="Calibri"/>
              </a:rPr>
              <a:t>datos personales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Las estrictas normativas y medidas de protección de datos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(por ejemplo, el RGPD, la Directiva sobre la electricidad y el Reglamento sobre la electricidad) protegen la privacidad de los consumidores.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Las empresas de servicios públicos solo pueden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utilizar los datos de los contadores inteligentes para la facturación y la gestión de la red, con un intercambio de datos limitado.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Más información </a:t>
            </a:r>
            <a:r>
              <a:rPr lang="en-GB" sz="1200" dirty="0"/>
              <a:t>en la presentación de Every1 «Mitos sobre </a:t>
            </a:r>
            <a:r>
              <a:rPr lang="en-GB" sz="1200" i="1" dirty="0">
                <a:hlinkClick r:id="rId3"/>
              </a:rPr>
              <a:t>la ciberseguridad de la energía digital... ¡desmentidos!».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¿Qué es más eficiente desde el punto de vista energético: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los calefactores o la calefacción central?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¿Qué es más eficiente desde el punto de vista energético: los calefactores o la calefacción central?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Los calefactores son menos eficientes que la calefacción central cuando se trata de calentar grandes superficies de la vivienda.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Los calefactores portátiles funcionan mejor para calentar brevemente espacios pequeños y bien aislados.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Depender de los calefactores como fuente principal de calor puede suponer un aumento en la factura energética en comparación con la calefacción central.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Más información en la guía sobre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calefactores de habitación</a:t>
            </a:r>
            <a:r>
              <a:rPr lang="en-US" sz="1200" b="1" dirty="0">
                <a:solidFill>
                  <a:srgbClr val="2B2C30"/>
                </a:solidFill>
              </a:rPr>
              <a:t> del Centro para la Energía Sostenible</a:t>
            </a:r>
            <a:r>
              <a:rPr lang="en-US" sz="1200" dirty="0">
                <a:solidFill>
                  <a:srgbClr val="2B2C30"/>
                </a:solidFill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¿Son poco fiables las fuentes de energía renovables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(por ejemplo, la energía solar y la energía eólica) son poco fiables?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3F0D8F-B58F-8022-4008-F2DAC78B7F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0" y="6221873"/>
            <a:ext cx="1958312" cy="410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9A9EFD-4F4C-8996-2401-AF7500FD3D9D}"/>
              </a:ext>
            </a:extLst>
          </p:cNvPr>
          <p:cNvSpPr txBox="1"/>
          <p:nvPr userDrawn="1"/>
        </p:nvSpPr>
        <p:spPr>
          <a:xfrm>
            <a:off x="2086708" y="5996226"/>
            <a:ext cx="5498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s-ES_tradnl" sz="1000" b="0" i="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 </a:t>
            </a:r>
            <a:endParaRPr lang="es-ES_tradnl" sz="1000" noProof="0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30086" y="2037171"/>
            <a:ext cx="5915297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7200" kern="1200" noProof="1">
                <a:solidFill>
                  <a:schemeClr val="tx1"/>
                </a:solidFill>
                <a:effectLst/>
              </a:rPr>
              <a:t>¡Mitos sobre laenergía desmentidos!  </a:t>
            </a:r>
            <a:endParaRPr lang="es-ES_tradnl" sz="72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¿Son poco fiables las fuentes de energía renovables (por ejemplo, la energía solar y eólica)?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Más del 25 % de toda la energía consumida en la UE durante 2024 procedía de fuentes renovables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Agencia Europea de Medio Ambiente</a:t>
            </a:r>
            <a:r>
              <a:rPr lang="en-US" sz="2000" dirty="0">
                <a:ea typeface="Calibri"/>
                <a:cs typeface="Calibri"/>
              </a:rPr>
              <a:t>), como la energía solar, la eólica y las bombas de calor.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Las tecnologías modernas </a:t>
            </a:r>
            <a:r>
              <a:rPr lang="en-GB" sz="2000" b="1" noProof="0" dirty="0">
                <a:solidFill>
                  <a:schemeClr val="tx1"/>
                </a:solidFill>
              </a:rPr>
              <a:t>abordan</a:t>
            </a:r>
            <a:r>
              <a:rPr lang="en-GB" sz="2000" noProof="0" dirty="0">
                <a:solidFill>
                  <a:schemeClr val="tx1"/>
                </a:solidFill>
              </a:rPr>
              <a:t> cada vez más </a:t>
            </a:r>
            <a:r>
              <a:rPr lang="en-GB" sz="2000" b="1" noProof="0" dirty="0">
                <a:solidFill>
                  <a:schemeClr val="tx1"/>
                </a:solidFill>
              </a:rPr>
              <a:t>la variabilidad climática </a:t>
            </a:r>
            <a:r>
              <a:rPr lang="en-GB" sz="2000" noProof="0" dirty="0">
                <a:solidFill>
                  <a:schemeClr val="tx1"/>
                </a:solidFill>
              </a:rPr>
              <a:t>en la energía solar y eólica.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Las previsiones avanzadas </a:t>
            </a:r>
            <a:r>
              <a:rPr lang="en-GB" sz="2000" noProof="0" dirty="0">
                <a:solidFill>
                  <a:schemeClr val="tx1"/>
                </a:solidFill>
              </a:rPr>
              <a:t>predicen la producción renovable y </a:t>
            </a:r>
            <a:r>
              <a:rPr lang="en-GB" sz="2000" b="1" noProof="0" dirty="0">
                <a:solidFill>
                  <a:schemeClr val="tx1"/>
                </a:solidFill>
              </a:rPr>
              <a:t>los sistemas de almacenamiento </a:t>
            </a:r>
            <a:r>
              <a:rPr lang="en-GB" sz="2000" noProof="0" dirty="0">
                <a:solidFill>
                  <a:schemeClr val="tx1"/>
                </a:solidFill>
              </a:rPr>
              <a:t>(baterías, centrales hidroeléctricas de bombeo) estabilizan la red.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Los precios dinámicos</a:t>
            </a:r>
            <a:r>
              <a:rPr lang="en-GB" sz="2000" noProof="0" dirty="0">
                <a:solidFill>
                  <a:schemeClr val="tx1"/>
                </a:solidFill>
              </a:rPr>
              <a:t>, en los que el precio de la energía se ajusta en función de la oferta y la demanda, también ayudan a equilibrar la red.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¿Son los vehículos eléctricos respetuosos con el medio ambiente, incluso cuando se recargan con electricidad generada a partir de combustibles fósiles? - Introducción</a:t>
            </a:r>
            <a:endParaRPr lang="es-ES_tradnl" sz="2800" b="1" i="0" noProof="1">
              <a:solidFill>
                <a:schemeClr val="bg1"/>
              </a:solidFill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¿Son los vehículos eléctricos respetuosos con el medio ambiente, incluso cuando se recargan con electricidad generada a partir de combustibles fósiles?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¿Son los vehículos eléctricos respetuosos con el medio ambiente, incluso cuando se recargan con electricidad generada a partir de combustibles fósiles?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Los vehículos eléctricos (VE) que funcionan con energías renovables </a:t>
            </a:r>
            <a:r>
              <a:rPr lang="en-US" sz="2000" dirty="0">
                <a:ea typeface="Calibri"/>
                <a:cs typeface="Calibri"/>
              </a:rPr>
              <a:t>son una opción respetuosa con el medio ambiente en comparación con los coches que utilizan gasolina o diésel. Sin embargo, reducir el uso del coche y aumentar los desplazamientos activos (por ejemplo, caminar o ir en bicicleta) y utilizar el transporte público son opciones de transporte más respetuosas con el medio ambiente.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La producción de vehículos eléctricos consume más energía que la de los automóviles que funcionan con combustibles fósiles. Sin embargo, </a:t>
            </a:r>
            <a:r>
              <a:rPr lang="en-US" sz="2000" b="1" dirty="0"/>
              <a:t>los vehículos eléctricos son, en general, más respetuosos con el medio ambiente </a:t>
            </a:r>
            <a:r>
              <a:rPr lang="en-US" sz="2000" dirty="0"/>
              <a:t>y pueden reducir rápidamente su «deuda de carbono» y producir menos emisiones por kilómetro recorrido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Los VE no generan emisiones de escape</a:t>
            </a:r>
            <a:r>
              <a:rPr lang="en-US" sz="2000" dirty="0">
                <a:ea typeface="Calibri"/>
              </a:rPr>
              <a:t>, lo que mejora la calidad del aire urbano y reduce la contaminación.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desea obtener más información sobre los mitos relacionados con la energía, los siguientes recursos pueden resultarle útiles: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Revise el curso de 30 minutos de Every1 sobre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los fundamentos de la energía digital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en respuesta a la demanda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Eche un vistazo en profundidad a la presentación de Every1 sobre </a:t>
            </a:r>
          </a:p>
          <a:p>
            <a:pPr algn="ctr"/>
            <a:r>
              <a:rPr lang="en-US" altLang="ko-KR" dirty="0">
                <a:solidFill>
                  <a:srgbClr val="373737"/>
                </a:solidFill>
                <a:hlinkClick r:id="rId4"/>
              </a:rPr>
              <a:t>cómo el cambio climático está afectando a las energías renovables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180390"/>
            <a:ext cx="2338969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Lea el artículo de Energy Monitor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«Dispelling myths around renewable energy technologies» (Desmontando mitos sobre las tecnologías de energías renovables).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10148" y="3302087"/>
            <a:ext cx="2071376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Lea el artículo de The Energy Saving Trust titulado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«Debunking Solar Myths» (Desmontando los mitos sobre la energía solar).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9557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presentación </a:t>
            </a:r>
            <a:r>
              <a:rPr lang="en-GB" dirty="0" err="1"/>
              <a:t>titulada</a:t>
            </a:r>
            <a:r>
              <a:rPr lang="en-GB" dirty="0"/>
              <a:t> </a:t>
            </a:r>
            <a:r>
              <a:rPr lang="en-GB" i="1" dirty="0"/>
              <a:t>«</a:t>
            </a:r>
            <a:r>
              <a:rPr lang="en-US" dirty="0"/>
              <a:t>¡</a:t>
            </a:r>
            <a:r>
              <a:rPr lang="en-US" dirty="0" err="1"/>
              <a:t>Mitos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laenergía</a:t>
            </a:r>
            <a:r>
              <a:rPr lang="en-US" dirty="0"/>
              <a:t> </a:t>
            </a:r>
            <a:r>
              <a:rPr lang="en-US" dirty="0" err="1"/>
              <a:t>desmentidos</a:t>
            </a:r>
            <a:r>
              <a:rPr lang="en-US" dirty="0"/>
              <a:t>!</a:t>
            </a:r>
            <a:r>
              <a:rPr lang="en-GB" i="1" dirty="0"/>
              <a:t>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Bombillas encendidas,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 en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junto a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un 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en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Contadores inteligentes: </a:t>
            </a:r>
            <a:r>
              <a:rPr lang="en-GB" dirty="0">
                <a:hlinkClick r:id="rId6"/>
              </a:rPr>
              <a:t>Vorarlberger Kraftwerke-Contador de energía (eléctrico)-contador inteligente-02ASD, </a:t>
            </a:r>
            <a:r>
              <a:rPr lang="en-GB" dirty="0"/>
              <a:t>de </a:t>
            </a:r>
            <a:r>
              <a:rPr lang="en-GB" dirty="0" err="1"/>
              <a:t>Asurnipal, </a:t>
            </a:r>
            <a:r>
              <a:rPr lang="en-GB" dirty="0"/>
              <a:t>con licencia </a:t>
            </a:r>
            <a:r>
              <a:rPr lang="en-GB" dirty="0">
                <a:hlinkClick r:id="rId3"/>
              </a:rPr>
              <a:t>CC BY-SA 4.0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Calefactores: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Calefactor 2,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Energías renovables: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de ladrillo marrón con paneles solares en el tejado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con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licencia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Vehículos eléctricos: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Coche blanco y negro delante de un edificio blanco durante el día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licencia 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Agradecimientos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3134E-8F85-7CB4-43DA-AFDEC352B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3F6D-D9F5-539D-52EF-77590053BC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¡Gracias!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135650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Malentendidos sobre la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producción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y el consumo de energía son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comunes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En esta presentación exploramos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cuatro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preguntas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frecuentes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sobre la energía digital. </a:t>
            </a:r>
          </a:p>
          <a:p>
            <a:pPr latinLnBrk="0"/>
            <a:endParaRPr lang="en-GB" sz="3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 analizar estas preguntas,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podemos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mejorar nuestra comprensión de la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digitalización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de la energía y tomar decisiones más informadas sobre el uso de la energía. </a:t>
            </a:r>
          </a:p>
          <a:p>
            <a:pPr latinLnBrk="0"/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275735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Introducción</a:t>
            </a:r>
            <a:r>
              <a:rPr lang="es-ES_tradnl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comienza con una pregunta. Tómese un momento para reflexionar sobre cada pregunta antes de pasar a la respuesta.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Puede ir respondiendo a cada pregunta por orden. También puede seleccionar una pregunta concreta que le gustaría explorar primero a través del menú. </a:t>
            </a:r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Esta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presentación </a:t>
            </a:r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Cuatro preguntas frecuentes sobre la energía digital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¿Los contadores inteligentes protegen eficazmente la privacidad de los usuarios?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¿Qué es más eficiente desde el punto de vista energético: los calefactores o la calefacción central?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¿Son poco fiables las fuentes de energía renovables (por ejemplo, la energía solar y la eólica)?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¿Son los vehículos eléctricos respetuosos con el medio ambiente, incluso cuando se recargan con electricidad generada a partir de combustibles fósiles?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¿Los contadores inteligentes protegen eficazmente la privacidad de los usuarios?  - Introducción</a:t>
            </a:r>
            <a:endParaRPr lang="es-ES_tradnl" sz="2800" b="1" i="0" noProof="1">
              <a:solidFill>
                <a:schemeClr val="bg1"/>
              </a:solidFill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¿Los contadores inteligentes protegen eficazmente la privacidad de los usuarios?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¿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Protegen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eficazmente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los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contadores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inteligentes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la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privacidad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los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usuarios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907414" y="1838234"/>
            <a:ext cx="900621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Los contadores inteligentes solo recopilan datos básicos sobre el consumo energético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como el consumo de energía, y no información específica sobre el uso de electrodomésticos, audio, vídeo o </a:t>
            </a:r>
            <a:r>
              <a:rPr lang="en-GB" sz="2000" dirty="0">
                <a:ea typeface="Calibri"/>
              </a:rPr>
              <a:t>datos personales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Las estrictas normativas y medidas de protección de datos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(por ejemplo, el RGPD, la Directiva sobre la electricidad y el Reglamento sobre la electricidad) protegen la privacidad de los consumidores.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Las empresas de servicios públicos solo pueden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utilizar los datos de los contadores inteligentes para la facturación y la gestión de la red, con un intercambio de datos limitado.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Más información </a:t>
            </a:r>
            <a:r>
              <a:rPr lang="en-GB" sz="2000" dirty="0"/>
              <a:t>en la presentación de Every1 «Mitos sobre </a:t>
            </a:r>
            <a:r>
              <a:rPr lang="en-GB" sz="2000" i="1" dirty="0">
                <a:hlinkClick r:id="rId3"/>
              </a:rPr>
              <a:t>la ciberseguridad de la energía digital... ¡desmentidos!». 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A60DC5-30EE-2406-2A45-AB7C90E64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¿Qué es más eficiente desde el punto de vista energético: los calefactores o la calefacción central? - Introducción</a:t>
            </a:r>
            <a:endParaRPr lang="es-ES_tradnl" sz="2800" b="1" i="0" noProof="1">
              <a:solidFill>
                <a:schemeClr val="bg1"/>
              </a:solidFill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solidFill>
                  <a:schemeClr val="accent2"/>
                </a:solidFill>
              </a:rPr>
              <a:t>¿Qué es más eficiente desde el punto de vista energético: </a:t>
            </a:r>
          </a:p>
          <a:p>
            <a:pPr algn="ctr"/>
            <a:r>
              <a:rPr lang="en-US" sz="4800" i="1" dirty="0">
                <a:solidFill>
                  <a:schemeClr val="accent2"/>
                </a:solidFill>
              </a:rPr>
              <a:t>los calefactores portátiles o la calefacción central?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¿Qué es más eficiente desde el punto de vista energético: los calefactores o la calefacción central?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/>
              <a:t>Los calefactores portátiles son menos eficientes que la calefacción central cuando se trata de calentar grandes superficies de la vivienda.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Los calefactores portátiles funcionan mejor para calentar brevemente espacios pequeños y bien aislados.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Depender de los calefactores como fuente principal de calor puede suponer un aumento en la factura energética en comparación con la calefacción central.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Más información en la guía sobre </a:t>
            </a:r>
            <a:r>
              <a:rPr lang="en-US" sz="2000" dirty="0">
                <a:hlinkClick r:id="rId3"/>
              </a:rPr>
              <a:t>calefactores de habitación</a:t>
            </a:r>
            <a:r>
              <a:rPr lang="en-US" sz="2000" dirty="0"/>
              <a:t> del Centro para la Energía Sostenible.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¿Son poco fiables las fuentes de energía renovables? - Introducción</a:t>
            </a:r>
            <a:endParaRPr lang="es-ES_tradnl" sz="2800" b="1" i="0" noProof="1">
              <a:solidFill>
                <a:schemeClr val="bg1"/>
              </a:solidFill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¿Son poco fiables las fuentes de energía renovables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(por ejemplo, la energía solar y la energía eólica)?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F5975D-347A-4D09-9934-945B3DA84E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2430</Words>
  <Application>Microsoft Macintosh PowerPoint</Application>
  <PresentationFormat>Widescreen</PresentationFormat>
  <Paragraphs>193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¡Mitos sobre laenergía desmentidos!  </vt:lpstr>
      <vt:lpstr>Introducción  </vt:lpstr>
      <vt:lpstr>Esta presentación   </vt:lpstr>
      <vt:lpstr>Cuatro preguntas frecuentes sobre la energía digital  </vt:lpstr>
      <vt:lpstr>¿Los contadores inteligentes protegen eficazmente la privacidad de los usuarios?  - Introducción </vt:lpstr>
      <vt:lpstr>¿Protegen eficazmente los contadores inteligentes la privacidad de los usuarios? </vt:lpstr>
      <vt:lpstr>¿Qué es más eficiente desde el punto de vista energético: los calefactores o la calefacción central? - Introducción </vt:lpstr>
      <vt:lpstr>¿Qué es más eficiente desde el punto de vista energético: los calefactores o la calefacción central? </vt:lpstr>
      <vt:lpstr>¿Son poco fiables las fuentes de energía renovables? - Introducción </vt:lpstr>
      <vt:lpstr>¿Son poco fiables las fuentes de energía renovables (por ejemplo, la energía solar y eólica)? </vt:lpstr>
      <vt:lpstr>¿Son los vehículos eléctricos respetuosos con el medio ambiente, incluso cuando se recargan con electricidad generada a partir de combustibles fósiles? - Introducción </vt:lpstr>
      <vt:lpstr>¿Son los vehículos eléctricos respetuosos con el medio ambiente, incluso cuando se recargan con electricidad generada a partir de combustibles fósiles? </vt:lpstr>
      <vt:lpstr>Próximos pasos </vt:lpstr>
      <vt:lpstr>Agradecimientos </vt:lpstr>
      <vt:lpstr>¡Gracias!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2026-03-14T07:35:38Z</dcterms:modified>
  <cp:category/>
</cp:coreProperties>
</file>