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3" r:id="rId17"/>
    <p:sldId id="624" r:id="rId18"/>
    <p:sldId id="652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E31A4-9041-5999-A9FA-04452D88339F}" v="4" dt="2026-02-09T13:50:15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8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-13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4D0E31A4-9041-5999-A9FA-04452D88339F}"/>
    <pc:docChg chg="modSld">
      <pc:chgData name="Alexander Deliukov" userId="S::alexander_think-e.be#ext#@flux50.onmicrosoft.com::bee075c1-faac-4166-8fcb-7b2057bad6f6" providerId="AD" clId="Web-{4D0E31A4-9041-5999-A9FA-04452D88339F}" dt="2026-02-09T13:50:15.958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4D0E31A4-9041-5999-A9FA-04452D88339F}" dt="2026-02-09T13:50:15.958" v="2" actId="14100"/>
        <pc:sldMkLst>
          <pc:docMk/>
          <pc:sldMk cId="3907640188" sldId="611"/>
        </pc:sldMkLst>
        <pc:picChg chg="add mod">
          <ac:chgData name="Alexander Deliukov" userId="S::alexander_think-e.be#ext#@flux50.onmicrosoft.com::bee075c1-faac-4166-8fcb-7b2057bad6f6" providerId="AD" clId="Web-{4D0E31A4-9041-5999-A9FA-04452D88339F}" dt="2026-02-09T13:50:15.958" v="2" actId="14100"/>
          <ac:picMkLst>
            <pc:docMk/>
            <pc:sldMk cId="3907640188" sldId="611"/>
            <ac:picMk id="4" creationId="{B5544996-856E-0EA7-BE69-46D639FB5EC2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addSld delSld modSld">
      <pc:chgData name="Alexander Deliukov" userId="d5fda0f2-1d08-4016-b7e9-bb882f168707" providerId="ADAL" clId="{FE9DFF45-01DC-45CC-A80A-B50597210401}" dt="2026-01-27T13:02:58.180" v="27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7T13:00:39.740" v="6" actId="20577"/>
        <pc:sldMkLst>
          <pc:docMk/>
          <pc:sldMk cId="3907640188" sldId="611"/>
        </pc:sldMkLst>
        <pc:spChg chg="mod">
          <ac:chgData name="Alexander Deliukov" userId="d5fda0f2-1d08-4016-b7e9-bb882f168707" providerId="ADAL" clId="{FE9DFF45-01DC-45CC-A80A-B50597210401}" dt="2026-01-27T13:00:39.740" v="6" actId="20577"/>
          <ac:spMkLst>
            <pc:docMk/>
            <pc:sldMk cId="3907640188" sldId="611"/>
            <ac:spMk id="2" creationId="{133E8DB0-EB98-177F-99E4-65D4FC080D88}"/>
          </ac:spMkLst>
        </pc:spChg>
      </pc:sldChg>
      <pc:sldChg chg="modSp mod">
        <pc:chgData name="Alexander Deliukov" userId="d5fda0f2-1d08-4016-b7e9-bb882f168707" providerId="ADAL" clId="{FE9DFF45-01DC-45CC-A80A-B50597210401}" dt="2026-01-27T13:01:34.857" v="16" actId="20577"/>
        <pc:sldMkLst>
          <pc:docMk/>
          <pc:sldMk cId="3923979759" sldId="612"/>
        </pc:sldMkLst>
        <pc:spChg chg="mod">
          <ac:chgData name="Alexander Deliukov" userId="d5fda0f2-1d08-4016-b7e9-bb882f168707" providerId="ADAL" clId="{FE9DFF45-01DC-45CC-A80A-B50597210401}" dt="2026-01-27T13:01:34.857" v="16" actId="20577"/>
          <ac:spMkLst>
            <pc:docMk/>
            <pc:sldMk cId="3923979759" sldId="612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7T13:01:11.362" v="9" actId="14100"/>
          <ac:spMkLst>
            <pc:docMk/>
            <pc:sldMk cId="3923979759" sldId="612"/>
            <ac:spMk id="4" creationId="{2F73B0FE-B34B-98B3-BD05-405A9DA008AC}"/>
          </ac:spMkLst>
        </pc:spChg>
      </pc:sldChg>
      <pc:sldChg chg="modSp">
        <pc:chgData name="Alexander Deliukov" userId="d5fda0f2-1d08-4016-b7e9-bb882f168707" providerId="ADAL" clId="{FE9DFF45-01DC-45CC-A80A-B50597210401}" dt="2026-01-27T13:02:34.836" v="23" actId="404"/>
        <pc:sldMkLst>
          <pc:docMk/>
          <pc:sldMk cId="2460397813" sldId="616"/>
        </pc:sldMkLst>
        <pc:spChg chg="mod">
          <ac:chgData name="Alexander Deliukov" userId="d5fda0f2-1d08-4016-b7e9-bb882f168707" providerId="ADAL" clId="{FE9DFF45-01DC-45CC-A80A-B50597210401}" dt="2026-01-27T13:02:34.836" v="23" actId="404"/>
          <ac:spMkLst>
            <pc:docMk/>
            <pc:sldMk cId="2460397813" sldId="616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7T13:02:41.585" v="24" actId="948"/>
        <pc:sldMkLst>
          <pc:docMk/>
          <pc:sldMk cId="466480708" sldId="617"/>
        </pc:sldMkLst>
        <pc:spChg chg="mod">
          <ac:chgData name="Alexander Deliukov" userId="d5fda0f2-1d08-4016-b7e9-bb882f168707" providerId="ADAL" clId="{FE9DFF45-01DC-45CC-A80A-B50597210401}" dt="2026-01-27T13:02:41.585" v="24" actId="948"/>
          <ac:spMkLst>
            <pc:docMk/>
            <pc:sldMk cId="466480708" sldId="617"/>
            <ac:spMk id="2" creationId="{E2B74216-A47B-ED1F-6C4D-C3FC780E6228}"/>
          </ac:spMkLst>
        </pc:spChg>
      </pc:sldChg>
      <pc:sldChg chg="modSp">
        <pc:chgData name="Alexander Deliukov" userId="d5fda0f2-1d08-4016-b7e9-bb882f168707" providerId="ADAL" clId="{FE9DFF45-01DC-45CC-A80A-B50597210401}" dt="2026-01-27T13:02:45.013" v="25" actId="404"/>
        <pc:sldMkLst>
          <pc:docMk/>
          <pc:sldMk cId="1526321746" sldId="618"/>
        </pc:sldMkLst>
        <pc:spChg chg="mod">
          <ac:chgData name="Alexander Deliukov" userId="d5fda0f2-1d08-4016-b7e9-bb882f168707" providerId="ADAL" clId="{FE9DFF45-01DC-45CC-A80A-B50597210401}" dt="2026-01-27T13:02:45.013" v="25" actId="404"/>
          <ac:spMkLst>
            <pc:docMk/>
            <pc:sldMk cId="1526321746" sldId="618"/>
            <ac:spMk id="4" creationId="{12E9D6D4-ADBC-D7EB-E231-9A2E3FFD7EF4}"/>
          </ac:spMkLst>
        </pc:spChg>
      </pc:sldChg>
      <pc:sldChg chg="modSp">
        <pc:chgData name="Alexander Deliukov" userId="d5fda0f2-1d08-4016-b7e9-bb882f168707" providerId="ADAL" clId="{FE9DFF45-01DC-45CC-A80A-B50597210401}" dt="2026-01-27T13:02:51.709" v="26" actId="404"/>
        <pc:sldMkLst>
          <pc:docMk/>
          <pc:sldMk cId="2251049058" sldId="620"/>
        </pc:sldMkLst>
        <pc:spChg chg="mod">
          <ac:chgData name="Alexander Deliukov" userId="d5fda0f2-1d08-4016-b7e9-bb882f168707" providerId="ADAL" clId="{FE9DFF45-01DC-45CC-A80A-B50597210401}" dt="2026-01-27T13:02:51.709" v="26" actId="404"/>
          <ac:spMkLst>
            <pc:docMk/>
            <pc:sldMk cId="2251049058" sldId="620"/>
            <ac:spMk id="4" creationId="{C48B4B3E-49EA-5666-7C14-9015697F413B}"/>
          </ac:spMkLst>
        </pc:spChg>
      </pc:sldChg>
      <pc:sldChg chg="modSp">
        <pc:chgData name="Alexander Deliukov" userId="d5fda0f2-1d08-4016-b7e9-bb882f168707" providerId="ADAL" clId="{FE9DFF45-01DC-45CC-A80A-B50597210401}" dt="2026-01-27T13:02:58.180" v="27" actId="404"/>
        <pc:sldMkLst>
          <pc:docMk/>
          <pc:sldMk cId="3526500076" sldId="622"/>
        </pc:sldMkLst>
        <pc:spChg chg="mod">
          <ac:chgData name="Alexander Deliukov" userId="d5fda0f2-1d08-4016-b7e9-bb882f168707" providerId="ADAL" clId="{FE9DFF45-01DC-45CC-A80A-B50597210401}" dt="2026-01-27T13:02:58.180" v="27" actId="404"/>
          <ac:spMkLst>
            <pc:docMk/>
            <pc:sldMk cId="3526500076" sldId="622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13:02:21.357" v="22" actId="1076"/>
        <pc:sldMkLst>
          <pc:docMk/>
          <pc:sldMk cId="2317735843" sldId="623"/>
        </pc:sldMkLst>
        <pc:spChg chg="mod">
          <ac:chgData name="Alexander Deliukov" userId="d5fda0f2-1d08-4016-b7e9-bb882f168707" providerId="ADAL" clId="{FE9DFF45-01DC-45CC-A80A-B50597210401}" dt="2026-01-27T13:02:16.128" v="20" actId="404"/>
          <ac:spMkLst>
            <pc:docMk/>
            <pc:sldMk cId="2317735843" sldId="623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3:02:16.128" v="20" actId="404"/>
          <ac:spMkLst>
            <pc:docMk/>
            <pc:sldMk cId="2317735843" sldId="623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13:02:21.357" v="22" actId="1076"/>
          <ac:spMkLst>
            <pc:docMk/>
            <pc:sldMk cId="2317735843" sldId="623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13:02:20.108" v="21" actId="1076"/>
          <ac:spMkLst>
            <pc:docMk/>
            <pc:sldMk cId="2317735843" sldId="623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7T13:00:51.087" v="8" actId="20577"/>
        <pc:sldMkLst>
          <pc:docMk/>
          <pc:sldMk cId="3274696126" sldId="624"/>
        </pc:sldMkLst>
        <pc:spChg chg="mod">
          <ac:chgData name="Alexander Deliukov" userId="d5fda0f2-1d08-4016-b7e9-bb882f168707" providerId="ADAL" clId="{FE9DFF45-01DC-45CC-A80A-B50597210401}" dt="2026-01-27T13:00:51.087" v="8" actId="20577"/>
          <ac:spMkLst>
            <pc:docMk/>
            <pc:sldMk cId="3274696126" sldId="624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Edición del estilo del texto maestro</a:t>
            </a:r>
          </a:p>
          <a:p>
            <a:pPr lvl="1"/>
            <a:r>
              <a:rPr lang="ko-KR" altLang="en-US"/>
              <a:t>Segundo nivel</a:t>
            </a:r>
          </a:p>
          <a:p>
            <a:pPr lvl="2"/>
            <a:r>
              <a:rPr lang="ko-KR" altLang="en-US"/>
              <a:t>Tercer nivel</a:t>
            </a:r>
          </a:p>
          <a:p>
            <a:pPr lvl="3"/>
            <a:r>
              <a:rPr lang="ko-KR" altLang="en-US"/>
              <a:t>Cuarto nivel</a:t>
            </a:r>
          </a:p>
          <a:p>
            <a:pPr lvl="4"/>
            <a:r>
              <a:rPr lang="ko-KR" altLang="en-US"/>
              <a:t>Quinto nivel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share-of-energy-consumption-fro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3/dec/23/do-electric-cars-really-produce-fewer-carbon-emissions-than-petrol-or-diesel-vehicl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04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ergysavingtrust.org.uk/myths-about-solar/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2.0/deed.en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vespaholic/14495979919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File:Vorarlberger_Kraftwerke-Energy_meter_(electro)-smart_meter-02ASD.jpg" TargetMode="External"/><Relationship Id="rId11" Type="http://schemas.openxmlformats.org/officeDocument/2006/relationships/hyperlink" Target="https://unsplash.com/photos/white-and-black-car-in-front-of-white-building-during-daytime-N2Td7KpIvYc" TargetMode="External"/><Relationship Id="rId5" Type="http://schemas.openxmlformats.org/officeDocument/2006/relationships/hyperlink" Target="https://www.pexels.com/photo/paper-beside-macbook-669623/" TargetMode="External"/><Relationship Id="rId10" Type="http://schemas.openxmlformats.org/officeDocument/2006/relationships/hyperlink" Target="https://unsplash.com/license" TargetMode="External"/><Relationship Id="rId4" Type="http://schemas.openxmlformats.org/officeDocument/2006/relationships/hyperlink" Target="https://www.pexels.com/photo/lightbulbs-turned-on-2166753/" TargetMode="External"/><Relationship Id="rId9" Type="http://schemas.openxmlformats.org/officeDocument/2006/relationships/hyperlink" Target="https://unsplash.com/photos/brown-brick-house-with-solar-panels-on-roof-9CalgkSRZb8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org.uk/advice/room-heater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¡Mitos sobre la energía desmentidos!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proyecto ha recibido financiación del Programa Horizonte de Investigación e Innovación de la Unión Europea (2021-2027) en virtud del acuerdo de subvención n.º 101075596. La responsabilidad del contenido de este material recae exclusivamente en el proyecto Every1 y no refleja necesariamente la opinión de la Unión Europea. La presentación tiene licencia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que se indique lo contrario.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19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¿Son poco fiables las fuentes de energía renovables (por ejemplo, la energía solar y eólica)?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  <a:cs typeface="Calibri"/>
              </a:rPr>
              <a:t>Más del 25 % de toda la energía consumida en la UE durante 2024 procedía de fuentes renovables </a:t>
            </a:r>
            <a:r>
              <a:rPr lang="en-US" sz="1200" dirty="0">
                <a:ea typeface="Calibri"/>
                <a:cs typeface="Calibri"/>
              </a:rPr>
              <a:t>(</a:t>
            </a:r>
            <a:r>
              <a:rPr lang="en-US" sz="1200" dirty="0">
                <a:ea typeface="Calibri"/>
                <a:cs typeface="Calibri"/>
                <a:hlinkClick r:id="rId3"/>
              </a:rPr>
              <a:t>Agencia Europea de Medio Ambiente</a:t>
            </a:r>
            <a:r>
              <a:rPr lang="en-US" sz="1200" dirty="0">
                <a:ea typeface="Calibri"/>
                <a:cs typeface="Calibri"/>
              </a:rPr>
              <a:t>), como la energía solar, la eólica y las bombas de calor.</a:t>
            </a:r>
            <a:endParaRPr lang="en-GB" sz="12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</a:rPr>
              <a:t>Las tecnologías modernas </a:t>
            </a:r>
            <a:r>
              <a:rPr lang="en-GB" sz="1200" b="1" noProof="0" dirty="0">
                <a:solidFill>
                  <a:schemeClr val="tx1"/>
                </a:solidFill>
              </a:rPr>
              <a:t>abordan</a:t>
            </a:r>
            <a:r>
              <a:rPr lang="en-GB" sz="1200" noProof="0" dirty="0">
                <a:solidFill>
                  <a:schemeClr val="tx1"/>
                </a:solidFill>
              </a:rPr>
              <a:t> cada vez más </a:t>
            </a:r>
            <a:r>
              <a:rPr lang="en-GB" sz="1200" b="1" noProof="0" dirty="0">
                <a:solidFill>
                  <a:schemeClr val="tx1"/>
                </a:solidFill>
              </a:rPr>
              <a:t>la variabilidad climática </a:t>
            </a:r>
            <a:r>
              <a:rPr lang="en-GB" sz="1200" noProof="0" dirty="0">
                <a:solidFill>
                  <a:schemeClr val="tx1"/>
                </a:solidFill>
              </a:rPr>
              <a:t>en la energía solar y eólica.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chemeClr val="tx1"/>
                </a:solidFill>
              </a:rPr>
              <a:t>Las previsiones avanzadas </a:t>
            </a:r>
            <a:r>
              <a:rPr lang="en-GB" sz="1200" noProof="0" dirty="0">
                <a:solidFill>
                  <a:schemeClr val="tx1"/>
                </a:solidFill>
              </a:rPr>
              <a:t>predicen la producción renovable y </a:t>
            </a:r>
            <a:r>
              <a:rPr lang="en-GB" sz="1200" b="1" noProof="0" dirty="0">
                <a:solidFill>
                  <a:schemeClr val="tx1"/>
                </a:solidFill>
              </a:rPr>
              <a:t>los sistemas de almacenamiento </a:t>
            </a:r>
            <a:r>
              <a:rPr lang="en-GB" sz="1200" noProof="0" dirty="0">
                <a:solidFill>
                  <a:schemeClr val="tx1"/>
                </a:solidFill>
              </a:rPr>
              <a:t>(baterías, centrales hidroeléctricas de bombeo) estabilizan la red.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chemeClr val="tx1"/>
                </a:solidFill>
              </a:rPr>
              <a:t>La tarificación dinámica</a:t>
            </a:r>
            <a:r>
              <a:rPr lang="en-GB" sz="1200" noProof="0" dirty="0">
                <a:solidFill>
                  <a:schemeClr val="tx1"/>
                </a:solidFill>
              </a:rPr>
              <a:t>, en la que el precio de la energía se ajusta en función de la oferta y la demanda, también contribuye a equilibrar la red. </a:t>
            </a:r>
          </a:p>
          <a:p>
            <a:pPr latinLnBrk="0"/>
            <a:endParaRPr lang="en-GB" sz="1200" noProof="0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https://www.eea.europa.eu/en/analysis/indicators/share-of-energy-consumption-from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36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¿Son los vehículos eléctricos respetuosos con el medio ambiente, incluso cuando se recargan con electricidad generada a partir de combustibles fósiles?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57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¿Son los vehículos eléctricos respetuosos con el medio ambiente, incluso cuando se recargan con electricidad generada a partir de combustibles fósiles?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  <a:cs typeface="Calibri"/>
              </a:rPr>
              <a:t>Los vehículos eléctricos (VE) que funcionan con energías renovables </a:t>
            </a:r>
            <a:r>
              <a:rPr lang="en-US" sz="1200" dirty="0">
                <a:ea typeface="Calibri"/>
                <a:cs typeface="Calibri"/>
              </a:rPr>
              <a:t>son una opción respetuosa con el medio ambiente en comparación con los coches que utilizan gasolina o diésel. Sin embargo, reducir el uso del coche y aumentar los desplazamientos activos (por ejemplo, caminar o ir en bicicleta) y utilizar el transporte público son opciones de transporte más respetuosas con el medio ambiente.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/>
              <a:t>La producción de VE consume más energía que la de los coches propulsados por combustibles fósiles. Sin embargo, </a:t>
            </a:r>
            <a:r>
              <a:rPr lang="en-US" sz="1200" b="1" dirty="0"/>
              <a:t>los VE son más respetuosos con el medio ambiente en general </a:t>
            </a:r>
            <a:r>
              <a:rPr lang="en-US" sz="1200" dirty="0"/>
              <a:t>y pueden reducir rápidamente su «deuda de carbono» y producir menos emisiones por kilómetro recorrido (</a:t>
            </a:r>
            <a:r>
              <a:rPr lang="en-US" sz="1200" dirty="0">
                <a:hlinkClick r:id="rId3"/>
              </a:rPr>
              <a:t>The Guardian</a:t>
            </a:r>
            <a:r>
              <a:rPr lang="en-US" sz="1200" dirty="0"/>
              <a:t>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300" b="1" dirty="0">
              <a:ea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</a:rPr>
              <a:t>Los VE no generan emisiones de escape</a:t>
            </a:r>
            <a:r>
              <a:rPr lang="en-US" sz="1200" dirty="0">
                <a:ea typeface="Calibri"/>
              </a:rPr>
              <a:t>, lo que mejora la calidad del aire urbano y reduce la contaminación. </a:t>
            </a:r>
          </a:p>
          <a:p>
            <a:endParaRPr lang="en-GB" dirty="0"/>
          </a:p>
          <a:p>
            <a:r>
              <a:rPr lang="en-GB" dirty="0"/>
              <a:t>https://www.theguardian.com/business/2023/dec/23/do-electric-cars-really-produce-fewer-carbon-emissions-than-petrol-or-diesel-vehicles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136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Si desea obtener más información sobre los mitos relacionados con la energía, los siguientes recursos pueden resultarle útiles: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Revise el curso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de Every1, de 30 minutos de duración, sobre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3"/>
              </a:rPr>
              <a:t>la respuesta a la demanda.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algn="ctr"/>
            <a:r>
              <a:rPr lang="en-US" altLang="ko-KR" sz="1200" dirty="0">
                <a:solidFill>
                  <a:srgbClr val="373737"/>
                </a:solidFill>
              </a:rPr>
              <a:t>Eche un vistazo en profundidad a la presentación de Every1 sobre </a:t>
            </a:r>
          </a:p>
          <a:p>
            <a:pPr algn="ctr"/>
            <a:r>
              <a:rPr lang="en-US" altLang="ko-KR" sz="1200" dirty="0">
                <a:solidFill>
                  <a:srgbClr val="373737"/>
                </a:solidFill>
                <a:hlinkClick r:id="rId4"/>
              </a:rPr>
              <a:t>cómo el cambio climático está afectando a las energías renovables.</a:t>
            </a: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Lea el artículo de Energy Monitor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«Dispelling myths around renewable energy technologies» (Desmontando los mitos sobre las tecnologías de energías renovables).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Lea el artículo de The Energy Saving Trust titulado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«Debunking Solar Myths» (Desmontando los mitos sobre la energía solar).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r>
              <a:rPr lang="en-GB" dirty="0"/>
              <a:t>https://www.open.edu/openlearncreate/course/view.php?id=12040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34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Agradecimientos</a:t>
            </a:r>
          </a:p>
          <a:p>
            <a:pPr latinLnBrk="0"/>
            <a:r>
              <a:rPr lang="en-GB" dirty="0"/>
              <a:t>Esta presentación titulada </a:t>
            </a:r>
            <a:r>
              <a:rPr lang="en-GB" i="1" dirty="0"/>
              <a:t>«Mitos energéticos desmentidos: ¿realidad o ficción?» </a:t>
            </a:r>
            <a:r>
              <a:rPr lang="en-GB" dirty="0"/>
              <a:t>ha sido elaborada por el proyecto Every1 y está sujeta a la licencia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que se indique lo contrario.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Las imágenes utilizadas en esta presentación son las siguientes: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 portada: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Bombillas encendidas,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200" b="0" i="0" u="sng" strike="noStrike" cap="none" dirty="0">
                <a:solidFill>
                  <a:srgbClr val="000000"/>
                </a:solidFill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Jochem Miedema en Pexels.com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texto de introducción: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Papel junto a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un Macbook,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en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Contadores inteligentes: </a:t>
            </a:r>
            <a:r>
              <a:rPr lang="en-GB" dirty="0" err="1">
                <a:hlinkClick r:id="rId6"/>
              </a:rPr>
              <a:t>Vorarlberger </a:t>
            </a:r>
            <a:r>
              <a:rPr lang="en-GB" dirty="0">
                <a:hlinkClick r:id="rId6"/>
              </a:rPr>
              <a:t>Kraftwerke-Contador de energía (eléctrico)-contador inteligente-02ASD, </a:t>
            </a:r>
            <a:r>
              <a:rPr lang="en-GB" dirty="0"/>
              <a:t>de </a:t>
            </a:r>
            <a:r>
              <a:rPr lang="en-GB" dirty="0" err="1"/>
              <a:t>Asurnipal, </a:t>
            </a:r>
            <a:r>
              <a:rPr lang="en-GB" dirty="0"/>
              <a:t>con licencia </a:t>
            </a:r>
            <a:r>
              <a:rPr lang="en-GB" dirty="0">
                <a:hlinkClick r:id="rId3"/>
              </a:rPr>
              <a:t>CC BY-SA 4.0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Calentadores: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Calentador 2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Eric Farrow (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vespaholic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)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Energías renovables: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9"/>
              </a:rPr>
              <a:t>Casa de ladrillo marrón con paneles solares en el tejado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por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Vivint Solar con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licencia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Vehículos eléctricos: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11"/>
              </a:rPr>
              <a:t>Coche blanco y negro delante de un edificio blanco durante el día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por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Precious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Madubuike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licencia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BE" dirty="0"/>
              <a:t>https://unsplash.com/photos/brown-brick-house-with-solar-panels-on-roof-9CalgkSRZb8</a:t>
            </a:r>
            <a:endParaRPr lang="en-GB" dirty="0"/>
          </a:p>
          <a:p>
            <a:r>
              <a:rPr lang="en-BE" dirty="0"/>
              <a:t>https://unsplash.com/photos/white-and-black-car-in-front-of-white-building-during-daytime-N2Td7KpIvYc</a:t>
            </a:r>
            <a:endParaRPr lang="en-GB" dirty="0"/>
          </a:p>
          <a:p>
            <a:r>
              <a:rPr lang="en-BE" dirty="0"/>
              <a:t>https://unsplash.com/license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63915-3396-1C32-1E63-A231BFA21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5445D-E89D-E6D1-5724-CC658D588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B554A-F392-99E6-36DD-8E9DD74A5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¡Gracias!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FF5E1-96BE-0185-FDD2-B7EC34DE6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94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Malentendidos sobre la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producción y el consumo de energía son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comunes. En esta presentación exploramos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cuatro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preguntas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frecuentes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sobre la energía digital.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Al analizar estas preguntas,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podemos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mejorar nuestra comprensión de la digitalización de la energía y tomar decisiones más informadas sobre el uso de la energía.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85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Nuestra exploración comienza con una pregunta. Tómese un momento para reflexionar sobre cada pregunta antes de pasar a la respuesta.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Puede ir respondiendo a cada pregunta por orden. También puede seleccionar una pregunta concreta que le gustaría explorar primero a través del menú.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Cuatro preguntas frecuentes sobre la energía digital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¿Los contadores inteligentes protegen eficazmente la privacidad de los usuarios?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¿Qué es más eficiente desde el punto de vista energético: los calefactores o la calefacción central?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¿Son poco fiables las fuentes de energía renovables (por ejemplo, la energía solar y la eólica)?</a:t>
            </a:r>
            <a:endParaRPr lang="en-US" sz="1200" b="1" dirty="0">
              <a:solidFill>
                <a:schemeClr val="bg1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¿Son los vehículos eléctricos respetuosos con el medio ambiente, incluso cuando se recargan con electricidad generada a partir de combustibles fósiles?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65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¿Los contadores inteligentes protegen eficazmente la privacidad de los usuarios?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57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¿Los contadores inteligentes protegen eficazmente la privacidad de los usuarios?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rtl="0" latinLnBrk="0">
              <a:buNone/>
            </a:pPr>
            <a:endParaRPr lang="en-GB" sz="3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457200" indent="-457200" latinLnBrk="0">
              <a:buChar char="•"/>
            </a:pPr>
            <a:endParaRPr lang="en-GB" sz="3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Los contadores inteligentes solo recopilan datos básicos sobre el consumo energético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, como el consumo de energía, y no información específica sobre el uso de electrodomésticos, audio, vídeo o </a:t>
            </a:r>
            <a:r>
              <a:rPr lang="en-GB" sz="1200" dirty="0">
                <a:ea typeface="Calibri"/>
              </a:rPr>
              <a:t>datos personales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.</a:t>
            </a:r>
          </a:p>
          <a:p>
            <a:pPr latinLnBrk="0"/>
            <a:endParaRPr lang="en-GB" sz="8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Las estrictas normativas y medidas de protección de datos 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(por ejemplo, el RGPD, la Directiva sobre la electricidad y el Reglamento sobre la electricidad) protegen la privacidad de los consumidores.</a:t>
            </a:r>
          </a:p>
          <a:p>
            <a:pPr latinLnBrk="0"/>
            <a:endParaRPr lang="en-GB" sz="8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chemeClr val="tx1"/>
                </a:solidFill>
                <a:ea typeface="Calibri"/>
              </a:rPr>
              <a:t>Las empresas de servicios públicos solo pueden </a:t>
            </a: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utilizar los datos de los contadores inteligentes para la facturación y la gestión de la red, con un intercambio de datos limitado.</a:t>
            </a:r>
          </a:p>
          <a:p>
            <a:pPr latinLnBrk="0"/>
            <a:endParaRPr lang="en-GB" sz="8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dirty="0"/>
              <a:t>Más información </a:t>
            </a:r>
            <a:r>
              <a:rPr lang="en-GB" sz="1200" dirty="0"/>
              <a:t>en la presentación de Every1 «Mitos sobre </a:t>
            </a:r>
            <a:r>
              <a:rPr lang="en-GB" sz="1200" i="1" dirty="0">
                <a:hlinkClick r:id="rId3"/>
              </a:rPr>
              <a:t>la ciberseguridad de la energía digital... ¡desmentidos!». </a:t>
            </a:r>
            <a:endParaRPr lang="en-GB" sz="1200" noProof="0" dirty="0">
              <a:solidFill>
                <a:srgbClr val="000066"/>
              </a:solidFill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23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i="1" dirty="0">
                <a:solidFill>
                  <a:schemeClr val="accent2"/>
                </a:solidFill>
              </a:rPr>
              <a:t>¿Qué es más eficiente desde el punto de vista energético: </a:t>
            </a:r>
          </a:p>
          <a:p>
            <a:pPr algn="ctr"/>
            <a:r>
              <a:rPr lang="en-US" sz="1200" i="1" dirty="0">
                <a:solidFill>
                  <a:schemeClr val="accent2"/>
                </a:solidFill>
              </a:rPr>
              <a:t>los calefactores o la calefacción central?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57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¿Qué es más eficiente desde el punto de vista energético: los calefactores o la calefacción central?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Los calefactores son menos eficientes que la calefacción central cuando se trata de calentar grandes superficies de la vivienda. </a:t>
            </a:r>
          </a:p>
          <a:p>
            <a:pPr marL="457200" indent="-457200" latinLnBrk="0">
              <a:buChar char="•"/>
            </a:pPr>
            <a:endParaRPr lang="en-US" sz="1200" b="1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Los calefactores portátiles funcionan mejor para calentar brevemente espacios pequeños y bien aislados.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Depender de los calefactores como fuente principal de calor puede suponer un aumento en la factura energética en comparación con la calefacción central.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Más información en la guía sobre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calefactores de habitación</a:t>
            </a:r>
            <a:r>
              <a:rPr lang="en-US" sz="1200" b="1" dirty="0">
                <a:solidFill>
                  <a:srgbClr val="2B2C30"/>
                </a:solidFill>
              </a:rPr>
              <a:t> del Centro para la Energía Sostenible</a:t>
            </a:r>
            <a:r>
              <a:rPr lang="en-US" sz="1200" dirty="0">
                <a:solidFill>
                  <a:srgbClr val="2B2C30"/>
                </a:solidFill>
              </a:rPr>
              <a:t>.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https://www.flickr.com/photos/vespaholic/14495979919/</a:t>
            </a:r>
          </a:p>
          <a:p>
            <a:r>
              <a:rPr lang="en-GB" dirty="0"/>
              <a:t>https://www.cse.org.uk/advice/room-heaters/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86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¿Son poco fiables las fuentes de energía renovables </a:t>
            </a: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(por ejemplo, la energía solar y la energía eólica) son poco fiables?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96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F0D8F-B58F-8022-4008-F2DAC78B7F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0" y="6221873"/>
            <a:ext cx="1958312" cy="410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A9EFD-4F4C-8996-2401-AF7500FD3D9D}"/>
              </a:ext>
            </a:extLst>
          </p:cNvPr>
          <p:cNvSpPr txBox="1"/>
          <p:nvPr userDrawn="1"/>
        </p:nvSpPr>
        <p:spPr>
          <a:xfrm>
            <a:off x="2086708" y="5996226"/>
            <a:ext cx="5498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es-ES_tradnl" sz="10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proyecto ha recibido financiación del Programa Horizonte de Investigación e Innovación de la Unión Europea (2021-2027) en virtud del acuerdo de subvención n.º 101075596. La responsabilidad del contenido de este material recae exclusivamente en el proyecto Every1 y no refleja necesariamente la opinión de la Unión Europea. La presentación tiene licencia </a:t>
            </a:r>
            <a:r>
              <a:rPr lang="es-ES_tradnl" sz="1000" b="0" i="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es-ES_tradnl" sz="10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que se indique lo contrario. </a:t>
            </a:r>
            <a:endParaRPr lang="es-ES_tradnl" sz="1000" noProof="0" dirty="0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share-of-energy-consumption-fr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3/dec/23/do-electric-cars-really-produce-fewer-carbon-emissions-than-petrol-or-diesel-vehicl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04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ergysavingtrust.org.uk/myths-about-solar/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2.0/deed.en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vespaholic/1449597991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Vorarlberger_Kraftwerke-Energy_meter_(electro)-smart_meter-02ASD.jpg" TargetMode="External"/><Relationship Id="rId11" Type="http://schemas.openxmlformats.org/officeDocument/2006/relationships/hyperlink" Target="https://unsplash.com/photos/white-and-black-car-in-front-of-white-building-during-daytime-N2Td7KpIvYc" TargetMode="External"/><Relationship Id="rId5" Type="http://schemas.openxmlformats.org/officeDocument/2006/relationships/hyperlink" Target="https://www.pexels.com/photo/paper-beside-macbook-669623/" TargetMode="External"/><Relationship Id="rId10" Type="http://schemas.openxmlformats.org/officeDocument/2006/relationships/hyperlink" Target="https://unsplash.com/license" TargetMode="External"/><Relationship Id="rId4" Type="http://schemas.openxmlformats.org/officeDocument/2006/relationships/hyperlink" Target="https://www.pexels.com/photo/lightbulbs-turned-on-2166753/" TargetMode="External"/><Relationship Id="rId9" Type="http://schemas.openxmlformats.org/officeDocument/2006/relationships/hyperlink" Target="https://unsplash.com/photos/brown-brick-house-with-solar-panels-on-roof-9CalgkSRZb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org.uk/advice/room-heate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5" name="Google Shape;89;p1">
            <a:extLst>
              <a:ext uri="{FF2B5EF4-FFF2-40B4-BE49-F238E27FC236}">
                <a16:creationId xmlns:a16="http://schemas.microsoft.com/office/drawing/2014/main" id="{784FCDA1-3E46-BD40-D868-F5E321B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455" y="1628384"/>
            <a:ext cx="4513545" cy="369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E8DB0-EB98-177F-99E4-65D4FC080D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0086" y="2037171"/>
            <a:ext cx="5915297" cy="46248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kern="1200" noProof="1">
                <a:solidFill>
                  <a:schemeClr val="tx1"/>
                </a:solidFill>
                <a:effectLst/>
              </a:rPr>
              <a:t>¡Mitos sobre laenergía desmentidos!  </a:t>
            </a:r>
            <a:endParaRPr lang="es-ES_tradnl" sz="72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64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9DCCFE-7BA7-D5B4-88B9-EC2785D1BA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9620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¿Son poco fiables las fuentes de energía renovables (por ejemplo, la energía solar y eólica)?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3369501" y="2303290"/>
            <a:ext cx="844501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  <a:cs typeface="Calibri"/>
              </a:rPr>
              <a:t>Más del 25 % de toda la energía consumida en la UE durante 2024 procedía de fuentes renovables </a:t>
            </a:r>
            <a:r>
              <a:rPr lang="en-US" sz="2000" dirty="0">
                <a:ea typeface="Calibri"/>
                <a:cs typeface="Calibri"/>
              </a:rPr>
              <a:t>(</a:t>
            </a:r>
            <a:r>
              <a:rPr lang="en-US" sz="2000" dirty="0">
                <a:ea typeface="Calibri"/>
                <a:cs typeface="Calibri"/>
                <a:hlinkClick r:id="rId3"/>
              </a:rPr>
              <a:t>Agencia Europea de Medio Ambiente</a:t>
            </a:r>
            <a:r>
              <a:rPr lang="en-US" sz="2000" dirty="0">
                <a:ea typeface="Calibri"/>
                <a:cs typeface="Calibri"/>
              </a:rPr>
              <a:t>), como la energía solar, la eólica y las bombas de calor.</a:t>
            </a:r>
            <a:endParaRPr lang="en-GB" sz="20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chemeClr val="tx1"/>
                </a:solidFill>
              </a:rPr>
              <a:t>Las tecnologías modernas </a:t>
            </a:r>
            <a:r>
              <a:rPr lang="en-GB" sz="2000" b="1" noProof="0" dirty="0">
                <a:solidFill>
                  <a:schemeClr val="tx1"/>
                </a:solidFill>
              </a:rPr>
              <a:t>abordan</a:t>
            </a:r>
            <a:r>
              <a:rPr lang="en-GB" sz="2000" noProof="0" dirty="0">
                <a:solidFill>
                  <a:schemeClr val="tx1"/>
                </a:solidFill>
              </a:rPr>
              <a:t> cada vez más </a:t>
            </a:r>
            <a:r>
              <a:rPr lang="en-GB" sz="2000" b="1" noProof="0" dirty="0">
                <a:solidFill>
                  <a:schemeClr val="tx1"/>
                </a:solidFill>
              </a:rPr>
              <a:t>la variabilidad climática </a:t>
            </a:r>
            <a:r>
              <a:rPr lang="en-GB" sz="2000" noProof="0" dirty="0">
                <a:solidFill>
                  <a:schemeClr val="tx1"/>
                </a:solidFill>
              </a:rPr>
              <a:t>en la energía solar y eólica.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tx1"/>
                </a:solidFill>
              </a:rPr>
              <a:t>Las previsiones avanzadas </a:t>
            </a:r>
            <a:r>
              <a:rPr lang="en-GB" sz="2000" noProof="0" dirty="0">
                <a:solidFill>
                  <a:schemeClr val="tx1"/>
                </a:solidFill>
              </a:rPr>
              <a:t>predicen la producción renovable y </a:t>
            </a:r>
            <a:r>
              <a:rPr lang="en-GB" sz="2000" b="1" noProof="0" dirty="0">
                <a:solidFill>
                  <a:schemeClr val="tx1"/>
                </a:solidFill>
              </a:rPr>
              <a:t>los sistemas de almacenamiento </a:t>
            </a:r>
            <a:r>
              <a:rPr lang="en-GB" sz="2000" noProof="0" dirty="0">
                <a:solidFill>
                  <a:schemeClr val="tx1"/>
                </a:solidFill>
              </a:rPr>
              <a:t>(baterías, centrales hidroeléctricas de bombeo) estabilizan la red.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tx1"/>
                </a:solidFill>
              </a:rPr>
              <a:t>Los precios dinámicos</a:t>
            </a:r>
            <a:r>
              <a:rPr lang="en-GB" sz="2000" noProof="0" dirty="0">
                <a:solidFill>
                  <a:schemeClr val="tx1"/>
                </a:solidFill>
              </a:rPr>
              <a:t>, en los que el precio de la energía se ajusta en función de la oferta y la demanda, también ayudan a equilibrar la red. </a:t>
            </a:r>
          </a:p>
          <a:p>
            <a:pPr latinLnBrk="0"/>
            <a:endParaRPr lang="en-GB" sz="2000" noProof="0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CEBA3-F055-F802-3702-AF06DC38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2303290"/>
            <a:ext cx="2755999" cy="41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DE6A-7F58-5188-395D-DA9BF8E282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195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¿Son los vehículos eléctricos respetuosos con el medio ambiente, incluso cuando se recargan con electricidad generada a partir de combustibles fósiles? - Introducción</a:t>
            </a:r>
            <a:endParaRPr lang="es-ES_tradnl" sz="2800" b="1" i="0" noProof="1">
              <a:solidFill>
                <a:schemeClr val="bg1"/>
              </a:solidFill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2868460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¿Son los vehículos eléctricos respetuosos con el medio ambiente, incluso cuando se recargan con electricidad generada a partir de combustibles fósiles?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8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F338-2995-5575-8032-C6B6ADEC62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52187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¿Son los vehículos eléctricos respetuosos con el medio ambiente, incluso cuando se recargan con electricidad generada a partir de combustibles fósiles?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2797428" y="2153198"/>
            <a:ext cx="9256734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  <a:cs typeface="Calibri"/>
              </a:rPr>
              <a:t>Los vehículos eléctricos (VE) que funcionan con energías renovables </a:t>
            </a:r>
            <a:r>
              <a:rPr lang="en-US" sz="2000" dirty="0">
                <a:ea typeface="Calibri"/>
                <a:cs typeface="Calibri"/>
              </a:rPr>
              <a:t>son una opción respetuosa con el medio ambiente en comparación con los coches que utilizan gasolina o diésel. Sin embargo, reducir el uso del coche y aumentar los desplazamientos activos (por ejemplo, caminar o ir en bicicleta) y utilizar el transporte público son opciones de transporte más respetuosas con el medio ambiente.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/>
              <a:t>La producción de vehículos eléctricos consume más energía que la de los automóviles que funcionan con combustibles fósiles. Sin embargo, </a:t>
            </a:r>
            <a:r>
              <a:rPr lang="en-US" sz="2000" b="1" dirty="0"/>
              <a:t>los vehículos eléctricos son, en general, más respetuosos con el medio ambiente </a:t>
            </a:r>
            <a:r>
              <a:rPr lang="en-US" sz="2000" dirty="0"/>
              <a:t>y pueden reducir rápidamente su «deuda de carbono» y producir menos emisiones por kilómetro recorrido (</a:t>
            </a:r>
            <a:r>
              <a:rPr lang="en-US" sz="2000" dirty="0">
                <a:hlinkClick r:id="rId3"/>
              </a:rPr>
              <a:t>The Guardian</a:t>
            </a:r>
            <a:r>
              <a:rPr lang="en-US" sz="2000" dirty="0"/>
              <a:t>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700" b="1" dirty="0">
              <a:ea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</a:rPr>
              <a:t>Los VE no generan emisiones de escape</a:t>
            </a:r>
            <a:r>
              <a:rPr lang="en-US" sz="2000" dirty="0">
                <a:ea typeface="Calibri"/>
              </a:rPr>
              <a:t>, lo que mejora la calidad del aire urbano y reduce la contaminación.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15287-DB77-61BF-0E6D-73518F647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2659732"/>
            <a:ext cx="2305570" cy="34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AA0BCC-51A1-C14A-389C-C853281B4E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65370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Próximos pasos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Si desea obtener más información sobre los mitos relacionados con la energía, los siguientes recursos pueden resultarle útiles: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18615"/>
            <a:ext cx="217549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 Revise el curso de 30 minutos de Every1 sobre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los fundamentos de la energía digital </a:t>
            </a:r>
            <a:r>
              <a:rPr lang="en-US" altLang="ko-KR" dirty="0">
                <a:solidFill>
                  <a:srgbClr val="373737"/>
                </a:solidFill>
                <a:ea typeface="맑은 고딕"/>
                <a:hlinkClick r:id="rId3"/>
              </a:rPr>
              <a:t>en respuesta a la demanda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246413"/>
            <a:ext cx="2364667" cy="2308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Eche un vistazo en profundidad a la presentación de Every1 sobre </a:t>
            </a:r>
          </a:p>
          <a:p>
            <a:pPr algn="ctr"/>
            <a:r>
              <a:rPr lang="en-US" altLang="ko-KR" dirty="0">
                <a:solidFill>
                  <a:srgbClr val="373737"/>
                </a:solidFill>
                <a:hlinkClick r:id="rId4"/>
              </a:rPr>
              <a:t>cómo el cambio climático está afectando a las energías renovables</a:t>
            </a:r>
            <a:endParaRPr lang="ko-KR" altLang="en-US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180390"/>
            <a:ext cx="2338969" cy="258532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Lea el artículo de Energy Monitor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«Dispelling myths around renewable energy technologies» (Desmontando mitos sobre las tecnologías de energías renovables).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10148" y="3302087"/>
            <a:ext cx="2071376" cy="2308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Lea el artículo de The Energy Saving Trust titulado </a:t>
            </a:r>
            <a:r>
              <a:rPr lang="en-US" altLang="ko-KR" i="1" dirty="0">
                <a:solidFill>
                  <a:srgbClr val="373737"/>
                </a:solidFill>
                <a:hlinkClick r:id="rId6"/>
              </a:rPr>
              <a:t>«Debunking Solar Myths» (Desmontando los mitos sobre la energía solar).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3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6955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Esta presentación </a:t>
            </a:r>
            <a:r>
              <a:rPr lang="en-GB" dirty="0" err="1"/>
              <a:t>titulada</a:t>
            </a:r>
            <a:r>
              <a:rPr lang="en-GB" dirty="0"/>
              <a:t> </a:t>
            </a:r>
            <a:r>
              <a:rPr lang="en-GB" i="1" dirty="0"/>
              <a:t>«</a:t>
            </a:r>
            <a:r>
              <a:rPr lang="en-US" dirty="0"/>
              <a:t>¡</a:t>
            </a:r>
            <a:r>
              <a:rPr lang="en-US" dirty="0" err="1"/>
              <a:t>Mitos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laenergía</a:t>
            </a:r>
            <a:r>
              <a:rPr lang="en-US" dirty="0"/>
              <a:t> </a:t>
            </a:r>
            <a:r>
              <a:rPr lang="en-US" dirty="0" err="1"/>
              <a:t>desmentidos</a:t>
            </a:r>
            <a:r>
              <a:rPr lang="en-US" dirty="0"/>
              <a:t>!</a:t>
            </a:r>
            <a:r>
              <a:rPr lang="en-GB" i="1" dirty="0"/>
              <a:t>» </a:t>
            </a:r>
            <a:r>
              <a:rPr lang="en-GB" dirty="0"/>
              <a:t>ha sido elaborada por el proyecto Every1 y está sujeta a la licencia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que se indique lo contrario.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Las imágenes utilizadas en esta presentación son las siguientes: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 portada: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Bombillas encendidas,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800" b="0" i="0" u="sng" strike="noStrike" cap="none" dirty="0">
                <a:solidFill>
                  <a:srgbClr val="000000"/>
                </a:solidFill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Jochem Miedema en Pexels.com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texto de introducción: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Papel junto a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un Macbook,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en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Contadores inteligentes: </a:t>
            </a:r>
            <a:r>
              <a:rPr lang="en-GB" dirty="0">
                <a:hlinkClick r:id="rId6"/>
              </a:rPr>
              <a:t>Vorarlberger Kraftwerke-Contador de energía (eléctrico)-contador inteligente-02ASD, </a:t>
            </a:r>
            <a:r>
              <a:rPr lang="en-GB" dirty="0"/>
              <a:t>de </a:t>
            </a:r>
            <a:r>
              <a:rPr lang="en-GB" dirty="0" err="1"/>
              <a:t>Asurnipal, </a:t>
            </a:r>
            <a:r>
              <a:rPr lang="en-GB" dirty="0"/>
              <a:t>con licencia </a:t>
            </a:r>
            <a:r>
              <a:rPr lang="en-GB" dirty="0">
                <a:hlinkClick r:id="rId3"/>
              </a:rPr>
              <a:t>CC BY-SA 4.0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Calefactores: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Calefactor 2,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Eric Farrow (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vespaholic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),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Energías renovables: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9"/>
              </a:rPr>
              <a:t>Casa de ladrillo marrón con paneles solares en el tejado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por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Vivint Solar con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licencia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Vehículos eléctricos: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11"/>
              </a:rPr>
              <a:t>Coche blanco y negro delante de un edificio blanco durante el día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por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Precious Madubuike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licencia 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A3F027-3E19-82AE-7A54-488E35E154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59648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Agradecimientos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327469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3134E-8F85-7CB4-43DA-AFDEC352B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3F6D-D9F5-539D-52EF-77590053BC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6532" y="262499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¡Gracias!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135650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834481"/>
            <a:ext cx="69443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Malentendidos sobre la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producción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y el consumo de energía son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comunes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. En esta presentación exploramos </a:t>
            </a:r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cuatro 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preguntas </a:t>
            </a:r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frecuentes 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sobre la energía digital. </a:t>
            </a:r>
          </a:p>
          <a:p>
            <a:pPr latinLnBrk="0"/>
            <a:endParaRPr lang="en-GB" sz="3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Al analizar estas preguntas, </a:t>
            </a:r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podemos 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mejorar nuestra comprensión de la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digitalización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de la energía y tomar decisiones más informadas sobre el uso de la energía. </a:t>
            </a:r>
          </a:p>
          <a:p>
            <a:pPr latinLnBrk="0"/>
            <a:endParaRPr lang="en-GB" sz="32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73B0FE-B34B-98B3-BD05-405A9DA0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8828" y="456825"/>
            <a:ext cx="2757352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1200" noProof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Introducción</a:t>
            </a:r>
            <a:r>
              <a:rPr lang="es-ES_tradnl" sz="4400" b="1" kern="1200" noProof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39239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834481"/>
            <a:ext cx="6944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Nuestra exploración comienza con una pregunta. Tómese un momento para reflexionar sobre cada pregunta antes de pasar a la respuesta. </a:t>
            </a:r>
          </a:p>
          <a:p>
            <a:pPr latinLnBrk="0"/>
            <a:endParaRPr lang="en-GB" sz="3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3200" dirty="0">
                <a:solidFill>
                  <a:srgbClr val="2B2C30"/>
                </a:solidFill>
                <a:sym typeface="Public Sans"/>
              </a:rPr>
              <a:t>Puede ir respondiendo a cada pregunta por orden. También puede seleccionar una pregunta concreta que le gustaría explorar primero a través del menú. </a:t>
            </a:r>
            <a:endParaRPr lang="en-GB" sz="32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06FFFC-71D2-A55D-11F9-2F6587CA83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69169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Esta </a:t>
            </a:r>
            <a:r>
              <a:rPr lang="es-ES_trad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presentación </a:t>
            </a:r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5499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D9DC52-5167-803B-CC1E-0EB909FC99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8092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Cuatro preguntas frecuentes sobre la energía digital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0" y="2662586"/>
            <a:ext cx="11423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¿Los contadores inteligentes protegen eficazmente la privacidad de los usuarios?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¿Qué es más eficiente desde el punto de vista energético: los calefactores o la calefacción central?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¿Son poco fiables las fuentes de energía renovables (por ejemplo, la energía solar y la eólica)?</a:t>
            </a:r>
            <a:endParaRPr lang="en-US" sz="2400" b="1" dirty="0">
              <a:solidFill>
                <a:schemeClr val="bg1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¿Son los vehículos eléctricos respetuosos con el medio ambiente, incluso cuando se recargan con electricidad generada a partir de combustibles fósiles?</a:t>
            </a:r>
          </a:p>
        </p:txBody>
      </p:sp>
    </p:spTree>
    <p:extLst>
      <p:ext uri="{BB962C8B-B14F-4D97-AF65-F5344CB8AC3E}">
        <p14:creationId xmlns:p14="http://schemas.microsoft.com/office/powerpoint/2010/main" val="216269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706B-801C-7CE9-2FD2-896890F57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353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¿Los contadores inteligentes protegen eficazmente la privacidad de los usuarios?  - Introducción</a:t>
            </a:r>
            <a:endParaRPr lang="es-ES_tradnl" sz="2800" b="1" i="0" noProof="1">
              <a:solidFill>
                <a:schemeClr val="bg1"/>
              </a:solidFill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972855" y="3194137"/>
            <a:ext cx="10246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¿Los contadores inteligentes protegen eficazmente la privacidad de los usuarios?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8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0E6B48-9871-BD63-E55B-7FA469CC2F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7482" y="596486"/>
            <a:ext cx="11437035" cy="639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¿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Protegen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eficazmente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los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contadores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inteligentes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privacidad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los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usuarios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907414" y="1838234"/>
            <a:ext cx="90062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 latinLnBrk="0">
              <a:buNone/>
            </a:pPr>
            <a:endParaRPr lang="en-GB" sz="7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457200" indent="-457200" latinLnBrk="0">
              <a:buChar char="•"/>
            </a:pPr>
            <a:endParaRPr lang="en-GB" sz="7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Los contadores inteligentes solo recopilan datos básicos sobre el consumo energético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, como el consumo de energía, y no información específica sobre el uso de electrodomésticos, audio, vídeo o </a:t>
            </a:r>
            <a:r>
              <a:rPr lang="en-GB" sz="2000" dirty="0">
                <a:ea typeface="Calibri"/>
              </a:rPr>
              <a:t>datos personales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.</a:t>
            </a:r>
          </a:p>
          <a:p>
            <a:pPr latinLnBrk="0"/>
            <a:endParaRPr lang="en-GB" sz="11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Las estrictas normativas y medidas de protección de datos 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(por ejemplo, el RGPD, la Directiva sobre la electricidad y el Reglamento sobre la electricidad) protegen la privacidad de los consumidores.</a:t>
            </a:r>
          </a:p>
          <a:p>
            <a:pPr latinLnBrk="0"/>
            <a:endParaRPr lang="en-GB" sz="11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noProof="0" dirty="0">
                <a:solidFill>
                  <a:schemeClr val="tx1"/>
                </a:solidFill>
                <a:ea typeface="Calibri"/>
              </a:rPr>
              <a:t>Las empresas de servicios públicos solo pueden </a:t>
            </a: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utilizar los datos de los contadores inteligentes para la facturación y la gestión de la red, con un intercambio de datos limitado.</a:t>
            </a:r>
          </a:p>
          <a:p>
            <a:pPr latinLnBrk="0"/>
            <a:endParaRPr lang="en-GB" sz="11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dirty="0"/>
              <a:t>Más información </a:t>
            </a:r>
            <a:r>
              <a:rPr lang="en-GB" sz="2000" dirty="0"/>
              <a:t>en la presentación de Every1 «Mitos sobre </a:t>
            </a:r>
            <a:r>
              <a:rPr lang="en-GB" sz="2000" i="1" dirty="0">
                <a:hlinkClick r:id="rId3"/>
              </a:rPr>
              <a:t>la ciberseguridad de la energía digital... ¡desmentidos!». </a:t>
            </a:r>
            <a:endParaRPr lang="en-GB" sz="2000" noProof="0" dirty="0">
              <a:solidFill>
                <a:srgbClr val="000066"/>
              </a:solidFill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60DC5-30EE-2406-2A45-AB7C90E64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9" y="2256824"/>
            <a:ext cx="2648486" cy="43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4216-A47B-ED1F-6C4D-C3FC780E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060" y="822325"/>
            <a:ext cx="1197694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¿Qué es más eficiente desde el punto de vista energético: los calefactores o la calefacción central? - Introducción</a:t>
            </a:r>
            <a:endParaRPr lang="es-ES_tradnl" sz="2800" b="1" i="0" noProof="1">
              <a:solidFill>
                <a:schemeClr val="bg1"/>
              </a:solidFill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accent2"/>
                </a:solidFill>
              </a:rPr>
              <a:t>¿Qué es más eficiente desde el punto de vista energético: </a:t>
            </a:r>
          </a:p>
          <a:p>
            <a:pPr algn="ctr"/>
            <a:r>
              <a:rPr lang="en-US" sz="4800" i="1" dirty="0">
                <a:solidFill>
                  <a:schemeClr val="accent2"/>
                </a:solidFill>
              </a:rPr>
              <a:t>los calefactores portátiles o la calefacción central?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8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FA70-4F23-79A2-BC5C-F3213EFE2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099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¿Qué es más eficiente desde el punto de vista energético: los calefactores o la calefacción central?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3910164" y="2251226"/>
            <a:ext cx="76746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/>
              <a:t>Los calefactores portátiles son menos eficientes que la calefacción central cuando se trata de calentar grandes superficies de la vivienda. 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Los calefactores portátiles funcionan mejor para calentar brevemente espacios pequeños y bien aislados. 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Depender de los calefactores como fuente principal de calor puede suponer un aumento en la factura energética en comparación con la calefacción central.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Más información en la guía sobre </a:t>
            </a:r>
            <a:r>
              <a:rPr lang="en-US" sz="2000" dirty="0">
                <a:hlinkClick r:id="rId3"/>
              </a:rPr>
              <a:t>calefactores de habitación</a:t>
            </a:r>
            <a:r>
              <a:rPr lang="en-US" sz="2000" dirty="0"/>
              <a:t> del Centro para la Energía Sostenible.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5CE0B-BEED-879A-8A43-920EA8704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2251226"/>
            <a:ext cx="2827876" cy="42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5C6-3129-9F90-5393-119434D0CB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383" y="86151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¿Son poco fiables las fuentes de energía renovables? - Introducción</a:t>
            </a:r>
            <a:endParaRPr lang="es-ES_tradnl" sz="2800" b="1" i="0" noProof="1">
              <a:solidFill>
                <a:schemeClr val="bg1"/>
              </a:solidFill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¿Son poco fiables las fuentes de energía renovables </a:t>
            </a:r>
          </a:p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(por ejemplo, la energía solar y la energía eólica)?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98846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F5975D-347A-4D09-9934-945B3DA84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2430</Words>
  <Application>Microsoft Macintosh PowerPoint</Application>
  <PresentationFormat>Widescreen</PresentationFormat>
  <Paragraphs>193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Public Sans</vt:lpstr>
      <vt:lpstr>Every1 slide master</vt:lpstr>
      <vt:lpstr>¡Mitos sobre laenergía desmentidos!  </vt:lpstr>
      <vt:lpstr>Introducción  </vt:lpstr>
      <vt:lpstr>Esta presentación   </vt:lpstr>
      <vt:lpstr>Cuatro preguntas frecuentes sobre la energía digital  </vt:lpstr>
      <vt:lpstr>¿Los contadores inteligentes protegen eficazmente la privacidad de los usuarios?  - Introducción </vt:lpstr>
      <vt:lpstr>¿Protegen eficazmente los contadores inteligentes la privacidad de los usuarios? </vt:lpstr>
      <vt:lpstr>¿Qué es más eficiente desde el punto de vista energético: los calefactores o la calefacción central? - Introducción </vt:lpstr>
      <vt:lpstr>¿Qué es más eficiente desde el punto de vista energético: los calefactores o la calefacción central? </vt:lpstr>
      <vt:lpstr>¿Son poco fiables las fuentes de energía renovables? - Introducción </vt:lpstr>
      <vt:lpstr>¿Son poco fiables las fuentes de energía renovables (por ejemplo, la energía solar y eólica)? </vt:lpstr>
      <vt:lpstr>¿Son los vehículos eléctricos respetuosos con el medio ambiente, incluso cuando se recargan con electricidad generada a partir de combustibles fósiles? - Introducción </vt:lpstr>
      <vt:lpstr>¿Son los vehículos eléctricos respetuosos con el medio ambiente, incluso cuando se recargan con electricidad generada a partir de combustibles fósiles? </vt:lpstr>
      <vt:lpstr>Próximos pasos </vt:lpstr>
      <vt:lpstr>Agradecimientos </vt:lpstr>
      <vt:lpstr>¡Gracias!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49</cp:revision>
  <cp:lastPrinted>2025-03-21T11:31:47Z</cp:lastPrinted>
  <dcterms:created xsi:type="dcterms:W3CDTF">2019-04-06T05:20:47Z</dcterms:created>
  <dcterms:modified xsi:type="dcterms:W3CDTF">2026-03-14T07:35:38Z</dcterms:modified>
  <cp:category/>
</cp:coreProperties>
</file>