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1" r:id="rId5"/>
  </p:sldMasterIdLst>
  <p:sldIdLst>
    <p:sldId id="256" r:id="rId6"/>
    <p:sldId id="257" r:id="rId7"/>
    <p:sldId id="258" r:id="rId8"/>
    <p:sldId id="259" r:id="rId9"/>
    <p:sldId id="261" r:id="rId10"/>
    <p:sldId id="260" r:id="rId11"/>
    <p:sldId id="262" r:id="rId12"/>
    <p:sldId id="263" r:id="rId13"/>
    <p:sldId id="264" r:id="rId14"/>
    <p:sldId id="265" r:id="rId15"/>
    <p:sldId id="26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CB480E-D273-4855-BFB5-597BE692AFF0}" v="7" dt="2021-05-19T10:32:05.6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42" d="100"/>
          <a:sy n="42" d="100"/>
        </p:scale>
        <p:origin x="54" y="7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ield, Dominic  (Myanmar)" userId="S::dominic.field@britishcouncil.org::ac73867a-c5c1-4a42-9a8c-dc889dabb2d2" providerId="AD" clId="Web-{C7CB480E-D273-4855-BFB5-597BE692AFF0}"/>
    <pc:docChg chg="modSld">
      <pc:chgData name="Field, Dominic  (Myanmar)" userId="S::dominic.field@britishcouncil.org::ac73867a-c5c1-4a42-9a8c-dc889dabb2d2" providerId="AD" clId="Web-{C7CB480E-D273-4855-BFB5-597BE692AFF0}" dt="2021-05-19T10:32:05.688" v="5" actId="14100"/>
      <pc:docMkLst>
        <pc:docMk/>
      </pc:docMkLst>
      <pc:sldChg chg="addSp modSp">
        <pc:chgData name="Field, Dominic  (Myanmar)" userId="S::dominic.field@britishcouncil.org::ac73867a-c5c1-4a42-9a8c-dc889dabb2d2" providerId="AD" clId="Web-{C7CB480E-D273-4855-BFB5-597BE692AFF0}" dt="2021-05-19T10:32:05.688" v="5" actId="14100"/>
        <pc:sldMkLst>
          <pc:docMk/>
          <pc:sldMk cId="4172154877" sldId="256"/>
        </pc:sldMkLst>
        <pc:spChg chg="add mod">
          <ac:chgData name="Field, Dominic  (Myanmar)" userId="S::dominic.field@britishcouncil.org::ac73867a-c5c1-4a42-9a8c-dc889dabb2d2" providerId="AD" clId="Web-{C7CB480E-D273-4855-BFB5-597BE692AFF0}" dt="2021-05-19T10:32:05.688" v="5" actId="14100"/>
          <ac:spMkLst>
            <pc:docMk/>
            <pc:sldMk cId="4172154877" sldId="256"/>
            <ac:spMk id="2" creationId="{38A506F5-CB6E-4544-9B55-88968BD0420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A53E2ADF-473E-4DA7-AF9C-423E023C7F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30" y="4086603"/>
            <a:ext cx="2743200" cy="2771397"/>
          </a:xfrm>
          <a:prstGeom prst="rect">
            <a:avLst/>
          </a:prstGeom>
        </p:spPr>
      </p:pic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354C8420-F3C4-4AD7-9F4C-54151C5B91E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4145" y="0"/>
            <a:ext cx="2637855" cy="26683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0D8384D-DD9E-4F4F-8530-D8DD96B211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9770" y="289092"/>
            <a:ext cx="9144000" cy="23876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1FD934-18FC-48E4-A957-CC87A942C8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8939" y="277915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7A7015-B78C-4322-BDC2-1AD85A0A45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64170" y="6019898"/>
            <a:ext cx="2570329" cy="365125"/>
          </a:xfrm>
        </p:spPr>
        <p:txBody>
          <a:bodyPr/>
          <a:lstStyle/>
          <a:p>
            <a:fld id="{60F24D0B-8C35-4C37-8895-78F4822E62D5}" type="datetimeFigureOut">
              <a:rPr lang="en-GB" smtClean="0"/>
              <a:t>19/05/2021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81DA80-937D-4BC5-AA42-8545060AE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4370" y="6018090"/>
            <a:ext cx="4114800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C8654-1E1F-42DD-8326-C61011412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35A9DC7-EF79-4552-AB76-9C979E5C8BDD}"/>
              </a:ext>
            </a:extLst>
          </p:cNvPr>
          <p:cNvGrpSpPr/>
          <p:nvPr userDrawn="1"/>
        </p:nvGrpSpPr>
        <p:grpSpPr>
          <a:xfrm>
            <a:off x="-107301" y="176528"/>
            <a:ext cx="12299301" cy="6897920"/>
            <a:chOff x="-232593" y="-188800"/>
            <a:chExt cx="9384213" cy="5489733"/>
          </a:xfrm>
        </p:grpSpPr>
        <p:pic>
          <p:nvPicPr>
            <p:cNvPr id="8" name="Picture 5">
              <a:extLst>
                <a:ext uri="{FF2B5EF4-FFF2-40B4-BE49-F238E27FC236}">
                  <a16:creationId xmlns:a16="http://schemas.microsoft.com/office/drawing/2014/main" id="{1D25077C-2315-4E29-B599-6C5678449D3D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9800" y="2177269"/>
              <a:ext cx="3131820" cy="29461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B5A57D0-EDAD-45E2-BC94-5343F5A147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2600" y="4833800"/>
              <a:ext cx="4191000" cy="292891"/>
            </a:xfrm>
            <a:prstGeom prst="rect">
              <a:avLst/>
            </a:prstGeom>
          </p:spPr>
        </p:pic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46AFD2F7-DB16-4BF9-BCC3-4B2F4206ED2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44534" y="-188800"/>
              <a:ext cx="533400" cy="564599"/>
            </a:xfrm>
            <a:prstGeom prst="rect">
              <a:avLst/>
            </a:prstGeom>
          </p:spPr>
        </p:pic>
        <p:sp>
          <p:nvSpPr>
            <p:cNvPr id="11" name="Text Box 7">
              <a:extLst>
                <a:ext uri="{FF2B5EF4-FFF2-40B4-BE49-F238E27FC236}">
                  <a16:creationId xmlns:a16="http://schemas.microsoft.com/office/drawing/2014/main" id="{D475F83A-EF2E-42A7-9CE2-3DB4CA4628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07855" y="-186046"/>
              <a:ext cx="853478" cy="2795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11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Funded by:</a:t>
              </a:r>
              <a:endPara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2" name="Picture 11" descr="A close up of a logo&#10;&#10;Description automatically generated">
              <a:extLst>
                <a:ext uri="{FF2B5EF4-FFF2-40B4-BE49-F238E27FC236}">
                  <a16:creationId xmlns:a16="http://schemas.microsoft.com/office/drawing/2014/main" id="{C0329F0B-7C74-4FBB-A8FA-9D6BE4780F0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32593" y="4157933"/>
              <a:ext cx="1143000" cy="1143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52345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23221-199C-4F5A-8C26-7ED5ECEE5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63315A-7F4B-41C5-B4F5-90D855B9FE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3DDDD4-28AF-4D3F-A335-1F4EB9E2A7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A43688-BC21-4715-AF72-6384D6112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19/05/2021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36027F-5EB0-4818-B5EB-7E2F4BCD9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D0FB21-8A61-427B-93AB-C692A54E7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0283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5951D-0F06-4754-ADD7-CFC618DA6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6A574A-6EE1-41D2-98D8-E888D86770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77F473-BE0F-4396-8F57-02DBCA7FD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19/05/2021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16F187-4517-4293-885B-B796AD0B5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B99528-2F69-4B86-BA21-21BE1D6F2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89610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FE8183-4F0F-481C-8758-D46C7E2972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00937E-C70B-4BB7-BD2E-3B060ACCD1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D165E1-A48F-49C0-B0D9-56BFBBB78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19/05/2021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C5B356-95E4-41F7-AC33-D27421A06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FBD91A-E741-4600-97F9-8F453ED5D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48233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8BDEC-702D-42E1-8803-CF8FFCDA57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32F348-B336-4B1B-9E23-2C3115326A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B427D9-D26C-4D28-ADCA-6E2BBBCBD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19/05/2021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F48B70-C79E-4EC1-83F5-A92E89C83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B6EF88-3785-448C-8BD7-490206C06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8423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A78FE-DC31-4246-B749-10296C0C7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403B2C-245B-4F3E-BD34-DF49F007F9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AF53B6-7691-476F-85B1-20E1118BF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19/05/2021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D61F98-3853-4FEC-8AE1-E9FC27732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B6D9D9-5631-4DCA-9295-50BFFAA00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60640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DF369-3506-4F64-81DA-0F1A3F300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DF79AF-539F-4E46-8E5B-73CB1839BC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352FF6-2753-47BE-A6B1-404575120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19/05/2021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B64568-EE20-4793-9A14-3E5861F9A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F71A2A-6231-4067-AC68-15488D618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88517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B55A4-8558-4313-9AA0-141085A74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93F0B7-E383-49D0-ADCE-A7FB7DB9AC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B96B5D-601F-4B33-A6DE-9A2DB05381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76399C-1128-42FB-AB7A-6761B13AA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19/05/2021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ABF26D-D056-477A-998D-BB2336CFB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85F61A-DCED-4A53-88D6-C646551F3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94679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CF77A-1F77-4293-81FE-F7E4B1A34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5BEC36-65B4-474A-8145-020C1F9DB3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369300-8F25-47D0-ABC0-E50A41013F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20D149-C292-4F9B-9442-FAA7619402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C64248-33AA-4C20-BDCE-E29DD8427C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87B9AD8-2868-40DE-9EDA-10D2B5323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19/05/2021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479F4D-DB63-45A2-98C6-61E7502B5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3D7CBC-14E4-42A8-8B2E-7EED4360C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335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5C1E2-296C-4468-8CF7-15784510E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3E7E66-9873-4267-AC60-B98C4F61E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19/05/2021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0EF5A4-A17D-4B7E-BE12-0E7B5A329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6877D9-521B-4067-9BDE-DF3EA202E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96997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F886BA-E060-4392-92C8-2AF722800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19/05/2021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BFE3F3-FC7F-4F46-BD73-C24C07BBF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DEF5DA-E008-426F-AD4C-4C14C06C1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335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dobe Kaiti Std R" pitchFamily="18" charset="-128"/>
                <a:ea typeface="Adobe Kaiti Std R" pitchFamily="18" charset="-128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dobe Kaiti Std R" pitchFamily="18" charset="-128"/>
                <a:ea typeface="Adobe Kaiti Std R" pitchFamily="18" charset="-128"/>
              </a:defRPr>
            </a:lvl1pPr>
            <a:lvl2pPr>
              <a:defRPr>
                <a:latin typeface="Adobe Kaiti Std R" pitchFamily="18" charset="-128"/>
                <a:ea typeface="Adobe Kaiti Std R" pitchFamily="18" charset="-128"/>
              </a:defRPr>
            </a:lvl2pPr>
            <a:lvl3pPr>
              <a:defRPr>
                <a:latin typeface="Adobe Kaiti Std R" pitchFamily="18" charset="-128"/>
                <a:ea typeface="Adobe Kaiti Std R" pitchFamily="18" charset="-128"/>
              </a:defRPr>
            </a:lvl3pPr>
            <a:lvl4pPr>
              <a:defRPr>
                <a:latin typeface="Adobe Kaiti Std R" pitchFamily="18" charset="-128"/>
                <a:ea typeface="Adobe Kaiti Std R" pitchFamily="18" charset="-128"/>
              </a:defRPr>
            </a:lvl4pPr>
            <a:lvl5pPr>
              <a:defRPr>
                <a:latin typeface="Adobe Kaiti Std R" pitchFamily="18" charset="-128"/>
                <a:ea typeface="Adobe Kaiti Std R" pitchFamily="18" charset="-128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38A88-5B97-41EE-B129-2D4EBEC3E2C7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ECCE8-CD04-4158-86EA-2ED06E688D22}" type="slidenum">
              <a:rPr lang="en-US" smtClean="0"/>
              <a:t>‹#›</a:t>
            </a:fld>
            <a:endParaRPr lang="en-US"/>
          </a:p>
        </p:txBody>
      </p:sp>
      <p:pic>
        <p:nvPicPr>
          <p:cNvPr id="2050" name="Picture 2" descr="D:\JOB\British Council\TREE\template\NewTemplate\PowerPoint Template_F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541"/>
            <a:ext cx="12192000" cy="6875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68647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3AAF0-5DCC-498D-A09C-33BE8D9CD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D3C4A9-5FE1-46BD-8BA4-3533760855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84E529-CADA-4DEF-921D-5D662FE20B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9D2CCD-14D6-4A78-AAEE-211474B7A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19/05/2021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A1F20F-76D4-4162-9F3D-3CF9FA477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E22E2C-0306-41F7-8414-55E96E6E8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6888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68F9F-0F14-4ADF-BC80-2BC565830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3BCCDC-2EA8-469D-83E0-F6CAC68E4F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E250EC-DFC7-4D88-B878-41606F0F86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8A6C4A-0B4A-4764-91DF-CF8DC3C59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19/05/2021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ACEC32-EDBB-4E51-8EAD-2881B0113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E240AF-463A-4B37-8E4B-909ADCC89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3016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BCCCE-2144-4339-9523-66AD7D288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CBEF86-7BA0-4C50-9FE5-C9A03E29CD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4C426-6EEB-45AB-8623-96EC7E110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19/05/2021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C784B5-06AB-44C8-8D3C-52A40FE8C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ACE7A8-1C16-417C-9641-8D934D163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49591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660185D-7C1F-45B3-92AF-7413E78506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A14A01-09D7-45AD-B5CE-03D05A3FD6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56115D-C40A-4111-8E52-629DBCB36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19/05/2021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E9287-B0A2-4C50-8137-738283D99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5C2F18-B3AC-4D4E-9D9C-987E42C44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9554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11919-D54D-445E-AF8D-F63E78450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E2A0D-BB05-4D84-B8AE-0C291CDDDE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B9B084-06CE-4A5E-96A2-3A0F63A84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19/05/2021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8187F4-F991-4706-A873-1F1FEE603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602EA0-8B7E-4D69-ADE3-3CCA159A4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5656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4D441-0F9F-44C8-80D3-FCF2834FB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316469-5FBD-4673-98D3-EF45D7A0AC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64C6F1-F2BE-4846-B5A9-4F36801B0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19/05/2021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4C30DC-F0D7-44D3-8188-F8C0EA627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4EB9CB-98D1-49EA-AEFC-7099CA7F0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073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66090-B1BE-49D2-BA1D-061B4A574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69DE2A-577C-4E09-BB12-B6B05DC367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D6E129-0064-4AFA-A1F7-C086E1BF51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B872A2-84E8-4BEA-BABC-4CFC52C86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19/05/2021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57AB9B-7CA3-4EE4-8089-E116AEC45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5FB988-C59B-443B-B469-3C33D9172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9054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1FA31-8F5F-4AE6-AFAE-D213D04D0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5C78AE-769C-4AEF-B73D-87575A6E62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E1BB4A-00AB-4EBE-9C6D-6FF13EB5FD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A02CD5-A81B-4B59-AB36-FBCF25713A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DFDB1B-2B42-42EE-A455-234309995A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0A5143-722A-4A21-B251-EB7528DF9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19/05/2021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EA43845-1EFD-4B76-8611-6D188C9DB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FEE79C-82FF-4D09-B45B-EF98D134B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1121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FE4D2-A39B-404F-A614-3A9563E48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DC2D0A-83AB-46B1-A564-5577A5135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19/05/2021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DAA7C4-0B45-461E-9A00-01E519D1B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F83951-FB7C-4948-8BCA-E6934590F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4010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CEFA4E-F8BE-4820-A841-AA3215DB0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19/05/2021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F02813-7FFC-4AB6-B67A-5E7D4B521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D6790F-8239-45AB-80C1-E7FCBEF64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620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B4162-2845-42ED-9CAD-A8AAF0F54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BA11CB-79EC-4730-9AB7-90B21B48CA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4F9DDE-EDDE-4752-9E18-717BD59CBE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7170B1-C9AE-4A07-B407-8E3838B06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19/05/2021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5DDEB0-6151-4494-9CE7-E4B4D2C04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D18D4C-DAE2-4015-88D2-0C2121F81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2404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EE57F1-2E6F-4AF5-8438-FAE18A0E6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6CCA10-D5EF-4AC8-8BCE-CAA2760309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8BF725-9856-48B6-BE22-1F67755B99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fld id="{60F24D0B-8C35-4C37-8895-78F4822E62D5}" type="datetimeFigureOut">
              <a:rPr lang="en-GB" smtClean="0"/>
              <a:pPr/>
              <a:t>19/05/2021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8E479-9CAC-41F4-AFAC-3AC6FF8A6A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96F948-5663-4536-A206-7DE8C81743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fld id="{D789C580-C195-4E0E-862B-B6949D7BE13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4459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970534-4871-491D-A043-6C8684B91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A54498-B837-4A13-9960-EC28BBBF59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A40ED7-4A89-4F24-9519-9E8CC0BDE9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71EB49-D4EA-42D7-8146-36A92E13F1D3}" type="datetimeFigureOut">
              <a:rPr lang="en-GB" smtClean="0"/>
              <a:t>19/05/2021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A66D2B-5591-4804-9759-156307019D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0C180D-1FB9-4EAE-903F-28FDC942ED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3681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english-e-reader.net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11F6F3A-4DE2-43D6-BAB4-9FA32022AD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Reading a Short Story</a:t>
            </a:r>
            <a:br>
              <a:rPr lang="en-GB" dirty="0"/>
            </a:br>
            <a:br>
              <a:rPr lang="en-GB" dirty="0"/>
            </a:br>
            <a:r>
              <a:rPr lang="en-GB" dirty="0"/>
              <a:t>Intermediate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6F2F367C-72FF-4E87-A444-546EEAF0048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endParaRPr lang="en-GB" dirty="0"/>
          </a:p>
          <a:p>
            <a:endParaRPr lang="en-GB" dirty="0"/>
          </a:p>
          <a:p>
            <a:r>
              <a:rPr lang="en-GB" dirty="0"/>
              <a:t>Parson’s Pleasure by Roald Dahl</a:t>
            </a:r>
          </a:p>
          <a:p>
            <a:endParaRPr lang="en-GB" dirty="0"/>
          </a:p>
          <a:p>
            <a:r>
              <a:rPr lang="en-GB" dirty="0"/>
              <a:t>Part 1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8A506F5-CB6E-4544-9B55-88968BD0420B}"/>
              </a:ext>
            </a:extLst>
          </p:cNvPr>
          <p:cNvSpPr txBox="1"/>
          <p:nvPr/>
        </p:nvSpPr>
        <p:spPr>
          <a:xfrm>
            <a:off x="1376597" y="5174105"/>
            <a:ext cx="5641298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,Sans-Serif"/>
              <a:buChar char="•"/>
            </a:pPr>
            <a:r>
              <a:rPr lang="en-GB" i="1" dirty="0"/>
              <a:t>English e-Reader</a:t>
            </a:r>
            <a:r>
              <a:rPr lang="en-GB" dirty="0"/>
              <a:t> </a:t>
            </a:r>
            <a:r>
              <a:rPr lang="en-GB" dirty="0">
                <a:hlinkClick r:id="rId2"/>
              </a:rPr>
              <a:t>https://english-e-reader.net/</a:t>
            </a:r>
            <a:r>
              <a:rPr lang="en-GB" dirty="0"/>
              <a:t> </a:t>
            </a:r>
            <a:endParaRPr lang="en-US" dirty="0">
              <a:ea typeface="+mn-lt"/>
              <a:cs typeface="+mn-lt"/>
            </a:endParaRPr>
          </a:p>
          <a:p>
            <a:endParaRPr lang="en-GB" dirty="0">
              <a:ea typeface="+mn-lt"/>
              <a:cs typeface="+mn-lt"/>
            </a:endParaRPr>
          </a:p>
          <a:p>
            <a:pPr algn="l"/>
            <a:endParaRPr lang="en-GB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721548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5D2DCD-9C0A-4858-B964-B5B9CB907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5701"/>
            <a:ext cx="10515600" cy="1325563"/>
          </a:xfrm>
        </p:spPr>
        <p:txBody>
          <a:bodyPr/>
          <a:lstStyle/>
          <a:p>
            <a:r>
              <a:rPr lang="en-US" dirty="0"/>
              <a:t>Part 1: While you read.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B0C7FC-4C46-472E-94FE-BCA7758E6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330" y="908050"/>
            <a:ext cx="10515600" cy="520010"/>
          </a:xfrm>
        </p:spPr>
        <p:txBody>
          <a:bodyPr/>
          <a:lstStyle/>
          <a:p>
            <a:r>
              <a:rPr lang="en-US" dirty="0"/>
              <a:t>Check your answers to the T/F questions here.</a:t>
            </a:r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102C70-CA4B-4CB6-86D2-1C1E8E058A72}"/>
              </a:ext>
            </a:extLst>
          </p:cNvPr>
          <p:cNvSpPr/>
          <p:nvPr/>
        </p:nvSpPr>
        <p:spPr>
          <a:xfrm>
            <a:off x="838200" y="1698694"/>
            <a:ext cx="10515600" cy="4832092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</a:rPr>
              <a:t>The story is set at the beginning of summer.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200" dirty="0">
                <a:solidFill>
                  <a:srgbClr val="FF0000"/>
                </a:solidFill>
              </a:rPr>
              <a:t>Mr. Boggis always stopped at the top of a hill so that he could see the surrounding countryside.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</a:rPr>
              <a:t>A ‘Queen Anne’ is a type of house.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200" dirty="0">
                <a:solidFill>
                  <a:srgbClr val="FF0000"/>
                </a:solidFill>
              </a:rPr>
              <a:t>Mr. Boggis drew a sketch showing the position of the houses because he thought they looked beautiful.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200" dirty="0">
                <a:solidFill>
                  <a:srgbClr val="FF0000"/>
                </a:solidFill>
              </a:rPr>
              <a:t>My. Boggis guessed that the people living in the Queen Anne were rich.</a:t>
            </a:r>
          </a:p>
          <a:p>
            <a:pPr marL="342900" indent="-342900">
              <a:buFont typeface="+mj-lt"/>
              <a:buAutoNum type="arabicPeriod"/>
            </a:pPr>
            <a:endParaRPr lang="en-US" sz="2200" dirty="0">
              <a:solidFill>
                <a:srgbClr val="0070C0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sz="2200" dirty="0">
              <a:solidFill>
                <a:srgbClr val="0070C0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sz="2200" dirty="0">
              <a:solidFill>
                <a:srgbClr val="0070C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</a:rPr>
              <a:t>Mr. Boggis was disguised as a clergyman.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</a:rPr>
              <a:t>Mr. Boggis owned an antique furniture shop in London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200" dirty="0">
                <a:solidFill>
                  <a:srgbClr val="FF0000"/>
                </a:solidFill>
              </a:rPr>
              <a:t>Mr. Boggis told people where he got his furniture from.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200" dirty="0">
                <a:solidFill>
                  <a:srgbClr val="FF0000"/>
                </a:solidFill>
              </a:rPr>
              <a:t>Mr. Boggis travelled around the countryside looking for furniture during the week.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</a:rPr>
              <a:t>Mr. Boggis pretended to be a parson so that people would trust him enough to let them into their houses.</a:t>
            </a:r>
          </a:p>
        </p:txBody>
      </p:sp>
    </p:spTree>
    <p:extLst>
      <p:ext uri="{BB962C8B-B14F-4D97-AF65-F5344CB8AC3E}">
        <p14:creationId xmlns:p14="http://schemas.microsoft.com/office/powerpoint/2010/main" val="17714872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DA98E-8BA2-4C79-B158-C944E602E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095" y="0"/>
            <a:ext cx="10515600" cy="1325563"/>
          </a:xfrm>
        </p:spPr>
        <p:txBody>
          <a:bodyPr/>
          <a:lstStyle/>
          <a:p>
            <a:r>
              <a:rPr lang="en-US" dirty="0"/>
              <a:t>Part 1: After you read.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1F6279-5E10-425A-A3E1-20740918A9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1831"/>
            <a:ext cx="10515600" cy="2507836"/>
          </a:xfrm>
        </p:spPr>
        <p:txBody>
          <a:bodyPr/>
          <a:lstStyle/>
          <a:p>
            <a:r>
              <a:rPr lang="en-US" sz="2400" dirty="0">
                <a:latin typeface="Calibri (Body)"/>
              </a:rPr>
              <a:t>Explain to a partner what Mr. Boggis does on Sundays. (What he has done every Sunday for 9 years!) Make sure you include the following points.</a:t>
            </a:r>
          </a:p>
          <a:p>
            <a:pPr marL="571500" indent="-571500">
              <a:buFont typeface="+mj-lt"/>
              <a:buAutoNum type="romanLcPeriod"/>
            </a:pPr>
            <a:r>
              <a:rPr lang="en-US" sz="2400" dirty="0">
                <a:latin typeface="Calibri (Body)"/>
              </a:rPr>
              <a:t>Where does he go?</a:t>
            </a:r>
          </a:p>
          <a:p>
            <a:pPr marL="571500" indent="-571500">
              <a:buFont typeface="+mj-lt"/>
              <a:buAutoNum type="romanLcPeriod"/>
            </a:pPr>
            <a:r>
              <a:rPr lang="en-US" sz="2400" dirty="0">
                <a:latin typeface="Calibri (Body)"/>
              </a:rPr>
              <a:t>What does he hope to do?</a:t>
            </a:r>
          </a:p>
          <a:p>
            <a:pPr marL="571500" indent="-571500">
              <a:buFont typeface="+mj-lt"/>
              <a:buAutoNum type="romanLcPeriod"/>
            </a:pPr>
            <a:r>
              <a:rPr lang="en-US" sz="2400" dirty="0">
                <a:latin typeface="Calibri (Body)"/>
              </a:rPr>
              <a:t>Why does he wear a disguise?</a:t>
            </a:r>
          </a:p>
          <a:p>
            <a:pPr marL="571500" indent="-571500">
              <a:buFont typeface="+mj-lt"/>
              <a:buAutoNum type="romanLcPeriod"/>
            </a:pPr>
            <a:endParaRPr lang="en-US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BD3B03-EFDC-433E-AF88-FA280DF04AD7}"/>
              </a:ext>
            </a:extLst>
          </p:cNvPr>
          <p:cNvSpPr txBox="1"/>
          <p:nvPr/>
        </p:nvSpPr>
        <p:spPr>
          <a:xfrm>
            <a:off x="838200" y="3828373"/>
            <a:ext cx="888608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Listen to your partners explanation. Did they mention these words?</a:t>
            </a:r>
          </a:p>
          <a:p>
            <a:pPr marL="400050" indent="-400050">
              <a:buFont typeface="+mj-lt"/>
              <a:buAutoNum type="romanUcPeriod"/>
            </a:pPr>
            <a:r>
              <a:rPr lang="en-US" sz="2400" dirty="0"/>
              <a:t>Map</a:t>
            </a:r>
          </a:p>
          <a:p>
            <a:pPr marL="400050" indent="-400050">
              <a:buFont typeface="+mj-lt"/>
              <a:buAutoNum type="romanUcPeriod"/>
            </a:pPr>
            <a:r>
              <a:rPr lang="en-US" sz="2400" dirty="0"/>
              <a:t>Business card</a:t>
            </a:r>
          </a:p>
          <a:p>
            <a:r>
              <a:rPr lang="en-US" sz="2400" dirty="0"/>
              <a:t>Ask them what Mr. Boggis does with these items?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664626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5830AC-F6D6-4C1B-B103-04B8062E7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latin typeface="Gadugi" panose="020B0502040204020203" pitchFamily="34" charset="0"/>
                <a:ea typeface="Gadugi" panose="020B0502040204020203" pitchFamily="34" charset="0"/>
              </a:rPr>
              <a:t>Think and make notes / Discuss with a partner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DA6728-4F5F-492F-ACBF-F918963391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>
                <a:latin typeface="Gadugi" panose="020B0502040204020203" pitchFamily="34" charset="0"/>
                <a:ea typeface="Gadugi" panose="020B0502040204020203" pitchFamily="34" charset="0"/>
              </a:rPr>
              <a:t>1 Do you enjoy reading?</a:t>
            </a:r>
          </a:p>
          <a:p>
            <a:pPr marL="0" indent="0">
              <a:buNone/>
            </a:pPr>
            <a:r>
              <a:rPr lang="en-GB" dirty="0">
                <a:latin typeface="Gadugi" panose="020B0502040204020203" pitchFamily="34" charset="0"/>
                <a:ea typeface="Gadugi" panose="020B0502040204020203" pitchFamily="34" charset="0"/>
              </a:rPr>
              <a:t>2 What kinds of things do you read?</a:t>
            </a:r>
          </a:p>
          <a:p>
            <a:pPr marL="0" indent="0">
              <a:buNone/>
            </a:pPr>
            <a:r>
              <a:rPr lang="en-GB" dirty="0">
                <a:latin typeface="Gadugi" panose="020B0502040204020203" pitchFamily="34" charset="0"/>
                <a:ea typeface="Gadugi" panose="020B0502040204020203" pitchFamily="34" charset="0"/>
              </a:rPr>
              <a:t>3 What was the last good book you read?</a:t>
            </a:r>
          </a:p>
          <a:p>
            <a:pPr marL="0" indent="0">
              <a:buNone/>
            </a:pPr>
            <a:r>
              <a:rPr lang="en-GB" dirty="0">
                <a:latin typeface="Gadugi" panose="020B0502040204020203" pitchFamily="34" charset="0"/>
                <a:ea typeface="Gadugi" panose="020B0502040204020203" pitchFamily="34" charset="0"/>
              </a:rPr>
              <a:t>4 How often do you read in English? What do you read?</a:t>
            </a:r>
          </a:p>
          <a:p>
            <a:pPr marL="0" indent="0">
              <a:buNone/>
            </a:pPr>
            <a:r>
              <a:rPr lang="en-GB" dirty="0">
                <a:latin typeface="Gadugi" panose="020B0502040204020203" pitchFamily="34" charset="0"/>
                <a:ea typeface="Gadugi" panose="020B0502040204020203" pitchFamily="34" charset="0"/>
              </a:rPr>
              <a:t>(news? / short stories? / novels? / blogs? / Facebook posts?)</a:t>
            </a:r>
          </a:p>
          <a:p>
            <a:pPr marL="0" indent="0">
              <a:buNone/>
            </a:pPr>
            <a:r>
              <a:rPr lang="en-GB" dirty="0">
                <a:latin typeface="Gadugi" panose="020B0502040204020203" pitchFamily="34" charset="0"/>
                <a:ea typeface="Gadugi" panose="020B0502040204020203" pitchFamily="34" charset="0"/>
              </a:rPr>
              <a:t>5 Do you think it’s necessary to understand every word?</a:t>
            </a:r>
          </a:p>
          <a:p>
            <a:pPr marL="0" indent="0">
              <a:buNone/>
            </a:pPr>
            <a:r>
              <a:rPr lang="en-GB" dirty="0">
                <a:latin typeface="Gadugi" panose="020B0502040204020203" pitchFamily="34" charset="0"/>
                <a:ea typeface="Gadugi" panose="020B0502040204020203" pitchFamily="34" charset="0"/>
              </a:rPr>
              <a:t>6 If there is a film of a book, do you prefer to see that, or read a book, or do you do both?</a:t>
            </a:r>
          </a:p>
          <a:p>
            <a:pPr marL="0" indent="0">
              <a:buNone/>
            </a:pPr>
            <a:r>
              <a:rPr lang="en-GB" dirty="0">
                <a:latin typeface="Gadugi" panose="020B0502040204020203" pitchFamily="34" charset="0"/>
                <a:ea typeface="Gadugi" panose="020B0502040204020203" pitchFamily="34" charset="0"/>
              </a:rPr>
              <a:t>7 Apart from enjoyment and interest, how can reading help with studying English?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00860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B591C5F-2E8F-40AF-8448-38CA509C4D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04344" y="643466"/>
            <a:ext cx="3983312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297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A3044-4CA6-49F5-A91F-927D8B667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en-US" dirty="0"/>
              <a:t>Part 1: Before you read.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4310397-C700-4FA6-B203-2468A9BB1E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r>
              <a:rPr lang="en-US" sz="2000" dirty="0"/>
              <a:t>The story is called “Parson’s Pleasure”. A </a:t>
            </a:r>
            <a:r>
              <a:rPr lang="en-US" sz="2000" b="1" dirty="0"/>
              <a:t>parson</a:t>
            </a:r>
            <a:r>
              <a:rPr lang="en-US" sz="2000" dirty="0"/>
              <a:t> is a member of the clergy in England. What adjectives would you use to describe the personality of a parson?</a:t>
            </a:r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Look at the adjectives on the next slide. Would you expect any of these to be used to describe a ‘parson’?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C07D6DC-CD92-4463-AE2C-C962886DF9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6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F5EE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2664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E0D43-EA9F-4285-AE02-A5988EB30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Match the adjectives to the definitions: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6538AC-BD4B-4CE8-931E-2B0DF00E46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2912165" cy="4351338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Grave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Charming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Obsequious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Sober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Masterful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Mischievous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Arch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Saucy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Clownish</a:t>
            </a:r>
          </a:p>
          <a:p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619CCB7-2DC6-4BE7-920D-380F77878C46}"/>
              </a:ext>
            </a:extLst>
          </p:cNvPr>
          <p:cNvSpPr/>
          <p:nvPr/>
        </p:nvSpPr>
        <p:spPr>
          <a:xfrm>
            <a:off x="6209160" y="1275868"/>
            <a:ext cx="5900526" cy="54508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lphaUcPeriod"/>
            </a:pPr>
            <a:r>
              <a:rPr lang="en-GB" sz="2400" dirty="0"/>
              <a:t>Rude in an inoffensive way</a:t>
            </a:r>
          </a:p>
          <a:p>
            <a:pPr marL="457200" indent="-457200">
              <a:lnSpc>
                <a:spcPct val="150000"/>
              </a:lnSpc>
              <a:buFont typeface="+mj-lt"/>
              <a:buAutoNum type="alphaUcPeriod"/>
            </a:pPr>
            <a:r>
              <a:rPr lang="en-US" sz="2400" dirty="0"/>
              <a:t>Very serious or important</a:t>
            </a:r>
          </a:p>
          <a:p>
            <a:pPr marL="457200" indent="-457200">
              <a:lnSpc>
                <a:spcPct val="150000"/>
              </a:lnSpc>
              <a:buFont typeface="+mj-lt"/>
              <a:buAutoNum type="alphaUcPeriod"/>
            </a:pPr>
            <a:r>
              <a:rPr lang="en-US" sz="2400" dirty="0"/>
              <a:t>Having a pleasant manner</a:t>
            </a:r>
          </a:p>
          <a:p>
            <a:pPr marL="457200" indent="-457200">
              <a:lnSpc>
                <a:spcPct val="150000"/>
              </a:lnSpc>
              <a:buFont typeface="+mj-lt"/>
              <a:buAutoNum type="alphaUcPeriod"/>
            </a:pPr>
            <a:r>
              <a:rPr lang="en-GB" sz="2400" dirty="0"/>
              <a:t>Serious and sensible</a:t>
            </a:r>
          </a:p>
          <a:p>
            <a:pPr marL="457200" indent="-457200">
              <a:lnSpc>
                <a:spcPct val="150000"/>
              </a:lnSpc>
              <a:buFont typeface="+mj-lt"/>
              <a:buAutoNum type="alphaUcPeriod"/>
            </a:pPr>
            <a:r>
              <a:rPr lang="en-GB" sz="2400" dirty="0"/>
              <a:t>Seeming pleased with yourself</a:t>
            </a:r>
          </a:p>
          <a:p>
            <a:pPr marL="457200" indent="-457200">
              <a:lnSpc>
                <a:spcPct val="150000"/>
              </a:lnSpc>
              <a:buFont typeface="+mj-lt"/>
              <a:buAutoNum type="alphaUcPeriod"/>
            </a:pPr>
            <a:r>
              <a:rPr lang="en-GB" sz="2400" dirty="0"/>
              <a:t>Silly and clumsy</a:t>
            </a:r>
          </a:p>
          <a:p>
            <a:pPr marL="457200" indent="-457200">
              <a:lnSpc>
                <a:spcPct val="150000"/>
              </a:lnSpc>
              <a:buFont typeface="+mj-lt"/>
              <a:buAutoNum type="alphaUcPeriod"/>
            </a:pPr>
            <a:r>
              <a:rPr lang="en-GB" sz="2400" dirty="0"/>
              <a:t>Confidence to control people or situations</a:t>
            </a:r>
          </a:p>
          <a:p>
            <a:pPr marL="457200" indent="-457200">
              <a:lnSpc>
                <a:spcPct val="150000"/>
              </a:lnSpc>
              <a:buFont typeface="+mj-lt"/>
              <a:buAutoNum type="alphaUcPeriod"/>
            </a:pPr>
            <a:r>
              <a:rPr lang="en-US" sz="2400" dirty="0"/>
              <a:t>Trying too hard to please everyone</a:t>
            </a:r>
          </a:p>
          <a:p>
            <a:pPr marL="457200" indent="-457200">
              <a:lnSpc>
                <a:spcPct val="150000"/>
              </a:lnSpc>
              <a:buFont typeface="+mj-lt"/>
              <a:buAutoNum type="alphaUcPeriod"/>
            </a:pPr>
            <a:r>
              <a:rPr lang="en-GB" sz="2400" dirty="0"/>
              <a:t>Enjoying playing tricks</a:t>
            </a:r>
          </a:p>
          <a:p>
            <a:pPr>
              <a:lnSpc>
                <a:spcPct val="150000"/>
              </a:lnSpc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7292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42C9C-9AEB-4A5C-A011-381FB99D1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Match the adjectives to the definitions: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C0F74F-0733-4D63-ADDB-027B5D4920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210878" cy="4351338"/>
          </a:xfrm>
        </p:spPr>
        <p:txBody>
          <a:bodyPr numCol="2"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000" dirty="0"/>
              <a:t>Grave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Charming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Obsequious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Sober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Masterful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Mischievous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Arch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Saucy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Clownish</a:t>
            </a:r>
          </a:p>
          <a:p>
            <a:endParaRPr lang="en-US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5EB1292-3476-40C4-8D96-DD0DF8920D4B}"/>
              </a:ext>
            </a:extLst>
          </p:cNvPr>
          <p:cNvSpPr/>
          <p:nvPr/>
        </p:nvSpPr>
        <p:spPr>
          <a:xfrm>
            <a:off x="6467060" y="1491906"/>
            <a:ext cx="6096000" cy="419961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/>
              <a:t>B-Very serious or important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C-Having a pleasant manner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H-Trying too hard to please everyone</a:t>
            </a:r>
          </a:p>
          <a:p>
            <a:pPr>
              <a:lnSpc>
                <a:spcPct val="150000"/>
              </a:lnSpc>
            </a:pPr>
            <a:r>
              <a:rPr lang="en-GB" sz="2000" dirty="0"/>
              <a:t>D-Serious and sensible</a:t>
            </a:r>
          </a:p>
          <a:p>
            <a:pPr>
              <a:lnSpc>
                <a:spcPct val="150000"/>
              </a:lnSpc>
            </a:pPr>
            <a:r>
              <a:rPr lang="en-GB" sz="2000" dirty="0"/>
              <a:t>G-Confidence to control people or situations</a:t>
            </a:r>
          </a:p>
          <a:p>
            <a:pPr>
              <a:lnSpc>
                <a:spcPct val="150000"/>
              </a:lnSpc>
            </a:pPr>
            <a:r>
              <a:rPr lang="en-GB" sz="2000" dirty="0"/>
              <a:t>I-Enjoying playing tricks</a:t>
            </a:r>
          </a:p>
          <a:p>
            <a:pPr>
              <a:lnSpc>
                <a:spcPct val="150000"/>
              </a:lnSpc>
            </a:pPr>
            <a:r>
              <a:rPr lang="en-GB" sz="2000" dirty="0"/>
              <a:t>E-Seeming pleased with yourself</a:t>
            </a:r>
          </a:p>
          <a:p>
            <a:pPr>
              <a:lnSpc>
                <a:spcPct val="150000"/>
              </a:lnSpc>
            </a:pPr>
            <a:r>
              <a:rPr lang="en-GB" sz="2000" dirty="0"/>
              <a:t>A-Rude in an inoffensive way</a:t>
            </a:r>
          </a:p>
          <a:p>
            <a:pPr>
              <a:lnSpc>
                <a:spcPct val="150000"/>
              </a:lnSpc>
            </a:pPr>
            <a:r>
              <a:rPr lang="en-GB" sz="2000" dirty="0"/>
              <a:t>F-Silly and clumsy</a:t>
            </a:r>
          </a:p>
        </p:txBody>
      </p:sp>
    </p:spTree>
    <p:extLst>
      <p:ext uri="{BB962C8B-B14F-4D97-AF65-F5344CB8AC3E}">
        <p14:creationId xmlns:p14="http://schemas.microsoft.com/office/powerpoint/2010/main" val="845362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AD3D0-AB37-4B9B-9DAB-0B033FE82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Part 1: Before you read.</a:t>
            </a:r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E37E670-5C25-43CA-A495-01C1794C29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5893" y="1452148"/>
            <a:ext cx="6050940" cy="36234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CAE94A6-3165-44F1-88EC-ED2A24352244}"/>
              </a:ext>
            </a:extLst>
          </p:cNvPr>
          <p:cNvSpPr txBox="1"/>
          <p:nvPr/>
        </p:nvSpPr>
        <p:spPr>
          <a:xfrm>
            <a:off x="7023653" y="1690688"/>
            <a:ext cx="443947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When we talk about furniture, does ‘antique’ have the same meaning as ‘second-hand’?</a:t>
            </a:r>
          </a:p>
          <a:p>
            <a:endParaRPr lang="en-US" sz="2400" dirty="0"/>
          </a:p>
          <a:p>
            <a:r>
              <a:rPr lang="en-US" sz="2400" dirty="0"/>
              <a:t>Which of these definitions describes antique and which describes second-hand?</a:t>
            </a:r>
          </a:p>
          <a:p>
            <a:endParaRPr lang="en-US" sz="2400" dirty="0"/>
          </a:p>
          <a:p>
            <a:r>
              <a:rPr lang="en-US" sz="2400" dirty="0"/>
              <a:t>A – </a:t>
            </a:r>
            <a:r>
              <a:rPr lang="en-US" sz="2400" i="1" dirty="0"/>
              <a:t>not new; owned by somebody else before</a:t>
            </a:r>
          </a:p>
          <a:p>
            <a:r>
              <a:rPr lang="en-US" sz="2400" dirty="0"/>
              <a:t>B – </a:t>
            </a:r>
            <a:r>
              <a:rPr lang="en-US" sz="2400" i="1" dirty="0"/>
              <a:t>old and often valuable.</a:t>
            </a: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8A708E-8503-4D0B-8F65-F5635FA16EE0}"/>
              </a:ext>
            </a:extLst>
          </p:cNvPr>
          <p:cNvSpPr txBox="1"/>
          <p:nvPr/>
        </p:nvSpPr>
        <p:spPr>
          <a:xfrm>
            <a:off x="255893" y="5101052"/>
            <a:ext cx="60545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 old fashioned English word for an item of furniture like this </a:t>
            </a:r>
          </a:p>
          <a:p>
            <a:r>
              <a:rPr lang="en-US" dirty="0"/>
              <a:t>is a “commode”.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4097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3C0CB-A59D-4A41-947D-FD805E0F6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Part 1: Before you read.</a:t>
            </a:r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E6388BA-2428-40A1-A210-AF62CEDEDF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04133" y="1690688"/>
            <a:ext cx="4202097" cy="3021802"/>
          </a:xfrm>
          <a:prstGeom prst="rect">
            <a:avLst/>
          </a:prstGeom>
        </p:spPr>
      </p:pic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A6591D0B-AA8A-4858-B75A-F0857E3809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61"/>
          <a:stretch/>
        </p:blipFill>
        <p:spPr>
          <a:xfrm>
            <a:off x="285770" y="1690688"/>
            <a:ext cx="2042549" cy="3021802"/>
          </a:xfrm>
          <a:prstGeom prst="rect">
            <a:avLst/>
          </a:prstGeom>
          <a:effectLst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8D68583-1A4A-4FF2-A1CD-B67AAAE3B988}"/>
              </a:ext>
            </a:extLst>
          </p:cNvPr>
          <p:cNvSpPr txBox="1"/>
          <p:nvPr/>
        </p:nvSpPr>
        <p:spPr>
          <a:xfrm>
            <a:off x="2902226" y="2252870"/>
            <a:ext cx="420209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Discuss with a partner…</a:t>
            </a:r>
          </a:p>
          <a:p>
            <a:r>
              <a:rPr lang="en-US" sz="2800" dirty="0"/>
              <a:t>What do you think will happen in “Parson’s Pleasure”?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42909612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3FF74-A396-430D-A4E0-B0A59EFB7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568"/>
            <a:ext cx="10515600" cy="1325563"/>
          </a:xfrm>
        </p:spPr>
        <p:txBody>
          <a:bodyPr/>
          <a:lstStyle/>
          <a:p>
            <a:r>
              <a:rPr lang="en-US" dirty="0"/>
              <a:t>Part 1: While you read.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F5ECE4-E53E-4B30-AD78-344FEC51F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017" y="1003990"/>
            <a:ext cx="10515600" cy="132556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Read the first part of the story in your own time. </a:t>
            </a:r>
          </a:p>
          <a:p>
            <a:r>
              <a:rPr lang="en-US" dirty="0"/>
              <a:t>After you have read it once, try answering these T/F questions.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A44617-5A38-462B-980A-AFE5EBC45E19}"/>
              </a:ext>
            </a:extLst>
          </p:cNvPr>
          <p:cNvSpPr txBox="1"/>
          <p:nvPr/>
        </p:nvSpPr>
        <p:spPr>
          <a:xfrm>
            <a:off x="472108" y="2207914"/>
            <a:ext cx="11247783" cy="4154984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200" dirty="0">
                <a:solidFill>
                  <a:srgbClr val="0070C0"/>
                </a:solidFill>
              </a:rPr>
              <a:t>The story is set at the beginning of summer.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200" dirty="0">
                <a:solidFill>
                  <a:srgbClr val="0070C0"/>
                </a:solidFill>
              </a:rPr>
              <a:t>Mr. Boggis always stopped at the top of a hill so that he could see the surrounding countryside.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200" dirty="0">
                <a:solidFill>
                  <a:srgbClr val="0070C0"/>
                </a:solidFill>
              </a:rPr>
              <a:t>A ‘Queen Anne’ is a type of house.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200" dirty="0">
                <a:solidFill>
                  <a:srgbClr val="0070C0"/>
                </a:solidFill>
              </a:rPr>
              <a:t>Mr. Boggis drew a sketch showing the position of the houses because he thought they looked beautiful.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200" dirty="0">
                <a:solidFill>
                  <a:srgbClr val="0070C0"/>
                </a:solidFill>
              </a:rPr>
              <a:t>My. Boggis guessed that the people living in the Queen Anne were rich.</a:t>
            </a:r>
          </a:p>
          <a:p>
            <a:pPr marL="342900" indent="-342900">
              <a:buFont typeface="+mj-lt"/>
              <a:buAutoNum type="arabicPeriod"/>
            </a:pPr>
            <a:endParaRPr lang="en-US" sz="2200" dirty="0">
              <a:solidFill>
                <a:srgbClr val="0070C0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sz="2200" dirty="0">
              <a:solidFill>
                <a:srgbClr val="0070C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200" dirty="0">
                <a:solidFill>
                  <a:srgbClr val="0070C0"/>
                </a:solidFill>
              </a:rPr>
              <a:t>Mr. Boggis was disguised as a clergyman.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200" dirty="0">
                <a:solidFill>
                  <a:srgbClr val="0070C0"/>
                </a:solidFill>
              </a:rPr>
              <a:t>Mr. Boggis owned an antique furniture shop in London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200" dirty="0">
                <a:solidFill>
                  <a:srgbClr val="0070C0"/>
                </a:solidFill>
              </a:rPr>
              <a:t>Mr. Boggis told people where he got his furniture from.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200" dirty="0">
                <a:solidFill>
                  <a:srgbClr val="0070C0"/>
                </a:solidFill>
              </a:rPr>
              <a:t>Mr. Boggis travelled around the countryside looking for furniture during the week.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200" dirty="0">
                <a:solidFill>
                  <a:srgbClr val="0070C0"/>
                </a:solidFill>
              </a:rPr>
              <a:t>Mr. Boggis pretended to be a parson so that people would trust him enough to let them into their houses.</a:t>
            </a:r>
          </a:p>
          <a:p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4025463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4BBA6E0D0580B499C4F0BCC264DE0E2" ma:contentTypeVersion="12" ma:contentTypeDescription="Create a new document." ma:contentTypeScope="" ma:versionID="7c2f208282779d579a6ab6d1b584d4e1">
  <xsd:schema xmlns:xsd="http://www.w3.org/2001/XMLSchema" xmlns:xs="http://www.w3.org/2001/XMLSchema" xmlns:p="http://schemas.microsoft.com/office/2006/metadata/properties" xmlns:ns2="fd4bc9ef-c111-460f-808e-4de0462dc25a" xmlns:ns3="61ceb53a-92cc-40c1-a438-9322f3340fc8" targetNamespace="http://schemas.microsoft.com/office/2006/metadata/properties" ma:root="true" ma:fieldsID="90271c73fdeba9917f95ca19f9b69583" ns2:_="" ns3:_="">
    <xsd:import namespace="fd4bc9ef-c111-460f-808e-4de0462dc25a"/>
    <xsd:import namespace="61ceb53a-92cc-40c1-a438-9322f3340f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4bc9ef-c111-460f-808e-4de0462dc25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ceb53a-92cc-40c1-a438-9322f3340fc8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4ABF4E6-8F26-4F51-ABB2-71A57865AE11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8C47472C-9D34-4482-9472-23668DEDC1C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77A8F95-135D-4DBE-81E9-EA4494ED73E3}"/>
</file>

<file path=docProps/app.xml><?xml version="1.0" encoding="utf-8"?>
<Properties xmlns="http://schemas.openxmlformats.org/officeDocument/2006/extended-properties" xmlns:vt="http://schemas.openxmlformats.org/officeDocument/2006/docPropsVTypes">
  <TotalTime>408</TotalTime>
  <Words>813</Words>
  <Application>Microsoft Office PowerPoint</Application>
  <PresentationFormat>Widescreen</PresentationFormat>
  <Paragraphs>109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Office Theme</vt:lpstr>
      <vt:lpstr>Custom Design</vt:lpstr>
      <vt:lpstr>Reading a Short Story  Intermediate</vt:lpstr>
      <vt:lpstr>Think and make notes / Discuss with a partner </vt:lpstr>
      <vt:lpstr>PowerPoint Presentation</vt:lpstr>
      <vt:lpstr>Part 1: Before you read.</vt:lpstr>
      <vt:lpstr>Match the adjectives to the definitions:</vt:lpstr>
      <vt:lpstr>Match the adjectives to the definitions:</vt:lpstr>
      <vt:lpstr>Part 1: Before you read.</vt:lpstr>
      <vt:lpstr>Part 1: Before you read.</vt:lpstr>
      <vt:lpstr>Part 1: While you read.</vt:lpstr>
      <vt:lpstr>Part 1: While you read.</vt:lpstr>
      <vt:lpstr>Part 1: After you read.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Reading a Short Story  Intermediate</dc:title>
  <dc:creator>Field, Dominic  (Myanmar)</dc:creator>
  <cp:lastModifiedBy>Field, Dominic  (Myanmar)</cp:lastModifiedBy>
  <cp:revision>20</cp:revision>
  <dcterms:created xsi:type="dcterms:W3CDTF">2021-03-08T10:32:29Z</dcterms:created>
  <dcterms:modified xsi:type="dcterms:W3CDTF">2021-05-19T10:32:15Z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0x010100B4BBA6E0D0580B499C4F0BCC264DE0E2</vt:lpwstr>
  </property>
</Properties>
</file>