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B480E-D273-4855-BFB5-597BE692AFF0}" v="7" dt="2021-05-19T10:32:05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ld, Dominic  (Myanmar)" userId="S::dominic.field@britishcouncil.org::ac73867a-c5c1-4a42-9a8c-dc889dabb2d2" providerId="AD" clId="Web-{C7CB480E-D273-4855-BFB5-597BE692AFF0}"/>
    <pc:docChg chg="modSld">
      <pc:chgData name="Field, Dominic  (Myanmar)" userId="S::dominic.field@britishcouncil.org::ac73867a-c5c1-4a42-9a8c-dc889dabb2d2" providerId="AD" clId="Web-{C7CB480E-D273-4855-BFB5-597BE692AFF0}" dt="2021-05-19T10:32:05.688" v="5" actId="14100"/>
      <pc:docMkLst>
        <pc:docMk/>
      </pc:docMkLst>
      <pc:sldChg chg="addSp modSp">
        <pc:chgData name="Field, Dominic  (Myanmar)" userId="S::dominic.field@britishcouncil.org::ac73867a-c5c1-4a42-9a8c-dc889dabb2d2" providerId="AD" clId="Web-{C7CB480E-D273-4855-BFB5-597BE692AFF0}" dt="2021-05-19T10:32:05.688" v="5" actId="14100"/>
        <pc:sldMkLst>
          <pc:docMk/>
          <pc:sldMk cId="4172154877" sldId="256"/>
        </pc:sldMkLst>
        <pc:spChg chg="add mod">
          <ac:chgData name="Field, Dominic  (Myanmar)" userId="S::dominic.field@britishcouncil.org::ac73867a-c5c1-4a42-9a8c-dc889dabb2d2" providerId="AD" clId="Web-{C7CB480E-D273-4855-BFB5-597BE692AFF0}" dt="2021-05-19T10:32:05.688" v="5" actId="14100"/>
          <ac:spMkLst>
            <pc:docMk/>
            <pc:sldMk cId="4172154877" sldId="256"/>
            <ac:spMk id="2" creationId="{38A506F5-CB6E-4544-9B55-88968BD042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3E2ADF-473E-4DA7-AF9C-423E023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4086603"/>
            <a:ext cx="2743200" cy="277139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54C8420-F3C4-4AD7-9F4C-54151C5B9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45" y="0"/>
            <a:ext cx="2637855" cy="266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8384D-DD9E-4F4F-8530-D8DD96B2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770" y="28909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FD934-18FC-48E4-A957-CC87A942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939" y="27791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A7015-B78C-4322-BDC2-1AD85A0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4170" y="6019898"/>
            <a:ext cx="2570329" cy="365125"/>
          </a:xfrm>
        </p:spPr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DA80-937D-4BC5-AA42-8545060A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70" y="601809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8654-1E1F-42DD-8326-C6101141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5A9DC7-EF79-4552-AB76-9C979E5C8BDD}"/>
              </a:ext>
            </a:extLst>
          </p:cNvPr>
          <p:cNvGrpSpPr/>
          <p:nvPr userDrawn="1"/>
        </p:nvGrpSpPr>
        <p:grpSpPr>
          <a:xfrm>
            <a:off x="-107301" y="176528"/>
            <a:ext cx="12299301" cy="6897920"/>
            <a:chOff x="-232593" y="-188800"/>
            <a:chExt cx="9384213" cy="54897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D25077C-2315-4E29-B599-6C5678449D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77269"/>
              <a:ext cx="3131820" cy="2946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5A57D0-EDAD-45E2-BC94-5343F5A1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833800"/>
              <a:ext cx="4191000" cy="2928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6AFD2F7-DB16-4BF9-BCC3-4B2F4206E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534" y="-188800"/>
              <a:ext cx="533400" cy="564599"/>
            </a:xfrm>
            <a:prstGeom prst="rect">
              <a:avLst/>
            </a:prstGeom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D475F83A-EF2E-42A7-9CE2-3DB4CA46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855" y="-186046"/>
              <a:ext cx="853478" cy="2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Funded by: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0329F0B-7C74-4FBB-A8FA-9D6BE478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593" y="4157933"/>
              <a:ext cx="1143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4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3221-199C-4F5A-8C26-7ED5ECE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3315A-7F4B-41C5-B4F5-90D855B9F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DDD4-28AF-4D3F-A335-1F4EB9E2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3688-BC21-4715-AF72-6384D61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6027F-5EB0-4818-B5EB-7E2F4BCD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FB21-8A61-427B-93AB-C692A54E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51D-0F06-4754-ADD7-CFC618D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574A-6EE1-41D2-98D8-E888D867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473-BE0F-4396-8F57-02DBCA7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F187-4517-4293-885B-B796AD0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9528-2F69-4B86-BA21-21BE1D6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6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E8183-4F0F-481C-8758-D46C7E297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937E-C70B-4BB7-BD2E-3B060ACC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65E1-A48F-49C0-B0D9-56BFBBB7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B356-95E4-41F7-AC33-D27421A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D91A-E741-4600-97F9-8F453ED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BDEC-702D-42E1-8803-CF8FFCDA5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2F348-B336-4B1B-9E23-2C3115326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427D9-D26C-4D28-ADCA-6E2BBBCB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48B70-C79E-4EC1-83F5-A92E89C8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6EF88-3785-448C-8BD7-490206C0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8FE-DC31-4246-B749-10296C0C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3B2C-245B-4F3E-BD34-DF49F007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53B6-7691-476F-85B1-20E1118B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61F98-3853-4FEC-8AE1-E9FC2773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D9D9-5631-4DCA-9295-50BFFAA0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6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F369-3506-4F64-81DA-0F1A3F30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79AF-539F-4E46-8E5B-73CB1839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2FF6-2753-47BE-A6B1-40457512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4568-EE20-4793-9A14-3E5861F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1A2A-6231-4067-AC68-15488D61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5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5A4-8558-4313-9AA0-141085A7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F0B7-E383-49D0-ADCE-A7FB7DB9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96B5D-601F-4B33-A6DE-9A2DB053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6399C-1128-42FB-AB7A-6761B13A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F26D-D056-477A-998D-BB2336C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5F61A-DCED-4A53-88D6-C646551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77A-1F77-4293-81FE-F7E4B1A3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BEC36-65B4-474A-8145-020C1F9D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69300-8F25-47D0-ABC0-E50A4101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0D149-C292-4F9B-9442-FAA761940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4248-33AA-4C20-BDCE-E29DD8427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B9AD8-2868-40DE-9EDA-10D2B532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79F4D-DB63-45A2-98C6-61E7502B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D7CBC-14E4-42A8-8B2E-7EED4360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3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C1E2-296C-4468-8CF7-1578451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7E66-9873-4267-AC60-B98C4F61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EF5A4-A17D-4B7E-BE12-0E7B5A32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877D9-521B-4067-9BDE-DF3EA202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9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886BA-E060-4392-92C8-2AF7228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FE3F3-FC7F-4F46-BD73-C24C07B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EF5DA-E008-426F-AD4C-4C14C06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3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  <a:lvl2pPr>
              <a:defRPr>
                <a:latin typeface="Adobe Kaiti Std R" pitchFamily="18" charset="-128"/>
                <a:ea typeface="Adobe Kaiti Std R" pitchFamily="18" charset="-128"/>
              </a:defRPr>
            </a:lvl2pPr>
            <a:lvl3pPr>
              <a:defRPr>
                <a:latin typeface="Adobe Kaiti Std R" pitchFamily="18" charset="-128"/>
                <a:ea typeface="Adobe Kaiti Std R" pitchFamily="18" charset="-128"/>
              </a:defRPr>
            </a:lvl3pPr>
            <a:lvl4pPr>
              <a:defRPr>
                <a:latin typeface="Adobe Kaiti Std R" pitchFamily="18" charset="-128"/>
                <a:ea typeface="Adobe Kaiti Std R" pitchFamily="18" charset="-128"/>
              </a:defRPr>
            </a:lvl4pPr>
            <a:lvl5pPr>
              <a:defRPr>
                <a:latin typeface="Adobe Kaiti Std R" pitchFamily="18" charset="-128"/>
                <a:ea typeface="Adobe Kaiti Std R" pitchFamily="18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8A88-5B97-41EE-B129-2D4EBEC3E2C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CCE8-CD04-4158-86EA-2ED06E688D2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D:\JOB\British Council\TREE\template\NewTemplate\PowerPoint Template_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1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AAF0-5DCC-498D-A09C-33BE8D9C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C4A9-5FE1-46BD-8BA4-35337608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E529-CADA-4DEF-921D-5D662FE20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D2CCD-14D6-4A78-AAEE-211474B7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1F20F-76D4-4162-9F3D-3CF9FA47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2E2C-0306-41F7-8414-55E96E6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88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8F9F-0F14-4ADF-BC80-2BC56583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BCCDC-2EA8-469D-83E0-F6CAC68E4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250EC-DFC7-4D88-B878-41606F0F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A6C4A-0B4A-4764-91DF-CF8DC3C5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CEC32-EDBB-4E51-8EAD-2881B011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240AF-463A-4B37-8E4B-909ADCC8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0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CCCE-2144-4339-9523-66AD7D28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EF86-7BA0-4C50-9FE5-C9A03E29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C426-6EEB-45AB-8623-96EC7E11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84B5-06AB-44C8-8D3C-52A40FE8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CE7A8-1C16-417C-9641-8D934D16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59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0185D-7C1F-45B3-92AF-7413E7850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14A01-09D7-45AD-B5CE-03D05A3F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115D-C40A-4111-8E52-629DBCB3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9287-B0A2-4C50-8137-738283D9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2F18-B3AC-4D4E-9D9C-987E42C4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5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1919-D54D-445E-AF8D-F63E7845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2A0D-BB05-4D84-B8AE-0C291CDD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B084-06CE-4A5E-96A2-3A0F63A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87F4-F991-4706-A873-1F1FEE6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2EA0-8B7E-4D69-ADE3-3CCA159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D441-0F9F-44C8-80D3-FCF2834F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6469-5FBD-4673-98D3-EF45D7A0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C6F1-F2BE-4846-B5A9-4F36801B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30DC-F0D7-44D3-8188-F8C0EA6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B9CB-98D1-49EA-AEFC-7099CA7F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7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6090-B1BE-49D2-BA1D-061B4A57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DE2A-577C-4E09-BB12-B6B05DC3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E129-0064-4AFA-A1F7-C086E1BF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72A2-84E8-4BEA-BABC-4CFC52C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7AB9B-7CA3-4EE4-8089-E116AEC4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B988-C59B-443B-B469-3C33D917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FA31-8F5F-4AE6-AFAE-D213D04D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78AE-769C-4AEF-B73D-87575A6E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BB4A-00AB-4EBE-9C6D-6FF13EB5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02CD5-A81B-4B59-AB36-FBCF2571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FDB1B-2B42-42EE-A455-234309995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5143-722A-4A21-B251-EB7528D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43845-1EFD-4B76-8611-6D188C9D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EE79C-82FF-4D09-B45B-EF98D134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4D2-A39B-404F-A614-3A9563E4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C2D0A-83AB-46B1-A564-5577A513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A7C4-0B45-461E-9A00-01E519D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3951-FB7C-4948-8BCA-E6934590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EFA4E-F8BE-4820-A841-AA3215D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02813-7FFC-4AB6-B67A-5E7D4B5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6790F-8239-45AB-80C1-E7FCBEF6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4162-2845-42ED-9CAD-A8AAF0F5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11CB-79EC-4730-9AB7-90B21B48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9DDE-EDDE-4752-9E18-717BD59C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70B1-C9AE-4A07-B407-8E3838B0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DEB0-6151-4494-9CE7-E4B4D2C0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8D4C-DAE2-4015-88D2-0C2121F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57F1-2E6F-4AF5-8438-FAE18A0E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CA10-D5EF-4AC8-8BCE-CAA27603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F725-9856-48B6-BE22-1F67755B9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0F24D0B-8C35-4C37-8895-78F4822E62D5}" type="datetimeFigureOut">
              <a:rPr lang="en-GB" smtClean="0"/>
              <a:pPr/>
              <a:t>19/05/2021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E479-9CAC-41F4-AFAC-3AC6FF8A6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F948-5663-4536-A206-7DE8C8174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89C580-C195-4E0E-862B-B6949D7BE1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70534-4871-491D-A043-6C8684B9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4498-B837-4A13-9960-EC28BBBF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0ED7-4A89-4F24-9519-9E8CC0BDE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EB49-D4EA-42D7-8146-36A92E13F1D3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6D2B-5591-4804-9759-156307019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C180D-1FB9-4EAE-903F-28FDC942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nglish-e-reade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1F6F3A-4DE2-43D6-BAB4-9FA32022A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Reading a Short Story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Intermediate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2F367C-72FF-4E87-A444-546EEAF00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Parson’s Pleasure by Roald Dahl</a:t>
            </a:r>
          </a:p>
          <a:p>
            <a:endParaRPr lang="en-GB" dirty="0"/>
          </a:p>
          <a:p>
            <a:r>
              <a:rPr lang="en-GB" dirty="0"/>
              <a:t>Part 1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506F5-CB6E-4544-9B55-88968BD0420B}"/>
              </a:ext>
            </a:extLst>
          </p:cNvPr>
          <p:cNvSpPr txBox="1"/>
          <p:nvPr/>
        </p:nvSpPr>
        <p:spPr>
          <a:xfrm>
            <a:off x="1376597" y="5174105"/>
            <a:ext cx="56412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GB" i="1" dirty="0"/>
              <a:t>English e-Reader</a:t>
            </a:r>
            <a:r>
              <a:rPr lang="en-GB" dirty="0"/>
              <a:t> </a:t>
            </a:r>
            <a:r>
              <a:rPr lang="en-GB" dirty="0">
                <a:hlinkClick r:id="rId2"/>
              </a:rPr>
              <a:t>https://english-e-reader.net/</a:t>
            </a:r>
            <a:r>
              <a:rPr lang="en-GB" dirty="0"/>
              <a:t> 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15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2DCD-9C0A-4858-B964-B5B9CB90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701"/>
            <a:ext cx="10515600" cy="1325563"/>
          </a:xfrm>
        </p:spPr>
        <p:txBody>
          <a:bodyPr/>
          <a:lstStyle/>
          <a:p>
            <a:r>
              <a:rPr lang="en-US" dirty="0"/>
              <a:t>Part 1: While you read.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C7FC-4C46-472E-94FE-BCA7758E6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" y="908050"/>
            <a:ext cx="10515600" cy="520010"/>
          </a:xfrm>
        </p:spPr>
        <p:txBody>
          <a:bodyPr/>
          <a:lstStyle/>
          <a:p>
            <a:r>
              <a:rPr lang="en-US" dirty="0"/>
              <a:t>Check your answers to the T/F questions here.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02C70-CA4B-4CB6-86D2-1C1E8E058A72}"/>
              </a:ext>
            </a:extLst>
          </p:cNvPr>
          <p:cNvSpPr/>
          <p:nvPr/>
        </p:nvSpPr>
        <p:spPr>
          <a:xfrm>
            <a:off x="838200" y="1698694"/>
            <a:ext cx="10515600" cy="48320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The story is set at the beginning of summer.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Mr. Boggis always stopped at the top of a hill so that he could see the surrounding countryside.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 ‘Queen Anne’ is a type of house.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Mr. Boggis drew a sketch showing the position of the houses because he thought they looked beautiful.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My. Boggis guessed that the people living in the Queen Anne were rich.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Mr. Boggis was disguised as a clergyman.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Mr. Boggis owned an antique furniture shop in London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Mr. Boggis told people where he got his furniture from.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Mr. Boggis travelled around the countryside looking for furniture during the week.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Mr. Boggis pretended to be a parson so that people would trust him enough to let them into their houses.</a:t>
            </a:r>
          </a:p>
        </p:txBody>
      </p:sp>
    </p:spTree>
    <p:extLst>
      <p:ext uri="{BB962C8B-B14F-4D97-AF65-F5344CB8AC3E}">
        <p14:creationId xmlns:p14="http://schemas.microsoft.com/office/powerpoint/2010/main" val="177148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A98E-8BA2-4C79-B158-C944E602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" y="0"/>
            <a:ext cx="10515600" cy="1325563"/>
          </a:xfrm>
        </p:spPr>
        <p:txBody>
          <a:bodyPr/>
          <a:lstStyle/>
          <a:p>
            <a:r>
              <a:rPr lang="en-US" dirty="0"/>
              <a:t>Part 1: After you read.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6279-5E10-425A-A3E1-20740918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831"/>
            <a:ext cx="10515600" cy="2507836"/>
          </a:xfrm>
        </p:spPr>
        <p:txBody>
          <a:bodyPr/>
          <a:lstStyle/>
          <a:p>
            <a:r>
              <a:rPr lang="en-US" sz="2400" dirty="0">
                <a:latin typeface="Calibri (Body)"/>
              </a:rPr>
              <a:t>Explain to a partner what Mr. Boggis does on Sundays. (What he has done every Sunday for 9 years!) Make sure you include the following points.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Calibri (Body)"/>
              </a:rPr>
              <a:t>Where does he go?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Calibri (Body)"/>
              </a:rPr>
              <a:t>What does he hope to do?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Calibri (Body)"/>
              </a:rPr>
              <a:t>Why does he wear a disguise?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D3B03-EFDC-433E-AF88-FA280DF04AD7}"/>
              </a:ext>
            </a:extLst>
          </p:cNvPr>
          <p:cNvSpPr txBox="1"/>
          <p:nvPr/>
        </p:nvSpPr>
        <p:spPr>
          <a:xfrm>
            <a:off x="838200" y="3828373"/>
            <a:ext cx="8886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Listen to your partners explanation. Did they mention these words?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Map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Business card</a:t>
            </a:r>
          </a:p>
          <a:p>
            <a:r>
              <a:rPr lang="en-US" sz="2400" dirty="0"/>
              <a:t>Ask them what Mr. Boggis does with these items?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46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30AC-F6D6-4C1B-B103-04B8062E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adugi" panose="020B0502040204020203" pitchFamily="34" charset="0"/>
                <a:ea typeface="Gadugi" panose="020B0502040204020203" pitchFamily="34" charset="0"/>
              </a:rPr>
              <a:t>Think and make notes / Discuss with a partner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6728-4F5F-492F-ACBF-F9189633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1 Do you enjoy reading?</a:t>
            </a:r>
          </a:p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2 What kinds of things do you read?</a:t>
            </a:r>
          </a:p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3 What was the last good book you read?</a:t>
            </a:r>
          </a:p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4 How often do you read in English? What do you read?</a:t>
            </a:r>
          </a:p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(news? / short stories? / novels? / blogs? / Facebook posts?)</a:t>
            </a:r>
          </a:p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5 Do you think it’s necessary to understand every word?</a:t>
            </a:r>
          </a:p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6 If there is a film of a book, do you prefer to see that, or read a book, or do you do both?</a:t>
            </a:r>
          </a:p>
          <a:p>
            <a:pPr marL="0" indent="0">
              <a:buNone/>
            </a:pPr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7 Apart from enjoyment and interest, how can reading help with studying English?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08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591C5F-2E8F-40AF-8448-38CA509C4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4344" y="643466"/>
            <a:ext cx="39833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9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3044-4CA6-49F5-A91F-927D8B66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Part 1: Before you read.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310397-C700-4FA6-B203-2468A9BB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The story is called “Parson’s Pleasure”. A </a:t>
            </a:r>
            <a:r>
              <a:rPr lang="en-US" sz="2000" b="1" dirty="0"/>
              <a:t>parson</a:t>
            </a:r>
            <a:r>
              <a:rPr lang="en-US" sz="2000" dirty="0"/>
              <a:t> is a member of the clergy in England. What adjectives would you use to describe the personality of a parson?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Look at the adjectives on the next slide. Would you expect any of these to be used to describe a ‘parson’?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07D6DC-CD92-4463-AE2C-C962886DF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0D43-EA9F-4285-AE02-A5988EB3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adjectives to the definitions: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38AC-BD4B-4CE8-931E-2B0DF00E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12165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Grave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Charming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Obsequious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Masterful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Mischievous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Saucy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Clownish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19CCB7-2DC6-4BE7-920D-380F77878C46}"/>
              </a:ext>
            </a:extLst>
          </p:cNvPr>
          <p:cNvSpPr/>
          <p:nvPr/>
        </p:nvSpPr>
        <p:spPr>
          <a:xfrm>
            <a:off x="6209160" y="1275868"/>
            <a:ext cx="5900526" cy="5450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400" dirty="0"/>
              <a:t>Rude in an inoffensive way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/>
              <a:t>Very serious or important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/>
              <a:t>Having a pleasant manner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400" dirty="0"/>
              <a:t>Serious and sensible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400" dirty="0"/>
              <a:t>Seeming pleased with yourself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400" dirty="0"/>
              <a:t>Silly and clumsy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400" dirty="0"/>
              <a:t>Confidence to control people or situations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/>
              <a:t>Trying too hard to please everyone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400" dirty="0"/>
              <a:t>Enjoying playing tricks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29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2C9C-9AEB-4A5C-A011-381FB99D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adjectives to the definitions: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F74F-0733-4D63-ADDB-027B5D49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0878" cy="4351338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Grave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Charming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Obsequious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Sober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Masterful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Mischievous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Saucy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Clownish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B1292-3476-40C4-8D96-DD0DF8920D4B}"/>
              </a:ext>
            </a:extLst>
          </p:cNvPr>
          <p:cNvSpPr/>
          <p:nvPr/>
        </p:nvSpPr>
        <p:spPr>
          <a:xfrm>
            <a:off x="6467060" y="1491906"/>
            <a:ext cx="6096000" cy="41996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B-Very serious or important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C-Having a pleasant manner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H-Trying too hard to please everyone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D-Serious and sensible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G-Confidence to control people or situations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I-Enjoying playing tricks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E-Seeming pleased with yourself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A-Rude in an inoffensive way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F-Silly and clumsy</a:t>
            </a:r>
          </a:p>
        </p:txBody>
      </p:sp>
    </p:spTree>
    <p:extLst>
      <p:ext uri="{BB962C8B-B14F-4D97-AF65-F5344CB8AC3E}">
        <p14:creationId xmlns:p14="http://schemas.microsoft.com/office/powerpoint/2010/main" val="84536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D3D0-AB37-4B9B-9DAB-0B033FE8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Part 1: Before you read.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37E670-5C25-43CA-A495-01C1794C2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93" y="1452148"/>
            <a:ext cx="6050940" cy="3623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E94A6-3165-44F1-88EC-ED2A24352244}"/>
              </a:ext>
            </a:extLst>
          </p:cNvPr>
          <p:cNvSpPr txBox="1"/>
          <p:nvPr/>
        </p:nvSpPr>
        <p:spPr>
          <a:xfrm>
            <a:off x="7023653" y="1690688"/>
            <a:ext cx="44394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we talk about furniture, does ‘antique’ have the same meaning as ‘second-hand’?</a:t>
            </a:r>
          </a:p>
          <a:p>
            <a:endParaRPr lang="en-US" sz="2400" dirty="0"/>
          </a:p>
          <a:p>
            <a:r>
              <a:rPr lang="en-US" sz="2400" dirty="0"/>
              <a:t>Which of these definitions describes antique and which describes second-hand?</a:t>
            </a:r>
          </a:p>
          <a:p>
            <a:endParaRPr lang="en-US" sz="2400" dirty="0"/>
          </a:p>
          <a:p>
            <a:r>
              <a:rPr lang="en-US" sz="2400" dirty="0"/>
              <a:t>A – </a:t>
            </a:r>
            <a:r>
              <a:rPr lang="en-US" sz="2400" i="1" dirty="0"/>
              <a:t>not new; owned by somebody else before</a:t>
            </a:r>
          </a:p>
          <a:p>
            <a:r>
              <a:rPr lang="en-US" sz="2400" dirty="0"/>
              <a:t>B – </a:t>
            </a:r>
            <a:r>
              <a:rPr lang="en-US" sz="2400" i="1" dirty="0"/>
              <a:t>old and often valuable.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A708E-8503-4D0B-8F65-F5635FA16EE0}"/>
              </a:ext>
            </a:extLst>
          </p:cNvPr>
          <p:cNvSpPr txBox="1"/>
          <p:nvPr/>
        </p:nvSpPr>
        <p:spPr>
          <a:xfrm>
            <a:off x="255893" y="5101052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old fashioned English word for an item of furniture like this </a:t>
            </a:r>
          </a:p>
          <a:p>
            <a:r>
              <a:rPr lang="en-US" dirty="0"/>
              <a:t>is a “commode”.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0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C0CB-A59D-4A41-947D-FD805E0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Part 1: Before you read.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6388BA-2428-40A1-A210-AF62CEDED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4133" y="1690688"/>
            <a:ext cx="4202097" cy="302180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6591D0B-AA8A-4858-B75A-F0857E380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1"/>
          <a:stretch/>
        </p:blipFill>
        <p:spPr>
          <a:xfrm>
            <a:off x="285770" y="1690688"/>
            <a:ext cx="2042549" cy="302180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68583-1A4A-4FF2-A1CD-B67AAAE3B988}"/>
              </a:ext>
            </a:extLst>
          </p:cNvPr>
          <p:cNvSpPr txBox="1"/>
          <p:nvPr/>
        </p:nvSpPr>
        <p:spPr>
          <a:xfrm>
            <a:off x="2902226" y="2252870"/>
            <a:ext cx="4202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Discuss with a partner…</a:t>
            </a:r>
          </a:p>
          <a:p>
            <a:r>
              <a:rPr lang="en-US" sz="2800" dirty="0"/>
              <a:t>What do you think will happen in “Parson’s Pleasure”?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096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F74-A396-430D-A4E0-B0A59EFB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68"/>
            <a:ext cx="10515600" cy="1325563"/>
          </a:xfrm>
        </p:spPr>
        <p:txBody>
          <a:bodyPr/>
          <a:lstStyle/>
          <a:p>
            <a:r>
              <a:rPr lang="en-US" dirty="0"/>
              <a:t>Part 1: While you read.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ECE4-E53E-4B30-AD78-344FEC51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003990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 the first part of the story in your own time. </a:t>
            </a:r>
          </a:p>
          <a:p>
            <a:r>
              <a:rPr lang="en-US" dirty="0"/>
              <a:t>After you have read it once, try answering these T/F questions.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44617-5A38-462B-980A-AFE5EBC45E19}"/>
              </a:ext>
            </a:extLst>
          </p:cNvPr>
          <p:cNvSpPr txBox="1"/>
          <p:nvPr/>
        </p:nvSpPr>
        <p:spPr>
          <a:xfrm>
            <a:off x="472108" y="2207914"/>
            <a:ext cx="11247783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The story is set at the beginning of summer.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Mr. Boggis always stopped at the top of a hill so that he could see the surrounding countryside.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A ‘Queen Anne’ is a type of house.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Mr. Boggis drew a sketch showing the position of the houses because he thought they looked beautiful.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My. Boggis guessed that the people living in the Queen Anne were rich.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Mr. Boggis was disguised as a clergyman.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Mr. Boggis owned an antique furniture shop in London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Mr. Boggis told people where he got his furniture from.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Mr. Boggis travelled around the countryside looking for furniture during the week.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Mr. Boggis pretended to be a parson so that people would trust him enough to let them into their houses.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54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BA6E0D0580B499C4F0BCC264DE0E2" ma:contentTypeVersion="12" ma:contentTypeDescription="Create a new document." ma:contentTypeScope="" ma:versionID="7c2f208282779d579a6ab6d1b584d4e1">
  <xsd:schema xmlns:xsd="http://www.w3.org/2001/XMLSchema" xmlns:xs="http://www.w3.org/2001/XMLSchema" xmlns:p="http://schemas.microsoft.com/office/2006/metadata/properties" xmlns:ns2="fd4bc9ef-c111-460f-808e-4de0462dc25a" xmlns:ns3="61ceb53a-92cc-40c1-a438-9322f3340fc8" targetNamespace="http://schemas.microsoft.com/office/2006/metadata/properties" ma:root="true" ma:fieldsID="90271c73fdeba9917f95ca19f9b69583" ns2:_="" ns3:_="">
    <xsd:import namespace="fd4bc9ef-c111-460f-808e-4de0462dc25a"/>
    <xsd:import namespace="61ceb53a-92cc-40c1-a438-9322f3340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c9ef-c111-460f-808e-4de0462dc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b53a-92cc-40c1-a438-9322f3340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ABF4E6-8F26-4F51-ABB2-71A57865AE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47472C-9D34-4482-9472-23668DEDC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A8F95-135D-4DBE-81E9-EA4494ED73E3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813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Reading a Short Story  Intermediate</vt:lpstr>
      <vt:lpstr>Think and make notes / Discuss with a partner </vt:lpstr>
      <vt:lpstr>PowerPoint Presentation</vt:lpstr>
      <vt:lpstr>Part 1: Before you read.</vt:lpstr>
      <vt:lpstr>Match the adjectives to the definitions:</vt:lpstr>
      <vt:lpstr>Match the adjectives to the definitions:</vt:lpstr>
      <vt:lpstr>Part 1: Before you read.</vt:lpstr>
      <vt:lpstr>Part 1: Before you read.</vt:lpstr>
      <vt:lpstr>Part 1: While you read.</vt:lpstr>
      <vt:lpstr>Part 1: While you read.</vt:lpstr>
      <vt:lpstr>Part 1: After you read.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 Short Story  Intermediate</dc:title>
  <dc:creator>Field, Dominic  (Myanmar)</dc:creator>
  <cp:lastModifiedBy>Field, Dominic  (Myanmar)</cp:lastModifiedBy>
  <cp:revision>20</cp:revision>
  <dcterms:created xsi:type="dcterms:W3CDTF">2021-03-08T10:32:29Z</dcterms:created>
  <dcterms:modified xsi:type="dcterms:W3CDTF">2021-05-19T10:32:15Z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0x010100B4BBA6E0D0580B499C4F0BCC264DE0E2</vt:lpwstr>
  </property>
</Properties>
</file>