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erriweather" pitchFamily="2" charset="77"/>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pen Sans ExtraBold" panose="020B0606030504020204" pitchFamily="34" charset="0"/>
      <p:bold r:id="rId36"/>
      <p:italic r:id="rId37"/>
      <p:boldItalic r:id="rId38"/>
    </p:embeddedFont>
    <p:embeddedFont>
      <p:font typeface="Open Sans SemiBold" panose="020B0606030504020204" pitchFamily="34"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e7j6tefQ0KZVuo4ZnmsYTQ==" hashData="Xqkk9jSdixgMJLaGjMrakyceTcPnEKCkzUtC9FW6tPHd7213/UHxKMnDz/eH5xeDQXm73MqViLi74nFr6US6BQ=="/>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Kx/Px8HX75YPQnHXqaRLxfYb2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8"/>
  </p:normalViewPr>
  <p:slideViewPr>
    <p:cSldViewPr snapToGrid="0">
      <p:cViewPr varScale="1">
        <p:scale>
          <a:sx n="118" d="100"/>
          <a:sy n="118"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a:latin typeface="Calibri"/>
                <a:ea typeface="Calibri"/>
                <a:cs typeface="Calibri"/>
                <a:sym typeface="Calibri"/>
              </a:rPr>
              <a:t>Para confirmar la segunda afirmación, es decir, que los problemas del clima, la tierra, la energía y el agua están muy interrelacionados, consideremos lo siguiente: </a:t>
            </a:r>
            <a:endParaRPr/>
          </a:p>
          <a:p>
            <a:pPr marL="34290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La agricultura representa el 70% de las extracciones de agua dulce y el uso industrial -en gran parte relacionado con las aplicaciones </a:t>
            </a:r>
            <a:r>
              <a:rPr lang="en-GB" sz="1800"/>
              <a:t>energéticas- </a:t>
            </a:r>
            <a:r>
              <a:rPr lang="en-GB" sz="1800">
                <a:latin typeface="Calibri"/>
                <a:ea typeface="Calibri"/>
                <a:cs typeface="Calibri"/>
                <a:sym typeface="Calibri"/>
              </a:rPr>
              <a:t>otro 20%.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El suministro y el tratamiento del agua requieren mucha energía y aproximadamente el 4% de la demanda de electricidad se destina a este fin. Las necesidades energéticas dependen de la distancia y el terreno por el que se transporta el agua y de la calidad del recurso hídrico.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 producción de cultivos requiere energía tanto directamente para alimentar la maquinaria agrícola y otras aplicaciones en la explotación, como indirectamente para producir insumos como fertilizantes y pesticidas. La combinación de estos elementos representa el 4-5% de la demanda final de energía.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 bioenergía representa algo más del 10% (60 exajulios) del suministro total de energía primaria en el mundo, y alrededor del 15% del maíz y las semillas oleaginosas y más del 20% de la caña de azúcar se utilizan para la producción de biocombustibles, lo que pone de manifiesto la interacción y las posibles compensaciones con la producción de alimentos.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 energía, la agricultura y el cambio de uso del suelo son responsables de más del 90% de las emisiones de gases de efecto invernadero (G.H.G.) y cualquier avance en la mitigación debe centrarse en estos sectores. Nuestros sistemas energéticos, hídricos y alimentarios también son muy vulnerables al cambio climático y deben tenerse en cuenta en las medidas de adaptación y resiliencia.</a:t>
            </a:r>
            <a:endParaRPr/>
          </a:p>
          <a:p>
            <a:pPr marL="0" lvl="0" indent="0" algn="l" rtl="0">
              <a:spcBef>
                <a:spcPts val="800"/>
              </a:spcBef>
              <a:spcAft>
                <a:spcPts val="0"/>
              </a:spcAft>
              <a:buNone/>
            </a:pP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a:latin typeface="Calibri"/>
                <a:ea typeface="Calibri"/>
                <a:cs typeface="Calibri"/>
                <a:sym typeface="Calibri"/>
              </a:rPr>
              <a:t>La importancia de la seguridad del agua, la energía, los alimentos y el clima para el desarrollo sostenible, así como la gran interdependencia de estas preocupaciones, ilustran la necesidad de adoptar un enfoque integrado para la formulación de políticas y estrategias.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Debido a estas interrelaciones, la forma y el grado en que avanzamos hacia un objetivo político pueden tener implicaciones para el progreso de otros objetivos. De ello se deduce que las decisiones pueden tener consecuencias de gran alcance fuera del área, sector o jurisdicción previstos.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Estas repercusiones pueden ser involuntarias e imprevistas, y pueden ser tanto positivas, es decir, que los avances en un área favorecen los avances en otra </a:t>
            </a:r>
            <a:r>
              <a:rPr lang="en-GB" sz="1800"/>
              <a:t>-lo que se </a:t>
            </a:r>
            <a:r>
              <a:rPr lang="en-GB" sz="1800">
                <a:latin typeface="Calibri"/>
                <a:ea typeface="Calibri"/>
                <a:cs typeface="Calibri"/>
                <a:sym typeface="Calibri"/>
              </a:rPr>
              <a:t>suele denominar </a:t>
            </a:r>
            <a:r>
              <a:rPr lang="en-GB" sz="1800"/>
              <a:t>sinergia-</a:t>
            </a:r>
            <a:r>
              <a:rPr lang="en-GB" sz="1800">
                <a:latin typeface="Calibri"/>
                <a:ea typeface="Calibri"/>
                <a:cs typeface="Calibri"/>
                <a:sym typeface="Calibri"/>
              </a:rPr>
              <a:t>, como negativas, lo que significa que los avances en un área van en detrimento de los avances en otra. En este último caso tenemos lo que comúnmente se denomina "trade-off".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Para gestionar mejor estas sinergias y compensaciones es necesario un proceso coordinado e integrado de desarrollo de políticas y medidas que preste la debida atención a los aspectos transversales. </a:t>
            </a:r>
            <a:endParaRPr sz="1800">
              <a:latin typeface="Calibri"/>
              <a:ea typeface="Calibri"/>
              <a:cs typeface="Calibri"/>
              <a:sym typeface="Calibri"/>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La adopción de enfoques integrados y coherentes en la elaboración de políticas, el aprovechamiento de las sinergias y la gestión de las compensaciones se denomina a veces búsqueda de "coherencia política". La coherencia política puede considerarse que tiene cuatro requisitos previos: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La primera es que se adopta un enfoque sistemático para identificar los vínculos pertinentes entre los sectores y los ámbitos. A </a:t>
            </a:r>
            <a:r>
              <a:rPr lang="en-GB" sz="1800" b="0">
                <a:latin typeface="Calibri"/>
                <a:ea typeface="Calibri"/>
                <a:cs typeface="Calibri"/>
                <a:sym typeface="Calibri"/>
              </a:rPr>
              <a:t>continuación, esos vínculos deben considerarse en relación con el diseño de las políticas y el impacto más amplio de la intervención más allá del objetivo principal previsto.  </a:t>
            </a:r>
            <a:endParaRPr sz="1800" b="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En segundo lugar, la coherencia política implica garantizar la consistencia horizontal y vertical de las políticas. Esto significa que las intervenciones deben estar alineadas en diferentes sectores</a:t>
            </a:r>
            <a:r>
              <a:rPr lang="en-GB" sz="1800"/>
              <a:t>, por </a:t>
            </a:r>
            <a:r>
              <a:rPr lang="en-GB" sz="1800">
                <a:latin typeface="Calibri"/>
                <a:ea typeface="Calibri"/>
                <a:cs typeface="Calibri"/>
                <a:sym typeface="Calibri"/>
              </a:rPr>
              <a:t>ejemplo, la coherencia en la estrategia energética y la política climática o la política de seguridad alimentaria y la promoción de biocombustibles. Tiene que haber una coherencia en lo que ocurre a nivel municipal o provincial y a nivel nacional, así como a nivel regional o mundial cuando sea pertinente.</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En tercer lugar, también significa que las partes interesadas participan en el diseño, la aplicación, el seguimiento y la evaluación de las políticas y estrategias.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Por último, la coherencia de las políticas requiere que se proporcionen los recursos adecuados -financieros, humanos o de otro </a:t>
            </a:r>
            <a:r>
              <a:rPr lang="en-GB" sz="1800"/>
              <a:t>tipo- </a:t>
            </a:r>
            <a:r>
              <a:rPr lang="en-GB" sz="1800">
                <a:latin typeface="Calibri"/>
                <a:ea typeface="Calibri"/>
                <a:cs typeface="Calibri"/>
                <a:sym typeface="Calibri"/>
              </a:rPr>
              <a:t>para su aplicación a todos los niveles y a todas las escalas, de modo que se alineen la ambición y el compromiso.</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84" name="Google Shape;1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Sin embargo, la formulación de políticas y las evaluaciones suelen realizarse de forma aislada por entidades institucionales separadas y desconectadas, ya que hay una serie de obstáculos y lagunas institucionales que impiden una coordinación eficaz de las políticas.</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1) Marcos políticos: Las diferentes agendas políticas, las preocupaciones por la visibilidad y las rivalidades de poder entre los ministerios y los organismos son un obstáculo para una coordinación eficaz. Además, los ministerios nacionales suelen dictar enfoques verticales de las políticas intersectoriales que se beneficiarían de la codiseñación en los niveles de gobierno local. </a:t>
            </a:r>
            <a:endParaRPr/>
          </a:p>
          <a:p>
            <a:pPr marL="22860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2) Funciones administrativas: La falta de claridad y el solapamiento de los mandatos, las funciones y las responsabilidades de los ministerios pueden complicar el proceso de lograr la coherencia política y la coordinación de las estrategias.</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3) Recursos de capacidad: Los conocimientos, la capacidad de aplicación y los recursos infraestructurales necesarios para una coordinación eficaz pueden faltar entre los organismos y los niveles de gobierno.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4) Recursos de financiación: La asignación presupuestaria inadecuada o desigual y la distribución de los recursos entre los organismos y los diferentes niveles de gobierno pueden impedir que se asignen suficientes recursos a la coordinación y la coherencia política .</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228600" algn="l" rtl="0">
              <a:lnSpc>
                <a:spcPct val="107000"/>
              </a:lnSpc>
              <a:spcBef>
                <a:spcPts val="800"/>
              </a:spcBef>
              <a:spcAft>
                <a:spcPts val="0"/>
              </a:spcAft>
              <a:buNone/>
            </a:pPr>
            <a:r>
              <a:rPr lang="en-GB" sz="1800">
                <a:latin typeface="Calibri"/>
                <a:ea typeface="Calibri"/>
                <a:cs typeface="Calibri"/>
                <a:sym typeface="Calibri"/>
              </a:rPr>
              <a:t>5) Desafío informativo: Las lagunas de datos, la falta de comunicación y la incoherencia de los procedimientos existen en todos los niveles de gobierno y actúan como una barrera para el flujo de información y la coordinación. </a:t>
            </a:r>
            <a:endParaRPr sz="1800">
              <a:latin typeface="Calibri"/>
              <a:ea typeface="Calibri"/>
              <a:cs typeface="Calibri"/>
              <a:sym typeface="Calibri"/>
            </a:endParaRPr>
          </a:p>
          <a:p>
            <a:pPr marL="0" marR="0" lvl="0" indent="22860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6) Calendario y planificación estratégica Los distintos organismos y autoridades trabajan con diferentes calendarios y plazos, lo que crea problemas de calendario para la planificación estratégica.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7) Evaluación: La falta de recursos y de capacidad suele impedir la realización de auditorías eficaces de las prácticas gubernamentales que permitan identificar las ineficiencias y facilitar la retroalimentación y la mejora a lo largo del tiempo. </a:t>
            </a:r>
            <a:endParaRPr sz="1800">
              <a:latin typeface="Calibri"/>
              <a:ea typeface="Calibri"/>
              <a:cs typeface="Calibri"/>
              <a:sym typeface="Calibri"/>
            </a:endParaRPr>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GB" sz="1800">
                <a:latin typeface="Calibri"/>
                <a:ea typeface="Calibri"/>
                <a:cs typeface="Calibri"/>
                <a:sym typeface="Calibri"/>
              </a:rPr>
              <a:t>Los modelos CLEW son una herramienta que permite considerar simultáneamente las cuestiones relativas a la seguridad alimentaria, energética e hídrica. Se trata de una metodología para la evaluación integrada de los sistemas de recursos que proporciona un medio para analizar y evaluar simultáneamente las interrelaciones que existen entre los sistemas energéticos, hídricos y agrícolas, así como sus impactos en el cambio climático y su vulnerabilidad al mismo. De este modo, puede proporcionar una base analítica para un proceso coherente y cohesionado de formulación de estrategias y políticas. Los modelos de CLEWs están diseñados para evaluar cómo la producción y el uso de estos recursos pueden contribuir al cambio climático, y cómo el cambio climático puede afectar a estos sistemas de recursos. La perspectiva es la de las perspectivas a medio y largo plazo, medidas en años o décadas, más que las consideraciones a corto plazo. </a:t>
            </a:r>
            <a:endParaRPr sz="1800">
              <a:latin typeface="Calibri"/>
              <a:ea typeface="Calibri"/>
              <a:cs typeface="Calibri"/>
              <a:sym typeface="Calibri"/>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marR="0" lvl="0" indent="0" algn="just" rtl="0">
              <a:lnSpc>
                <a:spcPct val="107000"/>
              </a:lnSpc>
              <a:spcBef>
                <a:spcPts val="800"/>
              </a:spcBef>
              <a:spcAft>
                <a:spcPts val="0"/>
              </a:spcAft>
              <a:buNone/>
            </a:pPr>
            <a:r>
              <a:rPr lang="en-GB" sz="1800">
                <a:latin typeface="Calibri"/>
                <a:ea typeface="Calibri"/>
                <a:cs typeface="Calibri"/>
                <a:sym typeface="Calibri"/>
              </a:rPr>
              <a:t>Al comparar diferentes tecnologías y cadenas de valor, los modelos pueden identificar puntos de presión e indicar sinergias y compensaciones para alcanzar los objetivos de desarrollo. Los CLEW pueden analizar las decisiones políticas sobre cuestiones como la reducción de las emisiones de gases de efecto invernadero, la competencia por el agua, la resiliencia climática, el cambio de uso del suelo y la modernización agrícola.</a:t>
            </a:r>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lvl="0" indent="0" algn="just" rtl="0">
              <a:lnSpc>
                <a:spcPct val="107000"/>
              </a:lnSpc>
              <a:spcBef>
                <a:spcPts val="800"/>
              </a:spcBef>
              <a:spcAft>
                <a:spcPts val="0"/>
              </a:spcAft>
              <a:buNone/>
            </a:pPr>
            <a:r>
              <a:rPr lang="en-GB" sz="1800">
                <a:latin typeface="Calibri"/>
                <a:ea typeface="Calibri"/>
                <a:cs typeface="Calibri"/>
                <a:sym typeface="Calibri"/>
              </a:rPr>
              <a:t>El modelo está estructurado de manera que cada componente del sistema </a:t>
            </a:r>
            <a:r>
              <a:rPr lang="en-GB" sz="1800"/>
              <a:t>- </a:t>
            </a:r>
            <a:r>
              <a:rPr lang="en-GB" sz="1800">
                <a:latin typeface="Calibri"/>
                <a:ea typeface="Calibri"/>
                <a:cs typeface="Calibri"/>
                <a:sym typeface="Calibri"/>
              </a:rPr>
              <a:t>natural o humano </a:t>
            </a:r>
            <a:r>
              <a:rPr lang="en-GB" sz="1800"/>
              <a:t>- </a:t>
            </a:r>
            <a:r>
              <a:rPr lang="en-GB" sz="1800">
                <a:latin typeface="Calibri"/>
                <a:ea typeface="Calibri"/>
                <a:cs typeface="Calibri"/>
                <a:sym typeface="Calibri"/>
              </a:rPr>
              <a:t>se describe por sus características económicas, técnicas, medioambientales y biofísicas. Esto suele denominarse enfoque ascendente. Permite al usuario estudiar el impacto de las elecciones realizadas en el nivel "inferior" -es decir, las decisiones tomadas por los hogares, los inversores y las </a:t>
            </a:r>
            <a:r>
              <a:rPr lang="en-GB" sz="1800"/>
              <a:t>empresas- </a:t>
            </a:r>
            <a:r>
              <a:rPr lang="en-GB" sz="1800">
                <a:latin typeface="Calibri"/>
                <a:ea typeface="Calibri"/>
                <a:cs typeface="Calibri"/>
                <a:sym typeface="Calibri"/>
              </a:rPr>
              <a:t>y ver cómo afectan al uso global de los recursos, al medio ambiente y a los costes incurridos. En particular, permite explorar las repercusiones de la elección de la tecnología y del cambio tecnológico. </a:t>
            </a:r>
            <a:endParaRPr sz="1800">
              <a:latin typeface="Calibri"/>
              <a:ea typeface="Calibri"/>
              <a:cs typeface="Calibri"/>
              <a:sym typeface="Calibri"/>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lvl="0" indent="0" algn="just" rtl="0">
              <a:lnSpc>
                <a:spcPct val="107000"/>
              </a:lnSpc>
              <a:spcBef>
                <a:spcPts val="800"/>
              </a:spcBef>
              <a:spcAft>
                <a:spcPts val="0"/>
              </a:spcAft>
              <a:buNone/>
            </a:pPr>
            <a:r>
              <a:rPr lang="en-GB" sz="1800">
                <a:latin typeface="Calibri"/>
                <a:ea typeface="Calibri"/>
                <a:cs typeface="Calibri"/>
                <a:sym typeface="Calibri"/>
              </a:rPr>
              <a:t>El enfoque ascendente también significa que la herramienta es altamente adaptable a diferentes economías, geografías y áreas de interés. </a:t>
            </a:r>
            <a:endParaRPr sz="1800">
              <a:latin typeface="Calibri"/>
              <a:ea typeface="Calibri"/>
              <a:cs typeface="Calibri"/>
              <a:sym typeface="Calibri"/>
            </a:endParaRPr>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1800">
                <a:latin typeface="Calibri"/>
                <a:ea typeface="Calibri"/>
                <a:cs typeface="Calibri"/>
                <a:sym typeface="Calibri"/>
              </a:rPr>
              <a:t>Los modelos CLEW son herramientas para la evaluación integrada de los sistemas de recursos que proporcionan un medio para analizar y evaluar simultáneamente las interrelaciones que existen entre los sistemas energéticos, hídricos y agrícolas, así como sus impactos en el cambio climático y su vulnerabilidad al mismo.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El modelo está estructurado de manera que cada componente del sistema - natural o humano - se describe por sus características económicas, técnicas, medioambientales y biofísicas. Esto suele denominarse enfoque ascendente. Permite al usuario estudiar el impacto de las elecciones realizadas en el nivel "inferior" -es decir, las decisiones tomadas por los hogares, los inversores y las empresas- y ver cómo afectan al uso global de los recursos, al medio ambiente y a los costes incurridos. En particular, permite explorar las repercusiones de la elección de la tecnología y del cambio tecnológico.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Al comparar diferentes tecnologías y cadenas de valor, los modelos pueden identificar puntos de presión e indicar sinergias y compensaciones para alcanzar los objetivos de desarrollo. Los CLEW pueden analizar las decisiones políticas sobre cuestiones como la reducción de las emisiones de gases de efecto invernadero, la competencia por el agua, la resiliencia climática, el cambio de uso del suelo y la modernización agrícola.</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La perspectiva es la de las perspectivas a medio y largo plazo, medidas en años o décadas, más que las consideraciones a corto plazo.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El enfoque ascendente también significa que la herramienta es altamente adaptable a diferentes economías, geografías y áreas de interés.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21" name="Google Shape;22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Este diagrama muestra la estructura ascendente de un sistema CLEWs muy simplificado. Cada recuadro representa un activo -recurso natural o infraestructura humana- mientras que las flechas representan los flujos de productos básicos. Estos activos están unidos en cadenas de valor para conectar nuestra demanda de energía, alimentos y agua con los recursos naturales de los que dependemos para suministrarlos. Puede tratarse de gas producido en un yacimiento, transportado a una central eléctrica, donde se convierte en electricidad, antes de ser transmitido a los usuarios finales para su uso en el hogar o en las fábricas. O puede ser el uso de los </a:t>
            </a:r>
            <a:r>
              <a:rPr lang="en-GB" sz="1800" b="0">
                <a:latin typeface="Calibri"/>
                <a:ea typeface="Calibri"/>
                <a:cs typeface="Calibri"/>
                <a:sym typeface="Calibri"/>
              </a:rPr>
              <a:t>recursos de </a:t>
            </a:r>
            <a:r>
              <a:rPr lang="en-GB" sz="1800">
                <a:latin typeface="Calibri"/>
                <a:ea typeface="Calibri"/>
                <a:cs typeface="Calibri"/>
                <a:sym typeface="Calibri"/>
              </a:rPr>
              <a:t>la tierra </a:t>
            </a:r>
            <a:r>
              <a:rPr lang="en-GB" sz="1800" b="0">
                <a:latin typeface="Calibri"/>
                <a:ea typeface="Calibri"/>
                <a:cs typeface="Calibri"/>
                <a:sym typeface="Calibri"/>
              </a:rPr>
              <a:t>en la agricultura para producir alimentos. </a:t>
            </a:r>
            <a:r>
              <a:rPr lang="en-GB" sz="1800">
                <a:latin typeface="Calibri"/>
                <a:ea typeface="Calibri"/>
                <a:cs typeface="Calibri"/>
                <a:sym typeface="Calibri"/>
              </a:rPr>
              <a:t>O cualquiera de los innumerables usos de los recursos naturales para suministrar bienes o servicios.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El objetivo de un modelo de CLEWs es configurar este sistema a través de la inversión en activos y la explotación de los mismos para satisfacer la demanda de bienes y servicios de la manera más rentable posible, con sujeción a las restricciones. Incluso en este ejemplo tan sencillo, las interconexiones entre los distintos sectores son inmediatamente evidentes. El agua no sólo se utiliza para suministrar el agua corriente en los hogares, sino también para proporcionar agua de refrigeración para la generación de energía o para regar las tierras de cultivo. De ello se deduce que las opciones tecnológicas en el sector energético - es decir, invertir en la generación de energía que requiere mucha agua, como el carbón, en vez de en la generación de gas natural, que ahorra más agua - tendrán un impacto importante. Lo mismo ocurre con la decisión de regar los cultivos o confiar </a:t>
            </a:r>
            <a:r>
              <a:rPr lang="en-GB" sz="1800" b="0">
                <a:latin typeface="Calibri"/>
                <a:ea typeface="Calibri"/>
                <a:cs typeface="Calibri"/>
                <a:sym typeface="Calibri"/>
              </a:rPr>
              <a:t>en la agricultura de secano</a:t>
            </a:r>
            <a:r>
              <a:rPr lang="en-GB" sz="1800">
                <a:latin typeface="Calibri"/>
                <a:ea typeface="Calibri"/>
                <a:cs typeface="Calibri"/>
                <a:sym typeface="Calibri"/>
              </a:rPr>
              <a:t>. Del mismo modo, la demanda de electricidad se ve afectada por las decisiones tomadas en el tratamiento y la distribución del agua, así como en el sector agrícola. La representación del sistema CLEWs permite a los usuarios explorar cómo la elección de la tecnología en cada sector repercute en los demás. </a:t>
            </a:r>
            <a:endParaRPr sz="1800">
              <a:latin typeface="Calibri"/>
              <a:ea typeface="Calibri"/>
              <a:cs typeface="Calibri"/>
              <a:sym typeface="Calibri"/>
            </a:endParaRPr>
          </a:p>
        </p:txBody>
      </p:sp>
      <p:sp>
        <p:nvSpPr>
          <p:cNvPr id="253" name="Google Shape;25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El principal objetivo de la modelización para informar sobre la política no es hacer previsiones o predicciones sobre el futuro, sino ayudar a informar y apoyar las buenas decisiones. Para ello es necesario hacer algunas suposiciones sobre el futuro, y hay que hacer todos los esfuerzos razonables para que sean lo más realistas posible, pero ni esta herramienta ni ninguna otra puede ayudar a ver el futuro. El analista tiene que aceptar esta incertidumbre y utilizar los modelos para ayudar a explorar un espectro de posibles resultados para obtener una visión de los posibles resultados de una política o estrategia. De ello se deduce que las ideas o recomendaciones basadas en el análisis a menudo deben enmarcarse en el lenguaje del riesgo y la incertidumbre.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La idea es, por tanto, explorar diferentes futuros posibles y buscar soluciones que sean sólidas y funcionen bien en una gama de resultados potenciales. Esto puede dar a los responsables de la toma de decisiones información sobre el resultado probable de las opciones que tienen ante sí y cuáles son los riesgos y oportunidades asociados. En algunos casos, el analista puede afirmar que la elección de un curso de acción específico conducirá a un resultado concreto, pero en otros la conclusión puede enmarcarse en términos de probabilidad o riesgo.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Al igual que con cualquier otro enfoque de modelización, es importante ser consciente de las deficiencias inherentes a la metodología. Los modelos CLEW no son bolas de cristal y no pueden hacer predicciones precisas sobre el futuro. La representación es una abstracción muy simplificada de los sistemas del mundo real. El enfoque también está sujeto a errores en los datos y a la incertidumbre y se basa en suposiciones sobre los mercados, la tecnología y el medio ambiente que no se pueden conocer con certeza. Incorpora un sistema idealizado en el que toda la información relevante está fácilmente disponible y los responsables de la toma de decisiones son actores económicos racionales que actúan a partir de esta información. Los costes de transacción, los factores de comportamiento y otros impedimentos a las soluciones eficientes no se representan directamente, sino que se aplican a través de restricciones definidas por el usuario.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También hay una serie de políticas e intervenciones potenciales para las que el enfoque tecnoeconómico no se presta bien y para las que, por tanto, el enfoque de las CLEW no es adecuado. Esto se aplica en particular a las intervenciones que no afectan directamente a la economía relativa o al rendimiento de las tecnologías, como las campañas de sensibilización o el etiquetado de los aparatos.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Por lo tanto, hay que tener cuidado a la hora de extraer ideas y conclusiones para el análisis de los CLEW. Este curso ayudará a desentrañar estas cuestiones y a demostrar el uso y la aplicación adecuados de la metodología. </a:t>
            </a:r>
            <a:endParaRPr sz="1800">
              <a:latin typeface="Calibri"/>
              <a:ea typeface="Calibri"/>
              <a:cs typeface="Calibri"/>
              <a:sym typeface="Calibri"/>
            </a:endParaRPr>
          </a:p>
        </p:txBody>
      </p:sp>
      <p:sp>
        <p:nvSpPr>
          <p:cNvPr id="311" name="Google Shape;31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 final de esta conferencia, usted:</a:t>
            </a:r>
            <a:br>
              <a:rPr lang="en-GB"/>
            </a:br>
            <a:br>
              <a:rPr lang="en-GB"/>
            </a:br>
            <a:r>
              <a:rPr lang="en-GB"/>
              <a:t>1) Se familiarizará con el nexo energía-alimentación-agua-clima, sus interrelaciones y su relación con el desarrollo sostenible; </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2) Obtener una comprensión conceptual del marco CLEWs y sus principales métodos y aplicaciones.</a:t>
            </a:r>
            <a:endParaRPr/>
          </a:p>
        </p:txBody>
      </p:sp>
      <p:sp>
        <p:nvSpPr>
          <p:cNvPr id="86" name="Google Shape;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 Agenda 2030 para el Desarrollo Sostenible es un compromiso internacional histórico para el crecimiento responsable, la prosperidad compartida y la reducción de la pobreza acordado por todos los Estados miembros de las Naciones Unidas en 2015. Su objetivo es mejorar las condiciones de vida de las personas, proteger el medio ambiente y defender la paz y las sociedades inclusivas. Esta ambiciosa visión exige una gobernanza sólida y políticas públicas bien elaboradas para equilibrar eficazmente las prioridades económicas, sociales y medioambientales de cada país. En el centro de la agenda están los 17 Objetivos de Desarrollo Sostenible. O ODS </a:t>
            </a:r>
            <a:endParaRPr/>
          </a:p>
          <a:p>
            <a:pPr marL="0" lvl="0" indent="0" algn="l" rtl="0">
              <a:spcBef>
                <a:spcPts val="0"/>
              </a:spcBef>
              <a:spcAft>
                <a:spcPts val="0"/>
              </a:spcAft>
              <a:buNone/>
            </a:pPr>
            <a:r>
              <a:rPr lang="en-GB"/>
              <a:t>La consecución de los objetivos de desarrollo sostenible requiere la gestión de una intrincada red de retos, problemas y preocupaciones entrelazados. Nuestras sociedades y nuestro entorno natural están formados por sistemas muy interconectados que dependen de los demás e interactúan entre sí. Estas interacciones son muy complejas y las decisiones que afectan a estos sistemas deberán tomarse enfrentándose a importantes incertidumbres. </a:t>
            </a:r>
            <a:endParaRPr/>
          </a:p>
          <a:p>
            <a:pPr marL="0" lvl="0" indent="0" algn="l" rtl="0">
              <a:spcBef>
                <a:spcPts val="0"/>
              </a:spcBef>
              <a:spcAft>
                <a:spcPts val="0"/>
              </a:spcAft>
              <a:buNone/>
            </a:pPr>
            <a:r>
              <a:rPr lang="en-GB"/>
              <a:t>Uno de los medios de que disponemos para abordar la complejidad y la incertidumbre es el uso de modelos matemáticos. Los modelos y el análisis cuantitativo se han aplicado durante décadas para fundamentar las políticas en una amplia gama de sectores y circunstancias. Estos trabajos pueden proporcionar información y conocimientos valiosos sobre cuestiones políticas y ayudar a solidificar la base analítica en la que se basan las decisiones. Reforzar la interfaz ciencia-política y los recursos de información y datos son formas importantes de mejorar las acciones para el desarrollo sostenible. </a:t>
            </a: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Proporcionar seguridad alimentaria, energética e hídrica a una población mundial que crece en tamaño y afluencia es una parte integral de la Agenda 2030. Estos objetivos deben cumplirse al tiempo que se protegen los recursos naturales y se mitigan y gestionan los impactos del cambio climático. En conjunto, estos factores son desafíos clave para lograr el desarrollo sostenible. Dentro de la Agenda 2030 hay cuatro objetivos específicos relacionados con estos retos: </a:t>
            </a:r>
            <a:endParaRPr/>
          </a:p>
          <a:p>
            <a:pPr marL="0" lvl="0" indent="0" algn="l" rtl="0">
              <a:spcBef>
                <a:spcPts val="0"/>
              </a:spcBef>
              <a:spcAft>
                <a:spcPts val="0"/>
              </a:spcAft>
              <a:buNone/>
            </a:pPr>
            <a:r>
              <a:rPr lang="en-GB"/>
              <a:t>ODS 2: Poner fin al hambre, lograr la seguridad alimentaria y la mejora de la nutrición, y promover la agricultura sostenible</a:t>
            </a:r>
            <a:endParaRPr/>
          </a:p>
          <a:p>
            <a:pPr marL="0" lvl="0" indent="0" algn="l" rtl="0">
              <a:spcBef>
                <a:spcPts val="0"/>
              </a:spcBef>
              <a:spcAft>
                <a:spcPts val="0"/>
              </a:spcAft>
              <a:buNone/>
            </a:pPr>
            <a:r>
              <a:rPr lang="en-GB"/>
              <a:t>ODS 6: Garantizar la disponibilidad y la gestión sostenible del agua y el saneamiento para todos</a:t>
            </a:r>
            <a:endParaRPr/>
          </a:p>
          <a:p>
            <a:pPr marL="0" lvl="0" indent="0" algn="l" rtl="0">
              <a:spcBef>
                <a:spcPts val="0"/>
              </a:spcBef>
              <a:spcAft>
                <a:spcPts val="0"/>
              </a:spcAft>
              <a:buNone/>
            </a:pPr>
            <a:r>
              <a:rPr lang="en-GB"/>
              <a:t>ODS 7: Garantizar el acceso a una energía asequible, fiable, sostenible y moderna para todos</a:t>
            </a:r>
            <a:endParaRPr/>
          </a:p>
          <a:p>
            <a:pPr marL="0" lvl="0" indent="0" algn="l" rtl="0">
              <a:spcBef>
                <a:spcPts val="0"/>
              </a:spcBef>
              <a:spcAft>
                <a:spcPts val="0"/>
              </a:spcAft>
              <a:buNone/>
            </a:pPr>
            <a:r>
              <a:rPr lang="en-GB"/>
              <a:t>ODS 13: Adoptar medidas urgentes para combatir el cambio climático y sus efectos</a:t>
            </a:r>
            <a:endParaRPr/>
          </a:p>
          <a:p>
            <a:pPr marL="0" lvl="0" indent="0" algn="l" rtl="0">
              <a:spcBef>
                <a:spcPts val="0"/>
              </a:spcBef>
              <a:spcAft>
                <a:spcPts val="0"/>
              </a:spcAft>
              <a:buNone/>
            </a:pPr>
            <a:r>
              <a:rPr lang="en-GB"/>
              <a:t>Como se analizará en detalle en este curso, no se trata de objetivos separados y distintos, sino de retos estrechamente relacionados e interrelacionados. La forma y el grado de progreso en un área pueden tener importantes consecuencias para los logros en otras. Esta interconexión de los problemas de desarrollo tiene implicaciones en la forma en que deben llevarse a cabo los procesos de toma de decisiones y formulación de políticas. También pone de manifiesto la necesidad de realizar análisis y modelos más integrados y cohesionados, ya sea mediante el uso armonizado de metodologías distintas o el desarrollo de marcos más transversales e integrados.</a:t>
            </a: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La metodología de los sistemas de clima, tierra, energía y agua - abreviada CLEWs - está diseñada para este tipo de evaluación política integrada. La metodología CLEWs es una herramienta para el examen simultáneo de las cuestiones relativas a la seguridad alimentaria, energética e hídrica que proporciona un medio para analizar y evaluar las interrelaciones que existen entre los sistemas energéticos, hídricos y agrícolas, así como sus efectos sobre el cambio climático y la vulnerabilidad a éste. Está diseñado para ayudar a identificar y cuantificar las compensaciones y sinergias que pueden existir en la búsqueda simultánea de objetivos políticos en cada área. Así, puede proporcionar una base analítica para un proceso coherente y cohesivo de formulación de estrategias y políticas. </a:t>
            </a:r>
            <a:endParaRPr/>
          </a:p>
          <a:p>
            <a:pPr marL="0" lvl="0" indent="0" algn="just" rtl="0">
              <a:spcBef>
                <a:spcPts val="0"/>
              </a:spcBef>
              <a:spcAft>
                <a:spcPts val="0"/>
              </a:spcAft>
              <a:buNone/>
            </a:pPr>
            <a:r>
              <a:rPr lang="en-GB"/>
              <a:t>Al comparar diferentes tecnologías y cadenas de valor, los CLEW pueden utilizarse para identificar puntos de presión e indicar sinergias y compensaciones para alcanzar los objetivos de desarrollo. Puede ayudar a analizar las decisiones políticas sobre cuestiones como la reducción de las emisiones de gases de efecto invernadero, la competencia por el agua, la resistencia al clima, el cambio de uso del suelo y la modernización de la agricultura. Los modelos CLEW incorporan una representación de los sistemas físicos, tanto de los recursos naturales como de la infraestructura humana construida para aprovechar estos recursos. Esto suele denominarse un enfoque ascendente, ya que los patrones generales surgen como resultado de las elecciones tecnológicas individuales.  </a:t>
            </a: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El curso está diseñado para proporcionar a los alumnos una comprensión conceptual de la metodología CLEWs, así como la experiencia práctica de su uso, incluyendo la construcción de estructuras de modelos y la realización de análisis de escenarios. </a:t>
            </a:r>
            <a:endParaRPr/>
          </a:p>
          <a:p>
            <a:pPr marL="0" lvl="0" indent="0" algn="just" rtl="0">
              <a:spcBef>
                <a:spcPts val="0"/>
              </a:spcBef>
              <a:spcAft>
                <a:spcPts val="0"/>
              </a:spcAft>
              <a:buNone/>
            </a:pPr>
            <a:r>
              <a:rPr lang="en-GB"/>
              <a:t>Al final del curso se espera que los participantes:</a:t>
            </a:r>
            <a:endParaRPr/>
          </a:p>
          <a:p>
            <a:pPr marL="0" lvl="0" indent="0" algn="just" rtl="0">
              <a:spcBef>
                <a:spcPts val="0"/>
              </a:spcBef>
              <a:spcAft>
                <a:spcPts val="0"/>
              </a:spcAft>
              <a:buNone/>
            </a:pPr>
            <a:r>
              <a:rPr lang="en-GB"/>
              <a:t>Haber adquirido una comprensión conceptual del marco CLEWs y del enfoque del nexo clima-alimentación-energía-agua.</a:t>
            </a:r>
            <a:endParaRPr/>
          </a:p>
          <a:p>
            <a:pPr marL="0" lvl="0" indent="0" algn="just" rtl="0">
              <a:spcBef>
                <a:spcPts val="0"/>
              </a:spcBef>
              <a:spcAft>
                <a:spcPts val="0"/>
              </a:spcAft>
              <a:buNone/>
            </a:pPr>
            <a:r>
              <a:rPr lang="en-GB"/>
              <a:t>Haberse familiarizado con la herramienta OSeMOSYS y conocer sus parámetros y variables más importantes.</a:t>
            </a:r>
            <a:endParaRPr/>
          </a:p>
          <a:p>
            <a:pPr marL="0" lvl="0" indent="0" algn="just" rtl="0">
              <a:spcBef>
                <a:spcPts val="0"/>
              </a:spcBef>
              <a:spcAft>
                <a:spcPts val="0"/>
              </a:spcAft>
              <a:buNone/>
            </a:pPr>
            <a:r>
              <a:rPr lang="en-GB"/>
              <a:t>Conocer los requisitos de datos de los modelos CLEW y OSeMOSYS.</a:t>
            </a:r>
            <a:endParaRPr/>
          </a:p>
          <a:p>
            <a:pPr marL="0" lvl="0" indent="0" algn="just" rtl="0">
              <a:spcBef>
                <a:spcPts val="0"/>
              </a:spcBef>
              <a:spcAft>
                <a:spcPts val="0"/>
              </a:spcAft>
              <a:buNone/>
            </a:pPr>
            <a:r>
              <a:rPr lang="en-GB"/>
              <a:t>Haber adquirido experiencia práctica en la preparación de datos, la construcción de modelos, la introducción de datos y el diseño de escenarios para los modelos CLEWs.</a:t>
            </a:r>
            <a:endParaRPr/>
          </a:p>
          <a:p>
            <a:pPr marL="0" lvl="0" indent="0" algn="just" rtl="0">
              <a:spcBef>
                <a:spcPts val="0"/>
              </a:spcBef>
              <a:spcAft>
                <a:spcPts val="0"/>
              </a:spcAft>
              <a:buNone/>
            </a:pPr>
            <a:r>
              <a:rPr lang="en-GB"/>
              <a:t>Los alumnos que completen el curso y los ejercicios que lo acompañan habrán adquirido los conocimientos y habilidades básicos necesarios para construir y aplicar modelos CLEWs. Estarán en condiciones de empezar a construir modelos para el análisis de su propio país o región y diseñar análisis de escenarios para explorar cuestiones de desarrollo sostenible y cuestiones políticas de su propia elección. </a:t>
            </a:r>
            <a:endParaRPr/>
          </a:p>
          <a:p>
            <a:pPr marL="0" lvl="0" indent="0" algn="just" rtl="0">
              <a:spcBef>
                <a:spcPts val="0"/>
              </a:spcBef>
              <a:spcAft>
                <a:spcPts val="0"/>
              </a:spcAft>
              <a:buNone/>
            </a:pP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Este curso consiste en un conjunto de conferencias que introducen el enfoque CLEWs. En la primera conferencia se presentará brevemente la justificación del enfoque CLEWs y el objetivo del análisis CLEWs. A continuación, se presentará cada una de las áreas temáticas clave en orden, empezando por el sistema energético, seguido por la representación del uso del suelo, el agua y la hidrología, las interrelaciones y la mitigación y adaptación al clima. </a:t>
            </a:r>
            <a:endParaRPr/>
          </a:p>
          <a:p>
            <a:pPr marL="0" lvl="0" indent="0" algn="l" rtl="0">
              <a:spcBef>
                <a:spcPts val="0"/>
              </a:spcBef>
              <a:spcAft>
                <a:spcPts val="0"/>
              </a:spcAft>
              <a:buNone/>
            </a:pPr>
            <a:r>
              <a:rPr lang="en-GB"/>
              <a:t>Paralelamente a la presentación de los temas, los participantes conocerán los parámetros y variables básicos de la herramienta OSeMOSYS que se utiliza para construir el sistema de modelización CLEWs. Los participantes también aprenderán a representar las diferentes estructuras, tecnologías y productos básicos presentados en las conferencias dentro de un modelo CLEWs. </a:t>
            </a:r>
            <a:endParaRPr/>
          </a:p>
          <a:p>
            <a:pPr marL="0" lvl="0" indent="0" algn="l" rtl="0">
              <a:spcBef>
                <a:spcPts val="0"/>
              </a:spcBef>
              <a:spcAft>
                <a:spcPts val="0"/>
              </a:spcAft>
              <a:buNone/>
            </a:pPr>
            <a:r>
              <a:rPr lang="en-GB"/>
              <a:t>Las conferencias van acompañadas de ejercicios prácticos que llevan a los alumnos a través de los pasos para construir un modelo CLEWs. Cada ejercicio está emparejado con una conferencia y cada uno se basa en el ejercicio anterior, por lo que se recomienda que los alumnos vean las conferencias en secuencia y hagan los ejercicios correspondientes a cada conferencia antes de pasar a la siguiente. Bienvenido a este curso de introducción a CLEWs. </a:t>
            </a: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La razón para promover el uso del enfoque de las CLEWs para informar las políticas y estrategias de desarrollo sostenible se basa en el hecho de que: </a:t>
            </a:r>
            <a:endParaRPr/>
          </a:p>
          <a:p>
            <a:pPr marL="342900" marR="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estos recursos son esenciales para el reto del desarrollo sostenible; y</a:t>
            </a:r>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sus usos están muy interrelacionados.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Para ilustrar el primer punto, considere lo siguiente:</a:t>
            </a:r>
            <a:endParaRPr/>
          </a:p>
          <a:p>
            <a:pPr marL="34290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Una cuarta parte de la población adulta del mundo padece una seguridad alimentaria moderada o grave y cerca del 9% - casi 700 millones de personas </a:t>
            </a:r>
            <a:r>
              <a:rPr lang="en-GB" sz="1800"/>
              <a:t>- </a:t>
            </a:r>
            <a:r>
              <a:rPr lang="en-GB" sz="1800">
                <a:latin typeface="Calibri"/>
                <a:ea typeface="Calibri"/>
                <a:cs typeface="Calibri"/>
                <a:sym typeface="Calibri"/>
              </a:rPr>
              <a:t>están desnutridas. El acceso equitativo y el uso eficaz de los recursos de la tierra son esenciales para hacer frente a esta situación y alcanzar el objetivo de desarrollo sostenible de "hambre cero".</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El 25% de la población mundial vive en condiciones de alto estrés hídrico. Es probable que esta cifra aumente ante el crecimiento de la población, la urbanización y el cambio climático. Una gestión cuidadosa y sostenible de los recursos hídricos será esencial para garantizar la disponibilidad de agua potable y saneamiento para todos.</a:t>
            </a:r>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Más de 1 de cada 3 personas carece de acceso a fuentes de energía seguras y modernas para cocinar y cerca del 10% no tiene acceso a la electricidad. Garantizar el acceso a una energía segura, limpia y asequible es esencial para apoyar las comodidades básicas y las capacidades productivas.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Por último, el mundo no está en camino de cumplir los objetivos climáticos acordados en el </a:t>
            </a:r>
            <a:r>
              <a:rPr lang="en-GB" sz="2800" b="0" i="0">
                <a:solidFill>
                  <a:srgbClr val="333333"/>
                </a:solidFill>
                <a:latin typeface="Merriweather"/>
                <a:ea typeface="Merriweather"/>
                <a:cs typeface="Merriweather"/>
                <a:sym typeface="Merriweather"/>
              </a:rPr>
              <a:t>acuerdo de París -un tratado internacional sobre el cambio climático adoptado en 2015 que busca </a:t>
            </a:r>
            <a:r>
              <a:rPr lang="en-GB" sz="2800" b="0" i="0">
                <a:solidFill>
                  <a:schemeClr val="dk1"/>
                </a:solidFill>
                <a:latin typeface="Merriweather"/>
                <a:ea typeface="Merriweather"/>
                <a:cs typeface="Merriweather"/>
                <a:sym typeface="Merriweather"/>
              </a:rPr>
              <a:t>limitar el calentamiento global por debajo de 2, preferiblemente a 1,5 grados centígrados, en comparación con los niveles preindustriales</a:t>
            </a:r>
            <a:endParaRPr sz="1800" b="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3"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3"/>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pic>
        <p:nvPicPr>
          <p:cNvPr id="65" name="Google Shape;65;p32"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6" name="Google Shape;66;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67" name="Google Shape;67;p32"/>
          <p:cNvGrpSpPr/>
          <p:nvPr/>
        </p:nvGrpSpPr>
        <p:grpSpPr>
          <a:xfrm>
            <a:off x="10464504" y="866053"/>
            <a:ext cx="955530" cy="955530"/>
            <a:chOff x="9022202" y="727174"/>
            <a:chExt cx="955530" cy="955530"/>
          </a:xfrm>
        </p:grpSpPr>
        <p:sp>
          <p:nvSpPr>
            <p:cNvPr id="68" name="Google Shape;68;p32"/>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32"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0"/>
        <p:cNvGrpSpPr/>
        <p:nvPr/>
      </p:nvGrpSpPr>
      <p:grpSpPr>
        <a:xfrm>
          <a:off x="0" y="0"/>
          <a:ext cx="0" cy="0"/>
          <a:chOff x="0" y="0"/>
          <a:chExt cx="0" cy="0"/>
        </a:xfrm>
      </p:grpSpPr>
      <p:sp>
        <p:nvSpPr>
          <p:cNvPr id="71" name="Google Shape;71;p33"/>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2" name="Google Shape;72;p33"/>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3"/>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4" name="Google Shape;74;p33"/>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GB"/>
              <a:t>‹#›</a:t>
            </a:fld>
            <a:endParaRPr/>
          </a:p>
        </p:txBody>
      </p:sp>
      <p:sp>
        <p:nvSpPr>
          <p:cNvPr id="23" name="Google Shape;23;p24"/>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5"/>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2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26"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7" name="Google Shape;37;p26"/>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
        <p:cNvGrpSpPr/>
        <p:nvPr/>
      </p:nvGrpSpPr>
      <p:grpSpPr>
        <a:xfrm>
          <a:off x="0" y="0"/>
          <a:ext cx="0" cy="0"/>
          <a:chOff x="0" y="0"/>
          <a:chExt cx="0" cy="0"/>
        </a:xfrm>
      </p:grpSpPr>
      <p:sp>
        <p:nvSpPr>
          <p:cNvPr id="39" name="Google Shape;39;p27"/>
          <p:cNvSpPr>
            <a:spLocks noGrp="1"/>
          </p:cNvSpPr>
          <p:nvPr>
            <p:ph type="pic" idx="2"/>
          </p:nvPr>
        </p:nvSpPr>
        <p:spPr>
          <a:xfrm>
            <a:off x="0" y="1306513"/>
            <a:ext cx="12192000" cy="5551487"/>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42" name="Google Shape;42;p28"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pic>
        <p:nvPicPr>
          <p:cNvPr id="44" name="Google Shape;44;p29"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29"/>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0"/>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3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0"/>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0"/>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1"/>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61" name="Google Shape;61;p31"/>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2" descr="Graphical user interface, text&#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22"/>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2"/>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climatewatchdata.org/" TargetMode="External"/><Relationship Id="rId4" Type="http://schemas.openxmlformats.org/officeDocument/2006/relationships/hyperlink" Target="http://www.fao.org/aquastat/statistics/query/resul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open.edu/openlearncreate/mod/quiz/view.php?id=1791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stainabledevelopment.un.org/post2015/transformingourworld/publica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651352" y="4301318"/>
            <a:ext cx="4526129"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Open Sans ExtraBold"/>
              <a:buNone/>
            </a:pPr>
            <a:r>
              <a:rPr lang="en-GB"/>
              <a:t>INTRODUCCIÓN</a:t>
            </a:r>
            <a:endParaRPr/>
          </a:p>
        </p:txBody>
      </p:sp>
      <p:sp>
        <p:nvSpPr>
          <p:cNvPr id="80" name="Google Shape;80;p1"/>
          <p:cNvSpPr txBox="1">
            <a:spLocks noGrp="1"/>
          </p:cNvSpPr>
          <p:nvPr>
            <p:ph type="subTitle" idx="1"/>
          </p:nvPr>
        </p:nvSpPr>
        <p:spPr>
          <a:xfrm>
            <a:off x="676066" y="4621878"/>
            <a:ext cx="2846121" cy="95480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800"/>
              <a:buNone/>
            </a:pPr>
            <a:r>
              <a:rPr lang="en-GB"/>
              <a:t>Parte I</a:t>
            </a:r>
            <a:endParaRPr/>
          </a:p>
        </p:txBody>
      </p:sp>
      <p:sp>
        <p:nvSpPr>
          <p:cNvPr id="81" name="Google Shape;81;p1"/>
          <p:cNvSpPr/>
          <p:nvPr/>
        </p:nvSpPr>
        <p:spPr>
          <a:xfrm>
            <a:off x="5140470" y="5294539"/>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2" name="Google Shape;82;p1" descr="Lecture1_Slide1.mp3"/>
          <p:cNvPicPr preferRelativeResize="0"/>
          <p:nvPr/>
        </p:nvPicPr>
        <p:blipFill rotWithShape="1">
          <a:blip r:embed="rId3">
            <a:alphaModFix/>
          </a:blip>
          <a:srcRect/>
          <a:stretch/>
        </p:blipFill>
        <p:spPr>
          <a:xfrm>
            <a:off x="5211835" y="5365904"/>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115"/>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10</a:t>
            </a:fld>
            <a:endParaRPr sz="1400" b="1" i="0" u="none" strike="noStrike" cap="none">
              <a:solidFill>
                <a:srgbClr val="FFFFFF"/>
              </a:solidFill>
              <a:latin typeface="Open Sans"/>
              <a:ea typeface="Open Sans"/>
              <a:cs typeface="Open Sans"/>
              <a:sym typeface="Open Sans"/>
            </a:endParaRPr>
          </a:p>
        </p:txBody>
      </p:sp>
      <p:sp>
        <p:nvSpPr>
          <p:cNvPr id="167" name="Google Shape;167;p10"/>
          <p:cNvSpPr/>
          <p:nvPr/>
        </p:nvSpPr>
        <p:spPr>
          <a:xfrm>
            <a:off x="583364" y="1499144"/>
            <a:ext cx="9423105" cy="46113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Los problemas del clima, la tierra, la energía y el agua están muy interrelacionados</a:t>
            </a:r>
            <a:endParaRPr/>
          </a:p>
          <a:p>
            <a:pPr marL="285750" marR="0" lvl="0" indent="-28575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agricultura y el sistema energético representan el </a:t>
            </a:r>
            <a:r>
              <a:rPr lang="en-GB" sz="2000" b="1" i="0" u="none" strike="noStrike" cap="none">
                <a:solidFill>
                  <a:schemeClr val="dk1"/>
                </a:solidFill>
                <a:latin typeface="Open Sans"/>
                <a:ea typeface="Open Sans"/>
                <a:cs typeface="Open Sans"/>
                <a:sym typeface="Open Sans"/>
              </a:rPr>
              <a:t>90% de las </a:t>
            </a:r>
            <a:r>
              <a:rPr lang="en-GB" sz="2000" b="0" i="0" u="none" strike="noStrike" cap="none">
                <a:solidFill>
                  <a:schemeClr val="dk1"/>
                </a:solidFill>
                <a:latin typeface="Open Sans"/>
                <a:ea typeface="Open Sans"/>
                <a:cs typeface="Open Sans"/>
                <a:sym typeface="Open Sans"/>
              </a:rPr>
              <a:t>extracciones de </a:t>
            </a:r>
            <a:r>
              <a:rPr lang="en-GB" sz="2000" b="1" i="0" u="none" strike="noStrike" cap="none">
                <a:solidFill>
                  <a:schemeClr val="dk1"/>
                </a:solidFill>
                <a:latin typeface="Open Sans"/>
                <a:ea typeface="Open Sans"/>
                <a:cs typeface="Open Sans"/>
                <a:sym typeface="Open Sans"/>
              </a:rPr>
              <a:t>agua </a:t>
            </a:r>
            <a:r>
              <a:rPr lang="en-GB" sz="2000" b="0" i="0" u="none" strike="noStrike" cap="none">
                <a:solidFill>
                  <a:schemeClr val="dk1"/>
                </a:solidFill>
                <a:latin typeface="Open Sans"/>
                <a:ea typeface="Open Sans"/>
                <a:cs typeface="Open Sans"/>
                <a:sym typeface="Open Sans"/>
              </a:rPr>
              <a:t>en todo el mundo (4)</a:t>
            </a:r>
            <a:endParaRPr sz="2000" b="1" i="0" u="none" strike="noStrike" cap="none">
              <a:solidFill>
                <a:schemeClr val="dk1"/>
              </a:solidFill>
              <a:latin typeface="Open Sans"/>
              <a:ea typeface="Open Sans"/>
              <a:cs typeface="Open Sans"/>
              <a:sym typeface="Open Sans"/>
            </a:endParaRPr>
          </a:p>
          <a:p>
            <a:pPr marL="285750" marR="0" lvl="0" indent="-28575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suministro y el tratamiento del agua consumen aproximadamente </a:t>
            </a:r>
            <a:r>
              <a:rPr lang="en-GB" sz="2000" b="1" i="0" u="none" strike="noStrike" cap="none">
                <a:solidFill>
                  <a:schemeClr val="dk1"/>
                </a:solidFill>
                <a:latin typeface="Open Sans"/>
                <a:ea typeface="Open Sans"/>
                <a:cs typeface="Open Sans"/>
                <a:sym typeface="Open Sans"/>
              </a:rPr>
              <a:t>el 4% de la electricidad </a:t>
            </a:r>
            <a:r>
              <a:rPr lang="en-GB" sz="2000" b="0" i="0" u="none" strike="noStrike" cap="none">
                <a:solidFill>
                  <a:schemeClr val="dk1"/>
                </a:solidFill>
                <a:latin typeface="Open Sans"/>
                <a:ea typeface="Open Sans"/>
                <a:cs typeface="Open Sans"/>
                <a:sym typeface="Open Sans"/>
              </a:rPr>
              <a:t>mundial (5)</a:t>
            </a:r>
            <a:endParaRPr/>
          </a:p>
          <a:p>
            <a:pPr marL="285750" marR="0" lvl="0" indent="-28575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producción de cultivos consume el </a:t>
            </a:r>
            <a:r>
              <a:rPr lang="en-GB" sz="2000" b="1" i="0" u="none" strike="noStrike" cap="none">
                <a:solidFill>
                  <a:schemeClr val="dk1"/>
                </a:solidFill>
                <a:latin typeface="Open Sans"/>
                <a:ea typeface="Open Sans"/>
                <a:cs typeface="Open Sans"/>
                <a:sym typeface="Open Sans"/>
              </a:rPr>
              <a:t>4-5% de la energía final </a:t>
            </a:r>
            <a:r>
              <a:rPr lang="en-GB" sz="2000" b="0" i="0" u="none" strike="noStrike" cap="none">
                <a:solidFill>
                  <a:schemeClr val="dk1"/>
                </a:solidFill>
                <a:latin typeface="Open Sans"/>
                <a:ea typeface="Open Sans"/>
                <a:cs typeface="Open Sans"/>
                <a:sym typeface="Open Sans"/>
              </a:rPr>
              <a:t>(6)</a:t>
            </a:r>
            <a:endParaRPr sz="2000" b="1" i="0" u="none" strike="noStrike" cap="none">
              <a:solidFill>
                <a:schemeClr val="dk1"/>
              </a:solidFill>
              <a:latin typeface="Open Sans"/>
              <a:ea typeface="Open Sans"/>
              <a:cs typeface="Open Sans"/>
              <a:sym typeface="Open Sans"/>
            </a:endParaRPr>
          </a:p>
          <a:p>
            <a:pPr marL="285750" marR="0" lvl="0" indent="-28575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producción de bioenergía utiliza una </a:t>
            </a:r>
            <a:r>
              <a:rPr lang="en-GB" sz="2000" b="1" i="0" u="none" strike="noStrike" cap="none">
                <a:solidFill>
                  <a:schemeClr val="dk1"/>
                </a:solidFill>
                <a:latin typeface="Open Sans"/>
                <a:ea typeface="Open Sans"/>
                <a:cs typeface="Open Sans"/>
                <a:sym typeface="Open Sans"/>
              </a:rPr>
              <a:t>parte cada vez mayor de las tierras de cultivo </a:t>
            </a:r>
            <a:r>
              <a:rPr lang="en-GB" sz="2000" b="0" i="0" u="none" strike="noStrike" cap="none">
                <a:solidFill>
                  <a:schemeClr val="dk1"/>
                </a:solidFill>
                <a:latin typeface="Open Sans"/>
                <a:ea typeface="Open Sans"/>
                <a:cs typeface="Open Sans"/>
                <a:sym typeface="Open Sans"/>
              </a:rPr>
              <a:t>(7)</a:t>
            </a:r>
            <a:endParaRPr sz="2000" b="1" i="0" u="none" strike="noStrike" cap="none">
              <a:solidFill>
                <a:schemeClr val="dk1"/>
              </a:solidFill>
              <a:latin typeface="Open Sans"/>
              <a:ea typeface="Open Sans"/>
              <a:cs typeface="Open Sans"/>
              <a:sym typeface="Open Sans"/>
            </a:endParaRPr>
          </a:p>
          <a:p>
            <a:pPr marL="285750" marR="0" lvl="0" indent="-28575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energía, la agricultura y el cambio de uso del suelo contribuyen a más </a:t>
            </a:r>
            <a:r>
              <a:rPr lang="en-GB" sz="2000" b="1" i="0" u="none" strike="noStrike" cap="none">
                <a:solidFill>
                  <a:schemeClr val="dk1"/>
                </a:solidFill>
                <a:latin typeface="Open Sans"/>
                <a:ea typeface="Open Sans"/>
                <a:cs typeface="Open Sans"/>
                <a:sym typeface="Open Sans"/>
              </a:rPr>
              <a:t>del 90% de las emisiones de GEI (8)</a:t>
            </a:r>
            <a:endParaRPr/>
          </a:p>
        </p:txBody>
      </p:sp>
      <p:sp>
        <p:nvSpPr>
          <p:cNvPr id="168" name="Google Shape;168;p10"/>
          <p:cNvSpPr/>
          <p:nvPr/>
        </p:nvSpPr>
        <p:spPr>
          <a:xfrm>
            <a:off x="583364" y="776052"/>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qué los CLEW?</a:t>
            </a:r>
            <a:endParaRPr sz="4290" b="0" i="0" u="none" strike="noStrike" cap="none">
              <a:solidFill>
                <a:schemeClr val="dk1"/>
              </a:solidFill>
              <a:latin typeface="Open Sans"/>
              <a:ea typeface="Open Sans"/>
              <a:cs typeface="Open Sans"/>
              <a:sym typeface="Open Sans"/>
            </a:endParaRPr>
          </a:p>
        </p:txBody>
      </p:sp>
      <p:sp>
        <p:nvSpPr>
          <p:cNvPr id="169" name="Google Shape;169;p10"/>
          <p:cNvSpPr/>
          <p:nvPr/>
        </p:nvSpPr>
        <p:spPr>
          <a:xfrm>
            <a:off x="8552218" y="676115"/>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0" name="Google Shape;170;p10" descr="Lecture1_Slide10.mp3"/>
          <p:cNvPicPr preferRelativeResize="0"/>
          <p:nvPr/>
        </p:nvPicPr>
        <p:blipFill rotWithShape="1">
          <a:blip r:embed="rId3">
            <a:alphaModFix/>
          </a:blip>
          <a:srcRect/>
          <a:stretch/>
        </p:blipFill>
        <p:spPr>
          <a:xfrm>
            <a:off x="8552218" y="7474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11</a:t>
            </a:fld>
            <a:endParaRPr sz="1400" b="1" i="0" u="none" strike="noStrike" cap="none">
              <a:solidFill>
                <a:srgbClr val="FFFFFF"/>
              </a:solidFill>
              <a:latin typeface="Open Sans"/>
              <a:ea typeface="Open Sans"/>
              <a:cs typeface="Open Sans"/>
              <a:sym typeface="Open Sans"/>
            </a:endParaRPr>
          </a:p>
        </p:txBody>
      </p:sp>
      <p:sp>
        <p:nvSpPr>
          <p:cNvPr id="177" name="Google Shape;177;p11"/>
          <p:cNvSpPr/>
          <p:nvPr/>
        </p:nvSpPr>
        <p:spPr>
          <a:xfrm>
            <a:off x="615388" y="1898669"/>
            <a:ext cx="10961224" cy="399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Es necesario adoptar un enfoque integrado en la formulación de políticas porque:</a:t>
            </a:r>
            <a:endParaRPr/>
          </a:p>
          <a:p>
            <a:pPr marL="285750" marR="0" lvl="0" indent="-28575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desarrollo sostenible implica desenredar una compleja red de preocupaciones e intereses creados entrelazados.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Las decisiones pueden tener consecuencias de gran alcance fuera del área, sector o jurisdicción a la que se dirigen.</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Los impactos pueden ser involuntarios e imprevistos.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Los impactos intersectoriales e intersistémicos pueden ser positivos o negativos (o ambos).</a:t>
            </a:r>
            <a:endParaRPr/>
          </a:p>
          <a:p>
            <a:pPr marL="0" marR="0" lvl="0" indent="0" algn="l" rtl="0">
              <a:spcBef>
                <a:spcPts val="1800"/>
              </a:spcBef>
              <a:spcAft>
                <a:spcPts val="0"/>
              </a:spcAft>
              <a:buNone/>
            </a:pPr>
            <a:r>
              <a:rPr lang="en-GB" sz="2000" b="0" i="0" u="none" strike="noStrike" cap="none">
                <a:solidFill>
                  <a:srgbClr val="C8102E"/>
                </a:solidFill>
                <a:latin typeface="Open Sans"/>
                <a:ea typeface="Open Sans"/>
                <a:cs typeface="Open Sans"/>
                <a:sym typeface="Open Sans"/>
              </a:rPr>
              <a:t>Es necesario un proceso coordinado e integrado para desarrollar políticas y medidas prestando la debida atención a los aspectos transversales para gestionar mejor las sinergias y compensaciones.</a:t>
            </a:r>
            <a:endParaRPr/>
          </a:p>
        </p:txBody>
      </p:sp>
      <p:sp>
        <p:nvSpPr>
          <p:cNvPr id="178" name="Google Shape;178;p11"/>
          <p:cNvSpPr/>
          <p:nvPr/>
        </p:nvSpPr>
        <p:spPr>
          <a:xfrm>
            <a:off x="583364" y="921879"/>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qué los CLEW?</a:t>
            </a:r>
            <a:endParaRPr sz="4290" b="0" i="0" u="none" strike="noStrike" cap="none">
              <a:solidFill>
                <a:schemeClr val="dk1"/>
              </a:solidFill>
              <a:latin typeface="Open Sans"/>
              <a:ea typeface="Open Sans"/>
              <a:cs typeface="Open Sans"/>
              <a:sym typeface="Open Sans"/>
            </a:endParaRPr>
          </a:p>
        </p:txBody>
      </p:sp>
      <p:sp>
        <p:nvSpPr>
          <p:cNvPr id="179" name="Google Shape;179;p11"/>
          <p:cNvSpPr/>
          <p:nvPr/>
        </p:nvSpPr>
        <p:spPr>
          <a:xfrm>
            <a:off x="7996163" y="831753"/>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0" name="Google Shape;180;p11" descr="Lecture1_Slide11.mp3"/>
          <p:cNvPicPr preferRelativeResize="0"/>
          <p:nvPr/>
        </p:nvPicPr>
        <p:blipFill rotWithShape="1">
          <a:blip r:embed="rId3">
            <a:alphaModFix/>
          </a:blip>
          <a:srcRect/>
          <a:stretch/>
        </p:blipFill>
        <p:spPr>
          <a:xfrm>
            <a:off x="7996163" y="92187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12</a:t>
            </a:fld>
            <a:endParaRPr sz="1400" b="1" i="0" u="none" strike="noStrike" cap="none">
              <a:solidFill>
                <a:srgbClr val="FFFFFF"/>
              </a:solidFill>
              <a:latin typeface="Open Sans"/>
              <a:ea typeface="Open Sans"/>
              <a:cs typeface="Open Sans"/>
              <a:sym typeface="Open Sans"/>
            </a:endParaRPr>
          </a:p>
        </p:txBody>
      </p:sp>
      <p:sp>
        <p:nvSpPr>
          <p:cNvPr id="187" name="Google Shape;187;p12"/>
          <p:cNvSpPr/>
          <p:nvPr/>
        </p:nvSpPr>
        <p:spPr>
          <a:xfrm>
            <a:off x="674459" y="2059474"/>
            <a:ext cx="10961224" cy="337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Es necesaria la coherencia política</a:t>
            </a:r>
            <a:endParaRPr/>
          </a:p>
          <a:p>
            <a:pPr marL="285750" marR="0" lvl="0" indent="-28575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Identificar sistemáticamente los vínculos pertinentes entre los sectores y ámbitos y tener en cuenta dichos vínculos en el diseño de las políticas;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Garantizar que las políticas sean coherentes en todos los sectores y escalas (desde la local hasta la global);</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Implicar a las partes interesadas en el diseño, la ejecución, el seguimiento y la evaluación; </a:t>
            </a:r>
            <a:endParaRPr sz="2000" b="0"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Asignar los recursos adecuados para su aplicación a todos los niveles y a todas las escalas. </a:t>
            </a:r>
            <a:endParaRPr sz="20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p:txBody>
      </p:sp>
      <p:sp>
        <p:nvSpPr>
          <p:cNvPr id="188" name="Google Shape;188;p12"/>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qué los CLEW?</a:t>
            </a:r>
            <a:endParaRPr sz="4290" b="0" i="0" u="none" strike="noStrike" cap="none">
              <a:solidFill>
                <a:schemeClr val="dk1"/>
              </a:solidFill>
              <a:latin typeface="Open Sans"/>
              <a:ea typeface="Open Sans"/>
              <a:cs typeface="Open Sans"/>
              <a:sym typeface="Open Sans"/>
            </a:endParaRPr>
          </a:p>
        </p:txBody>
      </p:sp>
      <p:sp>
        <p:nvSpPr>
          <p:cNvPr id="189" name="Google Shape;189;p12"/>
          <p:cNvSpPr/>
          <p:nvPr/>
        </p:nvSpPr>
        <p:spPr>
          <a:xfrm>
            <a:off x="7294604" y="1103944"/>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0" name="Google Shape;190;p12" descr="Lecture1_Slide12.mp3"/>
          <p:cNvPicPr preferRelativeResize="0"/>
          <p:nvPr/>
        </p:nvPicPr>
        <p:blipFill rotWithShape="1">
          <a:blip r:embed="rId3">
            <a:alphaModFix/>
          </a:blip>
          <a:srcRect/>
          <a:stretch/>
        </p:blipFill>
        <p:spPr>
          <a:xfrm>
            <a:off x="7365969" y="121630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13</a:t>
            </a:fld>
            <a:endParaRPr sz="1400" b="1" i="0" u="none" strike="noStrike" cap="none">
              <a:solidFill>
                <a:srgbClr val="FFFFFF"/>
              </a:solidFill>
              <a:latin typeface="Open Sans"/>
              <a:ea typeface="Open Sans"/>
              <a:cs typeface="Open Sans"/>
              <a:sym typeface="Open Sans"/>
            </a:endParaRPr>
          </a:p>
        </p:txBody>
      </p:sp>
      <p:sp>
        <p:nvSpPr>
          <p:cNvPr id="197" name="Google Shape;197;p13"/>
          <p:cNvSpPr/>
          <p:nvPr/>
        </p:nvSpPr>
        <p:spPr>
          <a:xfrm>
            <a:off x="650395" y="1643760"/>
            <a:ext cx="8153856" cy="42216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La formulación de políticas y las evaluaciones se realizan a menudo de forma aislada por entidades institucionales separadas y desconectadas. </a:t>
            </a:r>
            <a:endParaRPr sz="1800" b="0" i="0" u="none" strike="noStrike" cap="none">
              <a:solidFill>
                <a:srgbClr val="8DA9DB"/>
              </a:solidFill>
              <a:latin typeface="Calibri"/>
              <a:ea typeface="Calibri"/>
              <a:cs typeface="Calibri"/>
              <a:sym typeface="Calibri"/>
            </a:endParaRPr>
          </a:p>
          <a:p>
            <a:pPr marL="342900" marR="0" lvl="0" indent="-34290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Marcos políticos</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Funciones administrativas</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Recursos de capacidad</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Recursos de financiación</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Reto informativo</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Calendario y planificación estratégica</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Evaluación</a:t>
            </a:r>
            <a:endParaRPr/>
          </a:p>
        </p:txBody>
      </p:sp>
      <p:sp>
        <p:nvSpPr>
          <p:cNvPr id="198" name="Google Shape;198;p13"/>
          <p:cNvSpPr/>
          <p:nvPr/>
        </p:nvSpPr>
        <p:spPr>
          <a:xfrm>
            <a:off x="496867" y="747414"/>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qué los CLEW?</a:t>
            </a:r>
            <a:endParaRPr sz="4290" b="0" i="0" u="none" strike="noStrike" cap="none">
              <a:solidFill>
                <a:schemeClr val="dk1"/>
              </a:solidFill>
              <a:latin typeface="Open Sans"/>
              <a:ea typeface="Open Sans"/>
              <a:cs typeface="Open Sans"/>
              <a:sym typeface="Open Sans"/>
            </a:endParaRPr>
          </a:p>
        </p:txBody>
      </p:sp>
      <p:sp>
        <p:nvSpPr>
          <p:cNvPr id="199" name="Google Shape;199;p13"/>
          <p:cNvSpPr/>
          <p:nvPr/>
        </p:nvSpPr>
        <p:spPr>
          <a:xfrm>
            <a:off x="7476644" y="486404"/>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0" name="Google Shape;200;p13" descr="Lecture1_Slide13.mp3"/>
          <p:cNvPicPr preferRelativeResize="0"/>
          <p:nvPr/>
        </p:nvPicPr>
        <p:blipFill rotWithShape="1">
          <a:blip r:embed="rId3">
            <a:alphaModFix/>
          </a:blip>
          <a:srcRect/>
          <a:stretch/>
        </p:blipFill>
        <p:spPr>
          <a:xfrm>
            <a:off x="7548009" y="56603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Conferencia 1.2 Referencias</a:t>
            </a:r>
            <a:endParaRPr/>
          </a:p>
        </p:txBody>
      </p:sp>
      <p:sp>
        <p:nvSpPr>
          <p:cNvPr id="206" name="Google Shape;206;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07" name="Google Shape;207;p14"/>
          <p:cNvSpPr txBox="1">
            <a:spLocks noGrp="1"/>
          </p:cNvSpPr>
          <p:nvPr>
            <p:ph type="body" idx="1"/>
          </p:nvPr>
        </p:nvSpPr>
        <p:spPr>
          <a:xfrm>
            <a:off x="663575" y="2082799"/>
            <a:ext cx="7587796" cy="400691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Font typeface="Calibri"/>
              <a:buAutoNum type="arabicPeriod"/>
            </a:pPr>
            <a:r>
              <a:rPr lang="en-GB"/>
              <a:t>Naciones Unidas (2020), Informe sobre los Objetivos de Desarrollo Sostenible 2020, https://unstats.un.org/sdgs/report/2020/The-Sustainable-Development-Goals-Report-2020.pdf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Naciones Unidas, Indicadores de ODS - Base de datos mundial de ODS de las Naciones Unidas </a:t>
            </a:r>
            <a:r>
              <a:rPr lang="en-GB" u="sng">
                <a:solidFill>
                  <a:schemeClr val="hlink"/>
                </a:solidFill>
                <a:hlinkClick r:id="rId3"/>
              </a:rPr>
              <a:t>https://unstats.un.org/sdgs/indicators/database/</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Convención Marco de las Naciones Unidas sobre el Cambio Climático (2021), Contribuciones determinadas a nivel nacional en virtud del Acuerdo de París Informe de síntesis de la secretaría, https://unfccc.int/sites/default/files/resource/cma2021_02E.pdf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Organización de las Naciones Unidas para la Agricultura y la Alimentación, base de datos AquaStat, </a:t>
            </a:r>
            <a:r>
              <a:rPr lang="en-GB" u="sng">
                <a:solidFill>
                  <a:schemeClr val="hlink"/>
                </a:solidFill>
                <a:hlinkClick r:id="rId4"/>
              </a:rPr>
              <a:t>http://www.fao.org/aquastat/statistics/query/results.html</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Estimación del autor</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Agencia Internacional de la Energía, World Energy Balances 2017, y cálculos propios de los autores.</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Agencia Internacional de la Energía, World Energy Balances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Instituto de Recursos Mundiales, </a:t>
            </a:r>
            <a:r>
              <a:rPr lang="en-GB" u="sng">
                <a:solidFill>
                  <a:schemeClr val="hlink"/>
                </a:solidFill>
                <a:hlinkClick r:id="rId5"/>
              </a:rPr>
              <a:t>ClimateWatch, https://www.climatewatchdata.org/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OCDE (2010), </a:t>
            </a:r>
            <a:r>
              <a:rPr lang="en-GB" sz="1800">
                <a:latin typeface="Calibri"/>
                <a:ea typeface="Calibri"/>
                <a:cs typeface="Calibri"/>
                <a:sym typeface="Calibri"/>
              </a:rPr>
              <a:t>Coherencia entre las políticas de agua y energía, ENV/EPOC/GSP(2010)21</a:t>
            </a:r>
            <a:endParaRPr/>
          </a:p>
          <a:p>
            <a:pPr marL="342900" lvl="0" indent="-256540" algn="l" rtl="0">
              <a:lnSpc>
                <a:spcPct val="100000"/>
              </a:lnSpc>
              <a:spcBef>
                <a:spcPts val="1000"/>
              </a:spcBef>
              <a:spcAft>
                <a:spcPts val="0"/>
              </a:spcAft>
              <a:buClr>
                <a:schemeClr val="dk1"/>
              </a:buClr>
              <a:buSzPct val="100000"/>
              <a:buFont typeface="Calibri"/>
              <a:buNone/>
            </a:pPr>
            <a:endParaRPr/>
          </a:p>
          <a:p>
            <a:pPr marL="342900" lvl="0" indent="-256540" algn="l" rtl="0">
              <a:lnSpc>
                <a:spcPct val="100000"/>
              </a:lnSpc>
              <a:spcBef>
                <a:spcPts val="1000"/>
              </a:spcBef>
              <a:spcAft>
                <a:spcPts val="0"/>
              </a:spcAft>
              <a:buClr>
                <a:schemeClr val="dk1"/>
              </a:buClr>
              <a:buSzPct val="100000"/>
              <a:buFont typeface="Calibri"/>
              <a:buNone/>
            </a:pP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14" name="Google Shape;214;p15"/>
          <p:cNvSpPr/>
          <p:nvPr/>
        </p:nvSpPr>
        <p:spPr>
          <a:xfrm>
            <a:off x="658415" y="2040641"/>
            <a:ext cx="9520873"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Los modelos CLEWs son herramientas para la evaluación integrada de los sistemas de recursos</a:t>
            </a:r>
            <a:endParaRPr sz="1800" b="0" i="0" u="none" strike="noStrike" cap="none">
              <a:solidFill>
                <a:schemeClr val="dk1"/>
              </a:solidFill>
              <a:latin typeface="Calibri"/>
              <a:ea typeface="Calibri"/>
              <a:cs typeface="Calibri"/>
              <a:sym typeface="Calibri"/>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Representaciones tecnoeconómicas de sistemas del mundo real</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Diseñado para evaluar el papel del cambio tecnológico y la elección de la tecnología </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Permite el análisis de escenarios para evaluar los riesgos e incertidumbres</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Destinado al análisis a largo plazo de cuestiones de desarrollo sostenible </a:t>
            </a:r>
            <a:br>
              <a:rPr lang="en-GB" sz="2000" b="0" i="0" u="none" strike="noStrike" cap="none">
                <a:solidFill>
                  <a:schemeClr val="dk1"/>
                </a:solidFill>
                <a:latin typeface="Open Sans"/>
                <a:ea typeface="Open Sans"/>
                <a:cs typeface="Open Sans"/>
                <a:sym typeface="Open Sans"/>
              </a:rPr>
            </a:br>
            <a:r>
              <a:rPr lang="en-GB" sz="2000" b="0" i="0" u="none" strike="noStrike" cap="none">
                <a:solidFill>
                  <a:schemeClr val="dk1"/>
                </a:solidFill>
                <a:latin typeface="Open Sans"/>
                <a:ea typeface="Open Sans"/>
                <a:cs typeface="Open Sans"/>
                <a:sym typeface="Open Sans"/>
              </a:rPr>
              <a:t>(por ejemplo, una o más décadas)</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Altamente personalizable/flexible con respecto a los límites del sistema, la cobertura geográfica, el nivel de detalle y las características económicas</a:t>
            </a:r>
            <a:endParaRPr/>
          </a:p>
          <a:p>
            <a:pPr marL="457200" marR="0" lvl="1" indent="0" algn="l" rtl="0">
              <a:spcBef>
                <a:spcPts val="1000"/>
              </a:spcBef>
              <a:spcAft>
                <a:spcPts val="0"/>
              </a:spcAft>
              <a:buNone/>
            </a:pPr>
            <a:endParaRPr sz="2000" b="0" i="0" u="none" strike="noStrike" cap="none">
              <a:solidFill>
                <a:schemeClr val="dk1"/>
              </a:solidFill>
              <a:latin typeface="Open Sans"/>
              <a:ea typeface="Open Sans"/>
              <a:cs typeface="Open Sans"/>
              <a:sym typeface="Open Sans"/>
            </a:endParaRPr>
          </a:p>
        </p:txBody>
      </p:sp>
      <p:sp>
        <p:nvSpPr>
          <p:cNvPr id="215" name="Google Shape;215;p15"/>
          <p:cNvSpPr/>
          <p:nvPr/>
        </p:nvSpPr>
        <p:spPr>
          <a:xfrm>
            <a:off x="607427" y="1073639"/>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1.3 ¿Qué son los modelos CLEW?</a:t>
            </a:r>
            <a:endParaRPr sz="4290" b="0" i="0" u="none" strike="noStrike" cap="none">
              <a:solidFill>
                <a:schemeClr val="dk1"/>
              </a:solidFill>
              <a:latin typeface="Open Sans"/>
              <a:ea typeface="Open Sans"/>
              <a:cs typeface="Open Sans"/>
              <a:sym typeface="Open Sans"/>
            </a:endParaRPr>
          </a:p>
        </p:txBody>
      </p:sp>
      <p:sp>
        <p:nvSpPr>
          <p:cNvPr id="216" name="Google Shape;216;p15"/>
          <p:cNvSpPr/>
          <p:nvPr/>
        </p:nvSpPr>
        <p:spPr>
          <a:xfrm>
            <a:off x="9441873" y="812629"/>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15" descr="Lecture1_Slide15.mp3"/>
          <p:cNvPicPr preferRelativeResize="0"/>
          <p:nvPr/>
        </p:nvPicPr>
        <p:blipFill rotWithShape="1">
          <a:blip r:embed="rId3">
            <a:alphaModFix/>
          </a:blip>
          <a:srcRect/>
          <a:stretch/>
        </p:blipFill>
        <p:spPr>
          <a:xfrm>
            <a:off x="9503688" y="8880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24" name="Google Shape;224;p16"/>
          <p:cNvSpPr/>
          <p:nvPr/>
        </p:nvSpPr>
        <p:spPr>
          <a:xfrm>
            <a:off x="666565" y="2041775"/>
            <a:ext cx="1085236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Diagrama conceptual</a:t>
            </a:r>
            <a:endParaRPr/>
          </a:p>
          <a:p>
            <a:pPr marL="457200" marR="0" lvl="1" indent="0" algn="l" rtl="0">
              <a:spcBef>
                <a:spcPts val="1800"/>
              </a:spcBef>
              <a:spcAft>
                <a:spcPts val="0"/>
              </a:spcAft>
              <a:buNone/>
            </a:pPr>
            <a:endParaRPr sz="2000" b="0" i="0" u="none" strike="noStrike" cap="none">
              <a:solidFill>
                <a:schemeClr val="dk1"/>
              </a:solidFill>
              <a:latin typeface="Open Sans SemiBold"/>
              <a:ea typeface="Open Sans SemiBold"/>
              <a:cs typeface="Open Sans SemiBold"/>
              <a:sym typeface="Open Sans SemiBold"/>
            </a:endParaRPr>
          </a:p>
        </p:txBody>
      </p:sp>
      <p:grpSp>
        <p:nvGrpSpPr>
          <p:cNvPr id="225" name="Google Shape;225;p16"/>
          <p:cNvGrpSpPr/>
          <p:nvPr/>
        </p:nvGrpSpPr>
        <p:grpSpPr>
          <a:xfrm>
            <a:off x="2057657" y="2470934"/>
            <a:ext cx="8483767" cy="3912591"/>
            <a:chOff x="135351" y="1595767"/>
            <a:chExt cx="10726914" cy="4952627"/>
          </a:xfrm>
        </p:grpSpPr>
        <p:grpSp>
          <p:nvGrpSpPr>
            <p:cNvPr id="226" name="Google Shape;226;p16"/>
            <p:cNvGrpSpPr/>
            <p:nvPr/>
          </p:nvGrpSpPr>
          <p:grpSpPr>
            <a:xfrm>
              <a:off x="4623658" y="3068695"/>
              <a:ext cx="2245260" cy="2245260"/>
              <a:chOff x="333308" y="1159867"/>
              <a:chExt cx="3171501" cy="2505981"/>
            </a:xfrm>
          </p:grpSpPr>
          <p:sp>
            <p:nvSpPr>
              <p:cNvPr id="227" name="Google Shape;227;p16"/>
              <p:cNvSpPr/>
              <p:nvPr/>
            </p:nvSpPr>
            <p:spPr>
              <a:xfrm>
                <a:off x="333308" y="1159867"/>
                <a:ext cx="3171501" cy="2505981"/>
              </a:xfrm>
              <a:prstGeom prst="ellipse">
                <a:avLst/>
              </a:prstGeom>
              <a:solidFill>
                <a:srgbClr val="4CBFF7">
                  <a:alpha val="49803"/>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txBox="1"/>
              <p:nvPr/>
            </p:nvSpPr>
            <p:spPr>
              <a:xfrm>
                <a:off x="940704" y="1865179"/>
                <a:ext cx="1902899" cy="13782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Sistema de agua</a:t>
                </a:r>
                <a:endParaRPr sz="1800" b="0" i="0" u="none" strike="noStrike" cap="none">
                  <a:solidFill>
                    <a:srgbClr val="002060"/>
                  </a:solidFill>
                  <a:latin typeface="Arial"/>
                  <a:ea typeface="Arial"/>
                  <a:cs typeface="Arial"/>
                  <a:sym typeface="Arial"/>
                </a:endParaRPr>
              </a:p>
              <a:p>
                <a:pPr marL="0" marR="0" lvl="0" indent="0" algn="ctr" rtl="0">
                  <a:lnSpc>
                    <a:spcPct val="90000"/>
                  </a:lnSpc>
                  <a:spcBef>
                    <a:spcPts val="630"/>
                  </a:spcBef>
                  <a:spcAft>
                    <a:spcPts val="0"/>
                  </a:spcAft>
                  <a:buClr>
                    <a:srgbClr val="1FBBEE"/>
                  </a:buClr>
                  <a:buSzPts val="1200"/>
                  <a:buFont typeface="Arial"/>
                  <a:buNone/>
                </a:pPr>
                <a:r>
                  <a:rPr lang="en-GB" sz="1200" b="0" i="0" u="none" strike="noStrike" cap="none">
                    <a:solidFill>
                      <a:srgbClr val="1FBBEE"/>
                    </a:solidFill>
                    <a:latin typeface="Arial"/>
                    <a:ea typeface="Arial"/>
                    <a:cs typeface="Arial"/>
                    <a:sym typeface="Arial"/>
                  </a:rPr>
                  <a:t>. </a:t>
                </a:r>
                <a:endParaRPr sz="1200" b="1" i="0" u="none" strike="noStrike" cap="none">
                  <a:solidFill>
                    <a:srgbClr val="1FBBEE"/>
                  </a:solidFill>
                  <a:latin typeface="Arial"/>
                  <a:ea typeface="Arial"/>
                  <a:cs typeface="Arial"/>
                  <a:sym typeface="Arial"/>
                </a:endParaRPr>
              </a:p>
            </p:txBody>
          </p:sp>
        </p:grpSp>
        <p:grpSp>
          <p:nvGrpSpPr>
            <p:cNvPr id="229" name="Google Shape;229;p16"/>
            <p:cNvGrpSpPr/>
            <p:nvPr/>
          </p:nvGrpSpPr>
          <p:grpSpPr>
            <a:xfrm>
              <a:off x="3740593" y="1599923"/>
              <a:ext cx="2245260" cy="2245260"/>
              <a:chOff x="3760742" y="1614568"/>
              <a:chExt cx="3005652" cy="2360503"/>
            </a:xfrm>
          </p:grpSpPr>
          <p:sp>
            <p:nvSpPr>
              <p:cNvPr id="230" name="Google Shape;230;p16"/>
              <p:cNvSpPr/>
              <p:nvPr/>
            </p:nvSpPr>
            <p:spPr>
              <a:xfrm>
                <a:off x="3760742" y="1614568"/>
                <a:ext cx="3005652" cy="2360503"/>
              </a:xfrm>
              <a:prstGeom prst="ellipse">
                <a:avLst/>
              </a:prstGeom>
              <a:solidFill>
                <a:srgbClr val="00B050">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txBox="1"/>
              <p:nvPr/>
            </p:nvSpPr>
            <p:spPr>
              <a:xfrm>
                <a:off x="4396008" y="2113231"/>
                <a:ext cx="1713436" cy="13404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Sistema de tierras y agricultura</a:t>
                </a:r>
                <a:endParaRPr sz="1800" b="0" i="0" u="none" strike="noStrike" cap="none">
                  <a:solidFill>
                    <a:srgbClr val="002060"/>
                  </a:solidFill>
                  <a:latin typeface="Arial"/>
                  <a:ea typeface="Arial"/>
                  <a:cs typeface="Arial"/>
                  <a:sym typeface="Arial"/>
                </a:endParaRPr>
              </a:p>
            </p:txBody>
          </p:sp>
        </p:grpSp>
        <p:sp>
          <p:nvSpPr>
            <p:cNvPr id="232" name="Google Shape;232;p16"/>
            <p:cNvSpPr txBox="1"/>
            <p:nvPr/>
          </p:nvSpPr>
          <p:spPr>
            <a:xfrm>
              <a:off x="1226751" y="5496503"/>
              <a:ext cx="7065699" cy="10518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0" i="0" u="none" strike="noStrike" cap="none">
                  <a:solidFill>
                    <a:srgbClr val="333333"/>
                  </a:solidFill>
                  <a:latin typeface="Arial"/>
                  <a:ea typeface="Arial"/>
                  <a:cs typeface="Arial"/>
                  <a:sym typeface="Arial"/>
                </a:rPr>
                <a:t>Energía para: procesamiento y tratamiento de agua, bombeo de agua y desalinización</a:t>
              </a:r>
              <a:endParaRPr/>
            </a:p>
            <a:p>
              <a:pPr marL="0" marR="0" lvl="0" indent="0" algn="ctr" rtl="0">
                <a:spcBef>
                  <a:spcPts val="0"/>
                </a:spcBef>
                <a:spcAft>
                  <a:spcPts val="0"/>
                </a:spcAft>
                <a:buNone/>
              </a:pPr>
              <a:r>
                <a:rPr lang="en-GB" sz="1200" b="0" i="0" u="none" strike="noStrike" cap="none">
                  <a:solidFill>
                    <a:srgbClr val="333333"/>
                  </a:solidFill>
                  <a:latin typeface="Arial"/>
                  <a:ea typeface="Arial"/>
                  <a:cs typeface="Arial"/>
                  <a:sym typeface="Arial"/>
                </a:rPr>
                <a:t>Agua para: energía hidroeléctrica, refrigeración de centrales eléctricas y procesamiento de (bio) combustibles</a:t>
              </a:r>
              <a:endParaRPr sz="1200" b="0" i="0" u="none" strike="noStrike" cap="none">
                <a:solidFill>
                  <a:srgbClr val="3F3F3F"/>
                </a:solidFill>
                <a:latin typeface="Arial"/>
                <a:ea typeface="Arial"/>
                <a:cs typeface="Arial"/>
                <a:sym typeface="Arial"/>
              </a:endParaRPr>
            </a:p>
          </p:txBody>
        </p:sp>
        <p:cxnSp>
          <p:nvCxnSpPr>
            <p:cNvPr id="233" name="Google Shape;233;p16"/>
            <p:cNvCxnSpPr/>
            <p:nvPr/>
          </p:nvCxnSpPr>
          <p:spPr>
            <a:xfrm rot="10800000" flipH="1">
              <a:off x="4731325" y="4140300"/>
              <a:ext cx="84467" cy="1284778"/>
            </a:xfrm>
            <a:prstGeom prst="straightConnector1">
              <a:avLst/>
            </a:prstGeom>
            <a:noFill/>
            <a:ln w="9525" cap="flat" cmpd="sng">
              <a:solidFill>
                <a:srgbClr val="002060"/>
              </a:solidFill>
              <a:prstDash val="solid"/>
              <a:round/>
              <a:headEnd type="none" w="sm" len="sm"/>
              <a:tailEnd type="none" w="sm" len="sm"/>
            </a:ln>
          </p:spPr>
        </p:cxnSp>
        <p:grpSp>
          <p:nvGrpSpPr>
            <p:cNvPr id="234" name="Google Shape;234;p16"/>
            <p:cNvGrpSpPr/>
            <p:nvPr/>
          </p:nvGrpSpPr>
          <p:grpSpPr>
            <a:xfrm>
              <a:off x="2801073" y="3060345"/>
              <a:ext cx="2245260" cy="2245260"/>
              <a:chOff x="2295545" y="295942"/>
              <a:chExt cx="2976240" cy="2360503"/>
            </a:xfrm>
          </p:grpSpPr>
          <p:sp>
            <p:nvSpPr>
              <p:cNvPr id="235" name="Google Shape;235;p16"/>
              <p:cNvSpPr/>
              <p:nvPr/>
            </p:nvSpPr>
            <p:spPr>
              <a:xfrm>
                <a:off x="2295545" y="295942"/>
                <a:ext cx="2976240" cy="2360503"/>
              </a:xfrm>
              <a:prstGeom prst="ellipse">
                <a:avLst/>
              </a:prstGeom>
              <a:solidFill>
                <a:srgbClr val="B92C11">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txBox="1"/>
              <p:nvPr/>
            </p:nvSpPr>
            <p:spPr>
              <a:xfrm>
                <a:off x="2695101" y="853938"/>
                <a:ext cx="2004777" cy="124451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Sistema energético</a:t>
                </a:r>
                <a:endParaRPr sz="1800" b="0" i="0" u="none" strike="noStrike" cap="none">
                  <a:solidFill>
                    <a:srgbClr val="002060"/>
                  </a:solidFill>
                  <a:latin typeface="Arial"/>
                  <a:ea typeface="Arial"/>
                  <a:cs typeface="Arial"/>
                  <a:sym typeface="Arial"/>
                </a:endParaRPr>
              </a:p>
            </p:txBody>
          </p:sp>
        </p:grpSp>
        <p:sp>
          <p:nvSpPr>
            <p:cNvPr id="237" name="Google Shape;237;p16"/>
            <p:cNvSpPr txBox="1"/>
            <p:nvPr/>
          </p:nvSpPr>
          <p:spPr>
            <a:xfrm>
              <a:off x="6654936" y="1595767"/>
              <a:ext cx="2862922" cy="15193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0" i="0" u="none" strike="noStrike" cap="none">
                  <a:solidFill>
                    <a:srgbClr val="333333"/>
                  </a:solidFill>
                  <a:latin typeface="Arial"/>
                  <a:ea typeface="Arial"/>
                  <a:cs typeface="Arial"/>
                  <a:sym typeface="Arial"/>
                </a:rPr>
                <a:t>Interacciones agua-tierra en el ciclo hidrológico</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Necesidades de agua para los cultivos de alimentos, piensos, combustibles y fibras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(de secano y de regadío)</a:t>
              </a:r>
              <a:endParaRPr/>
            </a:p>
          </p:txBody>
        </p:sp>
        <p:cxnSp>
          <p:nvCxnSpPr>
            <p:cNvPr id="238" name="Google Shape;238;p16"/>
            <p:cNvCxnSpPr/>
            <p:nvPr/>
          </p:nvCxnSpPr>
          <p:spPr>
            <a:xfrm flipH="1">
              <a:off x="5381940" y="2702550"/>
              <a:ext cx="1421619" cy="714473"/>
            </a:xfrm>
            <a:prstGeom prst="straightConnector1">
              <a:avLst/>
            </a:prstGeom>
            <a:noFill/>
            <a:ln w="9525" cap="flat" cmpd="sng">
              <a:solidFill>
                <a:srgbClr val="002060"/>
              </a:solidFill>
              <a:prstDash val="solid"/>
              <a:round/>
              <a:headEnd type="none" w="sm" len="sm"/>
              <a:tailEnd type="none" w="sm" len="sm"/>
            </a:ln>
          </p:spPr>
        </p:cxnSp>
        <p:sp>
          <p:nvSpPr>
            <p:cNvPr id="239" name="Google Shape;239;p16"/>
            <p:cNvSpPr txBox="1"/>
            <p:nvPr/>
          </p:nvSpPr>
          <p:spPr>
            <a:xfrm>
              <a:off x="135351" y="1641742"/>
              <a:ext cx="3009846" cy="222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Biomasa para la producción de biocombustibles y otros usos energéticos</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Energía necesaria para la preparación del campo y la cosecha </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Energía para la producción de fertilizantes, pesticidas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y otros insumos agrícolas</a:t>
              </a:r>
              <a:endParaRPr sz="1200">
                <a:solidFill>
                  <a:srgbClr val="333333"/>
                </a:solidFill>
                <a:latin typeface="Arial"/>
                <a:ea typeface="Arial"/>
                <a:cs typeface="Arial"/>
                <a:sym typeface="Arial"/>
              </a:endParaRPr>
            </a:p>
          </p:txBody>
        </p:sp>
        <p:cxnSp>
          <p:nvCxnSpPr>
            <p:cNvPr id="240" name="Google Shape;240;p16"/>
            <p:cNvCxnSpPr/>
            <p:nvPr/>
          </p:nvCxnSpPr>
          <p:spPr>
            <a:xfrm>
              <a:off x="2880205" y="2621616"/>
              <a:ext cx="1430861" cy="774549"/>
            </a:xfrm>
            <a:prstGeom prst="straightConnector1">
              <a:avLst/>
            </a:prstGeom>
            <a:noFill/>
            <a:ln w="9525" cap="flat" cmpd="sng">
              <a:solidFill>
                <a:srgbClr val="002060"/>
              </a:solidFill>
              <a:prstDash val="solid"/>
              <a:round/>
              <a:headEnd type="none" w="sm" len="sm"/>
              <a:tailEnd type="none" w="sm" len="sm"/>
            </a:ln>
          </p:spPr>
        </p:cxnSp>
        <p:sp>
          <p:nvSpPr>
            <p:cNvPr id="241" name="Google Shape;241;p16"/>
            <p:cNvSpPr/>
            <p:nvPr/>
          </p:nvSpPr>
          <p:spPr>
            <a:xfrm>
              <a:off x="9939827" y="2757823"/>
              <a:ext cx="922438" cy="2833618"/>
            </a:xfrm>
            <a:prstGeom prst="roundRect">
              <a:avLst>
                <a:gd name="adj" fmla="val 16667"/>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txBox="1"/>
            <p:nvPr/>
          </p:nvSpPr>
          <p:spPr>
            <a:xfrm rot="-5400000">
              <a:off x="9029265" y="3758420"/>
              <a:ext cx="2743559" cy="83237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Arial"/>
                <a:buNone/>
              </a:pPr>
              <a:r>
                <a:rPr lang="en-GB" sz="3200" b="1" i="0" u="none" strike="noStrike" cap="none">
                  <a:solidFill>
                    <a:srgbClr val="002060"/>
                  </a:solidFill>
                  <a:latin typeface="Arial"/>
                  <a:ea typeface="Arial"/>
                  <a:cs typeface="Arial"/>
                  <a:sym typeface="Arial"/>
                </a:rPr>
                <a:t>Clima</a:t>
              </a:r>
              <a:endParaRPr/>
            </a:p>
          </p:txBody>
        </p:sp>
        <p:sp>
          <p:nvSpPr>
            <p:cNvPr id="243" name="Google Shape;243;p16"/>
            <p:cNvSpPr/>
            <p:nvPr/>
          </p:nvSpPr>
          <p:spPr>
            <a:xfrm>
              <a:off x="7731802" y="3113740"/>
              <a:ext cx="2003956" cy="1062984"/>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44" name="Google Shape;244;p16"/>
            <p:cNvSpPr/>
            <p:nvPr/>
          </p:nvSpPr>
          <p:spPr>
            <a:xfrm rot="10800000">
              <a:off x="7675837" y="4217526"/>
              <a:ext cx="2029682" cy="1062984"/>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45" name="Google Shape;245;p16"/>
            <p:cNvSpPr txBox="1"/>
            <p:nvPr/>
          </p:nvSpPr>
          <p:spPr>
            <a:xfrm>
              <a:off x="7872044" y="3379234"/>
              <a:ext cx="15119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Arial"/>
                  <a:ea typeface="Arial"/>
                  <a:cs typeface="Arial"/>
                  <a:sym typeface="Arial"/>
                </a:rPr>
                <a:t>Emisiones de GEI</a:t>
              </a:r>
              <a:endParaRPr/>
            </a:p>
          </p:txBody>
        </p:sp>
        <p:sp>
          <p:nvSpPr>
            <p:cNvPr id="246" name="Google Shape;246;p16"/>
            <p:cNvSpPr txBox="1"/>
            <p:nvPr/>
          </p:nvSpPr>
          <p:spPr>
            <a:xfrm>
              <a:off x="7868455" y="4479373"/>
              <a:ext cx="200395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Arial"/>
                  <a:ea typeface="Arial"/>
                  <a:cs typeface="Arial"/>
                  <a:sym typeface="Arial"/>
                </a:rPr>
                <a:t>Precipitación, temperatura</a:t>
              </a:r>
              <a:endParaRPr/>
            </a:p>
          </p:txBody>
        </p:sp>
      </p:grpSp>
      <p:sp>
        <p:nvSpPr>
          <p:cNvPr id="247" name="Google Shape;247;p16"/>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a:solidFill>
                  <a:schemeClr val="dk1"/>
                </a:solidFill>
                <a:latin typeface="Open Sans"/>
                <a:ea typeface="Open Sans"/>
                <a:cs typeface="Open Sans"/>
                <a:sym typeface="Open Sans"/>
              </a:rPr>
              <a:t>1.3 ¿Qué son los modelos CLEW?</a:t>
            </a:r>
            <a:endParaRPr sz="4290" b="0" i="0" u="none">
              <a:solidFill>
                <a:schemeClr val="dk1"/>
              </a:solidFill>
              <a:latin typeface="Open Sans"/>
              <a:ea typeface="Open Sans"/>
              <a:cs typeface="Open Sans"/>
              <a:sym typeface="Open Sans"/>
            </a:endParaRPr>
          </a:p>
        </p:txBody>
      </p:sp>
      <p:sp>
        <p:nvSpPr>
          <p:cNvPr id="248" name="Google Shape;248;p16"/>
          <p:cNvSpPr/>
          <p:nvPr/>
        </p:nvSpPr>
        <p:spPr>
          <a:xfrm>
            <a:off x="9698887" y="1110427"/>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9" name="Google Shape;249;p16" descr="Lecture1_Slide16.mp3"/>
          <p:cNvPicPr preferRelativeResize="0"/>
          <p:nvPr/>
        </p:nvPicPr>
        <p:blipFill rotWithShape="1">
          <a:blip r:embed="rId3">
            <a:alphaModFix/>
          </a:blip>
          <a:srcRect/>
          <a:stretch/>
        </p:blipFill>
        <p:spPr>
          <a:xfrm>
            <a:off x="9811881" y="118179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txBox="1"/>
          <p:nvPr/>
        </p:nvSpPr>
        <p:spPr>
          <a:xfrm>
            <a:off x="664424" y="2034337"/>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Diagrama simplificado de CLEWs</a:t>
            </a:r>
            <a:endParaRPr/>
          </a:p>
        </p:txBody>
      </p:sp>
      <p:sp>
        <p:nvSpPr>
          <p:cNvPr id="256" name="Google Shape;256;p17"/>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17</a:t>
            </a:fld>
            <a:endParaRPr sz="1400" b="1">
              <a:solidFill>
                <a:schemeClr val="lt1"/>
              </a:solidFill>
              <a:latin typeface="Open Sans"/>
              <a:ea typeface="Open Sans"/>
              <a:cs typeface="Open Sans"/>
              <a:sym typeface="Open Sans"/>
            </a:endParaRPr>
          </a:p>
        </p:txBody>
      </p:sp>
      <p:sp>
        <p:nvSpPr>
          <p:cNvPr id="257" name="Google Shape;257;p17"/>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¿Qué son los modelos CLEW?</a:t>
            </a:r>
            <a:endParaRPr sz="4290" b="0" i="0">
              <a:solidFill>
                <a:schemeClr val="dk1"/>
              </a:solidFill>
              <a:latin typeface="Open Sans"/>
              <a:ea typeface="Open Sans"/>
              <a:cs typeface="Open Sans"/>
              <a:sym typeface="Open Sans"/>
            </a:endParaRPr>
          </a:p>
        </p:txBody>
      </p:sp>
      <p:grpSp>
        <p:nvGrpSpPr>
          <p:cNvPr id="258" name="Google Shape;258;p17"/>
          <p:cNvGrpSpPr/>
          <p:nvPr/>
        </p:nvGrpSpPr>
        <p:grpSpPr>
          <a:xfrm>
            <a:off x="1167970" y="2479784"/>
            <a:ext cx="9940754" cy="3831267"/>
            <a:chOff x="1437684" y="2144288"/>
            <a:chExt cx="9344045" cy="3831267"/>
          </a:xfrm>
        </p:grpSpPr>
        <p:sp>
          <p:nvSpPr>
            <p:cNvPr id="259" name="Google Shape;259;p17"/>
            <p:cNvSpPr/>
            <p:nvPr/>
          </p:nvSpPr>
          <p:spPr>
            <a:xfrm>
              <a:off x="4631289" y="4266051"/>
              <a:ext cx="67088" cy="1709504"/>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7"/>
            <p:cNvSpPr/>
            <p:nvPr/>
          </p:nvSpPr>
          <p:spPr>
            <a:xfrm>
              <a:off x="7324319" y="2591213"/>
              <a:ext cx="63643" cy="3384341"/>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7"/>
            <p:cNvSpPr txBox="1"/>
            <p:nvPr/>
          </p:nvSpPr>
          <p:spPr>
            <a:xfrm>
              <a:off x="1437684" y="2300150"/>
              <a:ext cx="1296144" cy="369332"/>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 </a:t>
              </a:r>
              <a:r>
                <a:rPr lang="en-GB" sz="1400" b="1" i="0" u="none" strike="noStrike" cap="none">
                  <a:solidFill>
                    <a:schemeClr val="lt1"/>
                  </a:solidFill>
                  <a:latin typeface="Calibri"/>
                  <a:ea typeface="Calibri"/>
                  <a:cs typeface="Calibri"/>
                  <a:sym typeface="Calibri"/>
                </a:rPr>
                <a:t>Carbó</a:t>
              </a:r>
              <a:r>
                <a:rPr lang="en-GB" sz="1400" b="1">
                  <a:solidFill>
                    <a:schemeClr val="lt1"/>
                  </a:solidFill>
                  <a:latin typeface="Calibri"/>
                  <a:ea typeface="Calibri"/>
                  <a:cs typeface="Calibri"/>
                  <a:sym typeface="Calibri"/>
                </a:rPr>
                <a:t>n</a:t>
              </a:r>
              <a:endParaRPr/>
            </a:p>
          </p:txBody>
        </p:sp>
        <p:sp>
          <p:nvSpPr>
            <p:cNvPr id="262" name="Google Shape;262;p17"/>
            <p:cNvSpPr txBox="1"/>
            <p:nvPr/>
          </p:nvSpPr>
          <p:spPr>
            <a:xfrm>
              <a:off x="1437684" y="3236254"/>
              <a:ext cx="1296144" cy="52322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FFFFFF"/>
                  </a:solidFill>
                  <a:latin typeface="Calibri"/>
                  <a:ea typeface="Calibri"/>
                  <a:cs typeface="Calibri"/>
                  <a:sym typeface="Calibri"/>
                </a:rPr>
                <a:t>Gas</a:t>
              </a:r>
              <a:endParaRPr/>
            </a:p>
            <a:p>
              <a:pPr marL="0" marR="0" lvl="0" indent="0" algn="ctr" rtl="0">
                <a:spcBef>
                  <a:spcPts val="0"/>
                </a:spcBef>
                <a:spcAft>
                  <a:spcPts val="0"/>
                </a:spcAft>
                <a:buNone/>
              </a:pPr>
              <a:r>
                <a:rPr lang="en-GB" sz="1400" b="1">
                  <a:solidFill>
                    <a:srgbClr val="FFFFFF"/>
                  </a:solidFill>
                  <a:latin typeface="Calibri"/>
                  <a:ea typeface="Calibri"/>
                  <a:cs typeface="Calibri"/>
                  <a:sym typeface="Calibri"/>
                </a:rPr>
                <a:t>campo</a:t>
              </a:r>
              <a:endParaRPr/>
            </a:p>
          </p:txBody>
        </p:sp>
        <p:sp>
          <p:nvSpPr>
            <p:cNvPr id="263" name="Google Shape;263;p17"/>
            <p:cNvSpPr txBox="1"/>
            <p:nvPr/>
          </p:nvSpPr>
          <p:spPr>
            <a:xfrm>
              <a:off x="5231904" y="2228144"/>
              <a:ext cx="1296144" cy="523220"/>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Calibri"/>
                  <a:ea typeface="Calibri"/>
                  <a:cs typeface="Calibri"/>
                  <a:sym typeface="Calibri"/>
                </a:rPr>
                <a:t> Carbó</a:t>
              </a:r>
              <a:r>
                <a:rPr lang="en-GB" sz="1400" b="1">
                  <a:solidFill>
                    <a:schemeClr val="lt1"/>
                  </a:solidFill>
                  <a:latin typeface="Calibri"/>
                  <a:ea typeface="Calibri"/>
                  <a:cs typeface="Calibri"/>
                  <a:sym typeface="Calibri"/>
                </a:rPr>
                <a:t>n </a:t>
              </a:r>
              <a:endParaRPr sz="1400">
                <a:solidFill>
                  <a:schemeClr val="lt1"/>
                </a:solidFill>
                <a:latin typeface="Calibri"/>
                <a:ea typeface="Calibri"/>
                <a:cs typeface="Calibri"/>
                <a:sym typeface="Calibri"/>
              </a:endParaRPr>
            </a:p>
            <a:p>
              <a:pPr marL="0" marR="0" lvl="0" indent="0" algn="ctr" rtl="0">
                <a:spcBef>
                  <a:spcPts val="0"/>
                </a:spcBef>
                <a:spcAft>
                  <a:spcPts val="0"/>
                </a:spcAft>
                <a:buNone/>
              </a:pPr>
              <a:r>
                <a:rPr lang="en-GB" sz="1400" b="1">
                  <a:solidFill>
                    <a:schemeClr val="lt1"/>
                  </a:solidFill>
                  <a:latin typeface="Calibri"/>
                  <a:ea typeface="Calibri"/>
                  <a:cs typeface="Calibri"/>
                  <a:sym typeface="Calibri"/>
                </a:rPr>
                <a:t>Central eléctrica</a:t>
              </a:r>
              <a:endParaRPr sz="1400">
                <a:solidFill>
                  <a:schemeClr val="lt1"/>
                </a:solidFill>
                <a:latin typeface="Calibri"/>
                <a:ea typeface="Calibri"/>
                <a:cs typeface="Calibri"/>
                <a:sym typeface="Calibri"/>
              </a:endParaRPr>
            </a:p>
          </p:txBody>
        </p:sp>
        <p:sp>
          <p:nvSpPr>
            <p:cNvPr id="264" name="Google Shape;264;p17"/>
            <p:cNvSpPr txBox="1"/>
            <p:nvPr/>
          </p:nvSpPr>
          <p:spPr>
            <a:xfrm>
              <a:off x="5231904" y="3193592"/>
              <a:ext cx="1296144" cy="52322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Gas</a:t>
              </a:r>
              <a:endParaRPr sz="1400" b="1">
                <a:solidFill>
                  <a:schemeClr val="lt1"/>
                </a:solidFill>
                <a:latin typeface="Calibri"/>
                <a:ea typeface="Calibri"/>
                <a:cs typeface="Calibri"/>
                <a:sym typeface="Calibri"/>
              </a:endParaRPr>
            </a:p>
            <a:p>
              <a:pPr marL="0" marR="0" lvl="0" indent="0" algn="ctr" rtl="0">
                <a:spcBef>
                  <a:spcPts val="0"/>
                </a:spcBef>
                <a:spcAft>
                  <a:spcPts val="0"/>
                </a:spcAft>
                <a:buNone/>
              </a:pPr>
              <a:r>
                <a:rPr lang="en-GB" sz="1400" b="1">
                  <a:solidFill>
                    <a:schemeClr val="lt1"/>
                  </a:solidFill>
                  <a:latin typeface="Calibri"/>
                  <a:ea typeface="Calibri"/>
                  <a:cs typeface="Calibri"/>
                  <a:sym typeface="Calibri"/>
                </a:rPr>
                <a:t>Central eléctrica</a:t>
              </a:r>
              <a:endParaRPr sz="1400" b="1">
                <a:solidFill>
                  <a:schemeClr val="lt1"/>
                </a:solidFill>
                <a:latin typeface="Calibri"/>
                <a:ea typeface="Calibri"/>
                <a:cs typeface="Calibri"/>
                <a:sym typeface="Calibri"/>
              </a:endParaRPr>
            </a:p>
          </p:txBody>
        </p:sp>
        <p:sp>
          <p:nvSpPr>
            <p:cNvPr id="265" name="Google Shape;265;p17"/>
            <p:cNvSpPr txBox="1"/>
            <p:nvPr/>
          </p:nvSpPr>
          <p:spPr>
            <a:xfrm>
              <a:off x="5231904" y="4172360"/>
              <a:ext cx="1296144" cy="52322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Agua</a:t>
              </a:r>
              <a:endParaRPr/>
            </a:p>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Tratamiento</a:t>
              </a:r>
              <a:endParaRPr/>
            </a:p>
          </p:txBody>
        </p:sp>
        <p:sp>
          <p:nvSpPr>
            <p:cNvPr id="266" name="Google Shape;266;p17"/>
            <p:cNvSpPr txBox="1"/>
            <p:nvPr/>
          </p:nvSpPr>
          <p:spPr>
            <a:xfrm>
              <a:off x="9325655" y="2282519"/>
              <a:ext cx="1440160" cy="584775"/>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 </a:t>
              </a:r>
              <a:r>
                <a:rPr lang="en-GB" sz="1400" b="1">
                  <a:solidFill>
                    <a:srgbClr val="FFFFFF"/>
                  </a:solidFill>
                  <a:latin typeface="Calibri"/>
                  <a:ea typeface="Calibri"/>
                  <a:cs typeface="Calibri"/>
                  <a:sym typeface="Calibri"/>
                </a:rPr>
                <a:t>Electrodoméstico</a:t>
              </a:r>
              <a:endParaRPr sz="1400" b="1">
                <a:solidFill>
                  <a:srgbClr val="FFFFFF"/>
                </a:solidFill>
                <a:latin typeface="Calibri"/>
                <a:ea typeface="Calibri"/>
                <a:cs typeface="Calibri"/>
                <a:sym typeface="Calibri"/>
              </a:endParaRPr>
            </a:p>
            <a:p>
              <a:pPr marL="0" marR="0" lvl="0" indent="0" algn="ctr" rtl="0">
                <a:spcBef>
                  <a:spcPts val="0"/>
                </a:spcBef>
                <a:spcAft>
                  <a:spcPts val="0"/>
                </a:spcAft>
                <a:buNone/>
              </a:pPr>
              <a:endParaRPr sz="1400" b="1">
                <a:solidFill>
                  <a:srgbClr val="FFFFFF"/>
                </a:solidFill>
                <a:latin typeface="Calibri"/>
                <a:ea typeface="Calibri"/>
                <a:cs typeface="Calibri"/>
                <a:sym typeface="Calibri"/>
              </a:endParaRPr>
            </a:p>
          </p:txBody>
        </p:sp>
        <p:sp>
          <p:nvSpPr>
            <p:cNvPr id="267" name="Google Shape;267;p17"/>
            <p:cNvSpPr txBox="1"/>
            <p:nvPr/>
          </p:nvSpPr>
          <p:spPr>
            <a:xfrm>
              <a:off x="9325655" y="3263991"/>
              <a:ext cx="1440160" cy="584775"/>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 </a:t>
              </a:r>
              <a:r>
                <a:rPr lang="en-GB" sz="1400" b="1">
                  <a:solidFill>
                    <a:srgbClr val="FFFFFF"/>
                  </a:solidFill>
                  <a:latin typeface="Calibri"/>
                  <a:ea typeface="Calibri"/>
                  <a:cs typeface="Calibri"/>
                  <a:sym typeface="Calibri"/>
                </a:rPr>
                <a:t>Equipamiento industrial</a:t>
              </a:r>
              <a:endParaRPr/>
            </a:p>
          </p:txBody>
        </p:sp>
        <p:sp>
          <p:nvSpPr>
            <p:cNvPr id="268" name="Google Shape;268;p17"/>
            <p:cNvSpPr/>
            <p:nvPr/>
          </p:nvSpPr>
          <p:spPr>
            <a:xfrm>
              <a:off x="2747218" y="2479300"/>
              <a:ext cx="2467301" cy="111913"/>
            </a:xfrm>
            <a:prstGeom prst="rightArrow">
              <a:avLst>
                <a:gd name="adj1" fmla="val 50000"/>
                <a:gd name="adj2" fmla="val 50000"/>
              </a:avLst>
            </a:prstGeom>
            <a:solidFill>
              <a:srgbClr val="75707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p17"/>
            <p:cNvSpPr/>
            <p:nvPr/>
          </p:nvSpPr>
          <p:spPr>
            <a:xfrm>
              <a:off x="2747218" y="3415404"/>
              <a:ext cx="2484686" cy="112511"/>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p17"/>
            <p:cNvSpPr/>
            <p:nvPr/>
          </p:nvSpPr>
          <p:spPr>
            <a:xfrm>
              <a:off x="6552318" y="4423516"/>
              <a:ext cx="2743200" cy="128016"/>
            </a:xfrm>
            <a:prstGeom prst="rightArrow">
              <a:avLst>
                <a:gd name="adj1" fmla="val 50000"/>
                <a:gd name="adj2" fmla="val 50000"/>
              </a:avLst>
            </a:prstGeom>
            <a:solidFill>
              <a:srgbClr val="8DA9DB"/>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1" name="Google Shape;271;p17"/>
            <p:cNvSpPr txBox="1"/>
            <p:nvPr/>
          </p:nvSpPr>
          <p:spPr>
            <a:xfrm>
              <a:off x="9308796" y="4226735"/>
              <a:ext cx="1440160" cy="523220"/>
            </a:xfrm>
            <a:prstGeom prst="rect">
              <a:avLst/>
            </a:prstGeom>
            <a:solidFill>
              <a:srgbClr val="8DA9DB"/>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 Agua potable</a:t>
              </a:r>
              <a:endParaRPr/>
            </a:p>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rgbClr val="FFFFFF"/>
                </a:solidFill>
                <a:latin typeface="Calibri"/>
                <a:ea typeface="Calibri"/>
                <a:cs typeface="Calibri"/>
                <a:sym typeface="Calibri"/>
              </a:endParaRPr>
            </a:p>
          </p:txBody>
        </p:sp>
        <p:sp>
          <p:nvSpPr>
            <p:cNvPr id="272" name="Google Shape;272;p17"/>
            <p:cNvSpPr/>
            <p:nvPr/>
          </p:nvSpPr>
          <p:spPr>
            <a:xfrm>
              <a:off x="6548972" y="2479300"/>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17"/>
            <p:cNvSpPr txBox="1"/>
            <p:nvPr/>
          </p:nvSpPr>
          <p:spPr>
            <a:xfrm>
              <a:off x="3059665" y="2144288"/>
              <a:ext cx="11571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757070"/>
                  </a:solidFill>
                  <a:latin typeface="Calibri"/>
                  <a:ea typeface="Calibri"/>
                  <a:cs typeface="Calibri"/>
                  <a:sym typeface="Calibri"/>
                </a:rPr>
                <a:t>Carbón</a:t>
              </a:r>
              <a:endParaRPr/>
            </a:p>
          </p:txBody>
        </p:sp>
        <p:sp>
          <p:nvSpPr>
            <p:cNvPr id="274" name="Google Shape;274;p17"/>
            <p:cNvSpPr txBox="1"/>
            <p:nvPr/>
          </p:nvSpPr>
          <p:spPr>
            <a:xfrm>
              <a:off x="2984271" y="3027844"/>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00000"/>
                  </a:solidFill>
                  <a:latin typeface="Calibri"/>
                  <a:ea typeface="Calibri"/>
                  <a:cs typeface="Calibri"/>
                  <a:sym typeface="Calibri"/>
                </a:rPr>
                <a:t>Gas natural</a:t>
              </a:r>
              <a:endParaRPr/>
            </a:p>
          </p:txBody>
        </p:sp>
        <p:sp>
          <p:nvSpPr>
            <p:cNvPr id="275" name="Google Shape;275;p17"/>
            <p:cNvSpPr txBox="1"/>
            <p:nvPr/>
          </p:nvSpPr>
          <p:spPr>
            <a:xfrm>
              <a:off x="3028063" y="4090346"/>
              <a:ext cx="8308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2F5496"/>
                  </a:solidFill>
                  <a:latin typeface="Calibri"/>
                  <a:ea typeface="Calibri"/>
                  <a:cs typeface="Calibri"/>
                  <a:sym typeface="Calibri"/>
                </a:rPr>
                <a:t>Agua</a:t>
              </a:r>
              <a:endParaRPr/>
            </a:p>
          </p:txBody>
        </p:sp>
        <p:sp>
          <p:nvSpPr>
            <p:cNvPr id="276" name="Google Shape;276;p17"/>
            <p:cNvSpPr txBox="1"/>
            <p:nvPr/>
          </p:nvSpPr>
          <p:spPr>
            <a:xfrm>
              <a:off x="7594681" y="4118192"/>
              <a:ext cx="1725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8DA9DB"/>
                  </a:solidFill>
                  <a:latin typeface="Calibri"/>
                  <a:ea typeface="Calibri"/>
                  <a:cs typeface="Calibri"/>
                  <a:sym typeface="Calibri"/>
                </a:rPr>
                <a:t>Agua tratada</a:t>
              </a:r>
              <a:endParaRPr/>
            </a:p>
          </p:txBody>
        </p:sp>
        <p:sp>
          <p:nvSpPr>
            <p:cNvPr id="277" name="Google Shape;277;p17"/>
            <p:cNvSpPr txBox="1"/>
            <p:nvPr/>
          </p:nvSpPr>
          <p:spPr>
            <a:xfrm>
              <a:off x="7543137" y="2162011"/>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FFC000"/>
                  </a:solidFill>
                  <a:latin typeface="Calibri"/>
                  <a:ea typeface="Calibri"/>
                  <a:cs typeface="Calibri"/>
                  <a:sym typeface="Calibri"/>
                </a:rPr>
                <a:t>Electricidad</a:t>
              </a:r>
              <a:endParaRPr/>
            </a:p>
          </p:txBody>
        </p:sp>
        <p:sp>
          <p:nvSpPr>
            <p:cNvPr id="278" name="Google Shape;278;p17"/>
            <p:cNvSpPr txBox="1"/>
            <p:nvPr/>
          </p:nvSpPr>
          <p:spPr>
            <a:xfrm>
              <a:off x="1437684" y="5252478"/>
              <a:ext cx="1296144" cy="523220"/>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Recursos de la tierra</a:t>
              </a:r>
              <a:endParaRPr/>
            </a:p>
          </p:txBody>
        </p:sp>
        <p:sp>
          <p:nvSpPr>
            <p:cNvPr id="279" name="Google Shape;279;p17"/>
            <p:cNvSpPr/>
            <p:nvPr/>
          </p:nvSpPr>
          <p:spPr>
            <a:xfrm>
              <a:off x="2720709" y="5459230"/>
              <a:ext cx="2511195" cy="152695"/>
            </a:xfrm>
            <a:prstGeom prst="rightArrow">
              <a:avLst>
                <a:gd name="adj1" fmla="val 50000"/>
                <a:gd name="adj2" fmla="val 50000"/>
              </a:avLst>
            </a:prstGeom>
            <a:solidFill>
              <a:srgbClr val="70AD47"/>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0" name="Google Shape;280;p17"/>
            <p:cNvSpPr txBox="1"/>
            <p:nvPr/>
          </p:nvSpPr>
          <p:spPr>
            <a:xfrm>
              <a:off x="2903343" y="5171188"/>
              <a:ext cx="17345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70AD47"/>
                  </a:solidFill>
                  <a:latin typeface="Calibri"/>
                  <a:ea typeface="Calibri"/>
                  <a:cs typeface="Calibri"/>
                  <a:sym typeface="Calibri"/>
                </a:rPr>
                <a:t>Tipo de terreno</a:t>
              </a:r>
              <a:endParaRPr sz="1800" b="1">
                <a:solidFill>
                  <a:srgbClr val="70AD47"/>
                </a:solidFill>
                <a:latin typeface="Calibri"/>
                <a:ea typeface="Calibri"/>
                <a:cs typeface="Calibri"/>
                <a:sym typeface="Calibri"/>
              </a:endParaRPr>
            </a:p>
          </p:txBody>
        </p:sp>
        <p:sp>
          <p:nvSpPr>
            <p:cNvPr id="281" name="Google Shape;281;p17"/>
            <p:cNvSpPr txBox="1"/>
            <p:nvPr/>
          </p:nvSpPr>
          <p:spPr>
            <a:xfrm>
              <a:off x="5223605" y="5329403"/>
              <a:ext cx="1296144" cy="307777"/>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Cultivo de maíz</a:t>
              </a:r>
              <a:endParaRPr/>
            </a:p>
          </p:txBody>
        </p:sp>
        <p:sp>
          <p:nvSpPr>
            <p:cNvPr id="282" name="Google Shape;282;p17"/>
            <p:cNvSpPr txBox="1"/>
            <p:nvPr/>
          </p:nvSpPr>
          <p:spPr>
            <a:xfrm>
              <a:off x="9341569" y="5234847"/>
              <a:ext cx="1440160" cy="584775"/>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r>
                <a:rPr lang="en-GB" sz="1400" b="1" i="0" u="none" strike="noStrike" cap="none">
                  <a:solidFill>
                    <a:srgbClr val="FFFFFF"/>
                  </a:solidFill>
                  <a:latin typeface="Calibri"/>
                  <a:ea typeface="Calibri"/>
                  <a:cs typeface="Calibri"/>
                  <a:sym typeface="Calibri"/>
                </a:rPr>
                <a:t>Alimentación en el hogar</a:t>
              </a:r>
              <a:endParaRPr/>
            </a:p>
          </p:txBody>
        </p:sp>
        <p:sp>
          <p:nvSpPr>
            <p:cNvPr id="283" name="Google Shape;283;p17"/>
            <p:cNvSpPr/>
            <p:nvPr/>
          </p:nvSpPr>
          <p:spPr>
            <a:xfrm>
              <a:off x="6563204" y="5459231"/>
              <a:ext cx="2743200" cy="128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17"/>
            <p:cNvSpPr txBox="1"/>
            <p:nvPr/>
          </p:nvSpPr>
          <p:spPr>
            <a:xfrm>
              <a:off x="7783629" y="5107515"/>
              <a:ext cx="812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55A11"/>
                  </a:solidFill>
                  <a:latin typeface="Calibri"/>
                  <a:ea typeface="Calibri"/>
                  <a:cs typeface="Calibri"/>
                  <a:sym typeface="Calibri"/>
                </a:rPr>
                <a:t>Maíz</a:t>
              </a:r>
              <a:endParaRPr/>
            </a:p>
          </p:txBody>
        </p:sp>
        <p:sp>
          <p:nvSpPr>
            <p:cNvPr id="285" name="Google Shape;285;p17"/>
            <p:cNvSpPr txBox="1"/>
            <p:nvPr/>
          </p:nvSpPr>
          <p:spPr>
            <a:xfrm>
              <a:off x="1451074" y="4244366"/>
              <a:ext cx="1296144" cy="52322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Agua</a:t>
              </a:r>
              <a:endParaRPr/>
            </a:p>
            <a:p>
              <a:pPr marL="0" marR="0" lvl="0" indent="0" algn="ctr" rtl="0">
                <a:lnSpc>
                  <a:spcPct val="100000"/>
                </a:lnSpc>
                <a:spcBef>
                  <a:spcPts val="0"/>
                </a:spcBef>
                <a:spcAft>
                  <a:spcPts val="0"/>
                </a:spcAft>
                <a:buClr>
                  <a:srgbClr val="FFFFFF"/>
                </a:buClr>
                <a:buSzPts val="1400"/>
                <a:buFont typeface="Calibri"/>
                <a:buNone/>
              </a:pPr>
              <a:r>
                <a:rPr lang="en-GB" sz="1400" b="1" i="0" u="none" strike="noStrike" cap="none">
                  <a:solidFill>
                    <a:srgbClr val="FFFFFF"/>
                  </a:solidFill>
                  <a:latin typeface="Calibri"/>
                  <a:ea typeface="Calibri"/>
                  <a:cs typeface="Calibri"/>
                  <a:sym typeface="Calibri"/>
                </a:rPr>
                <a:t>recurso</a:t>
              </a:r>
              <a:endParaRPr/>
            </a:p>
          </p:txBody>
        </p:sp>
        <p:sp>
          <p:nvSpPr>
            <p:cNvPr id="286" name="Google Shape;286;p17"/>
            <p:cNvSpPr/>
            <p:nvPr/>
          </p:nvSpPr>
          <p:spPr>
            <a:xfrm>
              <a:off x="2733828" y="4437317"/>
              <a:ext cx="2504361" cy="130215"/>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17"/>
            <p:cNvSpPr/>
            <p:nvPr/>
          </p:nvSpPr>
          <p:spPr>
            <a:xfrm>
              <a:off x="4439816" y="263944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8" name="Google Shape;288;p17"/>
            <p:cNvSpPr/>
            <p:nvPr/>
          </p:nvSpPr>
          <p:spPr>
            <a:xfrm>
              <a:off x="4439816" y="362037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9" name="Google Shape;289;p17"/>
            <p:cNvSpPr/>
            <p:nvPr/>
          </p:nvSpPr>
          <p:spPr>
            <a:xfrm>
              <a:off x="4439816" y="2709224"/>
              <a:ext cx="82713" cy="3047311"/>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0" name="Google Shape;290;p17"/>
            <p:cNvSpPr/>
            <p:nvPr/>
          </p:nvSpPr>
          <p:spPr>
            <a:xfrm rot="5400000">
              <a:off x="5972543" y="4571888"/>
              <a:ext cx="64130" cy="27432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1" name="Google Shape;291;p17"/>
            <p:cNvSpPr/>
            <p:nvPr/>
          </p:nvSpPr>
          <p:spPr>
            <a:xfrm>
              <a:off x="4675057" y="4228155"/>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2" name="Google Shape;292;p17"/>
            <p:cNvSpPr/>
            <p:nvPr/>
          </p:nvSpPr>
          <p:spPr>
            <a:xfrm>
              <a:off x="4704955" y="5229817"/>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17"/>
            <p:cNvSpPr/>
            <p:nvPr/>
          </p:nvSpPr>
          <p:spPr>
            <a:xfrm>
              <a:off x="4474999" y="5637181"/>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17"/>
            <p:cNvSpPr/>
            <p:nvPr/>
          </p:nvSpPr>
          <p:spPr>
            <a:xfrm>
              <a:off x="6584138" y="3492354"/>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95" name="Google Shape;295;p17"/>
          <p:cNvSpPr/>
          <p:nvPr/>
        </p:nvSpPr>
        <p:spPr>
          <a:xfrm>
            <a:off x="9397160" y="1015747"/>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6" name="Google Shape;296;p17" descr="Lecture1_Slide17.mp3"/>
          <p:cNvPicPr preferRelativeResize="0"/>
          <p:nvPr/>
        </p:nvPicPr>
        <p:blipFill rotWithShape="1">
          <a:blip r:embed="rId3">
            <a:alphaModFix/>
          </a:blip>
          <a:srcRect/>
          <a:stretch/>
        </p:blipFill>
        <p:spPr>
          <a:xfrm>
            <a:off x="9443054" y="107298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p:nvPr/>
        </p:nvSpPr>
        <p:spPr>
          <a:xfrm>
            <a:off x="656403" y="2034577"/>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Objetivo de la modelización de los CLEW</a:t>
            </a:r>
            <a:endParaRPr sz="2000">
              <a:solidFill>
                <a:srgbClr val="8DA9DB"/>
              </a:solidFill>
              <a:latin typeface="Open Sans"/>
              <a:ea typeface="Open Sans"/>
              <a:cs typeface="Open Sans"/>
              <a:sym typeface="Open Sans"/>
            </a:endParaRPr>
          </a:p>
        </p:txBody>
      </p:sp>
      <p:sp>
        <p:nvSpPr>
          <p:cNvPr id="303" name="Google Shape;303;p18"/>
          <p:cNvSpPr/>
          <p:nvPr/>
        </p:nvSpPr>
        <p:spPr>
          <a:xfrm>
            <a:off x="656403" y="2553992"/>
            <a:ext cx="107735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21318"/>
                </a:solidFill>
                <a:latin typeface="Open Sans"/>
                <a:ea typeface="Open Sans"/>
                <a:cs typeface="Open Sans"/>
                <a:sym typeface="Open Sans"/>
              </a:rPr>
              <a:t>Proporcionar a las partes interesadas la política pertinente:</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Conocimiento de las principales interrelaciones y dinámicas del nexo energía-alimentación-agua</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Resultados sólidos para apoyar la cohesión en las políticas y medidas</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Conocimiento de los riesgos y oportunidades</a:t>
            </a:r>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Roboto"/>
              <a:ea typeface="Roboto"/>
              <a:cs typeface="Roboto"/>
              <a:sym typeface="Roboto"/>
            </a:endParaRPr>
          </a:p>
        </p:txBody>
      </p:sp>
      <p:sp>
        <p:nvSpPr>
          <p:cNvPr id="304" name="Google Shape;304;p18"/>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¿Qué son los modelos CLEW?</a:t>
            </a:r>
            <a:endParaRPr sz="4290" b="0" i="0">
              <a:solidFill>
                <a:schemeClr val="dk1"/>
              </a:solidFill>
              <a:latin typeface="Open Sans"/>
              <a:ea typeface="Open Sans"/>
              <a:cs typeface="Open Sans"/>
              <a:sym typeface="Open Sans"/>
            </a:endParaRPr>
          </a:p>
        </p:txBody>
      </p:sp>
      <p:sp>
        <p:nvSpPr>
          <p:cNvPr id="305" name="Google Shape;305;p18"/>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18</a:t>
            </a:fld>
            <a:endParaRPr sz="1400" b="1">
              <a:solidFill>
                <a:schemeClr val="lt1"/>
              </a:solidFill>
              <a:latin typeface="Open Sans"/>
              <a:ea typeface="Open Sans"/>
              <a:cs typeface="Open Sans"/>
              <a:sym typeface="Open Sans"/>
            </a:endParaRPr>
          </a:p>
        </p:txBody>
      </p:sp>
      <p:sp>
        <p:nvSpPr>
          <p:cNvPr id="306" name="Google Shape;306;p18"/>
          <p:cNvSpPr/>
          <p:nvPr/>
        </p:nvSpPr>
        <p:spPr>
          <a:xfrm>
            <a:off x="9592206" y="1028093"/>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18" descr="Lecture1_Slide18.mp3"/>
          <p:cNvPicPr preferRelativeResize="0"/>
          <p:nvPr/>
        </p:nvPicPr>
        <p:blipFill rotWithShape="1">
          <a:blip r:embed="rId3">
            <a:alphaModFix/>
          </a:blip>
          <a:srcRect/>
          <a:stretch/>
        </p:blipFill>
        <p:spPr>
          <a:xfrm>
            <a:off x="9663571" y="109945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p:nvPr/>
        </p:nvSpPr>
        <p:spPr>
          <a:xfrm>
            <a:off x="632340" y="2007650"/>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Advertencias que hay que tener en cuenta al aplicar la metodología de los CLEWs</a:t>
            </a:r>
            <a:endParaRPr/>
          </a:p>
        </p:txBody>
      </p:sp>
      <p:sp>
        <p:nvSpPr>
          <p:cNvPr id="314" name="Google Shape;314;p19"/>
          <p:cNvSpPr/>
          <p:nvPr/>
        </p:nvSpPr>
        <p:spPr>
          <a:xfrm>
            <a:off x="576192" y="2555498"/>
            <a:ext cx="10726030" cy="192360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Los modelos de CLEWs no son bolas de cristal</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Los modelos CLEWs tienen una </a:t>
            </a:r>
            <a:r>
              <a:rPr lang="en-GB" sz="2000">
                <a:solidFill>
                  <a:schemeClr val="dk1"/>
                </a:solidFill>
                <a:latin typeface="Open Sans"/>
                <a:ea typeface="Open Sans"/>
                <a:cs typeface="Open Sans"/>
                <a:sym typeface="Open Sans"/>
              </a:rPr>
              <a:t>representación</a:t>
            </a:r>
            <a:r>
              <a:rPr lang="en-GB" sz="2000" b="0" i="0" u="none" strike="noStrike" cap="none">
                <a:solidFill>
                  <a:schemeClr val="dk1"/>
                </a:solidFill>
                <a:latin typeface="Open Sans"/>
                <a:ea typeface="Open Sans"/>
                <a:cs typeface="Open Sans"/>
                <a:sym typeface="Open Sans"/>
              </a:rPr>
              <a:t> idealizada </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Algunas políticas y medidas no pueden representarse directamente en el modelo CLEWs</a:t>
            </a:r>
            <a:endParaRPr sz="20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sp>
        <p:nvSpPr>
          <p:cNvPr id="315" name="Google Shape;315;p19"/>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19</a:t>
            </a:fld>
            <a:endParaRPr sz="1400" b="1">
              <a:solidFill>
                <a:schemeClr val="lt1"/>
              </a:solidFill>
              <a:latin typeface="Open Sans"/>
              <a:ea typeface="Open Sans"/>
              <a:cs typeface="Open Sans"/>
              <a:sym typeface="Open Sans"/>
            </a:endParaRPr>
          </a:p>
        </p:txBody>
      </p:sp>
      <p:sp>
        <p:nvSpPr>
          <p:cNvPr id="316" name="Google Shape;316;p19"/>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¿Qué son los modelos CLEW?</a:t>
            </a:r>
            <a:endParaRPr sz="4290" b="0" i="0">
              <a:solidFill>
                <a:schemeClr val="dk1"/>
              </a:solidFill>
              <a:latin typeface="Open Sans"/>
              <a:ea typeface="Open Sans"/>
              <a:cs typeface="Open Sans"/>
              <a:sym typeface="Open Sans"/>
            </a:endParaRPr>
          </a:p>
        </p:txBody>
      </p:sp>
      <p:sp>
        <p:nvSpPr>
          <p:cNvPr id="317" name="Google Shape;317;p19"/>
          <p:cNvSpPr/>
          <p:nvPr/>
        </p:nvSpPr>
        <p:spPr>
          <a:xfrm>
            <a:off x="9234175" y="975747"/>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19" descr="Lecture1_Slide19.mp3"/>
          <p:cNvPicPr preferRelativeResize="0"/>
          <p:nvPr/>
        </p:nvPicPr>
        <p:blipFill rotWithShape="1">
          <a:blip r:embed="rId3">
            <a:alphaModFix/>
          </a:blip>
          <a:srcRect/>
          <a:stretch/>
        </p:blipFill>
        <p:spPr>
          <a:xfrm>
            <a:off x="9290012" y="104711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647838" y="705100"/>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Resultados del aprendizaje</a:t>
            </a:r>
            <a:endParaRPr/>
          </a:p>
        </p:txBody>
      </p:sp>
      <p:sp>
        <p:nvSpPr>
          <p:cNvPr id="89" name="Google Shape;89;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b="0">
                <a:latin typeface="Open Sans"/>
                <a:ea typeface="Open Sans"/>
                <a:cs typeface="Open Sans"/>
                <a:sym typeface="Open Sans"/>
              </a:rPr>
              <a:t>OIT1: Familiarizarse con el nexo energía-alimentación-agua-clima, sus interrelaciones y su relación con el desarrollo sostenible</a:t>
            </a:r>
            <a:endParaRPr/>
          </a:p>
          <a:p>
            <a:pPr marL="228600" lvl="0" indent="-228600" algn="l" rtl="0">
              <a:lnSpc>
                <a:spcPct val="100000"/>
              </a:lnSpc>
              <a:spcBef>
                <a:spcPts val="1200"/>
              </a:spcBef>
              <a:spcAft>
                <a:spcPts val="0"/>
              </a:spcAft>
              <a:buClr>
                <a:schemeClr val="dk1"/>
              </a:buClr>
              <a:buSzPts val="2000"/>
              <a:buChar char="•"/>
            </a:pPr>
            <a:r>
              <a:rPr lang="en-GB" b="0">
                <a:latin typeface="Open Sans"/>
                <a:ea typeface="Open Sans"/>
                <a:cs typeface="Open Sans"/>
                <a:sym typeface="Open Sans"/>
              </a:rPr>
              <a:t>OIT2: Conocer conceptualmente el marco de los CLEWs y sus principales métodos y aplicaciones</a:t>
            </a:r>
            <a:endParaRPr/>
          </a:p>
          <a:p>
            <a:pPr marL="228600" lvl="0" indent="-101600" algn="l" rtl="0">
              <a:lnSpc>
                <a:spcPct val="100000"/>
              </a:lnSpc>
              <a:spcBef>
                <a:spcPts val="1200"/>
              </a:spcBef>
              <a:spcAft>
                <a:spcPts val="0"/>
              </a:spcAft>
              <a:buClr>
                <a:schemeClr val="dk1"/>
              </a:buClr>
              <a:buSzPts val="2000"/>
              <a:buNone/>
            </a:pPr>
            <a:endParaRPr>
              <a:latin typeface="Open Sans"/>
              <a:ea typeface="Open Sans"/>
              <a:cs typeface="Open Sans"/>
              <a:sym typeface="Open Sans"/>
            </a:endParaRPr>
          </a:p>
        </p:txBody>
      </p:sp>
      <p:sp>
        <p:nvSpPr>
          <p:cNvPr id="90" name="Google Shape;90;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91" name="Google Shape;91;p2"/>
          <p:cNvSpPr txBox="1">
            <a:spLocks noGrp="1"/>
          </p:cNvSpPr>
          <p:nvPr>
            <p:ph type="body" idx="2"/>
          </p:nvPr>
        </p:nvSpPr>
        <p:spPr>
          <a:xfrm>
            <a:off x="649061" y="2056132"/>
            <a:ext cx="4839380" cy="4392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C6E7"/>
              </a:buClr>
              <a:buSzPts val="2000"/>
              <a:buNone/>
            </a:pPr>
            <a:r>
              <a:rPr lang="en-GB" b="0">
                <a:solidFill>
                  <a:srgbClr val="B3C6E7"/>
                </a:solidFill>
                <a:latin typeface="Open Sans"/>
                <a:ea typeface="Open Sans"/>
                <a:cs typeface="Open Sans"/>
                <a:sym typeface="Open Sans"/>
              </a:rPr>
              <a:t>Al final de esta conferencia, usted:</a:t>
            </a:r>
            <a:endParaRPr/>
          </a:p>
        </p:txBody>
      </p:sp>
      <p:sp>
        <p:nvSpPr>
          <p:cNvPr id="92" name="Google Shape;92;p2"/>
          <p:cNvSpPr/>
          <p:nvPr/>
        </p:nvSpPr>
        <p:spPr>
          <a:xfrm>
            <a:off x="8069601" y="1234064"/>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2" descr="Lecture1_Slide2.mp3"/>
          <p:cNvPicPr preferRelativeResize="0"/>
          <p:nvPr/>
        </p:nvPicPr>
        <p:blipFill rotWithShape="1">
          <a:blip r:embed="rId3">
            <a:alphaModFix/>
          </a:blip>
          <a:srcRect/>
          <a:stretch/>
        </p:blipFill>
        <p:spPr>
          <a:xfrm>
            <a:off x="8140966" y="130542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Conferencia 1.3 Referencias</a:t>
            </a:r>
            <a:endParaRPr/>
          </a:p>
        </p:txBody>
      </p:sp>
      <p:sp>
        <p:nvSpPr>
          <p:cNvPr id="324" name="Google Shape;324;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20</a:t>
            </a:fld>
            <a:endParaRPr/>
          </a:p>
        </p:txBody>
      </p:sp>
      <p:sp>
        <p:nvSpPr>
          <p:cNvPr id="325" name="Google Shape;325;p2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GB"/>
              <a:t>Howells, M. et al, Análisis integrado de las estrategias de cambio climático, uso del suelo, energía y agua Nature Climate Change 3(7) (2013)</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p:nvPr/>
        </p:nvSpPr>
        <p:spPr>
          <a:xfrm>
            <a:off x="8850829" y="4886779"/>
            <a:ext cx="295724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Alfstad T., Shivakum A. (UNDESA), Niet T. (SFU), Gardumi F., Sridharan V., Ramos E.P. (KTH), 2021. Clase 1: Introducción. Versión 1.0.  [presentación en línea]. Programa de Crecimiento Compatible con el Clima, Programa de las Naciones Unidas para el Desarrollo y Departamento de Asuntos Económicos y Sociales de las Naciones Unidas.</a:t>
            </a:r>
            <a:endParaRPr/>
          </a:p>
        </p:txBody>
      </p:sp>
      <p:sp>
        <p:nvSpPr>
          <p:cNvPr id="332" name="Google Shape;332;p21"/>
          <p:cNvSpPr txBox="1"/>
          <p:nvPr/>
        </p:nvSpPr>
        <p:spPr>
          <a:xfrm>
            <a:off x="9899301" y="5905083"/>
            <a:ext cx="20620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CCG (esto le llevará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 la página web http://www.ClimateCompatibleGrowth.com/teachingmaterials)</a:t>
            </a:r>
            <a:endParaRPr/>
          </a:p>
        </p:txBody>
      </p:sp>
      <p:grpSp>
        <p:nvGrpSpPr>
          <p:cNvPr id="333" name="Google Shape;333;p21"/>
          <p:cNvGrpSpPr/>
          <p:nvPr/>
        </p:nvGrpSpPr>
        <p:grpSpPr>
          <a:xfrm>
            <a:off x="3339465" y="4126495"/>
            <a:ext cx="1877504" cy="558800"/>
            <a:chOff x="929196" y="5461000"/>
            <a:chExt cx="1877504" cy="558800"/>
          </a:xfrm>
        </p:grpSpPr>
        <p:sp>
          <p:nvSpPr>
            <p:cNvPr id="334" name="Google Shape;334;p21">
              <a:hlinkClick r:id="rId3"/>
            </p:cNvPr>
            <p:cNvSpPr/>
            <p:nvPr/>
          </p:nvSpPr>
          <p:spPr>
            <a:xfrm>
              <a:off x="929196" y="5461000"/>
              <a:ext cx="1877504" cy="558800"/>
            </a:xfrm>
            <a:prstGeom prst="roundRect">
              <a:avLst>
                <a:gd name="adj" fmla="val 16667"/>
              </a:avLst>
            </a:prstGeom>
            <a:solidFill>
              <a:srgbClr val="4E71BD"/>
            </a:solidFill>
            <a:ln w="12700" cap="flat" cmpd="sng">
              <a:solidFill>
                <a:srgbClr val="485E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1"/>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Hacer la prueba</a:t>
              </a:r>
              <a:endParaRPr/>
            </a:p>
          </p:txBody>
        </p:sp>
        <p:sp>
          <p:nvSpPr>
            <p:cNvPr id="336" name="Google Shape;336;p21">
              <a:hlinkClick r:id="rId4"/>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sp>
        <p:nvSpPr>
          <p:cNvPr id="100" name="Google Shape;100;p3"/>
          <p:cNvSpPr/>
          <p:nvPr/>
        </p:nvSpPr>
        <p:spPr>
          <a:xfrm>
            <a:off x="524141" y="1553574"/>
            <a:ext cx="10580224" cy="52475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b="0" i="0" u="none" strike="noStrike" cap="none">
                <a:solidFill>
                  <a:srgbClr val="8DA9DB"/>
                </a:solidFill>
                <a:latin typeface="Open Sans"/>
                <a:ea typeface="Open Sans"/>
                <a:cs typeface="Open Sans"/>
                <a:sym typeface="Open Sans"/>
              </a:rPr>
              <a:t>La Agenda 2030 para el Desarrollo Sostenible representa un compromiso internacional histórico con el crecimiento responsable, la prosperidad compartida y la reducción de la pobreza (1). </a:t>
            </a:r>
            <a:endParaRPr sz="2000" b="0" i="0" u="none" strike="noStrike" cap="none">
              <a:solidFill>
                <a:srgbClr val="8DA9DB"/>
              </a:solidFill>
              <a:latin typeface="Open Sans"/>
              <a:ea typeface="Open Sans"/>
              <a:cs typeface="Open Sans"/>
              <a:sym typeface="Open Sans"/>
            </a:endParaRPr>
          </a:p>
          <a:p>
            <a:pPr marL="342900" marR="0" lvl="0" indent="-34290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Su objetivo es mejorar las condiciones de vida de las personas, proteger el medio ambiente y defender la paz y las sociedades inclusivas. </a:t>
            </a:r>
            <a:endParaRPr sz="2000" b="0" i="0" u="none" strike="noStrike" cap="none">
              <a:solidFill>
                <a:schemeClr val="dk1"/>
              </a:solidFill>
              <a:latin typeface="Open Sans"/>
              <a:ea typeface="Open Sans"/>
              <a:cs typeface="Open Sans"/>
              <a:sym typeface="Open Sans"/>
            </a:endParaRPr>
          </a:p>
          <a:p>
            <a:pPr marL="342900" marR="0" lvl="0" indent="-34290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Establece 17 Objetivos de Desarrollo Sostenible</a:t>
            </a:r>
            <a:endParaRPr sz="2000" b="0" i="0" u="none" strike="noStrike" cap="none">
              <a:solidFill>
                <a:schemeClr val="dk1"/>
              </a:solidFill>
              <a:latin typeface="Open Sans"/>
              <a:ea typeface="Open Sans"/>
              <a:cs typeface="Open Sans"/>
              <a:sym typeface="Open Sans"/>
            </a:endParaRPr>
          </a:p>
          <a:p>
            <a:pPr marL="342900" marR="0" lvl="0" indent="-34290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Esta ambiciosa visión exige una sólida gobernanza y políticas públicas bien elaboradas para equilibrar eficazmente las prioridades económicas, sociales y medioambientales de cada país. </a:t>
            </a:r>
            <a:endParaRPr sz="2000" b="0" i="0" u="none" strike="noStrike" cap="none">
              <a:solidFill>
                <a:schemeClr val="dk1"/>
              </a:solidFill>
              <a:latin typeface="Open Sans"/>
              <a:ea typeface="Open Sans"/>
              <a:cs typeface="Open Sans"/>
              <a:sym typeface="Open Sans"/>
            </a:endParaRPr>
          </a:p>
          <a:p>
            <a:pPr marL="342900" marR="0" lvl="0" indent="-342900" algn="just"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Los instrumentos analíticos pueden ser una herramienta inestimable para que los responsables políticos ayuden a dar forma e informar sobre el diseño y la formulación de políticas coherentes.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01" name="Google Shape;101;p3"/>
          <p:cNvSpPr/>
          <p:nvPr/>
        </p:nvSpPr>
        <p:spPr>
          <a:xfrm>
            <a:off x="524141" y="779390"/>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Introducción al curso</a:t>
            </a:r>
            <a:endParaRPr sz="4290" b="0" i="0" u="none" strike="noStrike" cap="none">
              <a:solidFill>
                <a:schemeClr val="dk1"/>
              </a:solidFill>
              <a:latin typeface="Open Sans"/>
              <a:ea typeface="Open Sans"/>
              <a:cs typeface="Open Sans"/>
              <a:sym typeface="Open Sans"/>
            </a:endParaRPr>
          </a:p>
        </p:txBody>
      </p:sp>
      <p:sp>
        <p:nvSpPr>
          <p:cNvPr id="102" name="Google Shape;102;p3"/>
          <p:cNvSpPr/>
          <p:nvPr/>
        </p:nvSpPr>
        <p:spPr>
          <a:xfrm>
            <a:off x="8020877" y="629577"/>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3" name="Google Shape;103;p3" descr="Lecture1_Slide3.mp3"/>
          <p:cNvPicPr preferRelativeResize="0"/>
          <p:nvPr/>
        </p:nvPicPr>
        <p:blipFill rotWithShape="1">
          <a:blip r:embed="rId3">
            <a:alphaModFix/>
          </a:blip>
          <a:srcRect/>
          <a:stretch/>
        </p:blipFill>
        <p:spPr>
          <a:xfrm>
            <a:off x="8020877" y="70094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110" name="Google Shape;110;p4"/>
          <p:cNvSpPr/>
          <p:nvPr/>
        </p:nvSpPr>
        <p:spPr>
          <a:xfrm>
            <a:off x="634359" y="1864308"/>
            <a:ext cx="10580100" cy="442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El nexo clima-agua-energía-alimentación es un elemento crucial del desarrollo sostenible.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Proporcionar seguridad alimentaria, energética e hídrica a una población mundial creciente, al tiempo que se mitigan y gestionan los impactos del cambio climático, son retos fundamentales para lograr un desarrollo sostenible. </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Esto se refleja en los Objetivos de Desarrollo Sostenible:</a:t>
            </a:r>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ODS 2: Hambre cero</a:t>
            </a:r>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ODS 6: Agua limpia y saneamiento para todos</a:t>
            </a:r>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ODS 7: Energía asequible y limpia</a:t>
            </a:r>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ODS 13: Acción por el clima</a:t>
            </a:r>
            <a:endParaRPr/>
          </a:p>
          <a:p>
            <a:pPr marL="342900" marR="0" lvl="0"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No se trata de retos separados, sino de objetivos muy interconectados que requieren un enfoque integrado y cohesionado para lograr estrategias eficaces. </a:t>
            </a:r>
            <a:endParaRPr sz="2000" b="0" i="0" u="none" strike="noStrike" cap="none">
              <a:solidFill>
                <a:schemeClr val="dk1"/>
              </a:solidFill>
              <a:latin typeface="Open Sans"/>
              <a:ea typeface="Open Sans"/>
              <a:cs typeface="Open Sans"/>
              <a:sym typeface="Open Sans"/>
            </a:endParaRPr>
          </a:p>
          <a:p>
            <a:pPr marL="0" marR="0" lvl="0" indent="0" algn="l" rtl="0">
              <a:spcBef>
                <a:spcPts val="5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11" name="Google Shape;111;p4"/>
          <p:cNvSpPr/>
          <p:nvPr/>
        </p:nvSpPr>
        <p:spPr>
          <a:xfrm>
            <a:off x="578035" y="772739"/>
            <a:ext cx="9423000" cy="868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Introducción al curso</a:t>
            </a:r>
            <a:endParaRPr sz="4290" b="0" i="0" u="none" strike="noStrike" cap="none">
              <a:solidFill>
                <a:schemeClr val="dk1"/>
              </a:solidFill>
              <a:latin typeface="Open Sans"/>
              <a:ea typeface="Open Sans"/>
              <a:cs typeface="Open Sans"/>
              <a:sym typeface="Open Sans"/>
            </a:endParaRPr>
          </a:p>
        </p:txBody>
      </p:sp>
      <p:sp>
        <p:nvSpPr>
          <p:cNvPr id="112" name="Google Shape;112;p4"/>
          <p:cNvSpPr/>
          <p:nvPr/>
        </p:nvSpPr>
        <p:spPr>
          <a:xfrm>
            <a:off x="7733913" y="729384"/>
            <a:ext cx="955500" cy="95550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4" descr="Lecture1_Slide4.mp3"/>
          <p:cNvPicPr preferRelativeResize="0"/>
          <p:nvPr/>
        </p:nvPicPr>
        <p:blipFill rotWithShape="1">
          <a:blip r:embed="rId3">
            <a:alphaModFix/>
          </a:blip>
          <a:srcRect/>
          <a:stretch/>
        </p:blipFill>
        <p:spPr>
          <a:xfrm>
            <a:off x="7805284" y="80074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120" name="Google Shape;120;p5"/>
          <p:cNvSpPr/>
          <p:nvPr/>
        </p:nvSpPr>
        <p:spPr>
          <a:xfrm>
            <a:off x="690501" y="2075516"/>
            <a:ext cx="105802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El sistema de modelización de los sistemas de clima, tierra, energía y agua (CLEWs)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Herramienta para la evaluación integrada de los sistemas de recursos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Proporciona un medio para abordar simultáneamente cuestiones relativas a la seguridad alimentaria, energética e hídrica</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Explora cómo la forma y el grado en que utilizamos estos recursos contribuyen al cambio climático</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Ayuda a explorar la vulnerabilidad de estos sistemas ante los cambios climáticos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21" name="Google Shape;121;p5"/>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Introducción al curso</a:t>
            </a:r>
            <a:endParaRPr sz="4290" b="0" i="0" u="none" strike="noStrike" cap="none">
              <a:solidFill>
                <a:schemeClr val="dk1"/>
              </a:solidFill>
              <a:latin typeface="Open Sans"/>
              <a:ea typeface="Open Sans"/>
              <a:cs typeface="Open Sans"/>
              <a:sym typeface="Open Sans"/>
            </a:endParaRPr>
          </a:p>
        </p:txBody>
      </p:sp>
      <p:sp>
        <p:nvSpPr>
          <p:cNvPr id="122" name="Google Shape;122;p5"/>
          <p:cNvSpPr/>
          <p:nvPr/>
        </p:nvSpPr>
        <p:spPr>
          <a:xfrm>
            <a:off x="7637860" y="960109"/>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5" descr="Lecture1_Slide5.mp3"/>
          <p:cNvPicPr preferRelativeResize="0"/>
          <p:nvPr/>
        </p:nvPicPr>
        <p:blipFill rotWithShape="1">
          <a:blip r:embed="rId3">
            <a:alphaModFix/>
          </a:blip>
          <a:srcRect/>
          <a:stretch/>
        </p:blipFill>
        <p:spPr>
          <a:xfrm>
            <a:off x="7709225" y="103147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6</a:t>
            </a:fld>
            <a:endParaRPr/>
          </a:p>
        </p:txBody>
      </p:sp>
      <p:sp>
        <p:nvSpPr>
          <p:cNvPr id="130" name="Google Shape;130;p6"/>
          <p:cNvSpPr/>
          <p:nvPr/>
        </p:nvSpPr>
        <p:spPr>
          <a:xfrm>
            <a:off x="658416" y="2091558"/>
            <a:ext cx="105802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El objetivo de este curso es proporcionar a los alumnos:</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Una comprensión conceptual del marco CLEWs y del enfoque del nexo energía-alimentación-agua-clima</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Familiaridad con la herramienta OSeMOSYS y sus parámetros y variables más importantes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Conocimiento de los requisitos de datos de CLEWs/OSeMOSYS</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Experiencia práctica en la preparación de datos, la creación de modelos, la introducción de datos y el diseño de escenarios para modelos CLEWs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31" name="Google Shape;131;p6"/>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Introducción al curso</a:t>
            </a:r>
            <a:endParaRPr sz="4290" b="0" i="0" u="none" strike="noStrike" cap="none">
              <a:solidFill>
                <a:schemeClr val="dk1"/>
              </a:solidFill>
              <a:latin typeface="Open Sans"/>
              <a:ea typeface="Open Sans"/>
              <a:cs typeface="Open Sans"/>
              <a:sym typeface="Open Sans"/>
            </a:endParaRPr>
          </a:p>
        </p:txBody>
      </p:sp>
      <p:sp>
        <p:nvSpPr>
          <p:cNvPr id="132" name="Google Shape;132;p6"/>
          <p:cNvSpPr/>
          <p:nvPr/>
        </p:nvSpPr>
        <p:spPr>
          <a:xfrm>
            <a:off x="7842361" y="1136028"/>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6" descr="Lecture1_Slide6.mp3"/>
          <p:cNvPicPr preferRelativeResize="0"/>
          <p:nvPr/>
        </p:nvPicPr>
        <p:blipFill rotWithShape="1">
          <a:blip r:embed="rId3">
            <a:alphaModFix/>
          </a:blip>
          <a:srcRect/>
          <a:stretch/>
        </p:blipFill>
        <p:spPr>
          <a:xfrm>
            <a:off x="7842361" y="12040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sp>
        <p:nvSpPr>
          <p:cNvPr id="140" name="Google Shape;140;p7"/>
          <p:cNvSpPr/>
          <p:nvPr/>
        </p:nvSpPr>
        <p:spPr>
          <a:xfrm>
            <a:off x="591385" y="1551340"/>
            <a:ext cx="9714150" cy="51834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Estructura de este curso.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Breve introducción a la justificación y el objetivo de realizar el análisis de las CLEW</a:t>
            </a:r>
            <a:endParaRPr/>
          </a:p>
          <a:p>
            <a:pPr marL="342900" marR="0" lvl="0"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Conferencias para introducir cada uno de los temas y áreas clave</a:t>
            </a:r>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Energía, tierra, agua, clima, interrelaciones</a:t>
            </a:r>
            <a:endParaRPr/>
          </a:p>
          <a:p>
            <a:pPr marL="342900" marR="0" lvl="0"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Como reflejo de las conferencias, un conjunto de ejercicios prácticos llevará a los alumnos a través de los pasos secuenciales de la construcción de un modelo CLEWs. </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Aprender cómo los temas introducidos pueden ser representados en los modelos CLEWs</a:t>
            </a:r>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Introducción a los parámetros, variables y requisitos de datos</a:t>
            </a:r>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Escenarios de construcción</a:t>
            </a:r>
            <a:endParaRPr/>
          </a:p>
          <a:p>
            <a:pPr marL="0" marR="0" lvl="0" indent="0" algn="l" rtl="0">
              <a:spcBef>
                <a:spcPts val="10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41" name="Google Shape;141;p7"/>
          <p:cNvSpPr/>
          <p:nvPr/>
        </p:nvSpPr>
        <p:spPr>
          <a:xfrm>
            <a:off x="591385" y="606066"/>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Introducción al curso</a:t>
            </a:r>
            <a:endParaRPr sz="4290" b="0" i="0" u="none" strike="noStrike" cap="none">
              <a:solidFill>
                <a:schemeClr val="dk1"/>
              </a:solidFill>
              <a:latin typeface="Open Sans"/>
              <a:ea typeface="Open Sans"/>
              <a:cs typeface="Open Sans"/>
              <a:sym typeface="Open Sans"/>
            </a:endParaRPr>
          </a:p>
        </p:txBody>
      </p:sp>
      <p:sp>
        <p:nvSpPr>
          <p:cNvPr id="142" name="Google Shape;142;p7"/>
          <p:cNvSpPr/>
          <p:nvPr/>
        </p:nvSpPr>
        <p:spPr>
          <a:xfrm>
            <a:off x="7702010" y="475558"/>
            <a:ext cx="955500" cy="95550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7" descr="Lecture1_Slide7.mp3"/>
          <p:cNvPicPr preferRelativeResize="0"/>
          <p:nvPr/>
        </p:nvPicPr>
        <p:blipFill rotWithShape="1">
          <a:blip r:embed="rId3">
            <a:alphaModFix/>
          </a:blip>
          <a:srcRect/>
          <a:stretch/>
        </p:blipFill>
        <p:spPr>
          <a:xfrm>
            <a:off x="7773375" y="54693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Conferencia 1.1 Referencias</a:t>
            </a:r>
            <a:endParaRPr/>
          </a:p>
        </p:txBody>
      </p:sp>
      <p:sp>
        <p:nvSpPr>
          <p:cNvPr id="149" name="Google Shape;149;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150" name="Google Shape;150;p8"/>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GB"/>
              <a:t>Naciones Unidas, Transformar nuestro mundo: La agenda 2030 para el desarrollo sostenible (2015), </a:t>
            </a:r>
            <a:r>
              <a:rPr lang="en-GB" u="sng">
                <a:solidFill>
                  <a:schemeClr val="hlink"/>
                </a:solidFill>
                <a:hlinkClick r:id="rId3"/>
              </a:rPr>
              <a:t>https://sustainabledevelopment.un.org/post2015/transformingourworld/publication</a:t>
            </a:r>
            <a:endParaRPr/>
          </a:p>
          <a:p>
            <a:pPr marL="342900" lvl="0" indent="-342900" algn="l" rtl="0">
              <a:lnSpc>
                <a:spcPct val="100000"/>
              </a:lnSpc>
              <a:spcBef>
                <a:spcPts val="1000"/>
              </a:spcBef>
              <a:spcAft>
                <a:spcPts val="0"/>
              </a:spcAft>
              <a:buClr>
                <a:schemeClr val="dk1"/>
              </a:buClr>
              <a:buSzPts val="1600"/>
              <a:buFont typeface="Calibri"/>
              <a:buAutoNum type="arabicPeriod"/>
            </a:pPr>
            <a:r>
              <a:rPr lang="en-GB"/>
              <a:t>Naciones Unidas, Plataforma de Conocimiento sobre Desarrollo Sostenible de la ONU - Los ODS, https://sdgs.un.org/goals </a:t>
            </a:r>
            <a:endParaRPr/>
          </a:p>
          <a:p>
            <a:pPr marL="342900" lvl="0" indent="-241300" algn="l" rtl="0">
              <a:lnSpc>
                <a:spcPct val="10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157" name="Google Shape;157;p9"/>
          <p:cNvSpPr/>
          <p:nvPr/>
        </p:nvSpPr>
        <p:spPr>
          <a:xfrm>
            <a:off x="658417" y="2035411"/>
            <a:ext cx="9006444"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El clima, la tierra, la energía y el agua son esenciales para el desarrollo sostenible.</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25% de la población adulta mundial sufre de </a:t>
            </a:r>
            <a:r>
              <a:rPr lang="en-GB" sz="2000" b="1" i="0" u="none" strike="noStrike" cap="none">
                <a:solidFill>
                  <a:schemeClr val="dk1"/>
                </a:solidFill>
                <a:latin typeface="Open Sans"/>
                <a:ea typeface="Open Sans"/>
                <a:cs typeface="Open Sans"/>
                <a:sym typeface="Open Sans"/>
              </a:rPr>
              <a:t>inseguridad alimentaria </a:t>
            </a:r>
            <a:r>
              <a:rPr lang="en-GB" sz="2000" b="0" i="0" u="none" strike="noStrike" cap="none">
                <a:solidFill>
                  <a:schemeClr val="dk1"/>
                </a:solidFill>
                <a:latin typeface="Open Sans"/>
                <a:ea typeface="Open Sans"/>
                <a:cs typeface="Open Sans"/>
                <a:sym typeface="Open Sans"/>
              </a:rPr>
              <a:t>moderada o severa (1,2)</a:t>
            </a:r>
            <a:endParaRPr sz="2000" b="1"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25% de la población mundial vive en condiciones de </a:t>
            </a:r>
            <a:r>
              <a:rPr lang="en-GB" sz="2000" b="1" i="0" u="none" strike="noStrike" cap="none">
                <a:solidFill>
                  <a:schemeClr val="dk1"/>
                </a:solidFill>
                <a:latin typeface="Open Sans"/>
                <a:ea typeface="Open Sans"/>
                <a:cs typeface="Open Sans"/>
                <a:sym typeface="Open Sans"/>
              </a:rPr>
              <a:t>alto estrés hídrico </a:t>
            </a:r>
            <a:r>
              <a:rPr lang="en-GB" sz="2000" b="0" i="0" u="none" strike="noStrike" cap="none">
                <a:solidFill>
                  <a:schemeClr val="dk1"/>
                </a:solidFill>
                <a:latin typeface="Open Sans"/>
                <a:ea typeface="Open Sans"/>
                <a:cs typeface="Open Sans"/>
                <a:sym typeface="Open Sans"/>
              </a:rPr>
              <a:t>(1,2)</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35% de la población mundial </a:t>
            </a:r>
            <a:r>
              <a:rPr lang="en-GB" sz="2000" b="1" i="0" u="none" strike="noStrike" cap="none">
                <a:solidFill>
                  <a:schemeClr val="dk1"/>
                </a:solidFill>
                <a:latin typeface="Open Sans"/>
                <a:ea typeface="Open Sans"/>
                <a:cs typeface="Open Sans"/>
                <a:sym typeface="Open Sans"/>
              </a:rPr>
              <a:t>no tiene acceso a la energía segura y limpia </a:t>
            </a:r>
            <a:r>
              <a:rPr lang="en-GB" sz="2000" b="0" i="0" u="none" strike="noStrike" cap="none">
                <a:solidFill>
                  <a:schemeClr val="dk1"/>
                </a:solidFill>
                <a:latin typeface="Open Sans"/>
                <a:ea typeface="Open Sans"/>
                <a:cs typeface="Open Sans"/>
                <a:sym typeface="Open Sans"/>
              </a:rPr>
              <a:t>para cocinar (1,2)</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 mundo </a:t>
            </a:r>
            <a:r>
              <a:rPr lang="en-GB" sz="2000" b="1" i="0" u="none" strike="noStrike" cap="none">
                <a:solidFill>
                  <a:schemeClr val="dk1"/>
                </a:solidFill>
                <a:latin typeface="Open Sans"/>
                <a:ea typeface="Open Sans"/>
                <a:cs typeface="Open Sans"/>
                <a:sym typeface="Open Sans"/>
              </a:rPr>
              <a:t>no está en camino de cumplir los objetivos climáticos acordados </a:t>
            </a:r>
            <a:r>
              <a:rPr lang="en-GB" sz="2000" b="0" i="0" u="none" strike="noStrike" cap="none">
                <a:solidFill>
                  <a:schemeClr val="dk1"/>
                </a:solidFill>
                <a:latin typeface="Open Sans"/>
                <a:ea typeface="Open Sans"/>
                <a:cs typeface="Open Sans"/>
                <a:sym typeface="Open Sans"/>
              </a:rPr>
              <a:t>en París en 2015 (3)</a:t>
            </a:r>
            <a:endParaRPr/>
          </a:p>
        </p:txBody>
      </p:sp>
      <p:sp>
        <p:nvSpPr>
          <p:cNvPr id="158" name="Google Shape;158;p9"/>
          <p:cNvSpPr/>
          <p:nvPr/>
        </p:nvSpPr>
        <p:spPr>
          <a:xfrm>
            <a:off x="583364" y="1021860"/>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qué los CLEW?</a:t>
            </a:r>
            <a:endParaRPr sz="4290" b="0" i="0" u="none" strike="noStrike" cap="none">
              <a:solidFill>
                <a:schemeClr val="dk1"/>
              </a:solidFill>
              <a:latin typeface="Open Sans"/>
              <a:ea typeface="Open Sans"/>
              <a:cs typeface="Open Sans"/>
              <a:sym typeface="Open Sans"/>
            </a:endParaRPr>
          </a:p>
        </p:txBody>
      </p:sp>
      <p:sp>
        <p:nvSpPr>
          <p:cNvPr id="159" name="Google Shape;159;p9"/>
          <p:cNvSpPr/>
          <p:nvPr/>
        </p:nvSpPr>
        <p:spPr>
          <a:xfrm>
            <a:off x="7282247" y="1021805"/>
            <a:ext cx="955530" cy="955530"/>
          </a:xfrm>
          <a:prstGeom prst="ellipse">
            <a:avLst/>
          </a:prstGeom>
          <a:solidFill>
            <a:srgbClr val="4E7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0" name="Google Shape;160;p9" descr="Lecture1_Slide9.mp3"/>
          <p:cNvPicPr preferRelativeResize="0"/>
          <p:nvPr/>
        </p:nvPicPr>
        <p:blipFill rotWithShape="1">
          <a:blip r:embed="rId3">
            <a:alphaModFix/>
          </a:blip>
          <a:srcRect/>
          <a:stretch/>
        </p:blipFill>
        <p:spPr>
          <a:xfrm>
            <a:off x="7353612" y="109317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5870</Words>
  <Application>Microsoft Macintosh PowerPoint</Application>
  <PresentationFormat>Widescreen</PresentationFormat>
  <Paragraphs>284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Open Sans</vt:lpstr>
      <vt:lpstr>Open Sans ExtraBold</vt:lpstr>
      <vt:lpstr>Open Sans SemiBold</vt:lpstr>
      <vt:lpstr>Roboto</vt:lpstr>
      <vt:lpstr>Calibri</vt:lpstr>
      <vt:lpstr>Merriweather</vt:lpstr>
      <vt:lpstr>Quattrocento Sans</vt:lpstr>
      <vt:lpstr>Arial</vt:lpstr>
      <vt:lpstr>Office Theme</vt:lpstr>
      <vt:lpstr>INTRODUCCIÓN</vt:lpstr>
      <vt:lpstr>Resultados del aprendizaje</vt:lpstr>
      <vt:lpstr>PowerPoint Presentation</vt:lpstr>
      <vt:lpstr>PowerPoint Presentation</vt:lpstr>
      <vt:lpstr>PowerPoint Presentation</vt:lpstr>
      <vt:lpstr>PowerPoint Presentation</vt:lpstr>
      <vt:lpstr>PowerPoint Presentation</vt:lpstr>
      <vt:lpstr>Conferencia 1.1 Referencias</vt:lpstr>
      <vt:lpstr>PowerPoint Presentation</vt:lpstr>
      <vt:lpstr>PowerPoint Presentation</vt:lpstr>
      <vt:lpstr>PowerPoint Presentation</vt:lpstr>
      <vt:lpstr>PowerPoint Presentation</vt:lpstr>
      <vt:lpstr>PowerPoint Presentation</vt:lpstr>
      <vt:lpstr>Conferencia 1.2 Referencias</vt:lpstr>
      <vt:lpstr>PowerPoint Presentation</vt:lpstr>
      <vt:lpstr>PowerPoint Presentation</vt:lpstr>
      <vt:lpstr>PowerPoint Presentation</vt:lpstr>
      <vt:lpstr>PowerPoint Presentation</vt:lpstr>
      <vt:lpstr>PowerPoint Presentation</vt:lpstr>
      <vt:lpstr>Conferencia 1.3 Referencias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Sarel Greyling</dc:creator>
  <cp:lastModifiedBy>Rudolf Yeganyan</cp:lastModifiedBy>
  <cp:revision>2</cp:revision>
  <dcterms:created xsi:type="dcterms:W3CDTF">2021-04-22T09:38:07Z</dcterms:created>
  <dcterms:modified xsi:type="dcterms:W3CDTF">2022-11-03T13:25:01Z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