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21" r:id="rId3"/>
    <p:sldId id="322" r:id="rId4"/>
    <p:sldId id="257" r:id="rId5"/>
    <p:sldId id="307" r:id="rId6"/>
    <p:sldId id="323" r:id="rId7"/>
    <p:sldId id="308" r:id="rId8"/>
    <p:sldId id="309" r:id="rId9"/>
    <p:sldId id="310" r:id="rId10"/>
    <p:sldId id="311" r:id="rId11"/>
    <p:sldId id="314" r:id="rId12"/>
    <p:sldId id="325" r:id="rId13"/>
    <p:sldId id="312" r:id="rId14"/>
    <p:sldId id="326" r:id="rId15"/>
    <p:sldId id="313" r:id="rId16"/>
    <p:sldId id="327" r:id="rId17"/>
    <p:sldId id="315" r:id="rId18"/>
    <p:sldId id="316" r:id="rId19"/>
    <p:sldId id="317" r:id="rId20"/>
    <p:sldId id="318" r:id="rId21"/>
    <p:sldId id="319" r:id="rId22"/>
    <p:sldId id="328" r:id="rId23"/>
    <p:sldId id="329" r:id="rId24"/>
    <p:sldId id="320" r:id="rId25"/>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93067" autoAdjust="0"/>
  </p:normalViewPr>
  <p:slideViewPr>
    <p:cSldViewPr snapToGrid="0">
      <p:cViewPr varScale="1">
        <p:scale>
          <a:sx n="96" d="100"/>
          <a:sy n="96" d="100"/>
        </p:scale>
        <p:origin x="96" y="228"/>
      </p:cViewPr>
      <p:guideLst/>
    </p:cSldViewPr>
  </p:slideViewPr>
  <p:outlineViewPr>
    <p:cViewPr>
      <p:scale>
        <a:sx n="33" d="100"/>
        <a:sy n="33" d="100"/>
      </p:scale>
      <p:origin x="0" y="-9192"/>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90" d="100"/>
          <a:sy n="90" d="100"/>
        </p:scale>
        <p:origin x="2772" y="-4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FBE1AF60-3326-4404-BC5E-FFEC205AE56C}" type="datetimeFigureOut">
              <a:rPr lang="en-GB" smtClean="0"/>
              <a:t>14/08/2020</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4F221EDB-BA90-4A17-AC87-3024DA29C13D}" type="slidenum">
              <a:rPr lang="en-GB" smtClean="0"/>
              <a:t>‹#›</a:t>
            </a:fld>
            <a:endParaRPr lang="en-GB"/>
          </a:p>
        </p:txBody>
      </p:sp>
    </p:spTree>
    <p:extLst>
      <p:ext uri="{BB962C8B-B14F-4D97-AF65-F5344CB8AC3E}">
        <p14:creationId xmlns:p14="http://schemas.microsoft.com/office/powerpoint/2010/main" val="2556600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Tutor instructions:</a:t>
            </a:r>
          </a:p>
          <a:p>
            <a:endParaRPr lang="en-GB" i="1" dirty="0"/>
          </a:p>
          <a:p>
            <a:r>
              <a:rPr lang="en-GB" i="1" dirty="0"/>
              <a:t>This activity is split into two sessions each one should take about one to one and a half hours to complete.</a:t>
            </a:r>
          </a:p>
          <a:p>
            <a:endParaRPr lang="en-GB" i="1" dirty="0"/>
          </a:p>
          <a:p>
            <a:r>
              <a:rPr lang="en-GB" i="1" dirty="0"/>
              <a:t> </a:t>
            </a:r>
            <a:endParaRPr lang="en-GB" dirty="0"/>
          </a:p>
        </p:txBody>
      </p:sp>
      <p:sp>
        <p:nvSpPr>
          <p:cNvPr id="4" name="Slide Number Placeholder 3"/>
          <p:cNvSpPr>
            <a:spLocks noGrp="1"/>
          </p:cNvSpPr>
          <p:nvPr>
            <p:ph type="sldNum" sz="quarter" idx="10"/>
          </p:nvPr>
        </p:nvSpPr>
        <p:spPr/>
        <p:txBody>
          <a:bodyPr/>
          <a:lstStyle/>
          <a:p>
            <a:fld id="{4F221EDB-BA90-4A17-AC87-3024DA29C13D}" type="slidenum">
              <a:rPr lang="en-GB" smtClean="0"/>
              <a:t>1</a:t>
            </a:fld>
            <a:endParaRPr lang="en-GB"/>
          </a:p>
        </p:txBody>
      </p:sp>
    </p:spTree>
    <p:extLst>
      <p:ext uri="{BB962C8B-B14F-4D97-AF65-F5344CB8AC3E}">
        <p14:creationId xmlns:p14="http://schemas.microsoft.com/office/powerpoint/2010/main" val="1770300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Myanmar has a national waste management strategy.  This strategy takes a sensible approach in that its first aim is to provide a waste collection service to all people and to end the informal disposal of waste in the uncontrolled landfills.</a:t>
            </a:r>
          </a:p>
          <a:p>
            <a:endParaRPr lang="en-GB" dirty="0"/>
          </a:p>
          <a:p>
            <a:r>
              <a:rPr lang="en-GB" dirty="0"/>
              <a:t>The strategy also aims to control the management of industrial and other wastes so that they are managed in a sustainable way.</a:t>
            </a:r>
          </a:p>
          <a:p>
            <a:endParaRPr lang="en-GB" dirty="0"/>
          </a:p>
          <a:p>
            <a:r>
              <a:rPr lang="en-GB" dirty="0"/>
              <a:t>In common with most countries, the plan is to reduce waste by applying the principle of the 3 Rs (which we will look at in the next slide).  This can only be achieved with widespread publicity and this will be done through education programmes in schools and publicity among the wider community.</a:t>
            </a:r>
          </a:p>
          <a:p>
            <a:endParaRPr lang="en-GB" dirty="0"/>
          </a:p>
          <a:p>
            <a:r>
              <a:rPr lang="en-GB" dirty="0"/>
              <a:t>Of course, implementing such as system will be costly and the strategy plans to set up financial mechanisms and charges to cover the costs on a long-term basis.</a:t>
            </a:r>
          </a:p>
          <a:p>
            <a:endParaRPr lang="en-GB" dirty="0"/>
          </a:p>
          <a:p>
            <a:r>
              <a:rPr lang="en-GB" dirty="0"/>
              <a:t>Finally, performance indicators will be set and the government will take action against cities and organisations that fail to meet the standards. </a:t>
            </a:r>
          </a:p>
        </p:txBody>
      </p:sp>
      <p:sp>
        <p:nvSpPr>
          <p:cNvPr id="4" name="Slide Number Placeholder 3"/>
          <p:cNvSpPr>
            <a:spLocks noGrp="1"/>
          </p:cNvSpPr>
          <p:nvPr>
            <p:ph type="sldNum" sz="quarter" idx="5"/>
          </p:nvPr>
        </p:nvSpPr>
        <p:spPr/>
        <p:txBody>
          <a:bodyPr/>
          <a:lstStyle/>
          <a:p>
            <a:fld id="{4F221EDB-BA90-4A17-AC87-3024DA29C13D}" type="slidenum">
              <a:rPr lang="en-GB" smtClean="0"/>
              <a:t>10</a:t>
            </a:fld>
            <a:endParaRPr lang="en-GB"/>
          </a:p>
        </p:txBody>
      </p:sp>
    </p:spTree>
    <p:extLst>
      <p:ext uri="{BB962C8B-B14F-4D97-AF65-F5344CB8AC3E}">
        <p14:creationId xmlns:p14="http://schemas.microsoft.com/office/powerpoint/2010/main" val="3056585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Tutor instruction</a:t>
            </a:r>
          </a:p>
          <a:p>
            <a:endParaRPr lang="en-GB" dirty="0"/>
          </a:p>
          <a:p>
            <a:r>
              <a:rPr lang="en-GB" i="1" dirty="0"/>
              <a:t>Most participants will have heard of the “3 Rs”.  Give the participants 5-10 minutes in groups to list the 3 Rs and discuss what they mean in practice.</a:t>
            </a:r>
          </a:p>
          <a:p>
            <a:endParaRPr lang="en-GB" i="1" dirty="0"/>
          </a:p>
          <a:p>
            <a:r>
              <a:rPr lang="en-GB" i="1" dirty="0"/>
              <a:t>Then give them a further 5 minutes to write down their views on a piece of flipchart paper to be posted on the room wall.  Then reveal the answers on the next slide.</a:t>
            </a:r>
          </a:p>
        </p:txBody>
      </p:sp>
      <p:sp>
        <p:nvSpPr>
          <p:cNvPr id="4" name="Slide Number Placeholder 3"/>
          <p:cNvSpPr>
            <a:spLocks noGrp="1"/>
          </p:cNvSpPr>
          <p:nvPr>
            <p:ph type="sldNum" sz="quarter" idx="5"/>
          </p:nvPr>
        </p:nvSpPr>
        <p:spPr/>
        <p:txBody>
          <a:bodyPr/>
          <a:lstStyle/>
          <a:p>
            <a:fld id="{4F221EDB-BA90-4A17-AC87-3024DA29C13D}" type="slidenum">
              <a:rPr lang="en-GB" smtClean="0"/>
              <a:t>11</a:t>
            </a:fld>
            <a:endParaRPr lang="en-GB"/>
          </a:p>
        </p:txBody>
      </p:sp>
    </p:spTree>
    <p:extLst>
      <p:ext uri="{BB962C8B-B14F-4D97-AF65-F5344CB8AC3E}">
        <p14:creationId xmlns:p14="http://schemas.microsoft.com/office/powerpoint/2010/main" val="2143592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Tutor instruction</a:t>
            </a:r>
          </a:p>
          <a:p>
            <a:endParaRPr lang="en-GB" dirty="0"/>
          </a:p>
          <a:p>
            <a:r>
              <a:rPr lang="en-GB" i="1" dirty="0"/>
              <a:t>Briefly work through he answers, picking out an example or two from the groups’ flipcharts.</a:t>
            </a:r>
          </a:p>
        </p:txBody>
      </p:sp>
      <p:sp>
        <p:nvSpPr>
          <p:cNvPr id="4" name="Slide Number Placeholder 3"/>
          <p:cNvSpPr>
            <a:spLocks noGrp="1"/>
          </p:cNvSpPr>
          <p:nvPr>
            <p:ph type="sldNum" sz="quarter" idx="5"/>
          </p:nvPr>
        </p:nvSpPr>
        <p:spPr/>
        <p:txBody>
          <a:bodyPr/>
          <a:lstStyle/>
          <a:p>
            <a:pPr defTabSz="990752"/>
            <a:fld id="{4F221EDB-BA90-4A17-AC87-3024DA29C13D}" type="slidenum">
              <a:rPr lang="en-GB">
                <a:solidFill>
                  <a:prstClr val="black"/>
                </a:solidFill>
                <a:latin typeface="Calibri" panose="020F0502020204030204"/>
              </a:rPr>
              <a:pPr defTabSz="990752"/>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3401806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think of a stakeholder as any person, group of people or organisation who affects or is affected by a particular activity.  As university staff, we are all stakeholders in our Universities.  So are our students, management colleagues,  the firms that go on to employ our graduates, the organisations that fund our research, the people who live and work near our campuses and our education ministries.  No doubt there are also many more stakeholders.</a:t>
            </a:r>
          </a:p>
          <a:p>
            <a:endParaRPr lang="en-GB" dirty="0"/>
          </a:p>
          <a:p>
            <a:endParaRPr lang="en-GB" dirty="0"/>
          </a:p>
          <a:p>
            <a:r>
              <a:rPr lang="en-GB" dirty="0"/>
              <a:t>From the example of a university you can see that any communal activity such as developing and implementing a waste management plan requires the participation and cooperation of large numbers of stakeholders.</a:t>
            </a:r>
          </a:p>
          <a:p>
            <a:endParaRPr lang="en-GB" dirty="0"/>
          </a:p>
          <a:p>
            <a:r>
              <a:rPr lang="en-GB" dirty="0"/>
              <a:t>In the next activity  you will identify the stakeholders in waste management in Myanmar.</a:t>
            </a:r>
          </a:p>
          <a:p>
            <a:endParaRPr lang="en-GB" dirty="0"/>
          </a:p>
          <a:p>
            <a:r>
              <a:rPr lang="en-GB" dirty="0"/>
              <a:t>  </a:t>
            </a:r>
          </a:p>
        </p:txBody>
      </p:sp>
      <p:sp>
        <p:nvSpPr>
          <p:cNvPr id="4" name="Slide Number Placeholder 3"/>
          <p:cNvSpPr>
            <a:spLocks noGrp="1"/>
          </p:cNvSpPr>
          <p:nvPr>
            <p:ph type="sldNum" sz="quarter" idx="5"/>
          </p:nvPr>
        </p:nvSpPr>
        <p:spPr/>
        <p:txBody>
          <a:bodyPr/>
          <a:lstStyle/>
          <a:p>
            <a:fld id="{4F221EDB-BA90-4A17-AC87-3024DA29C13D}" type="slidenum">
              <a:rPr lang="en-GB" smtClean="0"/>
              <a:t>13</a:t>
            </a:fld>
            <a:endParaRPr lang="en-GB"/>
          </a:p>
        </p:txBody>
      </p:sp>
    </p:spTree>
    <p:extLst>
      <p:ext uri="{BB962C8B-B14F-4D97-AF65-F5344CB8AC3E}">
        <p14:creationId xmlns:p14="http://schemas.microsoft.com/office/powerpoint/2010/main" val="1064346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Tutor instruction</a:t>
            </a:r>
          </a:p>
          <a:p>
            <a:endParaRPr lang="en-GB" i="1" dirty="0"/>
          </a:p>
          <a:p>
            <a:r>
              <a:rPr lang="en-GB" i="1" dirty="0"/>
              <a:t>Ask the participants to spend 10 minutes in their groups identifying all the stakeholders that relate to municipal waste management in Myanmar.  If a group completes this very quickly, ask them to rank the stakeholders in order of importance.</a:t>
            </a:r>
          </a:p>
          <a:p>
            <a:endParaRPr lang="en-GB" i="1" dirty="0"/>
          </a:p>
          <a:p>
            <a:r>
              <a:rPr lang="en-GB" i="1" dirty="0"/>
              <a:t>Next, ask the participants to transfer their findings to a flipchart paper and post this on the wall.</a:t>
            </a:r>
          </a:p>
        </p:txBody>
      </p:sp>
      <p:sp>
        <p:nvSpPr>
          <p:cNvPr id="4" name="Slide Number Placeholder 3"/>
          <p:cNvSpPr>
            <a:spLocks noGrp="1"/>
          </p:cNvSpPr>
          <p:nvPr>
            <p:ph type="sldNum" sz="quarter" idx="5"/>
          </p:nvPr>
        </p:nvSpPr>
        <p:spPr/>
        <p:txBody>
          <a:bodyPr/>
          <a:lstStyle/>
          <a:p>
            <a:pPr defTabSz="990752"/>
            <a:fld id="{4F221EDB-BA90-4A17-AC87-3024DA29C13D}" type="slidenum">
              <a:rPr lang="en-GB">
                <a:solidFill>
                  <a:prstClr val="black"/>
                </a:solidFill>
                <a:latin typeface="Calibri" panose="020F0502020204030204"/>
              </a:rPr>
              <a:pPr defTabSz="990752"/>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3654785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Tutor instruction</a:t>
            </a:r>
          </a:p>
          <a:p>
            <a:endParaRPr lang="en-GB" dirty="0"/>
          </a:p>
          <a:p>
            <a:r>
              <a:rPr lang="en-GB" i="1" dirty="0"/>
              <a:t>Review the participants’’ posted flipcharts and draw the groups’ attention to any particularly interesting stakeholders, any that had only been identified by just one team.</a:t>
            </a:r>
          </a:p>
          <a:p>
            <a:endParaRPr lang="en-GB" i="1" dirty="0"/>
          </a:p>
          <a:p>
            <a:r>
              <a:rPr lang="en-GB" i="1" dirty="0"/>
              <a:t>Now show the list from this slide and ask for comments from the participants.  Comment on any stakeholders that the participants didn’t identify or any that they identified that are not on this list.</a:t>
            </a:r>
          </a:p>
          <a:p>
            <a:endParaRPr lang="en-GB" dirty="0"/>
          </a:p>
          <a:p>
            <a:endParaRPr lang="en-GB" dirty="0"/>
          </a:p>
        </p:txBody>
      </p:sp>
      <p:sp>
        <p:nvSpPr>
          <p:cNvPr id="4" name="Slide Number Placeholder 3"/>
          <p:cNvSpPr>
            <a:spLocks noGrp="1"/>
          </p:cNvSpPr>
          <p:nvPr>
            <p:ph type="sldNum" sz="quarter" idx="5"/>
          </p:nvPr>
        </p:nvSpPr>
        <p:spPr/>
        <p:txBody>
          <a:bodyPr/>
          <a:lstStyle/>
          <a:p>
            <a:fld id="{4F221EDB-BA90-4A17-AC87-3024DA29C13D}" type="slidenum">
              <a:rPr lang="en-GB" smtClean="0"/>
              <a:t>15</a:t>
            </a:fld>
            <a:endParaRPr lang="en-GB"/>
          </a:p>
        </p:txBody>
      </p:sp>
    </p:spTree>
    <p:extLst>
      <p:ext uri="{BB962C8B-B14F-4D97-AF65-F5344CB8AC3E}">
        <p14:creationId xmlns:p14="http://schemas.microsoft.com/office/powerpoint/2010/main" val="850295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this point we have reached the end of the first session and you should feel confident that you have met its learning outcomes.</a:t>
            </a:r>
          </a:p>
          <a:p>
            <a:endParaRPr lang="en-GB" dirty="0"/>
          </a:p>
          <a:p>
            <a:r>
              <a:rPr lang="en-GB" dirty="0"/>
              <a:t>You have also participated in some group activities where you have thought about waste and the stakeholders in Myanmar’s waste management plans and practices.</a:t>
            </a:r>
          </a:p>
          <a:p>
            <a:endParaRPr lang="en-GB" dirty="0"/>
          </a:p>
          <a:p>
            <a:r>
              <a:rPr lang="en-GB" dirty="0"/>
              <a:t>After the break, in the second session we will think about managing wastes in more detail and look at practical ways of implementing the 3 Rs.</a:t>
            </a:r>
          </a:p>
          <a:p>
            <a:endParaRPr lang="en-GB" dirty="0"/>
          </a:p>
          <a:p>
            <a:endParaRPr lang="en-GB" dirty="0"/>
          </a:p>
        </p:txBody>
      </p:sp>
      <p:sp>
        <p:nvSpPr>
          <p:cNvPr id="4" name="Slide Number Placeholder 3"/>
          <p:cNvSpPr>
            <a:spLocks noGrp="1"/>
          </p:cNvSpPr>
          <p:nvPr>
            <p:ph type="sldNum" sz="quarter" idx="5"/>
          </p:nvPr>
        </p:nvSpPr>
        <p:spPr/>
        <p:txBody>
          <a:bodyPr/>
          <a:lstStyle/>
          <a:p>
            <a:fld id="{4F221EDB-BA90-4A17-AC87-3024DA29C13D}" type="slidenum">
              <a:rPr lang="en-GB" smtClean="0"/>
              <a:t>16</a:t>
            </a:fld>
            <a:endParaRPr lang="en-GB"/>
          </a:p>
        </p:txBody>
      </p:sp>
    </p:spTree>
    <p:extLst>
      <p:ext uri="{BB962C8B-B14F-4D97-AF65-F5344CB8AC3E}">
        <p14:creationId xmlns:p14="http://schemas.microsoft.com/office/powerpoint/2010/main" val="2322974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second session looks at some of the pollutants and hazards that can be generated from waste deposited in uncontrolled landfills.  The best way to deal with any pollutant is to not produce it in the first place. So we will also look at ways of eliminating the problem of wastes.</a:t>
            </a:r>
          </a:p>
          <a:p>
            <a:endParaRPr lang="en-GB" dirty="0"/>
          </a:p>
          <a:p>
            <a:r>
              <a:rPr lang="en-GB" dirty="0"/>
              <a:t>There are three learning outcomes for this session.</a:t>
            </a:r>
          </a:p>
          <a:p>
            <a:endParaRPr lang="en-GB" dirty="0"/>
          </a:p>
          <a:p>
            <a:r>
              <a:rPr lang="en-GB" dirty="0"/>
              <a:t>After looking at the potential hazards of landfill we will consider the principle of pollution prevention.  We will do this by  applying the 3Rs and thinking about how they could be adopted  in our homes and at our Universities.</a:t>
            </a:r>
          </a:p>
          <a:p>
            <a:endParaRPr lang="en-GB" dirty="0"/>
          </a:p>
        </p:txBody>
      </p:sp>
      <p:sp>
        <p:nvSpPr>
          <p:cNvPr id="4" name="Slide Number Placeholder 3"/>
          <p:cNvSpPr>
            <a:spLocks noGrp="1"/>
          </p:cNvSpPr>
          <p:nvPr>
            <p:ph type="sldNum" sz="quarter" idx="10"/>
          </p:nvPr>
        </p:nvSpPr>
        <p:spPr/>
        <p:txBody>
          <a:bodyPr/>
          <a:lstStyle/>
          <a:p>
            <a:fld id="{4F221EDB-BA90-4A17-AC87-3024DA29C13D}" type="slidenum">
              <a:rPr lang="en-GB" smtClean="0"/>
              <a:t>17</a:t>
            </a:fld>
            <a:endParaRPr lang="en-GB"/>
          </a:p>
        </p:txBody>
      </p:sp>
    </p:spTree>
    <p:extLst>
      <p:ext uri="{BB962C8B-B14F-4D97-AF65-F5344CB8AC3E}">
        <p14:creationId xmlns:p14="http://schemas.microsoft.com/office/powerpoint/2010/main" val="1526608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Tutor instructions</a:t>
            </a:r>
          </a:p>
          <a:p>
            <a:endParaRPr lang="en-GB" i="1" dirty="0"/>
          </a:p>
          <a:p>
            <a:r>
              <a:rPr lang="en-GB" i="1" dirty="0"/>
              <a:t>Introduce the first activity by reviewing the photograph, but without supplying the answers to the question.</a:t>
            </a:r>
          </a:p>
          <a:p>
            <a:endParaRPr lang="en-GB" i="1" dirty="0"/>
          </a:p>
          <a:p>
            <a:r>
              <a:rPr lang="en-GB" i="1" dirty="0"/>
              <a:t>Ask the participants to spend around 15 minutes writing down the main hazards to human health and sources of environmental pollution that such as site will generate.  They should write their answers down on a piece of flipchart paper and post them on the wall.</a:t>
            </a:r>
          </a:p>
          <a:p>
            <a:endParaRPr lang="en-GB" dirty="0"/>
          </a:p>
        </p:txBody>
      </p:sp>
      <p:sp>
        <p:nvSpPr>
          <p:cNvPr id="4" name="Slide Number Placeholder 3"/>
          <p:cNvSpPr>
            <a:spLocks noGrp="1"/>
          </p:cNvSpPr>
          <p:nvPr>
            <p:ph type="sldNum" sz="quarter" idx="5"/>
          </p:nvPr>
        </p:nvSpPr>
        <p:spPr/>
        <p:txBody>
          <a:bodyPr/>
          <a:lstStyle/>
          <a:p>
            <a:fld id="{4F221EDB-BA90-4A17-AC87-3024DA29C13D}" type="slidenum">
              <a:rPr lang="en-GB" smtClean="0"/>
              <a:t>18</a:t>
            </a:fld>
            <a:endParaRPr lang="en-GB"/>
          </a:p>
        </p:txBody>
      </p:sp>
    </p:spTree>
    <p:extLst>
      <p:ext uri="{BB962C8B-B14F-4D97-AF65-F5344CB8AC3E}">
        <p14:creationId xmlns:p14="http://schemas.microsoft.com/office/powerpoint/2010/main" val="3251360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683250" cy="5309205"/>
          </a:xfrm>
        </p:spPr>
        <p:txBody>
          <a:bodyPr/>
          <a:lstStyle/>
          <a:p>
            <a:r>
              <a:rPr lang="en-GB" i="1" dirty="0"/>
              <a:t>Tutor instruction</a:t>
            </a:r>
          </a:p>
          <a:p>
            <a:endParaRPr lang="en-GB" dirty="0"/>
          </a:p>
          <a:p>
            <a:r>
              <a:rPr lang="en-GB" i="1" dirty="0"/>
              <a:t>Comment on the participants’ lists and make the following comments based on this list</a:t>
            </a:r>
          </a:p>
          <a:p>
            <a:endParaRPr lang="en-GB" i="1" dirty="0"/>
          </a:p>
          <a:p>
            <a:r>
              <a:rPr lang="en-GB" i="1" dirty="0"/>
              <a:t>Leachate is formed by rainwater percolating through the deposited waste and mixing with the liquids produced as the waste decomposes.  This can contain high levels of ammonia, organic pollutants and heavy metals.  If leachate enters any groundwater, it can lead to the pollution of water supplies for humans, animals and crops and can also contaminate rivers.</a:t>
            </a:r>
          </a:p>
          <a:p>
            <a:endParaRPr lang="en-GB" i="1" dirty="0"/>
          </a:p>
          <a:p>
            <a:r>
              <a:rPr lang="en-GB" i="1" dirty="0"/>
              <a:t>Direct contamination of surface waters can occur when rainwater runs over or through the waste into rivers.  This is a particular issue during Myanmar’s rainy season.</a:t>
            </a:r>
          </a:p>
          <a:p>
            <a:endParaRPr lang="en-GB" i="1" dirty="0"/>
          </a:p>
          <a:p>
            <a:r>
              <a:rPr lang="en-GB" i="1" dirty="0"/>
              <a:t>If a site contains dry waste and items like vehicle tyres, it can ignite and burn while discharging smoke, hydrocarbons, CO2 and particles contaminated with heavy metals into the air.  These can all be inhaled by people and animals and be deposited on crops grown for food.</a:t>
            </a:r>
          </a:p>
          <a:p>
            <a:endParaRPr lang="en-GB" i="1" dirty="0"/>
          </a:p>
          <a:p>
            <a:r>
              <a:rPr lang="en-GB" i="1" dirty="0"/>
              <a:t>If  anaerobic conditions develop, organic material in the waste decomposes to produce the greenhouse gases methane and carbon dioxide.</a:t>
            </a:r>
          </a:p>
          <a:p>
            <a:endParaRPr lang="en-GB" i="1" dirty="0"/>
          </a:p>
          <a:p>
            <a:r>
              <a:rPr lang="en-GB" i="1" dirty="0"/>
              <a:t>All landfills release dust and odours; these are at best a nuisance but can contaminate land and food crops.</a:t>
            </a:r>
          </a:p>
          <a:p>
            <a:endParaRPr lang="en-GB" i="1" dirty="0"/>
          </a:p>
          <a:p>
            <a:r>
              <a:rPr lang="en-GB" i="1" dirty="0"/>
              <a:t>If a site is not surrounded by strong fencing, wild and domestic animals can graze on the site and ingest harmful and /or toxic materials.  For example, glass, plastic bags, spoiled food.</a:t>
            </a:r>
          </a:p>
          <a:p>
            <a:endParaRPr lang="en-GB" i="1" dirty="0"/>
          </a:p>
          <a:p>
            <a:r>
              <a:rPr lang="en-GB" i="1" dirty="0"/>
              <a:t>People who work on the site are at risk of injury from broken glass etc – this is a particular issue for those who recover recyclable material from the site and generally lack protective gloves and footwear.</a:t>
            </a:r>
          </a:p>
          <a:p>
            <a:endParaRPr lang="en-GB" i="1" dirty="0"/>
          </a:p>
          <a:p>
            <a:r>
              <a:rPr lang="en-GB" i="1" dirty="0"/>
              <a:t>Contamination accumulates in the landfilled waste and the land will remain unusable for decades after the closure of the site.</a:t>
            </a:r>
          </a:p>
          <a:p>
            <a:endParaRPr lang="en-GB" i="1" dirty="0"/>
          </a:p>
          <a:p>
            <a:r>
              <a:rPr lang="en-GB" i="1" dirty="0"/>
              <a:t>Finally, landfill sites are attractive to rates, flies, mosquitoes and other disease carrying organisms.</a:t>
            </a:r>
          </a:p>
          <a:p>
            <a:endParaRPr lang="en-GB" i="1" dirty="0"/>
          </a:p>
          <a:p>
            <a:endParaRPr lang="en-GB" i="1" dirty="0"/>
          </a:p>
          <a:p>
            <a:endParaRPr lang="en-GB" i="1" dirty="0"/>
          </a:p>
          <a:p>
            <a:endParaRPr lang="en-GB" i="1" dirty="0"/>
          </a:p>
          <a:p>
            <a:endParaRPr lang="en-GB" i="1" dirty="0"/>
          </a:p>
          <a:p>
            <a:endParaRPr lang="en-GB" i="1" dirty="0"/>
          </a:p>
        </p:txBody>
      </p:sp>
    </p:spTree>
    <p:extLst>
      <p:ext uri="{BB962C8B-B14F-4D97-AF65-F5344CB8AC3E}">
        <p14:creationId xmlns:p14="http://schemas.microsoft.com/office/powerpoint/2010/main" val="67668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Tutor instruction:</a:t>
            </a:r>
          </a:p>
          <a:p>
            <a:endParaRPr lang="en-GB" dirty="0"/>
          </a:p>
          <a:p>
            <a:r>
              <a:rPr lang="en-GB" i="1" dirty="0"/>
              <a:t>Introduce yourself and give a brief outline of your career background.</a:t>
            </a:r>
          </a:p>
          <a:p>
            <a:endParaRPr lang="en-GB" i="1" dirty="0"/>
          </a:p>
          <a:p>
            <a:r>
              <a:rPr lang="en-GB" i="1" dirty="0"/>
              <a:t>Ask each participant to introduce themselves in turn and to say something about their academic background and their knowledge of waste and waste management.</a:t>
            </a:r>
          </a:p>
          <a:p>
            <a:endParaRPr lang="en-GB" i="1" dirty="0"/>
          </a:p>
          <a:p>
            <a:r>
              <a:rPr lang="en-GB" i="1" dirty="0"/>
              <a:t>Comment on the diversity of the participants'’ areas of expertise and remind them that solving environmental problems requires input from a wide community including physical and biological scientists, engineers and social scientists.</a:t>
            </a:r>
          </a:p>
        </p:txBody>
      </p:sp>
      <p:sp>
        <p:nvSpPr>
          <p:cNvPr id="4" name="Slide Number Placeholder 3"/>
          <p:cNvSpPr>
            <a:spLocks noGrp="1"/>
          </p:cNvSpPr>
          <p:nvPr>
            <p:ph type="sldNum" sz="quarter" idx="5"/>
          </p:nvPr>
        </p:nvSpPr>
        <p:spPr/>
        <p:txBody>
          <a:bodyPr/>
          <a:lstStyle/>
          <a:p>
            <a:fld id="{4F221EDB-BA90-4A17-AC87-3024DA29C13D}" type="slidenum">
              <a:rPr lang="en-GB" smtClean="0"/>
              <a:t>2</a:t>
            </a:fld>
            <a:endParaRPr lang="en-GB"/>
          </a:p>
        </p:txBody>
      </p:sp>
    </p:spTree>
    <p:extLst>
      <p:ext uri="{BB962C8B-B14F-4D97-AF65-F5344CB8AC3E}">
        <p14:creationId xmlns:p14="http://schemas.microsoft.com/office/powerpoint/2010/main" val="4222234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said in the first slide,  if we reduce, or better still eliminate, landfills, the risks that we have just identified are reduced or eliminated also.</a:t>
            </a:r>
          </a:p>
          <a:p>
            <a:endParaRPr lang="en-GB" dirty="0"/>
          </a:p>
          <a:p>
            <a:r>
              <a:rPr lang="en-GB" dirty="0"/>
              <a:t>The 3Rs that we looked at in the first session are recognised throughout the world as a way of reducing pollution from wastes.</a:t>
            </a:r>
          </a:p>
          <a:p>
            <a:endParaRPr lang="en-GB" dirty="0"/>
          </a:p>
          <a:p>
            <a:r>
              <a:rPr lang="en-GB" dirty="0"/>
              <a:t>Reducing simply means reducing the amount of wastes generated.  Examples include improving the efficiencies of manufacturing processes, finding uses for by-products form manufacturing and avoiding unnecessary packaging.  </a:t>
            </a:r>
          </a:p>
          <a:p>
            <a:endParaRPr lang="en-GB" dirty="0"/>
          </a:p>
          <a:p>
            <a:r>
              <a:rPr lang="en-GB" dirty="0"/>
              <a:t>Reuse is when something is used for its original purpose more than once without the need for any reprocessing.  For example, passing outgrown clothing to family members, refilling and reusing plastic drink containers. </a:t>
            </a:r>
          </a:p>
          <a:p>
            <a:endParaRPr lang="en-GB" dirty="0"/>
          </a:p>
          <a:p>
            <a:r>
              <a:rPr lang="en-GB" dirty="0"/>
              <a:t>Recycling involves the use of physical, biological or chemical processes to transform wastes into usable raw materials.  Glass, paper, plastic and metal recycling are obvious examples, but converting organic waste into compost is an important way of recycling the largest component of Myanmar’s waste.</a:t>
            </a:r>
          </a:p>
          <a:p>
            <a:endParaRPr lang="en-GB" dirty="0"/>
          </a:p>
        </p:txBody>
      </p:sp>
      <p:sp>
        <p:nvSpPr>
          <p:cNvPr id="4" name="Slide Number Placeholder 3"/>
          <p:cNvSpPr>
            <a:spLocks noGrp="1"/>
          </p:cNvSpPr>
          <p:nvPr>
            <p:ph type="sldNum" sz="quarter" idx="10"/>
          </p:nvPr>
        </p:nvSpPr>
        <p:spPr/>
        <p:txBody>
          <a:bodyPr/>
          <a:lstStyle/>
          <a:p>
            <a:fld id="{4F221EDB-BA90-4A17-AC87-3024DA29C13D}" type="slidenum">
              <a:rPr lang="en-GB" smtClean="0"/>
              <a:t>20</a:t>
            </a:fld>
            <a:endParaRPr lang="en-GB"/>
          </a:p>
        </p:txBody>
      </p:sp>
    </p:spTree>
    <p:extLst>
      <p:ext uri="{BB962C8B-B14F-4D97-AF65-F5344CB8AC3E}">
        <p14:creationId xmlns:p14="http://schemas.microsoft.com/office/powerpoint/2010/main" val="2380653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Tutor instruction</a:t>
            </a:r>
          </a:p>
          <a:p>
            <a:endParaRPr lang="en-GB" i="1" dirty="0"/>
          </a:p>
          <a:p>
            <a:r>
              <a:rPr lang="en-GB" i="1" dirty="0"/>
              <a:t>Ask each group to spend about 20 minutes “brainstorming” ways that the 3Rs can be implemented in the home and on university campuses.  Also ask them to think about how the Government can encourage people to do this.</a:t>
            </a:r>
          </a:p>
          <a:p>
            <a:endParaRPr lang="en-GB" i="1" dirty="0"/>
          </a:p>
          <a:p>
            <a:r>
              <a:rPr lang="en-GB" i="1" dirty="0"/>
              <a:t>Ask the groups to record their ideas on paper and post these on the wall.</a:t>
            </a:r>
          </a:p>
          <a:p>
            <a:endParaRPr lang="en-GB" i="1" dirty="0"/>
          </a:p>
          <a:p>
            <a:r>
              <a:rPr lang="en-GB" i="1" dirty="0"/>
              <a:t>Once they have done this, get the entire class to walk round the room looking at everyone else’s postings and comment on the suggestions.</a:t>
            </a:r>
          </a:p>
          <a:p>
            <a:endParaRPr lang="en-GB" i="1" dirty="0"/>
          </a:p>
          <a:p>
            <a:r>
              <a:rPr lang="en-GB" i="1" dirty="0"/>
              <a:t>End by summing up some of the common suggestions and draw their attention any particularly innovative ideas.</a:t>
            </a:r>
          </a:p>
          <a:p>
            <a:endParaRPr lang="en-GB" i="1" dirty="0"/>
          </a:p>
          <a:p>
            <a:endParaRPr lang="en-GB" i="1" dirty="0"/>
          </a:p>
          <a:p>
            <a:endParaRPr lang="en-GB" i="1" dirty="0"/>
          </a:p>
          <a:p>
            <a:endParaRPr lang="en-GB" i="1" dirty="0"/>
          </a:p>
          <a:p>
            <a:endParaRPr lang="en-GB" dirty="0"/>
          </a:p>
        </p:txBody>
      </p:sp>
      <p:sp>
        <p:nvSpPr>
          <p:cNvPr id="4" name="Slide Number Placeholder 3"/>
          <p:cNvSpPr>
            <a:spLocks noGrp="1"/>
          </p:cNvSpPr>
          <p:nvPr>
            <p:ph type="sldNum" sz="quarter" idx="5"/>
          </p:nvPr>
        </p:nvSpPr>
        <p:spPr/>
        <p:txBody>
          <a:bodyPr/>
          <a:lstStyle/>
          <a:p>
            <a:fld id="{4F221EDB-BA90-4A17-AC87-3024DA29C13D}" type="slidenum">
              <a:rPr lang="en-GB" smtClean="0"/>
              <a:t>21</a:t>
            </a:fld>
            <a:endParaRPr lang="en-GB"/>
          </a:p>
        </p:txBody>
      </p:sp>
    </p:spTree>
    <p:extLst>
      <p:ext uri="{BB962C8B-B14F-4D97-AF65-F5344CB8AC3E}">
        <p14:creationId xmlns:p14="http://schemas.microsoft.com/office/powerpoint/2010/main" val="197273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a few examples that I came up with</a:t>
            </a:r>
          </a:p>
          <a:p>
            <a:endParaRPr lang="en-GB" dirty="0"/>
          </a:p>
          <a:p>
            <a:r>
              <a:rPr lang="en-GB" dirty="0"/>
              <a:t>You can reduce waste by looking at the amount of packaging is used – buy the product with the least packaging.  Is it possible to repair a broken piece of furniture rather than throw it away?  Longer lasting product and clothes mean they need replacing less often – therefore less waste.</a:t>
            </a:r>
          </a:p>
          <a:p>
            <a:endParaRPr lang="en-GB" dirty="0"/>
          </a:p>
          <a:p>
            <a:r>
              <a:rPr lang="en-GB" dirty="0"/>
              <a:t>We can reuse lots of items at home.  Use old food containers to store pens and pencils, or screws and nails.  If you have children and they grow out of their clothes, can you give them to family members for their children?  Have you got a book that you've read?  Perhaps you could swap it for a different book with a friend.</a:t>
            </a:r>
          </a:p>
          <a:p>
            <a:endParaRPr lang="en-GB" dirty="0"/>
          </a:p>
          <a:p>
            <a:r>
              <a:rPr lang="en-GB" dirty="0"/>
              <a:t>You can help recycling by segregating recyclable waste and given it to collectors.  Make sure that the packaged items that you buy use packaging materials that can be recycled in your local area.  Finally, if you have space, you could compost food waste for use as a soil improver.</a:t>
            </a:r>
          </a:p>
          <a:p>
            <a:endParaRPr lang="en-GB" dirty="0"/>
          </a:p>
          <a:p>
            <a:r>
              <a:rPr lang="en-GB" dirty="0"/>
              <a:t>  </a:t>
            </a:r>
          </a:p>
        </p:txBody>
      </p:sp>
      <p:sp>
        <p:nvSpPr>
          <p:cNvPr id="4" name="Slide Number Placeholder 3"/>
          <p:cNvSpPr>
            <a:spLocks noGrp="1"/>
          </p:cNvSpPr>
          <p:nvPr>
            <p:ph type="sldNum" sz="quarter" idx="5"/>
          </p:nvPr>
        </p:nvSpPr>
        <p:spPr/>
        <p:txBody>
          <a:bodyPr/>
          <a:lstStyle/>
          <a:p>
            <a:fld id="{4F221EDB-BA90-4A17-AC87-3024DA29C13D}" type="slidenum">
              <a:rPr lang="en-GB" smtClean="0"/>
              <a:t>22</a:t>
            </a:fld>
            <a:endParaRPr lang="en-GB"/>
          </a:p>
        </p:txBody>
      </p:sp>
    </p:spTree>
    <p:extLst>
      <p:ext uri="{BB962C8B-B14F-4D97-AF65-F5344CB8AC3E}">
        <p14:creationId xmlns:p14="http://schemas.microsoft.com/office/powerpoint/2010/main" val="568649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here is a list of a few examples.</a:t>
            </a:r>
          </a:p>
          <a:p>
            <a:endParaRPr lang="en-GB" dirty="0"/>
          </a:p>
          <a:p>
            <a:r>
              <a:rPr lang="en-GB" dirty="0"/>
              <a:t>Students and staff will reduce their consumption of plastic bottles if you provide water coolers on campus.</a:t>
            </a:r>
          </a:p>
          <a:p>
            <a:endParaRPr lang="en-GB" dirty="0"/>
          </a:p>
          <a:p>
            <a:r>
              <a:rPr lang="en-GB" dirty="0"/>
              <a:t>Could you have a policy of not printing emails and of providing lecture notes to students in pdf format rather than as printed copies?</a:t>
            </a:r>
          </a:p>
          <a:p>
            <a:endParaRPr lang="en-GB" dirty="0"/>
          </a:p>
          <a:p>
            <a:r>
              <a:rPr lang="en-GB" dirty="0"/>
              <a:t>Reuse  also has a lot of potential from refillable printer cartridges through reusing scrap paper for note taking to giving old furniture and equipment to charities or local schools.</a:t>
            </a:r>
          </a:p>
          <a:p>
            <a:endParaRPr lang="en-GB" dirty="0"/>
          </a:p>
          <a:p>
            <a:r>
              <a:rPr lang="en-GB" dirty="0"/>
              <a:t>Does your campus have containers for recyclable wastes that can be collected by merchants?  If you buy paper with a high recycled content, this helps to stimulate the market for recycled paper and therefore encourages more people to collect waste paper.  Finally, you can help to develop new recycling processes, technologies and systems by encouraging students to undertake recycling-related research projects.</a:t>
            </a:r>
          </a:p>
          <a:p>
            <a:endParaRPr lang="en-GB" dirty="0"/>
          </a:p>
          <a:p>
            <a:endParaRPr lang="en-GB" dirty="0"/>
          </a:p>
        </p:txBody>
      </p:sp>
      <p:sp>
        <p:nvSpPr>
          <p:cNvPr id="4" name="Slide Number Placeholder 3"/>
          <p:cNvSpPr>
            <a:spLocks noGrp="1"/>
          </p:cNvSpPr>
          <p:nvPr>
            <p:ph type="sldNum" sz="quarter" idx="5"/>
          </p:nvPr>
        </p:nvSpPr>
        <p:spPr/>
        <p:txBody>
          <a:bodyPr/>
          <a:lstStyle/>
          <a:p>
            <a:fld id="{4F221EDB-BA90-4A17-AC87-3024DA29C13D}" type="slidenum">
              <a:rPr lang="en-GB" smtClean="0"/>
              <a:t>23</a:t>
            </a:fld>
            <a:endParaRPr lang="en-GB"/>
          </a:p>
        </p:txBody>
      </p:sp>
    </p:spTree>
    <p:extLst>
      <p:ext uri="{BB962C8B-B14F-4D97-AF65-F5344CB8AC3E}">
        <p14:creationId xmlns:p14="http://schemas.microsoft.com/office/powerpoint/2010/main" val="3991724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4F221EDB-BA90-4A17-AC87-3024DA29C13D}" type="slidenum">
              <a:rPr lang="en-GB" smtClean="0"/>
              <a:t>24</a:t>
            </a:fld>
            <a:endParaRPr lang="en-GB"/>
          </a:p>
        </p:txBody>
      </p:sp>
      <p:sp>
        <p:nvSpPr>
          <p:cNvPr id="5" name="Notes Placeholder 2">
            <a:extLst>
              <a:ext uri="{FF2B5EF4-FFF2-40B4-BE49-F238E27FC236}">
                <a16:creationId xmlns:a16="http://schemas.microsoft.com/office/drawing/2014/main" id="{03B3C4A3-4B04-4479-9823-3AC495844A4D}"/>
              </a:ext>
            </a:extLst>
          </p:cNvPr>
          <p:cNvSpPr txBox="1">
            <a:spLocks/>
          </p:cNvSpPr>
          <p:nvPr/>
        </p:nvSpPr>
        <p:spPr>
          <a:xfrm>
            <a:off x="847010" y="4925407"/>
            <a:ext cx="5683250" cy="4029879"/>
          </a:xfrm>
          <a:prstGeom prst="rect">
            <a:avLst/>
          </a:prstGeom>
        </p:spPr>
        <p:txBody>
          <a:bodyPr vert="horz" lIns="99075" tIns="49538" rIns="99075" bIns="4953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GB" dirty="0"/>
              <a:t>This brings us to the end of session two.</a:t>
            </a:r>
          </a:p>
          <a:p>
            <a:endParaRPr lang="en-GB" dirty="0"/>
          </a:p>
          <a:p>
            <a:r>
              <a:rPr lang="en-GB" dirty="0"/>
              <a:t>As well as having taken part in group discussions about the waste problem and potential ways of contributing to its solution, you will now be able to</a:t>
            </a:r>
          </a:p>
          <a:p>
            <a:endParaRPr lang="en-GB" dirty="0"/>
          </a:p>
          <a:p>
            <a:r>
              <a:rPr lang="en-GB" dirty="0"/>
              <a:t>Appreciate the hazards and sources of pollution present in uncontrolled  landfill sites.</a:t>
            </a:r>
          </a:p>
          <a:p>
            <a:endParaRPr lang="en-GB" dirty="0"/>
          </a:p>
          <a:p>
            <a:r>
              <a:rPr lang="en-GB" dirty="0"/>
              <a:t>Understand the concept of the 3Rs </a:t>
            </a:r>
          </a:p>
          <a:p>
            <a:endParaRPr lang="en-GB" dirty="0"/>
          </a:p>
          <a:p>
            <a:r>
              <a:rPr lang="en-GB" dirty="0"/>
              <a:t>Explain how the 3Rs can be applied at home and on the university campus.</a:t>
            </a:r>
          </a:p>
          <a:p>
            <a:endParaRPr lang="en-GB" dirty="0"/>
          </a:p>
          <a:p>
            <a:endParaRPr lang="en-GB" i="1" dirty="0"/>
          </a:p>
          <a:p>
            <a:endParaRPr lang="en-GB" i="1" dirty="0"/>
          </a:p>
          <a:p>
            <a:endParaRPr lang="en-GB" i="1" dirty="0"/>
          </a:p>
          <a:p>
            <a:endParaRPr lang="en-GB" dirty="0"/>
          </a:p>
        </p:txBody>
      </p:sp>
    </p:spTree>
    <p:extLst>
      <p:ext uri="{BB962C8B-B14F-4D97-AF65-F5344CB8AC3E}">
        <p14:creationId xmlns:p14="http://schemas.microsoft.com/office/powerpoint/2010/main" val="204881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is split into 2 parts.</a:t>
            </a:r>
          </a:p>
          <a:p>
            <a:endParaRPr lang="en-GB" dirty="0"/>
          </a:p>
          <a:p>
            <a:r>
              <a:rPr lang="en-GB" dirty="0"/>
              <a:t>In the first session we will look at the amounts of solid waste produced in Myanmar and what this waste consists of.  We will also look at the national policies for dealing with waste.</a:t>
            </a:r>
          </a:p>
          <a:p>
            <a:endParaRPr lang="en-GB" dirty="0"/>
          </a:p>
          <a:p>
            <a:r>
              <a:rPr lang="en-GB" dirty="0"/>
              <a:t>In the second session we will learn about the health and environmental hazards caused by waste and look at practical measures to reduce these hazards.</a:t>
            </a:r>
          </a:p>
          <a:p>
            <a:endParaRPr lang="en-GB" dirty="0"/>
          </a:p>
          <a:p>
            <a:r>
              <a:rPr lang="en-GB" dirty="0"/>
              <a:t>Each part begins with a short presentation followed by practical and discussion activities.</a:t>
            </a:r>
          </a:p>
        </p:txBody>
      </p:sp>
      <p:sp>
        <p:nvSpPr>
          <p:cNvPr id="4" name="Slide Number Placeholder 3"/>
          <p:cNvSpPr>
            <a:spLocks noGrp="1"/>
          </p:cNvSpPr>
          <p:nvPr>
            <p:ph type="sldNum" sz="quarter" idx="5"/>
          </p:nvPr>
        </p:nvSpPr>
        <p:spPr/>
        <p:txBody>
          <a:bodyPr/>
          <a:lstStyle/>
          <a:p>
            <a:fld id="{4F221EDB-BA90-4A17-AC87-3024DA29C13D}" type="slidenum">
              <a:rPr lang="en-GB" smtClean="0"/>
              <a:t>3</a:t>
            </a:fld>
            <a:endParaRPr lang="en-GB"/>
          </a:p>
        </p:txBody>
      </p:sp>
    </p:spTree>
    <p:extLst>
      <p:ext uri="{BB962C8B-B14F-4D97-AF65-F5344CB8AC3E}">
        <p14:creationId xmlns:p14="http://schemas.microsoft.com/office/powerpoint/2010/main" val="170600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first session has four learning outcomes or objectives that we want to achieve by the end of the session.</a:t>
            </a:r>
          </a:p>
          <a:p>
            <a:endParaRPr lang="en-GB" dirty="0"/>
          </a:p>
          <a:p>
            <a:r>
              <a:rPr lang="en-GB" dirty="0"/>
              <a:t>Firstly, to understand how much solid waste is produced by the country and what it consists of.</a:t>
            </a:r>
          </a:p>
          <a:p>
            <a:endParaRPr lang="en-GB" dirty="0"/>
          </a:p>
          <a:p>
            <a:r>
              <a:rPr lang="en-GB" dirty="0"/>
              <a:t>Secondly to know about the Government’s policy on waste and its plans for the future.</a:t>
            </a:r>
          </a:p>
          <a:p>
            <a:endParaRPr lang="en-GB" dirty="0"/>
          </a:p>
          <a:p>
            <a:r>
              <a:rPr lang="en-GB" dirty="0"/>
              <a:t>Finally we need to understand the concept of a “stakeholder” and to identify the key stakeholders when it comes to managing waste in Myanmar.</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4F221EDB-BA90-4A17-AC87-3024DA29C13D}" type="slidenum">
              <a:rPr lang="en-GB" smtClean="0"/>
              <a:t>4</a:t>
            </a:fld>
            <a:endParaRPr lang="en-GB"/>
          </a:p>
        </p:txBody>
      </p:sp>
    </p:spTree>
    <p:extLst>
      <p:ext uri="{BB962C8B-B14F-4D97-AF65-F5344CB8AC3E}">
        <p14:creationId xmlns:p14="http://schemas.microsoft.com/office/powerpoint/2010/main" val="152660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definition of municipal waste varies form country to country, but we can think of it as covering all the solid wastes produced in the nation's cities, townships and rural communities.   This definition excludes the specialised wastes produced in large quantities by processes such as minerals extraction, large-scale agriculture and chemicals and energy production.</a:t>
            </a:r>
          </a:p>
          <a:p>
            <a:endParaRPr lang="en-GB" dirty="0"/>
          </a:p>
          <a:p>
            <a:r>
              <a:rPr lang="en-GB" dirty="0"/>
              <a:t>The main source of municipal waste is the individual households and the materials we throw away every day.</a:t>
            </a:r>
          </a:p>
          <a:p>
            <a:endParaRPr lang="en-GB" dirty="0"/>
          </a:p>
          <a:p>
            <a:r>
              <a:rPr lang="en-GB" dirty="0"/>
              <a:t>Markets are also an important source of wastes – mainly food-related items.</a:t>
            </a:r>
          </a:p>
          <a:p>
            <a:endParaRPr lang="en-GB" dirty="0"/>
          </a:p>
          <a:p>
            <a:r>
              <a:rPr lang="en-GB" dirty="0"/>
              <a:t>The commercial sector (retail, education, government, banking etc) represents the third largest sector when it comes to municipal waste.</a:t>
            </a:r>
          </a:p>
          <a:p>
            <a:endParaRPr lang="en-GB" dirty="0"/>
          </a:p>
          <a:p>
            <a:r>
              <a:rPr lang="en-GB" dirty="0"/>
              <a:t>The rest of the waste comes from gardens, hotel and sources such as industry carried out in urban areas and healthcare waste from hospitals, medical centres, dentists and veterinary practices.</a:t>
            </a:r>
          </a:p>
        </p:txBody>
      </p:sp>
      <p:sp>
        <p:nvSpPr>
          <p:cNvPr id="4" name="Slide Number Placeholder 3"/>
          <p:cNvSpPr>
            <a:spLocks noGrp="1"/>
          </p:cNvSpPr>
          <p:nvPr>
            <p:ph type="sldNum" sz="quarter" idx="10"/>
          </p:nvPr>
        </p:nvSpPr>
        <p:spPr/>
        <p:txBody>
          <a:bodyPr/>
          <a:lstStyle/>
          <a:p>
            <a:fld id="{4F221EDB-BA90-4A17-AC87-3024DA29C13D}" type="slidenum">
              <a:rPr lang="en-GB" smtClean="0"/>
              <a:t>5</a:t>
            </a:fld>
            <a:endParaRPr lang="en-GB"/>
          </a:p>
        </p:txBody>
      </p:sp>
    </p:spTree>
    <p:extLst>
      <p:ext uri="{BB962C8B-B14F-4D97-AF65-F5344CB8AC3E}">
        <p14:creationId xmlns:p14="http://schemas.microsoft.com/office/powerpoint/2010/main" val="2380653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important to know how much waste  a particular country has got to manage.  Unfortunately, it is impossible to produce a precise value of the waste generated in Myanmar.  This is a common situation in many countries where waste is not routinely weighed.  </a:t>
            </a:r>
          </a:p>
          <a:p>
            <a:endParaRPr lang="en-GB" dirty="0"/>
          </a:p>
          <a:p>
            <a:r>
              <a:rPr lang="en-GB" dirty="0"/>
              <a:t>The only waste that is weighed in Myanmar is the material taken to the Mandalay landfill site that serves three townships.</a:t>
            </a:r>
          </a:p>
          <a:p>
            <a:endParaRPr lang="en-GB" dirty="0"/>
          </a:p>
          <a:p>
            <a:r>
              <a:rPr lang="en-GB" dirty="0"/>
              <a:t>The World Bank has used data from this landfill to predict the waste produced in urban areas.  For rural areas, they used data from similar countries to arrive at an overall national estimate of 10.8 million tonnes per year.</a:t>
            </a:r>
          </a:p>
          <a:p>
            <a:endParaRPr lang="en-GB" dirty="0"/>
          </a:p>
          <a:p>
            <a:r>
              <a:rPr lang="en-GB" dirty="0"/>
              <a:t>Around 14% of this total is produced in Yangon and Mandalay accounts for another 4%,  </a:t>
            </a:r>
          </a:p>
        </p:txBody>
      </p:sp>
      <p:sp>
        <p:nvSpPr>
          <p:cNvPr id="4" name="Slide Number Placeholder 3"/>
          <p:cNvSpPr>
            <a:spLocks noGrp="1"/>
          </p:cNvSpPr>
          <p:nvPr>
            <p:ph type="sldNum" sz="quarter" idx="5"/>
          </p:nvPr>
        </p:nvSpPr>
        <p:spPr/>
        <p:txBody>
          <a:bodyPr/>
          <a:lstStyle/>
          <a:p>
            <a:fld id="{4F221EDB-BA90-4A17-AC87-3024DA29C13D}" type="slidenum">
              <a:rPr lang="en-GB" smtClean="0"/>
              <a:t>6</a:t>
            </a:fld>
            <a:endParaRPr lang="en-GB"/>
          </a:p>
        </p:txBody>
      </p:sp>
    </p:spTree>
    <p:extLst>
      <p:ext uri="{BB962C8B-B14F-4D97-AF65-F5344CB8AC3E}">
        <p14:creationId xmlns:p14="http://schemas.microsoft.com/office/powerpoint/2010/main" val="911016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well as the quantities of waste generated, we need to know what it consists of.</a:t>
            </a:r>
          </a:p>
          <a:p>
            <a:endParaRPr lang="en-GB" dirty="0"/>
          </a:p>
          <a:p>
            <a:r>
              <a:rPr lang="en-GB" dirty="0"/>
              <a:t>Based on samples of waste collected in Yangon and Mandalay, we can see that the main component is organic waste.  This mainly comes from food preparation and consists of vegetable waste (peelings, leaves of root crops etc) and smaller quantities of meat products (fat, skin, bones etc).</a:t>
            </a:r>
          </a:p>
          <a:p>
            <a:endParaRPr lang="en-GB" dirty="0"/>
          </a:p>
          <a:p>
            <a:r>
              <a:rPr lang="en-GB" dirty="0"/>
              <a:t>The other major component is plastic from drink bottles and other packaging. The problem of plastic wastes is of international concern due to its potential for polluting the oceans.</a:t>
            </a:r>
          </a:p>
          <a:p>
            <a:endParaRPr lang="en-GB" dirty="0"/>
          </a:p>
          <a:p>
            <a:r>
              <a:rPr lang="en-GB" dirty="0"/>
              <a:t>The proportions of other materials that are widely collected for recycling in European countries (paper, glass and metals) are relatively low in Myanmar’s waste.   </a:t>
            </a:r>
          </a:p>
        </p:txBody>
      </p:sp>
      <p:sp>
        <p:nvSpPr>
          <p:cNvPr id="4" name="Slide Number Placeholder 3"/>
          <p:cNvSpPr>
            <a:spLocks noGrp="1"/>
          </p:cNvSpPr>
          <p:nvPr>
            <p:ph type="sldNum" sz="quarter" idx="5"/>
          </p:nvPr>
        </p:nvSpPr>
        <p:spPr/>
        <p:txBody>
          <a:bodyPr/>
          <a:lstStyle/>
          <a:p>
            <a:fld id="{4F221EDB-BA90-4A17-AC87-3024DA29C13D}" type="slidenum">
              <a:rPr lang="en-GB" smtClean="0"/>
              <a:t>7</a:t>
            </a:fld>
            <a:endParaRPr lang="en-GB"/>
          </a:p>
        </p:txBody>
      </p:sp>
    </p:spTree>
    <p:extLst>
      <p:ext uri="{BB962C8B-B14F-4D97-AF65-F5344CB8AC3E}">
        <p14:creationId xmlns:p14="http://schemas.microsoft.com/office/powerpoint/2010/main" val="2279850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Myanmar does not have a nationwide formal waste collection system.  Cities and townships do have a responsibility to collect and dispose of wastes.  However, only about 50% of Yangon’s waste is collected and in Mandalay around 80% is collected.  In rural areas, all waste management is “informal” in that it is carried out by the people  who deposit their waste in unofficial landfills.</a:t>
            </a:r>
          </a:p>
          <a:p>
            <a:endParaRPr lang="en-GB" dirty="0"/>
          </a:p>
          <a:p>
            <a:r>
              <a:rPr lang="en-GB" dirty="0"/>
              <a:t>In urban areas, the primary collection from individual households and businesses is usually made using handcarts or tricycles.  These collectors take the waste to local depots.  </a:t>
            </a:r>
          </a:p>
          <a:p>
            <a:endParaRPr lang="en-GB" dirty="0"/>
          </a:p>
          <a:p>
            <a:r>
              <a:rPr lang="en-GB" dirty="0"/>
              <a:t>Secondary collectors use powered vehicles to collect waste from the depots and drive it to the landfill sites.</a:t>
            </a:r>
          </a:p>
          <a:p>
            <a:endParaRPr lang="en-GB" dirty="0"/>
          </a:p>
          <a:p>
            <a:r>
              <a:rPr lang="en-GB" dirty="0"/>
              <a:t>Generally, the landfill sites are “open dumps” with few (if any) pollution control measures.  The exception is in Mandalay where there are engineered landfills which provide some protection of people and the environment from pollution.</a:t>
            </a:r>
          </a:p>
        </p:txBody>
      </p:sp>
      <p:sp>
        <p:nvSpPr>
          <p:cNvPr id="4" name="Slide Number Placeholder 3"/>
          <p:cNvSpPr>
            <a:spLocks noGrp="1"/>
          </p:cNvSpPr>
          <p:nvPr>
            <p:ph type="sldNum" sz="quarter" idx="5"/>
          </p:nvPr>
        </p:nvSpPr>
        <p:spPr/>
        <p:txBody>
          <a:bodyPr/>
          <a:lstStyle/>
          <a:p>
            <a:fld id="{4F221EDB-BA90-4A17-AC87-3024DA29C13D}" type="slidenum">
              <a:rPr lang="en-GB" smtClean="0"/>
              <a:t>8</a:t>
            </a:fld>
            <a:endParaRPr lang="en-GB"/>
          </a:p>
        </p:txBody>
      </p:sp>
    </p:spTree>
    <p:extLst>
      <p:ext uri="{BB962C8B-B14F-4D97-AF65-F5344CB8AC3E}">
        <p14:creationId xmlns:p14="http://schemas.microsoft.com/office/powerpoint/2010/main" val="3213176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Recycling does take place in Myanmar, but this is mainly done by the informal sector rather than by the city authority or its contractors.</a:t>
            </a:r>
          </a:p>
          <a:p>
            <a:endParaRPr lang="en-GB" dirty="0"/>
          </a:p>
          <a:p>
            <a:r>
              <a:rPr lang="en-GB" dirty="0"/>
              <a:t>Self-employed people collect recyclable material either from households or by picking it from waste deposited at the landfills.  These collectors sell the material to larger merchants.</a:t>
            </a:r>
          </a:p>
          <a:p>
            <a:endParaRPr lang="en-GB" dirty="0"/>
          </a:p>
          <a:p>
            <a:r>
              <a:rPr lang="en-GB" dirty="0"/>
              <a:t>The merchants sell the material onwards until it reaches factories that reprocess the collected materials or export it for processing overseas.</a:t>
            </a:r>
          </a:p>
          <a:p>
            <a:endParaRPr lang="en-GB" dirty="0"/>
          </a:p>
          <a:p>
            <a:r>
              <a:rPr lang="en-GB" dirty="0"/>
              <a:t>There are no reliable statistics on recycling in Myanmar, but one survey done in Yangon suggests that the city recycles about 85 tonnes per day.  This equates to about 2% of the city’s waste.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F221EDB-BA90-4A17-AC87-3024DA29C13D}" type="slidenum">
              <a:rPr lang="en-GB" smtClean="0"/>
              <a:t>9</a:t>
            </a:fld>
            <a:endParaRPr lang="en-GB"/>
          </a:p>
        </p:txBody>
      </p:sp>
    </p:spTree>
    <p:extLst>
      <p:ext uri="{BB962C8B-B14F-4D97-AF65-F5344CB8AC3E}">
        <p14:creationId xmlns:p14="http://schemas.microsoft.com/office/powerpoint/2010/main" val="964441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571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14/08/2020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268710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14/08/2020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99402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225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14/08/2020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20888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14/08/2020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62739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14/08/2020</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7123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14/08/2020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9314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14/08/2020</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73812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14/08/2020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803161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14/08/2020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99460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406506" y="485814"/>
            <a:ext cx="1845694" cy="779888"/>
          </a:xfrm>
          <a:prstGeom prst="rect">
            <a:avLst/>
          </a:prstGeom>
        </p:spPr>
      </p:pic>
    </p:spTree>
    <p:extLst>
      <p:ext uri="{BB962C8B-B14F-4D97-AF65-F5344CB8AC3E}">
        <p14:creationId xmlns:p14="http://schemas.microsoft.com/office/powerpoint/2010/main" val="609573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3.mp4"/><Relationship Id="rId1" Type="http://schemas.microsoft.com/office/2007/relationships/media" Target="../media/media23.mp4"/><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4.mp4"/><Relationship Id="rId1" Type="http://schemas.microsoft.com/office/2007/relationships/media" Target="../media/media24.mp4"/><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117566" y="-175867"/>
            <a:ext cx="12475029" cy="7237521"/>
          </a:xfrm>
          <a:prstGeom prst="rect">
            <a:avLst/>
          </a:prstGeom>
        </p:spPr>
      </p:pic>
      <p:sp>
        <p:nvSpPr>
          <p:cNvPr id="3" name="TextBox 2">
            <a:extLst>
              <a:ext uri="{FF2B5EF4-FFF2-40B4-BE49-F238E27FC236}">
                <a16:creationId xmlns:a16="http://schemas.microsoft.com/office/drawing/2014/main" id="{0A284AA2-FA46-46B9-BF85-1EEEB3A067FF}"/>
              </a:ext>
            </a:extLst>
          </p:cNvPr>
          <p:cNvSpPr txBox="1"/>
          <p:nvPr/>
        </p:nvSpPr>
        <p:spPr>
          <a:xfrm>
            <a:off x="5957888" y="2102286"/>
            <a:ext cx="6082288" cy="3139321"/>
          </a:xfrm>
          <a:prstGeom prst="rect">
            <a:avLst/>
          </a:prstGeom>
          <a:solidFill>
            <a:srgbClr val="EE6000"/>
          </a:solidFill>
        </p:spPr>
        <p:txBody>
          <a:bodyPr wrap="square" rtlCol="0">
            <a:spAutoFit/>
          </a:bodyPr>
          <a:lstStyle/>
          <a:p>
            <a:pPr algn="r"/>
            <a:r>
              <a:rPr lang="en-GB" sz="4400" dirty="0">
                <a:solidFill>
                  <a:schemeClr val="bg1"/>
                </a:solidFill>
              </a:rPr>
              <a:t>May 2019</a:t>
            </a:r>
          </a:p>
          <a:p>
            <a:pPr algn="r"/>
            <a:r>
              <a:rPr lang="en-GB" sz="4400" dirty="0">
                <a:solidFill>
                  <a:schemeClr val="bg1"/>
                </a:solidFill>
              </a:rPr>
              <a:t>Residential School</a:t>
            </a:r>
          </a:p>
          <a:p>
            <a:pPr algn="r"/>
            <a:r>
              <a:rPr lang="en-GB" sz="3200" dirty="0">
                <a:solidFill>
                  <a:schemeClr val="bg1"/>
                </a:solidFill>
              </a:rPr>
              <a:t>Yangon University</a:t>
            </a:r>
          </a:p>
          <a:p>
            <a:pPr algn="r"/>
            <a:r>
              <a:rPr lang="en-GB" sz="3200" dirty="0">
                <a:solidFill>
                  <a:schemeClr val="bg1"/>
                </a:solidFill>
              </a:rPr>
              <a:t>20 – 24 May 2019</a:t>
            </a:r>
          </a:p>
          <a:p>
            <a:pPr algn="r"/>
            <a:r>
              <a:rPr lang="en-GB" sz="2800" i="1" dirty="0">
                <a:solidFill>
                  <a:schemeClr val="bg1"/>
                </a:solidFill>
              </a:rPr>
              <a:t>Municipal waste management</a:t>
            </a:r>
          </a:p>
          <a:p>
            <a:endParaRPr lang="en-GB" dirty="0"/>
          </a:p>
        </p:txBody>
      </p:sp>
      <p:pic>
        <p:nvPicPr>
          <p:cNvPr id="9" name="Video 8">
            <a:hlinkClick r:id="" action="ppaction://media"/>
            <a:extLst>
              <a:ext uri="{FF2B5EF4-FFF2-40B4-BE49-F238E27FC236}">
                <a16:creationId xmlns:a16="http://schemas.microsoft.com/office/drawing/2014/main" id="{70B07AF9-4546-4BF1-AA9E-1611FDA000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5000" contrast="20000"/>
          </a:blip>
          <a:stretch>
            <a:fillRect/>
          </a:stretch>
        </p:blipFill>
        <p:spPr>
          <a:xfrm>
            <a:off x="9906000" y="5143500"/>
            <a:ext cx="0" cy="0"/>
          </a:xfrm>
          <a:prstGeom prst="rect">
            <a:avLst/>
          </a:prstGeom>
        </p:spPr>
      </p:pic>
    </p:spTree>
    <p:extLst>
      <p:ext uri="{BB962C8B-B14F-4D97-AF65-F5344CB8AC3E}">
        <p14:creationId xmlns:p14="http://schemas.microsoft.com/office/powerpoint/2010/main" val="3785970260"/>
      </p:ext>
    </p:extLst>
  </p:cSld>
  <p:clrMapOvr>
    <a:masterClrMapping/>
  </p:clrMapOvr>
  <mc:AlternateContent xmlns:mc="http://schemas.openxmlformats.org/markup-compatibility/2006">
    <mc:Choice xmlns:p14="http://schemas.microsoft.com/office/powerpoint/2010/main" Requires="p14">
      <p:transition spd="slow" p14:dur="2000" advTm="6367"/>
    </mc:Choice>
    <mc:Fallback>
      <p:transition spd="slow" advTm="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598408" cy="1325563"/>
          </a:xfrm>
        </p:spPr>
        <p:txBody>
          <a:bodyPr/>
          <a:lstStyle/>
          <a:p>
            <a:r>
              <a:rPr lang="en-GB" dirty="0"/>
              <a:t>National waste management strategy and action plan - goals</a:t>
            </a:r>
          </a:p>
        </p:txBody>
      </p:sp>
      <p:sp>
        <p:nvSpPr>
          <p:cNvPr id="3" name="Content Placeholder 2"/>
          <p:cNvSpPr>
            <a:spLocks noGrp="1"/>
          </p:cNvSpPr>
          <p:nvPr>
            <p:ph sz="half" idx="1"/>
          </p:nvPr>
        </p:nvSpPr>
        <p:spPr>
          <a:xfrm>
            <a:off x="838200" y="1825625"/>
            <a:ext cx="10061448" cy="4351338"/>
          </a:xfrm>
        </p:spPr>
        <p:txBody>
          <a:bodyPr/>
          <a:lstStyle/>
          <a:p>
            <a:pPr marL="514350" indent="-514350">
              <a:buFont typeface="+mj-lt"/>
              <a:buAutoNum type="alphaUcPeriod"/>
            </a:pPr>
            <a:r>
              <a:rPr lang="en-GB" dirty="0"/>
              <a:t>Extend waste collection to all and end uncontrolled disposal.</a:t>
            </a:r>
          </a:p>
          <a:p>
            <a:pPr marL="514350" indent="-514350">
              <a:buFont typeface="+mj-lt"/>
              <a:buAutoNum type="alphaUcPeriod"/>
            </a:pPr>
            <a:r>
              <a:rPr lang="en-GB" dirty="0"/>
              <a:t>Extend sustainable management of industrial wastes etc.</a:t>
            </a:r>
          </a:p>
          <a:p>
            <a:pPr marL="514350" indent="-514350">
              <a:buFont typeface="+mj-lt"/>
              <a:buAutoNum type="alphaUcPeriod"/>
            </a:pPr>
            <a:r>
              <a:rPr lang="en-GB" dirty="0"/>
              <a:t>Reduce waste through the 3Rs (targets to be introduced).</a:t>
            </a:r>
          </a:p>
          <a:p>
            <a:pPr marL="514350" indent="-514350">
              <a:buFont typeface="+mj-lt"/>
              <a:buAutoNum type="alphaUcPeriod"/>
            </a:pPr>
            <a:r>
              <a:rPr lang="en-GB" dirty="0"/>
              <a:t>Ensure sustainable financial mechanisms.</a:t>
            </a:r>
          </a:p>
          <a:p>
            <a:pPr marL="514350" indent="-514350">
              <a:buFont typeface="+mj-lt"/>
              <a:buAutoNum type="alphaUcPeriod"/>
            </a:pPr>
            <a:r>
              <a:rPr lang="en-GB" dirty="0"/>
              <a:t>Increase awareness raising and education programmes in schools.</a:t>
            </a:r>
          </a:p>
          <a:p>
            <a:pPr marL="514350" indent="-514350">
              <a:buFont typeface="+mj-lt"/>
              <a:buAutoNum type="alphaUcPeriod"/>
            </a:pPr>
            <a:r>
              <a:rPr lang="en-GB" dirty="0"/>
              <a:t>Establish benchmark performance indicators and take action against non-compliant organisations.</a:t>
            </a:r>
          </a:p>
          <a:p>
            <a:pPr marL="0" indent="0">
              <a:buNone/>
            </a:pPr>
            <a:r>
              <a:rPr lang="en-GB" sz="2000" dirty="0"/>
              <a:t>(Source: 8</a:t>
            </a:r>
            <a:r>
              <a:rPr lang="en-GB" sz="2000" baseline="30000" dirty="0"/>
              <a:t>th</a:t>
            </a:r>
            <a:r>
              <a:rPr lang="en-GB" sz="2000" dirty="0"/>
              <a:t> Regional 3Rs forum, http://www.uncrd.or.jp/content/documents/6285Country-G-2-Myanmar.pdf)</a:t>
            </a:r>
          </a:p>
        </p:txBody>
      </p:sp>
      <p:pic>
        <p:nvPicPr>
          <p:cNvPr id="5" name="Video 4">
            <a:hlinkClick r:id="" action="ppaction://media"/>
            <a:extLst>
              <a:ext uri="{FF2B5EF4-FFF2-40B4-BE49-F238E27FC236}">
                <a16:creationId xmlns:a16="http://schemas.microsoft.com/office/drawing/2014/main" id="{684B38CD-EDF0-44B0-A125-236A7AE406E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76686404"/>
      </p:ext>
    </p:extLst>
  </p:cSld>
  <p:clrMapOvr>
    <a:masterClrMapping/>
  </p:clrMapOvr>
  <mc:AlternateContent xmlns:mc="http://schemas.openxmlformats.org/markup-compatibility/2006">
    <mc:Choice xmlns:p14="http://schemas.microsoft.com/office/powerpoint/2010/main" Requires="p14">
      <p:transition spd="slow" p14:dur="2000" advTm="82510"/>
    </mc:Choice>
    <mc:Fallback>
      <p:transition spd="slow" advTm="8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What are the “3R”s?</a:t>
            </a:r>
          </a:p>
        </p:txBody>
      </p:sp>
      <p:pic>
        <p:nvPicPr>
          <p:cNvPr id="6" name="Video 5">
            <a:hlinkClick r:id="" action="ppaction://media"/>
            <a:extLst>
              <a:ext uri="{FF2B5EF4-FFF2-40B4-BE49-F238E27FC236}">
                <a16:creationId xmlns:a16="http://schemas.microsoft.com/office/drawing/2014/main" id="{14523B20-2134-4A43-9F7D-2D2B350F0C7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2122546090"/>
      </p:ext>
    </p:extLst>
  </p:cSld>
  <p:clrMapOvr>
    <a:masterClrMapping/>
  </p:clrMapOvr>
  <mc:AlternateContent xmlns:mc="http://schemas.openxmlformats.org/markup-compatibility/2006">
    <mc:Choice xmlns:p14="http://schemas.microsoft.com/office/powerpoint/2010/main" Requires="p14">
      <p:transition spd="slow" p14:dur="2000" advTm="20177"/>
    </mc:Choice>
    <mc:Fallback>
      <p:transition spd="slow" advTm="20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What are the “3R”s?</a:t>
            </a:r>
          </a:p>
        </p:txBody>
      </p:sp>
      <p:sp>
        <p:nvSpPr>
          <p:cNvPr id="3" name="Content Placeholder 2"/>
          <p:cNvSpPr>
            <a:spLocks noGrp="1"/>
          </p:cNvSpPr>
          <p:nvPr>
            <p:ph sz="half" idx="1"/>
          </p:nvPr>
        </p:nvSpPr>
        <p:spPr>
          <a:xfrm>
            <a:off x="838200" y="1825625"/>
            <a:ext cx="8717280" cy="1676527"/>
          </a:xfrm>
        </p:spPr>
        <p:txBody>
          <a:bodyPr/>
          <a:lstStyle/>
          <a:p>
            <a:pPr lvl="1"/>
            <a:r>
              <a:rPr lang="en-GB" sz="3200" dirty="0"/>
              <a:t>Reduce</a:t>
            </a:r>
          </a:p>
          <a:p>
            <a:pPr lvl="1"/>
            <a:r>
              <a:rPr lang="en-GB" sz="3200" dirty="0"/>
              <a:t>Reuse</a:t>
            </a:r>
          </a:p>
          <a:p>
            <a:pPr lvl="1"/>
            <a:r>
              <a:rPr lang="en-GB" sz="3200" dirty="0"/>
              <a:t>Recycle</a:t>
            </a:r>
          </a:p>
          <a:p>
            <a:r>
              <a:rPr lang="en-GB" dirty="0"/>
              <a:t>We will discuss this further in Session two.</a:t>
            </a:r>
          </a:p>
        </p:txBody>
      </p:sp>
      <p:pic>
        <p:nvPicPr>
          <p:cNvPr id="4" name="Video 3">
            <a:hlinkClick r:id="" action="ppaction://media"/>
            <a:extLst>
              <a:ext uri="{FF2B5EF4-FFF2-40B4-BE49-F238E27FC236}">
                <a16:creationId xmlns:a16="http://schemas.microsoft.com/office/drawing/2014/main" id="{9CD11069-B68D-4F7D-93A0-2A520776D4C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4124356747"/>
      </p:ext>
    </p:extLst>
  </p:cSld>
  <p:clrMapOvr>
    <a:masterClrMapping/>
  </p:clrMapOvr>
  <mc:AlternateContent xmlns:mc="http://schemas.openxmlformats.org/markup-compatibility/2006">
    <mc:Choice xmlns:p14="http://schemas.microsoft.com/office/powerpoint/2010/main" Requires="p14">
      <p:transition spd="slow" p14:dur="2000" advTm="15471"/>
    </mc:Choice>
    <mc:Fallback>
      <p:transition spd="slow" advTm="15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t>Identifying stakeholders</a:t>
            </a:r>
          </a:p>
        </p:txBody>
      </p:sp>
      <p:sp>
        <p:nvSpPr>
          <p:cNvPr id="4" name="Content Placeholder 3"/>
          <p:cNvSpPr>
            <a:spLocks noGrp="1"/>
          </p:cNvSpPr>
          <p:nvPr>
            <p:ph sz="half" idx="1"/>
          </p:nvPr>
        </p:nvSpPr>
        <p:spPr>
          <a:xfrm>
            <a:off x="838200" y="1825625"/>
            <a:ext cx="9851136" cy="4351338"/>
          </a:xfrm>
        </p:spPr>
        <p:txBody>
          <a:bodyPr/>
          <a:lstStyle/>
          <a:p>
            <a:pPr marL="0" indent="0">
              <a:buNone/>
            </a:pPr>
            <a:r>
              <a:rPr lang="en-GB" dirty="0"/>
              <a:t>What or who is a stakeholder in an activity?</a:t>
            </a:r>
          </a:p>
          <a:p>
            <a:pPr lvl="1"/>
            <a:endParaRPr lang="en-GB" dirty="0"/>
          </a:p>
          <a:p>
            <a:pPr lvl="1"/>
            <a:r>
              <a:rPr lang="en-GB" dirty="0"/>
              <a:t>Person, group, or organisation who affects or can be affected by the activity in question.</a:t>
            </a:r>
          </a:p>
        </p:txBody>
      </p:sp>
      <p:pic>
        <p:nvPicPr>
          <p:cNvPr id="2" name="Video 1">
            <a:hlinkClick r:id="" action="ppaction://media"/>
            <a:extLst>
              <a:ext uri="{FF2B5EF4-FFF2-40B4-BE49-F238E27FC236}">
                <a16:creationId xmlns:a16="http://schemas.microsoft.com/office/drawing/2014/main" id="{A1395AB4-BA9B-44D7-B549-9C0B4EEB9BA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284013568"/>
      </p:ext>
    </p:extLst>
  </p:cSld>
  <p:clrMapOvr>
    <a:masterClrMapping/>
  </p:clrMapOvr>
  <mc:AlternateContent xmlns:mc="http://schemas.openxmlformats.org/markup-compatibility/2006">
    <mc:Choice xmlns:p14="http://schemas.microsoft.com/office/powerpoint/2010/main" Requires="p14">
      <p:transition spd="slow" p14:dur="2000" advTm="66052"/>
    </mc:Choice>
    <mc:Fallback>
      <p:transition spd="slow" advTm="66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4000" b="1" dirty="0"/>
              <a:t>Identifying municipal waste stakeholders</a:t>
            </a:r>
          </a:p>
        </p:txBody>
      </p:sp>
      <p:sp>
        <p:nvSpPr>
          <p:cNvPr id="4" name="Content Placeholder 3"/>
          <p:cNvSpPr>
            <a:spLocks noGrp="1"/>
          </p:cNvSpPr>
          <p:nvPr>
            <p:ph sz="half" idx="1"/>
          </p:nvPr>
        </p:nvSpPr>
        <p:spPr>
          <a:xfrm>
            <a:off x="838200" y="1825625"/>
            <a:ext cx="9851136" cy="4351338"/>
          </a:xfrm>
        </p:spPr>
        <p:txBody>
          <a:bodyPr/>
          <a:lstStyle/>
          <a:p>
            <a:pPr marL="0" indent="0">
              <a:buNone/>
            </a:pPr>
            <a:r>
              <a:rPr lang="en-GB" dirty="0"/>
              <a:t>In your groups:</a:t>
            </a:r>
          </a:p>
          <a:p>
            <a:pPr marL="0" indent="0">
              <a:buNone/>
            </a:pPr>
            <a:endParaRPr lang="en-GB" dirty="0"/>
          </a:p>
          <a:p>
            <a:pPr lvl="1"/>
            <a:r>
              <a:rPr lang="en-GB" dirty="0"/>
              <a:t>Discuss “who are the municipal waste management stakeholders in Myanmar”.</a:t>
            </a:r>
          </a:p>
          <a:p>
            <a:pPr marL="457200" lvl="1" indent="0">
              <a:buNone/>
            </a:pPr>
            <a:endParaRPr lang="en-GB" dirty="0"/>
          </a:p>
          <a:p>
            <a:pPr lvl="1"/>
            <a:r>
              <a:rPr lang="en-GB" dirty="0"/>
              <a:t>Write down your answers on the flipcharts provided.</a:t>
            </a:r>
          </a:p>
        </p:txBody>
      </p:sp>
      <p:pic>
        <p:nvPicPr>
          <p:cNvPr id="2" name="Video 1">
            <a:hlinkClick r:id="" action="ppaction://media"/>
            <a:extLst>
              <a:ext uri="{FF2B5EF4-FFF2-40B4-BE49-F238E27FC236}">
                <a16:creationId xmlns:a16="http://schemas.microsoft.com/office/drawing/2014/main" id="{A4B5EFC5-8DA6-41A6-9813-1D2223C5D99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1830551057"/>
      </p:ext>
    </p:extLst>
  </p:cSld>
  <p:clrMapOvr>
    <a:masterClrMapping/>
  </p:clrMapOvr>
  <mc:AlternateContent xmlns:mc="http://schemas.openxmlformats.org/markup-compatibility/2006">
    <mc:Choice xmlns:p14="http://schemas.microsoft.com/office/powerpoint/2010/main" Requires="p14">
      <p:transition spd="slow" p14:dur="2000" advTm="32287"/>
    </mc:Choice>
    <mc:Fallback>
      <p:transition spd="slow" advTm="32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b="1" dirty="0"/>
              <a:t>Municipal waste stakeholders in Myanmar</a:t>
            </a:r>
          </a:p>
        </p:txBody>
      </p:sp>
      <p:sp>
        <p:nvSpPr>
          <p:cNvPr id="3" name="Content Placeholder 2"/>
          <p:cNvSpPr>
            <a:spLocks noGrp="1"/>
          </p:cNvSpPr>
          <p:nvPr>
            <p:ph sz="half" idx="1"/>
          </p:nvPr>
        </p:nvSpPr>
        <p:spPr/>
        <p:txBody>
          <a:bodyPr/>
          <a:lstStyle/>
          <a:p>
            <a:r>
              <a:rPr lang="en-GB" dirty="0"/>
              <a:t>People</a:t>
            </a:r>
          </a:p>
          <a:p>
            <a:pPr lvl="1"/>
            <a:r>
              <a:rPr lang="en-GB" dirty="0"/>
              <a:t>Residents.</a:t>
            </a:r>
          </a:p>
          <a:p>
            <a:pPr lvl="1"/>
            <a:r>
              <a:rPr lang="en-GB" dirty="0"/>
              <a:t>Waste collectors.</a:t>
            </a:r>
          </a:p>
          <a:p>
            <a:pPr lvl="1"/>
            <a:r>
              <a:rPr lang="en-GB" dirty="0"/>
              <a:t>Recycling collectors and merchants.</a:t>
            </a:r>
          </a:p>
          <a:p>
            <a:pPr lvl="1"/>
            <a:r>
              <a:rPr lang="en-GB" dirty="0"/>
              <a:t>Those living near depots/dumps etc.</a:t>
            </a:r>
          </a:p>
          <a:p>
            <a:pPr lvl="1"/>
            <a:r>
              <a:rPr lang="en-GB" dirty="0"/>
              <a:t>Policymakers.</a:t>
            </a:r>
          </a:p>
          <a:p>
            <a:pPr lvl="1"/>
            <a:r>
              <a:rPr lang="en-GB" dirty="0"/>
              <a:t>Politicians.</a:t>
            </a:r>
          </a:p>
          <a:p>
            <a:pPr lvl="1"/>
            <a:r>
              <a:rPr lang="en-GB" dirty="0"/>
              <a:t>Regulators.</a:t>
            </a:r>
          </a:p>
          <a:p>
            <a:pPr lvl="1"/>
            <a:endParaRPr lang="en-GB" dirty="0"/>
          </a:p>
        </p:txBody>
      </p:sp>
      <p:sp>
        <p:nvSpPr>
          <p:cNvPr id="4" name="Content Placeholder 3"/>
          <p:cNvSpPr>
            <a:spLocks noGrp="1"/>
          </p:cNvSpPr>
          <p:nvPr>
            <p:ph sz="half" idx="2"/>
          </p:nvPr>
        </p:nvSpPr>
        <p:spPr/>
        <p:txBody>
          <a:bodyPr/>
          <a:lstStyle/>
          <a:p>
            <a:r>
              <a:rPr lang="en-GB" dirty="0"/>
              <a:t>Organisations</a:t>
            </a:r>
          </a:p>
          <a:p>
            <a:pPr lvl="1"/>
            <a:r>
              <a:rPr lang="en-GB" dirty="0"/>
              <a:t>Central government.</a:t>
            </a:r>
          </a:p>
          <a:p>
            <a:pPr lvl="1"/>
            <a:r>
              <a:rPr lang="en-GB" dirty="0"/>
              <a:t>City/township authorities.</a:t>
            </a:r>
          </a:p>
          <a:p>
            <a:pPr lvl="1"/>
            <a:r>
              <a:rPr lang="en-GB" dirty="0"/>
              <a:t>Municipal cleansing departments.</a:t>
            </a:r>
          </a:p>
          <a:p>
            <a:pPr lvl="1"/>
            <a:r>
              <a:rPr lang="en-GB" dirty="0"/>
              <a:t>Private sector waste companies.</a:t>
            </a:r>
          </a:p>
          <a:p>
            <a:pPr lvl="1"/>
            <a:r>
              <a:rPr lang="en-GB" dirty="0"/>
              <a:t>Companies selling goods that will become waste.</a:t>
            </a:r>
          </a:p>
        </p:txBody>
      </p:sp>
      <p:pic>
        <p:nvPicPr>
          <p:cNvPr id="5" name="Video 4">
            <a:hlinkClick r:id="" action="ppaction://media"/>
            <a:extLst>
              <a:ext uri="{FF2B5EF4-FFF2-40B4-BE49-F238E27FC236}">
                <a16:creationId xmlns:a16="http://schemas.microsoft.com/office/drawing/2014/main" id="{3BDFCA55-FCE0-4C8B-A1E3-02264F71771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2698145813"/>
      </p:ext>
    </p:extLst>
  </p:cSld>
  <p:clrMapOvr>
    <a:masterClrMapping/>
  </p:clrMapOvr>
  <mc:AlternateContent xmlns:mc="http://schemas.openxmlformats.org/markup-compatibility/2006">
    <mc:Choice xmlns:p14="http://schemas.microsoft.com/office/powerpoint/2010/main" Requires="p14">
      <p:transition spd="slow" p14:dur="2000" advTm="69325"/>
    </mc:Choice>
    <mc:Fallback>
      <p:transition spd="slow" advTm="69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262B0-AC86-40FF-9949-197FEDEBB936}"/>
              </a:ext>
            </a:extLst>
          </p:cNvPr>
          <p:cNvSpPr>
            <a:spLocks noGrp="1"/>
          </p:cNvSpPr>
          <p:nvPr>
            <p:ph type="title"/>
          </p:nvPr>
        </p:nvSpPr>
        <p:spPr/>
        <p:txBody>
          <a:bodyPr/>
          <a:lstStyle/>
          <a:p>
            <a:r>
              <a:rPr lang="en-GB" b="1" dirty="0"/>
              <a:t>Session one - summary</a:t>
            </a:r>
          </a:p>
        </p:txBody>
      </p:sp>
      <p:sp>
        <p:nvSpPr>
          <p:cNvPr id="3" name="Content Placeholder 2">
            <a:extLst>
              <a:ext uri="{FF2B5EF4-FFF2-40B4-BE49-F238E27FC236}">
                <a16:creationId xmlns:a16="http://schemas.microsoft.com/office/drawing/2014/main" id="{C8828655-5E56-462B-B673-F3B8A9D242A6}"/>
              </a:ext>
            </a:extLst>
          </p:cNvPr>
          <p:cNvSpPr>
            <a:spLocks noGrp="1"/>
          </p:cNvSpPr>
          <p:nvPr>
            <p:ph sz="half" idx="1"/>
          </p:nvPr>
        </p:nvSpPr>
        <p:spPr>
          <a:xfrm>
            <a:off x="838199" y="1825625"/>
            <a:ext cx="10266575" cy="4351338"/>
          </a:xfrm>
        </p:spPr>
        <p:txBody>
          <a:bodyPr/>
          <a:lstStyle/>
          <a:p>
            <a:pPr marL="0" indent="0">
              <a:buNone/>
            </a:pPr>
            <a:r>
              <a:rPr lang="en-GB" dirty="0"/>
              <a:t>At this point you should now:</a:t>
            </a:r>
          </a:p>
          <a:p>
            <a:r>
              <a:rPr lang="en-GB" dirty="0"/>
              <a:t>Know where solid waste comes from in Myanmar, how much the country produces and what it is composed of.</a:t>
            </a:r>
          </a:p>
          <a:p>
            <a:r>
              <a:rPr lang="en-GB" dirty="0"/>
              <a:t>Appreciate Myanmar’s waste management policy and plans for the future.</a:t>
            </a:r>
          </a:p>
          <a:p>
            <a:r>
              <a:rPr lang="en-GB" dirty="0"/>
              <a:t>Understand the concept of “stakeholders”.</a:t>
            </a:r>
          </a:p>
          <a:p>
            <a:r>
              <a:rPr lang="en-GB" dirty="0"/>
              <a:t>Have Identified the stakeholders involved in waste management in Myanmar.</a:t>
            </a:r>
          </a:p>
          <a:p>
            <a:pPr marL="0" indent="0">
              <a:buNone/>
            </a:pPr>
            <a:r>
              <a:rPr lang="en-GB" dirty="0"/>
              <a:t>	</a:t>
            </a:r>
          </a:p>
          <a:p>
            <a:endParaRPr lang="en-GB" dirty="0"/>
          </a:p>
          <a:p>
            <a:endParaRPr lang="en-GB" dirty="0"/>
          </a:p>
        </p:txBody>
      </p:sp>
      <p:pic>
        <p:nvPicPr>
          <p:cNvPr id="4" name="Video 3">
            <a:hlinkClick r:id="" action="ppaction://media"/>
            <a:extLst>
              <a:ext uri="{FF2B5EF4-FFF2-40B4-BE49-F238E27FC236}">
                <a16:creationId xmlns:a16="http://schemas.microsoft.com/office/drawing/2014/main" id="{0C0811DA-28C7-4B31-93BC-52948A833C1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764551339"/>
      </p:ext>
    </p:extLst>
  </p:cSld>
  <p:clrMapOvr>
    <a:masterClrMapping/>
  </p:clrMapOvr>
  <mc:AlternateContent xmlns:mc="http://schemas.openxmlformats.org/markup-compatibility/2006">
    <mc:Choice xmlns:p14="http://schemas.microsoft.com/office/powerpoint/2010/main" Requires="p14">
      <p:transition spd="slow" p14:dur="2000" advTm="37782"/>
    </mc:Choice>
    <mc:Fallback>
      <p:transition spd="slow" advTm="37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751844"/>
            <a:ext cx="10515600" cy="4351338"/>
          </a:xfrm>
        </p:spPr>
        <p:txBody>
          <a:bodyPr/>
          <a:lstStyle/>
          <a:p>
            <a:pPr marL="0" indent="0">
              <a:buNone/>
            </a:pPr>
            <a:r>
              <a:rPr lang="en-GB" sz="4400" b="1" dirty="0"/>
              <a:t>Session 2 - Implementing the 3Rs</a:t>
            </a:r>
          </a:p>
          <a:p>
            <a:r>
              <a:rPr lang="en-GB" dirty="0"/>
              <a:t>Learning outcomes</a:t>
            </a:r>
          </a:p>
          <a:p>
            <a:pPr lvl="1"/>
            <a:r>
              <a:rPr lang="en-GB" dirty="0"/>
              <a:t>Appreciate the hazards and pollutants resulting from waste disposal in dump sites.</a:t>
            </a:r>
          </a:p>
          <a:p>
            <a:pPr lvl="1"/>
            <a:r>
              <a:rPr lang="en-GB" dirty="0"/>
              <a:t>Understand the concept of the 3Rs.</a:t>
            </a:r>
          </a:p>
          <a:p>
            <a:pPr lvl="1"/>
            <a:r>
              <a:rPr lang="en-GB" dirty="0"/>
              <a:t>Explain how you can apply the 3Rs at home and at your university.</a:t>
            </a:r>
          </a:p>
          <a:p>
            <a:pPr marL="457200" lvl="1" indent="0">
              <a:buNone/>
            </a:pPr>
            <a:endParaRPr lang="en-GB" dirty="0"/>
          </a:p>
        </p:txBody>
      </p:sp>
      <p:pic>
        <p:nvPicPr>
          <p:cNvPr id="7" name="Video 6">
            <a:hlinkClick r:id="" action="ppaction://media"/>
            <a:extLst>
              <a:ext uri="{FF2B5EF4-FFF2-40B4-BE49-F238E27FC236}">
                <a16:creationId xmlns:a16="http://schemas.microsoft.com/office/drawing/2014/main" id="{773109CB-4ABE-46C4-8EEB-996F57003C0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756707509"/>
      </p:ext>
    </p:extLst>
  </p:cSld>
  <p:clrMapOvr>
    <a:masterClrMapping/>
  </p:clrMapOvr>
  <mc:AlternateContent xmlns:mc="http://schemas.openxmlformats.org/markup-compatibility/2006">
    <mc:Choice xmlns:p14="http://schemas.microsoft.com/office/powerpoint/2010/main" Requires="p14">
      <p:transition spd="slow" p14:dur="2000" advTm="43653"/>
    </mc:Choice>
    <mc:Fallback>
      <p:transition spd="slow" advTm="4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z="4300" dirty="0"/>
              <a:t>Hazards and pollution from dump sites</a:t>
            </a:r>
          </a:p>
        </p:txBody>
      </p:sp>
      <p:sp>
        <p:nvSpPr>
          <p:cNvPr id="9" name="Content Placeholder 8"/>
          <p:cNvSpPr>
            <a:spLocks noGrp="1"/>
          </p:cNvSpPr>
          <p:nvPr>
            <p:ph sz="half" idx="1"/>
          </p:nvPr>
        </p:nvSpPr>
        <p:spPr>
          <a:xfrm>
            <a:off x="720090" y="5454587"/>
            <a:ext cx="5181600" cy="3218688"/>
          </a:xfrm>
        </p:spPr>
        <p:txBody>
          <a:bodyPr/>
          <a:lstStyle/>
          <a:p>
            <a:pPr marL="0" indent="0">
              <a:buNone/>
            </a:pPr>
            <a:r>
              <a:rPr lang="en-GB" sz="1800" dirty="0"/>
              <a:t>Photograph by </a:t>
            </a:r>
            <a:r>
              <a:rPr lang="en-GB" sz="1800" dirty="0" err="1"/>
              <a:t>Lubega</a:t>
            </a:r>
            <a:r>
              <a:rPr lang="en-GB" sz="1800" dirty="0"/>
              <a:t> Ibrahim - https://commons.wikimedia.org/wiki/File:An_old_woman_on_a_dumping_site.jpg</a:t>
            </a:r>
          </a:p>
        </p:txBody>
      </p:sp>
      <p:sp>
        <p:nvSpPr>
          <p:cNvPr id="10" name="Content Placeholder 9"/>
          <p:cNvSpPr>
            <a:spLocks noGrp="1"/>
          </p:cNvSpPr>
          <p:nvPr>
            <p:ph sz="half" idx="2"/>
          </p:nvPr>
        </p:nvSpPr>
        <p:spPr/>
        <p:txBody>
          <a:bodyPr/>
          <a:lstStyle/>
          <a:p>
            <a:r>
              <a:rPr lang="en-GB" dirty="0"/>
              <a:t>What are the main hazards and pollutants from uncontrolled dump sites?</a:t>
            </a:r>
          </a:p>
        </p:txBody>
      </p:sp>
      <p:pic>
        <p:nvPicPr>
          <p:cNvPr id="11" name="Picture 10"/>
          <p:cNvPicPr>
            <a:picLocks noChangeAspect="1"/>
          </p:cNvPicPr>
          <p:nvPr/>
        </p:nvPicPr>
        <p:blipFill>
          <a:blip r:embed="rId5"/>
          <a:stretch>
            <a:fillRect/>
          </a:stretch>
        </p:blipFill>
        <p:spPr>
          <a:xfrm>
            <a:off x="601980" y="1305115"/>
            <a:ext cx="5417820" cy="3568761"/>
          </a:xfrm>
          <a:prstGeom prst="rect">
            <a:avLst/>
          </a:prstGeom>
        </p:spPr>
      </p:pic>
      <p:pic>
        <p:nvPicPr>
          <p:cNvPr id="3" name="Video 2">
            <a:hlinkClick r:id="" action="ppaction://media"/>
            <a:extLst>
              <a:ext uri="{FF2B5EF4-FFF2-40B4-BE49-F238E27FC236}">
                <a16:creationId xmlns:a16="http://schemas.microsoft.com/office/drawing/2014/main" id="{B0BB610D-9C86-4FEF-87D7-F7A421DED9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1"/>
            <a:ext cx="0" cy="0"/>
          </a:xfrm>
          <a:prstGeom prst="rect">
            <a:avLst/>
          </a:prstGeom>
        </p:spPr>
      </p:pic>
    </p:spTree>
    <p:extLst>
      <p:ext uri="{BB962C8B-B14F-4D97-AF65-F5344CB8AC3E}">
        <p14:creationId xmlns:p14="http://schemas.microsoft.com/office/powerpoint/2010/main" val="4275389310"/>
      </p:ext>
    </p:extLst>
  </p:cSld>
  <p:clrMapOvr>
    <a:masterClrMapping/>
  </p:clrMapOvr>
  <mc:AlternateContent xmlns:mc="http://schemas.openxmlformats.org/markup-compatibility/2006">
    <mc:Choice xmlns:p14="http://schemas.microsoft.com/office/powerpoint/2010/main" Requires="p14">
      <p:transition spd="slow" p14:dur="2000" advTm="39486"/>
    </mc:Choice>
    <mc:Fallback>
      <p:transition spd="slow" advTm="39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65" y="365125"/>
            <a:ext cx="10788535" cy="1325563"/>
          </a:xfrm>
        </p:spPr>
        <p:txBody>
          <a:bodyPr/>
          <a:lstStyle/>
          <a:p>
            <a:r>
              <a:rPr lang="en-GB" sz="4300" dirty="0"/>
              <a:t>Hazards and pollutants from dump sites</a:t>
            </a:r>
          </a:p>
        </p:txBody>
      </p:sp>
      <p:sp>
        <p:nvSpPr>
          <p:cNvPr id="3" name="Content Placeholder 2"/>
          <p:cNvSpPr>
            <a:spLocks noGrp="1"/>
          </p:cNvSpPr>
          <p:nvPr>
            <p:ph sz="half" idx="1"/>
          </p:nvPr>
        </p:nvSpPr>
        <p:spPr>
          <a:xfrm>
            <a:off x="838200" y="1825625"/>
            <a:ext cx="9869424" cy="4351338"/>
          </a:xfrm>
        </p:spPr>
        <p:txBody>
          <a:bodyPr/>
          <a:lstStyle/>
          <a:p>
            <a:r>
              <a:rPr lang="en-GB" dirty="0"/>
              <a:t>Groundwater pollution from leachate and run-off.</a:t>
            </a:r>
          </a:p>
          <a:p>
            <a:r>
              <a:rPr lang="en-GB" dirty="0"/>
              <a:t>River and surface water pollution from run-off and leachate.</a:t>
            </a:r>
          </a:p>
          <a:p>
            <a:r>
              <a:rPr lang="en-GB" dirty="0"/>
              <a:t>Fires – CO, smoke, hydrocarbon released to the air.</a:t>
            </a:r>
          </a:p>
          <a:p>
            <a:r>
              <a:rPr lang="en-GB" dirty="0"/>
              <a:t>Greenhouse gas emissions – CO</a:t>
            </a:r>
            <a:r>
              <a:rPr lang="en-GB" baseline="-25000" dirty="0"/>
              <a:t>2</a:t>
            </a:r>
            <a:r>
              <a:rPr lang="en-GB" dirty="0"/>
              <a:t> and CH</a:t>
            </a:r>
            <a:r>
              <a:rPr lang="en-GB" baseline="-25000" dirty="0"/>
              <a:t>4</a:t>
            </a:r>
            <a:r>
              <a:rPr lang="en-GB" dirty="0"/>
              <a:t>.</a:t>
            </a:r>
          </a:p>
          <a:p>
            <a:r>
              <a:rPr lang="en-GB" dirty="0"/>
              <a:t>Dust and odours.</a:t>
            </a:r>
          </a:p>
          <a:p>
            <a:r>
              <a:rPr lang="en-GB" dirty="0"/>
              <a:t>Ingestion of waste by wildlife and farm animals.</a:t>
            </a:r>
          </a:p>
          <a:p>
            <a:r>
              <a:rPr lang="en-GB" dirty="0"/>
              <a:t>Risk of injury to site workers.</a:t>
            </a:r>
          </a:p>
          <a:p>
            <a:r>
              <a:rPr lang="en-GB" dirty="0"/>
              <a:t>Long term land contamination.</a:t>
            </a:r>
          </a:p>
          <a:p>
            <a:r>
              <a:rPr lang="en-GB" dirty="0"/>
              <a:t>Supports rats, flies, mosquitoes etc.</a:t>
            </a:r>
          </a:p>
        </p:txBody>
      </p:sp>
      <p:pic>
        <p:nvPicPr>
          <p:cNvPr id="4" name="Video 3">
            <a:hlinkClick r:id="" action="ppaction://media"/>
            <a:extLst>
              <a:ext uri="{FF2B5EF4-FFF2-40B4-BE49-F238E27FC236}">
                <a16:creationId xmlns:a16="http://schemas.microsoft.com/office/drawing/2014/main" id="{404AF3DD-B8BA-43DF-9E28-C8D9E939CE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3612468823"/>
      </p:ext>
    </p:extLst>
  </p:cSld>
  <p:clrMapOvr>
    <a:masterClrMapping/>
  </p:clrMapOvr>
  <mc:AlternateContent xmlns:mc="http://schemas.openxmlformats.org/markup-compatibility/2006">
    <mc:Choice xmlns:p14="http://schemas.microsoft.com/office/powerpoint/2010/main" Requires="p14">
      <p:transition spd="slow" p14:dur="2000" advTm="155396"/>
    </mc:Choice>
    <mc:Fallback>
      <p:transition spd="slow" advTm="15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AACD6-C2FC-453B-9237-1A05CE2EEA52}"/>
              </a:ext>
            </a:extLst>
          </p:cNvPr>
          <p:cNvSpPr>
            <a:spLocks noGrp="1"/>
          </p:cNvSpPr>
          <p:nvPr>
            <p:ph type="title"/>
          </p:nvPr>
        </p:nvSpPr>
        <p:spPr>
          <a:xfrm>
            <a:off x="839788" y="457200"/>
            <a:ext cx="5862670" cy="740004"/>
          </a:xfrm>
        </p:spPr>
        <p:txBody>
          <a:bodyPr/>
          <a:lstStyle/>
          <a:p>
            <a:r>
              <a:rPr lang="en-GB" sz="4400" b="1" dirty="0"/>
              <a:t>Introducing your tutor</a:t>
            </a:r>
          </a:p>
        </p:txBody>
      </p:sp>
      <p:sp>
        <p:nvSpPr>
          <p:cNvPr id="4" name="Text Placeholder 3">
            <a:extLst>
              <a:ext uri="{FF2B5EF4-FFF2-40B4-BE49-F238E27FC236}">
                <a16:creationId xmlns:a16="http://schemas.microsoft.com/office/drawing/2014/main" id="{1E72E06E-35CC-4C24-BA37-6BDB51BD4E35}"/>
              </a:ext>
            </a:extLst>
          </p:cNvPr>
          <p:cNvSpPr>
            <a:spLocks noGrp="1"/>
          </p:cNvSpPr>
          <p:nvPr>
            <p:ph type="body" sz="half" idx="2"/>
          </p:nvPr>
        </p:nvSpPr>
        <p:spPr>
          <a:xfrm>
            <a:off x="595720" y="1770751"/>
            <a:ext cx="7203707" cy="4212605"/>
          </a:xfrm>
        </p:spPr>
        <p:txBody>
          <a:bodyPr/>
          <a:lstStyle/>
          <a:p>
            <a:r>
              <a:rPr lang="en-GB" sz="3200" dirty="0"/>
              <a:t>Dr Stephen Burnley </a:t>
            </a:r>
            <a:r>
              <a:rPr lang="en-GB" sz="2000" dirty="0"/>
              <a:t>CEng, FIChemE, FCIWM, SFHEA</a:t>
            </a:r>
          </a:p>
          <a:p>
            <a:r>
              <a:rPr lang="en-GB" sz="2000" dirty="0"/>
              <a:t>Senior Lecturer in Environmental Engineering at the Open University.</a:t>
            </a:r>
          </a:p>
          <a:p>
            <a:r>
              <a:rPr lang="en-GB" sz="2000" dirty="0"/>
              <a:t>Teaching interests</a:t>
            </a:r>
          </a:p>
          <a:p>
            <a:pPr marL="285750" indent="-285750">
              <a:buFont typeface="Arial" panose="020B0604020202020204" pitchFamily="34" charset="0"/>
              <a:buChar char="•"/>
            </a:pPr>
            <a:r>
              <a:rPr lang="en-GB" sz="2000" dirty="0"/>
              <a:t>General engineering</a:t>
            </a:r>
          </a:p>
          <a:p>
            <a:pPr marL="285750" indent="-285750">
              <a:buFont typeface="Arial" panose="020B0604020202020204" pitchFamily="34" charset="0"/>
              <a:buChar char="•"/>
            </a:pPr>
            <a:r>
              <a:rPr lang="en-GB" sz="2000" dirty="0"/>
              <a:t>Waste management</a:t>
            </a:r>
          </a:p>
          <a:p>
            <a:pPr marL="285750" indent="-285750">
              <a:buFont typeface="Arial" panose="020B0604020202020204" pitchFamily="34" charset="0"/>
              <a:buChar char="•"/>
            </a:pPr>
            <a:r>
              <a:rPr lang="en-GB" sz="2000" dirty="0"/>
              <a:t>Environmental management</a:t>
            </a:r>
          </a:p>
          <a:p>
            <a:r>
              <a:rPr lang="en-GB" sz="2000" dirty="0"/>
              <a:t>Research Interests</a:t>
            </a:r>
          </a:p>
          <a:p>
            <a:pPr marL="285750" indent="-285750">
              <a:buFont typeface="Arial" panose="020B0604020202020204" pitchFamily="34" charset="0"/>
              <a:buChar char="•"/>
            </a:pPr>
            <a:r>
              <a:rPr lang="en-GB" sz="2000" dirty="0"/>
              <a:t>Waste and the circular economy</a:t>
            </a:r>
          </a:p>
          <a:p>
            <a:pPr marL="285750" indent="-285750">
              <a:buFont typeface="Arial" panose="020B0604020202020204" pitchFamily="34" charset="0"/>
              <a:buChar char="•"/>
            </a:pPr>
            <a:r>
              <a:rPr lang="en-GB" sz="2000" dirty="0"/>
              <a:t>Environmental education</a:t>
            </a:r>
          </a:p>
        </p:txBody>
      </p:sp>
      <p:pic>
        <p:nvPicPr>
          <p:cNvPr id="5" name="Picture 4">
            <a:extLst>
              <a:ext uri="{FF2B5EF4-FFF2-40B4-BE49-F238E27FC236}">
                <a16:creationId xmlns:a16="http://schemas.microsoft.com/office/drawing/2014/main" id="{F3311EFF-0A1E-4F4B-9CA4-73050BA05E39}"/>
              </a:ext>
            </a:extLst>
          </p:cNvPr>
          <p:cNvPicPr>
            <a:picLocks noChangeAspect="1"/>
          </p:cNvPicPr>
          <p:nvPr/>
        </p:nvPicPr>
        <p:blipFill>
          <a:blip r:embed="rId5"/>
          <a:stretch>
            <a:fillRect/>
          </a:stretch>
        </p:blipFill>
        <p:spPr>
          <a:xfrm>
            <a:off x="7799427" y="1685816"/>
            <a:ext cx="3562724" cy="3345705"/>
          </a:xfrm>
          <a:prstGeom prst="rect">
            <a:avLst/>
          </a:prstGeom>
        </p:spPr>
      </p:pic>
      <p:pic>
        <p:nvPicPr>
          <p:cNvPr id="8" name="Video 7">
            <a:hlinkClick r:id="" action="ppaction://media"/>
            <a:extLst>
              <a:ext uri="{FF2B5EF4-FFF2-40B4-BE49-F238E27FC236}">
                <a16:creationId xmlns:a16="http://schemas.microsoft.com/office/drawing/2014/main" id="{DDF43C4A-4123-47EF-B9F9-68A305BDDF9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0" cy="0"/>
          </a:xfrm>
          <a:prstGeom prst="rect">
            <a:avLst/>
          </a:prstGeom>
        </p:spPr>
      </p:pic>
    </p:spTree>
    <p:extLst>
      <p:ext uri="{BB962C8B-B14F-4D97-AF65-F5344CB8AC3E}">
        <p14:creationId xmlns:p14="http://schemas.microsoft.com/office/powerpoint/2010/main" val="602035576"/>
      </p:ext>
    </p:extLst>
  </p:cSld>
  <p:clrMapOvr>
    <a:masterClrMapping/>
  </p:clrMapOvr>
  <mc:AlternateContent xmlns:mc="http://schemas.openxmlformats.org/markup-compatibility/2006">
    <mc:Choice xmlns:p14="http://schemas.microsoft.com/office/powerpoint/2010/main" Requires="p14">
      <p:transition spd="slow" p14:dur="2000" advTm="21980"/>
    </mc:Choice>
    <mc:Fallback>
      <p:transition spd="slow" advTm="21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n-GB" dirty="0"/>
              <a:t>If we can reduce the waste going to landfill we can reduce these risks.</a:t>
            </a:r>
          </a:p>
          <a:p>
            <a:r>
              <a:rPr lang="en-GB" dirty="0"/>
              <a:t>The 3 Rs</a:t>
            </a:r>
          </a:p>
          <a:p>
            <a:pPr lvl="1"/>
            <a:r>
              <a:rPr lang="en-GB" dirty="0"/>
              <a:t>REDUCE – reduce the amount of waste produced.</a:t>
            </a:r>
          </a:p>
          <a:p>
            <a:pPr lvl="2"/>
            <a:r>
              <a:rPr lang="en-GB" dirty="0"/>
              <a:t>Examples; more efficient manufacturing, avoiding unnecessary packaging,</a:t>
            </a:r>
          </a:p>
          <a:p>
            <a:pPr lvl="1"/>
            <a:r>
              <a:rPr lang="en-GB" dirty="0"/>
              <a:t>REUSE – use something for its original purpose more than once without processing.</a:t>
            </a:r>
          </a:p>
          <a:p>
            <a:pPr lvl="2"/>
            <a:r>
              <a:rPr lang="en-GB" dirty="0"/>
              <a:t>Examples; reuse of clothing, reusing glass and plastic containers,</a:t>
            </a:r>
          </a:p>
          <a:p>
            <a:pPr lvl="1"/>
            <a:r>
              <a:rPr lang="en-GB" dirty="0"/>
              <a:t>RECYCLING -  transforming materials into useful products using physical, chemical or biological processing.</a:t>
            </a:r>
          </a:p>
          <a:p>
            <a:pPr lvl="2"/>
            <a:r>
              <a:rPr lang="en-GB" dirty="0"/>
              <a:t>Examples; using waste glass and metals in glass and metal manufacture, making paper from waste paper. Composting organic wastes.</a:t>
            </a:r>
          </a:p>
        </p:txBody>
      </p:sp>
      <p:sp>
        <p:nvSpPr>
          <p:cNvPr id="2" name="Title 1"/>
          <p:cNvSpPr>
            <a:spLocks noGrp="1"/>
          </p:cNvSpPr>
          <p:nvPr>
            <p:ph type="title" idx="4294967295"/>
          </p:nvPr>
        </p:nvSpPr>
        <p:spPr>
          <a:xfrm>
            <a:off x="838200" y="365125"/>
            <a:ext cx="9677400" cy="1325563"/>
          </a:xfrm>
          <a:prstGeom prst="rect">
            <a:avLst/>
          </a:prstGeom>
        </p:spPr>
        <p:txBody>
          <a:bodyPr/>
          <a:lstStyle/>
          <a:p>
            <a:br>
              <a:rPr lang="en-GB" sz="3600" dirty="0"/>
            </a:br>
            <a:r>
              <a:rPr lang="en-GB" sz="3600" b="1" dirty="0"/>
              <a:t>The principle of the 3Rs</a:t>
            </a:r>
          </a:p>
        </p:txBody>
      </p:sp>
      <p:pic>
        <p:nvPicPr>
          <p:cNvPr id="3" name="Video 2">
            <a:hlinkClick r:id="" action="ppaction://media"/>
            <a:extLst>
              <a:ext uri="{FF2B5EF4-FFF2-40B4-BE49-F238E27FC236}">
                <a16:creationId xmlns:a16="http://schemas.microsoft.com/office/drawing/2014/main" id="{42055ED5-74D6-486C-8BC0-01C4A9F9076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443391807"/>
      </p:ext>
    </p:extLst>
  </p:cSld>
  <p:clrMapOvr>
    <a:masterClrMapping/>
  </p:clrMapOvr>
  <mc:AlternateContent xmlns:mc="http://schemas.openxmlformats.org/markup-compatibility/2006">
    <mc:Choice xmlns:p14="http://schemas.microsoft.com/office/powerpoint/2010/main" Requires="p14">
      <p:transition spd="slow" p14:dur="2000" advTm="82598"/>
    </mc:Choice>
    <mc:Fallback>
      <p:transition spd="slow" advTm="8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t>Group exercise</a:t>
            </a:r>
          </a:p>
        </p:txBody>
      </p:sp>
      <p:sp>
        <p:nvSpPr>
          <p:cNvPr id="4" name="Content Placeholder 3"/>
          <p:cNvSpPr>
            <a:spLocks noGrp="1"/>
          </p:cNvSpPr>
          <p:nvPr>
            <p:ph sz="half" idx="2"/>
          </p:nvPr>
        </p:nvSpPr>
        <p:spPr>
          <a:xfrm>
            <a:off x="839788" y="1498862"/>
            <a:ext cx="10187876" cy="4690801"/>
          </a:xfrm>
        </p:spPr>
        <p:txBody>
          <a:bodyPr/>
          <a:lstStyle/>
          <a:p>
            <a:r>
              <a:rPr lang="en-GB" b="1" dirty="0"/>
              <a:t>In your groups </a:t>
            </a:r>
          </a:p>
          <a:p>
            <a:pPr lvl="1"/>
            <a:r>
              <a:rPr lang="en-GB" dirty="0"/>
              <a:t>discuss what people at home and universities can do to practice the 3Rs.</a:t>
            </a:r>
          </a:p>
          <a:p>
            <a:pPr lvl="1"/>
            <a:r>
              <a:rPr lang="en-GB" dirty="0"/>
              <a:t>discuss how local and national government can encourage this.</a:t>
            </a:r>
          </a:p>
          <a:p>
            <a:pPr lvl="1"/>
            <a:r>
              <a:rPr lang="en-GB" dirty="0"/>
              <a:t>Write down your ideas on the flip charts.</a:t>
            </a:r>
          </a:p>
          <a:p>
            <a:r>
              <a:rPr lang="en-GB" b="1" dirty="0"/>
              <a:t>Whole group review</a:t>
            </a:r>
          </a:p>
          <a:p>
            <a:pPr lvl="1"/>
            <a:r>
              <a:rPr lang="en-GB" dirty="0"/>
              <a:t>Spend a few minutes looking at the other groups’ ideas.</a:t>
            </a:r>
          </a:p>
          <a:p>
            <a:pPr marL="0" indent="0">
              <a:buNone/>
            </a:pPr>
            <a:endParaRPr lang="en-GB" dirty="0"/>
          </a:p>
          <a:p>
            <a:endParaRPr lang="en-GB" dirty="0"/>
          </a:p>
        </p:txBody>
      </p:sp>
      <p:pic>
        <p:nvPicPr>
          <p:cNvPr id="3" name="Video 2">
            <a:hlinkClick r:id="" action="ppaction://media"/>
            <a:extLst>
              <a:ext uri="{FF2B5EF4-FFF2-40B4-BE49-F238E27FC236}">
                <a16:creationId xmlns:a16="http://schemas.microsoft.com/office/drawing/2014/main" id="{6DCE5808-F38B-45CC-A400-68697EB908C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817240329"/>
      </p:ext>
    </p:extLst>
  </p:cSld>
  <p:clrMapOvr>
    <a:masterClrMapping/>
  </p:clrMapOvr>
  <mc:AlternateContent xmlns:mc="http://schemas.openxmlformats.org/markup-compatibility/2006">
    <mc:Choice xmlns:p14="http://schemas.microsoft.com/office/powerpoint/2010/main" Requires="p14">
      <p:transition spd="slow" p14:dur="2000" advTm="34133"/>
    </mc:Choice>
    <mc:Fallback>
      <p:transition spd="slow" advTm="3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341F-D7BB-4436-8AB7-A5ACAFDD5C6D}"/>
              </a:ext>
            </a:extLst>
          </p:cNvPr>
          <p:cNvSpPr>
            <a:spLocks noGrp="1"/>
          </p:cNvSpPr>
          <p:nvPr>
            <p:ph type="title"/>
          </p:nvPr>
        </p:nvSpPr>
        <p:spPr/>
        <p:txBody>
          <a:bodyPr/>
          <a:lstStyle/>
          <a:p>
            <a:r>
              <a:rPr lang="en-GB" b="1" dirty="0"/>
              <a:t>The 3Rs at home</a:t>
            </a:r>
          </a:p>
        </p:txBody>
      </p:sp>
      <p:sp>
        <p:nvSpPr>
          <p:cNvPr id="4" name="Content Placeholder 3">
            <a:extLst>
              <a:ext uri="{FF2B5EF4-FFF2-40B4-BE49-F238E27FC236}">
                <a16:creationId xmlns:a16="http://schemas.microsoft.com/office/drawing/2014/main" id="{9E32B63C-944D-4486-A1E6-4A5382F35F9D}"/>
              </a:ext>
            </a:extLst>
          </p:cNvPr>
          <p:cNvSpPr>
            <a:spLocks noGrp="1"/>
          </p:cNvSpPr>
          <p:nvPr>
            <p:ph sz="half" idx="2"/>
          </p:nvPr>
        </p:nvSpPr>
        <p:spPr>
          <a:xfrm>
            <a:off x="836612" y="1263191"/>
            <a:ext cx="9202934" cy="5081047"/>
          </a:xfrm>
        </p:spPr>
        <p:txBody>
          <a:bodyPr/>
          <a:lstStyle/>
          <a:p>
            <a:r>
              <a:rPr lang="en-GB" dirty="0"/>
              <a:t>Reduce</a:t>
            </a:r>
          </a:p>
          <a:p>
            <a:pPr lvl="1"/>
            <a:r>
              <a:rPr lang="en-GB" dirty="0"/>
              <a:t>Avoid buying over-packaged goods and food</a:t>
            </a:r>
          </a:p>
          <a:p>
            <a:pPr lvl="1"/>
            <a:r>
              <a:rPr lang="en-GB" dirty="0"/>
              <a:t>Repair broken furniture when possible</a:t>
            </a:r>
          </a:p>
          <a:p>
            <a:pPr lvl="1"/>
            <a:r>
              <a:rPr lang="en-GB" dirty="0"/>
              <a:t>Buy durable (longer lasting) products and clothes </a:t>
            </a:r>
          </a:p>
          <a:p>
            <a:r>
              <a:rPr lang="en-GB" dirty="0"/>
              <a:t>Reuse</a:t>
            </a:r>
          </a:p>
          <a:p>
            <a:pPr lvl="1"/>
            <a:r>
              <a:rPr lang="en-GB" dirty="0"/>
              <a:t>Use finished food jars for storing other items.</a:t>
            </a:r>
          </a:p>
          <a:p>
            <a:pPr lvl="1"/>
            <a:r>
              <a:rPr lang="en-GB" dirty="0"/>
              <a:t>Give outgrown children’s clothing to family members and friends</a:t>
            </a:r>
          </a:p>
          <a:p>
            <a:pPr lvl="1"/>
            <a:r>
              <a:rPr lang="en-GB" dirty="0"/>
              <a:t>Share books and magazines with friends</a:t>
            </a:r>
          </a:p>
          <a:p>
            <a:r>
              <a:rPr lang="en-GB" dirty="0"/>
              <a:t>Recycle</a:t>
            </a:r>
          </a:p>
          <a:p>
            <a:pPr lvl="1"/>
            <a:r>
              <a:rPr lang="en-GB" dirty="0"/>
              <a:t>Give my recyclable waste to collectors</a:t>
            </a:r>
          </a:p>
          <a:p>
            <a:pPr lvl="1"/>
            <a:r>
              <a:rPr lang="en-GB" dirty="0"/>
              <a:t>Try and avoid buying items in non-recyclable packaging</a:t>
            </a:r>
          </a:p>
          <a:p>
            <a:pPr lvl="1"/>
            <a:r>
              <a:rPr lang="en-GB" dirty="0"/>
              <a:t>Compost my vegetable waste (if I have space to do this)</a:t>
            </a:r>
          </a:p>
          <a:p>
            <a:pPr lvl="1"/>
            <a:endParaRPr lang="en-GB" dirty="0"/>
          </a:p>
        </p:txBody>
      </p:sp>
      <p:pic>
        <p:nvPicPr>
          <p:cNvPr id="6" name="Video 5">
            <a:hlinkClick r:id="" action="ppaction://media"/>
            <a:extLst>
              <a:ext uri="{FF2B5EF4-FFF2-40B4-BE49-F238E27FC236}">
                <a16:creationId xmlns:a16="http://schemas.microsoft.com/office/drawing/2014/main" id="{065511D3-1EB2-4B9A-A000-8CC54B1EE2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3600499733"/>
      </p:ext>
    </p:extLst>
  </p:cSld>
  <p:clrMapOvr>
    <a:masterClrMapping/>
  </p:clrMapOvr>
  <mc:AlternateContent xmlns:mc="http://schemas.openxmlformats.org/markup-compatibility/2006">
    <mc:Choice xmlns:p14="http://schemas.microsoft.com/office/powerpoint/2010/main" Requires="p14">
      <p:transition spd="slow" p14:dur="2000" advTm="77357"/>
    </mc:Choice>
    <mc:Fallback>
      <p:transition spd="slow" advTm="7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B6326-F4EF-4E7E-8AE3-0BD8660E3B1E}"/>
              </a:ext>
            </a:extLst>
          </p:cNvPr>
          <p:cNvSpPr>
            <a:spLocks noGrp="1"/>
          </p:cNvSpPr>
          <p:nvPr>
            <p:ph type="title"/>
          </p:nvPr>
        </p:nvSpPr>
        <p:spPr/>
        <p:txBody>
          <a:bodyPr/>
          <a:lstStyle/>
          <a:p>
            <a:r>
              <a:rPr lang="en-GB" b="1" dirty="0"/>
              <a:t>The 3Rs on campus</a:t>
            </a:r>
          </a:p>
        </p:txBody>
      </p:sp>
      <p:sp>
        <p:nvSpPr>
          <p:cNvPr id="4" name="Content Placeholder 3">
            <a:extLst>
              <a:ext uri="{FF2B5EF4-FFF2-40B4-BE49-F238E27FC236}">
                <a16:creationId xmlns:a16="http://schemas.microsoft.com/office/drawing/2014/main" id="{F8F529AC-6037-4CF8-B584-E4BE9BF2C85A}"/>
              </a:ext>
            </a:extLst>
          </p:cNvPr>
          <p:cNvSpPr>
            <a:spLocks noGrp="1"/>
          </p:cNvSpPr>
          <p:nvPr>
            <p:ph sz="half" idx="2"/>
          </p:nvPr>
        </p:nvSpPr>
        <p:spPr>
          <a:xfrm>
            <a:off x="839788" y="1197204"/>
            <a:ext cx="8813259" cy="4992459"/>
          </a:xfrm>
        </p:spPr>
        <p:txBody>
          <a:bodyPr/>
          <a:lstStyle/>
          <a:p>
            <a:r>
              <a:rPr lang="en-GB" dirty="0"/>
              <a:t>Reduce</a:t>
            </a:r>
          </a:p>
          <a:p>
            <a:pPr lvl="1"/>
            <a:r>
              <a:rPr lang="en-GB" dirty="0"/>
              <a:t>Provide water coolers to reduce bottled water use</a:t>
            </a:r>
          </a:p>
          <a:p>
            <a:pPr lvl="1"/>
            <a:r>
              <a:rPr lang="en-GB" dirty="0"/>
              <a:t>Discourage printing of emails etc</a:t>
            </a:r>
          </a:p>
          <a:p>
            <a:pPr lvl="1"/>
            <a:r>
              <a:rPr lang="en-GB" dirty="0"/>
              <a:t>Provide notes to students in pdf rather than hard copies</a:t>
            </a:r>
          </a:p>
          <a:p>
            <a:r>
              <a:rPr lang="en-GB" dirty="0"/>
              <a:t>Reuse</a:t>
            </a:r>
          </a:p>
          <a:p>
            <a:pPr lvl="1"/>
            <a:r>
              <a:rPr lang="en-GB" dirty="0"/>
              <a:t>Buy refillable printer ink/toner cartridges</a:t>
            </a:r>
          </a:p>
          <a:p>
            <a:pPr lvl="1"/>
            <a:r>
              <a:rPr lang="en-GB" dirty="0"/>
              <a:t>Use scrap paper for note-taking etc</a:t>
            </a:r>
          </a:p>
          <a:p>
            <a:pPr lvl="1"/>
            <a:r>
              <a:rPr lang="en-GB" dirty="0"/>
              <a:t>Donate old tables, chairs etc to charities </a:t>
            </a:r>
          </a:p>
          <a:p>
            <a:r>
              <a:rPr lang="en-GB" dirty="0"/>
              <a:t>Recycle</a:t>
            </a:r>
          </a:p>
          <a:p>
            <a:pPr lvl="1"/>
            <a:r>
              <a:rPr lang="en-GB" dirty="0"/>
              <a:t>Install containers to collect recyclable material.</a:t>
            </a:r>
          </a:p>
          <a:p>
            <a:pPr lvl="1"/>
            <a:r>
              <a:rPr lang="en-GB" dirty="0"/>
              <a:t>Buy paper etc with a high recycled content.</a:t>
            </a:r>
          </a:p>
          <a:p>
            <a:pPr lvl="1"/>
            <a:r>
              <a:rPr lang="en-GB" dirty="0"/>
              <a:t>Set up student research projects on waste recycling.</a:t>
            </a:r>
          </a:p>
          <a:p>
            <a:endParaRPr lang="en-GB" dirty="0"/>
          </a:p>
        </p:txBody>
      </p:sp>
      <p:pic>
        <p:nvPicPr>
          <p:cNvPr id="3" name="Video 2">
            <a:hlinkClick r:id="" action="ppaction://media"/>
            <a:extLst>
              <a:ext uri="{FF2B5EF4-FFF2-40B4-BE49-F238E27FC236}">
                <a16:creationId xmlns:a16="http://schemas.microsoft.com/office/drawing/2014/main" id="{0AF74E6D-8AA0-4020-871D-C4042A53BB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2972916210"/>
      </p:ext>
    </p:extLst>
  </p:cSld>
  <p:clrMapOvr>
    <a:masterClrMapping/>
  </p:clrMapOvr>
  <mc:AlternateContent xmlns:mc="http://schemas.openxmlformats.org/markup-compatibility/2006">
    <mc:Choice xmlns:p14="http://schemas.microsoft.com/office/powerpoint/2010/main" Requires="p14">
      <p:transition spd="slow" p14:dur="2000" advTm="80644"/>
    </mc:Choice>
    <mc:Fallback>
      <p:transition spd="slow" advTm="8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054FA-B3FA-4DB8-9CA0-5F6ADB2C0CA2}"/>
              </a:ext>
            </a:extLst>
          </p:cNvPr>
          <p:cNvSpPr>
            <a:spLocks noGrp="1"/>
          </p:cNvSpPr>
          <p:nvPr>
            <p:ph type="title"/>
          </p:nvPr>
        </p:nvSpPr>
        <p:spPr/>
        <p:txBody>
          <a:bodyPr/>
          <a:lstStyle/>
          <a:p>
            <a:r>
              <a:rPr lang="en-GB" sz="4300" b="1" dirty="0"/>
              <a:t>Session two summary </a:t>
            </a:r>
          </a:p>
        </p:txBody>
      </p:sp>
      <p:sp>
        <p:nvSpPr>
          <p:cNvPr id="4" name="Content Placeholder 3">
            <a:extLst>
              <a:ext uri="{FF2B5EF4-FFF2-40B4-BE49-F238E27FC236}">
                <a16:creationId xmlns:a16="http://schemas.microsoft.com/office/drawing/2014/main" id="{3A245C8B-0B85-4B36-AC37-D9C7C585815A}"/>
              </a:ext>
            </a:extLst>
          </p:cNvPr>
          <p:cNvSpPr>
            <a:spLocks noGrp="1"/>
          </p:cNvSpPr>
          <p:nvPr>
            <p:ph sz="half" idx="2"/>
          </p:nvPr>
        </p:nvSpPr>
        <p:spPr>
          <a:xfrm>
            <a:off x="839788" y="1442301"/>
            <a:ext cx="10512424" cy="4747362"/>
          </a:xfrm>
        </p:spPr>
        <p:txBody>
          <a:bodyPr/>
          <a:lstStyle/>
          <a:p>
            <a:pPr marL="457200" lvl="1" indent="0">
              <a:buNone/>
            </a:pPr>
            <a:endParaRPr lang="en-GB" sz="2400" dirty="0"/>
          </a:p>
          <a:p>
            <a:pPr lvl="1"/>
            <a:r>
              <a:rPr lang="en-GB" b="1" dirty="0"/>
              <a:t>At the end of this session you should be able to </a:t>
            </a:r>
          </a:p>
          <a:p>
            <a:pPr lvl="2"/>
            <a:r>
              <a:rPr lang="en-GB" sz="2400" dirty="0"/>
              <a:t>Appreciate the hazards and pollutants resulting from waste disposal in dump sites.</a:t>
            </a:r>
          </a:p>
          <a:p>
            <a:pPr lvl="2"/>
            <a:r>
              <a:rPr lang="en-GB" sz="2400" dirty="0"/>
              <a:t>Understand the concept of the 3Rs.</a:t>
            </a:r>
          </a:p>
          <a:p>
            <a:pPr lvl="2"/>
            <a:r>
              <a:rPr lang="en-GB" sz="2400" dirty="0"/>
              <a:t>Explain how you can apply the 3Rs at home and at your university.</a:t>
            </a:r>
          </a:p>
          <a:p>
            <a:pPr marL="914400" lvl="2" indent="0">
              <a:buNone/>
            </a:pPr>
            <a:endParaRPr lang="en-GB" sz="2400" dirty="0"/>
          </a:p>
          <a:p>
            <a:endParaRPr lang="en-GB" dirty="0"/>
          </a:p>
        </p:txBody>
      </p:sp>
      <p:pic>
        <p:nvPicPr>
          <p:cNvPr id="3" name="Video 2">
            <a:hlinkClick r:id="" action="ppaction://media"/>
            <a:extLst>
              <a:ext uri="{FF2B5EF4-FFF2-40B4-BE49-F238E27FC236}">
                <a16:creationId xmlns:a16="http://schemas.microsoft.com/office/drawing/2014/main" id="{B35754EC-6CDB-4C65-ABFA-ED407825A36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2434532850"/>
      </p:ext>
    </p:extLst>
  </p:cSld>
  <p:clrMapOvr>
    <a:masterClrMapping/>
  </p:clrMapOvr>
  <mc:AlternateContent xmlns:mc="http://schemas.openxmlformats.org/markup-compatibility/2006">
    <mc:Choice xmlns:p14="http://schemas.microsoft.com/office/powerpoint/2010/main" Requires="p14">
      <p:transition spd="slow" p14:dur="2000" advTm="32092"/>
    </mc:Choice>
    <mc:Fallback>
      <p:transition spd="slow" advTm="32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7EC71-2132-489B-AB5C-5BA2E3EAB022}"/>
              </a:ext>
            </a:extLst>
          </p:cNvPr>
          <p:cNvSpPr>
            <a:spLocks noGrp="1"/>
          </p:cNvSpPr>
          <p:nvPr>
            <p:ph type="title"/>
          </p:nvPr>
        </p:nvSpPr>
        <p:spPr/>
        <p:txBody>
          <a:bodyPr/>
          <a:lstStyle/>
          <a:p>
            <a:r>
              <a:rPr lang="en-GB" b="1" dirty="0"/>
              <a:t>Activity outline</a:t>
            </a:r>
          </a:p>
        </p:txBody>
      </p:sp>
      <p:sp>
        <p:nvSpPr>
          <p:cNvPr id="8" name="Content Placeholder 7">
            <a:extLst>
              <a:ext uri="{FF2B5EF4-FFF2-40B4-BE49-F238E27FC236}">
                <a16:creationId xmlns:a16="http://schemas.microsoft.com/office/drawing/2014/main" id="{987C3070-70C0-4037-AC84-D6FB91C0FC24}"/>
              </a:ext>
            </a:extLst>
          </p:cNvPr>
          <p:cNvSpPr>
            <a:spLocks noGrp="1"/>
          </p:cNvSpPr>
          <p:nvPr>
            <p:ph sz="half" idx="2"/>
          </p:nvPr>
        </p:nvSpPr>
        <p:spPr>
          <a:xfrm>
            <a:off x="839788" y="1690688"/>
            <a:ext cx="10649847" cy="4498975"/>
          </a:xfrm>
        </p:spPr>
        <p:txBody>
          <a:bodyPr/>
          <a:lstStyle/>
          <a:p>
            <a:pPr marL="0" indent="0">
              <a:buNone/>
            </a:pPr>
            <a:r>
              <a:rPr lang="en-GB" dirty="0"/>
              <a:t>This two part activity will focus on solid waste in Myanmar and on how this waste can be managed in a way that minimises harm to human health and environmental pollution.</a:t>
            </a:r>
          </a:p>
          <a:p>
            <a:pPr marL="0" indent="0">
              <a:buNone/>
            </a:pPr>
            <a:endParaRPr lang="en-GB" dirty="0"/>
          </a:p>
          <a:p>
            <a:pPr marL="0" indent="0">
              <a:buNone/>
            </a:pPr>
            <a:r>
              <a:rPr lang="en-GB" b="1" dirty="0"/>
              <a:t>Session 1</a:t>
            </a:r>
            <a:r>
              <a:rPr lang="en-GB" dirty="0"/>
              <a:t> covers the generation of solid waste in Myanmar.</a:t>
            </a:r>
          </a:p>
          <a:p>
            <a:pPr marL="0" indent="0">
              <a:buNone/>
            </a:pPr>
            <a:r>
              <a:rPr lang="en-GB" b="1" dirty="0"/>
              <a:t>Session 2 </a:t>
            </a:r>
            <a:r>
              <a:rPr lang="en-GB" dirty="0"/>
              <a:t>covers pollution from waste management and how this can be reduced by applying the principle of the “3 Rs”.</a:t>
            </a:r>
          </a:p>
          <a:p>
            <a:pPr marL="0" indent="0">
              <a:buNone/>
            </a:pPr>
            <a:endParaRPr lang="en-GB" dirty="0"/>
          </a:p>
          <a:p>
            <a:pPr marL="0" indent="0">
              <a:buNone/>
            </a:pPr>
            <a:r>
              <a:rPr lang="en-GB" dirty="0"/>
              <a:t>Both sessions will include group discussions and exercises. </a:t>
            </a:r>
          </a:p>
        </p:txBody>
      </p:sp>
      <p:pic>
        <p:nvPicPr>
          <p:cNvPr id="3" name="Video 2">
            <a:hlinkClick r:id="" action="ppaction://media"/>
            <a:extLst>
              <a:ext uri="{FF2B5EF4-FFF2-40B4-BE49-F238E27FC236}">
                <a16:creationId xmlns:a16="http://schemas.microsoft.com/office/drawing/2014/main" id="{53E7728A-8628-4F89-A764-5527B3F4787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0" cy="0"/>
          </a:xfrm>
          <a:prstGeom prst="rect">
            <a:avLst/>
          </a:prstGeom>
        </p:spPr>
      </p:pic>
    </p:spTree>
    <p:extLst>
      <p:ext uri="{BB962C8B-B14F-4D97-AF65-F5344CB8AC3E}">
        <p14:creationId xmlns:p14="http://schemas.microsoft.com/office/powerpoint/2010/main" val="4131170928"/>
      </p:ext>
    </p:extLst>
  </p:cSld>
  <p:clrMapOvr>
    <a:masterClrMapping/>
  </p:clrMapOvr>
  <mc:AlternateContent xmlns:mc="http://schemas.openxmlformats.org/markup-compatibility/2006">
    <mc:Choice xmlns:p14="http://schemas.microsoft.com/office/powerpoint/2010/main" Requires="p14">
      <p:transition spd="slow" p14:dur="2000" advTm="37643"/>
    </mc:Choice>
    <mc:Fallback>
      <p:transition spd="slow" advTm="37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9328" y="410845"/>
            <a:ext cx="10515600" cy="1325563"/>
          </a:xfrm>
        </p:spPr>
        <p:txBody>
          <a:bodyPr/>
          <a:lstStyle/>
          <a:p>
            <a:r>
              <a:rPr lang="en-GB" b="1" dirty="0"/>
              <a:t>Session 1 - Solid waste in Myanmar</a:t>
            </a:r>
            <a:br>
              <a:rPr lang="en-GB" b="1" dirty="0"/>
            </a:br>
            <a:endParaRPr lang="en-GB" dirty="0"/>
          </a:p>
        </p:txBody>
      </p:sp>
      <p:sp>
        <p:nvSpPr>
          <p:cNvPr id="2" name="Content Placeholder 1"/>
          <p:cNvSpPr>
            <a:spLocks noGrp="1"/>
          </p:cNvSpPr>
          <p:nvPr>
            <p:ph sz="half" idx="1"/>
          </p:nvPr>
        </p:nvSpPr>
        <p:spPr>
          <a:xfrm>
            <a:off x="838200" y="1825625"/>
            <a:ext cx="10582656" cy="4351338"/>
          </a:xfrm>
        </p:spPr>
        <p:txBody>
          <a:bodyPr/>
          <a:lstStyle/>
          <a:p>
            <a:r>
              <a:rPr lang="en-GB" dirty="0"/>
              <a:t>Learning outcomes</a:t>
            </a:r>
          </a:p>
          <a:p>
            <a:pPr lvl="1"/>
            <a:r>
              <a:rPr lang="en-GB" dirty="0"/>
              <a:t>Understand the amount of solid waste produced in Myanmar and its composition.</a:t>
            </a:r>
          </a:p>
          <a:p>
            <a:pPr lvl="1"/>
            <a:r>
              <a:rPr lang="en-GB" dirty="0"/>
              <a:t>Appreciate Myanmar’s waste management policy and plans.</a:t>
            </a:r>
          </a:p>
          <a:p>
            <a:pPr lvl="1"/>
            <a:r>
              <a:rPr lang="en-GB" dirty="0"/>
              <a:t>Understand the concept of “stakeholders”.</a:t>
            </a:r>
          </a:p>
          <a:p>
            <a:pPr lvl="1"/>
            <a:r>
              <a:rPr lang="en-GB" dirty="0"/>
              <a:t>Identify the stakeholders involved in waste management in Myanmar.</a:t>
            </a:r>
          </a:p>
          <a:p>
            <a:pPr lvl="1"/>
            <a:endParaRPr lang="en-GB" dirty="0"/>
          </a:p>
        </p:txBody>
      </p:sp>
      <p:pic>
        <p:nvPicPr>
          <p:cNvPr id="5" name="Video 4">
            <a:hlinkClick r:id="" action="ppaction://media"/>
            <a:extLst>
              <a:ext uri="{FF2B5EF4-FFF2-40B4-BE49-F238E27FC236}">
                <a16:creationId xmlns:a16="http://schemas.microsoft.com/office/drawing/2014/main" id="{CB4092F3-FD61-46AF-A186-4E5D7BDE5E7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0" cy="0"/>
          </a:xfrm>
          <a:prstGeom prst="rect">
            <a:avLst/>
          </a:prstGeom>
        </p:spPr>
      </p:pic>
    </p:spTree>
    <p:extLst>
      <p:ext uri="{BB962C8B-B14F-4D97-AF65-F5344CB8AC3E}">
        <p14:creationId xmlns:p14="http://schemas.microsoft.com/office/powerpoint/2010/main" val="1527540698"/>
      </p:ext>
    </p:extLst>
  </p:cSld>
  <p:clrMapOvr>
    <a:masterClrMapping/>
  </p:clrMapOvr>
  <mc:AlternateContent xmlns:mc="http://schemas.openxmlformats.org/markup-compatibility/2006">
    <mc:Choice xmlns:p14="http://schemas.microsoft.com/office/powerpoint/2010/main" Requires="p14">
      <p:transition spd="slow" p14:dur="2000" advTm="38441"/>
    </mc:Choice>
    <mc:Fallback>
      <p:transition spd="slow" advTm="3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D99D80E-6AE5-49E8-B240-6A5DEB5A4A96}"/>
              </a:ext>
            </a:extLst>
          </p:cNvPr>
          <p:cNvSpPr>
            <a:spLocks noGrp="1"/>
          </p:cNvSpPr>
          <p:nvPr>
            <p:ph idx="1"/>
          </p:nvPr>
        </p:nvSpPr>
        <p:spPr/>
        <p:txBody>
          <a:bodyPr/>
          <a:lstStyle/>
          <a:p>
            <a:r>
              <a:rPr lang="en-GB" dirty="0"/>
              <a:t>Solid waste produced in cities and townships.</a:t>
            </a:r>
          </a:p>
          <a:p>
            <a:r>
              <a:rPr lang="en-GB" dirty="0"/>
              <a:t>In Myanmar this consists of waste from</a:t>
            </a:r>
          </a:p>
          <a:p>
            <a:pPr lvl="1"/>
            <a:r>
              <a:rPr lang="en-GB" dirty="0"/>
              <a:t>Households	60%</a:t>
            </a:r>
          </a:p>
          <a:p>
            <a:pPr lvl="1"/>
            <a:r>
              <a:rPr lang="en-GB" dirty="0"/>
              <a:t>Markets		15%</a:t>
            </a:r>
          </a:p>
          <a:p>
            <a:pPr lvl="1"/>
            <a:r>
              <a:rPr lang="en-GB" dirty="0"/>
              <a:t>Commerce	10%</a:t>
            </a:r>
          </a:p>
          <a:p>
            <a:pPr lvl="1"/>
            <a:r>
              <a:rPr lang="en-GB" dirty="0"/>
              <a:t>Hotels		2%</a:t>
            </a:r>
          </a:p>
          <a:p>
            <a:pPr lvl="1"/>
            <a:r>
              <a:rPr lang="en-GB" dirty="0"/>
              <a:t>Gardens		5%</a:t>
            </a:r>
          </a:p>
          <a:p>
            <a:pPr lvl="1"/>
            <a:r>
              <a:rPr lang="en-GB" dirty="0"/>
              <a:t>Other sources	8%</a:t>
            </a:r>
          </a:p>
          <a:p>
            <a:r>
              <a:rPr lang="en-GB" dirty="0"/>
              <a:t>Other sources include industrial, medical and agricultural wastes.</a:t>
            </a:r>
          </a:p>
        </p:txBody>
      </p:sp>
      <p:sp>
        <p:nvSpPr>
          <p:cNvPr id="2" name="Title 1"/>
          <p:cNvSpPr>
            <a:spLocks noGrp="1"/>
          </p:cNvSpPr>
          <p:nvPr>
            <p:ph type="title" idx="4294967295"/>
          </p:nvPr>
        </p:nvSpPr>
        <p:spPr>
          <a:xfrm>
            <a:off x="0" y="365125"/>
            <a:ext cx="10515600" cy="1325563"/>
          </a:xfrm>
          <a:prstGeom prst="rect">
            <a:avLst/>
          </a:prstGeom>
        </p:spPr>
        <p:txBody>
          <a:bodyPr/>
          <a:lstStyle/>
          <a:p>
            <a:pPr marL="804863"/>
            <a:br>
              <a:rPr lang="en-GB" sz="3600" dirty="0"/>
            </a:br>
            <a:r>
              <a:rPr lang="en-GB" b="1" dirty="0"/>
              <a:t>What is “municipal waste”?</a:t>
            </a:r>
            <a:br>
              <a:rPr lang="en-GB" sz="3600" dirty="0"/>
            </a:br>
            <a:endParaRPr lang="en-GB" sz="3600" dirty="0"/>
          </a:p>
        </p:txBody>
      </p:sp>
      <p:pic>
        <p:nvPicPr>
          <p:cNvPr id="4" name="Video 3">
            <a:hlinkClick r:id="" action="ppaction://media"/>
            <a:extLst>
              <a:ext uri="{FF2B5EF4-FFF2-40B4-BE49-F238E27FC236}">
                <a16:creationId xmlns:a16="http://schemas.microsoft.com/office/drawing/2014/main" id="{35E41A85-CBC5-49EA-BEC0-C3CEE9CFAA7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0" cy="0"/>
          </a:xfrm>
          <a:prstGeom prst="rect">
            <a:avLst/>
          </a:prstGeom>
        </p:spPr>
      </p:pic>
    </p:spTree>
    <p:extLst>
      <p:ext uri="{BB962C8B-B14F-4D97-AF65-F5344CB8AC3E}">
        <p14:creationId xmlns:p14="http://schemas.microsoft.com/office/powerpoint/2010/main" val="964604607"/>
      </p:ext>
    </p:extLst>
  </p:cSld>
  <p:clrMapOvr>
    <a:masterClrMapping/>
  </p:clrMapOvr>
  <mc:AlternateContent xmlns:mc="http://schemas.openxmlformats.org/markup-compatibility/2006">
    <mc:Choice xmlns:p14="http://schemas.microsoft.com/office/powerpoint/2010/main" Requires="p14">
      <p:transition spd="slow" p14:dur="2000" advTm="73403"/>
    </mc:Choice>
    <mc:Fallback>
      <p:transition spd="slow" advTm="73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C3549E-6CBB-4199-AC54-199648CA17C2}"/>
              </a:ext>
            </a:extLst>
          </p:cNvPr>
          <p:cNvSpPr>
            <a:spLocks noGrp="1"/>
          </p:cNvSpPr>
          <p:nvPr>
            <p:ph type="title"/>
          </p:nvPr>
        </p:nvSpPr>
        <p:spPr>
          <a:xfrm>
            <a:off x="643007" y="1232660"/>
            <a:ext cx="10515600" cy="1142792"/>
          </a:xfrm>
        </p:spPr>
        <p:txBody>
          <a:bodyPr/>
          <a:lstStyle/>
          <a:p>
            <a:r>
              <a:rPr lang="en-US" sz="4400" b="1" dirty="0"/>
              <a:t>How much municipal waste is produced in Myanmar?</a:t>
            </a:r>
          </a:p>
        </p:txBody>
      </p:sp>
      <p:sp>
        <p:nvSpPr>
          <p:cNvPr id="9" name="Text Placeholder 2">
            <a:extLst>
              <a:ext uri="{FF2B5EF4-FFF2-40B4-BE49-F238E27FC236}">
                <a16:creationId xmlns:a16="http://schemas.microsoft.com/office/drawing/2014/main" id="{F6A8653C-85D0-4B7C-B20E-6AF5E23161A2}"/>
              </a:ext>
            </a:extLst>
          </p:cNvPr>
          <p:cNvSpPr>
            <a:spLocks noGrp="1"/>
          </p:cNvSpPr>
          <p:nvPr>
            <p:ph type="body" idx="1"/>
          </p:nvPr>
        </p:nvSpPr>
        <p:spPr>
          <a:xfrm>
            <a:off x="838200" y="2557185"/>
            <a:ext cx="10515600" cy="3813797"/>
          </a:xfrm>
        </p:spPr>
        <p:txBody>
          <a:bodyPr/>
          <a:lstStyle/>
          <a:p>
            <a:r>
              <a:rPr lang="en-US" sz="2800" dirty="0">
                <a:solidFill>
                  <a:schemeClr val="tx1"/>
                </a:solidFill>
              </a:rPr>
              <a:t>A difficult question because the only waste that is weighed is that arriving at the Mandalay landfill site.</a:t>
            </a:r>
          </a:p>
          <a:p>
            <a:r>
              <a:rPr lang="en-US" sz="2800" dirty="0">
                <a:solidFill>
                  <a:schemeClr val="tx1"/>
                </a:solidFill>
              </a:rPr>
              <a:t>Based on results from this weighbridge and data from similar countries, the Word Bank estimates that Myanmar produces about 10.8 million tonnes of municipal waste each year.</a:t>
            </a:r>
          </a:p>
          <a:p>
            <a:r>
              <a:rPr lang="en-US" sz="2800" dirty="0">
                <a:solidFill>
                  <a:schemeClr val="tx1"/>
                </a:solidFill>
              </a:rPr>
              <a:t>Yangon accounts for about 1.5 million tonnes per year (4,200 tonnes per day) and Mandalay produces around 0.4 million tonnes per year (1,100 tonnes per day).</a:t>
            </a:r>
          </a:p>
          <a:p>
            <a:endParaRPr lang="en-US" dirty="0"/>
          </a:p>
          <a:p>
            <a:endParaRPr lang="en-US" dirty="0"/>
          </a:p>
        </p:txBody>
      </p:sp>
      <p:pic>
        <p:nvPicPr>
          <p:cNvPr id="2" name="Video 1">
            <a:hlinkClick r:id="" action="ppaction://media"/>
            <a:extLst>
              <a:ext uri="{FF2B5EF4-FFF2-40B4-BE49-F238E27FC236}">
                <a16:creationId xmlns:a16="http://schemas.microsoft.com/office/drawing/2014/main" id="{E04A262D-4BFA-4D38-B4A8-A805CF3698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0" cy="0"/>
          </a:xfrm>
          <a:prstGeom prst="rect">
            <a:avLst/>
          </a:prstGeom>
        </p:spPr>
      </p:pic>
    </p:spTree>
    <p:extLst>
      <p:ext uri="{BB962C8B-B14F-4D97-AF65-F5344CB8AC3E}">
        <p14:creationId xmlns:p14="http://schemas.microsoft.com/office/powerpoint/2010/main" val="1792039988"/>
      </p:ext>
    </p:extLst>
  </p:cSld>
  <p:clrMapOvr>
    <a:masterClrMapping/>
  </p:clrMapOvr>
  <mc:AlternateContent xmlns:mc="http://schemas.openxmlformats.org/markup-compatibility/2006">
    <mc:Choice xmlns:p14="http://schemas.microsoft.com/office/powerpoint/2010/main" Requires="p14">
      <p:transition spd="slow" p14:dur="2000" advTm="57075"/>
    </mc:Choice>
    <mc:Fallback>
      <p:transition spd="slow" advTm="57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What does municipal waste consist of?</a:t>
            </a:r>
            <a:br>
              <a:rPr lang="en-GB" b="1" dirty="0"/>
            </a:br>
            <a:br>
              <a:rPr lang="en-GB" dirty="0"/>
            </a:br>
            <a:r>
              <a:rPr lang="en-GB" sz="1800" dirty="0"/>
              <a:t>(Source: “Quick study on waste management in Myanmar, (2016) Institute for Global environmental Strategies, https://www.iges.or.jp/files/research/scp/PDF/20160613/17_Quick_study_Web.pdf)</a:t>
            </a:r>
          </a:p>
        </p:txBody>
      </p:sp>
      <p:pic>
        <p:nvPicPr>
          <p:cNvPr id="7" name="Picture 6"/>
          <p:cNvPicPr>
            <a:picLocks noChangeAspect="1"/>
          </p:cNvPicPr>
          <p:nvPr/>
        </p:nvPicPr>
        <p:blipFill>
          <a:blip r:embed="rId5"/>
          <a:stretch>
            <a:fillRect/>
          </a:stretch>
        </p:blipFill>
        <p:spPr>
          <a:xfrm>
            <a:off x="685035" y="2288928"/>
            <a:ext cx="5410965" cy="3252336"/>
          </a:xfrm>
          <a:prstGeom prst="rect">
            <a:avLst/>
          </a:prstGeom>
        </p:spPr>
      </p:pic>
      <p:pic>
        <p:nvPicPr>
          <p:cNvPr id="10" name="Content Placeholder 9"/>
          <p:cNvPicPr>
            <a:picLocks noGrp="1" noChangeAspect="1"/>
          </p:cNvPicPr>
          <p:nvPr>
            <p:ph sz="half" idx="2"/>
          </p:nvPr>
        </p:nvPicPr>
        <p:blipFill>
          <a:blip r:embed="rId6"/>
          <a:stretch>
            <a:fillRect/>
          </a:stretch>
        </p:blipFill>
        <p:spPr>
          <a:xfrm>
            <a:off x="6325166" y="2288928"/>
            <a:ext cx="5410965" cy="3252336"/>
          </a:xfrm>
          <a:prstGeom prst="rect">
            <a:avLst/>
          </a:prstGeom>
        </p:spPr>
      </p:pic>
      <p:pic>
        <p:nvPicPr>
          <p:cNvPr id="4" name="Video 3">
            <a:hlinkClick r:id="" action="ppaction://media"/>
            <a:extLst>
              <a:ext uri="{FF2B5EF4-FFF2-40B4-BE49-F238E27FC236}">
                <a16:creationId xmlns:a16="http://schemas.microsoft.com/office/drawing/2014/main" id="{87200708-7A71-4C0C-A56A-B098C6B89EE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1"/>
            <a:ext cx="0" cy="0"/>
          </a:xfrm>
          <a:prstGeom prst="rect">
            <a:avLst/>
          </a:prstGeom>
        </p:spPr>
      </p:pic>
    </p:spTree>
    <p:extLst>
      <p:ext uri="{BB962C8B-B14F-4D97-AF65-F5344CB8AC3E}">
        <p14:creationId xmlns:p14="http://schemas.microsoft.com/office/powerpoint/2010/main" val="59987191"/>
      </p:ext>
    </p:extLst>
  </p:cSld>
  <p:clrMapOvr>
    <a:masterClrMapping/>
  </p:clrMapOvr>
  <mc:AlternateContent xmlns:mc="http://schemas.openxmlformats.org/markup-compatibility/2006">
    <mc:Choice xmlns:p14="http://schemas.microsoft.com/office/powerpoint/2010/main" Requires="p14">
      <p:transition spd="slow" p14:dur="2000" advTm="59803"/>
    </mc:Choice>
    <mc:Fallback>
      <p:transition spd="slow" advTm="59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is municipal waste collected and managed?</a:t>
            </a:r>
          </a:p>
        </p:txBody>
      </p:sp>
      <p:sp>
        <p:nvSpPr>
          <p:cNvPr id="3" name="Content Placeholder 2"/>
          <p:cNvSpPr>
            <a:spLocks noGrp="1"/>
          </p:cNvSpPr>
          <p:nvPr>
            <p:ph sz="half" idx="1"/>
          </p:nvPr>
        </p:nvSpPr>
        <p:spPr>
          <a:xfrm>
            <a:off x="838200" y="1825625"/>
            <a:ext cx="9832848" cy="4351338"/>
          </a:xfrm>
        </p:spPr>
        <p:txBody>
          <a:bodyPr/>
          <a:lstStyle/>
          <a:p>
            <a:r>
              <a:rPr lang="en-GB" dirty="0"/>
              <a:t>Collection and disposal is the responsibility of the cities and townships.</a:t>
            </a:r>
          </a:p>
          <a:p>
            <a:r>
              <a:rPr lang="en-GB" dirty="0"/>
              <a:t>In rural areas all waste management is “informal”.</a:t>
            </a:r>
          </a:p>
          <a:p>
            <a:r>
              <a:rPr lang="en-GB" dirty="0"/>
              <a:t>In urban areas:</a:t>
            </a:r>
          </a:p>
          <a:p>
            <a:pPr lvl="1"/>
            <a:r>
              <a:rPr lang="en-GB" dirty="0"/>
              <a:t>Primary collections are from households and blocks using carts or tricycles.  Collectors transport the waste to local depots.</a:t>
            </a:r>
          </a:p>
          <a:p>
            <a:pPr lvl="1"/>
            <a:r>
              <a:rPr lang="en-GB" dirty="0"/>
              <a:t>Secondary collections are from the depots and use dumper trucks.</a:t>
            </a:r>
          </a:p>
          <a:p>
            <a:pPr lvl="1"/>
            <a:r>
              <a:rPr lang="en-GB" dirty="0"/>
              <a:t>Disposal in landfill sites (typically 10-25 km from the centre of the township).</a:t>
            </a:r>
          </a:p>
          <a:p>
            <a:pPr lvl="1"/>
            <a:r>
              <a:rPr lang="en-GB" dirty="0"/>
              <a:t>Usually “open dump” sites but there are small engineered landfills in Mandalay.</a:t>
            </a:r>
          </a:p>
        </p:txBody>
      </p:sp>
      <p:pic>
        <p:nvPicPr>
          <p:cNvPr id="5" name="Video 4">
            <a:hlinkClick r:id="" action="ppaction://media"/>
            <a:extLst>
              <a:ext uri="{FF2B5EF4-FFF2-40B4-BE49-F238E27FC236}">
                <a16:creationId xmlns:a16="http://schemas.microsoft.com/office/drawing/2014/main" id="{4164C158-73D3-4BB3-8420-FC57FFDD8EC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1490557085"/>
      </p:ext>
    </p:extLst>
  </p:cSld>
  <p:clrMapOvr>
    <a:masterClrMapping/>
  </p:clrMapOvr>
  <mc:AlternateContent xmlns:mc="http://schemas.openxmlformats.org/markup-compatibility/2006">
    <mc:Choice xmlns:p14="http://schemas.microsoft.com/office/powerpoint/2010/main" Requires="p14">
      <p:transition spd="slow" p14:dur="2000" advTm="75960"/>
    </mc:Choice>
    <mc:Fallback>
      <p:transition spd="slow" advTm="7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Recycling</a:t>
            </a:r>
          </a:p>
        </p:txBody>
      </p:sp>
      <p:sp>
        <p:nvSpPr>
          <p:cNvPr id="3" name="Content Placeholder 2"/>
          <p:cNvSpPr>
            <a:spLocks noGrp="1"/>
          </p:cNvSpPr>
          <p:nvPr>
            <p:ph sz="half" idx="1"/>
          </p:nvPr>
        </p:nvSpPr>
        <p:spPr>
          <a:xfrm>
            <a:off x="838200" y="1825625"/>
            <a:ext cx="10006584" cy="4351338"/>
          </a:xfrm>
        </p:spPr>
        <p:txBody>
          <a:bodyPr/>
          <a:lstStyle/>
          <a:p>
            <a:r>
              <a:rPr lang="en-GB" dirty="0"/>
              <a:t>Collecting materials for recycling is carried out in most urban areas by the informal sector.  Collections are made:</a:t>
            </a:r>
          </a:p>
          <a:p>
            <a:pPr lvl="1"/>
            <a:r>
              <a:rPr lang="en-GB" dirty="0"/>
              <a:t>from households; or </a:t>
            </a:r>
          </a:p>
          <a:p>
            <a:pPr lvl="1"/>
            <a:r>
              <a:rPr lang="en-GB" dirty="0"/>
              <a:t>by sorting from mixed wastes at the dump sites.</a:t>
            </a:r>
          </a:p>
          <a:p>
            <a:r>
              <a:rPr lang="en-GB" dirty="0"/>
              <a:t>Collectors sell the materials to merchants.</a:t>
            </a:r>
          </a:p>
          <a:p>
            <a:r>
              <a:rPr lang="en-GB" dirty="0"/>
              <a:t>Merchants often then sell the materials to larger merchants.</a:t>
            </a:r>
          </a:p>
          <a:p>
            <a:r>
              <a:rPr lang="en-GB" dirty="0"/>
              <a:t>Finally, the materials are sold to reprocessing factories or exported to other countries.  </a:t>
            </a:r>
          </a:p>
          <a:p>
            <a:r>
              <a:rPr lang="en-GB" dirty="0"/>
              <a:t>Recycling statistics are unreliable or non-existent, but one survey for Yangon estimated that 86 tonnes of waste is recycled each day. </a:t>
            </a:r>
          </a:p>
          <a:p>
            <a:endParaRPr lang="en-GB" dirty="0"/>
          </a:p>
        </p:txBody>
      </p:sp>
      <p:pic>
        <p:nvPicPr>
          <p:cNvPr id="5" name="Video 4">
            <a:hlinkClick r:id="" action="ppaction://media"/>
            <a:extLst>
              <a:ext uri="{FF2B5EF4-FFF2-40B4-BE49-F238E27FC236}">
                <a16:creationId xmlns:a16="http://schemas.microsoft.com/office/drawing/2014/main" id="{0BE3D978-D84E-4BFB-9B65-810613CDE77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1"/>
            <a:ext cx="0" cy="0"/>
          </a:xfrm>
          <a:prstGeom prst="rect">
            <a:avLst/>
          </a:prstGeom>
        </p:spPr>
      </p:pic>
    </p:spTree>
    <p:extLst>
      <p:ext uri="{BB962C8B-B14F-4D97-AF65-F5344CB8AC3E}">
        <p14:creationId xmlns:p14="http://schemas.microsoft.com/office/powerpoint/2010/main" val="4106700729"/>
      </p:ext>
    </p:extLst>
  </p:cSld>
  <p:clrMapOvr>
    <a:masterClrMapping/>
  </p:clrMapOvr>
  <mc:AlternateContent xmlns:mc="http://schemas.openxmlformats.org/markup-compatibility/2006">
    <mc:Choice xmlns:p14="http://schemas.microsoft.com/office/powerpoint/2010/main" Requires="p14">
      <p:transition spd="slow" p14:dur="2000" advTm="56785"/>
    </mc:Choice>
    <mc:Fallback>
      <p:transition spd="slow" advTm="56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DE PP Template [Read-Only]" id="{8A09C1CC-9DCE-4933-BFF9-F20519C2F82B}" vid="{F93D5E99-17C0-465D-9371-27053E8CE4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CC2BCB-00AB-4E50-BE7F-75CA481F59ED}"/>
</file>

<file path=customXml/itemProps2.xml><?xml version="1.0" encoding="utf-8"?>
<ds:datastoreItem xmlns:ds="http://schemas.openxmlformats.org/officeDocument/2006/customXml" ds:itemID="{CEB164E1-5098-4D0A-8DB0-33E361CB9E8D}"/>
</file>

<file path=customXml/itemProps3.xml><?xml version="1.0" encoding="utf-8"?>
<ds:datastoreItem xmlns:ds="http://schemas.openxmlformats.org/officeDocument/2006/customXml" ds:itemID="{3D46593F-BF81-408A-B4FD-3405A99C9FD7}"/>
</file>

<file path=docProps/app.xml><?xml version="1.0" encoding="utf-8"?>
<Properties xmlns="http://schemas.openxmlformats.org/officeDocument/2006/extended-properties" xmlns:vt="http://schemas.openxmlformats.org/officeDocument/2006/docPropsVTypes">
  <TotalTime>516</TotalTime>
  <Words>4155</Words>
  <Application>Microsoft Office PowerPoint</Application>
  <PresentationFormat>Widescreen</PresentationFormat>
  <Paragraphs>386</Paragraphs>
  <Slides>24</Slides>
  <Notes>24</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Introducing your tutor</vt:lpstr>
      <vt:lpstr>Activity outline</vt:lpstr>
      <vt:lpstr>Session 1 - Solid waste in Myanmar </vt:lpstr>
      <vt:lpstr> What is “municipal waste”? </vt:lpstr>
      <vt:lpstr>How much municipal waste is produced in Myanmar?</vt:lpstr>
      <vt:lpstr>What does municipal waste consist of?  (Source: “Quick study on waste management in Myanmar, (2016) Institute for Global environmental Strategies, https://www.iges.or.jp/files/research/scp/PDF/20160613/17_Quick_study_Web.pdf)</vt:lpstr>
      <vt:lpstr>How is municipal waste collected and managed?</vt:lpstr>
      <vt:lpstr>Recycling</vt:lpstr>
      <vt:lpstr>National waste management strategy and action plan - goals</vt:lpstr>
      <vt:lpstr>What are the “3R”s?</vt:lpstr>
      <vt:lpstr>What are the “3R”s?</vt:lpstr>
      <vt:lpstr>Identifying stakeholders</vt:lpstr>
      <vt:lpstr>Identifying municipal waste stakeholders</vt:lpstr>
      <vt:lpstr>Municipal waste stakeholders in Myanmar</vt:lpstr>
      <vt:lpstr>Session one - summary</vt:lpstr>
      <vt:lpstr>PowerPoint Presentation</vt:lpstr>
      <vt:lpstr>Hazards and pollution from dump sites</vt:lpstr>
      <vt:lpstr>Hazards and pollutants from dump sites</vt:lpstr>
      <vt:lpstr> The principle of the 3Rs</vt:lpstr>
      <vt:lpstr>Group exercise</vt:lpstr>
      <vt:lpstr>The 3Rs at home</vt:lpstr>
      <vt:lpstr>The 3Rs on campus</vt:lpstr>
      <vt:lpstr>Session two 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Stephen.Burnley</dc:creator>
  <cp:lastModifiedBy>Stephen.Burnley</cp:lastModifiedBy>
  <cp:revision>65</cp:revision>
  <cp:lastPrinted>2020-08-12T14:52:54Z</cp:lastPrinted>
  <dcterms:created xsi:type="dcterms:W3CDTF">2020-08-12T09:20:28Z</dcterms:created>
  <dcterms:modified xsi:type="dcterms:W3CDTF">2020-08-14T12:51:29Z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