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handoutMasterIdLst>
    <p:handoutMasterId r:id="rId30"/>
  </p:handoutMasterIdLst>
  <p:sldIdLst>
    <p:sldId id="419" r:id="rId5"/>
    <p:sldId id="389" r:id="rId6"/>
    <p:sldId id="479" r:id="rId7"/>
    <p:sldId id="478" r:id="rId8"/>
    <p:sldId id="487" r:id="rId9"/>
    <p:sldId id="493" r:id="rId10"/>
    <p:sldId id="464" r:id="rId11"/>
    <p:sldId id="465" r:id="rId12"/>
    <p:sldId id="480" r:id="rId13"/>
    <p:sldId id="481" r:id="rId14"/>
    <p:sldId id="482" r:id="rId15"/>
    <p:sldId id="494" r:id="rId16"/>
    <p:sldId id="483" r:id="rId17"/>
    <p:sldId id="484" r:id="rId18"/>
    <p:sldId id="485" r:id="rId19"/>
    <p:sldId id="486" r:id="rId20"/>
    <p:sldId id="495" r:id="rId21"/>
    <p:sldId id="496" r:id="rId22"/>
    <p:sldId id="497" r:id="rId23"/>
    <p:sldId id="498" r:id="rId24"/>
    <p:sldId id="457" r:id="rId25"/>
    <p:sldId id="448" r:id="rId26"/>
    <p:sldId id="488" r:id="rId27"/>
    <p:sldId id="293"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69F4A-708B-429F-AC8E-D017DFDDCB9F}" v="5" dt="2025-11-10T14:51:23.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81" autoAdjust="0"/>
    <p:restoredTop sz="86342" autoAdjust="0"/>
  </p:normalViewPr>
  <p:slideViewPr>
    <p:cSldViewPr snapToGrid="0">
      <p:cViewPr varScale="1">
        <p:scale>
          <a:sx n="67" d="100"/>
          <a:sy n="67" d="100"/>
        </p:scale>
        <p:origin x="176" y="720"/>
      </p:cViewPr>
      <p:guideLst/>
    </p:cSldViewPr>
  </p:slideViewPr>
  <p:outlineViewPr>
    <p:cViewPr>
      <p:scale>
        <a:sx n="33" d="100"/>
        <a:sy n="33" d="100"/>
      </p:scale>
      <p:origin x="0" y="-554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How does Climate Change impact…</a:t>
            </a:r>
            <a:r>
              <a:rPr lang="en-US" altLang="ko-KR" sz="1200" dirty="0">
                <a:solidFill>
                  <a:schemeClr val="tx2"/>
                </a:solidFill>
                <a:cs typeface="Arial" panose="020B0604020202020204" pitchFamily="34" charset="0"/>
              </a:rPr>
              <a:t>Renewable Energy?</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Different Types of Energy Production: Wind (wind turbines)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is the potential impact of climate change on wind energy?</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Different Types of Energy Production: Wind (wind turbines)</a:t>
            </a:r>
            <a:endParaRPr lang="en-US" sz="1050" dirty="0">
              <a:solidFill>
                <a:schemeClr val="bg1"/>
              </a:solidFill>
            </a:endParaRPr>
          </a:p>
          <a:p>
            <a:pPr algn="just" latinLnBrk="0"/>
            <a:r>
              <a:rPr lang="en-GB" sz="1200" dirty="0"/>
              <a:t>Wind is a clean and abundant energy source used to generate electricity. It can be harnessed either on land (onshore) or at sea (offshore).</a:t>
            </a:r>
          </a:p>
          <a:p>
            <a:pPr algn="just" latinLnBrk="0"/>
            <a:endParaRPr lang="en-GB" sz="1200" dirty="0"/>
          </a:p>
          <a:p>
            <a:pPr algn="just" latinLnBrk="0"/>
            <a:r>
              <a:rPr lang="en-GB" sz="1200" dirty="0"/>
              <a:t>Continued improvements in manufacturing and wind turbine design combined with improved capacity factors (more electricity generated per turbine) installed, due to more performant turbines and/or better localisation, for example, have driven down the costs of wind power and reaffirmed its position as a key driver of the clean energy transition.</a:t>
            </a:r>
          </a:p>
          <a:p>
            <a:pPr algn="just" latinLnBrk="0"/>
            <a:endParaRPr lang="en-GB" sz="1200" dirty="0"/>
          </a:p>
          <a:p>
            <a:pPr algn="just" latinLnBrk="0"/>
            <a:r>
              <a:rPr lang="en-GB" sz="1200" dirty="0"/>
              <a:t>According to </a:t>
            </a:r>
            <a:r>
              <a:rPr lang="en-GB" sz="1200" dirty="0">
                <a:hlinkClick r:id="rId3"/>
              </a:rPr>
              <a:t>Eurostat</a:t>
            </a:r>
            <a:r>
              <a:rPr lang="en-GB" sz="1200" dirty="0"/>
              <a:t>, wind accounted for 39.1% of the total electricity generated from renewable sources in the EU in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Different Types of Energy Production: Wind (wind turbines)</a:t>
            </a:r>
            <a:endParaRPr lang="en-US" sz="1050" dirty="0">
              <a:solidFill>
                <a:schemeClr val="bg1"/>
              </a:solidFill>
            </a:endParaRPr>
          </a:p>
          <a:p>
            <a:pPr algn="just" latinLnBrk="0"/>
            <a:r>
              <a:rPr lang="en-GB" sz="1200" dirty="0"/>
              <a:t>The main components of a wind turbine are:</a:t>
            </a:r>
          </a:p>
          <a:p>
            <a:pPr algn="just" latinLnBrk="0"/>
            <a:endParaRPr lang="en-GB" sz="1200" dirty="0"/>
          </a:p>
          <a:p>
            <a:pPr marL="342900" indent="-342900" algn="just" latinLnBrk="0">
              <a:buFont typeface="Arial" panose="020B0604020202020204" pitchFamily="34" charset="0"/>
              <a:buChar char="•"/>
            </a:pPr>
            <a:r>
              <a:rPr lang="en-GB" sz="1200" dirty="0"/>
              <a:t>The rotor, which includes the blades and drives the shaft, converts wind energy into mechanical rotational energy.</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The main body, which houses the main shaft, gearbox (which increases rotational speed), generator (which converts mechanical energy into electricity), and the control system.</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The support tower, which elevates the turbine to a height where it can capture stronger and more consistent wind currents.</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What is the potential impact of climate change on wind energy?</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Besides severe weather events such as storms, and increased storm intensity which can cause infrastructure damage to wind power stations, t</a:t>
            </a:r>
            <a:r>
              <a:rPr lang="en-US" sz="1200" dirty="0"/>
              <a:t>here could also be changing wind patterns, reducing wind in many regions ('wind drought'), a growing likelihood of lightning strike, and heatwaves lowering the lifetime of equipment and increased downtime of the turbines.</a:t>
            </a:r>
            <a:endParaRPr lang="en-US" sz="1200" dirty="0">
              <a:ea typeface="Calibri"/>
              <a:cs typeface="Calibri"/>
            </a:endParaRPr>
          </a:p>
          <a:p>
            <a:pPr marL="457200" indent="-457200" latinLnBrk="0">
              <a:buChar char="•"/>
            </a:pPr>
            <a:r>
              <a:rPr lang="en-US" sz="1200" dirty="0"/>
              <a:t>Predicting wind strength and patterns can be difficult. This can result in uncertainty when calculating powerplant generation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Different types of energy production: Small scale hydropower</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is the potential impact of climate change on small scale hydropower?</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Different types of energy production: Small scale hydropower</a:t>
            </a:r>
            <a:endParaRPr lang="en-US" sz="1050" dirty="0">
              <a:solidFill>
                <a:schemeClr val="bg1"/>
              </a:solidFill>
            </a:endParaRPr>
          </a:p>
          <a:p>
            <a:pPr algn="just" latinLnBrk="0"/>
            <a:r>
              <a:rPr lang="en-GB" sz="1200" dirty="0"/>
              <a:t>Hydropower is derived from flowing of water that powers a turbine. It is one of the oldest sources of renewable energy, having been used already in pre-industrial times, for instance, in watermills.</a:t>
            </a:r>
          </a:p>
          <a:p>
            <a:pPr algn="just" latinLnBrk="0"/>
            <a:endParaRPr lang="en-GB" sz="1200" dirty="0"/>
          </a:p>
          <a:p>
            <a:pPr algn="just" latinLnBrk="0"/>
            <a:r>
              <a:rPr lang="en-GB" sz="1200" dirty="0"/>
              <a:t>As the second largest renewable electricity source, hydropower continues to be an important energy source today. According to Eurostat, in 2024 it accounted for 29.9% of the EU’s total electricity generated from renewables. </a:t>
            </a:r>
          </a:p>
          <a:p>
            <a:pPr algn="just" latinLnBrk="0"/>
            <a:endParaRPr lang="en-GB" sz="1200" dirty="0"/>
          </a:p>
          <a:p>
            <a:pPr algn="just" latinLnBrk="0"/>
            <a:r>
              <a:rPr lang="en-GB" sz="1200" dirty="0"/>
              <a:t>Small scale hydropower (producing less than 10 megawatts) generates electricity for more than 13 million households in Europe (</a:t>
            </a:r>
            <a:r>
              <a:rPr lang="en-GB" sz="1200" dirty="0">
                <a:hlinkClick r:id="rId3"/>
              </a:rPr>
              <a:t>European Renewable Energies Federation</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What is the potential impact of climate change on small scale hydropower?</a:t>
            </a:r>
            <a:endParaRPr lang="en-US" sz="1050" kern="1200" dirty="0">
              <a:solidFill>
                <a:schemeClr val="bg1"/>
              </a:solidFill>
              <a:latin typeface="+mn-lt"/>
              <a:ea typeface="+mn-ea"/>
              <a:cs typeface="+mn-cs"/>
            </a:endParaRPr>
          </a:p>
          <a:p>
            <a:pPr marL="457200" indent="-457200" latinLnBrk="0">
              <a:buFont typeface="Arial"/>
              <a:buChar char="•"/>
            </a:pPr>
            <a:r>
              <a:rPr lang="en-US" sz="1200" dirty="0"/>
              <a:t>The impact of climate change on small scale hydropower is currently unclear. On a global scale, some studies project an increase in hydropower production of between 2.4 % and 6.3 % under different scenarios, while others are uncertain about the direction of change. Yet, all studies agree that significant regional variations exist.</a:t>
            </a:r>
            <a:endParaRPr lang="en-US" sz="1200" dirty="0">
              <a:ea typeface="Calibri"/>
              <a:cs typeface="Calibri"/>
            </a:endParaRPr>
          </a:p>
          <a:p>
            <a:pPr marL="457200" indent="-457200" latinLnBrk="0">
              <a:buChar char="•"/>
            </a:pPr>
            <a:r>
              <a:rPr lang="en-US" sz="1200" dirty="0"/>
              <a:t>With more erratic weather and less seasonal predictability it’s anticipated that for example in Northern Europe the power generated by small scale hydropower will increase during winter (January-March) and decrease during the spring to summertime (April-June). </a:t>
            </a:r>
          </a:p>
          <a:p>
            <a:pPr marL="457200" indent="-457200" latinLnBrk="0">
              <a:buChar char="•"/>
            </a:pPr>
            <a:r>
              <a:rPr lang="en-US" sz="1200" dirty="0"/>
              <a:t>In southern Europe it’s anticipated that there will be a reduction in electricity produced by small scale hydropower due to less rainfall throughout the year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Mitigating the impact of climate change on renewable energy sources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How can we mitigate the impact of climate change on renewable energy sources?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Mitigating the impact of climate change on renewable energy sources</a:t>
            </a:r>
          </a:p>
          <a:p>
            <a:pPr latinLnBrk="0"/>
            <a:r>
              <a:rPr lang="en-US" sz="1200" dirty="0"/>
              <a:t>A Columbia Climate School article </a:t>
            </a:r>
            <a:r>
              <a:rPr lang="en-US" sz="1200" i="1" dirty="0">
                <a:hlinkClick r:id="rId3"/>
              </a:rPr>
              <a:t>How Climate Change Impacts Renewable Energy</a:t>
            </a:r>
            <a:r>
              <a:rPr lang="en-US" sz="1200" i="1" dirty="0"/>
              <a:t> </a:t>
            </a:r>
            <a:r>
              <a:rPr lang="en-US" sz="1200" dirty="0"/>
              <a:t>discusses four approaches to increasing “energy system resiliency.” These are: </a:t>
            </a:r>
          </a:p>
          <a:p>
            <a:pPr latinLnBrk="0"/>
            <a:endParaRPr lang="en-US" sz="1200" dirty="0"/>
          </a:p>
          <a:p>
            <a:pPr marL="457200" indent="-457200" latinLnBrk="0">
              <a:buFont typeface="+mj-lt"/>
              <a:buAutoNum type="arabicPeriod"/>
            </a:pPr>
            <a:r>
              <a:rPr lang="en-US" sz="1200" dirty="0"/>
              <a:t>Ensuring that we don’t overly rely on one energy source and use a range of different energy sources (“diversifying the energy mix”). This can take the form of “distributed energy systems” or energy that is generated in one location by a range of different sources (e.g. several households with solar panels and/or wind turbines). </a:t>
            </a:r>
          </a:p>
          <a:p>
            <a:pPr marL="457200" indent="-457200" latinLnBrk="0">
              <a:buFont typeface="+mj-lt"/>
              <a:buAutoNum type="arabicPeriod"/>
            </a:pPr>
            <a:r>
              <a:rPr lang="en-US" sz="1200" dirty="0"/>
              <a:t>The use of smart grids to ensure that production and consumption of energy can be efficiently balanced.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Mitigating the impact of climate change on renewable energy sources</a:t>
            </a:r>
          </a:p>
          <a:p>
            <a:endParaRPr lang="en-GB" dirty="0"/>
          </a:p>
          <a:p>
            <a:pPr marL="457200" indent="-457200" latinLnBrk="0">
              <a:buAutoNum type="arabicPeriod" startAt="3"/>
            </a:pPr>
            <a:r>
              <a:rPr lang="en-US" sz="1200" dirty="0"/>
              <a:t>Upgrading infrastructure to better cope with the unpredictability of climate change. Infrastructure upgrades include improvements to wind turbines, so that they can better predict and adapt to severe cold, heat and storms. </a:t>
            </a:r>
          </a:p>
          <a:p>
            <a:pPr marL="457200" indent="-457200" latinLnBrk="0">
              <a:buAutoNum type="arabicPeriod" startAt="3"/>
            </a:pPr>
            <a:r>
              <a:rPr lang="en-US" sz="1200" dirty="0"/>
              <a:t>Using existing tools and information (such as modelling and weather forecasting) to make informed decisions about where renewable energy infrastructure should be located.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The impact of climate change means weather conditions are becoming more uncertain and extreme. As we transition to more renewable sources of energy, what impacts are our changing climate having on renewables? And what approaches can we take to mitigate these impacts?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this short presentation we'll explore: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What climate change is.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Different types of energy production (e.g. solar, wind and small-scale hydropower).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The potential impact of climate change on these renewable energy sources.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What approaches we can take to mitigate the impact of climate change on renewable energy sources.</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Mitigating the impact of climate change on renewable energy sources</a:t>
            </a:r>
          </a:p>
          <a:p>
            <a:pPr latinLnBrk="0"/>
            <a:r>
              <a:rPr lang="en-US" sz="1200" dirty="0"/>
              <a:t>Finally, it is important to </a:t>
            </a:r>
            <a:r>
              <a:rPr lang="en-US" sz="1200" dirty="0" err="1"/>
              <a:t>emphasise</a:t>
            </a:r>
            <a:r>
              <a:rPr lang="en-US" sz="1200" dirty="0"/>
              <a:t> that climate change does not only impact on renewable energy sources: </a:t>
            </a:r>
          </a:p>
          <a:p>
            <a:pPr latinLnBrk="0"/>
            <a:endParaRPr lang="en-US" sz="1200" dirty="0"/>
          </a:p>
          <a:p>
            <a:pPr latinLnBrk="0"/>
            <a:r>
              <a:rPr lang="en-US" sz="1200" i="1" dirty="0"/>
              <a:t>"While climate change poses risks to renewable energy facilities, fossil fuel systems are jeopardized by the same impacts, so the vulnerabilities of renewable energy should not be a reason to delay the transition to clean energy, which will reduce climate-related risks by reducing greenhouse gas emissions.” </a:t>
            </a:r>
          </a:p>
          <a:p>
            <a:pPr latinLnBrk="0"/>
            <a:endParaRPr lang="en-US" sz="1200" i="1" dirty="0"/>
          </a:p>
          <a:p>
            <a:pPr latinLnBrk="0"/>
            <a:r>
              <a:rPr lang="en-US" sz="1200" dirty="0"/>
              <a:t>(</a:t>
            </a:r>
            <a:r>
              <a:rPr lang="en-US" sz="1200" dirty="0">
                <a:hlinkClick r:id="rId3"/>
              </a:rPr>
              <a:t>How Climate Change Impacts Renewable Energy</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the potential impact of climate change on renewable energy,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Find out more about the Every1 project’s learning materials.</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Check out the Every1’s suite of </a:t>
            </a:r>
            <a:r>
              <a:rPr lang="en-GB" sz="1200" i="1" noProof="0" dirty="0">
                <a:solidFill>
                  <a:srgbClr val="373737"/>
                </a:solidFill>
                <a:hlinkClick r:id="rId4"/>
              </a:rPr>
              <a:t>Digital Energy Essentials </a:t>
            </a:r>
            <a:r>
              <a:rPr lang="en-GB" sz="1200" noProof="0" dirty="0">
                <a:solidFill>
                  <a:srgbClr val="373737"/>
                </a:solidFill>
              </a:rPr>
              <a:t>short courses on energy digitalisation.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the International Energy Association’s </a:t>
            </a:r>
            <a:r>
              <a:rPr lang="en-US" altLang="ko-KR" sz="1200" i="1" dirty="0">
                <a:solidFill>
                  <a:srgbClr val="373737"/>
                </a:solidFill>
                <a:hlinkClick r:id="rId5"/>
              </a:rPr>
              <a:t>Energy and climate are inextricably linked: Climate Change.</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Read Columbia Climate School’s </a:t>
            </a:r>
            <a:r>
              <a:rPr lang="en-US" sz="1200" i="1" dirty="0">
                <a:solidFill>
                  <a:srgbClr val="373737"/>
                </a:solidFill>
                <a:ea typeface="+mn-lt"/>
                <a:cs typeface="+mn-lt"/>
                <a:hlinkClick r:id="rId6"/>
              </a:rPr>
              <a:t>How Climate Change Impacts Renewable Energy</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fontAlgn="base" latinLnBrk="0" hangingPunct="0"/>
            <a:r>
              <a:rPr lang="en-GB" i="1" dirty="0"/>
              <a:t>How does climate change impact renewable energy? </a:t>
            </a:r>
            <a:r>
              <a:rPr lang="en-GB" dirty="0"/>
              <a:t>includes adaptations in slide 9 from The European Commission’s </a:t>
            </a:r>
            <a:r>
              <a:rPr lang="en-GB" dirty="0">
                <a:hlinkClick r:id="rId3"/>
              </a:rPr>
              <a:t>Photovoltaics</a:t>
            </a:r>
            <a:r>
              <a:rPr lang="en-GB" dirty="0"/>
              <a:t>, slide 11 from The European Commission’s </a:t>
            </a:r>
            <a:r>
              <a:rPr lang="en-GB" dirty="0">
                <a:hlinkClick r:id="rId4"/>
              </a:rPr>
              <a:t>Wind Power</a:t>
            </a:r>
            <a:r>
              <a:rPr lang="en-GB" dirty="0"/>
              <a:t>, slide 15 from The European Commission’s </a:t>
            </a:r>
            <a:r>
              <a:rPr lang="en-GB" dirty="0">
                <a:hlinkClick r:id="rId5"/>
              </a:rPr>
              <a:t>Hydropower</a:t>
            </a:r>
            <a:r>
              <a:rPr lang="en-GB" dirty="0"/>
              <a:t> (the ‘Original Works’) which are licensed </a:t>
            </a:r>
            <a:r>
              <a:rPr lang="en-GB" u="sng" dirty="0">
                <a:hlinkClick r:id="rId6"/>
              </a:rPr>
              <a:t>CC BY 4.0</a:t>
            </a:r>
            <a:r>
              <a:rPr lang="en-GB" dirty="0"/>
              <a:t>. </a:t>
            </a:r>
            <a:r>
              <a:rPr lang="en-US" dirty="0"/>
              <a:t>​</a:t>
            </a:r>
            <a:r>
              <a:rPr lang="en-GB" dirty="0"/>
              <a:t>This adaptation is made and published by the Every1 Project (the ‘Adapter’) and licensed </a:t>
            </a:r>
            <a:r>
              <a:rPr lang="en-GB" u="sng" dirty="0">
                <a:hlinkClick r:id="rId7"/>
              </a:rPr>
              <a:t>CC BY-SA 4.0</a:t>
            </a:r>
            <a:r>
              <a:rPr lang="en-GB" dirty="0"/>
              <a:t>, unless otherwise stated. </a:t>
            </a:r>
            <a:endParaRPr lang="en-US" dirty="0"/>
          </a:p>
          <a:p>
            <a:pPr latinLnBrk="0"/>
            <a:endParaRPr lang="en-GB" dirty="0"/>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8"/>
              </a:rPr>
              <a:t>IMG_3385</a:t>
            </a:r>
            <a:r>
              <a:rPr lang="en-US" dirty="0">
                <a:solidFill>
                  <a:schemeClr val="dk1"/>
                </a:solidFill>
                <a:ea typeface="Public Sans"/>
                <a:cs typeface="Public Sans"/>
                <a:sym typeface="Public Sans"/>
              </a:rPr>
              <a:t> by Erik De Haan is licensed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and Mitigating the impact of climate change on renewable energy sources : </a:t>
            </a:r>
            <a:r>
              <a:rPr lang="en-US" dirty="0">
                <a:solidFill>
                  <a:schemeClr val="dk1"/>
                </a:solidFill>
                <a:ea typeface="Public Sans"/>
                <a:cs typeface="Public Sans"/>
                <a:sym typeface="Public Sans"/>
                <a:hlinkClick r:id="rId10"/>
              </a:rPr>
              <a:t>Wind, finally</a:t>
            </a:r>
            <a:r>
              <a:rPr lang="en-US" dirty="0">
                <a:solidFill>
                  <a:schemeClr val="dk1"/>
                </a:solidFill>
                <a:ea typeface="Public Sans"/>
                <a:cs typeface="Public Sans"/>
                <a:sym typeface="Public Sans"/>
              </a:rPr>
              <a:t> by Kim Jensen is licensed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What is Climate Change?: </a:t>
            </a:r>
            <a:r>
              <a:rPr lang="en-US" dirty="0">
                <a:solidFill>
                  <a:schemeClr val="dk1"/>
                </a:solidFill>
                <a:ea typeface="Public Sans"/>
                <a:cs typeface="Public Sans"/>
                <a:sym typeface="Public Sans"/>
                <a:hlinkClick r:id="rId11"/>
              </a:rPr>
              <a:t>Climate Change</a:t>
            </a:r>
            <a:r>
              <a:rPr lang="en-US" dirty="0">
                <a:solidFill>
                  <a:schemeClr val="dk1"/>
                </a:solidFill>
                <a:ea typeface="Public Sans"/>
                <a:cs typeface="Public Sans"/>
                <a:sym typeface="Public Sans"/>
              </a:rPr>
              <a:t> by Andreas </a:t>
            </a:r>
            <a:r>
              <a:rPr lang="en-US" dirty="0" err="1">
                <a:solidFill>
                  <a:schemeClr val="dk1"/>
                </a:solidFill>
                <a:ea typeface="Public Sans"/>
                <a:cs typeface="Public Sans"/>
                <a:sym typeface="Public Sans"/>
              </a:rPr>
              <a:t>Manessinger</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What is the potential impact of climate change on solar energy?: </a:t>
            </a:r>
            <a:r>
              <a:rPr lang="en-US" dirty="0">
                <a:solidFill>
                  <a:schemeClr val="dk1"/>
                </a:solidFill>
                <a:ea typeface="Public Sans"/>
                <a:cs typeface="Public Sans"/>
                <a:sym typeface="Public Sans"/>
                <a:hlinkClick r:id="rId13"/>
              </a:rPr>
              <a:t>Solar panels</a:t>
            </a:r>
            <a:r>
              <a:rPr lang="en-US" dirty="0">
                <a:solidFill>
                  <a:schemeClr val="dk1"/>
                </a:solidFill>
                <a:ea typeface="Public Sans"/>
                <a:cs typeface="Public Sans"/>
                <a:sym typeface="Public Sans"/>
              </a:rPr>
              <a:t> by Jonathan Cutrer is licensed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What is the potential impact of climate change on wind energy?: </a:t>
            </a:r>
            <a:r>
              <a:rPr lang="en-US" dirty="0">
                <a:solidFill>
                  <a:schemeClr val="dk1"/>
                </a:solidFill>
                <a:ea typeface="Public Sans"/>
                <a:cs typeface="Public Sans"/>
                <a:sym typeface="Public Sans"/>
                <a:hlinkClick r:id="rId14"/>
              </a:rPr>
              <a:t>electricity</a:t>
            </a:r>
            <a:r>
              <a:rPr lang="en-US" dirty="0">
                <a:solidFill>
                  <a:schemeClr val="dk1"/>
                </a:solidFill>
                <a:ea typeface="Public Sans"/>
                <a:cs typeface="Public Sans"/>
                <a:sym typeface="Public Sans"/>
              </a:rPr>
              <a:t> by Jeanne </a:t>
            </a:r>
            <a:r>
              <a:rPr lang="en-US" dirty="0" err="1">
                <a:solidFill>
                  <a:schemeClr val="dk1"/>
                </a:solidFill>
                <a:ea typeface="Public Sans"/>
                <a:cs typeface="Public Sans"/>
                <a:sym typeface="Public Sans"/>
              </a:rPr>
              <a:t>Menjoulet</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What is the potential impact of climate change on small scale hydropower?: </a:t>
            </a:r>
            <a:r>
              <a:rPr lang="en-US" sz="1200" dirty="0">
                <a:solidFill>
                  <a:schemeClr val="dk1"/>
                </a:solidFill>
                <a:ea typeface="Public Sans"/>
                <a:cs typeface="Public Sans"/>
                <a:sym typeface="Public Sans"/>
                <a:hlinkClick r:id="rId16"/>
              </a:rPr>
              <a:t>Mini Hydro Power Plant</a:t>
            </a:r>
            <a:r>
              <a:rPr lang="en-US" sz="1200" dirty="0">
                <a:solidFill>
                  <a:schemeClr val="dk1"/>
                </a:solidFill>
                <a:ea typeface="Public Sans"/>
                <a:cs typeface="Public Sans"/>
                <a:sym typeface="Public Sans"/>
              </a:rPr>
              <a:t> by Sergii </a:t>
            </a:r>
            <a:r>
              <a:rPr lang="en-US" sz="1200" dirty="0" err="1">
                <a:solidFill>
                  <a:schemeClr val="dk1"/>
                </a:solidFill>
                <a:ea typeface="Public Sans"/>
                <a:cs typeface="Public Sans"/>
                <a:sym typeface="Public Sans"/>
              </a:rPr>
              <a:t>Gulenok</a:t>
            </a:r>
            <a:r>
              <a:rPr lang="en-US" sz="1200" dirty="0">
                <a:solidFill>
                  <a:schemeClr val="dk1"/>
                </a:solidFill>
                <a:ea typeface="Public Sans"/>
                <a:cs typeface="Public Sans"/>
                <a:sym typeface="Public Sans"/>
              </a:rPr>
              <a:t> is </a:t>
            </a:r>
            <a:r>
              <a:rPr lang="en-US"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a:t>https://</a:t>
            </a:r>
            <a:r>
              <a:rPr lang="en-GB" dirty="0" err="1"/>
              <a:t>energy.ec.europa.eu</a:t>
            </a:r>
            <a:r>
              <a:rPr lang="en-GB" dirty="0"/>
              <a:t>/topics/renewable-energy/</a:t>
            </a:r>
            <a:r>
              <a:rPr lang="en-GB" dirty="0" err="1"/>
              <a:t>eu</a:t>
            </a:r>
            <a:r>
              <a:rPr lang="en-GB" dirty="0"/>
              <a:t>-wind-</a:t>
            </a:r>
            <a:r>
              <a:rPr lang="en-GB" dirty="0" err="1"/>
              <a:t>energy_en</a:t>
            </a:r>
            <a:endParaRPr lang="en-GB" dirty="0"/>
          </a:p>
          <a:p>
            <a:r>
              <a:rPr lang="en-GB" dirty="0"/>
              <a:t>https://</a:t>
            </a:r>
            <a:r>
              <a:rPr lang="en-GB" dirty="0" err="1"/>
              <a:t>energy.ec.europa.eu</a:t>
            </a:r>
            <a:r>
              <a:rPr lang="en-GB" dirty="0"/>
              <a:t>/topics/renewable-energy/</a:t>
            </a:r>
            <a:r>
              <a:rPr lang="en-GB" dirty="0" err="1"/>
              <a:t>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buSzPts val="2800"/>
            </a:pPr>
            <a:r>
              <a:rPr lang="en-GB" sz="1200" dirty="0">
                <a:solidFill>
                  <a:srgbClr val="231F20"/>
                </a:solidFill>
                <a:ea typeface="Calibri"/>
                <a:cs typeface="Calibri"/>
              </a:rPr>
              <a:t>The following resources were used to inform this presentation: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Climate change and wind power: The winds of change. </a:t>
            </a:r>
            <a:r>
              <a:rPr lang="en-US" sz="1200" dirty="0">
                <a:solidFill>
                  <a:schemeClr val="dk1"/>
                </a:solidFill>
              </a:rPr>
              <a:t>Prevention Web/Swiss Reinsurance Company (Swiss RE). </a:t>
            </a:r>
            <a:r>
              <a:rPr lang="en-GB" sz="1200" dirty="0">
                <a:solidFill>
                  <a:srgbClr val="3F3F3F"/>
                </a:solidFill>
                <a:effectLst/>
              </a:rPr>
              <a:t>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Climate change impacts on renewable energy supply. </a:t>
            </a:r>
            <a:r>
              <a:rPr lang="en-US" sz="1200" i="1" dirty="0">
                <a:solidFill>
                  <a:schemeClr val="dk1"/>
                </a:solidFill>
              </a:rPr>
              <a:t>Nature Climate Change</a:t>
            </a:r>
            <a:r>
              <a:rPr lang="en-US" sz="1200" dirty="0">
                <a:solidFill>
                  <a:schemeClr val="dk1"/>
                </a:solidFill>
              </a:rPr>
              <a:t>, </a:t>
            </a:r>
            <a:r>
              <a:rPr lang="en-US" sz="1200" i="1" dirty="0">
                <a:solidFill>
                  <a:schemeClr val="dk1"/>
                </a:solidFill>
              </a:rPr>
              <a:t>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a:t>
            </a:r>
            <a:r>
              <a:rPr lang="en-US" sz="1200" i="1" dirty="0">
                <a:solidFill>
                  <a:schemeClr val="dk1"/>
                </a:solidFill>
              </a:rPr>
              <a:t> des </a:t>
            </a:r>
            <a:r>
              <a:rPr lang="en-US" sz="1200" i="1" dirty="0" err="1">
                <a:solidFill>
                  <a:schemeClr val="dk1"/>
                </a:solidFill>
              </a:rPr>
              <a:t>Klimawandels</a:t>
            </a:r>
            <a:r>
              <a:rPr lang="en-US" sz="1200" i="1" dirty="0">
                <a:solidFill>
                  <a:schemeClr val="dk1"/>
                </a:solidFill>
              </a:rPr>
              <a:t> auf den </a:t>
            </a:r>
            <a:r>
              <a:rPr lang="en-US" sz="1200" i="1" dirty="0" err="1">
                <a:solidFill>
                  <a:schemeClr val="dk1"/>
                </a:solidFill>
              </a:rPr>
              <a:t>Energiebedarf</a:t>
            </a:r>
            <a:r>
              <a:rPr lang="en-US" sz="1200" i="1" dirty="0">
                <a:solidFill>
                  <a:schemeClr val="dk1"/>
                </a:solidFill>
              </a:rPr>
              <a:t> von </a:t>
            </a:r>
            <a:r>
              <a:rPr lang="en-US" sz="1200" i="1" dirty="0" err="1">
                <a:solidFill>
                  <a:schemeClr val="dk1"/>
                </a:solidFill>
              </a:rPr>
              <a:t>Gebäuden</a:t>
            </a:r>
            <a:r>
              <a:rPr lang="en-US" sz="1200" i="1" dirty="0">
                <a:solidFill>
                  <a:schemeClr val="dk1"/>
                </a:solidFill>
              </a:rPr>
              <a:t> und den </a:t>
            </a:r>
            <a:r>
              <a:rPr lang="en-US" sz="1200" i="1" dirty="0" err="1">
                <a:solidFill>
                  <a:schemeClr val="dk1"/>
                </a:solidFill>
              </a:rPr>
              <a:t>Ertrag</a:t>
            </a:r>
            <a:r>
              <a:rPr lang="en-US" sz="1200" i="1" dirty="0">
                <a:solidFill>
                  <a:schemeClr val="dk1"/>
                </a:solidFill>
              </a:rPr>
              <a:t> </a:t>
            </a:r>
            <a:r>
              <a:rPr lang="en-US" sz="1200" i="1" dirty="0" err="1">
                <a:solidFill>
                  <a:schemeClr val="dk1"/>
                </a:solidFill>
              </a:rPr>
              <a:t>erneuerbarer</a:t>
            </a:r>
            <a:r>
              <a:rPr lang="en-US" sz="1200" i="1" dirty="0">
                <a:solidFill>
                  <a:schemeClr val="dk1"/>
                </a:solidFill>
              </a:rPr>
              <a:t> </a:t>
            </a:r>
            <a:r>
              <a:rPr lang="en-US" sz="1200" i="1" dirty="0" err="1">
                <a:solidFill>
                  <a:schemeClr val="dk1"/>
                </a:solidFill>
              </a:rPr>
              <a:t>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Climate Change and Renewable Energy</a:t>
            </a:r>
            <a:r>
              <a:rPr lang="en-US" sz="1200" dirty="0">
                <a:solidFill>
                  <a:schemeClr val="dk1"/>
                </a:solidFill>
              </a:rPr>
              <a:t>. International Renewable Energy Agency. </a:t>
            </a:r>
            <a:r>
              <a:rPr lang="en-US" sz="1200" dirty="0">
                <a:solidFill>
                  <a:schemeClr val="dk1"/>
                </a:solidFill>
                <a:hlinkClick r:id="rId4">
                  <a:extLst>
                    <a:ext uri="{A12FA001-AC4F-418D-AE19-62706E023703}">
                      <ahyp:hlinkClr xmlns:ahyp="http://schemas.microsoft.com/office/drawing/2018/hyperlinkcolor" val="tx"/>
                    </a:ext>
                  </a:extLst>
                </a:hlinkClick>
              </a:rPr>
              <a:t>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Solar PV systems under weather extremes: Case studies, classification, vulnerability assessment and adaptation pathways. </a:t>
            </a:r>
            <a:r>
              <a:rPr lang="en-US" sz="1200" dirty="0">
                <a:solidFill>
                  <a:schemeClr val="dk1"/>
                </a:solidFill>
              </a:rPr>
              <a:t>Science Direct: Energy Reports. Volume 13, June 2025, pgs. 929-959. </a:t>
            </a:r>
            <a:r>
              <a:rPr lang="en-US" sz="12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Forecasting the inevitable: A review on the impacts of climate change on renewable energy resources. </a:t>
            </a:r>
            <a:r>
              <a:rPr lang="en-US" sz="1200" i="1" dirty="0">
                <a:solidFill>
                  <a:schemeClr val="dk1"/>
                </a:solidFill>
              </a:rPr>
              <a:t>Sustainable Energy Technologies and Assessments</a:t>
            </a:r>
            <a:r>
              <a:rPr lang="en-US" sz="1200" dirty="0">
                <a:solidFill>
                  <a:schemeClr val="dk1"/>
                </a:solidFill>
              </a:rPr>
              <a:t>, </a:t>
            </a:r>
            <a:r>
              <a:rPr lang="en-US" sz="1200" i="1" dirty="0">
                <a:solidFill>
                  <a:schemeClr val="dk1"/>
                </a:solidFill>
              </a:rPr>
              <a:t>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Climate change impacts on renewable energy generation. A review of quantitative projections. </a:t>
            </a:r>
            <a:r>
              <a:rPr lang="en-US" sz="1200" i="1" dirty="0">
                <a:solidFill>
                  <a:schemeClr val="dk1"/>
                </a:solidFill>
              </a:rPr>
              <a:t>Renewable and Sustainable Energy Reviews</a:t>
            </a:r>
            <a:r>
              <a:rPr lang="en-US" sz="1200" dirty="0">
                <a:solidFill>
                  <a:schemeClr val="dk1"/>
                </a:solidFill>
              </a:rPr>
              <a:t>, </a:t>
            </a:r>
            <a:r>
              <a:rPr lang="en-US" sz="1200" i="1" dirty="0">
                <a:solidFill>
                  <a:schemeClr val="dk1"/>
                </a:solidFill>
              </a:rPr>
              <a:t>116</a:t>
            </a:r>
            <a:r>
              <a:rPr lang="en-US" sz="1200" dirty="0">
                <a:solidFill>
                  <a:schemeClr val="dk1"/>
                </a:solidFill>
              </a:rPr>
              <a:t>, 109415. </a:t>
            </a:r>
            <a:r>
              <a:rPr lang="en-US" sz="1200" dirty="0">
                <a:solidFill>
                  <a:schemeClr val="dk1"/>
                </a:solidFill>
                <a:hlinkClick r:id="rId7">
                  <a:extLst>
                    <a:ext uri="{A12FA001-AC4F-418D-AE19-62706E023703}">
                      <ahyp:hlinkClr xmlns:ahyp="http://schemas.microsoft.com/office/drawing/2018/hyperlinkcolor" val="tx"/>
                    </a:ext>
                  </a:extLst>
                </a:hlinkClick>
              </a:rPr>
              <a:t>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World Small Hydropower Development Report 2022. Thematic Publication: Small Hydropower and Climate Change. United Nations Industrial Development Organization, Vienna, Austria; International Center on Small Hydro Power, Hangzhou, China. Available from </a:t>
            </a:r>
            <a:r>
              <a:rPr lang="en-US" sz="1200" dirty="0">
                <a:solidFill>
                  <a:schemeClr val="dk1"/>
                </a:solidFill>
                <a:hlinkClick r:id="rId8"/>
              </a:rPr>
              <a:t>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a:t>
            </a:r>
            <a:r>
              <a:rPr lang="en-US" sz="1200" dirty="0" err="1">
                <a:solidFill>
                  <a:schemeClr val="dk1"/>
                </a:solidFill>
              </a:rPr>
              <a:t>Januar</a:t>
            </a:r>
            <a:r>
              <a:rPr lang="en-US" sz="1200" dirty="0">
                <a:solidFill>
                  <a:schemeClr val="dk1"/>
                </a:solidFill>
              </a:rPr>
              <a:t> 11). </a:t>
            </a:r>
            <a:r>
              <a:rPr lang="en-US" sz="1200" i="1" dirty="0" err="1">
                <a:solidFill>
                  <a:schemeClr val="dk1"/>
                </a:solidFill>
              </a:rPr>
              <a:t>Erneuerbare</a:t>
            </a:r>
            <a:r>
              <a:rPr lang="en-US" sz="1200" i="1" dirty="0">
                <a:solidFill>
                  <a:schemeClr val="dk1"/>
                </a:solidFill>
              </a:rPr>
              <a:t> </a:t>
            </a:r>
            <a:r>
              <a:rPr lang="en-US" sz="1200" i="1" dirty="0" err="1">
                <a:solidFill>
                  <a:schemeClr val="dk1"/>
                </a:solidFill>
              </a:rPr>
              <a:t>Energien</a:t>
            </a:r>
            <a:r>
              <a:rPr lang="en-US" sz="1200" i="1" dirty="0">
                <a:solidFill>
                  <a:schemeClr val="dk1"/>
                </a:solidFill>
              </a:rPr>
              <a:t> </a:t>
            </a:r>
            <a:r>
              <a:rPr lang="en-US" sz="1200" i="1" dirty="0" err="1">
                <a:solidFill>
                  <a:schemeClr val="dk1"/>
                </a:solidFill>
              </a:rPr>
              <a:t>im</a:t>
            </a:r>
            <a:r>
              <a:rPr lang="en-US" sz="1200" i="1" dirty="0">
                <a:solidFill>
                  <a:schemeClr val="dk1"/>
                </a:solidFill>
              </a:rPr>
              <a:t> </a:t>
            </a:r>
            <a:r>
              <a:rPr lang="en-US" sz="1200" i="1" dirty="0" err="1">
                <a:solidFill>
                  <a:schemeClr val="dk1"/>
                </a:solidFill>
              </a:rPr>
              <a:t>Klimawandel</a:t>
            </a:r>
            <a:r>
              <a:rPr lang="en-US" sz="1200" dirty="0">
                <a:solidFill>
                  <a:schemeClr val="dk1"/>
                </a:solidFill>
              </a:rPr>
              <a:t>. </a:t>
            </a:r>
            <a:r>
              <a:rPr lang="en-US" sz="1200" dirty="0">
                <a:solidFill>
                  <a:schemeClr val="dk1"/>
                </a:solidFill>
                <a:hlinkClick r:id="rId9">
                  <a:extLst>
                    <a:ext uri="{A12FA001-AC4F-418D-AE19-62706E023703}">
                      <ahyp:hlinkClr xmlns:ahyp="http://schemas.microsoft.com/office/drawing/2018/hyperlinkcolor" val="tx"/>
                    </a:ext>
                  </a:extLst>
                </a:hlinkClick>
              </a:rPr>
              <a:t>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We start by defining climate change and then explore three different types of energy production in turn. We begin by inviting you to pause and consider a reflective question. Take a moment to consider each question, before moving on to learn more about a particular type of energy production, the potential impact of climate change and possible solutions.</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type of energy production in turn. Alternatively, you can select a particular type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Climate Change and Three Different Types of Energy Production</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Get Started: What is Climate Change?</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on Climate Change and different types of energy production: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Solar Energy (PV panels).</a:t>
            </a:r>
          </a:p>
          <a:p>
            <a:pPr marL="800100" lvl="1" indent="-342900" latinLnBrk="0">
              <a:buFont typeface="Arial" panose="020B0604020202020204" pitchFamily="34" charset="0"/>
              <a:buChar char="•"/>
            </a:pPr>
            <a:r>
              <a:rPr lang="en-US" sz="2400" dirty="0">
                <a:ea typeface="Public Sans"/>
                <a:cs typeface="Public Sans"/>
                <a:sym typeface="Public Sans"/>
              </a:rPr>
              <a:t>Wind </a:t>
            </a:r>
            <a:r>
              <a:rPr lang="en-US" sz="2400" dirty="0">
                <a:ea typeface="Calibri"/>
                <a:cs typeface="Calibri"/>
                <a:sym typeface="Public Sans"/>
              </a:rPr>
              <a:t>Energy </a:t>
            </a:r>
            <a:r>
              <a:rPr lang="en-US" sz="2400" dirty="0">
                <a:ea typeface="Public Sans"/>
                <a:cs typeface="Public Sans"/>
                <a:sym typeface="Public Sans"/>
              </a:rPr>
              <a:t>(Wind Turbines).</a:t>
            </a:r>
          </a:p>
          <a:p>
            <a:pPr marL="800100" lvl="1" indent="-342900" latinLnBrk="0">
              <a:buFont typeface="Arial" panose="020B0604020202020204" pitchFamily="34" charset="0"/>
              <a:buChar char="•"/>
            </a:pPr>
            <a:r>
              <a:rPr lang="en-US" sz="2400" dirty="0">
                <a:ea typeface="Public Sans"/>
                <a:cs typeface="Public Sans"/>
                <a:sym typeface="Public Sans"/>
              </a:rPr>
              <a:t>Small Scale Hydropower.</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Mitigating the impact of climate change on renewable energy sources.</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What is Climate Change?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a:t>
            </a:r>
            <a:r>
              <a:rPr lang="en-GB" sz="1200" dirty="0">
                <a:ea typeface="Roboto"/>
                <a:cs typeface="Roboto"/>
              </a:rPr>
              <a:t>Climate change refers to long-term shifts in temperatures and weather patterns. Such shifts can be natural, due to changes in the sun’s activity or large volcanic eruptions. </a:t>
            </a:r>
          </a:p>
          <a:p>
            <a:pPr latinLnBrk="0"/>
            <a:endParaRPr lang="en-GB" sz="1200" dirty="0">
              <a:ea typeface="Roboto"/>
              <a:cs typeface="Roboto"/>
            </a:endParaRPr>
          </a:p>
          <a:p>
            <a:pPr latinLnBrk="0"/>
            <a:r>
              <a:rPr lang="en-GB" sz="1200" dirty="0">
                <a:ea typeface="Roboto"/>
                <a:cs typeface="Roboto"/>
              </a:rPr>
              <a:t>But since the 1800s, </a:t>
            </a:r>
            <a:r>
              <a:rPr lang="en-GB" sz="1200" dirty="0">
                <a:ea typeface="Roboto"/>
                <a:cs typeface="Roboto"/>
                <a:hlinkClick r:id="rId3">
                  <a:extLst>
                    <a:ext uri="{A12FA001-AC4F-418D-AE19-62706E023703}">
                      <ahyp:hlinkClr xmlns:ahyp="http://schemas.microsoft.com/office/drawing/2018/hyperlinkcolor" val="tx"/>
                    </a:ext>
                  </a:extLst>
                </a:hlinkClick>
              </a:rPr>
              <a:t>human activities have been the main driver of climate change</a:t>
            </a:r>
            <a:r>
              <a:rPr lang="en-GB" sz="1200" dirty="0">
                <a:ea typeface="Roboto"/>
                <a:cs typeface="Roboto"/>
              </a:rPr>
              <a:t>, primarily due to the burning of fossil fuels like coal, oil and gas. </a:t>
            </a:r>
          </a:p>
          <a:p>
            <a:pPr latinLnBrk="0"/>
            <a:endParaRPr lang="en-GB" sz="1200" dirty="0">
              <a:ea typeface="Roboto"/>
              <a:cs typeface="Roboto"/>
            </a:endParaRPr>
          </a:p>
          <a:p>
            <a:pPr latinLnBrk="0"/>
            <a:r>
              <a:rPr lang="en-GB" sz="1200" dirty="0">
                <a:ea typeface="Roboto"/>
                <a:cs typeface="Roboto"/>
              </a:rPr>
              <a:t>Burning fossil fuels generates greenhouse gas emissions that act like a blanket wrapped around the Earth, trapping the sun’s heat and raising temperatures.” (</a:t>
            </a:r>
            <a:r>
              <a:rPr lang="en-GB" sz="1200" dirty="0">
                <a:ea typeface="Roboto"/>
                <a:cs typeface="Roboto"/>
                <a:hlinkClick r:id="rId4">
                  <a:extLst>
                    <a:ext uri="{A12FA001-AC4F-418D-AE19-62706E023703}">
                      <ahyp:hlinkClr xmlns:ahyp="http://schemas.microsoft.com/office/drawing/2018/hyperlinkcolor" val="tx"/>
                    </a:ext>
                  </a:extLst>
                </a:hlinkClick>
              </a:rPr>
              <a:t>United Nations</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a:t>
            </a:r>
            <a:r>
              <a:rPr lang="en-GB" dirty="0" err="1"/>
              <a:t>www.un.org</a:t>
            </a:r>
            <a:r>
              <a:rPr lang="en-GB" dirty="0"/>
              <a:t>/</a:t>
            </a:r>
            <a:r>
              <a:rPr lang="en-GB" dirty="0" err="1"/>
              <a:t>en</a:t>
            </a:r>
            <a:r>
              <a:rPr lang="en-GB" dirty="0"/>
              <a:t>/</a:t>
            </a:r>
            <a:r>
              <a:rPr lang="en-GB" dirty="0" err="1"/>
              <a:t>climatechange</a:t>
            </a:r>
            <a:r>
              <a:rPr lang="en-GB" dirty="0"/>
              <a:t>/what-is-climate-change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What is Climate Change?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As the </a:t>
            </a:r>
            <a:r>
              <a:rPr lang="en-GB" sz="1200" dirty="0">
                <a:ea typeface="Public Sans"/>
                <a:cs typeface="Public Sans"/>
                <a:sym typeface="Public Sans"/>
                <a:hlinkClick r:id="rId3"/>
              </a:rPr>
              <a:t>United Nations</a:t>
            </a:r>
            <a:r>
              <a:rPr lang="en-GB" sz="1200" dirty="0">
                <a:ea typeface="Public Sans"/>
                <a:cs typeface="Public Sans"/>
                <a:sym typeface="Public Sans"/>
              </a:rPr>
              <a:t> explains, we can combat climate change through reducing greenhouse emissions. To do this we need to: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Move away from fossil fuels (such as coal and oil) to renewable (such as solar and wind) energy sources.</a:t>
            </a:r>
          </a:p>
          <a:p>
            <a:pPr marL="342900" indent="-342900" latinLnBrk="0">
              <a:buFont typeface="Arial" panose="020B0604020202020204" pitchFamily="34" charset="0"/>
              <a:buChar char="•"/>
            </a:pPr>
            <a:r>
              <a:rPr lang="en-GB" sz="1200" dirty="0">
                <a:ea typeface="Public Sans"/>
                <a:cs typeface="Public Sans"/>
                <a:sym typeface="Public Sans"/>
              </a:rPr>
              <a:t>Adapt to the impacts of a changing climate.</a:t>
            </a:r>
          </a:p>
          <a:p>
            <a:pPr marL="342900" indent="-342900" latinLnBrk="0">
              <a:buFont typeface="Arial" panose="020B0604020202020204" pitchFamily="34" charset="0"/>
              <a:buChar char="•"/>
            </a:pPr>
            <a:r>
              <a:rPr lang="en-GB" sz="1200" dirty="0">
                <a:ea typeface="Public Sans"/>
                <a:cs typeface="Public Sans"/>
                <a:sym typeface="Public Sans"/>
              </a:rPr>
              <a:t>Invest in change. Investment is needed, both from governments and businesses.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Different Types of Energy Production: Solar (PV Panels)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is the potential impact of climate change on solar energy?</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Different Types of Energy Production: Solar (PV Panels)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Photovoltaics is a method of generating electric power by using solar cells to convert energy from the sun into electricity. These cells are assembled into solar panels and then installed on the ground, rooftops or floating on dams or lakes.</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Photovoltaic technology is becoming more widely used worldwide. Year after year, photovoltaics make up a bigger share of the EU’s energy mix. In 2024, the EU output of photovoltaic electricity accounted for 11% of the EU’s gross electricity output, according to </a:t>
            </a:r>
            <a:r>
              <a:rPr lang="en-US" sz="1200" dirty="0">
                <a:ea typeface="Public Sans"/>
                <a:cs typeface="Public Sans"/>
                <a:sym typeface="Public Sans"/>
                <a:hlinkClick r:id="rId3"/>
              </a:rPr>
              <a:t>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What is the potential impact of climate change on solar energy?</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Hurricanes and tornadoes can be very intense and unpredictable. This type of weather event can cause significant physical damage to solar PV systems and their electrics, by displacing and damaging them. (Okonkwo et al, 2025). </a:t>
            </a:r>
          </a:p>
          <a:p>
            <a:pPr marL="342900" indent="-342900" latinLnBrk="0">
              <a:buFont typeface="Arial" panose="020B0604020202020204" pitchFamily="34" charset="0"/>
              <a:buChar char="•"/>
            </a:pPr>
            <a:r>
              <a:rPr lang="en-GB" sz="1200" dirty="0">
                <a:ea typeface="Public Sans"/>
                <a:cs typeface="Public Sans"/>
                <a:sym typeface="Public Sans"/>
              </a:rPr>
              <a:t>Solar panel batteries can also be damaged by high temperatures. Insulation may offer some protection.</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Use of solar energy may increase in moderate climatic zones where there is an increase in direct sunlight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7E051409-BBBC-9B37-A1B2-CD56612981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4BAC292D-8437-D326-4FB9-F8E20725E834}"/>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a:t>Click icon to add picture</a:t>
            </a:r>
            <a:endParaRPr lang="ko-KR" altLang="en-US"/>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a:t>Click icon to add picture</a:t>
            </a:r>
            <a:endParaRPr lang="ko-KR" altLang="en-US"/>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a:t>Click icon to add picture</a:t>
            </a:r>
            <a:endParaRPr lang="ko-KR" altLang="en-US"/>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a:t>Click icon to add picture</a:t>
            </a:r>
            <a:endParaRPr lang="ko-KR" altLang="en-US"/>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r>
              <a:rPr lang="en-GB" sz="6000" dirty="0"/>
              <a:t>How does Climate </a:t>
            </a:r>
            <a:br>
              <a:rPr lang="en-GB" sz="6000" dirty="0"/>
            </a:br>
            <a:r>
              <a:rPr lang="en-GB" sz="6000" dirty="0"/>
              <a:t>Change impact</a:t>
            </a:r>
            <a:r>
              <a:rPr lang="en-GB" sz="6000" baseline="0" dirty="0"/>
              <a:t> </a:t>
            </a:r>
            <a:br>
              <a:rPr lang="en-GB" sz="6000" baseline="0" dirty="0"/>
            </a:br>
            <a:r>
              <a:rPr lang="en-GB" sz="6000" baseline="0" dirty="0"/>
              <a:t>Renewable Energy?</a:t>
            </a:r>
            <a:endParaRPr lang="en-GB" sz="6000"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Wind (wind turbines) - Introduction</a:t>
            </a:r>
            <a:endParaRPr lang="en-GB" dirty="0">
              <a:effectLst/>
            </a:endParaRPr>
          </a:p>
          <a:p>
            <a:endParaRPr lang="en-GB" dirty="0"/>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What is the potential impact of climate change on wind energy?</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Wind (wind turbines) 1</a:t>
            </a:r>
            <a:endParaRPr lang="en-GB" dirty="0">
              <a:effectLst/>
            </a:endParaRPr>
          </a:p>
          <a:p>
            <a:endParaRPr lang="en-GB" dirty="0"/>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1974863"/>
            <a:ext cx="7993309" cy="4893647"/>
          </a:xfrm>
          <a:prstGeom prst="rect">
            <a:avLst/>
          </a:prstGeom>
          <a:noFill/>
        </p:spPr>
        <p:txBody>
          <a:bodyPr wrap="square" lIns="91440" tIns="45720" rIns="91440" bIns="45720" rtlCol="0" anchor="t">
            <a:spAutoFit/>
          </a:bodyPr>
          <a:lstStyle/>
          <a:p>
            <a:pPr latinLnBrk="0"/>
            <a:r>
              <a:rPr lang="en-GB" sz="2400" dirty="0"/>
              <a:t>Wind is a clean and abundant energy source used to generate electricity. It can be harnessed either on land (onshore) or at sea (offshore).</a:t>
            </a:r>
          </a:p>
          <a:p>
            <a:pPr latinLnBrk="0"/>
            <a:endParaRPr lang="en-GB" sz="1200" dirty="0"/>
          </a:p>
          <a:p>
            <a:pPr latinLnBrk="0"/>
            <a:r>
              <a:rPr lang="en-GB" sz="2400" dirty="0"/>
              <a:t>Continued improvements in manufacturing and wind turbine design combined with improved capacity factors (more electricity generated per turbine) installed, due to more performant turbines and/or better localisation, for example, have driven down the costs of wind power and reaffirmed its position as a key driver of the clean energy transition.</a:t>
            </a:r>
          </a:p>
          <a:p>
            <a:pPr latinLnBrk="0"/>
            <a:endParaRPr lang="en-GB" sz="1200" dirty="0"/>
          </a:p>
          <a:p>
            <a:pPr latinLnBrk="0"/>
            <a:r>
              <a:rPr lang="en-GB" sz="2400" dirty="0"/>
              <a:t>According to </a:t>
            </a:r>
            <a:r>
              <a:rPr lang="en-GB" sz="2400" dirty="0">
                <a:hlinkClick r:id="rId3"/>
              </a:rPr>
              <a:t>Eurostat</a:t>
            </a:r>
            <a:r>
              <a:rPr lang="en-GB" sz="2400" dirty="0"/>
              <a:t>, wind accounted for 39.1% of the total electricity generated from renewable sources in the EU in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Wind (wind turbines) 2</a:t>
            </a:r>
            <a:endParaRPr lang="en-GB" dirty="0">
              <a:effectLst/>
            </a:endParaRPr>
          </a:p>
          <a:p>
            <a:endParaRPr lang="en-GB" dirty="0"/>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The main components of a wind turbine are:</a:t>
            </a:r>
          </a:p>
          <a:p>
            <a:pPr marL="342900" indent="-342900" algn="just" latinLnBrk="0">
              <a:buFont typeface="Arial" panose="020B0604020202020204" pitchFamily="34" charset="0"/>
              <a:buChar char="•"/>
            </a:pPr>
            <a:r>
              <a:rPr lang="en-GB" sz="2400" dirty="0"/>
              <a:t>The rotor, which includes the blades and drives the shaft, converts wind energy into mechanical rotational energy.</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The main body, which houses the main shaft, gearbox (which increases rotational speed), generator (which converts mechanical energy into electricity), and the control system.</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The support tower, which elevates the turbine to a height where it can capture stronger and more consistent wind currents.</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5" y="76656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What is the potential impact of climate change on wind energy?</a:t>
            </a:r>
            <a:endParaRPr lang="en-GB" dirty="0">
              <a:effectLst/>
            </a:endParaRPr>
          </a:p>
          <a:p>
            <a:endParaRPr lang="en-GB" dirty="0"/>
          </a:p>
        </p:txBody>
      </p:sp>
      <p:sp>
        <p:nvSpPr>
          <p:cNvPr id="4" name="TextBox 3">
            <a:extLst>
              <a:ext uri="{FF2B5EF4-FFF2-40B4-BE49-F238E27FC236}">
                <a16:creationId xmlns:a16="http://schemas.microsoft.com/office/drawing/2014/main" id="{F3695D75-7CB2-2E3E-FC36-E6C5542486F1}"/>
              </a:ext>
            </a:extLst>
          </p:cNvPr>
          <p:cNvSpPr txBox="1"/>
          <p:nvPr/>
        </p:nvSpPr>
        <p:spPr>
          <a:xfrm>
            <a:off x="4233798" y="2581030"/>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Besides severe weather events such as storms, and increased storm intensity which can cause infrastructure damage to wind power stations, t</a:t>
            </a:r>
            <a:r>
              <a:rPr lang="en-US" sz="2400" dirty="0"/>
              <a:t>here could also be changing wind patterns, reducing wind in many regions ('wind drought'), a growing likelihood of lightning strike, and heatwaves lowering the lifetime of equipment and increased downtime of the turbines.</a:t>
            </a:r>
            <a:endParaRPr lang="en-US" sz="2400" dirty="0">
              <a:ea typeface="Calibri"/>
              <a:cs typeface="Calibri"/>
            </a:endParaRPr>
          </a:p>
          <a:p>
            <a:pPr marL="457200" indent="-457200" latinLnBrk="0">
              <a:buChar char="•"/>
            </a:pPr>
            <a:r>
              <a:rPr lang="en-US" sz="2400" dirty="0"/>
              <a:t>Predicting wind strength and patterns can be difficult. This can result in uncertainty when calculating powerplant generation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Small scale hydropower - Introduction</a:t>
            </a:r>
            <a:endParaRPr lang="en-GB" dirty="0">
              <a:effectLst/>
            </a:endParaRPr>
          </a:p>
          <a:p>
            <a:endParaRPr lang="en-GB" dirty="0"/>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What is the potential impact of climate change on small scale hydropower?</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Small scale hydropower</a:t>
            </a:r>
            <a:endParaRPr lang="en-GB" dirty="0">
              <a:effectLst/>
            </a:endParaRPr>
          </a:p>
          <a:p>
            <a:endParaRPr lang="en-GB" dirty="0"/>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2146392"/>
            <a:ext cx="8022445" cy="4524315"/>
          </a:xfrm>
          <a:prstGeom prst="rect">
            <a:avLst/>
          </a:prstGeom>
          <a:noFill/>
        </p:spPr>
        <p:txBody>
          <a:bodyPr wrap="square" rtlCol="0">
            <a:spAutoFit/>
          </a:bodyPr>
          <a:lstStyle/>
          <a:p>
            <a:pPr latinLnBrk="0"/>
            <a:r>
              <a:rPr lang="en-GB" sz="2400" dirty="0"/>
              <a:t>Hydropower is derived from flowing of water that powers a turbine. It is one of the oldest sources of renewable energy, having been used already in pre-industrial times, for instance, in watermills.</a:t>
            </a:r>
          </a:p>
          <a:p>
            <a:pPr latinLnBrk="0"/>
            <a:endParaRPr lang="en-GB" sz="1200" dirty="0"/>
          </a:p>
          <a:p>
            <a:pPr latinLnBrk="0"/>
            <a:r>
              <a:rPr lang="en-GB" sz="2400" dirty="0"/>
              <a:t>As the second largest renewable electricity source, hydropower continues to be an important energy source today. According to Eurostat, in 2024 it accounted for 29.9% of the EU’s total electricity generated from renewables. </a:t>
            </a:r>
          </a:p>
          <a:p>
            <a:pPr latinLnBrk="0"/>
            <a:endParaRPr lang="en-GB" sz="1200" dirty="0"/>
          </a:p>
          <a:p>
            <a:pPr latinLnBrk="0"/>
            <a:r>
              <a:rPr lang="en-GB" sz="2400" dirty="0"/>
              <a:t>Small scale hydropower (producing less than 10 megawatts) generates electricity for more than 13 million households in Europe (</a:t>
            </a:r>
            <a:r>
              <a:rPr lang="en-GB" sz="2400" dirty="0">
                <a:hlinkClick r:id="rId3"/>
              </a:rPr>
              <a:t>European Renewable Energies Federation</a:t>
            </a:r>
            <a:r>
              <a:rPr lang="en-GB" sz="24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What is the potential impact of climate change on small scale hydropower?</a:t>
            </a:r>
            <a:endParaRPr lang="en-GB" dirty="0">
              <a:effectLst/>
            </a:endParaRPr>
          </a:p>
          <a:p>
            <a:endParaRPr lang="en-GB" dirty="0"/>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200" dirty="0"/>
              <a:t>The impact of climate change on small scale hydropower is currently unclear. On a global scale, some studies project an increase in hydropower production of between 2.4 % and 6.3 % under different scenarios, while others are uncertain about the direction of change. Yet, all studies agree that significant regional variations exist.</a:t>
            </a:r>
            <a:endParaRPr lang="en-US" sz="2200" dirty="0">
              <a:ea typeface="Calibri"/>
              <a:cs typeface="Calibri"/>
            </a:endParaRPr>
          </a:p>
          <a:p>
            <a:pPr marL="457200" indent="-457200" latinLnBrk="0">
              <a:buChar char="•"/>
            </a:pPr>
            <a:r>
              <a:rPr lang="en-US" sz="2200" dirty="0"/>
              <a:t>With more erratic weather and less seasonal predictability it’s anticipated that for example in Northern Europe the power generated by small scale hydropower will increase during winter (January-March) and decrease during the spring to summertime (April-June). </a:t>
            </a:r>
          </a:p>
          <a:p>
            <a:pPr marL="457200" indent="-457200" latinLnBrk="0">
              <a:buChar char="•"/>
            </a:pPr>
            <a:r>
              <a:rPr lang="en-US" sz="2200" dirty="0"/>
              <a:t>In southern Europe it’s anticipated that there will be a reduction in electricity produced by small scale hydropower due to less rainfall throughout the year (Welt der </a:t>
            </a:r>
            <a:r>
              <a:rPr lang="en-US" sz="2200" dirty="0" err="1"/>
              <a:t>Physik</a:t>
            </a:r>
            <a:r>
              <a:rPr lang="en-US" sz="22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Mitigating the impact of climate change on renewable energy sources - Introduction</a:t>
            </a:r>
            <a:endParaRPr lang="en-GB" dirty="0">
              <a:effectLst/>
            </a:endParaRPr>
          </a:p>
          <a:p>
            <a:endParaRPr lang="en-GB" dirty="0"/>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How can we mitigate the impact of climate change on renewable energy sources?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Mitigating the impact of climate change on renewable energy sources 1</a:t>
            </a:r>
            <a:endParaRPr lang="en-GB" dirty="0">
              <a:effectLst/>
            </a:endParaRPr>
          </a:p>
          <a:p>
            <a:endParaRPr lang="en-GB" dirty="0"/>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4524315"/>
          </a:xfrm>
          <a:prstGeom prst="rect">
            <a:avLst/>
          </a:prstGeom>
          <a:noFill/>
        </p:spPr>
        <p:txBody>
          <a:bodyPr wrap="square" lIns="91440" tIns="45720" rIns="91440" bIns="45720" rtlCol="0" anchor="t">
            <a:spAutoFit/>
          </a:bodyPr>
          <a:lstStyle/>
          <a:p>
            <a:pPr latinLnBrk="0"/>
            <a:r>
              <a:rPr lang="en-US" sz="2400" dirty="0"/>
              <a:t>A Columbia Climate School article </a:t>
            </a:r>
            <a:r>
              <a:rPr lang="en-US" sz="2400" i="1" dirty="0">
                <a:hlinkClick r:id="rId3"/>
              </a:rPr>
              <a:t>How Climate Change Impacts Renewable Energy</a:t>
            </a:r>
            <a:r>
              <a:rPr lang="en-US" sz="2400" i="1" dirty="0"/>
              <a:t> </a:t>
            </a:r>
            <a:r>
              <a:rPr lang="en-US" sz="2400" dirty="0"/>
              <a:t>discusses four approaches to increasing “energy system resiliency.” These are: </a:t>
            </a:r>
          </a:p>
          <a:p>
            <a:pPr marL="457200" indent="-457200" latinLnBrk="0">
              <a:buFont typeface="+mj-lt"/>
              <a:buAutoNum type="arabicPeriod"/>
            </a:pPr>
            <a:r>
              <a:rPr lang="en-US" sz="2400" dirty="0"/>
              <a:t>Ensuring that we don’t overly rely on one energy source and use a range of different energy sources (“diversifying the energy mix”). This can take the form of “distributed energy systems” or energy that is generated in one location by a range of different sources (e.g. several households with solar panels and/or wind turbines). </a:t>
            </a:r>
          </a:p>
          <a:p>
            <a:pPr marL="457200" indent="-457200" latinLnBrk="0">
              <a:buFont typeface="+mj-lt"/>
              <a:buAutoNum type="arabicPeriod"/>
            </a:pPr>
            <a:r>
              <a:rPr lang="en-US" sz="2400" dirty="0"/>
              <a:t>The use of smart grids to ensure that production and consumption of energy can be efficiently balanced. </a:t>
            </a:r>
          </a:p>
          <a:p>
            <a:pPr latinLnBrk="0"/>
            <a:endParaRPr lang="en-US" sz="24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Mitigating the impact of climate change on renewable energy sources 2</a:t>
            </a:r>
            <a:endParaRPr lang="en-GB" dirty="0">
              <a:effectLst/>
            </a:endParaRPr>
          </a:p>
          <a:p>
            <a:endParaRPr lang="en-GB" dirty="0"/>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Upgrading infrastructure to better cope with the unpredictability of climate change. Infrastructure upgrades include improvements to wind turbines, so that they can better predict and adapt to severe cold, heat and storms. </a:t>
            </a:r>
          </a:p>
          <a:p>
            <a:pPr marL="457200" indent="-457200" latinLnBrk="0">
              <a:buAutoNum type="arabicPeriod" startAt="3"/>
            </a:pPr>
            <a:r>
              <a:rPr lang="en-US" sz="2400" dirty="0"/>
              <a:t>Using existing tools and information (such as modelling and weather forecasting) to make informed decisions about where renewable energy infrastructure should be located.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en-GB" sz="2800" b="1" dirty="0">
                <a:solidFill>
                  <a:schemeClr val="bg1"/>
                </a:solidFill>
              </a:rPr>
              <a:t>Introduction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The impact of climate change means weather conditions are becoming more uncertain and extreme. As we transition to more renewable sources of energy, what impacts are our changing climate having on renewables? And what approaches can we take to mitigate these impacts?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In this short presentation we'll explore: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What climate change is.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Different types of energy production (e.g. solar, wind and small-scale hydropower).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The potential impact of climate change on these renewable energy sources.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What approaches we can take to mitigate the impact of climate change on renewable energy sources.</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Mitigating the impact of climate change on renewable energy sources 3</a:t>
            </a:r>
            <a:endParaRPr lang="en-GB" dirty="0">
              <a:effectLst/>
            </a:endParaRPr>
          </a:p>
          <a:p>
            <a:endParaRPr lang="en-GB" dirty="0"/>
          </a:p>
        </p:txBody>
      </p:sp>
      <p:sp>
        <p:nvSpPr>
          <p:cNvPr id="4" name="TextBox 3">
            <a:extLst>
              <a:ext uri="{FF2B5EF4-FFF2-40B4-BE49-F238E27FC236}">
                <a16:creationId xmlns:a16="http://schemas.microsoft.com/office/drawing/2014/main" id="{06E0C1A0-3021-4BED-9D7A-E8EE518B3DF4}"/>
              </a:ext>
            </a:extLst>
          </p:cNvPr>
          <p:cNvSpPr txBox="1"/>
          <p:nvPr/>
        </p:nvSpPr>
        <p:spPr>
          <a:xfrm>
            <a:off x="3749318" y="2512543"/>
            <a:ext cx="8189397" cy="4154984"/>
          </a:xfrm>
          <a:prstGeom prst="rect">
            <a:avLst/>
          </a:prstGeom>
          <a:noFill/>
        </p:spPr>
        <p:txBody>
          <a:bodyPr wrap="square" lIns="91440" tIns="45720" rIns="91440" bIns="45720" rtlCol="0" anchor="t">
            <a:spAutoFit/>
          </a:bodyPr>
          <a:lstStyle/>
          <a:p>
            <a:pPr latinLnBrk="0"/>
            <a:r>
              <a:rPr lang="en-US" sz="2400" dirty="0"/>
              <a:t>Finally, it is important to emphasise that climate change does not only impact on renewable energy sources: </a:t>
            </a:r>
          </a:p>
          <a:p>
            <a:pPr latinLnBrk="0"/>
            <a:endParaRPr lang="en-US" sz="2400" dirty="0"/>
          </a:p>
          <a:p>
            <a:pPr latinLnBrk="0"/>
            <a:r>
              <a:rPr lang="en-US" sz="2400" i="1" dirty="0"/>
              <a:t>"While climate change poses risks to renewable energy facilities, fossil fuel systems are jeopardized by the same impacts, so the vulnerabilities of renewable energy should not be a reason to delay the transition to clean energy, which will reduce climate-related risks by reducing greenhouse gas emissions.” </a:t>
            </a:r>
          </a:p>
          <a:p>
            <a:pPr latinLnBrk="0"/>
            <a:endParaRPr lang="en-US" sz="2400" i="1" dirty="0"/>
          </a:p>
          <a:p>
            <a:pPr latinLnBrk="0"/>
            <a:r>
              <a:rPr lang="en-US" sz="2400" dirty="0"/>
              <a:t>(</a:t>
            </a:r>
            <a:r>
              <a:rPr lang="en-US" sz="2400" dirty="0">
                <a:hlinkClick r:id="rId3"/>
              </a:rPr>
              <a:t>How Climate Change Impacts Renewable Energy</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the potential impact of climate change on renewable energy,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4102058"/>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Find out more about the Every1 project’s learning materials.</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123658"/>
          </a:xfrm>
          <a:prstGeom prst="rect">
            <a:avLst/>
          </a:prstGeom>
          <a:noFill/>
        </p:spPr>
        <p:txBody>
          <a:bodyPr wrap="square" rtlCol="0" anchor="t" anchorCtr="0">
            <a:spAutoFit/>
          </a:bodyPr>
          <a:lstStyle/>
          <a:p>
            <a:pPr algn="ctr" latinLnBrk="0"/>
            <a:r>
              <a:rPr lang="en-GB" sz="2200" noProof="0" dirty="0">
                <a:solidFill>
                  <a:srgbClr val="373737"/>
                </a:solidFill>
              </a:rPr>
              <a:t>Check out the Every1’s suite of </a:t>
            </a:r>
            <a:r>
              <a:rPr lang="en-GB" sz="2200" i="1" noProof="0" dirty="0">
                <a:solidFill>
                  <a:srgbClr val="373737"/>
                </a:solidFill>
                <a:hlinkClick r:id="rId4"/>
              </a:rPr>
              <a:t>Digital Energy Essentials </a:t>
            </a:r>
            <a:r>
              <a:rPr lang="en-GB" sz="2200" noProof="0" dirty="0">
                <a:solidFill>
                  <a:srgbClr val="373737"/>
                </a:solidFill>
              </a:rPr>
              <a:t>short courses on energy digitalisation.</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56287" y="3035049"/>
            <a:ext cx="2452848" cy="2800767"/>
          </a:xfrm>
          <a:prstGeom prst="rect">
            <a:avLst/>
          </a:prstGeom>
          <a:noFill/>
        </p:spPr>
        <p:txBody>
          <a:bodyPr wrap="square" rtlCol="0" anchor="t" anchorCtr="0">
            <a:spAutoFit/>
          </a:bodyPr>
          <a:lstStyle/>
          <a:p>
            <a:pPr algn="ctr"/>
            <a:r>
              <a:rPr lang="en-US" altLang="ko-KR" sz="2200" dirty="0">
                <a:solidFill>
                  <a:srgbClr val="373737"/>
                </a:solidFill>
              </a:rPr>
              <a:t>Read the International Energy Association’s </a:t>
            </a:r>
            <a:r>
              <a:rPr lang="en-US" altLang="ko-KR" sz="2200" i="1" dirty="0">
                <a:solidFill>
                  <a:srgbClr val="373737"/>
                </a:solidFill>
                <a:hlinkClick r:id="rId5"/>
              </a:rPr>
              <a:t>Energy and climate are inextricably linked: Climate Change.</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10148" y="3641726"/>
            <a:ext cx="2071376" cy="2123658"/>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mn-lt"/>
                <a:cs typeface="+mn-lt"/>
              </a:rPr>
              <a:t>Read Columbia Climate School’s </a:t>
            </a:r>
            <a:r>
              <a:rPr lang="en-US" sz="2200" i="1" dirty="0">
                <a:solidFill>
                  <a:srgbClr val="373737"/>
                </a:solidFill>
                <a:ea typeface="+mn-lt"/>
                <a:cs typeface="+mn-lt"/>
                <a:hlinkClick r:id="rId6"/>
              </a:rPr>
              <a:t>How Climate Change Impacts Renewable Energy</a:t>
            </a:r>
            <a:r>
              <a:rPr lang="en-US" sz="2200" i="1" dirty="0">
                <a:solidFill>
                  <a:srgbClr val="373737"/>
                </a:solidFill>
                <a:ea typeface="+mn-lt"/>
                <a:cs typeface="+mn-lt"/>
              </a:rPr>
              <a:t>.</a:t>
            </a:r>
            <a:endParaRPr lang="en-US" altLang="ko-KR"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418412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6186309"/>
          </a:xfrm>
          <a:prstGeom prst="rect">
            <a:avLst/>
          </a:prstGeom>
          <a:noFill/>
        </p:spPr>
        <p:txBody>
          <a:bodyPr wrap="square" lIns="91440" tIns="45720" rIns="91440" bIns="45720" rtlCol="0" anchor="t">
            <a:spAutoFit/>
          </a:bodyPr>
          <a:lstStyle/>
          <a:p>
            <a:pPr fontAlgn="base" latinLnBrk="0" hangingPunct="0"/>
            <a:r>
              <a:rPr lang="en-GB" i="1" dirty="0"/>
              <a:t>How does climate change impact renewable energy? </a:t>
            </a:r>
            <a:r>
              <a:rPr lang="en-GB" dirty="0"/>
              <a:t>includes adaptations in slide 9 from The European Commission’s </a:t>
            </a:r>
            <a:r>
              <a:rPr lang="en-GB" dirty="0">
                <a:hlinkClick r:id="rId3"/>
              </a:rPr>
              <a:t>Photovoltaics</a:t>
            </a:r>
            <a:r>
              <a:rPr lang="en-GB" dirty="0"/>
              <a:t>, slide 11 from The European Commission’s </a:t>
            </a:r>
            <a:r>
              <a:rPr lang="en-GB" dirty="0">
                <a:hlinkClick r:id="rId4"/>
              </a:rPr>
              <a:t>Wind Power</a:t>
            </a:r>
            <a:r>
              <a:rPr lang="en-GB" dirty="0"/>
              <a:t>, slide 15 from The European Commission’s </a:t>
            </a:r>
            <a:r>
              <a:rPr lang="en-GB" dirty="0">
                <a:hlinkClick r:id="rId5"/>
              </a:rPr>
              <a:t>Hydropower</a:t>
            </a:r>
            <a:r>
              <a:rPr lang="en-GB" dirty="0"/>
              <a:t> (the ‘Original Works’) which are licensed </a:t>
            </a:r>
            <a:r>
              <a:rPr lang="en-GB" u="sng" dirty="0">
                <a:hlinkClick r:id="rId6"/>
              </a:rPr>
              <a:t>CC BY 4.0</a:t>
            </a:r>
            <a:r>
              <a:rPr lang="en-GB" dirty="0"/>
              <a:t>. </a:t>
            </a:r>
            <a:r>
              <a:rPr lang="en-US" dirty="0"/>
              <a:t>​</a:t>
            </a:r>
            <a:r>
              <a:rPr lang="en-GB" dirty="0"/>
              <a:t>This adaptation is made and published by the Every1 Project (the ‘Adapter’) and licensed </a:t>
            </a:r>
            <a:r>
              <a:rPr lang="en-GB" u="sng" dirty="0">
                <a:hlinkClick r:id="rId7"/>
              </a:rPr>
              <a:t>CC BY-SA 4.0</a:t>
            </a:r>
            <a:r>
              <a:rPr lang="en-GB" dirty="0"/>
              <a:t>, unless otherwise stated. </a:t>
            </a:r>
            <a:endParaRPr lang="en-US" dirty="0"/>
          </a:p>
          <a:p>
            <a:pPr latinLnBrk="0"/>
            <a:endParaRPr lang="en-GB" dirty="0"/>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8"/>
              </a:rPr>
              <a:t>IMG_3385</a:t>
            </a:r>
            <a:r>
              <a:rPr lang="en-US" dirty="0">
                <a:solidFill>
                  <a:schemeClr val="dk1"/>
                </a:solidFill>
                <a:ea typeface="Public Sans"/>
                <a:cs typeface="Public Sans"/>
                <a:sym typeface="Public Sans"/>
              </a:rPr>
              <a:t> by Erik De Haan is licensed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and Mitigating the impact of climate change on renewable energy sources : </a:t>
            </a:r>
            <a:r>
              <a:rPr lang="en-US" dirty="0">
                <a:solidFill>
                  <a:schemeClr val="dk1"/>
                </a:solidFill>
                <a:ea typeface="Public Sans"/>
                <a:cs typeface="Public Sans"/>
                <a:sym typeface="Public Sans"/>
                <a:hlinkClick r:id="rId10"/>
              </a:rPr>
              <a:t>Wind, finally</a:t>
            </a:r>
            <a:r>
              <a:rPr lang="en-US" dirty="0">
                <a:solidFill>
                  <a:schemeClr val="dk1"/>
                </a:solidFill>
                <a:ea typeface="Public Sans"/>
                <a:cs typeface="Public Sans"/>
                <a:sym typeface="Public Sans"/>
              </a:rPr>
              <a:t> by Kim Jensen is licensed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What is Climate Change?: </a:t>
            </a:r>
            <a:r>
              <a:rPr lang="en-US" dirty="0">
                <a:solidFill>
                  <a:schemeClr val="dk1"/>
                </a:solidFill>
                <a:ea typeface="Public Sans"/>
                <a:cs typeface="Public Sans"/>
                <a:sym typeface="Public Sans"/>
                <a:hlinkClick r:id="rId11"/>
              </a:rPr>
              <a:t>Climate Change</a:t>
            </a:r>
            <a:r>
              <a:rPr lang="en-US" dirty="0">
                <a:solidFill>
                  <a:schemeClr val="dk1"/>
                </a:solidFill>
                <a:ea typeface="Public Sans"/>
                <a:cs typeface="Public Sans"/>
                <a:sym typeface="Public Sans"/>
              </a:rPr>
              <a:t> by Andreas </a:t>
            </a:r>
            <a:r>
              <a:rPr lang="en-US" dirty="0" err="1">
                <a:solidFill>
                  <a:schemeClr val="dk1"/>
                </a:solidFill>
                <a:ea typeface="Public Sans"/>
                <a:cs typeface="Public Sans"/>
                <a:sym typeface="Public Sans"/>
              </a:rPr>
              <a:t>Manessinger</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What is the potential impact of climate change on solar energy?: </a:t>
            </a:r>
            <a:r>
              <a:rPr lang="en-US" dirty="0">
                <a:solidFill>
                  <a:schemeClr val="dk1"/>
                </a:solidFill>
                <a:ea typeface="Public Sans"/>
                <a:cs typeface="Public Sans"/>
                <a:sym typeface="Public Sans"/>
                <a:hlinkClick r:id="rId13"/>
              </a:rPr>
              <a:t>Solar panels</a:t>
            </a:r>
            <a:r>
              <a:rPr lang="en-US" dirty="0">
                <a:solidFill>
                  <a:schemeClr val="dk1"/>
                </a:solidFill>
                <a:ea typeface="Public Sans"/>
                <a:cs typeface="Public Sans"/>
                <a:sym typeface="Public Sans"/>
              </a:rPr>
              <a:t> by Jonathan Cutrer is licensed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What is the potential impact of climate change on wind energy?: </a:t>
            </a:r>
            <a:r>
              <a:rPr lang="en-US" dirty="0">
                <a:solidFill>
                  <a:schemeClr val="dk1"/>
                </a:solidFill>
                <a:ea typeface="Public Sans"/>
                <a:cs typeface="Public Sans"/>
                <a:sym typeface="Public Sans"/>
                <a:hlinkClick r:id="rId14"/>
              </a:rPr>
              <a:t>electricity</a:t>
            </a:r>
            <a:r>
              <a:rPr lang="en-US" dirty="0">
                <a:solidFill>
                  <a:schemeClr val="dk1"/>
                </a:solidFill>
                <a:ea typeface="Public Sans"/>
                <a:cs typeface="Public Sans"/>
                <a:sym typeface="Public Sans"/>
              </a:rPr>
              <a:t> by Jeanne </a:t>
            </a:r>
            <a:r>
              <a:rPr lang="en-US" dirty="0" err="1">
                <a:solidFill>
                  <a:schemeClr val="dk1"/>
                </a:solidFill>
                <a:ea typeface="Public Sans"/>
                <a:cs typeface="Public Sans"/>
                <a:sym typeface="Public Sans"/>
              </a:rPr>
              <a:t>Menjoulet</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What is the potential impact of climate change on small scale hydropower?: </a:t>
            </a:r>
            <a:r>
              <a:rPr lang="en-US" sz="1800" dirty="0">
                <a:solidFill>
                  <a:schemeClr val="dk1"/>
                </a:solidFill>
                <a:ea typeface="Public Sans"/>
                <a:cs typeface="Public Sans"/>
                <a:sym typeface="Public Sans"/>
                <a:hlinkClick r:id="rId16"/>
              </a:rPr>
              <a:t>Mini Hydro Power Plant</a:t>
            </a:r>
            <a:r>
              <a:rPr lang="en-US" sz="1800" dirty="0">
                <a:solidFill>
                  <a:schemeClr val="dk1"/>
                </a:solidFill>
                <a:ea typeface="Public Sans"/>
                <a:cs typeface="Public Sans"/>
                <a:sym typeface="Public Sans"/>
              </a:rPr>
              <a:t> by Sergii </a:t>
            </a:r>
            <a:r>
              <a:rPr lang="en-US" sz="1800" dirty="0" err="1">
                <a:solidFill>
                  <a:schemeClr val="dk1"/>
                </a:solidFill>
                <a:ea typeface="Public Sans"/>
                <a:cs typeface="Public Sans"/>
                <a:sym typeface="Public Sans"/>
              </a:rPr>
              <a:t>Gulenok</a:t>
            </a:r>
            <a:r>
              <a:rPr lang="en-US" sz="1800" dirty="0">
                <a:solidFill>
                  <a:schemeClr val="dk1"/>
                </a:solidFill>
                <a:ea typeface="Public Sans"/>
                <a:cs typeface="Public Sans"/>
                <a:sym typeface="Public Sans"/>
              </a:rPr>
              <a:t> is </a:t>
            </a:r>
            <a:r>
              <a:rPr lang="en-US"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9"/>
              </a:rPr>
              <a:t>CC BY-NC 2.0.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177672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2</a:t>
            </a:r>
            <a:endParaRPr lang="en-GB" dirty="0">
              <a:effectLst/>
            </a:endParaRPr>
          </a:p>
          <a:p>
            <a:endParaRPr lang="en-GB" dirty="0"/>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The following resources were used to inform this presentation: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Climate change and wind power: The winds of change. </a:t>
            </a:r>
            <a:r>
              <a:rPr lang="en-US" sz="1300" dirty="0">
                <a:solidFill>
                  <a:schemeClr val="dk1"/>
                </a:solidFill>
              </a:rPr>
              <a:t>Prevention Web/Swiss Reinsurance Company (Swiss RE). </a:t>
            </a:r>
            <a:r>
              <a:rPr lang="en-GB" sz="1300" dirty="0">
                <a:solidFill>
                  <a:srgbClr val="3F3F3F"/>
                </a:solidFill>
                <a:effectLst/>
              </a:rPr>
              <a:t>https://</a:t>
            </a:r>
            <a:r>
              <a:rPr lang="en-GB" sz="1300" dirty="0" err="1">
                <a:solidFill>
                  <a:srgbClr val="3F3F3F"/>
                </a:solidFill>
                <a:effectLst/>
              </a:rPr>
              <a:t>www.preventionweb.net</a:t>
            </a:r>
            <a:r>
              <a:rPr lang="en-GB" sz="1300" dirty="0">
                <a:solidFill>
                  <a:srgbClr val="3F3F3F"/>
                </a:solidFill>
                <a:effectLst/>
              </a:rPr>
              <a: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Climate change impacts on renewable energy supply. </a:t>
            </a:r>
            <a:r>
              <a:rPr lang="en-US" sz="1300" i="1" dirty="0">
                <a:solidFill>
                  <a:schemeClr val="dk1"/>
                </a:solidFill>
              </a:rPr>
              <a:t>Nature Climate Change</a:t>
            </a:r>
            <a:r>
              <a:rPr lang="en-US" sz="1300" dirty="0">
                <a:solidFill>
                  <a:schemeClr val="dk1"/>
                </a:solidFill>
              </a:rPr>
              <a:t>, </a:t>
            </a:r>
            <a:r>
              <a:rPr lang="en-US" sz="1300" i="1" dirty="0">
                <a:solidFill>
                  <a:schemeClr val="dk1"/>
                </a:solidFill>
              </a:rPr>
              <a:t>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a:t>
            </a:r>
            <a:r>
              <a:rPr lang="en-US" sz="1300" i="1" dirty="0">
                <a:solidFill>
                  <a:schemeClr val="dk1"/>
                </a:solidFill>
              </a:rPr>
              <a:t> des </a:t>
            </a:r>
            <a:r>
              <a:rPr lang="en-US" sz="1300" i="1" dirty="0" err="1">
                <a:solidFill>
                  <a:schemeClr val="dk1"/>
                </a:solidFill>
              </a:rPr>
              <a:t>Klimawandels</a:t>
            </a:r>
            <a:r>
              <a:rPr lang="en-US" sz="1300" i="1" dirty="0">
                <a:solidFill>
                  <a:schemeClr val="dk1"/>
                </a:solidFill>
              </a:rPr>
              <a:t> auf den </a:t>
            </a:r>
            <a:r>
              <a:rPr lang="en-US" sz="1300" i="1" dirty="0" err="1">
                <a:solidFill>
                  <a:schemeClr val="dk1"/>
                </a:solidFill>
              </a:rPr>
              <a:t>Energiebedarf</a:t>
            </a:r>
            <a:r>
              <a:rPr lang="en-US" sz="1300" i="1" dirty="0">
                <a:solidFill>
                  <a:schemeClr val="dk1"/>
                </a:solidFill>
              </a:rPr>
              <a:t> von </a:t>
            </a:r>
            <a:r>
              <a:rPr lang="en-US" sz="1300" i="1" dirty="0" err="1">
                <a:solidFill>
                  <a:schemeClr val="dk1"/>
                </a:solidFill>
              </a:rPr>
              <a:t>Gebäuden</a:t>
            </a:r>
            <a:r>
              <a:rPr lang="en-US" sz="1300" i="1" dirty="0">
                <a:solidFill>
                  <a:schemeClr val="dk1"/>
                </a:solidFill>
              </a:rPr>
              <a:t> und den </a:t>
            </a:r>
            <a:r>
              <a:rPr lang="en-US" sz="1300" i="1" dirty="0" err="1">
                <a:solidFill>
                  <a:schemeClr val="dk1"/>
                </a:solidFill>
              </a:rPr>
              <a:t>Ertrag</a:t>
            </a:r>
            <a:r>
              <a:rPr lang="en-US" sz="1300" i="1" dirty="0">
                <a:solidFill>
                  <a:schemeClr val="dk1"/>
                </a:solidFill>
              </a:rPr>
              <a:t> </a:t>
            </a:r>
            <a:r>
              <a:rPr lang="en-US" sz="1300" i="1" dirty="0" err="1">
                <a:solidFill>
                  <a:schemeClr val="dk1"/>
                </a:solidFill>
              </a:rPr>
              <a:t>erneuerbarer</a:t>
            </a:r>
            <a:r>
              <a:rPr lang="en-US" sz="1300" i="1" dirty="0">
                <a:solidFill>
                  <a:schemeClr val="dk1"/>
                </a:solidFill>
              </a:rPr>
              <a:t> </a:t>
            </a:r>
            <a:r>
              <a:rPr lang="en-US" sz="1300" i="1" dirty="0" err="1">
                <a:solidFill>
                  <a:schemeClr val="dk1"/>
                </a:solidFill>
              </a:rPr>
              <a:t>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Climate Change and Renewable Energy</a:t>
            </a:r>
            <a:r>
              <a:rPr lang="en-US" sz="1300" dirty="0">
                <a:solidFill>
                  <a:schemeClr val="dk1"/>
                </a:solidFill>
              </a:rPr>
              <a:t>. International Renewable Energy Agency. </a:t>
            </a:r>
            <a:r>
              <a:rPr lang="en-US" sz="1300" dirty="0">
                <a:solidFill>
                  <a:schemeClr val="dk1"/>
                </a:solidFill>
                <a:hlinkClick r:id="rId4">
                  <a:extLst>
                    <a:ext uri="{A12FA001-AC4F-418D-AE19-62706E023703}">
                      <ahyp:hlinkClr xmlns:ahyp="http://schemas.microsoft.com/office/drawing/2018/hyperlinkcolor" val="tx"/>
                    </a:ext>
                  </a:extLst>
                </a:hlinkClick>
              </a:rPr>
              <a:t>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Solar PV systems under weather extremes: Case studies, classification, vulnerability assessment and adaptation pathways. </a:t>
            </a:r>
            <a:r>
              <a:rPr lang="en-US" sz="1300" dirty="0">
                <a:solidFill>
                  <a:schemeClr val="dk1"/>
                </a:solidFill>
              </a:rPr>
              <a:t>Science Direct: Energy Reports. Volume 13, June 2025, pgs. 929-959. </a:t>
            </a:r>
            <a:r>
              <a:rPr lang="en-US" sz="13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Forecasting the inevitable: A review on the impacts of climate change on renewable energy resources. </a:t>
            </a:r>
            <a:r>
              <a:rPr lang="en-US" sz="1300" i="1" dirty="0">
                <a:solidFill>
                  <a:schemeClr val="dk1"/>
                </a:solidFill>
              </a:rPr>
              <a:t>Sustainable Energy Technologies and Assessments</a:t>
            </a:r>
            <a:r>
              <a:rPr lang="en-US" sz="1300" dirty="0">
                <a:solidFill>
                  <a:schemeClr val="dk1"/>
                </a:solidFill>
              </a:rPr>
              <a:t>, </a:t>
            </a:r>
            <a:r>
              <a:rPr lang="en-US" sz="1300" i="1" dirty="0">
                <a:solidFill>
                  <a:schemeClr val="dk1"/>
                </a:solidFill>
              </a:rPr>
              <a:t>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Climate change impacts on renewable energy generation. A review of quantitative projections. </a:t>
            </a:r>
            <a:r>
              <a:rPr lang="en-US" sz="1300" i="1" dirty="0">
                <a:solidFill>
                  <a:schemeClr val="dk1"/>
                </a:solidFill>
              </a:rPr>
              <a:t>Renewable and Sustainable Energy Reviews</a:t>
            </a:r>
            <a:r>
              <a:rPr lang="en-US" sz="1300" dirty="0">
                <a:solidFill>
                  <a:schemeClr val="dk1"/>
                </a:solidFill>
              </a:rPr>
              <a:t>, </a:t>
            </a:r>
            <a:r>
              <a:rPr lang="en-US" sz="1300" i="1" dirty="0">
                <a:solidFill>
                  <a:schemeClr val="dk1"/>
                </a:solidFill>
              </a:rPr>
              <a:t>116</a:t>
            </a:r>
            <a:r>
              <a:rPr lang="en-US" sz="1300" dirty="0">
                <a:solidFill>
                  <a:schemeClr val="dk1"/>
                </a:solidFill>
              </a:rPr>
              <a:t>, 109415. </a:t>
            </a:r>
            <a:r>
              <a:rPr lang="en-US" sz="1300" dirty="0">
                <a:solidFill>
                  <a:schemeClr val="dk1"/>
                </a:solidFill>
                <a:hlinkClick r:id="rId7">
                  <a:extLst>
                    <a:ext uri="{A12FA001-AC4F-418D-AE19-62706E023703}">
                      <ahyp:hlinkClr xmlns:ahyp="http://schemas.microsoft.com/office/drawing/2018/hyperlinkcolor" val="tx"/>
                    </a:ext>
                  </a:extLst>
                </a:hlinkClick>
              </a:rPr>
              <a:t>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World Small Hydropower Development Report 2022. Thematic Publication: Small Hydropower and Climate Change. United Nations Industrial Development Organization, Vienna, Austria; International Center on Small Hydro Power, Hangzhou, China. Available from </a:t>
            </a:r>
            <a:r>
              <a:rPr lang="en-US" sz="1300" dirty="0">
                <a:solidFill>
                  <a:schemeClr val="dk1"/>
                </a:solidFill>
                <a:hlinkClick r:id="rId8"/>
              </a:rPr>
              <a:t>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a:t>
            </a:r>
            <a:r>
              <a:rPr lang="en-US" sz="1300" dirty="0" err="1">
                <a:solidFill>
                  <a:schemeClr val="dk1"/>
                </a:solidFill>
              </a:rPr>
              <a:t>Januar</a:t>
            </a:r>
            <a:r>
              <a:rPr lang="en-US" sz="1300" dirty="0">
                <a:solidFill>
                  <a:schemeClr val="dk1"/>
                </a:solidFill>
              </a:rPr>
              <a:t> 11). </a:t>
            </a:r>
            <a:r>
              <a:rPr lang="en-US" sz="1300" i="1" dirty="0" err="1">
                <a:solidFill>
                  <a:schemeClr val="dk1"/>
                </a:solidFill>
              </a:rPr>
              <a:t>Erneuerbare</a:t>
            </a:r>
            <a:r>
              <a:rPr lang="en-US" sz="1300" i="1" dirty="0">
                <a:solidFill>
                  <a:schemeClr val="dk1"/>
                </a:solidFill>
              </a:rPr>
              <a:t> </a:t>
            </a:r>
            <a:r>
              <a:rPr lang="en-US" sz="1300" i="1" dirty="0" err="1">
                <a:solidFill>
                  <a:schemeClr val="dk1"/>
                </a:solidFill>
              </a:rPr>
              <a:t>Energien</a:t>
            </a:r>
            <a:r>
              <a:rPr lang="en-US" sz="1300" i="1" dirty="0">
                <a:solidFill>
                  <a:schemeClr val="dk1"/>
                </a:solidFill>
              </a:rPr>
              <a:t> </a:t>
            </a:r>
            <a:r>
              <a:rPr lang="en-US" sz="1300" i="1" dirty="0" err="1">
                <a:solidFill>
                  <a:schemeClr val="dk1"/>
                </a:solidFill>
              </a:rPr>
              <a:t>im</a:t>
            </a:r>
            <a:r>
              <a:rPr lang="en-US" sz="1300" i="1" dirty="0">
                <a:solidFill>
                  <a:schemeClr val="dk1"/>
                </a:solidFill>
              </a:rPr>
              <a:t> </a:t>
            </a:r>
            <a:r>
              <a:rPr lang="en-US" sz="1300" i="1" dirty="0" err="1">
                <a:solidFill>
                  <a:schemeClr val="dk1"/>
                </a:solidFill>
              </a:rPr>
              <a:t>Klimawandel</a:t>
            </a:r>
            <a:r>
              <a:rPr lang="en-US" sz="1300" dirty="0">
                <a:solidFill>
                  <a:schemeClr val="dk1"/>
                </a:solidFill>
              </a:rPr>
              <a:t>. </a:t>
            </a:r>
            <a:r>
              <a:rPr lang="en-US" sz="1300" dirty="0">
                <a:solidFill>
                  <a:schemeClr val="dk1"/>
                </a:solidFill>
                <a:hlinkClick r:id="rId9">
                  <a:extLst>
                    <a:ext uri="{A12FA001-AC4F-418D-AE19-62706E023703}">
                      <ahyp:hlinkClr xmlns:ahyp="http://schemas.microsoft.com/office/drawing/2018/hyperlinkcolor" val="tx"/>
                    </a:ext>
                  </a:extLst>
                </a:hlinkClick>
              </a:rPr>
              <a:t>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en-GB" sz="6000" dirty="0">
                <a:solidFill>
                  <a:schemeClr val="bg1"/>
                </a:solidFill>
              </a:rPr>
              <a:t>Thank you!</a:t>
            </a:r>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en-GB" sz="2800" b="1" dirty="0">
                <a:solidFill>
                  <a:schemeClr val="bg1"/>
                </a:solidFill>
              </a:rPr>
              <a:t>Introduction</a:t>
            </a:r>
            <a:r>
              <a:rPr lang="en-GB" sz="2800" b="1" baseline="0" dirty="0">
                <a:solidFill>
                  <a:schemeClr val="bg1"/>
                </a:solidFill>
              </a:rPr>
              <a:t> 2</a:t>
            </a:r>
            <a:endParaRPr lang="en-GB" sz="2800" b="1" dirty="0">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We start by defining climate change and then explore three different types of energy production in turn. We begin by inviting you to pause and consider a reflective question. Take a moment to consider each question, before moving on to learn more about a particular type of energy production, the potential impact of climate change and possible solutions.</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type of energy production in turn. Alternatively, you can select a particular type you’d like to explore first via the menu.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Climate Change and Three Different Types of Energy Production</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Get Started: What is Climate Change?</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on Climate Change and different types of energy production: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Solar Energy (PV panels).</a:t>
            </a:r>
          </a:p>
          <a:p>
            <a:pPr marL="800100" lvl="1" indent="-342900" latinLnBrk="0">
              <a:buFont typeface="Arial" panose="020B0604020202020204" pitchFamily="34" charset="0"/>
              <a:buChar char="•"/>
            </a:pPr>
            <a:r>
              <a:rPr lang="en-US" sz="2400" dirty="0">
                <a:ea typeface="Public Sans"/>
                <a:cs typeface="Public Sans"/>
                <a:sym typeface="Public Sans"/>
              </a:rPr>
              <a:t>Wind </a:t>
            </a:r>
            <a:r>
              <a:rPr lang="en-US" sz="2400" dirty="0">
                <a:ea typeface="Calibri"/>
                <a:cs typeface="Calibri"/>
                <a:sym typeface="Public Sans"/>
              </a:rPr>
              <a:t>Energy </a:t>
            </a:r>
            <a:r>
              <a:rPr lang="en-US" sz="2400" dirty="0">
                <a:ea typeface="Public Sans"/>
                <a:cs typeface="Public Sans"/>
                <a:sym typeface="Public Sans"/>
              </a:rPr>
              <a:t>(Wind Turbines).</a:t>
            </a:r>
          </a:p>
          <a:p>
            <a:pPr marL="800100" lvl="1" indent="-342900" latinLnBrk="0">
              <a:buFont typeface="Arial" panose="020B0604020202020204" pitchFamily="34" charset="0"/>
              <a:buChar char="•"/>
            </a:pPr>
            <a:r>
              <a:rPr lang="en-US" sz="2400" dirty="0">
                <a:ea typeface="Public Sans"/>
                <a:cs typeface="Public Sans"/>
                <a:sym typeface="Public Sans"/>
              </a:rPr>
              <a:t>Small Scale Hydropower.</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Mitigating the impact of climate change on renewable energy sources.</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What is Climate Change? </a:t>
            </a:r>
            <a:endParaRPr lang="en-GB" dirty="0">
              <a:effectLst/>
            </a:endParaRPr>
          </a:p>
          <a:p>
            <a:endParaRPr lang="en-GB" dirty="0"/>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 uri="{C183D7F6-B498-43B3-948B-1728B52AA6E4}">
                <adec:decorative xmlns:adec="http://schemas.microsoft.com/office/drawing/2017/decorative" val="0"/>
              </a:ext>
            </a:extLst>
          </p:cNvPr>
          <p:cNvSpPr txBox="1"/>
          <p:nvPr/>
        </p:nvSpPr>
        <p:spPr>
          <a:xfrm>
            <a:off x="4058433" y="2264342"/>
            <a:ext cx="7503089" cy="4154984"/>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a:t>
            </a:r>
            <a:r>
              <a:rPr lang="en-GB" sz="2400" dirty="0">
                <a:ea typeface="Roboto"/>
                <a:cs typeface="Roboto"/>
              </a:rPr>
              <a:t>Climate change refers to long-term shifts in temperatures and weather patterns. Such shifts can be natural, due to changes in the sun’s activity or large volcanic eruptions. </a:t>
            </a:r>
          </a:p>
          <a:p>
            <a:pPr latinLnBrk="0"/>
            <a:endParaRPr lang="en-GB" sz="2400" dirty="0">
              <a:ea typeface="Roboto"/>
              <a:cs typeface="Roboto"/>
            </a:endParaRPr>
          </a:p>
          <a:p>
            <a:pPr latinLnBrk="0"/>
            <a:r>
              <a:rPr lang="en-GB" sz="2400" dirty="0">
                <a:ea typeface="Roboto"/>
                <a:cs typeface="Roboto"/>
              </a:rPr>
              <a:t>But since the 1800s, </a:t>
            </a:r>
            <a:r>
              <a:rPr lang="en-GB" sz="2400" dirty="0">
                <a:ea typeface="Roboto"/>
                <a:cs typeface="Roboto"/>
                <a:hlinkClick r:id="rId4">
                  <a:extLst>
                    <a:ext uri="{A12FA001-AC4F-418D-AE19-62706E023703}">
                      <ahyp:hlinkClr xmlns:ahyp="http://schemas.microsoft.com/office/drawing/2018/hyperlinkcolor" val="tx"/>
                    </a:ext>
                  </a:extLst>
                </a:hlinkClick>
              </a:rPr>
              <a:t>human activities have been the main driver of climate change</a:t>
            </a:r>
            <a:r>
              <a:rPr lang="en-GB" sz="2400" dirty="0">
                <a:ea typeface="Roboto"/>
                <a:cs typeface="Roboto"/>
              </a:rPr>
              <a:t>, primarily due to the burning of fossil fuels like coal, oil and gas. </a:t>
            </a:r>
          </a:p>
          <a:p>
            <a:pPr latinLnBrk="0"/>
            <a:endParaRPr lang="en-GB" sz="2400" dirty="0">
              <a:ea typeface="Roboto"/>
              <a:cs typeface="Roboto"/>
            </a:endParaRPr>
          </a:p>
          <a:p>
            <a:pPr latinLnBrk="0"/>
            <a:r>
              <a:rPr lang="en-GB" sz="2400" dirty="0">
                <a:ea typeface="Roboto"/>
                <a:cs typeface="Roboto"/>
              </a:rPr>
              <a:t>Burning fossil fuels generates greenhouse gas emissions that act like a blanket wrapped around the Earth, trapping the sun’s heat and raising temperatures.” (</a:t>
            </a:r>
            <a:r>
              <a:rPr lang="en-GB" sz="2400" dirty="0">
                <a:ea typeface="Roboto"/>
                <a:cs typeface="Roboto"/>
                <a:hlinkClick r:id="rId5">
                  <a:extLst>
                    <a:ext uri="{A12FA001-AC4F-418D-AE19-62706E023703}">
                      <ahyp:hlinkClr xmlns:ahyp="http://schemas.microsoft.com/office/drawing/2018/hyperlinkcolor" val="tx"/>
                    </a:ext>
                  </a:extLst>
                </a:hlinkClick>
              </a:rPr>
              <a:t>United Nations</a:t>
            </a:r>
            <a:r>
              <a:rPr lang="en-GB" sz="2400" dirty="0">
                <a:ea typeface="Roboto"/>
                <a:cs typeface="Roboto"/>
              </a:rPr>
              <a:t>) </a:t>
            </a:r>
            <a:endParaRPr lang="en-GB" sz="24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r>
              <a:rPr lang="en-GB" sz="2800" b="1" dirty="0">
                <a:solidFill>
                  <a:schemeClr val="bg1"/>
                </a:solidFill>
              </a:rPr>
              <a:t>What is Climate Change? Reducing greenhouse emissions</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73078" y="2941450"/>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As the </a:t>
            </a:r>
            <a:r>
              <a:rPr lang="en-GB" sz="2400" dirty="0">
                <a:ea typeface="Public Sans"/>
                <a:cs typeface="Public Sans"/>
                <a:sym typeface="Public Sans"/>
                <a:hlinkClick r:id="rId4"/>
              </a:rPr>
              <a:t>United Nations</a:t>
            </a:r>
            <a:r>
              <a:rPr lang="en-GB" sz="2400" dirty="0">
                <a:ea typeface="Public Sans"/>
                <a:cs typeface="Public Sans"/>
                <a:sym typeface="Public Sans"/>
              </a:rPr>
              <a:t> explains, we can combat climate change through reducing greenhouse emissions. To do this we need to: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Move away from fossil fuels (such as coal and oil) to renewable (such as solar and wind) energy sources.</a:t>
            </a:r>
          </a:p>
          <a:p>
            <a:pPr marL="342900" indent="-342900" latinLnBrk="0">
              <a:buFont typeface="Arial" panose="020B0604020202020204" pitchFamily="34" charset="0"/>
              <a:buChar char="•"/>
            </a:pPr>
            <a:r>
              <a:rPr lang="en-GB" sz="2400" dirty="0">
                <a:ea typeface="Public Sans"/>
                <a:cs typeface="Public Sans"/>
                <a:sym typeface="Public Sans"/>
              </a:rPr>
              <a:t>Adapt to the impacts of a changing climate.</a:t>
            </a:r>
          </a:p>
          <a:p>
            <a:pPr marL="342900" indent="-342900" latinLnBrk="0">
              <a:buFont typeface="Arial" panose="020B0604020202020204" pitchFamily="34" charset="0"/>
              <a:buChar char="•"/>
            </a:pPr>
            <a:r>
              <a:rPr lang="en-GB" sz="2400" dirty="0">
                <a:ea typeface="Public Sans"/>
                <a:cs typeface="Public Sans"/>
                <a:sym typeface="Public Sans"/>
              </a:rPr>
              <a:t>Invest in change. Investment is needed, both from governments and businesses.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Solar (PV Panels)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What is the potential impact of climate change on solar energy?</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Different Types of Energy Production: Solar (PV Panels)</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154984"/>
          </a:xfrm>
          <a:prstGeom prst="rect">
            <a:avLst/>
          </a:prstGeom>
          <a:noFill/>
        </p:spPr>
        <p:txBody>
          <a:bodyPr wrap="square" rtlCol="0">
            <a:spAutoFit/>
          </a:bodyPr>
          <a:lstStyle/>
          <a:p>
            <a:pPr latinLnBrk="0"/>
            <a:r>
              <a:rPr lang="en-US" sz="2400" dirty="0">
                <a:ea typeface="Public Sans"/>
                <a:cs typeface="Public Sans"/>
                <a:sym typeface="Public Sans"/>
              </a:rPr>
              <a:t>Photovoltaics is a method of generating electric power by using solar cells to convert energy from the sun into electricity. These cells are assembled into solar panels and then installed on the ground, rooftops or floating on dams or lakes.</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Photovoltaic technology is becoming more widely used worldwide. Year after year, photovoltaics make up a bigger share of the EU’s energy mix. In 2024, the EU output of photovoltaic electricity accounted for 11% of the EU’s gross electricity output, according to </a:t>
            </a:r>
            <a:r>
              <a:rPr lang="en-US" sz="2400" dirty="0">
                <a:ea typeface="Public Sans"/>
                <a:cs typeface="Public Sans"/>
                <a:sym typeface="Public Sans"/>
                <a:hlinkClick r:id="rId3"/>
              </a:rPr>
              <a:t>Ember</a:t>
            </a:r>
            <a:r>
              <a:rPr lang="en-US" sz="24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What is the potential impact of climate change on solar energy?</a:t>
            </a:r>
            <a:endParaRPr lang="en-GB" dirty="0">
              <a:effectLst/>
            </a:endParaRPr>
          </a:p>
          <a:p>
            <a:endParaRPr lang="en-GB" dirty="0"/>
          </a:p>
        </p:txBody>
      </p:sp>
      <p:sp>
        <p:nvSpPr>
          <p:cNvPr id="4" name="TextBox 3">
            <a:extLst>
              <a:ext uri="{FF2B5EF4-FFF2-40B4-BE49-F238E27FC236}">
                <a16:creationId xmlns:a16="http://schemas.microsoft.com/office/drawing/2014/main" id="{E89D4953-F522-1DC0-5021-75B2160CEB19}"/>
              </a:ext>
            </a:extLst>
          </p:cNvPr>
          <p:cNvSpPr txBox="1"/>
          <p:nvPr/>
        </p:nvSpPr>
        <p:spPr>
          <a:xfrm>
            <a:off x="4321479" y="2594140"/>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Hurricanes and tornadoes can be very intense and unpredictable. This type of weather event can cause significant physical damage to solar PV systems and their electrics, by displacing and damaging them. (Okonkwo et al, 2025). </a:t>
            </a:r>
          </a:p>
          <a:p>
            <a:pPr marL="342900" indent="-342900" latinLnBrk="0">
              <a:buFont typeface="Arial" panose="020B0604020202020204" pitchFamily="34" charset="0"/>
              <a:buChar char="•"/>
            </a:pPr>
            <a:r>
              <a:rPr lang="en-GB" sz="2400" dirty="0">
                <a:ea typeface="Public Sans"/>
                <a:cs typeface="Public Sans"/>
                <a:sym typeface="Public Sans"/>
              </a:rPr>
              <a:t>Solar panel batteries can also be damaged by high temperatures. Insulation may offer some protection.</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Use of solar energy may increase in moderate climatic zones where there is an increase in direct sunlight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http://schemas.microsoft.com/office/2006/metadata/properties"/>
    <ds:schemaRef ds:uri="http://purl.org/dc/elements/1.1/"/>
    <ds:schemaRef ds:uri="http://schemas.openxmlformats.org/package/2006/metadata/core-properties"/>
    <ds:schemaRef ds:uri="http://www.w3.org/XML/1998/namespace"/>
    <ds:schemaRef ds:uri="http://purl.org/dc/terms/"/>
    <ds:schemaRef ds:uri="59c2b11d-9272-4eed-95ac-95725493c81f"/>
    <ds:schemaRef ds:uri="http://schemas.microsoft.com/office/2006/documentManagement/types"/>
    <ds:schemaRef ds:uri="http://schemas.microsoft.com/office/infopath/2007/PartnerControls"/>
    <ds:schemaRef ds:uri="c67c0ac7-78b5-4864-aca3-db9996adcf66"/>
    <ds:schemaRef ds:uri="http://purl.org/dc/dcmityp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6B753B42-F5AA-4211-808D-930E1C4DC2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1337</TotalTime>
  <Words>5113</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How does Climate  Change impact  Renewable Energy?</vt:lpstr>
      <vt:lpstr>Introduction 1</vt:lpstr>
      <vt:lpstr>Introduction 2</vt:lpstr>
      <vt:lpstr>Climate Change and Three Different Types of Energy Production </vt:lpstr>
      <vt:lpstr>What is Climate Change?  </vt:lpstr>
      <vt:lpstr>What is Climate Change? Reducing greenhouse emissions</vt:lpstr>
      <vt:lpstr>Different Types of Energy Production: Solar (PV Panels) - Introduction </vt:lpstr>
      <vt:lpstr>Different Types of Energy Production: Solar (PV Panels) </vt:lpstr>
      <vt:lpstr>What is the potential impact of climate change on solar energy? </vt:lpstr>
      <vt:lpstr>Different Types of Energy Production: Wind (wind turbines) - Introduction </vt:lpstr>
      <vt:lpstr>Different Types of Energy Production: Wind (wind turbines) 1 </vt:lpstr>
      <vt:lpstr>Different Types of Energy Production: Wind (wind turbines) 2 </vt:lpstr>
      <vt:lpstr>What is the potential impact of climate change on wind energy? </vt:lpstr>
      <vt:lpstr>Different types of energy production: Small scale hydropower - Introduction </vt:lpstr>
      <vt:lpstr>Different types of energy production: Small scale hydropower </vt:lpstr>
      <vt:lpstr>What is the potential impact of climate change on small scale hydropower? </vt:lpstr>
      <vt:lpstr>Mitigating the impact of climate change on renewable energy sources - Introduction </vt:lpstr>
      <vt:lpstr>Mitigating the impact of climate change on renewable energy sources 1 </vt:lpstr>
      <vt:lpstr>Mitigating the impact of climate change on renewable energy sources 2 </vt:lpstr>
      <vt:lpstr>Mitigating the impact of climate change on renewable energy sources 3 </vt:lpstr>
      <vt:lpstr>Next Steps </vt:lpstr>
      <vt:lpstr>Acknowledgements 1 </vt:lpstr>
      <vt:lpstr>Acknowledgements 2 </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148</cp:revision>
  <dcterms:created xsi:type="dcterms:W3CDTF">2019-04-06T05:20:47Z</dcterms:created>
  <dcterms:modified xsi:type="dcterms:W3CDTF">2026-03-17T16:41:30Z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0x010100CFC0EDCDBA201B409A2395B9861151A1</vt:lpwstr>
  </property>
  <property fmtid="{D5CDD505-2E9C-101B-9397-08002B2CF9AE}" pid="3" name="MediaServiceImageTags">
    <vt:lpwstr/>
  </property>
</Properties>
</file>