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9"/>
  </p:notesMasterIdLst>
  <p:handoutMasterIdLst>
    <p:handoutMasterId r:id="rId30"/>
  </p:handoutMasterIdLst>
  <p:sldIdLst>
    <p:sldId id="419" r:id="rId5"/>
    <p:sldId id="389" r:id="rId6"/>
    <p:sldId id="479" r:id="rId7"/>
    <p:sldId id="478" r:id="rId8"/>
    <p:sldId id="487" r:id="rId9"/>
    <p:sldId id="493" r:id="rId10"/>
    <p:sldId id="464" r:id="rId11"/>
    <p:sldId id="465" r:id="rId12"/>
    <p:sldId id="480" r:id="rId13"/>
    <p:sldId id="481" r:id="rId14"/>
    <p:sldId id="482" r:id="rId15"/>
    <p:sldId id="494" r:id="rId16"/>
    <p:sldId id="483" r:id="rId17"/>
    <p:sldId id="484" r:id="rId18"/>
    <p:sldId id="485" r:id="rId19"/>
    <p:sldId id="486" r:id="rId20"/>
    <p:sldId id="495" r:id="rId21"/>
    <p:sldId id="496" r:id="rId22"/>
    <p:sldId id="497" r:id="rId23"/>
    <p:sldId id="498" r:id="rId24"/>
    <p:sldId id="457" r:id="rId25"/>
    <p:sldId id="448" r:id="rId26"/>
    <p:sldId id="488" r:id="rId27"/>
    <p:sldId id="293" r:id="rId28"/>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B3F7DB-7419-9C79-D4D1-5F5117578549}" name="Claudia Winkler" initials="CW" userId="S::claudia.winkler_joanneum.at#ext#@flux50.onmicrosoft.com::52be4535-67a9-4335-aabe-f2d5892662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69F4A-708B-429F-AC8E-D017DFDDCB9F}" v="5" dt="2025-11-10T14:51:23.6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81" autoAdjust="0"/>
    <p:restoredTop sz="86342" autoAdjust="0"/>
  </p:normalViewPr>
  <p:slideViewPr>
    <p:cSldViewPr snapToGrid="0">
      <p:cViewPr varScale="1">
        <p:scale>
          <a:sx n="67" d="100"/>
          <a:sy n="67" d="100"/>
        </p:scale>
        <p:origin x="176" y="720"/>
      </p:cViewPr>
      <p:guideLst/>
    </p:cSldViewPr>
  </p:slideViewPr>
  <p:outlineViewPr>
    <p:cViewPr>
      <p:scale>
        <a:sx n="33" d="100"/>
        <a:sy n="33" d="100"/>
      </p:scale>
      <p:origin x="0" y="-5548"/>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2026. 3. 17.</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ur01.safelinks.protection.outlook.com/?url=https%3A%2F%2Fcreativecommons.org%2Flicenses%2Fby-sa%2F4.0%2Fdeed.en&amp;data=05%7C02%7Csimon.ball%40open.ac.uk%7C882d042721674ba4be6508de237141f4%7C0e2ed45596af4100bed3a8e5fd981685%7C0%7C0%7C638987166561825034%7CUnknown%7CTWFpbGZsb3d8eyJFbXB0eU1hcGkiOnRydWUsIlYiOiIwLjAuMDAwMCIsIlAiOiJXaW4zMiIsIkFOIjoiTWFpbCIsIldUIjoyfQ%3D%3D%7C0%7C%7C%7C&amp;sdata=%2BedDTg2gSu9G%2BKgo0e8qx2WtYzFzXqxraUabr1vXDjw%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c.europa.eu/eurostat/en/web/products-eurostat-news/w/ddn-20250319-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ref-europe.org/small-hydropower-in-europ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ews.climate.columbia.edu/2024/10/31/how-climate-change-impacts-affect-renewable-energy/"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news.climate.columbia.edu/2024/10/31/how-climate-change-impacts-affect-renewable-energ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very1.energy/learning-material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news.climate.columbia.edu/2024/10/31/how-climate-change-impacts-affect-renewable-energy/" TargetMode="External"/><Relationship Id="rId5" Type="http://schemas.openxmlformats.org/officeDocument/2006/relationships/hyperlink" Target="https://www.iea.org/topics/climate-change" TargetMode="External"/><Relationship Id="rId4" Type="http://schemas.openxmlformats.org/officeDocument/2006/relationships/hyperlink" Target="https://www.open.edu/openlearncreate/course/index.php?categoryid=1459"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flickr.com/photos/bulgerhoog/27459581395/in/album-72157624747211919" TargetMode="External"/><Relationship Id="rId13" Type="http://schemas.openxmlformats.org/officeDocument/2006/relationships/hyperlink" Target="https://www.flickr.com/photos/joncutrer/50515343606/" TargetMode="External"/><Relationship Id="rId3" Type="http://schemas.openxmlformats.org/officeDocument/2006/relationships/hyperlink" Target="https://energy.ec.europa.eu/topics/renewable-energy/solar-energy_en#photovoltaics" TargetMode="External"/><Relationship Id="rId7" Type="http://schemas.openxmlformats.org/officeDocument/2006/relationships/hyperlink" Target="https://creativecommons.org/licenses/by-sa/4.0/deed.en" TargetMode="External"/><Relationship Id="rId12" Type="http://schemas.openxmlformats.org/officeDocument/2006/relationships/hyperlink" Target="https://creativecommons.org/licenses/by-sa/2.0/" TargetMode="External"/><Relationship Id="rId2" Type="http://schemas.openxmlformats.org/officeDocument/2006/relationships/slide" Target="../slides/slide22.xml"/><Relationship Id="rId16" Type="http://schemas.openxmlformats.org/officeDocument/2006/relationships/hyperlink" Target="https://www.flickr.com/photos/ashenwolf/14764291000/in/photolist-7PxvXb-2hLZ8TY-4W7m73-4W38d6-2kGwWF7-2jXpazy-2mkVQ6S-2mG7bos-ouERko-mZmtZv-DYWf3V-mZmpFj-7exHt2-mYkmKg-mZmB9Q-mYxp9G-mZjK1K-wtSB1o-cypYBE-4RA6ce-22EPyE5-N6qRG5-2oNDqLo-zegCR-7EnigT-4jWig8-4k1kdy-7stLdy-gkC3N4-4jWiiv-7stKSj-7stL4s-2ksUPzG-2iyLom-2hLZgA6-8tsrzA-2pPaYKt-8tsrAA-8BPKxX-yoScig-buRGQu-buRF7U-2pAnmyL-2mLgcJh-7kYYYf-fE7pL9-2oEFBwp-2mTSXZj-eibu9T-2med4dU" TargetMode="External"/><Relationship Id="rId1" Type="http://schemas.openxmlformats.org/officeDocument/2006/relationships/notesMaster" Target="../notesMasters/notesMaster1.xml"/><Relationship Id="rId6" Type="http://schemas.openxmlformats.org/officeDocument/2006/relationships/hyperlink" Target="https://commission.europa.eu/legal-notice_en#copyright-notice" TargetMode="External"/><Relationship Id="rId11" Type="http://schemas.openxmlformats.org/officeDocument/2006/relationships/hyperlink" Target="https://www.flickr.com/photos/amanessinger/47583802051/in/photolist-2fuPqyc-NKJsjd-WwaSKa-nFmWD9-X9DiAu-2nXw1qD-8m1TCH-ngvskW-2ne6BJx-2fHPLsc-2j85xob-2ng8Tv9-2neo7Sz-2necgSx-2bXu6Lb-PTLTsN-NgDbu2-exFS1K-K2HgC7-JbET9x-2cbhMzi-2nEegJJ-2nZE9kN-2ndJVaQ-T2Pzas-EkdT96-E5UdhT-2oK7Qck-SoMSEZ-GEk3qQ-EC7YXj-2qz8FtQ-fgRudk-Ui7V9G-2ienM7e-2neoo3w-2mu8G5e-PTLTxh-U7NaKE-fh6KoL-fgReFv-fgRdCT-5YD7oA-fh6snA-JcCsBD-fgRnbX-fh6ABW-fgRnJ6-fh6w2C-fh6vBb" TargetMode="External"/><Relationship Id="rId5" Type="http://schemas.openxmlformats.org/officeDocument/2006/relationships/hyperlink" Target="https://energy.ec.europa.eu/topics/renewable-energy/hydropower_en" TargetMode="External"/><Relationship Id="rId15" Type="http://schemas.openxmlformats.org/officeDocument/2006/relationships/hyperlink" Target="https://creativecommons.org/licenses/by/2.0/" TargetMode="External"/><Relationship Id="rId10" Type="http://schemas.openxmlformats.org/officeDocument/2006/relationships/hyperlink" Target="https://www.flickr.com/photos/boules/52395915707/" TargetMode="External"/><Relationship Id="rId4" Type="http://schemas.openxmlformats.org/officeDocument/2006/relationships/hyperlink" Target="https://energy.ec.europa.eu/topics/renewable-energy/eu-wind-energy_en" TargetMode="External"/><Relationship Id="rId9" Type="http://schemas.openxmlformats.org/officeDocument/2006/relationships/hyperlink" Target="https://creativecommons.org/licenses/by-nc/2.0/" TargetMode="External"/><Relationship Id="rId14" Type="http://schemas.openxmlformats.org/officeDocument/2006/relationships/hyperlink" Target="https://www.flickr.com/photos/jmenj/50294556128/in/photolist-2jCmKis-nEEZ7v-7MMJmD-p62aU7-2pT1S1h-96ybfN-4Y39ra-3gRA4Y-ARfjS-7j8D11-3u2P7-5yNt6j-5g59R8-4PE5U3-62sb1b-a9bLMB-21jfHVA-2NwrTS-2Nws4q-56YfCB-5cAiuE-2Nws9m-2Ns3U4-2Ns3ZT-5cDqMD-5rywTv-5W6jaW-56fWt5-5DvKzJ-5sPkjb-7jRrSg-4WHNnm-5Wpu8P-35ASUR-47d3yV-SrnYP4-2o3E7jQ-4d7wV-yfeAcS-76NTB-dzJEgW-5yJaPg-2onj4MF-2BDUi-YfRhKA-2i3dZe9-7Wcz3U-5CtLPe-2mJtT8Y-VWmN19"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www.unido.org/WSHPDR" TargetMode="External"/><Relationship Id="rId3" Type="http://schemas.openxmlformats.org/officeDocument/2006/relationships/hyperlink" Target="https://doi.org/10.1038/s41558-020-00949-9" TargetMode="External"/><Relationship Id="rId7" Type="http://schemas.openxmlformats.org/officeDocument/2006/relationships/hyperlink" Target="https://doi.org/10.1016/j.rser.2019.109415"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doi.org/10.1016/j.seta.2022.102283" TargetMode="External"/><Relationship Id="rId5" Type="http://schemas.openxmlformats.org/officeDocument/2006/relationships/hyperlink" Target="https://www.sciencedirect.com/science/article/pii/S2352484724008813#:~:text=Hurricanes%20can%20inflict%20direct%20damage,may%20harm%20solar%20photovoltaic%20systems.%20%20Energy%20Reports,%20Volume%2013,2025,Pages%20929-959,ISSN%202352-4847" TargetMode="External"/><Relationship Id="rId4" Type="http://schemas.openxmlformats.org/officeDocument/2006/relationships/hyperlink" Target="https://www.irena.org/-/media/Files/IRENA/Agency/Publication/2019/Jun/IRENA_G20_climate_sustainability_2019.pdf" TargetMode="External"/><Relationship Id="rId9" Type="http://schemas.openxmlformats.org/officeDocument/2006/relationships/hyperlink" Target="https://www.weltderphysik.de/gebiet/technik/nachrichten/2021/erneuerbare-energien-im-klimawande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pcc.ch/2021/08/09/ar6-wg1-20210809-pr/"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un.org/en/climatechange/what-is-climate-change"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n.org/en/climatechange/what-is-climate-chang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mber-energy.org/data/electricity-data-explore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latin typeface="+mn-lt"/>
                <a:ea typeface="+mn-ea"/>
                <a:cs typeface="Arial" panose="020B0604020202020204" pitchFamily="34" charset="0"/>
              </a:rPr>
              <a:t>How does Climate Change impact…</a:t>
            </a:r>
            <a:r>
              <a:rPr lang="en-US" altLang="ko-KR" sz="1200" dirty="0">
                <a:solidFill>
                  <a:schemeClr val="tx2"/>
                </a:solidFill>
                <a:cs typeface="Arial" panose="020B0604020202020204" pitchFamily="34" charset="0"/>
              </a:rPr>
              <a:t>Renewable Energy?</a:t>
            </a:r>
            <a:endParaRPr lang="ko-KR" altLang="en-US" sz="1200" dirty="0">
              <a:solidFill>
                <a:schemeClr val="tx2"/>
              </a:solidFill>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lang="en-US" altLang="ko-KR" sz="1200" kern="1200" dirty="0">
              <a:solidFill>
                <a:schemeClr val="tx1"/>
              </a:solidFill>
              <a:latin typeface="+mn-lt"/>
              <a:ea typeface="+mn-ea"/>
              <a:cs typeface="Arial" panose="020B0604020202020204" pitchFamily="34" charset="0"/>
            </a:endParaRPr>
          </a:p>
          <a:p>
            <a:r>
              <a:rPr lang="en-GB" sz="1200" b="0" i="0" kern="1200" dirty="0">
                <a:solidFill>
                  <a:schemeClr val="tx1"/>
                </a:solidFill>
                <a:effectLst/>
                <a:latin typeface="+mn-lt"/>
                <a:ea typeface="+mn-ea"/>
                <a:cs typeface="+mn-cs"/>
              </a:rPr>
              <a:t>This project has received funding from the European Union’s Horizon Programme for Research and Innovation (2021-2027) under grant agreement No 101075596. Responsibility for this material’s content lies solely with the Every1 project and does not necessarily reflect the opinion of the European Union. The presentation is licensed </a:t>
            </a:r>
            <a:r>
              <a:rPr lang="en-GB" sz="1200" b="0" i="0" u="sng" kern="1200" dirty="0">
                <a:solidFill>
                  <a:schemeClr val="tx1"/>
                </a:solidFill>
                <a:effectLst/>
                <a:latin typeface="+mn-lt"/>
                <a:ea typeface="+mn-ea"/>
                <a:cs typeface="+mn-cs"/>
                <a:hlinkClick r:id="rId3" tooltip="Original URL: https://creativecommons.org/licenses/by-sa/4.0/deed.en. Click or tap if you trust this link."/>
              </a:rPr>
              <a:t>CC BY-SA 4.0,</a:t>
            </a:r>
            <a:r>
              <a:rPr lang="en-GB" sz="1200" b="0" i="0" u="sng"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unless otherwise stated. </a:t>
            </a:r>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2865773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Different Types of Energy Production: Wind (wind turbines)</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is the potential impact of climate change on wind energy?</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3643885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Different Types of Energy Production: Wind (wind turbines)</a:t>
            </a:r>
            <a:endParaRPr lang="en-US" sz="1050" dirty="0">
              <a:solidFill>
                <a:schemeClr val="bg1"/>
              </a:solidFill>
            </a:endParaRPr>
          </a:p>
          <a:p>
            <a:pPr algn="just" latinLnBrk="0"/>
            <a:r>
              <a:rPr lang="en-GB" sz="1200" dirty="0"/>
              <a:t>Wind is a clean and abundant energy source used to generate electricity. It can be harnessed either on land (onshore) or at sea (offshore).</a:t>
            </a:r>
          </a:p>
          <a:p>
            <a:pPr algn="just" latinLnBrk="0"/>
            <a:endParaRPr lang="en-GB" sz="1200" dirty="0"/>
          </a:p>
          <a:p>
            <a:pPr algn="just" latinLnBrk="0"/>
            <a:r>
              <a:rPr lang="en-GB" sz="1200" dirty="0"/>
              <a:t>Continued improvements in manufacturing and wind turbine design combined with improved capacity factors (more electricity generated per turbine) installed, due to more performant turbines and/or better localisation, for example, have driven down the costs of wind power and reaffirmed its position as a key driver of the clean energy transition.</a:t>
            </a:r>
          </a:p>
          <a:p>
            <a:pPr algn="just" latinLnBrk="0"/>
            <a:endParaRPr lang="en-GB" sz="1200" dirty="0"/>
          </a:p>
          <a:p>
            <a:pPr algn="just" latinLnBrk="0"/>
            <a:r>
              <a:rPr lang="en-GB" sz="1200" dirty="0"/>
              <a:t>According to </a:t>
            </a:r>
            <a:r>
              <a:rPr lang="en-GB" sz="1200" dirty="0">
                <a:hlinkClick r:id="rId3"/>
              </a:rPr>
              <a:t>Eurostat</a:t>
            </a:r>
            <a:r>
              <a:rPr lang="en-GB" sz="1200" dirty="0"/>
              <a:t>, wind accounted for 39.1% of the total electricity generated from renewable sources in the EU in 2024.</a:t>
            </a:r>
          </a:p>
          <a:p>
            <a:endParaRPr lang="en-GB" dirty="0"/>
          </a:p>
          <a:p>
            <a:endParaRPr lang="en-GB" dirty="0"/>
          </a:p>
          <a:p>
            <a:r>
              <a:rPr lang="en-GB" dirty="0"/>
              <a:t>https://ec.europa.eu/eurostat/en/web/products-eurostat-news/w/ddn-20250319-1</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2152581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20782-F4E8-B2A2-8F8D-7A0E8606E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31F272-A2C0-D250-3E0B-669132D28444}"/>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206026B-AAB8-D140-8FD8-778A5EE2655A}"/>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Different Types of Energy Production: Wind (wind turbines)</a:t>
            </a:r>
            <a:endParaRPr lang="en-US" sz="1050" dirty="0">
              <a:solidFill>
                <a:schemeClr val="bg1"/>
              </a:solidFill>
            </a:endParaRPr>
          </a:p>
          <a:p>
            <a:pPr algn="just" latinLnBrk="0"/>
            <a:r>
              <a:rPr lang="en-GB" sz="1200" dirty="0"/>
              <a:t>The main components of a wind turbine are:</a:t>
            </a:r>
          </a:p>
          <a:p>
            <a:pPr algn="just" latinLnBrk="0"/>
            <a:endParaRPr lang="en-GB" sz="1200" dirty="0"/>
          </a:p>
          <a:p>
            <a:pPr marL="342900" indent="-342900" algn="just" latinLnBrk="0">
              <a:buFont typeface="Arial" panose="020B0604020202020204" pitchFamily="34" charset="0"/>
              <a:buChar char="•"/>
            </a:pPr>
            <a:r>
              <a:rPr lang="en-GB" sz="1200" dirty="0"/>
              <a:t>The rotor, which includes the blades and drives the shaft, converts wind energy into mechanical rotational energy.</a:t>
            </a:r>
          </a:p>
          <a:p>
            <a:pPr marL="342900" indent="-342900" algn="just" latinLnBrk="0">
              <a:buFont typeface="Arial" panose="020B0604020202020204" pitchFamily="34" charset="0"/>
              <a:buChar char="•"/>
            </a:pPr>
            <a:endParaRPr lang="en-GB" sz="1200" dirty="0"/>
          </a:p>
          <a:p>
            <a:pPr marL="342900" indent="-342900" algn="just" latinLnBrk="0">
              <a:buFont typeface="Arial" panose="020B0604020202020204" pitchFamily="34" charset="0"/>
              <a:buChar char="•"/>
            </a:pPr>
            <a:r>
              <a:rPr lang="en-GB" sz="1200" dirty="0"/>
              <a:t>The main body, which houses the main shaft, gearbox (which increases rotational speed), generator (which converts mechanical energy into electricity), and the control system.</a:t>
            </a:r>
          </a:p>
          <a:p>
            <a:pPr marL="342900" indent="-342900" algn="just" latinLnBrk="0">
              <a:buFont typeface="Arial" panose="020B0604020202020204" pitchFamily="34" charset="0"/>
              <a:buChar char="•"/>
            </a:pPr>
            <a:endParaRPr lang="en-GB" sz="1200" dirty="0"/>
          </a:p>
          <a:p>
            <a:pPr marL="342900" indent="-342900" algn="just" latinLnBrk="0">
              <a:buFont typeface="Arial" panose="020B0604020202020204" pitchFamily="34" charset="0"/>
              <a:buChar char="•"/>
            </a:pPr>
            <a:r>
              <a:rPr lang="en-GB" sz="1200" dirty="0"/>
              <a:t>The support tower, which elevates the turbine to a height where it can capture stronger and more consistent wind currents.</a:t>
            </a:r>
          </a:p>
          <a:p>
            <a:endParaRPr lang="en-GB" dirty="0"/>
          </a:p>
        </p:txBody>
      </p:sp>
      <p:sp>
        <p:nvSpPr>
          <p:cNvPr id="4" name="Slide Number Placeholder 3">
            <a:extLst>
              <a:ext uri="{FF2B5EF4-FFF2-40B4-BE49-F238E27FC236}">
                <a16:creationId xmlns:a16="http://schemas.microsoft.com/office/drawing/2014/main" id="{66B5E629-CD9D-AF2E-B0E4-F7683D84245A}"/>
              </a:ext>
            </a:extLst>
          </p:cNvPr>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1789856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What is the potential impact of climate change on wind energy?</a:t>
            </a:r>
            <a:endParaRPr lang="en-US" sz="1050" kern="1200" dirty="0">
              <a:solidFill>
                <a:schemeClr val="bg1"/>
              </a:solidFill>
              <a:latin typeface="+mn-lt"/>
              <a:ea typeface="+mn-ea"/>
              <a:cs typeface="+mn-cs"/>
            </a:endParaRPr>
          </a:p>
          <a:p>
            <a:pPr marL="457200" indent="-457200" latinLnBrk="0">
              <a:buChar char="•"/>
            </a:pPr>
            <a:r>
              <a:rPr lang="en-US" sz="1200" dirty="0">
                <a:ea typeface="Public Sans"/>
                <a:cs typeface="Public Sans"/>
              </a:rPr>
              <a:t>Besides severe weather events such as storms, and increased storm intensity which can cause infrastructure damage to wind power stations, t</a:t>
            </a:r>
            <a:r>
              <a:rPr lang="en-US" sz="1200" dirty="0"/>
              <a:t>here could also be changing wind patterns, reducing wind in many regions ('wind drought'), a growing likelihood of lightning strike, and heatwaves lowering the lifetime of equipment and increased downtime of the turbines.</a:t>
            </a:r>
            <a:endParaRPr lang="en-US" sz="1200" dirty="0">
              <a:ea typeface="Calibri"/>
              <a:cs typeface="Calibri"/>
            </a:endParaRPr>
          </a:p>
          <a:p>
            <a:pPr marL="457200" indent="-457200" latinLnBrk="0">
              <a:buChar char="•"/>
            </a:pPr>
            <a:r>
              <a:rPr lang="en-US" sz="1200" dirty="0"/>
              <a:t>Predicting wind strength and patterns can be difficult. This can result in uncertainty when calculating powerplant generation (Herrmann et al., 2016)</a:t>
            </a:r>
            <a:endParaRPr lang="en-US" sz="1200"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3756341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Different types of energy production: Small scale hydropower</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is the potential impact of climate change on small scale hydropower?</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14</a:t>
            </a:fld>
            <a:endParaRPr lang="ko-KR" altLang="en-US"/>
          </a:p>
        </p:txBody>
      </p:sp>
    </p:spTree>
    <p:extLst>
      <p:ext uri="{BB962C8B-B14F-4D97-AF65-F5344CB8AC3E}">
        <p14:creationId xmlns:p14="http://schemas.microsoft.com/office/powerpoint/2010/main" val="42818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Different types of energy production: Small scale hydropower</a:t>
            </a:r>
            <a:endParaRPr lang="en-US" sz="1050" dirty="0">
              <a:solidFill>
                <a:schemeClr val="bg1"/>
              </a:solidFill>
            </a:endParaRPr>
          </a:p>
          <a:p>
            <a:pPr algn="just" latinLnBrk="0"/>
            <a:r>
              <a:rPr lang="en-GB" sz="1200" dirty="0"/>
              <a:t>Hydropower is derived from flowing of water that powers a turbine. It is one of the oldest sources of renewable energy, having been used already in pre-industrial times, for instance, in watermills.</a:t>
            </a:r>
          </a:p>
          <a:p>
            <a:pPr algn="just" latinLnBrk="0"/>
            <a:endParaRPr lang="en-GB" sz="1200" dirty="0"/>
          </a:p>
          <a:p>
            <a:pPr algn="just" latinLnBrk="0"/>
            <a:r>
              <a:rPr lang="en-GB" sz="1200" dirty="0"/>
              <a:t>As the second largest renewable electricity source, hydropower continues to be an important energy source today. According to Eurostat, in 2024 it accounted for 29.9% of the EU’s total electricity generated from renewables. </a:t>
            </a:r>
          </a:p>
          <a:p>
            <a:pPr algn="just" latinLnBrk="0"/>
            <a:endParaRPr lang="en-GB" sz="1200" dirty="0"/>
          </a:p>
          <a:p>
            <a:pPr algn="just" latinLnBrk="0"/>
            <a:r>
              <a:rPr lang="en-GB" sz="1200" dirty="0"/>
              <a:t>Small scale hydropower (producing less than 10 megawatts) generates electricity for more than 13 million households in Europe (</a:t>
            </a:r>
            <a:r>
              <a:rPr lang="en-GB" sz="1200" dirty="0">
                <a:hlinkClick r:id="rId3"/>
              </a:rPr>
              <a:t>European Renewable Energies Federation</a:t>
            </a:r>
            <a:r>
              <a:rPr lang="en-GB" sz="1200" dirty="0"/>
              <a:t>).</a:t>
            </a:r>
          </a:p>
          <a:p>
            <a:endParaRPr lang="en-GB" dirty="0"/>
          </a:p>
          <a:p>
            <a:endParaRPr lang="en-GB" dirty="0"/>
          </a:p>
          <a:p>
            <a:r>
              <a:rPr lang="en-GB" dirty="0"/>
              <a:t>https://ec.europa.eu/eurostat/en/web/products-eurostat-news/w/ddn-20250319-1</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15</a:t>
            </a:fld>
            <a:endParaRPr lang="ko-KR" altLang="en-US"/>
          </a:p>
        </p:txBody>
      </p:sp>
    </p:spTree>
    <p:extLst>
      <p:ext uri="{BB962C8B-B14F-4D97-AF65-F5344CB8AC3E}">
        <p14:creationId xmlns:p14="http://schemas.microsoft.com/office/powerpoint/2010/main" val="147986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What is the potential impact of climate change on small scale hydropower?</a:t>
            </a:r>
            <a:endParaRPr lang="en-US" sz="1050" kern="1200" dirty="0">
              <a:solidFill>
                <a:schemeClr val="bg1"/>
              </a:solidFill>
              <a:latin typeface="+mn-lt"/>
              <a:ea typeface="+mn-ea"/>
              <a:cs typeface="+mn-cs"/>
            </a:endParaRPr>
          </a:p>
          <a:p>
            <a:pPr marL="457200" indent="-457200" latinLnBrk="0">
              <a:buFont typeface="Arial"/>
              <a:buChar char="•"/>
            </a:pPr>
            <a:r>
              <a:rPr lang="en-US" sz="1200" dirty="0"/>
              <a:t>The impact of climate change on small scale hydropower is currently unclear. On a global scale, some studies project an increase in hydropower production of between 2.4 % and 6.3 % under different scenarios, while others are uncertain about the direction of change. Yet, all studies agree that significant regional variations exist.</a:t>
            </a:r>
            <a:endParaRPr lang="en-US" sz="1200" dirty="0">
              <a:ea typeface="Calibri"/>
              <a:cs typeface="Calibri"/>
            </a:endParaRPr>
          </a:p>
          <a:p>
            <a:pPr marL="457200" indent="-457200" latinLnBrk="0">
              <a:buChar char="•"/>
            </a:pPr>
            <a:r>
              <a:rPr lang="en-US" sz="1200" dirty="0"/>
              <a:t>With more erratic weather and less seasonal predictability it’s anticipated that for example in Northern Europe the power generated by small scale hydropower will increase during winter (January-March) and decrease during the spring to summertime (April-June). </a:t>
            </a:r>
          </a:p>
          <a:p>
            <a:pPr marL="457200" indent="-457200" latinLnBrk="0">
              <a:buChar char="•"/>
            </a:pPr>
            <a:r>
              <a:rPr lang="en-US" sz="1200" dirty="0"/>
              <a:t>In southern Europe it’s anticipated that there will be a reduction in electricity produced by small scale hydropower due to less rainfall throughout the year (Welt der </a:t>
            </a:r>
            <a:r>
              <a:rPr lang="en-US" sz="1200" dirty="0" err="1"/>
              <a:t>Physik</a:t>
            </a:r>
            <a:r>
              <a:rPr lang="en-US" sz="1200" dirty="0"/>
              <a:t>, 2021).</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16</a:t>
            </a:fld>
            <a:endParaRPr lang="ko-KR" altLang="en-US"/>
          </a:p>
        </p:txBody>
      </p:sp>
    </p:spTree>
    <p:extLst>
      <p:ext uri="{BB962C8B-B14F-4D97-AF65-F5344CB8AC3E}">
        <p14:creationId xmlns:p14="http://schemas.microsoft.com/office/powerpoint/2010/main" val="3757972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Mitigating the impact of climate change on renewable energy sources</a:t>
            </a: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How can we mitigate the impact of climate change on renewable energy sources? </a:t>
            </a:r>
            <a:endParaRPr lang="en-GB" sz="1200" i="1" dirty="0">
              <a:solidFill>
                <a:schemeClr val="accent5"/>
              </a:solidFill>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17</a:t>
            </a:fld>
            <a:endParaRPr lang="ko-KR" altLang="en-US"/>
          </a:p>
        </p:txBody>
      </p:sp>
    </p:spTree>
    <p:extLst>
      <p:ext uri="{BB962C8B-B14F-4D97-AF65-F5344CB8AC3E}">
        <p14:creationId xmlns:p14="http://schemas.microsoft.com/office/powerpoint/2010/main" val="265032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Mitigating the impact of climate change on renewable energy sources</a:t>
            </a:r>
          </a:p>
          <a:p>
            <a:pPr latinLnBrk="0"/>
            <a:r>
              <a:rPr lang="en-US" sz="1200" dirty="0"/>
              <a:t>A Columbia Climate School article </a:t>
            </a:r>
            <a:r>
              <a:rPr lang="en-US" sz="1200" i="1" dirty="0">
                <a:hlinkClick r:id="rId3"/>
              </a:rPr>
              <a:t>How Climate Change Impacts Renewable Energy</a:t>
            </a:r>
            <a:r>
              <a:rPr lang="en-US" sz="1200" i="1" dirty="0"/>
              <a:t> </a:t>
            </a:r>
            <a:r>
              <a:rPr lang="en-US" sz="1200" dirty="0"/>
              <a:t>discusses four approaches to increasing “energy system resiliency.” These are: </a:t>
            </a:r>
          </a:p>
          <a:p>
            <a:pPr latinLnBrk="0"/>
            <a:endParaRPr lang="en-US" sz="1200" dirty="0"/>
          </a:p>
          <a:p>
            <a:pPr marL="457200" indent="-457200" latinLnBrk="0">
              <a:buFont typeface="+mj-lt"/>
              <a:buAutoNum type="arabicPeriod"/>
            </a:pPr>
            <a:r>
              <a:rPr lang="en-US" sz="1200" dirty="0"/>
              <a:t>Ensuring that we don’t overly rely on one energy source and use a range of different energy sources (“diversifying the energy mix”). This can take the form of “distributed energy systems” or energy that is generated in one location by a range of different sources (e.g. several households with solar panels and/or wind turbines). </a:t>
            </a:r>
          </a:p>
          <a:p>
            <a:pPr marL="457200" indent="-457200" latinLnBrk="0">
              <a:buFont typeface="+mj-lt"/>
              <a:buAutoNum type="arabicPeriod"/>
            </a:pPr>
            <a:r>
              <a:rPr lang="en-US" sz="1200" dirty="0"/>
              <a:t>The use of smart grids to ensure that production and consumption of energy can be efficiently balanced. </a:t>
            </a:r>
          </a:p>
          <a:p>
            <a:pPr latinLnBrk="0"/>
            <a:endParaRPr lang="en-US" sz="1200" dirty="0"/>
          </a:p>
          <a:p>
            <a:endParaRPr lang="en-GB" dirty="0"/>
          </a:p>
          <a:p>
            <a:r>
              <a:rPr lang="en-GB" dirty="0"/>
              <a:t>https://news.climate.columbia.edu/2024/10/31/how-climate-change-impacts-affect-renewable-energy/</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18</a:t>
            </a:fld>
            <a:endParaRPr lang="ko-KR" altLang="en-US"/>
          </a:p>
        </p:txBody>
      </p:sp>
    </p:spTree>
    <p:extLst>
      <p:ext uri="{BB962C8B-B14F-4D97-AF65-F5344CB8AC3E}">
        <p14:creationId xmlns:p14="http://schemas.microsoft.com/office/powerpoint/2010/main" val="52495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B3FFA-7262-217F-06F5-D56BF309C0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C8292-5A2B-2AFD-9F13-5675A5D87DC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43BF176-8B4C-0640-2977-1261F18BF06A}"/>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Mitigating the impact of climate change on renewable energy sources</a:t>
            </a:r>
          </a:p>
          <a:p>
            <a:endParaRPr lang="en-GB" dirty="0"/>
          </a:p>
          <a:p>
            <a:pPr marL="457200" indent="-457200" latinLnBrk="0">
              <a:buAutoNum type="arabicPeriod" startAt="3"/>
            </a:pPr>
            <a:r>
              <a:rPr lang="en-US" sz="1200" dirty="0"/>
              <a:t>Upgrading infrastructure to better cope with the unpredictability of climate change. Infrastructure upgrades include improvements to wind turbines, so that they can better predict and adapt to severe cold, heat and storms. </a:t>
            </a:r>
          </a:p>
          <a:p>
            <a:pPr marL="457200" indent="-457200" latinLnBrk="0">
              <a:buAutoNum type="arabicPeriod" startAt="3"/>
            </a:pPr>
            <a:r>
              <a:rPr lang="en-US" sz="1200" dirty="0"/>
              <a:t>Using existing tools and information (such as modelling and weather forecasting) to make informed decisions about where renewable energy infrastructure should be located. </a:t>
            </a:r>
          </a:p>
          <a:p>
            <a:pPr latinLnBrk="0"/>
            <a:endParaRPr lang="en-US" sz="1200" dirty="0"/>
          </a:p>
          <a:p>
            <a:endParaRPr lang="en-GB" dirty="0"/>
          </a:p>
          <a:p>
            <a:r>
              <a:rPr lang="en-GB" dirty="0"/>
              <a:t>https://news.climate.columbia.edu/2024/10/31/how-climate-change-impacts-affect-renewable-energy/</a:t>
            </a:r>
          </a:p>
        </p:txBody>
      </p:sp>
      <p:sp>
        <p:nvSpPr>
          <p:cNvPr id="4" name="Slide Number Placeholder 3">
            <a:extLst>
              <a:ext uri="{FF2B5EF4-FFF2-40B4-BE49-F238E27FC236}">
                <a16:creationId xmlns:a16="http://schemas.microsoft.com/office/drawing/2014/main" id="{553F7A41-B261-985C-2F39-95E088CF76E7}"/>
              </a:ext>
            </a:extLst>
          </p:cNvPr>
          <p:cNvSpPr>
            <a:spLocks noGrp="1"/>
          </p:cNvSpPr>
          <p:nvPr>
            <p:ph type="sldNum" sz="quarter" idx="5"/>
          </p:nvPr>
        </p:nvSpPr>
        <p:spPr/>
        <p:txBody>
          <a:bodyPr/>
          <a:lstStyle/>
          <a:p>
            <a:fld id="{F08FC7D2-309F-4B1D-AF63-DB3D4B544859}" type="slidenum">
              <a:rPr lang="ko-KR" altLang="en-US" smtClean="0"/>
              <a:t>19</a:t>
            </a:fld>
            <a:endParaRPr lang="ko-KR" altLang="en-US"/>
          </a:p>
        </p:txBody>
      </p:sp>
    </p:spTree>
    <p:extLst>
      <p:ext uri="{BB962C8B-B14F-4D97-AF65-F5344CB8AC3E}">
        <p14:creationId xmlns:p14="http://schemas.microsoft.com/office/powerpoint/2010/main" val="1933787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The impact of climate change means weather conditions are becoming more uncertain and extreme. As we transition to more renewable sources of energy, what impacts are our changing climate having on renewables? And what approaches can we take to mitigate these impacts?  </a:t>
            </a:r>
          </a:p>
          <a:p>
            <a:pPr latinLnBrk="0"/>
            <a:endParaRPr lang="en-GB" sz="1200" dirty="0">
              <a:solidFill>
                <a:srgbClr val="2B2C30"/>
              </a:solidFill>
              <a:ea typeface="Public Sans"/>
              <a:cs typeface="Public Sans"/>
              <a:sym typeface="Public Sans"/>
            </a:endParaRPr>
          </a:p>
          <a:p>
            <a:pPr latinLnBrk="0"/>
            <a:r>
              <a:rPr lang="en-GB" sz="1200" dirty="0">
                <a:solidFill>
                  <a:srgbClr val="2B2C30"/>
                </a:solidFill>
                <a:ea typeface="Public Sans"/>
                <a:cs typeface="Public Sans"/>
                <a:sym typeface="Public Sans"/>
              </a:rPr>
              <a:t>In this short presentation we'll explore: </a:t>
            </a:r>
          </a:p>
          <a:p>
            <a:pPr latinLnBrk="0"/>
            <a:endParaRPr lang="en-GB" sz="1200" dirty="0">
              <a:solidFill>
                <a:srgbClr val="2B2C30"/>
              </a:solidFill>
              <a:ea typeface="Public Sans"/>
              <a:cs typeface="Public Sans"/>
              <a:sym typeface="Public Sans"/>
            </a:endParaRPr>
          </a:p>
          <a:p>
            <a:pPr marL="342900" indent="-342900" latinLnBrk="0">
              <a:buFont typeface="Arial" panose="020B0604020202020204" pitchFamily="34" charset="0"/>
              <a:buChar char="•"/>
            </a:pPr>
            <a:r>
              <a:rPr lang="en-GB" sz="1200" dirty="0">
                <a:solidFill>
                  <a:srgbClr val="2B2C30"/>
                </a:solidFill>
                <a:ea typeface="Public Sans"/>
                <a:cs typeface="Public Sans"/>
                <a:sym typeface="Public Sans"/>
              </a:rPr>
              <a:t>What climate change is.</a:t>
            </a:r>
          </a:p>
          <a:p>
            <a:pPr marL="342900" indent="-342900" latinLnBrk="0">
              <a:buFont typeface="Arial" panose="020B0604020202020204" pitchFamily="34" charset="0"/>
              <a:buChar char="•"/>
            </a:pPr>
            <a:r>
              <a:rPr lang="en-GB" sz="1200" dirty="0">
                <a:solidFill>
                  <a:srgbClr val="2B2C30"/>
                </a:solidFill>
                <a:ea typeface="Public Sans"/>
                <a:cs typeface="Public Sans"/>
                <a:sym typeface="Public Sans"/>
              </a:rPr>
              <a:t>Different types of energy production (e.g. solar, wind and small-scale hydropower). </a:t>
            </a:r>
          </a:p>
          <a:p>
            <a:pPr marL="342900" indent="-342900" latinLnBrk="0">
              <a:buFont typeface="Arial" panose="020B0604020202020204" pitchFamily="34" charset="0"/>
              <a:buChar char="•"/>
            </a:pPr>
            <a:r>
              <a:rPr lang="en-GB" sz="1200" dirty="0">
                <a:solidFill>
                  <a:srgbClr val="2B2C30"/>
                </a:solidFill>
                <a:ea typeface="Public Sans"/>
                <a:cs typeface="Public Sans"/>
                <a:sym typeface="Public Sans"/>
              </a:rPr>
              <a:t>The potential impact of climate change on these renewable energy sources.</a:t>
            </a:r>
          </a:p>
          <a:p>
            <a:pPr marL="342900" indent="-342900" latinLnBrk="0">
              <a:buFont typeface="Arial" panose="020B0604020202020204" pitchFamily="34" charset="0"/>
              <a:buChar char="•"/>
            </a:pPr>
            <a:r>
              <a:rPr lang="en-GB" sz="1200" dirty="0">
                <a:solidFill>
                  <a:srgbClr val="2B2C30"/>
                </a:solidFill>
                <a:ea typeface="Public Sans"/>
                <a:cs typeface="Public Sans"/>
                <a:sym typeface="Public Sans"/>
              </a:rPr>
              <a:t>What approaches we can take to mitigate the impact of climate change on renewable energy sources.</a:t>
            </a:r>
          </a:p>
          <a:p>
            <a:pPr latinLnBrk="0"/>
            <a:endParaRPr lang="en-GB" sz="1200" dirty="0">
              <a:solidFill>
                <a:srgbClr val="2B2C30"/>
              </a:solidFill>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2565878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045B7-0D3F-149F-D95D-5AD071DE71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64FC5-FC70-DB5B-7D2A-EAE6925616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2B887A4-5205-808B-5567-40279AE497C6}"/>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dirty="0">
                <a:solidFill>
                  <a:schemeClr val="bg1"/>
                </a:solidFill>
                <a:sym typeface="Public Sans"/>
              </a:rPr>
              <a:t>Mitigating the impact of climate change on renewable energy sources</a:t>
            </a:r>
          </a:p>
          <a:p>
            <a:pPr latinLnBrk="0"/>
            <a:r>
              <a:rPr lang="en-US" sz="1200" dirty="0"/>
              <a:t>Finally, it is important to </a:t>
            </a:r>
            <a:r>
              <a:rPr lang="en-US" sz="1200" dirty="0" err="1"/>
              <a:t>emphasise</a:t>
            </a:r>
            <a:r>
              <a:rPr lang="en-US" sz="1200" dirty="0"/>
              <a:t> that climate change does not only impact on renewable energy sources: </a:t>
            </a:r>
          </a:p>
          <a:p>
            <a:pPr latinLnBrk="0"/>
            <a:endParaRPr lang="en-US" sz="1200" dirty="0"/>
          </a:p>
          <a:p>
            <a:pPr latinLnBrk="0"/>
            <a:r>
              <a:rPr lang="en-US" sz="1200" i="1" dirty="0"/>
              <a:t>"While climate change poses risks to renewable energy facilities, fossil fuel systems are jeopardized by the same impacts, so the vulnerabilities of renewable energy should not be a reason to delay the transition to clean energy, which will reduce climate-related risks by reducing greenhouse gas emissions.” </a:t>
            </a:r>
          </a:p>
          <a:p>
            <a:pPr latinLnBrk="0"/>
            <a:endParaRPr lang="en-US" sz="1200" i="1" dirty="0"/>
          </a:p>
          <a:p>
            <a:pPr latinLnBrk="0"/>
            <a:r>
              <a:rPr lang="en-US" sz="1200" dirty="0"/>
              <a:t>(</a:t>
            </a:r>
            <a:r>
              <a:rPr lang="en-US" sz="1200" dirty="0">
                <a:hlinkClick r:id="rId3"/>
              </a:rPr>
              <a:t>How Climate Change Impacts Renewable Energy</a:t>
            </a:r>
            <a:r>
              <a:rPr lang="en-US" sz="1200" dirty="0"/>
              <a:t>) </a:t>
            </a:r>
          </a:p>
          <a:p>
            <a:pPr latinLnBrk="0"/>
            <a:endParaRPr lang="en-US" sz="1200" dirty="0"/>
          </a:p>
          <a:p>
            <a:endParaRPr lang="en-GB" dirty="0"/>
          </a:p>
          <a:p>
            <a:endParaRPr lang="en-GB" dirty="0"/>
          </a:p>
          <a:p>
            <a:r>
              <a:rPr lang="en-GB" dirty="0"/>
              <a:t>https://news.climate.columbia.edu/2024/10/31/how-climate-change-impacts-affect-renewable-energy/</a:t>
            </a:r>
          </a:p>
        </p:txBody>
      </p:sp>
      <p:sp>
        <p:nvSpPr>
          <p:cNvPr id="4" name="Slide Number Placeholder 3">
            <a:extLst>
              <a:ext uri="{FF2B5EF4-FFF2-40B4-BE49-F238E27FC236}">
                <a16:creationId xmlns:a16="http://schemas.microsoft.com/office/drawing/2014/main" id="{79976A92-2703-66F8-CC56-F12986140397}"/>
              </a:ext>
            </a:extLst>
          </p:cNvPr>
          <p:cNvSpPr>
            <a:spLocks noGrp="1"/>
          </p:cNvSpPr>
          <p:nvPr>
            <p:ph type="sldNum" sz="quarter" idx="5"/>
          </p:nvPr>
        </p:nvSpPr>
        <p:spPr/>
        <p:txBody>
          <a:bodyPr/>
          <a:lstStyle/>
          <a:p>
            <a:fld id="{F08FC7D2-309F-4B1D-AF63-DB3D4B544859}" type="slidenum">
              <a:rPr lang="ko-KR" altLang="en-US" smtClean="0"/>
              <a:t>20</a:t>
            </a:fld>
            <a:endParaRPr lang="ko-KR" altLang="en-US"/>
          </a:p>
        </p:txBody>
      </p:sp>
    </p:spTree>
    <p:extLst>
      <p:ext uri="{BB962C8B-B14F-4D97-AF65-F5344CB8AC3E}">
        <p14:creationId xmlns:p14="http://schemas.microsoft.com/office/powerpoint/2010/main" val="3902402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2"/>
                </a:solidFill>
                <a:latin typeface="+mn-lt"/>
                <a:ea typeface="+mn-ea"/>
                <a:cs typeface="Arial" panose="020B0604020202020204" pitchFamily="34" charset="0"/>
              </a:rPr>
              <a:t>Next Steps</a:t>
            </a:r>
            <a:endParaRPr lang="ko-KR" altLang="en-US" sz="1200" kern="1200" dirty="0">
              <a:solidFill>
                <a:schemeClr val="tx2"/>
              </a:solidFill>
              <a:latin typeface="+mn-lt"/>
              <a:ea typeface="+mn-ea"/>
              <a:cs typeface="Arial"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dirty="0"/>
              <a:t>If you want to find out more about the potential impact of climate change on renewable energy, you may find the following resources useful: </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hlinkClick r:id="rId3"/>
              </a:rPr>
              <a:t>Find out more about the Every1 project’s learning materials.</a:t>
            </a:r>
            <a:endParaRPr lang="ko-KR" altLang="en-US" sz="1200"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GB" sz="1200" noProof="0" dirty="0">
                <a:solidFill>
                  <a:srgbClr val="373737"/>
                </a:solidFill>
              </a:rPr>
              <a:t>Check out the Every1’s suite of </a:t>
            </a:r>
            <a:r>
              <a:rPr lang="en-GB" sz="1200" i="1" noProof="0" dirty="0">
                <a:solidFill>
                  <a:srgbClr val="373737"/>
                </a:solidFill>
                <a:hlinkClick r:id="rId4"/>
              </a:rPr>
              <a:t>Digital Energy Essentials </a:t>
            </a:r>
            <a:r>
              <a:rPr lang="en-GB" sz="1200" noProof="0" dirty="0">
                <a:solidFill>
                  <a:srgbClr val="373737"/>
                </a:solidFill>
              </a:rPr>
              <a:t>short courses on energy digitalisation.</a:t>
            </a:r>
          </a:p>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dirty="0">
                <a:solidFill>
                  <a:srgbClr val="373737"/>
                </a:solidFill>
              </a:rPr>
              <a:t>Read the International Energy Association’s </a:t>
            </a:r>
            <a:r>
              <a:rPr lang="en-US" altLang="ko-KR" sz="1200" i="1" dirty="0">
                <a:solidFill>
                  <a:srgbClr val="373737"/>
                </a:solidFill>
                <a:hlinkClick r:id="rId5"/>
              </a:rPr>
              <a:t>Energy and climate are inextricably linked: Climate Change.</a:t>
            </a:r>
            <a:endParaRPr lang="ko-KR" altLang="en-US" sz="1200" i="1" dirty="0">
              <a:solidFill>
                <a:srgbClr val="373737"/>
              </a:solidFill>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dirty="0">
                <a:solidFill>
                  <a:srgbClr val="373737"/>
                </a:solidFill>
                <a:ea typeface="+mn-lt"/>
                <a:cs typeface="+mn-lt"/>
              </a:rPr>
              <a:t>Read Columbia Climate School’s </a:t>
            </a:r>
            <a:r>
              <a:rPr lang="en-US" sz="1200" i="1" dirty="0">
                <a:solidFill>
                  <a:srgbClr val="373737"/>
                </a:solidFill>
                <a:ea typeface="+mn-lt"/>
                <a:cs typeface="+mn-lt"/>
                <a:hlinkClick r:id="rId6"/>
              </a:rPr>
              <a:t>How Climate Change Impacts Renewable Energy</a:t>
            </a:r>
            <a:r>
              <a:rPr lang="en-US" sz="1200" i="1" dirty="0">
                <a:solidFill>
                  <a:srgbClr val="373737"/>
                </a:solidFill>
                <a:ea typeface="+mn-lt"/>
                <a:cs typeface="+mn-lt"/>
              </a:rPr>
              <a:t>.</a:t>
            </a:r>
            <a:endParaRPr lang="en-US" altLang="ko-KR" dirty="0">
              <a:solidFill>
                <a:srgbClr val="231F20"/>
              </a:solidFill>
              <a:ea typeface="+mn-ea"/>
              <a:cs typeface="+mn-lt"/>
            </a:endParaRPr>
          </a:p>
          <a:p>
            <a:endParaRPr lang="en-GB" dirty="0"/>
          </a:p>
          <a:p>
            <a:endParaRPr lang="en-GB" dirty="0"/>
          </a:p>
          <a:p>
            <a:endParaRPr lang="en-GB" dirty="0"/>
          </a:p>
          <a:p>
            <a:r>
              <a:rPr lang="en-GB" dirty="0"/>
              <a:t>https://www.open.edu/openlearncreate/course/index.php?categoryid=1459</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21</a:t>
            </a:fld>
            <a:endParaRPr lang="ko-KR" altLang="en-US"/>
          </a:p>
        </p:txBody>
      </p:sp>
    </p:spTree>
    <p:extLst>
      <p:ext uri="{BB962C8B-B14F-4D97-AF65-F5344CB8AC3E}">
        <p14:creationId xmlns:p14="http://schemas.microsoft.com/office/powerpoint/2010/main" val="1949201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fontAlgn="base" latinLnBrk="0" hangingPunct="0"/>
            <a:r>
              <a:rPr lang="en-GB" i="1" dirty="0"/>
              <a:t>How does climate change impact renewable energy? </a:t>
            </a:r>
            <a:r>
              <a:rPr lang="en-GB" dirty="0"/>
              <a:t>includes adaptations in slide 9 from The European Commission’s </a:t>
            </a:r>
            <a:r>
              <a:rPr lang="en-GB" dirty="0">
                <a:hlinkClick r:id="rId3"/>
              </a:rPr>
              <a:t>Photovoltaics</a:t>
            </a:r>
            <a:r>
              <a:rPr lang="en-GB" dirty="0"/>
              <a:t>, slide 11 from The European Commission’s </a:t>
            </a:r>
            <a:r>
              <a:rPr lang="en-GB" dirty="0">
                <a:hlinkClick r:id="rId4"/>
              </a:rPr>
              <a:t>Wind Power</a:t>
            </a:r>
            <a:r>
              <a:rPr lang="en-GB" dirty="0"/>
              <a:t>, slide 15 from The European Commission’s </a:t>
            </a:r>
            <a:r>
              <a:rPr lang="en-GB" dirty="0">
                <a:hlinkClick r:id="rId5"/>
              </a:rPr>
              <a:t>Hydropower</a:t>
            </a:r>
            <a:r>
              <a:rPr lang="en-GB" dirty="0"/>
              <a:t> (the ‘Original Works’) which are licensed </a:t>
            </a:r>
            <a:r>
              <a:rPr lang="en-GB" u="sng" dirty="0">
                <a:hlinkClick r:id="rId6"/>
              </a:rPr>
              <a:t>CC BY 4.0</a:t>
            </a:r>
            <a:r>
              <a:rPr lang="en-GB" dirty="0"/>
              <a:t>. </a:t>
            </a:r>
            <a:r>
              <a:rPr lang="en-US" dirty="0"/>
              <a:t>​</a:t>
            </a:r>
            <a:r>
              <a:rPr lang="en-GB" dirty="0"/>
              <a:t>This adaptation is made and published by the Every1 Project (the ‘Adapter’) and licensed </a:t>
            </a:r>
            <a:r>
              <a:rPr lang="en-GB" u="sng" dirty="0">
                <a:hlinkClick r:id="rId7"/>
              </a:rPr>
              <a:t>CC BY-SA 4.0</a:t>
            </a:r>
            <a:r>
              <a:rPr lang="en-GB" dirty="0"/>
              <a:t>, unless otherwise stated. </a:t>
            </a:r>
            <a:endParaRPr lang="en-US" dirty="0"/>
          </a:p>
          <a:p>
            <a:pPr latinLnBrk="0"/>
            <a:endParaRPr lang="en-GB" dirty="0"/>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dirty="0">
                <a:solidFill>
                  <a:schemeClr val="dk1"/>
                </a:solidFill>
                <a:ea typeface="Public Sans"/>
                <a:cs typeface="Public Sans"/>
                <a:sym typeface="Public Sans"/>
                <a:hlinkClick r:id="rId8"/>
              </a:rPr>
              <a:t>IMG_3385</a:t>
            </a:r>
            <a:r>
              <a:rPr lang="en-US" dirty="0">
                <a:solidFill>
                  <a:schemeClr val="dk1"/>
                </a:solidFill>
                <a:ea typeface="Public Sans"/>
                <a:cs typeface="Public Sans"/>
                <a:sym typeface="Public Sans"/>
              </a:rPr>
              <a:t> by Erik De Haan is licensed </a:t>
            </a:r>
            <a:r>
              <a:rPr lang="en-US" dirty="0">
                <a:solidFill>
                  <a:schemeClr val="dk1"/>
                </a:solidFill>
                <a:ea typeface="Public Sans"/>
                <a:cs typeface="Public Sans"/>
                <a:sym typeface="Public Sans"/>
                <a:hlinkClick r:id="rId9"/>
              </a:rPr>
              <a:t>CC BY-NC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and Mitigating the impact of climate change on renewable energy sources : </a:t>
            </a:r>
            <a:r>
              <a:rPr lang="en-US" dirty="0">
                <a:solidFill>
                  <a:schemeClr val="dk1"/>
                </a:solidFill>
                <a:ea typeface="Public Sans"/>
                <a:cs typeface="Public Sans"/>
                <a:sym typeface="Public Sans"/>
                <a:hlinkClick r:id="rId10"/>
              </a:rPr>
              <a:t>Wind, finally</a:t>
            </a:r>
            <a:r>
              <a:rPr lang="en-US" dirty="0">
                <a:solidFill>
                  <a:schemeClr val="dk1"/>
                </a:solidFill>
                <a:ea typeface="Public Sans"/>
                <a:cs typeface="Public Sans"/>
                <a:sym typeface="Public Sans"/>
              </a:rPr>
              <a:t> by Kim Jensen is licensed </a:t>
            </a:r>
            <a:r>
              <a:rPr lang="en-US" dirty="0">
                <a:solidFill>
                  <a:schemeClr val="dk1"/>
                </a:solidFill>
                <a:ea typeface="Public Sans"/>
                <a:cs typeface="Public Sans"/>
                <a:sym typeface="Public Sans"/>
                <a:hlinkClick r:id="rId9"/>
              </a:rPr>
              <a:t>CC BY-NC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What is Climate Change?: </a:t>
            </a:r>
            <a:r>
              <a:rPr lang="en-US" dirty="0">
                <a:solidFill>
                  <a:schemeClr val="dk1"/>
                </a:solidFill>
                <a:ea typeface="Public Sans"/>
                <a:cs typeface="Public Sans"/>
                <a:sym typeface="Public Sans"/>
                <a:hlinkClick r:id="rId11"/>
              </a:rPr>
              <a:t>Climate Change</a:t>
            </a:r>
            <a:r>
              <a:rPr lang="en-US" dirty="0">
                <a:solidFill>
                  <a:schemeClr val="dk1"/>
                </a:solidFill>
                <a:ea typeface="Public Sans"/>
                <a:cs typeface="Public Sans"/>
                <a:sym typeface="Public Sans"/>
              </a:rPr>
              <a:t> by Andreas </a:t>
            </a:r>
            <a:r>
              <a:rPr lang="en-US" dirty="0" err="1">
                <a:solidFill>
                  <a:schemeClr val="dk1"/>
                </a:solidFill>
                <a:ea typeface="Public Sans"/>
                <a:cs typeface="Public Sans"/>
                <a:sym typeface="Public Sans"/>
              </a:rPr>
              <a:t>Manessinger</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2"/>
              </a:rPr>
              <a:t>CC BY-SA 2.0</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What is the potential impact of climate change on solar energy?: </a:t>
            </a:r>
            <a:r>
              <a:rPr lang="en-US" dirty="0">
                <a:solidFill>
                  <a:schemeClr val="dk1"/>
                </a:solidFill>
                <a:ea typeface="Public Sans"/>
                <a:cs typeface="Public Sans"/>
                <a:sym typeface="Public Sans"/>
                <a:hlinkClick r:id="rId13"/>
              </a:rPr>
              <a:t>Solar panels</a:t>
            </a:r>
            <a:r>
              <a:rPr lang="en-US" dirty="0">
                <a:solidFill>
                  <a:schemeClr val="dk1"/>
                </a:solidFill>
                <a:ea typeface="Public Sans"/>
                <a:cs typeface="Public Sans"/>
                <a:sym typeface="Public Sans"/>
              </a:rPr>
              <a:t> by Jonathan Cutrer is licensed </a:t>
            </a:r>
            <a:r>
              <a:rPr lang="en-US" dirty="0">
                <a:solidFill>
                  <a:schemeClr val="dk1"/>
                </a:solidFill>
                <a:ea typeface="Public Sans"/>
                <a:cs typeface="Public Sans"/>
                <a:sym typeface="Public Sans"/>
                <a:hlinkClick r:id="rId9"/>
              </a:rPr>
              <a:t>CC BY-NC 2.0. </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What is the potential impact of climate change on wind energy?: </a:t>
            </a:r>
            <a:r>
              <a:rPr lang="en-US" dirty="0">
                <a:solidFill>
                  <a:schemeClr val="dk1"/>
                </a:solidFill>
                <a:ea typeface="Public Sans"/>
                <a:cs typeface="Public Sans"/>
                <a:sym typeface="Public Sans"/>
                <a:hlinkClick r:id="rId14"/>
              </a:rPr>
              <a:t>electricity</a:t>
            </a:r>
            <a:r>
              <a:rPr lang="en-US" dirty="0">
                <a:solidFill>
                  <a:schemeClr val="dk1"/>
                </a:solidFill>
                <a:ea typeface="Public Sans"/>
                <a:cs typeface="Public Sans"/>
                <a:sym typeface="Public Sans"/>
              </a:rPr>
              <a:t> by Jeanne </a:t>
            </a:r>
            <a:r>
              <a:rPr lang="en-US" dirty="0" err="1">
                <a:solidFill>
                  <a:schemeClr val="dk1"/>
                </a:solidFill>
                <a:ea typeface="Public Sans"/>
                <a:cs typeface="Public Sans"/>
                <a:sym typeface="Public Sans"/>
              </a:rPr>
              <a:t>Menjoulet</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5"/>
              </a:rPr>
              <a:t>CC BY 2.0</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200" dirty="0">
                <a:solidFill>
                  <a:schemeClr val="dk1"/>
                </a:solidFill>
                <a:ea typeface="Public Sans"/>
                <a:cs typeface="Public Sans"/>
                <a:sym typeface="Public Sans"/>
              </a:rPr>
              <a:t>What is the potential impact of climate change on small scale hydropower?: </a:t>
            </a:r>
            <a:r>
              <a:rPr lang="en-US" sz="1200" dirty="0">
                <a:solidFill>
                  <a:schemeClr val="dk1"/>
                </a:solidFill>
                <a:ea typeface="Public Sans"/>
                <a:cs typeface="Public Sans"/>
                <a:sym typeface="Public Sans"/>
                <a:hlinkClick r:id="rId16"/>
              </a:rPr>
              <a:t>Mini Hydro Power Plant</a:t>
            </a:r>
            <a:r>
              <a:rPr lang="en-US" sz="1200" dirty="0">
                <a:solidFill>
                  <a:schemeClr val="dk1"/>
                </a:solidFill>
                <a:ea typeface="Public Sans"/>
                <a:cs typeface="Public Sans"/>
                <a:sym typeface="Public Sans"/>
              </a:rPr>
              <a:t> by Sergii </a:t>
            </a:r>
            <a:r>
              <a:rPr lang="en-US" sz="1200" dirty="0" err="1">
                <a:solidFill>
                  <a:schemeClr val="dk1"/>
                </a:solidFill>
                <a:ea typeface="Public Sans"/>
                <a:cs typeface="Public Sans"/>
                <a:sym typeface="Public Sans"/>
              </a:rPr>
              <a:t>Gulenok</a:t>
            </a:r>
            <a:r>
              <a:rPr lang="en-US" sz="1200" dirty="0">
                <a:solidFill>
                  <a:schemeClr val="dk1"/>
                </a:solidFill>
                <a:ea typeface="Public Sans"/>
                <a:cs typeface="Public Sans"/>
                <a:sym typeface="Public Sans"/>
              </a:rPr>
              <a:t> is </a:t>
            </a:r>
            <a:r>
              <a:rPr lang="en-US" dirty="0">
                <a:solidFill>
                  <a:schemeClr val="dk1"/>
                </a:solidFill>
                <a:ea typeface="Public Sans"/>
                <a:cs typeface="Public Sans"/>
                <a:sym typeface="Public Sans"/>
              </a:rPr>
              <a:t>licensed </a:t>
            </a:r>
            <a:r>
              <a:rPr lang="en-US" dirty="0">
                <a:solidFill>
                  <a:schemeClr val="dk1"/>
                </a:solidFill>
                <a:ea typeface="Public Sans"/>
                <a:cs typeface="Public Sans"/>
                <a:sym typeface="Public Sans"/>
                <a:hlinkClick r:id="rId9"/>
              </a:rPr>
              <a:t>CC BY-NC 2.0. </a:t>
            </a:r>
            <a:endParaRPr lang="en-US" sz="1200" dirty="0">
              <a:solidFill>
                <a:schemeClr val="dk1"/>
              </a:solidFill>
              <a:ea typeface="Public Sans"/>
              <a:cs typeface="Public Sans"/>
              <a:sym typeface="Public Sans"/>
            </a:endParaRPr>
          </a:p>
          <a:p>
            <a:pPr latinLnBrk="0"/>
            <a:endParaRPr lang="en-US" sz="1200" dirty="0">
              <a:solidFill>
                <a:schemeClr val="dk1"/>
              </a:solidFill>
              <a:ea typeface="Public Sans"/>
              <a:cs typeface="Public Sans"/>
              <a:sym typeface="Public Sans"/>
            </a:endParaRPr>
          </a:p>
          <a:p>
            <a:endParaRPr lang="en-GB" dirty="0"/>
          </a:p>
          <a:p>
            <a:endParaRPr lang="en-GB" dirty="0"/>
          </a:p>
          <a:p>
            <a:endParaRPr lang="en-GB" dirty="0"/>
          </a:p>
          <a:p>
            <a:r>
              <a:rPr lang="en-GB" dirty="0"/>
              <a:t>https://energy.ec.europa.eu/topics/renewable-energy/solar-energy_en#photovoltaics</a:t>
            </a:r>
          </a:p>
          <a:p>
            <a:r>
              <a:rPr lang="en-GB" dirty="0"/>
              <a:t>https://</a:t>
            </a:r>
            <a:r>
              <a:rPr lang="en-GB" dirty="0" err="1"/>
              <a:t>energy.ec.europa.eu</a:t>
            </a:r>
            <a:r>
              <a:rPr lang="en-GB" dirty="0"/>
              <a:t>/topics/renewable-energy/</a:t>
            </a:r>
            <a:r>
              <a:rPr lang="en-GB" dirty="0" err="1"/>
              <a:t>eu</a:t>
            </a:r>
            <a:r>
              <a:rPr lang="en-GB" dirty="0"/>
              <a:t>-wind-</a:t>
            </a:r>
            <a:r>
              <a:rPr lang="en-GB" dirty="0" err="1"/>
              <a:t>energy_en</a:t>
            </a:r>
            <a:endParaRPr lang="en-GB" dirty="0"/>
          </a:p>
          <a:p>
            <a:r>
              <a:rPr lang="en-GB" dirty="0"/>
              <a:t>https://</a:t>
            </a:r>
            <a:r>
              <a:rPr lang="en-GB" dirty="0" err="1"/>
              <a:t>energy.ec.europa.eu</a:t>
            </a:r>
            <a:r>
              <a:rPr lang="en-GB" dirty="0"/>
              <a:t>/topics/renewable-energy/</a:t>
            </a:r>
            <a:r>
              <a:rPr lang="en-GB" dirty="0" err="1"/>
              <a:t>hydropower_en</a:t>
            </a:r>
            <a:endParaRPr lang="en-GB" dirty="0"/>
          </a:p>
          <a:p>
            <a:pPr marL="0" marR="0" lvl="0" indent="0" algn="l" defTabSz="914400" rtl="0" eaLnBrk="1" fontAlgn="auto" latinLnBrk="1" hangingPunct="1">
              <a:lnSpc>
                <a:spcPct val="100000"/>
              </a:lnSpc>
              <a:spcBef>
                <a:spcPts val="0"/>
              </a:spcBef>
              <a:spcAft>
                <a:spcPts val="0"/>
              </a:spcAft>
              <a:buClrTx/>
              <a:buSzTx/>
              <a:buFontTx/>
              <a:buNone/>
              <a:tabLst/>
              <a:defRPr/>
            </a:pPr>
            <a:r>
              <a:rPr lang="en-BE" dirty="0"/>
              <a:t>https://commission.europa.eu/legal-notice_en#copyright-notice</a:t>
            </a:r>
            <a:endParaRPr lang="en-GB" dirty="0"/>
          </a:p>
          <a:p>
            <a:endParaRPr lang="en-GB" dirty="0"/>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22</a:t>
            </a:fld>
            <a:endParaRPr lang="ko-KR" altLang="en-US"/>
          </a:p>
        </p:txBody>
      </p:sp>
    </p:spTree>
    <p:extLst>
      <p:ext uri="{BB962C8B-B14F-4D97-AF65-F5344CB8AC3E}">
        <p14:creationId xmlns:p14="http://schemas.microsoft.com/office/powerpoint/2010/main" val="3304135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B6F8E-2086-60A9-CF02-411103252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1D396-C54F-51E4-A8D9-84659A78AE46}"/>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B24E475-ABC4-F2D1-BD63-4370D7AC19F2}"/>
              </a:ext>
            </a:extLst>
          </p:cNvPr>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1"/>
                </a:solidFill>
                <a:latin typeface="+mn-lt"/>
                <a:ea typeface="+mn-ea"/>
                <a:cs typeface="Arial" panose="020B0604020202020204" pitchFamily="34" charset="0"/>
              </a:rPr>
              <a:t>Acknowledgements</a:t>
            </a:r>
          </a:p>
          <a:p>
            <a:pPr latinLnBrk="0">
              <a:buSzPts val="2800"/>
            </a:pPr>
            <a:r>
              <a:rPr lang="en-GB" sz="1200" dirty="0">
                <a:solidFill>
                  <a:srgbClr val="231F20"/>
                </a:solidFill>
                <a:ea typeface="Calibri"/>
                <a:cs typeface="Calibri"/>
              </a:rPr>
              <a:t>The following resources were used to inform this presentation: </a:t>
            </a:r>
          </a:p>
          <a:p>
            <a:pPr marL="285750" indent="-285750" latinLnBrk="0">
              <a:buSzPts val="2800"/>
              <a:buFont typeface="Arial" panose="020B0604020202020204" pitchFamily="34" charset="0"/>
              <a:buChar char="•"/>
            </a:pPr>
            <a:endParaRPr lang="en-US" sz="1200" dirty="0">
              <a:solidFill>
                <a:schemeClr val="dk1"/>
              </a:solidFill>
            </a:endParaRPr>
          </a:p>
          <a:p>
            <a:pPr marL="285750" indent="-285750" latinLnBrk="0">
              <a:buSzPts val="2800"/>
              <a:buFont typeface="Arial" panose="020B0604020202020204" pitchFamily="34" charset="0"/>
              <a:buChar char="•"/>
            </a:pPr>
            <a:r>
              <a:rPr lang="en-US" sz="1200" dirty="0">
                <a:solidFill>
                  <a:schemeClr val="dk1"/>
                </a:solidFill>
              </a:rPr>
              <a:t>Gahlot, S. (2024) </a:t>
            </a:r>
            <a:r>
              <a:rPr lang="en-US" sz="1200" i="1" dirty="0">
                <a:solidFill>
                  <a:schemeClr val="dk1"/>
                </a:solidFill>
              </a:rPr>
              <a:t>Climate change and wind power: The winds of change. </a:t>
            </a:r>
            <a:r>
              <a:rPr lang="en-US" sz="1200" dirty="0">
                <a:solidFill>
                  <a:schemeClr val="dk1"/>
                </a:solidFill>
              </a:rPr>
              <a:t>Prevention Web/Swiss Reinsurance Company (Swiss RE). </a:t>
            </a:r>
            <a:r>
              <a:rPr lang="en-GB" sz="1200" dirty="0">
                <a:solidFill>
                  <a:srgbClr val="3F3F3F"/>
                </a:solidFill>
                <a:effectLst/>
              </a:rPr>
              <a:t>https://www.preventionweb.net/news/climate-change-and-wind-power-winds-change</a:t>
            </a:r>
            <a:endParaRPr lang="en-US" sz="1200" dirty="0">
              <a:solidFill>
                <a:schemeClr val="dk1"/>
              </a:solidFill>
            </a:endParaRPr>
          </a:p>
          <a:p>
            <a:pPr marL="285750" indent="-285750" latinLnBrk="0">
              <a:buSzPts val="2800"/>
              <a:buFont typeface="Arial" panose="020B0604020202020204" pitchFamily="34" charset="0"/>
              <a:buChar char="•"/>
            </a:pPr>
            <a:r>
              <a:rPr lang="en-US" sz="1200" dirty="0">
                <a:solidFill>
                  <a:schemeClr val="dk1"/>
                </a:solidFill>
              </a:rPr>
              <a:t>Gernaat, D. E. H. J., de Boer, H. S., </a:t>
            </a:r>
            <a:r>
              <a:rPr lang="en-US" sz="1200" dirty="0" err="1">
                <a:solidFill>
                  <a:schemeClr val="dk1"/>
                </a:solidFill>
              </a:rPr>
              <a:t>Daioglou</a:t>
            </a:r>
            <a:r>
              <a:rPr lang="en-US" sz="1200" dirty="0">
                <a:solidFill>
                  <a:schemeClr val="dk1"/>
                </a:solidFill>
              </a:rPr>
              <a:t>, V., </a:t>
            </a:r>
            <a:r>
              <a:rPr lang="en-US" sz="1200" dirty="0" err="1">
                <a:solidFill>
                  <a:schemeClr val="dk1"/>
                </a:solidFill>
              </a:rPr>
              <a:t>Yalew</a:t>
            </a:r>
            <a:r>
              <a:rPr lang="en-US" sz="1200" dirty="0">
                <a:solidFill>
                  <a:schemeClr val="dk1"/>
                </a:solidFill>
              </a:rPr>
              <a:t>, S. G., Müller, C., &amp; van Vuuren, D. P. (2021). Climate change impacts on renewable energy supply. </a:t>
            </a:r>
            <a:r>
              <a:rPr lang="en-US" sz="1200" i="1" dirty="0">
                <a:solidFill>
                  <a:schemeClr val="dk1"/>
                </a:solidFill>
              </a:rPr>
              <a:t>Nature Climate Change</a:t>
            </a:r>
            <a:r>
              <a:rPr lang="en-US" sz="1200" dirty="0">
                <a:solidFill>
                  <a:schemeClr val="dk1"/>
                </a:solidFill>
              </a:rPr>
              <a:t>, </a:t>
            </a:r>
            <a:r>
              <a:rPr lang="en-US" sz="1200" i="1" dirty="0">
                <a:solidFill>
                  <a:schemeClr val="dk1"/>
                </a:solidFill>
              </a:rPr>
              <a:t>11</a:t>
            </a:r>
            <a:r>
              <a:rPr lang="en-US" sz="1200" dirty="0">
                <a:solidFill>
                  <a:schemeClr val="dk1"/>
                </a:solidFill>
              </a:rPr>
              <a:t>(2), 119–125. </a:t>
            </a:r>
            <a:r>
              <a:rPr lang="en-US" sz="1200" dirty="0">
                <a:solidFill>
                  <a:schemeClr val="dk1"/>
                </a:solidFill>
                <a:hlinkClick r:id="rId3">
                  <a:extLst>
                    <a:ext uri="{A12FA001-AC4F-418D-AE19-62706E023703}">
                      <ahyp:hlinkClr xmlns:ahyp="http://schemas.microsoft.com/office/drawing/2018/hyperlinkcolor" val="tx"/>
                    </a:ext>
                  </a:extLst>
                </a:hlinkClick>
              </a:rPr>
              <a:t>https://doi.org/10.1038/s41558-020-00949-9</a:t>
            </a:r>
            <a:endParaRPr lang="en-US" sz="1200" dirty="0">
              <a:solidFill>
                <a:schemeClr val="dk1"/>
              </a:solidFill>
              <a:hlinkClick r:id="" action="ppaction://noaction">
                <a:extLst>
                  <a:ext uri="{A12FA001-AC4F-418D-AE19-62706E023703}">
                    <ahyp:hlinkClr xmlns:ahyp="http://schemas.microsoft.com/office/drawing/2018/hyperlinkcolor" val="tx"/>
                  </a:ext>
                </a:extLst>
              </a:hlinkClick>
            </a:endParaRPr>
          </a:p>
          <a:p>
            <a:pPr marL="285750" indent="-285750" latinLnBrk="0">
              <a:buClr>
                <a:schemeClr val="dk1"/>
              </a:buClr>
              <a:buSzPts val="2800"/>
              <a:buFont typeface="Arial" panose="020B0604020202020204" pitchFamily="34" charset="0"/>
              <a:buChar char="•"/>
            </a:pPr>
            <a:r>
              <a:rPr lang="en-US" sz="1200" dirty="0">
                <a:solidFill>
                  <a:schemeClr val="dk1"/>
                </a:solidFill>
              </a:rPr>
              <a:t>Herrmann, A., </a:t>
            </a:r>
            <a:r>
              <a:rPr lang="en-US" sz="1200" dirty="0" err="1">
                <a:solidFill>
                  <a:schemeClr val="dk1"/>
                </a:solidFill>
              </a:rPr>
              <a:t>Mädlow</a:t>
            </a:r>
            <a:r>
              <a:rPr lang="en-US" sz="1200" dirty="0">
                <a:solidFill>
                  <a:schemeClr val="dk1"/>
                </a:solidFill>
              </a:rPr>
              <a:t>, A., Gross, U., &amp; Krause, H. (2016). </a:t>
            </a:r>
            <a:r>
              <a:rPr lang="en-US" sz="1200" i="1" dirty="0" err="1">
                <a:solidFill>
                  <a:schemeClr val="dk1"/>
                </a:solidFill>
              </a:rPr>
              <a:t>Auswirkungen</a:t>
            </a:r>
            <a:r>
              <a:rPr lang="en-US" sz="1200" i="1" dirty="0">
                <a:solidFill>
                  <a:schemeClr val="dk1"/>
                </a:solidFill>
              </a:rPr>
              <a:t> des </a:t>
            </a:r>
            <a:r>
              <a:rPr lang="en-US" sz="1200" i="1" dirty="0" err="1">
                <a:solidFill>
                  <a:schemeClr val="dk1"/>
                </a:solidFill>
              </a:rPr>
              <a:t>Klimawandels</a:t>
            </a:r>
            <a:r>
              <a:rPr lang="en-US" sz="1200" i="1" dirty="0">
                <a:solidFill>
                  <a:schemeClr val="dk1"/>
                </a:solidFill>
              </a:rPr>
              <a:t> auf den </a:t>
            </a:r>
            <a:r>
              <a:rPr lang="en-US" sz="1200" i="1" dirty="0" err="1">
                <a:solidFill>
                  <a:schemeClr val="dk1"/>
                </a:solidFill>
              </a:rPr>
              <a:t>Energiebedarf</a:t>
            </a:r>
            <a:r>
              <a:rPr lang="en-US" sz="1200" i="1" dirty="0">
                <a:solidFill>
                  <a:schemeClr val="dk1"/>
                </a:solidFill>
              </a:rPr>
              <a:t> von </a:t>
            </a:r>
            <a:r>
              <a:rPr lang="en-US" sz="1200" i="1" dirty="0" err="1">
                <a:solidFill>
                  <a:schemeClr val="dk1"/>
                </a:solidFill>
              </a:rPr>
              <a:t>Gebäuden</a:t>
            </a:r>
            <a:r>
              <a:rPr lang="en-US" sz="1200" i="1" dirty="0">
                <a:solidFill>
                  <a:schemeClr val="dk1"/>
                </a:solidFill>
              </a:rPr>
              <a:t> und den </a:t>
            </a:r>
            <a:r>
              <a:rPr lang="en-US" sz="1200" i="1" dirty="0" err="1">
                <a:solidFill>
                  <a:schemeClr val="dk1"/>
                </a:solidFill>
              </a:rPr>
              <a:t>Ertrag</a:t>
            </a:r>
            <a:r>
              <a:rPr lang="en-US" sz="1200" i="1" dirty="0">
                <a:solidFill>
                  <a:schemeClr val="dk1"/>
                </a:solidFill>
              </a:rPr>
              <a:t> </a:t>
            </a:r>
            <a:r>
              <a:rPr lang="en-US" sz="1200" i="1" dirty="0" err="1">
                <a:solidFill>
                  <a:schemeClr val="dk1"/>
                </a:solidFill>
              </a:rPr>
              <a:t>erneuerbarer</a:t>
            </a:r>
            <a:r>
              <a:rPr lang="en-US" sz="1200" i="1" dirty="0">
                <a:solidFill>
                  <a:schemeClr val="dk1"/>
                </a:solidFill>
              </a:rPr>
              <a:t> </a:t>
            </a:r>
            <a:r>
              <a:rPr lang="en-US" sz="1200" i="1" dirty="0" err="1">
                <a:solidFill>
                  <a:schemeClr val="dk1"/>
                </a:solidFill>
              </a:rPr>
              <a:t>Energien</a:t>
            </a:r>
            <a:r>
              <a:rPr lang="en-US" sz="1200" dirty="0">
                <a:solidFill>
                  <a:schemeClr val="dk1"/>
                </a:solidFill>
              </a:rPr>
              <a:t>. 9.</a:t>
            </a:r>
          </a:p>
          <a:p>
            <a:pPr marL="285750" indent="-285750" latinLnBrk="0">
              <a:buClr>
                <a:schemeClr val="dk1"/>
              </a:buClr>
              <a:buSzPts val="2800"/>
              <a:buFont typeface="Arial" panose="020B0604020202020204" pitchFamily="34" charset="0"/>
              <a:buChar char="•"/>
            </a:pPr>
            <a:r>
              <a:rPr lang="en-US" sz="1200" dirty="0">
                <a:solidFill>
                  <a:schemeClr val="dk1"/>
                </a:solidFill>
              </a:rPr>
              <a:t>IRENA. (2019). </a:t>
            </a:r>
            <a:r>
              <a:rPr lang="en-US" sz="1200" i="1" dirty="0">
                <a:solidFill>
                  <a:schemeClr val="dk1"/>
                </a:solidFill>
              </a:rPr>
              <a:t>Climate Change and Renewable Energy</a:t>
            </a:r>
            <a:r>
              <a:rPr lang="en-US" sz="1200" dirty="0">
                <a:solidFill>
                  <a:schemeClr val="dk1"/>
                </a:solidFill>
              </a:rPr>
              <a:t>. International Renewable Energy Agency. </a:t>
            </a:r>
            <a:r>
              <a:rPr lang="en-US" sz="1200" dirty="0">
                <a:solidFill>
                  <a:schemeClr val="dk1"/>
                </a:solidFill>
                <a:hlinkClick r:id="rId4">
                  <a:extLst>
                    <a:ext uri="{A12FA001-AC4F-418D-AE19-62706E023703}">
                      <ahyp:hlinkClr xmlns:ahyp="http://schemas.microsoft.com/office/drawing/2018/hyperlinkcolor" val="tx"/>
                    </a:ext>
                  </a:extLst>
                </a:hlinkClick>
              </a:rPr>
              <a:t>https://www.irena.org/-/media/Files/IRENA/Agency/Publication/2019/Jun/IRENA_G20_climate_sustainability_2019.pdf</a:t>
            </a:r>
            <a:endParaRPr lang="en-US" sz="1200" dirty="0">
              <a:solidFill>
                <a:schemeClr val="dk1"/>
              </a:solidFill>
            </a:endParaRPr>
          </a:p>
          <a:p>
            <a:pPr marL="285750" indent="-285750" latinLnBrk="0">
              <a:buClr>
                <a:schemeClr val="dk1"/>
              </a:buClr>
              <a:buSzPts val="2800"/>
              <a:buFont typeface="Arial" panose="020B0604020202020204" pitchFamily="34" charset="0"/>
              <a:buChar char="•"/>
            </a:pPr>
            <a:r>
              <a:rPr lang="en-US" sz="1200" dirty="0">
                <a:solidFill>
                  <a:schemeClr val="dk1"/>
                </a:solidFill>
              </a:rPr>
              <a:t>Okonkwo, P. C., Nwokolo, S. C., Udo, S. O., </a:t>
            </a:r>
            <a:r>
              <a:rPr lang="en-US" sz="1200" dirty="0" err="1">
                <a:solidFill>
                  <a:schemeClr val="dk1"/>
                </a:solidFill>
              </a:rPr>
              <a:t>Obiwulu</a:t>
            </a:r>
            <a:r>
              <a:rPr lang="en-US" sz="1200" dirty="0">
                <a:solidFill>
                  <a:schemeClr val="dk1"/>
                </a:solidFill>
              </a:rPr>
              <a:t>, A. U., </a:t>
            </a:r>
            <a:r>
              <a:rPr lang="en-US" sz="1200" dirty="0" err="1">
                <a:solidFill>
                  <a:schemeClr val="dk1"/>
                </a:solidFill>
              </a:rPr>
              <a:t>Onnoghen</a:t>
            </a:r>
            <a:r>
              <a:rPr lang="en-US" sz="1200" dirty="0">
                <a:solidFill>
                  <a:schemeClr val="dk1"/>
                </a:solidFill>
              </a:rPr>
              <a:t>, U. N., </a:t>
            </a:r>
            <a:r>
              <a:rPr lang="en-US" sz="1200" dirty="0" err="1">
                <a:solidFill>
                  <a:schemeClr val="dk1"/>
                </a:solidFill>
              </a:rPr>
              <a:t>Alarifi</a:t>
            </a:r>
            <a:r>
              <a:rPr lang="en-US" sz="1200" dirty="0">
                <a:solidFill>
                  <a:schemeClr val="dk1"/>
                </a:solidFill>
              </a:rPr>
              <a:t>, S. S., </a:t>
            </a:r>
            <a:r>
              <a:rPr lang="en-US" sz="1200" dirty="0" err="1">
                <a:solidFill>
                  <a:schemeClr val="dk1"/>
                </a:solidFill>
              </a:rPr>
              <a:t>Eldosouky</a:t>
            </a:r>
            <a:r>
              <a:rPr lang="en-US" sz="1200" dirty="0">
                <a:solidFill>
                  <a:schemeClr val="dk1"/>
                </a:solidFill>
              </a:rPr>
              <a:t>, A. M., Ekwok, S. E., Andras, P. &amp; Akpan, A. E. (2025) </a:t>
            </a:r>
            <a:r>
              <a:rPr lang="en-US" sz="1200" i="1" dirty="0">
                <a:solidFill>
                  <a:schemeClr val="dk1"/>
                </a:solidFill>
              </a:rPr>
              <a:t>Solar PV systems under weather extremes: Case studies, classification, vulnerability assessment and adaptation pathways. </a:t>
            </a:r>
            <a:r>
              <a:rPr lang="en-US" sz="1200" dirty="0">
                <a:solidFill>
                  <a:schemeClr val="dk1"/>
                </a:solidFill>
              </a:rPr>
              <a:t>Science Direct: Energy Reports. Volume 13, June 2025, pgs. 929-959. </a:t>
            </a:r>
            <a:r>
              <a:rPr lang="en-US" sz="1200" dirty="0">
                <a:solidFill>
                  <a:schemeClr val="dk1"/>
                </a:solidFill>
                <a:hlinkClick r:id="rId5"/>
              </a:rPr>
              <a:t>https://www.sciencedirect.com/science/article/pii/S2352484724008813#:~:text=Hurricanes%20can%20inflict%20direct%20damage,may%20harm%20solar%20photovoltaic%20systems.%20%20Energy%20Reports,%20Volume%2013,2025,Pages%20929-959,ISSN%202352-4847</a:t>
            </a:r>
            <a:r>
              <a:rPr lang="en-US" sz="1200" dirty="0">
                <a:solidFill>
                  <a:schemeClr val="dk1"/>
                </a:solidFill>
              </a:rPr>
              <a:t> </a:t>
            </a:r>
          </a:p>
          <a:p>
            <a:pPr marL="285750" indent="-285750" latinLnBrk="0">
              <a:buClr>
                <a:schemeClr val="dk1"/>
              </a:buClr>
              <a:buSzPts val="2800"/>
              <a:buFont typeface="Arial" panose="020B0604020202020204" pitchFamily="34" charset="0"/>
              <a:buChar char="•"/>
            </a:pPr>
            <a:r>
              <a:rPr lang="en-US" sz="1200" dirty="0">
                <a:solidFill>
                  <a:schemeClr val="dk1"/>
                </a:solidFill>
              </a:rPr>
              <a:t>Russo, M. A., Carvalho, D., Martins, N., &amp; Monteiro, A. (2022). Forecasting the inevitable: A review on the impacts of climate change on renewable energy resources. </a:t>
            </a:r>
            <a:r>
              <a:rPr lang="en-US" sz="1200" i="1" dirty="0">
                <a:solidFill>
                  <a:schemeClr val="dk1"/>
                </a:solidFill>
              </a:rPr>
              <a:t>Sustainable Energy Technologies and Assessments</a:t>
            </a:r>
            <a:r>
              <a:rPr lang="en-US" sz="1200" dirty="0">
                <a:solidFill>
                  <a:schemeClr val="dk1"/>
                </a:solidFill>
              </a:rPr>
              <a:t>, </a:t>
            </a:r>
            <a:r>
              <a:rPr lang="en-US" sz="1200" i="1" dirty="0">
                <a:solidFill>
                  <a:schemeClr val="dk1"/>
                </a:solidFill>
              </a:rPr>
              <a:t>52</a:t>
            </a:r>
            <a:r>
              <a:rPr lang="en-US" sz="1200" dirty="0">
                <a:solidFill>
                  <a:schemeClr val="dk1"/>
                </a:solidFill>
              </a:rPr>
              <a:t>, 102283. </a:t>
            </a:r>
            <a:r>
              <a:rPr lang="en-US" sz="1200" dirty="0">
                <a:solidFill>
                  <a:schemeClr val="dk1"/>
                </a:solidFill>
                <a:hlinkClick r:id="rId6">
                  <a:extLst>
                    <a:ext uri="{A12FA001-AC4F-418D-AE19-62706E023703}">
                      <ahyp:hlinkClr xmlns:ahyp="http://schemas.microsoft.com/office/drawing/2018/hyperlinkcolor" val="tx"/>
                    </a:ext>
                  </a:extLst>
                </a:hlinkClick>
              </a:rPr>
              <a:t>https://doi.org/10.1016/j.seta.2022.102283</a:t>
            </a:r>
            <a:endParaRPr lang="en-US" sz="1200" dirty="0">
              <a:solidFill>
                <a:schemeClr val="dk1"/>
              </a:solidFill>
            </a:endParaRPr>
          </a:p>
          <a:p>
            <a:pPr marL="285750" indent="-285750" latinLnBrk="0">
              <a:buClr>
                <a:schemeClr val="dk1"/>
              </a:buClr>
              <a:buSzPts val="2800"/>
              <a:buFont typeface="Arial" panose="020B0604020202020204" pitchFamily="34" charset="0"/>
              <a:buChar char="•"/>
            </a:pPr>
            <a:r>
              <a:rPr lang="en-US" sz="1200" dirty="0" err="1">
                <a:solidFill>
                  <a:schemeClr val="dk1"/>
                </a:solidFill>
              </a:rPr>
              <a:t>Solaun</a:t>
            </a:r>
            <a:r>
              <a:rPr lang="en-US" sz="1200" dirty="0">
                <a:solidFill>
                  <a:schemeClr val="dk1"/>
                </a:solidFill>
              </a:rPr>
              <a:t>, K., &amp; </a:t>
            </a:r>
            <a:r>
              <a:rPr lang="en-US" sz="1200" dirty="0" err="1">
                <a:solidFill>
                  <a:schemeClr val="dk1"/>
                </a:solidFill>
              </a:rPr>
              <a:t>Cerdá</a:t>
            </a:r>
            <a:r>
              <a:rPr lang="en-US" sz="1200" dirty="0">
                <a:solidFill>
                  <a:schemeClr val="dk1"/>
                </a:solidFill>
              </a:rPr>
              <a:t>, E. (2019). Climate change impacts on renewable energy generation. A review of quantitative projections. </a:t>
            </a:r>
            <a:r>
              <a:rPr lang="en-US" sz="1200" i="1" dirty="0">
                <a:solidFill>
                  <a:schemeClr val="dk1"/>
                </a:solidFill>
              </a:rPr>
              <a:t>Renewable and Sustainable Energy Reviews</a:t>
            </a:r>
            <a:r>
              <a:rPr lang="en-US" sz="1200" dirty="0">
                <a:solidFill>
                  <a:schemeClr val="dk1"/>
                </a:solidFill>
              </a:rPr>
              <a:t>, </a:t>
            </a:r>
            <a:r>
              <a:rPr lang="en-US" sz="1200" i="1" dirty="0">
                <a:solidFill>
                  <a:schemeClr val="dk1"/>
                </a:solidFill>
              </a:rPr>
              <a:t>116</a:t>
            </a:r>
            <a:r>
              <a:rPr lang="en-US" sz="1200" dirty="0">
                <a:solidFill>
                  <a:schemeClr val="dk1"/>
                </a:solidFill>
              </a:rPr>
              <a:t>, 109415. </a:t>
            </a:r>
            <a:r>
              <a:rPr lang="en-US" sz="1200" dirty="0">
                <a:solidFill>
                  <a:schemeClr val="dk1"/>
                </a:solidFill>
                <a:hlinkClick r:id="rId7">
                  <a:extLst>
                    <a:ext uri="{A12FA001-AC4F-418D-AE19-62706E023703}">
                      <ahyp:hlinkClr xmlns:ahyp="http://schemas.microsoft.com/office/drawing/2018/hyperlinkcolor" val="tx"/>
                    </a:ext>
                  </a:extLst>
                </a:hlinkClick>
              </a:rPr>
              <a:t>https://doi.org/10.1016/j.rser.2019.109415</a:t>
            </a:r>
            <a:endParaRPr lang="en-US" sz="1200" dirty="0">
              <a:solidFill>
                <a:schemeClr val="dk1"/>
              </a:solidFill>
            </a:endParaRPr>
          </a:p>
          <a:p>
            <a:pPr marL="285750" indent="-285750" latinLnBrk="0">
              <a:buClr>
                <a:schemeClr val="dk1"/>
              </a:buClr>
              <a:buSzPts val="2800"/>
              <a:buFont typeface="Arial" panose="020B0604020202020204" pitchFamily="34" charset="0"/>
              <a:buChar char="•"/>
            </a:pPr>
            <a:r>
              <a:rPr lang="en-US" sz="1200" dirty="0">
                <a:solidFill>
                  <a:schemeClr val="dk1"/>
                </a:solidFill>
              </a:rPr>
              <a:t>UNIDO, ICSHP (2022). World Small Hydropower Development Report 2022. Thematic Publication: Small Hydropower and Climate Change. United Nations Industrial Development Organization, Vienna, Austria; International Center on Small Hydro Power, Hangzhou, China. Available from </a:t>
            </a:r>
            <a:r>
              <a:rPr lang="en-US" sz="1200" dirty="0">
                <a:solidFill>
                  <a:schemeClr val="dk1"/>
                </a:solidFill>
                <a:hlinkClick r:id="rId8"/>
              </a:rPr>
              <a:t>www.unido.org/WSHPDR</a:t>
            </a:r>
            <a:r>
              <a:rPr lang="en-US" sz="1200" dirty="0">
                <a:solidFill>
                  <a:schemeClr val="dk1"/>
                </a:solidFill>
              </a:rPr>
              <a:t> </a:t>
            </a:r>
          </a:p>
          <a:p>
            <a:pPr marL="285750" indent="-285750" latinLnBrk="0">
              <a:buClr>
                <a:schemeClr val="dk1"/>
              </a:buClr>
              <a:buSzPts val="2800"/>
              <a:buFont typeface="Arial" panose="020B0604020202020204" pitchFamily="34" charset="0"/>
              <a:buChar char="•"/>
            </a:pPr>
            <a:r>
              <a:rPr lang="en-US" sz="1200" dirty="0">
                <a:solidFill>
                  <a:schemeClr val="dk1"/>
                </a:solidFill>
              </a:rPr>
              <a:t>Welt der </a:t>
            </a:r>
            <a:r>
              <a:rPr lang="en-US" sz="1200" dirty="0" err="1">
                <a:solidFill>
                  <a:schemeClr val="dk1"/>
                </a:solidFill>
              </a:rPr>
              <a:t>Physik</a:t>
            </a:r>
            <a:r>
              <a:rPr lang="en-US" sz="1200" dirty="0">
                <a:solidFill>
                  <a:schemeClr val="dk1"/>
                </a:solidFill>
              </a:rPr>
              <a:t>. (2021, </a:t>
            </a:r>
            <a:r>
              <a:rPr lang="en-US" sz="1200" dirty="0" err="1">
                <a:solidFill>
                  <a:schemeClr val="dk1"/>
                </a:solidFill>
              </a:rPr>
              <a:t>Januar</a:t>
            </a:r>
            <a:r>
              <a:rPr lang="en-US" sz="1200" dirty="0">
                <a:solidFill>
                  <a:schemeClr val="dk1"/>
                </a:solidFill>
              </a:rPr>
              <a:t> 11). </a:t>
            </a:r>
            <a:r>
              <a:rPr lang="en-US" sz="1200" i="1" dirty="0" err="1">
                <a:solidFill>
                  <a:schemeClr val="dk1"/>
                </a:solidFill>
              </a:rPr>
              <a:t>Erneuerbare</a:t>
            </a:r>
            <a:r>
              <a:rPr lang="en-US" sz="1200" i="1" dirty="0">
                <a:solidFill>
                  <a:schemeClr val="dk1"/>
                </a:solidFill>
              </a:rPr>
              <a:t> </a:t>
            </a:r>
            <a:r>
              <a:rPr lang="en-US" sz="1200" i="1" dirty="0" err="1">
                <a:solidFill>
                  <a:schemeClr val="dk1"/>
                </a:solidFill>
              </a:rPr>
              <a:t>Energien</a:t>
            </a:r>
            <a:r>
              <a:rPr lang="en-US" sz="1200" i="1" dirty="0">
                <a:solidFill>
                  <a:schemeClr val="dk1"/>
                </a:solidFill>
              </a:rPr>
              <a:t> </a:t>
            </a:r>
            <a:r>
              <a:rPr lang="en-US" sz="1200" i="1" dirty="0" err="1">
                <a:solidFill>
                  <a:schemeClr val="dk1"/>
                </a:solidFill>
              </a:rPr>
              <a:t>im</a:t>
            </a:r>
            <a:r>
              <a:rPr lang="en-US" sz="1200" i="1" dirty="0">
                <a:solidFill>
                  <a:schemeClr val="dk1"/>
                </a:solidFill>
              </a:rPr>
              <a:t> </a:t>
            </a:r>
            <a:r>
              <a:rPr lang="en-US" sz="1200" i="1" dirty="0" err="1">
                <a:solidFill>
                  <a:schemeClr val="dk1"/>
                </a:solidFill>
              </a:rPr>
              <a:t>Klimawandel</a:t>
            </a:r>
            <a:r>
              <a:rPr lang="en-US" sz="1200" dirty="0">
                <a:solidFill>
                  <a:schemeClr val="dk1"/>
                </a:solidFill>
              </a:rPr>
              <a:t>. </a:t>
            </a:r>
            <a:r>
              <a:rPr lang="en-US" sz="1200" dirty="0">
                <a:solidFill>
                  <a:schemeClr val="dk1"/>
                </a:solidFill>
                <a:hlinkClick r:id="rId9">
                  <a:extLst>
                    <a:ext uri="{A12FA001-AC4F-418D-AE19-62706E023703}">
                      <ahyp:hlinkClr xmlns:ahyp="http://schemas.microsoft.com/office/drawing/2018/hyperlinkcolor" val="tx"/>
                    </a:ext>
                  </a:extLst>
                </a:hlinkClick>
              </a:rPr>
              <a:t>https://www.weltderphysik.de/gebiet/technik/nachrichten/2021/erneuerbare-energien-im-klimawandel/</a:t>
            </a:r>
            <a:endParaRPr lang="en-US" sz="1200" dirty="0">
              <a:solidFill>
                <a:schemeClr val="dk1"/>
              </a:solidFill>
              <a:ea typeface="Calibri"/>
              <a:cs typeface="Calibri"/>
              <a:sym typeface="Calibri"/>
            </a:endParaRPr>
          </a:p>
          <a:p>
            <a:pPr latinLnBrk="0"/>
            <a:endParaRPr lang="en-GB" sz="1200" dirty="0"/>
          </a:p>
          <a:p>
            <a:endParaRPr lang="en-BE" dirty="0"/>
          </a:p>
        </p:txBody>
      </p:sp>
      <p:sp>
        <p:nvSpPr>
          <p:cNvPr id="4" name="Slide Number Placeholder 3">
            <a:extLst>
              <a:ext uri="{FF2B5EF4-FFF2-40B4-BE49-F238E27FC236}">
                <a16:creationId xmlns:a16="http://schemas.microsoft.com/office/drawing/2014/main" id="{84E6431C-3A27-12A0-EC4A-3D5A9C728E84}"/>
              </a:ext>
            </a:extLst>
          </p:cNvPr>
          <p:cNvSpPr>
            <a:spLocks noGrp="1"/>
          </p:cNvSpPr>
          <p:nvPr>
            <p:ph type="sldNum" sz="quarter" idx="5"/>
          </p:nvPr>
        </p:nvSpPr>
        <p:spPr/>
        <p:txBody>
          <a:bodyPr/>
          <a:lstStyle/>
          <a:p>
            <a:fld id="{F08FC7D2-309F-4B1D-AF63-DB3D4B544859}" type="slidenum">
              <a:rPr lang="ko-KR" altLang="en-US" smtClean="0"/>
              <a:t>23</a:t>
            </a:fld>
            <a:endParaRPr lang="ko-KR" altLang="en-US"/>
          </a:p>
        </p:txBody>
      </p:sp>
    </p:spTree>
    <p:extLst>
      <p:ext uri="{BB962C8B-B14F-4D97-AF65-F5344CB8AC3E}">
        <p14:creationId xmlns:p14="http://schemas.microsoft.com/office/powerpoint/2010/main" val="816740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200" b="0" dirty="0">
                <a:solidFill>
                  <a:schemeClr val="bg1"/>
                </a:solidFill>
              </a:rPr>
              <a:t>Thank you!</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24</a:t>
            </a:fld>
            <a:endParaRPr lang="ko-KR" altLang="en-US"/>
          </a:p>
        </p:txBody>
      </p:sp>
    </p:spTree>
    <p:extLst>
      <p:ext uri="{BB962C8B-B14F-4D97-AF65-F5344CB8AC3E}">
        <p14:creationId xmlns:p14="http://schemas.microsoft.com/office/powerpoint/2010/main" val="623918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atinLnBrk="0"/>
            <a:r>
              <a:rPr lang="en-GB" sz="1200" dirty="0">
                <a:solidFill>
                  <a:srgbClr val="2B2C30"/>
                </a:solidFill>
                <a:ea typeface="Public Sans"/>
                <a:cs typeface="Public Sans"/>
                <a:sym typeface="Public Sans"/>
              </a:rPr>
              <a:t>We start by defining climate change and then explore three different types of energy production in turn. We begin by inviting you to pause and consider a reflective question. Take a moment to consider each question, before moving on to learn more about a particular type of energy production, the potential impact of climate change and possible solutions.</a:t>
            </a:r>
          </a:p>
          <a:p>
            <a:pPr latinLnBrk="0"/>
            <a:endParaRPr lang="en-GB" sz="1200" noProof="0" dirty="0">
              <a:solidFill>
                <a:srgbClr val="2B2C30"/>
              </a:solidFill>
              <a:sym typeface="Public Sans"/>
            </a:endParaRPr>
          </a:p>
          <a:p>
            <a:pPr latinLnBrk="0"/>
            <a:r>
              <a:rPr lang="en-GB" sz="1200" dirty="0">
                <a:solidFill>
                  <a:srgbClr val="2B2C30"/>
                </a:solidFill>
                <a:sym typeface="Public Sans"/>
              </a:rPr>
              <a:t>You can work through each type of energy production in turn. Alternatively, you can select a particular type you’d like to explore first via the menu. </a:t>
            </a:r>
            <a:endParaRPr lang="en-GB" sz="1200" noProof="0" dirty="0"/>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3376822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Climate Change and Three Different Types of Energy Production</a:t>
            </a:r>
            <a:endParaRPr lang="en-US" sz="1050" kern="1200" dirty="0">
              <a:solidFill>
                <a:schemeClr val="bg1"/>
              </a:solidFill>
              <a:latin typeface="+mn-lt"/>
              <a:ea typeface="+mn-ea"/>
              <a:cs typeface="+mn-cs"/>
            </a:endParaRPr>
          </a:p>
          <a:p>
            <a:pPr marL="342900" indent="-342900" latinLnBrk="0">
              <a:buFont typeface="Arial" panose="020B0604020202020204" pitchFamily="34" charset="0"/>
              <a:buChar char="•"/>
            </a:pPr>
            <a:r>
              <a:rPr lang="en-US" sz="2400" dirty="0">
                <a:ea typeface="Public Sans"/>
                <a:cs typeface="Public Sans"/>
                <a:sym typeface="Public Sans"/>
              </a:rPr>
              <a:t>Get Started: What is Climate Change?</a:t>
            </a:r>
          </a:p>
          <a:p>
            <a:pPr marL="342900" indent="-342900" latinLnBrk="0">
              <a:buFont typeface="Arial" panose="020B0604020202020204" pitchFamily="34" charset="0"/>
              <a:buChar char="•"/>
            </a:pPr>
            <a:endParaRPr lang="en-US" sz="2400" dirty="0">
              <a:ea typeface="Public Sans"/>
              <a:cs typeface="Public Sans"/>
            </a:endParaRPr>
          </a:p>
          <a:p>
            <a:pPr marL="342900" indent="-342900">
              <a:buFont typeface="Arial" panose="020B0604020202020204" pitchFamily="34" charset="0"/>
              <a:buChar char="•"/>
            </a:pPr>
            <a:r>
              <a:rPr lang="en-US" sz="2400" dirty="0">
                <a:ea typeface="Public Sans"/>
                <a:cs typeface="Public Sans"/>
              </a:rPr>
              <a:t>Focus on Climate Change and different types of energy production: </a:t>
            </a:r>
            <a:endParaRPr lang="en-US" sz="2400" dirty="0">
              <a:ea typeface="Public Sans"/>
              <a:cs typeface="Public Sans"/>
              <a:sym typeface="Public Sans"/>
            </a:endParaRPr>
          </a:p>
          <a:p>
            <a:endParaRPr lang="en-US" sz="2400" dirty="0">
              <a:ea typeface="Public Sans"/>
              <a:cs typeface="Public Sans"/>
            </a:endParaRPr>
          </a:p>
          <a:p>
            <a:pPr marL="800100" lvl="1" indent="-342900" latinLnBrk="0">
              <a:buFont typeface="Arial" panose="020B0604020202020204" pitchFamily="34" charset="0"/>
              <a:buChar char="•"/>
            </a:pPr>
            <a:r>
              <a:rPr lang="en-US" sz="2400" dirty="0">
                <a:ea typeface="Public Sans"/>
                <a:cs typeface="Public Sans"/>
                <a:sym typeface="Public Sans"/>
              </a:rPr>
              <a:t>Solar Energy (PV panels).</a:t>
            </a:r>
          </a:p>
          <a:p>
            <a:pPr marL="800100" lvl="1" indent="-342900" latinLnBrk="0">
              <a:buFont typeface="Arial" panose="020B0604020202020204" pitchFamily="34" charset="0"/>
              <a:buChar char="•"/>
            </a:pPr>
            <a:r>
              <a:rPr lang="en-US" sz="2400" dirty="0">
                <a:ea typeface="Public Sans"/>
                <a:cs typeface="Public Sans"/>
                <a:sym typeface="Public Sans"/>
              </a:rPr>
              <a:t>Wind </a:t>
            </a:r>
            <a:r>
              <a:rPr lang="en-US" sz="2400" dirty="0">
                <a:ea typeface="Calibri"/>
                <a:cs typeface="Calibri"/>
                <a:sym typeface="Public Sans"/>
              </a:rPr>
              <a:t>Energy </a:t>
            </a:r>
            <a:r>
              <a:rPr lang="en-US" sz="2400" dirty="0">
                <a:ea typeface="Public Sans"/>
                <a:cs typeface="Public Sans"/>
                <a:sym typeface="Public Sans"/>
              </a:rPr>
              <a:t>(Wind Turbines).</a:t>
            </a:r>
          </a:p>
          <a:p>
            <a:pPr marL="800100" lvl="1" indent="-342900" latinLnBrk="0">
              <a:buFont typeface="Arial" panose="020B0604020202020204" pitchFamily="34" charset="0"/>
              <a:buChar char="•"/>
            </a:pPr>
            <a:r>
              <a:rPr lang="en-US" sz="2400" dirty="0">
                <a:ea typeface="Public Sans"/>
                <a:cs typeface="Public Sans"/>
                <a:sym typeface="Public Sans"/>
              </a:rPr>
              <a:t>Small Scale Hydropower.</a:t>
            </a:r>
          </a:p>
          <a:p>
            <a:pPr lvl="1" latinLnBrk="0"/>
            <a:endParaRPr lang="en-US" sz="2400" dirty="0">
              <a:ea typeface="Public Sans"/>
              <a:cs typeface="Public Sans"/>
              <a:sym typeface="Public Sans"/>
            </a:endParaRP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Mitigating the impact of climate change on renewable energy sources.</a:t>
            </a:r>
          </a:p>
          <a:p>
            <a:pPr marL="342900" indent="-342900" latinLnBrk="0">
              <a:buFont typeface="Arial" panose="020B0604020202020204" pitchFamily="34" charset="0"/>
              <a:buChar char="•"/>
            </a:pPr>
            <a:endParaRPr lang="en-US" sz="2400" dirty="0">
              <a:ea typeface="Public Sans"/>
              <a:cs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2700775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What is Climate Change? </a:t>
            </a:r>
            <a:endParaRPr lang="en-US" sz="1050" kern="1200" dirty="0">
              <a:solidFill>
                <a:schemeClr val="bg1"/>
              </a:solidFill>
              <a:latin typeface="+mn-lt"/>
              <a:ea typeface="+mn-ea"/>
              <a:cs typeface="+mn-cs"/>
            </a:endParaRPr>
          </a:p>
          <a:p>
            <a:pPr latinLnBrk="0"/>
            <a:r>
              <a:rPr lang="en-GB" sz="1200" dirty="0">
                <a:ea typeface="Public Sans"/>
                <a:cs typeface="Public Sans"/>
                <a:sym typeface="Public Sans"/>
              </a:rPr>
              <a:t>“</a:t>
            </a:r>
            <a:r>
              <a:rPr lang="en-GB" sz="1200" dirty="0">
                <a:ea typeface="Roboto"/>
                <a:cs typeface="Roboto"/>
              </a:rPr>
              <a:t>Climate change refers to long-term shifts in temperatures and weather patterns. Such shifts can be natural, due to changes in the sun’s activity or large volcanic eruptions. </a:t>
            </a:r>
          </a:p>
          <a:p>
            <a:pPr latinLnBrk="0"/>
            <a:endParaRPr lang="en-GB" sz="1200" dirty="0">
              <a:ea typeface="Roboto"/>
              <a:cs typeface="Roboto"/>
            </a:endParaRPr>
          </a:p>
          <a:p>
            <a:pPr latinLnBrk="0"/>
            <a:r>
              <a:rPr lang="en-GB" sz="1200" dirty="0">
                <a:ea typeface="Roboto"/>
                <a:cs typeface="Roboto"/>
              </a:rPr>
              <a:t>But since the 1800s, </a:t>
            </a:r>
            <a:r>
              <a:rPr lang="en-GB" sz="1200" dirty="0">
                <a:ea typeface="Roboto"/>
                <a:cs typeface="Roboto"/>
                <a:hlinkClick r:id="rId3">
                  <a:extLst>
                    <a:ext uri="{A12FA001-AC4F-418D-AE19-62706E023703}">
                      <ahyp:hlinkClr xmlns:ahyp="http://schemas.microsoft.com/office/drawing/2018/hyperlinkcolor" val="tx"/>
                    </a:ext>
                  </a:extLst>
                </a:hlinkClick>
              </a:rPr>
              <a:t>human activities have been the main driver of climate change</a:t>
            </a:r>
            <a:r>
              <a:rPr lang="en-GB" sz="1200" dirty="0">
                <a:ea typeface="Roboto"/>
                <a:cs typeface="Roboto"/>
              </a:rPr>
              <a:t>, primarily due to the burning of fossil fuels like coal, oil and gas. </a:t>
            </a:r>
          </a:p>
          <a:p>
            <a:pPr latinLnBrk="0"/>
            <a:endParaRPr lang="en-GB" sz="1200" dirty="0">
              <a:ea typeface="Roboto"/>
              <a:cs typeface="Roboto"/>
            </a:endParaRPr>
          </a:p>
          <a:p>
            <a:pPr latinLnBrk="0"/>
            <a:r>
              <a:rPr lang="en-GB" sz="1200" dirty="0">
                <a:ea typeface="Roboto"/>
                <a:cs typeface="Roboto"/>
              </a:rPr>
              <a:t>Burning fossil fuels generates greenhouse gas emissions that act like a blanket wrapped around the Earth, trapping the sun’s heat and raising temperatures.” (</a:t>
            </a:r>
            <a:r>
              <a:rPr lang="en-GB" sz="1200" dirty="0">
                <a:ea typeface="Roboto"/>
                <a:cs typeface="Roboto"/>
                <a:hlinkClick r:id="rId4">
                  <a:extLst>
                    <a:ext uri="{A12FA001-AC4F-418D-AE19-62706E023703}">
                      <ahyp:hlinkClr xmlns:ahyp="http://schemas.microsoft.com/office/drawing/2018/hyperlinkcolor" val="tx"/>
                    </a:ext>
                  </a:extLst>
                </a:hlinkClick>
              </a:rPr>
              <a:t>United Nations</a:t>
            </a:r>
            <a:r>
              <a:rPr lang="en-GB" sz="1200" dirty="0">
                <a:ea typeface="Roboto"/>
                <a:cs typeface="Roboto"/>
              </a:rPr>
              <a:t>) </a:t>
            </a:r>
            <a:endParaRPr lang="en-GB" sz="1200" dirty="0"/>
          </a:p>
          <a:p>
            <a:endParaRPr lang="en-GB" dirty="0"/>
          </a:p>
          <a:p>
            <a:endParaRPr lang="en-GB" dirty="0"/>
          </a:p>
          <a:p>
            <a:r>
              <a:rPr lang="en-GB" dirty="0"/>
              <a:t>https://www.ipcc.ch/2021/08/09/ar6-wg1-20210809-pr/</a:t>
            </a:r>
          </a:p>
          <a:p>
            <a:r>
              <a:rPr lang="en-GB" dirty="0"/>
              <a:t>https://</a:t>
            </a:r>
            <a:r>
              <a:rPr lang="en-GB" dirty="0" err="1"/>
              <a:t>www.un.org</a:t>
            </a:r>
            <a:r>
              <a:rPr lang="en-GB" dirty="0"/>
              <a:t>/</a:t>
            </a:r>
            <a:r>
              <a:rPr lang="en-GB" dirty="0" err="1"/>
              <a:t>en</a:t>
            </a:r>
            <a:r>
              <a:rPr lang="en-GB" dirty="0"/>
              <a:t>/</a:t>
            </a:r>
            <a:r>
              <a:rPr lang="en-GB" dirty="0" err="1"/>
              <a:t>climatechange</a:t>
            </a:r>
            <a:r>
              <a:rPr lang="en-GB" dirty="0"/>
              <a:t>/what-is-climate-change</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23980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What is Climate Change? </a:t>
            </a:r>
            <a:endParaRPr lang="en-US" sz="1050" kern="1200" dirty="0">
              <a:solidFill>
                <a:schemeClr val="bg1"/>
              </a:solidFill>
              <a:latin typeface="+mn-lt"/>
              <a:ea typeface="+mn-ea"/>
              <a:cs typeface="+mn-cs"/>
            </a:endParaRPr>
          </a:p>
          <a:p>
            <a:pPr latinLnBrk="0"/>
            <a:r>
              <a:rPr lang="en-GB" sz="1200" dirty="0">
                <a:ea typeface="Public Sans"/>
                <a:cs typeface="Public Sans"/>
                <a:sym typeface="Public Sans"/>
              </a:rPr>
              <a:t>As the </a:t>
            </a:r>
            <a:r>
              <a:rPr lang="en-GB" sz="1200" dirty="0">
                <a:ea typeface="Public Sans"/>
                <a:cs typeface="Public Sans"/>
                <a:sym typeface="Public Sans"/>
                <a:hlinkClick r:id="rId3"/>
              </a:rPr>
              <a:t>United Nations</a:t>
            </a:r>
            <a:r>
              <a:rPr lang="en-GB" sz="1200" dirty="0">
                <a:ea typeface="Public Sans"/>
                <a:cs typeface="Public Sans"/>
                <a:sym typeface="Public Sans"/>
              </a:rPr>
              <a:t> explains, we can combat climate change through reducing greenhouse emissions. To do this we need to: </a:t>
            </a:r>
          </a:p>
          <a:p>
            <a:pPr latinLnBrk="0"/>
            <a:endParaRPr lang="en-GB" sz="1200" dirty="0">
              <a:ea typeface="Public Sans"/>
              <a:cs typeface="Public Sans"/>
              <a:sym typeface="Public Sans"/>
            </a:endParaRPr>
          </a:p>
          <a:p>
            <a:pPr marL="342900" indent="-342900" latinLnBrk="0">
              <a:buFont typeface="Arial" panose="020B0604020202020204" pitchFamily="34" charset="0"/>
              <a:buChar char="•"/>
            </a:pPr>
            <a:r>
              <a:rPr lang="en-GB" sz="1200" dirty="0">
                <a:ea typeface="Public Sans"/>
                <a:cs typeface="Public Sans"/>
                <a:sym typeface="Public Sans"/>
              </a:rPr>
              <a:t>Move away from fossil fuels (such as coal and oil) to renewable (such as solar and wind) energy sources.</a:t>
            </a:r>
          </a:p>
          <a:p>
            <a:pPr marL="342900" indent="-342900" latinLnBrk="0">
              <a:buFont typeface="Arial" panose="020B0604020202020204" pitchFamily="34" charset="0"/>
              <a:buChar char="•"/>
            </a:pPr>
            <a:r>
              <a:rPr lang="en-GB" sz="1200" dirty="0">
                <a:ea typeface="Public Sans"/>
                <a:cs typeface="Public Sans"/>
                <a:sym typeface="Public Sans"/>
              </a:rPr>
              <a:t>Adapt to the impacts of a changing climate.</a:t>
            </a:r>
          </a:p>
          <a:p>
            <a:pPr marL="342900" indent="-342900" latinLnBrk="0">
              <a:buFont typeface="Arial" panose="020B0604020202020204" pitchFamily="34" charset="0"/>
              <a:buChar char="•"/>
            </a:pPr>
            <a:r>
              <a:rPr lang="en-GB" sz="1200" dirty="0">
                <a:ea typeface="Public Sans"/>
                <a:cs typeface="Public Sans"/>
                <a:sym typeface="Public Sans"/>
              </a:rPr>
              <a:t>Invest in change. Investment is needed, both from governments and businesses. </a:t>
            </a: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914735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Different Types of Energy Production: Solar (PV Panels)</a:t>
            </a:r>
            <a:endParaRPr lang="en-US" sz="1050" kern="1200" dirty="0">
              <a:solidFill>
                <a:schemeClr val="bg1"/>
              </a:solidFill>
              <a:latin typeface="+mn-lt"/>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lang="en-US" sz="1200" i="1" dirty="0">
                <a:solidFill>
                  <a:schemeClr val="accent5"/>
                </a:solidFill>
              </a:rPr>
              <a:t>What is the potential impact of climate change on solar energy?</a:t>
            </a:r>
            <a:endParaRPr lang="en-GB" sz="1200" i="1" dirty="0">
              <a:solidFill>
                <a:schemeClr val="accent5"/>
              </a:solidFill>
            </a:endParaRPr>
          </a:p>
          <a:p>
            <a:r>
              <a:rPr lang="en-GB" dirty="0"/>
              <a:t>1</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226193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Different Types of Energy Production: Solar (PV Panels)</a:t>
            </a:r>
            <a:endParaRPr lang="en-US" sz="1050" kern="1200" dirty="0">
              <a:solidFill>
                <a:schemeClr val="bg1"/>
              </a:solidFill>
              <a:latin typeface="+mn-lt"/>
              <a:ea typeface="+mn-ea"/>
              <a:cs typeface="+mn-cs"/>
            </a:endParaRPr>
          </a:p>
          <a:p>
            <a:pPr latinLnBrk="0"/>
            <a:r>
              <a:rPr lang="en-US" sz="1200" dirty="0">
                <a:ea typeface="Public Sans"/>
                <a:cs typeface="Public Sans"/>
                <a:sym typeface="Public Sans"/>
              </a:rPr>
              <a:t>Photovoltaics is a method of generating electric power by using solar cells to convert energy from the sun into electricity. These cells are assembled into solar panels and then installed on the ground, rooftops or floating on dams or lakes.</a:t>
            </a:r>
          </a:p>
          <a:p>
            <a:pPr latinLnBrk="0"/>
            <a:endParaRPr lang="en-US" sz="1200" dirty="0">
              <a:ea typeface="Public Sans"/>
              <a:cs typeface="Public Sans"/>
              <a:sym typeface="Public Sans"/>
            </a:endParaRPr>
          </a:p>
          <a:p>
            <a:pPr latinLnBrk="0"/>
            <a:r>
              <a:rPr lang="en-US" sz="1200" dirty="0">
                <a:ea typeface="Public Sans"/>
                <a:cs typeface="Public Sans"/>
                <a:sym typeface="Public Sans"/>
              </a:rPr>
              <a:t>Photovoltaic technology is becoming more widely used worldwide. Year after year, photovoltaics make up a bigger share of the EU’s energy mix. In 2024, the EU output of photovoltaic electricity accounted for 11% of the EU’s gross electricity output, according to </a:t>
            </a:r>
            <a:r>
              <a:rPr lang="en-US" sz="1200" dirty="0">
                <a:ea typeface="Public Sans"/>
                <a:cs typeface="Public Sans"/>
                <a:sym typeface="Public Sans"/>
                <a:hlinkClick r:id="rId3"/>
              </a:rPr>
              <a:t>Ember</a:t>
            </a:r>
            <a:r>
              <a:rPr lang="en-US" sz="1200" dirty="0">
                <a:ea typeface="Public Sans"/>
                <a:cs typeface="Public Sans"/>
                <a:sym typeface="Public Sans"/>
              </a:rPr>
              <a:t>.</a:t>
            </a:r>
          </a:p>
          <a:p>
            <a:endParaRPr lang="en-GB" dirty="0"/>
          </a:p>
          <a:p>
            <a:r>
              <a:rPr lang="en-GB" dirty="0"/>
              <a:t>https://ember-energy.org/data/electricity-data-explorer/</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3326844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sz="1200" b="1" kern="1200" dirty="0">
                <a:solidFill>
                  <a:schemeClr val="bg1"/>
                </a:solidFill>
                <a:latin typeface="+mn-lt"/>
                <a:ea typeface="+mn-ea"/>
                <a:cs typeface="+mn-cs"/>
                <a:sym typeface="Public Sans"/>
              </a:rPr>
              <a:t>What is the potential impact of climate change on solar energy?</a:t>
            </a:r>
            <a:endParaRPr lang="en-US" sz="1050" kern="1200" dirty="0">
              <a:solidFill>
                <a:schemeClr val="bg1"/>
              </a:solidFill>
              <a:latin typeface="+mn-lt"/>
              <a:ea typeface="+mn-ea"/>
              <a:cs typeface="+mn-cs"/>
            </a:endParaRPr>
          </a:p>
          <a:p>
            <a:pPr marL="342900" indent="-342900" latinLnBrk="0">
              <a:buFont typeface="Arial" panose="020B0604020202020204" pitchFamily="34" charset="0"/>
              <a:buChar char="•"/>
            </a:pPr>
            <a:r>
              <a:rPr lang="en-GB" sz="1200" noProof="0" dirty="0">
                <a:ea typeface="Public Sans"/>
                <a:cs typeface="Public Sans"/>
                <a:sym typeface="Public Sans"/>
              </a:rPr>
              <a:t>Hurricanes and tornadoes can be very intense and unpredictable. This type of weather event can cause significant physical damage to solar PV systems and their electrics, by displacing and damaging them. (Okonkwo et al, 2025). </a:t>
            </a:r>
          </a:p>
          <a:p>
            <a:pPr marL="342900" indent="-342900" latinLnBrk="0">
              <a:buFont typeface="Arial" panose="020B0604020202020204" pitchFamily="34" charset="0"/>
              <a:buChar char="•"/>
            </a:pPr>
            <a:r>
              <a:rPr lang="en-GB" sz="1200" dirty="0">
                <a:ea typeface="Public Sans"/>
                <a:cs typeface="Public Sans"/>
                <a:sym typeface="Public Sans"/>
              </a:rPr>
              <a:t>Solar panel batteries can also be damaged by high temperatures. Insulation may offer some protection.</a:t>
            </a:r>
            <a:endParaRPr lang="en-GB" sz="1200" noProof="0" dirty="0">
              <a:ea typeface="Public Sans"/>
              <a:cs typeface="Public Sans"/>
            </a:endParaRPr>
          </a:p>
          <a:p>
            <a:pPr marL="342900" indent="-342900" latinLnBrk="0">
              <a:buFont typeface="Arial" panose="020B0604020202020204" pitchFamily="34" charset="0"/>
              <a:buChar char="•"/>
            </a:pPr>
            <a:r>
              <a:rPr lang="en-GB" sz="1200" noProof="0" dirty="0">
                <a:ea typeface="Public Sans"/>
                <a:cs typeface="Public Sans"/>
                <a:sym typeface="Public Sans"/>
              </a:rPr>
              <a:t>Use of solar energy may increase in moderate climatic zones where there is an increase in direct sunlight (Welt der </a:t>
            </a:r>
            <a:r>
              <a:rPr lang="en-GB" sz="1200" noProof="0" dirty="0" err="1">
                <a:ea typeface="Public Sans"/>
                <a:cs typeface="Public Sans"/>
                <a:sym typeface="Public Sans"/>
              </a:rPr>
              <a:t>Physik</a:t>
            </a:r>
            <a:r>
              <a:rPr lang="en-GB" sz="1200" noProof="0" dirty="0">
                <a:ea typeface="Public Sans"/>
                <a:cs typeface="Public Sans"/>
                <a:sym typeface="Public Sans"/>
              </a:rPr>
              <a:t>, 2021)</a:t>
            </a:r>
            <a:endParaRPr lang="en-GB" sz="1200" noProof="0" dirty="0">
              <a:ea typeface="Public Sans"/>
              <a:cs typeface="Public Sans"/>
            </a:endParaRPr>
          </a:p>
          <a:p>
            <a:pPr latinLnBrk="0"/>
            <a:endParaRPr lang="en-GB" sz="1200" noProof="0" dirty="0">
              <a:ea typeface="Public Sans"/>
              <a:cs typeface="Public Sans"/>
              <a:sym typeface="Public Sans"/>
            </a:endParaRPr>
          </a:p>
          <a:p>
            <a:endParaRPr lang="en-GB"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1097899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hyperlink" Target="https://creativecommons.org/licenses/by-sa/4.0/deed.en"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pic>
        <p:nvPicPr>
          <p:cNvPr id="5" name="Picture 4">
            <a:extLst>
              <a:ext uri="{FF2B5EF4-FFF2-40B4-BE49-F238E27FC236}">
                <a16:creationId xmlns:a16="http://schemas.microsoft.com/office/drawing/2014/main" id="{7E051409-BBBC-9B37-A1B2-CD56612981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307" y="6174064"/>
            <a:ext cx="2220070" cy="465346"/>
          </a:xfrm>
          <a:prstGeom prst="rect">
            <a:avLst/>
          </a:prstGeom>
        </p:spPr>
      </p:pic>
      <p:sp>
        <p:nvSpPr>
          <p:cNvPr id="6" name="TextBox 5">
            <a:extLst>
              <a:ext uri="{FF2B5EF4-FFF2-40B4-BE49-F238E27FC236}">
                <a16:creationId xmlns:a16="http://schemas.microsoft.com/office/drawing/2014/main" id="{4BAC292D-8437-D326-4FB9-F8E20725E834}"/>
              </a:ext>
            </a:extLst>
          </p:cNvPr>
          <p:cNvSpPr txBox="1"/>
          <p:nvPr userDrawn="1"/>
        </p:nvSpPr>
        <p:spPr>
          <a:xfrm>
            <a:off x="2364377" y="6052794"/>
            <a:ext cx="5220454" cy="707886"/>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GB" sz="1000" dirty="0">
                <a:solidFill>
                  <a:schemeClr val="bg2">
                    <a:lumMod val="75000"/>
                  </a:schemeClr>
                </a:solidFill>
                <a:effectLst/>
                <a:latin typeface="+mn-lt"/>
                <a:cs typeface="Calibri" panose="020F0502020204030204" pitchFamily="34" charset="0"/>
              </a:rPr>
              <a:t>This project has received funding from the European Union’s Horizon Programme for Research and Innovation (2021-2027) under grant agreement No 101075596. </a:t>
            </a:r>
            <a:r>
              <a:rPr lang="en-US" sz="1000" dirty="0">
                <a:solidFill>
                  <a:schemeClr val="bg2">
                    <a:lumMod val="75000"/>
                  </a:schemeClr>
                </a:solidFill>
                <a:latin typeface="+mn-lt"/>
                <a:ea typeface="Public Sans"/>
                <a:cs typeface="Public Sans"/>
                <a:sym typeface="Public Sans"/>
              </a:rPr>
              <a:t>Responsibility for this material’s content lies solely with the Every1 project</a:t>
            </a:r>
            <a:r>
              <a:rPr lang="en-US" sz="1000" b="0" i="0" u="none" strike="noStrike" cap="none" dirty="0">
                <a:solidFill>
                  <a:schemeClr val="bg2">
                    <a:lumMod val="75000"/>
                  </a:schemeClr>
                </a:solidFill>
                <a:latin typeface="+mn-lt"/>
                <a:ea typeface="Public Sans"/>
                <a:cs typeface="Public Sans"/>
                <a:sym typeface="Public Sans"/>
              </a:rPr>
              <a:t> and does not necessarily reflect the opinion of the European Union. The presentation is licensed </a:t>
            </a:r>
            <a:r>
              <a:rPr lang="en-US" sz="1000" b="0" i="0" u="sng" strike="noStrike" cap="none" dirty="0">
                <a:solidFill>
                  <a:schemeClr val="bg2">
                    <a:lumMod val="75000"/>
                  </a:schemeClr>
                </a:solidFill>
                <a:latin typeface="+mn-lt"/>
                <a:ea typeface="Public Sans"/>
                <a:cs typeface="Public Sans"/>
                <a:sym typeface="Public Sans"/>
                <a:hlinkClick r:id="rId4">
                  <a:extLst>
                    <a:ext uri="{A12FA001-AC4F-418D-AE19-62706E023703}">
                      <ahyp:hlinkClr xmlns:ahyp="http://schemas.microsoft.com/office/drawing/2018/hyperlinkcolor" val="tx"/>
                    </a:ext>
                  </a:extLst>
                </a:hlinkClick>
              </a:rPr>
              <a:t>CC BY-SA 4.0,</a:t>
            </a:r>
            <a:r>
              <a:rPr lang="en-US" sz="1000" b="0" i="0" u="none" strike="noStrike" cap="none" dirty="0">
                <a:solidFill>
                  <a:schemeClr val="bg2">
                    <a:lumMod val="75000"/>
                  </a:schemeClr>
                </a:solidFill>
                <a:latin typeface="+mn-lt"/>
                <a:ea typeface="Public Sans"/>
                <a:cs typeface="Public Sans"/>
                <a:sym typeface="Public Sans"/>
              </a:rPr>
              <a:t> unless otherwise stated.</a:t>
            </a:r>
            <a:endParaRPr lang="en-GB" sz="1000" dirty="0">
              <a:solidFill>
                <a:schemeClr val="bg2">
                  <a:lumMod val="75000"/>
                </a:schemeClr>
              </a:solidFill>
              <a:effectLst/>
              <a:latin typeface="+mn-lt"/>
              <a:cs typeface="Calibri" panose="020F0502020204030204" pitchFamily="34" charset="0"/>
            </a:endParaRPr>
          </a:p>
        </p:txBody>
      </p:sp>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a:t>Click icon to add picture</a:t>
            </a:r>
            <a:endParaRPr lang="ko-KR" altLang="en-US"/>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a:t>Click icon to add picture</a:t>
            </a:r>
            <a:endParaRPr lang="ko-KR" altLang="en-US"/>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a:t>Click icon to add picture</a:t>
            </a:r>
            <a:endParaRPr lang="ko-KR" altLang="en-US"/>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ec.europa.eu/eurostat/en/web/products-eurostat-news/w/ddn-20250319-1"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eref-europe.org/small-hydropower-in-europe/"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news.climate.columbia.edu/2024/10/31/how-climate-change-impacts-affect-renewable-energy/"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news.climate.columbia.edu/2024/10/31/how-climate-change-impacts-affect-renewable-energy/"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hyperlink" Target="https://every1.energy/learning-materials"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hyperlink" Target="https://news.climate.columbia.edu/2024/10/31/how-climate-change-impacts-affect-renewable-energy/" TargetMode="External"/><Relationship Id="rId5" Type="http://schemas.openxmlformats.org/officeDocument/2006/relationships/hyperlink" Target="https://www.iea.org/topics/climate-change" TargetMode="External"/><Relationship Id="rId4" Type="http://schemas.openxmlformats.org/officeDocument/2006/relationships/hyperlink" Target="https://www.open.edu/openlearncreate/course/index.php?categoryid=1459"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flickr.com/photos/bulgerhoog/27459581395/in/album-72157624747211919" TargetMode="External"/><Relationship Id="rId13" Type="http://schemas.openxmlformats.org/officeDocument/2006/relationships/hyperlink" Target="https://www.flickr.com/photos/joncutrer/50515343606/" TargetMode="External"/><Relationship Id="rId3" Type="http://schemas.openxmlformats.org/officeDocument/2006/relationships/hyperlink" Target="https://energy.ec.europa.eu/topics/renewable-energy/solar-energy_en#photovoltaics" TargetMode="External"/><Relationship Id="rId7" Type="http://schemas.openxmlformats.org/officeDocument/2006/relationships/hyperlink" Target="https://creativecommons.org/licenses/by-sa/4.0/deed.en" TargetMode="External"/><Relationship Id="rId12" Type="http://schemas.openxmlformats.org/officeDocument/2006/relationships/hyperlink" Target="https://creativecommons.org/licenses/by-sa/2.0/" TargetMode="External"/><Relationship Id="rId2" Type="http://schemas.openxmlformats.org/officeDocument/2006/relationships/notesSlide" Target="../notesSlides/notesSlide22.xml"/><Relationship Id="rId16" Type="http://schemas.openxmlformats.org/officeDocument/2006/relationships/hyperlink" Target="https://www.flickr.com/photos/ashenwolf/14764291000/in/photolist-7PxvXb-2hLZ8TY-4W7m73-4W38d6-2kGwWF7-2jXpazy-2mkVQ6S-2mG7bos-ouERko-mZmtZv-DYWf3V-mZmpFj-7exHt2-mYkmKg-mZmB9Q-mYxp9G-mZjK1K-wtSB1o-cypYBE-4RA6ce-22EPyE5-N6qRG5-2oNDqLo-zegCR-7EnigT-4jWig8-4k1kdy-7stLdy-gkC3N4-4jWiiv-7stKSj-7stL4s-2ksUPzG-2iyLom-2hLZgA6-8tsrzA-2pPaYKt-8tsrAA-8BPKxX-yoScig-buRGQu-buRF7U-2pAnmyL-2mLgcJh-7kYYYf-fE7pL9-2oEFBwp-2mTSXZj-eibu9T-2med4dU" TargetMode="External"/><Relationship Id="rId1" Type="http://schemas.openxmlformats.org/officeDocument/2006/relationships/slideLayout" Target="../slideLayouts/slideLayout2.xml"/><Relationship Id="rId6" Type="http://schemas.openxmlformats.org/officeDocument/2006/relationships/hyperlink" Target="https://commission.europa.eu/legal-notice_en#copyright-notice" TargetMode="External"/><Relationship Id="rId11" Type="http://schemas.openxmlformats.org/officeDocument/2006/relationships/hyperlink" Target="https://www.flickr.com/photos/amanessinger/47583802051/in/photolist-2fuPqyc-NKJsjd-WwaSKa-nFmWD9-X9DiAu-2nXw1qD-8m1TCH-ngvskW-2ne6BJx-2fHPLsc-2j85xob-2ng8Tv9-2neo7Sz-2necgSx-2bXu6Lb-PTLTsN-NgDbu2-exFS1K-K2HgC7-JbET9x-2cbhMzi-2nEegJJ-2nZE9kN-2ndJVaQ-T2Pzas-EkdT96-E5UdhT-2oK7Qck-SoMSEZ-GEk3qQ-EC7YXj-2qz8FtQ-fgRudk-Ui7V9G-2ienM7e-2neoo3w-2mu8G5e-PTLTxh-U7NaKE-fh6KoL-fgReFv-fgRdCT-5YD7oA-fh6snA-JcCsBD-fgRnbX-fh6ABW-fgRnJ6-fh6w2C-fh6vBb" TargetMode="External"/><Relationship Id="rId5" Type="http://schemas.openxmlformats.org/officeDocument/2006/relationships/hyperlink" Target="https://energy.ec.europa.eu/topics/renewable-energy/hydropower_en" TargetMode="External"/><Relationship Id="rId15" Type="http://schemas.openxmlformats.org/officeDocument/2006/relationships/hyperlink" Target="https://creativecommons.org/licenses/by/2.0/" TargetMode="External"/><Relationship Id="rId10" Type="http://schemas.openxmlformats.org/officeDocument/2006/relationships/hyperlink" Target="https://www.flickr.com/photos/boules/52395915707/" TargetMode="External"/><Relationship Id="rId4" Type="http://schemas.openxmlformats.org/officeDocument/2006/relationships/hyperlink" Target="https://energy.ec.europa.eu/topics/renewable-energy/eu-wind-energy_en" TargetMode="External"/><Relationship Id="rId9" Type="http://schemas.openxmlformats.org/officeDocument/2006/relationships/hyperlink" Target="https://creativecommons.org/licenses/by-nc/2.0/" TargetMode="External"/><Relationship Id="rId14" Type="http://schemas.openxmlformats.org/officeDocument/2006/relationships/hyperlink" Target="https://www.flickr.com/photos/jmenj/50294556128/in/photolist-2jCmKis-nEEZ7v-7MMJmD-p62aU7-2pT1S1h-96ybfN-4Y39ra-3gRA4Y-ARfjS-7j8D11-3u2P7-5yNt6j-5g59R8-4PE5U3-62sb1b-a9bLMB-21jfHVA-2NwrTS-2Nws4q-56YfCB-5cAiuE-2Nws9m-2Ns3U4-2Ns3ZT-5cDqMD-5rywTv-5W6jaW-56fWt5-5DvKzJ-5sPkjb-7jRrSg-4WHNnm-5Wpu8P-35ASUR-47d3yV-SrnYP4-2o3E7jQ-4d7wV-yfeAcS-76NTB-dzJEgW-5yJaPg-2onj4MF-2BDUi-YfRhKA-2i3dZe9-7Wcz3U-5CtLPe-2mJtT8Y-VWmN19"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unido.org/WSHPDR" TargetMode="External"/><Relationship Id="rId3" Type="http://schemas.openxmlformats.org/officeDocument/2006/relationships/hyperlink" Target="https://doi.org/10.1038/s41558-020-00949-9" TargetMode="External"/><Relationship Id="rId7" Type="http://schemas.openxmlformats.org/officeDocument/2006/relationships/hyperlink" Target="https://doi.org/10.1016/j.rser.2019.109415"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doi.org/10.1016/j.seta.2022.102283" TargetMode="External"/><Relationship Id="rId5" Type="http://schemas.openxmlformats.org/officeDocument/2006/relationships/hyperlink" Target="https://www.sciencedirect.com/science/article/pii/S2352484724008813#:~:text=Hurricanes%20can%20inflict%20direct%20damage,may%20harm%20solar%20photovoltaic%20systems.%20%20Energy%20Reports,%20Volume%2013,2025,Pages%20929-959,ISSN%202352-4847" TargetMode="External"/><Relationship Id="rId4" Type="http://schemas.openxmlformats.org/officeDocument/2006/relationships/hyperlink" Target="https://www.irena.org/-/media/Files/IRENA/Agency/Publication/2019/Jun/IRENA_G20_climate_sustainability_2019.pdf" TargetMode="External"/><Relationship Id="rId9" Type="http://schemas.openxmlformats.org/officeDocument/2006/relationships/hyperlink" Target="https://www.weltderphysik.de/gebiet/technik/nachrichten/2021/erneuerbare-energien-im-klimawandel/"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hyperlink" Target="https://www.un.org/en/climatechange/what-is-climate-change" TargetMode="External"/><Relationship Id="rId4" Type="http://schemas.openxmlformats.org/officeDocument/2006/relationships/hyperlink" Target="https://www.ipcc.ch/2021/08/09/ar6-wg1-20210809-p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www.un.org/en/climatechange/what-is-climate-chang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ember-energy.org/data/electricity-data-explorer/"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E2B6D-35E4-4C91-CC80-BAA946F23B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6" name="Picture 5">
            <a:extLst>
              <a:ext uri="{FF2B5EF4-FFF2-40B4-BE49-F238E27FC236}">
                <a16:creationId xmlns:a16="http://schemas.microsoft.com/office/drawing/2014/main" id="{CDB14078-4AE6-DDF0-C6CF-27E293AE428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2540" y="2245249"/>
            <a:ext cx="4519460" cy="2540510"/>
          </a:xfrm>
          <a:prstGeom prst="rect">
            <a:avLst/>
          </a:prstGeom>
        </p:spPr>
      </p:pic>
      <p:sp>
        <p:nvSpPr>
          <p:cNvPr id="2" name="Title 1">
            <a:extLst>
              <a:ext uri="{FF2B5EF4-FFF2-40B4-BE49-F238E27FC236}">
                <a16:creationId xmlns:a16="http://schemas.microsoft.com/office/drawing/2014/main" id="{9F52A8FD-D115-3917-B567-996023B58008}"/>
              </a:ext>
            </a:extLst>
          </p:cNvPr>
          <p:cNvSpPr>
            <a:spLocks noGrp="1"/>
          </p:cNvSpPr>
          <p:nvPr>
            <p:ph type="title" idx="4294967295"/>
          </p:nvPr>
        </p:nvSpPr>
        <p:spPr>
          <a:xfrm>
            <a:off x="211873" y="1402189"/>
            <a:ext cx="6545765" cy="3928094"/>
          </a:xfrm>
          <a:prstGeom prst="rect">
            <a:avLst/>
          </a:prstGeom>
        </p:spPr>
        <p:txBody>
          <a:bodyPr/>
          <a:lstStyle/>
          <a:p>
            <a:r>
              <a:rPr lang="en-GB" sz="6000" dirty="0"/>
              <a:t>How does Climate </a:t>
            </a:r>
            <a:br>
              <a:rPr lang="en-GB" sz="6000" dirty="0"/>
            </a:br>
            <a:r>
              <a:rPr lang="en-GB" sz="6000" dirty="0"/>
              <a:t>Change impact</a:t>
            </a:r>
            <a:r>
              <a:rPr lang="en-GB" sz="6000" baseline="0" dirty="0"/>
              <a:t> </a:t>
            </a:r>
            <a:br>
              <a:rPr lang="en-GB" sz="6000" baseline="0" dirty="0"/>
            </a:br>
            <a:r>
              <a:rPr lang="en-GB" sz="6000" baseline="0" dirty="0"/>
              <a:t>Renewable Energy?</a:t>
            </a:r>
            <a:endParaRPr lang="en-GB" sz="6000" dirty="0"/>
          </a:p>
        </p:txBody>
      </p:sp>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10364-81A8-630F-CAC2-DBF9D53C0E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F52513-E61F-952D-DC13-AF1A239475C6}"/>
              </a:ext>
            </a:extLst>
          </p:cNvPr>
          <p:cNvSpPr>
            <a:spLocks noGrp="1"/>
          </p:cNvSpPr>
          <p:nvPr>
            <p:ph type="title" idx="4294967295"/>
          </p:nvPr>
        </p:nvSpPr>
        <p:spPr>
          <a:xfrm>
            <a:off x="302942" y="766569"/>
            <a:ext cx="11350082"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Different Types of Energy Production: Wind (wind turbines) - Introduction</a:t>
            </a:r>
            <a:endParaRPr lang="en-GB" dirty="0">
              <a:effectLst/>
            </a:endParaRPr>
          </a:p>
          <a:p>
            <a:endParaRPr lang="en-GB" dirty="0"/>
          </a:p>
        </p:txBody>
      </p:sp>
      <p:sp>
        <p:nvSpPr>
          <p:cNvPr id="4" name="TextBox 3">
            <a:extLst>
              <a:ext uri="{FF2B5EF4-FFF2-40B4-BE49-F238E27FC236}">
                <a16:creationId xmlns:a16="http://schemas.microsoft.com/office/drawing/2014/main" id="{17F66662-FCFA-2C8A-5FD4-DE6A61D0DDF6}"/>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5"/>
                </a:solidFill>
              </a:rPr>
              <a:t>What is the potential impact of climate change on wind energy?</a:t>
            </a:r>
            <a:endParaRPr lang="en-GB" sz="4800" i="1" dirty="0">
              <a:solidFill>
                <a:schemeClr val="accent5"/>
              </a:solidFill>
            </a:endParaRPr>
          </a:p>
        </p:txBody>
      </p:sp>
    </p:spTree>
    <p:extLst>
      <p:ext uri="{BB962C8B-B14F-4D97-AF65-F5344CB8AC3E}">
        <p14:creationId xmlns:p14="http://schemas.microsoft.com/office/powerpoint/2010/main" val="2185029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68985-3F46-FA0C-85E6-FB59610B31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7AC55-1995-8215-ACF9-D2D0B8B6B584}"/>
              </a:ext>
            </a:extLst>
          </p:cNvPr>
          <p:cNvSpPr>
            <a:spLocks noGrp="1"/>
          </p:cNvSpPr>
          <p:nvPr>
            <p:ph type="title" idx="4294967295"/>
          </p:nvPr>
        </p:nvSpPr>
        <p:spPr>
          <a:xfrm>
            <a:off x="314093" y="844628"/>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Different Types of Energy Production: Wind (wind turbines) 1</a:t>
            </a:r>
            <a:endParaRPr lang="en-GB" dirty="0">
              <a:effectLst/>
            </a:endParaRPr>
          </a:p>
          <a:p>
            <a:endParaRPr lang="en-GB" dirty="0"/>
          </a:p>
        </p:txBody>
      </p:sp>
      <p:sp>
        <p:nvSpPr>
          <p:cNvPr id="4" name="TextBox 3">
            <a:extLst>
              <a:ext uri="{FF2B5EF4-FFF2-40B4-BE49-F238E27FC236}">
                <a16:creationId xmlns:a16="http://schemas.microsoft.com/office/drawing/2014/main" id="{6626F0D8-00A2-4308-1A56-AEAB5E13091A}"/>
              </a:ext>
            </a:extLst>
          </p:cNvPr>
          <p:cNvSpPr txBox="1"/>
          <p:nvPr/>
        </p:nvSpPr>
        <p:spPr>
          <a:xfrm>
            <a:off x="3988646" y="1974863"/>
            <a:ext cx="7993309" cy="4893647"/>
          </a:xfrm>
          <a:prstGeom prst="rect">
            <a:avLst/>
          </a:prstGeom>
          <a:noFill/>
        </p:spPr>
        <p:txBody>
          <a:bodyPr wrap="square" lIns="91440" tIns="45720" rIns="91440" bIns="45720" rtlCol="0" anchor="t">
            <a:spAutoFit/>
          </a:bodyPr>
          <a:lstStyle/>
          <a:p>
            <a:pPr latinLnBrk="0"/>
            <a:r>
              <a:rPr lang="en-GB" sz="2400" dirty="0"/>
              <a:t>Wind is a clean and abundant energy source used to generate electricity. It can be harnessed either on land (onshore) or at sea (offshore).</a:t>
            </a:r>
          </a:p>
          <a:p>
            <a:pPr latinLnBrk="0"/>
            <a:endParaRPr lang="en-GB" sz="1200" dirty="0"/>
          </a:p>
          <a:p>
            <a:pPr latinLnBrk="0"/>
            <a:r>
              <a:rPr lang="en-GB" sz="2400" dirty="0"/>
              <a:t>Continued improvements in manufacturing and wind turbine design combined with improved capacity factors (more electricity generated per turbine) installed, due to more performant turbines and/or better localisation, for example, have driven down the costs of wind power and reaffirmed its position as a key driver of the clean energy transition.</a:t>
            </a:r>
          </a:p>
          <a:p>
            <a:pPr latinLnBrk="0"/>
            <a:endParaRPr lang="en-GB" sz="1200" dirty="0"/>
          </a:p>
          <a:p>
            <a:pPr latinLnBrk="0"/>
            <a:r>
              <a:rPr lang="en-GB" sz="2400" dirty="0"/>
              <a:t>According to </a:t>
            </a:r>
            <a:r>
              <a:rPr lang="en-GB" sz="2400" dirty="0">
                <a:hlinkClick r:id="rId3"/>
              </a:rPr>
              <a:t>Eurostat</a:t>
            </a:r>
            <a:r>
              <a:rPr lang="en-GB" sz="2400" dirty="0"/>
              <a:t>, wind accounted for 39.1% of the total electricity generated from renewable sources in the EU in 2024.</a:t>
            </a:r>
          </a:p>
        </p:txBody>
      </p:sp>
      <p:pic>
        <p:nvPicPr>
          <p:cNvPr id="3" name="Picture 2">
            <a:extLst>
              <a:ext uri="{FF2B5EF4-FFF2-40B4-BE49-F238E27FC236}">
                <a16:creationId xmlns:a16="http://schemas.microsoft.com/office/drawing/2014/main" id="{995415B9-0DAE-D005-D041-B0232380F45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45" y="3206663"/>
            <a:ext cx="3643426" cy="2430049"/>
          </a:xfrm>
          <a:prstGeom prst="rect">
            <a:avLst/>
          </a:prstGeom>
        </p:spPr>
      </p:pic>
    </p:spTree>
    <p:extLst>
      <p:ext uri="{BB962C8B-B14F-4D97-AF65-F5344CB8AC3E}">
        <p14:creationId xmlns:p14="http://schemas.microsoft.com/office/powerpoint/2010/main" val="246415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3F753-FF72-D619-FCA0-32AC6EC675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A601D1-86D4-55EF-E3B6-DCBDFB331F26}"/>
              </a:ext>
            </a:extLst>
          </p:cNvPr>
          <p:cNvSpPr>
            <a:spLocks noGrp="1"/>
          </p:cNvSpPr>
          <p:nvPr>
            <p:ph type="title" idx="4294967295"/>
          </p:nvPr>
        </p:nvSpPr>
        <p:spPr>
          <a:xfrm>
            <a:off x="210045" y="916914"/>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Different Types of Energy Production: Wind (wind turbines) 2</a:t>
            </a:r>
            <a:endParaRPr lang="en-GB" dirty="0">
              <a:effectLst/>
            </a:endParaRPr>
          </a:p>
          <a:p>
            <a:endParaRPr lang="en-GB" dirty="0"/>
          </a:p>
        </p:txBody>
      </p:sp>
      <p:sp>
        <p:nvSpPr>
          <p:cNvPr id="4" name="TextBox 3">
            <a:extLst>
              <a:ext uri="{FF2B5EF4-FFF2-40B4-BE49-F238E27FC236}">
                <a16:creationId xmlns:a16="http://schemas.microsoft.com/office/drawing/2014/main" id="{A45B8CBE-1F11-E934-F1CC-E369F0A7208F}"/>
              </a:ext>
            </a:extLst>
          </p:cNvPr>
          <p:cNvSpPr txBox="1"/>
          <p:nvPr/>
        </p:nvSpPr>
        <p:spPr>
          <a:xfrm>
            <a:off x="4200584" y="2242477"/>
            <a:ext cx="7646198" cy="4154984"/>
          </a:xfrm>
          <a:prstGeom prst="rect">
            <a:avLst/>
          </a:prstGeom>
          <a:noFill/>
        </p:spPr>
        <p:txBody>
          <a:bodyPr wrap="square" lIns="91440" tIns="45720" rIns="91440" bIns="45720" rtlCol="0" anchor="t">
            <a:spAutoFit/>
          </a:bodyPr>
          <a:lstStyle/>
          <a:p>
            <a:pPr algn="just" latinLnBrk="0"/>
            <a:r>
              <a:rPr lang="en-GB" sz="2400" dirty="0"/>
              <a:t>The main components of a wind turbine are:</a:t>
            </a:r>
          </a:p>
          <a:p>
            <a:pPr marL="342900" indent="-342900" algn="just" latinLnBrk="0">
              <a:buFont typeface="Arial" panose="020B0604020202020204" pitchFamily="34" charset="0"/>
              <a:buChar char="•"/>
            </a:pPr>
            <a:r>
              <a:rPr lang="en-GB" sz="2400" dirty="0"/>
              <a:t>The rotor, which includes the blades and drives the shaft, converts wind energy into mechanical rotational energy.</a:t>
            </a:r>
          </a:p>
          <a:p>
            <a:pPr marL="342900" indent="-342900" algn="just" latinLnBrk="0">
              <a:buFont typeface="Arial" panose="020B0604020202020204" pitchFamily="34" charset="0"/>
              <a:buChar char="•"/>
            </a:pPr>
            <a:endParaRPr lang="en-GB" sz="1200" dirty="0"/>
          </a:p>
          <a:p>
            <a:pPr marL="342900" indent="-342900" algn="just" latinLnBrk="0">
              <a:buFont typeface="Arial" panose="020B0604020202020204" pitchFamily="34" charset="0"/>
              <a:buChar char="•"/>
            </a:pPr>
            <a:r>
              <a:rPr lang="en-GB" sz="2400" dirty="0"/>
              <a:t>The main body, which houses the main shaft, gearbox (which increases rotational speed), generator (which converts mechanical energy into electricity), and the control system.</a:t>
            </a:r>
          </a:p>
          <a:p>
            <a:pPr marL="342900" indent="-342900" algn="just" latinLnBrk="0">
              <a:buFont typeface="Arial" panose="020B0604020202020204" pitchFamily="34" charset="0"/>
              <a:buChar char="•"/>
            </a:pPr>
            <a:endParaRPr lang="en-GB" sz="1200" dirty="0"/>
          </a:p>
          <a:p>
            <a:pPr marL="342900" indent="-342900" algn="just" latinLnBrk="0">
              <a:buFont typeface="Arial" panose="020B0604020202020204" pitchFamily="34" charset="0"/>
              <a:buChar char="•"/>
            </a:pPr>
            <a:r>
              <a:rPr lang="en-GB" sz="2400" dirty="0"/>
              <a:t>The support tower, which elevates the turbine to a height where it can capture stronger and more consistent wind currents.</a:t>
            </a:r>
          </a:p>
        </p:txBody>
      </p:sp>
      <p:pic>
        <p:nvPicPr>
          <p:cNvPr id="6" name="Picture 5">
            <a:extLst>
              <a:ext uri="{FF2B5EF4-FFF2-40B4-BE49-F238E27FC236}">
                <a16:creationId xmlns:a16="http://schemas.microsoft.com/office/drawing/2014/main" id="{4AD3F938-6005-953F-7EE3-1A6F08E0A04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45" y="3206663"/>
            <a:ext cx="3643426" cy="2430049"/>
          </a:xfrm>
          <a:prstGeom prst="rect">
            <a:avLst/>
          </a:prstGeom>
        </p:spPr>
      </p:pic>
    </p:spTree>
    <p:extLst>
      <p:ext uri="{BB962C8B-B14F-4D97-AF65-F5344CB8AC3E}">
        <p14:creationId xmlns:p14="http://schemas.microsoft.com/office/powerpoint/2010/main" val="291670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7D333-F6DF-291A-2920-BE2F4B6138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EEBBF2-57E8-98A7-5196-A80E5E02DE3D}"/>
              </a:ext>
            </a:extLst>
          </p:cNvPr>
          <p:cNvSpPr>
            <a:spLocks noGrp="1"/>
          </p:cNvSpPr>
          <p:nvPr>
            <p:ph type="title" idx="4294967295"/>
          </p:nvPr>
        </p:nvSpPr>
        <p:spPr>
          <a:xfrm>
            <a:off x="210045" y="766568"/>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What is the potential impact of climate change on wind energy?</a:t>
            </a:r>
            <a:endParaRPr lang="en-GB" dirty="0">
              <a:effectLst/>
            </a:endParaRPr>
          </a:p>
          <a:p>
            <a:endParaRPr lang="en-GB" dirty="0"/>
          </a:p>
        </p:txBody>
      </p:sp>
      <p:sp>
        <p:nvSpPr>
          <p:cNvPr id="4" name="TextBox 3">
            <a:extLst>
              <a:ext uri="{FF2B5EF4-FFF2-40B4-BE49-F238E27FC236}">
                <a16:creationId xmlns:a16="http://schemas.microsoft.com/office/drawing/2014/main" id="{F3695D75-7CB2-2E3E-FC36-E6C5542486F1}"/>
              </a:ext>
            </a:extLst>
          </p:cNvPr>
          <p:cNvSpPr txBox="1"/>
          <p:nvPr/>
        </p:nvSpPr>
        <p:spPr>
          <a:xfrm>
            <a:off x="4233798" y="2581030"/>
            <a:ext cx="7675608" cy="3785652"/>
          </a:xfrm>
          <a:prstGeom prst="rect">
            <a:avLst/>
          </a:prstGeom>
          <a:noFill/>
        </p:spPr>
        <p:txBody>
          <a:bodyPr wrap="square" lIns="91440" tIns="45720" rIns="91440" bIns="45720" rtlCol="0" anchor="t">
            <a:spAutoFit/>
          </a:bodyPr>
          <a:lstStyle/>
          <a:p>
            <a:pPr marL="457200" indent="-457200" latinLnBrk="0">
              <a:buChar char="•"/>
            </a:pPr>
            <a:r>
              <a:rPr lang="en-US" sz="2400" dirty="0">
                <a:ea typeface="Public Sans"/>
                <a:cs typeface="Public Sans"/>
              </a:rPr>
              <a:t>Besides severe weather events such as storms, and increased storm intensity which can cause infrastructure damage to wind power stations, t</a:t>
            </a:r>
            <a:r>
              <a:rPr lang="en-US" sz="2400" dirty="0"/>
              <a:t>here could also be changing wind patterns, reducing wind in many regions ('wind drought'), a growing likelihood of lightning strike, and heatwaves lowering the lifetime of equipment and increased downtime of the turbines.</a:t>
            </a:r>
            <a:endParaRPr lang="en-US" sz="2400" dirty="0">
              <a:ea typeface="Calibri"/>
              <a:cs typeface="Calibri"/>
            </a:endParaRPr>
          </a:p>
          <a:p>
            <a:pPr marL="457200" indent="-457200" latinLnBrk="0">
              <a:buChar char="•"/>
            </a:pPr>
            <a:r>
              <a:rPr lang="en-US" sz="2400" dirty="0"/>
              <a:t>Predicting wind strength and patterns can be difficult. This can result in uncertainty when calculating powerplant generation (Herrmann et al., 2016)</a:t>
            </a:r>
            <a:endParaRPr lang="en-US" sz="2400" dirty="0">
              <a:ea typeface="Calibri"/>
              <a:cs typeface="Calibri"/>
            </a:endParaRPr>
          </a:p>
        </p:txBody>
      </p:sp>
      <p:pic>
        <p:nvPicPr>
          <p:cNvPr id="3" name="Picture 2">
            <a:extLst>
              <a:ext uri="{FF2B5EF4-FFF2-40B4-BE49-F238E27FC236}">
                <a16:creationId xmlns:a16="http://schemas.microsoft.com/office/drawing/2014/main" id="{477FD4E0-BD65-C0FF-9459-FC040287A1C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45" y="3206663"/>
            <a:ext cx="3643426" cy="2430049"/>
          </a:xfrm>
          <a:prstGeom prst="rect">
            <a:avLst/>
          </a:prstGeom>
        </p:spPr>
      </p:pic>
    </p:spTree>
    <p:extLst>
      <p:ext uri="{BB962C8B-B14F-4D97-AF65-F5344CB8AC3E}">
        <p14:creationId xmlns:p14="http://schemas.microsoft.com/office/powerpoint/2010/main" val="334309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2DE49-A6A0-7ED5-C453-91DF53921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D1AA4E-9257-5B0A-B307-3A3FE61C373A}"/>
              </a:ext>
            </a:extLst>
          </p:cNvPr>
          <p:cNvSpPr>
            <a:spLocks noGrp="1"/>
          </p:cNvSpPr>
          <p:nvPr>
            <p:ph type="title" idx="4294967295"/>
          </p:nvPr>
        </p:nvSpPr>
        <p:spPr>
          <a:xfrm>
            <a:off x="157976" y="705283"/>
            <a:ext cx="11640014"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Different types of energy production: Small scale hydropower - Introduction</a:t>
            </a:r>
            <a:endParaRPr lang="en-GB" dirty="0">
              <a:effectLst/>
            </a:endParaRPr>
          </a:p>
          <a:p>
            <a:endParaRPr lang="en-GB" dirty="0"/>
          </a:p>
        </p:txBody>
      </p:sp>
      <p:sp>
        <p:nvSpPr>
          <p:cNvPr id="4" name="TextBox 3">
            <a:extLst>
              <a:ext uri="{FF2B5EF4-FFF2-40B4-BE49-F238E27FC236}">
                <a16:creationId xmlns:a16="http://schemas.microsoft.com/office/drawing/2014/main" id="{5B5D8088-03F2-C00C-E9D4-5BE4067C09EB}"/>
              </a:ext>
            </a:extLst>
          </p:cNvPr>
          <p:cNvSpPr txBox="1"/>
          <p:nvPr/>
        </p:nvSpPr>
        <p:spPr>
          <a:xfrm>
            <a:off x="1490597" y="3181611"/>
            <a:ext cx="9594937" cy="2308324"/>
          </a:xfrm>
          <a:prstGeom prst="rect">
            <a:avLst/>
          </a:prstGeom>
          <a:noFill/>
        </p:spPr>
        <p:txBody>
          <a:bodyPr wrap="square" rtlCol="0">
            <a:spAutoFit/>
          </a:bodyPr>
          <a:lstStyle/>
          <a:p>
            <a:pPr algn="ctr" latinLnBrk="0"/>
            <a:r>
              <a:rPr lang="en-US" sz="4800" i="1" dirty="0">
                <a:solidFill>
                  <a:schemeClr val="accent5"/>
                </a:solidFill>
              </a:rPr>
              <a:t>What is the potential impact of climate change on small scale hydropower?</a:t>
            </a:r>
            <a:endParaRPr lang="en-GB" sz="4800" i="1" dirty="0">
              <a:solidFill>
                <a:schemeClr val="accent5"/>
              </a:solidFill>
            </a:endParaRPr>
          </a:p>
        </p:txBody>
      </p:sp>
    </p:spTree>
    <p:extLst>
      <p:ext uri="{BB962C8B-B14F-4D97-AF65-F5344CB8AC3E}">
        <p14:creationId xmlns:p14="http://schemas.microsoft.com/office/powerpoint/2010/main" val="2133269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9E064-0535-EBAF-35D9-ED895F42D5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9F3511-8F6B-1635-927F-DA2092DC4D45}"/>
              </a:ext>
            </a:extLst>
          </p:cNvPr>
          <p:cNvSpPr>
            <a:spLocks noGrp="1"/>
          </p:cNvSpPr>
          <p:nvPr>
            <p:ph type="title" idx="4294967295"/>
          </p:nvPr>
        </p:nvSpPr>
        <p:spPr>
          <a:xfrm>
            <a:off x="183605" y="816393"/>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Different types of energy production: Small scale hydropower</a:t>
            </a:r>
            <a:endParaRPr lang="en-GB" dirty="0">
              <a:effectLst/>
            </a:endParaRPr>
          </a:p>
          <a:p>
            <a:endParaRPr lang="en-GB" dirty="0"/>
          </a:p>
        </p:txBody>
      </p:sp>
      <p:sp>
        <p:nvSpPr>
          <p:cNvPr id="4" name="TextBox 3">
            <a:extLst>
              <a:ext uri="{FF2B5EF4-FFF2-40B4-BE49-F238E27FC236}">
                <a16:creationId xmlns:a16="http://schemas.microsoft.com/office/drawing/2014/main" id="{C7B55AD6-BE39-9CA0-D95D-AC03B2E99E8F}"/>
              </a:ext>
            </a:extLst>
          </p:cNvPr>
          <p:cNvSpPr txBox="1"/>
          <p:nvPr/>
        </p:nvSpPr>
        <p:spPr>
          <a:xfrm>
            <a:off x="3792072" y="2146392"/>
            <a:ext cx="8022445" cy="4524315"/>
          </a:xfrm>
          <a:prstGeom prst="rect">
            <a:avLst/>
          </a:prstGeom>
          <a:noFill/>
        </p:spPr>
        <p:txBody>
          <a:bodyPr wrap="square" rtlCol="0">
            <a:spAutoFit/>
          </a:bodyPr>
          <a:lstStyle/>
          <a:p>
            <a:pPr latinLnBrk="0"/>
            <a:r>
              <a:rPr lang="en-GB" sz="2400" dirty="0"/>
              <a:t>Hydropower is derived from flowing of water that powers a turbine. It is one of the oldest sources of renewable energy, having been used already in pre-industrial times, for instance, in watermills.</a:t>
            </a:r>
          </a:p>
          <a:p>
            <a:pPr latinLnBrk="0"/>
            <a:endParaRPr lang="en-GB" sz="1200" dirty="0"/>
          </a:p>
          <a:p>
            <a:pPr latinLnBrk="0"/>
            <a:r>
              <a:rPr lang="en-GB" sz="2400" dirty="0"/>
              <a:t>As the second largest renewable electricity source, hydropower continues to be an important energy source today. According to Eurostat, in 2024 it accounted for 29.9% of the EU’s total electricity generated from renewables. </a:t>
            </a:r>
          </a:p>
          <a:p>
            <a:pPr latinLnBrk="0"/>
            <a:endParaRPr lang="en-GB" sz="1200" dirty="0"/>
          </a:p>
          <a:p>
            <a:pPr latinLnBrk="0"/>
            <a:r>
              <a:rPr lang="en-GB" sz="2400" dirty="0"/>
              <a:t>Small scale hydropower (producing less than 10 megawatts) generates electricity for more than 13 million households in Europe (</a:t>
            </a:r>
            <a:r>
              <a:rPr lang="en-GB" sz="2400" dirty="0">
                <a:hlinkClick r:id="rId3"/>
              </a:rPr>
              <a:t>European Renewable Energies Federation</a:t>
            </a:r>
            <a:r>
              <a:rPr lang="en-GB" sz="2400" dirty="0"/>
              <a:t>).</a:t>
            </a:r>
          </a:p>
        </p:txBody>
      </p:sp>
      <p:pic>
        <p:nvPicPr>
          <p:cNvPr id="2" name="Picture 1">
            <a:extLst>
              <a:ext uri="{FF2B5EF4-FFF2-40B4-BE49-F238E27FC236}">
                <a16:creationId xmlns:a16="http://schemas.microsoft.com/office/drawing/2014/main" id="{BD9D4764-4589-58BD-2283-FDE527E7278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605" y="3115849"/>
            <a:ext cx="3394464" cy="2262976"/>
          </a:xfrm>
          <a:prstGeom prst="rect">
            <a:avLst/>
          </a:prstGeom>
        </p:spPr>
      </p:pic>
    </p:spTree>
    <p:extLst>
      <p:ext uri="{BB962C8B-B14F-4D97-AF65-F5344CB8AC3E}">
        <p14:creationId xmlns:p14="http://schemas.microsoft.com/office/powerpoint/2010/main" val="89590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88312-3474-6D3A-8417-ECA1DB9707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8AC07F-70A5-A19E-B031-F3631767D5A8}"/>
              </a:ext>
            </a:extLst>
          </p:cNvPr>
          <p:cNvSpPr>
            <a:spLocks noGrp="1"/>
          </p:cNvSpPr>
          <p:nvPr>
            <p:ph type="title" idx="4294967295"/>
          </p:nvPr>
        </p:nvSpPr>
        <p:spPr>
          <a:xfrm>
            <a:off x="183605" y="733115"/>
            <a:ext cx="11580932"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What is the potential impact of climate change on small scale hydropower?</a:t>
            </a:r>
            <a:endParaRPr lang="en-GB" dirty="0">
              <a:effectLst/>
            </a:endParaRPr>
          </a:p>
          <a:p>
            <a:endParaRPr lang="en-GB" dirty="0"/>
          </a:p>
        </p:txBody>
      </p:sp>
      <p:sp>
        <p:nvSpPr>
          <p:cNvPr id="4" name="TextBox 3">
            <a:extLst>
              <a:ext uri="{FF2B5EF4-FFF2-40B4-BE49-F238E27FC236}">
                <a16:creationId xmlns:a16="http://schemas.microsoft.com/office/drawing/2014/main" id="{155DF4ED-FF8C-0564-EF5D-DA6654E5F96E}"/>
              </a:ext>
            </a:extLst>
          </p:cNvPr>
          <p:cNvSpPr txBox="1"/>
          <p:nvPr/>
        </p:nvSpPr>
        <p:spPr>
          <a:xfrm>
            <a:off x="3578069" y="2155498"/>
            <a:ext cx="8573728" cy="4493538"/>
          </a:xfrm>
          <a:prstGeom prst="rect">
            <a:avLst/>
          </a:prstGeom>
          <a:noFill/>
        </p:spPr>
        <p:txBody>
          <a:bodyPr wrap="square" lIns="91440" tIns="45720" rIns="91440" bIns="45720" rtlCol="0" anchor="t">
            <a:spAutoFit/>
          </a:bodyPr>
          <a:lstStyle/>
          <a:p>
            <a:pPr marL="457200" indent="-457200" latinLnBrk="0">
              <a:buFont typeface="Arial"/>
              <a:buChar char="•"/>
            </a:pPr>
            <a:r>
              <a:rPr lang="en-US" sz="2200" dirty="0"/>
              <a:t>The impact of climate change on small scale hydropower is currently unclear. On a global scale, some studies project an increase in hydropower production of between 2.4 % and 6.3 % under different scenarios, while others are uncertain about the direction of change. Yet, all studies agree that significant regional variations exist.</a:t>
            </a:r>
            <a:endParaRPr lang="en-US" sz="2200" dirty="0">
              <a:ea typeface="Calibri"/>
              <a:cs typeface="Calibri"/>
            </a:endParaRPr>
          </a:p>
          <a:p>
            <a:pPr marL="457200" indent="-457200" latinLnBrk="0">
              <a:buChar char="•"/>
            </a:pPr>
            <a:r>
              <a:rPr lang="en-US" sz="2200" dirty="0"/>
              <a:t>With more erratic weather and less seasonal predictability it’s anticipated that for example in Northern Europe the power generated by small scale hydropower will increase during winter (January-March) and decrease during the spring to summertime (April-June). </a:t>
            </a:r>
          </a:p>
          <a:p>
            <a:pPr marL="457200" indent="-457200" latinLnBrk="0">
              <a:buChar char="•"/>
            </a:pPr>
            <a:r>
              <a:rPr lang="en-US" sz="2200" dirty="0"/>
              <a:t>In southern Europe it’s anticipated that there will be a reduction in electricity produced by small scale hydropower due to less rainfall throughout the year (Welt der </a:t>
            </a:r>
            <a:r>
              <a:rPr lang="en-US" sz="2200" dirty="0" err="1"/>
              <a:t>Physik</a:t>
            </a:r>
            <a:r>
              <a:rPr lang="en-US" sz="2200" dirty="0"/>
              <a:t>, 2021).</a:t>
            </a:r>
          </a:p>
        </p:txBody>
      </p:sp>
      <p:pic>
        <p:nvPicPr>
          <p:cNvPr id="3" name="Picture 2">
            <a:extLst>
              <a:ext uri="{FF2B5EF4-FFF2-40B4-BE49-F238E27FC236}">
                <a16:creationId xmlns:a16="http://schemas.microsoft.com/office/drawing/2014/main" id="{BF3DB441-AC8D-D5E2-A906-80310640003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05" y="3115849"/>
            <a:ext cx="3394464" cy="2262976"/>
          </a:xfrm>
          <a:prstGeom prst="rect">
            <a:avLst/>
          </a:prstGeom>
        </p:spPr>
      </p:pic>
    </p:spTree>
    <p:extLst>
      <p:ext uri="{BB962C8B-B14F-4D97-AF65-F5344CB8AC3E}">
        <p14:creationId xmlns:p14="http://schemas.microsoft.com/office/powerpoint/2010/main" val="294909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E32AE-6796-E19C-22A5-732CA3B292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C04EB7-574D-BEE8-7D60-A52C064F2ABC}"/>
              </a:ext>
            </a:extLst>
          </p:cNvPr>
          <p:cNvSpPr>
            <a:spLocks noGrp="1"/>
          </p:cNvSpPr>
          <p:nvPr>
            <p:ph type="title" idx="4294967295"/>
          </p:nvPr>
        </p:nvSpPr>
        <p:spPr>
          <a:xfrm>
            <a:off x="269488" y="705283"/>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Mitigating the impact of climate change on renewable energy sources - Introduction</a:t>
            </a:r>
            <a:endParaRPr lang="en-GB" dirty="0">
              <a:effectLst/>
            </a:endParaRPr>
          </a:p>
          <a:p>
            <a:endParaRPr lang="en-GB" dirty="0"/>
          </a:p>
        </p:txBody>
      </p:sp>
      <p:sp>
        <p:nvSpPr>
          <p:cNvPr id="4" name="TextBox 3">
            <a:extLst>
              <a:ext uri="{FF2B5EF4-FFF2-40B4-BE49-F238E27FC236}">
                <a16:creationId xmlns:a16="http://schemas.microsoft.com/office/drawing/2014/main" id="{7CA482E6-1387-2BED-E5C7-2E5D47EBDF4D}"/>
              </a:ext>
            </a:extLst>
          </p:cNvPr>
          <p:cNvSpPr txBox="1"/>
          <p:nvPr/>
        </p:nvSpPr>
        <p:spPr>
          <a:xfrm>
            <a:off x="1490597" y="3181611"/>
            <a:ext cx="9594937" cy="2308324"/>
          </a:xfrm>
          <a:prstGeom prst="rect">
            <a:avLst/>
          </a:prstGeom>
          <a:noFill/>
        </p:spPr>
        <p:txBody>
          <a:bodyPr wrap="square" rtlCol="0">
            <a:spAutoFit/>
          </a:bodyPr>
          <a:lstStyle/>
          <a:p>
            <a:pPr algn="ctr" latinLnBrk="0"/>
            <a:r>
              <a:rPr lang="en-US" sz="4800" i="1" dirty="0">
                <a:solidFill>
                  <a:schemeClr val="accent5"/>
                </a:solidFill>
              </a:rPr>
              <a:t>How can we mitigate the impact of climate change on renewable energy sources? </a:t>
            </a:r>
            <a:endParaRPr lang="en-GB" sz="4800" i="1" dirty="0">
              <a:solidFill>
                <a:schemeClr val="accent5"/>
              </a:solidFill>
            </a:endParaRPr>
          </a:p>
        </p:txBody>
      </p:sp>
    </p:spTree>
    <p:extLst>
      <p:ext uri="{BB962C8B-B14F-4D97-AF65-F5344CB8AC3E}">
        <p14:creationId xmlns:p14="http://schemas.microsoft.com/office/powerpoint/2010/main" val="328156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AF9EB-AFE7-85EF-37A6-EB21CCC77F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3152FB-94BB-5F97-F9DF-816B8B4D2A53}"/>
              </a:ext>
            </a:extLst>
          </p:cNvPr>
          <p:cNvSpPr>
            <a:spLocks noGrp="1"/>
          </p:cNvSpPr>
          <p:nvPr>
            <p:ph type="title" idx="4294967295"/>
          </p:nvPr>
        </p:nvSpPr>
        <p:spPr>
          <a:xfrm>
            <a:off x="358697" y="789500"/>
            <a:ext cx="11260873"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Mitigating the impact of climate change on renewable energy sources 1</a:t>
            </a:r>
            <a:endParaRPr lang="en-GB" dirty="0">
              <a:effectLst/>
            </a:endParaRPr>
          </a:p>
          <a:p>
            <a:endParaRPr lang="en-GB" dirty="0"/>
          </a:p>
        </p:txBody>
      </p:sp>
      <p:sp>
        <p:nvSpPr>
          <p:cNvPr id="4" name="TextBox 3">
            <a:extLst>
              <a:ext uri="{FF2B5EF4-FFF2-40B4-BE49-F238E27FC236}">
                <a16:creationId xmlns:a16="http://schemas.microsoft.com/office/drawing/2014/main" id="{814CABE2-6C61-7A78-A88D-15A7E427F630}"/>
              </a:ext>
            </a:extLst>
          </p:cNvPr>
          <p:cNvSpPr txBox="1"/>
          <p:nvPr/>
        </p:nvSpPr>
        <p:spPr>
          <a:xfrm>
            <a:off x="3772819" y="2335802"/>
            <a:ext cx="8196245" cy="4524315"/>
          </a:xfrm>
          <a:prstGeom prst="rect">
            <a:avLst/>
          </a:prstGeom>
          <a:noFill/>
        </p:spPr>
        <p:txBody>
          <a:bodyPr wrap="square" lIns="91440" tIns="45720" rIns="91440" bIns="45720" rtlCol="0" anchor="t">
            <a:spAutoFit/>
          </a:bodyPr>
          <a:lstStyle/>
          <a:p>
            <a:pPr latinLnBrk="0"/>
            <a:r>
              <a:rPr lang="en-US" sz="2400" dirty="0"/>
              <a:t>A Columbia Climate School article </a:t>
            </a:r>
            <a:r>
              <a:rPr lang="en-US" sz="2400" i="1" dirty="0">
                <a:hlinkClick r:id="rId3"/>
              </a:rPr>
              <a:t>How Climate Change Impacts Renewable Energy</a:t>
            </a:r>
            <a:r>
              <a:rPr lang="en-US" sz="2400" i="1" dirty="0"/>
              <a:t> </a:t>
            </a:r>
            <a:r>
              <a:rPr lang="en-US" sz="2400" dirty="0"/>
              <a:t>discusses four approaches to increasing “energy system resiliency.” These are: </a:t>
            </a:r>
          </a:p>
          <a:p>
            <a:pPr marL="457200" indent="-457200" latinLnBrk="0">
              <a:buFont typeface="+mj-lt"/>
              <a:buAutoNum type="arabicPeriod"/>
            </a:pPr>
            <a:r>
              <a:rPr lang="en-US" sz="2400" dirty="0"/>
              <a:t>Ensuring that we don’t overly rely on one energy source and use a range of different energy sources (“diversifying the energy mix”). This can take the form of “distributed energy systems” or energy that is generated in one location by a range of different sources (e.g. several households with solar panels and/or wind turbines). </a:t>
            </a:r>
          </a:p>
          <a:p>
            <a:pPr marL="457200" indent="-457200" latinLnBrk="0">
              <a:buFont typeface="+mj-lt"/>
              <a:buAutoNum type="arabicPeriod"/>
            </a:pPr>
            <a:r>
              <a:rPr lang="en-US" sz="2400" dirty="0"/>
              <a:t>The use of smart grids to ensure that production and consumption of energy can be efficiently balanced. </a:t>
            </a:r>
          </a:p>
          <a:p>
            <a:pPr latinLnBrk="0"/>
            <a:endParaRPr lang="en-US" sz="2400" dirty="0"/>
          </a:p>
        </p:txBody>
      </p:sp>
      <p:pic>
        <p:nvPicPr>
          <p:cNvPr id="2" name="Picture 1">
            <a:extLst>
              <a:ext uri="{FF2B5EF4-FFF2-40B4-BE49-F238E27FC236}">
                <a16:creationId xmlns:a16="http://schemas.microsoft.com/office/drawing/2014/main" id="{E2014A87-8DAE-2B08-00CE-2CBA7CE0FF5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59" y="3097245"/>
            <a:ext cx="3462710" cy="2308473"/>
          </a:xfrm>
          <a:prstGeom prst="rect">
            <a:avLst/>
          </a:prstGeom>
        </p:spPr>
      </p:pic>
    </p:spTree>
    <p:extLst>
      <p:ext uri="{BB962C8B-B14F-4D97-AF65-F5344CB8AC3E}">
        <p14:creationId xmlns:p14="http://schemas.microsoft.com/office/powerpoint/2010/main" val="278024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3D238-5770-B1DE-5A3A-73A00C7817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3C87F4-7C01-C8AB-FC0A-B6333F474CFE}"/>
              </a:ext>
            </a:extLst>
          </p:cNvPr>
          <p:cNvSpPr>
            <a:spLocks noGrp="1"/>
          </p:cNvSpPr>
          <p:nvPr>
            <p:ph type="title" idx="4294967295"/>
          </p:nvPr>
        </p:nvSpPr>
        <p:spPr>
          <a:xfrm>
            <a:off x="302940" y="699662"/>
            <a:ext cx="11439293"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Mitigating the impact of climate change on renewable energy sources 2</a:t>
            </a:r>
            <a:endParaRPr lang="en-GB" dirty="0">
              <a:effectLst/>
            </a:endParaRPr>
          </a:p>
          <a:p>
            <a:endParaRPr lang="en-GB" dirty="0"/>
          </a:p>
        </p:txBody>
      </p:sp>
      <p:sp>
        <p:nvSpPr>
          <p:cNvPr id="4" name="TextBox 3">
            <a:extLst>
              <a:ext uri="{FF2B5EF4-FFF2-40B4-BE49-F238E27FC236}">
                <a16:creationId xmlns:a16="http://schemas.microsoft.com/office/drawing/2014/main" id="{0DF50959-6A86-41AD-4206-D98C378FFC99}"/>
              </a:ext>
            </a:extLst>
          </p:cNvPr>
          <p:cNvSpPr txBox="1"/>
          <p:nvPr/>
        </p:nvSpPr>
        <p:spPr>
          <a:xfrm>
            <a:off x="3578069" y="3005504"/>
            <a:ext cx="8573728" cy="3046988"/>
          </a:xfrm>
          <a:prstGeom prst="rect">
            <a:avLst/>
          </a:prstGeom>
          <a:noFill/>
        </p:spPr>
        <p:txBody>
          <a:bodyPr wrap="square" lIns="91440" tIns="45720" rIns="91440" bIns="45720" rtlCol="0" anchor="t">
            <a:spAutoFit/>
          </a:bodyPr>
          <a:lstStyle/>
          <a:p>
            <a:pPr marL="457200" indent="-457200" latinLnBrk="0">
              <a:buAutoNum type="arabicPeriod" startAt="3"/>
            </a:pPr>
            <a:r>
              <a:rPr lang="en-US" sz="2400" dirty="0"/>
              <a:t>Upgrading infrastructure to better cope with the unpredictability of climate change. Infrastructure upgrades include improvements to wind turbines, so that they can better predict and adapt to severe cold, heat and storms. </a:t>
            </a:r>
          </a:p>
          <a:p>
            <a:pPr marL="457200" indent="-457200" latinLnBrk="0">
              <a:buAutoNum type="arabicPeriod" startAt="3"/>
            </a:pPr>
            <a:r>
              <a:rPr lang="en-US" sz="2400" dirty="0"/>
              <a:t>Using existing tools and information (such as modelling and weather forecasting) to make informed decisions about where renewable energy infrastructure should be located. </a:t>
            </a:r>
          </a:p>
          <a:p>
            <a:pPr latinLnBrk="0"/>
            <a:endParaRPr lang="en-US" sz="2400" dirty="0"/>
          </a:p>
        </p:txBody>
      </p:sp>
      <p:pic>
        <p:nvPicPr>
          <p:cNvPr id="2" name="Picture 1">
            <a:extLst>
              <a:ext uri="{FF2B5EF4-FFF2-40B4-BE49-F238E27FC236}">
                <a16:creationId xmlns:a16="http://schemas.microsoft.com/office/drawing/2014/main" id="{DD1C5E54-A08B-1D0D-1DC5-8E526DD2BF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59" y="3097245"/>
            <a:ext cx="3462710" cy="2308473"/>
          </a:xfrm>
          <a:prstGeom prst="rect">
            <a:avLst/>
          </a:prstGeom>
        </p:spPr>
      </p:pic>
    </p:spTree>
    <p:extLst>
      <p:ext uri="{BB962C8B-B14F-4D97-AF65-F5344CB8AC3E}">
        <p14:creationId xmlns:p14="http://schemas.microsoft.com/office/powerpoint/2010/main" val="346340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93ED27-7E06-3707-82C8-CF4DA7544DDC}"/>
              </a:ext>
            </a:extLst>
          </p:cNvPr>
          <p:cNvSpPr>
            <a:spLocks noGrp="1"/>
          </p:cNvSpPr>
          <p:nvPr>
            <p:ph type="title" idx="4294967295"/>
          </p:nvPr>
        </p:nvSpPr>
        <p:spPr>
          <a:xfrm>
            <a:off x="481361" y="487788"/>
            <a:ext cx="10515600" cy="1325563"/>
          </a:xfrm>
          <a:prstGeom prst="rect">
            <a:avLst/>
          </a:prstGeom>
        </p:spPr>
        <p:txBody>
          <a:bodyPr/>
          <a:lstStyle/>
          <a:p>
            <a:r>
              <a:rPr lang="en-GB" sz="2800" b="1" dirty="0">
                <a:solidFill>
                  <a:schemeClr val="bg1"/>
                </a:solidFill>
              </a:rPr>
              <a:t>Introduction 1</a:t>
            </a:r>
          </a:p>
        </p:txBody>
      </p:sp>
      <p:sp>
        <p:nvSpPr>
          <p:cNvPr id="2" name="TextBox 1">
            <a:extLst>
              <a:ext uri="{FF2B5EF4-FFF2-40B4-BE49-F238E27FC236}">
                <a16:creationId xmlns:a16="http://schemas.microsoft.com/office/drawing/2014/main" id="{0FE65402-2D24-4C0B-3A9B-70B199ADCEA8}"/>
              </a:ext>
            </a:extLst>
          </p:cNvPr>
          <p:cNvSpPr txBox="1"/>
          <p:nvPr/>
        </p:nvSpPr>
        <p:spPr>
          <a:xfrm>
            <a:off x="4361676" y="256145"/>
            <a:ext cx="7146383" cy="6001643"/>
          </a:xfrm>
          <a:prstGeom prst="rect">
            <a:avLst/>
          </a:prstGeom>
          <a:noFill/>
        </p:spPr>
        <p:txBody>
          <a:bodyPr wrap="square" rtlCol="0">
            <a:spAutoFit/>
          </a:bodyPr>
          <a:lstStyle/>
          <a:p>
            <a:pPr latinLnBrk="0"/>
            <a:r>
              <a:rPr lang="en-GB" sz="2400" dirty="0">
                <a:solidFill>
                  <a:srgbClr val="2B2C30"/>
                </a:solidFill>
                <a:ea typeface="Public Sans"/>
                <a:cs typeface="Public Sans"/>
                <a:sym typeface="Public Sans"/>
              </a:rPr>
              <a:t>The impact of climate change means weather conditions are becoming more uncertain and extreme. As we transition to more renewable sources of energy, what impacts are our changing climate having on renewables? And what approaches can we take to mitigate these impacts?  </a:t>
            </a:r>
          </a:p>
          <a:p>
            <a:pPr latinLnBrk="0"/>
            <a:endParaRPr lang="en-GB" sz="2400" dirty="0">
              <a:solidFill>
                <a:srgbClr val="2B2C30"/>
              </a:solidFill>
              <a:ea typeface="Public Sans"/>
              <a:cs typeface="Public Sans"/>
              <a:sym typeface="Public Sans"/>
            </a:endParaRPr>
          </a:p>
          <a:p>
            <a:pPr latinLnBrk="0"/>
            <a:r>
              <a:rPr lang="en-GB" sz="2400" dirty="0">
                <a:solidFill>
                  <a:srgbClr val="2B2C30"/>
                </a:solidFill>
                <a:ea typeface="Public Sans"/>
                <a:cs typeface="Public Sans"/>
                <a:sym typeface="Public Sans"/>
              </a:rPr>
              <a:t>In this short presentation we'll explore: </a:t>
            </a: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What climate change is.</a:t>
            </a: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Different types of energy production (e.g. solar, wind and small-scale hydropower). </a:t>
            </a: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The potential impact of climate change on these renewable energy sources.</a:t>
            </a: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What approaches we can take to mitigate the impact of climate change on renewable energy sources.</a:t>
            </a:r>
          </a:p>
          <a:p>
            <a:pPr latinLnBrk="0"/>
            <a:endParaRPr lang="en-GB" sz="2400" dirty="0">
              <a:solidFill>
                <a:srgbClr val="2B2C30"/>
              </a:solidFill>
              <a:ea typeface="Public Sans"/>
              <a:cs typeface="Public Sans"/>
              <a:sym typeface="Public Sans"/>
            </a:endParaRPr>
          </a:p>
        </p:txBody>
      </p:sp>
      <p:pic>
        <p:nvPicPr>
          <p:cNvPr id="5" name="Picture 4">
            <a:extLst>
              <a:ext uri="{FF2B5EF4-FFF2-40B4-BE49-F238E27FC236}">
                <a16:creationId xmlns:a16="http://schemas.microsoft.com/office/drawing/2014/main" id="{2114F8F9-1CD5-87B5-C4A2-309F6F673C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8715"/>
            <a:ext cx="4020855" cy="2680570"/>
          </a:xfrm>
          <a:prstGeom prst="rect">
            <a:avLst/>
          </a:prstGeom>
        </p:spPr>
      </p:pic>
    </p:spTree>
    <p:extLst>
      <p:ext uri="{BB962C8B-B14F-4D97-AF65-F5344CB8AC3E}">
        <p14:creationId xmlns:p14="http://schemas.microsoft.com/office/powerpoint/2010/main" val="42491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C3D51-4496-3C8B-F270-FE40456560D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693812-8F0C-7714-4327-E0A74ABD3F65}"/>
              </a:ext>
            </a:extLst>
          </p:cNvPr>
          <p:cNvSpPr>
            <a:spLocks noGrp="1"/>
          </p:cNvSpPr>
          <p:nvPr>
            <p:ph type="title" idx="4294967295"/>
          </p:nvPr>
        </p:nvSpPr>
        <p:spPr>
          <a:xfrm>
            <a:off x="280639" y="789500"/>
            <a:ext cx="11394688"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Mitigating the impact of climate change on renewable energy sources 3</a:t>
            </a:r>
            <a:endParaRPr lang="en-GB" dirty="0">
              <a:effectLst/>
            </a:endParaRPr>
          </a:p>
          <a:p>
            <a:endParaRPr lang="en-GB" dirty="0"/>
          </a:p>
        </p:txBody>
      </p:sp>
      <p:sp>
        <p:nvSpPr>
          <p:cNvPr id="4" name="TextBox 3">
            <a:extLst>
              <a:ext uri="{FF2B5EF4-FFF2-40B4-BE49-F238E27FC236}">
                <a16:creationId xmlns:a16="http://schemas.microsoft.com/office/drawing/2014/main" id="{06E0C1A0-3021-4BED-9D7A-E8EE518B3DF4}"/>
              </a:ext>
            </a:extLst>
          </p:cNvPr>
          <p:cNvSpPr txBox="1"/>
          <p:nvPr/>
        </p:nvSpPr>
        <p:spPr>
          <a:xfrm>
            <a:off x="3749318" y="2512543"/>
            <a:ext cx="8189397" cy="4154984"/>
          </a:xfrm>
          <a:prstGeom prst="rect">
            <a:avLst/>
          </a:prstGeom>
          <a:noFill/>
        </p:spPr>
        <p:txBody>
          <a:bodyPr wrap="square" lIns="91440" tIns="45720" rIns="91440" bIns="45720" rtlCol="0" anchor="t">
            <a:spAutoFit/>
          </a:bodyPr>
          <a:lstStyle/>
          <a:p>
            <a:pPr latinLnBrk="0"/>
            <a:r>
              <a:rPr lang="en-US" sz="2400" dirty="0"/>
              <a:t>Finally, it is important to emphasise that climate change does not only impact on renewable energy sources: </a:t>
            </a:r>
          </a:p>
          <a:p>
            <a:pPr latinLnBrk="0"/>
            <a:endParaRPr lang="en-US" sz="2400" dirty="0"/>
          </a:p>
          <a:p>
            <a:pPr latinLnBrk="0"/>
            <a:r>
              <a:rPr lang="en-US" sz="2400" i="1" dirty="0"/>
              <a:t>"While climate change poses risks to renewable energy facilities, fossil fuel systems are jeopardized by the same impacts, so the vulnerabilities of renewable energy should not be a reason to delay the transition to clean energy, which will reduce climate-related risks by reducing greenhouse gas emissions.” </a:t>
            </a:r>
          </a:p>
          <a:p>
            <a:pPr latinLnBrk="0"/>
            <a:endParaRPr lang="en-US" sz="2400" i="1" dirty="0"/>
          </a:p>
          <a:p>
            <a:pPr latinLnBrk="0"/>
            <a:r>
              <a:rPr lang="en-US" sz="2400" dirty="0"/>
              <a:t>(</a:t>
            </a:r>
            <a:r>
              <a:rPr lang="en-US" sz="2400" dirty="0">
                <a:hlinkClick r:id="rId3"/>
              </a:rPr>
              <a:t>How Climate Change Impacts Renewable Energy</a:t>
            </a:r>
            <a:r>
              <a:rPr lang="en-US" sz="2400" dirty="0"/>
              <a:t>) </a:t>
            </a:r>
          </a:p>
          <a:p>
            <a:pPr latinLnBrk="0"/>
            <a:endParaRPr lang="en-US" sz="2400" dirty="0"/>
          </a:p>
        </p:txBody>
      </p:sp>
      <p:pic>
        <p:nvPicPr>
          <p:cNvPr id="2" name="Picture 1">
            <a:extLst>
              <a:ext uri="{FF2B5EF4-FFF2-40B4-BE49-F238E27FC236}">
                <a16:creationId xmlns:a16="http://schemas.microsoft.com/office/drawing/2014/main" id="{525FB396-3F1C-F702-B536-17D78469C51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59" y="3097245"/>
            <a:ext cx="3462710" cy="2308473"/>
          </a:xfrm>
          <a:prstGeom prst="rect">
            <a:avLst/>
          </a:prstGeom>
        </p:spPr>
      </p:pic>
    </p:spTree>
    <p:extLst>
      <p:ext uri="{BB962C8B-B14F-4D97-AF65-F5344CB8AC3E}">
        <p14:creationId xmlns:p14="http://schemas.microsoft.com/office/powerpoint/2010/main" val="298049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a:extLst>
              <a:ext uri="{FF2B5EF4-FFF2-40B4-BE49-F238E27FC236}">
                <a16:creationId xmlns:a16="http://schemas.microsoft.com/office/drawing/2014/main" id="{D8C4E46F-1B05-476B-90D3-800B8F061E5E}"/>
              </a:ext>
              <a:ext uri="{C183D7F6-B498-43B3-948B-1728B52AA6E4}">
                <adec:decorative xmlns:adec="http://schemas.microsoft.com/office/drawing/2017/decorative" val="1"/>
              </a:ext>
            </a:extLst>
          </p:cNvPr>
          <p:cNvSpPr/>
          <p:nvPr/>
        </p:nvSpPr>
        <p:spPr>
          <a:xfrm>
            <a:off x="6188062"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31" name="직사각형 30">
            <a:extLst>
              <a:ext uri="{FF2B5EF4-FFF2-40B4-BE49-F238E27FC236}">
                <a16:creationId xmlns:a16="http://schemas.microsoft.com/office/drawing/2014/main" id="{054E5D47-4CA2-42D3-88F2-36300092A0B6}"/>
              </a:ext>
              <a:ext uri="{C183D7F6-B498-43B3-948B-1728B52AA6E4}">
                <adec:decorative xmlns:adec="http://schemas.microsoft.com/office/drawing/2017/decorative" val="1"/>
              </a:ext>
            </a:extLst>
          </p:cNvPr>
          <p:cNvSpPr/>
          <p:nvPr/>
        </p:nvSpPr>
        <p:spPr>
          <a:xfrm>
            <a:off x="3500763"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4" name="Title 3">
            <a:extLst>
              <a:ext uri="{FF2B5EF4-FFF2-40B4-BE49-F238E27FC236}">
                <a16:creationId xmlns:a16="http://schemas.microsoft.com/office/drawing/2014/main" id="{94CA7BD2-B75D-E691-D147-CF5C44DFC3EF}"/>
              </a:ext>
            </a:extLst>
          </p:cNvPr>
          <p:cNvSpPr>
            <a:spLocks noGrp="1"/>
          </p:cNvSpPr>
          <p:nvPr>
            <p:ph type="title" idx="4294967295"/>
          </p:nvPr>
        </p:nvSpPr>
        <p:spPr>
          <a:xfrm>
            <a:off x="753706" y="732874"/>
            <a:ext cx="10515600" cy="1325563"/>
          </a:xfrm>
          <a:prstGeom prst="rect">
            <a:avLst/>
          </a:prstGeom>
        </p:spPr>
        <p:txBody>
          <a:bodyPr/>
          <a:lstStyle/>
          <a:p>
            <a:pPr rtl="0" eaLnBrk="1" latinLnBrk="1" hangingPunct="1"/>
            <a:r>
              <a:rPr lang="en-US" sz="2800" kern="1200" dirty="0">
                <a:solidFill>
                  <a:srgbClr val="0E3AF0"/>
                </a:solidFill>
                <a:effectLst/>
                <a:latin typeface="Calibri" panose="020F0502020204030204" pitchFamily="34" charset="0"/>
                <a:ea typeface="맑은 고딕" panose="020B0503020000020004" pitchFamily="34" charset="-127"/>
                <a:cs typeface="Arial" panose="020B0604020202020204" pitchFamily="34" charset="0"/>
              </a:rPr>
              <a:t>Next Steps</a:t>
            </a:r>
            <a:endParaRPr lang="en-GB" dirty="0">
              <a:effectLst/>
            </a:endParaRPr>
          </a:p>
          <a:p>
            <a:endParaRPr lang="en-GB" dirty="0"/>
          </a:p>
        </p:txBody>
      </p:sp>
      <p:sp>
        <p:nvSpPr>
          <p:cNvPr id="19" name="직사각형 18">
            <a:extLst>
              <a:ext uri="{FF2B5EF4-FFF2-40B4-BE49-F238E27FC236}">
                <a16:creationId xmlns:a16="http://schemas.microsoft.com/office/drawing/2014/main" id="{8DC1423C-2E75-48AE-A98F-626668954196}"/>
              </a:ext>
              <a:ext uri="{C183D7F6-B498-43B3-948B-1728B52AA6E4}">
                <adec:decorative xmlns:adec="http://schemas.microsoft.com/office/drawing/2017/decorative" val="1"/>
              </a:ext>
            </a:extLst>
          </p:cNvPr>
          <p:cNvSpPr/>
          <p:nvPr/>
        </p:nvSpPr>
        <p:spPr>
          <a:xfrm>
            <a:off x="790220"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a:solidFill>
                <a:srgbClr val="322F32"/>
              </a:solidFill>
            </a:endParaRPr>
          </a:p>
        </p:txBody>
      </p:sp>
      <p:sp>
        <p:nvSpPr>
          <p:cNvPr id="3" name="TextBox 2">
            <a:extLst>
              <a:ext uri="{FF2B5EF4-FFF2-40B4-BE49-F238E27FC236}">
                <a16:creationId xmlns:a16="http://schemas.microsoft.com/office/drawing/2014/main" id="{A285EDEE-0D89-AE70-0953-34055524EF0D}"/>
              </a:ext>
            </a:extLst>
          </p:cNvPr>
          <p:cNvSpPr txBox="1"/>
          <p:nvPr/>
        </p:nvSpPr>
        <p:spPr>
          <a:xfrm>
            <a:off x="753706" y="1215518"/>
            <a:ext cx="10648074" cy="830997"/>
          </a:xfrm>
          <a:prstGeom prst="rect">
            <a:avLst/>
          </a:prstGeom>
          <a:noFill/>
        </p:spPr>
        <p:txBody>
          <a:bodyPr wrap="square" rtlCol="0">
            <a:spAutoFit/>
          </a:bodyPr>
          <a:lstStyle/>
          <a:p>
            <a:pPr latinLnBrk="0"/>
            <a:r>
              <a:rPr lang="en-GB" sz="2400" dirty="0"/>
              <a:t>If you want to find out more about the potential impact of climate change on renewable energy, you may find the following resources useful: </a:t>
            </a:r>
          </a:p>
        </p:txBody>
      </p:sp>
      <p:grpSp>
        <p:nvGrpSpPr>
          <p:cNvPr id="20" name="그룹 19">
            <a:extLst>
              <a:ext uri="{FF2B5EF4-FFF2-40B4-BE49-F238E27FC236}">
                <a16:creationId xmlns:a16="http://schemas.microsoft.com/office/drawing/2014/main" id="{5AD01B13-396A-4A4F-8EA6-968460F8AFEB}"/>
              </a:ext>
              <a:ext uri="{C183D7F6-B498-43B3-948B-1728B52AA6E4}">
                <adec:decorative xmlns:adec="http://schemas.microsoft.com/office/drawing/2017/decorative" val="1"/>
              </a:ext>
            </a:extLst>
          </p:cNvPr>
          <p:cNvGrpSpPr/>
          <p:nvPr/>
        </p:nvGrpSpPr>
        <p:grpSpPr>
          <a:xfrm>
            <a:off x="1728249" y="2344322"/>
            <a:ext cx="615100" cy="604284"/>
            <a:chOff x="6810557" y="892968"/>
            <a:chExt cx="384524" cy="377762"/>
          </a:xfrm>
          <a:solidFill>
            <a:schemeClr val="accent1"/>
          </a:solidFill>
        </p:grpSpPr>
        <p:sp>
          <p:nvSpPr>
            <p:cNvPr id="21" name="자유형: 도형 20">
              <a:extLst>
                <a:ext uri="{FF2B5EF4-FFF2-40B4-BE49-F238E27FC236}">
                  <a16:creationId xmlns:a16="http://schemas.microsoft.com/office/drawing/2014/main" id="{2C42074F-0750-4FD2-8807-D7FBE2B0EA4D}"/>
                </a:ext>
              </a:extLst>
            </p:cNvPr>
            <p:cNvSpPr/>
            <p:nvPr/>
          </p:nvSpPr>
          <p:spPr>
            <a:xfrm>
              <a:off x="6810557" y="977836"/>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483 h 85725"/>
                <a:gd name="connsiteX14" fmla="*/ 59817 w 114300"/>
                <a:gd name="connsiteY14" fmla="*/ 56388 h 85725"/>
                <a:gd name="connsiteX15" fmla="*/ 29527 w 114300"/>
                <a:gd name="connsiteY15" fmla="*/ 50483 h 85725"/>
                <a:gd name="connsiteX16" fmla="*/ 29527 w 114300"/>
                <a:gd name="connsiteY16" fmla="*/ 33338 h 85725"/>
                <a:gd name="connsiteX17" fmla="*/ 33242 w 114300"/>
                <a:gd name="connsiteY17" fmla="*/ 29623 h 85725"/>
                <a:gd name="connsiteX18" fmla="*/ 86201 w 114300"/>
                <a:gd name="connsiteY18" fmla="*/ 29623 h 85725"/>
                <a:gd name="connsiteX19" fmla="*/ 90201 w 114300"/>
                <a:gd name="connsiteY19" fmla="*/ 33338 h 85725"/>
                <a:gd name="connsiteX20" fmla="*/ 90106 w 114300"/>
                <a:gd name="connsiteY20" fmla="*/ 50483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723"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483"/>
                  </a:moveTo>
                  <a:cubicBezTo>
                    <a:pt x="80486" y="54388"/>
                    <a:pt x="70389" y="56388"/>
                    <a:pt x="59817" y="56388"/>
                  </a:cubicBezTo>
                  <a:cubicBezTo>
                    <a:pt x="49244" y="56388"/>
                    <a:pt x="39052" y="54388"/>
                    <a:pt x="29527" y="50483"/>
                  </a:cubicBezTo>
                  <a:lnTo>
                    <a:pt x="29527" y="33338"/>
                  </a:lnTo>
                  <a:cubicBezTo>
                    <a:pt x="29527" y="31337"/>
                    <a:pt x="31242" y="29623"/>
                    <a:pt x="33242" y="29623"/>
                  </a:cubicBezTo>
                  <a:cubicBezTo>
                    <a:pt x="50863" y="29623"/>
                    <a:pt x="68580" y="29623"/>
                    <a:pt x="86201" y="29623"/>
                  </a:cubicBezTo>
                  <a:cubicBezTo>
                    <a:pt x="88201" y="29623"/>
                    <a:pt x="90201" y="31242"/>
                    <a:pt x="90201" y="33338"/>
                  </a:cubicBezTo>
                  <a:lnTo>
                    <a:pt x="90106" y="50483"/>
                  </a:lnTo>
                  <a:close/>
                </a:path>
              </a:pathLst>
            </a:custGeom>
            <a:grpFill/>
            <a:ln w="9525" cap="flat">
              <a:noFill/>
              <a:prstDash val="solid"/>
              <a:miter/>
            </a:ln>
          </p:spPr>
          <p:txBody>
            <a:bodyPr rtlCol="0" anchor="ctr"/>
            <a:lstStyle/>
            <a:p>
              <a:endParaRPr lang="ko-KR" altLang="en-US"/>
            </a:p>
          </p:txBody>
        </p:sp>
        <p:sp>
          <p:nvSpPr>
            <p:cNvPr id="22" name="자유형: 도형 21">
              <a:extLst>
                <a:ext uri="{FF2B5EF4-FFF2-40B4-BE49-F238E27FC236}">
                  <a16:creationId xmlns:a16="http://schemas.microsoft.com/office/drawing/2014/main" id="{A864822C-C010-4224-BC0B-E7C41C5EB6AF}"/>
                </a:ext>
              </a:extLst>
            </p:cNvPr>
            <p:cNvSpPr/>
            <p:nvPr/>
          </p:nvSpPr>
          <p:spPr>
            <a:xfrm>
              <a:off x="6824939" y="893349"/>
              <a:ext cx="85725" cy="85725"/>
            </a:xfrm>
            <a:custGeom>
              <a:avLst/>
              <a:gdLst>
                <a:gd name="connsiteX0" fmla="*/ 45434 w 85725"/>
                <a:gd name="connsiteY0" fmla="*/ 83725 h 85725"/>
                <a:gd name="connsiteX1" fmla="*/ 83725 w 85725"/>
                <a:gd name="connsiteY1" fmla="*/ 45434 h 85725"/>
                <a:gd name="connsiteX2" fmla="*/ 45434 w 85725"/>
                <a:gd name="connsiteY2" fmla="*/ 7144 h 85725"/>
                <a:gd name="connsiteX3" fmla="*/ 7144 w 85725"/>
                <a:gd name="connsiteY3" fmla="*/ 45434 h 85725"/>
                <a:gd name="connsiteX4" fmla="*/ 45434 w 85725"/>
                <a:gd name="connsiteY4" fmla="*/ 83725 h 85725"/>
                <a:gd name="connsiteX5" fmla="*/ 45434 w 85725"/>
                <a:gd name="connsiteY5" fmla="*/ 29242 h 85725"/>
                <a:gd name="connsiteX6" fmla="*/ 61532 w 85725"/>
                <a:gd name="connsiteY6" fmla="*/ 45339 h 85725"/>
                <a:gd name="connsiteX7" fmla="*/ 45434 w 85725"/>
                <a:gd name="connsiteY7" fmla="*/ 61436 h 85725"/>
                <a:gd name="connsiteX8" fmla="*/ 29337 w 85725"/>
                <a:gd name="connsiteY8" fmla="*/ 45339 h 85725"/>
                <a:gd name="connsiteX9" fmla="*/ 45434 w 85725"/>
                <a:gd name="connsiteY9" fmla="*/ 29242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45434" y="83725"/>
                  </a:moveTo>
                  <a:cubicBezTo>
                    <a:pt x="66580" y="83725"/>
                    <a:pt x="83725" y="66580"/>
                    <a:pt x="83725" y="45434"/>
                  </a:cubicBezTo>
                  <a:cubicBezTo>
                    <a:pt x="83725" y="24289"/>
                    <a:pt x="66580" y="7144"/>
                    <a:pt x="45434" y="7144"/>
                  </a:cubicBezTo>
                  <a:cubicBezTo>
                    <a:pt x="24289" y="7144"/>
                    <a:pt x="7144" y="24289"/>
                    <a:pt x="7144" y="45434"/>
                  </a:cubicBezTo>
                  <a:cubicBezTo>
                    <a:pt x="7144" y="66580"/>
                    <a:pt x="24289" y="83725"/>
                    <a:pt x="45434" y="83725"/>
                  </a:cubicBezTo>
                  <a:close/>
                  <a:moveTo>
                    <a:pt x="45434" y="29242"/>
                  </a:moveTo>
                  <a:cubicBezTo>
                    <a:pt x="54293" y="29242"/>
                    <a:pt x="61532" y="36481"/>
                    <a:pt x="61532" y="45339"/>
                  </a:cubicBezTo>
                  <a:cubicBezTo>
                    <a:pt x="61532" y="54197"/>
                    <a:pt x="54293" y="61436"/>
                    <a:pt x="45434" y="61436"/>
                  </a:cubicBezTo>
                  <a:cubicBezTo>
                    <a:pt x="36576" y="61436"/>
                    <a:pt x="29337" y="54197"/>
                    <a:pt x="29337" y="45339"/>
                  </a:cubicBezTo>
                  <a:cubicBezTo>
                    <a:pt x="29337" y="36481"/>
                    <a:pt x="36576" y="29242"/>
                    <a:pt x="45434" y="29242"/>
                  </a:cubicBezTo>
                  <a:close/>
                </a:path>
              </a:pathLst>
            </a:custGeom>
            <a:grpFill/>
            <a:ln w="9525" cap="flat">
              <a:noFill/>
              <a:prstDash val="solid"/>
              <a:miter/>
            </a:ln>
          </p:spPr>
          <p:txBody>
            <a:bodyPr rtlCol="0" anchor="ctr"/>
            <a:lstStyle/>
            <a:p>
              <a:endParaRPr lang="ko-KR" altLang="en-US"/>
            </a:p>
          </p:txBody>
        </p:sp>
        <p:sp>
          <p:nvSpPr>
            <p:cNvPr id="23" name="자유형: 도형 22">
              <a:extLst>
                <a:ext uri="{FF2B5EF4-FFF2-40B4-BE49-F238E27FC236}">
                  <a16:creationId xmlns:a16="http://schemas.microsoft.com/office/drawing/2014/main" id="{28A61F9F-621E-4119-801E-4C5936CAB216}"/>
                </a:ext>
              </a:extLst>
            </p:cNvPr>
            <p:cNvSpPr/>
            <p:nvPr/>
          </p:nvSpPr>
          <p:spPr>
            <a:xfrm>
              <a:off x="6937906" y="892968"/>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95250 w 257175"/>
                <a:gd name="connsiteY9" fmla="*/ 51530 h 76200"/>
                <a:gd name="connsiteX10" fmla="*/ 29337 w 257175"/>
                <a:gd name="connsiteY10" fmla="*/ 51530 h 76200"/>
                <a:gd name="connsiteX11" fmla="*/ 29337 w 257175"/>
                <a:gd name="connsiteY11" fmla="*/ 29337 h 76200"/>
                <a:gd name="connsiteX12" fmla="*/ 95250 w 257175"/>
                <a:gd name="connsiteY12" fmla="*/ 29337 h 76200"/>
                <a:gd name="connsiteX13" fmla="*/ 95250 w 257175"/>
                <a:gd name="connsiteY13" fmla="*/ 51530 h 76200"/>
                <a:gd name="connsiteX14" fmla="*/ 236601 w 257175"/>
                <a:gd name="connsiteY14" fmla="*/ 51530 h 76200"/>
                <a:gd name="connsiteX15" fmla="*/ 117443 w 257175"/>
                <a:gd name="connsiteY15" fmla="*/ 51530 h 76200"/>
                <a:gd name="connsiteX16" fmla="*/ 117443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95250" y="51530"/>
                  </a:moveTo>
                  <a:lnTo>
                    <a:pt x="29337" y="51530"/>
                  </a:lnTo>
                  <a:lnTo>
                    <a:pt x="29337" y="29337"/>
                  </a:lnTo>
                  <a:lnTo>
                    <a:pt x="95250" y="29337"/>
                  </a:lnTo>
                  <a:lnTo>
                    <a:pt x="95250" y="51530"/>
                  </a:lnTo>
                  <a:close/>
                  <a:moveTo>
                    <a:pt x="236601" y="51530"/>
                  </a:moveTo>
                  <a:lnTo>
                    <a:pt x="117443" y="51530"/>
                  </a:lnTo>
                  <a:lnTo>
                    <a:pt x="117443"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4" name="자유형: 도형 23">
              <a:extLst>
                <a:ext uri="{FF2B5EF4-FFF2-40B4-BE49-F238E27FC236}">
                  <a16:creationId xmlns:a16="http://schemas.microsoft.com/office/drawing/2014/main" id="{A3DBB9BC-07EE-46AC-8758-87D3A16759EA}"/>
                </a:ext>
              </a:extLst>
            </p:cNvPr>
            <p:cNvSpPr/>
            <p:nvPr/>
          </p:nvSpPr>
          <p:spPr>
            <a:xfrm>
              <a:off x="6810557" y="1185005"/>
              <a:ext cx="114300" cy="85725"/>
            </a:xfrm>
            <a:custGeom>
              <a:avLst/>
              <a:gdLst>
                <a:gd name="connsiteX0" fmla="*/ 86106 w 114300"/>
                <a:gd name="connsiteY0" fmla="*/ 7144 h 85725"/>
                <a:gd name="connsiteX1" fmla="*/ 59626 w 114300"/>
                <a:gd name="connsiteY1" fmla="*/ 7144 h 85725"/>
                <a:gd name="connsiteX2" fmla="*/ 33147 w 114300"/>
                <a:gd name="connsiteY2" fmla="*/ 7144 h 85725"/>
                <a:gd name="connsiteX3" fmla="*/ 14764 w 114300"/>
                <a:gd name="connsiteY3" fmla="*/ 14764 h 85725"/>
                <a:gd name="connsiteX4" fmla="*/ 7144 w 114300"/>
                <a:gd name="connsiteY4" fmla="*/ 33147 h 85725"/>
                <a:gd name="connsiteX5" fmla="*/ 7144 w 114300"/>
                <a:gd name="connsiteY5" fmla="*/ 57436 h 85725"/>
                <a:gd name="connsiteX6" fmla="*/ 13145 w 114300"/>
                <a:gd name="connsiteY6" fmla="*/ 67342 h 85725"/>
                <a:gd name="connsiteX7" fmla="*/ 59626 w 114300"/>
                <a:gd name="connsiteY7" fmla="*/ 78581 h 85725"/>
                <a:gd name="connsiteX8" fmla="*/ 106108 w 114300"/>
                <a:gd name="connsiteY8" fmla="*/ 67342 h 85725"/>
                <a:gd name="connsiteX9" fmla="*/ 112109 w 114300"/>
                <a:gd name="connsiteY9" fmla="*/ 57436 h 85725"/>
                <a:gd name="connsiteX10" fmla="*/ 112109 w 114300"/>
                <a:gd name="connsiteY10" fmla="*/ 33147 h 85725"/>
                <a:gd name="connsiteX11" fmla="*/ 104489 w 114300"/>
                <a:gd name="connsiteY11" fmla="*/ 14859 h 85725"/>
                <a:gd name="connsiteX12" fmla="*/ 86106 w 114300"/>
                <a:gd name="connsiteY12" fmla="*/ 7144 h 85725"/>
                <a:gd name="connsiteX13" fmla="*/ 90106 w 114300"/>
                <a:gd name="connsiteY13" fmla="*/ 50387 h 85725"/>
                <a:gd name="connsiteX14" fmla="*/ 59817 w 114300"/>
                <a:gd name="connsiteY14" fmla="*/ 56388 h 85725"/>
                <a:gd name="connsiteX15" fmla="*/ 29527 w 114300"/>
                <a:gd name="connsiteY15" fmla="*/ 50387 h 85725"/>
                <a:gd name="connsiteX16" fmla="*/ 29527 w 114300"/>
                <a:gd name="connsiteY16" fmla="*/ 33147 h 85725"/>
                <a:gd name="connsiteX17" fmla="*/ 33242 w 114300"/>
                <a:gd name="connsiteY17" fmla="*/ 29432 h 85725"/>
                <a:gd name="connsiteX18" fmla="*/ 59721 w 114300"/>
                <a:gd name="connsiteY18" fmla="*/ 29432 h 85725"/>
                <a:gd name="connsiteX19" fmla="*/ 86201 w 114300"/>
                <a:gd name="connsiteY19" fmla="*/ 29432 h 85725"/>
                <a:gd name="connsiteX20" fmla="*/ 90201 w 114300"/>
                <a:gd name="connsiteY20" fmla="*/ 33147 h 85725"/>
                <a:gd name="connsiteX21" fmla="*/ 90106 w 114300"/>
                <a:gd name="connsiteY21" fmla="*/ 50387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300" h="85725">
                  <a:moveTo>
                    <a:pt x="86106" y="7144"/>
                  </a:moveTo>
                  <a:cubicBezTo>
                    <a:pt x="77343" y="7144"/>
                    <a:pt x="68485" y="7144"/>
                    <a:pt x="59626" y="7144"/>
                  </a:cubicBezTo>
                  <a:cubicBezTo>
                    <a:pt x="50768" y="7144"/>
                    <a:pt x="41910" y="7144"/>
                    <a:pt x="33147" y="7144"/>
                  </a:cubicBezTo>
                  <a:cubicBezTo>
                    <a:pt x="26194" y="7144"/>
                    <a:pt x="19716" y="9811"/>
                    <a:pt x="14764" y="14764"/>
                  </a:cubicBezTo>
                  <a:cubicBezTo>
                    <a:pt x="9810" y="19717"/>
                    <a:pt x="7144" y="26194"/>
                    <a:pt x="7144" y="33147"/>
                  </a:cubicBezTo>
                  <a:lnTo>
                    <a:pt x="7144" y="57436"/>
                  </a:lnTo>
                  <a:cubicBezTo>
                    <a:pt x="7144" y="61627"/>
                    <a:pt x="9525" y="65437"/>
                    <a:pt x="13145" y="67342"/>
                  </a:cubicBezTo>
                  <a:cubicBezTo>
                    <a:pt x="27432" y="74676"/>
                    <a:pt x="43529" y="78581"/>
                    <a:pt x="59626" y="78581"/>
                  </a:cubicBezTo>
                  <a:cubicBezTo>
                    <a:pt x="75819" y="78581"/>
                    <a:pt x="91821" y="74676"/>
                    <a:pt x="106108" y="67342"/>
                  </a:cubicBezTo>
                  <a:cubicBezTo>
                    <a:pt x="109823" y="65437"/>
                    <a:pt x="112109" y="61627"/>
                    <a:pt x="112109" y="57436"/>
                  </a:cubicBezTo>
                  <a:lnTo>
                    <a:pt x="112109" y="33147"/>
                  </a:lnTo>
                  <a:cubicBezTo>
                    <a:pt x="112109" y="26289"/>
                    <a:pt x="109442" y="19812"/>
                    <a:pt x="104489" y="14859"/>
                  </a:cubicBezTo>
                  <a:cubicBezTo>
                    <a:pt x="99822" y="10001"/>
                    <a:pt x="93059" y="7144"/>
                    <a:pt x="86106" y="7144"/>
                  </a:cubicBezTo>
                  <a:close/>
                  <a:moveTo>
                    <a:pt x="90106" y="50387"/>
                  </a:moveTo>
                  <a:cubicBezTo>
                    <a:pt x="80486" y="54388"/>
                    <a:pt x="70389" y="56388"/>
                    <a:pt x="59817" y="56388"/>
                  </a:cubicBezTo>
                  <a:cubicBezTo>
                    <a:pt x="49244" y="56388"/>
                    <a:pt x="39052" y="54388"/>
                    <a:pt x="29527" y="50387"/>
                  </a:cubicBezTo>
                  <a:lnTo>
                    <a:pt x="29527" y="33147"/>
                  </a:lnTo>
                  <a:cubicBezTo>
                    <a:pt x="29527" y="31147"/>
                    <a:pt x="31242" y="29432"/>
                    <a:pt x="33242" y="29432"/>
                  </a:cubicBezTo>
                  <a:cubicBezTo>
                    <a:pt x="42005" y="29432"/>
                    <a:pt x="50863" y="29432"/>
                    <a:pt x="59721" y="29432"/>
                  </a:cubicBezTo>
                  <a:cubicBezTo>
                    <a:pt x="68580" y="29432"/>
                    <a:pt x="77438" y="29432"/>
                    <a:pt x="86201" y="29432"/>
                  </a:cubicBezTo>
                  <a:cubicBezTo>
                    <a:pt x="88201" y="29432"/>
                    <a:pt x="90201" y="31051"/>
                    <a:pt x="90201" y="33147"/>
                  </a:cubicBezTo>
                  <a:lnTo>
                    <a:pt x="90106" y="50387"/>
                  </a:lnTo>
                  <a:close/>
                </a:path>
              </a:pathLst>
            </a:custGeom>
            <a:grpFill/>
            <a:ln w="9525" cap="flat">
              <a:noFill/>
              <a:prstDash val="solid"/>
              <a:miter/>
            </a:ln>
          </p:spPr>
          <p:txBody>
            <a:bodyPr rtlCol="0" anchor="ctr"/>
            <a:lstStyle/>
            <a:p>
              <a:endParaRPr lang="ko-KR" altLang="en-US"/>
            </a:p>
          </p:txBody>
        </p:sp>
        <p:sp>
          <p:nvSpPr>
            <p:cNvPr id="25" name="자유형: 도형 24">
              <a:extLst>
                <a:ext uri="{FF2B5EF4-FFF2-40B4-BE49-F238E27FC236}">
                  <a16:creationId xmlns:a16="http://schemas.microsoft.com/office/drawing/2014/main" id="{BA07292B-02E8-4BAA-BC44-60528F7C3EF0}"/>
                </a:ext>
              </a:extLst>
            </p:cNvPr>
            <p:cNvSpPr/>
            <p:nvPr/>
          </p:nvSpPr>
          <p:spPr>
            <a:xfrm>
              <a:off x="6824939" y="1100518"/>
              <a:ext cx="85725" cy="85725"/>
            </a:xfrm>
            <a:custGeom>
              <a:avLst/>
              <a:gdLst>
                <a:gd name="connsiteX0" fmla="*/ 83725 w 85725"/>
                <a:gd name="connsiteY0" fmla="*/ 45434 h 85725"/>
                <a:gd name="connsiteX1" fmla="*/ 45434 w 85725"/>
                <a:gd name="connsiteY1" fmla="*/ 7144 h 85725"/>
                <a:gd name="connsiteX2" fmla="*/ 7144 w 85725"/>
                <a:gd name="connsiteY2" fmla="*/ 45434 h 85725"/>
                <a:gd name="connsiteX3" fmla="*/ 45434 w 85725"/>
                <a:gd name="connsiteY3" fmla="*/ 83725 h 85725"/>
                <a:gd name="connsiteX4" fmla="*/ 83725 w 85725"/>
                <a:gd name="connsiteY4" fmla="*/ 45434 h 85725"/>
                <a:gd name="connsiteX5" fmla="*/ 29337 w 85725"/>
                <a:gd name="connsiteY5" fmla="*/ 45434 h 85725"/>
                <a:gd name="connsiteX6" fmla="*/ 45434 w 85725"/>
                <a:gd name="connsiteY6" fmla="*/ 29337 h 85725"/>
                <a:gd name="connsiteX7" fmla="*/ 61532 w 85725"/>
                <a:gd name="connsiteY7" fmla="*/ 45434 h 85725"/>
                <a:gd name="connsiteX8" fmla="*/ 45434 w 85725"/>
                <a:gd name="connsiteY8" fmla="*/ 61531 h 85725"/>
                <a:gd name="connsiteX9" fmla="*/ 2933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83725" y="45434"/>
                  </a:moveTo>
                  <a:cubicBezTo>
                    <a:pt x="83725" y="24289"/>
                    <a:pt x="66580" y="7144"/>
                    <a:pt x="45434" y="7144"/>
                  </a:cubicBezTo>
                  <a:cubicBezTo>
                    <a:pt x="24289" y="7144"/>
                    <a:pt x="7144" y="24289"/>
                    <a:pt x="7144" y="45434"/>
                  </a:cubicBezTo>
                  <a:cubicBezTo>
                    <a:pt x="7144" y="66580"/>
                    <a:pt x="24289" y="83725"/>
                    <a:pt x="45434" y="83725"/>
                  </a:cubicBezTo>
                  <a:cubicBezTo>
                    <a:pt x="66580" y="83725"/>
                    <a:pt x="83725" y="66484"/>
                    <a:pt x="83725" y="45434"/>
                  </a:cubicBezTo>
                  <a:close/>
                  <a:moveTo>
                    <a:pt x="29337" y="45434"/>
                  </a:moveTo>
                  <a:cubicBezTo>
                    <a:pt x="29337" y="36576"/>
                    <a:pt x="36576" y="29337"/>
                    <a:pt x="45434" y="29337"/>
                  </a:cubicBezTo>
                  <a:cubicBezTo>
                    <a:pt x="54293" y="29337"/>
                    <a:pt x="61532" y="36576"/>
                    <a:pt x="61532" y="45434"/>
                  </a:cubicBezTo>
                  <a:cubicBezTo>
                    <a:pt x="61532" y="54292"/>
                    <a:pt x="54293" y="61531"/>
                    <a:pt x="45434" y="61531"/>
                  </a:cubicBezTo>
                  <a:cubicBezTo>
                    <a:pt x="36576" y="61531"/>
                    <a:pt x="29337" y="54292"/>
                    <a:pt x="29337" y="45434"/>
                  </a:cubicBezTo>
                  <a:close/>
                </a:path>
              </a:pathLst>
            </a:custGeom>
            <a:grpFill/>
            <a:ln w="9525" cap="flat">
              <a:noFill/>
              <a:prstDash val="solid"/>
              <a:miter/>
            </a:ln>
          </p:spPr>
          <p:txBody>
            <a:bodyPr rtlCol="0" anchor="ctr"/>
            <a:lstStyle/>
            <a:p>
              <a:endParaRPr lang="ko-KR" altLang="en-US"/>
            </a:p>
          </p:txBody>
        </p:sp>
        <p:sp>
          <p:nvSpPr>
            <p:cNvPr id="26" name="자유형: 도형 25">
              <a:extLst>
                <a:ext uri="{FF2B5EF4-FFF2-40B4-BE49-F238E27FC236}">
                  <a16:creationId xmlns:a16="http://schemas.microsoft.com/office/drawing/2014/main" id="{A77F8A80-C421-46CC-B4C9-0528FE07E9FE}"/>
                </a:ext>
              </a:extLst>
            </p:cNvPr>
            <p:cNvSpPr/>
            <p:nvPr/>
          </p:nvSpPr>
          <p:spPr>
            <a:xfrm>
              <a:off x="6937906" y="982503"/>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157448 w 257175"/>
                <a:gd name="connsiteY9" fmla="*/ 51530 h 76200"/>
                <a:gd name="connsiteX10" fmla="*/ 29432 w 257175"/>
                <a:gd name="connsiteY10" fmla="*/ 51530 h 76200"/>
                <a:gd name="connsiteX11" fmla="*/ 29432 w 257175"/>
                <a:gd name="connsiteY11" fmla="*/ 29337 h 76200"/>
                <a:gd name="connsiteX12" fmla="*/ 157448 w 257175"/>
                <a:gd name="connsiteY12" fmla="*/ 29337 h 76200"/>
                <a:gd name="connsiteX13" fmla="*/ 157448 w 257175"/>
                <a:gd name="connsiteY13" fmla="*/ 51530 h 76200"/>
                <a:gd name="connsiteX14" fmla="*/ 236601 w 257175"/>
                <a:gd name="connsiteY14" fmla="*/ 51530 h 76200"/>
                <a:gd name="connsiteX15" fmla="*/ 179641 w 257175"/>
                <a:gd name="connsiteY15" fmla="*/ 51530 h 76200"/>
                <a:gd name="connsiteX16" fmla="*/ 179641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1"/>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157448" y="51530"/>
                  </a:moveTo>
                  <a:lnTo>
                    <a:pt x="29432" y="51530"/>
                  </a:lnTo>
                  <a:lnTo>
                    <a:pt x="29432" y="29337"/>
                  </a:lnTo>
                  <a:lnTo>
                    <a:pt x="157448" y="29337"/>
                  </a:lnTo>
                  <a:lnTo>
                    <a:pt x="157448" y="51530"/>
                  </a:lnTo>
                  <a:close/>
                  <a:moveTo>
                    <a:pt x="236601" y="51530"/>
                  </a:moveTo>
                  <a:lnTo>
                    <a:pt x="179641" y="51530"/>
                  </a:lnTo>
                  <a:lnTo>
                    <a:pt x="179641"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7" name="자유형: 도형 26">
              <a:extLst>
                <a:ext uri="{FF2B5EF4-FFF2-40B4-BE49-F238E27FC236}">
                  <a16:creationId xmlns:a16="http://schemas.microsoft.com/office/drawing/2014/main" id="{04DD1AD9-583D-4367-A3C5-55A5C0766C8C}"/>
                </a:ext>
              </a:extLst>
            </p:cNvPr>
            <p:cNvSpPr/>
            <p:nvPr/>
          </p:nvSpPr>
          <p:spPr>
            <a:xfrm>
              <a:off x="6937906" y="1099470"/>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53149 w 257175"/>
                <a:gd name="connsiteY10" fmla="*/ 29337 h 76200"/>
                <a:gd name="connsiteX11" fmla="*/ 53149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75247 w 257175"/>
                <a:gd name="connsiteY15" fmla="*/ 51530 h 76200"/>
                <a:gd name="connsiteX16" fmla="*/ 75247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53149" y="29337"/>
                  </a:lnTo>
                  <a:lnTo>
                    <a:pt x="53149" y="51530"/>
                  </a:lnTo>
                  <a:lnTo>
                    <a:pt x="29432" y="51530"/>
                  </a:lnTo>
                  <a:lnTo>
                    <a:pt x="29432" y="29337"/>
                  </a:lnTo>
                  <a:close/>
                  <a:moveTo>
                    <a:pt x="236601" y="51530"/>
                  </a:moveTo>
                  <a:lnTo>
                    <a:pt x="75247" y="51530"/>
                  </a:lnTo>
                  <a:lnTo>
                    <a:pt x="75247" y="29337"/>
                  </a:lnTo>
                  <a:lnTo>
                    <a:pt x="236601" y="29337"/>
                  </a:lnTo>
                  <a:lnTo>
                    <a:pt x="236601" y="51530"/>
                  </a:lnTo>
                  <a:close/>
                </a:path>
              </a:pathLst>
            </a:custGeom>
            <a:grpFill/>
            <a:ln w="9525" cap="flat">
              <a:noFill/>
              <a:prstDash val="solid"/>
              <a:miter/>
            </a:ln>
          </p:spPr>
          <p:txBody>
            <a:bodyPr rtlCol="0" anchor="ctr"/>
            <a:lstStyle/>
            <a:p>
              <a:endParaRPr lang="ko-KR" altLang="en-US"/>
            </a:p>
          </p:txBody>
        </p:sp>
        <p:sp>
          <p:nvSpPr>
            <p:cNvPr id="28" name="자유형: 도형 27">
              <a:extLst>
                <a:ext uri="{FF2B5EF4-FFF2-40B4-BE49-F238E27FC236}">
                  <a16:creationId xmlns:a16="http://schemas.microsoft.com/office/drawing/2014/main" id="{2C95811B-B365-4F32-93F0-776B8143B392}"/>
                </a:ext>
              </a:extLst>
            </p:cNvPr>
            <p:cNvSpPr/>
            <p:nvPr/>
          </p:nvSpPr>
          <p:spPr>
            <a:xfrm>
              <a:off x="6937906" y="1189005"/>
              <a:ext cx="257175" cy="76200"/>
            </a:xfrm>
            <a:custGeom>
              <a:avLst/>
              <a:gdLst>
                <a:gd name="connsiteX0" fmla="*/ 247745 w 257175"/>
                <a:gd name="connsiteY0" fmla="*/ 7144 h 76200"/>
                <a:gd name="connsiteX1" fmla="*/ 18288 w 257175"/>
                <a:gd name="connsiteY1" fmla="*/ 7144 h 76200"/>
                <a:gd name="connsiteX2" fmla="*/ 7144 w 257175"/>
                <a:gd name="connsiteY2" fmla="*/ 18288 h 76200"/>
                <a:gd name="connsiteX3" fmla="*/ 7144 w 257175"/>
                <a:gd name="connsiteY3" fmla="*/ 62675 h 76200"/>
                <a:gd name="connsiteX4" fmla="*/ 18288 w 257175"/>
                <a:gd name="connsiteY4" fmla="*/ 73819 h 76200"/>
                <a:gd name="connsiteX5" fmla="*/ 247745 w 257175"/>
                <a:gd name="connsiteY5" fmla="*/ 73819 h 76200"/>
                <a:gd name="connsiteX6" fmla="*/ 258889 w 257175"/>
                <a:gd name="connsiteY6" fmla="*/ 62675 h 76200"/>
                <a:gd name="connsiteX7" fmla="*/ 258889 w 257175"/>
                <a:gd name="connsiteY7" fmla="*/ 18288 h 76200"/>
                <a:gd name="connsiteX8" fmla="*/ 247745 w 257175"/>
                <a:gd name="connsiteY8" fmla="*/ 7144 h 76200"/>
                <a:gd name="connsiteX9" fmla="*/ 29432 w 257175"/>
                <a:gd name="connsiteY9" fmla="*/ 29337 h 76200"/>
                <a:gd name="connsiteX10" fmla="*/ 192214 w 257175"/>
                <a:gd name="connsiteY10" fmla="*/ 29337 h 76200"/>
                <a:gd name="connsiteX11" fmla="*/ 192214 w 257175"/>
                <a:gd name="connsiteY11" fmla="*/ 51530 h 76200"/>
                <a:gd name="connsiteX12" fmla="*/ 29432 w 257175"/>
                <a:gd name="connsiteY12" fmla="*/ 51530 h 76200"/>
                <a:gd name="connsiteX13" fmla="*/ 29432 w 257175"/>
                <a:gd name="connsiteY13" fmla="*/ 29337 h 76200"/>
                <a:gd name="connsiteX14" fmla="*/ 236601 w 257175"/>
                <a:gd name="connsiteY14" fmla="*/ 51530 h 76200"/>
                <a:gd name="connsiteX15" fmla="*/ 214408 w 257175"/>
                <a:gd name="connsiteY15" fmla="*/ 51530 h 76200"/>
                <a:gd name="connsiteX16" fmla="*/ 214408 w 257175"/>
                <a:gd name="connsiteY16" fmla="*/ 29337 h 76200"/>
                <a:gd name="connsiteX17" fmla="*/ 236601 w 257175"/>
                <a:gd name="connsiteY17" fmla="*/ 29337 h 76200"/>
                <a:gd name="connsiteX18" fmla="*/ 236601 w 257175"/>
                <a:gd name="connsiteY18"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175" h="76200">
                  <a:moveTo>
                    <a:pt x="247745" y="7144"/>
                  </a:moveTo>
                  <a:lnTo>
                    <a:pt x="18288" y="7144"/>
                  </a:lnTo>
                  <a:cubicBezTo>
                    <a:pt x="12192" y="7144"/>
                    <a:pt x="7144" y="12097"/>
                    <a:pt x="7144" y="18288"/>
                  </a:cubicBezTo>
                  <a:lnTo>
                    <a:pt x="7144" y="62675"/>
                  </a:lnTo>
                  <a:cubicBezTo>
                    <a:pt x="7144" y="68770"/>
                    <a:pt x="12096" y="73819"/>
                    <a:pt x="18288" y="73819"/>
                  </a:cubicBezTo>
                  <a:lnTo>
                    <a:pt x="247745" y="73819"/>
                  </a:lnTo>
                  <a:cubicBezTo>
                    <a:pt x="253841" y="73819"/>
                    <a:pt x="258889" y="68866"/>
                    <a:pt x="258889" y="62675"/>
                  </a:cubicBezTo>
                  <a:lnTo>
                    <a:pt x="258889" y="18288"/>
                  </a:lnTo>
                  <a:cubicBezTo>
                    <a:pt x="258794" y="12097"/>
                    <a:pt x="253841" y="7144"/>
                    <a:pt x="247745" y="7144"/>
                  </a:cubicBezTo>
                  <a:close/>
                  <a:moveTo>
                    <a:pt x="29432" y="29337"/>
                  </a:moveTo>
                  <a:lnTo>
                    <a:pt x="192214" y="29337"/>
                  </a:lnTo>
                  <a:lnTo>
                    <a:pt x="192214" y="51530"/>
                  </a:lnTo>
                  <a:lnTo>
                    <a:pt x="29432" y="51530"/>
                  </a:lnTo>
                  <a:lnTo>
                    <a:pt x="29432" y="29337"/>
                  </a:lnTo>
                  <a:close/>
                  <a:moveTo>
                    <a:pt x="236601" y="51530"/>
                  </a:moveTo>
                  <a:lnTo>
                    <a:pt x="214408" y="51530"/>
                  </a:lnTo>
                  <a:lnTo>
                    <a:pt x="214408" y="29337"/>
                  </a:lnTo>
                  <a:lnTo>
                    <a:pt x="236601" y="29337"/>
                  </a:lnTo>
                  <a:lnTo>
                    <a:pt x="236601" y="51530"/>
                  </a:lnTo>
                  <a:close/>
                </a:path>
              </a:pathLst>
            </a:custGeom>
            <a:grpFill/>
            <a:ln w="9525" cap="flat">
              <a:noFill/>
              <a:prstDash val="solid"/>
              <a:miter/>
            </a:ln>
          </p:spPr>
          <p:txBody>
            <a:bodyPr rtlCol="0" anchor="ctr"/>
            <a:lstStyle/>
            <a:p>
              <a:endParaRPr lang="ko-KR" altLang="en-US"/>
            </a:p>
          </p:txBody>
        </p:sp>
      </p:grpSp>
      <p:sp>
        <p:nvSpPr>
          <p:cNvPr id="29" name="TextBox 28">
            <a:extLst>
              <a:ext uri="{FF2B5EF4-FFF2-40B4-BE49-F238E27FC236}">
                <a16:creationId xmlns:a16="http://schemas.microsoft.com/office/drawing/2014/main" id="{4ECDE187-04E2-45C2-AB71-3163282F7484}"/>
              </a:ext>
            </a:extLst>
          </p:cNvPr>
          <p:cNvSpPr txBox="1"/>
          <p:nvPr/>
        </p:nvSpPr>
        <p:spPr>
          <a:xfrm>
            <a:off x="1017740" y="4102058"/>
            <a:ext cx="2175491" cy="1446550"/>
          </a:xfrm>
          <a:prstGeom prst="rect">
            <a:avLst/>
          </a:prstGeom>
          <a:noFill/>
        </p:spPr>
        <p:txBody>
          <a:bodyPr wrap="square" lIns="91440" tIns="45720" rIns="91440" bIns="45720" rtlCol="0" anchor="t" anchorCtr="0">
            <a:spAutoFit/>
          </a:bodyPr>
          <a:lstStyle/>
          <a:p>
            <a:pPr algn="ctr"/>
            <a:r>
              <a:rPr lang="en-US" altLang="ko-KR" sz="2200" dirty="0">
                <a:solidFill>
                  <a:srgbClr val="373737"/>
                </a:solidFill>
                <a:hlinkClick r:id="rId3"/>
              </a:rPr>
              <a:t>Find out more about the Every1 project’s learning materials.</a:t>
            </a:r>
            <a:endParaRPr lang="ko-KR" altLang="en-US" sz="2200" dirty="0">
              <a:solidFill>
                <a:srgbClr val="373737"/>
              </a:solidFill>
            </a:endParaRPr>
          </a:p>
        </p:txBody>
      </p:sp>
      <p:grpSp>
        <p:nvGrpSpPr>
          <p:cNvPr id="32" name="그룹 31">
            <a:extLst>
              <a:ext uri="{FF2B5EF4-FFF2-40B4-BE49-F238E27FC236}">
                <a16:creationId xmlns:a16="http://schemas.microsoft.com/office/drawing/2014/main" id="{9AA80F0D-EBB3-4C6C-AADE-CFFA66F10EDB}"/>
              </a:ext>
              <a:ext uri="{C183D7F6-B498-43B3-948B-1728B52AA6E4}">
                <adec:decorative xmlns:adec="http://schemas.microsoft.com/office/drawing/2017/decorative" val="1"/>
              </a:ext>
            </a:extLst>
          </p:cNvPr>
          <p:cNvGrpSpPr/>
          <p:nvPr/>
        </p:nvGrpSpPr>
        <p:grpSpPr>
          <a:xfrm>
            <a:off x="4435138" y="2356969"/>
            <a:ext cx="620738" cy="626714"/>
            <a:chOff x="5449339" y="2217420"/>
            <a:chExt cx="388048" cy="391784"/>
          </a:xfrm>
          <a:solidFill>
            <a:schemeClr val="accent1"/>
          </a:solidFill>
        </p:grpSpPr>
        <p:sp>
          <p:nvSpPr>
            <p:cNvPr id="33" name="자유형: 도형 32">
              <a:extLst>
                <a:ext uri="{FF2B5EF4-FFF2-40B4-BE49-F238E27FC236}">
                  <a16:creationId xmlns:a16="http://schemas.microsoft.com/office/drawing/2014/main" id="{CB5A7904-CAC3-45AF-AD1B-B88536EFABA4}"/>
                </a:ext>
              </a:extLst>
            </p:cNvPr>
            <p:cNvSpPr/>
            <p:nvPr/>
          </p:nvSpPr>
          <p:spPr>
            <a:xfrm>
              <a:off x="5561162" y="2217420"/>
              <a:ext cx="276225" cy="361950"/>
            </a:xfrm>
            <a:custGeom>
              <a:avLst/>
              <a:gdLst>
                <a:gd name="connsiteX0" fmla="*/ 263366 w 276225"/>
                <a:gd name="connsiteY0" fmla="*/ 96107 h 361950"/>
                <a:gd name="connsiteX1" fmla="*/ 230029 w 276225"/>
                <a:gd name="connsiteY1" fmla="*/ 96107 h 361950"/>
                <a:gd name="connsiteX2" fmla="*/ 230029 w 276225"/>
                <a:gd name="connsiteY2" fmla="*/ 40576 h 361950"/>
                <a:gd name="connsiteX3" fmla="*/ 218885 w 276225"/>
                <a:gd name="connsiteY3" fmla="*/ 29432 h 361950"/>
                <a:gd name="connsiteX4" fmla="*/ 73818 w 276225"/>
                <a:gd name="connsiteY4" fmla="*/ 29432 h 361950"/>
                <a:gd name="connsiteX5" fmla="*/ 73818 w 276225"/>
                <a:gd name="connsiteY5" fmla="*/ 18288 h 361950"/>
                <a:gd name="connsiteX6" fmla="*/ 62674 w 276225"/>
                <a:gd name="connsiteY6" fmla="*/ 7144 h 361950"/>
                <a:gd name="connsiteX7" fmla="*/ 18288 w 276225"/>
                <a:gd name="connsiteY7" fmla="*/ 7144 h 361950"/>
                <a:gd name="connsiteX8" fmla="*/ 7144 w 276225"/>
                <a:gd name="connsiteY8" fmla="*/ 18288 h 361950"/>
                <a:gd name="connsiteX9" fmla="*/ 7144 w 276225"/>
                <a:gd name="connsiteY9" fmla="*/ 62675 h 361950"/>
                <a:gd name="connsiteX10" fmla="*/ 18288 w 276225"/>
                <a:gd name="connsiteY10" fmla="*/ 73819 h 361950"/>
                <a:gd name="connsiteX11" fmla="*/ 62674 w 276225"/>
                <a:gd name="connsiteY11" fmla="*/ 73819 h 361950"/>
                <a:gd name="connsiteX12" fmla="*/ 73818 w 276225"/>
                <a:gd name="connsiteY12" fmla="*/ 62675 h 361950"/>
                <a:gd name="connsiteX13" fmla="*/ 73818 w 276225"/>
                <a:gd name="connsiteY13" fmla="*/ 51530 h 361950"/>
                <a:gd name="connsiteX14" fmla="*/ 207740 w 276225"/>
                <a:gd name="connsiteY14" fmla="*/ 51530 h 361950"/>
                <a:gd name="connsiteX15" fmla="*/ 207740 w 276225"/>
                <a:gd name="connsiteY15" fmla="*/ 95917 h 361950"/>
                <a:gd name="connsiteX16" fmla="*/ 174402 w 276225"/>
                <a:gd name="connsiteY16" fmla="*/ 95917 h 361950"/>
                <a:gd name="connsiteX17" fmla="*/ 163258 w 276225"/>
                <a:gd name="connsiteY17" fmla="*/ 107061 h 361950"/>
                <a:gd name="connsiteX18" fmla="*/ 163258 w 276225"/>
                <a:gd name="connsiteY18" fmla="*/ 263938 h 361950"/>
                <a:gd name="connsiteX19" fmla="*/ 174402 w 276225"/>
                <a:gd name="connsiteY19" fmla="*/ 275082 h 361950"/>
                <a:gd name="connsiteX20" fmla="*/ 207740 w 276225"/>
                <a:gd name="connsiteY20" fmla="*/ 275082 h 361950"/>
                <a:gd name="connsiteX21" fmla="*/ 207740 w 276225"/>
                <a:gd name="connsiteY21" fmla="*/ 319468 h 361950"/>
                <a:gd name="connsiteX22" fmla="*/ 185547 w 276225"/>
                <a:gd name="connsiteY22" fmla="*/ 319468 h 361950"/>
                <a:gd name="connsiteX23" fmla="*/ 185547 w 276225"/>
                <a:gd name="connsiteY23" fmla="*/ 308324 h 361950"/>
                <a:gd name="connsiteX24" fmla="*/ 174402 w 276225"/>
                <a:gd name="connsiteY24" fmla="*/ 297180 h 361950"/>
                <a:gd name="connsiteX25" fmla="*/ 130016 w 276225"/>
                <a:gd name="connsiteY25" fmla="*/ 297180 h 361950"/>
                <a:gd name="connsiteX26" fmla="*/ 118872 w 276225"/>
                <a:gd name="connsiteY26" fmla="*/ 308324 h 361950"/>
                <a:gd name="connsiteX27" fmla="*/ 118872 w 276225"/>
                <a:gd name="connsiteY27" fmla="*/ 352711 h 361950"/>
                <a:gd name="connsiteX28" fmla="*/ 130016 w 276225"/>
                <a:gd name="connsiteY28" fmla="*/ 363855 h 361950"/>
                <a:gd name="connsiteX29" fmla="*/ 174402 w 276225"/>
                <a:gd name="connsiteY29" fmla="*/ 363855 h 361950"/>
                <a:gd name="connsiteX30" fmla="*/ 185547 w 276225"/>
                <a:gd name="connsiteY30" fmla="*/ 352711 h 361950"/>
                <a:gd name="connsiteX31" fmla="*/ 185547 w 276225"/>
                <a:gd name="connsiteY31" fmla="*/ 341567 h 361950"/>
                <a:gd name="connsiteX32" fmla="*/ 218885 w 276225"/>
                <a:gd name="connsiteY32" fmla="*/ 341567 h 361950"/>
                <a:gd name="connsiteX33" fmla="*/ 230029 w 276225"/>
                <a:gd name="connsiteY33" fmla="*/ 330422 h 361950"/>
                <a:gd name="connsiteX34" fmla="*/ 230029 w 276225"/>
                <a:gd name="connsiteY34" fmla="*/ 274892 h 361950"/>
                <a:gd name="connsiteX35" fmla="*/ 263366 w 276225"/>
                <a:gd name="connsiteY35" fmla="*/ 274892 h 361950"/>
                <a:gd name="connsiteX36" fmla="*/ 274510 w 276225"/>
                <a:gd name="connsiteY36" fmla="*/ 263747 h 361950"/>
                <a:gd name="connsiteX37" fmla="*/ 274510 w 276225"/>
                <a:gd name="connsiteY37" fmla="*/ 106871 h 361950"/>
                <a:gd name="connsiteX38" fmla="*/ 263366 w 276225"/>
                <a:gd name="connsiteY38" fmla="*/ 96107 h 361950"/>
                <a:gd name="connsiteX39" fmla="*/ 51721 w 276225"/>
                <a:gd name="connsiteY39" fmla="*/ 51721 h 361950"/>
                <a:gd name="connsiteX40" fmla="*/ 29527 w 276225"/>
                <a:gd name="connsiteY40" fmla="*/ 51721 h 361950"/>
                <a:gd name="connsiteX41" fmla="*/ 29527 w 276225"/>
                <a:gd name="connsiteY41" fmla="*/ 29527 h 361950"/>
                <a:gd name="connsiteX42" fmla="*/ 51721 w 276225"/>
                <a:gd name="connsiteY42" fmla="*/ 29527 h 361950"/>
                <a:gd name="connsiteX43" fmla="*/ 51721 w 276225"/>
                <a:gd name="connsiteY43" fmla="*/ 51721 h 361950"/>
                <a:gd name="connsiteX44" fmla="*/ 163449 w 276225"/>
                <a:gd name="connsiteY44" fmla="*/ 341852 h 361950"/>
                <a:gd name="connsiteX45" fmla="*/ 141256 w 276225"/>
                <a:gd name="connsiteY45" fmla="*/ 341852 h 361950"/>
                <a:gd name="connsiteX46" fmla="*/ 141256 w 276225"/>
                <a:gd name="connsiteY46" fmla="*/ 319659 h 361950"/>
                <a:gd name="connsiteX47" fmla="*/ 163449 w 276225"/>
                <a:gd name="connsiteY47" fmla="*/ 319659 h 361950"/>
                <a:gd name="connsiteX48" fmla="*/ 163449 w 276225"/>
                <a:gd name="connsiteY48" fmla="*/ 341852 h 361950"/>
                <a:gd name="connsiteX49" fmla="*/ 185642 w 276225"/>
                <a:gd name="connsiteY49" fmla="*/ 162782 h 361950"/>
                <a:gd name="connsiteX50" fmla="*/ 252222 w 276225"/>
                <a:gd name="connsiteY50" fmla="*/ 162782 h 361950"/>
                <a:gd name="connsiteX51" fmla="*/ 252222 w 276225"/>
                <a:gd name="connsiteY51" fmla="*/ 208693 h 361950"/>
                <a:gd name="connsiteX52" fmla="*/ 185642 w 276225"/>
                <a:gd name="connsiteY52" fmla="*/ 208693 h 361950"/>
                <a:gd name="connsiteX53" fmla="*/ 185642 w 276225"/>
                <a:gd name="connsiteY53" fmla="*/ 162782 h 361950"/>
                <a:gd name="connsiteX54" fmla="*/ 252317 w 276225"/>
                <a:gd name="connsiteY54" fmla="*/ 118300 h 361950"/>
                <a:gd name="connsiteX55" fmla="*/ 252317 w 276225"/>
                <a:gd name="connsiteY55" fmla="*/ 140494 h 361950"/>
                <a:gd name="connsiteX56" fmla="*/ 185737 w 276225"/>
                <a:gd name="connsiteY56" fmla="*/ 140494 h 361950"/>
                <a:gd name="connsiteX57" fmla="*/ 185737 w 276225"/>
                <a:gd name="connsiteY57" fmla="*/ 118300 h 361950"/>
                <a:gd name="connsiteX58" fmla="*/ 252317 w 276225"/>
                <a:gd name="connsiteY58" fmla="*/ 118300 h 361950"/>
                <a:gd name="connsiteX59" fmla="*/ 185642 w 276225"/>
                <a:gd name="connsiteY59" fmla="*/ 252984 h 361950"/>
                <a:gd name="connsiteX60" fmla="*/ 185642 w 276225"/>
                <a:gd name="connsiteY60" fmla="*/ 230791 h 361950"/>
                <a:gd name="connsiteX61" fmla="*/ 252222 w 276225"/>
                <a:gd name="connsiteY61" fmla="*/ 230791 h 361950"/>
                <a:gd name="connsiteX62" fmla="*/ 252222 w 276225"/>
                <a:gd name="connsiteY62" fmla="*/ 252984 h 361950"/>
                <a:gd name="connsiteX63" fmla="*/ 185642 w 276225"/>
                <a:gd name="connsiteY63" fmla="*/ 252984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76225" h="361950">
                  <a:moveTo>
                    <a:pt x="263366" y="96107"/>
                  </a:moveTo>
                  <a:lnTo>
                    <a:pt x="230029" y="96107"/>
                  </a:lnTo>
                  <a:lnTo>
                    <a:pt x="230029" y="40576"/>
                  </a:lnTo>
                  <a:cubicBezTo>
                    <a:pt x="230029" y="34480"/>
                    <a:pt x="225076" y="29432"/>
                    <a:pt x="218885" y="29432"/>
                  </a:cubicBezTo>
                  <a:lnTo>
                    <a:pt x="73818" y="29432"/>
                  </a:lnTo>
                  <a:lnTo>
                    <a:pt x="73818" y="18288"/>
                  </a:lnTo>
                  <a:cubicBezTo>
                    <a:pt x="73818" y="12192"/>
                    <a:pt x="68866" y="7144"/>
                    <a:pt x="62674" y="7144"/>
                  </a:cubicBezTo>
                  <a:lnTo>
                    <a:pt x="18288" y="7144"/>
                  </a:lnTo>
                  <a:cubicBezTo>
                    <a:pt x="12192" y="7144"/>
                    <a:pt x="7144" y="12097"/>
                    <a:pt x="7144" y="18288"/>
                  </a:cubicBezTo>
                  <a:lnTo>
                    <a:pt x="7144" y="62675"/>
                  </a:lnTo>
                  <a:cubicBezTo>
                    <a:pt x="7144" y="68771"/>
                    <a:pt x="12097" y="73819"/>
                    <a:pt x="18288" y="73819"/>
                  </a:cubicBezTo>
                  <a:lnTo>
                    <a:pt x="62674" y="73819"/>
                  </a:lnTo>
                  <a:cubicBezTo>
                    <a:pt x="68771" y="73819"/>
                    <a:pt x="73818" y="68866"/>
                    <a:pt x="73818" y="62675"/>
                  </a:cubicBezTo>
                  <a:lnTo>
                    <a:pt x="73818" y="51530"/>
                  </a:lnTo>
                  <a:lnTo>
                    <a:pt x="207740" y="51530"/>
                  </a:lnTo>
                  <a:lnTo>
                    <a:pt x="207740" y="95917"/>
                  </a:lnTo>
                  <a:lnTo>
                    <a:pt x="174402" y="95917"/>
                  </a:lnTo>
                  <a:cubicBezTo>
                    <a:pt x="168307" y="95917"/>
                    <a:pt x="163258" y="100870"/>
                    <a:pt x="163258" y="107061"/>
                  </a:cubicBezTo>
                  <a:lnTo>
                    <a:pt x="163258" y="263938"/>
                  </a:lnTo>
                  <a:cubicBezTo>
                    <a:pt x="163258" y="270034"/>
                    <a:pt x="168212" y="275082"/>
                    <a:pt x="174402" y="275082"/>
                  </a:cubicBezTo>
                  <a:lnTo>
                    <a:pt x="207740" y="275082"/>
                  </a:lnTo>
                  <a:lnTo>
                    <a:pt x="207740" y="319468"/>
                  </a:lnTo>
                  <a:lnTo>
                    <a:pt x="185547" y="319468"/>
                  </a:lnTo>
                  <a:lnTo>
                    <a:pt x="185547" y="308324"/>
                  </a:lnTo>
                  <a:cubicBezTo>
                    <a:pt x="185547" y="302228"/>
                    <a:pt x="180594" y="297180"/>
                    <a:pt x="174402" y="297180"/>
                  </a:cubicBezTo>
                  <a:lnTo>
                    <a:pt x="130016" y="297180"/>
                  </a:lnTo>
                  <a:cubicBezTo>
                    <a:pt x="123920" y="297180"/>
                    <a:pt x="118872" y="302133"/>
                    <a:pt x="118872" y="308324"/>
                  </a:cubicBezTo>
                  <a:lnTo>
                    <a:pt x="118872" y="352711"/>
                  </a:lnTo>
                  <a:cubicBezTo>
                    <a:pt x="118872" y="358807"/>
                    <a:pt x="123825" y="363855"/>
                    <a:pt x="130016" y="363855"/>
                  </a:cubicBezTo>
                  <a:lnTo>
                    <a:pt x="174402" y="363855"/>
                  </a:lnTo>
                  <a:cubicBezTo>
                    <a:pt x="180499" y="363855"/>
                    <a:pt x="185547" y="358902"/>
                    <a:pt x="185547" y="352711"/>
                  </a:cubicBezTo>
                  <a:lnTo>
                    <a:pt x="185547" y="341567"/>
                  </a:lnTo>
                  <a:lnTo>
                    <a:pt x="218885" y="341567"/>
                  </a:lnTo>
                  <a:cubicBezTo>
                    <a:pt x="224980" y="341567"/>
                    <a:pt x="230029" y="336613"/>
                    <a:pt x="230029" y="330422"/>
                  </a:cubicBezTo>
                  <a:lnTo>
                    <a:pt x="230029" y="274892"/>
                  </a:lnTo>
                  <a:lnTo>
                    <a:pt x="263366" y="274892"/>
                  </a:lnTo>
                  <a:cubicBezTo>
                    <a:pt x="269462" y="274892"/>
                    <a:pt x="274510" y="269938"/>
                    <a:pt x="274510" y="263747"/>
                  </a:cubicBezTo>
                  <a:lnTo>
                    <a:pt x="274510" y="106871"/>
                  </a:lnTo>
                  <a:cubicBezTo>
                    <a:pt x="274510" y="101060"/>
                    <a:pt x="269462" y="96107"/>
                    <a:pt x="263366" y="96107"/>
                  </a:cubicBezTo>
                  <a:close/>
                  <a:moveTo>
                    <a:pt x="51721" y="51721"/>
                  </a:moveTo>
                  <a:lnTo>
                    <a:pt x="29527" y="51721"/>
                  </a:lnTo>
                  <a:lnTo>
                    <a:pt x="29527" y="29527"/>
                  </a:lnTo>
                  <a:lnTo>
                    <a:pt x="51721" y="29527"/>
                  </a:lnTo>
                  <a:lnTo>
                    <a:pt x="51721" y="51721"/>
                  </a:lnTo>
                  <a:close/>
                  <a:moveTo>
                    <a:pt x="163449" y="341852"/>
                  </a:moveTo>
                  <a:lnTo>
                    <a:pt x="141256" y="341852"/>
                  </a:lnTo>
                  <a:lnTo>
                    <a:pt x="141256" y="319659"/>
                  </a:lnTo>
                  <a:lnTo>
                    <a:pt x="163449" y="319659"/>
                  </a:lnTo>
                  <a:lnTo>
                    <a:pt x="163449" y="341852"/>
                  </a:lnTo>
                  <a:close/>
                  <a:moveTo>
                    <a:pt x="185642" y="162782"/>
                  </a:moveTo>
                  <a:lnTo>
                    <a:pt x="252222" y="162782"/>
                  </a:lnTo>
                  <a:lnTo>
                    <a:pt x="252222" y="208693"/>
                  </a:lnTo>
                  <a:lnTo>
                    <a:pt x="185642" y="208693"/>
                  </a:lnTo>
                  <a:lnTo>
                    <a:pt x="185642" y="162782"/>
                  </a:lnTo>
                  <a:close/>
                  <a:moveTo>
                    <a:pt x="252317" y="118300"/>
                  </a:moveTo>
                  <a:lnTo>
                    <a:pt x="252317" y="140494"/>
                  </a:lnTo>
                  <a:lnTo>
                    <a:pt x="185737" y="140494"/>
                  </a:lnTo>
                  <a:lnTo>
                    <a:pt x="185737" y="118300"/>
                  </a:lnTo>
                  <a:lnTo>
                    <a:pt x="252317" y="118300"/>
                  </a:lnTo>
                  <a:close/>
                  <a:moveTo>
                    <a:pt x="185642" y="252984"/>
                  </a:moveTo>
                  <a:lnTo>
                    <a:pt x="185642" y="230791"/>
                  </a:lnTo>
                  <a:lnTo>
                    <a:pt x="252222" y="230791"/>
                  </a:lnTo>
                  <a:lnTo>
                    <a:pt x="252222" y="252984"/>
                  </a:lnTo>
                  <a:lnTo>
                    <a:pt x="185642" y="252984"/>
                  </a:lnTo>
                  <a:close/>
                </a:path>
              </a:pathLst>
            </a:custGeom>
            <a:grpFill/>
            <a:ln w="9525" cap="flat">
              <a:noFill/>
              <a:prstDash val="solid"/>
              <a:miter/>
            </a:ln>
          </p:spPr>
          <p:txBody>
            <a:bodyPr rtlCol="0" anchor="ctr"/>
            <a:lstStyle/>
            <a:p>
              <a:endParaRPr lang="ko-KR" altLang="en-US"/>
            </a:p>
          </p:txBody>
        </p:sp>
        <p:sp>
          <p:nvSpPr>
            <p:cNvPr id="34" name="자유형: 도형 33">
              <a:extLst>
                <a:ext uri="{FF2B5EF4-FFF2-40B4-BE49-F238E27FC236}">
                  <a16:creationId xmlns:a16="http://schemas.microsoft.com/office/drawing/2014/main" id="{07FD3683-124B-4FC8-BC8A-82E8EDA88594}"/>
                </a:ext>
              </a:extLst>
            </p:cNvPr>
            <p:cNvSpPr/>
            <p:nvPr/>
          </p:nvSpPr>
          <p:spPr>
            <a:xfrm>
              <a:off x="5494678"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5" name="자유형: 도형 34">
              <a:extLst>
                <a:ext uri="{FF2B5EF4-FFF2-40B4-BE49-F238E27FC236}">
                  <a16:creationId xmlns:a16="http://schemas.microsoft.com/office/drawing/2014/main" id="{2A91A445-0E3B-4298-8F85-60E5F18D4600}"/>
                </a:ext>
              </a:extLst>
            </p:cNvPr>
            <p:cNvSpPr/>
            <p:nvPr/>
          </p:nvSpPr>
          <p:spPr>
            <a:xfrm>
              <a:off x="5494678"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36" name="자유형: 도형 35">
              <a:extLst>
                <a:ext uri="{FF2B5EF4-FFF2-40B4-BE49-F238E27FC236}">
                  <a16:creationId xmlns:a16="http://schemas.microsoft.com/office/drawing/2014/main" id="{00C46BB7-2B24-4F61-B68C-D6C6C84CAE81}"/>
                </a:ext>
              </a:extLst>
            </p:cNvPr>
            <p:cNvSpPr/>
            <p:nvPr/>
          </p:nvSpPr>
          <p:spPr>
            <a:xfrm>
              <a:off x="5561353"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837"/>
                    <a:pt x="7144" y="18552"/>
                  </a:cubicBezTo>
                  <a:close/>
                </a:path>
              </a:pathLst>
            </a:custGeom>
            <a:grpFill/>
            <a:ln w="9525" cap="flat">
              <a:noFill/>
              <a:prstDash val="solid"/>
              <a:miter/>
            </a:ln>
          </p:spPr>
          <p:txBody>
            <a:bodyPr rtlCol="0" anchor="ctr"/>
            <a:lstStyle/>
            <a:p>
              <a:endParaRPr lang="ko-KR" altLang="en-US"/>
            </a:p>
          </p:txBody>
        </p:sp>
        <p:sp>
          <p:nvSpPr>
            <p:cNvPr id="37" name="자유형: 도형 36">
              <a:extLst>
                <a:ext uri="{FF2B5EF4-FFF2-40B4-BE49-F238E27FC236}">
                  <a16:creationId xmlns:a16="http://schemas.microsoft.com/office/drawing/2014/main" id="{31CACC48-9DB5-4E01-9F86-D656492A4064}"/>
                </a:ext>
              </a:extLst>
            </p:cNvPr>
            <p:cNvSpPr/>
            <p:nvPr/>
          </p:nvSpPr>
          <p:spPr>
            <a:xfrm>
              <a:off x="5561353"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239" y="7884"/>
                    <a:pt x="7144" y="12932"/>
                    <a:pt x="7144" y="18552"/>
                  </a:cubicBezTo>
                  <a:close/>
                </a:path>
              </a:pathLst>
            </a:custGeom>
            <a:grpFill/>
            <a:ln w="9525" cap="flat">
              <a:noFill/>
              <a:prstDash val="solid"/>
              <a:miter/>
            </a:ln>
          </p:spPr>
          <p:txBody>
            <a:bodyPr rtlCol="0" anchor="ctr"/>
            <a:lstStyle/>
            <a:p>
              <a:endParaRPr lang="ko-KR" altLang="en-US"/>
            </a:p>
          </p:txBody>
        </p:sp>
        <p:sp>
          <p:nvSpPr>
            <p:cNvPr id="38" name="자유형: 도형 37">
              <a:extLst>
                <a:ext uri="{FF2B5EF4-FFF2-40B4-BE49-F238E27FC236}">
                  <a16:creationId xmlns:a16="http://schemas.microsoft.com/office/drawing/2014/main" id="{BF68F072-6072-44B5-962D-CD5C2BCA3F02}"/>
                </a:ext>
              </a:extLst>
            </p:cNvPr>
            <p:cNvSpPr/>
            <p:nvPr/>
          </p:nvSpPr>
          <p:spPr>
            <a:xfrm>
              <a:off x="5628695" y="248547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837"/>
                    <a:pt x="7144" y="18552"/>
                  </a:cubicBezTo>
                  <a:close/>
                </a:path>
              </a:pathLst>
            </a:custGeom>
            <a:grpFill/>
            <a:ln w="9525" cap="flat">
              <a:noFill/>
              <a:prstDash val="solid"/>
              <a:miter/>
            </a:ln>
          </p:spPr>
          <p:txBody>
            <a:bodyPr rtlCol="0" anchor="ctr"/>
            <a:lstStyle/>
            <a:p>
              <a:endParaRPr lang="ko-KR" altLang="en-US"/>
            </a:p>
          </p:txBody>
        </p:sp>
        <p:sp>
          <p:nvSpPr>
            <p:cNvPr id="39" name="자유형: 도형 38">
              <a:extLst>
                <a:ext uri="{FF2B5EF4-FFF2-40B4-BE49-F238E27FC236}">
                  <a16:creationId xmlns:a16="http://schemas.microsoft.com/office/drawing/2014/main" id="{A2BDE4CF-280A-4584-8667-43095FCB7679}"/>
                </a:ext>
              </a:extLst>
            </p:cNvPr>
            <p:cNvSpPr/>
            <p:nvPr/>
          </p:nvSpPr>
          <p:spPr>
            <a:xfrm>
              <a:off x="5628695" y="2552054"/>
              <a:ext cx="28575" cy="57150"/>
            </a:xfrm>
            <a:custGeom>
              <a:avLst/>
              <a:gdLst>
                <a:gd name="connsiteX0" fmla="*/ 7144 w 28575"/>
                <a:gd name="connsiteY0" fmla="*/ 18552 h 57150"/>
                <a:gd name="connsiteX1" fmla="*/ 7144 w 28575"/>
                <a:gd name="connsiteY1" fmla="*/ 40174 h 57150"/>
                <a:gd name="connsiteX2" fmla="*/ 16954 w 28575"/>
                <a:gd name="connsiteY2" fmla="*/ 51509 h 57150"/>
                <a:gd name="connsiteX3" fmla="*/ 29337 w 28575"/>
                <a:gd name="connsiteY3" fmla="*/ 40460 h 57150"/>
                <a:gd name="connsiteX4" fmla="*/ 29337 w 28575"/>
                <a:gd name="connsiteY4" fmla="*/ 18267 h 57150"/>
                <a:gd name="connsiteX5" fmla="*/ 16954 w 28575"/>
                <a:gd name="connsiteY5" fmla="*/ 7218 h 57150"/>
                <a:gd name="connsiteX6" fmla="*/ 7144 w 28575"/>
                <a:gd name="connsiteY6" fmla="*/ 1855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57150">
                  <a:moveTo>
                    <a:pt x="7144" y="18552"/>
                  </a:moveTo>
                  <a:lnTo>
                    <a:pt x="7144" y="40174"/>
                  </a:lnTo>
                  <a:cubicBezTo>
                    <a:pt x="7144" y="45889"/>
                    <a:pt x="11335" y="50842"/>
                    <a:pt x="16954" y="51509"/>
                  </a:cubicBezTo>
                  <a:cubicBezTo>
                    <a:pt x="23622" y="52271"/>
                    <a:pt x="29337" y="47032"/>
                    <a:pt x="29337" y="40460"/>
                  </a:cubicBezTo>
                  <a:lnTo>
                    <a:pt x="29337" y="18267"/>
                  </a:lnTo>
                  <a:cubicBezTo>
                    <a:pt x="29337" y="11694"/>
                    <a:pt x="23717" y="6456"/>
                    <a:pt x="16954" y="7218"/>
                  </a:cubicBezTo>
                  <a:cubicBezTo>
                    <a:pt x="11335" y="7884"/>
                    <a:pt x="7144" y="12932"/>
                    <a:pt x="7144" y="18552"/>
                  </a:cubicBezTo>
                  <a:close/>
                </a:path>
              </a:pathLst>
            </a:custGeom>
            <a:grpFill/>
            <a:ln w="9525" cap="flat">
              <a:noFill/>
              <a:prstDash val="solid"/>
              <a:miter/>
            </a:ln>
          </p:spPr>
          <p:txBody>
            <a:bodyPr rtlCol="0" anchor="ctr"/>
            <a:lstStyle/>
            <a:p>
              <a:endParaRPr lang="ko-KR" altLang="en-US"/>
            </a:p>
          </p:txBody>
        </p:sp>
        <p:sp>
          <p:nvSpPr>
            <p:cNvPr id="40" name="자유형: 도형 39">
              <a:extLst>
                <a:ext uri="{FF2B5EF4-FFF2-40B4-BE49-F238E27FC236}">
                  <a16:creationId xmlns:a16="http://schemas.microsoft.com/office/drawing/2014/main" id="{6C3D891F-4EAA-4258-8585-3FD65753E409}"/>
                </a:ext>
              </a:extLst>
            </p:cNvPr>
            <p:cNvSpPr/>
            <p:nvPr/>
          </p:nvSpPr>
          <p:spPr>
            <a:xfrm>
              <a:off x="5449339" y="2306383"/>
              <a:ext cx="257175" cy="161925"/>
            </a:xfrm>
            <a:custGeom>
              <a:avLst/>
              <a:gdLst>
                <a:gd name="connsiteX0" fmla="*/ 197358 w 257175"/>
                <a:gd name="connsiteY0" fmla="*/ 164021 h 161925"/>
                <a:gd name="connsiteX1" fmla="*/ 252889 w 257175"/>
                <a:gd name="connsiteY1" fmla="*/ 107728 h 161925"/>
                <a:gd name="connsiteX2" fmla="*/ 200692 w 257175"/>
                <a:gd name="connsiteY2" fmla="*/ 51625 h 161925"/>
                <a:gd name="connsiteX3" fmla="*/ 130016 w 257175"/>
                <a:gd name="connsiteY3" fmla="*/ 7144 h 161925"/>
                <a:gd name="connsiteX4" fmla="*/ 60008 w 257175"/>
                <a:gd name="connsiteY4" fmla="*/ 51625 h 161925"/>
                <a:gd name="connsiteX5" fmla="*/ 7144 w 257175"/>
                <a:gd name="connsiteY5" fmla="*/ 107728 h 161925"/>
                <a:gd name="connsiteX6" fmla="*/ 63437 w 257175"/>
                <a:gd name="connsiteY6" fmla="*/ 164021 h 161925"/>
                <a:gd name="connsiteX7" fmla="*/ 197358 w 257175"/>
                <a:gd name="connsiteY7" fmla="*/ 164021 h 161925"/>
                <a:gd name="connsiteX8" fmla="*/ 29337 w 257175"/>
                <a:gd name="connsiteY8" fmla="*/ 107823 h 161925"/>
                <a:gd name="connsiteX9" fmla="*/ 63341 w 257175"/>
                <a:gd name="connsiteY9" fmla="*/ 73819 h 161925"/>
                <a:gd name="connsiteX10" fmla="*/ 86868 w 257175"/>
                <a:gd name="connsiteY10" fmla="*/ 83534 h 161925"/>
                <a:gd name="connsiteX11" fmla="*/ 102584 w 257175"/>
                <a:gd name="connsiteY11" fmla="*/ 83534 h 161925"/>
                <a:gd name="connsiteX12" fmla="*/ 102584 w 257175"/>
                <a:gd name="connsiteY12" fmla="*/ 67818 h 161925"/>
                <a:gd name="connsiteX13" fmla="*/ 83249 w 257175"/>
                <a:gd name="connsiteY13" fmla="*/ 55245 h 161925"/>
                <a:gd name="connsiteX14" fmla="*/ 129921 w 257175"/>
                <a:gd name="connsiteY14" fmla="*/ 29337 h 161925"/>
                <a:gd name="connsiteX15" fmla="*/ 177260 w 257175"/>
                <a:gd name="connsiteY15" fmla="*/ 55150 h 161925"/>
                <a:gd name="connsiteX16" fmla="*/ 157353 w 257175"/>
                <a:gd name="connsiteY16" fmla="*/ 67818 h 161925"/>
                <a:gd name="connsiteX17" fmla="*/ 157353 w 257175"/>
                <a:gd name="connsiteY17" fmla="*/ 83534 h 161925"/>
                <a:gd name="connsiteX18" fmla="*/ 173069 w 257175"/>
                <a:gd name="connsiteY18" fmla="*/ 83534 h 161925"/>
                <a:gd name="connsiteX19" fmla="*/ 197358 w 257175"/>
                <a:gd name="connsiteY19" fmla="*/ 73819 h 161925"/>
                <a:gd name="connsiteX20" fmla="*/ 230696 w 257175"/>
                <a:gd name="connsiteY20" fmla="*/ 107823 h 161925"/>
                <a:gd name="connsiteX21" fmla="*/ 197358 w 257175"/>
                <a:gd name="connsiteY21" fmla="*/ 141827 h 161925"/>
                <a:gd name="connsiteX22" fmla="*/ 63437 w 257175"/>
                <a:gd name="connsiteY22" fmla="*/ 141827 h 161925"/>
                <a:gd name="connsiteX23" fmla="*/ 29337 w 257175"/>
                <a:gd name="connsiteY23" fmla="*/ 10782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61925">
                  <a:moveTo>
                    <a:pt x="197358" y="164021"/>
                  </a:moveTo>
                  <a:cubicBezTo>
                    <a:pt x="228029" y="164021"/>
                    <a:pt x="252889" y="138493"/>
                    <a:pt x="252889" y="107728"/>
                  </a:cubicBezTo>
                  <a:cubicBezTo>
                    <a:pt x="252889" y="78105"/>
                    <a:pt x="229743" y="53340"/>
                    <a:pt x="200692" y="51625"/>
                  </a:cubicBezTo>
                  <a:cubicBezTo>
                    <a:pt x="187928" y="24670"/>
                    <a:pt x="160496" y="7144"/>
                    <a:pt x="130016" y="7144"/>
                  </a:cubicBezTo>
                  <a:cubicBezTo>
                    <a:pt x="99917" y="7144"/>
                    <a:pt x="72771" y="24765"/>
                    <a:pt x="60008" y="51625"/>
                  </a:cubicBezTo>
                  <a:cubicBezTo>
                    <a:pt x="30956" y="53340"/>
                    <a:pt x="7144" y="78105"/>
                    <a:pt x="7144" y="107728"/>
                  </a:cubicBezTo>
                  <a:cubicBezTo>
                    <a:pt x="7144" y="138398"/>
                    <a:pt x="32671" y="164021"/>
                    <a:pt x="63437" y="164021"/>
                  </a:cubicBezTo>
                  <a:lnTo>
                    <a:pt x="197358" y="164021"/>
                  </a:lnTo>
                  <a:close/>
                  <a:moveTo>
                    <a:pt x="29337" y="107823"/>
                  </a:moveTo>
                  <a:cubicBezTo>
                    <a:pt x="29337" y="89345"/>
                    <a:pt x="44958" y="73819"/>
                    <a:pt x="63341" y="73819"/>
                  </a:cubicBezTo>
                  <a:cubicBezTo>
                    <a:pt x="73343" y="74200"/>
                    <a:pt x="80867" y="77438"/>
                    <a:pt x="86868" y="83534"/>
                  </a:cubicBezTo>
                  <a:cubicBezTo>
                    <a:pt x="91154" y="87916"/>
                    <a:pt x="98203" y="87916"/>
                    <a:pt x="102584" y="83534"/>
                  </a:cubicBezTo>
                  <a:cubicBezTo>
                    <a:pt x="106966" y="79248"/>
                    <a:pt x="106966" y="72200"/>
                    <a:pt x="102584" y="67818"/>
                  </a:cubicBezTo>
                  <a:cubicBezTo>
                    <a:pt x="96965" y="62198"/>
                    <a:pt x="90488" y="58007"/>
                    <a:pt x="83249" y="55245"/>
                  </a:cubicBezTo>
                  <a:cubicBezTo>
                    <a:pt x="93250" y="39338"/>
                    <a:pt x="110776" y="29337"/>
                    <a:pt x="129921" y="29337"/>
                  </a:cubicBezTo>
                  <a:cubicBezTo>
                    <a:pt x="149352" y="29337"/>
                    <a:pt x="167164" y="39338"/>
                    <a:pt x="177260" y="55150"/>
                  </a:cubicBezTo>
                  <a:cubicBezTo>
                    <a:pt x="169736" y="57912"/>
                    <a:pt x="162878" y="62198"/>
                    <a:pt x="157353" y="67818"/>
                  </a:cubicBezTo>
                  <a:cubicBezTo>
                    <a:pt x="152971" y="72104"/>
                    <a:pt x="152971" y="79153"/>
                    <a:pt x="157353" y="83534"/>
                  </a:cubicBezTo>
                  <a:cubicBezTo>
                    <a:pt x="161639" y="87916"/>
                    <a:pt x="168688" y="87916"/>
                    <a:pt x="173069" y="83534"/>
                  </a:cubicBezTo>
                  <a:cubicBezTo>
                    <a:pt x="178689" y="77915"/>
                    <a:pt x="186595" y="74200"/>
                    <a:pt x="197358" y="73819"/>
                  </a:cubicBezTo>
                  <a:cubicBezTo>
                    <a:pt x="215455" y="73819"/>
                    <a:pt x="230696" y="89440"/>
                    <a:pt x="230696" y="107823"/>
                  </a:cubicBezTo>
                  <a:cubicBezTo>
                    <a:pt x="230696" y="126301"/>
                    <a:pt x="215455" y="141827"/>
                    <a:pt x="197358" y="141827"/>
                  </a:cubicBezTo>
                  <a:lnTo>
                    <a:pt x="63437" y="141827"/>
                  </a:lnTo>
                  <a:cubicBezTo>
                    <a:pt x="44958" y="141827"/>
                    <a:pt x="29337" y="126301"/>
                    <a:pt x="29337" y="107823"/>
                  </a:cubicBezTo>
                  <a:close/>
                </a:path>
              </a:pathLst>
            </a:custGeom>
            <a:grpFill/>
            <a:ln w="9525" cap="flat">
              <a:noFill/>
              <a:prstDash val="solid"/>
              <a:miter/>
            </a:ln>
          </p:spPr>
          <p:txBody>
            <a:bodyPr rtlCol="0" anchor="ctr"/>
            <a:lstStyle/>
            <a:p>
              <a:endParaRPr lang="ko-KR" altLang="en-US"/>
            </a:p>
          </p:txBody>
        </p:sp>
      </p:grpSp>
      <p:sp>
        <p:nvSpPr>
          <p:cNvPr id="41" name="TextBox 40">
            <a:extLst>
              <a:ext uri="{FF2B5EF4-FFF2-40B4-BE49-F238E27FC236}">
                <a16:creationId xmlns:a16="http://schemas.microsoft.com/office/drawing/2014/main" id="{D9C87595-16A2-4A0F-9DBB-4AF40FA3BA2C}"/>
              </a:ext>
            </a:extLst>
          </p:cNvPr>
          <p:cNvSpPr txBox="1"/>
          <p:nvPr/>
        </p:nvSpPr>
        <p:spPr>
          <a:xfrm>
            <a:off x="3607496" y="3518824"/>
            <a:ext cx="2364667" cy="2123658"/>
          </a:xfrm>
          <a:prstGeom prst="rect">
            <a:avLst/>
          </a:prstGeom>
          <a:noFill/>
        </p:spPr>
        <p:txBody>
          <a:bodyPr wrap="square" rtlCol="0" anchor="t" anchorCtr="0">
            <a:spAutoFit/>
          </a:bodyPr>
          <a:lstStyle/>
          <a:p>
            <a:pPr algn="ctr" latinLnBrk="0"/>
            <a:r>
              <a:rPr lang="en-GB" sz="2200" noProof="0" dirty="0">
                <a:solidFill>
                  <a:srgbClr val="373737"/>
                </a:solidFill>
              </a:rPr>
              <a:t>Check out the Every1’s suite of </a:t>
            </a:r>
            <a:r>
              <a:rPr lang="en-GB" sz="2200" i="1" noProof="0" dirty="0">
                <a:solidFill>
                  <a:srgbClr val="373737"/>
                </a:solidFill>
                <a:hlinkClick r:id="rId4"/>
              </a:rPr>
              <a:t>Digital Energy Essentials </a:t>
            </a:r>
            <a:r>
              <a:rPr lang="en-GB" sz="2200" noProof="0" dirty="0">
                <a:solidFill>
                  <a:srgbClr val="373737"/>
                </a:solidFill>
              </a:rPr>
              <a:t>short courses on energy digitalisation.</a:t>
            </a:r>
          </a:p>
        </p:txBody>
      </p:sp>
      <p:grpSp>
        <p:nvGrpSpPr>
          <p:cNvPr id="44" name="그룹 43">
            <a:extLst>
              <a:ext uri="{FF2B5EF4-FFF2-40B4-BE49-F238E27FC236}">
                <a16:creationId xmlns:a16="http://schemas.microsoft.com/office/drawing/2014/main" id="{3A90AFA9-BBC6-4A1F-852A-2034796C8128}"/>
              </a:ext>
              <a:ext uri="{C183D7F6-B498-43B3-948B-1728B52AA6E4}">
                <adec:decorative xmlns:adec="http://schemas.microsoft.com/office/drawing/2017/decorative" val="1"/>
              </a:ext>
            </a:extLst>
          </p:cNvPr>
          <p:cNvGrpSpPr/>
          <p:nvPr/>
        </p:nvGrpSpPr>
        <p:grpSpPr>
          <a:xfrm>
            <a:off x="7117191" y="2373874"/>
            <a:ext cx="614072" cy="624700"/>
            <a:chOff x="7483688" y="912076"/>
            <a:chExt cx="383879" cy="390525"/>
          </a:xfrm>
          <a:solidFill>
            <a:schemeClr val="accent1"/>
          </a:solidFill>
        </p:grpSpPr>
        <p:sp>
          <p:nvSpPr>
            <p:cNvPr id="45" name="자유형: 도형 44">
              <a:extLst>
                <a:ext uri="{FF2B5EF4-FFF2-40B4-BE49-F238E27FC236}">
                  <a16:creationId xmlns:a16="http://schemas.microsoft.com/office/drawing/2014/main" id="{0BDCFC98-590A-4D8E-A462-BAE1BE13ACC2}"/>
                </a:ext>
              </a:extLst>
            </p:cNvPr>
            <p:cNvSpPr/>
            <p:nvPr/>
          </p:nvSpPr>
          <p:spPr>
            <a:xfrm>
              <a:off x="7483688" y="912076"/>
              <a:ext cx="161925" cy="390525"/>
            </a:xfrm>
            <a:custGeom>
              <a:avLst/>
              <a:gdLst>
                <a:gd name="connsiteX0" fmla="*/ 140303 w 161925"/>
                <a:gd name="connsiteY0" fmla="*/ 62616 h 390525"/>
                <a:gd name="connsiteX1" fmla="*/ 82772 w 161925"/>
                <a:gd name="connsiteY1" fmla="*/ 7181 h 390525"/>
                <a:gd name="connsiteX2" fmla="*/ 29337 w 161925"/>
                <a:gd name="connsiteY2" fmla="*/ 63378 h 390525"/>
                <a:gd name="connsiteX3" fmla="*/ 29337 w 161925"/>
                <a:gd name="connsiteY3" fmla="*/ 253688 h 390525"/>
                <a:gd name="connsiteX4" fmla="*/ 7144 w 161925"/>
                <a:gd name="connsiteY4" fmla="*/ 308457 h 390525"/>
                <a:gd name="connsiteX5" fmla="*/ 84867 w 161925"/>
                <a:gd name="connsiteY5" fmla="*/ 386181 h 390525"/>
                <a:gd name="connsiteX6" fmla="*/ 162592 w 161925"/>
                <a:gd name="connsiteY6" fmla="*/ 308457 h 390525"/>
                <a:gd name="connsiteX7" fmla="*/ 140398 w 161925"/>
                <a:gd name="connsiteY7" fmla="*/ 253688 h 390525"/>
                <a:gd name="connsiteX8" fmla="*/ 140398 w 161925"/>
                <a:gd name="connsiteY8" fmla="*/ 62616 h 390525"/>
                <a:gd name="connsiteX9" fmla="*/ 118110 w 161925"/>
                <a:gd name="connsiteY9" fmla="*/ 141007 h 390525"/>
                <a:gd name="connsiteX10" fmla="*/ 95917 w 161925"/>
                <a:gd name="connsiteY10" fmla="*/ 141007 h 390525"/>
                <a:gd name="connsiteX11" fmla="*/ 95917 w 161925"/>
                <a:gd name="connsiteY11" fmla="*/ 118814 h 390525"/>
                <a:gd name="connsiteX12" fmla="*/ 118110 w 161925"/>
                <a:gd name="connsiteY12" fmla="*/ 118814 h 390525"/>
                <a:gd name="connsiteX13" fmla="*/ 118110 w 161925"/>
                <a:gd name="connsiteY13" fmla="*/ 141007 h 390525"/>
                <a:gd name="connsiteX14" fmla="*/ 85058 w 161925"/>
                <a:gd name="connsiteY14" fmla="*/ 297217 h 390525"/>
                <a:gd name="connsiteX15" fmla="*/ 96202 w 161925"/>
                <a:gd name="connsiteY15" fmla="*/ 308361 h 390525"/>
                <a:gd name="connsiteX16" fmla="*/ 85058 w 161925"/>
                <a:gd name="connsiteY16" fmla="*/ 319506 h 390525"/>
                <a:gd name="connsiteX17" fmla="*/ 73914 w 161925"/>
                <a:gd name="connsiteY17" fmla="*/ 308361 h 390525"/>
                <a:gd name="connsiteX18" fmla="*/ 85058 w 161925"/>
                <a:gd name="connsiteY18" fmla="*/ 297217 h 390525"/>
                <a:gd name="connsiteX19" fmla="*/ 95917 w 161925"/>
                <a:gd name="connsiteY19" fmla="*/ 163200 h 390525"/>
                <a:gd name="connsiteX20" fmla="*/ 118110 w 161925"/>
                <a:gd name="connsiteY20" fmla="*/ 163200 h 390525"/>
                <a:gd name="connsiteX21" fmla="*/ 118110 w 161925"/>
                <a:gd name="connsiteY21" fmla="*/ 185394 h 390525"/>
                <a:gd name="connsiteX22" fmla="*/ 95917 w 161925"/>
                <a:gd name="connsiteY22" fmla="*/ 185394 h 390525"/>
                <a:gd name="connsiteX23" fmla="*/ 95917 w 161925"/>
                <a:gd name="connsiteY23" fmla="*/ 163200 h 390525"/>
                <a:gd name="connsiteX24" fmla="*/ 84772 w 161925"/>
                <a:gd name="connsiteY24" fmla="*/ 363797 h 390525"/>
                <a:gd name="connsiteX25" fmla="*/ 29242 w 161925"/>
                <a:gd name="connsiteY25" fmla="*/ 308266 h 390525"/>
                <a:gd name="connsiteX26" fmla="*/ 47816 w 161925"/>
                <a:gd name="connsiteY26" fmla="*/ 266451 h 390525"/>
                <a:gd name="connsiteX27" fmla="*/ 51435 w 161925"/>
                <a:gd name="connsiteY27" fmla="*/ 258165 h 390525"/>
                <a:gd name="connsiteX28" fmla="*/ 51435 w 161925"/>
                <a:gd name="connsiteY28" fmla="*/ 63188 h 390525"/>
                <a:gd name="connsiteX29" fmla="*/ 82868 w 161925"/>
                <a:gd name="connsiteY29" fmla="*/ 29374 h 390525"/>
                <a:gd name="connsiteX30" fmla="*/ 118015 w 161925"/>
                <a:gd name="connsiteY30" fmla="*/ 62616 h 390525"/>
                <a:gd name="connsiteX31" fmla="*/ 118015 w 161925"/>
                <a:gd name="connsiteY31" fmla="*/ 96621 h 390525"/>
                <a:gd name="connsiteX32" fmla="*/ 95821 w 161925"/>
                <a:gd name="connsiteY32" fmla="*/ 96621 h 390525"/>
                <a:gd name="connsiteX33" fmla="*/ 95821 w 161925"/>
                <a:gd name="connsiteY33" fmla="*/ 62902 h 390525"/>
                <a:gd name="connsiteX34" fmla="*/ 86010 w 161925"/>
                <a:gd name="connsiteY34" fmla="*/ 51567 h 390525"/>
                <a:gd name="connsiteX35" fmla="*/ 73628 w 161925"/>
                <a:gd name="connsiteY35" fmla="*/ 62616 h 390525"/>
                <a:gd name="connsiteX36" fmla="*/ 73628 w 161925"/>
                <a:gd name="connsiteY36" fmla="*/ 276929 h 390525"/>
                <a:gd name="connsiteX37" fmla="*/ 51435 w 161925"/>
                <a:gd name="connsiteY37" fmla="*/ 310266 h 390525"/>
                <a:gd name="connsiteX38" fmla="*/ 83344 w 161925"/>
                <a:gd name="connsiteY38" fmla="*/ 341604 h 390525"/>
                <a:gd name="connsiteX39" fmla="*/ 118015 w 161925"/>
                <a:gd name="connsiteY39" fmla="*/ 308361 h 390525"/>
                <a:gd name="connsiteX40" fmla="*/ 95821 w 161925"/>
                <a:gd name="connsiteY40" fmla="*/ 276929 h 390525"/>
                <a:gd name="connsiteX41" fmla="*/ 95821 w 161925"/>
                <a:gd name="connsiteY41" fmla="*/ 207682 h 390525"/>
                <a:gd name="connsiteX42" fmla="*/ 118015 w 161925"/>
                <a:gd name="connsiteY42" fmla="*/ 207682 h 390525"/>
                <a:gd name="connsiteX43" fmla="*/ 118015 w 161925"/>
                <a:gd name="connsiteY43" fmla="*/ 258355 h 390525"/>
                <a:gd name="connsiteX44" fmla="*/ 121634 w 161925"/>
                <a:gd name="connsiteY44" fmla="*/ 266642 h 390525"/>
                <a:gd name="connsiteX45" fmla="*/ 140208 w 161925"/>
                <a:gd name="connsiteY45" fmla="*/ 308457 h 390525"/>
                <a:gd name="connsiteX46" fmla="*/ 84772 w 161925"/>
                <a:gd name="connsiteY46" fmla="*/ 363797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1925" h="390525">
                  <a:moveTo>
                    <a:pt x="140303" y="62616"/>
                  </a:moveTo>
                  <a:cubicBezTo>
                    <a:pt x="140303" y="31374"/>
                    <a:pt x="114300" y="6038"/>
                    <a:pt x="82772" y="7181"/>
                  </a:cubicBezTo>
                  <a:cubicBezTo>
                    <a:pt x="52864" y="8229"/>
                    <a:pt x="29337" y="33375"/>
                    <a:pt x="29337" y="63378"/>
                  </a:cubicBezTo>
                  <a:lnTo>
                    <a:pt x="29337" y="253688"/>
                  </a:lnTo>
                  <a:cubicBezTo>
                    <a:pt x="15144" y="268261"/>
                    <a:pt x="7144" y="287883"/>
                    <a:pt x="7144" y="308457"/>
                  </a:cubicBezTo>
                  <a:cubicBezTo>
                    <a:pt x="7144" y="351319"/>
                    <a:pt x="42005" y="386181"/>
                    <a:pt x="84867" y="386181"/>
                  </a:cubicBezTo>
                  <a:cubicBezTo>
                    <a:pt x="127730" y="386181"/>
                    <a:pt x="162592" y="351319"/>
                    <a:pt x="162592" y="308457"/>
                  </a:cubicBezTo>
                  <a:cubicBezTo>
                    <a:pt x="162592" y="287978"/>
                    <a:pt x="154591" y="268261"/>
                    <a:pt x="140398" y="253688"/>
                  </a:cubicBezTo>
                  <a:lnTo>
                    <a:pt x="140398" y="62616"/>
                  </a:lnTo>
                  <a:close/>
                  <a:moveTo>
                    <a:pt x="118110" y="141007"/>
                  </a:moveTo>
                  <a:lnTo>
                    <a:pt x="95917" y="141007"/>
                  </a:lnTo>
                  <a:lnTo>
                    <a:pt x="95917" y="118814"/>
                  </a:lnTo>
                  <a:lnTo>
                    <a:pt x="118110" y="118814"/>
                  </a:lnTo>
                  <a:lnTo>
                    <a:pt x="118110" y="141007"/>
                  </a:lnTo>
                  <a:close/>
                  <a:moveTo>
                    <a:pt x="85058" y="297217"/>
                  </a:moveTo>
                  <a:cubicBezTo>
                    <a:pt x="91154" y="297217"/>
                    <a:pt x="96202" y="302170"/>
                    <a:pt x="96202" y="308361"/>
                  </a:cubicBezTo>
                  <a:cubicBezTo>
                    <a:pt x="96202" y="314553"/>
                    <a:pt x="91250" y="319506"/>
                    <a:pt x="85058" y="319506"/>
                  </a:cubicBezTo>
                  <a:cubicBezTo>
                    <a:pt x="78962" y="319506"/>
                    <a:pt x="73914" y="314553"/>
                    <a:pt x="73914" y="308361"/>
                  </a:cubicBezTo>
                  <a:cubicBezTo>
                    <a:pt x="73914" y="302170"/>
                    <a:pt x="78962" y="297217"/>
                    <a:pt x="85058" y="297217"/>
                  </a:cubicBezTo>
                  <a:close/>
                  <a:moveTo>
                    <a:pt x="95917" y="163200"/>
                  </a:moveTo>
                  <a:lnTo>
                    <a:pt x="118110" y="163200"/>
                  </a:lnTo>
                  <a:lnTo>
                    <a:pt x="118110" y="185394"/>
                  </a:lnTo>
                  <a:lnTo>
                    <a:pt x="95917" y="185394"/>
                  </a:lnTo>
                  <a:lnTo>
                    <a:pt x="95917" y="163200"/>
                  </a:lnTo>
                  <a:close/>
                  <a:moveTo>
                    <a:pt x="84772" y="363797"/>
                  </a:moveTo>
                  <a:cubicBezTo>
                    <a:pt x="54197" y="363797"/>
                    <a:pt x="29242" y="338937"/>
                    <a:pt x="29242" y="308266"/>
                  </a:cubicBezTo>
                  <a:cubicBezTo>
                    <a:pt x="29242" y="292550"/>
                    <a:pt x="36195" y="276929"/>
                    <a:pt x="47816" y="266451"/>
                  </a:cubicBezTo>
                  <a:cubicBezTo>
                    <a:pt x="50102" y="264356"/>
                    <a:pt x="51435" y="261308"/>
                    <a:pt x="51435" y="258165"/>
                  </a:cubicBezTo>
                  <a:lnTo>
                    <a:pt x="51435" y="63188"/>
                  </a:lnTo>
                  <a:cubicBezTo>
                    <a:pt x="51435" y="45852"/>
                    <a:pt x="65532" y="30327"/>
                    <a:pt x="82868" y="29374"/>
                  </a:cubicBezTo>
                  <a:cubicBezTo>
                    <a:pt x="102108" y="28326"/>
                    <a:pt x="118015" y="43662"/>
                    <a:pt x="118015" y="62616"/>
                  </a:cubicBezTo>
                  <a:lnTo>
                    <a:pt x="118015" y="96621"/>
                  </a:lnTo>
                  <a:lnTo>
                    <a:pt x="95821" y="96621"/>
                  </a:lnTo>
                  <a:lnTo>
                    <a:pt x="95821" y="62902"/>
                  </a:lnTo>
                  <a:cubicBezTo>
                    <a:pt x="95821" y="57187"/>
                    <a:pt x="91630" y="52234"/>
                    <a:pt x="86010" y="51567"/>
                  </a:cubicBezTo>
                  <a:cubicBezTo>
                    <a:pt x="79343" y="50805"/>
                    <a:pt x="73628" y="56044"/>
                    <a:pt x="73628" y="62616"/>
                  </a:cubicBezTo>
                  <a:lnTo>
                    <a:pt x="73628" y="276929"/>
                  </a:lnTo>
                  <a:cubicBezTo>
                    <a:pt x="60103" y="281691"/>
                    <a:pt x="50578" y="294931"/>
                    <a:pt x="51435" y="310266"/>
                  </a:cubicBezTo>
                  <a:cubicBezTo>
                    <a:pt x="52388" y="327221"/>
                    <a:pt x="66294" y="340937"/>
                    <a:pt x="83344" y="341604"/>
                  </a:cubicBezTo>
                  <a:cubicBezTo>
                    <a:pt x="102298" y="342366"/>
                    <a:pt x="118015" y="327126"/>
                    <a:pt x="118015" y="308361"/>
                  </a:cubicBezTo>
                  <a:cubicBezTo>
                    <a:pt x="118015" y="293883"/>
                    <a:pt x="108775" y="281596"/>
                    <a:pt x="95821" y="276929"/>
                  </a:cubicBezTo>
                  <a:lnTo>
                    <a:pt x="95821" y="207682"/>
                  </a:lnTo>
                  <a:lnTo>
                    <a:pt x="118015" y="207682"/>
                  </a:lnTo>
                  <a:lnTo>
                    <a:pt x="118015" y="258355"/>
                  </a:lnTo>
                  <a:cubicBezTo>
                    <a:pt x="118015" y="261498"/>
                    <a:pt x="119348" y="264451"/>
                    <a:pt x="121634" y="266642"/>
                  </a:cubicBezTo>
                  <a:cubicBezTo>
                    <a:pt x="133255" y="277119"/>
                    <a:pt x="140208" y="292740"/>
                    <a:pt x="140208" y="308457"/>
                  </a:cubicBezTo>
                  <a:cubicBezTo>
                    <a:pt x="140303" y="338937"/>
                    <a:pt x="115443" y="363797"/>
                    <a:pt x="84772" y="363797"/>
                  </a:cubicBezTo>
                  <a:close/>
                </a:path>
              </a:pathLst>
            </a:custGeom>
            <a:grpFill/>
            <a:ln w="9525" cap="flat">
              <a:noFill/>
              <a:prstDash val="solid"/>
              <a:miter/>
            </a:ln>
          </p:spPr>
          <p:txBody>
            <a:bodyPr rtlCol="0" anchor="ctr"/>
            <a:lstStyle/>
            <a:p>
              <a:endParaRPr lang="ko-KR" altLang="en-US"/>
            </a:p>
          </p:txBody>
        </p:sp>
        <p:sp>
          <p:nvSpPr>
            <p:cNvPr id="46" name="자유형: 도형 45">
              <a:extLst>
                <a:ext uri="{FF2B5EF4-FFF2-40B4-BE49-F238E27FC236}">
                  <a16:creationId xmlns:a16="http://schemas.microsoft.com/office/drawing/2014/main" id="{EF5FBB8A-E465-44D4-B8D1-F10F2F7522EE}"/>
                </a:ext>
              </a:extLst>
            </p:cNvPr>
            <p:cNvSpPr/>
            <p:nvPr/>
          </p:nvSpPr>
          <p:spPr>
            <a:xfrm>
              <a:off x="7638872" y="934878"/>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5 h 76200"/>
                <a:gd name="connsiteX10" fmla="*/ 141901 w 228600"/>
                <a:gd name="connsiteY10" fmla="*/ 51625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5 h 76200"/>
                <a:gd name="connsiteX16" fmla="*/ 219435 w 228600"/>
                <a:gd name="connsiteY16" fmla="*/ 51625 h 76200"/>
                <a:gd name="connsiteX17" fmla="*/ 230770 w 228600"/>
                <a:gd name="connsiteY17" fmla="*/ 41815 h 76200"/>
                <a:gd name="connsiteX18" fmla="*/ 219720 w 228600"/>
                <a:gd name="connsiteY18" fmla="*/ 29432 h 76200"/>
                <a:gd name="connsiteX19" fmla="*/ 186383 w 228600"/>
                <a:gd name="connsiteY19" fmla="*/ 51625 h 76200"/>
                <a:gd name="connsiteX20" fmla="*/ 164189 w 228600"/>
                <a:gd name="connsiteY20" fmla="*/ 51625 h 76200"/>
                <a:gd name="connsiteX21" fmla="*/ 164189 w 228600"/>
                <a:gd name="connsiteY21" fmla="*/ 29432 h 76200"/>
                <a:gd name="connsiteX22" fmla="*/ 186383 w 228600"/>
                <a:gd name="connsiteY22" fmla="*/ 29432 h 76200"/>
                <a:gd name="connsiteX23" fmla="*/ 186383 w 228600"/>
                <a:gd name="connsiteY23" fmla="*/ 51625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5"/>
                    <a:pt x="18267" y="51625"/>
                  </a:cubicBezTo>
                  <a:lnTo>
                    <a:pt x="141901" y="51625"/>
                  </a:lnTo>
                  <a:lnTo>
                    <a:pt x="141901" y="62770"/>
                  </a:lnTo>
                  <a:cubicBezTo>
                    <a:pt x="141901" y="68866"/>
                    <a:pt x="146854" y="73914"/>
                    <a:pt x="153045" y="73914"/>
                  </a:cubicBezTo>
                  <a:lnTo>
                    <a:pt x="197432" y="73914"/>
                  </a:lnTo>
                  <a:cubicBezTo>
                    <a:pt x="203528" y="73914"/>
                    <a:pt x="208576" y="68961"/>
                    <a:pt x="208576" y="62770"/>
                  </a:cubicBezTo>
                  <a:lnTo>
                    <a:pt x="208576" y="51625"/>
                  </a:lnTo>
                  <a:lnTo>
                    <a:pt x="219435" y="51625"/>
                  </a:lnTo>
                  <a:cubicBezTo>
                    <a:pt x="225150" y="51625"/>
                    <a:pt x="230103" y="47435"/>
                    <a:pt x="230770" y="41815"/>
                  </a:cubicBezTo>
                  <a:cubicBezTo>
                    <a:pt x="231531" y="35052"/>
                    <a:pt x="226293" y="29432"/>
                    <a:pt x="219720" y="29432"/>
                  </a:cubicBezTo>
                  <a:close/>
                  <a:moveTo>
                    <a:pt x="186383" y="51625"/>
                  </a:moveTo>
                  <a:lnTo>
                    <a:pt x="164189" y="51625"/>
                  </a:lnTo>
                  <a:lnTo>
                    <a:pt x="164189" y="29432"/>
                  </a:lnTo>
                  <a:lnTo>
                    <a:pt x="186383" y="29432"/>
                  </a:lnTo>
                  <a:lnTo>
                    <a:pt x="186383" y="51625"/>
                  </a:lnTo>
                  <a:close/>
                </a:path>
              </a:pathLst>
            </a:custGeom>
            <a:grpFill/>
            <a:ln w="9525" cap="flat">
              <a:noFill/>
              <a:prstDash val="solid"/>
              <a:miter/>
            </a:ln>
          </p:spPr>
          <p:txBody>
            <a:bodyPr rtlCol="0" anchor="ctr"/>
            <a:lstStyle/>
            <a:p>
              <a:endParaRPr lang="ko-KR" altLang="en-US"/>
            </a:p>
          </p:txBody>
        </p:sp>
        <p:sp>
          <p:nvSpPr>
            <p:cNvPr id="47" name="자유형: 도형 46">
              <a:extLst>
                <a:ext uri="{FF2B5EF4-FFF2-40B4-BE49-F238E27FC236}">
                  <a16:creationId xmlns:a16="http://schemas.microsoft.com/office/drawing/2014/main" id="{E2B08763-62DC-4077-9578-8D7722FB6B96}"/>
                </a:ext>
              </a:extLst>
            </p:cNvPr>
            <p:cNvSpPr/>
            <p:nvPr/>
          </p:nvSpPr>
          <p:spPr>
            <a:xfrm>
              <a:off x="7638967" y="1023746"/>
              <a:ext cx="228600" cy="76200"/>
            </a:xfrm>
            <a:custGeom>
              <a:avLst/>
              <a:gdLst>
                <a:gd name="connsiteX0" fmla="*/ 219625 w 228600"/>
                <a:gd name="connsiteY0" fmla="*/ 29337 h 76200"/>
                <a:gd name="connsiteX1" fmla="*/ 95991 w 228600"/>
                <a:gd name="connsiteY1" fmla="*/ 29337 h 76200"/>
                <a:gd name="connsiteX2" fmla="*/ 95991 w 228600"/>
                <a:gd name="connsiteY2" fmla="*/ 18288 h 76200"/>
                <a:gd name="connsiteX3" fmla="*/ 84847 w 228600"/>
                <a:gd name="connsiteY3" fmla="*/ 7144 h 76200"/>
                <a:gd name="connsiteX4" fmla="*/ 40460 w 228600"/>
                <a:gd name="connsiteY4" fmla="*/ 7144 h 76200"/>
                <a:gd name="connsiteX5" fmla="*/ 29316 w 228600"/>
                <a:gd name="connsiteY5" fmla="*/ 18288 h 76200"/>
                <a:gd name="connsiteX6" fmla="*/ 29316 w 228600"/>
                <a:gd name="connsiteY6" fmla="*/ 29432 h 76200"/>
                <a:gd name="connsiteX7" fmla="*/ 18552 w 228600"/>
                <a:gd name="connsiteY7" fmla="*/ 29432 h 76200"/>
                <a:gd name="connsiteX8" fmla="*/ 7218 w 228600"/>
                <a:gd name="connsiteY8" fmla="*/ 39243 h 76200"/>
                <a:gd name="connsiteX9" fmla="*/ 18266 w 228600"/>
                <a:gd name="connsiteY9" fmla="*/ 51626 h 76200"/>
                <a:gd name="connsiteX10" fmla="*/ 29411 w 228600"/>
                <a:gd name="connsiteY10" fmla="*/ 51626 h 76200"/>
                <a:gd name="connsiteX11" fmla="*/ 29411 w 228600"/>
                <a:gd name="connsiteY11" fmla="*/ 62770 h 76200"/>
                <a:gd name="connsiteX12" fmla="*/ 40555 w 228600"/>
                <a:gd name="connsiteY12" fmla="*/ 73914 h 76200"/>
                <a:gd name="connsiteX13" fmla="*/ 84941 w 228600"/>
                <a:gd name="connsiteY13" fmla="*/ 73914 h 76200"/>
                <a:gd name="connsiteX14" fmla="*/ 96086 w 228600"/>
                <a:gd name="connsiteY14" fmla="*/ 62770 h 76200"/>
                <a:gd name="connsiteX15" fmla="*/ 96086 w 228600"/>
                <a:gd name="connsiteY15" fmla="*/ 51626 h 76200"/>
                <a:gd name="connsiteX16" fmla="*/ 219434 w 228600"/>
                <a:gd name="connsiteY16" fmla="*/ 51626 h 76200"/>
                <a:gd name="connsiteX17" fmla="*/ 230769 w 228600"/>
                <a:gd name="connsiteY17" fmla="*/ 41815 h 76200"/>
                <a:gd name="connsiteX18" fmla="*/ 219625 w 228600"/>
                <a:gd name="connsiteY18" fmla="*/ 29337 h 76200"/>
                <a:gd name="connsiteX19" fmla="*/ 73797 w 228600"/>
                <a:gd name="connsiteY19" fmla="*/ 51530 h 76200"/>
                <a:gd name="connsiteX20" fmla="*/ 51604 w 228600"/>
                <a:gd name="connsiteY20" fmla="*/ 51530 h 76200"/>
                <a:gd name="connsiteX21" fmla="*/ 51604 w 228600"/>
                <a:gd name="connsiteY21" fmla="*/ 29337 h 76200"/>
                <a:gd name="connsiteX22" fmla="*/ 73797 w 228600"/>
                <a:gd name="connsiteY22" fmla="*/ 29337 h 76200"/>
                <a:gd name="connsiteX23" fmla="*/ 73797 w 228600"/>
                <a:gd name="connsiteY2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625" y="29337"/>
                  </a:moveTo>
                  <a:lnTo>
                    <a:pt x="95991" y="29337"/>
                  </a:lnTo>
                  <a:lnTo>
                    <a:pt x="95991" y="18288"/>
                  </a:lnTo>
                  <a:cubicBezTo>
                    <a:pt x="95991" y="12192"/>
                    <a:pt x="91037" y="7144"/>
                    <a:pt x="84847" y="7144"/>
                  </a:cubicBezTo>
                  <a:lnTo>
                    <a:pt x="40460" y="7144"/>
                  </a:lnTo>
                  <a:cubicBezTo>
                    <a:pt x="34364" y="7144"/>
                    <a:pt x="29316" y="12097"/>
                    <a:pt x="29316" y="18288"/>
                  </a:cubicBezTo>
                  <a:lnTo>
                    <a:pt x="29316" y="29432"/>
                  </a:lnTo>
                  <a:lnTo>
                    <a:pt x="18552" y="29432"/>
                  </a:lnTo>
                  <a:cubicBezTo>
                    <a:pt x="12837" y="29432"/>
                    <a:pt x="7884" y="33623"/>
                    <a:pt x="7218" y="39243"/>
                  </a:cubicBezTo>
                  <a:cubicBezTo>
                    <a:pt x="6455" y="45910"/>
                    <a:pt x="11694" y="51626"/>
                    <a:pt x="18266" y="51626"/>
                  </a:cubicBezTo>
                  <a:lnTo>
                    <a:pt x="29411" y="51626"/>
                  </a:lnTo>
                  <a:lnTo>
                    <a:pt x="29411" y="62770"/>
                  </a:lnTo>
                  <a:cubicBezTo>
                    <a:pt x="29411" y="68866"/>
                    <a:pt x="34364" y="73914"/>
                    <a:pt x="40555" y="73914"/>
                  </a:cubicBezTo>
                  <a:lnTo>
                    <a:pt x="84941" y="73914"/>
                  </a:lnTo>
                  <a:cubicBezTo>
                    <a:pt x="91037" y="73914"/>
                    <a:pt x="96086" y="68961"/>
                    <a:pt x="96086" y="62770"/>
                  </a:cubicBezTo>
                  <a:lnTo>
                    <a:pt x="96086" y="51626"/>
                  </a:lnTo>
                  <a:lnTo>
                    <a:pt x="219434" y="51626"/>
                  </a:lnTo>
                  <a:cubicBezTo>
                    <a:pt x="225150" y="51626"/>
                    <a:pt x="230103" y="47434"/>
                    <a:pt x="230769" y="41815"/>
                  </a:cubicBezTo>
                  <a:cubicBezTo>
                    <a:pt x="231436" y="35052"/>
                    <a:pt x="226197" y="29337"/>
                    <a:pt x="219625" y="29337"/>
                  </a:cubicBezTo>
                  <a:close/>
                  <a:moveTo>
                    <a:pt x="73797" y="51530"/>
                  </a:moveTo>
                  <a:lnTo>
                    <a:pt x="51604" y="51530"/>
                  </a:lnTo>
                  <a:lnTo>
                    <a:pt x="51604" y="29337"/>
                  </a:lnTo>
                  <a:lnTo>
                    <a:pt x="73797" y="29337"/>
                  </a:lnTo>
                  <a:lnTo>
                    <a:pt x="73797" y="51530"/>
                  </a:lnTo>
                  <a:close/>
                </a:path>
              </a:pathLst>
            </a:custGeom>
            <a:grpFill/>
            <a:ln w="9525" cap="flat">
              <a:noFill/>
              <a:prstDash val="solid"/>
              <a:miter/>
            </a:ln>
          </p:spPr>
          <p:txBody>
            <a:bodyPr rtlCol="0" anchor="ctr"/>
            <a:lstStyle/>
            <a:p>
              <a:endParaRPr lang="ko-KR" altLang="en-US"/>
            </a:p>
          </p:txBody>
        </p:sp>
        <p:sp>
          <p:nvSpPr>
            <p:cNvPr id="48" name="자유형: 도형 47">
              <a:extLst>
                <a:ext uri="{FF2B5EF4-FFF2-40B4-BE49-F238E27FC236}">
                  <a16:creationId xmlns:a16="http://schemas.microsoft.com/office/drawing/2014/main" id="{E0A40E80-BEFD-48A6-84AE-6697C6935653}"/>
                </a:ext>
              </a:extLst>
            </p:cNvPr>
            <p:cNvSpPr/>
            <p:nvPr/>
          </p:nvSpPr>
          <p:spPr>
            <a:xfrm>
              <a:off x="7638872" y="1112519"/>
              <a:ext cx="228600" cy="76200"/>
            </a:xfrm>
            <a:custGeom>
              <a:avLst/>
              <a:gdLst>
                <a:gd name="connsiteX0" fmla="*/ 219720 w 228600"/>
                <a:gd name="connsiteY0" fmla="*/ 29432 h 76200"/>
                <a:gd name="connsiteX1" fmla="*/ 208576 w 228600"/>
                <a:gd name="connsiteY1" fmla="*/ 29432 h 76200"/>
                <a:gd name="connsiteX2" fmla="*/ 208576 w 228600"/>
                <a:gd name="connsiteY2" fmla="*/ 18288 h 76200"/>
                <a:gd name="connsiteX3" fmla="*/ 197432 w 228600"/>
                <a:gd name="connsiteY3" fmla="*/ 7144 h 76200"/>
                <a:gd name="connsiteX4" fmla="*/ 153045 w 228600"/>
                <a:gd name="connsiteY4" fmla="*/ 7144 h 76200"/>
                <a:gd name="connsiteX5" fmla="*/ 141901 w 228600"/>
                <a:gd name="connsiteY5" fmla="*/ 18288 h 76200"/>
                <a:gd name="connsiteX6" fmla="*/ 141901 w 228600"/>
                <a:gd name="connsiteY6" fmla="*/ 29432 h 76200"/>
                <a:gd name="connsiteX7" fmla="*/ 18552 w 228600"/>
                <a:gd name="connsiteY7" fmla="*/ 29432 h 76200"/>
                <a:gd name="connsiteX8" fmla="*/ 7218 w 228600"/>
                <a:gd name="connsiteY8" fmla="*/ 39243 h 76200"/>
                <a:gd name="connsiteX9" fmla="*/ 18267 w 228600"/>
                <a:gd name="connsiteY9" fmla="*/ 51626 h 76200"/>
                <a:gd name="connsiteX10" fmla="*/ 141901 w 228600"/>
                <a:gd name="connsiteY10" fmla="*/ 51626 h 76200"/>
                <a:gd name="connsiteX11" fmla="*/ 141901 w 228600"/>
                <a:gd name="connsiteY11" fmla="*/ 62770 h 76200"/>
                <a:gd name="connsiteX12" fmla="*/ 153045 w 228600"/>
                <a:gd name="connsiteY12" fmla="*/ 73914 h 76200"/>
                <a:gd name="connsiteX13" fmla="*/ 197432 w 228600"/>
                <a:gd name="connsiteY13" fmla="*/ 73914 h 76200"/>
                <a:gd name="connsiteX14" fmla="*/ 208576 w 228600"/>
                <a:gd name="connsiteY14" fmla="*/ 62770 h 76200"/>
                <a:gd name="connsiteX15" fmla="*/ 208576 w 228600"/>
                <a:gd name="connsiteY15" fmla="*/ 51626 h 76200"/>
                <a:gd name="connsiteX16" fmla="*/ 219435 w 228600"/>
                <a:gd name="connsiteY16" fmla="*/ 51626 h 76200"/>
                <a:gd name="connsiteX17" fmla="*/ 230770 w 228600"/>
                <a:gd name="connsiteY17" fmla="*/ 41815 h 76200"/>
                <a:gd name="connsiteX18" fmla="*/ 219720 w 228600"/>
                <a:gd name="connsiteY18" fmla="*/ 29432 h 76200"/>
                <a:gd name="connsiteX19" fmla="*/ 186383 w 228600"/>
                <a:gd name="connsiteY19" fmla="*/ 51626 h 76200"/>
                <a:gd name="connsiteX20" fmla="*/ 164189 w 228600"/>
                <a:gd name="connsiteY20" fmla="*/ 51626 h 76200"/>
                <a:gd name="connsiteX21" fmla="*/ 164189 w 228600"/>
                <a:gd name="connsiteY21" fmla="*/ 29432 h 76200"/>
                <a:gd name="connsiteX22" fmla="*/ 186383 w 228600"/>
                <a:gd name="connsiteY22" fmla="*/ 29432 h 76200"/>
                <a:gd name="connsiteX23" fmla="*/ 186383 w 228600"/>
                <a:gd name="connsiteY23" fmla="*/ 51626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600" h="76200">
                  <a:moveTo>
                    <a:pt x="219720" y="29432"/>
                  </a:moveTo>
                  <a:lnTo>
                    <a:pt x="208576" y="29432"/>
                  </a:lnTo>
                  <a:lnTo>
                    <a:pt x="208576" y="18288"/>
                  </a:lnTo>
                  <a:cubicBezTo>
                    <a:pt x="208576" y="12192"/>
                    <a:pt x="203623" y="7144"/>
                    <a:pt x="197432" y="7144"/>
                  </a:cubicBezTo>
                  <a:lnTo>
                    <a:pt x="153045" y="7144"/>
                  </a:lnTo>
                  <a:cubicBezTo>
                    <a:pt x="146949" y="7144"/>
                    <a:pt x="141901" y="12097"/>
                    <a:pt x="141901" y="18288"/>
                  </a:cubicBezTo>
                  <a:lnTo>
                    <a:pt x="141901" y="29432"/>
                  </a:lnTo>
                  <a:lnTo>
                    <a:pt x="18552" y="29432"/>
                  </a:lnTo>
                  <a:cubicBezTo>
                    <a:pt x="12838" y="29432"/>
                    <a:pt x="7884" y="33623"/>
                    <a:pt x="7218" y="39243"/>
                  </a:cubicBezTo>
                  <a:cubicBezTo>
                    <a:pt x="6455" y="45911"/>
                    <a:pt x="11695" y="51626"/>
                    <a:pt x="18267" y="51626"/>
                  </a:cubicBezTo>
                  <a:lnTo>
                    <a:pt x="141901" y="51626"/>
                  </a:lnTo>
                  <a:lnTo>
                    <a:pt x="141901" y="62770"/>
                  </a:lnTo>
                  <a:cubicBezTo>
                    <a:pt x="141901" y="68866"/>
                    <a:pt x="146854" y="73914"/>
                    <a:pt x="153045" y="73914"/>
                  </a:cubicBezTo>
                  <a:lnTo>
                    <a:pt x="197432" y="73914"/>
                  </a:lnTo>
                  <a:cubicBezTo>
                    <a:pt x="203528" y="73914"/>
                    <a:pt x="208576" y="68961"/>
                    <a:pt x="208576" y="62770"/>
                  </a:cubicBezTo>
                  <a:lnTo>
                    <a:pt x="208576" y="51626"/>
                  </a:lnTo>
                  <a:lnTo>
                    <a:pt x="219435" y="51626"/>
                  </a:lnTo>
                  <a:cubicBezTo>
                    <a:pt x="225150" y="51626"/>
                    <a:pt x="230103" y="47435"/>
                    <a:pt x="230770" y="41815"/>
                  </a:cubicBezTo>
                  <a:cubicBezTo>
                    <a:pt x="231531" y="35052"/>
                    <a:pt x="226293" y="29432"/>
                    <a:pt x="219720" y="29432"/>
                  </a:cubicBezTo>
                  <a:close/>
                  <a:moveTo>
                    <a:pt x="186383" y="51626"/>
                  </a:moveTo>
                  <a:lnTo>
                    <a:pt x="164189" y="51626"/>
                  </a:lnTo>
                  <a:lnTo>
                    <a:pt x="164189" y="29432"/>
                  </a:lnTo>
                  <a:lnTo>
                    <a:pt x="186383" y="29432"/>
                  </a:lnTo>
                  <a:lnTo>
                    <a:pt x="186383" y="51626"/>
                  </a:lnTo>
                  <a:close/>
                </a:path>
              </a:pathLst>
            </a:custGeom>
            <a:grpFill/>
            <a:ln w="9525" cap="flat">
              <a:noFill/>
              <a:prstDash val="solid"/>
              <a:miter/>
            </a:ln>
          </p:spPr>
          <p:txBody>
            <a:bodyPr rtlCol="0" anchor="ctr"/>
            <a:lstStyle/>
            <a:p>
              <a:endParaRPr lang="ko-KR" altLang="en-US"/>
            </a:p>
          </p:txBody>
        </p:sp>
      </p:grpSp>
      <p:sp>
        <p:nvSpPr>
          <p:cNvPr id="49" name="TextBox 48">
            <a:extLst>
              <a:ext uri="{FF2B5EF4-FFF2-40B4-BE49-F238E27FC236}">
                <a16:creationId xmlns:a16="http://schemas.microsoft.com/office/drawing/2014/main" id="{E8F01505-D47E-4B07-82B8-EC043F5EC813}"/>
              </a:ext>
            </a:extLst>
          </p:cNvPr>
          <p:cNvSpPr txBox="1"/>
          <p:nvPr/>
        </p:nvSpPr>
        <p:spPr>
          <a:xfrm>
            <a:off x="6156287" y="3035049"/>
            <a:ext cx="2452848" cy="2800767"/>
          </a:xfrm>
          <a:prstGeom prst="rect">
            <a:avLst/>
          </a:prstGeom>
          <a:noFill/>
        </p:spPr>
        <p:txBody>
          <a:bodyPr wrap="square" rtlCol="0" anchor="t" anchorCtr="0">
            <a:spAutoFit/>
          </a:bodyPr>
          <a:lstStyle/>
          <a:p>
            <a:pPr algn="ctr"/>
            <a:r>
              <a:rPr lang="en-US" altLang="ko-KR" sz="2200" dirty="0">
                <a:solidFill>
                  <a:srgbClr val="373737"/>
                </a:solidFill>
              </a:rPr>
              <a:t>Read the International Energy Association’s </a:t>
            </a:r>
            <a:r>
              <a:rPr lang="en-US" altLang="ko-KR" sz="2200" i="1" dirty="0">
                <a:solidFill>
                  <a:srgbClr val="373737"/>
                </a:solidFill>
                <a:hlinkClick r:id="rId5"/>
              </a:rPr>
              <a:t>Energy and climate are inextricably linked: Climate Change.</a:t>
            </a:r>
            <a:endParaRPr lang="ko-KR" altLang="en-US" sz="2200" i="1" dirty="0">
              <a:solidFill>
                <a:srgbClr val="373737"/>
              </a:solidFill>
            </a:endParaRPr>
          </a:p>
        </p:txBody>
      </p:sp>
      <p:sp>
        <p:nvSpPr>
          <p:cNvPr id="51" name="직사각형 50">
            <a:extLst>
              <a:ext uri="{FF2B5EF4-FFF2-40B4-BE49-F238E27FC236}">
                <a16:creationId xmlns:a16="http://schemas.microsoft.com/office/drawing/2014/main" id="{27655039-CC5E-4A6C-B955-BA8E42F25249}"/>
              </a:ext>
              <a:ext uri="{C183D7F6-B498-43B3-948B-1728B52AA6E4}">
                <adec:decorative xmlns:adec="http://schemas.microsoft.com/office/drawing/2017/decorative" val="1"/>
              </a:ext>
            </a:extLst>
          </p:cNvPr>
          <p:cNvSpPr/>
          <p:nvPr/>
        </p:nvSpPr>
        <p:spPr>
          <a:xfrm>
            <a:off x="8886984" y="2046515"/>
            <a:ext cx="2503176" cy="3742510"/>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400" b="1" dirty="0">
              <a:solidFill>
                <a:srgbClr val="322F32"/>
              </a:solidFill>
            </a:endParaRPr>
          </a:p>
        </p:txBody>
      </p:sp>
      <p:grpSp>
        <p:nvGrpSpPr>
          <p:cNvPr id="52" name="그룹 51">
            <a:extLst>
              <a:ext uri="{FF2B5EF4-FFF2-40B4-BE49-F238E27FC236}">
                <a16:creationId xmlns:a16="http://schemas.microsoft.com/office/drawing/2014/main" id="{60FBB8CB-27AD-447B-BBCA-ED5A88C17E7D}"/>
              </a:ext>
              <a:ext uri="{C183D7F6-B498-43B3-948B-1728B52AA6E4}">
                <adec:decorative xmlns:adec="http://schemas.microsoft.com/office/drawing/2017/decorative" val="1"/>
              </a:ext>
            </a:extLst>
          </p:cNvPr>
          <p:cNvGrpSpPr/>
          <p:nvPr/>
        </p:nvGrpSpPr>
        <p:grpSpPr>
          <a:xfrm>
            <a:off x="9814895" y="2373874"/>
            <a:ext cx="624704" cy="624700"/>
            <a:chOff x="8162630" y="1551336"/>
            <a:chExt cx="390525" cy="390525"/>
          </a:xfrm>
          <a:solidFill>
            <a:schemeClr val="accent1"/>
          </a:solidFill>
        </p:grpSpPr>
        <p:sp>
          <p:nvSpPr>
            <p:cNvPr id="53" name="자유형: 도형 52">
              <a:extLst>
                <a:ext uri="{FF2B5EF4-FFF2-40B4-BE49-F238E27FC236}">
                  <a16:creationId xmlns:a16="http://schemas.microsoft.com/office/drawing/2014/main" id="{6D27B5B0-8EA5-4314-8D40-901A71EC91C2}"/>
                </a:ext>
              </a:extLst>
            </p:cNvPr>
            <p:cNvSpPr/>
            <p:nvPr/>
          </p:nvSpPr>
          <p:spPr>
            <a:xfrm>
              <a:off x="8340938" y="1595723"/>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239"/>
                    <a:pt x="29432" y="12192"/>
                    <a:pt x="29432" y="18288"/>
                  </a:cubicBezTo>
                  <a:close/>
                </a:path>
              </a:pathLst>
            </a:custGeom>
            <a:grpFill/>
            <a:ln w="9525" cap="flat">
              <a:noFill/>
              <a:prstDash val="solid"/>
              <a:miter/>
            </a:ln>
          </p:spPr>
          <p:txBody>
            <a:bodyPr rtlCol="0" anchor="ctr"/>
            <a:lstStyle/>
            <a:p>
              <a:endParaRPr lang="ko-KR" altLang="en-US"/>
            </a:p>
          </p:txBody>
        </p:sp>
        <p:sp>
          <p:nvSpPr>
            <p:cNvPr id="54" name="자유형: 도형 53">
              <a:extLst>
                <a:ext uri="{FF2B5EF4-FFF2-40B4-BE49-F238E27FC236}">
                  <a16:creationId xmlns:a16="http://schemas.microsoft.com/office/drawing/2014/main" id="{8ADF8768-6762-4083-BD0C-23C359F0C680}"/>
                </a:ext>
              </a:extLst>
            </p:cNvPr>
            <p:cNvSpPr/>
            <p:nvPr/>
          </p:nvSpPr>
          <p:spPr>
            <a:xfrm>
              <a:off x="8207017"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5" name="자유형: 도형 54">
              <a:extLst>
                <a:ext uri="{FF2B5EF4-FFF2-40B4-BE49-F238E27FC236}">
                  <a16:creationId xmlns:a16="http://schemas.microsoft.com/office/drawing/2014/main" id="{DF82C772-CBA9-4C34-A2F6-4913D95D0A8B}"/>
                </a:ext>
              </a:extLst>
            </p:cNvPr>
            <p:cNvSpPr/>
            <p:nvPr/>
          </p:nvSpPr>
          <p:spPr>
            <a:xfrm>
              <a:off x="8474955" y="1619440"/>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6" y="7144"/>
                    <a:pt x="18288" y="7144"/>
                  </a:cubicBezTo>
                  <a:cubicBezTo>
                    <a:pt x="24479" y="7144"/>
                    <a:pt x="29432" y="12097"/>
                    <a:pt x="29432" y="18288"/>
                  </a:cubicBezTo>
                  <a:close/>
                </a:path>
              </a:pathLst>
            </a:custGeom>
            <a:grpFill/>
            <a:ln w="9525" cap="flat">
              <a:noFill/>
              <a:prstDash val="solid"/>
              <a:miter/>
            </a:ln>
          </p:spPr>
          <p:txBody>
            <a:bodyPr rtlCol="0" anchor="ctr"/>
            <a:lstStyle/>
            <a:p>
              <a:endParaRPr lang="ko-KR" altLang="en-US"/>
            </a:p>
          </p:txBody>
        </p:sp>
        <p:sp>
          <p:nvSpPr>
            <p:cNvPr id="56" name="자유형: 도형 55">
              <a:extLst>
                <a:ext uri="{FF2B5EF4-FFF2-40B4-BE49-F238E27FC236}">
                  <a16:creationId xmlns:a16="http://schemas.microsoft.com/office/drawing/2014/main" id="{BB3C32CE-37D2-4FD8-B7EA-222700C3C02A}"/>
                </a:ext>
              </a:extLst>
            </p:cNvPr>
            <p:cNvSpPr/>
            <p:nvPr/>
          </p:nvSpPr>
          <p:spPr>
            <a:xfrm>
              <a:off x="8162630" y="1551336"/>
              <a:ext cx="390525" cy="390525"/>
            </a:xfrm>
            <a:custGeom>
              <a:avLst/>
              <a:gdLst>
                <a:gd name="connsiteX0" fmla="*/ 330708 w 390525"/>
                <a:gd name="connsiteY0" fmla="*/ 30861 h 390525"/>
                <a:gd name="connsiteX1" fmla="*/ 275177 w 390525"/>
                <a:gd name="connsiteY1" fmla="*/ 86392 h 390525"/>
                <a:gd name="connsiteX2" fmla="*/ 282607 w 390525"/>
                <a:gd name="connsiteY2" fmla="*/ 114109 h 390525"/>
                <a:gd name="connsiteX3" fmla="*/ 319564 w 390525"/>
                <a:gd name="connsiteY3" fmla="*/ 178213 h 390525"/>
                <a:gd name="connsiteX4" fmla="*/ 319564 w 390525"/>
                <a:gd name="connsiteY4" fmla="*/ 208502 h 390525"/>
                <a:gd name="connsiteX5" fmla="*/ 228124 w 390525"/>
                <a:gd name="connsiteY5" fmla="*/ 208502 h 390525"/>
                <a:gd name="connsiteX6" fmla="*/ 207836 w 390525"/>
                <a:gd name="connsiteY6" fmla="*/ 188214 h 390525"/>
                <a:gd name="connsiteX7" fmla="*/ 207836 w 390525"/>
                <a:gd name="connsiteY7" fmla="*/ 154495 h 390525"/>
                <a:gd name="connsiteX8" fmla="*/ 244793 w 390525"/>
                <a:gd name="connsiteY8" fmla="*/ 90392 h 390525"/>
                <a:gd name="connsiteX9" fmla="*/ 252222 w 390525"/>
                <a:gd name="connsiteY9" fmla="*/ 62674 h 390525"/>
                <a:gd name="connsiteX10" fmla="*/ 196691 w 390525"/>
                <a:gd name="connsiteY10" fmla="*/ 7144 h 390525"/>
                <a:gd name="connsiteX11" fmla="*/ 141161 w 390525"/>
                <a:gd name="connsiteY11" fmla="*/ 62674 h 390525"/>
                <a:gd name="connsiteX12" fmla="*/ 148590 w 390525"/>
                <a:gd name="connsiteY12" fmla="*/ 90392 h 390525"/>
                <a:gd name="connsiteX13" fmla="*/ 185547 w 390525"/>
                <a:gd name="connsiteY13" fmla="*/ 154495 h 390525"/>
                <a:gd name="connsiteX14" fmla="*/ 185547 w 390525"/>
                <a:gd name="connsiteY14" fmla="*/ 188214 h 390525"/>
                <a:gd name="connsiteX15" fmla="*/ 165259 w 390525"/>
                <a:gd name="connsiteY15" fmla="*/ 208502 h 390525"/>
                <a:gd name="connsiteX16" fmla="*/ 73819 w 390525"/>
                <a:gd name="connsiteY16" fmla="*/ 208502 h 390525"/>
                <a:gd name="connsiteX17" fmla="*/ 73819 w 390525"/>
                <a:gd name="connsiteY17" fmla="*/ 178213 h 390525"/>
                <a:gd name="connsiteX18" fmla="*/ 110776 w 390525"/>
                <a:gd name="connsiteY18" fmla="*/ 114109 h 390525"/>
                <a:gd name="connsiteX19" fmla="*/ 118206 w 390525"/>
                <a:gd name="connsiteY19" fmla="*/ 86392 h 390525"/>
                <a:gd name="connsiteX20" fmla="*/ 62675 w 390525"/>
                <a:gd name="connsiteY20" fmla="*/ 30861 h 390525"/>
                <a:gd name="connsiteX21" fmla="*/ 7144 w 390525"/>
                <a:gd name="connsiteY21" fmla="*/ 86392 h 390525"/>
                <a:gd name="connsiteX22" fmla="*/ 14574 w 390525"/>
                <a:gd name="connsiteY22" fmla="*/ 114109 h 390525"/>
                <a:gd name="connsiteX23" fmla="*/ 51531 w 390525"/>
                <a:gd name="connsiteY23" fmla="*/ 178213 h 390525"/>
                <a:gd name="connsiteX24" fmla="*/ 51531 w 390525"/>
                <a:gd name="connsiteY24" fmla="*/ 219646 h 390525"/>
                <a:gd name="connsiteX25" fmla="*/ 62675 w 390525"/>
                <a:gd name="connsiteY25" fmla="*/ 230791 h 390525"/>
                <a:gd name="connsiteX26" fmla="*/ 165259 w 390525"/>
                <a:gd name="connsiteY26" fmla="*/ 230791 h 390525"/>
                <a:gd name="connsiteX27" fmla="*/ 185547 w 390525"/>
                <a:gd name="connsiteY27" fmla="*/ 251079 h 390525"/>
                <a:gd name="connsiteX28" fmla="*/ 185547 w 390525"/>
                <a:gd name="connsiteY28" fmla="*/ 275177 h 390525"/>
                <a:gd name="connsiteX29" fmla="*/ 63437 w 390525"/>
                <a:gd name="connsiteY29" fmla="*/ 275177 h 390525"/>
                <a:gd name="connsiteX30" fmla="*/ 52293 w 390525"/>
                <a:gd name="connsiteY30" fmla="*/ 286321 h 390525"/>
                <a:gd name="connsiteX31" fmla="*/ 52293 w 390525"/>
                <a:gd name="connsiteY31" fmla="*/ 375094 h 390525"/>
                <a:gd name="connsiteX32" fmla="*/ 63437 w 390525"/>
                <a:gd name="connsiteY32" fmla="*/ 386239 h 390525"/>
                <a:gd name="connsiteX33" fmla="*/ 329851 w 390525"/>
                <a:gd name="connsiteY33" fmla="*/ 386239 h 390525"/>
                <a:gd name="connsiteX34" fmla="*/ 340995 w 390525"/>
                <a:gd name="connsiteY34" fmla="*/ 375094 h 390525"/>
                <a:gd name="connsiteX35" fmla="*/ 340995 w 390525"/>
                <a:gd name="connsiteY35" fmla="*/ 286321 h 390525"/>
                <a:gd name="connsiteX36" fmla="*/ 329851 w 390525"/>
                <a:gd name="connsiteY36" fmla="*/ 275177 h 390525"/>
                <a:gd name="connsiteX37" fmla="*/ 207740 w 390525"/>
                <a:gd name="connsiteY37" fmla="*/ 275177 h 390525"/>
                <a:gd name="connsiteX38" fmla="*/ 207740 w 390525"/>
                <a:gd name="connsiteY38" fmla="*/ 251079 h 390525"/>
                <a:gd name="connsiteX39" fmla="*/ 228029 w 390525"/>
                <a:gd name="connsiteY39" fmla="*/ 230791 h 390525"/>
                <a:gd name="connsiteX40" fmla="*/ 330613 w 390525"/>
                <a:gd name="connsiteY40" fmla="*/ 230791 h 390525"/>
                <a:gd name="connsiteX41" fmla="*/ 341757 w 390525"/>
                <a:gd name="connsiteY41" fmla="*/ 219646 h 390525"/>
                <a:gd name="connsiteX42" fmla="*/ 341757 w 390525"/>
                <a:gd name="connsiteY42" fmla="*/ 178213 h 390525"/>
                <a:gd name="connsiteX43" fmla="*/ 378714 w 390525"/>
                <a:gd name="connsiteY43" fmla="*/ 114109 h 390525"/>
                <a:gd name="connsiteX44" fmla="*/ 386144 w 390525"/>
                <a:gd name="connsiteY44" fmla="*/ 86392 h 390525"/>
                <a:gd name="connsiteX45" fmla="*/ 330708 w 390525"/>
                <a:gd name="connsiteY45" fmla="*/ 30861 h 390525"/>
                <a:gd name="connsiteX46" fmla="*/ 33814 w 390525"/>
                <a:gd name="connsiteY46" fmla="*/ 102965 h 390525"/>
                <a:gd name="connsiteX47" fmla="*/ 29337 w 390525"/>
                <a:gd name="connsiteY47" fmla="*/ 86392 h 390525"/>
                <a:gd name="connsiteX48" fmla="*/ 62675 w 390525"/>
                <a:gd name="connsiteY48" fmla="*/ 53054 h 390525"/>
                <a:gd name="connsiteX49" fmla="*/ 96012 w 390525"/>
                <a:gd name="connsiteY49" fmla="*/ 86392 h 390525"/>
                <a:gd name="connsiteX50" fmla="*/ 91536 w 390525"/>
                <a:gd name="connsiteY50" fmla="*/ 103061 h 390525"/>
                <a:gd name="connsiteX51" fmla="*/ 62675 w 390525"/>
                <a:gd name="connsiteY51" fmla="*/ 153067 h 390525"/>
                <a:gd name="connsiteX52" fmla="*/ 33814 w 390525"/>
                <a:gd name="connsiteY52" fmla="*/ 102965 h 390525"/>
                <a:gd name="connsiteX53" fmla="*/ 318802 w 390525"/>
                <a:gd name="connsiteY53" fmla="*/ 363950 h 390525"/>
                <a:gd name="connsiteX54" fmla="*/ 74581 w 390525"/>
                <a:gd name="connsiteY54" fmla="*/ 363950 h 390525"/>
                <a:gd name="connsiteX55" fmla="*/ 74581 w 390525"/>
                <a:gd name="connsiteY55" fmla="*/ 297370 h 390525"/>
                <a:gd name="connsiteX56" fmla="*/ 318802 w 390525"/>
                <a:gd name="connsiteY56" fmla="*/ 297370 h 390525"/>
                <a:gd name="connsiteX57" fmla="*/ 318802 w 390525"/>
                <a:gd name="connsiteY57" fmla="*/ 363950 h 390525"/>
                <a:gd name="connsiteX58" fmla="*/ 167830 w 390525"/>
                <a:gd name="connsiteY58" fmla="*/ 79343 h 390525"/>
                <a:gd name="connsiteX59" fmla="*/ 163354 w 390525"/>
                <a:gd name="connsiteY59" fmla="*/ 62770 h 390525"/>
                <a:gd name="connsiteX60" fmla="*/ 196691 w 390525"/>
                <a:gd name="connsiteY60" fmla="*/ 29432 h 390525"/>
                <a:gd name="connsiteX61" fmla="*/ 230029 w 390525"/>
                <a:gd name="connsiteY61" fmla="*/ 62770 h 390525"/>
                <a:gd name="connsiteX62" fmla="*/ 225553 w 390525"/>
                <a:gd name="connsiteY62" fmla="*/ 79438 h 390525"/>
                <a:gd name="connsiteX63" fmla="*/ 196691 w 390525"/>
                <a:gd name="connsiteY63" fmla="*/ 129445 h 390525"/>
                <a:gd name="connsiteX64" fmla="*/ 167830 w 390525"/>
                <a:gd name="connsiteY64" fmla="*/ 79343 h 390525"/>
                <a:gd name="connsiteX65" fmla="*/ 196691 w 390525"/>
                <a:gd name="connsiteY65" fmla="*/ 230695 h 390525"/>
                <a:gd name="connsiteX66" fmla="*/ 185547 w 390525"/>
                <a:gd name="connsiteY66" fmla="*/ 219551 h 390525"/>
                <a:gd name="connsiteX67" fmla="*/ 196691 w 390525"/>
                <a:gd name="connsiteY67" fmla="*/ 208407 h 390525"/>
                <a:gd name="connsiteX68" fmla="*/ 207836 w 390525"/>
                <a:gd name="connsiteY68" fmla="*/ 219551 h 390525"/>
                <a:gd name="connsiteX69" fmla="*/ 196691 w 390525"/>
                <a:gd name="connsiteY69" fmla="*/ 230695 h 390525"/>
                <a:gd name="connsiteX70" fmla="*/ 359474 w 390525"/>
                <a:gd name="connsiteY70" fmla="*/ 102965 h 390525"/>
                <a:gd name="connsiteX71" fmla="*/ 330613 w 390525"/>
                <a:gd name="connsiteY71" fmla="*/ 152971 h 390525"/>
                <a:gd name="connsiteX72" fmla="*/ 301753 w 390525"/>
                <a:gd name="connsiteY72" fmla="*/ 102965 h 390525"/>
                <a:gd name="connsiteX73" fmla="*/ 297275 w 390525"/>
                <a:gd name="connsiteY73" fmla="*/ 86296 h 390525"/>
                <a:gd name="connsiteX74" fmla="*/ 330613 w 390525"/>
                <a:gd name="connsiteY74" fmla="*/ 52959 h 390525"/>
                <a:gd name="connsiteX75" fmla="*/ 363950 w 390525"/>
                <a:gd name="connsiteY75" fmla="*/ 86296 h 390525"/>
                <a:gd name="connsiteX76" fmla="*/ 359474 w 390525"/>
                <a:gd name="connsiteY76" fmla="*/ 1029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90525" h="390525">
                  <a:moveTo>
                    <a:pt x="330708" y="30861"/>
                  </a:moveTo>
                  <a:cubicBezTo>
                    <a:pt x="300133" y="30861"/>
                    <a:pt x="275177" y="55721"/>
                    <a:pt x="275177" y="86392"/>
                  </a:cubicBezTo>
                  <a:cubicBezTo>
                    <a:pt x="275177" y="96107"/>
                    <a:pt x="277749" y="105727"/>
                    <a:pt x="282607" y="114109"/>
                  </a:cubicBezTo>
                  <a:lnTo>
                    <a:pt x="319564" y="178213"/>
                  </a:lnTo>
                  <a:lnTo>
                    <a:pt x="319564" y="208502"/>
                  </a:lnTo>
                  <a:lnTo>
                    <a:pt x="228124" y="208502"/>
                  </a:lnTo>
                  <a:cubicBezTo>
                    <a:pt x="224790" y="199072"/>
                    <a:pt x="217265" y="191548"/>
                    <a:pt x="207836" y="188214"/>
                  </a:cubicBezTo>
                  <a:lnTo>
                    <a:pt x="207836" y="154495"/>
                  </a:lnTo>
                  <a:lnTo>
                    <a:pt x="244793" y="90392"/>
                  </a:lnTo>
                  <a:cubicBezTo>
                    <a:pt x="249650" y="82010"/>
                    <a:pt x="252222" y="72390"/>
                    <a:pt x="252222" y="62674"/>
                  </a:cubicBezTo>
                  <a:cubicBezTo>
                    <a:pt x="252222" y="32099"/>
                    <a:pt x="227362" y="7144"/>
                    <a:pt x="196691" y="7144"/>
                  </a:cubicBezTo>
                  <a:cubicBezTo>
                    <a:pt x="166021" y="7144"/>
                    <a:pt x="141161" y="32004"/>
                    <a:pt x="141161" y="62674"/>
                  </a:cubicBezTo>
                  <a:cubicBezTo>
                    <a:pt x="141161" y="72390"/>
                    <a:pt x="143733" y="82010"/>
                    <a:pt x="148590" y="90392"/>
                  </a:cubicBezTo>
                  <a:lnTo>
                    <a:pt x="185547" y="154495"/>
                  </a:lnTo>
                  <a:lnTo>
                    <a:pt x="185547" y="188214"/>
                  </a:lnTo>
                  <a:cubicBezTo>
                    <a:pt x="176118" y="191548"/>
                    <a:pt x="168593" y="199072"/>
                    <a:pt x="165259" y="208502"/>
                  </a:cubicBezTo>
                  <a:lnTo>
                    <a:pt x="73819" y="208502"/>
                  </a:lnTo>
                  <a:lnTo>
                    <a:pt x="73819" y="178213"/>
                  </a:lnTo>
                  <a:lnTo>
                    <a:pt x="110776" y="114109"/>
                  </a:lnTo>
                  <a:cubicBezTo>
                    <a:pt x="115634" y="105727"/>
                    <a:pt x="118206" y="96107"/>
                    <a:pt x="118206" y="86392"/>
                  </a:cubicBezTo>
                  <a:cubicBezTo>
                    <a:pt x="118206" y="55817"/>
                    <a:pt x="93345" y="30861"/>
                    <a:pt x="62675" y="30861"/>
                  </a:cubicBezTo>
                  <a:cubicBezTo>
                    <a:pt x="32004" y="30861"/>
                    <a:pt x="7144" y="55721"/>
                    <a:pt x="7144" y="86392"/>
                  </a:cubicBezTo>
                  <a:cubicBezTo>
                    <a:pt x="7144" y="96107"/>
                    <a:pt x="9716" y="105727"/>
                    <a:pt x="14574" y="114109"/>
                  </a:cubicBezTo>
                  <a:lnTo>
                    <a:pt x="51531" y="178213"/>
                  </a:lnTo>
                  <a:lnTo>
                    <a:pt x="51531" y="219646"/>
                  </a:lnTo>
                  <a:cubicBezTo>
                    <a:pt x="51531" y="225742"/>
                    <a:pt x="56484" y="230791"/>
                    <a:pt x="62675" y="230791"/>
                  </a:cubicBezTo>
                  <a:lnTo>
                    <a:pt x="165259" y="230791"/>
                  </a:lnTo>
                  <a:cubicBezTo>
                    <a:pt x="168593" y="240220"/>
                    <a:pt x="176118" y="247745"/>
                    <a:pt x="185547" y="251079"/>
                  </a:cubicBezTo>
                  <a:lnTo>
                    <a:pt x="185547" y="275177"/>
                  </a:lnTo>
                  <a:lnTo>
                    <a:pt x="63437" y="275177"/>
                  </a:lnTo>
                  <a:cubicBezTo>
                    <a:pt x="57341" y="275177"/>
                    <a:pt x="52293" y="280130"/>
                    <a:pt x="52293" y="286321"/>
                  </a:cubicBezTo>
                  <a:lnTo>
                    <a:pt x="52293" y="375094"/>
                  </a:lnTo>
                  <a:cubicBezTo>
                    <a:pt x="52293" y="381190"/>
                    <a:pt x="57245" y="386239"/>
                    <a:pt x="63437" y="386239"/>
                  </a:cubicBezTo>
                  <a:lnTo>
                    <a:pt x="329851" y="386239"/>
                  </a:lnTo>
                  <a:cubicBezTo>
                    <a:pt x="335947" y="386239"/>
                    <a:pt x="340995" y="381286"/>
                    <a:pt x="340995" y="375094"/>
                  </a:cubicBezTo>
                  <a:lnTo>
                    <a:pt x="340995" y="286321"/>
                  </a:lnTo>
                  <a:cubicBezTo>
                    <a:pt x="340995" y="280225"/>
                    <a:pt x="336042" y="275177"/>
                    <a:pt x="329851" y="275177"/>
                  </a:cubicBezTo>
                  <a:lnTo>
                    <a:pt x="207740" y="275177"/>
                  </a:lnTo>
                  <a:lnTo>
                    <a:pt x="207740" y="251079"/>
                  </a:lnTo>
                  <a:cubicBezTo>
                    <a:pt x="217170" y="247745"/>
                    <a:pt x="224695" y="240220"/>
                    <a:pt x="228029" y="230791"/>
                  </a:cubicBezTo>
                  <a:lnTo>
                    <a:pt x="330613" y="230791"/>
                  </a:lnTo>
                  <a:cubicBezTo>
                    <a:pt x="336709" y="230791"/>
                    <a:pt x="341757" y="225838"/>
                    <a:pt x="341757" y="219646"/>
                  </a:cubicBezTo>
                  <a:lnTo>
                    <a:pt x="341757" y="178213"/>
                  </a:lnTo>
                  <a:lnTo>
                    <a:pt x="378714" y="114109"/>
                  </a:lnTo>
                  <a:cubicBezTo>
                    <a:pt x="383572" y="105727"/>
                    <a:pt x="386144" y="96107"/>
                    <a:pt x="386144" y="86392"/>
                  </a:cubicBezTo>
                  <a:cubicBezTo>
                    <a:pt x="386239" y="55721"/>
                    <a:pt x="361284" y="30861"/>
                    <a:pt x="330708" y="30861"/>
                  </a:cubicBezTo>
                  <a:close/>
                  <a:moveTo>
                    <a:pt x="33814" y="102965"/>
                  </a:moveTo>
                  <a:cubicBezTo>
                    <a:pt x="30956" y="97917"/>
                    <a:pt x="29337" y="92202"/>
                    <a:pt x="29337" y="86392"/>
                  </a:cubicBezTo>
                  <a:cubicBezTo>
                    <a:pt x="29337" y="68008"/>
                    <a:pt x="44291" y="53054"/>
                    <a:pt x="62675" y="53054"/>
                  </a:cubicBezTo>
                  <a:cubicBezTo>
                    <a:pt x="81058" y="53054"/>
                    <a:pt x="96012" y="68008"/>
                    <a:pt x="96012" y="86392"/>
                  </a:cubicBezTo>
                  <a:cubicBezTo>
                    <a:pt x="96012" y="92202"/>
                    <a:pt x="94488" y="98012"/>
                    <a:pt x="91536" y="103061"/>
                  </a:cubicBezTo>
                  <a:lnTo>
                    <a:pt x="62675" y="153067"/>
                  </a:lnTo>
                  <a:lnTo>
                    <a:pt x="33814" y="102965"/>
                  </a:lnTo>
                  <a:close/>
                  <a:moveTo>
                    <a:pt x="318802" y="363950"/>
                  </a:moveTo>
                  <a:lnTo>
                    <a:pt x="74581" y="363950"/>
                  </a:lnTo>
                  <a:lnTo>
                    <a:pt x="74581" y="297370"/>
                  </a:lnTo>
                  <a:lnTo>
                    <a:pt x="318802" y="297370"/>
                  </a:lnTo>
                  <a:lnTo>
                    <a:pt x="318802" y="363950"/>
                  </a:lnTo>
                  <a:close/>
                  <a:moveTo>
                    <a:pt x="167830" y="79343"/>
                  </a:moveTo>
                  <a:cubicBezTo>
                    <a:pt x="164973" y="74295"/>
                    <a:pt x="163354" y="68580"/>
                    <a:pt x="163354" y="62770"/>
                  </a:cubicBezTo>
                  <a:cubicBezTo>
                    <a:pt x="163354" y="44386"/>
                    <a:pt x="178308" y="29432"/>
                    <a:pt x="196691" y="29432"/>
                  </a:cubicBezTo>
                  <a:cubicBezTo>
                    <a:pt x="215075" y="29432"/>
                    <a:pt x="230029" y="44386"/>
                    <a:pt x="230029" y="62770"/>
                  </a:cubicBezTo>
                  <a:cubicBezTo>
                    <a:pt x="230029" y="68580"/>
                    <a:pt x="228505" y="74390"/>
                    <a:pt x="225553" y="79438"/>
                  </a:cubicBezTo>
                  <a:lnTo>
                    <a:pt x="196691" y="129445"/>
                  </a:lnTo>
                  <a:lnTo>
                    <a:pt x="167830" y="79343"/>
                  </a:lnTo>
                  <a:close/>
                  <a:moveTo>
                    <a:pt x="196691" y="230695"/>
                  </a:moveTo>
                  <a:cubicBezTo>
                    <a:pt x="190595" y="230695"/>
                    <a:pt x="185547" y="225742"/>
                    <a:pt x="185547" y="219551"/>
                  </a:cubicBezTo>
                  <a:cubicBezTo>
                    <a:pt x="185547" y="213455"/>
                    <a:pt x="190500" y="208407"/>
                    <a:pt x="196691" y="208407"/>
                  </a:cubicBezTo>
                  <a:cubicBezTo>
                    <a:pt x="202788" y="208407"/>
                    <a:pt x="207836" y="213360"/>
                    <a:pt x="207836" y="219551"/>
                  </a:cubicBezTo>
                  <a:cubicBezTo>
                    <a:pt x="207740" y="225742"/>
                    <a:pt x="202788" y="230695"/>
                    <a:pt x="196691" y="230695"/>
                  </a:cubicBezTo>
                  <a:close/>
                  <a:moveTo>
                    <a:pt x="359474" y="102965"/>
                  </a:moveTo>
                  <a:lnTo>
                    <a:pt x="330613" y="152971"/>
                  </a:lnTo>
                  <a:lnTo>
                    <a:pt x="301753" y="102965"/>
                  </a:lnTo>
                  <a:cubicBezTo>
                    <a:pt x="298895" y="97917"/>
                    <a:pt x="297275" y="92202"/>
                    <a:pt x="297275" y="86296"/>
                  </a:cubicBezTo>
                  <a:cubicBezTo>
                    <a:pt x="297275" y="67913"/>
                    <a:pt x="312230" y="52959"/>
                    <a:pt x="330613" y="52959"/>
                  </a:cubicBezTo>
                  <a:cubicBezTo>
                    <a:pt x="348996" y="52959"/>
                    <a:pt x="363950" y="67913"/>
                    <a:pt x="363950" y="86296"/>
                  </a:cubicBezTo>
                  <a:cubicBezTo>
                    <a:pt x="363950" y="92202"/>
                    <a:pt x="362427" y="97917"/>
                    <a:pt x="359474" y="102965"/>
                  </a:cubicBezTo>
                  <a:close/>
                </a:path>
              </a:pathLst>
            </a:custGeom>
            <a:grpFill/>
            <a:ln w="9525" cap="flat">
              <a:noFill/>
              <a:prstDash val="solid"/>
              <a:miter/>
            </a:ln>
          </p:spPr>
          <p:txBody>
            <a:bodyPr rtlCol="0" anchor="ctr"/>
            <a:lstStyle/>
            <a:p>
              <a:endParaRPr lang="ko-KR" altLang="en-US"/>
            </a:p>
          </p:txBody>
        </p:sp>
        <p:sp>
          <p:nvSpPr>
            <p:cNvPr id="57" name="자유형: 도형 56">
              <a:extLst>
                <a:ext uri="{FF2B5EF4-FFF2-40B4-BE49-F238E27FC236}">
                  <a16:creationId xmlns:a16="http://schemas.microsoft.com/office/drawing/2014/main" id="{A00B855A-7C5F-48DF-84E9-802AD90D1BF6}"/>
                </a:ext>
              </a:extLst>
            </p:cNvPr>
            <p:cNvSpPr/>
            <p:nvPr/>
          </p:nvSpPr>
          <p:spPr>
            <a:xfrm>
              <a:off x="8252165"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8" name="자유형: 도형 57">
              <a:extLst>
                <a:ext uri="{FF2B5EF4-FFF2-40B4-BE49-F238E27FC236}">
                  <a16:creationId xmlns:a16="http://schemas.microsoft.com/office/drawing/2014/main" id="{210DBF81-707D-4B03-A053-6E220B52166B}"/>
                </a:ext>
              </a:extLst>
            </p:cNvPr>
            <p:cNvSpPr/>
            <p:nvPr/>
          </p:nvSpPr>
          <p:spPr>
            <a:xfrm>
              <a:off x="8296551" y="1863661"/>
              <a:ext cx="28575" cy="28575"/>
            </a:xfrm>
            <a:custGeom>
              <a:avLst/>
              <a:gdLst>
                <a:gd name="connsiteX0" fmla="*/ 29433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3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3" y="18288"/>
                  </a:moveTo>
                  <a:cubicBezTo>
                    <a:pt x="29433" y="24384"/>
                    <a:pt x="24479" y="29432"/>
                    <a:pt x="18288" y="29432"/>
                  </a:cubicBezTo>
                  <a:cubicBezTo>
                    <a:pt x="12192" y="29432"/>
                    <a:pt x="7144" y="24479"/>
                    <a:pt x="7144" y="18288"/>
                  </a:cubicBezTo>
                  <a:cubicBezTo>
                    <a:pt x="7144" y="12192"/>
                    <a:pt x="12097" y="7144"/>
                    <a:pt x="18288" y="7144"/>
                  </a:cubicBezTo>
                  <a:cubicBezTo>
                    <a:pt x="24479" y="7144"/>
                    <a:pt x="29433" y="12192"/>
                    <a:pt x="29433" y="18288"/>
                  </a:cubicBezTo>
                  <a:close/>
                </a:path>
              </a:pathLst>
            </a:custGeom>
            <a:grpFill/>
            <a:ln w="9525" cap="flat">
              <a:noFill/>
              <a:prstDash val="solid"/>
              <a:miter/>
            </a:ln>
          </p:spPr>
          <p:txBody>
            <a:bodyPr rtlCol="0" anchor="ctr"/>
            <a:lstStyle/>
            <a:p>
              <a:endParaRPr lang="ko-KR" altLang="en-US"/>
            </a:p>
          </p:txBody>
        </p:sp>
        <p:sp>
          <p:nvSpPr>
            <p:cNvPr id="59" name="자유형: 도형 58">
              <a:extLst>
                <a:ext uri="{FF2B5EF4-FFF2-40B4-BE49-F238E27FC236}">
                  <a16:creationId xmlns:a16="http://schemas.microsoft.com/office/drawing/2014/main" id="{CDA4C86D-A84A-43D2-9577-9E3AAB8FEC1C}"/>
                </a:ext>
              </a:extLst>
            </p:cNvPr>
            <p:cNvSpPr/>
            <p:nvPr/>
          </p:nvSpPr>
          <p:spPr>
            <a:xfrm>
              <a:off x="8340938" y="1863661"/>
              <a:ext cx="28575" cy="28575"/>
            </a:xfrm>
            <a:custGeom>
              <a:avLst/>
              <a:gdLst>
                <a:gd name="connsiteX0" fmla="*/ 29432 w 28575"/>
                <a:gd name="connsiteY0" fmla="*/ 18288 h 28575"/>
                <a:gd name="connsiteX1" fmla="*/ 18288 w 28575"/>
                <a:gd name="connsiteY1" fmla="*/ 29432 h 28575"/>
                <a:gd name="connsiteX2" fmla="*/ 7144 w 28575"/>
                <a:gd name="connsiteY2" fmla="*/ 18288 h 28575"/>
                <a:gd name="connsiteX3" fmla="*/ 18288 w 28575"/>
                <a:gd name="connsiteY3" fmla="*/ 7144 h 28575"/>
                <a:gd name="connsiteX4" fmla="*/ 29432 w 28575"/>
                <a:gd name="connsiteY4" fmla="*/ 1828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9432" y="18288"/>
                  </a:moveTo>
                  <a:cubicBezTo>
                    <a:pt x="29432" y="24384"/>
                    <a:pt x="24479" y="29432"/>
                    <a:pt x="18288" y="29432"/>
                  </a:cubicBezTo>
                  <a:cubicBezTo>
                    <a:pt x="12192" y="29432"/>
                    <a:pt x="7144" y="24479"/>
                    <a:pt x="7144" y="18288"/>
                  </a:cubicBezTo>
                  <a:cubicBezTo>
                    <a:pt x="7144" y="12192"/>
                    <a:pt x="12097" y="7144"/>
                    <a:pt x="18288" y="7144"/>
                  </a:cubicBezTo>
                  <a:cubicBezTo>
                    <a:pt x="24479" y="7144"/>
                    <a:pt x="29432" y="12192"/>
                    <a:pt x="29432" y="18288"/>
                  </a:cubicBezTo>
                  <a:close/>
                </a:path>
              </a:pathLst>
            </a:custGeom>
            <a:grpFill/>
            <a:ln w="9525" cap="flat">
              <a:noFill/>
              <a:prstDash val="solid"/>
              <a:miter/>
            </a:ln>
          </p:spPr>
          <p:txBody>
            <a:bodyPr rtlCol="0" anchor="ctr"/>
            <a:lstStyle/>
            <a:p>
              <a:endParaRPr lang="ko-KR" altLang="en-US"/>
            </a:p>
          </p:txBody>
        </p:sp>
      </p:grpSp>
      <p:sp>
        <p:nvSpPr>
          <p:cNvPr id="60" name="TextBox 59">
            <a:extLst>
              <a:ext uri="{FF2B5EF4-FFF2-40B4-BE49-F238E27FC236}">
                <a16:creationId xmlns:a16="http://schemas.microsoft.com/office/drawing/2014/main" id="{DB6D982A-54DA-4FCC-9383-F91FC1E1D9CE}"/>
              </a:ext>
            </a:extLst>
          </p:cNvPr>
          <p:cNvSpPr txBox="1"/>
          <p:nvPr/>
        </p:nvSpPr>
        <p:spPr>
          <a:xfrm>
            <a:off x="9110148" y="3641726"/>
            <a:ext cx="2071376" cy="2123658"/>
          </a:xfrm>
          <a:prstGeom prst="rect">
            <a:avLst/>
          </a:prstGeom>
          <a:noFill/>
        </p:spPr>
        <p:txBody>
          <a:bodyPr wrap="square" lIns="91440" tIns="45720" rIns="91440" bIns="45720" rtlCol="0" anchor="t" anchorCtr="0">
            <a:spAutoFit/>
          </a:bodyPr>
          <a:lstStyle/>
          <a:p>
            <a:pPr algn="ctr" latinLnBrk="0"/>
            <a:r>
              <a:rPr lang="en-US" sz="2200" dirty="0">
                <a:solidFill>
                  <a:srgbClr val="373737"/>
                </a:solidFill>
                <a:ea typeface="+mn-lt"/>
                <a:cs typeface="+mn-lt"/>
              </a:rPr>
              <a:t>Read Columbia Climate School’s </a:t>
            </a:r>
            <a:r>
              <a:rPr lang="en-US" sz="2200" i="1" dirty="0">
                <a:solidFill>
                  <a:srgbClr val="373737"/>
                </a:solidFill>
                <a:ea typeface="+mn-lt"/>
                <a:cs typeface="+mn-lt"/>
                <a:hlinkClick r:id="rId6"/>
              </a:rPr>
              <a:t>How Climate Change Impacts Renewable Energy</a:t>
            </a:r>
            <a:r>
              <a:rPr lang="en-US" sz="2200" i="1" dirty="0">
                <a:solidFill>
                  <a:srgbClr val="373737"/>
                </a:solidFill>
                <a:ea typeface="+mn-lt"/>
                <a:cs typeface="+mn-lt"/>
              </a:rPr>
              <a:t>.</a:t>
            </a:r>
            <a:endParaRPr lang="en-US" altLang="ko-KR" dirty="0">
              <a:solidFill>
                <a:srgbClr val="231F20"/>
              </a:solidFill>
              <a:ea typeface="맑은 고딕" panose="020B0503020000020004" pitchFamily="34" charset="-127"/>
              <a:cs typeface="+mn-lt"/>
            </a:endParaRPr>
          </a:p>
        </p:txBody>
      </p:sp>
    </p:spTree>
    <p:extLst>
      <p:ext uri="{BB962C8B-B14F-4D97-AF65-F5344CB8AC3E}">
        <p14:creationId xmlns:p14="http://schemas.microsoft.com/office/powerpoint/2010/main" val="418412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51A280-0943-5E23-9ED2-4FE21FFFDA5E}"/>
              </a:ext>
            </a:extLst>
          </p:cNvPr>
          <p:cNvSpPr>
            <a:spLocks noGrp="1"/>
          </p:cNvSpPr>
          <p:nvPr>
            <p:ph type="title" idx="4294967295"/>
          </p:nvPr>
        </p:nvSpPr>
        <p:spPr>
          <a:xfrm>
            <a:off x="318248" y="822325"/>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1</a:t>
            </a:r>
            <a:endParaRPr lang="en-GB" dirty="0">
              <a:effectLst/>
            </a:endParaRPr>
          </a:p>
          <a:p>
            <a:endParaRPr lang="en-GB" dirty="0"/>
          </a:p>
        </p:txBody>
      </p:sp>
      <p:sp>
        <p:nvSpPr>
          <p:cNvPr id="4" name="TextBox 3">
            <a:extLst>
              <a:ext uri="{FF2B5EF4-FFF2-40B4-BE49-F238E27FC236}">
                <a16:creationId xmlns:a16="http://schemas.microsoft.com/office/drawing/2014/main" id="{B6E2F0C4-3708-062E-837B-49F21B8E51C4}"/>
              </a:ext>
            </a:extLst>
          </p:cNvPr>
          <p:cNvSpPr txBox="1"/>
          <p:nvPr/>
        </p:nvSpPr>
        <p:spPr>
          <a:xfrm>
            <a:off x="4245401" y="448568"/>
            <a:ext cx="7628351" cy="6186309"/>
          </a:xfrm>
          <a:prstGeom prst="rect">
            <a:avLst/>
          </a:prstGeom>
          <a:noFill/>
        </p:spPr>
        <p:txBody>
          <a:bodyPr wrap="square" lIns="91440" tIns="45720" rIns="91440" bIns="45720" rtlCol="0" anchor="t">
            <a:spAutoFit/>
          </a:bodyPr>
          <a:lstStyle/>
          <a:p>
            <a:pPr fontAlgn="base" latinLnBrk="0" hangingPunct="0"/>
            <a:r>
              <a:rPr lang="en-GB" i="1" dirty="0"/>
              <a:t>How does climate change impact renewable energy? </a:t>
            </a:r>
            <a:r>
              <a:rPr lang="en-GB" dirty="0"/>
              <a:t>includes adaptations in slide 9 from The European Commission’s </a:t>
            </a:r>
            <a:r>
              <a:rPr lang="en-GB" dirty="0">
                <a:hlinkClick r:id="rId3"/>
              </a:rPr>
              <a:t>Photovoltaics</a:t>
            </a:r>
            <a:r>
              <a:rPr lang="en-GB" dirty="0"/>
              <a:t>, slide 11 from The European Commission’s </a:t>
            </a:r>
            <a:r>
              <a:rPr lang="en-GB" dirty="0">
                <a:hlinkClick r:id="rId4"/>
              </a:rPr>
              <a:t>Wind Power</a:t>
            </a:r>
            <a:r>
              <a:rPr lang="en-GB" dirty="0"/>
              <a:t>, slide 15 from The European Commission’s </a:t>
            </a:r>
            <a:r>
              <a:rPr lang="en-GB" dirty="0">
                <a:hlinkClick r:id="rId5"/>
              </a:rPr>
              <a:t>Hydropower</a:t>
            </a:r>
            <a:r>
              <a:rPr lang="en-GB" dirty="0"/>
              <a:t> (the ‘Original Works’) which are licensed </a:t>
            </a:r>
            <a:r>
              <a:rPr lang="en-GB" u="sng" dirty="0">
                <a:hlinkClick r:id="rId6"/>
              </a:rPr>
              <a:t>CC BY 4.0</a:t>
            </a:r>
            <a:r>
              <a:rPr lang="en-GB" dirty="0"/>
              <a:t>. </a:t>
            </a:r>
            <a:r>
              <a:rPr lang="en-US" dirty="0"/>
              <a:t>​</a:t>
            </a:r>
            <a:r>
              <a:rPr lang="en-GB" dirty="0"/>
              <a:t>This adaptation is made and published by the Every1 Project (the ‘Adapter’) and licensed </a:t>
            </a:r>
            <a:r>
              <a:rPr lang="en-GB" u="sng" dirty="0">
                <a:hlinkClick r:id="rId7"/>
              </a:rPr>
              <a:t>CC BY-SA 4.0</a:t>
            </a:r>
            <a:r>
              <a:rPr lang="en-GB" dirty="0"/>
              <a:t>, unless otherwise stated. </a:t>
            </a:r>
            <a:endParaRPr lang="en-US" dirty="0"/>
          </a:p>
          <a:p>
            <a:pPr latinLnBrk="0"/>
            <a:endParaRPr lang="en-GB" dirty="0"/>
          </a:p>
          <a:p>
            <a:pPr latinLnBrk="0"/>
            <a:endParaRPr lang="en-GB" dirty="0"/>
          </a:p>
          <a:p>
            <a:pPr latinLnBrk="0"/>
            <a:r>
              <a:rPr lang="en-GB" dirty="0"/>
              <a:t>The images used in this presentation are as follows: </a:t>
            </a:r>
          </a:p>
          <a:p>
            <a:pPr latinLnBrk="0"/>
            <a:endParaRPr lang="en-GB" dirty="0"/>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Cover image: </a:t>
            </a:r>
            <a:r>
              <a:rPr lang="en-US" dirty="0">
                <a:solidFill>
                  <a:schemeClr val="dk1"/>
                </a:solidFill>
                <a:ea typeface="Public Sans"/>
                <a:cs typeface="Public Sans"/>
                <a:sym typeface="Public Sans"/>
                <a:hlinkClick r:id="rId8"/>
              </a:rPr>
              <a:t>IMG_3385</a:t>
            </a:r>
            <a:r>
              <a:rPr lang="en-US" dirty="0">
                <a:solidFill>
                  <a:schemeClr val="dk1"/>
                </a:solidFill>
                <a:ea typeface="Public Sans"/>
                <a:cs typeface="Public Sans"/>
                <a:sym typeface="Public Sans"/>
              </a:rPr>
              <a:t> by Erik De Haan is licensed </a:t>
            </a:r>
            <a:r>
              <a:rPr lang="en-US" dirty="0">
                <a:solidFill>
                  <a:schemeClr val="dk1"/>
                </a:solidFill>
                <a:ea typeface="Public Sans"/>
                <a:cs typeface="Public Sans"/>
                <a:sym typeface="Public Sans"/>
                <a:hlinkClick r:id="rId9"/>
              </a:rPr>
              <a:t>CC BY-NC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Introduction and Mitigating the impact of climate change on renewable energy sources : </a:t>
            </a:r>
            <a:r>
              <a:rPr lang="en-US" dirty="0">
                <a:solidFill>
                  <a:schemeClr val="dk1"/>
                </a:solidFill>
                <a:ea typeface="Public Sans"/>
                <a:cs typeface="Public Sans"/>
                <a:sym typeface="Public Sans"/>
                <a:hlinkClick r:id="rId10"/>
              </a:rPr>
              <a:t>Wind, finally</a:t>
            </a:r>
            <a:r>
              <a:rPr lang="en-US" dirty="0">
                <a:solidFill>
                  <a:schemeClr val="dk1"/>
                </a:solidFill>
                <a:ea typeface="Public Sans"/>
                <a:cs typeface="Public Sans"/>
                <a:sym typeface="Public Sans"/>
              </a:rPr>
              <a:t> by Kim Jensen is licensed </a:t>
            </a:r>
            <a:r>
              <a:rPr lang="en-US" dirty="0">
                <a:solidFill>
                  <a:schemeClr val="dk1"/>
                </a:solidFill>
                <a:ea typeface="Public Sans"/>
                <a:cs typeface="Public Sans"/>
                <a:sym typeface="Public Sans"/>
                <a:hlinkClick r:id="rId9"/>
              </a:rPr>
              <a:t>CC BY-NC 2.0.</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dirty="0">
                <a:solidFill>
                  <a:schemeClr val="dk1"/>
                </a:solidFill>
                <a:ea typeface="Public Sans"/>
                <a:cs typeface="Public Sans"/>
                <a:sym typeface="Public Sans"/>
              </a:rPr>
              <a:t>What is Climate Change?: </a:t>
            </a:r>
            <a:r>
              <a:rPr lang="en-US" dirty="0">
                <a:solidFill>
                  <a:schemeClr val="dk1"/>
                </a:solidFill>
                <a:ea typeface="Public Sans"/>
                <a:cs typeface="Public Sans"/>
                <a:sym typeface="Public Sans"/>
                <a:hlinkClick r:id="rId11"/>
              </a:rPr>
              <a:t>Climate Change</a:t>
            </a:r>
            <a:r>
              <a:rPr lang="en-US" dirty="0">
                <a:solidFill>
                  <a:schemeClr val="dk1"/>
                </a:solidFill>
                <a:ea typeface="Public Sans"/>
                <a:cs typeface="Public Sans"/>
                <a:sym typeface="Public Sans"/>
              </a:rPr>
              <a:t> by Andreas </a:t>
            </a:r>
            <a:r>
              <a:rPr lang="en-US" dirty="0" err="1">
                <a:solidFill>
                  <a:schemeClr val="dk1"/>
                </a:solidFill>
                <a:ea typeface="Public Sans"/>
                <a:cs typeface="Public Sans"/>
                <a:sym typeface="Public Sans"/>
              </a:rPr>
              <a:t>Manessinger</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2"/>
              </a:rPr>
              <a:t>CC BY-SA 2.0</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What is the potential impact of climate change on solar energy?: </a:t>
            </a:r>
            <a:r>
              <a:rPr lang="en-US" dirty="0">
                <a:solidFill>
                  <a:schemeClr val="dk1"/>
                </a:solidFill>
                <a:ea typeface="Public Sans"/>
                <a:cs typeface="Public Sans"/>
                <a:sym typeface="Public Sans"/>
                <a:hlinkClick r:id="rId13"/>
              </a:rPr>
              <a:t>Solar panels</a:t>
            </a:r>
            <a:r>
              <a:rPr lang="en-US" dirty="0">
                <a:solidFill>
                  <a:schemeClr val="dk1"/>
                </a:solidFill>
                <a:ea typeface="Public Sans"/>
                <a:cs typeface="Public Sans"/>
                <a:sym typeface="Public Sans"/>
              </a:rPr>
              <a:t> by Jonathan Cutrer is licensed </a:t>
            </a:r>
            <a:r>
              <a:rPr lang="en-US" dirty="0">
                <a:solidFill>
                  <a:schemeClr val="dk1"/>
                </a:solidFill>
                <a:ea typeface="Public Sans"/>
                <a:cs typeface="Public Sans"/>
                <a:sym typeface="Public Sans"/>
                <a:hlinkClick r:id="rId9"/>
              </a:rPr>
              <a:t>CC BY-NC 2.0. </a:t>
            </a:r>
            <a:endParaRPr lang="en-US" dirty="0">
              <a:solidFill>
                <a:schemeClr val="dk1"/>
              </a:solidFill>
              <a:ea typeface="Public Sans"/>
              <a:cs typeface="Public Sans"/>
              <a:sym typeface="Public Sans"/>
            </a:endParaRP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What is the potential impact of climate change on wind energy?: </a:t>
            </a:r>
            <a:r>
              <a:rPr lang="en-US" dirty="0">
                <a:solidFill>
                  <a:schemeClr val="dk1"/>
                </a:solidFill>
                <a:ea typeface="Public Sans"/>
                <a:cs typeface="Public Sans"/>
                <a:sym typeface="Public Sans"/>
                <a:hlinkClick r:id="rId14"/>
              </a:rPr>
              <a:t>electricity</a:t>
            </a:r>
            <a:r>
              <a:rPr lang="en-US" dirty="0">
                <a:solidFill>
                  <a:schemeClr val="dk1"/>
                </a:solidFill>
                <a:ea typeface="Public Sans"/>
                <a:cs typeface="Public Sans"/>
                <a:sym typeface="Public Sans"/>
              </a:rPr>
              <a:t> by Jeanne </a:t>
            </a:r>
            <a:r>
              <a:rPr lang="en-US" dirty="0" err="1">
                <a:solidFill>
                  <a:schemeClr val="dk1"/>
                </a:solidFill>
                <a:ea typeface="Public Sans"/>
                <a:cs typeface="Public Sans"/>
                <a:sym typeface="Public Sans"/>
              </a:rPr>
              <a:t>Menjoulet</a:t>
            </a:r>
            <a:r>
              <a:rPr lang="en-US" dirty="0">
                <a:solidFill>
                  <a:schemeClr val="dk1"/>
                </a:solidFill>
                <a:ea typeface="Public Sans"/>
                <a:cs typeface="Public Sans"/>
                <a:sym typeface="Public Sans"/>
              </a:rPr>
              <a:t> is licensed </a:t>
            </a:r>
            <a:r>
              <a:rPr lang="en-US" dirty="0">
                <a:solidFill>
                  <a:schemeClr val="dk1"/>
                </a:solidFill>
                <a:ea typeface="Public Sans"/>
                <a:cs typeface="Public Sans"/>
                <a:sym typeface="Public Sans"/>
                <a:hlinkClick r:id="rId15"/>
              </a:rPr>
              <a:t>CC BY 2.0</a:t>
            </a:r>
            <a:r>
              <a:rPr lang="en-US" dirty="0">
                <a:solidFill>
                  <a:schemeClr val="dk1"/>
                </a:solidFill>
                <a:ea typeface="Public Sans"/>
                <a:cs typeface="Public Sans"/>
                <a:sym typeface="Public Sans"/>
              </a:rPr>
              <a:t>. </a:t>
            </a:r>
          </a:p>
          <a:p>
            <a:pPr marL="285750" indent="-285750" latinLnBrk="0">
              <a:buFont typeface="Arial" panose="020B0604020202020204" pitchFamily="34" charset="0"/>
              <a:buChar char="•"/>
            </a:pPr>
            <a:r>
              <a:rPr lang="en-US" sz="1800" dirty="0">
                <a:solidFill>
                  <a:schemeClr val="dk1"/>
                </a:solidFill>
                <a:ea typeface="Public Sans"/>
                <a:cs typeface="Public Sans"/>
                <a:sym typeface="Public Sans"/>
              </a:rPr>
              <a:t>What is the potential impact of climate change on small scale hydropower?: </a:t>
            </a:r>
            <a:r>
              <a:rPr lang="en-US" sz="1800" dirty="0">
                <a:solidFill>
                  <a:schemeClr val="dk1"/>
                </a:solidFill>
                <a:ea typeface="Public Sans"/>
                <a:cs typeface="Public Sans"/>
                <a:sym typeface="Public Sans"/>
                <a:hlinkClick r:id="rId16"/>
              </a:rPr>
              <a:t>Mini Hydro Power Plant</a:t>
            </a:r>
            <a:r>
              <a:rPr lang="en-US" sz="1800" dirty="0">
                <a:solidFill>
                  <a:schemeClr val="dk1"/>
                </a:solidFill>
                <a:ea typeface="Public Sans"/>
                <a:cs typeface="Public Sans"/>
                <a:sym typeface="Public Sans"/>
              </a:rPr>
              <a:t> by Sergii </a:t>
            </a:r>
            <a:r>
              <a:rPr lang="en-US" sz="1800" dirty="0" err="1">
                <a:solidFill>
                  <a:schemeClr val="dk1"/>
                </a:solidFill>
                <a:ea typeface="Public Sans"/>
                <a:cs typeface="Public Sans"/>
                <a:sym typeface="Public Sans"/>
              </a:rPr>
              <a:t>Gulenok</a:t>
            </a:r>
            <a:r>
              <a:rPr lang="en-US" sz="1800" dirty="0">
                <a:solidFill>
                  <a:schemeClr val="dk1"/>
                </a:solidFill>
                <a:ea typeface="Public Sans"/>
                <a:cs typeface="Public Sans"/>
                <a:sym typeface="Public Sans"/>
              </a:rPr>
              <a:t> is </a:t>
            </a:r>
            <a:r>
              <a:rPr lang="en-US" dirty="0">
                <a:solidFill>
                  <a:schemeClr val="dk1"/>
                </a:solidFill>
                <a:ea typeface="Public Sans"/>
                <a:cs typeface="Public Sans"/>
                <a:sym typeface="Public Sans"/>
              </a:rPr>
              <a:t>licensed </a:t>
            </a:r>
            <a:r>
              <a:rPr lang="en-US" dirty="0">
                <a:solidFill>
                  <a:schemeClr val="dk1"/>
                </a:solidFill>
                <a:ea typeface="Public Sans"/>
                <a:cs typeface="Public Sans"/>
                <a:sym typeface="Public Sans"/>
                <a:hlinkClick r:id="rId9"/>
              </a:rPr>
              <a:t>CC BY-NC 2.0. </a:t>
            </a:r>
            <a:endParaRPr lang="en-US" sz="1800" dirty="0">
              <a:solidFill>
                <a:schemeClr val="dk1"/>
              </a:solidFill>
              <a:ea typeface="Public Sans"/>
              <a:cs typeface="Public Sans"/>
              <a:sym typeface="Public Sans"/>
            </a:endParaRPr>
          </a:p>
          <a:p>
            <a:pPr latinLnBrk="0"/>
            <a:endParaRPr lang="en-US" sz="1800" dirty="0">
              <a:solidFill>
                <a:schemeClr val="dk1"/>
              </a:solidFill>
              <a:ea typeface="Public Sans"/>
              <a:cs typeface="Public Sans"/>
              <a:sym typeface="Public Sans"/>
            </a:endParaRPr>
          </a:p>
        </p:txBody>
      </p:sp>
    </p:spTree>
    <p:extLst>
      <p:ext uri="{BB962C8B-B14F-4D97-AF65-F5344CB8AC3E}">
        <p14:creationId xmlns:p14="http://schemas.microsoft.com/office/powerpoint/2010/main" val="2177672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264D6-8A07-4752-5739-49AF7CE9019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62D84A4-1473-710F-C445-9E888FC1361E}"/>
              </a:ext>
            </a:extLst>
          </p:cNvPr>
          <p:cNvSpPr>
            <a:spLocks noGrp="1"/>
          </p:cNvSpPr>
          <p:nvPr>
            <p:ph type="title" idx="4294967295"/>
          </p:nvPr>
        </p:nvSpPr>
        <p:spPr>
          <a:xfrm>
            <a:off x="291790" y="800023"/>
            <a:ext cx="10515600" cy="1325563"/>
          </a:xfrm>
          <a:prstGeom prst="rect">
            <a:avLst/>
          </a:prstGeom>
        </p:spPr>
        <p:txBody>
          <a:bodyPr/>
          <a:lstStyle/>
          <a:p>
            <a:pPr rtl="0" eaLnBrk="1" latinLnBrk="1" hangingPunct="1"/>
            <a:r>
              <a:rPr lang="en-US" sz="2800" kern="1200" dirty="0">
                <a:solidFill>
                  <a:srgbClr val="FFFFFF"/>
                </a:solidFill>
                <a:effectLst/>
                <a:latin typeface="Calibri" panose="020F0502020204030204" pitchFamily="34" charset="0"/>
                <a:ea typeface="맑은 고딕" panose="020B0503020000020004" pitchFamily="34" charset="-127"/>
                <a:cs typeface="Arial" panose="020B0604020202020204" pitchFamily="34" charset="0"/>
              </a:rPr>
              <a:t>Acknowledgements 2</a:t>
            </a:r>
            <a:endParaRPr lang="en-GB" dirty="0">
              <a:effectLst/>
            </a:endParaRPr>
          </a:p>
          <a:p>
            <a:endParaRPr lang="en-GB" dirty="0"/>
          </a:p>
        </p:txBody>
      </p:sp>
      <p:sp>
        <p:nvSpPr>
          <p:cNvPr id="4" name="TextBox 3">
            <a:extLst>
              <a:ext uri="{FF2B5EF4-FFF2-40B4-BE49-F238E27FC236}">
                <a16:creationId xmlns:a16="http://schemas.microsoft.com/office/drawing/2014/main" id="{3DB6FBCA-B841-CF2C-0B0D-6DB6E9A3C5AB}"/>
              </a:ext>
            </a:extLst>
          </p:cNvPr>
          <p:cNvSpPr txBox="1"/>
          <p:nvPr/>
        </p:nvSpPr>
        <p:spPr>
          <a:xfrm>
            <a:off x="4133588" y="302359"/>
            <a:ext cx="8058412" cy="6294031"/>
          </a:xfrm>
          <a:prstGeom prst="rect">
            <a:avLst/>
          </a:prstGeom>
          <a:noFill/>
        </p:spPr>
        <p:txBody>
          <a:bodyPr wrap="square" lIns="91440" tIns="45720" rIns="91440" bIns="45720" rtlCol="0" anchor="t">
            <a:spAutoFit/>
          </a:bodyPr>
          <a:lstStyle/>
          <a:p>
            <a:pPr latinLnBrk="0">
              <a:buSzPts val="2800"/>
            </a:pPr>
            <a:r>
              <a:rPr lang="en-GB" sz="1300" dirty="0">
                <a:solidFill>
                  <a:srgbClr val="231F20"/>
                </a:solidFill>
                <a:ea typeface="Calibri"/>
                <a:cs typeface="Calibri"/>
              </a:rPr>
              <a:t>The following resources were used to inform this presentation: </a:t>
            </a:r>
          </a:p>
          <a:p>
            <a:pPr marL="285750" indent="-285750" latinLnBrk="0">
              <a:buSzPts val="2800"/>
              <a:buFont typeface="Arial" panose="020B0604020202020204" pitchFamily="34" charset="0"/>
              <a:buChar char="•"/>
            </a:pPr>
            <a:endParaRPr lang="en-US" sz="1300" dirty="0">
              <a:solidFill>
                <a:schemeClr val="dk1"/>
              </a:solidFill>
            </a:endParaRPr>
          </a:p>
          <a:p>
            <a:pPr marL="285750" indent="-285750" latinLnBrk="0">
              <a:buSzPts val="2800"/>
              <a:buFont typeface="Arial" panose="020B0604020202020204" pitchFamily="34" charset="0"/>
              <a:buChar char="•"/>
            </a:pPr>
            <a:r>
              <a:rPr lang="en-US" sz="1300" dirty="0">
                <a:solidFill>
                  <a:schemeClr val="dk1"/>
                </a:solidFill>
              </a:rPr>
              <a:t>Gahlot, S. (2024) </a:t>
            </a:r>
            <a:r>
              <a:rPr lang="en-US" sz="1300" i="1" dirty="0">
                <a:solidFill>
                  <a:schemeClr val="dk1"/>
                </a:solidFill>
              </a:rPr>
              <a:t>Climate change and wind power: The winds of change. </a:t>
            </a:r>
            <a:r>
              <a:rPr lang="en-US" sz="1300" dirty="0">
                <a:solidFill>
                  <a:schemeClr val="dk1"/>
                </a:solidFill>
              </a:rPr>
              <a:t>Prevention Web/Swiss Reinsurance Company (Swiss RE). </a:t>
            </a:r>
            <a:r>
              <a:rPr lang="en-GB" sz="1300" dirty="0">
                <a:solidFill>
                  <a:srgbClr val="3F3F3F"/>
                </a:solidFill>
                <a:effectLst/>
              </a:rPr>
              <a:t>https://</a:t>
            </a:r>
            <a:r>
              <a:rPr lang="en-GB" sz="1300" dirty="0" err="1">
                <a:solidFill>
                  <a:srgbClr val="3F3F3F"/>
                </a:solidFill>
                <a:effectLst/>
              </a:rPr>
              <a:t>www.preventionweb.net</a:t>
            </a:r>
            <a:r>
              <a:rPr lang="en-GB" sz="1300" dirty="0">
                <a:solidFill>
                  <a:srgbClr val="3F3F3F"/>
                </a:solidFill>
                <a:effectLst/>
              </a:rPr>
              <a:t>/news/climate-change-and-wind-power-winds-change</a:t>
            </a:r>
            <a:endParaRPr lang="en-US" sz="1300" dirty="0">
              <a:solidFill>
                <a:schemeClr val="dk1"/>
              </a:solidFill>
            </a:endParaRPr>
          </a:p>
          <a:p>
            <a:pPr marL="285750" indent="-285750" latinLnBrk="0">
              <a:buSzPts val="2800"/>
              <a:buFont typeface="Arial" panose="020B0604020202020204" pitchFamily="34" charset="0"/>
              <a:buChar char="•"/>
            </a:pPr>
            <a:r>
              <a:rPr lang="en-US" sz="1300" dirty="0">
                <a:solidFill>
                  <a:schemeClr val="dk1"/>
                </a:solidFill>
              </a:rPr>
              <a:t>Gernaat, D. E. H. J., de Boer, H. S., </a:t>
            </a:r>
            <a:r>
              <a:rPr lang="en-US" sz="1300" dirty="0" err="1">
                <a:solidFill>
                  <a:schemeClr val="dk1"/>
                </a:solidFill>
              </a:rPr>
              <a:t>Daioglou</a:t>
            </a:r>
            <a:r>
              <a:rPr lang="en-US" sz="1300" dirty="0">
                <a:solidFill>
                  <a:schemeClr val="dk1"/>
                </a:solidFill>
              </a:rPr>
              <a:t>, V., </a:t>
            </a:r>
            <a:r>
              <a:rPr lang="en-US" sz="1300" dirty="0" err="1">
                <a:solidFill>
                  <a:schemeClr val="dk1"/>
                </a:solidFill>
              </a:rPr>
              <a:t>Yalew</a:t>
            </a:r>
            <a:r>
              <a:rPr lang="en-US" sz="1300" dirty="0">
                <a:solidFill>
                  <a:schemeClr val="dk1"/>
                </a:solidFill>
              </a:rPr>
              <a:t>, S. G., Müller, C., &amp; van Vuuren, D. P. (2021). Climate change impacts on renewable energy supply. </a:t>
            </a:r>
            <a:r>
              <a:rPr lang="en-US" sz="1300" i="1" dirty="0">
                <a:solidFill>
                  <a:schemeClr val="dk1"/>
                </a:solidFill>
              </a:rPr>
              <a:t>Nature Climate Change</a:t>
            </a:r>
            <a:r>
              <a:rPr lang="en-US" sz="1300" dirty="0">
                <a:solidFill>
                  <a:schemeClr val="dk1"/>
                </a:solidFill>
              </a:rPr>
              <a:t>, </a:t>
            </a:r>
            <a:r>
              <a:rPr lang="en-US" sz="1300" i="1" dirty="0">
                <a:solidFill>
                  <a:schemeClr val="dk1"/>
                </a:solidFill>
              </a:rPr>
              <a:t>11</a:t>
            </a:r>
            <a:r>
              <a:rPr lang="en-US" sz="1300" dirty="0">
                <a:solidFill>
                  <a:schemeClr val="dk1"/>
                </a:solidFill>
              </a:rPr>
              <a:t>(2), 119–125. </a:t>
            </a:r>
            <a:r>
              <a:rPr lang="en-US" sz="1300" dirty="0">
                <a:solidFill>
                  <a:schemeClr val="dk1"/>
                </a:solidFill>
                <a:hlinkClick r:id="rId3">
                  <a:extLst>
                    <a:ext uri="{A12FA001-AC4F-418D-AE19-62706E023703}">
                      <ahyp:hlinkClr xmlns:ahyp="http://schemas.microsoft.com/office/drawing/2018/hyperlinkcolor" val="tx"/>
                    </a:ext>
                  </a:extLst>
                </a:hlinkClick>
              </a:rPr>
              <a:t>https://doi.org/10.1038/s41558-020-00949-9</a:t>
            </a:r>
            <a:endParaRPr lang="en-US" sz="1300" dirty="0">
              <a:solidFill>
                <a:schemeClr val="dk1"/>
              </a:solidFill>
              <a:hlinkClick r:id="" action="ppaction://noaction">
                <a:extLst>
                  <a:ext uri="{A12FA001-AC4F-418D-AE19-62706E023703}">
                    <ahyp:hlinkClr xmlns:ahyp="http://schemas.microsoft.com/office/drawing/2018/hyperlinkcolor" val="tx"/>
                  </a:ext>
                </a:extLst>
              </a:hlinkClick>
            </a:endParaRPr>
          </a:p>
          <a:p>
            <a:pPr marL="285750" indent="-285750" latinLnBrk="0">
              <a:buClr>
                <a:schemeClr val="dk1"/>
              </a:buClr>
              <a:buSzPts val="2800"/>
              <a:buFont typeface="Arial" panose="020B0604020202020204" pitchFamily="34" charset="0"/>
              <a:buChar char="•"/>
            </a:pPr>
            <a:r>
              <a:rPr lang="en-US" sz="1300" dirty="0">
                <a:solidFill>
                  <a:schemeClr val="dk1"/>
                </a:solidFill>
              </a:rPr>
              <a:t>Herrmann, A., </a:t>
            </a:r>
            <a:r>
              <a:rPr lang="en-US" sz="1300" dirty="0" err="1">
                <a:solidFill>
                  <a:schemeClr val="dk1"/>
                </a:solidFill>
              </a:rPr>
              <a:t>Mädlow</a:t>
            </a:r>
            <a:r>
              <a:rPr lang="en-US" sz="1300" dirty="0">
                <a:solidFill>
                  <a:schemeClr val="dk1"/>
                </a:solidFill>
              </a:rPr>
              <a:t>, A., Gross, U., &amp; Krause, H. (2016). </a:t>
            </a:r>
            <a:r>
              <a:rPr lang="en-US" sz="1300" i="1" dirty="0" err="1">
                <a:solidFill>
                  <a:schemeClr val="dk1"/>
                </a:solidFill>
              </a:rPr>
              <a:t>Auswirkungen</a:t>
            </a:r>
            <a:r>
              <a:rPr lang="en-US" sz="1300" i="1" dirty="0">
                <a:solidFill>
                  <a:schemeClr val="dk1"/>
                </a:solidFill>
              </a:rPr>
              <a:t> des </a:t>
            </a:r>
            <a:r>
              <a:rPr lang="en-US" sz="1300" i="1" dirty="0" err="1">
                <a:solidFill>
                  <a:schemeClr val="dk1"/>
                </a:solidFill>
              </a:rPr>
              <a:t>Klimawandels</a:t>
            </a:r>
            <a:r>
              <a:rPr lang="en-US" sz="1300" i="1" dirty="0">
                <a:solidFill>
                  <a:schemeClr val="dk1"/>
                </a:solidFill>
              </a:rPr>
              <a:t> auf den </a:t>
            </a:r>
            <a:r>
              <a:rPr lang="en-US" sz="1300" i="1" dirty="0" err="1">
                <a:solidFill>
                  <a:schemeClr val="dk1"/>
                </a:solidFill>
              </a:rPr>
              <a:t>Energiebedarf</a:t>
            </a:r>
            <a:r>
              <a:rPr lang="en-US" sz="1300" i="1" dirty="0">
                <a:solidFill>
                  <a:schemeClr val="dk1"/>
                </a:solidFill>
              </a:rPr>
              <a:t> von </a:t>
            </a:r>
            <a:r>
              <a:rPr lang="en-US" sz="1300" i="1" dirty="0" err="1">
                <a:solidFill>
                  <a:schemeClr val="dk1"/>
                </a:solidFill>
              </a:rPr>
              <a:t>Gebäuden</a:t>
            </a:r>
            <a:r>
              <a:rPr lang="en-US" sz="1300" i="1" dirty="0">
                <a:solidFill>
                  <a:schemeClr val="dk1"/>
                </a:solidFill>
              </a:rPr>
              <a:t> und den </a:t>
            </a:r>
            <a:r>
              <a:rPr lang="en-US" sz="1300" i="1" dirty="0" err="1">
                <a:solidFill>
                  <a:schemeClr val="dk1"/>
                </a:solidFill>
              </a:rPr>
              <a:t>Ertrag</a:t>
            </a:r>
            <a:r>
              <a:rPr lang="en-US" sz="1300" i="1" dirty="0">
                <a:solidFill>
                  <a:schemeClr val="dk1"/>
                </a:solidFill>
              </a:rPr>
              <a:t> </a:t>
            </a:r>
            <a:r>
              <a:rPr lang="en-US" sz="1300" i="1" dirty="0" err="1">
                <a:solidFill>
                  <a:schemeClr val="dk1"/>
                </a:solidFill>
              </a:rPr>
              <a:t>erneuerbarer</a:t>
            </a:r>
            <a:r>
              <a:rPr lang="en-US" sz="1300" i="1" dirty="0">
                <a:solidFill>
                  <a:schemeClr val="dk1"/>
                </a:solidFill>
              </a:rPr>
              <a:t> </a:t>
            </a:r>
            <a:r>
              <a:rPr lang="en-US" sz="1300" i="1" dirty="0" err="1">
                <a:solidFill>
                  <a:schemeClr val="dk1"/>
                </a:solidFill>
              </a:rPr>
              <a:t>Energien</a:t>
            </a:r>
            <a:r>
              <a:rPr lang="en-US" sz="1300" dirty="0">
                <a:solidFill>
                  <a:schemeClr val="dk1"/>
                </a:solidFill>
              </a:rPr>
              <a:t>. 9.</a:t>
            </a:r>
          </a:p>
          <a:p>
            <a:pPr marL="285750" indent="-285750" latinLnBrk="0">
              <a:buClr>
                <a:schemeClr val="dk1"/>
              </a:buClr>
              <a:buSzPts val="2800"/>
              <a:buFont typeface="Arial" panose="020B0604020202020204" pitchFamily="34" charset="0"/>
              <a:buChar char="•"/>
            </a:pPr>
            <a:r>
              <a:rPr lang="en-US" sz="1300" dirty="0">
                <a:solidFill>
                  <a:schemeClr val="dk1"/>
                </a:solidFill>
              </a:rPr>
              <a:t>IRENA. (2019). </a:t>
            </a:r>
            <a:r>
              <a:rPr lang="en-US" sz="1300" i="1" dirty="0">
                <a:solidFill>
                  <a:schemeClr val="dk1"/>
                </a:solidFill>
              </a:rPr>
              <a:t>Climate Change and Renewable Energy</a:t>
            </a:r>
            <a:r>
              <a:rPr lang="en-US" sz="1300" dirty="0">
                <a:solidFill>
                  <a:schemeClr val="dk1"/>
                </a:solidFill>
              </a:rPr>
              <a:t>. International Renewable Energy Agency. </a:t>
            </a:r>
            <a:r>
              <a:rPr lang="en-US" sz="1300" dirty="0">
                <a:solidFill>
                  <a:schemeClr val="dk1"/>
                </a:solidFill>
                <a:hlinkClick r:id="rId4">
                  <a:extLst>
                    <a:ext uri="{A12FA001-AC4F-418D-AE19-62706E023703}">
                      <ahyp:hlinkClr xmlns:ahyp="http://schemas.microsoft.com/office/drawing/2018/hyperlinkcolor" val="tx"/>
                    </a:ext>
                  </a:extLst>
                </a:hlinkClick>
              </a:rPr>
              <a:t>https://www.irena.org/-/media/Files/IRENA/Agency/Publication/2019/Jun/IRENA_G20_climate_sustainability_2019.pdf</a:t>
            </a:r>
            <a:endParaRPr lang="en-US" sz="1300" dirty="0">
              <a:solidFill>
                <a:schemeClr val="dk1"/>
              </a:solidFill>
            </a:endParaRPr>
          </a:p>
          <a:p>
            <a:pPr marL="285750" indent="-285750" latinLnBrk="0">
              <a:buClr>
                <a:schemeClr val="dk1"/>
              </a:buClr>
              <a:buSzPts val="2800"/>
              <a:buFont typeface="Arial" panose="020B0604020202020204" pitchFamily="34" charset="0"/>
              <a:buChar char="•"/>
            </a:pPr>
            <a:r>
              <a:rPr lang="en-US" sz="1300" dirty="0">
                <a:solidFill>
                  <a:schemeClr val="dk1"/>
                </a:solidFill>
              </a:rPr>
              <a:t>Okonkwo, P. C., Nwokolo, S. C., Udo, S. O., </a:t>
            </a:r>
            <a:r>
              <a:rPr lang="en-US" sz="1300" dirty="0" err="1">
                <a:solidFill>
                  <a:schemeClr val="dk1"/>
                </a:solidFill>
              </a:rPr>
              <a:t>Obiwulu</a:t>
            </a:r>
            <a:r>
              <a:rPr lang="en-US" sz="1300" dirty="0">
                <a:solidFill>
                  <a:schemeClr val="dk1"/>
                </a:solidFill>
              </a:rPr>
              <a:t>, A. U., </a:t>
            </a:r>
            <a:r>
              <a:rPr lang="en-US" sz="1300" dirty="0" err="1">
                <a:solidFill>
                  <a:schemeClr val="dk1"/>
                </a:solidFill>
              </a:rPr>
              <a:t>Onnoghen</a:t>
            </a:r>
            <a:r>
              <a:rPr lang="en-US" sz="1300" dirty="0">
                <a:solidFill>
                  <a:schemeClr val="dk1"/>
                </a:solidFill>
              </a:rPr>
              <a:t>, U. N., </a:t>
            </a:r>
            <a:r>
              <a:rPr lang="en-US" sz="1300" dirty="0" err="1">
                <a:solidFill>
                  <a:schemeClr val="dk1"/>
                </a:solidFill>
              </a:rPr>
              <a:t>Alarifi</a:t>
            </a:r>
            <a:r>
              <a:rPr lang="en-US" sz="1300" dirty="0">
                <a:solidFill>
                  <a:schemeClr val="dk1"/>
                </a:solidFill>
              </a:rPr>
              <a:t>, S. S., </a:t>
            </a:r>
            <a:r>
              <a:rPr lang="en-US" sz="1300" dirty="0" err="1">
                <a:solidFill>
                  <a:schemeClr val="dk1"/>
                </a:solidFill>
              </a:rPr>
              <a:t>Eldosouky</a:t>
            </a:r>
            <a:r>
              <a:rPr lang="en-US" sz="1300" dirty="0">
                <a:solidFill>
                  <a:schemeClr val="dk1"/>
                </a:solidFill>
              </a:rPr>
              <a:t>, A. M., Ekwok, S. E., Andras, P. &amp; Akpan, A. E. (2025) </a:t>
            </a:r>
            <a:r>
              <a:rPr lang="en-US" sz="1300" i="1" dirty="0">
                <a:solidFill>
                  <a:schemeClr val="dk1"/>
                </a:solidFill>
              </a:rPr>
              <a:t>Solar PV systems under weather extremes: Case studies, classification, vulnerability assessment and adaptation pathways. </a:t>
            </a:r>
            <a:r>
              <a:rPr lang="en-US" sz="1300" dirty="0">
                <a:solidFill>
                  <a:schemeClr val="dk1"/>
                </a:solidFill>
              </a:rPr>
              <a:t>Science Direct: Energy Reports. Volume 13, June 2025, pgs. 929-959. </a:t>
            </a:r>
            <a:r>
              <a:rPr lang="en-US" sz="1300" dirty="0">
                <a:solidFill>
                  <a:schemeClr val="dk1"/>
                </a:solidFill>
                <a:hlinkClick r:id="rId5"/>
              </a:rPr>
              <a:t>https://www.sciencedirect.com/science/article/pii/S2352484724008813#:~:text=Hurricanes%20can%20inflict%20direct%20damage,may%20harm%20solar%20photovoltaic%20systems.%20%20Energy%20Reports,%20Volume%2013,2025,Pages%20929-959,ISSN%202352-4847</a:t>
            </a:r>
            <a:r>
              <a:rPr lang="en-US" sz="1300" dirty="0">
                <a:solidFill>
                  <a:schemeClr val="dk1"/>
                </a:solidFill>
              </a:rPr>
              <a:t> </a:t>
            </a:r>
          </a:p>
          <a:p>
            <a:pPr marL="285750" indent="-285750" latinLnBrk="0">
              <a:buClr>
                <a:schemeClr val="dk1"/>
              </a:buClr>
              <a:buSzPts val="2800"/>
              <a:buFont typeface="Arial" panose="020B0604020202020204" pitchFamily="34" charset="0"/>
              <a:buChar char="•"/>
            </a:pPr>
            <a:r>
              <a:rPr lang="en-US" sz="1300" dirty="0">
                <a:solidFill>
                  <a:schemeClr val="dk1"/>
                </a:solidFill>
              </a:rPr>
              <a:t>Russo, M. A., Carvalho, D., Martins, N., &amp; Monteiro, A. (2022). Forecasting the inevitable: A review on the impacts of climate change on renewable energy resources. </a:t>
            </a:r>
            <a:r>
              <a:rPr lang="en-US" sz="1300" i="1" dirty="0">
                <a:solidFill>
                  <a:schemeClr val="dk1"/>
                </a:solidFill>
              </a:rPr>
              <a:t>Sustainable Energy Technologies and Assessments</a:t>
            </a:r>
            <a:r>
              <a:rPr lang="en-US" sz="1300" dirty="0">
                <a:solidFill>
                  <a:schemeClr val="dk1"/>
                </a:solidFill>
              </a:rPr>
              <a:t>, </a:t>
            </a:r>
            <a:r>
              <a:rPr lang="en-US" sz="1300" i="1" dirty="0">
                <a:solidFill>
                  <a:schemeClr val="dk1"/>
                </a:solidFill>
              </a:rPr>
              <a:t>52</a:t>
            </a:r>
            <a:r>
              <a:rPr lang="en-US" sz="1300" dirty="0">
                <a:solidFill>
                  <a:schemeClr val="dk1"/>
                </a:solidFill>
              </a:rPr>
              <a:t>, 102283. </a:t>
            </a:r>
            <a:r>
              <a:rPr lang="en-US" sz="1300" dirty="0">
                <a:solidFill>
                  <a:schemeClr val="dk1"/>
                </a:solidFill>
                <a:hlinkClick r:id="rId6">
                  <a:extLst>
                    <a:ext uri="{A12FA001-AC4F-418D-AE19-62706E023703}">
                      <ahyp:hlinkClr xmlns:ahyp="http://schemas.microsoft.com/office/drawing/2018/hyperlinkcolor" val="tx"/>
                    </a:ext>
                  </a:extLst>
                </a:hlinkClick>
              </a:rPr>
              <a:t>https://doi.org/10.1016/j.seta.2022.102283</a:t>
            </a:r>
            <a:endParaRPr lang="en-US" sz="1300" dirty="0">
              <a:solidFill>
                <a:schemeClr val="dk1"/>
              </a:solidFill>
            </a:endParaRPr>
          </a:p>
          <a:p>
            <a:pPr marL="285750" indent="-285750" latinLnBrk="0">
              <a:buClr>
                <a:schemeClr val="dk1"/>
              </a:buClr>
              <a:buSzPts val="2800"/>
              <a:buFont typeface="Arial" panose="020B0604020202020204" pitchFamily="34" charset="0"/>
              <a:buChar char="•"/>
            </a:pPr>
            <a:r>
              <a:rPr lang="en-US" sz="1300" dirty="0" err="1">
                <a:solidFill>
                  <a:schemeClr val="dk1"/>
                </a:solidFill>
              </a:rPr>
              <a:t>Solaun</a:t>
            </a:r>
            <a:r>
              <a:rPr lang="en-US" sz="1300" dirty="0">
                <a:solidFill>
                  <a:schemeClr val="dk1"/>
                </a:solidFill>
              </a:rPr>
              <a:t>, K., &amp; </a:t>
            </a:r>
            <a:r>
              <a:rPr lang="en-US" sz="1300" dirty="0" err="1">
                <a:solidFill>
                  <a:schemeClr val="dk1"/>
                </a:solidFill>
              </a:rPr>
              <a:t>Cerdá</a:t>
            </a:r>
            <a:r>
              <a:rPr lang="en-US" sz="1300" dirty="0">
                <a:solidFill>
                  <a:schemeClr val="dk1"/>
                </a:solidFill>
              </a:rPr>
              <a:t>, E. (2019). Climate change impacts on renewable energy generation. A review of quantitative projections. </a:t>
            </a:r>
            <a:r>
              <a:rPr lang="en-US" sz="1300" i="1" dirty="0">
                <a:solidFill>
                  <a:schemeClr val="dk1"/>
                </a:solidFill>
              </a:rPr>
              <a:t>Renewable and Sustainable Energy Reviews</a:t>
            </a:r>
            <a:r>
              <a:rPr lang="en-US" sz="1300" dirty="0">
                <a:solidFill>
                  <a:schemeClr val="dk1"/>
                </a:solidFill>
              </a:rPr>
              <a:t>, </a:t>
            </a:r>
            <a:r>
              <a:rPr lang="en-US" sz="1300" i="1" dirty="0">
                <a:solidFill>
                  <a:schemeClr val="dk1"/>
                </a:solidFill>
              </a:rPr>
              <a:t>116</a:t>
            </a:r>
            <a:r>
              <a:rPr lang="en-US" sz="1300" dirty="0">
                <a:solidFill>
                  <a:schemeClr val="dk1"/>
                </a:solidFill>
              </a:rPr>
              <a:t>, 109415. </a:t>
            </a:r>
            <a:r>
              <a:rPr lang="en-US" sz="1300" dirty="0">
                <a:solidFill>
                  <a:schemeClr val="dk1"/>
                </a:solidFill>
                <a:hlinkClick r:id="rId7">
                  <a:extLst>
                    <a:ext uri="{A12FA001-AC4F-418D-AE19-62706E023703}">
                      <ahyp:hlinkClr xmlns:ahyp="http://schemas.microsoft.com/office/drawing/2018/hyperlinkcolor" val="tx"/>
                    </a:ext>
                  </a:extLst>
                </a:hlinkClick>
              </a:rPr>
              <a:t>https://doi.org/10.1016/j.rser.2019.109415</a:t>
            </a:r>
            <a:endParaRPr lang="en-US" sz="1300" dirty="0">
              <a:solidFill>
                <a:schemeClr val="dk1"/>
              </a:solidFill>
            </a:endParaRPr>
          </a:p>
          <a:p>
            <a:pPr marL="285750" indent="-285750" latinLnBrk="0">
              <a:buClr>
                <a:schemeClr val="dk1"/>
              </a:buClr>
              <a:buSzPts val="2800"/>
              <a:buFont typeface="Arial" panose="020B0604020202020204" pitchFamily="34" charset="0"/>
              <a:buChar char="•"/>
            </a:pPr>
            <a:r>
              <a:rPr lang="en-US" sz="1300" dirty="0">
                <a:solidFill>
                  <a:schemeClr val="dk1"/>
                </a:solidFill>
              </a:rPr>
              <a:t>UNIDO, ICSHP (2022). World Small Hydropower Development Report 2022. Thematic Publication: Small Hydropower and Climate Change. United Nations Industrial Development Organization, Vienna, Austria; International Center on Small Hydro Power, Hangzhou, China. Available from </a:t>
            </a:r>
            <a:r>
              <a:rPr lang="en-US" sz="1300" dirty="0">
                <a:solidFill>
                  <a:schemeClr val="dk1"/>
                </a:solidFill>
                <a:hlinkClick r:id="rId8"/>
              </a:rPr>
              <a:t>www.unido.org/WSHPDR</a:t>
            </a:r>
            <a:r>
              <a:rPr lang="en-US" sz="1300" dirty="0">
                <a:solidFill>
                  <a:schemeClr val="dk1"/>
                </a:solidFill>
              </a:rPr>
              <a:t> </a:t>
            </a:r>
          </a:p>
          <a:p>
            <a:pPr marL="285750" indent="-285750" latinLnBrk="0">
              <a:buClr>
                <a:schemeClr val="dk1"/>
              </a:buClr>
              <a:buSzPts val="2800"/>
              <a:buFont typeface="Arial" panose="020B0604020202020204" pitchFamily="34" charset="0"/>
              <a:buChar char="•"/>
            </a:pPr>
            <a:r>
              <a:rPr lang="en-US" sz="1300" dirty="0">
                <a:solidFill>
                  <a:schemeClr val="dk1"/>
                </a:solidFill>
              </a:rPr>
              <a:t>Welt der </a:t>
            </a:r>
            <a:r>
              <a:rPr lang="en-US" sz="1300" dirty="0" err="1">
                <a:solidFill>
                  <a:schemeClr val="dk1"/>
                </a:solidFill>
              </a:rPr>
              <a:t>Physik</a:t>
            </a:r>
            <a:r>
              <a:rPr lang="en-US" sz="1300" dirty="0">
                <a:solidFill>
                  <a:schemeClr val="dk1"/>
                </a:solidFill>
              </a:rPr>
              <a:t>. (2021, </a:t>
            </a:r>
            <a:r>
              <a:rPr lang="en-US" sz="1300" dirty="0" err="1">
                <a:solidFill>
                  <a:schemeClr val="dk1"/>
                </a:solidFill>
              </a:rPr>
              <a:t>Januar</a:t>
            </a:r>
            <a:r>
              <a:rPr lang="en-US" sz="1300" dirty="0">
                <a:solidFill>
                  <a:schemeClr val="dk1"/>
                </a:solidFill>
              </a:rPr>
              <a:t> 11). </a:t>
            </a:r>
            <a:r>
              <a:rPr lang="en-US" sz="1300" i="1" dirty="0" err="1">
                <a:solidFill>
                  <a:schemeClr val="dk1"/>
                </a:solidFill>
              </a:rPr>
              <a:t>Erneuerbare</a:t>
            </a:r>
            <a:r>
              <a:rPr lang="en-US" sz="1300" i="1" dirty="0">
                <a:solidFill>
                  <a:schemeClr val="dk1"/>
                </a:solidFill>
              </a:rPr>
              <a:t> </a:t>
            </a:r>
            <a:r>
              <a:rPr lang="en-US" sz="1300" i="1" dirty="0" err="1">
                <a:solidFill>
                  <a:schemeClr val="dk1"/>
                </a:solidFill>
              </a:rPr>
              <a:t>Energien</a:t>
            </a:r>
            <a:r>
              <a:rPr lang="en-US" sz="1300" i="1" dirty="0">
                <a:solidFill>
                  <a:schemeClr val="dk1"/>
                </a:solidFill>
              </a:rPr>
              <a:t> </a:t>
            </a:r>
            <a:r>
              <a:rPr lang="en-US" sz="1300" i="1" dirty="0" err="1">
                <a:solidFill>
                  <a:schemeClr val="dk1"/>
                </a:solidFill>
              </a:rPr>
              <a:t>im</a:t>
            </a:r>
            <a:r>
              <a:rPr lang="en-US" sz="1300" i="1" dirty="0">
                <a:solidFill>
                  <a:schemeClr val="dk1"/>
                </a:solidFill>
              </a:rPr>
              <a:t> </a:t>
            </a:r>
            <a:r>
              <a:rPr lang="en-US" sz="1300" i="1" dirty="0" err="1">
                <a:solidFill>
                  <a:schemeClr val="dk1"/>
                </a:solidFill>
              </a:rPr>
              <a:t>Klimawandel</a:t>
            </a:r>
            <a:r>
              <a:rPr lang="en-US" sz="1300" dirty="0">
                <a:solidFill>
                  <a:schemeClr val="dk1"/>
                </a:solidFill>
              </a:rPr>
              <a:t>. </a:t>
            </a:r>
            <a:r>
              <a:rPr lang="en-US" sz="1300" dirty="0">
                <a:solidFill>
                  <a:schemeClr val="dk1"/>
                </a:solidFill>
                <a:hlinkClick r:id="rId9">
                  <a:extLst>
                    <a:ext uri="{A12FA001-AC4F-418D-AE19-62706E023703}">
                      <ahyp:hlinkClr xmlns:ahyp="http://schemas.microsoft.com/office/drawing/2018/hyperlinkcolor" val="tx"/>
                    </a:ext>
                  </a:extLst>
                </a:hlinkClick>
              </a:rPr>
              <a:t>https://www.weltderphysik.de/gebiet/technik/nachrichten/2021/erneuerbare-energien-im-klimawandel/</a:t>
            </a:r>
            <a:endParaRPr lang="en-US" sz="1300" dirty="0">
              <a:solidFill>
                <a:schemeClr val="dk1"/>
              </a:solidFill>
              <a:ea typeface="Calibri"/>
              <a:cs typeface="Calibri"/>
              <a:sym typeface="Calibri"/>
            </a:endParaRPr>
          </a:p>
          <a:p>
            <a:pPr latinLnBrk="0"/>
            <a:endParaRPr lang="en-GB" sz="1300" dirty="0"/>
          </a:p>
        </p:txBody>
      </p:sp>
    </p:spTree>
    <p:extLst>
      <p:ext uri="{BB962C8B-B14F-4D97-AF65-F5344CB8AC3E}">
        <p14:creationId xmlns:p14="http://schemas.microsoft.com/office/powerpoint/2010/main" val="336982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B6040-EA34-9578-AA01-597DE266CDD4}"/>
              </a:ext>
            </a:extLst>
          </p:cNvPr>
          <p:cNvSpPr>
            <a:spLocks noGrp="1"/>
          </p:cNvSpPr>
          <p:nvPr>
            <p:ph type="title" idx="4294967295"/>
          </p:nvPr>
        </p:nvSpPr>
        <p:spPr>
          <a:xfrm>
            <a:off x="4038600" y="2885300"/>
            <a:ext cx="10515600" cy="1325563"/>
          </a:xfrm>
          <a:prstGeom prst="rect">
            <a:avLst/>
          </a:prstGeom>
        </p:spPr>
        <p:txBody>
          <a:bodyPr/>
          <a:lstStyle/>
          <a:p>
            <a:r>
              <a:rPr lang="en-GB" sz="6000" dirty="0">
                <a:solidFill>
                  <a:schemeClr val="bg1"/>
                </a:solidFill>
              </a:rPr>
              <a:t>Thank you!</a:t>
            </a:r>
          </a:p>
        </p:txBody>
      </p:sp>
    </p:spTree>
    <p:extLst>
      <p:ext uri="{BB962C8B-B14F-4D97-AF65-F5344CB8AC3E}">
        <p14:creationId xmlns:p14="http://schemas.microsoft.com/office/powerpoint/2010/main" val="190762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165D3-66A4-7667-AC58-4749B4B19B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87D4936-25BF-9585-9904-3B119E81C9E3}"/>
              </a:ext>
            </a:extLst>
          </p:cNvPr>
          <p:cNvSpPr>
            <a:spLocks noGrp="1"/>
          </p:cNvSpPr>
          <p:nvPr>
            <p:ph type="title" idx="4294967295"/>
          </p:nvPr>
        </p:nvSpPr>
        <p:spPr>
          <a:xfrm>
            <a:off x="247185" y="758976"/>
            <a:ext cx="10515600" cy="1325563"/>
          </a:xfrm>
          <a:prstGeom prst="rect">
            <a:avLst/>
          </a:prstGeom>
        </p:spPr>
        <p:txBody>
          <a:bodyPr/>
          <a:lstStyle/>
          <a:p>
            <a:r>
              <a:rPr lang="en-GB" sz="2800" b="1" dirty="0">
                <a:solidFill>
                  <a:schemeClr val="bg1"/>
                </a:solidFill>
              </a:rPr>
              <a:t>Introduction</a:t>
            </a:r>
            <a:r>
              <a:rPr lang="en-GB" sz="2800" b="1" baseline="0" dirty="0">
                <a:solidFill>
                  <a:schemeClr val="bg1"/>
                </a:solidFill>
              </a:rPr>
              <a:t> 2</a:t>
            </a:r>
            <a:endParaRPr lang="en-GB" sz="2800" b="1" dirty="0">
              <a:solidFill>
                <a:schemeClr val="bg1"/>
              </a:solidFill>
            </a:endParaRPr>
          </a:p>
        </p:txBody>
      </p:sp>
      <p:sp>
        <p:nvSpPr>
          <p:cNvPr id="2" name="TextBox 1">
            <a:extLst>
              <a:ext uri="{FF2B5EF4-FFF2-40B4-BE49-F238E27FC236}">
                <a16:creationId xmlns:a16="http://schemas.microsoft.com/office/drawing/2014/main" id="{4D366B55-7ACA-91FD-62DA-6FBF6BEC8E01}"/>
              </a:ext>
            </a:extLst>
          </p:cNvPr>
          <p:cNvSpPr txBox="1"/>
          <p:nvPr/>
        </p:nvSpPr>
        <p:spPr>
          <a:xfrm>
            <a:off x="4350003" y="1138292"/>
            <a:ext cx="7236114" cy="4154984"/>
          </a:xfrm>
          <a:prstGeom prst="rect">
            <a:avLst/>
          </a:prstGeom>
          <a:noFill/>
        </p:spPr>
        <p:txBody>
          <a:bodyPr wrap="square" rtlCol="0">
            <a:spAutoFit/>
          </a:bodyPr>
          <a:lstStyle/>
          <a:p>
            <a:pPr latinLnBrk="0"/>
            <a:r>
              <a:rPr lang="en-GB" sz="2400" dirty="0">
                <a:solidFill>
                  <a:srgbClr val="2B2C30"/>
                </a:solidFill>
                <a:ea typeface="Public Sans"/>
                <a:cs typeface="Public Sans"/>
                <a:sym typeface="Public Sans"/>
              </a:rPr>
              <a:t>We start by defining climate change and then explore three different types of energy production in turn. We begin by inviting you to pause and consider a reflective question. Take a moment to consider each question, before moving on to learn more about a particular type of energy production, the potential impact of climate change and possible solutions.</a:t>
            </a:r>
          </a:p>
          <a:p>
            <a:pPr latinLnBrk="0"/>
            <a:endParaRPr lang="en-GB" sz="2400" noProof="0" dirty="0">
              <a:solidFill>
                <a:srgbClr val="2B2C30"/>
              </a:solidFill>
              <a:sym typeface="Public Sans"/>
            </a:endParaRPr>
          </a:p>
          <a:p>
            <a:pPr latinLnBrk="0"/>
            <a:r>
              <a:rPr lang="en-GB" sz="2400" dirty="0">
                <a:solidFill>
                  <a:srgbClr val="2B2C30"/>
                </a:solidFill>
                <a:sym typeface="Public Sans"/>
              </a:rPr>
              <a:t>You can work through each type of energy production in turn. Alternatively, you can select a particular type you’d like to explore first via the menu. </a:t>
            </a:r>
            <a:endParaRPr lang="en-GB" sz="2400" noProof="0" dirty="0"/>
          </a:p>
        </p:txBody>
      </p:sp>
      <p:pic>
        <p:nvPicPr>
          <p:cNvPr id="5" name="Picture 4">
            <a:extLst>
              <a:ext uri="{FF2B5EF4-FFF2-40B4-BE49-F238E27FC236}">
                <a16:creationId xmlns:a16="http://schemas.microsoft.com/office/drawing/2014/main" id="{053F54EF-DBB7-FA94-8005-38656F8AF9E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4539"/>
            <a:ext cx="4033382" cy="2688921"/>
          </a:xfrm>
          <a:prstGeom prst="rect">
            <a:avLst/>
          </a:prstGeom>
        </p:spPr>
      </p:pic>
    </p:spTree>
    <p:extLst>
      <p:ext uri="{BB962C8B-B14F-4D97-AF65-F5344CB8AC3E}">
        <p14:creationId xmlns:p14="http://schemas.microsoft.com/office/powerpoint/2010/main" val="3738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F40FD4-E1E0-2E56-7DCF-8A54A92CB1A1}"/>
              </a:ext>
            </a:extLst>
          </p:cNvPr>
          <p:cNvSpPr>
            <a:spLocks noGrp="1"/>
          </p:cNvSpPr>
          <p:nvPr>
            <p:ph type="title" idx="4294967295"/>
          </p:nvPr>
        </p:nvSpPr>
        <p:spPr>
          <a:xfrm>
            <a:off x="390779" y="844628"/>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Climate Change and Three Different Types of Energy Production</a:t>
            </a:r>
            <a:endParaRPr lang="en-GB" dirty="0">
              <a:effectLst/>
            </a:endParaRPr>
          </a:p>
          <a:p>
            <a:endParaRPr lang="en-GB" dirty="0"/>
          </a:p>
        </p:txBody>
      </p:sp>
      <p:sp>
        <p:nvSpPr>
          <p:cNvPr id="2" name="TextBox 1">
            <a:extLst>
              <a:ext uri="{FF2B5EF4-FFF2-40B4-BE49-F238E27FC236}">
                <a16:creationId xmlns:a16="http://schemas.microsoft.com/office/drawing/2014/main" id="{1013318B-F51A-DE9B-4143-B6140E6B757E}"/>
              </a:ext>
            </a:extLst>
          </p:cNvPr>
          <p:cNvSpPr txBox="1"/>
          <p:nvPr/>
        </p:nvSpPr>
        <p:spPr>
          <a:xfrm>
            <a:off x="390779" y="2487345"/>
            <a:ext cx="11423738" cy="3785652"/>
          </a:xfrm>
          <a:prstGeom prst="rect">
            <a:avLst/>
          </a:prstGeom>
          <a:noFill/>
        </p:spPr>
        <p:txBody>
          <a:bodyPr wrap="square" lIns="91440" tIns="45720" rIns="91440" bIns="45720" rtlCol="0" anchor="t">
            <a:spAutoFit/>
          </a:bodyPr>
          <a:lstStyle/>
          <a:p>
            <a:pPr marL="342900" indent="-342900" latinLnBrk="0">
              <a:buFont typeface="Arial" panose="020B0604020202020204" pitchFamily="34" charset="0"/>
              <a:buChar char="•"/>
            </a:pPr>
            <a:r>
              <a:rPr lang="en-US" sz="2400" dirty="0">
                <a:ea typeface="Public Sans"/>
                <a:cs typeface="Public Sans"/>
                <a:sym typeface="Public Sans"/>
              </a:rPr>
              <a:t>Get Started: What is Climate Change?</a:t>
            </a:r>
          </a:p>
          <a:p>
            <a:pPr marL="342900" indent="-342900" latinLnBrk="0">
              <a:buFont typeface="Arial" panose="020B0604020202020204" pitchFamily="34" charset="0"/>
              <a:buChar char="•"/>
            </a:pPr>
            <a:endParaRPr lang="en-US" sz="2400" dirty="0">
              <a:ea typeface="Public Sans"/>
              <a:cs typeface="Public Sans"/>
            </a:endParaRPr>
          </a:p>
          <a:p>
            <a:pPr marL="342900" indent="-342900">
              <a:buFont typeface="Arial" panose="020B0604020202020204" pitchFamily="34" charset="0"/>
              <a:buChar char="•"/>
            </a:pPr>
            <a:r>
              <a:rPr lang="en-US" sz="2400" dirty="0">
                <a:ea typeface="Public Sans"/>
                <a:cs typeface="Public Sans"/>
              </a:rPr>
              <a:t>Focus on Climate Change and different types of energy production: </a:t>
            </a:r>
            <a:endParaRPr lang="en-US" sz="2400" dirty="0">
              <a:ea typeface="Public Sans"/>
              <a:cs typeface="Public Sans"/>
              <a:sym typeface="Public Sans"/>
            </a:endParaRPr>
          </a:p>
          <a:p>
            <a:endParaRPr lang="en-US" sz="2400" dirty="0">
              <a:ea typeface="Public Sans"/>
              <a:cs typeface="Public Sans"/>
            </a:endParaRPr>
          </a:p>
          <a:p>
            <a:pPr marL="800100" lvl="1" indent="-342900" latinLnBrk="0">
              <a:buFont typeface="Arial" panose="020B0604020202020204" pitchFamily="34" charset="0"/>
              <a:buChar char="•"/>
            </a:pPr>
            <a:r>
              <a:rPr lang="en-US" sz="2400" dirty="0">
                <a:ea typeface="Public Sans"/>
                <a:cs typeface="Public Sans"/>
                <a:sym typeface="Public Sans"/>
              </a:rPr>
              <a:t>Solar Energy (PV panels).</a:t>
            </a:r>
          </a:p>
          <a:p>
            <a:pPr marL="800100" lvl="1" indent="-342900" latinLnBrk="0">
              <a:buFont typeface="Arial" panose="020B0604020202020204" pitchFamily="34" charset="0"/>
              <a:buChar char="•"/>
            </a:pPr>
            <a:r>
              <a:rPr lang="en-US" sz="2400" dirty="0">
                <a:ea typeface="Public Sans"/>
                <a:cs typeface="Public Sans"/>
                <a:sym typeface="Public Sans"/>
              </a:rPr>
              <a:t>Wind </a:t>
            </a:r>
            <a:r>
              <a:rPr lang="en-US" sz="2400" dirty="0">
                <a:ea typeface="Calibri"/>
                <a:cs typeface="Calibri"/>
                <a:sym typeface="Public Sans"/>
              </a:rPr>
              <a:t>Energy </a:t>
            </a:r>
            <a:r>
              <a:rPr lang="en-US" sz="2400" dirty="0">
                <a:ea typeface="Public Sans"/>
                <a:cs typeface="Public Sans"/>
                <a:sym typeface="Public Sans"/>
              </a:rPr>
              <a:t>(Wind Turbines).</a:t>
            </a:r>
          </a:p>
          <a:p>
            <a:pPr marL="800100" lvl="1" indent="-342900" latinLnBrk="0">
              <a:buFont typeface="Arial" panose="020B0604020202020204" pitchFamily="34" charset="0"/>
              <a:buChar char="•"/>
            </a:pPr>
            <a:r>
              <a:rPr lang="en-US" sz="2400" dirty="0">
                <a:ea typeface="Public Sans"/>
                <a:cs typeface="Public Sans"/>
                <a:sym typeface="Public Sans"/>
              </a:rPr>
              <a:t>Small Scale Hydropower.</a:t>
            </a:r>
          </a:p>
          <a:p>
            <a:pPr lvl="1" latinLnBrk="0"/>
            <a:endParaRPr lang="en-US" sz="2400" dirty="0">
              <a:ea typeface="Public Sans"/>
              <a:cs typeface="Public Sans"/>
              <a:sym typeface="Public Sans"/>
            </a:endParaRPr>
          </a:p>
          <a:p>
            <a:pPr marL="342900" indent="-342900" latinLnBrk="0">
              <a:buFont typeface="Arial" panose="020B0604020202020204" pitchFamily="34" charset="0"/>
              <a:buChar char="•"/>
            </a:pPr>
            <a:r>
              <a:rPr lang="en-GB" sz="2400" dirty="0">
                <a:solidFill>
                  <a:srgbClr val="2B2C30"/>
                </a:solidFill>
                <a:ea typeface="Public Sans"/>
                <a:cs typeface="Public Sans"/>
                <a:sym typeface="Public Sans"/>
              </a:rPr>
              <a:t>Mitigating the impact of climate change on renewable energy sources.</a:t>
            </a:r>
          </a:p>
          <a:p>
            <a:pPr marL="342900" indent="-342900" latinLnBrk="0">
              <a:buFont typeface="Arial" panose="020B0604020202020204" pitchFamily="34" charset="0"/>
              <a:buChar char="•"/>
            </a:pPr>
            <a:endParaRPr lang="en-US" sz="2400" dirty="0">
              <a:ea typeface="Public Sans"/>
              <a:cs typeface="Public Sans"/>
            </a:endParaRPr>
          </a:p>
        </p:txBody>
      </p:sp>
    </p:spTree>
    <p:extLst>
      <p:ext uri="{BB962C8B-B14F-4D97-AF65-F5344CB8AC3E}">
        <p14:creationId xmlns:p14="http://schemas.microsoft.com/office/powerpoint/2010/main" val="1398487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34167-31C4-F81D-100A-E2C8FE2F46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DC39A2-3DE5-1035-5332-5053CEF5BB84}"/>
              </a:ext>
            </a:extLst>
          </p:cNvPr>
          <p:cNvSpPr>
            <a:spLocks noGrp="1"/>
          </p:cNvSpPr>
          <p:nvPr>
            <p:ph type="title" idx="4294967295"/>
          </p:nvPr>
        </p:nvSpPr>
        <p:spPr>
          <a:xfrm>
            <a:off x="250521" y="801666"/>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What is Climate Change? </a:t>
            </a:r>
            <a:endParaRPr lang="en-GB" dirty="0">
              <a:effectLst/>
            </a:endParaRPr>
          </a:p>
          <a:p>
            <a:endParaRPr lang="en-GB" dirty="0"/>
          </a:p>
        </p:txBody>
      </p:sp>
      <p:pic>
        <p:nvPicPr>
          <p:cNvPr id="5" name="Picture 4">
            <a:extLst>
              <a:ext uri="{FF2B5EF4-FFF2-40B4-BE49-F238E27FC236}">
                <a16:creationId xmlns:a16="http://schemas.microsoft.com/office/drawing/2014/main" id="{195F7F43-3B7B-A497-064A-33BEB066F94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21" y="2627334"/>
            <a:ext cx="3429000" cy="3429000"/>
          </a:xfrm>
          <a:prstGeom prst="rect">
            <a:avLst/>
          </a:prstGeom>
        </p:spPr>
      </p:pic>
      <p:sp>
        <p:nvSpPr>
          <p:cNvPr id="6" name="TextBox 5">
            <a:extLst>
              <a:ext uri="{FF2B5EF4-FFF2-40B4-BE49-F238E27FC236}">
                <a16:creationId xmlns:a16="http://schemas.microsoft.com/office/drawing/2014/main" id="{BCBC3EFB-6EA2-73C5-A404-54EB71533BD8}"/>
              </a:ext>
              <a:ext uri="{C183D7F6-B498-43B3-948B-1728B52AA6E4}">
                <adec:decorative xmlns:adec="http://schemas.microsoft.com/office/drawing/2017/decorative" val="0"/>
              </a:ext>
            </a:extLst>
          </p:cNvPr>
          <p:cNvSpPr txBox="1"/>
          <p:nvPr/>
        </p:nvSpPr>
        <p:spPr>
          <a:xfrm>
            <a:off x="4058433" y="2264342"/>
            <a:ext cx="7503089" cy="4154984"/>
          </a:xfrm>
          <a:prstGeom prst="rect">
            <a:avLst/>
          </a:prstGeom>
          <a:noFill/>
        </p:spPr>
        <p:txBody>
          <a:bodyPr wrap="square" lIns="91440" tIns="45720" rIns="91440" bIns="45720" rtlCol="0" anchor="t">
            <a:spAutoFit/>
          </a:bodyPr>
          <a:lstStyle/>
          <a:p>
            <a:pPr latinLnBrk="0"/>
            <a:r>
              <a:rPr lang="en-GB" sz="2400" dirty="0">
                <a:ea typeface="Public Sans"/>
                <a:cs typeface="Public Sans"/>
                <a:sym typeface="Public Sans"/>
              </a:rPr>
              <a:t>“</a:t>
            </a:r>
            <a:r>
              <a:rPr lang="en-GB" sz="2400" dirty="0">
                <a:ea typeface="Roboto"/>
                <a:cs typeface="Roboto"/>
              </a:rPr>
              <a:t>Climate change refers to long-term shifts in temperatures and weather patterns. Such shifts can be natural, due to changes in the sun’s activity or large volcanic eruptions. </a:t>
            </a:r>
          </a:p>
          <a:p>
            <a:pPr latinLnBrk="0"/>
            <a:endParaRPr lang="en-GB" sz="2400" dirty="0">
              <a:ea typeface="Roboto"/>
              <a:cs typeface="Roboto"/>
            </a:endParaRPr>
          </a:p>
          <a:p>
            <a:pPr latinLnBrk="0"/>
            <a:r>
              <a:rPr lang="en-GB" sz="2400" dirty="0">
                <a:ea typeface="Roboto"/>
                <a:cs typeface="Roboto"/>
              </a:rPr>
              <a:t>But since the 1800s, </a:t>
            </a:r>
            <a:r>
              <a:rPr lang="en-GB" sz="2400" dirty="0">
                <a:ea typeface="Roboto"/>
                <a:cs typeface="Roboto"/>
                <a:hlinkClick r:id="rId4">
                  <a:extLst>
                    <a:ext uri="{A12FA001-AC4F-418D-AE19-62706E023703}">
                      <ahyp:hlinkClr xmlns:ahyp="http://schemas.microsoft.com/office/drawing/2018/hyperlinkcolor" val="tx"/>
                    </a:ext>
                  </a:extLst>
                </a:hlinkClick>
              </a:rPr>
              <a:t>human activities have been the main driver of climate change</a:t>
            </a:r>
            <a:r>
              <a:rPr lang="en-GB" sz="2400" dirty="0">
                <a:ea typeface="Roboto"/>
                <a:cs typeface="Roboto"/>
              </a:rPr>
              <a:t>, primarily due to the burning of fossil fuels like coal, oil and gas. </a:t>
            </a:r>
          </a:p>
          <a:p>
            <a:pPr latinLnBrk="0"/>
            <a:endParaRPr lang="en-GB" sz="2400" dirty="0">
              <a:ea typeface="Roboto"/>
              <a:cs typeface="Roboto"/>
            </a:endParaRPr>
          </a:p>
          <a:p>
            <a:pPr latinLnBrk="0"/>
            <a:r>
              <a:rPr lang="en-GB" sz="2400" dirty="0">
                <a:ea typeface="Roboto"/>
                <a:cs typeface="Roboto"/>
              </a:rPr>
              <a:t>Burning fossil fuels generates greenhouse gas emissions that act like a blanket wrapped around the Earth, trapping the sun’s heat and raising temperatures.” (</a:t>
            </a:r>
            <a:r>
              <a:rPr lang="en-GB" sz="2400" dirty="0">
                <a:ea typeface="Roboto"/>
                <a:cs typeface="Roboto"/>
                <a:hlinkClick r:id="rId5">
                  <a:extLst>
                    <a:ext uri="{A12FA001-AC4F-418D-AE19-62706E023703}">
                      <ahyp:hlinkClr xmlns:ahyp="http://schemas.microsoft.com/office/drawing/2018/hyperlinkcolor" val="tx"/>
                    </a:ext>
                  </a:extLst>
                </a:hlinkClick>
              </a:rPr>
              <a:t>United Nations</a:t>
            </a:r>
            <a:r>
              <a:rPr lang="en-GB" sz="2400" dirty="0">
                <a:ea typeface="Roboto"/>
                <a:cs typeface="Roboto"/>
              </a:rPr>
              <a:t>) </a:t>
            </a:r>
            <a:endParaRPr lang="en-GB" sz="2400" dirty="0"/>
          </a:p>
        </p:txBody>
      </p:sp>
    </p:spTree>
    <p:extLst>
      <p:ext uri="{BB962C8B-B14F-4D97-AF65-F5344CB8AC3E}">
        <p14:creationId xmlns:p14="http://schemas.microsoft.com/office/powerpoint/2010/main" val="160606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9402D-7AA3-CA70-A164-ED3D50AE94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7D99A-AA02-4E8C-8B1C-0BAA15EB04CF}"/>
              </a:ext>
            </a:extLst>
          </p:cNvPr>
          <p:cNvSpPr>
            <a:spLocks noGrp="1"/>
          </p:cNvSpPr>
          <p:nvPr>
            <p:ph type="title" idx="4294967295"/>
          </p:nvPr>
        </p:nvSpPr>
        <p:spPr>
          <a:xfrm>
            <a:off x="392152" y="801666"/>
            <a:ext cx="10515600" cy="1325563"/>
          </a:xfrm>
          <a:prstGeom prst="rect">
            <a:avLst/>
          </a:prstGeom>
        </p:spPr>
        <p:txBody>
          <a:bodyPr/>
          <a:lstStyle/>
          <a:p>
            <a:r>
              <a:rPr lang="en-GB" sz="2800" b="1" dirty="0">
                <a:solidFill>
                  <a:schemeClr val="bg1"/>
                </a:solidFill>
              </a:rPr>
              <a:t>What is Climate Change? Reducing greenhouse emissions</a:t>
            </a:r>
          </a:p>
        </p:txBody>
      </p:sp>
      <p:pic>
        <p:nvPicPr>
          <p:cNvPr id="5" name="Picture 4">
            <a:extLst>
              <a:ext uri="{FF2B5EF4-FFF2-40B4-BE49-F238E27FC236}">
                <a16:creationId xmlns:a16="http://schemas.microsoft.com/office/drawing/2014/main" id="{BB54A7EC-130B-2AA6-8B4B-14991B3434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521" y="2627334"/>
            <a:ext cx="3429000" cy="3429000"/>
          </a:xfrm>
          <a:prstGeom prst="rect">
            <a:avLst/>
          </a:prstGeom>
        </p:spPr>
      </p:pic>
      <p:sp>
        <p:nvSpPr>
          <p:cNvPr id="6" name="TextBox 5">
            <a:extLst>
              <a:ext uri="{FF2B5EF4-FFF2-40B4-BE49-F238E27FC236}">
                <a16:creationId xmlns:a16="http://schemas.microsoft.com/office/drawing/2014/main" id="{0698FE26-8855-FDC1-4976-215061E57FEA}"/>
              </a:ext>
              <a:ext uri="{C183D7F6-B498-43B3-948B-1728B52AA6E4}">
                <adec:decorative xmlns:adec="http://schemas.microsoft.com/office/drawing/2017/decorative" val="0"/>
              </a:ext>
            </a:extLst>
          </p:cNvPr>
          <p:cNvSpPr txBox="1"/>
          <p:nvPr/>
        </p:nvSpPr>
        <p:spPr>
          <a:xfrm>
            <a:off x="4273078" y="2941450"/>
            <a:ext cx="7541439" cy="3416320"/>
          </a:xfrm>
          <a:prstGeom prst="rect">
            <a:avLst/>
          </a:prstGeom>
          <a:noFill/>
        </p:spPr>
        <p:txBody>
          <a:bodyPr wrap="square" lIns="91440" tIns="45720" rIns="91440" bIns="45720" rtlCol="0" anchor="t">
            <a:spAutoFit/>
          </a:bodyPr>
          <a:lstStyle/>
          <a:p>
            <a:pPr latinLnBrk="0"/>
            <a:r>
              <a:rPr lang="en-GB" sz="2400" dirty="0">
                <a:ea typeface="Public Sans"/>
                <a:cs typeface="Public Sans"/>
                <a:sym typeface="Public Sans"/>
              </a:rPr>
              <a:t>As the </a:t>
            </a:r>
            <a:r>
              <a:rPr lang="en-GB" sz="2400" dirty="0">
                <a:ea typeface="Public Sans"/>
                <a:cs typeface="Public Sans"/>
                <a:sym typeface="Public Sans"/>
                <a:hlinkClick r:id="rId4"/>
              </a:rPr>
              <a:t>United Nations</a:t>
            </a:r>
            <a:r>
              <a:rPr lang="en-GB" sz="2400" dirty="0">
                <a:ea typeface="Public Sans"/>
                <a:cs typeface="Public Sans"/>
                <a:sym typeface="Public Sans"/>
              </a:rPr>
              <a:t> explains, we can combat climate change through reducing greenhouse emissions. To do this we need to: </a:t>
            </a:r>
          </a:p>
          <a:p>
            <a:pPr latinLnBrk="0"/>
            <a:endParaRPr lang="en-GB" sz="2400" dirty="0">
              <a:ea typeface="Public Sans"/>
              <a:cs typeface="Public Sans"/>
              <a:sym typeface="Public Sans"/>
            </a:endParaRPr>
          </a:p>
          <a:p>
            <a:pPr marL="342900" indent="-342900" latinLnBrk="0">
              <a:buFont typeface="Arial" panose="020B0604020202020204" pitchFamily="34" charset="0"/>
              <a:buChar char="•"/>
            </a:pPr>
            <a:r>
              <a:rPr lang="en-GB" sz="2400" dirty="0">
                <a:ea typeface="Public Sans"/>
                <a:cs typeface="Public Sans"/>
                <a:sym typeface="Public Sans"/>
              </a:rPr>
              <a:t>Move away from fossil fuels (such as coal and oil) to renewable (such as solar and wind) energy sources.</a:t>
            </a:r>
          </a:p>
          <a:p>
            <a:pPr marL="342900" indent="-342900" latinLnBrk="0">
              <a:buFont typeface="Arial" panose="020B0604020202020204" pitchFamily="34" charset="0"/>
              <a:buChar char="•"/>
            </a:pPr>
            <a:r>
              <a:rPr lang="en-GB" sz="2400" dirty="0">
                <a:ea typeface="Public Sans"/>
                <a:cs typeface="Public Sans"/>
                <a:sym typeface="Public Sans"/>
              </a:rPr>
              <a:t>Adapt to the impacts of a changing climate.</a:t>
            </a:r>
          </a:p>
          <a:p>
            <a:pPr marL="342900" indent="-342900" latinLnBrk="0">
              <a:buFont typeface="Arial" panose="020B0604020202020204" pitchFamily="34" charset="0"/>
              <a:buChar char="•"/>
            </a:pPr>
            <a:r>
              <a:rPr lang="en-GB" sz="2400" dirty="0">
                <a:ea typeface="Public Sans"/>
                <a:cs typeface="Public Sans"/>
                <a:sym typeface="Public Sans"/>
              </a:rPr>
              <a:t>Invest in change. Investment is needed, both from governments and businesses. </a:t>
            </a:r>
          </a:p>
        </p:txBody>
      </p:sp>
    </p:spTree>
    <p:extLst>
      <p:ext uri="{BB962C8B-B14F-4D97-AF65-F5344CB8AC3E}">
        <p14:creationId xmlns:p14="http://schemas.microsoft.com/office/powerpoint/2010/main" val="200641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81C1F-E6D4-7797-0566-5519F15B2FFB}"/>
              </a:ext>
            </a:extLst>
          </p:cNvPr>
          <p:cNvSpPr>
            <a:spLocks noGrp="1"/>
          </p:cNvSpPr>
          <p:nvPr>
            <p:ph type="title" idx="4294967295"/>
          </p:nvPr>
        </p:nvSpPr>
        <p:spPr>
          <a:xfrm>
            <a:off x="436756" y="911535"/>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Different Types of Energy Production: Solar (PV Panels) - Introduction</a:t>
            </a:r>
            <a:endParaRPr lang="en-GB" dirty="0">
              <a:effectLst/>
            </a:endParaRPr>
          </a:p>
          <a:p>
            <a:endParaRPr lang="en-GB" dirty="0"/>
          </a:p>
        </p:txBody>
      </p:sp>
      <p:sp>
        <p:nvSpPr>
          <p:cNvPr id="4" name="TextBox 3">
            <a:extLst>
              <a:ext uri="{FF2B5EF4-FFF2-40B4-BE49-F238E27FC236}">
                <a16:creationId xmlns:a16="http://schemas.microsoft.com/office/drawing/2014/main" id="{3ECF41D1-D927-3D59-52A9-A0E9BBB94037}"/>
              </a:ext>
            </a:extLst>
          </p:cNvPr>
          <p:cNvSpPr txBox="1"/>
          <p:nvPr/>
        </p:nvSpPr>
        <p:spPr>
          <a:xfrm>
            <a:off x="1490597" y="3181611"/>
            <a:ext cx="9594937" cy="1569660"/>
          </a:xfrm>
          <a:prstGeom prst="rect">
            <a:avLst/>
          </a:prstGeom>
          <a:noFill/>
        </p:spPr>
        <p:txBody>
          <a:bodyPr wrap="square" rtlCol="0">
            <a:spAutoFit/>
          </a:bodyPr>
          <a:lstStyle/>
          <a:p>
            <a:pPr algn="ctr" latinLnBrk="0"/>
            <a:r>
              <a:rPr lang="en-US" sz="4800" i="1" dirty="0">
                <a:solidFill>
                  <a:schemeClr val="accent5"/>
                </a:solidFill>
              </a:rPr>
              <a:t>What is the potential impact of climate change on solar energy?</a:t>
            </a:r>
            <a:endParaRPr lang="en-GB" sz="4800" i="1" dirty="0">
              <a:solidFill>
                <a:schemeClr val="accent5"/>
              </a:solidFill>
            </a:endParaRPr>
          </a:p>
        </p:txBody>
      </p:sp>
    </p:spTree>
    <p:extLst>
      <p:ext uri="{BB962C8B-B14F-4D97-AF65-F5344CB8AC3E}">
        <p14:creationId xmlns:p14="http://schemas.microsoft.com/office/powerpoint/2010/main" val="2163527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EC3C3-1BE7-2437-BBE9-6BB97A5715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B3D41E6-E870-2405-A797-B19B3AA777C8}"/>
              </a:ext>
            </a:extLst>
          </p:cNvPr>
          <p:cNvSpPr>
            <a:spLocks noGrp="1"/>
          </p:cNvSpPr>
          <p:nvPr>
            <p:ph type="title" idx="4294967295"/>
          </p:nvPr>
        </p:nvSpPr>
        <p:spPr>
          <a:xfrm>
            <a:off x="381000" y="822325"/>
            <a:ext cx="10515600" cy="1325563"/>
          </a:xfrm>
          <a:prstGeom prst="rect">
            <a:avLst/>
          </a:prstGeom>
        </p:spPr>
        <p:txBody>
          <a:bodyPr/>
          <a:lstStyle/>
          <a:p>
            <a:pPr rtl="0" eaLnBrk="1" latinLnBrk="1" hangingPunct="1"/>
            <a:r>
              <a:rPr lang="en-US" sz="2800" b="1" kern="1200" dirty="0">
                <a:solidFill>
                  <a:srgbClr val="FFFFFF"/>
                </a:solidFill>
                <a:effectLst/>
                <a:latin typeface="Calibri" panose="020F0502020204030204" pitchFamily="34" charset="0"/>
                <a:ea typeface="+mn-ea"/>
                <a:cs typeface="+mn-cs"/>
              </a:rPr>
              <a:t>Different Types of Energy Production: Solar (PV Panels)</a:t>
            </a:r>
            <a:endParaRPr lang="en-GB" dirty="0">
              <a:effectLst/>
            </a:endParaRPr>
          </a:p>
          <a:p>
            <a:endParaRPr lang="en-GB" dirty="0"/>
          </a:p>
        </p:txBody>
      </p:sp>
      <p:sp>
        <p:nvSpPr>
          <p:cNvPr id="4" name="TextBox 3">
            <a:extLst>
              <a:ext uri="{FF2B5EF4-FFF2-40B4-BE49-F238E27FC236}">
                <a16:creationId xmlns:a16="http://schemas.microsoft.com/office/drawing/2014/main" id="{CB33C395-3CC3-4B54-6421-D833B99114A3}"/>
              </a:ext>
            </a:extLst>
          </p:cNvPr>
          <p:cNvSpPr txBox="1"/>
          <p:nvPr/>
        </p:nvSpPr>
        <p:spPr>
          <a:xfrm>
            <a:off x="4459266" y="2269529"/>
            <a:ext cx="7355251" cy="4154984"/>
          </a:xfrm>
          <a:prstGeom prst="rect">
            <a:avLst/>
          </a:prstGeom>
          <a:noFill/>
        </p:spPr>
        <p:txBody>
          <a:bodyPr wrap="square" rtlCol="0">
            <a:spAutoFit/>
          </a:bodyPr>
          <a:lstStyle/>
          <a:p>
            <a:pPr latinLnBrk="0"/>
            <a:r>
              <a:rPr lang="en-US" sz="2400" dirty="0">
                <a:ea typeface="Public Sans"/>
                <a:cs typeface="Public Sans"/>
                <a:sym typeface="Public Sans"/>
              </a:rPr>
              <a:t>Photovoltaics is a method of generating electric power by using solar cells to convert energy from the sun into electricity. These cells are assembled into solar panels and then installed on the ground, rooftops or floating on dams or lakes.</a:t>
            </a:r>
          </a:p>
          <a:p>
            <a:pPr latinLnBrk="0"/>
            <a:endParaRPr lang="en-US" sz="2400" dirty="0">
              <a:ea typeface="Public Sans"/>
              <a:cs typeface="Public Sans"/>
              <a:sym typeface="Public Sans"/>
            </a:endParaRPr>
          </a:p>
          <a:p>
            <a:pPr latinLnBrk="0"/>
            <a:r>
              <a:rPr lang="en-US" sz="2400" dirty="0">
                <a:ea typeface="Public Sans"/>
                <a:cs typeface="Public Sans"/>
                <a:sym typeface="Public Sans"/>
              </a:rPr>
              <a:t>Photovoltaic technology is becoming more widely used worldwide. Year after year, photovoltaics make up a bigger share of the EU’s energy mix. In 2024, the EU output of photovoltaic electricity accounted for 11% of the EU’s gross electricity output, according to </a:t>
            </a:r>
            <a:r>
              <a:rPr lang="en-US" sz="2400" dirty="0">
                <a:ea typeface="Public Sans"/>
                <a:cs typeface="Public Sans"/>
                <a:sym typeface="Public Sans"/>
                <a:hlinkClick r:id="rId3"/>
              </a:rPr>
              <a:t>Ember</a:t>
            </a:r>
            <a:r>
              <a:rPr lang="en-US" sz="2400" dirty="0">
                <a:ea typeface="Public Sans"/>
                <a:cs typeface="Public Sans"/>
                <a:sym typeface="Public Sans"/>
              </a:rPr>
              <a:t>.</a:t>
            </a:r>
          </a:p>
        </p:txBody>
      </p:sp>
      <p:pic>
        <p:nvPicPr>
          <p:cNvPr id="2" name="Picture 1">
            <a:extLst>
              <a:ext uri="{FF2B5EF4-FFF2-40B4-BE49-F238E27FC236}">
                <a16:creationId xmlns:a16="http://schemas.microsoft.com/office/drawing/2014/main" id="{CEEAC485-0DD5-FADD-EF0D-2ADDF90641B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256" y="2990209"/>
            <a:ext cx="4070437" cy="2713625"/>
          </a:xfrm>
          <a:prstGeom prst="rect">
            <a:avLst/>
          </a:prstGeom>
        </p:spPr>
      </p:pic>
    </p:spTree>
    <p:extLst>
      <p:ext uri="{BB962C8B-B14F-4D97-AF65-F5344CB8AC3E}">
        <p14:creationId xmlns:p14="http://schemas.microsoft.com/office/powerpoint/2010/main" val="321022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D6FD0-60D9-7054-1AF4-4C5954C6A1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7C2D84-B999-85A7-C6D8-4189F18B4B3D}"/>
              </a:ext>
            </a:extLst>
          </p:cNvPr>
          <p:cNvSpPr>
            <a:spLocks noGrp="1"/>
          </p:cNvSpPr>
          <p:nvPr>
            <p:ph type="title" idx="4294967295"/>
          </p:nvPr>
        </p:nvSpPr>
        <p:spPr>
          <a:xfrm>
            <a:off x="381000" y="788871"/>
            <a:ext cx="10515600" cy="1325563"/>
          </a:xfrm>
          <a:prstGeom prst="rect">
            <a:avLst/>
          </a:prstGeom>
        </p:spPr>
        <p:txBody>
          <a:bodyPr/>
          <a:lstStyle/>
          <a:p>
            <a:pPr rtl="0" eaLnBrk="1" latinLnBrk="0" hangingPunct="1"/>
            <a:r>
              <a:rPr lang="en-US" sz="2800" b="1" kern="1200" dirty="0">
                <a:solidFill>
                  <a:srgbClr val="FFFFFF"/>
                </a:solidFill>
                <a:effectLst/>
                <a:latin typeface="Calibri" panose="020F0502020204030204" pitchFamily="34" charset="0"/>
                <a:ea typeface="+mn-ea"/>
                <a:cs typeface="+mn-cs"/>
              </a:rPr>
              <a:t>What is the potential impact of climate change on solar energy?</a:t>
            </a:r>
            <a:endParaRPr lang="en-GB" dirty="0">
              <a:effectLst/>
            </a:endParaRPr>
          </a:p>
          <a:p>
            <a:endParaRPr lang="en-GB" dirty="0"/>
          </a:p>
        </p:txBody>
      </p:sp>
      <p:sp>
        <p:nvSpPr>
          <p:cNvPr id="4" name="TextBox 3">
            <a:extLst>
              <a:ext uri="{FF2B5EF4-FFF2-40B4-BE49-F238E27FC236}">
                <a16:creationId xmlns:a16="http://schemas.microsoft.com/office/drawing/2014/main" id="{E89D4953-F522-1DC0-5021-75B2160CEB19}"/>
              </a:ext>
            </a:extLst>
          </p:cNvPr>
          <p:cNvSpPr txBox="1"/>
          <p:nvPr/>
        </p:nvSpPr>
        <p:spPr>
          <a:xfrm>
            <a:off x="4321479" y="2594140"/>
            <a:ext cx="7630824" cy="4154984"/>
          </a:xfrm>
          <a:prstGeom prst="rect">
            <a:avLst/>
          </a:prstGeom>
          <a:noFill/>
        </p:spPr>
        <p:txBody>
          <a:bodyPr wrap="square" lIns="91440" tIns="45720" rIns="91440" bIns="45720" rtlCol="0" anchor="t">
            <a:spAutoFit/>
          </a:bodyPr>
          <a:lstStyle/>
          <a:p>
            <a:pPr marL="342900" indent="-342900" latinLnBrk="0">
              <a:buFont typeface="Arial" panose="020B0604020202020204" pitchFamily="34" charset="0"/>
              <a:buChar char="•"/>
            </a:pPr>
            <a:r>
              <a:rPr lang="en-GB" sz="2400" noProof="0" dirty="0">
                <a:ea typeface="Public Sans"/>
                <a:cs typeface="Public Sans"/>
                <a:sym typeface="Public Sans"/>
              </a:rPr>
              <a:t>Hurricanes and tornadoes can be very intense and unpredictable. This type of weather event can cause significant physical damage to solar PV systems and their electrics, by displacing and damaging them. (Okonkwo et al, 2025). </a:t>
            </a:r>
          </a:p>
          <a:p>
            <a:pPr marL="342900" indent="-342900" latinLnBrk="0">
              <a:buFont typeface="Arial" panose="020B0604020202020204" pitchFamily="34" charset="0"/>
              <a:buChar char="•"/>
            </a:pPr>
            <a:r>
              <a:rPr lang="en-GB" sz="2400" dirty="0">
                <a:ea typeface="Public Sans"/>
                <a:cs typeface="Public Sans"/>
                <a:sym typeface="Public Sans"/>
              </a:rPr>
              <a:t>Solar panel batteries can also be damaged by high temperatures. Insulation may offer some protection.</a:t>
            </a:r>
            <a:endParaRPr lang="en-GB" sz="2400" noProof="0" dirty="0">
              <a:ea typeface="Public Sans"/>
              <a:cs typeface="Public Sans"/>
            </a:endParaRPr>
          </a:p>
          <a:p>
            <a:pPr marL="342900" indent="-342900" latinLnBrk="0">
              <a:buFont typeface="Arial" panose="020B0604020202020204" pitchFamily="34" charset="0"/>
              <a:buChar char="•"/>
            </a:pPr>
            <a:r>
              <a:rPr lang="en-GB" sz="2400" noProof="0" dirty="0">
                <a:ea typeface="Public Sans"/>
                <a:cs typeface="Public Sans"/>
                <a:sym typeface="Public Sans"/>
              </a:rPr>
              <a:t>Use of solar energy may increase in moderate climatic zones where there is an increase in direct sunlight (Welt der </a:t>
            </a:r>
            <a:r>
              <a:rPr lang="en-GB" sz="2400" noProof="0" dirty="0" err="1">
                <a:ea typeface="Public Sans"/>
                <a:cs typeface="Public Sans"/>
                <a:sym typeface="Public Sans"/>
              </a:rPr>
              <a:t>Physik</a:t>
            </a:r>
            <a:r>
              <a:rPr lang="en-GB" sz="2400" noProof="0" dirty="0">
                <a:ea typeface="Public Sans"/>
                <a:cs typeface="Public Sans"/>
                <a:sym typeface="Public Sans"/>
              </a:rPr>
              <a:t>, 2021)</a:t>
            </a:r>
            <a:endParaRPr lang="en-GB" sz="2400" noProof="0" dirty="0">
              <a:ea typeface="Public Sans"/>
              <a:cs typeface="Public Sans"/>
            </a:endParaRPr>
          </a:p>
          <a:p>
            <a:pPr latinLnBrk="0"/>
            <a:endParaRPr lang="en-GB" sz="2400" noProof="0" dirty="0">
              <a:ea typeface="Public Sans"/>
              <a:cs typeface="Public Sans"/>
              <a:sym typeface="Public Sans"/>
            </a:endParaRPr>
          </a:p>
        </p:txBody>
      </p:sp>
      <p:pic>
        <p:nvPicPr>
          <p:cNvPr id="3" name="Picture 2">
            <a:extLst>
              <a:ext uri="{FF2B5EF4-FFF2-40B4-BE49-F238E27FC236}">
                <a16:creationId xmlns:a16="http://schemas.microsoft.com/office/drawing/2014/main" id="{E1865EF6-35E3-158D-9060-3A865669AB1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56" y="2990209"/>
            <a:ext cx="4070437" cy="2713625"/>
          </a:xfrm>
          <a:prstGeom prst="rect">
            <a:avLst/>
          </a:prstGeom>
        </p:spPr>
      </p:pic>
    </p:spTree>
    <p:extLst>
      <p:ext uri="{BB962C8B-B14F-4D97-AF65-F5344CB8AC3E}">
        <p14:creationId xmlns:p14="http://schemas.microsoft.com/office/powerpoint/2010/main" val="329836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d7b704e02a6f4df70b832825b3db7aa0">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f3bd6d414d30b12d2dfe1bd1fa025680"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CA0DD0-504F-4EB9-B60E-59D0E157F7B9}">
  <ds:schemaRefs>
    <ds:schemaRef ds:uri="http://schemas.microsoft.com/office/2006/metadata/properties"/>
    <ds:schemaRef ds:uri="http://purl.org/dc/elements/1.1/"/>
    <ds:schemaRef ds:uri="http://schemas.openxmlformats.org/package/2006/metadata/core-properties"/>
    <ds:schemaRef ds:uri="http://www.w3.org/XML/1998/namespace"/>
    <ds:schemaRef ds:uri="http://purl.org/dc/terms/"/>
    <ds:schemaRef ds:uri="59c2b11d-9272-4eed-95ac-95725493c81f"/>
    <ds:schemaRef ds:uri="http://schemas.microsoft.com/office/2006/documentManagement/types"/>
    <ds:schemaRef ds:uri="http://schemas.microsoft.com/office/infopath/2007/PartnerControls"/>
    <ds:schemaRef ds:uri="c67c0ac7-78b5-4864-aca3-db9996adcf66"/>
    <ds:schemaRef ds:uri="http://purl.org/dc/dcmitype/"/>
    <ds:schemaRef ds:uri="f45ef3b6-e1f8-4ba6-89ba-26b48c006428"/>
    <ds:schemaRef ds:uri="7b26517a-e12b-4b49-bcfd-51642f3fdde0"/>
  </ds:schemaRefs>
</ds:datastoreItem>
</file>

<file path=customXml/itemProps2.xml><?xml version="1.0" encoding="utf-8"?>
<ds:datastoreItem xmlns:ds="http://schemas.openxmlformats.org/officeDocument/2006/customXml" ds:itemID="{8E3774D8-BCA8-4A02-93E0-3307429344AA}">
  <ds:schemaRefs>
    <ds:schemaRef ds:uri="http://schemas.microsoft.com/sharepoint/v3/contenttype/forms"/>
  </ds:schemaRefs>
</ds:datastoreItem>
</file>

<file path=customXml/itemProps3.xml><?xml version="1.0" encoding="utf-8"?>
<ds:datastoreItem xmlns:ds="http://schemas.openxmlformats.org/officeDocument/2006/customXml" ds:itemID="{6B753B42-F5AA-4211-808D-930E1C4DC2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0ac7-78b5-4864-aca3-db9996adcf66"/>
    <ds:schemaRef ds:uri="59c2b11d-9272-4eed-95ac-95725493c8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1337</TotalTime>
  <Words>5113</Words>
  <Application>Microsoft Macintosh PowerPoint</Application>
  <PresentationFormat>Widescreen</PresentationFormat>
  <Paragraphs>305</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맑은 고딕</vt:lpstr>
      <vt:lpstr>Arial</vt:lpstr>
      <vt:lpstr>Calibri</vt:lpstr>
      <vt:lpstr>Public Sans</vt:lpstr>
      <vt:lpstr>Roboto</vt:lpstr>
      <vt:lpstr>Every1 slide master</vt:lpstr>
      <vt:lpstr>How does Climate  Change impact  Renewable Energy?</vt:lpstr>
      <vt:lpstr>Introduction 1</vt:lpstr>
      <vt:lpstr>Introduction 2</vt:lpstr>
      <vt:lpstr>Climate Change and Three Different Types of Energy Production </vt:lpstr>
      <vt:lpstr>What is Climate Change?  </vt:lpstr>
      <vt:lpstr>What is Climate Change? Reducing greenhouse emissions</vt:lpstr>
      <vt:lpstr>Different Types of Energy Production: Solar (PV Panels) - Introduction </vt:lpstr>
      <vt:lpstr>Different Types of Energy Production: Solar (PV Panels) </vt:lpstr>
      <vt:lpstr>What is the potential impact of climate change on solar energy? </vt:lpstr>
      <vt:lpstr>Different Types of Energy Production: Wind (wind turbines) - Introduction </vt:lpstr>
      <vt:lpstr>Different Types of Energy Production: Wind (wind turbines) 1 </vt:lpstr>
      <vt:lpstr>Different Types of Energy Production: Wind (wind turbines) 2 </vt:lpstr>
      <vt:lpstr>What is the potential impact of climate change on wind energy? </vt:lpstr>
      <vt:lpstr>Different types of energy production: Small scale hydropower - Introduction </vt:lpstr>
      <vt:lpstr>Different types of energy production: Small scale hydropower </vt:lpstr>
      <vt:lpstr>What is the potential impact of climate change on small scale hydropower? </vt:lpstr>
      <vt:lpstr>Mitigating the impact of climate change on renewable energy sources - Introduction </vt:lpstr>
      <vt:lpstr>Mitigating the impact of climate change on renewable energy sources 1 </vt:lpstr>
      <vt:lpstr>Mitigating the impact of climate change on renewable energy sources 2 </vt:lpstr>
      <vt:lpstr>Mitigating the impact of climate change on renewable energy sources 3 </vt:lpstr>
      <vt:lpstr>Next Steps </vt:lpstr>
      <vt:lpstr>Acknowledgements 1 </vt:lpstr>
      <vt:lpstr>Acknowledgements 2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Beck.Pitt</cp:lastModifiedBy>
  <cp:revision>148</cp:revision>
  <dcterms:created xsi:type="dcterms:W3CDTF">2019-04-06T05:20:47Z</dcterms:created>
  <dcterms:modified xsi:type="dcterms:W3CDTF">2026-03-17T16:41:30Z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0x010100CFC0EDCDBA201B409A2395B9861151A1</vt:lpwstr>
  </property>
  <property fmtid="{D5CDD505-2E9C-101B-9397-08002B2CF9AE}" pid="3" name="MediaServiceImageTags">
    <vt:lpwstr/>
  </property>
</Properties>
</file>