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7" r:id="rId6"/>
    <p:sldId id="26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01D365-1404-7482-6A1A-9CBFF4AB7837}" name="Matiss.Ippolito" initials="Ma" userId="S::mi2884@open.ac.uk::0cf093f6-5496-4823-9017-aaf645359f24" providerId="AD"/>
  <p188:author id="{8C94FA7C-2170-4A80-441E-F56A7073DB4A}" name="Zoe.Tompkins" initials="Zo" userId="S::zlt2@open.ac.uk::09b8bd6a-b842-43fe-b623-3325ed7e2daa" providerId="AD"/>
  <p188:author id="{F9C7A087-BD62-5D0B-D14B-4E3DE7FB128C}" name="Brent.Cunningham" initials="Br" userId="S::bc5835@open.ac.uk::74055d5a-e06d-41f7-9835-efab18c92af7" providerId="AD"/>
  <p188:author id="{8F6759C0-AD25-940A-447C-43B2D3DD704D}" name="Atm Alam" initials="AA" userId="S::a.alam_qmul.ac.uk#ext#@openuniv.onmicrosoft.com::5c585f40-d23b-4d9f-b4ed-14d4edb5afa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5C67E3-8740-123F-DAAE-F06FC4AA9775}" v="11" dt="2025-09-24T09:02:07.9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937BE-E21B-596A-7257-EA7484F3F0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9C1228-3FEA-3EC6-B418-D43DCEC7EE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9013BB-7ADE-DD88-4653-38818A408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ED650-E911-4CF9-BD70-8B5EF23D4002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8B514C-21CB-5454-D42B-C3AF17C49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EAC28B-877E-D7EE-415C-CCCC282AE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ACBE-C0A3-4AB8-A5BA-8A28DF4AD4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356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E149C-9913-D066-E1D2-9EAF3C164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53DCD1-2AD0-1172-21E3-A290A65B1D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CD9DF7-04C0-01B2-F48D-353B762FC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ED650-E911-4CF9-BD70-8B5EF23D4002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878819-A1B2-5302-8219-0EAE27D8F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26103D-EBA0-4865-5FBC-E3C3A5F78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ACBE-C0A3-4AB8-A5BA-8A28DF4AD4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828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DEDB51-2372-8A50-8157-2A991740BF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4FD13E-E5E6-F90E-A24A-729CF0D1AB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1A60E-7B10-2155-8C6C-DFDF2F7E4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ED650-E911-4CF9-BD70-8B5EF23D4002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33226C-1218-0ACB-5CFE-D108B30BC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5C4404-5577-1C48-3E86-73086B97C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ACBE-C0A3-4AB8-A5BA-8A28DF4AD4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012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46156-AB57-29E3-26DD-42AF44B97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209EB-17DA-D20D-CE15-6F837BA69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F1B531-7A7B-C8C7-BE83-7A080FD7B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ED650-E911-4CF9-BD70-8B5EF23D4002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0BBF1B-362C-AE6B-008F-3FE0EF8ED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434104-0210-4A3D-E9A0-64200744C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ACBE-C0A3-4AB8-A5BA-8A28DF4AD4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895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AE4B3-9742-B629-A62A-CDD5A0A1C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A16295-5A5E-EEFB-FD1F-6EE973B75F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C948D-62A1-AB76-AD01-8D2AE7242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ED650-E911-4CF9-BD70-8B5EF23D4002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3FA14D-5E6B-12EC-26C3-65D3039D2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E00925-8DF5-7597-E74B-FC911ECF2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ACBE-C0A3-4AB8-A5BA-8A28DF4AD4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123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C3A55-D1A9-6903-C99E-3280FAB63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8A786-14B4-6D22-A300-DA2A12A334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FCF5E1-C017-7285-0978-E8B5AB971F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61F649-18A0-64A7-55D0-ABB336136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ED650-E911-4CF9-BD70-8B5EF23D4002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1DF75F-9103-0D93-7D63-C51771875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B23F1E-9EDC-E43C-AACF-DD07B7F90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ACBE-C0A3-4AB8-A5BA-8A28DF4AD4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265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21379-FF51-852B-8A6D-2B357C0D0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471E57-6FB6-6413-1C9E-96515E6ED9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DC308D-5D06-A1AD-5322-3F40E64E47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DBA0B7-17F4-2154-488F-DD1744FB2D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4EFD5C-6D28-FD45-4437-EE18BBB54E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C39909-380C-D201-33E7-72912A6A0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ED650-E911-4CF9-BD70-8B5EF23D4002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B99989-C4F9-49C6-155D-45FCCCDC2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05FA35-8516-0298-A28B-60D32A16E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ACBE-C0A3-4AB8-A5BA-8A28DF4AD4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252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B50E2-8279-063F-F8A7-7A6A6F6B1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A52E7B-C461-E741-E3ED-23F107F16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ED650-E911-4CF9-BD70-8B5EF23D4002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AE66D1-5EC2-B821-316E-669862D1C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698ED6-7674-1EAE-53DC-D72007E00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ACBE-C0A3-4AB8-A5BA-8A28DF4AD4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9702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10F1B5-B66D-2622-9933-28C0B7DC2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ED650-E911-4CF9-BD70-8B5EF23D4002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93E204-78EC-3FDE-B32D-BA1A44CA1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C813FD-D52C-4939-9814-55F674FB3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ACBE-C0A3-4AB8-A5BA-8A28DF4AD4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467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86332-0AC4-8F23-07E2-EF46CBEF3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B2183-DA9B-3F4D-6D5D-F3575013C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13B48-2261-65D2-95E2-005C27F029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DFDD86-BF20-ACB0-3790-526215AA9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ED650-E911-4CF9-BD70-8B5EF23D4002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9032D3-CFDE-3FC3-D721-ECA355598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8029A5-37BB-58C7-FE57-FF3C70F9A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ACBE-C0A3-4AB8-A5BA-8A28DF4AD4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20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6E653-33FE-72EC-ACC6-362BD42B8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B6E5E6-6C47-59B2-29AE-650BC7CCFF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BDF719-9DC4-B7A5-32BA-3D1F19DB7C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6DD576-5DEE-8A17-2A6C-BD95FD147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ED650-E911-4CF9-BD70-8B5EF23D4002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C440BE-3F3E-7798-BE52-8DF93BDF3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7F0381-10A7-45BF-5A62-AD2A56FAA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ACBE-C0A3-4AB8-A5BA-8A28DF4AD4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079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C1325F-E3B9-C200-4045-C66B5BF03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F31CFB-6A83-61C7-BC6E-E19DDF4E5B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100689-4EE3-097A-1645-414D205821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4ED650-E911-4CF9-BD70-8B5EF23D4002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AED32-C470-56EA-1161-ED19008175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0AA07-0317-0BDC-B7AE-6AFA92967C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DBACBE-C0A3-4AB8-A5BA-8A28DF4AD4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371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Narinder_Singh_Kapany#/media/File:Photograph_of_Narinder_Singh_Kapany,_the_father_of_fibre_optics.jp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bc.co.uk/bitesize/guides/z3jbh39/revision/2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www.open.edu/openlearncreate/diverse-computing-pioneers" TargetMode="External"/><Relationship Id="rId7" Type="http://schemas.openxmlformats.org/officeDocument/2006/relationships/image" Target="../media/image5.jpeg"/><Relationship Id="rId2" Type="http://schemas.openxmlformats.org/officeDocument/2006/relationships/hyperlink" Target="https://computerhistory.org/blog/narinder-kapany-hidden-figure-of-fiber-optics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81937-D96D-E92C-B16A-EBF96FE3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74628E-99C0-0CA1-CE2B-CDEBA9BC1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9161" y="526034"/>
            <a:ext cx="7039711" cy="158623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ts val="0"/>
              </a:spcBef>
            </a:pPr>
            <a:r>
              <a:rPr lang="en-US" sz="3200" b="1"/>
              <a:t>Networks of Light and the Birth of </a:t>
            </a:r>
            <a:r>
              <a:rPr lang="en-GB" sz="3200" b="1"/>
              <a:t>Fibre</a:t>
            </a:r>
            <a:r>
              <a:rPr lang="en-US" sz="3200" b="1"/>
              <a:t> Optics: </a:t>
            </a:r>
            <a:br>
              <a:rPr lang="en-US" sz="3200" b="1"/>
            </a:br>
            <a:r>
              <a:rPr lang="en-US" sz="3200" b="1"/>
              <a:t>Narinder Singh Kapany  [1926</a:t>
            </a:r>
            <a:r>
              <a:rPr lang="en-US" sz="3200" b="1">
                <a:latin typeface="Aptos"/>
              </a:rPr>
              <a:t>–</a:t>
            </a:r>
            <a:r>
              <a:rPr lang="en-US" sz="3200" b="1"/>
              <a:t>2020]   </a:t>
            </a:r>
            <a:endParaRPr lang="en-US" sz="32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6100BA-0ABA-28A0-B7A5-CFE36AA68B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911"/>
            <a:ext cx="4900426" cy="6420612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6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3EF1A71-A243-4295-A91F-BB2F158EC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274283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/>
              <a:t>Narinder Singh Kapany </a:t>
            </a:r>
            <a:r>
              <a:rPr lang="pa-IN" sz="1800">
                <a:cs typeface="Raavi"/>
              </a:rPr>
              <a:t>(ਨਰਿੰਦਰ ਸਿੰਘ </a:t>
            </a:r>
            <a:r>
              <a:rPr lang="pa-IN" sz="1800" err="1">
                <a:cs typeface="Raavi"/>
              </a:rPr>
              <a:t>ਕਪਾਨੀ</a:t>
            </a:r>
            <a:r>
              <a:rPr lang="pa-IN" sz="1800">
                <a:cs typeface="Raavi"/>
              </a:rPr>
              <a:t>)</a:t>
            </a:r>
            <a:r>
              <a:rPr lang="en-GB" sz="1800"/>
              <a:t> was an early innovator in fibre optics, laying foundations for modern internet communications.</a:t>
            </a:r>
          </a:p>
          <a:p>
            <a:pPr marL="0" indent="0">
              <a:buNone/>
            </a:pPr>
            <a:endParaRPr lang="en-US" sz="1800"/>
          </a:p>
          <a:p>
            <a:pPr marL="0" indent="0">
              <a:buNone/>
            </a:pPr>
            <a:r>
              <a:rPr lang="en-GB" sz="1800"/>
              <a:t>Kapany was a successful business entrepreneur but also contributed to the field in teaching and supporting others.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D18742-9EC2-6524-FBDA-6938A0D0614A}"/>
              </a:ext>
            </a:extLst>
          </p:cNvPr>
          <p:cNvSpPr txBox="1"/>
          <p:nvPr/>
        </p:nvSpPr>
        <p:spPr>
          <a:xfrm>
            <a:off x="1562" y="6421727"/>
            <a:ext cx="367889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ea typeface="+mn-lt"/>
                <a:cs typeface="+mn-lt"/>
              </a:rPr>
              <a:t>Image source: </a:t>
            </a:r>
            <a:r>
              <a:rPr lang="en-US" sz="1400" b="1" dirty="0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Wikipedia</a:t>
            </a:r>
            <a:endParaRPr lang="en-US" sz="1400" b="1" dirty="0"/>
          </a:p>
          <a:p>
            <a:pPr algn="l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467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ADEB2-1ABE-8A12-1A90-E3F58C69D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438AB5-3CC7-C6A1-4DB2-4072C3928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8692EA-D510-F416-564C-D7A012AC2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421" y="365125"/>
            <a:ext cx="11151764" cy="1332553"/>
          </a:xfrm>
        </p:spPr>
        <p:txBody>
          <a:bodyPr>
            <a:normAutofit/>
          </a:bodyPr>
          <a:lstStyle/>
          <a:p>
            <a:r>
              <a:rPr lang="en-US" sz="3200" b="1" dirty="0"/>
              <a:t>Inventing the Backbone of Modern Networks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B7EDDDC-3D6A-E79C-A6BA-642BF72AF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EF228-DB29-174D-47C9-2331D4419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Background</a:t>
            </a:r>
          </a:p>
          <a:p>
            <a:pPr marL="0" indent="0">
              <a:buNone/>
            </a:pPr>
            <a:r>
              <a:rPr lang="en-GB" sz="1800" dirty="0"/>
              <a:t>Narinder Kapany was born in the Punjab, India in 1926. He first studied at Agra University then continued studies in optics at Imperial College, London in 1952. </a:t>
            </a:r>
            <a:endParaRPr lang="en-GB" dirty="0"/>
          </a:p>
          <a:p>
            <a:pPr marL="0" indent="0">
              <a:buNone/>
            </a:pPr>
            <a:r>
              <a:rPr lang="en-GB" sz="1800" dirty="0"/>
              <a:t>In 1955, he moved to the United States, continuing his work there. Kapany was an entrepreneur, launching 'Optics Technology, Inc.' in California in 1960, and a later company, '</a:t>
            </a:r>
            <a:r>
              <a:rPr lang="en-GB" sz="1800" dirty="0" err="1"/>
              <a:t>Kaptron</a:t>
            </a:r>
            <a:r>
              <a:rPr lang="en-GB" sz="1800" dirty="0"/>
              <a:t>', both early commercial ventures in fibre optics. He died in 2020.</a:t>
            </a:r>
            <a:endParaRPr lang="en-GB" sz="1800" b="1" dirty="0"/>
          </a:p>
          <a:p>
            <a:pPr marL="0" indent="0">
              <a:buNone/>
            </a:pPr>
            <a:r>
              <a:rPr lang="en-GB" sz="1800" b="1" dirty="0"/>
              <a:t>Contributions</a:t>
            </a:r>
          </a:p>
          <a:p>
            <a:pPr marL="0" indent="0">
              <a:buNone/>
            </a:pPr>
            <a:r>
              <a:rPr lang="en-GB" sz="1800" dirty="0"/>
              <a:t>Kapany was a physicist and a leading figure in the early development of fibre optics. He conceived the term </a:t>
            </a:r>
            <a:r>
              <a:rPr lang="en-GB" sz="1800" dirty="0">
                <a:ea typeface="+mn-lt"/>
                <a:cs typeface="+mn-lt"/>
              </a:rPr>
              <a:t>“fibre optics” </a:t>
            </a:r>
            <a:r>
              <a:rPr lang="en-GB" sz="1800" dirty="0"/>
              <a:t>in 1960 and wrote the first textbook in the field.</a:t>
            </a:r>
          </a:p>
          <a:p>
            <a:pPr marL="0" indent="0">
              <a:buNone/>
            </a:pPr>
            <a:r>
              <a:rPr lang="en-GB" sz="1800" dirty="0"/>
              <a:t>His work culminated in the breakthrough achievement of </a:t>
            </a:r>
            <a:r>
              <a:rPr lang="en-GB" sz="1800" dirty="0">
                <a:hlinkClick r:id="rId2"/>
              </a:rPr>
              <a:t>light transmission through fibre-based cables.</a:t>
            </a:r>
            <a:r>
              <a:rPr lang="en-GB" sz="1800" dirty="0"/>
              <a:t> </a:t>
            </a:r>
          </a:p>
          <a:p>
            <a:pPr marL="0" indent="0">
              <a:buNone/>
            </a:pPr>
            <a:r>
              <a:rPr lang="en-GB" sz="1800" dirty="0"/>
              <a:t>This early work was foundational for modern networked communications. </a:t>
            </a:r>
          </a:p>
        </p:txBody>
      </p:sp>
    </p:spTree>
    <p:extLst>
      <p:ext uri="{BB962C8B-B14F-4D97-AF65-F5344CB8AC3E}">
        <p14:creationId xmlns:p14="http://schemas.microsoft.com/office/powerpoint/2010/main" val="1180585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BE148-43ED-BC07-9908-AD0DB541A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83AF850-D454-B0CC-687C-BD4412540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0E859B-A99D-8F32-29B8-1D2986AD7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/>
              <a:t>Illuminating Futures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C959B60-2269-1BBA-45FB-DB12FF5EF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0C595-40A5-263F-0087-76ED671C1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241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Further Reading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Explore his work in the field of fibre optics: Kapany, N. S. (1967) </a:t>
            </a:r>
            <a:r>
              <a:rPr lang="en-GB" sz="1800" i="1" dirty="0"/>
              <a:t>Fiber Optics; Principles and Applications</a:t>
            </a:r>
            <a:r>
              <a:rPr lang="en-GB" sz="1800" dirty="0"/>
              <a:t>. United Kingdom: Academic Press.</a:t>
            </a:r>
          </a:p>
          <a:p>
            <a:pPr marL="0" indent="0">
              <a:buNone/>
            </a:pPr>
            <a:r>
              <a:rPr lang="en-GB" sz="1800" dirty="0"/>
              <a:t>Spicer, D. (2024) </a:t>
            </a:r>
            <a:r>
              <a:rPr lang="en-GB" sz="1800" i="1" dirty="0"/>
              <a:t>Narinder Kapany: Hidden Figure of Fiber Optics</a:t>
            </a:r>
            <a:r>
              <a:rPr lang="en-GB" sz="1800" dirty="0"/>
              <a:t>. Available at: </a:t>
            </a:r>
            <a:r>
              <a:rPr lang="en-GB" sz="1800" dirty="0">
                <a:hlinkClick r:id="rId2"/>
              </a:rPr>
              <a:t>https://computerhistory.org/blog/narinder-kapany-hidden-figure-of-fiber-optics/</a:t>
            </a:r>
            <a:r>
              <a:rPr lang="en-GB" sz="1800" dirty="0"/>
              <a:t>  </a:t>
            </a:r>
          </a:p>
          <a:p>
            <a:pPr marL="0" indent="0">
              <a:buNone/>
            </a:pPr>
            <a:r>
              <a:rPr lang="en-GB" sz="1800" b="1" dirty="0"/>
              <a:t>The Project</a:t>
            </a:r>
            <a:endParaRPr lang="en-US" sz="1800" dirty="0"/>
          </a:p>
          <a:p>
            <a:pPr marL="0" indent="0">
              <a:buNone/>
            </a:pPr>
            <a:r>
              <a:rPr lang="en-GB" sz="1800" dirty="0"/>
              <a:t>This resource is part of the </a:t>
            </a:r>
            <a:r>
              <a:rPr lang="en-GB" sz="1800" b="1" dirty="0"/>
              <a:t>Diverse Computing Pioneers Project</a:t>
            </a:r>
            <a:r>
              <a:rPr lang="en-GB" sz="1800" dirty="0"/>
              <a:t> — funded by the Council of Professors and Heads of Computing and created by a diverse interdisciplinary team from The Open University, University of Strathclyde, and Queen Mary University of London. </a:t>
            </a:r>
          </a:p>
          <a:p>
            <a:pPr marL="0" indent="0">
              <a:buNone/>
            </a:pPr>
            <a:r>
              <a:rPr lang="en-GB" sz="1800" dirty="0"/>
              <a:t>More information is available at: </a:t>
            </a:r>
            <a:r>
              <a:rPr lang="en-GB" sz="1800" dirty="0">
                <a:hlinkClick r:id="rId3"/>
              </a:rPr>
              <a:t>www.open.edu/openlearncreate/diverse-computing-pioneers</a:t>
            </a:r>
            <a:endParaRPr lang="en-GB" sz="1800" dirty="0"/>
          </a:p>
        </p:txBody>
      </p:sp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830FE7B-D6CE-1923-490C-6ACAD8CC73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6" y="5544182"/>
            <a:ext cx="1199747" cy="1199747"/>
          </a:xfrm>
          <a:prstGeom prst="rect">
            <a:avLst/>
          </a:prstGeom>
        </p:spPr>
      </p:pic>
      <p:pic>
        <p:nvPicPr>
          <p:cNvPr id="5" name="Picture 4" descr="A blue and black logo&#10;&#10;AI-generated content may be incorrect.">
            <a:extLst>
              <a:ext uri="{FF2B5EF4-FFF2-40B4-BE49-F238E27FC236}">
                <a16:creationId xmlns:a16="http://schemas.microsoft.com/office/drawing/2014/main" id="{5878F949-694E-AB04-A329-4E1E0A8DCC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2" r="39458"/>
          <a:stretch/>
        </p:blipFill>
        <p:spPr>
          <a:xfrm>
            <a:off x="6863745" y="5572383"/>
            <a:ext cx="808093" cy="1143344"/>
          </a:xfrm>
          <a:prstGeom prst="rect">
            <a:avLst/>
          </a:prstGeom>
        </p:spPr>
      </p:pic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4E8F5478-A22B-8996-825D-6892C1CB30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5" b="11196"/>
          <a:stretch/>
        </p:blipFill>
        <p:spPr>
          <a:xfrm>
            <a:off x="10298478" y="5522532"/>
            <a:ext cx="1681856" cy="1243047"/>
          </a:xfrm>
          <a:prstGeom prst="rect">
            <a:avLst/>
          </a:prstGeom>
        </p:spPr>
      </p:pic>
      <p:pic>
        <p:nvPicPr>
          <p:cNvPr id="7" name="Picture 6" descr="A logo of a university&#10;&#10;AI-generated content may be incorrect.">
            <a:extLst>
              <a:ext uri="{FF2B5EF4-FFF2-40B4-BE49-F238E27FC236}">
                <a16:creationId xmlns:a16="http://schemas.microsoft.com/office/drawing/2014/main" id="{B91D0103-792F-3DA4-5477-433F8814E2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5" r="11398"/>
          <a:stretch/>
        </p:blipFill>
        <p:spPr>
          <a:xfrm>
            <a:off x="8066525" y="5544954"/>
            <a:ext cx="1837266" cy="1198202"/>
          </a:xfrm>
          <a:prstGeom prst="rect">
            <a:avLst/>
          </a:prstGeom>
        </p:spPr>
      </p:pic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0528F01-782E-FEF0-C7B2-94DA5E8736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760" y="5573573"/>
            <a:ext cx="4636298" cy="114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280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232704-331d-4124-9428-a3a78b19a65d" xsi:nil="true"/>
    <lcf76f155ced4ddcb4097134ff3c332f xmlns="0b375246-e7a5-4cd3-9260-ba7fb55e9fd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A03C3EBE5F744FAC86159C8BD04AB0" ma:contentTypeVersion="10" ma:contentTypeDescription="Create a new document." ma:contentTypeScope="" ma:versionID="68ad44ca874766f063e8b3ca8e73a1a0">
  <xsd:schema xmlns:xsd="http://www.w3.org/2001/XMLSchema" xmlns:xs="http://www.w3.org/2001/XMLSchema" xmlns:p="http://schemas.microsoft.com/office/2006/metadata/properties" xmlns:ns2="0b375246-e7a5-4cd3-9260-ba7fb55e9fdc" xmlns:ns3="29232704-331d-4124-9428-a3a78b19a65d" targetNamespace="http://schemas.microsoft.com/office/2006/metadata/properties" ma:root="true" ma:fieldsID="9f4cb67ae8f1ff71a7798a62fc267cc6" ns2:_="" ns3:_="">
    <xsd:import namespace="0b375246-e7a5-4cd3-9260-ba7fb55e9fdc"/>
    <xsd:import namespace="29232704-331d-4124-9428-a3a78b19a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75246-e7a5-4cd3-9260-ba7fb55e9f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32704-331d-4124-9428-a3a78b19a65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2953b8d-d69f-4704-b965-2cb0f7d780f1}" ma:internalName="TaxCatchAll" ma:showField="CatchAllData" ma:web="29232704-331d-4124-9428-a3a78b19a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4F015C0-4284-479F-8C3E-D13D77E2F9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491C05-1DEA-479D-89B3-C47156460136}">
  <ds:schemaRefs>
    <ds:schemaRef ds:uri="0b375246-e7a5-4cd3-9260-ba7fb55e9fd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29232704-331d-4124-9428-a3a78b19a65d"/>
  </ds:schemaRefs>
</ds:datastoreItem>
</file>

<file path=customXml/itemProps3.xml><?xml version="1.0" encoding="utf-8"?>
<ds:datastoreItem xmlns:ds="http://schemas.openxmlformats.org/officeDocument/2006/customXml" ds:itemID="{CA0723DA-F811-4739-BD60-C2CF8FA6A9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375246-e7a5-4cd3-9260-ba7fb55e9fdc"/>
    <ds:schemaRef ds:uri="29232704-331d-4124-9428-a3a78b19a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0e2ed455-96af-4100-bed3-a8e5fd981685}" enabled="0" method="" siteId="{0e2ed455-96af-4100-bed3-a8e5fd98168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Networks of Light and the Birth of Fibre Optics:  Narinder Singh Kapany  [1926–2020]   </vt:lpstr>
      <vt:lpstr>Inventing the Backbone of Modern Networks</vt:lpstr>
      <vt:lpstr>Illuminating Futures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Computing Pioneers: Narinder Kapany </dc:title>
  <dc:creator>Matiss Ipolito</dc:creator>
  <cp:revision>23</cp:revision>
  <dcterms:created xsi:type="dcterms:W3CDTF">2025-06-10T09:03:17Z</dcterms:created>
  <dcterms:modified xsi:type="dcterms:W3CDTF">2025-09-24T10:14:31Z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0x0101005EA03C3EBE5F744FAC86159C8BD04AB0</vt:lpwstr>
  </property>
  <property fmtid="{D5CDD505-2E9C-101B-9397-08002B2CF9AE}" pid="3" name="MediaServiceImageTags">
    <vt:lpwstr/>
  </property>
</Properties>
</file>