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42_5622D654.xml" ContentType="application/vnd.ms-powerpoint.comments+xml"/>
  <Override PartName="/ppt/notesSlides/notesSlide3.xml" ContentType="application/vnd.openxmlformats-officedocument.presentationml.notesSlide+xml"/>
  <Override PartName="/ppt/comments/modernComment_12F_8F8FB6A3.xml" ContentType="application/vnd.ms-powerpoint.comments+xml"/>
  <Override PartName="/ppt/notesSlides/notesSlide4.xml" ContentType="application/vnd.openxmlformats-officedocument.presentationml.notesSlide+xml"/>
  <Override PartName="/ppt/comments/modernComment_145_712DEE76.xml" ContentType="application/vnd.ms-powerpoint.comments+xml"/>
  <Override PartName="/ppt/notesSlides/notesSlide5.xml" ContentType="application/vnd.openxmlformats-officedocument.presentationml.notesSlide+xml"/>
  <Override PartName="/ppt/comments/modernComment_143_B5714CD4.xml" ContentType="application/vnd.ms-powerpoint.comments+xml"/>
  <Override PartName="/ppt/notesSlides/notesSlide6.xml" ContentType="application/vnd.openxmlformats-officedocument.presentationml.notesSlide+xml"/>
  <Override PartName="/ppt/comments/modernComment_147_DE8199C2.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omments/modernComment_150_FABA79B4.xml" ContentType="application/vnd.ms-powerpoint.comments+xml"/>
  <Override PartName="/ppt/notesSlides/notesSlide35.xml" ContentType="application/vnd.openxmlformats-officedocument.presentationml.notesSlide+xml"/>
  <Override PartName="/ppt/comments/modernComment_B7A_CEFAE5BE.xml" ContentType="application/vnd.ms-powerpoint.comment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4"/>
  </p:sldMasterIdLst>
  <p:notesMasterIdLst>
    <p:notesMasterId r:id="rId47"/>
  </p:notesMasterIdLst>
  <p:sldIdLst>
    <p:sldId id="315" r:id="rId5"/>
    <p:sldId id="264" r:id="rId6"/>
    <p:sldId id="322" r:id="rId7"/>
    <p:sldId id="303" r:id="rId8"/>
    <p:sldId id="325" r:id="rId9"/>
    <p:sldId id="323" r:id="rId10"/>
    <p:sldId id="327" r:id="rId11"/>
    <p:sldId id="321" r:id="rId12"/>
    <p:sldId id="324" r:id="rId13"/>
    <p:sldId id="328" r:id="rId14"/>
    <p:sldId id="326" r:id="rId15"/>
    <p:sldId id="285" r:id="rId16"/>
    <p:sldId id="306" r:id="rId17"/>
    <p:sldId id="307" r:id="rId18"/>
    <p:sldId id="308" r:id="rId19"/>
    <p:sldId id="329" r:id="rId20"/>
    <p:sldId id="330" r:id="rId21"/>
    <p:sldId id="296" r:id="rId22"/>
    <p:sldId id="298" r:id="rId23"/>
    <p:sldId id="277" r:id="rId24"/>
    <p:sldId id="281" r:id="rId25"/>
    <p:sldId id="300" r:id="rId26"/>
    <p:sldId id="301" r:id="rId27"/>
    <p:sldId id="320" r:id="rId28"/>
    <p:sldId id="331" r:id="rId29"/>
    <p:sldId id="332" r:id="rId30"/>
    <p:sldId id="333" r:id="rId31"/>
    <p:sldId id="334" r:id="rId32"/>
    <p:sldId id="337" r:id="rId33"/>
    <p:sldId id="282" r:id="rId34"/>
    <p:sldId id="278" r:id="rId35"/>
    <p:sldId id="305" r:id="rId36"/>
    <p:sldId id="297" r:id="rId37"/>
    <p:sldId id="335" r:id="rId38"/>
    <p:sldId id="336" r:id="rId39"/>
    <p:sldId id="2938" r:id="rId40"/>
    <p:sldId id="318" r:id="rId41"/>
    <p:sldId id="313" r:id="rId42"/>
    <p:sldId id="339" r:id="rId43"/>
    <p:sldId id="309" r:id="rId44"/>
    <p:sldId id="294" r:id="rId45"/>
    <p:sldId id="316" r:id="rId4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L1eI7K5Vav88rFieDv/ZGw==" hashData="m/cZISHVkoGv7sYmLrxzBAQ4DXeaytySL2C++3FLpq5I0IWPDCiz99AGDuHA/eFV31mGwaBRUeFDG0BmqwRWnQ=="/>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8" roundtripDataSignature="AMtx7miC4h9XZJhYFypOKz07yp6KiatCo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8514878-EC33-30E9-8854-F7AFDACDDE32}" name="Kavya Abeysundara" initials="KA" userId="1f6050f3a44159ab"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8B9B"/>
    <a:srgbClr val="A76B76"/>
    <a:srgbClr val="60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8DA472E-C0B5-4FAA-A71B-45BBE6C39A2A}">
  <a:tblStyle styleId="{B8DA472E-C0B5-4FAA-A71B-45BBE6C39A2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68"/>
    <p:restoredTop sz="62465" autoAdjust="0"/>
  </p:normalViewPr>
  <p:slideViewPr>
    <p:cSldViewPr snapToGrid="0">
      <p:cViewPr varScale="1">
        <p:scale>
          <a:sx n="43" d="100"/>
          <a:sy n="43" d="100"/>
        </p:scale>
        <p:origin x="2189" y="264"/>
      </p:cViewPr>
      <p:guideLst/>
    </p:cSldViewPr>
  </p:slideViewPr>
  <p:notesTextViewPr>
    <p:cViewPr>
      <p:scale>
        <a:sx n="1" d="1"/>
        <a:sy n="1" d="1"/>
      </p:scale>
      <p:origin x="0" y="-1003"/>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customschemas.google.com/relationships/presentationmetadata" Target="metadata"/><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vya Abeysundara" userId="1f6050f3a44159ab" providerId="LiveId" clId="{1C311BAB-5B43-444D-B4FC-562771A0D3D7}"/>
    <pc:docChg chg="undo custSel addSld delSld modSld sldOrd">
      <pc:chgData name="Kavya Abeysundara" userId="1f6050f3a44159ab" providerId="LiveId" clId="{1C311BAB-5B43-444D-B4FC-562771A0D3D7}" dt="2025-07-20T16:55:57.780" v="8885" actId="14"/>
      <pc:docMkLst>
        <pc:docMk/>
      </pc:docMkLst>
      <pc:sldChg chg="modSp mod modNotesTx">
        <pc:chgData name="Kavya Abeysundara" userId="1f6050f3a44159ab" providerId="LiveId" clId="{1C311BAB-5B43-444D-B4FC-562771A0D3D7}" dt="2025-07-07T12:23:02.661" v="5020" actId="20577"/>
        <pc:sldMkLst>
          <pc:docMk/>
          <pc:sldMk cId="0" sldId="264"/>
        </pc:sldMkLst>
        <pc:spChg chg="mod">
          <ac:chgData name="Kavya Abeysundara" userId="1f6050f3a44159ab" providerId="LiveId" clId="{1C311BAB-5B43-444D-B4FC-562771A0D3D7}" dt="2025-07-07T12:23:02.661" v="5020" actId="20577"/>
          <ac:spMkLst>
            <pc:docMk/>
            <pc:sldMk cId="0" sldId="264"/>
            <ac:spMk id="6" creationId="{7898B265-18EB-84FA-C945-87B330A9D067}"/>
          </ac:spMkLst>
        </pc:spChg>
      </pc:sldChg>
      <pc:sldChg chg="del">
        <pc:chgData name="Kavya Abeysundara" userId="1f6050f3a44159ab" providerId="LiveId" clId="{1C311BAB-5B43-444D-B4FC-562771A0D3D7}" dt="2025-07-03T06:39:35.321" v="9" actId="2696"/>
        <pc:sldMkLst>
          <pc:docMk/>
          <pc:sldMk cId="1972824460" sldId="272"/>
        </pc:sldMkLst>
      </pc:sldChg>
      <pc:sldChg chg="modSp add del mod">
        <pc:chgData name="Kavya Abeysundara" userId="1f6050f3a44159ab" providerId="LiveId" clId="{1C311BAB-5B43-444D-B4FC-562771A0D3D7}" dt="2025-07-04T07:30:54.853" v="4606" actId="20577"/>
        <pc:sldMkLst>
          <pc:docMk/>
          <pc:sldMk cId="1409221089" sldId="277"/>
        </pc:sldMkLst>
        <pc:spChg chg="mod">
          <ac:chgData name="Kavya Abeysundara" userId="1f6050f3a44159ab" providerId="LiveId" clId="{1C311BAB-5B43-444D-B4FC-562771A0D3D7}" dt="2025-07-04T07:30:54.853" v="4606" actId="20577"/>
          <ac:spMkLst>
            <pc:docMk/>
            <pc:sldMk cId="1409221089" sldId="277"/>
            <ac:spMk id="2" creationId="{C284E710-7841-D645-8EBC-8BB6B56440F1}"/>
          </ac:spMkLst>
        </pc:spChg>
      </pc:sldChg>
      <pc:sldChg chg="modSp add del mod modNotesTx">
        <pc:chgData name="Kavya Abeysundara" userId="1f6050f3a44159ab" providerId="LiveId" clId="{1C311BAB-5B43-444D-B4FC-562771A0D3D7}" dt="2025-07-07T12:50:10.508" v="5886" actId="20577"/>
        <pc:sldMkLst>
          <pc:docMk/>
          <pc:sldMk cId="1053203308" sldId="278"/>
        </pc:sldMkLst>
        <pc:spChg chg="mod">
          <ac:chgData name="Kavya Abeysundara" userId="1f6050f3a44159ab" providerId="LiveId" clId="{1C311BAB-5B43-444D-B4FC-562771A0D3D7}" dt="2025-07-04T07:28:20.057" v="4583" actId="20577"/>
          <ac:spMkLst>
            <pc:docMk/>
            <pc:sldMk cId="1053203308" sldId="278"/>
            <ac:spMk id="2" creationId="{80ED264C-2459-7E9C-B4E7-0AC20593E710}"/>
          </ac:spMkLst>
        </pc:spChg>
        <pc:spChg chg="mod">
          <ac:chgData name="Kavya Abeysundara" userId="1f6050f3a44159ab" providerId="LiveId" clId="{1C311BAB-5B43-444D-B4FC-562771A0D3D7}" dt="2025-07-04T07:28:17.154" v="4581" actId="20577"/>
          <ac:spMkLst>
            <pc:docMk/>
            <pc:sldMk cId="1053203308" sldId="278"/>
            <ac:spMk id="4" creationId="{EB3BB423-193C-BD62-291D-DC8376691DE5}"/>
          </ac:spMkLst>
        </pc:spChg>
      </pc:sldChg>
      <pc:sldChg chg="add del">
        <pc:chgData name="Kavya Abeysundara" userId="1f6050f3a44159ab" providerId="LiveId" clId="{1C311BAB-5B43-444D-B4FC-562771A0D3D7}" dt="2025-07-07T13:06:07.656" v="5944" actId="2696"/>
        <pc:sldMkLst>
          <pc:docMk/>
          <pc:sldMk cId="2172223504" sldId="280"/>
        </pc:sldMkLst>
      </pc:sldChg>
      <pc:sldChg chg="modSp add mod modNotesTx">
        <pc:chgData name="Kavya Abeysundara" userId="1f6050f3a44159ab" providerId="LiveId" clId="{1C311BAB-5B43-444D-B4FC-562771A0D3D7}" dt="2025-07-07T13:07:13.818" v="6003" actId="20577"/>
        <pc:sldMkLst>
          <pc:docMk/>
          <pc:sldMk cId="3666774406" sldId="281"/>
        </pc:sldMkLst>
        <pc:spChg chg="mod">
          <ac:chgData name="Kavya Abeysundara" userId="1f6050f3a44159ab" providerId="LiveId" clId="{1C311BAB-5B43-444D-B4FC-562771A0D3D7}" dt="2025-07-04T07:27:05.510" v="4543" actId="20577"/>
          <ac:spMkLst>
            <pc:docMk/>
            <pc:sldMk cId="3666774406" sldId="281"/>
            <ac:spMk id="2" creationId="{F1BD2BDA-3DBA-B2FC-1D13-C0D1EEA825E6}"/>
          </ac:spMkLst>
        </pc:spChg>
        <pc:spChg chg="mod">
          <ac:chgData name="Kavya Abeysundara" userId="1f6050f3a44159ab" providerId="LiveId" clId="{1C311BAB-5B43-444D-B4FC-562771A0D3D7}" dt="2025-07-07T13:07:13.818" v="6003" actId="20577"/>
          <ac:spMkLst>
            <pc:docMk/>
            <pc:sldMk cId="3666774406" sldId="281"/>
            <ac:spMk id="6" creationId="{335AD68B-988E-CD02-411D-02B2D0CC97BF}"/>
          </ac:spMkLst>
        </pc:spChg>
        <pc:spChg chg="mod">
          <ac:chgData name="Kavya Abeysundara" userId="1f6050f3a44159ab" providerId="LiveId" clId="{1C311BAB-5B43-444D-B4FC-562771A0D3D7}" dt="2025-07-04T07:27:09.158" v="4545" actId="20577"/>
          <ac:spMkLst>
            <pc:docMk/>
            <pc:sldMk cId="3666774406" sldId="281"/>
            <ac:spMk id="7" creationId="{E8B7F1F5-F4B9-FB0F-264F-4EECAC9387D2}"/>
          </ac:spMkLst>
        </pc:spChg>
      </pc:sldChg>
      <pc:sldChg chg="modSp add mod modNotesTx">
        <pc:chgData name="Kavya Abeysundara" userId="1f6050f3a44159ab" providerId="LiveId" clId="{1C311BAB-5B43-444D-B4FC-562771A0D3D7}" dt="2025-07-07T12:57:08.846" v="5932" actId="20577"/>
        <pc:sldMkLst>
          <pc:docMk/>
          <pc:sldMk cId="2387247389" sldId="282"/>
        </pc:sldMkLst>
        <pc:spChg chg="mod">
          <ac:chgData name="Kavya Abeysundara" userId="1f6050f3a44159ab" providerId="LiveId" clId="{1C311BAB-5B43-444D-B4FC-562771A0D3D7}" dt="2025-07-07T12:57:08.846" v="5932" actId="20577"/>
          <ac:spMkLst>
            <pc:docMk/>
            <pc:sldMk cId="2387247389" sldId="282"/>
            <ac:spMk id="2" creationId="{0EB73B8B-F728-88CC-C826-C75A5BBE84B4}"/>
          </ac:spMkLst>
        </pc:spChg>
        <pc:spChg chg="mod">
          <ac:chgData name="Kavya Abeysundara" userId="1f6050f3a44159ab" providerId="LiveId" clId="{1C311BAB-5B43-444D-B4FC-562771A0D3D7}" dt="2025-07-04T07:28:08.652" v="4577" actId="20577"/>
          <ac:spMkLst>
            <pc:docMk/>
            <pc:sldMk cId="2387247389" sldId="282"/>
            <ac:spMk id="11" creationId="{BF649693-A808-4CEA-CD7D-546D9990E215}"/>
          </ac:spMkLst>
        </pc:spChg>
      </pc:sldChg>
      <pc:sldChg chg="modSp add del mod">
        <pc:chgData name="Kavya Abeysundara" userId="1f6050f3a44159ab" providerId="LiveId" clId="{1C311BAB-5B43-444D-B4FC-562771A0D3D7}" dt="2025-07-05T17:13:26.468" v="4831" actId="20577"/>
        <pc:sldMkLst>
          <pc:docMk/>
          <pc:sldMk cId="964061756" sldId="285"/>
        </pc:sldMkLst>
        <pc:spChg chg="mod">
          <ac:chgData name="Kavya Abeysundara" userId="1f6050f3a44159ab" providerId="LiveId" clId="{1C311BAB-5B43-444D-B4FC-562771A0D3D7}" dt="2025-07-05T17:13:26.468" v="4831" actId="20577"/>
          <ac:spMkLst>
            <pc:docMk/>
            <pc:sldMk cId="964061756" sldId="285"/>
            <ac:spMk id="4" creationId="{276B0536-8E35-8032-529F-574B89B964A7}"/>
          </ac:spMkLst>
        </pc:spChg>
      </pc:sldChg>
      <pc:sldChg chg="del">
        <pc:chgData name="Kavya Abeysundara" userId="1f6050f3a44159ab" providerId="LiveId" clId="{1C311BAB-5B43-444D-B4FC-562771A0D3D7}" dt="2025-07-03T06:40:27.568" v="27" actId="2696"/>
        <pc:sldMkLst>
          <pc:docMk/>
          <pc:sldMk cId="1424569127" sldId="290"/>
        </pc:sldMkLst>
      </pc:sldChg>
      <pc:sldChg chg="modSp add del mod">
        <pc:chgData name="Kavya Abeysundara" userId="1f6050f3a44159ab" providerId="LiveId" clId="{1C311BAB-5B43-444D-B4FC-562771A0D3D7}" dt="2025-07-08T11:28:50.762" v="6123" actId="20577"/>
        <pc:sldMkLst>
          <pc:docMk/>
          <pc:sldMk cId="3918939115" sldId="294"/>
        </pc:sldMkLst>
        <pc:spChg chg="mod">
          <ac:chgData name="Kavya Abeysundara" userId="1f6050f3a44159ab" providerId="LiveId" clId="{1C311BAB-5B43-444D-B4FC-562771A0D3D7}" dt="2025-07-08T11:28:50.762" v="6123" actId="20577"/>
          <ac:spMkLst>
            <pc:docMk/>
            <pc:sldMk cId="3918939115" sldId="294"/>
            <ac:spMk id="2" creationId="{75F22BDD-0A4C-358E-365A-D43BE65C9463}"/>
          </ac:spMkLst>
        </pc:spChg>
      </pc:sldChg>
      <pc:sldChg chg="modSp add mod modNotesTx">
        <pc:chgData name="Kavya Abeysundara" userId="1f6050f3a44159ab" providerId="LiveId" clId="{1C311BAB-5B43-444D-B4FC-562771A0D3D7}" dt="2025-07-04T07:27:00.050" v="4541" actId="20577"/>
        <pc:sldMkLst>
          <pc:docMk/>
          <pc:sldMk cId="3972459542" sldId="296"/>
        </pc:sldMkLst>
        <pc:spChg chg="mod">
          <ac:chgData name="Kavya Abeysundara" userId="1f6050f3a44159ab" providerId="LiveId" clId="{1C311BAB-5B43-444D-B4FC-562771A0D3D7}" dt="2025-07-04T07:25:47.505" v="4447" actId="20577"/>
          <ac:spMkLst>
            <pc:docMk/>
            <pc:sldMk cId="3972459542" sldId="296"/>
            <ac:spMk id="7" creationId="{3EBDDD97-C36B-33B9-7D8F-5EE718DA4E7C}"/>
          </ac:spMkLst>
        </pc:spChg>
        <pc:spChg chg="mod">
          <ac:chgData name="Kavya Abeysundara" userId="1f6050f3a44159ab" providerId="LiveId" clId="{1C311BAB-5B43-444D-B4FC-562771A0D3D7}" dt="2025-07-04T07:25:42.315" v="4442" actId="20577"/>
          <ac:spMkLst>
            <pc:docMk/>
            <pc:sldMk cId="3972459542" sldId="296"/>
            <ac:spMk id="8" creationId="{3835B066-FE2A-5222-D747-3E30D804F454}"/>
          </ac:spMkLst>
        </pc:spChg>
        <pc:picChg chg="mod">
          <ac:chgData name="Kavya Abeysundara" userId="1f6050f3a44159ab" providerId="LiveId" clId="{1C311BAB-5B43-444D-B4FC-562771A0D3D7}" dt="2025-07-04T07:25:20.510" v="4437" actId="1076"/>
          <ac:picMkLst>
            <pc:docMk/>
            <pc:sldMk cId="3972459542" sldId="296"/>
            <ac:picMk id="5" creationId="{6CE56C25-6894-0284-9966-B6D2FB1329A9}"/>
          </ac:picMkLst>
        </pc:picChg>
      </pc:sldChg>
      <pc:sldChg chg="del">
        <pc:chgData name="Kavya Abeysundara" userId="1f6050f3a44159ab" providerId="LiveId" clId="{1C311BAB-5B43-444D-B4FC-562771A0D3D7}" dt="2025-07-03T06:39:37.562" v="10" actId="2696"/>
        <pc:sldMkLst>
          <pc:docMk/>
          <pc:sldMk cId="3209024533" sldId="297"/>
        </pc:sldMkLst>
      </pc:sldChg>
      <pc:sldChg chg="modSp add mod modNotesTx">
        <pc:chgData name="Kavya Abeysundara" userId="1f6050f3a44159ab" providerId="LiveId" clId="{1C311BAB-5B43-444D-B4FC-562771A0D3D7}" dt="2025-07-07T12:50:34.055" v="5888" actId="113"/>
        <pc:sldMkLst>
          <pc:docMk/>
          <pc:sldMk cId="4113994045" sldId="297"/>
        </pc:sldMkLst>
        <pc:spChg chg="mod">
          <ac:chgData name="Kavya Abeysundara" userId="1f6050f3a44159ab" providerId="LiveId" clId="{1C311BAB-5B43-444D-B4FC-562771A0D3D7}" dt="2025-07-04T07:28:36.433" v="4591" actId="20577"/>
          <ac:spMkLst>
            <pc:docMk/>
            <pc:sldMk cId="4113994045" sldId="297"/>
            <ac:spMk id="7" creationId="{D228F6A4-4BA4-7A28-D62C-AC1B1CBF58B3}"/>
          </ac:spMkLst>
        </pc:spChg>
        <pc:spChg chg="mod">
          <ac:chgData name="Kavya Abeysundara" userId="1f6050f3a44159ab" providerId="LiveId" clId="{1C311BAB-5B43-444D-B4FC-562771A0D3D7}" dt="2025-07-04T07:28:33.958" v="4589" actId="20577"/>
          <ac:spMkLst>
            <pc:docMk/>
            <pc:sldMk cId="4113994045" sldId="297"/>
            <ac:spMk id="8" creationId="{2C175B50-4BDA-6781-60EB-0B6088FEB697}"/>
          </ac:spMkLst>
        </pc:spChg>
      </pc:sldChg>
      <pc:sldChg chg="addSp delSp modSp add mod">
        <pc:chgData name="Kavya Abeysundara" userId="1f6050f3a44159ab" providerId="LiveId" clId="{1C311BAB-5B43-444D-B4FC-562771A0D3D7}" dt="2025-07-04T07:30:21.407" v="4602" actId="1076"/>
        <pc:sldMkLst>
          <pc:docMk/>
          <pc:sldMk cId="1556757011" sldId="298"/>
        </pc:sldMkLst>
        <pc:spChg chg="add mod">
          <ac:chgData name="Kavya Abeysundara" userId="1f6050f3a44159ab" providerId="LiveId" clId="{1C311BAB-5B43-444D-B4FC-562771A0D3D7}" dt="2025-07-04T07:30:12.373" v="4596"/>
          <ac:spMkLst>
            <pc:docMk/>
            <pc:sldMk cId="1556757011" sldId="298"/>
            <ac:spMk id="6" creationId="{71479213-BC7C-DC3D-0BF0-9324CF13DF68}"/>
          </ac:spMkLst>
        </pc:spChg>
        <pc:spChg chg="mod">
          <ac:chgData name="Kavya Abeysundara" userId="1f6050f3a44159ab" providerId="LiveId" clId="{1C311BAB-5B43-444D-B4FC-562771A0D3D7}" dt="2025-07-04T07:30:15.762" v="4601" actId="20577"/>
          <ac:spMkLst>
            <pc:docMk/>
            <pc:sldMk cId="1556757011" sldId="298"/>
            <ac:spMk id="7" creationId="{152C6872-C75B-C8FB-C331-3C74C994E690}"/>
          </ac:spMkLst>
        </pc:spChg>
        <pc:picChg chg="mod">
          <ac:chgData name="Kavya Abeysundara" userId="1f6050f3a44159ab" providerId="LiveId" clId="{1C311BAB-5B43-444D-B4FC-562771A0D3D7}" dt="2025-07-04T07:30:21.407" v="4602" actId="1076"/>
          <ac:picMkLst>
            <pc:docMk/>
            <pc:sldMk cId="1556757011" sldId="298"/>
            <ac:picMk id="5" creationId="{723721A3-860D-3B74-DA6A-9614A4FCD00A}"/>
          </ac:picMkLst>
        </pc:picChg>
      </pc:sldChg>
      <pc:sldChg chg="del">
        <pc:chgData name="Kavya Abeysundara" userId="1f6050f3a44159ab" providerId="LiveId" clId="{1C311BAB-5B43-444D-B4FC-562771A0D3D7}" dt="2025-07-03T06:39:39.885" v="11" actId="2696"/>
        <pc:sldMkLst>
          <pc:docMk/>
          <pc:sldMk cId="2102212925" sldId="298"/>
        </pc:sldMkLst>
      </pc:sldChg>
      <pc:sldChg chg="del">
        <pc:chgData name="Kavya Abeysundara" userId="1f6050f3a44159ab" providerId="LiveId" clId="{1C311BAB-5B43-444D-B4FC-562771A0D3D7}" dt="2025-07-03T06:39:42.424" v="12" actId="2696"/>
        <pc:sldMkLst>
          <pc:docMk/>
          <pc:sldMk cId="262971501" sldId="300"/>
        </pc:sldMkLst>
      </pc:sldChg>
      <pc:sldChg chg="modSp add mod">
        <pc:chgData name="Kavya Abeysundara" userId="1f6050f3a44159ab" providerId="LiveId" clId="{1C311BAB-5B43-444D-B4FC-562771A0D3D7}" dt="2025-07-04T07:27:17.515" v="4549" actId="20577"/>
        <pc:sldMkLst>
          <pc:docMk/>
          <pc:sldMk cId="2385914188" sldId="300"/>
        </pc:sldMkLst>
        <pc:spChg chg="mod">
          <ac:chgData name="Kavya Abeysundara" userId="1f6050f3a44159ab" providerId="LiveId" clId="{1C311BAB-5B43-444D-B4FC-562771A0D3D7}" dt="2025-07-04T07:27:13.735" v="4547" actId="20577"/>
          <ac:spMkLst>
            <pc:docMk/>
            <pc:sldMk cId="2385914188" sldId="300"/>
            <ac:spMk id="4" creationId="{54E4716C-F6B8-B911-01D5-92770E2A0A13}"/>
          </ac:spMkLst>
        </pc:spChg>
        <pc:spChg chg="mod">
          <ac:chgData name="Kavya Abeysundara" userId="1f6050f3a44159ab" providerId="LiveId" clId="{1C311BAB-5B43-444D-B4FC-562771A0D3D7}" dt="2025-07-04T07:27:17.515" v="4549" actId="20577"/>
          <ac:spMkLst>
            <pc:docMk/>
            <pc:sldMk cId="2385914188" sldId="300"/>
            <ac:spMk id="7" creationId="{180C9995-C435-B5F8-04E2-30576D0B8150}"/>
          </ac:spMkLst>
        </pc:spChg>
      </pc:sldChg>
      <pc:sldChg chg="modSp add mod">
        <pc:chgData name="Kavya Abeysundara" userId="1f6050f3a44159ab" providerId="LiveId" clId="{1C311BAB-5B43-444D-B4FC-562771A0D3D7}" dt="2025-07-04T07:27:22.902" v="4553" actId="20577"/>
        <pc:sldMkLst>
          <pc:docMk/>
          <pc:sldMk cId="1543158944" sldId="301"/>
        </pc:sldMkLst>
        <pc:spChg chg="mod">
          <ac:chgData name="Kavya Abeysundara" userId="1f6050f3a44159ab" providerId="LiveId" clId="{1C311BAB-5B43-444D-B4FC-562771A0D3D7}" dt="2025-07-04T07:27:22.902" v="4553" actId="20577"/>
          <ac:spMkLst>
            <pc:docMk/>
            <pc:sldMk cId="1543158944" sldId="301"/>
            <ac:spMk id="4" creationId="{80E3FFD7-F2A7-BC0E-5B4F-ED14C667811B}"/>
          </ac:spMkLst>
        </pc:spChg>
        <pc:spChg chg="mod">
          <ac:chgData name="Kavya Abeysundara" userId="1f6050f3a44159ab" providerId="LiveId" clId="{1C311BAB-5B43-444D-B4FC-562771A0D3D7}" dt="2025-07-04T07:27:21.123" v="4551" actId="20577"/>
          <ac:spMkLst>
            <pc:docMk/>
            <pc:sldMk cId="1543158944" sldId="301"/>
            <ac:spMk id="7" creationId="{8A985A85-6AD3-34A2-4B3F-514E609D0587}"/>
          </ac:spMkLst>
        </pc:spChg>
      </pc:sldChg>
      <pc:sldChg chg="del">
        <pc:chgData name="Kavya Abeysundara" userId="1f6050f3a44159ab" providerId="LiveId" clId="{1C311BAB-5B43-444D-B4FC-562771A0D3D7}" dt="2025-07-03T06:40:11.835" v="21" actId="2696"/>
        <pc:sldMkLst>
          <pc:docMk/>
          <pc:sldMk cId="4082041258" sldId="301"/>
        </pc:sldMkLst>
      </pc:sldChg>
      <pc:sldChg chg="add del">
        <pc:chgData name="Kavya Abeysundara" userId="1f6050f3a44159ab" providerId="LiveId" clId="{1C311BAB-5B43-444D-B4FC-562771A0D3D7}" dt="2025-07-03T06:47:02.339" v="68" actId="2696"/>
        <pc:sldMkLst>
          <pc:docMk/>
          <pc:sldMk cId="3289949025" sldId="302"/>
        </pc:sldMkLst>
      </pc:sldChg>
      <pc:sldChg chg="addSp delSp modSp add mod modNotesTx">
        <pc:chgData name="Kavya Abeysundara" userId="1f6050f3a44159ab" providerId="LiveId" clId="{1C311BAB-5B43-444D-B4FC-562771A0D3D7}" dt="2025-07-07T12:24:58.922" v="5032" actId="20577"/>
        <pc:sldMkLst>
          <pc:docMk/>
          <pc:sldMk cId="2408560291" sldId="303"/>
        </pc:sldMkLst>
        <pc:spChg chg="mod">
          <ac:chgData name="Kavya Abeysundara" userId="1f6050f3a44159ab" providerId="LiveId" clId="{1C311BAB-5B43-444D-B4FC-562771A0D3D7}" dt="2025-07-05T17:11:30.392" v="4799" actId="1076"/>
          <ac:spMkLst>
            <pc:docMk/>
            <pc:sldMk cId="2408560291" sldId="303"/>
            <ac:spMk id="2" creationId="{22D93653-A664-0C14-958E-ABEBBEB3C946}"/>
          </ac:spMkLst>
        </pc:spChg>
        <pc:spChg chg="add mod">
          <ac:chgData name="Kavya Abeysundara" userId="1f6050f3a44159ab" providerId="LiveId" clId="{1C311BAB-5B43-444D-B4FC-562771A0D3D7}" dt="2025-07-05T17:10:36.841" v="4792" actId="1076"/>
          <ac:spMkLst>
            <pc:docMk/>
            <pc:sldMk cId="2408560291" sldId="303"/>
            <ac:spMk id="8" creationId="{76C98067-1AA8-B2F2-ED0E-9FC1CE871FBC}"/>
          </ac:spMkLst>
        </pc:spChg>
        <pc:picChg chg="mod modCrop">
          <ac:chgData name="Kavya Abeysundara" userId="1f6050f3a44159ab" providerId="LiveId" clId="{1C311BAB-5B43-444D-B4FC-562771A0D3D7}" dt="2025-07-05T17:11:54.769" v="4804" actId="14100"/>
          <ac:picMkLst>
            <pc:docMk/>
            <pc:sldMk cId="2408560291" sldId="303"/>
            <ac:picMk id="5" creationId="{5B368647-D860-FE06-58BC-2078A15BEF44}"/>
          </ac:picMkLst>
        </pc:picChg>
      </pc:sldChg>
      <pc:sldChg chg="modSp add mod modNotesTx">
        <pc:chgData name="Kavya Abeysundara" userId="1f6050f3a44159ab" providerId="LiveId" clId="{1C311BAB-5B43-444D-B4FC-562771A0D3D7}" dt="2025-07-07T12:50:25.189" v="5887" actId="20577"/>
        <pc:sldMkLst>
          <pc:docMk/>
          <pc:sldMk cId="1349284732" sldId="305"/>
        </pc:sldMkLst>
        <pc:spChg chg="mod">
          <ac:chgData name="Kavya Abeysundara" userId="1f6050f3a44159ab" providerId="LiveId" clId="{1C311BAB-5B43-444D-B4FC-562771A0D3D7}" dt="2025-07-04T07:28:26.117" v="4587" actId="20577"/>
          <ac:spMkLst>
            <pc:docMk/>
            <pc:sldMk cId="1349284732" sldId="305"/>
            <ac:spMk id="5" creationId="{C06D6CF7-6CD2-3542-4510-13F856B520A4}"/>
          </ac:spMkLst>
        </pc:spChg>
        <pc:spChg chg="mod">
          <ac:chgData name="Kavya Abeysundara" userId="1f6050f3a44159ab" providerId="LiveId" clId="{1C311BAB-5B43-444D-B4FC-562771A0D3D7}" dt="2025-07-04T07:28:23.656" v="4585" actId="20577"/>
          <ac:spMkLst>
            <pc:docMk/>
            <pc:sldMk cId="1349284732" sldId="305"/>
            <ac:spMk id="6" creationId="{4103664B-B213-1E6A-28A8-199D8A2F955C}"/>
          </ac:spMkLst>
        </pc:spChg>
      </pc:sldChg>
      <pc:sldChg chg="del">
        <pc:chgData name="Kavya Abeysundara" userId="1f6050f3a44159ab" providerId="LiveId" clId="{1C311BAB-5B43-444D-B4FC-562771A0D3D7}" dt="2025-07-03T06:40:17.301" v="23" actId="2696"/>
        <pc:sldMkLst>
          <pc:docMk/>
          <pc:sldMk cId="1491697282" sldId="305"/>
        </pc:sldMkLst>
      </pc:sldChg>
      <pc:sldChg chg="del">
        <pc:chgData name="Kavya Abeysundara" userId="1f6050f3a44159ab" providerId="LiveId" clId="{1C311BAB-5B43-444D-B4FC-562771A0D3D7}" dt="2025-07-03T06:40:19.742" v="24" actId="2696"/>
        <pc:sldMkLst>
          <pc:docMk/>
          <pc:sldMk cId="1126001550" sldId="306"/>
        </pc:sldMkLst>
      </pc:sldChg>
      <pc:sldChg chg="modSp add mod modNotesTx">
        <pc:chgData name="Kavya Abeysundara" userId="1f6050f3a44159ab" providerId="LiveId" clId="{1C311BAB-5B43-444D-B4FC-562771A0D3D7}" dt="2025-07-07T12:38:12.597" v="5604" actId="20577"/>
        <pc:sldMkLst>
          <pc:docMk/>
          <pc:sldMk cId="3562097585" sldId="306"/>
        </pc:sldMkLst>
        <pc:spChg chg="mod">
          <ac:chgData name="Kavya Abeysundara" userId="1f6050f3a44159ab" providerId="LiveId" clId="{1C311BAB-5B43-444D-B4FC-562771A0D3D7}" dt="2025-07-03T06:50:17.897" v="244" actId="20577"/>
          <ac:spMkLst>
            <pc:docMk/>
            <pc:sldMk cId="3562097585" sldId="306"/>
            <ac:spMk id="5" creationId="{D867C9BE-56A8-8754-FEAC-ABBF9350652D}"/>
          </ac:spMkLst>
        </pc:spChg>
        <pc:spChg chg="mod">
          <ac:chgData name="Kavya Abeysundara" userId="1f6050f3a44159ab" providerId="LiveId" clId="{1C311BAB-5B43-444D-B4FC-562771A0D3D7}" dt="2025-07-03T06:50:13.294" v="239" actId="20577"/>
          <ac:spMkLst>
            <pc:docMk/>
            <pc:sldMk cId="3562097585" sldId="306"/>
            <ac:spMk id="6" creationId="{A033568B-F7CD-0A3F-6203-A6C0ED135DA1}"/>
          </ac:spMkLst>
        </pc:spChg>
      </pc:sldChg>
      <pc:sldChg chg="del">
        <pc:chgData name="Kavya Abeysundara" userId="1f6050f3a44159ab" providerId="LiveId" clId="{1C311BAB-5B43-444D-B4FC-562771A0D3D7}" dt="2025-07-03T06:40:00.328" v="19" actId="2696"/>
        <pc:sldMkLst>
          <pc:docMk/>
          <pc:sldMk cId="3645742985" sldId="307"/>
        </pc:sldMkLst>
      </pc:sldChg>
      <pc:sldChg chg="modSp add mod">
        <pc:chgData name="Kavya Abeysundara" userId="1f6050f3a44159ab" providerId="LiveId" clId="{1C311BAB-5B43-444D-B4FC-562771A0D3D7}" dt="2025-07-03T06:50:28.234" v="261" actId="20577"/>
        <pc:sldMkLst>
          <pc:docMk/>
          <pc:sldMk cId="3702898315" sldId="307"/>
        </pc:sldMkLst>
        <pc:spChg chg="mod">
          <ac:chgData name="Kavya Abeysundara" userId="1f6050f3a44159ab" providerId="LiveId" clId="{1C311BAB-5B43-444D-B4FC-562771A0D3D7}" dt="2025-07-03T06:50:28.234" v="261" actId="20577"/>
          <ac:spMkLst>
            <pc:docMk/>
            <pc:sldMk cId="3702898315" sldId="307"/>
            <ac:spMk id="5" creationId="{CC7DD295-7885-B884-6599-792F9D2DC338}"/>
          </ac:spMkLst>
        </pc:spChg>
        <pc:spChg chg="mod">
          <ac:chgData name="Kavya Abeysundara" userId="1f6050f3a44159ab" providerId="LiveId" clId="{1C311BAB-5B43-444D-B4FC-562771A0D3D7}" dt="2025-07-03T06:50:24.956" v="256" actId="20577"/>
          <ac:spMkLst>
            <pc:docMk/>
            <pc:sldMk cId="3702898315" sldId="307"/>
            <ac:spMk id="6" creationId="{59DEE7E1-9BE5-5C10-4306-3C2574BC9602}"/>
          </ac:spMkLst>
        </pc:spChg>
      </pc:sldChg>
      <pc:sldChg chg="modSp add mod">
        <pc:chgData name="Kavya Abeysundara" userId="1f6050f3a44159ab" providerId="LiveId" clId="{1C311BAB-5B43-444D-B4FC-562771A0D3D7}" dt="2025-07-03T06:50:39.556" v="283" actId="20577"/>
        <pc:sldMkLst>
          <pc:docMk/>
          <pc:sldMk cId="544503613" sldId="308"/>
        </pc:sldMkLst>
        <pc:spChg chg="mod">
          <ac:chgData name="Kavya Abeysundara" userId="1f6050f3a44159ab" providerId="LiveId" clId="{1C311BAB-5B43-444D-B4FC-562771A0D3D7}" dt="2025-07-03T06:50:39.556" v="283" actId="20577"/>
          <ac:spMkLst>
            <pc:docMk/>
            <pc:sldMk cId="544503613" sldId="308"/>
            <ac:spMk id="5" creationId="{35E030D9-0A62-649F-64EF-3F3FD817327D}"/>
          </ac:spMkLst>
        </pc:spChg>
        <pc:spChg chg="mod">
          <ac:chgData name="Kavya Abeysundara" userId="1f6050f3a44159ab" providerId="LiveId" clId="{1C311BAB-5B43-444D-B4FC-562771A0D3D7}" dt="2025-07-03T06:50:33.887" v="271" actId="20577"/>
          <ac:spMkLst>
            <pc:docMk/>
            <pc:sldMk cId="544503613" sldId="308"/>
            <ac:spMk id="6" creationId="{B10DF0CD-80E0-5C32-FE4E-6C20DCEE6A73}"/>
          </ac:spMkLst>
        </pc:spChg>
      </pc:sldChg>
      <pc:sldChg chg="del">
        <pc:chgData name="Kavya Abeysundara" userId="1f6050f3a44159ab" providerId="LiveId" clId="{1C311BAB-5B43-444D-B4FC-562771A0D3D7}" dt="2025-07-03T06:40:22.808" v="25" actId="2696"/>
        <pc:sldMkLst>
          <pc:docMk/>
          <pc:sldMk cId="643887363" sldId="308"/>
        </pc:sldMkLst>
      </pc:sldChg>
      <pc:sldChg chg="modSp add mod">
        <pc:chgData name="Kavya Abeysundara" userId="1f6050f3a44159ab" providerId="LiveId" clId="{1C311BAB-5B43-444D-B4FC-562771A0D3D7}" dt="2025-07-08T11:28:27.185" v="6112" actId="20577"/>
        <pc:sldMkLst>
          <pc:docMk/>
          <pc:sldMk cId="3902164328" sldId="309"/>
        </pc:sldMkLst>
        <pc:spChg chg="mod">
          <ac:chgData name="Kavya Abeysundara" userId="1f6050f3a44159ab" providerId="LiveId" clId="{1C311BAB-5B43-444D-B4FC-562771A0D3D7}" dt="2025-07-08T11:28:27.185" v="6112" actId="20577"/>
          <ac:spMkLst>
            <pc:docMk/>
            <pc:sldMk cId="3902164328" sldId="309"/>
            <ac:spMk id="2" creationId="{092AAEA8-7CBF-5FB2-C8C0-356AD75D681C}"/>
          </ac:spMkLst>
        </pc:spChg>
        <pc:spChg chg="mod">
          <ac:chgData name="Kavya Abeysundara" userId="1f6050f3a44159ab" providerId="LiveId" clId="{1C311BAB-5B43-444D-B4FC-562771A0D3D7}" dt="2025-07-08T11:28:23.607" v="6107" actId="20577"/>
          <ac:spMkLst>
            <pc:docMk/>
            <pc:sldMk cId="3902164328" sldId="309"/>
            <ac:spMk id="4" creationId="{B20DCF34-ABA3-9C23-CB58-A348A8A027E2}"/>
          </ac:spMkLst>
        </pc:spChg>
      </pc:sldChg>
      <pc:sldChg chg="del">
        <pc:chgData name="Kavya Abeysundara" userId="1f6050f3a44159ab" providerId="LiveId" clId="{1C311BAB-5B43-444D-B4FC-562771A0D3D7}" dt="2025-07-03T06:40:29.660" v="28" actId="2696"/>
        <pc:sldMkLst>
          <pc:docMk/>
          <pc:sldMk cId="4085623619" sldId="309"/>
        </pc:sldMkLst>
      </pc:sldChg>
      <pc:sldChg chg="del">
        <pc:chgData name="Kavya Abeysundara" userId="1f6050f3a44159ab" providerId="LiveId" clId="{1C311BAB-5B43-444D-B4FC-562771A0D3D7}" dt="2025-07-03T06:40:31.991" v="29" actId="2696"/>
        <pc:sldMkLst>
          <pc:docMk/>
          <pc:sldMk cId="1478184870" sldId="310"/>
        </pc:sldMkLst>
      </pc:sldChg>
      <pc:sldChg chg="del">
        <pc:chgData name="Kavya Abeysundara" userId="1f6050f3a44159ab" providerId="LiveId" clId="{1C311BAB-5B43-444D-B4FC-562771A0D3D7}" dt="2025-07-03T06:40:34.661" v="30" actId="2696"/>
        <pc:sldMkLst>
          <pc:docMk/>
          <pc:sldMk cId="2017536211" sldId="311"/>
        </pc:sldMkLst>
      </pc:sldChg>
      <pc:sldChg chg="del">
        <pc:chgData name="Kavya Abeysundara" userId="1f6050f3a44159ab" providerId="LiveId" clId="{1C311BAB-5B43-444D-B4FC-562771A0D3D7}" dt="2025-07-03T06:40:36.862" v="31" actId="2696"/>
        <pc:sldMkLst>
          <pc:docMk/>
          <pc:sldMk cId="2499523971" sldId="312"/>
        </pc:sldMkLst>
      </pc:sldChg>
      <pc:sldChg chg="modSp add mod">
        <pc:chgData name="Kavya Abeysundara" userId="1f6050f3a44159ab" providerId="LiveId" clId="{1C311BAB-5B43-444D-B4FC-562771A0D3D7}" dt="2025-07-08T11:28:18.368" v="6104" actId="20577"/>
        <pc:sldMkLst>
          <pc:docMk/>
          <pc:sldMk cId="1052998086" sldId="313"/>
        </pc:sldMkLst>
        <pc:spChg chg="mod">
          <ac:chgData name="Kavya Abeysundara" userId="1f6050f3a44159ab" providerId="LiveId" clId="{1C311BAB-5B43-444D-B4FC-562771A0D3D7}" dt="2025-07-08T11:28:18.368" v="6104" actId="20577"/>
          <ac:spMkLst>
            <pc:docMk/>
            <pc:sldMk cId="1052998086" sldId="313"/>
            <ac:spMk id="2" creationId="{8621AE4C-12EA-AD4E-A463-5D35B0987F15}"/>
          </ac:spMkLst>
        </pc:spChg>
        <pc:spChg chg="mod">
          <ac:chgData name="Kavya Abeysundara" userId="1f6050f3a44159ab" providerId="LiveId" clId="{1C311BAB-5B43-444D-B4FC-562771A0D3D7}" dt="2025-07-08T11:28:14.727" v="6099" actId="20577"/>
          <ac:spMkLst>
            <pc:docMk/>
            <pc:sldMk cId="1052998086" sldId="313"/>
            <ac:spMk id="4" creationId="{CDA4A2C6-8913-817D-15C2-5445B62F29D7}"/>
          </ac:spMkLst>
        </pc:spChg>
      </pc:sldChg>
      <pc:sldChg chg="del">
        <pc:chgData name="Kavya Abeysundara" userId="1f6050f3a44159ab" providerId="LiveId" clId="{1C311BAB-5B43-444D-B4FC-562771A0D3D7}" dt="2025-07-03T06:40:41.280" v="33" actId="2696"/>
        <pc:sldMkLst>
          <pc:docMk/>
          <pc:sldMk cId="2436803453" sldId="313"/>
        </pc:sldMkLst>
      </pc:sldChg>
      <pc:sldChg chg="del">
        <pc:chgData name="Kavya Abeysundara" userId="1f6050f3a44159ab" providerId="LiveId" clId="{1C311BAB-5B43-444D-B4FC-562771A0D3D7}" dt="2025-07-03T06:39:44.562" v="13" actId="2696"/>
        <pc:sldMkLst>
          <pc:docMk/>
          <pc:sldMk cId="1142475582" sldId="314"/>
        </pc:sldMkLst>
      </pc:sldChg>
      <pc:sldChg chg="modSp mod">
        <pc:chgData name="Kavya Abeysundara" userId="1f6050f3a44159ab" providerId="LiveId" clId="{1C311BAB-5B43-444D-B4FC-562771A0D3D7}" dt="2025-07-03T06:57:18.392" v="1062" actId="1076"/>
        <pc:sldMkLst>
          <pc:docMk/>
          <pc:sldMk cId="3510501691" sldId="315"/>
        </pc:sldMkLst>
        <pc:spChg chg="mod">
          <ac:chgData name="Kavya Abeysundara" userId="1f6050f3a44159ab" providerId="LiveId" clId="{1C311BAB-5B43-444D-B4FC-562771A0D3D7}" dt="2025-07-03T06:57:18.392" v="1062" actId="1076"/>
          <ac:spMkLst>
            <pc:docMk/>
            <pc:sldMk cId="3510501691" sldId="315"/>
            <ac:spMk id="7" creationId="{0113E5F8-820D-B8B8-96F2-65CC1A09D399}"/>
          </ac:spMkLst>
        </pc:spChg>
      </pc:sldChg>
      <pc:sldChg chg="del">
        <pc:chgData name="Kavya Abeysundara" userId="1f6050f3a44159ab" providerId="LiveId" clId="{1C311BAB-5B43-444D-B4FC-562771A0D3D7}" dt="2025-07-03T06:39:46.908" v="14" actId="2696"/>
        <pc:sldMkLst>
          <pc:docMk/>
          <pc:sldMk cId="235821884" sldId="318"/>
        </pc:sldMkLst>
      </pc:sldChg>
      <pc:sldChg chg="modSp add mod">
        <pc:chgData name="Kavya Abeysundara" userId="1f6050f3a44159ab" providerId="LiveId" clId="{1C311BAB-5B43-444D-B4FC-562771A0D3D7}" dt="2025-07-08T11:28:10.022" v="6096" actId="20577"/>
        <pc:sldMkLst>
          <pc:docMk/>
          <pc:sldMk cId="1764800261" sldId="318"/>
        </pc:sldMkLst>
        <pc:spChg chg="mod">
          <ac:chgData name="Kavya Abeysundara" userId="1f6050f3a44159ab" providerId="LiveId" clId="{1C311BAB-5B43-444D-B4FC-562771A0D3D7}" dt="2025-07-08T11:28:10.022" v="6096" actId="20577"/>
          <ac:spMkLst>
            <pc:docMk/>
            <pc:sldMk cId="1764800261" sldId="318"/>
            <ac:spMk id="2" creationId="{AF8EF626-0075-4748-A11C-1E890929CA3B}"/>
          </ac:spMkLst>
        </pc:spChg>
        <pc:spChg chg="mod">
          <ac:chgData name="Kavya Abeysundara" userId="1f6050f3a44159ab" providerId="LiveId" clId="{1C311BAB-5B43-444D-B4FC-562771A0D3D7}" dt="2025-07-08T11:28:06.032" v="6091" actId="20577"/>
          <ac:spMkLst>
            <pc:docMk/>
            <pc:sldMk cId="1764800261" sldId="318"/>
            <ac:spMk id="4" creationId="{77F24F01-C547-91B1-B57A-C09B21CA1E97}"/>
          </ac:spMkLst>
        </pc:spChg>
      </pc:sldChg>
      <pc:sldChg chg="del">
        <pc:chgData name="Kavya Abeysundara" userId="1f6050f3a44159ab" providerId="LiveId" clId="{1C311BAB-5B43-444D-B4FC-562771A0D3D7}" dt="2025-07-03T06:39:57.827" v="18" actId="2696"/>
        <pc:sldMkLst>
          <pc:docMk/>
          <pc:sldMk cId="309887909" sldId="319"/>
        </pc:sldMkLst>
      </pc:sldChg>
      <pc:sldChg chg="add del">
        <pc:chgData name="Kavya Abeysundara" userId="1f6050f3a44159ab" providerId="LiveId" clId="{1C311BAB-5B43-444D-B4FC-562771A0D3D7}" dt="2025-07-08T11:25:11" v="6052" actId="2696"/>
        <pc:sldMkLst>
          <pc:docMk/>
          <pc:sldMk cId="2934210611" sldId="319"/>
        </pc:sldMkLst>
      </pc:sldChg>
      <pc:sldChg chg="modSp add mod modNotesTx">
        <pc:chgData name="Kavya Abeysundara" userId="1f6050f3a44159ab" providerId="LiveId" clId="{1C311BAB-5B43-444D-B4FC-562771A0D3D7}" dt="2025-07-20T16:55:57.780" v="8885" actId="14"/>
        <pc:sldMkLst>
          <pc:docMk/>
          <pc:sldMk cId="758812929" sldId="320"/>
        </pc:sldMkLst>
        <pc:spChg chg="mod">
          <ac:chgData name="Kavya Abeysundara" userId="1f6050f3a44159ab" providerId="LiveId" clId="{1C311BAB-5B43-444D-B4FC-562771A0D3D7}" dt="2025-07-04T07:27:28.809" v="4557" actId="20577"/>
          <ac:spMkLst>
            <pc:docMk/>
            <pc:sldMk cId="758812929" sldId="320"/>
            <ac:spMk id="5" creationId="{04ED0AA6-2A1D-0254-C85D-5BBA374BC4F9}"/>
          </ac:spMkLst>
        </pc:spChg>
        <pc:spChg chg="mod">
          <ac:chgData name="Kavya Abeysundara" userId="1f6050f3a44159ab" providerId="LiveId" clId="{1C311BAB-5B43-444D-B4FC-562771A0D3D7}" dt="2025-07-04T07:27:26.314" v="4555" actId="20577"/>
          <ac:spMkLst>
            <pc:docMk/>
            <pc:sldMk cId="758812929" sldId="320"/>
            <ac:spMk id="6" creationId="{F82C57F3-3EC8-36F3-6D10-95BE57D3BCBB}"/>
          </ac:spMkLst>
        </pc:spChg>
      </pc:sldChg>
      <pc:sldChg chg="del">
        <pc:chgData name="Kavya Abeysundara" userId="1f6050f3a44159ab" providerId="LiveId" clId="{1C311BAB-5B43-444D-B4FC-562771A0D3D7}" dt="2025-07-03T06:40:39.224" v="32" actId="2696"/>
        <pc:sldMkLst>
          <pc:docMk/>
          <pc:sldMk cId="1989271483" sldId="320"/>
        </pc:sldMkLst>
      </pc:sldChg>
      <pc:sldChg chg="modSp mod modNotesTx">
        <pc:chgData name="Kavya Abeysundara" userId="1f6050f3a44159ab" providerId="LiveId" clId="{1C311BAB-5B43-444D-B4FC-562771A0D3D7}" dt="2025-07-07T12:33:06.601" v="5058" actId="20577"/>
        <pc:sldMkLst>
          <pc:docMk/>
          <pc:sldMk cId="1484574324" sldId="321"/>
        </pc:sldMkLst>
        <pc:spChg chg="mod">
          <ac:chgData name="Kavya Abeysundara" userId="1f6050f3a44159ab" providerId="LiveId" clId="{1C311BAB-5B43-444D-B4FC-562771A0D3D7}" dt="2025-07-05T17:12:26.865" v="4815" actId="20577"/>
          <ac:spMkLst>
            <pc:docMk/>
            <pc:sldMk cId="1484574324" sldId="321"/>
            <ac:spMk id="4" creationId="{BE37A238-D045-DCF8-24D8-039A7BA62D28}"/>
          </ac:spMkLst>
        </pc:spChg>
        <pc:spChg chg="mod">
          <ac:chgData name="Kavya Abeysundara" userId="1f6050f3a44159ab" providerId="LiveId" clId="{1C311BAB-5B43-444D-B4FC-562771A0D3D7}" dt="2025-07-03T06:49:07.481" v="159" actId="20577"/>
          <ac:spMkLst>
            <pc:docMk/>
            <pc:sldMk cId="1484574324" sldId="321"/>
            <ac:spMk id="5" creationId="{3434EFA9-3200-BED5-9943-F72AAD70F6F7}"/>
          </ac:spMkLst>
        </pc:spChg>
      </pc:sldChg>
      <pc:sldChg chg="addSp modSp mod modNotesTx">
        <pc:chgData name="Kavya Abeysundara" userId="1f6050f3a44159ab" providerId="LiveId" clId="{1C311BAB-5B43-444D-B4FC-562771A0D3D7}" dt="2025-07-07T12:24:21.083" v="5026" actId="20577"/>
        <pc:sldMkLst>
          <pc:docMk/>
          <pc:sldMk cId="1445123668" sldId="322"/>
        </pc:sldMkLst>
        <pc:spChg chg="mod">
          <ac:chgData name="Kavya Abeysundara" userId="1f6050f3a44159ab" providerId="LiveId" clId="{1C311BAB-5B43-444D-B4FC-562771A0D3D7}" dt="2025-07-03T06:47:50.212" v="79" actId="20577"/>
          <ac:spMkLst>
            <pc:docMk/>
            <pc:sldMk cId="1445123668" sldId="322"/>
            <ac:spMk id="4" creationId="{841E4332-8359-5282-0018-B523BD05577E}"/>
          </ac:spMkLst>
        </pc:spChg>
        <pc:spChg chg="mod">
          <ac:chgData name="Kavya Abeysundara" userId="1f6050f3a44159ab" providerId="LiveId" clId="{1C311BAB-5B43-444D-B4FC-562771A0D3D7}" dt="2025-07-03T06:47:44.687" v="74" actId="20577"/>
          <ac:spMkLst>
            <pc:docMk/>
            <pc:sldMk cId="1445123668" sldId="322"/>
            <ac:spMk id="5" creationId="{8AB62880-E728-8987-7EB5-D1A87EFD5BFB}"/>
          </ac:spMkLst>
        </pc:spChg>
        <pc:spChg chg="mod">
          <ac:chgData name="Kavya Abeysundara" userId="1f6050f3a44159ab" providerId="LiveId" clId="{1C311BAB-5B43-444D-B4FC-562771A0D3D7}" dt="2025-07-03T07:02:38.548" v="1102" actId="20577"/>
          <ac:spMkLst>
            <pc:docMk/>
            <pc:sldMk cId="1445123668" sldId="322"/>
            <ac:spMk id="6" creationId="{27A31023-D58E-273F-1B48-2332A4B5D97A}"/>
          </ac:spMkLst>
        </pc:spChg>
        <pc:spChg chg="mod">
          <ac:chgData name="Kavya Abeysundara" userId="1f6050f3a44159ab" providerId="LiveId" clId="{1C311BAB-5B43-444D-B4FC-562771A0D3D7}" dt="2025-07-03T07:01:31.803" v="1081" actId="20577"/>
          <ac:spMkLst>
            <pc:docMk/>
            <pc:sldMk cId="1445123668" sldId="322"/>
            <ac:spMk id="8" creationId="{AC792A29-3546-3EDA-8333-12B3B3B35E3C}"/>
          </ac:spMkLst>
        </pc:spChg>
      </pc:sldChg>
      <pc:sldChg chg="modSp mod modNotesTx">
        <pc:chgData name="Kavya Abeysundara" userId="1f6050f3a44159ab" providerId="LiveId" clId="{1C311BAB-5B43-444D-B4FC-562771A0D3D7}" dt="2025-07-05T17:12:10.994" v="4809" actId="20577"/>
        <pc:sldMkLst>
          <pc:docMk/>
          <pc:sldMk cId="3044101332" sldId="323"/>
        </pc:sldMkLst>
        <pc:spChg chg="mod">
          <ac:chgData name="Kavya Abeysundara" userId="1f6050f3a44159ab" providerId="LiveId" clId="{1C311BAB-5B43-444D-B4FC-562771A0D3D7}" dt="2025-07-05T17:12:10.994" v="4809" actId="20577"/>
          <ac:spMkLst>
            <pc:docMk/>
            <pc:sldMk cId="3044101332" sldId="323"/>
            <ac:spMk id="4" creationId="{0A7723C3-AA05-FE09-EC1C-20ABF6C31D83}"/>
          </ac:spMkLst>
        </pc:spChg>
        <pc:spChg chg="mod">
          <ac:chgData name="Kavya Abeysundara" userId="1f6050f3a44159ab" providerId="LiveId" clId="{1C311BAB-5B43-444D-B4FC-562771A0D3D7}" dt="2025-07-03T06:48:06.609" v="103" actId="20577"/>
          <ac:spMkLst>
            <pc:docMk/>
            <pc:sldMk cId="3044101332" sldId="323"/>
            <ac:spMk id="5" creationId="{6D647275-D783-E5AA-BC40-2C63813B2D93}"/>
          </ac:spMkLst>
        </pc:spChg>
        <pc:spChg chg="mod">
          <ac:chgData name="Kavya Abeysundara" userId="1f6050f3a44159ab" providerId="LiveId" clId="{1C311BAB-5B43-444D-B4FC-562771A0D3D7}" dt="2025-07-03T07:03:49.311" v="1135" actId="20577"/>
          <ac:spMkLst>
            <pc:docMk/>
            <pc:sldMk cId="3044101332" sldId="323"/>
            <ac:spMk id="10" creationId="{7D9E8109-3881-C373-D588-A35F72156981}"/>
          </ac:spMkLst>
        </pc:spChg>
      </pc:sldChg>
      <pc:sldChg chg="modSp mod modNotesTx">
        <pc:chgData name="Kavya Abeysundara" userId="1f6050f3a44159ab" providerId="LiveId" clId="{1C311BAB-5B43-444D-B4FC-562771A0D3D7}" dt="2025-07-07T12:35:13.176" v="5256" actId="20577"/>
        <pc:sldMkLst>
          <pc:docMk/>
          <pc:sldMk cId="1647134179" sldId="324"/>
        </pc:sldMkLst>
        <pc:spChg chg="mod">
          <ac:chgData name="Kavya Abeysundara" userId="1f6050f3a44159ab" providerId="LiveId" clId="{1C311BAB-5B43-444D-B4FC-562771A0D3D7}" dt="2025-07-05T17:12:31.062" v="4817" actId="20577"/>
          <ac:spMkLst>
            <pc:docMk/>
            <pc:sldMk cId="1647134179" sldId="324"/>
            <ac:spMk id="4" creationId="{B8EF5F6D-CA76-5247-E723-0475158AE61F}"/>
          </ac:spMkLst>
        </pc:spChg>
        <pc:spChg chg="mod">
          <ac:chgData name="Kavya Abeysundara" userId="1f6050f3a44159ab" providerId="LiveId" clId="{1C311BAB-5B43-444D-B4FC-562771A0D3D7}" dt="2025-07-03T06:49:16.183" v="175" actId="20577"/>
          <ac:spMkLst>
            <pc:docMk/>
            <pc:sldMk cId="1647134179" sldId="324"/>
            <ac:spMk id="5" creationId="{2FF97CF3-D498-E24E-E41A-DB11248C9DB4}"/>
          </ac:spMkLst>
        </pc:spChg>
      </pc:sldChg>
      <pc:sldChg chg="addSp delSp modSp mod modNotesTx">
        <pc:chgData name="Kavya Abeysundara" userId="1f6050f3a44159ab" providerId="LiveId" clId="{1C311BAB-5B43-444D-B4FC-562771A0D3D7}" dt="2025-07-20T16:10:57.489" v="8711" actId="20577"/>
        <pc:sldMkLst>
          <pc:docMk/>
          <pc:sldMk cId="1898835574" sldId="325"/>
        </pc:sldMkLst>
        <pc:spChg chg="mod">
          <ac:chgData name="Kavya Abeysundara" userId="1f6050f3a44159ab" providerId="LiveId" clId="{1C311BAB-5B43-444D-B4FC-562771A0D3D7}" dt="2025-07-04T07:34:54.441" v="4626" actId="1076"/>
          <ac:spMkLst>
            <pc:docMk/>
            <pc:sldMk cId="1898835574" sldId="325"/>
            <ac:spMk id="4" creationId="{1E11BAEB-A572-B40C-C60D-13615B30D27E}"/>
          </ac:spMkLst>
        </pc:spChg>
        <pc:spChg chg="mod">
          <ac:chgData name="Kavya Abeysundara" userId="1f6050f3a44159ab" providerId="LiveId" clId="{1C311BAB-5B43-444D-B4FC-562771A0D3D7}" dt="2025-07-04T07:34:22.059" v="4615" actId="1076"/>
          <ac:spMkLst>
            <pc:docMk/>
            <pc:sldMk cId="1898835574" sldId="325"/>
            <ac:spMk id="5" creationId="{F70A8CFD-6802-D4AF-F629-53705E186338}"/>
          </ac:spMkLst>
        </pc:spChg>
        <pc:spChg chg="mod">
          <ac:chgData name="Kavya Abeysundara" userId="1f6050f3a44159ab" providerId="LiveId" clId="{1C311BAB-5B43-444D-B4FC-562771A0D3D7}" dt="2025-07-05T17:12:07.861" v="4807" actId="1076"/>
          <ac:spMkLst>
            <pc:docMk/>
            <pc:sldMk cId="1898835574" sldId="325"/>
            <ac:spMk id="7" creationId="{63C21B02-8836-F7CF-CBA8-746734E4C56E}"/>
          </ac:spMkLst>
        </pc:spChg>
        <pc:spChg chg="mod">
          <ac:chgData name="Kavya Abeysundara" userId="1f6050f3a44159ab" providerId="LiveId" clId="{1C311BAB-5B43-444D-B4FC-562771A0D3D7}" dt="2025-07-03T06:47:57.397" v="87" actId="20577"/>
          <ac:spMkLst>
            <pc:docMk/>
            <pc:sldMk cId="1898835574" sldId="325"/>
            <ac:spMk id="8" creationId="{594A90F0-A5BD-68DD-CB4B-965E2121B633}"/>
          </ac:spMkLst>
        </pc:spChg>
        <pc:picChg chg="add mod">
          <ac:chgData name="Kavya Abeysundara" userId="1f6050f3a44159ab" providerId="LiveId" clId="{1C311BAB-5B43-444D-B4FC-562771A0D3D7}" dt="2025-07-04T07:35:47.014" v="4747" actId="1076"/>
          <ac:picMkLst>
            <pc:docMk/>
            <pc:sldMk cId="1898835574" sldId="325"/>
            <ac:picMk id="2" creationId="{0A27FD92-707E-2ADD-FD93-4FDF7BA796FC}"/>
          </ac:picMkLst>
        </pc:picChg>
      </pc:sldChg>
      <pc:sldChg chg="modSp mod modNotesTx">
        <pc:chgData name="Kavya Abeysundara" userId="1f6050f3a44159ab" providerId="LiveId" clId="{1C311BAB-5B43-444D-B4FC-562771A0D3D7}" dt="2025-07-07T12:36:39.681" v="5342" actId="20577"/>
        <pc:sldMkLst>
          <pc:docMk/>
          <pc:sldMk cId="2083196506" sldId="326"/>
        </pc:sldMkLst>
        <pc:spChg chg="mod">
          <ac:chgData name="Kavya Abeysundara" userId="1f6050f3a44159ab" providerId="LiveId" clId="{1C311BAB-5B43-444D-B4FC-562771A0D3D7}" dt="2025-07-03T06:49:59.695" v="230" actId="20577"/>
          <ac:spMkLst>
            <pc:docMk/>
            <pc:sldMk cId="2083196506" sldId="326"/>
            <ac:spMk id="2" creationId="{82B927A4-CA68-289C-D479-E4053AF85875}"/>
          </ac:spMkLst>
        </pc:spChg>
        <pc:spChg chg="mod">
          <ac:chgData name="Kavya Abeysundara" userId="1f6050f3a44159ab" providerId="LiveId" clId="{1C311BAB-5B43-444D-B4FC-562771A0D3D7}" dt="2025-07-05T17:12:40.886" v="4821" actId="20577"/>
          <ac:spMkLst>
            <pc:docMk/>
            <pc:sldMk cId="2083196506" sldId="326"/>
            <ac:spMk id="6" creationId="{94601D05-6A7C-00E3-1699-B674CAFB10D0}"/>
          </ac:spMkLst>
        </pc:spChg>
      </pc:sldChg>
      <pc:sldChg chg="modSp mod modNotesTx">
        <pc:chgData name="Kavya Abeysundara" userId="1f6050f3a44159ab" providerId="LiveId" clId="{1C311BAB-5B43-444D-B4FC-562771A0D3D7}" dt="2025-07-07T12:27:54.893" v="5048" actId="20577"/>
        <pc:sldMkLst>
          <pc:docMk/>
          <pc:sldMk cId="3733035458" sldId="327"/>
        </pc:sldMkLst>
        <pc:spChg chg="mod">
          <ac:chgData name="Kavya Abeysundara" userId="1f6050f3a44159ab" providerId="LiveId" clId="{1C311BAB-5B43-444D-B4FC-562771A0D3D7}" dt="2025-07-05T17:12:23.321" v="4813" actId="20577"/>
          <ac:spMkLst>
            <pc:docMk/>
            <pc:sldMk cId="3733035458" sldId="327"/>
            <ac:spMk id="4" creationId="{620331A7-04DA-710B-A5C2-D9DD18BDE0B0}"/>
          </ac:spMkLst>
        </pc:spChg>
        <pc:spChg chg="mod">
          <ac:chgData name="Kavya Abeysundara" userId="1f6050f3a44159ab" providerId="LiveId" clId="{1C311BAB-5B43-444D-B4FC-562771A0D3D7}" dt="2025-07-03T06:48:25.349" v="120" actId="20577"/>
          <ac:spMkLst>
            <pc:docMk/>
            <pc:sldMk cId="3733035458" sldId="327"/>
            <ac:spMk id="6" creationId="{733B6916-CA54-3132-4AF6-1F6F052493A6}"/>
          </ac:spMkLst>
        </pc:spChg>
      </pc:sldChg>
      <pc:sldChg chg="modSp mod modNotesTx">
        <pc:chgData name="Kavya Abeysundara" userId="1f6050f3a44159ab" providerId="LiveId" clId="{1C311BAB-5B43-444D-B4FC-562771A0D3D7}" dt="2025-07-05T17:12:35.508" v="4819" actId="20577"/>
        <pc:sldMkLst>
          <pc:docMk/>
          <pc:sldMk cId="2854118937" sldId="328"/>
        </pc:sldMkLst>
        <pc:spChg chg="mod">
          <ac:chgData name="Kavya Abeysundara" userId="1f6050f3a44159ab" providerId="LiveId" clId="{1C311BAB-5B43-444D-B4FC-562771A0D3D7}" dt="2025-07-04T07:01:59.548" v="3953" actId="14100"/>
          <ac:spMkLst>
            <pc:docMk/>
            <pc:sldMk cId="2854118937" sldId="328"/>
            <ac:spMk id="5" creationId="{FFDCAEA0-E9C8-CE48-BA3B-6E954B6A6C59}"/>
          </ac:spMkLst>
        </pc:spChg>
        <pc:spChg chg="mod">
          <ac:chgData name="Kavya Abeysundara" userId="1f6050f3a44159ab" providerId="LiveId" clId="{1C311BAB-5B43-444D-B4FC-562771A0D3D7}" dt="2025-07-05T17:12:35.508" v="4819" actId="20577"/>
          <ac:spMkLst>
            <pc:docMk/>
            <pc:sldMk cId="2854118937" sldId="328"/>
            <ac:spMk id="16" creationId="{23977353-F817-EB11-384C-29E951CBF8A6}"/>
          </ac:spMkLst>
        </pc:spChg>
        <pc:spChg chg="mod">
          <ac:chgData name="Kavya Abeysundara" userId="1f6050f3a44159ab" providerId="LiveId" clId="{1C311BAB-5B43-444D-B4FC-562771A0D3D7}" dt="2025-07-03T06:49:26.576" v="191" actId="20577"/>
          <ac:spMkLst>
            <pc:docMk/>
            <pc:sldMk cId="2854118937" sldId="328"/>
            <ac:spMk id="17" creationId="{06FCE4B0-4FDA-67E8-84D8-8ED6DF14C4C0}"/>
          </ac:spMkLst>
        </pc:spChg>
      </pc:sldChg>
      <pc:sldChg chg="modSp add mod">
        <pc:chgData name="Kavya Abeysundara" userId="1f6050f3a44159ab" providerId="LiveId" clId="{1C311BAB-5B43-444D-B4FC-562771A0D3D7}" dt="2025-07-03T06:50:51.639" v="301" actId="20577"/>
        <pc:sldMkLst>
          <pc:docMk/>
          <pc:sldMk cId="356220732" sldId="329"/>
        </pc:sldMkLst>
        <pc:spChg chg="mod">
          <ac:chgData name="Kavya Abeysundara" userId="1f6050f3a44159ab" providerId="LiveId" clId="{1C311BAB-5B43-444D-B4FC-562771A0D3D7}" dt="2025-07-03T06:50:51.639" v="301" actId="20577"/>
          <ac:spMkLst>
            <pc:docMk/>
            <pc:sldMk cId="356220732" sldId="329"/>
            <ac:spMk id="5" creationId="{BB9801B7-30C5-94BA-D6DE-36A383FD238C}"/>
          </ac:spMkLst>
        </pc:spChg>
        <pc:spChg chg="mod">
          <ac:chgData name="Kavya Abeysundara" userId="1f6050f3a44159ab" providerId="LiveId" clId="{1C311BAB-5B43-444D-B4FC-562771A0D3D7}" dt="2025-07-03T06:50:46.093" v="291" actId="20577"/>
          <ac:spMkLst>
            <pc:docMk/>
            <pc:sldMk cId="356220732" sldId="329"/>
            <ac:spMk id="6" creationId="{95170EDF-357C-253A-1689-A5E058B049AD}"/>
          </ac:spMkLst>
        </pc:spChg>
      </pc:sldChg>
      <pc:sldChg chg="modSp add mod ord">
        <pc:chgData name="Kavya Abeysundara" userId="1f6050f3a44159ab" providerId="LiveId" clId="{1C311BAB-5B43-444D-B4FC-562771A0D3D7}" dt="2025-07-04T07:25:37.589" v="4439"/>
        <pc:sldMkLst>
          <pc:docMk/>
          <pc:sldMk cId="3613150124" sldId="330"/>
        </pc:sldMkLst>
        <pc:spChg chg="mod">
          <ac:chgData name="Kavya Abeysundara" userId="1f6050f3a44159ab" providerId="LiveId" clId="{1C311BAB-5B43-444D-B4FC-562771A0D3D7}" dt="2025-07-03T06:50:56.983" v="307" actId="20577"/>
          <ac:spMkLst>
            <pc:docMk/>
            <pc:sldMk cId="3613150124" sldId="330"/>
            <ac:spMk id="2" creationId="{F0E1A02E-5026-3ACB-90A5-2EF8E809B503}"/>
          </ac:spMkLst>
        </pc:spChg>
      </pc:sldChg>
      <pc:sldChg chg="modSp add mod modNotesTx">
        <pc:chgData name="Kavya Abeysundara" userId="1f6050f3a44159ab" providerId="LiveId" clId="{1C311BAB-5B43-444D-B4FC-562771A0D3D7}" dt="2025-07-07T12:42:58.929" v="5733" actId="20577"/>
        <pc:sldMkLst>
          <pc:docMk/>
          <pc:sldMk cId="3166420218" sldId="331"/>
        </pc:sldMkLst>
        <pc:spChg chg="mod">
          <ac:chgData name="Kavya Abeysundara" userId="1f6050f3a44159ab" providerId="LiveId" clId="{1C311BAB-5B43-444D-B4FC-562771A0D3D7}" dt="2025-07-04T07:27:41.463" v="4561" actId="20577"/>
          <ac:spMkLst>
            <pc:docMk/>
            <pc:sldMk cId="3166420218" sldId="331"/>
            <ac:spMk id="2" creationId="{8796EDDE-07B7-EACB-8628-A1BF624DDE4E}"/>
          </ac:spMkLst>
        </pc:spChg>
        <pc:spChg chg="mod">
          <ac:chgData name="Kavya Abeysundara" userId="1f6050f3a44159ab" providerId="LiveId" clId="{1C311BAB-5B43-444D-B4FC-562771A0D3D7}" dt="2025-07-04T07:27:38.711" v="4559" actId="20577"/>
          <ac:spMkLst>
            <pc:docMk/>
            <pc:sldMk cId="3166420218" sldId="331"/>
            <ac:spMk id="4" creationId="{9248C8DB-2D34-E235-7E56-500AF266D26D}"/>
          </ac:spMkLst>
        </pc:spChg>
      </pc:sldChg>
      <pc:sldChg chg="modSp add mod">
        <pc:chgData name="Kavya Abeysundara" userId="1f6050f3a44159ab" providerId="LiveId" clId="{1C311BAB-5B43-444D-B4FC-562771A0D3D7}" dt="2025-07-04T07:27:47.828" v="4567" actId="20577"/>
        <pc:sldMkLst>
          <pc:docMk/>
          <pc:sldMk cId="3489530624" sldId="332"/>
        </pc:sldMkLst>
        <pc:spChg chg="mod">
          <ac:chgData name="Kavya Abeysundara" userId="1f6050f3a44159ab" providerId="LiveId" clId="{1C311BAB-5B43-444D-B4FC-562771A0D3D7}" dt="2025-07-04T07:27:47.828" v="4567" actId="20577"/>
          <ac:spMkLst>
            <pc:docMk/>
            <pc:sldMk cId="3489530624" sldId="332"/>
            <ac:spMk id="7" creationId="{25A0CBE5-1A99-ACFF-008A-859B76432A70}"/>
          </ac:spMkLst>
        </pc:spChg>
        <pc:spChg chg="mod">
          <ac:chgData name="Kavya Abeysundara" userId="1f6050f3a44159ab" providerId="LiveId" clId="{1C311BAB-5B43-444D-B4FC-562771A0D3D7}" dt="2025-07-04T07:27:44.936" v="4565" actId="20577"/>
          <ac:spMkLst>
            <pc:docMk/>
            <pc:sldMk cId="3489530624" sldId="332"/>
            <ac:spMk id="8" creationId="{223B2EC0-A9A6-9035-D971-DF85D813A78D}"/>
          </ac:spMkLst>
        </pc:spChg>
      </pc:sldChg>
      <pc:sldChg chg="modSp add mod">
        <pc:chgData name="Kavya Abeysundara" userId="1f6050f3a44159ab" providerId="LiveId" clId="{1C311BAB-5B43-444D-B4FC-562771A0D3D7}" dt="2025-07-04T07:27:54.275" v="4571" actId="20577"/>
        <pc:sldMkLst>
          <pc:docMk/>
          <pc:sldMk cId="1593323937" sldId="333"/>
        </pc:sldMkLst>
        <pc:spChg chg="mod">
          <ac:chgData name="Kavya Abeysundara" userId="1f6050f3a44159ab" providerId="LiveId" clId="{1C311BAB-5B43-444D-B4FC-562771A0D3D7}" dt="2025-07-04T07:27:54.275" v="4571" actId="20577"/>
          <ac:spMkLst>
            <pc:docMk/>
            <pc:sldMk cId="1593323937" sldId="333"/>
            <ac:spMk id="2" creationId="{B5805FEF-A02A-DE3B-EE84-0A33E8D0FA41}"/>
          </ac:spMkLst>
        </pc:spChg>
        <pc:spChg chg="mod">
          <ac:chgData name="Kavya Abeysundara" userId="1f6050f3a44159ab" providerId="LiveId" clId="{1C311BAB-5B43-444D-B4FC-562771A0D3D7}" dt="2025-07-04T07:27:50.873" v="4569" actId="20577"/>
          <ac:spMkLst>
            <pc:docMk/>
            <pc:sldMk cId="1593323937" sldId="333"/>
            <ac:spMk id="4" creationId="{09B8D155-CF29-843B-132C-1E60731AD97D}"/>
          </ac:spMkLst>
        </pc:spChg>
      </pc:sldChg>
      <pc:sldChg chg="modSp add mod modNotesTx">
        <pc:chgData name="Kavya Abeysundara" userId="1f6050f3a44159ab" providerId="LiveId" clId="{1C311BAB-5B43-444D-B4FC-562771A0D3D7}" dt="2025-07-07T12:47:17.747" v="5739" actId="20577"/>
        <pc:sldMkLst>
          <pc:docMk/>
          <pc:sldMk cId="2737030753" sldId="334"/>
        </pc:sldMkLst>
        <pc:spChg chg="mod">
          <ac:chgData name="Kavya Abeysundara" userId="1f6050f3a44159ab" providerId="LiveId" clId="{1C311BAB-5B43-444D-B4FC-562771A0D3D7}" dt="2025-07-04T07:28:03.202" v="4575" actId="20577"/>
          <ac:spMkLst>
            <pc:docMk/>
            <pc:sldMk cId="2737030753" sldId="334"/>
            <ac:spMk id="2" creationId="{EEBBDFC2-FBDB-FD72-7668-525191617FF0}"/>
          </ac:spMkLst>
        </pc:spChg>
        <pc:spChg chg="mod">
          <ac:chgData name="Kavya Abeysundara" userId="1f6050f3a44159ab" providerId="LiveId" clId="{1C311BAB-5B43-444D-B4FC-562771A0D3D7}" dt="2025-07-04T07:27:58.649" v="4573" actId="20577"/>
          <ac:spMkLst>
            <pc:docMk/>
            <pc:sldMk cId="2737030753" sldId="334"/>
            <ac:spMk id="4" creationId="{D33856DE-CB9C-321A-B8C4-750E3DA3D76E}"/>
          </ac:spMkLst>
        </pc:spChg>
      </pc:sldChg>
      <pc:sldChg chg="add del">
        <pc:chgData name="Kavya Abeysundara" userId="1f6050f3a44159ab" providerId="LiveId" clId="{1C311BAB-5B43-444D-B4FC-562771A0D3D7}" dt="2025-07-04T07:29:34.526" v="4593"/>
        <pc:sldMkLst>
          <pc:docMk/>
          <pc:sldMk cId="954227475" sldId="335"/>
        </pc:sldMkLst>
      </pc:sldChg>
      <pc:sldChg chg="modSp add mod modNotesTx">
        <pc:chgData name="Kavya Abeysundara" userId="1f6050f3a44159ab" providerId="LiveId" clId="{1C311BAB-5B43-444D-B4FC-562771A0D3D7}" dt="2025-07-05T17:18:37.643" v="4980" actId="20577"/>
        <pc:sldMkLst>
          <pc:docMk/>
          <pc:sldMk cId="3638704695" sldId="335"/>
        </pc:sldMkLst>
        <pc:spChg chg="mod">
          <ac:chgData name="Kavya Abeysundara" userId="1f6050f3a44159ab" providerId="LiveId" clId="{1C311BAB-5B43-444D-B4FC-562771A0D3D7}" dt="2025-07-05T17:17:51.455" v="4835" actId="20577"/>
          <ac:spMkLst>
            <pc:docMk/>
            <pc:sldMk cId="3638704695" sldId="335"/>
            <ac:spMk id="4" creationId="{E627EC86-0A4C-C613-2377-90D54A079DA8}"/>
          </ac:spMkLst>
        </pc:spChg>
        <pc:spChg chg="mod">
          <ac:chgData name="Kavya Abeysundara" userId="1f6050f3a44159ab" providerId="LiveId" clId="{1C311BAB-5B43-444D-B4FC-562771A0D3D7}" dt="2025-07-05T17:17:57.076" v="4840" actId="20577"/>
          <ac:spMkLst>
            <pc:docMk/>
            <pc:sldMk cId="3638704695" sldId="335"/>
            <ac:spMk id="6" creationId="{63E8707C-A1A2-359E-9223-5BD9900C5411}"/>
          </ac:spMkLst>
        </pc:spChg>
      </pc:sldChg>
      <pc:sldChg chg="delSp modSp add del mod delAnim modNotesTx">
        <pc:chgData name="Kavya Abeysundara" userId="1f6050f3a44159ab" providerId="LiveId" clId="{1C311BAB-5B43-444D-B4FC-562771A0D3D7}" dt="2025-07-08T11:39:40.113" v="7732" actId="478"/>
        <pc:sldMkLst>
          <pc:docMk/>
          <pc:sldMk cId="4206524852" sldId="336"/>
        </pc:sldMkLst>
        <pc:spChg chg="mod">
          <ac:chgData name="Kavya Abeysundara" userId="1f6050f3a44159ab" providerId="LiveId" clId="{1C311BAB-5B43-444D-B4FC-562771A0D3D7}" dt="2025-07-08T11:32:41.295" v="6172" actId="20577"/>
          <ac:spMkLst>
            <pc:docMk/>
            <pc:sldMk cId="4206524852" sldId="336"/>
            <ac:spMk id="7" creationId="{AB1E6755-3B2B-249C-1084-571FBDBB64E4}"/>
          </ac:spMkLst>
        </pc:spChg>
        <pc:spChg chg="mod">
          <ac:chgData name="Kavya Abeysundara" userId="1f6050f3a44159ab" providerId="LiveId" clId="{1C311BAB-5B43-444D-B4FC-562771A0D3D7}" dt="2025-07-08T11:21:33.161" v="6051" actId="20577"/>
          <ac:spMkLst>
            <pc:docMk/>
            <pc:sldMk cId="4206524852" sldId="336"/>
            <ac:spMk id="8" creationId="{876A1CAC-BD23-453D-A245-82BD3D7FD809}"/>
          </ac:spMkLst>
        </pc:spChg>
      </pc:sldChg>
      <pc:sldChg chg="addSp delSp modSp add mod">
        <pc:chgData name="Kavya Abeysundara" userId="1f6050f3a44159ab" providerId="LiveId" clId="{1C311BAB-5B43-444D-B4FC-562771A0D3D7}" dt="2025-07-07T12:57:05.290" v="5930" actId="20577"/>
        <pc:sldMkLst>
          <pc:docMk/>
          <pc:sldMk cId="3041052351" sldId="337"/>
        </pc:sldMkLst>
        <pc:spChg chg="add mod">
          <ac:chgData name="Kavya Abeysundara" userId="1f6050f3a44159ab" providerId="LiveId" clId="{1C311BAB-5B43-444D-B4FC-562771A0D3D7}" dt="2025-07-07T12:56:55.755" v="5893"/>
          <ac:spMkLst>
            <pc:docMk/>
            <pc:sldMk cId="3041052351" sldId="337"/>
            <ac:spMk id="6" creationId="{67C33FCC-A104-8F37-C723-CF4F05FBCB77}"/>
          </ac:spMkLst>
        </pc:spChg>
        <pc:spChg chg="add mod">
          <ac:chgData name="Kavya Abeysundara" userId="1f6050f3a44159ab" providerId="LiveId" clId="{1C311BAB-5B43-444D-B4FC-562771A0D3D7}" dt="2025-07-07T12:57:05.290" v="5930" actId="20577"/>
          <ac:spMkLst>
            <pc:docMk/>
            <pc:sldMk cId="3041052351" sldId="337"/>
            <ac:spMk id="9" creationId="{2983F81A-24F0-24C3-D6F6-77C060AC9DA8}"/>
          </ac:spMkLst>
        </pc:spChg>
      </pc:sldChg>
      <pc:sldChg chg="add del">
        <pc:chgData name="Kavya Abeysundara" userId="1f6050f3a44159ab" providerId="LiveId" clId="{1C311BAB-5B43-444D-B4FC-562771A0D3D7}" dt="2025-07-07T13:06:10.832" v="5945" actId="2696"/>
        <pc:sldMkLst>
          <pc:docMk/>
          <pc:sldMk cId="3461589072" sldId="338"/>
        </pc:sldMkLst>
      </pc:sldChg>
      <pc:sldChg chg="add del">
        <pc:chgData name="Kavya Abeysundara" userId="1f6050f3a44159ab" providerId="LiveId" clId="{1C311BAB-5B43-444D-B4FC-562771A0D3D7}" dt="2025-07-08T11:25:34.583" v="6053" actId="2696"/>
        <pc:sldMkLst>
          <pc:docMk/>
          <pc:sldMk cId="4084651103" sldId="338"/>
        </pc:sldMkLst>
      </pc:sldChg>
      <pc:sldChg chg="add del">
        <pc:chgData name="Kavya Abeysundara" userId="1f6050f3a44159ab" providerId="LiveId" clId="{1C311BAB-5B43-444D-B4FC-562771A0D3D7}" dt="2025-07-07T13:03:26.203" v="5941"/>
        <pc:sldMkLst>
          <pc:docMk/>
          <pc:sldMk cId="2767723928" sldId="339"/>
        </pc:sldMkLst>
      </pc:sldChg>
      <pc:sldChg chg="modSp add mod">
        <pc:chgData name="Kavya Abeysundara" userId="1f6050f3a44159ab" providerId="LiveId" clId="{1C311BAB-5B43-444D-B4FC-562771A0D3D7}" dt="2025-07-08T11:28:45.327" v="6120" actId="20577"/>
        <pc:sldMkLst>
          <pc:docMk/>
          <pc:sldMk cId="3167702961" sldId="339"/>
        </pc:sldMkLst>
        <pc:spChg chg="mod">
          <ac:chgData name="Kavya Abeysundara" userId="1f6050f3a44159ab" providerId="LiveId" clId="{1C311BAB-5B43-444D-B4FC-562771A0D3D7}" dt="2025-07-08T11:28:45.327" v="6120" actId="20577"/>
          <ac:spMkLst>
            <pc:docMk/>
            <pc:sldMk cId="3167702961" sldId="339"/>
            <ac:spMk id="2" creationId="{7EBBDB9A-0784-83E3-ACDD-BCF3D876A827}"/>
          </ac:spMkLst>
        </pc:spChg>
        <pc:spChg chg="mod">
          <ac:chgData name="Kavya Abeysundara" userId="1f6050f3a44159ab" providerId="LiveId" clId="{1C311BAB-5B43-444D-B4FC-562771A0D3D7}" dt="2025-07-08T11:28:39.871" v="6115" actId="20577"/>
          <ac:spMkLst>
            <pc:docMk/>
            <pc:sldMk cId="3167702961" sldId="339"/>
            <ac:spMk id="4" creationId="{28997DD7-83C9-9F8A-B4B6-075DA8497CF9}"/>
          </ac:spMkLst>
        </pc:spChg>
      </pc:sldChg>
      <pc:sldChg chg="add del">
        <pc:chgData name="Kavya Abeysundara" userId="1f6050f3a44159ab" providerId="LiveId" clId="{1C311BAB-5B43-444D-B4FC-562771A0D3D7}" dt="2025-07-07T13:03:25.502" v="5940"/>
        <pc:sldMkLst>
          <pc:docMk/>
          <pc:sldMk cId="1136945088" sldId="340"/>
        </pc:sldMkLst>
      </pc:sldChg>
      <pc:sldChg chg="addSp delSp modSp add mod modNotesTx">
        <pc:chgData name="Kavya Abeysundara" userId="1f6050f3a44159ab" providerId="LiveId" clId="{1C311BAB-5B43-444D-B4FC-562771A0D3D7}" dt="2025-07-08T11:40:02.455" v="7733" actId="1076"/>
        <pc:sldMkLst>
          <pc:docMk/>
          <pc:sldMk cId="3472549310" sldId="2938"/>
        </pc:sldMkLst>
        <pc:spChg chg="mod">
          <ac:chgData name="Kavya Abeysundara" userId="1f6050f3a44159ab" providerId="LiveId" clId="{1C311BAB-5B43-444D-B4FC-562771A0D3D7}" dt="2025-07-08T11:29:01.480" v="6125" actId="14100"/>
          <ac:spMkLst>
            <pc:docMk/>
            <pc:sldMk cId="3472549310" sldId="2938"/>
            <ac:spMk id="2" creationId="{88479EF0-D836-20C0-FDA0-F9EFEAC12578}"/>
          </ac:spMkLst>
        </pc:spChg>
        <pc:spChg chg="add mod">
          <ac:chgData name="Kavya Abeysundara" userId="1f6050f3a44159ab" providerId="LiveId" clId="{1C311BAB-5B43-444D-B4FC-562771A0D3D7}" dt="2025-07-08T11:27:53.017" v="6088" actId="20577"/>
          <ac:spMkLst>
            <pc:docMk/>
            <pc:sldMk cId="3472549310" sldId="2938"/>
            <ac:spMk id="3" creationId="{7E164523-804B-8FAC-2BD4-277865C1B5A4}"/>
          </ac:spMkLst>
        </pc:spChg>
        <pc:spChg chg="add mod">
          <ac:chgData name="Kavya Abeysundara" userId="1f6050f3a44159ab" providerId="LiveId" clId="{1C311BAB-5B43-444D-B4FC-562771A0D3D7}" dt="2025-07-08T11:27:08.143" v="6067"/>
          <ac:spMkLst>
            <pc:docMk/>
            <pc:sldMk cId="3472549310" sldId="2938"/>
            <ac:spMk id="4" creationId="{587690EC-8D10-BEDF-14AD-8E67E642F1FF}"/>
          </ac:spMkLst>
        </pc:spChg>
        <pc:spChg chg="mod">
          <ac:chgData name="Kavya Abeysundara" userId="1f6050f3a44159ab" providerId="LiveId" clId="{1C311BAB-5B43-444D-B4FC-562771A0D3D7}" dt="2025-07-08T11:40:02.455" v="7733" actId="1076"/>
          <ac:spMkLst>
            <pc:docMk/>
            <pc:sldMk cId="3472549310" sldId="2938"/>
            <ac:spMk id="6" creationId="{E946843C-4AE2-EA9C-709C-AB6598601FAE}"/>
          </ac:spMkLst>
        </pc:spChg>
      </pc:sldChg>
      <pc:sldChg chg="delSp new del mod">
        <pc:chgData name="Kavya Abeysundara" userId="1f6050f3a44159ab" providerId="LiveId" clId="{1C311BAB-5B43-444D-B4FC-562771A0D3D7}" dt="2025-07-20T16:11:08.176" v="8712" actId="2696"/>
        <pc:sldMkLst>
          <pc:docMk/>
          <pc:sldMk cId="2254597571" sldId="2939"/>
        </pc:sldMkLst>
        <pc:spChg chg="del">
          <ac:chgData name="Kavya Abeysundara" userId="1f6050f3a44159ab" providerId="LiveId" clId="{1C311BAB-5B43-444D-B4FC-562771A0D3D7}" dt="2025-07-20T16:07:41.871" v="7735" actId="478"/>
          <ac:spMkLst>
            <pc:docMk/>
            <pc:sldMk cId="2254597571" sldId="2939"/>
            <ac:spMk id="2" creationId="{FC0C48E0-6CE2-A589-1DF5-6CB6317C6961}"/>
          </ac:spMkLst>
        </pc:spChg>
        <pc:spChg chg="del">
          <ac:chgData name="Kavya Abeysundara" userId="1f6050f3a44159ab" providerId="LiveId" clId="{1C311BAB-5B43-444D-B4FC-562771A0D3D7}" dt="2025-07-20T16:07:42.635" v="7736" actId="478"/>
          <ac:spMkLst>
            <pc:docMk/>
            <pc:sldMk cId="2254597571" sldId="2939"/>
            <ac:spMk id="3" creationId="{A6084628-EE56-13B3-48CE-C364187E6500}"/>
          </ac:spMkLst>
        </pc:spChg>
      </pc:sldChg>
    </pc:docChg>
  </pc:docChgLst>
</pc:chgInfo>
</file>

<file path=ppt/comments/modernComment_12F_8F8FB6A3.xml><?xml version="1.0" encoding="utf-8"?>
<p188:cmLst xmlns:a="http://schemas.openxmlformats.org/drawingml/2006/main" xmlns:r="http://schemas.openxmlformats.org/officeDocument/2006/relationships" xmlns:p188="http://schemas.microsoft.com/office/powerpoint/2018/8/main">
  <p188:cm id="{EDA3155B-746B-4A9C-85D7-F823B23B1D39}" authorId="{78514878-EC33-30E9-8854-F7AFDACDDE32}" created="2025-07-07T12:24:52.988">
    <pc:sldMkLst xmlns:pc="http://schemas.microsoft.com/office/powerpoint/2013/main/command">
      <pc:docMk/>
      <pc:sldMk cId="2408560291" sldId="303"/>
    </pc:sldMkLst>
    <p188:txBody>
      <a:bodyPr/>
      <a:lstStyle/>
      <a:p>
        <a:r>
          <a:rPr lang="en-GB"/>
          <a:t>No audio - find reference for this</a:t>
        </a:r>
      </a:p>
    </p188:txBody>
  </p188:cm>
</p188:cmLst>
</file>

<file path=ppt/comments/modernComment_142_5622D654.xml><?xml version="1.0" encoding="utf-8"?>
<p188:cmLst xmlns:a="http://schemas.openxmlformats.org/drawingml/2006/main" xmlns:r="http://schemas.openxmlformats.org/officeDocument/2006/relationships" xmlns:p188="http://schemas.microsoft.com/office/powerpoint/2018/8/main">
  <p188:cm id="{1453DCF2-30D8-4A94-B4C1-C877B71B3B6B}" authorId="{78514878-EC33-30E9-8854-F7AFDACDDE32}" created="2025-07-07T12:24:39.160">
    <pc:sldMkLst xmlns:pc="http://schemas.microsoft.com/office/powerpoint/2013/main/command">
      <pc:docMk/>
      <pc:sldMk cId="1445123668" sldId="322"/>
    </pc:sldMkLst>
    <p188:txBody>
      <a:bodyPr/>
      <a:lstStyle/>
      <a:p>
        <a:r>
          <a:rPr lang="en-GB"/>
          <a:t>No audio</a:t>
        </a:r>
      </a:p>
    </p188:txBody>
  </p188:cm>
</p188:cmLst>
</file>

<file path=ppt/comments/modernComment_143_B5714CD4.xml><?xml version="1.0" encoding="utf-8"?>
<p188:cmLst xmlns:a="http://schemas.openxmlformats.org/drawingml/2006/main" xmlns:r="http://schemas.openxmlformats.org/officeDocument/2006/relationships" xmlns:p188="http://schemas.microsoft.com/office/powerpoint/2018/8/main">
  <p188:cm id="{8D4AA9BA-5E01-46F4-9FF3-4B6F9BC08EE2}" authorId="{78514878-EC33-30E9-8854-F7AFDACDDE32}" created="2025-07-07T12:28:16.179">
    <pc:sldMkLst xmlns:pc="http://schemas.microsoft.com/office/powerpoint/2013/main/command">
      <pc:docMk/>
      <pc:sldMk cId="3044101332" sldId="323"/>
    </pc:sldMkLst>
    <p188:txBody>
      <a:bodyPr/>
      <a:lstStyle/>
      <a:p>
        <a:r>
          <a:rPr lang="en-GB"/>
          <a:t>No audio - check that references are correct</a:t>
        </a:r>
      </a:p>
    </p188:txBody>
  </p188:cm>
</p188:cmLst>
</file>

<file path=ppt/comments/modernComment_145_712DEE76.xml><?xml version="1.0" encoding="utf-8"?>
<p188:cmLst xmlns:a="http://schemas.openxmlformats.org/drawingml/2006/main" xmlns:r="http://schemas.openxmlformats.org/officeDocument/2006/relationships" xmlns:p188="http://schemas.microsoft.com/office/powerpoint/2018/8/main">
  <p188:cm id="{E0C88EAA-431B-4C64-87AA-1A19EC6A9FF3}" authorId="{78514878-EC33-30E9-8854-F7AFDACDDE32}" created="2025-07-07T12:26:39.180">
    <pc:sldMkLst xmlns:pc="http://schemas.microsoft.com/office/powerpoint/2013/main/command">
      <pc:docMk/>
      <pc:sldMk cId="1898835574" sldId="325"/>
    </pc:sldMkLst>
    <p188:txBody>
      <a:bodyPr/>
      <a:lstStyle/>
      <a:p>
        <a:r>
          <a:rPr lang="en-GB"/>
          <a:t>No audio</a:t>
        </a:r>
      </a:p>
    </p188:txBody>
  </p188:cm>
</p188:cmLst>
</file>

<file path=ppt/comments/modernComment_147_DE8199C2.xml><?xml version="1.0" encoding="utf-8"?>
<p188:cmLst xmlns:a="http://schemas.openxmlformats.org/drawingml/2006/main" xmlns:r="http://schemas.openxmlformats.org/officeDocument/2006/relationships" xmlns:p188="http://schemas.microsoft.com/office/powerpoint/2018/8/main">
  <p188:cm id="{062ABBFC-CC78-4B79-965C-CC9A525D0C06}" authorId="{78514878-EC33-30E9-8854-F7AFDACDDE32}" created="2025-07-07T12:30:14.727">
    <pc:sldMkLst xmlns:pc="http://schemas.microsoft.com/office/powerpoint/2013/main/command">
      <pc:docMk/>
      <pc:sldMk cId="3733035458" sldId="327"/>
    </pc:sldMkLst>
    <p188:txBody>
      <a:bodyPr/>
      <a:lstStyle/>
      <a:p>
        <a:r>
          <a:rPr lang="en-GB"/>
          <a:t>No audio - check reference</a:t>
        </a:r>
      </a:p>
    </p188:txBody>
  </p188:cm>
</p188:cmLst>
</file>

<file path=ppt/comments/modernComment_150_FABA79B4.xml><?xml version="1.0" encoding="utf-8"?>
<p188:cmLst xmlns:a="http://schemas.openxmlformats.org/drawingml/2006/main" xmlns:r="http://schemas.openxmlformats.org/officeDocument/2006/relationships" xmlns:p188="http://schemas.microsoft.com/office/powerpoint/2018/8/main">
  <p188:cm id="{61C11092-882C-4E64-A794-9E9608DC071B}" authorId="{78514878-EC33-30E9-8854-F7AFDACDDE32}" created="2025-07-08T11:39:47.580">
    <pc:sldMkLst xmlns:pc="http://schemas.microsoft.com/office/powerpoint/2013/main/command">
      <pc:docMk/>
      <pc:sldMk cId="4206524852" sldId="336"/>
    </pc:sldMkLst>
    <p188:txBody>
      <a:bodyPr/>
      <a:lstStyle/>
      <a:p>
        <a:r>
          <a:rPr lang="en-GB"/>
          <a:t>No audio</a:t>
        </a:r>
      </a:p>
    </p188:txBody>
  </p188:cm>
</p188:cmLst>
</file>

<file path=ppt/comments/modernComment_B7A_CEFAE5BE.xml><?xml version="1.0" encoding="utf-8"?>
<p188:cmLst xmlns:a="http://schemas.openxmlformats.org/drawingml/2006/main" xmlns:r="http://schemas.openxmlformats.org/officeDocument/2006/relationships" xmlns:p188="http://schemas.microsoft.com/office/powerpoint/2018/8/main">
  <p188:cm id="{A3E250DD-1A59-4F75-A831-7CF222965182}" authorId="{78514878-EC33-30E9-8854-F7AFDACDDE32}" created="2025-07-08T11:39:54.730">
    <pc:sldMkLst xmlns:pc="http://schemas.microsoft.com/office/powerpoint/2013/main/command">
      <pc:docMk/>
      <pc:sldMk cId="3472549310" sldId="2938"/>
    </pc:sldMkLst>
    <p188:txBody>
      <a:bodyPr/>
      <a:lstStyle/>
      <a:p>
        <a:r>
          <a:rPr lang="en-GB"/>
          <a:t>No audio</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spcAft>
                <a:spcPts val="1200"/>
              </a:spcAft>
            </a:pPr>
            <a:r>
              <a:rPr lang="en-US" dirty="0">
                <a:cs typeface="Calibri"/>
              </a:rPr>
              <a:t>Welcome to Lecture 4 of this course. This lecture focuses on several important concepts including:</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The input and outputs of technologies are set up in the configuration page of the </a:t>
            </a:r>
            <a:r>
              <a:rPr lang="en-GB" dirty="0" err="1"/>
              <a:t>OSeMOSYS</a:t>
            </a:r>
            <a:r>
              <a:rPr lang="en-GB" dirty="0"/>
              <a:t> interface (MUIO) under the technologies tab. The commodities you select in the Input Activity Ratio column are the commodities going into your technology (commodities the technology needs to function) and the commodities you select in the Output Activity Ratio column are the commodities going out of the technology (produced by the technology).</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11</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095565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12</a:t>
            </a:fld>
            <a:endParaRPr/>
          </a:p>
        </p:txBody>
      </p:sp>
    </p:spTree>
    <p:extLst>
      <p:ext uri="{BB962C8B-B14F-4D97-AF65-F5344CB8AC3E}">
        <p14:creationId xmlns:p14="http://schemas.microsoft.com/office/powerpoint/2010/main" val="15975027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02DED322-EDB4-B546-74DA-89673B133338}"/>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023719BE-FE8F-53A4-7010-B9C73B2851F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900C7334-E78F-E8DE-33FD-30E7D0A6C6B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As well as defining the performance of a technology, it is important to define its costs. Technologies can require initial investments, as well as have costs that occur annually. In OSeMOSYS technology costs are split into 3 categories: variable costs (occurring annually), fixed costs (occurring annually) and capital costs (initial costs of the technology). This diagram shows the units of each of these costs and some examples of what they represent - we will look at each cost in more detail in the following slides. </a:t>
            </a:r>
          </a:p>
          <a:p>
            <a:pPr marL="0" lvl="0" indent="0" algn="l" rtl="0">
              <a:lnSpc>
                <a:spcPct val="100000"/>
              </a:lnSpc>
              <a:spcBef>
                <a:spcPts val="0"/>
              </a:spcBef>
              <a:spcAft>
                <a:spcPts val="0"/>
              </a:spcAft>
              <a:buClr>
                <a:schemeClr val="dk1"/>
              </a:buClr>
              <a:buSzPts val="1200"/>
              <a:buFont typeface="Calibri"/>
              <a:buNone/>
            </a:pPr>
            <a:br>
              <a:rPr lang="en-GB" dirty="0"/>
            </a:br>
            <a:r>
              <a:rPr lang="en-GB" dirty="0"/>
              <a:t>Another potential cost that isn’t mentioned above is emission costs. This isn’t typically applied unless a user wants to apply a cost penalty for each unit of emissions produced in the model.</a:t>
            </a:r>
            <a:endParaRPr dirty="0"/>
          </a:p>
        </p:txBody>
      </p:sp>
      <p:sp>
        <p:nvSpPr>
          <p:cNvPr id="165" name="Google Shape;165;p13:notes">
            <a:extLst>
              <a:ext uri="{FF2B5EF4-FFF2-40B4-BE49-F238E27FC236}">
                <a16:creationId xmlns:a16="http://schemas.microsoft.com/office/drawing/2014/main" id="{3D637AE6-32F6-492B-2416-7444380031B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a:p>
        </p:txBody>
      </p:sp>
    </p:spTree>
    <p:extLst>
      <p:ext uri="{BB962C8B-B14F-4D97-AF65-F5344CB8AC3E}">
        <p14:creationId xmlns:p14="http://schemas.microsoft.com/office/powerpoint/2010/main" val="24005862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87DB8770-8592-CAD1-CC32-B1C14C25700E}"/>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3C6CDDAA-A342-275F-01EF-3EC098B9083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E5FA6000-2309-E75B-0F9E-6D41643EAD0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The Capital Cost represents the initial cost of buying the technology and is defined as a function of technology capacity, using the unit $/kW. This includes the costs of the initial investments for the technology up until the point where it can start running. For example, the capital cost for a power plant would typically include the costs of planning and design; parts, machinery and building; construction; and commissioning and certification. Capital costs for some technologies, for example renewable technologies like solar PV, are likely to change in the future as shown in this diagram, and so the capital cost is defined for each model year in </a:t>
            </a:r>
            <a:r>
              <a:rPr lang="en-US" dirty="0" err="1"/>
              <a:t>OSeMOSYS</a:t>
            </a:r>
            <a:r>
              <a:rPr lang="en-US" dirty="0"/>
              <a:t>.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0C03F5FA-C5D0-ACD0-CD57-9142E739B24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14</a:t>
            </a:fld>
            <a:endParaRPr/>
          </a:p>
        </p:txBody>
      </p:sp>
    </p:spTree>
    <p:extLst>
      <p:ext uri="{BB962C8B-B14F-4D97-AF65-F5344CB8AC3E}">
        <p14:creationId xmlns:p14="http://schemas.microsoft.com/office/powerpoint/2010/main" val="29413679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B18EA156-9D9B-DE15-80D4-8E8BCDFA983E}"/>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B3711EC3-7B3F-E243-8D08-E4201256B78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A60157CA-BB67-D391-3A98-52A1602719A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The Fixed Cost is an annual cost defined as a function of technology capacity per year, using the unit $/kW/yr. This includes regular costs associated with the technology every year. For example, the fixed cost for a power plant would typically include the costs of paying workers’ salaries; regular operations and maintenance; taxes and insurance.  As for capital costs, fixed costs for some technologies may be expected to change in the future, and so the fixed cost is also defined for each model year in </a:t>
            </a:r>
            <a:r>
              <a:rPr lang="en-US" dirty="0" err="1"/>
              <a:t>OSeMOSYS</a:t>
            </a:r>
            <a:r>
              <a:rPr lang="en-US" dirty="0"/>
              <a:t>. This diagram shows the fixed costs for different power plant types used in the TEMBA energy modelling study for Africa.</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6530D335-E611-0B56-B540-0AFEBA1B040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15</a:t>
            </a:fld>
            <a:endParaRPr/>
          </a:p>
        </p:txBody>
      </p:sp>
    </p:spTree>
    <p:extLst>
      <p:ext uri="{BB962C8B-B14F-4D97-AF65-F5344CB8AC3E}">
        <p14:creationId xmlns:p14="http://schemas.microsoft.com/office/powerpoint/2010/main" val="31198303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85E12ABC-0C9F-4E7D-7ED5-1CB3F353079B}"/>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74E80773-049F-86A3-7401-41D30EE0A71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38F0D640-8689-ABB5-53DD-18DC1BD8F5A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The Variable Cost is defined as a function of technology activity, using the unit $/GJ. This includes the costs only associated with the technology’s activity, namely costs only incurred when a technology produces its output fuel/commodity. For example, the variable cost for a power plant is largely the cost of the power plant’s input fuel, as well as the costs of any other consumables like chemicals that are needed for the power plant to operate. This means that wind, solar PV and hydropower technologies often have variable costs of 0 as they do not require any fuels. As we will see in the next part of this lecture, the variable cost for primary energy supply technologies is the price of the commodity/fuel being supplied. For example, a Coal Imports technology would have a variable cost equal to the price of imported coal in each year. This diagram shows example fuel cost projections, which could be used for the variable costs for primary energy supply technologies. As we can see in the diagram, variable costs, especially fuel prices, may also change over time and so are defined for each model year in </a:t>
            </a:r>
            <a:r>
              <a:rPr lang="en-US" dirty="0" err="1"/>
              <a:t>OSeMOSYS</a:t>
            </a:r>
            <a:r>
              <a:rPr lang="en-US" dirty="0"/>
              <a:t>.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6EE24CFC-DDDE-469E-A571-85BDF862E95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a:p>
        </p:txBody>
      </p:sp>
    </p:spTree>
    <p:extLst>
      <p:ext uri="{BB962C8B-B14F-4D97-AF65-F5344CB8AC3E}">
        <p14:creationId xmlns:p14="http://schemas.microsoft.com/office/powerpoint/2010/main" val="30266924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17</a:t>
            </a:fld>
            <a:endParaRPr/>
          </a:p>
        </p:txBody>
      </p:sp>
    </p:spTree>
    <p:extLst>
      <p:ext uri="{BB962C8B-B14F-4D97-AF65-F5344CB8AC3E}">
        <p14:creationId xmlns:p14="http://schemas.microsoft.com/office/powerpoint/2010/main" val="23947224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AADF9C53-41B0-2A3D-E181-5E7868F1AE31}"/>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DAD5D2E8-7E38-1BD9-E0ED-80B9D7E12FA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57604B10-30BA-11A7-4D22-70007BD3D11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There are three main groups of data that are used to define technologies. These include the input commodity, which refers to the fuel supply to the technology. Important data on the input commodity include its price, availability and impacts. For example, the greenhouse gas emissions associated with using the fuel. Secondly, we need data on the techno-economic and environmental characteristics of technologies. These include technology costs, efficiency, lifetime and availability. Finally, we need to define each technology’s output commodity, which is the commodity it produces. Important data on output commodities include their demand, energy content and impacts. </a:t>
            </a:r>
            <a:br>
              <a:rPr lang="en-US" dirty="0"/>
            </a:br>
            <a:br>
              <a:rPr lang="en-US" dirty="0"/>
            </a:br>
            <a:r>
              <a:rPr lang="en-US" dirty="0"/>
              <a:t>All of these aspects can be incorporated using different parameters on </a:t>
            </a:r>
            <a:r>
              <a:rPr lang="en-US" dirty="0" err="1"/>
              <a:t>OSeMOSYS</a:t>
            </a:r>
            <a:r>
              <a:rPr lang="en-US" dirty="0"/>
              <a:t>.</a:t>
            </a:r>
            <a:br>
              <a:rPr lang="en-US" dirty="0"/>
            </a:br>
            <a:br>
              <a:rPr lang="en-US" dirty="0"/>
            </a:br>
            <a:endParaRPr lang="en-US"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12E113D7-B584-216D-F8E5-24CB84A88B5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18</a:t>
            </a:fld>
            <a:endParaRPr/>
          </a:p>
        </p:txBody>
      </p:sp>
    </p:spTree>
    <p:extLst>
      <p:ext uri="{BB962C8B-B14F-4D97-AF65-F5344CB8AC3E}">
        <p14:creationId xmlns:p14="http://schemas.microsoft.com/office/powerpoint/2010/main" val="41310916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6CB11B19-4D90-2D59-0E94-5BCC0EF77B88}"/>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A8A2981B-9A81-EBAB-6507-2C5510819AE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EEED32E4-5694-26F4-98B6-687B9EDB547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There are several important technology characteristics that should be considered in capacity expansion planning. Models developed using </a:t>
            </a:r>
            <a:r>
              <a:rPr lang="en-US" dirty="0" err="1"/>
              <a:t>OSeMOSYS</a:t>
            </a:r>
            <a:r>
              <a:rPr lang="en-US" dirty="0"/>
              <a:t> have the capability to consider several of these characteristics, including:</a:t>
            </a:r>
          </a:p>
          <a:p>
            <a:pPr marL="171450" indent="-171450">
              <a:buFont typeface="Arial"/>
              <a:buChar char="•"/>
            </a:pPr>
            <a:r>
              <a:rPr lang="en-US" dirty="0"/>
              <a:t>Variation in the availability, efficiency and costs of a technology over both short and long timescales. For example, new technologies that have high costs now may be expected to become significantly cheaper in the future. This diagram, which presents capital cost projections for renewable energy technologies, shows that some technology costs are expected to fall in the future. These technologies may therefore become more important for cost-effectiveness in the future, so it is important that </a:t>
            </a:r>
            <a:r>
              <a:rPr lang="en-US" dirty="0" err="1"/>
              <a:t>OSeMOSYS</a:t>
            </a:r>
            <a:r>
              <a:rPr lang="en-US" dirty="0"/>
              <a:t> can consider time-variable cost data.</a:t>
            </a:r>
          </a:p>
          <a:p>
            <a:pPr marL="171450" indent="-171450">
              <a:buFont typeface="Arial"/>
              <a:buChar char="•"/>
            </a:pPr>
            <a:r>
              <a:rPr lang="en-US" dirty="0"/>
              <a:t>Models can also consider limits on production by technology and capacity constraints. For example, there is a limit to how much power can be generated by solar PV in a given country based on the intensity of the sunlight over the year. It is important that </a:t>
            </a:r>
            <a:r>
              <a:rPr lang="en-US" dirty="0" err="1"/>
              <a:t>OSeMOSYS</a:t>
            </a:r>
            <a:r>
              <a:rPr lang="en-US" dirty="0"/>
              <a:t> can consider this so that its results are aligned with reality.</a:t>
            </a:r>
            <a:endParaRPr lang="en-US" dirty="0">
              <a:cs typeface="Calibri"/>
            </a:endParaRPr>
          </a:p>
          <a:p>
            <a:pPr marL="171450" indent="-171450">
              <a:buFont typeface="Arial"/>
              <a:buChar char="•"/>
            </a:pPr>
            <a:r>
              <a:rPr lang="en-US" dirty="0"/>
              <a:t>Additionally, we can consider the emissions associated with technologies and limits that may be placed on them. For example, we may want to develop a model scenario to understand how the Carbon Dioxide emissions associated with a country’s energy system can be reduced to a certain level, so it is important that </a:t>
            </a:r>
            <a:r>
              <a:rPr lang="en-US" dirty="0" err="1"/>
              <a:t>OSeMOSYS</a:t>
            </a:r>
            <a:r>
              <a:rPr lang="en-US" dirty="0"/>
              <a:t> can consider the emissions associated with each technology and has the capability to impose limits on them.</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4E617EDB-D776-F4B5-F0A7-A35587277A7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19</a:t>
            </a:fld>
            <a:endParaRPr/>
          </a:p>
        </p:txBody>
      </p:sp>
    </p:spTree>
    <p:extLst>
      <p:ext uri="{BB962C8B-B14F-4D97-AF65-F5344CB8AC3E}">
        <p14:creationId xmlns:p14="http://schemas.microsoft.com/office/powerpoint/2010/main" val="4811522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20</a:t>
            </a:fld>
            <a:endParaRPr/>
          </a:p>
        </p:txBody>
      </p:sp>
    </p:spTree>
    <p:extLst>
      <p:ext uri="{BB962C8B-B14F-4D97-AF65-F5344CB8AC3E}">
        <p14:creationId xmlns:p14="http://schemas.microsoft.com/office/powerpoint/2010/main" val="3714309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dirty="0">
                <a:solidFill>
                  <a:schemeClr val="bg1"/>
                </a:solidFill>
                <a:latin typeface="Slack-Lato"/>
              </a:rPr>
              <a:t>      </a:t>
            </a:r>
            <a:r>
              <a:rPr lang="en-GB" sz="1200" b="1" i="0" dirty="0">
                <a:solidFill>
                  <a:schemeClr val="bg1"/>
                </a:solidFill>
                <a:effectLst/>
                <a:latin typeface="Slack-Lato"/>
              </a:rPr>
              <a:t>Activity</a:t>
            </a:r>
            <a:r>
              <a:rPr lang="en-GB" sz="1200" i="0" dirty="0">
                <a:solidFill>
                  <a:schemeClr val="bg1"/>
                </a:solidFill>
                <a:effectLst/>
                <a:latin typeface="Slack-Lato"/>
              </a:rPr>
              <a:t> refers to the amount of output produced by a technology in a given time period, typically measured in energy service units (e.g., PJ, </a:t>
            </a:r>
            <a:r>
              <a:rPr lang="en-GB" sz="1200" i="0" dirty="0" err="1">
                <a:solidFill>
                  <a:schemeClr val="bg1"/>
                </a:solidFill>
                <a:effectLst/>
                <a:latin typeface="Slack-Lato"/>
              </a:rPr>
              <a:t>Mtons</a:t>
            </a:r>
            <a:r>
              <a:rPr lang="en-GB" sz="1200" i="0" dirty="0">
                <a:solidFill>
                  <a:schemeClr val="bg1"/>
                </a:solidFill>
                <a:effectLst/>
                <a:latin typeface="Slack-Lato"/>
              </a:rPr>
              <a:t>, vehicle km). It represents how much a technology operates to meet demand and is central to calculating fuel use, emissions, and costs.</a:t>
            </a:r>
            <a:endParaRPr lang="en-GB" sz="1200" dirty="0">
              <a:solidFill>
                <a:schemeClr val="bg1"/>
              </a:solidFill>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dirty="0">
                <a:solidFill>
                  <a:schemeClr val="bg1"/>
                </a:solidFill>
                <a:latin typeface="Slack-Lato"/>
              </a:rPr>
              <a:t>   </a:t>
            </a:r>
            <a:br>
              <a:rPr lang="en-GB" sz="1200" b="0" dirty="0">
                <a:solidFill>
                  <a:schemeClr val="bg1"/>
                </a:solidFill>
                <a:latin typeface="Slack-Lato"/>
              </a:rPr>
            </a:br>
            <a:r>
              <a:rPr lang="en-GB" sz="1200" b="1" dirty="0">
                <a:solidFill>
                  <a:schemeClr val="bg1"/>
                </a:solidFill>
                <a:latin typeface="Slack-Lato"/>
              </a:rPr>
              <a:t>C</a:t>
            </a:r>
            <a:r>
              <a:rPr lang="en-GB" sz="1200" b="1" i="0" dirty="0">
                <a:solidFill>
                  <a:schemeClr val="bg1"/>
                </a:solidFill>
                <a:effectLst/>
                <a:latin typeface="Slack-Lato"/>
              </a:rPr>
              <a:t>apacity</a:t>
            </a:r>
            <a:r>
              <a:rPr lang="en-GB" sz="1200" i="0" dirty="0">
                <a:solidFill>
                  <a:schemeClr val="bg1"/>
                </a:solidFill>
                <a:effectLst/>
                <a:latin typeface="Slack-Lato"/>
              </a:rPr>
              <a:t> refers to the maximum output a technology can produce at any given time, usually measured in capacity units (e.g., GW, </a:t>
            </a:r>
            <a:r>
              <a:rPr lang="en-GB" sz="1200" i="0" dirty="0" err="1">
                <a:solidFill>
                  <a:schemeClr val="bg1"/>
                </a:solidFill>
                <a:effectLst/>
                <a:latin typeface="Slack-Lato"/>
              </a:rPr>
              <a:t>Mton</a:t>
            </a:r>
            <a:r>
              <a:rPr lang="en-GB" sz="1200" i="0" dirty="0">
                <a:solidFill>
                  <a:schemeClr val="bg1"/>
                </a:solidFill>
                <a:effectLst/>
                <a:latin typeface="Slack-Lato"/>
              </a:rPr>
              <a:t>/year, 1000 vehicles). It defines the installed size of a technology and limits the level of activity it can produce in each time slice.</a:t>
            </a:r>
            <a:endParaRPr lang="en-GB" sz="1200" b="0" i="0" dirty="0">
              <a:solidFill>
                <a:schemeClr val="bg1"/>
              </a:solidFill>
              <a:effectLst/>
              <a:latin typeface="Slack-Lato"/>
            </a:endParaRPr>
          </a:p>
          <a:p>
            <a:endParaRPr lang="en-GB" sz="1200" b="0" i="0" dirty="0">
              <a:solidFill>
                <a:schemeClr val="bg1"/>
              </a:solidFill>
              <a:effectLst/>
              <a:latin typeface="Slack-Lato"/>
            </a:endParaRPr>
          </a:p>
          <a:p>
            <a:r>
              <a:rPr lang="en-GB" sz="1200" b="0" i="0" dirty="0">
                <a:solidFill>
                  <a:schemeClr val="bg1"/>
                </a:solidFill>
                <a:effectLst/>
                <a:latin typeface="Slack-Lato"/>
              </a:rPr>
              <a:t>     In </a:t>
            </a:r>
            <a:r>
              <a:rPr lang="en-GB" sz="1200" b="0" i="0" dirty="0" err="1">
                <a:solidFill>
                  <a:schemeClr val="bg1"/>
                </a:solidFill>
                <a:effectLst/>
                <a:latin typeface="Slack-Lato"/>
              </a:rPr>
              <a:t>OSeMOSYS</a:t>
            </a:r>
            <a:r>
              <a:rPr lang="en-GB" sz="1200" b="0" i="0" dirty="0">
                <a:solidFill>
                  <a:schemeClr val="bg1"/>
                </a:solidFill>
                <a:effectLst/>
                <a:latin typeface="Slack-Lato"/>
              </a:rPr>
              <a:t> you can input data on activity and capacity to represent historical data or future real or hypothetical plans. The model additionally provides outputs on the activity and capacity of each technology annually, helping to support energy planning and investment strategies.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3</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335653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Demands are incredibly important in </a:t>
            </a:r>
            <a:r>
              <a:rPr lang="en-GB" dirty="0" err="1"/>
              <a:t>OSeMOSYS</a:t>
            </a:r>
            <a:r>
              <a:rPr lang="en-GB" dirty="0"/>
              <a:t> as they are the driver for optimisation. The model needs demands in order to have something to optimise for. E.g. If you have demand for buildings heating, the model’s objective is to choose the cheapest technologies to meet that demand while also obeying any constraints that have been applied. </a:t>
            </a:r>
            <a:br>
              <a:rPr lang="en-GB" dirty="0"/>
            </a:br>
            <a:br>
              <a:rPr lang="en-GB" dirty="0"/>
            </a:br>
            <a:r>
              <a:rPr lang="en-GB" dirty="0"/>
              <a:t>There are two different types of demands: exogenous and endogenous. Exogenous demand is demand that is input into the model while endogenous demand is a result of the model’s internal interactions (input and output activity ratios) and is not a demand set by the modeller. </a:t>
            </a:r>
          </a:p>
          <a:p>
            <a:br>
              <a:rPr lang="en-GB" dirty="0"/>
            </a:br>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21</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224126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11EB5A54-80A1-2F83-A1D3-9BFFEB99FACD}"/>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D32BF11C-40E1-3058-6B0B-C244DE50702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E43CD500-EC69-4708-9F2C-68722FEDBFB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When defining a demand, it is important to identify:</a:t>
            </a:r>
          </a:p>
          <a:p>
            <a:pPr marL="171450" indent="-171450">
              <a:buFont typeface="Arial"/>
              <a:buChar char="•"/>
            </a:pPr>
            <a:r>
              <a:rPr lang="en-US" dirty="0"/>
              <a:t>The carrier or service which the demand arises for: e.g., electricity, passenger transportation, or cooking.</a:t>
            </a:r>
            <a:endParaRPr lang="en-US" dirty="0">
              <a:cs typeface="Calibri"/>
            </a:endParaRPr>
          </a:p>
          <a:p>
            <a:pPr marL="171450" indent="-171450">
              <a:buFont typeface="Arial"/>
              <a:buChar char="•"/>
            </a:pPr>
            <a:r>
              <a:rPr lang="en-US" dirty="0"/>
              <a:t>The sector the demand arises from: e.g., residential (urban and/or rural, off- or on-grid), industrial, or commercial.</a:t>
            </a:r>
            <a:endParaRPr lang="en-US" dirty="0">
              <a:cs typeface="Calibri"/>
            </a:endParaRPr>
          </a:p>
          <a:p>
            <a:pPr marL="171450" indent="-171450">
              <a:buFont typeface="Arial"/>
              <a:buChar char="•"/>
            </a:pPr>
            <a:r>
              <a:rPr lang="en-US" dirty="0"/>
              <a:t>The average variability of such demand within a year, which is typically expressed using average demand profiles, explained in more detail later in this lecture.</a:t>
            </a:r>
            <a:endParaRPr lang="en-US" dirty="0">
              <a:cs typeface="Calibri"/>
            </a:endParaRPr>
          </a:p>
          <a:p>
            <a:pPr marL="171450" indent="-171450">
              <a:buFont typeface="Arial"/>
              <a:buChar char="•"/>
            </a:pPr>
            <a:r>
              <a:rPr lang="en-US" dirty="0"/>
              <a:t>The current and expected future annual average demand.</a:t>
            </a:r>
            <a:endParaRPr lang="en-US" dirty="0">
              <a:cs typeface="Calibri"/>
            </a:endParaRPr>
          </a:p>
          <a:p>
            <a:r>
              <a:rPr lang="en-US" dirty="0"/>
              <a:t>It is hard to predict future demands, and there is naturally uncertainty in our predictions. This is one reason why we model different scenarios. </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86B33912-92FA-D2BD-4198-A80324112EB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22</a:t>
            </a:fld>
            <a:endParaRPr/>
          </a:p>
        </p:txBody>
      </p:sp>
    </p:spTree>
    <p:extLst>
      <p:ext uri="{BB962C8B-B14F-4D97-AF65-F5344CB8AC3E}">
        <p14:creationId xmlns:p14="http://schemas.microsoft.com/office/powerpoint/2010/main" val="9825831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CA2111C6-330C-A437-F4DC-D0B06E020499}"/>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43CBE592-2D20-7299-89A6-692D26279F1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E52B418E-F576-CB65-FC17-DB09292C961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Let’s think about what we would need to identify when defining an example demand. In this example, we will think about the electricity consumed in urban homes. So, what do we need to identify based on the previous slide?</a:t>
            </a:r>
          </a:p>
          <a:p>
            <a:pPr marL="171450" indent="-171450">
              <a:buFont typeface="Arial"/>
              <a:buChar char="•"/>
            </a:pPr>
            <a:r>
              <a:rPr lang="en-US" dirty="0"/>
              <a:t>The energy carrier which the demand arises for: in this case this is electricity. </a:t>
            </a:r>
            <a:endParaRPr lang="en-US" dirty="0">
              <a:cs typeface="Calibri"/>
            </a:endParaRPr>
          </a:p>
          <a:p>
            <a:pPr marL="171450" indent="-171450">
              <a:buFont typeface="Arial"/>
              <a:buChar char="•"/>
            </a:pPr>
            <a:r>
              <a:rPr lang="en-US" dirty="0"/>
              <a:t>The sector the demand arises from: in this case this is the residential sector, or the urban residential sector if we want to be more specific.</a:t>
            </a:r>
            <a:endParaRPr lang="en-US" dirty="0">
              <a:cs typeface="Calibri"/>
            </a:endParaRPr>
          </a:p>
          <a:p>
            <a:pPr marL="171450" indent="-171450">
              <a:buFont typeface="Arial"/>
              <a:buChar char="•"/>
            </a:pPr>
            <a:r>
              <a:rPr lang="en-US" dirty="0"/>
              <a:t>The average variability of the demand over the year: here we would look at daily and yearly electricity load profiles for a residential urban area, which will tell us how the demand varies daily and in different seasons. From what we have learnt, we might expect this residential demand to be higher in the evening, and the seasonal variation would depend on the country’s climate.</a:t>
            </a:r>
            <a:endParaRPr lang="en-US" dirty="0">
              <a:cs typeface="Calibri"/>
            </a:endParaRPr>
          </a:p>
          <a:p>
            <a:pPr marL="171450" indent="-171450">
              <a:buFont typeface="Arial"/>
              <a:buChar char="•"/>
            </a:pPr>
            <a:r>
              <a:rPr lang="en-US" dirty="0"/>
              <a:t>The current and expected annual demand: here we would look at an energy balance (covered in more detail later) to get data for the current and historical residential electricity demand. We could use these data, potentially combined with an estimate of population growth, to create a future projection for the demand too. </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8CA675F2-23EF-2CE4-D2FA-E3C8EEE0C94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23</a:t>
            </a:fld>
            <a:endParaRPr/>
          </a:p>
        </p:txBody>
      </p:sp>
    </p:spTree>
    <p:extLst>
      <p:ext uri="{BB962C8B-B14F-4D97-AF65-F5344CB8AC3E}">
        <p14:creationId xmlns:p14="http://schemas.microsoft.com/office/powerpoint/2010/main" val="39267338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A5969FE0-04D8-3958-89D4-E5F5E868C379}"/>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2B4E1272-6C26-50A3-DB03-96E67995FA5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3356668E-C930-DD2E-B476-FD3862AF5F0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There are several new parameters to introduce that are used to define final demands in </a:t>
            </a:r>
            <a:r>
              <a:rPr lang="en-US" dirty="0" err="1"/>
              <a:t>OSeMOSYS</a:t>
            </a:r>
            <a:r>
              <a:rPr lang="en-US" dirty="0"/>
              <a:t>:</a:t>
            </a:r>
          </a:p>
          <a:p>
            <a:pPr marL="171450" indent="-171450">
              <a:buFont typeface="Arial"/>
              <a:buChar char="•"/>
            </a:pPr>
            <a:r>
              <a:rPr lang="en-US" dirty="0"/>
              <a:t>Accumulated Annual Demand: This defines the total accumulated demand of a commodity that is constant throughout the year, for each modelled year. </a:t>
            </a:r>
            <a:endParaRPr lang="en-US" dirty="0">
              <a:cs typeface="Calibri"/>
            </a:endParaRPr>
          </a:p>
          <a:p>
            <a:pPr marL="171450" indent="-171450">
              <a:buFont typeface="Arial"/>
              <a:buChar char="•"/>
            </a:pPr>
            <a:r>
              <a:rPr lang="en-US" dirty="0"/>
              <a:t>Specified Annual Demand: This defines the total specified demand for each modelled year, linked to a specific ‘time of use’ during the year.</a:t>
            </a:r>
            <a:endParaRPr lang="en-US" dirty="0">
              <a:cs typeface="Calibri"/>
            </a:endParaRPr>
          </a:p>
          <a:p>
            <a:pPr marL="171450" lvl="0" indent="-171450">
              <a:buFont typeface="Arial"/>
              <a:buChar char="•"/>
            </a:pPr>
            <a:r>
              <a:rPr lang="en-US" dirty="0"/>
              <a:t>Specified Demand Profile: This defines the share of energy demand required in each time slice.</a:t>
            </a:r>
            <a:br>
              <a:rPr lang="en-US" dirty="0"/>
            </a:br>
            <a:br>
              <a:rPr lang="en-US" dirty="0"/>
            </a:br>
            <a:r>
              <a:rPr lang="en-US" dirty="0"/>
              <a:t>For any demand that varies throughout the year it is crucial to use specified annual demand rather than accumulated annual demand because with accumulated annual demand the model could just choose to meet the entire demand in one time slice if it is cost-effective which would not be representative of how the demand needs to be met at specific amounts and specific times throughout the year.</a:t>
            </a:r>
            <a:br>
              <a:rPr lang="en-US" dirty="0"/>
            </a:br>
            <a:endParaRPr lang="en-US" dirty="0">
              <a:cs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      It is important to note that one commodity demand cannot be defined using both Accumulated Annual Demand and Specified Annual Demand. Additionally, if a commodity demand is defined using Specified Annual Demand, data must also be entered for the Specified Demand Profile for that commodity demand because this describes how the demand entered to the ‘Specified Annual Demand’ is distributed throughout the year.</a:t>
            </a:r>
            <a:br>
              <a:rPr lang="en-US" dirty="0"/>
            </a:br>
            <a:br>
              <a:rPr lang="en-US" dirty="0"/>
            </a:br>
            <a:r>
              <a:rPr lang="en-US" b="0" dirty="0"/>
              <a:t>Similarly, </a:t>
            </a:r>
            <a:r>
              <a:rPr lang="en-GB" sz="1200" b="0" i="0" u="none" strike="noStrike" cap="none" dirty="0">
                <a:solidFill>
                  <a:schemeClr val="dk1"/>
                </a:solidFill>
                <a:effectLst/>
                <a:latin typeface="Calibri"/>
                <a:ea typeface="Calibri"/>
                <a:cs typeface="Calibri"/>
                <a:sym typeface="Calibri"/>
              </a:rPr>
              <a:t>since accumulated demand means the model can literally satisfy it when it makes the most economic sense, you should only be use it when the allocation of that demand has zero effect on the economics of the entire system. For example, say you had </a:t>
            </a:r>
            <a:r>
              <a:rPr lang="en-US" sz="1200" b="0" i="0" u="none" strike="noStrike" cap="none" dirty="0">
                <a:solidFill>
                  <a:schemeClr val="dk1"/>
                </a:solidFill>
                <a:effectLst/>
                <a:latin typeface="Calibri"/>
                <a:ea typeface="Calibri"/>
                <a:cs typeface="Calibri"/>
                <a:sym typeface="Calibri"/>
              </a:rPr>
              <a:t>an </a:t>
            </a:r>
            <a:r>
              <a:rPr lang="en-GB" sz="1200" b="0" i="0" u="none" strike="noStrike" cap="none" dirty="0">
                <a:solidFill>
                  <a:schemeClr val="dk1"/>
                </a:solidFill>
                <a:effectLst/>
                <a:latin typeface="Calibri"/>
                <a:ea typeface="Calibri"/>
                <a:cs typeface="Calibri"/>
                <a:sym typeface="Calibri"/>
              </a:rPr>
              <a:t>accumulated crop demand which would mean you’d also have an accumulated demand for agriculture motive power. The model can choose to fire up an electric sawmill in the night to balance out the load curve, which would be very unrealistic.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r>
              <a:rPr lang="en-US" dirty="0"/>
              <a:t>      Additionally, always make sure you are entering demands in the correct units for </a:t>
            </a:r>
            <a:r>
              <a:rPr lang="en-US" dirty="0" err="1"/>
              <a:t>OSeMOSYS</a:t>
            </a:r>
            <a:r>
              <a:rPr lang="en-US" dirty="0"/>
              <a:t>, for several sectors the units are Petajoules (PJ), meaning we may need to change the units when taking demand data from other sources. For example, if we have an electricity demand profile in GWh, we would need to convert this to PJ, using a conversion factor of 1 GWh = 0.0036 PJ. Similarly, for industry we typically work in Million </a:t>
            </a:r>
            <a:r>
              <a:rPr lang="en-US" dirty="0" err="1"/>
              <a:t>tonnes</a:t>
            </a:r>
            <a:r>
              <a:rPr lang="en-US" dirty="0"/>
              <a:t> but you might have data in </a:t>
            </a:r>
            <a:r>
              <a:rPr lang="en-US" dirty="0" err="1"/>
              <a:t>tonnes</a:t>
            </a:r>
            <a:r>
              <a:rPr lang="en-US" dirty="0"/>
              <a:t> so you would have to change this. </a:t>
            </a:r>
          </a:p>
          <a:p>
            <a:endParaRPr lang="en-US" dirty="0"/>
          </a:p>
          <a:p>
            <a:r>
              <a:rPr lang="en-US" dirty="0"/>
              <a:t>     </a:t>
            </a:r>
            <a:endParaRPr dirty="0"/>
          </a:p>
        </p:txBody>
      </p:sp>
      <p:sp>
        <p:nvSpPr>
          <p:cNvPr id="165" name="Google Shape;165;p13:notes">
            <a:extLst>
              <a:ext uri="{FF2B5EF4-FFF2-40B4-BE49-F238E27FC236}">
                <a16:creationId xmlns:a16="http://schemas.microsoft.com/office/drawing/2014/main" id="{B6F68C52-278E-0619-3600-DBE68D97F7E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24</a:t>
            </a:fld>
            <a:endParaRPr/>
          </a:p>
        </p:txBody>
      </p:sp>
    </p:spTree>
    <p:extLst>
      <p:ext uri="{BB962C8B-B14F-4D97-AF65-F5344CB8AC3E}">
        <p14:creationId xmlns:p14="http://schemas.microsoft.com/office/powerpoint/2010/main" val="11928319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50F9BF7B-AF26-03A3-6EC1-EBC78EBD621B}"/>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F3457B22-2768-3ECF-2FBA-365A0B151AB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2AE87FA2-9001-64C8-E883-CC91F2FDD6B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The Specified Annual Demand parameter is used to indicate the amount of demand in each year of the model period. We usually source the data for this parameter from existing demand forecasts, which may be based on key determinants of demand such as expected population growth. If we source demand data from existing sources, we must remember to convert the data into the right units for use in </a:t>
            </a:r>
            <a:r>
              <a:rPr lang="en-US" dirty="0" err="1">
                <a:cs typeface="Calibri"/>
              </a:rPr>
              <a:t>OSeMOSYS</a:t>
            </a:r>
            <a:r>
              <a:rPr lang="en-US" dirty="0">
                <a:cs typeface="Calibri"/>
              </a:rPr>
              <a:t>.</a:t>
            </a:r>
            <a:br>
              <a:rPr lang="en-US" dirty="0">
                <a:cs typeface="Calibri"/>
              </a:rPr>
            </a:br>
            <a:br>
              <a:rPr lang="en-US" dirty="0">
                <a:cs typeface="Calibri"/>
              </a:rPr>
            </a:br>
            <a:endParaRPr dirty="0"/>
          </a:p>
        </p:txBody>
      </p:sp>
      <p:sp>
        <p:nvSpPr>
          <p:cNvPr id="165" name="Google Shape;165;p13:notes">
            <a:extLst>
              <a:ext uri="{FF2B5EF4-FFF2-40B4-BE49-F238E27FC236}">
                <a16:creationId xmlns:a16="http://schemas.microsoft.com/office/drawing/2014/main" id="{D3ED22B6-1C34-F942-CD7B-2927CCB82E9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25</a:t>
            </a:fld>
            <a:endParaRPr/>
          </a:p>
        </p:txBody>
      </p:sp>
    </p:spTree>
    <p:extLst>
      <p:ext uri="{BB962C8B-B14F-4D97-AF65-F5344CB8AC3E}">
        <p14:creationId xmlns:p14="http://schemas.microsoft.com/office/powerpoint/2010/main" val="5289962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733DD483-4628-C26A-579E-93DCF4B05130}"/>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07BF430D-42FB-AD78-0F72-C6A694ACC14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3306387E-743F-A2A0-52D9-C3C49E52079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In lecture 2, we learnt that demands vary on daily, weekly, and monthly timescales, mainly reflecting the schedule of consumers’ activities. In addition, this diagram also shows that demands vary by sector. We can see that the magnitude of demand varies by sector, with agricultural demand being significantly lower than residential and commercial demand in this example. In this example, this means that the commercial and residential sectors are consuming more electricity, perhaps because their activities are more energy intensive or on a larger scale. In addition, we see that the daily profile of demand varies by sector. For example, here, in the displayed graph, there is a clear evening peak in residential demand, while agricultural and industrial demands are quite consistent throughout the day. This is likely because agricultural and industrial machinery operates constantly, while energy use in homes peaks in the evening when consumers use more electricity for cooking, lighting, and appliances. </a:t>
            </a:r>
          </a:p>
          <a:p>
            <a:pPr marL="0" lvl="0" indent="0" algn="l" rtl="0">
              <a:lnSpc>
                <a:spcPct val="100000"/>
              </a:lnSpc>
              <a:spcBef>
                <a:spcPts val="0"/>
              </a:spcBef>
              <a:spcAft>
                <a:spcPts val="0"/>
              </a:spcAft>
              <a:buClr>
                <a:schemeClr val="dk1"/>
              </a:buClr>
              <a:buSzPts val="1200"/>
              <a:buFont typeface="Calibri"/>
              <a:buNone/>
            </a:pPr>
            <a:br>
              <a:rPr lang="en-GB" dirty="0"/>
            </a:br>
            <a:br>
              <a:rPr lang="en-GB" dirty="0"/>
            </a:br>
            <a:r>
              <a:rPr lang="en-GB" dirty="0"/>
              <a:t>Demand can also vary seasonally because of crop cycles, holidays, or production cycles. Therefore, time variability of demands often needs to be considered. </a:t>
            </a:r>
            <a:endParaRPr dirty="0"/>
          </a:p>
        </p:txBody>
      </p:sp>
      <p:sp>
        <p:nvSpPr>
          <p:cNvPr id="165" name="Google Shape;165;p13:notes">
            <a:extLst>
              <a:ext uri="{FF2B5EF4-FFF2-40B4-BE49-F238E27FC236}">
                <a16:creationId xmlns:a16="http://schemas.microsoft.com/office/drawing/2014/main" id="{6B092534-854A-CA88-36BA-2914DF8C9D0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26</a:t>
            </a:fld>
            <a:endParaRPr/>
          </a:p>
        </p:txBody>
      </p:sp>
    </p:spTree>
    <p:extLst>
      <p:ext uri="{BB962C8B-B14F-4D97-AF65-F5344CB8AC3E}">
        <p14:creationId xmlns:p14="http://schemas.microsoft.com/office/powerpoint/2010/main" val="13172612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F3A211BF-9F91-A2C3-79C9-8C44621649B7}"/>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1599549C-768F-AE3A-86C2-5A57A07A833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8403D656-9670-EB16-BCB5-0D9BB7143EB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cs typeface="Calibri"/>
              </a:rPr>
              <a:t>     The Specified Annual Demand Profile parameter is used to indicate the proportion of the demand occurring in each time slice</a:t>
            </a:r>
            <a:br>
              <a:rPr lang="en-US" dirty="0">
                <a:cs typeface="Calibri"/>
              </a:rPr>
            </a:br>
            <a:br>
              <a:rPr lang="en-US" dirty="0">
                <a:cs typeface="Calibri"/>
              </a:rPr>
            </a:br>
            <a:r>
              <a:rPr lang="en-US" dirty="0">
                <a:cs typeface="Calibri"/>
              </a:rPr>
              <a:t>This chart shows an example specified demand profile for electricity in </a:t>
            </a:r>
            <a:r>
              <a:rPr lang="en-US" dirty="0" err="1">
                <a:cs typeface="Calibri"/>
              </a:rPr>
              <a:t>OSeMOSYS</a:t>
            </a:r>
            <a:r>
              <a:rPr lang="en-US" dirty="0">
                <a:cs typeface="Calibri"/>
              </a:rPr>
              <a:t>. There are 96 bars, 1 for each of the 96 time slices used in this </a:t>
            </a:r>
            <a:r>
              <a:rPr lang="en-US" dirty="0" err="1">
                <a:cs typeface="Calibri"/>
              </a:rPr>
              <a:t>OSeMOSYS</a:t>
            </a:r>
            <a:r>
              <a:rPr lang="en-US" dirty="0">
                <a:cs typeface="Calibri"/>
              </a:rPr>
              <a:t> model. In this example, we have four seasons (Winter, Spring, Summer, and Autumn), each represented by 24 time slices in </a:t>
            </a:r>
            <a:r>
              <a:rPr lang="en-US" dirty="0" err="1">
                <a:cs typeface="Calibri"/>
              </a:rPr>
              <a:t>OSeMOSYS</a:t>
            </a:r>
            <a:r>
              <a:rPr lang="en-US" dirty="0">
                <a:cs typeface="Calibri"/>
              </a:rPr>
              <a:t>, with 12 time slices for daytime and 12 time slices for nighttime. The Specified Demand Profile parameter is used to represent the proportion of demand occurring in each time slice. </a:t>
            </a:r>
            <a:r>
              <a:rPr lang="en-US" b="1" dirty="0">
                <a:cs typeface="Calibri"/>
              </a:rPr>
              <a:t>The specified demand profile values in each time slice must all add up to exactly 1.</a:t>
            </a:r>
          </a:p>
          <a:p>
            <a:endParaRPr lang="en-US" b="1" dirty="0"/>
          </a:p>
          <a:p>
            <a:r>
              <a:rPr lang="en-US" dirty="0">
                <a:cs typeface="Calibri"/>
              </a:rPr>
              <a:t>      From the chart we can see that the electricity demand in this example is highest in Winter Days, because the Winter Day time slices have the highest Specified Demand Profile values, while demand is lowest in Spring Nights. It is important to recognize that this is a simplification: in reality demand will vary within seasons and with each hour of the day. Our simplification means that we model one representative day of each season, and we assume equal demand within days and nights of those seasons. Although this is a simplification, it allows us to consider the variation in demand across seasons and day parts without having an incredibly complex model structure. </a:t>
            </a:r>
            <a:br>
              <a:rPr lang="en-US" dirty="0">
                <a:cs typeface="Calibri"/>
              </a:rPr>
            </a:br>
            <a:br>
              <a:rPr lang="en-US" dirty="0">
                <a:cs typeface="Calibri"/>
              </a:rPr>
            </a:br>
            <a:r>
              <a:rPr lang="en-US" dirty="0">
                <a:cs typeface="Calibri"/>
              </a:rPr>
              <a:t>Specified demand profiles can be unique such as the demand profile for electricity generation or the heating demand profile of a country. However, in most cases for modelling </a:t>
            </a:r>
            <a:r>
              <a:rPr lang="en-US" b="1" dirty="0">
                <a:cs typeface="Calibri"/>
              </a:rPr>
              <a:t>if country-specific data is not available we tend to keep the demand profile flat</a:t>
            </a:r>
            <a:r>
              <a:rPr lang="en-US" dirty="0">
                <a:cs typeface="Calibri"/>
              </a:rPr>
              <a:t> (e.g. in industry and transport sectors). Keeping a profile flat simply means making the demand profile exactly equal to the year split. This ensures that all the demand is not used up in one time slice but is distributed throughout the year, making it more realistic. </a:t>
            </a:r>
          </a:p>
          <a:p>
            <a:endParaRPr lang="en-US"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792629B9-EBB1-948D-D159-D2F23820BDF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27</a:t>
            </a:fld>
            <a:endParaRPr/>
          </a:p>
        </p:txBody>
      </p:sp>
    </p:spTree>
    <p:extLst>
      <p:ext uri="{BB962C8B-B14F-4D97-AF65-F5344CB8AC3E}">
        <p14:creationId xmlns:p14="http://schemas.microsoft.com/office/powerpoint/2010/main" val="16512170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234848BA-9310-28FE-9C45-A16F3F124121}"/>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0544E386-9CC6-64AC-D4DE-55924E10636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E66DDA55-680C-6D5D-42E9-C46A3A93F4C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We use the parameters Specified Annual Demand and Specified Annual Demand Profile when we want to consider the temporal variability of the demand within the year, e.g., electricity, cooking, and heating demand, since we know this varies relatively predictably across seasons and between day and night. However, there are some demands that do not have specific temporal variability within the year. In this case, we use the parameter Accumulated Annual Demand, which allows us to specify the amount of demand for every model year without specifying how that demand is spread throughout the year. </a:t>
            </a:r>
            <a:endParaRPr lang="en-US" dirty="0">
              <a:cs typeface="Calibri" panose="020F0502020204030204"/>
            </a:endParaRPr>
          </a:p>
        </p:txBody>
      </p:sp>
      <p:sp>
        <p:nvSpPr>
          <p:cNvPr id="165" name="Google Shape;165;p13:notes">
            <a:extLst>
              <a:ext uri="{FF2B5EF4-FFF2-40B4-BE49-F238E27FC236}">
                <a16:creationId xmlns:a16="http://schemas.microsoft.com/office/drawing/2014/main" id="{9CDCF935-5CFC-3341-B1EC-78B0D9917FC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28</a:t>
            </a:fld>
            <a:endParaRPr/>
          </a:p>
        </p:txBody>
      </p:sp>
    </p:spTree>
    <p:extLst>
      <p:ext uri="{BB962C8B-B14F-4D97-AF65-F5344CB8AC3E}">
        <p14:creationId xmlns:p14="http://schemas.microsoft.com/office/powerpoint/2010/main" val="7637473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BA9197DD-849F-7FED-A87B-B176CA50694A}"/>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F923AABC-AC8C-F770-FC7B-85312F408FA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B4DAA796-3303-C2E4-9C15-D9FC7AD2941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The differences between sectors discussed in the previous slide mean it can sometimes be important to model demands separately by sector, so that our models can consider the specific characteristics of each demand. </a:t>
            </a:r>
          </a:p>
          <a:p>
            <a:r>
              <a:rPr lang="en-US" dirty="0"/>
              <a:t>Additionally, within each of these sectors, the energy demand varies over time and across different classes of consumers. For example, within the residential sector, demands may differ between rural and urban households, as shown on this diagram, or between grid-connected and off-grid areas. Energy planners must make sure that the energy demand is met at any point in time for all classes of consumers. Thus, the key characteristics of demands must be represented in energy models. </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4CC2978C-E5A6-8BBB-FFC2-B1486DB2124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29</a:t>
            </a:fld>
            <a:endParaRPr/>
          </a:p>
        </p:txBody>
      </p:sp>
    </p:spTree>
    <p:extLst>
      <p:ext uri="{BB962C8B-B14F-4D97-AF65-F5344CB8AC3E}">
        <p14:creationId xmlns:p14="http://schemas.microsoft.com/office/powerpoint/2010/main" val="39683873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This slide shows some examples of different sectors that you can model using </a:t>
            </a:r>
            <a:r>
              <a:rPr lang="en-GB" dirty="0" err="1"/>
              <a:t>OSeMOSYS</a:t>
            </a:r>
            <a:r>
              <a:rPr lang="en-GB" dirty="0"/>
              <a:t>. Other than the energy sector which has an endogenous demand for electricity, every other sub-sector has several specified demands. e.g. transport would have separate specified demands for aircrafts, cars, vans, buses, motorcycles, heavy trucks etc. Similarly, waste would have different demands for solid waste and liquid waste.</a:t>
            </a:r>
            <a:br>
              <a:rPr lang="en-GB" dirty="0"/>
            </a:br>
            <a:endParaRPr lang="en-GB" dirty="0"/>
          </a:p>
          <a:p>
            <a:r>
              <a:rPr lang="en-US" dirty="0"/>
              <a:t>The demands for energy and fuels come from all sectors such as: </a:t>
            </a:r>
          </a:p>
          <a:p>
            <a:pPr marL="171450" indent="-171450">
              <a:buFont typeface="Arial"/>
              <a:buChar char="•"/>
            </a:pPr>
            <a:r>
              <a:rPr lang="en-US" dirty="0"/>
              <a:t>Buildings – for cooking, heating, cooling and appliances – units of activity typically in PJ</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Transport – for cars, trucks and buses, aviation, shipping, and trains – units of activity typically in billion vehicle </a:t>
            </a:r>
            <a:r>
              <a:rPr lang="en-US" dirty="0" err="1"/>
              <a:t>kilometres</a:t>
            </a:r>
            <a:endParaRPr lang="en-US" dirty="0">
              <a:cs typeface="Calibri"/>
            </a:endParaRPr>
          </a:p>
          <a:p>
            <a:pPr marL="171450" indent="-171450">
              <a:buFont typeface="Arial"/>
              <a:buChar char="•"/>
            </a:pPr>
            <a:r>
              <a:rPr lang="en-US" dirty="0"/>
              <a:t>Industry – for heating, iron and steel production, cement production, aluminum production, petrochemicals production, other chemicals production, fertilizers production and other industries – units of activity for heat is in PJ and for production quantities in Million </a:t>
            </a:r>
            <a:r>
              <a:rPr lang="en-US" dirty="0" err="1"/>
              <a:t>tonnes</a:t>
            </a:r>
            <a:r>
              <a:rPr lang="en-US" dirty="0"/>
              <a:t> (</a:t>
            </a:r>
            <a:r>
              <a:rPr lang="en-US" dirty="0" err="1"/>
              <a:t>Mtons</a:t>
            </a:r>
            <a:r>
              <a:rPr lang="en-US" dirty="0"/>
              <a:t>)</a:t>
            </a:r>
            <a:endParaRPr lang="en-US" dirty="0">
              <a:cs typeface="Calibri"/>
            </a:endParaRPr>
          </a:p>
          <a:p>
            <a:pPr marL="171450" indent="-171450">
              <a:buFont typeface="Arial"/>
              <a:buChar char="•"/>
            </a:pPr>
            <a:r>
              <a:rPr lang="en-US" dirty="0"/>
              <a:t>Agriculture – for tractors and machinery, processing and heating – units of activity in PJ</a:t>
            </a:r>
          </a:p>
          <a:p>
            <a:pPr marL="171450" indent="-171450">
              <a:buFont typeface="Arial"/>
              <a:buChar char="•"/>
            </a:pPr>
            <a:endParaRPr lang="en-US" dirty="0"/>
          </a:p>
          <a:p>
            <a:pPr marL="171450" indent="-171450">
              <a:buFont typeface="Arial"/>
              <a:buChar char="•"/>
            </a:pPr>
            <a:endParaRPr lang="en-US" dirty="0"/>
          </a:p>
          <a:p>
            <a:pPr marL="0" indent="0">
              <a:buFont typeface="Arial"/>
              <a:buNone/>
            </a:pPr>
            <a:r>
              <a:rPr lang="en-US" dirty="0"/>
              <a:t>You may have noticed that demand units do not necessarily have to be energy units, for example, industry outputs can be the amount of product in Million </a:t>
            </a:r>
            <a:r>
              <a:rPr lang="en-US" dirty="0" err="1"/>
              <a:t>tonnes</a:t>
            </a:r>
            <a:r>
              <a:rPr lang="en-US" dirty="0"/>
              <a:t> and transport demands are typically in distance units such as Billion vehicle </a:t>
            </a:r>
            <a:r>
              <a:rPr lang="en-US" dirty="0" err="1"/>
              <a:t>kilometres</a:t>
            </a:r>
            <a:r>
              <a:rPr lang="en-US" dirty="0"/>
              <a:t>.</a:t>
            </a:r>
          </a:p>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30</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47718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3AA30CAB-2805-5266-01D1-31022A87F663}"/>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FCBC7DAC-C04D-9AAF-5F92-4A0EA526763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24956632-8F39-1713-CB01-FD379AC0C87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Looking at our example of a coal power plant above, the diagram shows that the amount of coal that can be supplied to the power plant is 3500MWh per hour, and using this coal the power plant can produce 1000MWh of electricity per hour. The capacity of our coal power plant is therefore 1000MWh of electricity per hour, and the activity would be 1000MWh of electricity in one hour, 2000MWh of electricity in 2 hours, and so on. Nevertheless, there are often limits on the capacity and activity of power plants. For example, the capacity of coal power plants may be limited by budget constraints or the activity may be limited by the amount of coal available.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08D3FF59-B0A3-574D-ED60-2A6801E6679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a:t>
            </a:fld>
            <a:endParaRPr/>
          </a:p>
        </p:txBody>
      </p:sp>
    </p:spTree>
    <p:extLst>
      <p:ext uri="{BB962C8B-B14F-4D97-AF65-F5344CB8AC3E}">
        <p14:creationId xmlns:p14="http://schemas.microsoft.com/office/powerpoint/2010/main" val="27424030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     Demands are represented on the right-hand side of this simple Reference Energy System (RES), highlighted in green on this example RES. </a:t>
            </a:r>
          </a:p>
          <a:p>
            <a:endParaRPr lang="en-US" dirty="0"/>
          </a:p>
          <a:p>
            <a:r>
              <a:rPr lang="en-US" dirty="0"/>
              <a:t>     As we can see in the diagram, there are several steps to get to the final demand split by sector. In this example there is:</a:t>
            </a:r>
            <a:endParaRPr lang="en-US" dirty="0">
              <a:cs typeface="Calibri"/>
            </a:endParaRPr>
          </a:p>
          <a:p>
            <a:pPr marL="171450" indent="-171450">
              <a:buFont typeface="Arial"/>
              <a:buChar char="•"/>
            </a:pPr>
            <a:r>
              <a:rPr lang="en-US" dirty="0"/>
              <a:t>The electricity from power plants, which represents the aggregated stream of electricity coming from all the power plants in the model; </a:t>
            </a:r>
            <a:endParaRPr lang="en-US" dirty="0">
              <a:cs typeface="Calibri"/>
            </a:endParaRPr>
          </a:p>
          <a:p>
            <a:pPr marL="171450" indent="-171450">
              <a:buFont typeface="Arial"/>
              <a:buChar char="•"/>
            </a:pPr>
            <a:r>
              <a:rPr lang="en-US" dirty="0"/>
              <a:t>Electricity after transmission, which accounts for the losses of the transmission lines;</a:t>
            </a:r>
            <a:endParaRPr lang="en-US" dirty="0">
              <a:cs typeface="Calibri"/>
            </a:endParaRPr>
          </a:p>
          <a:p>
            <a:pPr marL="171450" indent="-171450">
              <a:buFont typeface="Arial"/>
              <a:buChar char="•"/>
            </a:pPr>
            <a:r>
              <a:rPr lang="en-US" dirty="0"/>
              <a:t>Electricity for use or total electricity demand, which represents the electricity that arrives to final consumers after distribution. </a:t>
            </a:r>
            <a:endParaRPr lang="en-US" dirty="0">
              <a:cs typeface="Calibri"/>
            </a:endParaRPr>
          </a:p>
          <a:p>
            <a:endParaRPr lang="en-US" dirty="0"/>
          </a:p>
          <a:p>
            <a:r>
              <a:rPr lang="en-US" dirty="0"/>
              <a:t>Total demand can then be split by sector, for example in this RES we have the following demands: </a:t>
            </a:r>
            <a:endParaRPr lang="en-US" dirty="0">
              <a:cs typeface="Calibri"/>
            </a:endParaRPr>
          </a:p>
          <a:p>
            <a:pPr marL="628650" lvl="1" indent="-171450">
              <a:buFont typeface="Arial"/>
              <a:buChar char="•"/>
            </a:pPr>
            <a:r>
              <a:rPr lang="en-US" dirty="0"/>
              <a:t>Industrial Electricity Demand </a:t>
            </a:r>
            <a:endParaRPr lang="en-US" dirty="0">
              <a:cs typeface="Calibri"/>
            </a:endParaRPr>
          </a:p>
          <a:p>
            <a:pPr marL="628650" lvl="1" indent="-171450">
              <a:buFont typeface="Arial"/>
              <a:buChar char="•"/>
            </a:pPr>
            <a:r>
              <a:rPr lang="en-US" dirty="0"/>
              <a:t>Residential Electricity Demand</a:t>
            </a:r>
            <a:endParaRPr lang="en-US" dirty="0">
              <a:cs typeface="Calibri"/>
            </a:endParaRPr>
          </a:p>
          <a:p>
            <a:pPr marL="628650" lvl="1" indent="-171450">
              <a:buFont typeface="Arial"/>
              <a:buChar char="•"/>
            </a:pPr>
            <a:r>
              <a:rPr lang="en-US" dirty="0"/>
              <a:t>Commercial Electricity Demand</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31</a:t>
            </a:fld>
            <a:endParaRPr/>
          </a:p>
        </p:txBody>
      </p:sp>
    </p:spTree>
    <p:extLst>
      <p:ext uri="{BB962C8B-B14F-4D97-AF65-F5344CB8AC3E}">
        <p14:creationId xmlns:p14="http://schemas.microsoft.com/office/powerpoint/2010/main" val="27044158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63159E35-5B45-FA29-5578-3D62474573E6}"/>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4B3B639E-DF74-FB99-6780-C6F9069DE9F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550FFDFF-462E-A139-11C2-F7EAFB07457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Demand data for use in models can come from several sources. Particularly useful sources include energy balances, Sankey diagrams, and sector-specific decarbonisation reports. </a:t>
            </a:r>
            <a:r>
              <a:rPr lang="en-GB" dirty="0"/>
              <a:t>Energy balances tell us the amount of each commodity that is used by a country or region in a given year, usually broken down by sector. </a:t>
            </a:r>
            <a:br>
              <a:rPr lang="en-GB" dirty="0"/>
            </a:br>
            <a:br>
              <a:rPr lang="en-GB" dirty="0"/>
            </a:br>
            <a:endParaRPr lang="en-GB" dirty="0"/>
          </a:p>
        </p:txBody>
      </p:sp>
      <p:sp>
        <p:nvSpPr>
          <p:cNvPr id="165" name="Google Shape;165;p13:notes">
            <a:extLst>
              <a:ext uri="{FF2B5EF4-FFF2-40B4-BE49-F238E27FC236}">
                <a16:creationId xmlns:a16="http://schemas.microsoft.com/office/drawing/2014/main" id="{EC2971F2-6976-155E-CD3D-664A42A403B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32</a:t>
            </a:fld>
            <a:endParaRPr/>
          </a:p>
        </p:txBody>
      </p:sp>
    </p:spTree>
    <p:extLst>
      <p:ext uri="{BB962C8B-B14F-4D97-AF65-F5344CB8AC3E}">
        <p14:creationId xmlns:p14="http://schemas.microsoft.com/office/powerpoint/2010/main" val="20350532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C75067EF-BE4B-9E9A-F0D1-A046BC07D879}"/>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02B45554-B891-93C3-137D-01398B9086E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7F4DCCEE-3E9F-F93A-B061-15FFA68D21D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One of the key challenges in energy planning is that these energy demands change over time, for example, owing to population growth or the creation of new industries. On this diagram, we can see historical variations in energy demands which are likely correlated to changes in society. For example, increases in energy demand likely reflect increased industrial activity. In planning, it is important that we think about how demands are likely to change in the future. This is often done using forecasts of demand, such as the future projections shown in this figure. </a:t>
            </a:r>
            <a:br>
              <a:rPr lang="en-US" dirty="0"/>
            </a:br>
            <a:br>
              <a:rPr lang="en-US" dirty="0"/>
            </a:br>
            <a:r>
              <a:rPr lang="en-US" b="1" dirty="0"/>
              <a:t>To project demand you can either:</a:t>
            </a:r>
            <a:br>
              <a:rPr lang="en-US" b="1" dirty="0"/>
            </a:br>
            <a:r>
              <a:rPr lang="en-US" dirty="0"/>
              <a:t>- Use existing demand projections </a:t>
            </a:r>
            <a:br>
              <a:rPr lang="en-US" dirty="0"/>
            </a:br>
            <a:r>
              <a:rPr lang="en-US" dirty="0"/>
              <a:t>- Project base year and historical demands using drivers such as population growth rate and/or GDP growth rate</a:t>
            </a:r>
            <a:br>
              <a:rPr lang="en-US" dirty="0"/>
            </a:br>
            <a:r>
              <a:rPr lang="en-US" dirty="0"/>
              <a:t>- Calculate an average of how demands have changed historically and use this as a projection growth rate</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This list is not exhaustive.</a:t>
            </a:r>
            <a:br>
              <a:rPr lang="en-US" dirty="0"/>
            </a:br>
            <a:endParaRPr dirty="0"/>
          </a:p>
        </p:txBody>
      </p:sp>
      <p:sp>
        <p:nvSpPr>
          <p:cNvPr id="165" name="Google Shape;165;p13:notes">
            <a:extLst>
              <a:ext uri="{FF2B5EF4-FFF2-40B4-BE49-F238E27FC236}">
                <a16:creationId xmlns:a16="http://schemas.microsoft.com/office/drawing/2014/main" id="{1AC3C5DF-A813-95B6-52D3-E6FB3E3CA98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33</a:t>
            </a:fld>
            <a:endParaRPr/>
          </a:p>
        </p:txBody>
      </p:sp>
    </p:spTree>
    <p:extLst>
      <p:ext uri="{BB962C8B-B14F-4D97-AF65-F5344CB8AC3E}">
        <p14:creationId xmlns:p14="http://schemas.microsoft.com/office/powerpoint/2010/main" val="10192258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      For anything energy related we typically use PJ in the MUIO for activity and GW for capacity, therefore it is important that you understand how to convert things into PJ and GW for model input. Therefore, please make a note of these conversions.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34</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638258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D44AD874-7D5D-DADA-A160-1CDDEED50A52}"/>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91ACA273-D488-BDA4-61F5-386D6853B28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872FC952-B3CD-D6A6-DAE7-3A69E5CAE55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A </a:t>
            </a:r>
            <a:r>
              <a:rPr lang="en-GB" b="1" dirty="0"/>
              <a:t>reserve margin</a:t>
            </a:r>
            <a:r>
              <a:rPr lang="en-GB" dirty="0"/>
              <a:t> is the additional generation capacity required above the expected peak demand to ensure system reliability and account for uncertainties such as demand fluctuations or generator outages.</a:t>
            </a:r>
            <a:br>
              <a:rPr lang="en-GB" dirty="0"/>
            </a:br>
            <a:br>
              <a:rPr lang="en-GB" dirty="0"/>
            </a:br>
            <a:r>
              <a:rPr lang="en-GB" dirty="0"/>
              <a:t>The graph above shows several things: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1. The green line shows the capacity required to meet the demand projection – this could involve real demands in historical years and then projected demands in future years. It shows that in this example demand is increasing over time. </a:t>
            </a:r>
            <a:br>
              <a:rPr lang="en-GB" dirty="0"/>
            </a:br>
            <a:r>
              <a:rPr lang="en-GB" dirty="0"/>
              <a:t>2. The blue line shows declining existing capacity – the country will have existing capacity for technologies that they have already invested in. </a:t>
            </a:r>
            <a:r>
              <a:rPr lang="en-US" dirty="0"/>
              <a:t>Using the capacities and lifetimes of existing power plants, we can create a forecast of system capacity if there were no new capacity additions. This gives a gradually decreasing system capacity as power plants are retired. This will be covered more in the next lecture when we cover residual capacities.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3. The black line shows the demand for new capacities – it considers the existing declining system capacity and the required minimum capacity to meet demand.</a:t>
            </a:r>
            <a:br>
              <a:rPr lang="en-US" dirty="0"/>
            </a:br>
            <a:r>
              <a:rPr lang="en-US" dirty="0"/>
              <a:t>3. The red line shows the capacity requirements for the future – notice how the capacity requirements are greater than the capacity needed to meet the demand projection (green line), this is to incorporate a reserve margin. By having slightly more capacity than needed a country can buffer power plant shutdowns, issues, and outages ensuring that there is still sufficient capacity to meet the demand.</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br>
              <a:rPr lang="en-US" dirty="0"/>
            </a:br>
            <a:r>
              <a:rPr lang="en-US" dirty="0"/>
              <a:t>Users can choose to incorporate a reserve margin to incorporate this and have a more reliable and secure energy system.</a:t>
            </a:r>
            <a:br>
              <a:rPr lang="en-US" dirty="0"/>
            </a:br>
            <a:br>
              <a:rPr lang="en-US" dirty="0"/>
            </a:br>
            <a:endParaRPr dirty="0"/>
          </a:p>
        </p:txBody>
      </p:sp>
      <p:sp>
        <p:nvSpPr>
          <p:cNvPr id="165" name="Google Shape;165;p13:notes">
            <a:extLst>
              <a:ext uri="{FF2B5EF4-FFF2-40B4-BE49-F238E27FC236}">
                <a16:creationId xmlns:a16="http://schemas.microsoft.com/office/drawing/2014/main" id="{AE285E12-4438-E15E-6A5E-ECF2898C9DD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35</a:t>
            </a:fld>
            <a:endParaRPr/>
          </a:p>
        </p:txBody>
      </p:sp>
    </p:spTree>
    <p:extLst>
      <p:ext uri="{BB962C8B-B14F-4D97-AF65-F5344CB8AC3E}">
        <p14:creationId xmlns:p14="http://schemas.microsoft.com/office/powerpoint/2010/main" val="1706338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This slide explains the use of User Defined Constraints (UDCs) in </a:t>
            </a:r>
            <a:r>
              <a:rPr lang="en-GB" dirty="0" err="1"/>
              <a:t>OSeMOSYS</a:t>
            </a:r>
            <a:r>
              <a:rPr lang="en-GB" dirty="0"/>
              <a:t> as a flexible tool for applying customized restrictions within energy models. UDCs allow users to define constraints on relationships between variables such as Activity, Total Capacity, and New Capacity, and can be formulated as either equalities or inequalities. They are particularly useful for setting system-specific conditions like minimum technology shares, fuel blending requirements, or capacity limits across technology groups. One important application of UDCs is for implementing reserve margin constraints, which are critical for ensuring system reliability. By using UDCs, modelers can enforce additional activity requirements above peak demand, helping to account for uncertainties such as fluctuations in demand or unexpected outages. This makes UDCs a valuable mechanism for incorporating realistic and policy-relevant conditions into </a:t>
            </a:r>
            <a:r>
              <a:rPr lang="en-GB" dirty="0" err="1"/>
              <a:t>OSeMOSYS</a:t>
            </a:r>
            <a:r>
              <a:rPr lang="en-GB" dirty="0"/>
              <a:t> models.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36</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746401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2E9601AC-5CC8-9D4C-CBF3-A2DA519BBFD3}"/>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10F38E27-9F0F-7391-E1D8-5C552BCF064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mc:AlternateContent xmlns:mc="http://schemas.openxmlformats.org/markup-compatibility/2006" xmlns:a14="http://schemas.microsoft.com/office/drawing/2010/main">
        <mc:Choice Requires="a14">
          <p:sp>
            <p:nvSpPr>
              <p:cNvPr id="164" name="Google Shape;164;p13:notes">
                <a:extLst>
                  <a:ext uri="{FF2B5EF4-FFF2-40B4-BE49-F238E27FC236}">
                    <a16:creationId xmlns:a16="http://schemas.microsoft.com/office/drawing/2014/main" id="{B6F331DA-D247-718F-3350-19EAC836A2B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latin typeface="Open Sans" panose="020B0606030504020204" pitchFamily="34" charset="0"/>
                    <a:ea typeface="Open Sans" panose="020B0606030504020204" pitchFamily="34" charset="0"/>
                    <a:cs typeface="Open Sans" panose="020B0606030504020204" pitchFamily="34" charset="0"/>
                  </a:rPr>
                  <a:t>In simple terms </a:t>
                </a:r>
                <a:r>
                  <a:rPr lang="es-CO" sz="1200" dirty="0" err="1">
                    <a:latin typeface="Open Sans" panose="020B0606030504020204" pitchFamily="34" charset="0"/>
                    <a:ea typeface="Open Sans" panose="020B0606030504020204" pitchFamily="34" charset="0"/>
                    <a:cs typeface="Open Sans" panose="020B0606030504020204" pitchFamily="34" charset="0"/>
                  </a:rPr>
                  <a:t>UDCs</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have</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the</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following</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generation</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equation</a:t>
                </a:r>
                <a:r>
                  <a:rPr lang="es-CO" sz="1200" dirty="0">
                    <a:latin typeface="Open Sans" panose="020B0606030504020204" pitchFamily="34" charset="0"/>
                    <a:ea typeface="Open Sans" panose="020B0606030504020204" pitchFamily="34" charset="0"/>
                    <a:cs typeface="Open Sans" panose="020B0606030504020204" pitchFamily="34" charset="0"/>
                  </a:rPr>
                  <a: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s-CO" sz="1200" dirty="0">
                  <a:latin typeface="Open Sans" panose="020B0606030504020204" pitchFamily="34" charset="0"/>
                  <a:ea typeface="Open Sans" panose="020B0606030504020204" pitchFamily="34" charset="0"/>
                  <a:cs typeface="Open Sans" panose="020B0606030504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CO" sz="1200" dirty="0" err="1">
                    <a:latin typeface="Open Sans" panose="020B0606030504020204" pitchFamily="34" charset="0"/>
                    <a:ea typeface="Open Sans" panose="020B0606030504020204" pitchFamily="34" charset="0"/>
                    <a:cs typeface="Open Sans" panose="020B0606030504020204" pitchFamily="34" charset="0"/>
                  </a:rPr>
                  <a:t>The</a:t>
                </a:r>
                <a:r>
                  <a:rPr lang="es-CO" sz="1200" dirty="0">
                    <a:latin typeface="Open Sans" panose="020B0606030504020204" pitchFamily="34" charset="0"/>
                    <a:ea typeface="Open Sans" panose="020B0606030504020204" pitchFamily="34" charset="0"/>
                    <a:cs typeface="Open Sans" panose="020B0606030504020204" pitchFamily="34" charset="0"/>
                  </a:rPr>
                  <a:t> sum </a:t>
                </a:r>
                <a:r>
                  <a:rPr lang="es-CO" sz="1200" dirty="0" err="1">
                    <a:latin typeface="Open Sans" panose="020B0606030504020204" pitchFamily="34" charset="0"/>
                    <a:ea typeface="Open Sans" panose="020B0606030504020204" pitchFamily="34" charset="0"/>
                    <a:cs typeface="Open Sans" panose="020B0606030504020204" pitchFamily="34" charset="0"/>
                  </a:rPr>
                  <a:t>for</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all</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technologies</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of</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the</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chosen</a:t>
                </a:r>
                <a:r>
                  <a:rPr lang="es-CO" sz="1200" dirty="0">
                    <a:latin typeface="Open Sans" panose="020B0606030504020204" pitchFamily="34" charset="0"/>
                    <a:ea typeface="Open Sans" panose="020B0606030504020204" pitchFamily="34" charset="0"/>
                    <a:cs typeface="Open Sans" panose="020B0606030504020204" pitchFamily="34" charset="0"/>
                  </a:rPr>
                  <a:t> variable </a:t>
                </a:r>
                <a:r>
                  <a:rPr lang="es-CO" sz="1200" dirty="0" err="1">
                    <a:latin typeface="Open Sans" panose="020B0606030504020204" pitchFamily="34" charset="0"/>
                    <a:ea typeface="Open Sans" panose="020B0606030504020204" pitchFamily="34" charset="0"/>
                    <a:cs typeface="Open Sans" panose="020B0606030504020204" pitchFamily="34" charset="0"/>
                  </a:rPr>
                  <a:t>multiplied</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by</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the</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mutiplier</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must</a:t>
                </a:r>
                <a:r>
                  <a:rPr lang="es-CO" sz="1200" dirty="0">
                    <a:latin typeface="Open Sans" panose="020B0606030504020204" pitchFamily="34" charset="0"/>
                    <a:ea typeface="Open Sans" panose="020B0606030504020204" pitchFamily="34" charset="0"/>
                    <a:cs typeface="Open Sans" panose="020B0606030504020204" pitchFamily="34" charset="0"/>
                  </a:rPr>
                  <a:t> be </a:t>
                </a:r>
                <a:r>
                  <a:rPr lang="es-CO" sz="1200" dirty="0" err="1">
                    <a:latin typeface="Open Sans" panose="020B0606030504020204" pitchFamily="34" charset="0"/>
                    <a:ea typeface="Open Sans" panose="020B0606030504020204" pitchFamily="34" charset="0"/>
                    <a:cs typeface="Open Sans" panose="020B0606030504020204" pitchFamily="34" charset="0"/>
                  </a:rPr>
                  <a:t>less</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than</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or</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equal</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to</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or</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simply</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equal</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to</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the</a:t>
                </a:r>
                <a:r>
                  <a:rPr lang="es-CO" sz="1200" dirty="0">
                    <a:latin typeface="Open Sans" panose="020B0606030504020204" pitchFamily="34" charset="0"/>
                    <a:ea typeface="Open Sans" panose="020B0606030504020204" pitchFamily="34" charset="0"/>
                    <a:cs typeface="Open Sans" panose="020B0606030504020204" pitchFamily="34" charset="0"/>
                  </a:rPr>
                  <a:t> UDC </a:t>
                </a:r>
                <a:r>
                  <a:rPr lang="es-CO" sz="1200" dirty="0" err="1">
                    <a:latin typeface="Open Sans" panose="020B0606030504020204" pitchFamily="34" charset="0"/>
                    <a:ea typeface="Open Sans" panose="020B0606030504020204" pitchFamily="34" charset="0"/>
                    <a:cs typeface="Open Sans" panose="020B0606030504020204" pitchFamily="34" charset="0"/>
                  </a:rPr>
                  <a:t>constant</a:t>
                </a:r>
                <a:r>
                  <a:rPr lang="es-CO" sz="1200" dirty="0">
                    <a:latin typeface="Open Sans" panose="020B0606030504020204" pitchFamily="34" charset="0"/>
                    <a:ea typeface="Open Sans" panose="020B0606030504020204" pitchFamily="34" charset="0"/>
                    <a:cs typeface="Open Sans" panose="020B0606030504020204" pitchFamily="34" charset="0"/>
                  </a:rPr>
                  <a:t>.</a:t>
                </a:r>
                <a:endParaRPr lang="en-GB" sz="1200" dirty="0">
                  <a:latin typeface="Open Sans" panose="020B0606030504020204" pitchFamily="34" charset="0"/>
                  <a:ea typeface="Open Sans" panose="020B0606030504020204" pitchFamily="34" charset="0"/>
                  <a:cs typeface="Open Sans" panose="020B0606030504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dirty="0">
                  <a:latin typeface="Open Sans" panose="020B0606030504020204" pitchFamily="34" charset="0"/>
                  <a:ea typeface="Open Sans" panose="020B0606030504020204" pitchFamily="34" charset="0"/>
                  <a:cs typeface="Open Sans" panose="020B0606030504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latin typeface="Open Sans" panose="020B0606030504020204" pitchFamily="34" charset="0"/>
                    <a:ea typeface="Open Sans" panose="020B0606030504020204" pitchFamily="34" charset="0"/>
                    <a:cs typeface="Open Sans" panose="020B0606030504020204" pitchFamily="34" charset="0"/>
                  </a:rPr>
                  <a:t>The summation symbol (</a:t>
                </a:r>
                <a14:m>
                  <m:oMath xmlns:m="http://schemas.openxmlformats.org/officeDocument/2006/math">
                    <m:nary>
                      <m:naryPr>
                        <m:chr m:val="∑"/>
                        <m:subHide m:val="on"/>
                        <m:supHide m:val="on"/>
                        <m:ctrlPr>
                          <a:rPr lang="en-GB" sz="1200" i="1" smtClean="0">
                            <a:latin typeface="Cambria Math" panose="02040503050406030204" pitchFamily="18" charset="0"/>
                            <a:ea typeface="Open Sans" panose="020B0606030504020204" pitchFamily="34" charset="0"/>
                            <a:cs typeface="Open Sans" panose="020B0606030504020204" pitchFamily="34" charset="0"/>
                          </a:rPr>
                        </m:ctrlPr>
                      </m:naryPr>
                      <m:sub/>
                      <m:sup/>
                      <m:e>
                        <m:r>
                          <a:rPr lang="en-GB" sz="1200" b="0" i="1" smtClean="0">
                            <a:latin typeface="Cambria Math" panose="02040503050406030204" pitchFamily="18" charset="0"/>
                            <a:ea typeface="Open Sans" panose="020B0606030504020204" pitchFamily="34" charset="0"/>
                            <a:cs typeface="Open Sans" panose="020B0606030504020204" pitchFamily="34" charset="0"/>
                          </a:rPr>
                          <m:t>)</m:t>
                        </m:r>
                      </m:e>
                    </m:nary>
                  </m:oMath>
                </a14:m>
                <a:r>
                  <a:rPr lang="en-GB" sz="1200" dirty="0">
                    <a:latin typeface="Open Sans" panose="020B0606030504020204" pitchFamily="34" charset="0"/>
                    <a:ea typeface="Open Sans" panose="020B0606030504020204" pitchFamily="34" charset="0"/>
                    <a:cs typeface="Open Sans" panose="020B0606030504020204" pitchFamily="34" charset="0"/>
                  </a:rPr>
                  <a:t> indicates that the expression in the parentheses (i.e. the multiplication of the two terms) is carried out for each technology (</a:t>
                </a:r>
                <a14:m>
                  <m:oMath xmlns:m="http://schemas.openxmlformats.org/officeDocument/2006/math">
                    <m:r>
                      <m:rPr>
                        <m:sty m:val="p"/>
                        <m:brk m:alnAt="23"/>
                      </m:rPr>
                      <a:rPr lang="en-GB" sz="1200" dirty="0">
                        <a:latin typeface="Cambria Math" panose="02040503050406030204" pitchFamily="18" charset="0"/>
                        <a:ea typeface="Cambria Math" panose="02040503050406030204" pitchFamily="18" charset="0"/>
                      </a:rPr>
                      <m:t>t</m:t>
                    </m:r>
                  </m:oMath>
                </a14:m>
                <a:r>
                  <a:rPr lang="en-GB" sz="1200" dirty="0">
                    <a:latin typeface="Open Sans" panose="020B0606030504020204" pitchFamily="34" charset="0"/>
                    <a:ea typeface="Open Sans" panose="020B0606030504020204" pitchFamily="34" charset="0"/>
                    <a:cs typeface="Open Sans" panose="020B0606030504020204" pitchFamily="34" charset="0"/>
                  </a:rPr>
                  <a:t>) in the model, and then the resulting values are summed.</a:t>
                </a:r>
              </a:p>
              <a:p>
                <a:endParaRPr lang="en-US" dirty="0"/>
              </a:p>
            </p:txBody>
          </p:sp>
        </mc:Choice>
        <mc:Fallback xmlns="">
          <p:sp>
            <p:nvSpPr>
              <p:cNvPr id="164" name="Google Shape;164;p13:notes">
                <a:extLst>
                  <a:ext uri="{FF2B5EF4-FFF2-40B4-BE49-F238E27FC236}">
                    <a16:creationId xmlns:a16="http://schemas.microsoft.com/office/drawing/2014/main" id="{B6F331DA-D247-718F-3350-19EAC836A2B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latin typeface="Open Sans" panose="020B0606030504020204" pitchFamily="34" charset="0"/>
                    <a:ea typeface="Open Sans" panose="020B0606030504020204" pitchFamily="34" charset="0"/>
                    <a:cs typeface="Open Sans" panose="020B0606030504020204" pitchFamily="34" charset="0"/>
                  </a:rPr>
                  <a:t>In simple terms </a:t>
                </a:r>
                <a:r>
                  <a:rPr lang="es-CO" sz="1200" dirty="0" err="1">
                    <a:latin typeface="Open Sans" panose="020B0606030504020204" pitchFamily="34" charset="0"/>
                    <a:ea typeface="Open Sans" panose="020B0606030504020204" pitchFamily="34" charset="0"/>
                    <a:cs typeface="Open Sans" panose="020B0606030504020204" pitchFamily="34" charset="0"/>
                  </a:rPr>
                  <a:t>UDCs</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have</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the</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following</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generation</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equation</a:t>
                </a:r>
                <a:r>
                  <a:rPr lang="es-CO" sz="1200" dirty="0">
                    <a:latin typeface="Open Sans" panose="020B0606030504020204" pitchFamily="34" charset="0"/>
                    <a:ea typeface="Open Sans" panose="020B0606030504020204" pitchFamily="34" charset="0"/>
                    <a:cs typeface="Open Sans" panose="020B0606030504020204" pitchFamily="34" charset="0"/>
                  </a:rPr>
                  <a: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s-CO" sz="1200" dirty="0">
                  <a:latin typeface="Open Sans" panose="020B0606030504020204" pitchFamily="34" charset="0"/>
                  <a:ea typeface="Open Sans" panose="020B0606030504020204" pitchFamily="34" charset="0"/>
                  <a:cs typeface="Open Sans" panose="020B0606030504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CO" sz="1200" dirty="0" err="1">
                    <a:latin typeface="Open Sans" panose="020B0606030504020204" pitchFamily="34" charset="0"/>
                    <a:ea typeface="Open Sans" panose="020B0606030504020204" pitchFamily="34" charset="0"/>
                    <a:cs typeface="Open Sans" panose="020B0606030504020204" pitchFamily="34" charset="0"/>
                  </a:rPr>
                  <a:t>The</a:t>
                </a:r>
                <a:r>
                  <a:rPr lang="es-CO" sz="1200" dirty="0">
                    <a:latin typeface="Open Sans" panose="020B0606030504020204" pitchFamily="34" charset="0"/>
                    <a:ea typeface="Open Sans" panose="020B0606030504020204" pitchFamily="34" charset="0"/>
                    <a:cs typeface="Open Sans" panose="020B0606030504020204" pitchFamily="34" charset="0"/>
                  </a:rPr>
                  <a:t> sum </a:t>
                </a:r>
                <a:r>
                  <a:rPr lang="es-CO" sz="1200" dirty="0" err="1">
                    <a:latin typeface="Open Sans" panose="020B0606030504020204" pitchFamily="34" charset="0"/>
                    <a:ea typeface="Open Sans" panose="020B0606030504020204" pitchFamily="34" charset="0"/>
                    <a:cs typeface="Open Sans" panose="020B0606030504020204" pitchFamily="34" charset="0"/>
                  </a:rPr>
                  <a:t>for</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all</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technologies</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of</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the</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chosen</a:t>
                </a:r>
                <a:r>
                  <a:rPr lang="es-CO" sz="1200" dirty="0">
                    <a:latin typeface="Open Sans" panose="020B0606030504020204" pitchFamily="34" charset="0"/>
                    <a:ea typeface="Open Sans" panose="020B0606030504020204" pitchFamily="34" charset="0"/>
                    <a:cs typeface="Open Sans" panose="020B0606030504020204" pitchFamily="34" charset="0"/>
                  </a:rPr>
                  <a:t> variable </a:t>
                </a:r>
                <a:r>
                  <a:rPr lang="es-CO" sz="1200" dirty="0" err="1">
                    <a:latin typeface="Open Sans" panose="020B0606030504020204" pitchFamily="34" charset="0"/>
                    <a:ea typeface="Open Sans" panose="020B0606030504020204" pitchFamily="34" charset="0"/>
                    <a:cs typeface="Open Sans" panose="020B0606030504020204" pitchFamily="34" charset="0"/>
                  </a:rPr>
                  <a:t>multiplied</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by</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the</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mutiplier</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must</a:t>
                </a:r>
                <a:r>
                  <a:rPr lang="es-CO" sz="1200" dirty="0">
                    <a:latin typeface="Open Sans" panose="020B0606030504020204" pitchFamily="34" charset="0"/>
                    <a:ea typeface="Open Sans" panose="020B0606030504020204" pitchFamily="34" charset="0"/>
                    <a:cs typeface="Open Sans" panose="020B0606030504020204" pitchFamily="34" charset="0"/>
                  </a:rPr>
                  <a:t> be </a:t>
                </a:r>
                <a:r>
                  <a:rPr lang="es-CO" sz="1200" dirty="0" err="1">
                    <a:latin typeface="Open Sans" panose="020B0606030504020204" pitchFamily="34" charset="0"/>
                    <a:ea typeface="Open Sans" panose="020B0606030504020204" pitchFamily="34" charset="0"/>
                    <a:cs typeface="Open Sans" panose="020B0606030504020204" pitchFamily="34" charset="0"/>
                  </a:rPr>
                  <a:t>less</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than</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or</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equal</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to</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or</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simply</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equal</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to</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the</a:t>
                </a:r>
                <a:r>
                  <a:rPr lang="es-CO" sz="1200" dirty="0">
                    <a:latin typeface="Open Sans" panose="020B0606030504020204" pitchFamily="34" charset="0"/>
                    <a:ea typeface="Open Sans" panose="020B0606030504020204" pitchFamily="34" charset="0"/>
                    <a:cs typeface="Open Sans" panose="020B0606030504020204" pitchFamily="34" charset="0"/>
                  </a:rPr>
                  <a:t> UDC </a:t>
                </a:r>
                <a:r>
                  <a:rPr lang="es-CO" sz="1200" dirty="0" err="1">
                    <a:latin typeface="Open Sans" panose="020B0606030504020204" pitchFamily="34" charset="0"/>
                    <a:ea typeface="Open Sans" panose="020B0606030504020204" pitchFamily="34" charset="0"/>
                    <a:cs typeface="Open Sans" panose="020B0606030504020204" pitchFamily="34" charset="0"/>
                  </a:rPr>
                  <a:t>constant</a:t>
                </a:r>
                <a:r>
                  <a:rPr lang="es-CO" sz="1200" dirty="0">
                    <a:latin typeface="Open Sans" panose="020B0606030504020204" pitchFamily="34" charset="0"/>
                    <a:ea typeface="Open Sans" panose="020B0606030504020204" pitchFamily="34" charset="0"/>
                    <a:cs typeface="Open Sans" panose="020B0606030504020204" pitchFamily="34" charset="0"/>
                  </a:rPr>
                  <a:t>.</a:t>
                </a:r>
                <a:endParaRPr lang="en-GB" sz="1200" dirty="0">
                  <a:latin typeface="Open Sans" panose="020B0606030504020204" pitchFamily="34" charset="0"/>
                  <a:ea typeface="Open Sans" panose="020B0606030504020204" pitchFamily="34" charset="0"/>
                  <a:cs typeface="Open Sans" panose="020B0606030504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dirty="0">
                  <a:latin typeface="Open Sans" panose="020B0606030504020204" pitchFamily="34" charset="0"/>
                  <a:ea typeface="Open Sans" panose="020B0606030504020204" pitchFamily="34" charset="0"/>
                  <a:cs typeface="Open Sans" panose="020B0606030504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latin typeface="Open Sans" panose="020B0606030504020204" pitchFamily="34" charset="0"/>
                    <a:ea typeface="Open Sans" panose="020B0606030504020204" pitchFamily="34" charset="0"/>
                    <a:cs typeface="Open Sans" panose="020B0606030504020204" pitchFamily="34" charset="0"/>
                  </a:rPr>
                  <a:t>The summation symbol (</a:t>
                </a:r>
                <a:r>
                  <a:rPr lang="en-GB" sz="1200" i="0">
                    <a:latin typeface="Cambria Math" panose="02040503050406030204" pitchFamily="18" charset="0"/>
                    <a:ea typeface="Open Sans" panose="020B0606030504020204" pitchFamily="34" charset="0"/>
                    <a:cs typeface="Open Sans" panose="020B0606030504020204" pitchFamily="34" charset="0"/>
                  </a:rPr>
                  <a:t>∑</a:t>
                </a:r>
                <a:r>
                  <a:rPr lang="en-GB" sz="1200" b="0" i="0">
                    <a:latin typeface="Cambria Math" panose="02040503050406030204" pitchFamily="18" charset="0"/>
                    <a:ea typeface="Open Sans" panose="020B0606030504020204" pitchFamily="34" charset="0"/>
                    <a:cs typeface="Open Sans" panose="020B0606030504020204" pitchFamily="34" charset="0"/>
                  </a:rPr>
                  <a:t>▒)</a:t>
                </a:r>
                <a:r>
                  <a:rPr lang="en-GB" sz="1200" dirty="0">
                    <a:latin typeface="Open Sans" panose="020B0606030504020204" pitchFamily="34" charset="0"/>
                    <a:ea typeface="Open Sans" panose="020B0606030504020204" pitchFamily="34" charset="0"/>
                    <a:cs typeface="Open Sans" panose="020B0606030504020204" pitchFamily="34" charset="0"/>
                  </a:rPr>
                  <a:t> indicates that the expression in the parentheses (i.e. the multiplication of the two terms) is carried out for each technology (</a:t>
                </a:r>
                <a:r>
                  <a:rPr lang="en-GB" sz="1200" i="0" dirty="0">
                    <a:latin typeface="Cambria Math" panose="02040503050406030204" pitchFamily="18" charset="0"/>
                    <a:ea typeface="Cambria Math" panose="02040503050406030204" pitchFamily="18" charset="0"/>
                  </a:rPr>
                  <a:t>t</a:t>
                </a:r>
                <a:r>
                  <a:rPr lang="en-GB" sz="1200" dirty="0">
                    <a:latin typeface="Open Sans" panose="020B0606030504020204" pitchFamily="34" charset="0"/>
                    <a:ea typeface="Open Sans" panose="020B0606030504020204" pitchFamily="34" charset="0"/>
                    <a:cs typeface="Open Sans" panose="020B0606030504020204" pitchFamily="34" charset="0"/>
                  </a:rPr>
                  <a:t>) in the model, and then the resulting values are summed.</a:t>
                </a:r>
              </a:p>
              <a:p>
                <a:endParaRPr lang="en-US" dirty="0"/>
              </a:p>
            </p:txBody>
          </p:sp>
        </mc:Fallback>
      </mc:AlternateContent>
      <p:sp>
        <p:nvSpPr>
          <p:cNvPr id="165" name="Google Shape;165;p13:notes">
            <a:extLst>
              <a:ext uri="{FF2B5EF4-FFF2-40B4-BE49-F238E27FC236}">
                <a16:creationId xmlns:a16="http://schemas.microsoft.com/office/drawing/2014/main" id="{E3536B27-29AA-432A-B147-504FC51CC35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37</a:t>
            </a:fld>
            <a:endParaRPr/>
          </a:p>
        </p:txBody>
      </p:sp>
    </p:spTree>
    <p:extLst>
      <p:ext uri="{BB962C8B-B14F-4D97-AF65-F5344CB8AC3E}">
        <p14:creationId xmlns:p14="http://schemas.microsoft.com/office/powerpoint/2010/main" val="16549475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0B7B62D9-32C7-854C-48E1-6DB96781632A}"/>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AA4F5A2F-4F75-ED1B-DC87-AB568C49D07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mc:AlternateContent xmlns:mc="http://schemas.openxmlformats.org/markup-compatibility/2006" xmlns:a14="http://schemas.microsoft.com/office/drawing/2010/main">
        <mc:Choice Requires="a14">
          <p:sp>
            <p:nvSpPr>
              <p:cNvPr id="164" name="Google Shape;164;p13:notes">
                <a:extLst>
                  <a:ext uri="{FF2B5EF4-FFF2-40B4-BE49-F238E27FC236}">
                    <a16:creationId xmlns:a16="http://schemas.microsoft.com/office/drawing/2014/main" id="{9423D53E-FD6C-30C2-920B-2D403772E23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The user can create as few or as many UDCs as they like. For each UDC created, the user must define the different elements of the UDC.</a:t>
                </a:r>
              </a:p>
              <a:p>
                <a:endParaRPr lang="en-US" dirty="0"/>
              </a:p>
              <a:p>
                <a:r>
                  <a:rPr lang="en-US" dirty="0"/>
                  <a:t>The user decides:</a:t>
                </a:r>
              </a:p>
              <a:p>
                <a:pPr>
                  <a:buFont typeface="Arial" panose="020B0604020202020204" pitchFamily="34" charset="0"/>
                  <a:buChar char="•"/>
                </a:pPr>
                <a:r>
                  <a:rPr lang="en-GB" sz="1200" dirty="0">
                    <a:latin typeface="Open Sans" panose="020B0606030504020204" pitchFamily="34" charset="0"/>
                    <a:ea typeface="Open Sans" panose="020B0606030504020204" pitchFamily="34" charset="0"/>
                    <a:cs typeface="Open Sans" panose="020B0606030504020204" pitchFamily="34" charset="0"/>
                  </a:rPr>
                  <a:t>which variable the constraint applies to, i.e. either new capacity, total capacity, or activity;</a:t>
                </a:r>
              </a:p>
              <a:p>
                <a:pPr>
                  <a:buFont typeface="Arial" panose="020B0604020202020204" pitchFamily="34" charset="0"/>
                  <a:buChar char="•"/>
                </a:pPr>
                <a:r>
                  <a:rPr lang="en-GB" sz="1200" dirty="0">
                    <a:latin typeface="Open Sans" panose="020B0606030504020204" pitchFamily="34" charset="0"/>
                    <a:ea typeface="Open Sans" panose="020B0606030504020204" pitchFamily="34" charset="0"/>
                    <a:cs typeface="Open Sans" panose="020B0606030504020204" pitchFamily="34" charset="0"/>
                  </a:rPr>
                  <a:t>the value of the multiplier for each technology in the model;</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sz="1200" dirty="0">
                    <a:latin typeface="Open Sans" panose="020B0606030504020204" pitchFamily="34" charset="0"/>
                    <a:ea typeface="Open Sans" panose="020B0606030504020204" pitchFamily="34" charset="0"/>
                    <a:cs typeface="Open Sans" panose="020B0606030504020204" pitchFamily="34" charset="0"/>
                  </a:rPr>
                  <a:t>whether the equation is an inequality (</a:t>
                </a:r>
                <a14:m>
                  <m:oMath xmlns:m="http://schemas.openxmlformats.org/officeDocument/2006/math">
                    <m:r>
                      <a:rPr lang="es-CO" sz="1200" b="0" i="0" dirty="0" smtClean="0">
                        <a:latin typeface="Cambria Math" panose="02040503050406030204" pitchFamily="18" charset="0"/>
                        <a:ea typeface="Cambria Math" panose="02040503050406030204" pitchFamily="18" charset="0"/>
                        <a:cs typeface="Cambria Math" panose="02040503050406030204" pitchFamily="18" charset="0"/>
                      </a:rPr>
                      <m:t>≤</m:t>
                    </m:r>
                  </m:oMath>
                </a14:m>
                <a:r>
                  <a:rPr lang="en-GB" sz="1200" dirty="0">
                    <a:latin typeface="Open Sans" panose="020B0606030504020204" pitchFamily="34" charset="0"/>
                    <a:ea typeface="Open Sans" panose="020B0606030504020204" pitchFamily="34" charset="0"/>
                    <a:cs typeface="Open Sans" panose="020B0606030504020204" pitchFamily="34" charset="0"/>
                  </a:rPr>
                  <a:t>) or an equality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sz="1200" dirty="0">
                    <a:latin typeface="Open Sans" panose="020B0606030504020204" pitchFamily="34" charset="0"/>
                    <a:ea typeface="Open Sans" panose="020B0606030504020204" pitchFamily="34" charset="0"/>
                    <a:cs typeface="Open Sans" panose="020B0606030504020204" pitchFamily="34" charset="0"/>
                  </a:rPr>
                  <a:t>and finally, the value of the UDC constant.</a:t>
                </a:r>
                <a:endParaRPr lang="en-US" dirty="0"/>
              </a:p>
              <a:p>
                <a:endParaRPr lang="en-US" dirty="0"/>
              </a:p>
              <a:p>
                <a:r>
                  <a:rPr lang="en-US" dirty="0"/>
                  <a:t>Multipliers and UDC constants are time-dependent, i.e. they are defined for each year of the model period.</a:t>
                </a:r>
              </a:p>
              <a:p>
                <a:endParaRPr lang="en-US" dirty="0"/>
              </a:p>
              <a:p>
                <a:r>
                  <a:rPr lang="en-US" dirty="0"/>
                  <a:t>The model results must abide by the resulting equation.</a:t>
                </a:r>
              </a:p>
              <a:p>
                <a:endParaRPr lang="en-US" dirty="0"/>
              </a:p>
            </p:txBody>
          </p:sp>
        </mc:Choice>
        <mc:Fallback xmlns="">
          <p:sp>
            <p:nvSpPr>
              <p:cNvPr id="164" name="Google Shape;164;p13:notes">
                <a:extLst>
                  <a:ext uri="{FF2B5EF4-FFF2-40B4-BE49-F238E27FC236}">
                    <a16:creationId xmlns:a16="http://schemas.microsoft.com/office/drawing/2014/main" id="{9423D53E-FD6C-30C2-920B-2D403772E23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The user can create as few or as many UDCs as they like. For each UDC created, the user must define the different elements of the UDC.</a:t>
                </a:r>
              </a:p>
              <a:p>
                <a:endParaRPr lang="en-US" dirty="0"/>
              </a:p>
              <a:p>
                <a:r>
                  <a:rPr lang="en-US" dirty="0"/>
                  <a:t>The user decides:</a:t>
                </a:r>
              </a:p>
              <a:p>
                <a:pPr>
                  <a:buFont typeface="Arial" panose="020B0604020202020204" pitchFamily="34" charset="0"/>
                  <a:buChar char="•"/>
                </a:pPr>
                <a:r>
                  <a:rPr lang="en-GB" sz="1200" dirty="0">
                    <a:latin typeface="Open Sans" panose="020B0606030504020204" pitchFamily="34" charset="0"/>
                    <a:ea typeface="Open Sans" panose="020B0606030504020204" pitchFamily="34" charset="0"/>
                    <a:cs typeface="Open Sans" panose="020B0606030504020204" pitchFamily="34" charset="0"/>
                  </a:rPr>
                  <a:t>which variable the constraint applies to, i.e. either new capacity, total capacity, or activity;</a:t>
                </a:r>
              </a:p>
              <a:p>
                <a:pPr>
                  <a:buFont typeface="Arial" panose="020B0604020202020204" pitchFamily="34" charset="0"/>
                  <a:buChar char="•"/>
                </a:pPr>
                <a:r>
                  <a:rPr lang="en-GB" sz="1200" dirty="0">
                    <a:latin typeface="Open Sans" panose="020B0606030504020204" pitchFamily="34" charset="0"/>
                    <a:ea typeface="Open Sans" panose="020B0606030504020204" pitchFamily="34" charset="0"/>
                    <a:cs typeface="Open Sans" panose="020B0606030504020204" pitchFamily="34" charset="0"/>
                  </a:rPr>
                  <a:t>the value of the multiplier for each technology in the model;</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sz="1200" dirty="0">
                    <a:latin typeface="Open Sans" panose="020B0606030504020204" pitchFamily="34" charset="0"/>
                    <a:ea typeface="Open Sans" panose="020B0606030504020204" pitchFamily="34" charset="0"/>
                    <a:cs typeface="Open Sans" panose="020B0606030504020204" pitchFamily="34" charset="0"/>
                  </a:rPr>
                  <a:t>whether the equation is an inequality (</a:t>
                </a:r>
                <a:r>
                  <a:rPr lang="es-CO" sz="1200" b="0" i="0" dirty="0">
                    <a:latin typeface="Cambria Math" panose="02040503050406030204" pitchFamily="18" charset="0"/>
                    <a:ea typeface="Cambria Math" panose="02040503050406030204" pitchFamily="18" charset="0"/>
                    <a:cs typeface="Cambria Math" panose="02040503050406030204" pitchFamily="18" charset="0"/>
                  </a:rPr>
                  <a:t>≤</a:t>
                </a:r>
                <a:r>
                  <a:rPr lang="en-GB" sz="1200" dirty="0">
                    <a:latin typeface="Open Sans" panose="020B0606030504020204" pitchFamily="34" charset="0"/>
                    <a:ea typeface="Open Sans" panose="020B0606030504020204" pitchFamily="34" charset="0"/>
                    <a:cs typeface="Open Sans" panose="020B0606030504020204" pitchFamily="34" charset="0"/>
                  </a:rPr>
                  <a:t>) or an equality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sz="1200" dirty="0">
                    <a:latin typeface="Open Sans" panose="020B0606030504020204" pitchFamily="34" charset="0"/>
                    <a:ea typeface="Open Sans" panose="020B0606030504020204" pitchFamily="34" charset="0"/>
                    <a:cs typeface="Open Sans" panose="020B0606030504020204" pitchFamily="34" charset="0"/>
                  </a:rPr>
                  <a:t>and finally, the value of the UDC constant.</a:t>
                </a:r>
                <a:endParaRPr lang="en-US" dirty="0"/>
              </a:p>
              <a:p>
                <a:endParaRPr lang="en-US" dirty="0"/>
              </a:p>
              <a:p>
                <a:r>
                  <a:rPr lang="en-US" dirty="0"/>
                  <a:t>Multipliers and UDC constants are time-dependent, i.e. they are defined for each year of the model period.</a:t>
                </a:r>
              </a:p>
              <a:p>
                <a:endParaRPr lang="en-US" dirty="0"/>
              </a:p>
              <a:p>
                <a:r>
                  <a:rPr lang="en-US" dirty="0"/>
                  <a:t>The model results must abide by the resulting equation.</a:t>
                </a:r>
              </a:p>
              <a:p>
                <a:endParaRPr lang="en-US" dirty="0"/>
              </a:p>
              <a:p>
                <a:r>
                  <a:rPr lang="en-US" dirty="0"/>
                  <a:t>Let’s now look at some examples to better understand how the equation works in practice.</a:t>
                </a:r>
              </a:p>
            </p:txBody>
          </p:sp>
        </mc:Fallback>
      </mc:AlternateContent>
      <p:sp>
        <p:nvSpPr>
          <p:cNvPr id="165" name="Google Shape;165;p13:notes">
            <a:extLst>
              <a:ext uri="{FF2B5EF4-FFF2-40B4-BE49-F238E27FC236}">
                <a16:creationId xmlns:a16="http://schemas.microsoft.com/office/drawing/2014/main" id="{F7008B32-7773-497D-7DB9-458EE30A6D8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38</a:t>
            </a:fld>
            <a:endParaRPr/>
          </a:p>
        </p:txBody>
      </p:sp>
    </p:spTree>
    <p:extLst>
      <p:ext uri="{BB962C8B-B14F-4D97-AF65-F5344CB8AC3E}">
        <p14:creationId xmlns:p14="http://schemas.microsoft.com/office/powerpoint/2010/main" val="21727989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4A8BE922-0839-BDD8-6683-73BCE9758789}"/>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61C1F2F4-6A65-25FC-2160-ABF022E8A96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90C9A790-825A-2F02-D0E2-1C1A807AC2D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For the reserve margin, we need to determine a value in terms of capacity for total generation. In </a:t>
            </a:r>
            <a:r>
              <a:rPr lang="en-US" dirty="0" err="1"/>
              <a:t>OSeMOSYS</a:t>
            </a:r>
            <a:r>
              <a:rPr lang="en-US" dirty="0"/>
              <a:t>, this value is input through demand parameters (i.e., </a:t>
            </a:r>
            <a:r>
              <a:rPr lang="en-US" i="1" dirty="0" err="1"/>
              <a:t>SpecifiedAnnualDemand</a:t>
            </a:r>
            <a:r>
              <a:rPr lang="en-US" dirty="0"/>
              <a:t> and </a:t>
            </a:r>
            <a:r>
              <a:rPr lang="en-US" i="1" dirty="0" err="1"/>
              <a:t>SpecifiedDemandProfile</a:t>
            </a:r>
            <a:r>
              <a:rPr lang="en-US" dirty="0"/>
              <a:t>) in energy units, as previously studied. An alternative approach to link total generation with a capacity variable is through the transmission technology. Transmission is supplied by </a:t>
            </a:r>
            <a:r>
              <a:rPr lang="en-US" i="1" dirty="0"/>
              <a:t>ELC001</a:t>
            </a:r>
            <a:r>
              <a:rPr lang="en-US" dirty="0"/>
              <a:t>, representing electricity from power plants or total generation for our purposes.</a:t>
            </a:r>
          </a:p>
          <a:p>
            <a:r>
              <a:rPr lang="en-US" dirty="0"/>
              <a:t>However, to account for losses in the transmission stage, it is necessary to adjust the transmission capacity using the inverse of its efficiency. Note that we assume no installed overcapacity in transmission, as determined by the residual capacity, and the capacity factor for this technology is assumed to be 1.</a:t>
            </a:r>
          </a:p>
          <a:p>
            <a:r>
              <a:rPr lang="en-US" dirty="0"/>
              <a:t>The left side of the inequality therefore considers the product of transmission capacity, inverse of efficiency, and the planned reserve margin (expressed in decimal form). The right side of the inequality represents the contributions to the reserve margin from on-grid technologies, adjusted by their capacity credits. These contributions must be greater than the intended expected demand peak given by the reserve margin.</a:t>
            </a:r>
          </a:p>
          <a:p>
            <a:r>
              <a:rPr lang="en-US" dirty="0"/>
              <a:t>Finally, the inequality can be rewritten by moving the right-hand term to the left side, isolating a constant on the right-hand side. We will clarify the application of this concept with an example in the next slide.</a:t>
            </a:r>
          </a:p>
        </p:txBody>
      </p:sp>
      <p:sp>
        <p:nvSpPr>
          <p:cNvPr id="165" name="Google Shape;165;p13:notes">
            <a:extLst>
              <a:ext uri="{FF2B5EF4-FFF2-40B4-BE49-F238E27FC236}">
                <a16:creationId xmlns:a16="http://schemas.microsoft.com/office/drawing/2014/main" id="{93E41201-2DF2-5683-7B91-2D45ACEFB80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39</a:t>
            </a:fld>
            <a:endParaRPr/>
          </a:p>
        </p:txBody>
      </p:sp>
    </p:spTree>
    <p:extLst>
      <p:ext uri="{BB962C8B-B14F-4D97-AF65-F5344CB8AC3E}">
        <p14:creationId xmlns:p14="http://schemas.microsoft.com/office/powerpoint/2010/main" val="36063261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AA343CAA-CC41-BE1D-CF18-68F942C04FDF}"/>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41A66D12-9B2D-2CE6-CAC1-4E51C05E22D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1CE3513D-58B3-F7B3-410D-9D2F233434E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In this illustrative example, we consider a basic system comprising a diesel power plant, a solar power plant, and a battery system. The technical parameters include a transmission efficiency of 95% and a reserve margin of 15%.</a:t>
            </a:r>
          </a:p>
          <a:p>
            <a:r>
              <a:rPr lang="en-US" dirty="0"/>
              <a:t>Using the equation described in the previous slide, we substitute the values accordingly. First, the transmission capacity, referred to as ‘PWRTRN Capacity,’ is multiplied by the inverse of the efficiency (1/0.95) and by the sum of 1 plus the reserve margin, which is 1 + 0.15. Note that all percentages are expressed in decimal form for these calculations.</a:t>
            </a:r>
          </a:p>
          <a:p>
            <a:r>
              <a:rPr lang="en-US" dirty="0"/>
              <a:t>Next, we compute the sum of the products of the capacities of the power plants and their respective capacity credits. The capacity credits may vary depending on the system, and the values provided here are indicative. Again, percentages are expressed in decimal form, and the naming conventions are summarized for each power plant.</a:t>
            </a:r>
          </a:p>
          <a:p>
            <a:r>
              <a:rPr lang="en-US" dirty="0"/>
              <a:t>During the hands-on exercise, we will practice building and incorporating these inequalities in MUIO.</a:t>
            </a:r>
          </a:p>
        </p:txBody>
      </p:sp>
      <p:sp>
        <p:nvSpPr>
          <p:cNvPr id="165" name="Google Shape;165;p13:notes">
            <a:extLst>
              <a:ext uri="{FF2B5EF4-FFF2-40B4-BE49-F238E27FC236}">
                <a16:creationId xmlns:a16="http://schemas.microsoft.com/office/drawing/2014/main" id="{3B4F6750-9D7A-F846-44D3-06BA98848DC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40</a:t>
            </a:fld>
            <a:endParaRPr/>
          </a:p>
        </p:txBody>
      </p:sp>
    </p:spTree>
    <p:extLst>
      <p:ext uri="{BB962C8B-B14F-4D97-AF65-F5344CB8AC3E}">
        <p14:creationId xmlns:p14="http://schemas.microsoft.com/office/powerpoint/2010/main" val="3890216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t>
            </a:r>
          </a:p>
          <a:p>
            <a:r>
              <a:rPr lang="en-GB" dirty="0"/>
              <a:t>    Capacity to activity unit is the maximum amount of activity 1 unit of capacity can produce in a year. For certain technologies the capacity to activity unit is set. For example, 1GW of capacity can only generate a maximum of 31.536 PJ of activity in a given year as shown in the equation above. Similarly, in industry for example if your capacity unit is Mt/year. Then you know that 1 unit of capacity will produce 1 Mt of activity in a year. The only case where things are a bit different is in the transport sector where you have a known activity (e.g. number of kilometre-metres travelled by cars) and a known capacity (e.g. total number of cars on the road) which means you would have to calculate the capacity to activity unit by dividing the activity by the capacity values.</a:t>
            </a:r>
          </a:p>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5</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289154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41</a:t>
            </a:fld>
            <a:endParaRPr/>
          </a:p>
        </p:txBody>
      </p:sp>
    </p:spTree>
    <p:extLst>
      <p:ext uri="{BB962C8B-B14F-4D97-AF65-F5344CB8AC3E}">
        <p14:creationId xmlns:p14="http://schemas.microsoft.com/office/powerpoint/2010/main" val="14528180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42</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91277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      An important parameter in the relationship between capacity and activity is the </a:t>
            </a:r>
            <a:r>
              <a:rPr lang="en-US" b="0" i="1" dirty="0"/>
              <a:t>capacity factor. </a:t>
            </a:r>
            <a:r>
              <a:rPr lang="en-GB" b="0" i="0" dirty="0"/>
              <a:t>In</a:t>
            </a:r>
            <a:r>
              <a:rPr lang="en-GB" b="0" i="1" dirty="0"/>
              <a:t> </a:t>
            </a:r>
            <a:r>
              <a:rPr lang="en-GB" b="0" i="0" dirty="0" err="1"/>
              <a:t>O</a:t>
            </a:r>
            <a:r>
              <a:rPr lang="en-GB" b="0" dirty="0" err="1"/>
              <a:t>SeMOSYS</a:t>
            </a:r>
            <a:r>
              <a:rPr lang="en-GB" b="0" dirty="0"/>
              <a:t>, the capacity factor is the ratio of actual output of a technology to its maximum possible output over a specific time period. It reflects how much a technology is actually used compared to its full potential, accounting for availability, downtime, or resource variability (like the variability of the sun, wind, and water flow). </a:t>
            </a:r>
            <a:r>
              <a:rPr lang="en-US" b="0" dirty="0"/>
              <a:t>The energy produced (activity) varies based on the capacity factor, as shown in the example.</a:t>
            </a:r>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6</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64787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83165EB2-E643-C1FF-6A9F-00C923C7688E}"/>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B877EB48-3C48-34C9-586F-4BD6A7168FF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FB907D05-BCFE-A4B1-9FC8-5571D334A9F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In this example, the first step is to calculate the number of hours in one day. Since one day equals 24 hours, we then calculate the energy produced by multiplying the installed capacity of 240 MW by the 24-hour period and the capacity factor of 0.55. This provides us with the amount of energy production the hydroelectric plant can produce in one day, which is 3,168 MWh.</a:t>
            </a:r>
            <a:br>
              <a:rPr lang="en-US" dirty="0"/>
            </a:br>
            <a:br>
              <a:rPr lang="en-US" dirty="0"/>
            </a:br>
            <a:r>
              <a:rPr lang="en-US" dirty="0"/>
              <a:t>If the capacity factor was 1 instead of 0.55 (the plant was able to run constantly throughout the day) then the energy production would be much higher at 5, 760 MWh. However, in reality there might not be a lot of water flow at a particular time of the day or there might be other constraints which result in the plant only being use for a little over half its full potential, resulting in a lower level of possible activity.</a:t>
            </a:r>
            <a:endParaRPr dirty="0"/>
          </a:p>
        </p:txBody>
      </p:sp>
      <p:sp>
        <p:nvSpPr>
          <p:cNvPr id="165" name="Google Shape;165;p13:notes">
            <a:extLst>
              <a:ext uri="{FF2B5EF4-FFF2-40B4-BE49-F238E27FC236}">
                <a16:creationId xmlns:a16="http://schemas.microsoft.com/office/drawing/2014/main" id="{29B784D2-E8AD-4F02-FC79-574072151DC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7</a:t>
            </a:fld>
            <a:endParaRPr/>
          </a:p>
        </p:txBody>
      </p:sp>
    </p:spTree>
    <p:extLst>
      <p:ext uri="{BB962C8B-B14F-4D97-AF65-F5344CB8AC3E}">
        <p14:creationId xmlns:p14="http://schemas.microsoft.com/office/powerpoint/2010/main" val="811914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0" i="0" u="none" strike="noStrike" cap="none" dirty="0">
                <a:solidFill>
                  <a:schemeClr val="dk1"/>
                </a:solidFill>
                <a:effectLst/>
                <a:latin typeface="Calibri"/>
                <a:ea typeface="Calibri"/>
                <a:cs typeface="Calibri"/>
                <a:sym typeface="Calibri"/>
              </a:rPr>
              <a:t>      The </a:t>
            </a:r>
            <a:r>
              <a:rPr lang="en-GB" sz="1200" b="0" i="1" u="none" strike="noStrike" cap="none" dirty="0" err="1">
                <a:solidFill>
                  <a:schemeClr val="dk1"/>
                </a:solidFill>
                <a:effectLst/>
                <a:latin typeface="Calibri"/>
                <a:ea typeface="Calibri"/>
                <a:cs typeface="Calibri"/>
                <a:sym typeface="Calibri"/>
              </a:rPr>
              <a:t>InputActivityRatio</a:t>
            </a:r>
            <a:r>
              <a:rPr lang="en-GB" sz="1200" b="0" i="1" u="none" strike="noStrike" cap="none"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is used to specify how much of an input is needed to support the </a:t>
            </a:r>
            <a:r>
              <a:rPr lang="en-GB" sz="1200" b="0" i="1" u="none" strike="noStrike" cap="none" dirty="0">
                <a:solidFill>
                  <a:schemeClr val="dk1"/>
                </a:solidFill>
                <a:effectLst/>
                <a:latin typeface="Calibri"/>
                <a:ea typeface="Calibri"/>
                <a:cs typeface="Calibri"/>
                <a:sym typeface="Calibri"/>
              </a:rPr>
              <a:t>Activity</a:t>
            </a:r>
            <a:r>
              <a:rPr lang="en-GB" sz="1200" b="0" i="0" u="none" strike="noStrike" cap="none" dirty="0">
                <a:solidFill>
                  <a:schemeClr val="dk1"/>
                </a:solidFill>
                <a:effectLst/>
                <a:latin typeface="Calibri"/>
                <a:ea typeface="Calibri"/>
                <a:cs typeface="Calibri"/>
                <a:sym typeface="Calibri"/>
              </a:rPr>
              <a:t> of a </a:t>
            </a:r>
            <a:r>
              <a:rPr lang="en-GB" sz="1200" b="0" i="1" u="none" strike="noStrike" cap="none" dirty="0">
                <a:solidFill>
                  <a:schemeClr val="dk1"/>
                </a:solidFill>
                <a:effectLst/>
                <a:latin typeface="Calibri"/>
                <a:ea typeface="Calibri"/>
                <a:cs typeface="Calibri"/>
                <a:sym typeface="Calibri"/>
              </a:rPr>
              <a:t>Technology</a:t>
            </a:r>
            <a:r>
              <a:rPr lang="en-GB" sz="1200" b="0" i="0" u="none" strike="noStrike" cap="none" dirty="0">
                <a:solidFill>
                  <a:schemeClr val="dk1"/>
                </a:solidFill>
                <a:effectLst/>
                <a:latin typeface="Calibri"/>
                <a:ea typeface="Calibri"/>
                <a:cs typeface="Calibri"/>
                <a:sym typeface="Calibri"/>
              </a:rPr>
              <a:t>. It specifies how many units of input are needed for each unit of activity. </a:t>
            </a:r>
            <a:endParaRPr lang="en-GB" b="0" dirty="0">
              <a:effectLst/>
            </a:endParaRPr>
          </a:p>
          <a:p>
            <a:pPr rtl="0"/>
            <a:r>
              <a:rPr lang="en-GB" sz="1200" b="0" i="0" u="none" strike="noStrike" cap="none" dirty="0">
                <a:solidFill>
                  <a:schemeClr val="dk1"/>
                </a:solidFill>
                <a:effectLst/>
                <a:latin typeface="Calibri"/>
                <a:ea typeface="Calibri"/>
                <a:cs typeface="Calibri"/>
                <a:sym typeface="Calibri"/>
              </a:rPr>
              <a:t>     </a:t>
            </a:r>
          </a:p>
          <a:p>
            <a:pPr rtl="0"/>
            <a:r>
              <a:rPr lang="en-GB" sz="1200" b="0" i="0" u="none" strike="noStrike" cap="none" dirty="0">
                <a:solidFill>
                  <a:schemeClr val="dk1"/>
                </a:solidFill>
                <a:effectLst/>
                <a:latin typeface="Calibri"/>
                <a:ea typeface="Calibri"/>
                <a:cs typeface="Calibri"/>
                <a:sym typeface="Calibri"/>
              </a:rPr>
              <a:t>      As an example, consider a natural gas fired power station with a conversion efficiency of 50%. The input to the plant is natural gas and the </a:t>
            </a:r>
            <a:r>
              <a:rPr lang="en-GB" sz="1200" b="0" i="1" u="none" strike="noStrike" cap="none" dirty="0">
                <a:solidFill>
                  <a:schemeClr val="dk1"/>
                </a:solidFill>
                <a:effectLst/>
                <a:latin typeface="Calibri"/>
                <a:ea typeface="Calibri"/>
                <a:cs typeface="Calibri"/>
                <a:sym typeface="Calibri"/>
              </a:rPr>
              <a:t>Activity</a:t>
            </a:r>
            <a:r>
              <a:rPr lang="en-GB" sz="1200" b="0" i="0" u="none" strike="noStrike" cap="none" dirty="0">
                <a:solidFill>
                  <a:schemeClr val="dk1"/>
                </a:solidFill>
                <a:effectLst/>
                <a:latin typeface="Calibri"/>
                <a:ea typeface="Calibri"/>
                <a:cs typeface="Calibri"/>
                <a:sym typeface="Calibri"/>
              </a:rPr>
              <a:t> represents electricity generated. This means that for every unit of electricity generated, 2 units (1/50%) of natural gas are needed. Consequently, the </a:t>
            </a:r>
            <a:r>
              <a:rPr lang="en-GB" sz="1200" b="0" i="1" u="none" strike="noStrike" cap="none" dirty="0" err="1">
                <a:solidFill>
                  <a:schemeClr val="dk1"/>
                </a:solidFill>
                <a:effectLst/>
                <a:latin typeface="Calibri"/>
                <a:ea typeface="Calibri"/>
                <a:cs typeface="Calibri"/>
                <a:sym typeface="Calibri"/>
              </a:rPr>
              <a:t>InputActivityRatio</a:t>
            </a:r>
            <a:r>
              <a:rPr lang="en-GB" sz="1200" b="0" i="1" u="none" strike="noStrike" cap="none"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should be set to 2 in this case. This parameter is time dependent and can vary from year to year. </a:t>
            </a:r>
            <a:r>
              <a:rPr lang="en-GB" sz="1200" b="0" i="1" u="none" strike="noStrike" cap="none" dirty="0">
                <a:solidFill>
                  <a:schemeClr val="dk1"/>
                </a:solidFill>
                <a:effectLst/>
                <a:latin typeface="Calibri"/>
                <a:ea typeface="Calibri"/>
                <a:cs typeface="Calibri"/>
                <a:sym typeface="Calibri"/>
              </a:rPr>
              <a:t> </a:t>
            </a:r>
            <a:endParaRPr lang="en-GB" b="0" dirty="0">
              <a:effectLst/>
            </a:endParaRPr>
          </a:p>
          <a:p>
            <a:pPr rtl="0"/>
            <a:endParaRPr lang="en-GB" sz="1200" b="0" i="0" u="none" strike="noStrike" cap="none" dirty="0">
              <a:solidFill>
                <a:schemeClr val="dk1"/>
              </a:solidFill>
              <a:effectLst/>
              <a:latin typeface="Calibri"/>
              <a:ea typeface="Calibri"/>
              <a:cs typeface="Calibri"/>
              <a:sym typeface="Calibri"/>
            </a:endParaRPr>
          </a:p>
          <a:p>
            <a:pPr rtl="0"/>
            <a:r>
              <a:rPr lang="en-GB" sz="1200" b="0" i="0" u="none" strike="noStrike" cap="none" dirty="0">
                <a:solidFill>
                  <a:schemeClr val="dk1"/>
                </a:solidFill>
                <a:effectLst/>
                <a:latin typeface="Calibri"/>
                <a:ea typeface="Calibri"/>
                <a:cs typeface="Calibri"/>
                <a:sym typeface="Calibri"/>
              </a:rPr>
              <a:t>     The </a:t>
            </a:r>
            <a:r>
              <a:rPr lang="en-GB" sz="1200" b="0" i="1" u="none" strike="noStrike" cap="none" dirty="0" err="1">
                <a:solidFill>
                  <a:schemeClr val="dk1"/>
                </a:solidFill>
                <a:effectLst/>
                <a:latin typeface="Calibri"/>
                <a:ea typeface="Calibri"/>
                <a:cs typeface="Calibri"/>
                <a:sym typeface="Calibri"/>
              </a:rPr>
              <a:t>InputActivityRatio</a:t>
            </a:r>
            <a:r>
              <a:rPr lang="en-GB" sz="1200" b="0" i="1" u="none" strike="noStrike" cap="none"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is specified for each technology/commodity combination. If a technology has 2 or more input commodities, then that technology would have a </a:t>
            </a:r>
            <a:r>
              <a:rPr lang="en-GB" sz="1200" b="0" i="1" u="none" strike="noStrike" cap="none" dirty="0" err="1">
                <a:solidFill>
                  <a:schemeClr val="dk1"/>
                </a:solidFill>
                <a:effectLst/>
                <a:latin typeface="Calibri"/>
                <a:ea typeface="Calibri"/>
                <a:cs typeface="Calibri"/>
                <a:sym typeface="Calibri"/>
              </a:rPr>
              <a:t>InputActivityRatio</a:t>
            </a:r>
            <a:r>
              <a:rPr lang="en-GB" sz="1200" b="0" i="0" u="none" strike="noStrike" cap="none" dirty="0">
                <a:solidFill>
                  <a:schemeClr val="dk1"/>
                </a:solidFill>
                <a:effectLst/>
                <a:latin typeface="Calibri"/>
                <a:ea typeface="Calibri"/>
                <a:cs typeface="Calibri"/>
                <a:sym typeface="Calibri"/>
              </a:rPr>
              <a:t> for each commodity that is needed. </a:t>
            </a:r>
            <a:endParaRPr lang="en-GB" b="0" dirty="0">
              <a:effectLst/>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br>
              <a:rPr lang="en-GB" dirty="0"/>
            </a:br>
            <a:r>
              <a:rPr lang="en-GB" sz="1200" b="0" i="0" u="none" strike="noStrike" cap="none" dirty="0">
                <a:solidFill>
                  <a:schemeClr val="dk1"/>
                </a:solidFill>
                <a:effectLst/>
                <a:latin typeface="Calibri"/>
                <a:ea typeface="Calibri"/>
                <a:cs typeface="Calibri"/>
                <a:sym typeface="Calibri"/>
              </a:rPr>
              <a:t>The </a:t>
            </a:r>
            <a:r>
              <a:rPr lang="en-GB" sz="1200" b="0" i="1" u="none" strike="noStrike" cap="none" dirty="0" err="1">
                <a:solidFill>
                  <a:schemeClr val="dk1"/>
                </a:solidFill>
                <a:effectLst/>
                <a:latin typeface="Calibri"/>
                <a:ea typeface="Calibri"/>
                <a:cs typeface="Calibri"/>
                <a:sym typeface="Calibri"/>
              </a:rPr>
              <a:t>OutputActivityRatio</a:t>
            </a:r>
            <a:r>
              <a:rPr lang="en-GB" sz="1200" b="0" i="1" u="none" strike="noStrike" cap="none"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is used to specify how much output is generated from the </a:t>
            </a:r>
            <a:r>
              <a:rPr lang="en-GB" sz="1200" b="0" i="1" u="none" strike="noStrike" cap="none" dirty="0">
                <a:solidFill>
                  <a:schemeClr val="dk1"/>
                </a:solidFill>
                <a:effectLst/>
                <a:latin typeface="Calibri"/>
                <a:ea typeface="Calibri"/>
                <a:cs typeface="Calibri"/>
                <a:sym typeface="Calibri"/>
              </a:rPr>
              <a:t>Activity</a:t>
            </a:r>
            <a:r>
              <a:rPr lang="en-GB" sz="1200" b="0" i="0" u="none" strike="noStrike" cap="none" dirty="0">
                <a:solidFill>
                  <a:schemeClr val="dk1"/>
                </a:solidFill>
                <a:effectLst/>
                <a:latin typeface="Calibri"/>
                <a:ea typeface="Calibri"/>
                <a:cs typeface="Calibri"/>
                <a:sym typeface="Calibri"/>
              </a:rPr>
              <a:t> of a </a:t>
            </a:r>
            <a:r>
              <a:rPr lang="en-GB" sz="1200" b="0" i="1" u="none" strike="noStrike" cap="none" dirty="0">
                <a:solidFill>
                  <a:schemeClr val="dk1"/>
                </a:solidFill>
                <a:effectLst/>
                <a:latin typeface="Calibri"/>
                <a:ea typeface="Calibri"/>
                <a:cs typeface="Calibri"/>
                <a:sym typeface="Calibri"/>
              </a:rPr>
              <a:t>Technology</a:t>
            </a:r>
            <a:r>
              <a:rPr lang="en-GB" sz="1200" b="0" i="0" u="none" strike="noStrike" cap="none" dirty="0">
                <a:solidFill>
                  <a:schemeClr val="dk1"/>
                </a:solidFill>
                <a:effectLst/>
                <a:latin typeface="Calibri"/>
                <a:ea typeface="Calibri"/>
                <a:cs typeface="Calibri"/>
                <a:sym typeface="Calibri"/>
              </a:rPr>
              <a:t>. It specifies how many units of output are produced for each unit of activity. This parameter is time dependent and can vary from year to year. </a:t>
            </a:r>
            <a:r>
              <a:rPr lang="en-GB" sz="1200" b="0" i="1" u="none" strike="noStrike" cap="none" dirty="0">
                <a:solidFill>
                  <a:schemeClr val="dk1"/>
                </a:solidFill>
                <a:effectLst/>
                <a:latin typeface="Calibri"/>
                <a:ea typeface="Calibri"/>
                <a:cs typeface="Calibri"/>
                <a:sym typeface="Calibri"/>
              </a:rPr>
              <a:t> </a:t>
            </a:r>
            <a:br>
              <a:rPr lang="en-GB" sz="1200" b="0" i="0" u="none" strike="noStrike" cap="none" dirty="0">
                <a:solidFill>
                  <a:schemeClr val="dk1"/>
                </a:solidFill>
                <a:effectLst/>
                <a:latin typeface="Calibri"/>
                <a:ea typeface="Calibri"/>
                <a:cs typeface="Calibri"/>
                <a:sym typeface="Calibri"/>
              </a:rPr>
            </a:br>
            <a:endParaRPr lang="en-GB" b="0" dirty="0">
              <a:effectLst/>
            </a:endParaRPr>
          </a:p>
          <a:p>
            <a:pPr rtl="0"/>
            <a:r>
              <a:rPr lang="en-GB" sz="1200" b="0" i="0" u="none" strike="noStrike" cap="none" dirty="0">
                <a:solidFill>
                  <a:schemeClr val="dk1"/>
                </a:solidFill>
                <a:effectLst/>
                <a:latin typeface="Calibri"/>
                <a:ea typeface="Calibri"/>
                <a:cs typeface="Calibri"/>
                <a:sym typeface="Calibri"/>
              </a:rPr>
              <a:t>      As an example, consider maize cultivation. The </a:t>
            </a:r>
            <a:r>
              <a:rPr lang="en-GB" sz="1200" b="0" i="1" u="none" strike="noStrike" cap="none" dirty="0">
                <a:solidFill>
                  <a:schemeClr val="dk1"/>
                </a:solidFill>
                <a:effectLst/>
                <a:latin typeface="Calibri"/>
                <a:ea typeface="Calibri"/>
                <a:cs typeface="Calibri"/>
                <a:sym typeface="Calibri"/>
              </a:rPr>
              <a:t>Activity</a:t>
            </a:r>
            <a:r>
              <a:rPr lang="en-GB" sz="1200" b="0" i="0" u="none" strike="noStrike" cap="none" dirty="0">
                <a:solidFill>
                  <a:schemeClr val="dk1"/>
                </a:solidFill>
                <a:effectLst/>
                <a:latin typeface="Calibri"/>
                <a:ea typeface="Calibri"/>
                <a:cs typeface="Calibri"/>
                <a:sym typeface="Calibri"/>
              </a:rPr>
              <a:t> of the maize cultivation could represent how much land is planted with maize (measured in hectares), while the output would be the number of tonnes of maize produced. If 1,000 hectares of maize cultivation yields 4,500 tonnes, then the ratio of output to activity is 4.5 (4,500/1,000). Consequently, the </a:t>
            </a:r>
            <a:r>
              <a:rPr lang="en-GB" sz="1200" b="0" i="1" u="none" strike="noStrike" cap="none" dirty="0" err="1">
                <a:solidFill>
                  <a:schemeClr val="dk1"/>
                </a:solidFill>
                <a:effectLst/>
                <a:latin typeface="Calibri"/>
                <a:ea typeface="Calibri"/>
                <a:cs typeface="Calibri"/>
                <a:sym typeface="Calibri"/>
              </a:rPr>
              <a:t>OutputActivityRatio</a:t>
            </a:r>
            <a:r>
              <a:rPr lang="en-GB" sz="1200" b="0" i="1" u="none" strike="noStrike" cap="none"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should be set to 4.5 tonnes per hectare in this case. </a:t>
            </a:r>
            <a:br>
              <a:rPr lang="en-GB" sz="1200" b="0" i="0" u="none" strike="noStrike" cap="none" dirty="0">
                <a:solidFill>
                  <a:schemeClr val="dk1"/>
                </a:solidFill>
                <a:effectLst/>
                <a:latin typeface="Calibri"/>
                <a:ea typeface="Calibri"/>
                <a:cs typeface="Calibri"/>
                <a:sym typeface="Calibri"/>
              </a:rPr>
            </a:br>
            <a:endParaRPr lang="en-GB" b="0" dirty="0">
              <a:effectLst/>
            </a:endParaRPr>
          </a:p>
          <a:p>
            <a:pPr rtl="0"/>
            <a:r>
              <a:rPr lang="en-GB" sz="1200" b="0" i="0" u="none" strike="noStrike" cap="none" dirty="0">
                <a:solidFill>
                  <a:schemeClr val="dk1"/>
                </a:solidFill>
                <a:effectLst/>
                <a:latin typeface="Calibri"/>
                <a:ea typeface="Calibri"/>
                <a:cs typeface="Calibri"/>
                <a:sym typeface="Calibri"/>
              </a:rPr>
              <a:t>     The </a:t>
            </a:r>
            <a:r>
              <a:rPr lang="en-GB" sz="1200" b="0" i="1" u="none" strike="noStrike" cap="none" dirty="0" err="1">
                <a:solidFill>
                  <a:schemeClr val="dk1"/>
                </a:solidFill>
                <a:effectLst/>
                <a:latin typeface="Calibri"/>
                <a:ea typeface="Calibri"/>
                <a:cs typeface="Calibri"/>
                <a:sym typeface="Calibri"/>
              </a:rPr>
              <a:t>OutputActivityRatio</a:t>
            </a:r>
            <a:r>
              <a:rPr lang="en-GB" sz="1200" b="0" i="1" u="none" strike="noStrike" cap="none"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is specified for each technology/commodity combination. If a technology has 2 or more output commodities, then it would have an </a:t>
            </a:r>
            <a:r>
              <a:rPr lang="en-GB" sz="1200" b="0" i="1" u="none" strike="noStrike" cap="none" dirty="0" err="1">
                <a:solidFill>
                  <a:schemeClr val="dk1"/>
                </a:solidFill>
                <a:effectLst/>
                <a:latin typeface="Calibri"/>
                <a:ea typeface="Calibri"/>
                <a:cs typeface="Calibri"/>
                <a:sym typeface="Calibri"/>
              </a:rPr>
              <a:t>OutputActivityRatio</a:t>
            </a:r>
            <a:r>
              <a:rPr lang="en-GB" sz="1200" b="0" i="1" u="none" strike="noStrike" cap="none"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for each commodity. </a:t>
            </a:r>
            <a:br>
              <a:rPr lang="en-GB" sz="1200" b="0" i="0" u="none" strike="noStrike" cap="none" dirty="0">
                <a:solidFill>
                  <a:schemeClr val="dk1"/>
                </a:solidFill>
                <a:effectLst/>
                <a:latin typeface="Calibri"/>
                <a:ea typeface="Calibri"/>
                <a:cs typeface="Calibri"/>
                <a:sym typeface="Calibri"/>
              </a:rPr>
            </a:br>
            <a:endParaRPr lang="en-GB" dirty="0"/>
          </a:p>
          <a:p>
            <a:r>
              <a:rPr lang="en-GB" sz="1200" b="0" i="0" u="none" strike="noStrike" cap="none" dirty="0">
                <a:solidFill>
                  <a:schemeClr val="dk1"/>
                </a:solidFill>
                <a:effectLst/>
                <a:latin typeface="Calibri"/>
                <a:ea typeface="Calibri"/>
                <a:cs typeface="Calibri"/>
                <a:sym typeface="Calibri"/>
              </a:rPr>
              <a:t>      It is important to note however, that typically if the input activity ratio has a specific value then the output activity ratio is 1 and vice versa. This helps normalize the activity and define it for 1 unit (e.g. how much input is needed for 1 unit of output or vice versa) making it easier to scale. </a:t>
            </a:r>
            <a:r>
              <a:rPr lang="en-GB" dirty="0"/>
              <a:t>For example, if you know that you need 1.389 PJ of biomass to produce 1 PJ of heat in a biomass heater then the input activity ratio is 1.389 and the output activity ratio is 1. This is typically how it is represented in the </a:t>
            </a:r>
            <a:r>
              <a:rPr lang="en-GB" dirty="0" err="1"/>
              <a:t>OSeMOSYS</a:t>
            </a:r>
            <a:r>
              <a:rPr lang="en-GB" dirty="0"/>
              <a:t> model.</a:t>
            </a:r>
          </a:p>
          <a:p>
            <a:endParaRPr lang="en-GB" dirty="0"/>
          </a:p>
          <a:p>
            <a:r>
              <a:rPr lang="en-GB" dirty="0"/>
              <a:t>      Technologies can also have multiple input activity ratios and multiple output activity ratios as mentioned above. For example, industry plants typically need both electricity and heat to produce their product. Therefore, if you know 1.263 PJ of electricity and 6.113 PJ of heat are needed to produce 1 </a:t>
            </a:r>
            <a:r>
              <a:rPr lang="en-GB" dirty="0" err="1"/>
              <a:t>Mton</a:t>
            </a:r>
            <a:r>
              <a:rPr lang="en-GB" dirty="0"/>
              <a:t> of steel. Then your input activity ratio for electricity will be 1.263 and for heat will be 6.113 and your output activity ratio for steel will be 1.</a:t>
            </a:r>
            <a:br>
              <a:rPr lang="en-GB" dirty="0"/>
            </a:br>
            <a:br>
              <a:rPr lang="en-GB" dirty="0"/>
            </a:br>
            <a:r>
              <a:rPr lang="en-GB" dirty="0"/>
              <a:t>Another important example to note is the transmission technology input and output activity ratios. Transmission and distributions represent the transport of electricity and sometimes fuels from power plants to end-users. Transmission and distribution systems are never 100% efficient and there are typically always losses. This could be from heat losses, illegal wire tapping etc. Therefore, the output of the transmission technology is typically less than the input, so we model this by giving the technology an input activity ratio of 1 and an output activity ratio of 0.98 if it experiences 2% losses or 0.96 if it experiences 4% losses and so on. </a:t>
            </a:r>
            <a:br>
              <a:rPr lang="en-GB" dirty="0"/>
            </a:br>
            <a:br>
              <a:rPr lang="en-GB" dirty="0"/>
            </a:br>
            <a:r>
              <a:rPr lang="en-GB" dirty="0"/>
              <a:t>These examples are not exhaustive.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8</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89641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Although not applicable always (e.g. when modelling crops and land) – typically the relationship between the input and output activity ratios gives you the efficiency of a technology.</a:t>
            </a:r>
          </a:p>
          <a:p>
            <a:endParaRPr lang="en-GB" dirty="0"/>
          </a:p>
          <a:p>
            <a:r>
              <a:rPr lang="en-GB" dirty="0"/>
              <a:t>     </a:t>
            </a:r>
            <a:r>
              <a:rPr lang="en-US" dirty="0"/>
              <a:t>For example, a coal-fired power plant takes the input fuel of coal and produces the output fuel of electricity. It is important to remember that the efficiency of a power plant is equal to the Output Activity Ratio divided by the Input Activity Ratio. In </a:t>
            </a:r>
            <a:r>
              <a:rPr lang="en-US" dirty="0" err="1"/>
              <a:t>OSeMOSYS</a:t>
            </a:r>
            <a:r>
              <a:rPr lang="en-US" dirty="0"/>
              <a:t> it is typical to set the Output Activity Ratio to 1 and adjust the Input Activity Ratio accordingly. If the Output Activity Ratio is 1, the efficiency of a power plant is therefore equal to 1 divided by the Input Activity Ratio. </a:t>
            </a:r>
            <a:br>
              <a:rPr lang="en-US" dirty="0"/>
            </a:br>
            <a:br>
              <a:rPr lang="en-US" dirty="0"/>
            </a:br>
            <a:r>
              <a:rPr lang="en-US" dirty="0"/>
              <a:t>One might argue that you could also set the Input Activity Ratio to 1 instead and then adjust the Output Activity Ratio to get the same efficiency. This would be correct from a fuel use point of view but it would destroy the capacity outputs of the model and the economics of that technology since the capacity of a technology in </a:t>
            </a:r>
            <a:r>
              <a:rPr lang="en-US" dirty="0" err="1"/>
              <a:t>OSeMOSYS</a:t>
            </a:r>
            <a:r>
              <a:rPr lang="en-US" dirty="0"/>
              <a:t> is typically determined based on the output activity ratio being set to 1.</a:t>
            </a:r>
            <a:endParaRPr lang="en-GB" dirty="0"/>
          </a:p>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9</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81290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0C4FCBB7-A03F-A786-29F2-50E3A81041C4}"/>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4B18F371-C543-435C-5A78-BB9457F4768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1155F1AB-28D5-681D-F5AC-ADCBB8B4EC6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      In this example, we have data indicating that a coal power plant produces 4 GJ of electricity using 10 GJ of coal. To calculate the plant’s efficiency, we divide the output energy by the input energy, yielding a value of 0.4 or 40%. The input activity ratio is then computed as the inverse of the efficiency, which is 1 divided by 0.4, equaling 2.5. The output activity ratio remains 1.</a:t>
            </a:r>
          </a:p>
          <a:p>
            <a:endParaRPr lang="en-US" dirty="0"/>
          </a:p>
          <a:p>
            <a:r>
              <a:rPr lang="en-US" dirty="0"/>
              <a:t>     This means that 2.5 GJ of coal is required to produce 1 GJ of electricity. To calculate the coal needed to produce 25 GJ of electricity, we use the input/output activity ratio, resulting in 62.5 GJ of coal.</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50D9BED7-3086-21C3-53BC-94F51AB20FC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a:p>
        </p:txBody>
      </p:sp>
    </p:spTree>
    <p:extLst>
      <p:ext uri="{BB962C8B-B14F-4D97-AF65-F5344CB8AC3E}">
        <p14:creationId xmlns:p14="http://schemas.microsoft.com/office/powerpoint/2010/main" val="15280991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06053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99141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userDrawn="1">
  <p:cSld name="OBJEC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endParaRPr lang="en-US" dirty="0"/>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00000000-1234-1234-1234-123412341234}" type="slidenum">
              <a:rPr lang="sv-SE" smtClean="0"/>
              <a:pPr/>
              <a:t>‹#›</a:t>
            </a:fld>
            <a:endParaRPr lang="sv-SE" dirty="0"/>
          </a:p>
        </p:txBody>
      </p:sp>
      <p:pic>
        <p:nvPicPr>
          <p:cNvPr id="4" name="Picture 3">
            <a:extLst>
              <a:ext uri="{FF2B5EF4-FFF2-40B4-BE49-F238E27FC236}">
                <a16:creationId xmlns:a16="http://schemas.microsoft.com/office/drawing/2014/main" id="{23D03772-EAFD-A016-312C-C6F5AB20048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343669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C65EA376-651F-B818-AF38-9F429FDC5AFB}"/>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hasCustomPrompt="1"/>
          </p:nvPr>
        </p:nvSpPr>
        <p:spPr>
          <a:xfrm>
            <a:off x="0" y="1"/>
            <a:ext cx="8894617" cy="403761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800"/>
              <a:buFont typeface="Helvetica Neue"/>
              <a:buNone/>
              <a:defRPr sz="3200" b="1" i="0" cap="none" baseline="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dirty="0"/>
              <a:t>Click To Edit Master Title Style</a:t>
            </a:r>
            <a:endParaRPr lang="en-ZA" dirty="0"/>
          </a:p>
        </p:txBody>
      </p:sp>
      <p:sp>
        <p:nvSpPr>
          <p:cNvPr id="2" name="Rectangle 1">
            <a:extLst>
              <a:ext uri="{FF2B5EF4-FFF2-40B4-BE49-F238E27FC236}">
                <a16:creationId xmlns:a16="http://schemas.microsoft.com/office/drawing/2014/main" id="{BF8CC5E2-ACC9-BB54-E15D-C4D3833AFF4C}"/>
              </a:ext>
            </a:extLst>
          </p:cNvPr>
          <p:cNvSpPr/>
          <p:nvPr userDrawn="1"/>
        </p:nvSpPr>
        <p:spPr>
          <a:xfrm>
            <a:off x="2285999" y="4370120"/>
            <a:ext cx="4322618" cy="1828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6560979"/>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p:nvPr>
        </p:nvSpPr>
        <p:spPr>
          <a:xfrm>
            <a:off x="2979507" y="739739"/>
            <a:ext cx="5368965" cy="173633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2979507" y="2476073"/>
            <a:ext cx="5368965" cy="10479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34125673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userDrawn="1">
  <p:cSld name="1_Two Content">
    <p:spTree>
      <p:nvGrpSpPr>
        <p:cNvPr id="1" name="Shape 33"/>
        <p:cNvGrpSpPr/>
        <p:nvPr/>
      </p:nvGrpSpPr>
      <p:grpSpPr>
        <a:xfrm>
          <a:off x="0" y="0"/>
          <a:ext cx="0" cy="0"/>
          <a:chOff x="0" y="0"/>
          <a:chExt cx="0" cy="0"/>
        </a:xfrm>
      </p:grpSpPr>
      <p:sp>
        <p:nvSpPr>
          <p:cNvPr id="34" name="Google Shape;34;p20"/>
          <p:cNvSpPr txBox="1">
            <a:spLocks noGrp="1"/>
          </p:cNvSpPr>
          <p:nvPr>
            <p:ph type="title"/>
          </p:nvPr>
        </p:nvSpPr>
        <p:spPr>
          <a:xfrm>
            <a:off x="838200" y="365125"/>
            <a:ext cx="10515600" cy="1134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32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 name="Picture Placeholder 6">
            <a:extLst>
              <a:ext uri="{FF2B5EF4-FFF2-40B4-BE49-F238E27FC236}">
                <a16:creationId xmlns:a16="http://schemas.microsoft.com/office/drawing/2014/main" id="{79D5118D-97C4-8F48-B7F6-276414ACF32F}"/>
              </a:ext>
            </a:extLst>
          </p:cNvPr>
          <p:cNvSpPr>
            <a:spLocks noGrp="1"/>
          </p:cNvSpPr>
          <p:nvPr>
            <p:ph type="pic" sz="quarter" idx="10" hasCustomPrompt="1"/>
          </p:nvPr>
        </p:nvSpPr>
        <p:spPr>
          <a:xfrm>
            <a:off x="6172202" y="1825625"/>
            <a:ext cx="5181598" cy="4351338"/>
          </a:xfrm>
          <a:prstGeom prst="rect">
            <a:avLst/>
          </a:prstGeom>
        </p:spPr>
        <p:txBody>
          <a:bodyPr>
            <a:normAutofit/>
          </a:bodyPr>
          <a:lstStyle>
            <a:lvl1pPr marL="76200" marR="0" indent="0" algn="l" defTabSz="914400" rtl="0" eaLnBrk="1" fontAlgn="auto" latinLnBrk="0" hangingPunct="1">
              <a:lnSpc>
                <a:spcPct val="90000"/>
              </a:lnSpc>
              <a:spcBef>
                <a:spcPts val="1000"/>
              </a:spcBef>
              <a:spcAft>
                <a:spcPts val="0"/>
              </a:spcAft>
              <a:buClr>
                <a:schemeClr val="dk1"/>
              </a:buClr>
              <a:buSzPts val="2400"/>
              <a:buFontTx/>
              <a:buNone/>
              <a:tabLst/>
              <a:defRPr sz="2000" i="1" baseline="0">
                <a:solidFill>
                  <a:schemeClr val="bg1">
                    <a:lumMod val="50000"/>
                  </a:schemeClr>
                </a:solidFill>
                <a:latin typeface="Arial" panose="020B0604020202020204" pitchFamily="34" charset="0"/>
              </a:defRPr>
            </a:lvl1pPr>
          </a:lstStyle>
          <a:p>
            <a:pPr marL="457200" marR="0" lvl="0" indent="-381000" algn="l" defTabSz="914400" rtl="0" eaLnBrk="1" fontAlgn="auto" latinLnBrk="0" hangingPunct="1">
              <a:lnSpc>
                <a:spcPct val="90000"/>
              </a:lnSpc>
              <a:spcBef>
                <a:spcPts val="1000"/>
              </a:spcBef>
              <a:spcAft>
                <a:spcPts val="0"/>
              </a:spcAft>
              <a:buClr>
                <a:schemeClr val="dk1"/>
              </a:buClr>
              <a:buSzPts val="2400"/>
              <a:buFont typeface="Arial"/>
              <a:buChar char="•"/>
              <a:tabLst/>
              <a:defRPr/>
            </a:pPr>
            <a:r>
              <a:rPr lang="sv-SE" err="1"/>
              <a:t>When</a:t>
            </a:r>
            <a:r>
              <a:rPr lang="sv-SE"/>
              <a:t> </a:t>
            </a:r>
            <a:r>
              <a:rPr lang="sv-SE" err="1"/>
              <a:t>using</a:t>
            </a:r>
            <a:r>
              <a:rPr lang="sv-SE"/>
              <a:t> a </a:t>
            </a:r>
            <a:r>
              <a:rPr lang="sv-SE" err="1"/>
              <a:t>photo</a:t>
            </a:r>
            <a:r>
              <a:rPr lang="sv-SE"/>
              <a:t> or diagram</a:t>
            </a:r>
          </a:p>
        </p:txBody>
      </p:sp>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smtClean="0"/>
              <a:pPr/>
              <a:t>‹#›</a:t>
            </a:fld>
            <a:endParaRPr lang="sv-SE"/>
          </a:p>
        </p:txBody>
      </p:sp>
    </p:spTree>
    <p:extLst>
      <p:ext uri="{BB962C8B-B14F-4D97-AF65-F5344CB8AC3E}">
        <p14:creationId xmlns:p14="http://schemas.microsoft.com/office/powerpoint/2010/main" val="521634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userDrawn="1"/>
        </p:nvPicPr>
        <p:blipFill>
          <a:blip r:embed="rId9"/>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708763"/>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cSld>
  <p:clrMap bg1="lt1" tx1="dk1" bg2="dk2" tx2="lt2" accent1="accent1" accent2="accent2" accent3="accent3" accent4="accent4" accent5="accent5" accent6="accent6" hlink="hlink" folHlink="folHlink"/>
  <p:sldLayoutIdLst>
    <p:sldLayoutId id="2147483667" r:id="rId1"/>
    <p:sldLayoutId id="2147483660" r:id="rId2"/>
    <p:sldLayoutId id="2147483651" r:id="rId3"/>
    <p:sldLayoutId id="2147483662" r:id="rId4"/>
    <p:sldLayoutId id="2147483668" r:id="rId5"/>
    <p:sldLayoutId id="2147483669" r:id="rId6"/>
    <p:sldLayoutId id="2147483670"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2.jpeg"/><Relationship Id="rId7" Type="http://schemas.openxmlformats.org/officeDocument/2006/relationships/image" Target="../media/image110.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00.png"/><Relationship Id="rId9" Type="http://schemas.openxmlformats.org/officeDocument/2006/relationships/image" Target="../media/image130.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hyperlink" Target="https://creativecommons.org/licenses/by/4.0/legalcode" TargetMode="External"/><Relationship Id="rId4" Type="http://schemas.openxmlformats.org/officeDocument/2006/relationships/hyperlink" Target="https://zenodo.org/record/4558799#.YEHFAGj7Q2w"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hyperlink" Target="https://creativecommons.org/licenses/by/4.0/legalcode" TargetMode="External"/><Relationship Id="rId4" Type="http://schemas.openxmlformats.org/officeDocument/2006/relationships/hyperlink" Target="https://publications.jrc.ec.europa.eu/repository/bitstream/JRC118432/jrc118432_jrc118432_reviewed_by_ipo.pdf"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hyperlink" Target="https://creativecommons.org/licenses/by/4.0/legalcode" TargetMode="External"/><Relationship Id="rId4" Type="http://schemas.openxmlformats.org/officeDocument/2006/relationships/hyperlink" Target="https://publications.jrc.ec.europa.eu/repository/bitstream/JRC118432/jrc118432_jrc118432_reviewed_by_ipo.pdf"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hyperlink" Target="https://creativecommons.org/licenses/by/4.0/legalcode" TargetMode="External"/><Relationship Id="rId4" Type="http://schemas.openxmlformats.org/officeDocument/2006/relationships/hyperlink" Target="https://publications.jrc.ec.europa.eu/repository/bitstream/JRC118432/jrc118432_jrc118432_reviewed_by_ipo.pdf"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hyperlink" Target="https://creativecommons.org/licenses/by/4.0/legalcode" TargetMode="Externa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hyperlink" Target="https://zenodo.org/record/4558799#.YEHFAGj7Q2w" TargetMode="External"/><Relationship Id="rId5" Type="http://schemas.openxmlformats.org/officeDocument/2006/relationships/image" Target="../media/image18.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hyperlink" Target="https://creativecommons.org/licenses/by/4.0/legalcode" TargetMode="Externa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hyperlink" Target="https://publications.jrc.ec.europa.eu/repository/bitstream/JRC118432/jrc118432_jrc118432_reviewed_by_ipo.pdf" TargetMode="External"/><Relationship Id="rId5" Type="http://schemas.openxmlformats.org/officeDocument/2006/relationships/image" Target="../media/image19.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hyperlink" Target="https://creativecommons.org/licenses/by/4.0/legalcode" TargetMode="External"/><Relationship Id="rId4" Type="http://schemas.openxmlformats.org/officeDocument/2006/relationships/hyperlink" Target="https://zenodo.org/record/4559206#.YEEo52j7Q2w"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hyperlink" Target="https://creativecommons.org/licenses/by/4.0/" TargetMode="Externa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hyperlink" Target="https://www.mdpi.com/2071-1050/10/5/1440/htm" TargetMode="External"/><Relationship Id="rId5" Type="http://schemas.openxmlformats.org/officeDocument/2006/relationships/image" Target="../media/image30.pn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microsoft.com/office/2018/10/relationships/comments" Target="../comments/modernComment_142_5622D654.xm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8" Type="http://schemas.openxmlformats.org/officeDocument/2006/relationships/hyperlink" Target="https://www.apec.org/groups/som-steering-committee-on-economic-and-technical-cooperation/working-groups/energy" TargetMode="External"/><Relationship Id="rId3" Type="http://schemas.openxmlformats.org/officeDocument/2006/relationships/slideLayout" Target="../slideLayouts/slideLayout3.xml"/><Relationship Id="rId7" Type="http://schemas.openxmlformats.org/officeDocument/2006/relationships/hyperlink" Target="https://unstats.un.org/unsd/energystats/pubs/balance/" TargetMode="Externa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hyperlink" Target="https://www.irena.org/Data/Energy-Profiles" TargetMode="External"/><Relationship Id="rId5" Type="http://schemas.openxmlformats.org/officeDocument/2006/relationships/hyperlink" Target="https://www.iea.org/data-and-statistics" TargetMode="External"/><Relationship Id="rId4" Type="http://schemas.openxmlformats.org/officeDocument/2006/relationships/notesSlide" Target="../notesSlides/notesSlide31.xml"/><Relationship Id="rId9"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microsoft.com/office/2018/10/relationships/comments" Target="../comments/modernComment_150_FABA79B4.xml"/><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hyperlink" Target="https://creativecommons.org/licenses/by/4.0/legalcode" TargetMode="External"/><Relationship Id="rId5" Type="http://schemas.openxmlformats.org/officeDocument/2006/relationships/hyperlink" Target="https://zenodo.org/record/4559206#.YEEo52j7Q2w" TargetMode="External"/><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microsoft.com/office/2018/10/relationships/comments" Target="../comments/modernComment_B7A_CEFAE5BE.xml"/><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8.png"/><Relationship Id="rId5" Type="http://schemas.openxmlformats.org/officeDocument/2006/relationships/image" Target="../media/image35.png"/><Relationship Id="rId4"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8.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8.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320.png"/><Relationship Id="rId5" Type="http://schemas.openxmlformats.org/officeDocument/2006/relationships/image" Target="../media/image310.png"/><Relationship Id="rId4"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8" Type="http://schemas.openxmlformats.org/officeDocument/2006/relationships/hyperlink" Target="https://creativecommons.org/licenses/by/4.0/legalcode" TargetMode="External"/><Relationship Id="rId13" Type="http://schemas.openxmlformats.org/officeDocument/2006/relationships/hyperlink" Target="https://commons.wikimedia.org/wiki/File:Electricity_warning_sign.svg" TargetMode="External"/><Relationship Id="rId3" Type="http://schemas.openxmlformats.org/officeDocument/2006/relationships/slideLayout" Target="../slideLayouts/slideLayout3.xml"/><Relationship Id="rId7" Type="http://schemas.openxmlformats.org/officeDocument/2006/relationships/hyperlink" Target="https://zenodo.org/record/4558799#.YEHFAGj7Q2w" TargetMode="External"/><Relationship Id="rId12" Type="http://schemas.openxmlformats.org/officeDocument/2006/relationships/hyperlink" Target="https://creativecommons.org/licenses/by-sa/4.0/deed.en" TargetMode="Externa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11" Type="http://schemas.openxmlformats.org/officeDocument/2006/relationships/hyperlink" Target="https://commons.wikimedia.org/wiki/File:Karlshamn_power_plant_-_DSCF3887.jpg" TargetMode="External"/><Relationship Id="rId5" Type="http://schemas.microsoft.com/office/2018/10/relationships/comments" Target="../comments/modernComment_12F_8F8FB6A3.xml"/><Relationship Id="rId15" Type="http://schemas.openxmlformats.org/officeDocument/2006/relationships/image" Target="../media/image8.png"/><Relationship Id="rId10" Type="http://schemas.openxmlformats.org/officeDocument/2006/relationships/hyperlink" Target="https://creativecommons.org/licenses/by-sa/2.0/deed.en" TargetMode="External"/><Relationship Id="rId4" Type="http://schemas.openxmlformats.org/officeDocument/2006/relationships/notesSlide" Target="../notesSlides/notesSlide3.xml"/><Relationship Id="rId9" Type="http://schemas.openxmlformats.org/officeDocument/2006/relationships/hyperlink" Target="https://commons.wikimedia.org/wiki/File:Lumps_of_coal.jpg" TargetMode="External"/><Relationship Id="rId14" Type="http://schemas.openxmlformats.org/officeDocument/2006/relationships/hyperlink" Target="https://creativecommons.org/licenses/by-sa/3.0/deed.en" TargetMode="Externa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8.png"/><Relationship Id="rId5" Type="http://schemas.openxmlformats.org/officeDocument/2006/relationships/image" Target="../media/image330.png"/><Relationship Id="rId4"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3" Type="http://schemas.openxmlformats.org/officeDocument/2006/relationships/hyperlink" Target="https://github.com/ClimateCompatibleGrowth/MUIO" TargetMode="External"/><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microsoft.com/office/2018/10/relationships/comments" Target="../comments/modernComment_145_712DEE76.xm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0.jpeg"/><Relationship Id="rId3" Type="http://schemas.microsoft.com/office/2018/10/relationships/comments" Target="../comments/modernComment_143_B5714CD4.xml"/><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240.png"/><Relationship Id="rId3" Type="http://schemas.microsoft.com/office/2018/10/relationships/comments" Target="../comments/modernComment_147_DE8199C2.xml"/><Relationship Id="rId7" Type="http://schemas.openxmlformats.org/officeDocument/2006/relationships/image" Target="../media/image230.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21.png"/><Relationship Id="rId5" Type="http://schemas.openxmlformats.org/officeDocument/2006/relationships/image" Target="../media/image21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everal logos on a white background&#10;&#10;AI-generated content may be incorrect.">
            <a:extLst>
              <a:ext uri="{FF2B5EF4-FFF2-40B4-BE49-F238E27FC236}">
                <a16:creationId xmlns:a16="http://schemas.microsoft.com/office/drawing/2014/main" id="{A9A30675-CCCB-ECEF-3479-02C0B90F98EE}"/>
              </a:ext>
            </a:extLst>
          </p:cNvPr>
          <p:cNvPicPr>
            <a:picLocks noChangeAspect="1"/>
          </p:cNvPicPr>
          <p:nvPr/>
        </p:nvPicPr>
        <p:blipFill>
          <a:blip r:embed="rId2"/>
          <a:stretch>
            <a:fillRect/>
          </a:stretch>
        </p:blipFill>
        <p:spPr>
          <a:xfrm>
            <a:off x="2357611" y="4367478"/>
            <a:ext cx="4175392" cy="1837316"/>
          </a:xfrm>
          <a:prstGeom prst="rect">
            <a:avLst/>
          </a:prstGeom>
        </p:spPr>
      </p:pic>
      <p:sp>
        <p:nvSpPr>
          <p:cNvPr id="6" name="TextBox 5">
            <a:extLst>
              <a:ext uri="{FF2B5EF4-FFF2-40B4-BE49-F238E27FC236}">
                <a16:creationId xmlns:a16="http://schemas.microsoft.com/office/drawing/2014/main" id="{36DC4658-9AA0-EBBD-FB68-B051B24C9A41}"/>
              </a:ext>
            </a:extLst>
          </p:cNvPr>
          <p:cNvSpPr txBox="1"/>
          <p:nvPr/>
        </p:nvSpPr>
        <p:spPr>
          <a:xfrm>
            <a:off x="292414" y="653206"/>
            <a:ext cx="5033481" cy="307777"/>
          </a:xfrm>
          <a:prstGeom prst="rect">
            <a:avLst/>
          </a:prstGeom>
          <a:noFill/>
        </p:spPr>
        <p:txBody>
          <a:bodyPr wrap="square" lIns="91440" tIns="45720" rIns="91440" bIns="45720" rtlCol="0" anchor="b">
            <a:spAutoFit/>
          </a:bodyPr>
          <a:lstStyle/>
          <a:p>
            <a:r>
              <a:rPr lang="en-ZA" b="1" dirty="0">
                <a:solidFill>
                  <a:schemeClr val="bg1"/>
                </a:solidFill>
                <a:latin typeface="Open Sans ExtraBold"/>
                <a:ea typeface="Open Sans ExtraBold" panose="020B0606030504020204" pitchFamily="34" charset="0"/>
                <a:cs typeface="Open Sans ExtraBold" panose="020B0606030504020204" pitchFamily="34" charset="0"/>
              </a:rPr>
              <a:t>Energy system modelling using </a:t>
            </a:r>
            <a:r>
              <a:rPr lang="en-ZA" b="1" dirty="0" err="1">
                <a:solidFill>
                  <a:schemeClr val="bg1"/>
                </a:solidFill>
                <a:latin typeface="Open Sans ExtraBold"/>
                <a:ea typeface="Open Sans ExtraBold" panose="020B0606030504020204" pitchFamily="34" charset="0"/>
                <a:cs typeface="Open Sans ExtraBold" panose="020B0606030504020204" pitchFamily="34" charset="0"/>
              </a:rPr>
              <a:t>OSeMOSYS</a:t>
            </a:r>
            <a:endParaRPr lang="en-ZA"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0113E5F8-820D-B8B8-96F2-65CC1A09D399}"/>
              </a:ext>
            </a:extLst>
          </p:cNvPr>
          <p:cNvSpPr txBox="1"/>
          <p:nvPr/>
        </p:nvSpPr>
        <p:spPr>
          <a:xfrm>
            <a:off x="292414" y="1305342"/>
            <a:ext cx="8977092" cy="2123658"/>
          </a:xfrm>
          <a:prstGeom prst="rect">
            <a:avLst/>
          </a:prstGeom>
          <a:noFill/>
        </p:spPr>
        <p:txBody>
          <a:bodyPr wrap="square" lIns="91440" tIns="45720" rIns="91440" bIns="45720" rtlCol="0" anchor="b">
            <a:spAutoFit/>
          </a:bodyPr>
          <a:lstStyle/>
          <a:p>
            <a:r>
              <a:rPr lang="en-ZA" sz="4400" b="1" u="sng" dirty="0">
                <a:solidFill>
                  <a:schemeClr val="bg1"/>
                </a:solidFill>
                <a:latin typeface="Open Sans ExtraBold"/>
                <a:ea typeface="Open Sans ExtraBold" panose="020B0606030504020204" pitchFamily="34" charset="0"/>
                <a:cs typeface="Open Sans ExtraBold" panose="020B0606030504020204" pitchFamily="34" charset="0"/>
              </a:rPr>
              <a:t>LECTURE 4 </a:t>
            </a:r>
            <a:endParaRPr lang="en-US" sz="4400" b="1" u="sng" dirty="0">
              <a:solidFill>
                <a:schemeClr val="bg1"/>
              </a:solidFill>
              <a:latin typeface="Open Sans ExtraBold"/>
              <a:ea typeface="Open Sans ExtraBold" panose="020B0606030504020204" pitchFamily="34" charset="0"/>
              <a:cs typeface="Open Sans ExtraBold" panose="020B0606030504020204" pitchFamily="34" charset="0"/>
            </a:endParaRPr>
          </a:p>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KEY PARAMETERS in </a:t>
            </a:r>
            <a:r>
              <a:rPr lang="en-ZA" sz="4400" b="1" dirty="0" err="1">
                <a:solidFill>
                  <a:schemeClr val="bg1"/>
                </a:solidFill>
                <a:latin typeface="Open Sans ExtraBold"/>
                <a:ea typeface="Open Sans ExtraBold" panose="020B0606030504020204" pitchFamily="34" charset="0"/>
                <a:cs typeface="Open Sans ExtraBold" panose="020B0606030504020204" pitchFamily="34" charset="0"/>
              </a:rPr>
              <a:t>OSeMOSYS</a:t>
            </a:r>
            <a:endParaRPr lang="en-US" sz="4400"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3510501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F2CDD538-F480-66CE-BE3A-7835115D8361}"/>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F52743B9-A038-599B-854D-10D7CDCC650A}"/>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10</a:t>
            </a:fld>
            <a:endParaRPr lang="sv-SE" sz="1000" b="1" dirty="0">
              <a:solidFill>
                <a:schemeClr val="bg1"/>
              </a:solidFill>
            </a:endParaRPr>
          </a:p>
        </p:txBody>
      </p:sp>
      <p:sp>
        <p:nvSpPr>
          <p:cNvPr id="5" name="TextBox 4">
            <a:extLst>
              <a:ext uri="{FF2B5EF4-FFF2-40B4-BE49-F238E27FC236}">
                <a16:creationId xmlns:a16="http://schemas.microsoft.com/office/drawing/2014/main" id="{FFDCAEA0-E9C8-CE48-BA3B-6E954B6A6C59}"/>
              </a:ext>
            </a:extLst>
          </p:cNvPr>
          <p:cNvSpPr txBox="1"/>
          <p:nvPr/>
        </p:nvSpPr>
        <p:spPr>
          <a:xfrm>
            <a:off x="687190" y="1520910"/>
            <a:ext cx="10647758" cy="923330"/>
          </a:xfrm>
          <a:prstGeom prst="rect">
            <a:avLst/>
          </a:prstGeom>
          <a:noFill/>
        </p:spPr>
        <p:txBody>
          <a:bodyPr wrap="square">
            <a:spAutoFit/>
          </a:bodyPr>
          <a:lstStyle/>
          <a:p>
            <a:r>
              <a:rPr lang="es-CO" sz="2700" dirty="0" err="1">
                <a:latin typeface="Segoe UI" panose="020B0502040204020203" pitchFamily="34" charset="0"/>
                <a:cs typeface="Segoe UI" panose="020B0502040204020203" pitchFamily="34" charset="0"/>
              </a:rPr>
              <a:t>Let’s</a:t>
            </a:r>
            <a:r>
              <a:rPr lang="es-CO" sz="2700" dirty="0">
                <a:latin typeface="Segoe UI" panose="020B0502040204020203" pitchFamily="34" charset="0"/>
                <a:cs typeface="Segoe UI" panose="020B0502040204020203" pitchFamily="34" charset="0"/>
              </a:rPr>
              <a:t> look at a </a:t>
            </a:r>
            <a:r>
              <a:rPr lang="es-CO" sz="2700" dirty="0" err="1">
                <a:latin typeface="Segoe UI" panose="020B0502040204020203" pitchFamily="34" charset="0"/>
                <a:cs typeface="Segoe UI" panose="020B0502040204020203" pitchFamily="34" charset="0"/>
              </a:rPr>
              <a:t>coal</a:t>
            </a:r>
            <a:r>
              <a:rPr lang="es-CO" sz="2700" dirty="0">
                <a:latin typeface="Segoe UI" panose="020B0502040204020203" pitchFamily="34" charset="0"/>
                <a:cs typeface="Segoe UI" panose="020B0502040204020203" pitchFamily="34" charset="0"/>
              </a:rPr>
              <a:t> </a:t>
            </a:r>
            <a:r>
              <a:rPr lang="es-CO" sz="2700" dirty="0" err="1">
                <a:latin typeface="Segoe UI" panose="020B0502040204020203" pitchFamily="34" charset="0"/>
                <a:cs typeface="Segoe UI" panose="020B0502040204020203" pitchFamily="34" charset="0"/>
              </a:rPr>
              <a:t>power</a:t>
            </a:r>
            <a:r>
              <a:rPr lang="es-CO" sz="2700" dirty="0">
                <a:latin typeface="Segoe UI" panose="020B0502040204020203" pitchFamily="34" charset="0"/>
                <a:cs typeface="Segoe UI" panose="020B0502040204020203" pitchFamily="34" charset="0"/>
              </a:rPr>
              <a:t> </a:t>
            </a:r>
            <a:r>
              <a:rPr lang="es-CO" sz="2700" dirty="0" err="1">
                <a:latin typeface="Segoe UI" panose="020B0502040204020203" pitchFamily="34" charset="0"/>
                <a:cs typeface="Segoe UI" panose="020B0502040204020203" pitchFamily="34" charset="0"/>
              </a:rPr>
              <a:t>plant</a:t>
            </a:r>
            <a:r>
              <a:rPr lang="es-CO" sz="2700" dirty="0">
                <a:latin typeface="Segoe UI" panose="020B0502040204020203" pitchFamily="34" charset="0"/>
                <a:cs typeface="Segoe UI" panose="020B0502040204020203" pitchFamily="34" charset="0"/>
              </a:rPr>
              <a:t> as </a:t>
            </a:r>
            <a:r>
              <a:rPr lang="es-CO" sz="2700" dirty="0" err="1">
                <a:latin typeface="Segoe UI" panose="020B0502040204020203" pitchFamily="34" charset="0"/>
                <a:cs typeface="Segoe UI" panose="020B0502040204020203" pitchFamily="34" charset="0"/>
              </a:rPr>
              <a:t>an</a:t>
            </a:r>
            <a:r>
              <a:rPr lang="es-CO" sz="2700" dirty="0">
                <a:latin typeface="Segoe UI" panose="020B0502040204020203" pitchFamily="34" charset="0"/>
                <a:cs typeface="Segoe UI" panose="020B0502040204020203" pitchFamily="34" charset="0"/>
              </a:rPr>
              <a:t> </a:t>
            </a:r>
            <a:r>
              <a:rPr lang="es-CO" sz="2700" dirty="0" err="1">
                <a:latin typeface="Segoe UI" panose="020B0502040204020203" pitchFamily="34" charset="0"/>
                <a:cs typeface="Segoe UI" panose="020B0502040204020203" pitchFamily="34" charset="0"/>
              </a:rPr>
              <a:t>example</a:t>
            </a:r>
            <a:r>
              <a:rPr lang="es-CO" sz="2700" dirty="0">
                <a:latin typeface="Segoe UI" panose="020B0502040204020203" pitchFamily="34" charset="0"/>
                <a:cs typeface="Segoe UI" panose="020B0502040204020203" pitchFamily="34" charset="0"/>
              </a:rPr>
              <a:t>. </a:t>
            </a:r>
            <a:r>
              <a:rPr lang="es-CO" sz="2700" dirty="0" err="1">
                <a:latin typeface="Segoe UI" panose="020B0502040204020203" pitchFamily="34" charset="0"/>
                <a:cs typeface="Segoe UI" panose="020B0502040204020203" pitchFamily="34" charset="0"/>
              </a:rPr>
              <a:t>If</a:t>
            </a:r>
            <a:r>
              <a:rPr lang="es-CO" sz="2700" dirty="0">
                <a:latin typeface="Segoe UI" panose="020B0502040204020203" pitchFamily="34" charset="0"/>
                <a:cs typeface="Segoe UI" panose="020B0502040204020203" pitchFamily="34" charset="0"/>
              </a:rPr>
              <a:t> </a:t>
            </a:r>
            <a:r>
              <a:rPr lang="es-CO" sz="2700" dirty="0" err="1">
                <a:latin typeface="Segoe UI" panose="020B0502040204020203" pitchFamily="34" charset="0"/>
                <a:cs typeface="Segoe UI" panose="020B0502040204020203" pitchFamily="34" charset="0"/>
              </a:rPr>
              <a:t>the</a:t>
            </a:r>
            <a:r>
              <a:rPr lang="es-CO" sz="2700" dirty="0">
                <a:latin typeface="Segoe UI" panose="020B0502040204020203" pitchFamily="34" charset="0"/>
                <a:cs typeface="Segoe UI" panose="020B0502040204020203" pitchFamily="34" charset="0"/>
              </a:rPr>
              <a:t> </a:t>
            </a:r>
            <a:r>
              <a:rPr lang="es-CO" sz="2700" dirty="0" err="1">
                <a:latin typeface="Segoe UI" panose="020B0502040204020203" pitchFamily="34" charset="0"/>
                <a:cs typeface="Segoe UI" panose="020B0502040204020203" pitchFamily="34" charset="0"/>
              </a:rPr>
              <a:t>amount</a:t>
            </a:r>
            <a:r>
              <a:rPr lang="es-CO" sz="2700" dirty="0">
                <a:latin typeface="Segoe UI" panose="020B0502040204020203" pitchFamily="34" charset="0"/>
                <a:cs typeface="Segoe UI" panose="020B0502040204020203" pitchFamily="34" charset="0"/>
              </a:rPr>
              <a:t> </a:t>
            </a:r>
            <a:r>
              <a:rPr lang="es-CO" sz="2700" dirty="0" err="1">
                <a:latin typeface="Segoe UI" panose="020B0502040204020203" pitchFamily="34" charset="0"/>
                <a:cs typeface="Segoe UI" panose="020B0502040204020203" pitchFamily="34" charset="0"/>
              </a:rPr>
              <a:t>of</a:t>
            </a:r>
            <a:r>
              <a:rPr lang="es-CO" sz="2700" dirty="0">
                <a:latin typeface="Segoe UI" panose="020B0502040204020203" pitchFamily="34" charset="0"/>
                <a:cs typeface="Segoe UI" panose="020B0502040204020203" pitchFamily="34" charset="0"/>
              </a:rPr>
              <a:t> </a:t>
            </a:r>
            <a:r>
              <a:rPr lang="es-CO" sz="2700" dirty="0" err="1">
                <a:latin typeface="Segoe UI" panose="020B0502040204020203" pitchFamily="34" charset="0"/>
                <a:cs typeface="Segoe UI" panose="020B0502040204020203" pitchFamily="34" charset="0"/>
              </a:rPr>
              <a:t>electricity</a:t>
            </a:r>
            <a:r>
              <a:rPr lang="es-CO" sz="2700" dirty="0">
                <a:latin typeface="Segoe UI" panose="020B0502040204020203" pitchFamily="34" charset="0"/>
                <a:cs typeface="Segoe UI" panose="020B0502040204020203" pitchFamily="34" charset="0"/>
              </a:rPr>
              <a:t> </a:t>
            </a:r>
            <a:r>
              <a:rPr lang="es-CO" sz="2700" dirty="0" err="1">
                <a:latin typeface="Segoe UI" panose="020B0502040204020203" pitchFamily="34" charset="0"/>
                <a:cs typeface="Segoe UI" panose="020B0502040204020203" pitchFamily="34" charset="0"/>
              </a:rPr>
              <a:t>produced</a:t>
            </a:r>
            <a:r>
              <a:rPr lang="es-CO" sz="2700" dirty="0">
                <a:latin typeface="Segoe UI" panose="020B0502040204020203" pitchFamily="34" charset="0"/>
                <a:cs typeface="Segoe UI" panose="020B0502040204020203" pitchFamily="34" charset="0"/>
              </a:rPr>
              <a:t> </a:t>
            </a:r>
            <a:r>
              <a:rPr lang="es-CO" sz="2700" dirty="0" err="1">
                <a:latin typeface="Segoe UI" panose="020B0502040204020203" pitchFamily="34" charset="0"/>
                <a:cs typeface="Segoe UI" panose="020B0502040204020203" pitchFamily="34" charset="0"/>
              </a:rPr>
              <a:t>is</a:t>
            </a:r>
            <a:r>
              <a:rPr lang="es-CO" sz="2700" dirty="0">
                <a:latin typeface="Segoe UI" panose="020B0502040204020203" pitchFamily="34" charset="0"/>
                <a:cs typeface="Segoe UI" panose="020B0502040204020203" pitchFamily="34" charset="0"/>
              </a:rPr>
              <a:t> 25 GJ, </a:t>
            </a:r>
            <a:r>
              <a:rPr lang="es-CO" sz="2700" dirty="0" err="1">
                <a:latin typeface="Segoe UI" panose="020B0502040204020203" pitchFamily="34" charset="0"/>
                <a:cs typeface="Segoe UI" panose="020B0502040204020203" pitchFamily="34" charset="0"/>
              </a:rPr>
              <a:t>how</a:t>
            </a:r>
            <a:r>
              <a:rPr lang="es-CO" sz="2700" dirty="0">
                <a:latin typeface="Segoe UI" panose="020B0502040204020203" pitchFamily="34" charset="0"/>
                <a:cs typeface="Segoe UI" panose="020B0502040204020203" pitchFamily="34" charset="0"/>
              </a:rPr>
              <a:t> </a:t>
            </a:r>
            <a:r>
              <a:rPr lang="es-CO" sz="2700" dirty="0" err="1">
                <a:latin typeface="Segoe UI" panose="020B0502040204020203" pitchFamily="34" charset="0"/>
                <a:cs typeface="Segoe UI" panose="020B0502040204020203" pitchFamily="34" charset="0"/>
              </a:rPr>
              <a:t>much</a:t>
            </a:r>
            <a:r>
              <a:rPr lang="es-CO" sz="2700" dirty="0">
                <a:latin typeface="Segoe UI" panose="020B0502040204020203" pitchFamily="34" charset="0"/>
                <a:cs typeface="Segoe UI" panose="020B0502040204020203" pitchFamily="34" charset="0"/>
              </a:rPr>
              <a:t> </a:t>
            </a:r>
            <a:r>
              <a:rPr lang="es-CO" sz="2700" dirty="0" err="1">
                <a:latin typeface="Segoe UI" panose="020B0502040204020203" pitchFamily="34" charset="0"/>
                <a:cs typeface="Segoe UI" panose="020B0502040204020203" pitchFamily="34" charset="0"/>
              </a:rPr>
              <a:t>coal</a:t>
            </a:r>
            <a:r>
              <a:rPr lang="es-CO" sz="2700" dirty="0">
                <a:latin typeface="Segoe UI" panose="020B0502040204020203" pitchFamily="34" charset="0"/>
                <a:cs typeface="Segoe UI" panose="020B0502040204020203" pitchFamily="34" charset="0"/>
              </a:rPr>
              <a:t> in GJ </a:t>
            </a:r>
            <a:r>
              <a:rPr lang="es-CO" sz="2700" dirty="0" err="1">
                <a:latin typeface="Segoe UI" panose="020B0502040204020203" pitchFamily="34" charset="0"/>
                <a:cs typeface="Segoe UI" panose="020B0502040204020203" pitchFamily="34" charset="0"/>
              </a:rPr>
              <a:t>was</a:t>
            </a:r>
            <a:r>
              <a:rPr lang="es-CO" sz="2700" dirty="0">
                <a:latin typeface="Segoe UI" panose="020B0502040204020203" pitchFamily="34" charset="0"/>
                <a:cs typeface="Segoe UI" panose="020B0502040204020203" pitchFamily="34" charset="0"/>
              </a:rPr>
              <a:t> </a:t>
            </a:r>
            <a:r>
              <a:rPr lang="es-CO" sz="2700" dirty="0" err="1">
                <a:latin typeface="Segoe UI" panose="020B0502040204020203" pitchFamily="34" charset="0"/>
                <a:cs typeface="Segoe UI" panose="020B0502040204020203" pitchFamily="34" charset="0"/>
              </a:rPr>
              <a:t>utilized</a:t>
            </a:r>
            <a:r>
              <a:rPr lang="es-CO" sz="2700" dirty="0">
                <a:latin typeface="Segoe UI" panose="020B0502040204020203" pitchFamily="34" charset="0"/>
                <a:cs typeface="Segoe UI" panose="020B0502040204020203" pitchFamily="34" charset="0"/>
              </a:rPr>
              <a:t>?</a:t>
            </a:r>
            <a:endParaRPr lang="en-US" sz="2700" dirty="0">
              <a:latin typeface="Segoe UI" panose="020B0502040204020203" pitchFamily="34" charset="0"/>
              <a:cs typeface="Segoe UI" panose="020B0502040204020203" pitchFamily="34" charset="0"/>
            </a:endParaRPr>
          </a:p>
        </p:txBody>
      </p:sp>
      <p:pic>
        <p:nvPicPr>
          <p:cNvPr id="6" name="Picture 2" descr="Las 10 mayores centrales térmicas de carbón del mundo- El Periódico de la  Energía">
            <a:extLst>
              <a:ext uri="{FF2B5EF4-FFF2-40B4-BE49-F238E27FC236}">
                <a16:creationId xmlns:a16="http://schemas.microsoft.com/office/drawing/2014/main" id="{E2DAB455-92DE-6510-FE3E-352D5FB833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7136" y="2530266"/>
            <a:ext cx="1968882" cy="1310202"/>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4">
            <a:extLst>
              <a:ext uri="{FF2B5EF4-FFF2-40B4-BE49-F238E27FC236}">
                <a16:creationId xmlns:a16="http://schemas.microsoft.com/office/drawing/2014/main" id="{BFC57281-FC39-C747-C631-A49FA324382A}"/>
              </a:ext>
            </a:extLst>
          </p:cNvPr>
          <p:cNvSpPr txBox="1"/>
          <p:nvPr/>
        </p:nvSpPr>
        <p:spPr>
          <a:xfrm>
            <a:off x="3074816" y="3840468"/>
            <a:ext cx="2613522" cy="400110"/>
          </a:xfrm>
          <a:prstGeom prst="rect">
            <a:avLst/>
          </a:prstGeom>
          <a:noFill/>
        </p:spPr>
        <p:txBody>
          <a:bodyPr wrap="square" rtlCol="0">
            <a:spAutoFit/>
          </a:bodyPr>
          <a:lstStyle/>
          <a:p>
            <a:pPr algn="ctr"/>
            <a:r>
              <a:rPr lang="es-CO" sz="2000" b="1" dirty="0">
                <a:latin typeface="Segoe UI" panose="020B0502040204020203" pitchFamily="34" charset="0"/>
                <a:cs typeface="Segoe UI" panose="020B0502040204020203" pitchFamily="34" charset="0"/>
              </a:rPr>
              <a:t>Coal </a:t>
            </a:r>
            <a:r>
              <a:rPr lang="es-CO" sz="2000" b="1" dirty="0" err="1">
                <a:latin typeface="Segoe UI" panose="020B0502040204020203" pitchFamily="34" charset="0"/>
                <a:cs typeface="Segoe UI" panose="020B0502040204020203" pitchFamily="34" charset="0"/>
              </a:rPr>
              <a:t>power</a:t>
            </a:r>
            <a:r>
              <a:rPr lang="es-CO" sz="2000" b="1" dirty="0">
                <a:latin typeface="Segoe UI" panose="020B0502040204020203" pitchFamily="34" charset="0"/>
                <a:cs typeface="Segoe UI" panose="020B0502040204020203" pitchFamily="34" charset="0"/>
              </a:rPr>
              <a:t> </a:t>
            </a:r>
            <a:r>
              <a:rPr lang="es-CO" sz="2000" b="1" dirty="0" err="1">
                <a:latin typeface="Segoe UI" panose="020B0502040204020203" pitchFamily="34" charset="0"/>
                <a:cs typeface="Segoe UI" panose="020B0502040204020203" pitchFamily="34" charset="0"/>
              </a:rPr>
              <a:t>plant</a:t>
            </a:r>
            <a:endParaRPr lang="es-CO" sz="2000" b="1" dirty="0">
              <a:latin typeface="Segoe UI" panose="020B0502040204020203" pitchFamily="34" charset="0"/>
              <a:cs typeface="Segoe UI" panose="020B0502040204020203" pitchFamily="34" charset="0"/>
            </a:endParaRPr>
          </a:p>
        </p:txBody>
      </p:sp>
      <p:cxnSp>
        <p:nvCxnSpPr>
          <p:cNvPr id="8" name="Conector recto de flecha 6">
            <a:extLst>
              <a:ext uri="{FF2B5EF4-FFF2-40B4-BE49-F238E27FC236}">
                <a16:creationId xmlns:a16="http://schemas.microsoft.com/office/drawing/2014/main" id="{637154AE-56B2-2A37-5EEE-D5D30245B220}"/>
              </a:ext>
            </a:extLst>
          </p:cNvPr>
          <p:cNvCxnSpPr>
            <a:cxnSpLocks/>
          </p:cNvCxnSpPr>
          <p:nvPr/>
        </p:nvCxnSpPr>
        <p:spPr>
          <a:xfrm>
            <a:off x="2515469" y="3150905"/>
            <a:ext cx="767763"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9" name="CuadroTexto 9">
            <a:extLst>
              <a:ext uri="{FF2B5EF4-FFF2-40B4-BE49-F238E27FC236}">
                <a16:creationId xmlns:a16="http://schemas.microsoft.com/office/drawing/2014/main" id="{B51DA581-E5A5-1F74-6532-363F88C20A1C}"/>
              </a:ext>
            </a:extLst>
          </p:cNvPr>
          <p:cNvSpPr txBox="1"/>
          <p:nvPr/>
        </p:nvSpPr>
        <p:spPr>
          <a:xfrm>
            <a:off x="398006" y="2895444"/>
            <a:ext cx="2086432" cy="461665"/>
          </a:xfrm>
          <a:prstGeom prst="rect">
            <a:avLst/>
          </a:prstGeom>
          <a:noFill/>
        </p:spPr>
        <p:txBody>
          <a:bodyPr wrap="square" rtlCol="0">
            <a:spAutoFit/>
          </a:bodyPr>
          <a:lstStyle/>
          <a:p>
            <a:pPr algn="ctr"/>
            <a:r>
              <a:rPr lang="es-CO" sz="2400" b="1" dirty="0">
                <a:latin typeface="Segoe UI" panose="020B0502040204020203" pitchFamily="34" charset="0"/>
                <a:cs typeface="Segoe UI" panose="020B0502040204020203" pitchFamily="34" charset="0"/>
              </a:rPr>
              <a:t>10 GJ </a:t>
            </a:r>
            <a:r>
              <a:rPr lang="es-CO" sz="2400" b="1" dirty="0" err="1">
                <a:latin typeface="Segoe UI" panose="020B0502040204020203" pitchFamily="34" charset="0"/>
                <a:cs typeface="Segoe UI" panose="020B0502040204020203" pitchFamily="34" charset="0"/>
              </a:rPr>
              <a:t>of</a:t>
            </a:r>
            <a:r>
              <a:rPr lang="es-CO" sz="2400" b="1" dirty="0">
                <a:latin typeface="Segoe UI" panose="020B0502040204020203" pitchFamily="34" charset="0"/>
                <a:cs typeface="Segoe UI" panose="020B0502040204020203" pitchFamily="34" charset="0"/>
              </a:rPr>
              <a:t> </a:t>
            </a:r>
            <a:r>
              <a:rPr lang="es-CO" sz="2400" b="1" dirty="0" err="1">
                <a:latin typeface="Segoe UI" panose="020B0502040204020203" pitchFamily="34" charset="0"/>
                <a:cs typeface="Segoe UI" panose="020B0502040204020203" pitchFamily="34" charset="0"/>
              </a:rPr>
              <a:t>coal</a:t>
            </a:r>
            <a:endParaRPr lang="es-CO" sz="2400" b="1" dirty="0">
              <a:latin typeface="Segoe UI" panose="020B0502040204020203" pitchFamily="34" charset="0"/>
              <a:cs typeface="Segoe UI" panose="020B0502040204020203" pitchFamily="34" charset="0"/>
            </a:endParaRPr>
          </a:p>
        </p:txBody>
      </p:sp>
      <p:cxnSp>
        <p:nvCxnSpPr>
          <p:cNvPr id="10" name="Conector recto de flecha 12">
            <a:extLst>
              <a:ext uri="{FF2B5EF4-FFF2-40B4-BE49-F238E27FC236}">
                <a16:creationId xmlns:a16="http://schemas.microsoft.com/office/drawing/2014/main" id="{F1677E91-FE24-DEF3-907A-46E9E39B574C}"/>
              </a:ext>
            </a:extLst>
          </p:cNvPr>
          <p:cNvCxnSpPr>
            <a:cxnSpLocks/>
          </p:cNvCxnSpPr>
          <p:nvPr/>
        </p:nvCxnSpPr>
        <p:spPr>
          <a:xfrm>
            <a:off x="5483568" y="3150007"/>
            <a:ext cx="846368" cy="0"/>
          </a:xfrm>
          <a:prstGeom prst="straightConnector1">
            <a:avLst/>
          </a:prstGeom>
          <a:ln w="38100">
            <a:solidFill>
              <a:srgbClr val="E5A420"/>
            </a:solidFill>
            <a:tailEnd type="triangle"/>
          </a:ln>
        </p:spPr>
        <p:style>
          <a:lnRef idx="2">
            <a:schemeClr val="accent1"/>
          </a:lnRef>
          <a:fillRef idx="0">
            <a:schemeClr val="accent1"/>
          </a:fillRef>
          <a:effectRef idx="1">
            <a:schemeClr val="accent1"/>
          </a:effectRef>
          <a:fontRef idx="minor">
            <a:schemeClr val="tx1"/>
          </a:fontRef>
        </p:style>
      </p:cxnSp>
      <p:sp>
        <p:nvSpPr>
          <p:cNvPr id="11" name="CuadroTexto 13">
            <a:extLst>
              <a:ext uri="{FF2B5EF4-FFF2-40B4-BE49-F238E27FC236}">
                <a16:creationId xmlns:a16="http://schemas.microsoft.com/office/drawing/2014/main" id="{C7F0FAB1-818D-E0DE-F6BC-4F029EAE0159}"/>
              </a:ext>
            </a:extLst>
          </p:cNvPr>
          <p:cNvSpPr txBox="1"/>
          <p:nvPr/>
        </p:nvSpPr>
        <p:spPr>
          <a:xfrm>
            <a:off x="6148506" y="2742449"/>
            <a:ext cx="2086432" cy="830997"/>
          </a:xfrm>
          <a:prstGeom prst="rect">
            <a:avLst/>
          </a:prstGeom>
          <a:noFill/>
        </p:spPr>
        <p:txBody>
          <a:bodyPr wrap="square" rtlCol="0">
            <a:spAutoFit/>
          </a:bodyPr>
          <a:lstStyle/>
          <a:p>
            <a:pPr algn="ctr"/>
            <a:r>
              <a:rPr lang="es-CO" sz="2400" b="1" dirty="0">
                <a:latin typeface="Segoe UI" panose="020B0502040204020203" pitchFamily="34" charset="0"/>
                <a:cs typeface="Segoe UI" panose="020B0502040204020203" pitchFamily="34" charset="0"/>
              </a:rPr>
              <a:t>4 GJ </a:t>
            </a:r>
            <a:r>
              <a:rPr lang="es-CO" sz="2400" b="1" dirty="0" err="1">
                <a:latin typeface="Segoe UI" panose="020B0502040204020203" pitchFamily="34" charset="0"/>
                <a:cs typeface="Segoe UI" panose="020B0502040204020203" pitchFamily="34" charset="0"/>
              </a:rPr>
              <a:t>of</a:t>
            </a:r>
            <a:r>
              <a:rPr lang="es-CO" sz="2400" b="1" dirty="0">
                <a:latin typeface="Segoe UI" panose="020B0502040204020203" pitchFamily="34" charset="0"/>
                <a:cs typeface="Segoe UI" panose="020B0502040204020203" pitchFamily="34" charset="0"/>
              </a:rPr>
              <a:t> </a:t>
            </a:r>
            <a:r>
              <a:rPr lang="es-CO" sz="2400" b="1" dirty="0" err="1">
                <a:latin typeface="Segoe UI" panose="020B0502040204020203" pitchFamily="34" charset="0"/>
                <a:cs typeface="Segoe UI" panose="020B0502040204020203" pitchFamily="34" charset="0"/>
              </a:rPr>
              <a:t>electricity</a:t>
            </a:r>
            <a:endParaRPr lang="es-CO" sz="2400" b="1" dirty="0">
              <a:latin typeface="Segoe UI" panose="020B0502040204020203" pitchFamily="34" charset="0"/>
              <a:cs typeface="Segoe UI" panose="020B0502040204020203" pitchFamily="34" charset="0"/>
            </a:endParaRPr>
          </a:p>
        </p:txBody>
      </p:sp>
      <mc:AlternateContent xmlns:mc="http://schemas.openxmlformats.org/markup-compatibility/2006" xmlns:a14="http://schemas.microsoft.com/office/drawing/2010/main">
        <mc:Choice Requires="a14">
          <p:sp>
            <p:nvSpPr>
              <p:cNvPr id="12" name="CuadroTexto 17">
                <a:extLst>
                  <a:ext uri="{FF2B5EF4-FFF2-40B4-BE49-F238E27FC236}">
                    <a16:creationId xmlns:a16="http://schemas.microsoft.com/office/drawing/2014/main" id="{773BA161-CE3F-BF56-82A8-01DDC5407577}"/>
                  </a:ext>
                </a:extLst>
              </p:cNvPr>
              <p:cNvSpPr txBox="1"/>
              <p:nvPr/>
            </p:nvSpPr>
            <p:spPr>
              <a:xfrm>
                <a:off x="8423564" y="2876201"/>
                <a:ext cx="2911384" cy="74950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s-CO" sz="2400" b="1" i="1" smtClean="0">
                          <a:latin typeface="Cambria Math" panose="02040503050406030204" pitchFamily="18" charset="0"/>
                        </a:rPr>
                        <m:t>𝒏</m:t>
                      </m:r>
                      <m:r>
                        <a:rPr lang="es-CO" sz="2400" b="1" i="1" smtClean="0">
                          <a:latin typeface="Cambria Math" panose="02040503050406030204" pitchFamily="18" charset="0"/>
                        </a:rPr>
                        <m:t>=</m:t>
                      </m:r>
                      <m:f>
                        <m:fPr>
                          <m:ctrlPr>
                            <a:rPr lang="es-CO" sz="2400" b="1" i="1" smtClean="0">
                              <a:latin typeface="Cambria Math" panose="02040503050406030204" pitchFamily="18" charset="0"/>
                            </a:rPr>
                          </m:ctrlPr>
                        </m:fPr>
                        <m:num>
                          <m:r>
                            <a:rPr lang="es-CO" sz="2400" b="1" i="1" smtClean="0">
                              <a:latin typeface="Cambria Math" panose="02040503050406030204" pitchFamily="18" charset="0"/>
                            </a:rPr>
                            <m:t>𝟒</m:t>
                          </m:r>
                          <m:r>
                            <a:rPr lang="es-CO" sz="2400" b="1" i="1" smtClean="0">
                              <a:latin typeface="Cambria Math" panose="02040503050406030204" pitchFamily="18" charset="0"/>
                            </a:rPr>
                            <m:t> </m:t>
                          </m:r>
                          <m:r>
                            <a:rPr lang="es-CO" sz="2400" b="1" i="1" smtClean="0">
                              <a:latin typeface="Cambria Math" panose="02040503050406030204" pitchFamily="18" charset="0"/>
                            </a:rPr>
                            <m:t>𝑮𝑱</m:t>
                          </m:r>
                        </m:num>
                        <m:den>
                          <m:r>
                            <a:rPr lang="es-CO" sz="2400" b="1" i="1" smtClean="0">
                              <a:latin typeface="Cambria Math" panose="02040503050406030204" pitchFamily="18" charset="0"/>
                            </a:rPr>
                            <m:t>𝟏𝟎</m:t>
                          </m:r>
                          <m:r>
                            <a:rPr lang="es-CO" sz="2400" b="1" i="1" smtClean="0">
                              <a:latin typeface="Cambria Math" panose="02040503050406030204" pitchFamily="18" charset="0"/>
                            </a:rPr>
                            <m:t> </m:t>
                          </m:r>
                          <m:r>
                            <a:rPr lang="es-CO" sz="2400" b="1" i="1" smtClean="0">
                              <a:latin typeface="Cambria Math" panose="02040503050406030204" pitchFamily="18" charset="0"/>
                            </a:rPr>
                            <m:t>𝑮𝑱</m:t>
                          </m:r>
                        </m:den>
                      </m:f>
                      <m:r>
                        <a:rPr lang="es-CO" sz="2400" b="1" i="1" smtClean="0">
                          <a:latin typeface="Cambria Math" panose="02040503050406030204" pitchFamily="18" charset="0"/>
                        </a:rPr>
                        <m:t>=</m:t>
                      </m:r>
                      <m:r>
                        <a:rPr lang="es-CO" sz="2400" b="1" i="1" smtClean="0">
                          <a:latin typeface="Cambria Math" panose="02040503050406030204" pitchFamily="18" charset="0"/>
                        </a:rPr>
                        <m:t>𝟎</m:t>
                      </m:r>
                      <m:r>
                        <a:rPr lang="es-CO" sz="2400" b="1" i="1" smtClean="0">
                          <a:latin typeface="Cambria Math" panose="02040503050406030204" pitchFamily="18" charset="0"/>
                        </a:rPr>
                        <m:t>.</m:t>
                      </m:r>
                      <m:r>
                        <a:rPr lang="es-CO" sz="2400" b="1" i="1" smtClean="0">
                          <a:latin typeface="Cambria Math" panose="02040503050406030204" pitchFamily="18" charset="0"/>
                        </a:rPr>
                        <m:t>𝟒</m:t>
                      </m:r>
                    </m:oMath>
                  </m:oMathPara>
                </a14:m>
                <a:endParaRPr lang="es-CO" sz="2400" b="1" dirty="0"/>
              </a:p>
            </p:txBody>
          </p:sp>
        </mc:Choice>
        <mc:Fallback xmlns="">
          <p:sp>
            <p:nvSpPr>
              <p:cNvPr id="12" name="CuadroTexto 17">
                <a:extLst>
                  <a:ext uri="{FF2B5EF4-FFF2-40B4-BE49-F238E27FC236}">
                    <a16:creationId xmlns:a16="http://schemas.microsoft.com/office/drawing/2014/main" id="{773BA161-CE3F-BF56-82A8-01DDC5407577}"/>
                  </a:ext>
                </a:extLst>
              </p:cNvPr>
              <p:cNvSpPr txBox="1">
                <a:spLocks noRot="1" noChangeAspect="1" noMove="1" noResize="1" noEditPoints="1" noAdjustHandles="1" noChangeArrowheads="1" noChangeShapeType="1" noTextEdit="1"/>
              </p:cNvSpPr>
              <p:nvPr/>
            </p:nvSpPr>
            <p:spPr>
              <a:xfrm>
                <a:off x="8423564" y="2876201"/>
                <a:ext cx="2911384" cy="749501"/>
              </a:xfrm>
              <a:prstGeom prst="rect">
                <a:avLst/>
              </a:prstGeom>
              <a:blipFill>
                <a:blip r:embed="rId6"/>
                <a:stretch>
                  <a:fillRect/>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FA92AF7-6321-A600-92FD-D39C25589525}"/>
                  </a:ext>
                </a:extLst>
              </p:cNvPr>
              <p:cNvSpPr txBox="1"/>
              <p:nvPr/>
            </p:nvSpPr>
            <p:spPr>
              <a:xfrm>
                <a:off x="398006" y="4389423"/>
                <a:ext cx="3904146" cy="6360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s-CO" sz="2200" b="0" i="0" smtClean="0">
                          <a:latin typeface="Cambria Math" panose="02040503050406030204" pitchFamily="18" charset="0"/>
                        </a:rPr>
                        <m:t>Input</m:t>
                      </m:r>
                      <m:r>
                        <a:rPr lang="es-CO" sz="2200" b="0" i="0" smtClean="0">
                          <a:latin typeface="Cambria Math" panose="02040503050406030204" pitchFamily="18" charset="0"/>
                        </a:rPr>
                        <m:t> </m:t>
                      </m:r>
                      <m:r>
                        <m:rPr>
                          <m:sty m:val="p"/>
                        </m:rPr>
                        <a:rPr lang="es-CO" sz="2200" b="0" i="0" smtClean="0">
                          <a:latin typeface="Cambria Math" panose="02040503050406030204" pitchFamily="18" charset="0"/>
                        </a:rPr>
                        <m:t>Activity</m:t>
                      </m:r>
                      <m:r>
                        <a:rPr lang="es-CO" sz="2200" b="0" i="0" smtClean="0">
                          <a:latin typeface="Cambria Math" panose="02040503050406030204" pitchFamily="18" charset="0"/>
                        </a:rPr>
                        <m:t> </m:t>
                      </m:r>
                      <m:r>
                        <m:rPr>
                          <m:sty m:val="p"/>
                        </m:rPr>
                        <a:rPr lang="es-CO" sz="2200" b="0" i="0" smtClean="0">
                          <a:latin typeface="Cambria Math" panose="02040503050406030204" pitchFamily="18" charset="0"/>
                        </a:rPr>
                        <m:t>Ratio</m:t>
                      </m:r>
                      <m:r>
                        <a:rPr lang="es-CO" sz="2200" b="0" i="0" smtClean="0">
                          <a:latin typeface="Cambria Math" panose="02040503050406030204" pitchFamily="18" charset="0"/>
                        </a:rPr>
                        <m:t>=</m:t>
                      </m:r>
                      <m:f>
                        <m:fPr>
                          <m:ctrlPr>
                            <a:rPr lang="es-CO" sz="2200" b="0" i="1" smtClean="0">
                              <a:latin typeface="Cambria Math" panose="02040503050406030204" pitchFamily="18" charset="0"/>
                            </a:rPr>
                          </m:ctrlPr>
                        </m:fPr>
                        <m:num>
                          <m:r>
                            <a:rPr lang="es-CO" sz="2200" b="0" i="0" smtClean="0">
                              <a:latin typeface="Cambria Math" panose="02040503050406030204" pitchFamily="18" charset="0"/>
                            </a:rPr>
                            <m:t>1</m:t>
                          </m:r>
                        </m:num>
                        <m:den>
                          <m:r>
                            <a:rPr lang="es-CO" sz="2200" b="0" i="0" smtClean="0">
                              <a:latin typeface="Cambria Math" panose="02040503050406030204" pitchFamily="18" charset="0"/>
                            </a:rPr>
                            <m:t>0.4</m:t>
                          </m:r>
                        </m:den>
                      </m:f>
                      <m:r>
                        <a:rPr lang="es-CO" sz="2200" b="0" i="0" smtClean="0">
                          <a:latin typeface="Cambria Math" panose="02040503050406030204" pitchFamily="18" charset="0"/>
                        </a:rPr>
                        <m:t>=2.5</m:t>
                      </m:r>
                    </m:oMath>
                  </m:oMathPara>
                </a14:m>
                <a:endParaRPr lang="es-CO" sz="2200" dirty="0"/>
              </a:p>
            </p:txBody>
          </p:sp>
        </mc:Choice>
        <mc:Fallback xmlns="">
          <p:sp>
            <p:nvSpPr>
              <p:cNvPr id="13" name="TextBox 12">
                <a:extLst>
                  <a:ext uri="{FF2B5EF4-FFF2-40B4-BE49-F238E27FC236}">
                    <a16:creationId xmlns:a16="http://schemas.microsoft.com/office/drawing/2014/main" id="{0FA92AF7-6321-A600-92FD-D39C25589525}"/>
                  </a:ext>
                </a:extLst>
              </p:cNvPr>
              <p:cNvSpPr txBox="1">
                <a:spLocks noRot="1" noChangeAspect="1" noMove="1" noResize="1" noEditPoints="1" noAdjustHandles="1" noChangeArrowheads="1" noChangeShapeType="1" noTextEdit="1"/>
              </p:cNvSpPr>
              <p:nvPr/>
            </p:nvSpPr>
            <p:spPr>
              <a:xfrm>
                <a:off x="398006" y="4389423"/>
                <a:ext cx="3904146" cy="636008"/>
              </a:xfrm>
              <a:prstGeom prst="rect">
                <a:avLst/>
              </a:prstGeom>
              <a:blipFill>
                <a:blip r:embed="rId7"/>
                <a:stretch>
                  <a:fillRect/>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845FADFB-0CF7-BCE8-6EF7-89962D7F78A0}"/>
                  </a:ext>
                </a:extLst>
              </p:cNvPr>
              <p:cNvSpPr txBox="1"/>
              <p:nvPr/>
            </p:nvSpPr>
            <p:spPr>
              <a:xfrm>
                <a:off x="5539091" y="4515845"/>
                <a:ext cx="2937165" cy="33855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s-CO" sz="2200" b="0" i="1" smtClean="0">
                          <a:latin typeface="Cambria Math" panose="02040503050406030204" pitchFamily="18" charset="0"/>
                        </a:rPr>
                        <m:t>2.5 </m:t>
                      </m:r>
                      <m:r>
                        <a:rPr lang="es-CO" sz="2200" b="0" i="1" smtClean="0">
                          <a:latin typeface="Cambria Math" panose="02040503050406030204" pitchFamily="18" charset="0"/>
                        </a:rPr>
                        <m:t>𝐺𝐽</m:t>
                      </m:r>
                      <m:r>
                        <a:rPr lang="es-CO" sz="2200" b="0" i="1" smtClean="0">
                          <a:latin typeface="Cambria Math" panose="02040503050406030204" pitchFamily="18" charset="0"/>
                        </a:rPr>
                        <m:t> </m:t>
                      </m:r>
                      <m:r>
                        <a:rPr lang="es-CO" sz="2200" b="0" i="1" smtClean="0">
                          <a:latin typeface="Cambria Math" panose="02040503050406030204" pitchFamily="18" charset="0"/>
                        </a:rPr>
                        <m:t>𝑜𝑓</m:t>
                      </m:r>
                      <m:r>
                        <a:rPr lang="es-CO" sz="2200" b="0" i="1" smtClean="0">
                          <a:latin typeface="Cambria Math" panose="02040503050406030204" pitchFamily="18" charset="0"/>
                        </a:rPr>
                        <m:t> </m:t>
                      </m:r>
                      <m:r>
                        <a:rPr lang="es-CO" sz="2200" b="0" i="1" smtClean="0">
                          <a:latin typeface="Cambria Math" panose="02040503050406030204" pitchFamily="18" charset="0"/>
                        </a:rPr>
                        <m:t>𝑐𝑜𝑎𝑙</m:t>
                      </m:r>
                      <m:r>
                        <a:rPr lang="es-CO" sz="2200" b="0" i="1" smtClean="0">
                          <a:latin typeface="Cambria Math" panose="02040503050406030204" pitchFamily="18" charset="0"/>
                        </a:rPr>
                        <m:t> </m:t>
                      </m:r>
                      <m:r>
                        <a:rPr lang="es-CO" sz="2200" b="0" i="1" smtClean="0">
                          <a:latin typeface="Cambria Math" panose="02040503050406030204" pitchFamily="18" charset="0"/>
                        </a:rPr>
                        <m:t>𝑝𝑟𝑜𝑑𝑢𝑐𝑒</m:t>
                      </m:r>
                      <m:r>
                        <a:rPr lang="es-CO" sz="2200" b="0" i="1" smtClean="0">
                          <a:latin typeface="Cambria Math" panose="02040503050406030204" pitchFamily="18" charset="0"/>
                        </a:rPr>
                        <m:t> 1 </m:t>
                      </m:r>
                      <m:r>
                        <a:rPr lang="es-CO" sz="2200" b="0" i="1" smtClean="0">
                          <a:latin typeface="Cambria Math" panose="02040503050406030204" pitchFamily="18" charset="0"/>
                        </a:rPr>
                        <m:t>𝐺𝐽</m:t>
                      </m:r>
                      <m:r>
                        <a:rPr lang="es-CO" sz="2200" b="0" i="1" smtClean="0">
                          <a:latin typeface="Cambria Math" panose="02040503050406030204" pitchFamily="18" charset="0"/>
                        </a:rPr>
                        <m:t> </m:t>
                      </m:r>
                      <m:r>
                        <a:rPr lang="es-CO" sz="2200" b="0" i="1" smtClean="0">
                          <a:latin typeface="Cambria Math" panose="02040503050406030204" pitchFamily="18" charset="0"/>
                        </a:rPr>
                        <m:t>𝑜𝑓</m:t>
                      </m:r>
                      <m:r>
                        <a:rPr lang="es-CO" sz="2200" b="0" i="1" smtClean="0">
                          <a:latin typeface="Cambria Math" panose="02040503050406030204" pitchFamily="18" charset="0"/>
                        </a:rPr>
                        <m:t> </m:t>
                      </m:r>
                      <m:r>
                        <a:rPr lang="es-CO" sz="2200" b="0" i="1" smtClean="0">
                          <a:latin typeface="Cambria Math" panose="02040503050406030204" pitchFamily="18" charset="0"/>
                        </a:rPr>
                        <m:t>𝑒𝑙𝑒𝑐𝑡𝑟𝑖𝑐𝑖𝑡𝑦</m:t>
                      </m:r>
                    </m:oMath>
                  </m:oMathPara>
                </a14:m>
                <a:endParaRPr lang="es-CO" sz="2200" dirty="0"/>
              </a:p>
            </p:txBody>
          </p:sp>
        </mc:Choice>
        <mc:Fallback xmlns="">
          <p:sp>
            <p:nvSpPr>
              <p:cNvPr id="14" name="TextBox 13">
                <a:extLst>
                  <a:ext uri="{FF2B5EF4-FFF2-40B4-BE49-F238E27FC236}">
                    <a16:creationId xmlns:a16="http://schemas.microsoft.com/office/drawing/2014/main" id="{845FADFB-0CF7-BCE8-6EF7-89962D7F78A0}"/>
                  </a:ext>
                </a:extLst>
              </p:cNvPr>
              <p:cNvSpPr txBox="1">
                <a:spLocks noRot="1" noChangeAspect="1" noMove="1" noResize="1" noEditPoints="1" noAdjustHandles="1" noChangeArrowheads="1" noChangeShapeType="1" noTextEdit="1"/>
              </p:cNvSpPr>
              <p:nvPr/>
            </p:nvSpPr>
            <p:spPr>
              <a:xfrm>
                <a:off x="5539091" y="4515845"/>
                <a:ext cx="2937165" cy="338554"/>
              </a:xfrm>
              <a:prstGeom prst="rect">
                <a:avLst/>
              </a:prstGeom>
              <a:blipFill>
                <a:blip r:embed="rId8"/>
                <a:stretch>
                  <a:fillRect l="-3326" r="-77963" b="-38182"/>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17DE6C98-0B4D-A697-3F75-219F3A2738E7}"/>
                  </a:ext>
                </a:extLst>
              </p:cNvPr>
              <p:cNvSpPr txBox="1"/>
              <p:nvPr/>
            </p:nvSpPr>
            <p:spPr>
              <a:xfrm>
                <a:off x="1851644" y="5369516"/>
                <a:ext cx="7263848" cy="7030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2200" b="0" i="1" smtClean="0">
                          <a:latin typeface="Cambria Math" panose="02040503050406030204" pitchFamily="18" charset="0"/>
                        </a:rPr>
                        <m:t>25 </m:t>
                      </m:r>
                      <m:r>
                        <a:rPr lang="es-CO" sz="2200" b="0" i="1" smtClean="0">
                          <a:latin typeface="Cambria Math" panose="02040503050406030204" pitchFamily="18" charset="0"/>
                        </a:rPr>
                        <m:t>𝐺𝐽</m:t>
                      </m:r>
                      <m:r>
                        <a:rPr lang="es-CO" sz="2200" b="0" i="1" smtClean="0">
                          <a:latin typeface="Cambria Math" panose="02040503050406030204" pitchFamily="18" charset="0"/>
                        </a:rPr>
                        <m:t> </m:t>
                      </m:r>
                      <m:r>
                        <a:rPr lang="es-CO" sz="2200" b="0" i="1" smtClean="0">
                          <a:latin typeface="Cambria Math" panose="02040503050406030204" pitchFamily="18" charset="0"/>
                        </a:rPr>
                        <m:t>𝑜𝑓</m:t>
                      </m:r>
                      <m:r>
                        <a:rPr lang="es-CO" sz="2200" b="0" i="1" smtClean="0">
                          <a:latin typeface="Cambria Math" panose="02040503050406030204" pitchFamily="18" charset="0"/>
                        </a:rPr>
                        <m:t> </m:t>
                      </m:r>
                      <m:r>
                        <a:rPr lang="es-CO" sz="2200" b="0" i="1" smtClean="0">
                          <a:latin typeface="Cambria Math" panose="02040503050406030204" pitchFamily="18" charset="0"/>
                        </a:rPr>
                        <m:t>𝑒𝑙𝑒𝑐𝑡𝑟𝑖𝑐𝑖𝑡𝑦</m:t>
                      </m:r>
                      <m:r>
                        <a:rPr lang="es-CO" sz="2200" b="0" i="1" smtClean="0">
                          <a:latin typeface="Cambria Math" panose="02040503050406030204" pitchFamily="18" charset="0"/>
                        </a:rPr>
                        <m:t>∗</m:t>
                      </m:r>
                      <m:f>
                        <m:fPr>
                          <m:ctrlPr>
                            <a:rPr lang="es-CO" sz="2200" b="0" i="1" smtClean="0">
                              <a:latin typeface="Cambria Math" panose="02040503050406030204" pitchFamily="18" charset="0"/>
                            </a:rPr>
                          </m:ctrlPr>
                        </m:fPr>
                        <m:num>
                          <m:r>
                            <a:rPr lang="es-CO" sz="2200" b="0" i="1" smtClean="0">
                              <a:latin typeface="Cambria Math" panose="02040503050406030204" pitchFamily="18" charset="0"/>
                            </a:rPr>
                            <m:t>2.5 </m:t>
                          </m:r>
                          <m:r>
                            <a:rPr lang="es-CO" sz="2200" b="0" i="1" smtClean="0">
                              <a:latin typeface="Cambria Math" panose="02040503050406030204" pitchFamily="18" charset="0"/>
                            </a:rPr>
                            <m:t>𝐺𝐽</m:t>
                          </m:r>
                          <m:r>
                            <a:rPr lang="es-CO" sz="2200" b="0" i="1" smtClean="0">
                              <a:latin typeface="Cambria Math" panose="02040503050406030204" pitchFamily="18" charset="0"/>
                            </a:rPr>
                            <m:t> </m:t>
                          </m:r>
                          <m:r>
                            <a:rPr lang="es-CO" sz="2200" b="0" i="1" smtClean="0">
                              <a:latin typeface="Cambria Math" panose="02040503050406030204" pitchFamily="18" charset="0"/>
                            </a:rPr>
                            <m:t>𝑜𝑓</m:t>
                          </m:r>
                          <m:r>
                            <a:rPr lang="es-CO" sz="2200" b="0" i="1" smtClean="0">
                              <a:latin typeface="Cambria Math" panose="02040503050406030204" pitchFamily="18" charset="0"/>
                            </a:rPr>
                            <m:t> </m:t>
                          </m:r>
                          <m:r>
                            <a:rPr lang="es-CO" sz="2200" b="0" i="1" smtClean="0">
                              <a:latin typeface="Cambria Math" panose="02040503050406030204" pitchFamily="18" charset="0"/>
                            </a:rPr>
                            <m:t>𝑐𝑜𝑎𝑙</m:t>
                          </m:r>
                        </m:num>
                        <m:den>
                          <m:r>
                            <a:rPr lang="es-CO" sz="2200" b="0" i="1" smtClean="0">
                              <a:latin typeface="Cambria Math" panose="02040503050406030204" pitchFamily="18" charset="0"/>
                            </a:rPr>
                            <m:t>1 </m:t>
                          </m:r>
                          <m:r>
                            <a:rPr lang="es-CO" sz="2200" b="0" i="1" smtClean="0">
                              <a:latin typeface="Cambria Math" panose="02040503050406030204" pitchFamily="18" charset="0"/>
                            </a:rPr>
                            <m:t>𝐺𝐽</m:t>
                          </m:r>
                          <m:r>
                            <a:rPr lang="es-CO" sz="2200" b="0" i="1" smtClean="0">
                              <a:latin typeface="Cambria Math" panose="02040503050406030204" pitchFamily="18" charset="0"/>
                            </a:rPr>
                            <m:t> </m:t>
                          </m:r>
                          <m:r>
                            <a:rPr lang="es-CO" sz="2200" b="0" i="1" smtClean="0">
                              <a:latin typeface="Cambria Math" panose="02040503050406030204" pitchFamily="18" charset="0"/>
                            </a:rPr>
                            <m:t>𝑜𝑓</m:t>
                          </m:r>
                          <m:r>
                            <a:rPr lang="es-CO" sz="2200" b="0" i="1" smtClean="0">
                              <a:latin typeface="Cambria Math" panose="02040503050406030204" pitchFamily="18" charset="0"/>
                            </a:rPr>
                            <m:t> </m:t>
                          </m:r>
                          <m:r>
                            <a:rPr lang="es-CO" sz="2200" b="0" i="1" smtClean="0">
                              <a:latin typeface="Cambria Math" panose="02040503050406030204" pitchFamily="18" charset="0"/>
                            </a:rPr>
                            <m:t>𝑒𝑙𝑒𝑐𝑡𝑟𝑖𝑐𝑖𝑡𝑦</m:t>
                          </m:r>
                        </m:den>
                      </m:f>
                      <m:r>
                        <a:rPr lang="es-CO" sz="2200" b="0" i="1" smtClean="0">
                          <a:latin typeface="Cambria Math" panose="02040503050406030204" pitchFamily="18" charset="0"/>
                        </a:rPr>
                        <m:t>=62.5 </m:t>
                      </m:r>
                      <m:r>
                        <a:rPr lang="es-CO" sz="2200" b="0" i="1" smtClean="0">
                          <a:latin typeface="Cambria Math" panose="02040503050406030204" pitchFamily="18" charset="0"/>
                        </a:rPr>
                        <m:t>𝐺𝐽</m:t>
                      </m:r>
                      <m:r>
                        <a:rPr lang="es-CO" sz="2200" b="0" i="1" smtClean="0">
                          <a:latin typeface="Cambria Math" panose="02040503050406030204" pitchFamily="18" charset="0"/>
                        </a:rPr>
                        <m:t> </m:t>
                      </m:r>
                      <m:r>
                        <a:rPr lang="es-CO" sz="2200" b="0" i="1" smtClean="0">
                          <a:latin typeface="Cambria Math" panose="02040503050406030204" pitchFamily="18" charset="0"/>
                        </a:rPr>
                        <m:t>𝑜𝑓</m:t>
                      </m:r>
                      <m:r>
                        <a:rPr lang="es-CO" sz="2200" b="0" i="1" smtClean="0">
                          <a:latin typeface="Cambria Math" panose="02040503050406030204" pitchFamily="18" charset="0"/>
                        </a:rPr>
                        <m:t> </m:t>
                      </m:r>
                      <m:r>
                        <a:rPr lang="es-CO" sz="2200" b="0" i="1" smtClean="0">
                          <a:latin typeface="Cambria Math" panose="02040503050406030204" pitchFamily="18" charset="0"/>
                        </a:rPr>
                        <m:t>𝑐𝑜𝑎𝑙</m:t>
                      </m:r>
                    </m:oMath>
                  </m:oMathPara>
                </a14:m>
                <a:endParaRPr lang="es-CO" sz="2200" dirty="0"/>
              </a:p>
            </p:txBody>
          </p:sp>
        </mc:Choice>
        <mc:Fallback xmlns="">
          <p:sp>
            <p:nvSpPr>
              <p:cNvPr id="15" name="TextBox 14">
                <a:extLst>
                  <a:ext uri="{FF2B5EF4-FFF2-40B4-BE49-F238E27FC236}">
                    <a16:creationId xmlns:a16="http://schemas.microsoft.com/office/drawing/2014/main" id="{17DE6C98-0B4D-A697-3F75-219F3A2738E7}"/>
                  </a:ext>
                </a:extLst>
              </p:cNvPr>
              <p:cNvSpPr txBox="1">
                <a:spLocks noRot="1" noChangeAspect="1" noMove="1" noResize="1" noEditPoints="1" noAdjustHandles="1" noChangeArrowheads="1" noChangeShapeType="1" noTextEdit="1"/>
              </p:cNvSpPr>
              <p:nvPr/>
            </p:nvSpPr>
            <p:spPr>
              <a:xfrm>
                <a:off x="1851644" y="5369516"/>
                <a:ext cx="7263848" cy="703013"/>
              </a:xfrm>
              <a:prstGeom prst="rect">
                <a:avLst/>
              </a:prstGeom>
              <a:blipFill>
                <a:blip r:embed="rId9"/>
                <a:stretch>
                  <a:fillRect/>
                </a:stretch>
              </a:blipFill>
            </p:spPr>
            <p:txBody>
              <a:bodyPr/>
              <a:lstStyle/>
              <a:p>
                <a:r>
                  <a:rPr lang="es-CO">
                    <a:noFill/>
                  </a:rPr>
                  <a:t> </a:t>
                </a:r>
              </a:p>
            </p:txBody>
          </p:sp>
        </mc:Fallback>
      </mc:AlternateContent>
      <p:sp>
        <p:nvSpPr>
          <p:cNvPr id="16" name="Rectangle 15">
            <a:extLst>
              <a:ext uri="{FF2B5EF4-FFF2-40B4-BE49-F238E27FC236}">
                <a16:creationId xmlns:a16="http://schemas.microsoft.com/office/drawing/2014/main" id="{23977353-F817-EB11-384C-29E951CBF8A6}"/>
              </a:ext>
            </a:extLst>
          </p:cNvPr>
          <p:cNvSpPr/>
          <p:nvPr/>
        </p:nvSpPr>
        <p:spPr>
          <a:xfrm>
            <a:off x="464134" y="1124572"/>
            <a:ext cx="777080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4.1.8  Representing Efficiency in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 Part 2</a:t>
            </a:r>
          </a:p>
        </p:txBody>
      </p:sp>
      <p:sp>
        <p:nvSpPr>
          <p:cNvPr id="17" name="Title 10">
            <a:extLst>
              <a:ext uri="{FF2B5EF4-FFF2-40B4-BE49-F238E27FC236}">
                <a16:creationId xmlns:a16="http://schemas.microsoft.com/office/drawing/2014/main" id="{06FCE4B0-4FDA-67E8-84D8-8ED6DF14C4C0}"/>
              </a:ext>
            </a:extLst>
          </p:cNvPr>
          <p:cNvSpPr txBox="1">
            <a:spLocks/>
          </p:cNvSpPr>
          <p:nvPr/>
        </p:nvSpPr>
        <p:spPr>
          <a:xfrm>
            <a:off x="464135" y="-327737"/>
            <a:ext cx="1065879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4.1 Key Parameters in </a:t>
            </a:r>
            <a:r>
              <a:rPr lang="en-GB" sz="4400" dirty="0" err="1">
                <a:latin typeface="Open Sans"/>
                <a:ea typeface="Open Sans" panose="020B0606030504020204" pitchFamily="34" charset="0"/>
                <a:cs typeface="Open Sans" panose="020B0606030504020204" pitchFamily="34" charset="0"/>
                <a:sym typeface="Bodoni SvtyTwo ITC TT-Book"/>
              </a:rPr>
              <a:t>OSeMOSYS</a:t>
            </a:r>
            <a:r>
              <a:rPr lang="en-GB" sz="4400" dirty="0">
                <a:latin typeface="Open Sans"/>
                <a:ea typeface="Open Sans" panose="020B0606030504020204" pitchFamily="34" charset="0"/>
                <a:cs typeface="Open Sans" panose="020B0606030504020204" pitchFamily="34" charset="0"/>
                <a:sym typeface="Bodoni SvtyTwo ITC TT-Book"/>
              </a:rPr>
              <a:t> </a:t>
            </a:r>
          </a:p>
        </p:txBody>
      </p:sp>
    </p:spTree>
    <p:extLst>
      <p:ext uri="{BB962C8B-B14F-4D97-AF65-F5344CB8AC3E}">
        <p14:creationId xmlns:p14="http://schemas.microsoft.com/office/powerpoint/2010/main" val="28541189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0F2B69-C653-1C69-4475-89D2A4186248}"/>
              </a:ext>
            </a:extLst>
          </p:cNvPr>
          <p:cNvPicPr>
            <a:picLocks noChangeAspect="1"/>
          </p:cNvPicPr>
          <p:nvPr/>
        </p:nvPicPr>
        <p:blipFill>
          <a:blip r:embed="rId3"/>
          <a:stretch>
            <a:fillRect/>
          </a:stretch>
        </p:blipFill>
        <p:spPr>
          <a:xfrm>
            <a:off x="1212509" y="1700760"/>
            <a:ext cx="8527236" cy="4409096"/>
          </a:xfrm>
          <a:prstGeom prst="rect">
            <a:avLst/>
          </a:prstGeom>
        </p:spPr>
      </p:pic>
      <p:sp>
        <p:nvSpPr>
          <p:cNvPr id="6" name="Rectangle 5">
            <a:extLst>
              <a:ext uri="{FF2B5EF4-FFF2-40B4-BE49-F238E27FC236}">
                <a16:creationId xmlns:a16="http://schemas.microsoft.com/office/drawing/2014/main" id="{94601D05-6A7C-00E3-1699-B674CAFB10D0}"/>
              </a:ext>
            </a:extLst>
          </p:cNvPr>
          <p:cNvSpPr/>
          <p:nvPr/>
        </p:nvSpPr>
        <p:spPr>
          <a:xfrm>
            <a:off x="464135" y="1041337"/>
            <a:ext cx="773637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4.1.9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Input &amp; Output Activity on MUIO</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2" name="Title 10">
            <a:extLst>
              <a:ext uri="{FF2B5EF4-FFF2-40B4-BE49-F238E27FC236}">
                <a16:creationId xmlns:a16="http://schemas.microsoft.com/office/drawing/2014/main" id="{82B927A4-CA68-289C-D479-E4053AF85875}"/>
              </a:ext>
            </a:extLst>
          </p:cNvPr>
          <p:cNvSpPr txBox="1">
            <a:spLocks/>
          </p:cNvSpPr>
          <p:nvPr/>
        </p:nvSpPr>
        <p:spPr>
          <a:xfrm>
            <a:off x="464135" y="-327737"/>
            <a:ext cx="1065879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4.1 Key Parameters in </a:t>
            </a:r>
            <a:r>
              <a:rPr lang="en-GB" sz="4400" dirty="0" err="1">
                <a:latin typeface="Open Sans"/>
                <a:ea typeface="Open Sans" panose="020B0606030504020204" pitchFamily="34" charset="0"/>
                <a:cs typeface="Open Sans" panose="020B0606030504020204" pitchFamily="34" charset="0"/>
                <a:sym typeface="Bodoni SvtyTwo ITC TT-Book"/>
              </a:rPr>
              <a:t>OSeMOSYS</a:t>
            </a:r>
            <a:r>
              <a:rPr lang="en-GB" sz="4400" dirty="0">
                <a:latin typeface="Open Sans"/>
                <a:ea typeface="Open Sans" panose="020B0606030504020204" pitchFamily="34" charset="0"/>
                <a:cs typeface="Open Sans" panose="020B0606030504020204" pitchFamily="34" charset="0"/>
                <a:sym typeface="Bodoni SvtyTwo ITC TT-Book"/>
              </a:rPr>
              <a:t> </a:t>
            </a:r>
          </a:p>
        </p:txBody>
      </p:sp>
    </p:spTree>
    <p:extLst>
      <p:ext uri="{BB962C8B-B14F-4D97-AF65-F5344CB8AC3E}">
        <p14:creationId xmlns:p14="http://schemas.microsoft.com/office/powerpoint/2010/main" val="20831965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12</a:t>
            </a:fld>
            <a:endParaRPr lang="sv-SE" sz="1000" b="1" dirty="0">
              <a:solidFill>
                <a:schemeClr val="bg1"/>
              </a:solidFill>
            </a:endParaRPr>
          </a:p>
        </p:txBody>
      </p:sp>
      <p:sp>
        <p:nvSpPr>
          <p:cNvPr id="2" name="Slide Number Placeholder 5">
            <a:extLst>
              <a:ext uri="{FF2B5EF4-FFF2-40B4-BE49-F238E27FC236}">
                <a16:creationId xmlns:a16="http://schemas.microsoft.com/office/drawing/2014/main" id="{51BDC163-8BDF-21C1-48C3-1444207E838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4" name="Title 10">
            <a:extLst>
              <a:ext uri="{FF2B5EF4-FFF2-40B4-BE49-F238E27FC236}">
                <a16:creationId xmlns:a16="http://schemas.microsoft.com/office/drawing/2014/main" id="{276B0536-8E35-8032-529F-574B89B964A7}"/>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4.1References</a:t>
            </a:r>
          </a:p>
        </p:txBody>
      </p:sp>
      <p:sp>
        <p:nvSpPr>
          <p:cNvPr id="5" name="TextBox 4">
            <a:extLst>
              <a:ext uri="{FF2B5EF4-FFF2-40B4-BE49-F238E27FC236}">
                <a16:creationId xmlns:a16="http://schemas.microsoft.com/office/drawing/2014/main" id="{512794A9-2AD3-6AA5-E3D9-E62DB796D066}"/>
              </a:ext>
            </a:extLst>
          </p:cNvPr>
          <p:cNvSpPr txBox="1"/>
          <p:nvPr/>
        </p:nvSpPr>
        <p:spPr>
          <a:xfrm>
            <a:off x="887215" y="1797784"/>
            <a:ext cx="9843579" cy="24006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500" dirty="0" err="1">
                <a:latin typeface="Open Sans"/>
                <a:ea typeface="+mn-lt"/>
                <a:cs typeface="+mn-lt"/>
              </a:rPr>
              <a:t>Taliotis</a:t>
            </a:r>
            <a:r>
              <a:rPr lang="en-GB" sz="2500" dirty="0">
                <a:latin typeface="Open Sans"/>
                <a:ea typeface="+mn-lt"/>
                <a:cs typeface="+mn-lt"/>
              </a:rPr>
              <a:t>, Constantinos, </a:t>
            </a:r>
            <a:r>
              <a:rPr lang="en-GB" sz="2500" dirty="0" err="1">
                <a:latin typeface="Open Sans"/>
                <a:ea typeface="+mn-lt"/>
                <a:cs typeface="+mn-lt"/>
              </a:rPr>
              <a:t>Gardumi</a:t>
            </a:r>
            <a:r>
              <a:rPr lang="en-GB" sz="2500" dirty="0">
                <a:latin typeface="Open Sans"/>
                <a:ea typeface="+mn-lt"/>
                <a:cs typeface="+mn-lt"/>
              </a:rPr>
              <a:t>, Francesco, </a:t>
            </a:r>
            <a:r>
              <a:rPr lang="en-GB" sz="2500" dirty="0" err="1">
                <a:latin typeface="Open Sans"/>
                <a:ea typeface="+mn-lt"/>
                <a:cs typeface="+mn-lt"/>
              </a:rPr>
              <a:t>Shivakumar</a:t>
            </a:r>
            <a:r>
              <a:rPr lang="en-GB" sz="2500" dirty="0">
                <a:latin typeface="Open Sans"/>
                <a:ea typeface="+mn-lt"/>
                <a:cs typeface="+mn-lt"/>
              </a:rPr>
              <a:t>, Abhishek, Sridharan, Vignesh, Ramos, Eunice, </a:t>
            </a:r>
            <a:r>
              <a:rPr lang="en-GB" sz="2500" dirty="0" err="1">
                <a:latin typeface="Open Sans"/>
                <a:ea typeface="+mn-lt"/>
                <a:cs typeface="+mn-lt"/>
              </a:rPr>
              <a:t>Beltramo</a:t>
            </a:r>
            <a:r>
              <a:rPr lang="en-GB" sz="2500" dirty="0">
                <a:latin typeface="Open Sans"/>
                <a:ea typeface="+mn-lt"/>
                <a:cs typeface="+mn-lt"/>
              </a:rPr>
              <a:t>, Agnese, … Howells, Mark. (2018, December). Representing primary energy supply in </a:t>
            </a:r>
            <a:r>
              <a:rPr lang="en-GB" sz="2500" dirty="0" err="1">
                <a:latin typeface="Open Sans"/>
                <a:ea typeface="+mn-lt"/>
                <a:cs typeface="+mn-lt"/>
              </a:rPr>
              <a:t>OSeMOSYS</a:t>
            </a:r>
            <a:r>
              <a:rPr lang="en-GB" sz="2500" dirty="0">
                <a:latin typeface="Open Sans"/>
                <a:ea typeface="+mn-lt"/>
                <a:cs typeface="+mn-lt"/>
              </a:rPr>
              <a:t>. </a:t>
            </a:r>
            <a:r>
              <a:rPr lang="en-GB" sz="2500" dirty="0" err="1">
                <a:latin typeface="Open Sans"/>
                <a:ea typeface="+mn-lt"/>
                <a:cs typeface="+mn-lt"/>
              </a:rPr>
              <a:t>Zenodo</a:t>
            </a:r>
            <a:r>
              <a:rPr lang="en-GB" sz="2500" dirty="0">
                <a:latin typeface="Open Sans"/>
                <a:ea typeface="+mn-lt"/>
                <a:cs typeface="+mn-lt"/>
              </a:rPr>
              <a:t>. http://doi.org/10.5281/zenodo.4558799</a:t>
            </a:r>
          </a:p>
          <a:p>
            <a:pPr marL="342900" indent="-342900">
              <a:buAutoNum type="arabicPeriod"/>
            </a:pPr>
            <a:endParaRPr lang="en-GB" sz="2500" dirty="0">
              <a:latin typeface="Open Sans"/>
              <a:ea typeface="+mn-lt"/>
              <a:cs typeface="+mn-lt"/>
            </a:endParaRPr>
          </a:p>
        </p:txBody>
      </p:sp>
    </p:spTree>
    <p:extLst>
      <p:ext uri="{BB962C8B-B14F-4D97-AF65-F5344CB8AC3E}">
        <p14:creationId xmlns:p14="http://schemas.microsoft.com/office/powerpoint/2010/main" val="9640617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8CE8C6A2-E925-6B23-CB73-F24654F7FD8D}"/>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0F6CF591-6E1A-2DCA-E89F-8215E0672D55}"/>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13</a:t>
            </a:fld>
            <a:endParaRPr lang="sv-SE" sz="1000" b="1" dirty="0">
              <a:solidFill>
                <a:schemeClr val="bg1"/>
              </a:solidFill>
            </a:endParaRPr>
          </a:p>
        </p:txBody>
      </p:sp>
      <p:sp>
        <p:nvSpPr>
          <p:cNvPr id="5" name="Rectangle 4">
            <a:extLst>
              <a:ext uri="{FF2B5EF4-FFF2-40B4-BE49-F238E27FC236}">
                <a16:creationId xmlns:a16="http://schemas.microsoft.com/office/drawing/2014/main" id="{D867C9BE-56A8-8754-FEAC-ABBF9350652D}"/>
              </a:ext>
            </a:extLst>
          </p:cNvPr>
          <p:cNvSpPr/>
          <p:nvPr/>
        </p:nvSpPr>
        <p:spPr>
          <a:xfrm>
            <a:off x="472545" y="836044"/>
            <a:ext cx="807570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4.2.1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Introducing Technology Costs in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A033568B-F7CD-0A3F-6203-A6C0ED135DA1}"/>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4.2 </a:t>
            </a:r>
            <a:r>
              <a:rPr lang="en-US" sz="4400" dirty="0">
                <a:latin typeface="Open Sans"/>
                <a:ea typeface="Open Sans" panose="020B0606030504020204" pitchFamily="34" charset="0"/>
                <a:cs typeface="Open Sans" panose="020B0606030504020204" pitchFamily="34" charset="0"/>
                <a:sym typeface="Bodoni SvtyTwo ITC TT-Book"/>
              </a:rPr>
              <a:t>Costs </a:t>
            </a:r>
            <a:endParaRPr lang="en-GB" sz="4400" dirty="0">
              <a:latin typeface="Open Sans"/>
              <a:ea typeface="Open Sans" panose="020B0606030504020204" pitchFamily="34" charset="0"/>
              <a:cs typeface="Open Sans" panose="020B0606030504020204" pitchFamily="34" charset="0"/>
            </a:endParaRPr>
          </a:p>
        </p:txBody>
      </p:sp>
      <p:pic>
        <p:nvPicPr>
          <p:cNvPr id="8" name="Picture 11" descr="Diagram&#10;&#10;Description automatically generated">
            <a:extLst>
              <a:ext uri="{FF2B5EF4-FFF2-40B4-BE49-F238E27FC236}">
                <a16:creationId xmlns:a16="http://schemas.microsoft.com/office/drawing/2014/main" id="{39BCC0D7-1808-2E14-44C0-247F5EED7956}"/>
              </a:ext>
            </a:extLst>
          </p:cNvPr>
          <p:cNvPicPr>
            <a:picLocks noGrp="1" noChangeAspect="1"/>
          </p:cNvPicPr>
          <p:nvPr>
            <p:ph idx="1"/>
          </p:nvPr>
        </p:nvPicPr>
        <p:blipFill rotWithShape="1">
          <a:blip r:embed="rId3"/>
          <a:srcRect l="249" t="14094" r="-340" b="12752"/>
          <a:stretch/>
        </p:blipFill>
        <p:spPr>
          <a:xfrm>
            <a:off x="232436" y="1905773"/>
            <a:ext cx="11438327" cy="4236252"/>
          </a:xfrm>
        </p:spPr>
      </p:pic>
      <p:sp>
        <p:nvSpPr>
          <p:cNvPr id="9" name="TextBox 8">
            <a:extLst>
              <a:ext uri="{FF2B5EF4-FFF2-40B4-BE49-F238E27FC236}">
                <a16:creationId xmlns:a16="http://schemas.microsoft.com/office/drawing/2014/main" id="{EF40A546-B6B6-6412-5784-26694C52EE49}"/>
              </a:ext>
            </a:extLst>
          </p:cNvPr>
          <p:cNvSpPr txBox="1"/>
          <p:nvPr/>
        </p:nvSpPr>
        <p:spPr>
          <a:xfrm>
            <a:off x="673591" y="6142025"/>
            <a:ext cx="4827916"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panose="020B0606030504020204" pitchFamily="34" charset="0"/>
                <a:ea typeface="Open Sans" panose="020B0606030504020204" pitchFamily="34" charset="0"/>
                <a:cs typeface="Open Sans" panose="020B0606030504020204" pitchFamily="34" charset="0"/>
              </a:rPr>
              <a:t>(</a:t>
            </a:r>
            <a:r>
              <a:rPr lang="en-GB" sz="1000" dirty="0" err="1">
                <a:latin typeface="Open Sans" panose="020B0606030504020204" pitchFamily="34" charset="0"/>
                <a:ea typeface="Open Sans" panose="020B0606030504020204" pitchFamily="34" charset="0"/>
                <a:cs typeface="Open Sans" panose="020B0606030504020204" pitchFamily="34" charset="0"/>
              </a:rPr>
              <a:t>Taliotis</a:t>
            </a:r>
            <a:r>
              <a:rPr lang="en-GB" sz="1000" dirty="0">
                <a:latin typeface="Open Sans" panose="020B0606030504020204" pitchFamily="34" charset="0"/>
                <a:ea typeface="Open Sans" panose="020B0606030504020204" pitchFamily="34" charset="0"/>
                <a:cs typeface="Open Sans" panose="020B0606030504020204" pitchFamily="34" charset="0"/>
              </a:rPr>
              <a:t> et al. (2018), </a:t>
            </a:r>
            <a:r>
              <a:rPr lang="en-GB" sz="1000" dirty="0">
                <a:latin typeface="Open Sans" panose="020B0606030504020204" pitchFamily="34" charset="0"/>
                <a:ea typeface="Open Sans" panose="020B0606030504020204" pitchFamily="34" charset="0"/>
                <a:cs typeface="Open Sans" panose="020B0606030504020204" pitchFamily="34" charset="0"/>
                <a:hlinkClick r:id="rId4"/>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licensed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CC BY 4.0</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sp>
        <p:nvSpPr>
          <p:cNvPr id="10" name="Rectangle 9">
            <a:extLst>
              <a:ext uri="{FF2B5EF4-FFF2-40B4-BE49-F238E27FC236}">
                <a16:creationId xmlns:a16="http://schemas.microsoft.com/office/drawing/2014/main" id="{9CD183C4-2EB2-E8DA-9748-63CC2F52C068}"/>
              </a:ext>
            </a:extLst>
          </p:cNvPr>
          <p:cNvSpPr/>
          <p:nvPr/>
        </p:nvSpPr>
        <p:spPr>
          <a:xfrm>
            <a:off x="232436" y="1423198"/>
            <a:ext cx="4630510" cy="1015663"/>
          </a:xfrm>
          <a:prstGeom prst="rect">
            <a:avLst/>
          </a:prstGeom>
          <a:solidFill>
            <a:schemeClr val="bg1"/>
          </a:solidFill>
        </p:spPr>
        <p:txBody>
          <a:bodyPr wrap="square" lIns="91440" tIns="45720" rIns="91440" bIns="45720" anchor="t">
            <a:spAutoFit/>
          </a:bodyPr>
          <a:lstStyle/>
          <a:p>
            <a:pPr>
              <a:spcAft>
                <a:spcPts val="1200"/>
              </a:spcAft>
            </a:pPr>
            <a:r>
              <a:rPr lang="en-ZA" sz="2000" dirty="0">
                <a:latin typeface="Open Sans"/>
                <a:ea typeface="Open Sans" panose="020B0606030504020204" pitchFamily="34" charset="0"/>
                <a:cs typeface="Open Sans" panose="020B0606030504020204" pitchFamily="34" charset="0"/>
              </a:rPr>
              <a:t>In OSeMOSYS, costs are split into Capital Costs, Fixed Costs, and Variable Costs</a:t>
            </a:r>
            <a:endParaRPr lang="en-ZA" sz="2000"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620975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85553AB2-8FF6-AA57-C169-C7FB0916180F}"/>
            </a:ext>
          </a:extLst>
        </p:cNvPr>
        <p:cNvGrpSpPr/>
        <p:nvPr/>
      </p:nvGrpSpPr>
      <p:grpSpPr>
        <a:xfrm>
          <a:off x="0" y="0"/>
          <a:ext cx="0" cy="0"/>
          <a:chOff x="0" y="0"/>
          <a:chExt cx="0" cy="0"/>
        </a:xfrm>
      </p:grpSpPr>
      <p:pic>
        <p:nvPicPr>
          <p:cNvPr id="2" name="Picture 11" descr="Graphical user interface&#10;&#10;Description automatically generated">
            <a:extLst>
              <a:ext uri="{FF2B5EF4-FFF2-40B4-BE49-F238E27FC236}">
                <a16:creationId xmlns:a16="http://schemas.microsoft.com/office/drawing/2014/main" id="{A99FC240-541F-A967-2F58-4246FC7295D8}"/>
              </a:ext>
            </a:extLst>
          </p:cNvPr>
          <p:cNvPicPr>
            <a:picLocks noGrp="1" noChangeAspect="1"/>
          </p:cNvPicPr>
          <p:nvPr>
            <p:ph idx="1"/>
          </p:nvPr>
        </p:nvPicPr>
        <p:blipFill rotWithShape="1">
          <a:blip r:embed="rId3"/>
          <a:srcRect l="21676" t="30195" r="22040" b="9416"/>
          <a:stretch/>
        </p:blipFill>
        <p:spPr>
          <a:xfrm>
            <a:off x="1745673" y="1210524"/>
            <a:ext cx="8215745" cy="4969890"/>
          </a:xfrm>
        </p:spPr>
      </p:pic>
      <p:sp>
        <p:nvSpPr>
          <p:cNvPr id="3" name="Slide Number Placeholder 1">
            <a:extLst>
              <a:ext uri="{FF2B5EF4-FFF2-40B4-BE49-F238E27FC236}">
                <a16:creationId xmlns:a16="http://schemas.microsoft.com/office/drawing/2014/main" id="{BB5706A1-F9C9-764C-E5F8-3D1297FAE7CD}"/>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14</a:t>
            </a:fld>
            <a:endParaRPr lang="sv-SE" sz="1000" b="1" dirty="0">
              <a:solidFill>
                <a:schemeClr val="bg1"/>
              </a:solidFill>
            </a:endParaRPr>
          </a:p>
        </p:txBody>
      </p:sp>
      <p:sp>
        <p:nvSpPr>
          <p:cNvPr id="5" name="Rectangle 4">
            <a:extLst>
              <a:ext uri="{FF2B5EF4-FFF2-40B4-BE49-F238E27FC236}">
                <a16:creationId xmlns:a16="http://schemas.microsoft.com/office/drawing/2014/main" id="{CC7DD295-7885-B884-6599-792F9D2DC338}"/>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4.2.2 Capital Costs </a:t>
            </a:r>
          </a:p>
        </p:txBody>
      </p:sp>
      <p:sp>
        <p:nvSpPr>
          <p:cNvPr id="6" name="Title 10">
            <a:extLst>
              <a:ext uri="{FF2B5EF4-FFF2-40B4-BE49-F238E27FC236}">
                <a16:creationId xmlns:a16="http://schemas.microsoft.com/office/drawing/2014/main" id="{59DEE7E1-9BE5-5C10-4306-3C2574BC9602}"/>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4.2 </a:t>
            </a:r>
            <a:r>
              <a:rPr lang="en-US" sz="4400" dirty="0">
                <a:latin typeface="Open Sans"/>
                <a:ea typeface="Open Sans" panose="020B0606030504020204" pitchFamily="34" charset="0"/>
                <a:cs typeface="Open Sans" panose="020B0606030504020204" pitchFamily="34" charset="0"/>
                <a:sym typeface="Bodoni SvtyTwo ITC TT-Book"/>
              </a:rPr>
              <a:t>Costs </a:t>
            </a:r>
            <a:endParaRPr lang="en-GB" sz="4400" dirty="0">
              <a:latin typeface="Open Sans"/>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CA403645-0FAA-E65D-4723-5E1ABA8CA890}"/>
              </a:ext>
            </a:extLst>
          </p:cNvPr>
          <p:cNvSpPr txBox="1"/>
          <p:nvPr/>
        </p:nvSpPr>
        <p:spPr>
          <a:xfrm>
            <a:off x="761017" y="6235834"/>
            <a:ext cx="4827916"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panose="020B0606030504020204" pitchFamily="34" charset="0"/>
                <a:ea typeface="Open Sans" panose="020B0606030504020204" pitchFamily="34" charset="0"/>
                <a:cs typeface="Open Sans" panose="020B0606030504020204" pitchFamily="34" charset="0"/>
              </a:rPr>
              <a:t>(</a:t>
            </a:r>
            <a:r>
              <a:rPr lang="en-GB" sz="1000" dirty="0" err="1">
                <a:latin typeface="Open Sans" panose="020B0606030504020204" pitchFamily="34" charset="0"/>
                <a:ea typeface="Open Sans" panose="020B0606030504020204" pitchFamily="34" charset="0"/>
                <a:cs typeface="Open Sans" panose="020B0606030504020204" pitchFamily="34" charset="0"/>
              </a:rPr>
              <a:t>Pappis</a:t>
            </a:r>
            <a:r>
              <a:rPr lang="en-GB" sz="1000" dirty="0">
                <a:latin typeface="Open Sans" panose="020B0606030504020204" pitchFamily="34" charset="0"/>
                <a:ea typeface="Open Sans" panose="020B0606030504020204" pitchFamily="34" charset="0"/>
                <a:cs typeface="Open Sans" panose="020B0606030504020204" pitchFamily="34" charset="0"/>
              </a:rPr>
              <a:t> et al. (2019), </a:t>
            </a:r>
            <a:r>
              <a:rPr lang="en-GB" sz="1000" dirty="0">
                <a:latin typeface="Open Sans" panose="020B0606030504020204" pitchFamily="34" charset="0"/>
                <a:ea typeface="Open Sans" panose="020B0606030504020204" pitchFamily="34" charset="0"/>
                <a:cs typeface="Open Sans" panose="020B0606030504020204" pitchFamily="34" charset="0"/>
                <a:hlinkClick r:id="rId4"/>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licensed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CC BY 4.0</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37028983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87E92FAE-BB85-B1E3-6B74-8F405DEE698F}"/>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35C197F7-440D-470E-A677-A37F5D0225A1}"/>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15</a:t>
            </a:fld>
            <a:endParaRPr lang="sv-SE" sz="1000" b="1" dirty="0">
              <a:solidFill>
                <a:schemeClr val="bg1"/>
              </a:solidFill>
            </a:endParaRPr>
          </a:p>
        </p:txBody>
      </p:sp>
      <p:sp>
        <p:nvSpPr>
          <p:cNvPr id="5" name="Rectangle 4">
            <a:extLst>
              <a:ext uri="{FF2B5EF4-FFF2-40B4-BE49-F238E27FC236}">
                <a16:creationId xmlns:a16="http://schemas.microsoft.com/office/drawing/2014/main" id="{35E030D9-0A62-649F-64EF-3F3FD817327D}"/>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4.2.3 Fixed Costs</a:t>
            </a:r>
          </a:p>
        </p:txBody>
      </p:sp>
      <p:sp>
        <p:nvSpPr>
          <p:cNvPr id="6" name="Title 10">
            <a:extLst>
              <a:ext uri="{FF2B5EF4-FFF2-40B4-BE49-F238E27FC236}">
                <a16:creationId xmlns:a16="http://schemas.microsoft.com/office/drawing/2014/main" id="{B10DF0CD-80E0-5C32-FE4E-6C20DCEE6A73}"/>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4.2 </a:t>
            </a:r>
            <a:r>
              <a:rPr lang="en-US" sz="4400" dirty="0">
                <a:latin typeface="Open Sans"/>
                <a:ea typeface="Open Sans" panose="020B0606030504020204" pitchFamily="34" charset="0"/>
                <a:cs typeface="Open Sans" panose="020B0606030504020204" pitchFamily="34" charset="0"/>
                <a:sym typeface="Bodoni SvtyTwo ITC TT-Book"/>
              </a:rPr>
              <a:t>Costs </a:t>
            </a:r>
            <a:endParaRPr lang="en-GB" sz="4400" dirty="0">
              <a:latin typeface="Open Sans"/>
              <a:ea typeface="Open Sans" panose="020B0606030504020204" pitchFamily="34" charset="0"/>
              <a:cs typeface="Open Sans" panose="020B0606030504020204" pitchFamily="34" charset="0"/>
            </a:endParaRPr>
          </a:p>
        </p:txBody>
      </p:sp>
      <p:pic>
        <p:nvPicPr>
          <p:cNvPr id="2" name="Picture 11" descr="Graphical user interface, application, table, Excel&#10;&#10;Description automatically generated">
            <a:extLst>
              <a:ext uri="{FF2B5EF4-FFF2-40B4-BE49-F238E27FC236}">
                <a16:creationId xmlns:a16="http://schemas.microsoft.com/office/drawing/2014/main" id="{37D9A224-ABD9-27DA-0676-5F8836AE0AA6}"/>
              </a:ext>
            </a:extLst>
          </p:cNvPr>
          <p:cNvPicPr>
            <a:picLocks noGrp="1" noChangeAspect="1"/>
          </p:cNvPicPr>
          <p:nvPr>
            <p:ph idx="1"/>
          </p:nvPr>
        </p:nvPicPr>
        <p:blipFill rotWithShape="1">
          <a:blip r:embed="rId3"/>
          <a:srcRect l="16469" t="36276" r="34661" b="12028"/>
          <a:stretch/>
        </p:blipFill>
        <p:spPr>
          <a:xfrm>
            <a:off x="1814945" y="1249344"/>
            <a:ext cx="8354147" cy="4968101"/>
          </a:xfrm>
        </p:spPr>
      </p:pic>
      <p:sp>
        <p:nvSpPr>
          <p:cNvPr id="4" name="TextBox 3">
            <a:extLst>
              <a:ext uri="{FF2B5EF4-FFF2-40B4-BE49-F238E27FC236}">
                <a16:creationId xmlns:a16="http://schemas.microsoft.com/office/drawing/2014/main" id="{8AE87731-E50E-9359-DAFE-62AF3EAAF0AB}"/>
              </a:ext>
            </a:extLst>
          </p:cNvPr>
          <p:cNvSpPr txBox="1"/>
          <p:nvPr/>
        </p:nvSpPr>
        <p:spPr>
          <a:xfrm>
            <a:off x="472546" y="6243985"/>
            <a:ext cx="6265651"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50" dirty="0">
                <a:latin typeface="Open Sans" panose="020B0606030504020204" pitchFamily="34" charset="0"/>
                <a:ea typeface="Open Sans" panose="020B0606030504020204" pitchFamily="34" charset="0"/>
                <a:cs typeface="Open Sans" panose="020B0606030504020204" pitchFamily="34" charset="0"/>
              </a:rPr>
              <a:t>(Created using data from </a:t>
            </a:r>
            <a:r>
              <a:rPr lang="en-GB" sz="1050" dirty="0" err="1">
                <a:latin typeface="Open Sans" panose="020B0606030504020204" pitchFamily="34" charset="0"/>
                <a:ea typeface="Open Sans" panose="020B0606030504020204" pitchFamily="34" charset="0"/>
                <a:cs typeface="Open Sans" panose="020B0606030504020204" pitchFamily="34" charset="0"/>
              </a:rPr>
              <a:t>Pappis</a:t>
            </a:r>
            <a:r>
              <a:rPr lang="en-GB" sz="1050" dirty="0">
                <a:latin typeface="Open Sans" panose="020B0606030504020204" pitchFamily="34" charset="0"/>
                <a:ea typeface="Open Sans" panose="020B0606030504020204" pitchFamily="34" charset="0"/>
                <a:cs typeface="Open Sans" panose="020B0606030504020204" pitchFamily="34" charset="0"/>
              </a:rPr>
              <a:t> et al. (2019), </a:t>
            </a:r>
            <a:r>
              <a:rPr lang="en-GB" sz="1050" dirty="0">
                <a:latin typeface="Open Sans" panose="020B0606030504020204" pitchFamily="34" charset="0"/>
                <a:ea typeface="Open Sans" panose="020B0606030504020204" pitchFamily="34" charset="0"/>
                <a:cs typeface="Open Sans" panose="020B0606030504020204" pitchFamily="34" charset="0"/>
                <a:hlinkClick r:id="rId4"/>
              </a:rPr>
              <a:t>report</a:t>
            </a:r>
            <a:r>
              <a:rPr lang="en-GB" sz="1050" dirty="0">
                <a:latin typeface="Open Sans" panose="020B0606030504020204" pitchFamily="34" charset="0"/>
                <a:ea typeface="Open Sans" panose="020B0606030504020204" pitchFamily="34" charset="0"/>
                <a:cs typeface="Open Sans" panose="020B0606030504020204" pitchFamily="34" charset="0"/>
              </a:rPr>
              <a:t> licensed under </a:t>
            </a:r>
            <a:r>
              <a:rPr lang="en-GB" sz="1050" dirty="0">
                <a:latin typeface="Open Sans" panose="020B0606030504020204" pitchFamily="34" charset="0"/>
                <a:ea typeface="Open Sans" panose="020B0606030504020204" pitchFamily="34" charset="0"/>
                <a:cs typeface="Open Sans" panose="020B0606030504020204" pitchFamily="34" charset="0"/>
                <a:hlinkClick r:id="rId5"/>
              </a:rPr>
              <a:t>CC BY 4.0</a:t>
            </a:r>
            <a:r>
              <a:rPr lang="en-GB" sz="1050" dirty="0">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5445036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DAE16339-346A-2565-CF09-7155767B60D0}"/>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AE1ABA8B-388C-373C-F72A-3438F45263F4}"/>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16</a:t>
            </a:fld>
            <a:endParaRPr lang="sv-SE" sz="1000" b="1" dirty="0">
              <a:solidFill>
                <a:schemeClr val="bg1"/>
              </a:solidFill>
            </a:endParaRPr>
          </a:p>
        </p:txBody>
      </p:sp>
      <p:sp>
        <p:nvSpPr>
          <p:cNvPr id="5" name="Rectangle 4">
            <a:extLst>
              <a:ext uri="{FF2B5EF4-FFF2-40B4-BE49-F238E27FC236}">
                <a16:creationId xmlns:a16="http://schemas.microsoft.com/office/drawing/2014/main" id="{BB9801B7-30C5-94BA-D6DE-36A383FD238C}"/>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4.2.3 Variable Costs </a:t>
            </a:r>
          </a:p>
        </p:txBody>
      </p:sp>
      <p:sp>
        <p:nvSpPr>
          <p:cNvPr id="6" name="Title 10">
            <a:extLst>
              <a:ext uri="{FF2B5EF4-FFF2-40B4-BE49-F238E27FC236}">
                <a16:creationId xmlns:a16="http://schemas.microsoft.com/office/drawing/2014/main" id="{95170EDF-357C-253A-1689-A5E058B049AD}"/>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4.2 Costs </a:t>
            </a:r>
            <a:endParaRPr lang="en-GB" sz="4400" dirty="0">
              <a:latin typeface="Open Sans"/>
              <a:ea typeface="Open Sans" panose="020B0606030504020204" pitchFamily="34" charset="0"/>
              <a:cs typeface="Open Sans" panose="020B0606030504020204" pitchFamily="34" charset="0"/>
            </a:endParaRPr>
          </a:p>
        </p:txBody>
      </p:sp>
      <p:pic>
        <p:nvPicPr>
          <p:cNvPr id="2" name="Picture 11" descr="Graphical user interface, chart&#10;&#10;Description automatically generated">
            <a:extLst>
              <a:ext uri="{FF2B5EF4-FFF2-40B4-BE49-F238E27FC236}">
                <a16:creationId xmlns:a16="http://schemas.microsoft.com/office/drawing/2014/main" id="{A7768088-D1FB-C81C-1906-AAB788F90890}"/>
              </a:ext>
            </a:extLst>
          </p:cNvPr>
          <p:cNvPicPr>
            <a:picLocks noGrp="1" noChangeAspect="1"/>
          </p:cNvPicPr>
          <p:nvPr>
            <p:ph idx="1"/>
          </p:nvPr>
        </p:nvPicPr>
        <p:blipFill rotWithShape="1">
          <a:blip r:embed="rId3"/>
          <a:srcRect l="21311" t="26948" r="22404" b="12338"/>
          <a:stretch/>
        </p:blipFill>
        <p:spPr>
          <a:xfrm>
            <a:off x="1957004" y="1277054"/>
            <a:ext cx="8055528" cy="4875071"/>
          </a:xfrm>
        </p:spPr>
      </p:pic>
      <p:sp>
        <p:nvSpPr>
          <p:cNvPr id="4" name="TextBox 3">
            <a:extLst>
              <a:ext uri="{FF2B5EF4-FFF2-40B4-BE49-F238E27FC236}">
                <a16:creationId xmlns:a16="http://schemas.microsoft.com/office/drawing/2014/main" id="{F66F77B9-401F-2D9E-7B99-480B751E896E}"/>
              </a:ext>
            </a:extLst>
          </p:cNvPr>
          <p:cNvSpPr txBox="1"/>
          <p:nvPr/>
        </p:nvSpPr>
        <p:spPr>
          <a:xfrm>
            <a:off x="472546" y="6174166"/>
            <a:ext cx="3477096"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panose="020B0606030504020204" pitchFamily="34" charset="0"/>
                <a:ea typeface="Open Sans" panose="020B0606030504020204" pitchFamily="34" charset="0"/>
                <a:cs typeface="Open Sans" panose="020B0606030504020204" pitchFamily="34" charset="0"/>
              </a:rPr>
              <a:t>(</a:t>
            </a:r>
            <a:r>
              <a:rPr lang="en-GB" sz="1000" dirty="0" err="1">
                <a:latin typeface="Open Sans" panose="020B0606030504020204" pitchFamily="34" charset="0"/>
                <a:ea typeface="Open Sans" panose="020B0606030504020204" pitchFamily="34" charset="0"/>
                <a:cs typeface="Open Sans" panose="020B0606030504020204" pitchFamily="34" charset="0"/>
              </a:rPr>
              <a:t>Pappis</a:t>
            </a:r>
            <a:r>
              <a:rPr lang="en-GB" sz="1000" dirty="0">
                <a:latin typeface="Open Sans" panose="020B0606030504020204" pitchFamily="34" charset="0"/>
                <a:ea typeface="Open Sans" panose="020B0606030504020204" pitchFamily="34" charset="0"/>
                <a:cs typeface="Open Sans" panose="020B0606030504020204" pitchFamily="34" charset="0"/>
              </a:rPr>
              <a:t> et al. (2019), </a:t>
            </a:r>
            <a:r>
              <a:rPr lang="en-GB" sz="1000" dirty="0">
                <a:latin typeface="Open Sans" panose="020B0606030504020204" pitchFamily="34" charset="0"/>
                <a:ea typeface="Open Sans" panose="020B0606030504020204" pitchFamily="34" charset="0"/>
                <a:cs typeface="Open Sans" panose="020B0606030504020204" pitchFamily="34" charset="0"/>
                <a:hlinkClick r:id="rId4"/>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licensed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CC BY 4.0</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3562207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17</a:t>
            </a:fld>
            <a:endParaRPr lang="sv-SE" sz="1000" b="1" dirty="0">
              <a:solidFill>
                <a:schemeClr val="bg1"/>
              </a:solidFill>
            </a:endParaRPr>
          </a:p>
        </p:txBody>
      </p:sp>
      <p:sp>
        <p:nvSpPr>
          <p:cNvPr id="2" name="Title 10">
            <a:extLst>
              <a:ext uri="{FF2B5EF4-FFF2-40B4-BE49-F238E27FC236}">
                <a16:creationId xmlns:a16="http://schemas.microsoft.com/office/drawing/2014/main" id="{F0E1A02E-5026-3ACB-90A5-2EF8E809B50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4.2 References</a:t>
            </a:r>
          </a:p>
        </p:txBody>
      </p:sp>
      <p:sp>
        <p:nvSpPr>
          <p:cNvPr id="4" name="TextBox 3">
            <a:extLst>
              <a:ext uri="{FF2B5EF4-FFF2-40B4-BE49-F238E27FC236}">
                <a16:creationId xmlns:a16="http://schemas.microsoft.com/office/drawing/2014/main" id="{DDCA7CF8-8FF1-6B28-7E9D-39525987B708}"/>
              </a:ext>
            </a:extLst>
          </p:cNvPr>
          <p:cNvSpPr txBox="1"/>
          <p:nvPr/>
        </p:nvSpPr>
        <p:spPr>
          <a:xfrm>
            <a:off x="887215" y="1647161"/>
            <a:ext cx="10031572"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400" dirty="0" err="1">
                <a:latin typeface="Open Sans" panose="020B0606030504020204" pitchFamily="34" charset="0"/>
                <a:ea typeface="Open Sans" panose="020B0606030504020204" pitchFamily="34" charset="0"/>
                <a:cs typeface="Open Sans" panose="020B0606030504020204" pitchFamily="34" charset="0"/>
              </a:rPr>
              <a:t>Taliotis</a:t>
            </a:r>
            <a:r>
              <a:rPr lang="en-GB" sz="2400" dirty="0">
                <a:latin typeface="Open Sans" panose="020B0606030504020204" pitchFamily="34" charset="0"/>
                <a:ea typeface="Open Sans" panose="020B0606030504020204" pitchFamily="34" charset="0"/>
                <a:cs typeface="Open Sans" panose="020B0606030504020204" pitchFamily="34" charset="0"/>
              </a:rPr>
              <a:t>, Constantinos, </a:t>
            </a:r>
            <a:r>
              <a:rPr lang="en-GB" sz="2400" dirty="0" err="1">
                <a:latin typeface="Open Sans" panose="020B0606030504020204" pitchFamily="34" charset="0"/>
                <a:ea typeface="Open Sans" panose="020B0606030504020204" pitchFamily="34" charset="0"/>
                <a:cs typeface="Open Sans" panose="020B0606030504020204" pitchFamily="34" charset="0"/>
              </a:rPr>
              <a:t>Gardumi</a:t>
            </a:r>
            <a:r>
              <a:rPr lang="en-GB" sz="2400" dirty="0">
                <a:latin typeface="Open Sans" panose="020B0606030504020204" pitchFamily="34" charset="0"/>
                <a:ea typeface="Open Sans" panose="020B0606030504020204" pitchFamily="34" charset="0"/>
                <a:cs typeface="Open Sans" panose="020B0606030504020204" pitchFamily="34" charset="0"/>
              </a:rPr>
              <a:t>, Francesco, </a:t>
            </a:r>
            <a:r>
              <a:rPr lang="en-GB" sz="2400" dirty="0" err="1">
                <a:latin typeface="Open Sans" panose="020B0606030504020204" pitchFamily="34" charset="0"/>
                <a:ea typeface="Open Sans" panose="020B0606030504020204" pitchFamily="34" charset="0"/>
                <a:cs typeface="Open Sans" panose="020B0606030504020204" pitchFamily="34" charset="0"/>
              </a:rPr>
              <a:t>Shivakumar</a:t>
            </a:r>
            <a:r>
              <a:rPr lang="en-GB" sz="2400" dirty="0">
                <a:latin typeface="Open Sans" panose="020B0606030504020204" pitchFamily="34" charset="0"/>
                <a:ea typeface="Open Sans" panose="020B0606030504020204" pitchFamily="34" charset="0"/>
                <a:cs typeface="Open Sans" panose="020B0606030504020204" pitchFamily="34" charset="0"/>
              </a:rPr>
              <a:t>, Abhishek, Sridharan, Vignesh, Ramos, Eunice, </a:t>
            </a:r>
            <a:r>
              <a:rPr lang="en-GB" sz="2400" dirty="0" err="1">
                <a:latin typeface="Open Sans" panose="020B0606030504020204" pitchFamily="34" charset="0"/>
                <a:ea typeface="Open Sans" panose="020B0606030504020204" pitchFamily="34" charset="0"/>
                <a:cs typeface="Open Sans" panose="020B0606030504020204" pitchFamily="34" charset="0"/>
              </a:rPr>
              <a:t>Beltramo</a:t>
            </a:r>
            <a:r>
              <a:rPr lang="en-GB" sz="2400" dirty="0">
                <a:latin typeface="Open Sans" panose="020B0606030504020204" pitchFamily="34" charset="0"/>
                <a:ea typeface="Open Sans" panose="020B0606030504020204" pitchFamily="34" charset="0"/>
                <a:cs typeface="Open Sans" panose="020B0606030504020204" pitchFamily="34" charset="0"/>
              </a:rPr>
              <a:t>, Agnese, … Howells, Mark. (2018, December). Representing primary energy supply in </a:t>
            </a:r>
            <a:r>
              <a:rPr lang="en-GB" sz="2400" dirty="0" err="1">
                <a:latin typeface="Open Sans" panose="020B0606030504020204" pitchFamily="34" charset="0"/>
                <a:ea typeface="Open Sans" panose="020B0606030504020204" pitchFamily="34" charset="0"/>
                <a:cs typeface="Open Sans" panose="020B0606030504020204" pitchFamily="34" charset="0"/>
              </a:rPr>
              <a:t>OSeMOSYS</a:t>
            </a:r>
            <a:r>
              <a:rPr lang="en-GB" sz="2400" dirty="0">
                <a:latin typeface="Open Sans" panose="020B0606030504020204" pitchFamily="34" charset="0"/>
                <a:ea typeface="Open Sans" panose="020B0606030504020204" pitchFamily="34" charset="0"/>
                <a:cs typeface="Open Sans" panose="020B0606030504020204" pitchFamily="34" charset="0"/>
              </a:rPr>
              <a:t>. </a:t>
            </a:r>
            <a:r>
              <a:rPr lang="en-GB" sz="2400" dirty="0" err="1">
                <a:latin typeface="Open Sans" panose="020B0606030504020204" pitchFamily="34" charset="0"/>
                <a:ea typeface="Open Sans" panose="020B0606030504020204" pitchFamily="34" charset="0"/>
                <a:cs typeface="Open Sans" panose="020B0606030504020204" pitchFamily="34" charset="0"/>
              </a:rPr>
              <a:t>Zenodo</a:t>
            </a:r>
            <a:r>
              <a:rPr lang="en-GB" sz="2400" dirty="0">
                <a:latin typeface="Open Sans" panose="020B0606030504020204" pitchFamily="34" charset="0"/>
                <a:ea typeface="Open Sans" panose="020B0606030504020204" pitchFamily="34" charset="0"/>
                <a:cs typeface="Open Sans" panose="020B0606030504020204" pitchFamily="34" charset="0"/>
              </a:rPr>
              <a:t>. </a:t>
            </a:r>
            <a:r>
              <a:rPr lang="en-GB" sz="2400" dirty="0">
                <a:latin typeface="Open Sans" panose="020B0606030504020204" pitchFamily="34" charset="0"/>
                <a:ea typeface="Open Sans" panose="020B0606030504020204" pitchFamily="34" charset="0"/>
                <a:cs typeface="Open Sans" panose="020B0606030504020204" pitchFamily="34" charset="0"/>
                <a:hlinkClick r:id="" action="ppaction://noaction"/>
              </a:rPr>
              <a:t>http://doi.org/10.5281/zenodo.4558799</a:t>
            </a:r>
          </a:p>
          <a:p>
            <a:pPr marL="342900" indent="-342900">
              <a:buAutoNum type="arabicPeriod"/>
            </a:pPr>
            <a:endParaRPr lang="en-GB" sz="2400" dirty="0">
              <a:latin typeface="Open Sans" panose="020B0606030504020204" pitchFamily="34" charset="0"/>
              <a:ea typeface="Open Sans" panose="020B0606030504020204" pitchFamily="34" charset="0"/>
              <a:cs typeface="Open Sans" panose="020B0606030504020204" pitchFamily="34" charset="0"/>
              <a:hlinkClick r:id="" action="ppaction://noaction"/>
            </a:endParaRPr>
          </a:p>
          <a:p>
            <a:pPr marL="342900" indent="-342900">
              <a:buAutoNum type="arabicPeriod"/>
            </a:pPr>
            <a:r>
              <a:rPr lang="en-GB" sz="2400" dirty="0" err="1">
                <a:latin typeface="Open Sans" panose="020B0606030504020204" pitchFamily="34" charset="0"/>
                <a:ea typeface="Open Sans" panose="020B0606030504020204" pitchFamily="34" charset="0"/>
                <a:cs typeface="Open Sans" panose="020B0606030504020204" pitchFamily="34" charset="0"/>
              </a:rPr>
              <a:t>Pappis</a:t>
            </a:r>
            <a:r>
              <a:rPr lang="en-GB" sz="2400" dirty="0">
                <a:latin typeface="Open Sans" panose="020B0606030504020204" pitchFamily="34" charset="0"/>
                <a:ea typeface="Open Sans" panose="020B0606030504020204" pitchFamily="34" charset="0"/>
                <a:cs typeface="Open Sans" panose="020B0606030504020204" pitchFamily="34" charset="0"/>
              </a:rPr>
              <a:t>, I., Howells, M., Sridharan, V., Usher, W., </a:t>
            </a:r>
            <a:r>
              <a:rPr lang="en-GB" sz="2400" dirty="0" err="1">
                <a:latin typeface="Open Sans" panose="020B0606030504020204" pitchFamily="34" charset="0"/>
                <a:ea typeface="Open Sans" panose="020B0606030504020204" pitchFamily="34" charset="0"/>
                <a:cs typeface="Open Sans" panose="020B0606030504020204" pitchFamily="34" charset="0"/>
              </a:rPr>
              <a:t>Shivakumar</a:t>
            </a:r>
            <a:r>
              <a:rPr lang="en-GB" sz="2400" dirty="0">
                <a:latin typeface="Open Sans" panose="020B0606030504020204" pitchFamily="34" charset="0"/>
                <a:ea typeface="Open Sans" panose="020B0606030504020204" pitchFamily="34" charset="0"/>
                <a:cs typeface="Open Sans" panose="020B0606030504020204" pitchFamily="34" charset="0"/>
              </a:rPr>
              <a:t>, A., </a:t>
            </a:r>
            <a:r>
              <a:rPr lang="en-GB" sz="2400" dirty="0" err="1">
                <a:latin typeface="Open Sans" panose="020B0606030504020204" pitchFamily="34" charset="0"/>
                <a:ea typeface="Open Sans" panose="020B0606030504020204" pitchFamily="34" charset="0"/>
                <a:cs typeface="Open Sans" panose="020B0606030504020204" pitchFamily="34" charset="0"/>
              </a:rPr>
              <a:t>Gardumi</a:t>
            </a:r>
            <a:r>
              <a:rPr lang="en-GB" sz="2400" dirty="0">
                <a:latin typeface="Open Sans" panose="020B0606030504020204" pitchFamily="34" charset="0"/>
                <a:ea typeface="Open Sans" panose="020B0606030504020204" pitchFamily="34" charset="0"/>
                <a:cs typeface="Open Sans" panose="020B0606030504020204" pitchFamily="34" charset="0"/>
              </a:rPr>
              <a:t>, F. and Ramos, E., Energy projections for African countries, Hidalgo Gonzalez, I., </a:t>
            </a:r>
            <a:r>
              <a:rPr lang="en-GB" sz="2400" dirty="0" err="1">
                <a:latin typeface="Open Sans" panose="020B0606030504020204" pitchFamily="34" charset="0"/>
                <a:ea typeface="Open Sans" panose="020B0606030504020204" pitchFamily="34" charset="0"/>
                <a:cs typeface="Open Sans" panose="020B0606030504020204" pitchFamily="34" charset="0"/>
              </a:rPr>
              <a:t>Medarac</a:t>
            </a:r>
            <a:r>
              <a:rPr lang="en-GB" sz="2400" dirty="0">
                <a:latin typeface="Open Sans" panose="020B0606030504020204" pitchFamily="34" charset="0"/>
                <a:ea typeface="Open Sans" panose="020B0606030504020204" pitchFamily="34" charset="0"/>
                <a:cs typeface="Open Sans" panose="020B0606030504020204" pitchFamily="34" charset="0"/>
              </a:rPr>
              <a:t>, H., Gonzalez Sanchez, M. and </a:t>
            </a:r>
            <a:r>
              <a:rPr lang="en-GB" sz="2400" dirty="0" err="1">
                <a:latin typeface="Open Sans" panose="020B0606030504020204" pitchFamily="34" charset="0"/>
                <a:ea typeface="Open Sans" panose="020B0606030504020204" pitchFamily="34" charset="0"/>
                <a:cs typeface="Open Sans" panose="020B0606030504020204" pitchFamily="34" charset="0"/>
              </a:rPr>
              <a:t>Kougias</a:t>
            </a:r>
            <a:r>
              <a:rPr lang="en-GB" sz="2400" dirty="0">
                <a:latin typeface="Open Sans" panose="020B0606030504020204" pitchFamily="34" charset="0"/>
                <a:ea typeface="Open Sans" panose="020B0606030504020204" pitchFamily="34" charset="0"/>
                <a:cs typeface="Open Sans" panose="020B0606030504020204" pitchFamily="34" charset="0"/>
              </a:rPr>
              <a:t>, I., editor(s), EUR 29904 EN, Publications Office of the European Union, Luxembourg, 2019, ISBN 978-92-76-12391-0, doi:10.2760/678700, JRC118432 </a:t>
            </a:r>
          </a:p>
          <a:p>
            <a:pPr marL="342900" indent="-342900">
              <a:buAutoNum type="arabicPeriod"/>
            </a:pPr>
            <a:endParaRPr lang="en-GB" sz="2400" dirty="0">
              <a:latin typeface="Open Sans"/>
              <a:ea typeface="+mn-lt"/>
              <a:cs typeface="+mn-lt"/>
            </a:endParaRPr>
          </a:p>
        </p:txBody>
      </p:sp>
    </p:spTree>
    <p:extLst>
      <p:ext uri="{BB962C8B-B14F-4D97-AF65-F5344CB8AC3E}">
        <p14:creationId xmlns:p14="http://schemas.microsoft.com/office/powerpoint/2010/main" val="36131501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DE2EAE59-8070-35FA-5F87-E24AC01D72F0}"/>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8C64482B-FCDC-23C6-C565-0D2F4D4CFC76}"/>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18</a:t>
            </a:fld>
            <a:endParaRPr lang="sv-SE" sz="1000" b="1" dirty="0">
              <a:solidFill>
                <a:schemeClr val="bg1"/>
              </a:solidFill>
            </a:endParaRPr>
          </a:p>
        </p:txBody>
      </p:sp>
      <p:sp>
        <p:nvSpPr>
          <p:cNvPr id="7" name="Rectangle 6">
            <a:extLst>
              <a:ext uri="{FF2B5EF4-FFF2-40B4-BE49-F238E27FC236}">
                <a16:creationId xmlns:a16="http://schemas.microsoft.com/office/drawing/2014/main" id="{3EBDDD97-C36B-33B9-7D8F-5EE718DA4E7C}"/>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4.3.1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Parameters that Define Technologies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3835B066-FE2A-5222-D747-3E30D804F454}"/>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4.3 Parameters Defining Technologies</a:t>
            </a:r>
            <a:endParaRPr lang="en-US" dirty="0">
              <a:cs typeface="Calibri Light" panose="020F0302020204030204"/>
            </a:endParaRPr>
          </a:p>
        </p:txBody>
      </p:sp>
      <p:pic>
        <p:nvPicPr>
          <p:cNvPr id="2" name="Picture 11" descr="Diagram&#10;&#10;Description automatically generated">
            <a:extLst>
              <a:ext uri="{FF2B5EF4-FFF2-40B4-BE49-F238E27FC236}">
                <a16:creationId xmlns:a16="http://schemas.microsoft.com/office/drawing/2014/main" id="{CD1EDBDE-1ED4-C245-D013-BAF0CF758FCE}"/>
              </a:ext>
            </a:extLst>
          </p:cNvPr>
          <p:cNvPicPr>
            <a:picLocks noGrp="1" noChangeAspect="1"/>
          </p:cNvPicPr>
          <p:nvPr>
            <p:ph idx="1"/>
          </p:nvPr>
        </p:nvPicPr>
        <p:blipFill>
          <a:blip r:embed="rId5"/>
          <a:stretch>
            <a:fillRect/>
          </a:stretch>
        </p:blipFill>
        <p:spPr>
          <a:xfrm>
            <a:off x="912091" y="1479420"/>
            <a:ext cx="10198932" cy="4773609"/>
          </a:xfrm>
        </p:spPr>
      </p:pic>
      <p:sp>
        <p:nvSpPr>
          <p:cNvPr id="4" name="TextBox 3">
            <a:extLst>
              <a:ext uri="{FF2B5EF4-FFF2-40B4-BE49-F238E27FC236}">
                <a16:creationId xmlns:a16="http://schemas.microsoft.com/office/drawing/2014/main" id="{01A001F7-94DA-2742-9B63-CBEE9C8FCE0A}"/>
              </a:ext>
            </a:extLst>
          </p:cNvPr>
          <p:cNvSpPr txBox="1"/>
          <p:nvPr/>
        </p:nvSpPr>
        <p:spPr>
          <a:xfrm>
            <a:off x="764362" y="6233682"/>
            <a:ext cx="4827916"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50" dirty="0">
                <a:latin typeface="Open Sans" panose="020B0606030504020204" pitchFamily="34" charset="0"/>
                <a:ea typeface="Open Sans" panose="020B0606030504020204" pitchFamily="34" charset="0"/>
                <a:cs typeface="Open Sans" panose="020B0606030504020204" pitchFamily="34" charset="0"/>
              </a:rPr>
              <a:t>(</a:t>
            </a:r>
            <a:r>
              <a:rPr lang="en-GB" sz="1050" dirty="0" err="1">
                <a:latin typeface="Open Sans" panose="020B0606030504020204" pitchFamily="34" charset="0"/>
                <a:ea typeface="Open Sans" panose="020B0606030504020204" pitchFamily="34" charset="0"/>
                <a:cs typeface="Open Sans" panose="020B0606030504020204" pitchFamily="34" charset="0"/>
              </a:rPr>
              <a:t>Taliotis</a:t>
            </a:r>
            <a:r>
              <a:rPr lang="en-GB" sz="1050" dirty="0">
                <a:latin typeface="Open Sans" panose="020B0606030504020204" pitchFamily="34" charset="0"/>
                <a:ea typeface="Open Sans" panose="020B0606030504020204" pitchFamily="34" charset="0"/>
                <a:cs typeface="Open Sans" panose="020B0606030504020204" pitchFamily="34" charset="0"/>
              </a:rPr>
              <a:t> et al. (2018), </a:t>
            </a:r>
            <a:r>
              <a:rPr lang="en-GB" sz="1050" dirty="0">
                <a:latin typeface="Open Sans" panose="020B0606030504020204" pitchFamily="34" charset="0"/>
                <a:ea typeface="Open Sans" panose="020B0606030504020204" pitchFamily="34" charset="0"/>
                <a:cs typeface="Open Sans" panose="020B0606030504020204" pitchFamily="34" charset="0"/>
                <a:hlinkClick r:id="rId6"/>
              </a:rPr>
              <a:t>image</a:t>
            </a:r>
            <a:r>
              <a:rPr lang="en-GB" sz="1050" dirty="0">
                <a:latin typeface="Open Sans" panose="020B0606030504020204" pitchFamily="34" charset="0"/>
                <a:ea typeface="Open Sans" panose="020B0606030504020204" pitchFamily="34" charset="0"/>
                <a:cs typeface="Open Sans" panose="020B0606030504020204" pitchFamily="34" charset="0"/>
              </a:rPr>
              <a:t>, licensed under </a:t>
            </a:r>
            <a:r>
              <a:rPr lang="en-GB" sz="1050" dirty="0">
                <a:latin typeface="Open Sans" panose="020B0606030504020204" pitchFamily="34" charset="0"/>
                <a:ea typeface="Open Sans" panose="020B0606030504020204" pitchFamily="34" charset="0"/>
                <a:cs typeface="Open Sans" panose="020B0606030504020204" pitchFamily="34" charset="0"/>
                <a:hlinkClick r:id="rId7"/>
              </a:rPr>
              <a:t>CC BY 4.0</a:t>
            </a:r>
            <a:r>
              <a:rPr lang="en-GB" sz="1050" dirty="0">
                <a:latin typeface="Open Sans" panose="020B0606030504020204" pitchFamily="34" charset="0"/>
                <a:ea typeface="Open Sans" panose="020B0606030504020204" pitchFamily="34" charset="0"/>
                <a:cs typeface="Open Sans" panose="020B0606030504020204" pitchFamily="34" charset="0"/>
              </a:rPr>
              <a:t>)</a:t>
            </a:r>
          </a:p>
        </p:txBody>
      </p:sp>
      <p:pic>
        <p:nvPicPr>
          <p:cNvPr id="5" name="synthesize (2)">
            <a:hlinkClick r:id="" action="ppaction://media"/>
            <a:extLst>
              <a:ext uri="{FF2B5EF4-FFF2-40B4-BE49-F238E27FC236}">
                <a16:creationId xmlns:a16="http://schemas.microsoft.com/office/drawing/2014/main" id="{6CE56C25-6894-0284-9966-B6D2FB1329A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674518" y="122977"/>
            <a:ext cx="873009" cy="873009"/>
          </a:xfrm>
          <a:prstGeom prst="rect">
            <a:avLst/>
          </a:prstGeom>
        </p:spPr>
      </p:pic>
    </p:spTree>
    <p:extLst>
      <p:ext uri="{BB962C8B-B14F-4D97-AF65-F5344CB8AC3E}">
        <p14:creationId xmlns:p14="http://schemas.microsoft.com/office/powerpoint/2010/main" val="397245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7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7888A9EE-9F7D-2BCF-98DA-CCBED9445F74}"/>
            </a:ext>
          </a:extLst>
        </p:cNvPr>
        <p:cNvGrpSpPr/>
        <p:nvPr/>
      </p:nvGrpSpPr>
      <p:grpSpPr>
        <a:xfrm>
          <a:off x="0" y="0"/>
          <a:ext cx="0" cy="0"/>
          <a:chOff x="0" y="0"/>
          <a:chExt cx="0" cy="0"/>
        </a:xfrm>
      </p:grpSpPr>
      <p:pic>
        <p:nvPicPr>
          <p:cNvPr id="2" name="Picture 8" descr="Chart&#10;&#10;Description automatically generated">
            <a:extLst>
              <a:ext uri="{FF2B5EF4-FFF2-40B4-BE49-F238E27FC236}">
                <a16:creationId xmlns:a16="http://schemas.microsoft.com/office/drawing/2014/main" id="{69BB82F6-D63B-008F-DD1E-6F2C6014CE79}"/>
              </a:ext>
            </a:extLst>
          </p:cNvPr>
          <p:cNvPicPr>
            <a:picLocks noChangeAspect="1"/>
          </p:cNvPicPr>
          <p:nvPr/>
        </p:nvPicPr>
        <p:blipFill>
          <a:blip r:embed="rId5"/>
          <a:stretch>
            <a:fillRect/>
          </a:stretch>
        </p:blipFill>
        <p:spPr>
          <a:xfrm>
            <a:off x="1564500" y="1291121"/>
            <a:ext cx="8325869" cy="5212540"/>
          </a:xfrm>
          <a:prstGeom prst="rect">
            <a:avLst/>
          </a:prstGeom>
        </p:spPr>
      </p:pic>
      <p:sp>
        <p:nvSpPr>
          <p:cNvPr id="3" name="Slide Number Placeholder 1">
            <a:extLst>
              <a:ext uri="{FF2B5EF4-FFF2-40B4-BE49-F238E27FC236}">
                <a16:creationId xmlns:a16="http://schemas.microsoft.com/office/drawing/2014/main" id="{1E11A3F1-8238-3E6E-4F10-9475FFF1373E}"/>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19</a:t>
            </a:fld>
            <a:endParaRPr lang="sv-SE" sz="1000" b="1" dirty="0">
              <a:solidFill>
                <a:schemeClr val="bg1"/>
              </a:solidFill>
            </a:endParaRPr>
          </a:p>
        </p:txBody>
      </p:sp>
      <p:sp>
        <p:nvSpPr>
          <p:cNvPr id="7" name="Rectangle 6">
            <a:extLst>
              <a:ext uri="{FF2B5EF4-FFF2-40B4-BE49-F238E27FC236}">
                <a16:creationId xmlns:a16="http://schemas.microsoft.com/office/drawing/2014/main" id="{152C6872-C75B-C8FB-C331-3C74C994E690}"/>
              </a:ext>
            </a:extLst>
          </p:cNvPr>
          <p:cNvSpPr/>
          <p:nvPr/>
        </p:nvSpPr>
        <p:spPr>
          <a:xfrm>
            <a:off x="343847" y="995986"/>
            <a:ext cx="7608662"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4.3.2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Considering Key Characteristics of Technologies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ADF4AC19-05DD-4E7E-3B85-FBEDA573C38D}"/>
              </a:ext>
            </a:extLst>
          </p:cNvPr>
          <p:cNvSpPr txBox="1"/>
          <p:nvPr/>
        </p:nvSpPr>
        <p:spPr>
          <a:xfrm>
            <a:off x="700236" y="6249745"/>
            <a:ext cx="4827916"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panose="020B0606030504020204" pitchFamily="34" charset="0"/>
                <a:ea typeface="Open Sans" panose="020B0606030504020204" pitchFamily="34" charset="0"/>
                <a:cs typeface="Open Sans" panose="020B0606030504020204" pitchFamily="34" charset="0"/>
              </a:rPr>
              <a:t>(</a:t>
            </a:r>
            <a:r>
              <a:rPr lang="en-GB" sz="1000" dirty="0" err="1">
                <a:latin typeface="Open Sans" panose="020B0606030504020204" pitchFamily="34" charset="0"/>
                <a:ea typeface="Open Sans" panose="020B0606030504020204" pitchFamily="34" charset="0"/>
                <a:cs typeface="Open Sans" panose="020B0606030504020204" pitchFamily="34" charset="0"/>
              </a:rPr>
              <a:t>Pappis</a:t>
            </a:r>
            <a:r>
              <a:rPr lang="en-GB" sz="1000" dirty="0">
                <a:latin typeface="Open Sans" panose="020B0606030504020204" pitchFamily="34" charset="0"/>
                <a:ea typeface="Open Sans" panose="020B0606030504020204" pitchFamily="34" charset="0"/>
                <a:cs typeface="Open Sans" panose="020B0606030504020204" pitchFamily="34" charset="0"/>
              </a:rPr>
              <a:t> et al. (2019),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licensed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 BY 4.0</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pic>
        <p:nvPicPr>
          <p:cNvPr id="5" name="synthesize (4)">
            <a:hlinkClick r:id="" action="ppaction://media"/>
            <a:extLst>
              <a:ext uri="{FF2B5EF4-FFF2-40B4-BE49-F238E27FC236}">
                <a16:creationId xmlns:a16="http://schemas.microsoft.com/office/drawing/2014/main" id="{723721A3-860D-3B74-DA6A-9614A4FCD00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674518" y="122977"/>
            <a:ext cx="873009" cy="873009"/>
          </a:xfrm>
          <a:prstGeom prst="rect">
            <a:avLst/>
          </a:prstGeom>
        </p:spPr>
      </p:pic>
      <p:sp>
        <p:nvSpPr>
          <p:cNvPr id="6" name="Title 10">
            <a:extLst>
              <a:ext uri="{FF2B5EF4-FFF2-40B4-BE49-F238E27FC236}">
                <a16:creationId xmlns:a16="http://schemas.microsoft.com/office/drawing/2014/main" id="{71479213-BC7C-DC3D-0BF0-9324CF13DF68}"/>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4.3 Parameters Defining Technologies</a:t>
            </a:r>
            <a:endParaRPr lang="en-US" dirty="0">
              <a:cs typeface="Calibri Light" panose="020F0302020204030204"/>
            </a:endParaRPr>
          </a:p>
        </p:txBody>
      </p:sp>
    </p:spTree>
    <p:extLst>
      <p:ext uri="{BB962C8B-B14F-4D97-AF65-F5344CB8AC3E}">
        <p14:creationId xmlns:p14="http://schemas.microsoft.com/office/powerpoint/2010/main" val="1556757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9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a:t>
            </a:fld>
            <a:endParaRPr lang="sv-SE" sz="1000" b="1" dirty="0">
              <a:solidFill>
                <a:schemeClr val="bg1"/>
              </a:solidFill>
            </a:endParaRPr>
          </a:p>
        </p:txBody>
      </p:sp>
      <p:sp>
        <p:nvSpPr>
          <p:cNvPr id="5" name="Title 10">
            <a:extLst>
              <a:ext uri="{FF2B5EF4-FFF2-40B4-BE49-F238E27FC236}">
                <a16:creationId xmlns:a16="http://schemas.microsoft.com/office/drawing/2014/main" id="{B4A765C4-7338-2C9C-C72A-6128B696AC2A}"/>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Learning Outcomes</a:t>
            </a:r>
          </a:p>
        </p:txBody>
      </p:sp>
      <p:sp>
        <p:nvSpPr>
          <p:cNvPr id="6" name="Content Placeholder 13">
            <a:extLst>
              <a:ext uri="{FF2B5EF4-FFF2-40B4-BE49-F238E27FC236}">
                <a16:creationId xmlns:a16="http://schemas.microsoft.com/office/drawing/2014/main" id="{7898B265-18EB-84FA-C945-87B330A9D067}"/>
              </a:ext>
            </a:extLst>
          </p:cNvPr>
          <p:cNvSpPr txBox="1">
            <a:spLocks/>
          </p:cNvSpPr>
          <p:nvPr/>
        </p:nvSpPr>
        <p:spPr>
          <a:xfrm>
            <a:off x="835429" y="1769589"/>
            <a:ext cx="9737322" cy="4000139"/>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400" b="1" dirty="0">
                <a:solidFill>
                  <a:schemeClr val="accent5">
                    <a:lumMod val="60000"/>
                    <a:lumOff val="40000"/>
                  </a:schemeClr>
                </a:solidFill>
                <a:latin typeface="Open Sans"/>
                <a:ea typeface="+mn-lt"/>
                <a:cs typeface="+mn-lt"/>
              </a:rPr>
              <a:t>By the end of this lecture, you will be able to:</a:t>
            </a:r>
            <a:endParaRPr lang="en-US" sz="2400" b="1" dirty="0">
              <a:solidFill>
                <a:schemeClr val="accent5">
                  <a:lumMod val="60000"/>
                  <a:lumOff val="40000"/>
                </a:schemeClr>
              </a:solidFill>
              <a:latin typeface="Open Sans"/>
              <a:cs typeface="Calibri" panose="020F0502020204030204"/>
            </a:endParaRPr>
          </a:p>
          <a:p>
            <a:pPr>
              <a:spcBef>
                <a:spcPts val="1000"/>
              </a:spcBef>
            </a:pPr>
            <a:r>
              <a:rPr lang="en-US" sz="2400" dirty="0">
                <a:latin typeface="Open Sans"/>
                <a:ea typeface="+mn-lt"/>
                <a:cs typeface="+mn-lt"/>
              </a:rPr>
              <a:t>ILO 1: Learn the definitions of activity, capacity, capacity to activity unit in </a:t>
            </a:r>
            <a:r>
              <a:rPr lang="en-US" sz="2400" dirty="0" err="1">
                <a:latin typeface="Open Sans"/>
                <a:ea typeface="+mn-lt"/>
                <a:cs typeface="+mn-lt"/>
              </a:rPr>
              <a:t>OSeMOSYS</a:t>
            </a:r>
            <a:endParaRPr lang="en-US" sz="2400" dirty="0">
              <a:latin typeface="Open Sans"/>
              <a:ea typeface="+mn-lt"/>
              <a:cs typeface="+mn-lt"/>
            </a:endParaRPr>
          </a:p>
          <a:p>
            <a:pPr>
              <a:spcBef>
                <a:spcPts val="1000"/>
              </a:spcBef>
            </a:pPr>
            <a:r>
              <a:rPr lang="en-US" sz="2400" dirty="0">
                <a:latin typeface="Open Sans"/>
                <a:ea typeface="+mn-lt"/>
                <a:cs typeface="+mn-lt"/>
              </a:rPr>
              <a:t>ILO2: Learn the definition of capacity factors in </a:t>
            </a:r>
            <a:r>
              <a:rPr lang="en-US" sz="2400" dirty="0" err="1">
                <a:latin typeface="Open Sans"/>
                <a:ea typeface="+mn-lt"/>
                <a:cs typeface="+mn-lt"/>
              </a:rPr>
              <a:t>OSeMOSYS</a:t>
            </a:r>
            <a:r>
              <a:rPr lang="en-US" sz="2400" dirty="0">
                <a:latin typeface="Open Sans"/>
                <a:ea typeface="+mn-lt"/>
                <a:cs typeface="+mn-lt"/>
              </a:rPr>
              <a:t> and how it is used in the model</a:t>
            </a:r>
          </a:p>
          <a:p>
            <a:pPr>
              <a:spcBef>
                <a:spcPts val="1000"/>
              </a:spcBef>
            </a:pPr>
            <a:r>
              <a:rPr lang="en-US" sz="2400" dirty="0">
                <a:latin typeface="Open Sans"/>
                <a:ea typeface="+mn-lt"/>
                <a:cs typeface="+mn-lt"/>
              </a:rPr>
              <a:t>ILO3: Learn about the definitions of input activity ratios and output activity ratios in </a:t>
            </a:r>
            <a:r>
              <a:rPr lang="en-US" sz="2400" dirty="0" err="1">
                <a:latin typeface="Open Sans"/>
                <a:ea typeface="+mn-lt"/>
                <a:cs typeface="+mn-lt"/>
              </a:rPr>
              <a:t>OSeMOSYS</a:t>
            </a:r>
            <a:endParaRPr lang="en-US" sz="2400" dirty="0">
              <a:latin typeface="Open Sans"/>
              <a:ea typeface="+mn-lt"/>
              <a:cs typeface="+mn-lt"/>
            </a:endParaRPr>
          </a:p>
          <a:p>
            <a:pPr>
              <a:spcBef>
                <a:spcPts val="1000"/>
              </a:spcBef>
            </a:pPr>
            <a:r>
              <a:rPr lang="en-US" sz="2400" dirty="0">
                <a:latin typeface="Open Sans"/>
                <a:ea typeface="+mn-lt"/>
                <a:cs typeface="+mn-lt"/>
              </a:rPr>
              <a:t>ILO4: Learn about how demands are represented in </a:t>
            </a:r>
            <a:r>
              <a:rPr lang="en-US" sz="2400" dirty="0" err="1">
                <a:latin typeface="Open Sans"/>
                <a:ea typeface="+mn-lt"/>
                <a:cs typeface="+mn-lt"/>
              </a:rPr>
              <a:t>OSeMOSYS</a:t>
            </a:r>
            <a:endParaRPr lang="en-US" sz="2400" dirty="0">
              <a:latin typeface="Open Sans"/>
              <a:ea typeface="+mn-lt"/>
              <a:cs typeface="+mn-lt"/>
            </a:endParaRPr>
          </a:p>
          <a:p>
            <a:pPr>
              <a:spcBef>
                <a:spcPts val="1000"/>
              </a:spcBef>
            </a:pPr>
            <a:r>
              <a:rPr lang="en-US" sz="2400" dirty="0">
                <a:latin typeface="Open Sans"/>
                <a:ea typeface="+mn-lt"/>
                <a:cs typeface="+mn-lt"/>
              </a:rPr>
              <a:t>ILO5: Learn how demands are projected in </a:t>
            </a:r>
            <a:r>
              <a:rPr lang="en-US" sz="2400" dirty="0" err="1">
                <a:latin typeface="Open Sans"/>
                <a:ea typeface="+mn-lt"/>
                <a:cs typeface="+mn-lt"/>
              </a:rPr>
              <a:t>OSeMOSYS</a:t>
            </a:r>
            <a:endParaRPr lang="en-US" sz="2400" dirty="0">
              <a:latin typeface="Open Sans"/>
              <a:ea typeface="+mn-lt"/>
              <a:cs typeface="+mn-lt"/>
            </a:endParaRPr>
          </a:p>
          <a:p>
            <a:pPr>
              <a:spcBef>
                <a:spcPts val="1000"/>
              </a:spcBef>
            </a:pPr>
            <a:endParaRPr lang="en-US" sz="2400" dirty="0">
              <a:latin typeface="Open Sans"/>
              <a:ea typeface="+mn-lt"/>
              <a:cs typeface="+mn-l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20</a:t>
            </a:fld>
            <a:endParaRPr lang="sv-SE" sz="1000" b="1" dirty="0">
              <a:solidFill>
                <a:schemeClr val="bg1"/>
              </a:solidFill>
            </a:endParaRPr>
          </a:p>
        </p:txBody>
      </p:sp>
      <p:sp>
        <p:nvSpPr>
          <p:cNvPr id="2" name="Title 10">
            <a:extLst>
              <a:ext uri="{FF2B5EF4-FFF2-40B4-BE49-F238E27FC236}">
                <a16:creationId xmlns:a16="http://schemas.microsoft.com/office/drawing/2014/main" id="{C284E710-7841-D645-8EBC-8BB6B56440F1}"/>
              </a:ext>
            </a:extLst>
          </p:cNvPr>
          <p:cNvSpPr txBox="1">
            <a:spLocks/>
          </p:cNvSpPr>
          <p:nvPr/>
        </p:nvSpPr>
        <p:spPr>
          <a:xfrm>
            <a:off x="887215" y="8748"/>
            <a:ext cx="1217135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4.3 References</a:t>
            </a:r>
          </a:p>
        </p:txBody>
      </p:sp>
      <p:sp>
        <p:nvSpPr>
          <p:cNvPr id="4" name="TextBox 3">
            <a:extLst>
              <a:ext uri="{FF2B5EF4-FFF2-40B4-BE49-F238E27FC236}">
                <a16:creationId xmlns:a16="http://schemas.microsoft.com/office/drawing/2014/main" id="{BCB083AF-02AE-8D66-43C6-C24C6B427521}"/>
              </a:ext>
            </a:extLst>
          </p:cNvPr>
          <p:cNvSpPr txBox="1"/>
          <p:nvPr/>
        </p:nvSpPr>
        <p:spPr>
          <a:xfrm>
            <a:off x="887215" y="1702579"/>
            <a:ext cx="9719514" cy="68634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200" dirty="0" err="1">
                <a:latin typeface="Open Sans"/>
                <a:cs typeface="Calibri"/>
              </a:rPr>
              <a:t>Taliotis</a:t>
            </a:r>
            <a:r>
              <a:rPr lang="en-GB" sz="2200" dirty="0">
                <a:latin typeface="Open Sans"/>
                <a:cs typeface="Calibri"/>
              </a:rPr>
              <a:t>, Constantinos, </a:t>
            </a:r>
            <a:r>
              <a:rPr lang="en-GB" sz="2200" dirty="0" err="1">
                <a:latin typeface="Open Sans"/>
                <a:cs typeface="Calibri"/>
              </a:rPr>
              <a:t>Gardumi</a:t>
            </a:r>
            <a:r>
              <a:rPr lang="en-GB" sz="2200" dirty="0">
                <a:latin typeface="Open Sans"/>
                <a:cs typeface="Calibri"/>
              </a:rPr>
              <a:t>, Francesco, </a:t>
            </a:r>
            <a:r>
              <a:rPr lang="en-GB" sz="2200" dirty="0" err="1">
                <a:latin typeface="Open Sans"/>
                <a:cs typeface="Calibri"/>
              </a:rPr>
              <a:t>Shivakumar</a:t>
            </a:r>
            <a:r>
              <a:rPr lang="en-GB" sz="2200" dirty="0">
                <a:latin typeface="Open Sans"/>
                <a:cs typeface="Calibri"/>
              </a:rPr>
              <a:t>, Abhishek, Sridharan, Vignesh, Ramos, Eunice, </a:t>
            </a:r>
            <a:r>
              <a:rPr lang="en-GB" sz="2200" dirty="0" err="1">
                <a:latin typeface="Open Sans"/>
                <a:cs typeface="Calibri"/>
              </a:rPr>
              <a:t>Beltramo</a:t>
            </a:r>
            <a:r>
              <a:rPr lang="en-GB" sz="2200" dirty="0">
                <a:latin typeface="Open Sans"/>
                <a:cs typeface="Calibri"/>
              </a:rPr>
              <a:t>, Agnese, … Howells, Mark. (2018, December). Representing primary energy supply in </a:t>
            </a:r>
            <a:r>
              <a:rPr lang="en-GB" sz="2200" dirty="0" err="1">
                <a:latin typeface="Open Sans"/>
                <a:cs typeface="Calibri"/>
              </a:rPr>
              <a:t>OSeMOSYS</a:t>
            </a:r>
            <a:r>
              <a:rPr lang="en-GB" sz="2200" dirty="0">
                <a:latin typeface="Open Sans"/>
                <a:cs typeface="Calibri"/>
              </a:rPr>
              <a:t>. </a:t>
            </a:r>
            <a:r>
              <a:rPr lang="en-GB" sz="2200" dirty="0" err="1">
                <a:latin typeface="Open Sans"/>
                <a:cs typeface="Calibri"/>
              </a:rPr>
              <a:t>Zenodo</a:t>
            </a:r>
            <a:r>
              <a:rPr lang="en-GB" sz="2200" dirty="0">
                <a:latin typeface="Open Sans"/>
                <a:cs typeface="Calibri"/>
              </a:rPr>
              <a:t>. http://doi.org/10.5281/zenodo.4558799 </a:t>
            </a:r>
          </a:p>
          <a:p>
            <a:pPr marL="342900" indent="-342900">
              <a:buAutoNum type="arabicPeriod"/>
            </a:pPr>
            <a:endParaRPr lang="en-GB" sz="2200" dirty="0">
              <a:latin typeface="Open Sans"/>
              <a:cs typeface="Calibri"/>
            </a:endParaRPr>
          </a:p>
          <a:p>
            <a:pPr marL="342900" indent="-342900">
              <a:buAutoNum type="arabicPeriod"/>
            </a:pPr>
            <a:r>
              <a:rPr lang="en-GB" sz="2200" dirty="0" err="1">
                <a:latin typeface="Open Sans"/>
                <a:cs typeface="Calibri"/>
              </a:rPr>
              <a:t>Pappis</a:t>
            </a:r>
            <a:r>
              <a:rPr lang="en-GB" sz="2200" dirty="0">
                <a:latin typeface="Open Sans"/>
                <a:cs typeface="Calibri"/>
              </a:rPr>
              <a:t>, I., Howells, M., Sridharan, V., Usher, W., </a:t>
            </a:r>
            <a:r>
              <a:rPr lang="en-GB" sz="2200" dirty="0" err="1">
                <a:latin typeface="Open Sans"/>
                <a:cs typeface="Calibri"/>
              </a:rPr>
              <a:t>Shivakumar</a:t>
            </a:r>
            <a:r>
              <a:rPr lang="en-GB" sz="2200" dirty="0">
                <a:latin typeface="Open Sans"/>
                <a:cs typeface="Calibri"/>
              </a:rPr>
              <a:t>, A., </a:t>
            </a:r>
            <a:r>
              <a:rPr lang="en-GB" sz="2200" dirty="0" err="1">
                <a:latin typeface="Open Sans"/>
                <a:cs typeface="Calibri"/>
              </a:rPr>
              <a:t>Gardumi</a:t>
            </a:r>
            <a:r>
              <a:rPr lang="en-GB" sz="2200" dirty="0">
                <a:latin typeface="Open Sans"/>
                <a:cs typeface="Calibri"/>
              </a:rPr>
              <a:t>, F. and Ramos, E., Energy projections for African countries, Hidalgo Gonzalez, I., </a:t>
            </a:r>
            <a:r>
              <a:rPr lang="en-GB" sz="2200" dirty="0" err="1">
                <a:latin typeface="Open Sans"/>
                <a:cs typeface="Calibri"/>
              </a:rPr>
              <a:t>Medarac</a:t>
            </a:r>
            <a:r>
              <a:rPr lang="en-GB" sz="2200" dirty="0">
                <a:latin typeface="Open Sans"/>
                <a:cs typeface="Calibri"/>
              </a:rPr>
              <a:t>, H., Gonzalez Sanchez, M. and </a:t>
            </a:r>
            <a:r>
              <a:rPr lang="en-GB" sz="2200" dirty="0" err="1">
                <a:latin typeface="Open Sans"/>
                <a:cs typeface="Calibri"/>
              </a:rPr>
              <a:t>Kougias</a:t>
            </a:r>
            <a:r>
              <a:rPr lang="en-GB" sz="2200" dirty="0">
                <a:latin typeface="Open Sans"/>
                <a:cs typeface="Calibri"/>
              </a:rPr>
              <a:t>, I., editor(s), EUR 29904 EN, Publications Office of the European Union, Luxembourg, 2019, ISBN 978-92-76-12391-0, doi:10.2760/678700, JRC118432</a:t>
            </a:r>
          </a:p>
          <a:p>
            <a:endParaRPr lang="en-GB" sz="2200" dirty="0">
              <a:latin typeface="Open Sans"/>
              <a:cs typeface="Calibri"/>
            </a:endParaRPr>
          </a:p>
          <a:p>
            <a:endParaRPr lang="en-US" sz="2200" dirty="0">
              <a:latin typeface="Open Sans"/>
              <a:cs typeface="Calibri"/>
            </a:endParaRPr>
          </a:p>
          <a:p>
            <a:pPr marL="342900" indent="-342900">
              <a:buAutoNum type="arabicPeriod"/>
            </a:pPr>
            <a:endParaRPr lang="en-GB" sz="2200" dirty="0">
              <a:latin typeface="Open Sans"/>
              <a:cs typeface="Calibri"/>
            </a:endParaRPr>
          </a:p>
          <a:p>
            <a:endParaRPr lang="en-US" sz="2200" dirty="0">
              <a:latin typeface="Open Sans"/>
              <a:cs typeface="Calibri"/>
            </a:endParaRPr>
          </a:p>
          <a:p>
            <a:pPr marL="342900" indent="-342900">
              <a:buFontTx/>
              <a:buAutoNum type="arabicPeriod"/>
            </a:pPr>
            <a:endParaRPr lang="en-US" sz="2200" dirty="0">
              <a:latin typeface="Open Sans"/>
            </a:endParaRPr>
          </a:p>
          <a:p>
            <a:pPr marL="342900" indent="-342900">
              <a:buFontTx/>
              <a:buAutoNum type="arabicPeriod"/>
            </a:pPr>
            <a:endParaRPr lang="en-US" sz="2200" dirty="0">
              <a:latin typeface="Open Sans"/>
            </a:endParaRPr>
          </a:p>
          <a:p>
            <a:pPr marL="342900" indent="-342900">
              <a:buAutoNum type="arabicPeriod"/>
            </a:pPr>
            <a:endParaRPr lang="en-US" sz="2200" dirty="0">
              <a:latin typeface="Open Sans"/>
              <a:cs typeface="Calibri" panose="020F0502020204030204"/>
            </a:endParaRPr>
          </a:p>
          <a:p>
            <a:pPr marL="342900" indent="-342900">
              <a:buAutoNum type="arabicPeriod"/>
            </a:pPr>
            <a:endParaRPr lang="en-GB" sz="2200" dirty="0">
              <a:latin typeface="Open Sans"/>
              <a:cs typeface="Calibri" panose="020F0502020204030204"/>
            </a:endParaRPr>
          </a:p>
          <a:p>
            <a:pPr marL="342900" indent="-342900">
              <a:buAutoNum type="arabicPeriod"/>
            </a:pPr>
            <a:endParaRPr lang="en-US" sz="2200" dirty="0">
              <a:latin typeface="Open Sans"/>
              <a:cs typeface="Calibri" panose="020F0502020204030204"/>
            </a:endParaRPr>
          </a:p>
        </p:txBody>
      </p:sp>
    </p:spTree>
    <p:extLst>
      <p:ext uri="{BB962C8B-B14F-4D97-AF65-F5344CB8AC3E}">
        <p14:creationId xmlns:p14="http://schemas.microsoft.com/office/powerpoint/2010/main" val="14092210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6A30B8C-4952-5635-79D7-B038641E493B}"/>
              </a:ext>
            </a:extLst>
          </p:cNvPr>
          <p:cNvSpPr/>
          <p:nvPr/>
        </p:nvSpPr>
        <p:spPr>
          <a:xfrm>
            <a:off x="705851" y="1620253"/>
            <a:ext cx="10090485" cy="1620253"/>
          </a:xfrm>
          <a:prstGeom prst="roundRect">
            <a:avLst/>
          </a:prstGeom>
          <a:solidFill>
            <a:schemeClr val="accent2">
              <a:lumMod val="40000"/>
              <a:lumOff val="6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000" b="1" dirty="0"/>
              <a:t>Exogenous Demand: </a:t>
            </a:r>
            <a:r>
              <a:rPr lang="en-GB" sz="2000" dirty="0"/>
              <a:t>Demands that are set by the modeller, that must be met and do not change because of the model. For example, cement production per year, railway demand per year, crop demand per year. Exogenous demands can have real historical demands in historic years and then projected demands in future years. </a:t>
            </a:r>
          </a:p>
        </p:txBody>
      </p:sp>
      <p:sp>
        <p:nvSpPr>
          <p:cNvPr id="6" name="Rectangle: Rounded Corners 5">
            <a:extLst>
              <a:ext uri="{FF2B5EF4-FFF2-40B4-BE49-F238E27FC236}">
                <a16:creationId xmlns:a16="http://schemas.microsoft.com/office/drawing/2014/main" id="{335AD68B-988E-CD02-411D-02B2D0CC97BF}"/>
              </a:ext>
            </a:extLst>
          </p:cNvPr>
          <p:cNvSpPr/>
          <p:nvPr/>
        </p:nvSpPr>
        <p:spPr>
          <a:xfrm>
            <a:off x="705851" y="3617495"/>
            <a:ext cx="10090484" cy="2501167"/>
          </a:xfrm>
          <a:prstGeom prst="roundRect">
            <a:avLst/>
          </a:prstGeom>
          <a:solidFill>
            <a:schemeClr val="accent2">
              <a:lumMod val="40000"/>
              <a:lumOff val="6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000" b="1" dirty="0"/>
              <a:t>Endogenous Demand:</a:t>
            </a:r>
            <a:r>
              <a:rPr lang="en-GB" sz="2000" dirty="0"/>
              <a:t> Demands that are not manually set by the modeller but emerge based on interactions within the model. For example, the demand for electricity in the power sector isn’t entered directly; it arises from the electricity needs of sectors such as industry, transport, and buildings. Similarly, the demand for hydrogen and ammonia is typically not set by the modeller but is driven by the demand for fertilizers and the ratios of hydrogen and ammonia needed to produce fertilizers or the use of hydrogen in vehicles.</a:t>
            </a:r>
          </a:p>
        </p:txBody>
      </p:sp>
      <p:sp>
        <p:nvSpPr>
          <p:cNvPr id="7" name="Rectangle 6">
            <a:extLst>
              <a:ext uri="{FF2B5EF4-FFF2-40B4-BE49-F238E27FC236}">
                <a16:creationId xmlns:a16="http://schemas.microsoft.com/office/drawing/2014/main" id="{E8B7F1F5-F4B9-FB0F-264F-4EECAC9387D2}"/>
              </a:ext>
            </a:extLst>
          </p:cNvPr>
          <p:cNvSpPr/>
          <p:nvPr/>
        </p:nvSpPr>
        <p:spPr>
          <a:xfrm>
            <a:off x="705851" y="84315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4.4.1 Types of Demands</a:t>
            </a:r>
          </a:p>
        </p:txBody>
      </p:sp>
      <p:sp>
        <p:nvSpPr>
          <p:cNvPr id="2" name="Title 10">
            <a:extLst>
              <a:ext uri="{FF2B5EF4-FFF2-40B4-BE49-F238E27FC236}">
                <a16:creationId xmlns:a16="http://schemas.microsoft.com/office/drawing/2014/main" id="{F1BD2BDA-3DBA-B2FC-1D13-C0D1EEA825E6}"/>
              </a:ext>
            </a:extLst>
          </p:cNvPr>
          <p:cNvSpPr txBox="1">
            <a:spLocks/>
          </p:cNvSpPr>
          <p:nvPr/>
        </p:nvSpPr>
        <p:spPr>
          <a:xfrm>
            <a:off x="586624" y="0"/>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4.4 Demands in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US" dirty="0">
              <a:cs typeface="Calibri Light" panose="020F0302020204030204"/>
            </a:endParaRPr>
          </a:p>
        </p:txBody>
      </p:sp>
    </p:spTree>
    <p:extLst>
      <p:ext uri="{BB962C8B-B14F-4D97-AF65-F5344CB8AC3E}">
        <p14:creationId xmlns:p14="http://schemas.microsoft.com/office/powerpoint/2010/main" val="36667744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FDBDA201-1E66-4EE5-595B-10EE7E338D89}"/>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BC4A5B6C-40AA-4004-3B12-C28BB9BC0E94}"/>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22</a:t>
            </a:fld>
            <a:endParaRPr lang="sv-SE" sz="1000" b="1" dirty="0">
              <a:solidFill>
                <a:schemeClr val="bg1"/>
              </a:solidFill>
            </a:endParaRPr>
          </a:p>
        </p:txBody>
      </p:sp>
      <p:sp>
        <p:nvSpPr>
          <p:cNvPr id="4" name="Title 10">
            <a:extLst>
              <a:ext uri="{FF2B5EF4-FFF2-40B4-BE49-F238E27FC236}">
                <a16:creationId xmlns:a16="http://schemas.microsoft.com/office/drawing/2014/main" id="{54E4716C-F6B8-B911-01D5-92770E2A0A13}"/>
              </a:ext>
            </a:extLst>
          </p:cNvPr>
          <p:cNvSpPr txBox="1">
            <a:spLocks/>
          </p:cNvSpPr>
          <p:nvPr/>
        </p:nvSpPr>
        <p:spPr>
          <a:xfrm>
            <a:off x="582415" y="-615722"/>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4.4 Demands in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5" name="Picture 11" descr="Diagram&#10;&#10;Description automatically generated">
            <a:extLst>
              <a:ext uri="{FF2B5EF4-FFF2-40B4-BE49-F238E27FC236}">
                <a16:creationId xmlns:a16="http://schemas.microsoft.com/office/drawing/2014/main" id="{5BD298A1-C81B-BDD0-222E-929312E567C2}"/>
              </a:ext>
            </a:extLst>
          </p:cNvPr>
          <p:cNvPicPr>
            <a:picLocks noGrp="1" noChangeAspect="1"/>
          </p:cNvPicPr>
          <p:nvPr>
            <p:ph idx="1"/>
          </p:nvPr>
        </p:nvPicPr>
        <p:blipFill>
          <a:blip r:embed="rId3"/>
          <a:stretch>
            <a:fillRect/>
          </a:stretch>
        </p:blipFill>
        <p:spPr>
          <a:xfrm>
            <a:off x="259881" y="1389259"/>
            <a:ext cx="11357859" cy="4868666"/>
          </a:xfrm>
        </p:spPr>
      </p:pic>
      <p:sp>
        <p:nvSpPr>
          <p:cNvPr id="7" name="Rectangle 6">
            <a:extLst>
              <a:ext uri="{FF2B5EF4-FFF2-40B4-BE49-F238E27FC236}">
                <a16:creationId xmlns:a16="http://schemas.microsoft.com/office/drawing/2014/main" id="{180C9995-C435-B5F8-04E2-30576D0B8150}"/>
              </a:ext>
            </a:extLst>
          </p:cNvPr>
          <p:cNvSpPr/>
          <p:nvPr/>
        </p:nvSpPr>
        <p:spPr>
          <a:xfrm>
            <a:off x="705851" y="84315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4.4.2 Understanding the logic – Part 1</a:t>
            </a:r>
          </a:p>
        </p:txBody>
      </p:sp>
    </p:spTree>
    <p:extLst>
      <p:ext uri="{BB962C8B-B14F-4D97-AF65-F5344CB8AC3E}">
        <p14:creationId xmlns:p14="http://schemas.microsoft.com/office/powerpoint/2010/main" val="23859141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9C9409C1-38CD-0E46-9B3D-8CF06DA0BEE3}"/>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65058D21-C313-6A7D-23FF-95D0551DB3AC}"/>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23</a:t>
            </a:fld>
            <a:endParaRPr lang="sv-SE" sz="1000" b="1" dirty="0">
              <a:solidFill>
                <a:schemeClr val="bg1"/>
              </a:solidFill>
            </a:endParaRPr>
          </a:p>
        </p:txBody>
      </p:sp>
      <p:sp>
        <p:nvSpPr>
          <p:cNvPr id="4" name="Title 10">
            <a:extLst>
              <a:ext uri="{FF2B5EF4-FFF2-40B4-BE49-F238E27FC236}">
                <a16:creationId xmlns:a16="http://schemas.microsoft.com/office/drawing/2014/main" id="{80E3FFD7-F2A7-BC0E-5B4F-ED14C667811B}"/>
              </a:ext>
            </a:extLst>
          </p:cNvPr>
          <p:cNvSpPr txBox="1">
            <a:spLocks/>
          </p:cNvSpPr>
          <p:nvPr/>
        </p:nvSpPr>
        <p:spPr>
          <a:xfrm>
            <a:off x="582415" y="-615722"/>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4.4 Demands in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5" name="Picture 11" descr="Diagram&#10;&#10;Description automatically generated">
            <a:extLst>
              <a:ext uri="{FF2B5EF4-FFF2-40B4-BE49-F238E27FC236}">
                <a16:creationId xmlns:a16="http://schemas.microsoft.com/office/drawing/2014/main" id="{9A45FDDF-3BAB-0D6C-41CF-9C0DB9CFA298}"/>
              </a:ext>
            </a:extLst>
          </p:cNvPr>
          <p:cNvPicPr>
            <a:picLocks noGrp="1" noChangeAspect="1"/>
          </p:cNvPicPr>
          <p:nvPr>
            <p:ph idx="1"/>
          </p:nvPr>
        </p:nvPicPr>
        <p:blipFill>
          <a:blip r:embed="rId3"/>
          <a:stretch>
            <a:fillRect/>
          </a:stretch>
        </p:blipFill>
        <p:spPr>
          <a:xfrm>
            <a:off x="582415" y="1353457"/>
            <a:ext cx="10704710" cy="5011568"/>
          </a:xfrm>
        </p:spPr>
      </p:pic>
      <p:sp>
        <p:nvSpPr>
          <p:cNvPr id="7" name="Rectangle 6">
            <a:extLst>
              <a:ext uri="{FF2B5EF4-FFF2-40B4-BE49-F238E27FC236}">
                <a16:creationId xmlns:a16="http://schemas.microsoft.com/office/drawing/2014/main" id="{8A985A85-6AD3-34A2-4B3F-514E609D0587}"/>
              </a:ext>
            </a:extLst>
          </p:cNvPr>
          <p:cNvSpPr/>
          <p:nvPr/>
        </p:nvSpPr>
        <p:spPr>
          <a:xfrm>
            <a:off x="705851" y="84315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4.4.2 Understanding the logic – Part 2</a:t>
            </a:r>
          </a:p>
        </p:txBody>
      </p:sp>
    </p:spTree>
    <p:extLst>
      <p:ext uri="{BB962C8B-B14F-4D97-AF65-F5344CB8AC3E}">
        <p14:creationId xmlns:p14="http://schemas.microsoft.com/office/powerpoint/2010/main" val="15431589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4F6F485A-C17E-CABD-D847-5F5E2A9C9A0C}"/>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358AAC1D-3F9C-8B9E-F337-E0B2B4381778}"/>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24</a:t>
            </a:fld>
            <a:endParaRPr lang="sv-SE" sz="1000" b="1" dirty="0">
              <a:solidFill>
                <a:schemeClr val="bg1"/>
              </a:solidFill>
            </a:endParaRPr>
          </a:p>
        </p:txBody>
      </p:sp>
      <p:sp>
        <p:nvSpPr>
          <p:cNvPr id="5" name="Rectangle 4">
            <a:extLst>
              <a:ext uri="{FF2B5EF4-FFF2-40B4-BE49-F238E27FC236}">
                <a16:creationId xmlns:a16="http://schemas.microsoft.com/office/drawing/2014/main" id="{04ED0AA6-2A1D-0254-C85D-5BBA374BC4F9}"/>
              </a:ext>
            </a:extLst>
          </p:cNvPr>
          <p:cNvSpPr/>
          <p:nvPr/>
        </p:nvSpPr>
        <p:spPr>
          <a:xfrm>
            <a:off x="472546" y="1114682"/>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4.4.4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Definitions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F82C57F3-3EC8-36F3-6D10-95BE57D3BCBB}"/>
              </a:ext>
            </a:extLst>
          </p:cNvPr>
          <p:cNvSpPr txBox="1">
            <a:spLocks/>
          </p:cNvSpPr>
          <p:nvPr/>
        </p:nvSpPr>
        <p:spPr>
          <a:xfrm>
            <a:off x="472546" y="155267"/>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4.4 Demands in </a:t>
            </a:r>
            <a:r>
              <a:rPr lang="en-GB" sz="4400" dirty="0" err="1">
                <a:latin typeface="Open Sans"/>
                <a:ea typeface="Open Sans" panose="020B0606030504020204" pitchFamily="34" charset="0"/>
                <a:cs typeface="Open Sans" panose="020B0606030504020204" pitchFamily="34" charset="0"/>
                <a:sym typeface="Bodoni SvtyTwo ITC TT-Book"/>
              </a:rPr>
              <a:t>OSeMOSYS</a:t>
            </a:r>
            <a:r>
              <a:rPr lang="en-GB" sz="4400" dirty="0">
                <a:latin typeface="Open Sans"/>
                <a:ea typeface="Open Sans" panose="020B0606030504020204" pitchFamily="34" charset="0"/>
                <a:cs typeface="Open Sans" panose="020B0606030504020204" pitchFamily="34" charset="0"/>
                <a:sym typeface="Bodoni SvtyTwo ITC TT-Book"/>
              </a:rPr>
              <a:t> </a:t>
            </a:r>
            <a:endParaRPr lang="en-GB" sz="4400" dirty="0">
              <a:latin typeface="Open Sans"/>
              <a:ea typeface="Open Sans" panose="020B0606030504020204" pitchFamily="34" charset="0"/>
              <a:cs typeface="Open Sans" panose="020B0606030504020204" pitchFamily="34" charset="0"/>
            </a:endParaRPr>
          </a:p>
        </p:txBody>
      </p:sp>
      <p:pic>
        <p:nvPicPr>
          <p:cNvPr id="7" name="Picture 9" descr="Graphical user interface, text&#10;&#10;Description automatically generated">
            <a:extLst>
              <a:ext uri="{FF2B5EF4-FFF2-40B4-BE49-F238E27FC236}">
                <a16:creationId xmlns:a16="http://schemas.microsoft.com/office/drawing/2014/main" id="{21B45E49-C89F-1C44-6B13-9B062BD7A795}"/>
              </a:ext>
            </a:extLst>
          </p:cNvPr>
          <p:cNvPicPr>
            <a:picLocks noChangeAspect="1"/>
          </p:cNvPicPr>
          <p:nvPr/>
        </p:nvPicPr>
        <p:blipFill>
          <a:blip r:embed="rId3"/>
          <a:stretch>
            <a:fillRect/>
          </a:stretch>
        </p:blipFill>
        <p:spPr>
          <a:xfrm>
            <a:off x="0" y="1649453"/>
            <a:ext cx="11302370" cy="3979881"/>
          </a:xfrm>
          <a:prstGeom prst="rect">
            <a:avLst/>
          </a:prstGeom>
        </p:spPr>
      </p:pic>
    </p:spTree>
    <p:extLst>
      <p:ext uri="{BB962C8B-B14F-4D97-AF65-F5344CB8AC3E}">
        <p14:creationId xmlns:p14="http://schemas.microsoft.com/office/powerpoint/2010/main" val="7588129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363A825B-0223-F6BD-4952-A5354CE5DA2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796EDDE-07B7-EACB-8628-A1BF624DDE4E}"/>
              </a:ext>
            </a:extLst>
          </p:cNvPr>
          <p:cNvSpPr/>
          <p:nvPr/>
        </p:nvSpPr>
        <p:spPr>
          <a:xfrm>
            <a:off x="787198" y="1011334"/>
            <a:ext cx="805683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4.5.1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Example Specified Annual Demand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9248C8DB-2D34-E235-7E56-500AF266D26D}"/>
              </a:ext>
            </a:extLst>
          </p:cNvPr>
          <p:cNvSpPr txBox="1">
            <a:spLocks/>
          </p:cNvSpPr>
          <p:nvPr/>
        </p:nvSpPr>
        <p:spPr>
          <a:xfrm>
            <a:off x="787198" y="-388159"/>
            <a:ext cx="991413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4.5 Demand Examples</a:t>
            </a:r>
          </a:p>
        </p:txBody>
      </p:sp>
      <p:pic>
        <p:nvPicPr>
          <p:cNvPr id="7" name="Picture 11" descr="Chart, line chart&#10;&#10;Description automatically generated">
            <a:extLst>
              <a:ext uri="{FF2B5EF4-FFF2-40B4-BE49-F238E27FC236}">
                <a16:creationId xmlns:a16="http://schemas.microsoft.com/office/drawing/2014/main" id="{A6EB0E13-839D-D9E1-CEDA-C394C502F664}"/>
              </a:ext>
            </a:extLst>
          </p:cNvPr>
          <p:cNvPicPr>
            <a:picLocks noGrp="1" noChangeAspect="1"/>
          </p:cNvPicPr>
          <p:nvPr>
            <p:ph idx="1"/>
          </p:nvPr>
        </p:nvPicPr>
        <p:blipFill>
          <a:blip r:embed="rId3"/>
          <a:stretch>
            <a:fillRect/>
          </a:stretch>
        </p:blipFill>
        <p:spPr>
          <a:xfrm>
            <a:off x="1403508" y="1477260"/>
            <a:ext cx="8997795" cy="4969481"/>
          </a:xfrm>
        </p:spPr>
      </p:pic>
    </p:spTree>
    <p:extLst>
      <p:ext uri="{BB962C8B-B14F-4D97-AF65-F5344CB8AC3E}">
        <p14:creationId xmlns:p14="http://schemas.microsoft.com/office/powerpoint/2010/main" val="31664202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D9F36CD0-0879-5AA9-6015-260C8C045A58}"/>
            </a:ext>
          </a:extLst>
        </p:cNvPr>
        <p:cNvGrpSpPr/>
        <p:nvPr/>
      </p:nvGrpSpPr>
      <p:grpSpPr>
        <a:xfrm>
          <a:off x="0" y="0"/>
          <a:ext cx="0" cy="0"/>
          <a:chOff x="0" y="0"/>
          <a:chExt cx="0" cy="0"/>
        </a:xfrm>
      </p:grpSpPr>
      <p:pic>
        <p:nvPicPr>
          <p:cNvPr id="2" name="Picture 11" descr="Chart, line chart&#10;&#10;Description automatically generated">
            <a:extLst>
              <a:ext uri="{FF2B5EF4-FFF2-40B4-BE49-F238E27FC236}">
                <a16:creationId xmlns:a16="http://schemas.microsoft.com/office/drawing/2014/main" id="{FCA117CA-4B6D-774C-6966-B5CCC50EF1D9}"/>
              </a:ext>
            </a:extLst>
          </p:cNvPr>
          <p:cNvPicPr>
            <a:picLocks noGrp="1" noChangeAspect="1"/>
          </p:cNvPicPr>
          <p:nvPr>
            <p:ph idx="1"/>
          </p:nvPr>
        </p:nvPicPr>
        <p:blipFill>
          <a:blip r:embed="rId3"/>
          <a:stretch>
            <a:fillRect/>
          </a:stretch>
        </p:blipFill>
        <p:spPr>
          <a:xfrm>
            <a:off x="2314574" y="1355315"/>
            <a:ext cx="7044703" cy="5123869"/>
          </a:xfrm>
        </p:spPr>
      </p:pic>
      <p:sp>
        <p:nvSpPr>
          <p:cNvPr id="3" name="Slide Number Placeholder 1">
            <a:extLst>
              <a:ext uri="{FF2B5EF4-FFF2-40B4-BE49-F238E27FC236}">
                <a16:creationId xmlns:a16="http://schemas.microsoft.com/office/drawing/2014/main" id="{3C86906A-01A7-F4E2-F8BD-CA099E470B82}"/>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26</a:t>
            </a:fld>
            <a:endParaRPr lang="sv-SE" sz="1000" b="1" dirty="0">
              <a:solidFill>
                <a:schemeClr val="bg1"/>
              </a:solidFill>
            </a:endParaRPr>
          </a:p>
        </p:txBody>
      </p:sp>
      <p:sp>
        <p:nvSpPr>
          <p:cNvPr id="7" name="Rectangle 6">
            <a:extLst>
              <a:ext uri="{FF2B5EF4-FFF2-40B4-BE49-F238E27FC236}">
                <a16:creationId xmlns:a16="http://schemas.microsoft.com/office/drawing/2014/main" id="{25A0CBE5-1A99-ACFF-008A-859B76432A70}"/>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4.5.2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Variations in Daily Demand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223B2EC0-A9A6-9035-D971-DF85D813A78D}"/>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4.5 Demand Examples</a:t>
            </a:r>
            <a:endParaRPr lang="en-US" dirty="0">
              <a:cs typeface="Calibri Light" panose="020F0302020204030204"/>
            </a:endParaRPr>
          </a:p>
        </p:txBody>
      </p:sp>
      <p:sp>
        <p:nvSpPr>
          <p:cNvPr id="4" name="TextBox 3">
            <a:extLst>
              <a:ext uri="{FF2B5EF4-FFF2-40B4-BE49-F238E27FC236}">
                <a16:creationId xmlns:a16="http://schemas.microsoft.com/office/drawing/2014/main" id="{D1D194FC-D46D-AC26-F411-93FA25C0B84A}"/>
              </a:ext>
            </a:extLst>
          </p:cNvPr>
          <p:cNvSpPr txBox="1"/>
          <p:nvPr/>
        </p:nvSpPr>
        <p:spPr>
          <a:xfrm>
            <a:off x="612326" y="6222885"/>
            <a:ext cx="430953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a:cs typeface="Calibri"/>
              </a:rPr>
              <a:t>(</a:t>
            </a:r>
            <a:r>
              <a:rPr lang="en-GB" sz="1000" dirty="0" err="1">
                <a:latin typeface="Open Sans"/>
                <a:cs typeface="Calibri"/>
              </a:rPr>
              <a:t>Taliotis</a:t>
            </a:r>
            <a:r>
              <a:rPr lang="en-GB" sz="1000" dirty="0">
                <a:latin typeface="Open Sans"/>
                <a:cs typeface="Calibri"/>
              </a:rPr>
              <a:t> et al. 2018, </a:t>
            </a:r>
            <a:r>
              <a:rPr lang="en-GB" sz="1000" dirty="0">
                <a:latin typeface="Open Sans"/>
                <a:cs typeface="Calibri"/>
                <a:hlinkClick r:id="rId4"/>
              </a:rPr>
              <a:t>image</a:t>
            </a:r>
            <a:r>
              <a:rPr lang="en-GB" sz="1000" dirty="0">
                <a:latin typeface="Open Sans"/>
                <a:cs typeface="Calibri"/>
              </a:rPr>
              <a:t>, licensed under </a:t>
            </a:r>
            <a:r>
              <a:rPr lang="en-GB" sz="1000" dirty="0">
                <a:latin typeface="Open Sans"/>
                <a:cs typeface="Calibri"/>
                <a:hlinkClick r:id="rId5"/>
              </a:rPr>
              <a:t>CC BY 4.0</a:t>
            </a:r>
            <a:r>
              <a:rPr lang="en-GB" sz="1000" dirty="0">
                <a:latin typeface="Open Sans"/>
                <a:cs typeface="Calibri"/>
              </a:rPr>
              <a:t>)</a:t>
            </a:r>
          </a:p>
        </p:txBody>
      </p:sp>
    </p:spTree>
    <p:extLst>
      <p:ext uri="{BB962C8B-B14F-4D97-AF65-F5344CB8AC3E}">
        <p14:creationId xmlns:p14="http://schemas.microsoft.com/office/powerpoint/2010/main" val="34895306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473913CB-0A04-8130-7326-E63B356D5038}"/>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E319D54-A616-2665-0677-8E82ABFF269D}"/>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27</a:t>
            </a:fld>
            <a:endParaRPr lang="sv-SE" sz="1000" b="1" dirty="0">
              <a:solidFill>
                <a:schemeClr val="bg1"/>
              </a:solidFill>
            </a:endParaRPr>
          </a:p>
        </p:txBody>
      </p:sp>
      <p:sp>
        <p:nvSpPr>
          <p:cNvPr id="2" name="Rectangle 1">
            <a:extLst>
              <a:ext uri="{FF2B5EF4-FFF2-40B4-BE49-F238E27FC236}">
                <a16:creationId xmlns:a16="http://schemas.microsoft.com/office/drawing/2014/main" id="{B5805FEF-A02A-DE3B-EE84-0A33E8D0FA41}"/>
              </a:ext>
            </a:extLst>
          </p:cNvPr>
          <p:cNvSpPr/>
          <p:nvPr/>
        </p:nvSpPr>
        <p:spPr>
          <a:xfrm>
            <a:off x="787198" y="1011334"/>
            <a:ext cx="805683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4.5.3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Example Specified Demand Profile for CLEWs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09B8D155-CF29-843B-132C-1E60731AD97D}"/>
              </a:ext>
            </a:extLst>
          </p:cNvPr>
          <p:cNvSpPr txBox="1">
            <a:spLocks/>
          </p:cNvSpPr>
          <p:nvPr/>
        </p:nvSpPr>
        <p:spPr>
          <a:xfrm>
            <a:off x="787198" y="-388159"/>
            <a:ext cx="991413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4.5 Demand Examples</a:t>
            </a:r>
          </a:p>
        </p:txBody>
      </p:sp>
      <p:pic>
        <p:nvPicPr>
          <p:cNvPr id="10" name="Content Placeholder 9" descr="Chart, histogram&#10;&#10;Description automatically generated">
            <a:extLst>
              <a:ext uri="{FF2B5EF4-FFF2-40B4-BE49-F238E27FC236}">
                <a16:creationId xmlns:a16="http://schemas.microsoft.com/office/drawing/2014/main" id="{9E4278B7-5AD4-6CAA-A65D-24AA53964024}"/>
              </a:ext>
            </a:extLst>
          </p:cNvPr>
          <p:cNvPicPr>
            <a:picLocks noGrp="1" noChangeAspect="1"/>
          </p:cNvPicPr>
          <p:nvPr>
            <p:ph idx="1"/>
          </p:nvPr>
        </p:nvPicPr>
        <p:blipFill>
          <a:blip r:embed="rId3"/>
          <a:stretch>
            <a:fillRect/>
          </a:stretch>
        </p:blipFill>
        <p:spPr>
          <a:xfrm>
            <a:off x="2416080" y="1696597"/>
            <a:ext cx="6939034" cy="4204363"/>
          </a:xfrm>
        </p:spPr>
      </p:pic>
      <p:sp>
        <p:nvSpPr>
          <p:cNvPr id="11" name="TextBox 10">
            <a:extLst>
              <a:ext uri="{FF2B5EF4-FFF2-40B4-BE49-F238E27FC236}">
                <a16:creationId xmlns:a16="http://schemas.microsoft.com/office/drawing/2014/main" id="{F49119A0-4358-C467-EEF9-42086A0A21DE}"/>
              </a:ext>
            </a:extLst>
          </p:cNvPr>
          <p:cNvSpPr txBox="1"/>
          <p:nvPr/>
        </p:nvSpPr>
        <p:spPr>
          <a:xfrm>
            <a:off x="3280012" y="5903719"/>
            <a:ext cx="107825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000" dirty="0">
                <a:latin typeface="Open Sans"/>
                <a:cs typeface="Calibri"/>
              </a:rPr>
              <a:t>Winter</a:t>
            </a:r>
          </a:p>
        </p:txBody>
      </p:sp>
      <p:sp>
        <p:nvSpPr>
          <p:cNvPr id="12" name="TextBox 11">
            <a:extLst>
              <a:ext uri="{FF2B5EF4-FFF2-40B4-BE49-F238E27FC236}">
                <a16:creationId xmlns:a16="http://schemas.microsoft.com/office/drawing/2014/main" id="{B9BD99C4-BF03-D115-1F5E-9B75D8574CDE}"/>
              </a:ext>
            </a:extLst>
          </p:cNvPr>
          <p:cNvSpPr txBox="1"/>
          <p:nvPr/>
        </p:nvSpPr>
        <p:spPr>
          <a:xfrm>
            <a:off x="4894996" y="5903718"/>
            <a:ext cx="107825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000" dirty="0">
                <a:latin typeface="Open Sans"/>
                <a:cs typeface="Calibri"/>
              </a:rPr>
              <a:t>Spring</a:t>
            </a:r>
          </a:p>
        </p:txBody>
      </p:sp>
      <p:sp>
        <p:nvSpPr>
          <p:cNvPr id="13" name="TextBox 12">
            <a:extLst>
              <a:ext uri="{FF2B5EF4-FFF2-40B4-BE49-F238E27FC236}">
                <a16:creationId xmlns:a16="http://schemas.microsoft.com/office/drawing/2014/main" id="{47A5CCF4-AA1F-2B34-19E2-456C8125E6C3}"/>
              </a:ext>
            </a:extLst>
          </p:cNvPr>
          <p:cNvSpPr txBox="1"/>
          <p:nvPr/>
        </p:nvSpPr>
        <p:spPr>
          <a:xfrm>
            <a:off x="6418997" y="5903719"/>
            <a:ext cx="130125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000" dirty="0">
                <a:latin typeface="Open Sans"/>
                <a:cs typeface="Calibri"/>
              </a:rPr>
              <a:t>Summer</a:t>
            </a:r>
          </a:p>
        </p:txBody>
      </p:sp>
      <p:sp>
        <p:nvSpPr>
          <p:cNvPr id="14" name="TextBox 13">
            <a:extLst>
              <a:ext uri="{FF2B5EF4-FFF2-40B4-BE49-F238E27FC236}">
                <a16:creationId xmlns:a16="http://schemas.microsoft.com/office/drawing/2014/main" id="{53A7DFD3-FA70-450A-BDFE-562854C082E5}"/>
              </a:ext>
            </a:extLst>
          </p:cNvPr>
          <p:cNvSpPr txBox="1"/>
          <p:nvPr/>
        </p:nvSpPr>
        <p:spPr>
          <a:xfrm>
            <a:off x="7977116" y="5903719"/>
            <a:ext cx="130125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000" dirty="0">
                <a:latin typeface="Open Sans"/>
                <a:cs typeface="Calibri"/>
              </a:rPr>
              <a:t>Autumn</a:t>
            </a:r>
          </a:p>
        </p:txBody>
      </p:sp>
      <p:cxnSp>
        <p:nvCxnSpPr>
          <p:cNvPr id="15" name="Straight Arrow Connector 14">
            <a:extLst>
              <a:ext uri="{FF2B5EF4-FFF2-40B4-BE49-F238E27FC236}">
                <a16:creationId xmlns:a16="http://schemas.microsoft.com/office/drawing/2014/main" id="{B4680B25-BEEA-1C01-7361-A991100281B4}"/>
              </a:ext>
            </a:extLst>
          </p:cNvPr>
          <p:cNvCxnSpPr>
            <a:cxnSpLocks/>
          </p:cNvCxnSpPr>
          <p:nvPr/>
        </p:nvCxnSpPr>
        <p:spPr>
          <a:xfrm>
            <a:off x="2913629" y="5952024"/>
            <a:ext cx="1536467" cy="1094"/>
          </a:xfrm>
          <a:prstGeom prst="straightConnector1">
            <a:avLst/>
          </a:prstGeom>
          <a:ln w="12700">
            <a:solidFill>
              <a:schemeClr val="accent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669CC60-E366-BD0D-DF63-49751B68698F}"/>
              </a:ext>
            </a:extLst>
          </p:cNvPr>
          <p:cNvCxnSpPr>
            <a:cxnSpLocks/>
          </p:cNvCxnSpPr>
          <p:nvPr/>
        </p:nvCxnSpPr>
        <p:spPr>
          <a:xfrm>
            <a:off x="4495501" y="5952024"/>
            <a:ext cx="1536467" cy="1094"/>
          </a:xfrm>
          <a:prstGeom prst="straightConnector1">
            <a:avLst/>
          </a:prstGeom>
          <a:ln w="12700">
            <a:solidFill>
              <a:schemeClr val="accent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85714D9-C093-9BB3-7E9C-77BC37112DCA}"/>
              </a:ext>
            </a:extLst>
          </p:cNvPr>
          <p:cNvCxnSpPr>
            <a:cxnSpLocks/>
          </p:cNvCxnSpPr>
          <p:nvPr/>
        </p:nvCxnSpPr>
        <p:spPr>
          <a:xfrm>
            <a:off x="6096667" y="5952024"/>
            <a:ext cx="1536467" cy="1094"/>
          </a:xfrm>
          <a:prstGeom prst="straightConnector1">
            <a:avLst/>
          </a:prstGeom>
          <a:ln w="12700">
            <a:solidFill>
              <a:schemeClr val="accent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9BBEFEA-9760-D2B4-BBB1-5BEB2EFC8789}"/>
              </a:ext>
            </a:extLst>
          </p:cNvPr>
          <p:cNvCxnSpPr>
            <a:cxnSpLocks/>
          </p:cNvCxnSpPr>
          <p:nvPr/>
        </p:nvCxnSpPr>
        <p:spPr>
          <a:xfrm>
            <a:off x="7678540" y="5952023"/>
            <a:ext cx="1536467" cy="1094"/>
          </a:xfrm>
          <a:prstGeom prst="straightConnector1">
            <a:avLst/>
          </a:prstGeom>
          <a:ln w="12700">
            <a:solidFill>
              <a:schemeClr val="accent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B8CD75C-2163-AD58-B355-E815C59F99B3}"/>
              </a:ext>
            </a:extLst>
          </p:cNvPr>
          <p:cNvSpPr txBox="1"/>
          <p:nvPr/>
        </p:nvSpPr>
        <p:spPr>
          <a:xfrm>
            <a:off x="2817024" y="2884655"/>
            <a:ext cx="9348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dirty="0">
                <a:latin typeface="Open Sans"/>
                <a:cs typeface="Calibri"/>
              </a:rPr>
              <a:t>Night</a:t>
            </a:r>
          </a:p>
        </p:txBody>
      </p:sp>
      <p:sp>
        <p:nvSpPr>
          <p:cNvPr id="20" name="TextBox 19">
            <a:extLst>
              <a:ext uri="{FF2B5EF4-FFF2-40B4-BE49-F238E27FC236}">
                <a16:creationId xmlns:a16="http://schemas.microsoft.com/office/drawing/2014/main" id="{9258E33A-C1EC-7321-C9ED-C4A6D3066C22}"/>
              </a:ext>
            </a:extLst>
          </p:cNvPr>
          <p:cNvSpPr txBox="1"/>
          <p:nvPr/>
        </p:nvSpPr>
        <p:spPr>
          <a:xfrm>
            <a:off x="4022720" y="2884654"/>
            <a:ext cx="9348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dirty="0">
                <a:latin typeface="Open Sans"/>
                <a:cs typeface="Calibri"/>
              </a:rPr>
              <a:t>Night</a:t>
            </a:r>
          </a:p>
        </p:txBody>
      </p:sp>
      <p:sp>
        <p:nvSpPr>
          <p:cNvPr id="21" name="TextBox 20">
            <a:extLst>
              <a:ext uri="{FF2B5EF4-FFF2-40B4-BE49-F238E27FC236}">
                <a16:creationId xmlns:a16="http://schemas.microsoft.com/office/drawing/2014/main" id="{82407F98-93D6-3573-E199-B3B26F43CE62}"/>
              </a:ext>
            </a:extLst>
          </p:cNvPr>
          <p:cNvSpPr txBox="1"/>
          <p:nvPr/>
        </p:nvSpPr>
        <p:spPr>
          <a:xfrm>
            <a:off x="4389252" y="3376579"/>
            <a:ext cx="9348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dirty="0">
                <a:latin typeface="Open Sans"/>
                <a:cs typeface="Calibri"/>
              </a:rPr>
              <a:t>Night</a:t>
            </a:r>
          </a:p>
        </p:txBody>
      </p:sp>
      <p:sp>
        <p:nvSpPr>
          <p:cNvPr id="22" name="TextBox 21">
            <a:extLst>
              <a:ext uri="{FF2B5EF4-FFF2-40B4-BE49-F238E27FC236}">
                <a16:creationId xmlns:a16="http://schemas.microsoft.com/office/drawing/2014/main" id="{94F3F6AD-31EC-BC9B-9F9F-98EEFEE262E4}"/>
              </a:ext>
            </a:extLst>
          </p:cNvPr>
          <p:cNvSpPr txBox="1"/>
          <p:nvPr/>
        </p:nvSpPr>
        <p:spPr>
          <a:xfrm>
            <a:off x="5566011" y="3376578"/>
            <a:ext cx="9348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dirty="0">
                <a:latin typeface="Open Sans"/>
                <a:cs typeface="Calibri"/>
              </a:rPr>
              <a:t>Night</a:t>
            </a:r>
          </a:p>
        </p:txBody>
      </p:sp>
      <p:sp>
        <p:nvSpPr>
          <p:cNvPr id="23" name="TextBox 22">
            <a:extLst>
              <a:ext uri="{FF2B5EF4-FFF2-40B4-BE49-F238E27FC236}">
                <a16:creationId xmlns:a16="http://schemas.microsoft.com/office/drawing/2014/main" id="{14237F2C-3FCB-D5B0-A8E8-03933F28332C}"/>
              </a:ext>
            </a:extLst>
          </p:cNvPr>
          <p:cNvSpPr txBox="1"/>
          <p:nvPr/>
        </p:nvSpPr>
        <p:spPr>
          <a:xfrm>
            <a:off x="5990416" y="3038984"/>
            <a:ext cx="9348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dirty="0">
                <a:latin typeface="Open Sans"/>
                <a:cs typeface="Calibri"/>
              </a:rPr>
              <a:t>Night</a:t>
            </a:r>
          </a:p>
        </p:txBody>
      </p:sp>
      <p:sp>
        <p:nvSpPr>
          <p:cNvPr id="24" name="TextBox 23">
            <a:extLst>
              <a:ext uri="{FF2B5EF4-FFF2-40B4-BE49-F238E27FC236}">
                <a16:creationId xmlns:a16="http://schemas.microsoft.com/office/drawing/2014/main" id="{71CF7312-E02B-6FCB-94C4-C396358206B6}"/>
              </a:ext>
            </a:extLst>
          </p:cNvPr>
          <p:cNvSpPr txBox="1"/>
          <p:nvPr/>
        </p:nvSpPr>
        <p:spPr>
          <a:xfrm>
            <a:off x="7118947" y="3038983"/>
            <a:ext cx="9348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dirty="0">
                <a:latin typeface="Open Sans"/>
                <a:cs typeface="Calibri"/>
              </a:rPr>
              <a:t>Night</a:t>
            </a:r>
          </a:p>
        </p:txBody>
      </p:sp>
      <p:sp>
        <p:nvSpPr>
          <p:cNvPr id="25" name="TextBox 24">
            <a:extLst>
              <a:ext uri="{FF2B5EF4-FFF2-40B4-BE49-F238E27FC236}">
                <a16:creationId xmlns:a16="http://schemas.microsoft.com/office/drawing/2014/main" id="{EA8C1D49-F93A-C17B-0E95-2B108211B3F7}"/>
              </a:ext>
            </a:extLst>
          </p:cNvPr>
          <p:cNvSpPr txBox="1"/>
          <p:nvPr/>
        </p:nvSpPr>
        <p:spPr>
          <a:xfrm>
            <a:off x="7543353" y="3251185"/>
            <a:ext cx="91558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dirty="0">
                <a:latin typeface="Open Sans"/>
                <a:cs typeface="Calibri"/>
              </a:rPr>
              <a:t>Night</a:t>
            </a:r>
          </a:p>
        </p:txBody>
      </p:sp>
      <p:sp>
        <p:nvSpPr>
          <p:cNvPr id="26" name="TextBox 25">
            <a:extLst>
              <a:ext uri="{FF2B5EF4-FFF2-40B4-BE49-F238E27FC236}">
                <a16:creationId xmlns:a16="http://schemas.microsoft.com/office/drawing/2014/main" id="{0E2C8DCE-1726-C470-8680-4362B6561929}"/>
              </a:ext>
            </a:extLst>
          </p:cNvPr>
          <p:cNvSpPr txBox="1"/>
          <p:nvPr/>
        </p:nvSpPr>
        <p:spPr>
          <a:xfrm>
            <a:off x="8700821" y="3251184"/>
            <a:ext cx="91558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dirty="0">
                <a:latin typeface="Open Sans"/>
                <a:cs typeface="Calibri"/>
              </a:rPr>
              <a:t>Night</a:t>
            </a:r>
          </a:p>
        </p:txBody>
      </p:sp>
      <p:sp>
        <p:nvSpPr>
          <p:cNvPr id="27" name="TextBox 26">
            <a:extLst>
              <a:ext uri="{FF2B5EF4-FFF2-40B4-BE49-F238E27FC236}">
                <a16:creationId xmlns:a16="http://schemas.microsoft.com/office/drawing/2014/main" id="{5A4FEB9F-0639-B3BC-064E-79C48B06F203}"/>
              </a:ext>
            </a:extLst>
          </p:cNvPr>
          <p:cNvSpPr txBox="1"/>
          <p:nvPr/>
        </p:nvSpPr>
        <p:spPr>
          <a:xfrm>
            <a:off x="8170315" y="2633869"/>
            <a:ext cx="52975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dirty="0">
                <a:latin typeface="Open Sans"/>
                <a:cs typeface="Calibri"/>
              </a:rPr>
              <a:t>Day</a:t>
            </a:r>
          </a:p>
        </p:txBody>
      </p:sp>
      <p:sp>
        <p:nvSpPr>
          <p:cNvPr id="28" name="TextBox 27">
            <a:extLst>
              <a:ext uri="{FF2B5EF4-FFF2-40B4-BE49-F238E27FC236}">
                <a16:creationId xmlns:a16="http://schemas.microsoft.com/office/drawing/2014/main" id="{F364A9D1-EEFB-FEEF-FD28-F87E14668FE9}"/>
              </a:ext>
            </a:extLst>
          </p:cNvPr>
          <p:cNvSpPr txBox="1"/>
          <p:nvPr/>
        </p:nvSpPr>
        <p:spPr>
          <a:xfrm>
            <a:off x="6598087" y="2421666"/>
            <a:ext cx="52975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dirty="0">
                <a:latin typeface="Open Sans"/>
                <a:cs typeface="Calibri"/>
              </a:rPr>
              <a:t>Day</a:t>
            </a:r>
          </a:p>
        </p:txBody>
      </p:sp>
      <p:sp>
        <p:nvSpPr>
          <p:cNvPr id="29" name="TextBox 28">
            <a:extLst>
              <a:ext uri="{FF2B5EF4-FFF2-40B4-BE49-F238E27FC236}">
                <a16:creationId xmlns:a16="http://schemas.microsoft.com/office/drawing/2014/main" id="{B4BDDA52-3B2D-FD13-2FEF-EF2687F82A59}"/>
              </a:ext>
            </a:extLst>
          </p:cNvPr>
          <p:cNvSpPr txBox="1"/>
          <p:nvPr/>
        </p:nvSpPr>
        <p:spPr>
          <a:xfrm>
            <a:off x="5035505" y="2788198"/>
            <a:ext cx="52975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dirty="0">
                <a:latin typeface="Open Sans"/>
                <a:cs typeface="Calibri"/>
              </a:rPr>
              <a:t>Day</a:t>
            </a:r>
          </a:p>
        </p:txBody>
      </p:sp>
      <p:sp>
        <p:nvSpPr>
          <p:cNvPr id="30" name="TextBox 29">
            <a:extLst>
              <a:ext uri="{FF2B5EF4-FFF2-40B4-BE49-F238E27FC236}">
                <a16:creationId xmlns:a16="http://schemas.microsoft.com/office/drawing/2014/main" id="{5D4E440C-AC1F-5866-7C1B-5335714E85A4}"/>
              </a:ext>
            </a:extLst>
          </p:cNvPr>
          <p:cNvSpPr txBox="1"/>
          <p:nvPr/>
        </p:nvSpPr>
        <p:spPr>
          <a:xfrm>
            <a:off x="3482568" y="2325210"/>
            <a:ext cx="52975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dirty="0">
                <a:latin typeface="Open Sans"/>
                <a:cs typeface="Calibri"/>
              </a:rPr>
              <a:t>Day</a:t>
            </a:r>
          </a:p>
        </p:txBody>
      </p:sp>
    </p:spTree>
    <p:extLst>
      <p:ext uri="{BB962C8B-B14F-4D97-AF65-F5344CB8AC3E}">
        <p14:creationId xmlns:p14="http://schemas.microsoft.com/office/powerpoint/2010/main" val="15933239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AF5FA3E3-AB5C-D9FF-9AC5-B337F6BFBF3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EBBDFC2-FBDB-FD72-7668-525191617FF0}"/>
              </a:ext>
            </a:extLst>
          </p:cNvPr>
          <p:cNvSpPr/>
          <p:nvPr/>
        </p:nvSpPr>
        <p:spPr>
          <a:xfrm>
            <a:off x="787198" y="1011334"/>
            <a:ext cx="9314065"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4.5.4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Accumulated Annual Demand vs Specified Annual Demand</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D33856DE-CB9C-321A-B8C4-750E3DA3D76E}"/>
              </a:ext>
            </a:extLst>
          </p:cNvPr>
          <p:cNvSpPr txBox="1">
            <a:spLocks/>
          </p:cNvSpPr>
          <p:nvPr/>
        </p:nvSpPr>
        <p:spPr>
          <a:xfrm>
            <a:off x="787198" y="-388159"/>
            <a:ext cx="991413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4.5 Demand Examples</a:t>
            </a:r>
          </a:p>
        </p:txBody>
      </p:sp>
      <p:sp>
        <p:nvSpPr>
          <p:cNvPr id="3" name="Content Placeholder 3">
            <a:extLst>
              <a:ext uri="{FF2B5EF4-FFF2-40B4-BE49-F238E27FC236}">
                <a16:creationId xmlns:a16="http://schemas.microsoft.com/office/drawing/2014/main" id="{40BBE516-215E-0415-74EC-E5DD9B522702}"/>
              </a:ext>
            </a:extLst>
          </p:cNvPr>
          <p:cNvSpPr>
            <a:spLocks noGrp="1"/>
          </p:cNvSpPr>
          <p:nvPr>
            <p:ph idx="1"/>
          </p:nvPr>
        </p:nvSpPr>
        <p:spPr>
          <a:xfrm>
            <a:off x="350302" y="1530312"/>
            <a:ext cx="11251147" cy="4351338"/>
          </a:xfrm>
        </p:spPr>
        <p:txBody>
          <a:bodyPr vert="horz" lIns="91440" tIns="45720" rIns="91440" bIns="45720" rtlCol="0" anchor="t">
            <a:normAutofit/>
          </a:bodyPr>
          <a:lstStyle/>
          <a:p>
            <a:pPr>
              <a:lnSpc>
                <a:spcPct val="100000"/>
              </a:lnSpc>
            </a:pPr>
            <a:r>
              <a:rPr lang="en-GB" sz="2000" dirty="0">
                <a:latin typeface="Open Sans"/>
                <a:cs typeface="Calibri"/>
              </a:rPr>
              <a:t>We use the parameters Specified Annual Demand and Specified Annual Demand Profile when we want to consider the temporal variability of the demand within the year, e.g., electricity demand.</a:t>
            </a:r>
            <a:endParaRPr lang="en-US" dirty="0"/>
          </a:p>
          <a:p>
            <a:pPr>
              <a:lnSpc>
                <a:spcPct val="100000"/>
              </a:lnSpc>
            </a:pPr>
            <a:r>
              <a:rPr lang="en-GB" sz="2000" dirty="0">
                <a:latin typeface="Open Sans"/>
                <a:cs typeface="Calibri"/>
              </a:rPr>
              <a:t>However, there are some demands that do not have specific temporal variability within the year. In this case, we use the parameter Accumulated Annual Demand, which allows us to specify the amount of demand for every model year, without specifying how that demand is spread throughout the year, e.g., passenger transport demand or cooking energy service.</a:t>
            </a:r>
          </a:p>
        </p:txBody>
      </p:sp>
      <p:grpSp>
        <p:nvGrpSpPr>
          <p:cNvPr id="5" name="Group 4">
            <a:extLst>
              <a:ext uri="{FF2B5EF4-FFF2-40B4-BE49-F238E27FC236}">
                <a16:creationId xmlns:a16="http://schemas.microsoft.com/office/drawing/2014/main" id="{FE450D71-9403-D982-31D5-E0551ABA492E}"/>
              </a:ext>
            </a:extLst>
          </p:cNvPr>
          <p:cNvGrpSpPr/>
          <p:nvPr/>
        </p:nvGrpSpPr>
        <p:grpSpPr>
          <a:xfrm>
            <a:off x="1124336" y="4224806"/>
            <a:ext cx="9176947" cy="2140133"/>
            <a:chOff x="2071867" y="4136742"/>
            <a:chExt cx="8537477" cy="1921983"/>
          </a:xfrm>
        </p:grpSpPr>
        <p:sp>
          <p:nvSpPr>
            <p:cNvPr id="6" name="TextBox 5">
              <a:extLst>
                <a:ext uri="{FF2B5EF4-FFF2-40B4-BE49-F238E27FC236}">
                  <a16:creationId xmlns:a16="http://schemas.microsoft.com/office/drawing/2014/main" id="{11BA34BC-1F50-29A1-F0B5-9CD10CB793D6}"/>
                </a:ext>
              </a:extLst>
            </p:cNvPr>
            <p:cNvSpPr txBox="1"/>
            <p:nvPr/>
          </p:nvSpPr>
          <p:spPr>
            <a:xfrm>
              <a:off x="8222094" y="4136742"/>
              <a:ext cx="2387250" cy="746291"/>
            </a:xfrm>
            <a:prstGeom prst="rect">
              <a:avLst/>
            </a:prstGeom>
            <a:ln w="28575"/>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ea typeface="+mn-lt"/>
                  <a:cs typeface="+mn-lt"/>
                </a:rPr>
                <a:t>Specified Annual Demand + Specified Annual Demand Profile</a:t>
              </a:r>
              <a:endParaRPr lang="en-US" sz="1600" dirty="0">
                <a:ea typeface="+mn-lt"/>
                <a:cs typeface="+mn-lt"/>
              </a:endParaRPr>
            </a:p>
          </p:txBody>
        </p:sp>
        <p:sp>
          <p:nvSpPr>
            <p:cNvPr id="7" name="TextBox 6">
              <a:extLst>
                <a:ext uri="{FF2B5EF4-FFF2-40B4-BE49-F238E27FC236}">
                  <a16:creationId xmlns:a16="http://schemas.microsoft.com/office/drawing/2014/main" id="{F2546E65-A4BC-7A56-DF51-AA74CC00AA56}"/>
                </a:ext>
              </a:extLst>
            </p:cNvPr>
            <p:cNvSpPr txBox="1"/>
            <p:nvPr/>
          </p:nvSpPr>
          <p:spPr>
            <a:xfrm>
              <a:off x="8235386" y="5533558"/>
              <a:ext cx="2373958" cy="525167"/>
            </a:xfrm>
            <a:prstGeom prst="rect">
              <a:avLst/>
            </a:prstGeom>
            <a:noFill/>
            <a:ln w="28575">
              <a:solidFill>
                <a:srgbClr val="7030A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ea typeface="+mn-lt"/>
                  <a:cs typeface="+mn-lt"/>
                </a:rPr>
                <a:t>Accumulated Annual Demand</a:t>
              </a:r>
            </a:p>
          </p:txBody>
        </p:sp>
        <p:sp>
          <p:nvSpPr>
            <p:cNvPr id="8" name="TextBox 7">
              <a:extLst>
                <a:ext uri="{FF2B5EF4-FFF2-40B4-BE49-F238E27FC236}">
                  <a16:creationId xmlns:a16="http://schemas.microsoft.com/office/drawing/2014/main" id="{EE0CA19D-39D1-7133-EF73-C239A801126B}"/>
                </a:ext>
              </a:extLst>
            </p:cNvPr>
            <p:cNvSpPr txBox="1"/>
            <p:nvPr/>
          </p:nvSpPr>
          <p:spPr>
            <a:xfrm>
              <a:off x="2071867" y="4541133"/>
              <a:ext cx="1961908" cy="967414"/>
            </a:xfrm>
            <a:prstGeom prst="rect">
              <a:avLst/>
            </a:prstGeom>
            <a:ln w="28575"/>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ea typeface="+mn-lt"/>
                  <a:cs typeface="+mn-lt"/>
                </a:rPr>
                <a:t>Do we need to consider demand variability within years?</a:t>
              </a:r>
            </a:p>
          </p:txBody>
        </p:sp>
        <p:sp>
          <p:nvSpPr>
            <p:cNvPr id="9" name="TextBox 8">
              <a:extLst>
                <a:ext uri="{FF2B5EF4-FFF2-40B4-BE49-F238E27FC236}">
                  <a16:creationId xmlns:a16="http://schemas.microsoft.com/office/drawing/2014/main" id="{326984E0-74D7-190E-7F15-9ABC46140F30}"/>
                </a:ext>
              </a:extLst>
            </p:cNvPr>
            <p:cNvSpPr txBox="1"/>
            <p:nvPr/>
          </p:nvSpPr>
          <p:spPr>
            <a:xfrm>
              <a:off x="5534627" y="4357866"/>
              <a:ext cx="563301" cy="304044"/>
            </a:xfrm>
            <a:prstGeom prst="rect">
              <a:avLst/>
            </a:prstGeom>
            <a:ln w="28575"/>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ea typeface="+mn-lt"/>
                  <a:cs typeface="+mn-lt"/>
                </a:rPr>
                <a:t>Yes</a:t>
              </a:r>
            </a:p>
          </p:txBody>
        </p:sp>
        <p:sp>
          <p:nvSpPr>
            <p:cNvPr id="10" name="TextBox 9">
              <a:extLst>
                <a:ext uri="{FF2B5EF4-FFF2-40B4-BE49-F238E27FC236}">
                  <a16:creationId xmlns:a16="http://schemas.microsoft.com/office/drawing/2014/main" id="{81A68885-07E2-F51D-CDD5-31E9D3E04860}"/>
                </a:ext>
              </a:extLst>
            </p:cNvPr>
            <p:cNvSpPr txBox="1"/>
            <p:nvPr/>
          </p:nvSpPr>
          <p:spPr>
            <a:xfrm>
              <a:off x="5573210" y="5592500"/>
              <a:ext cx="486136" cy="304044"/>
            </a:xfrm>
            <a:prstGeom prst="rect">
              <a:avLst/>
            </a:prstGeom>
            <a:ln w="28575">
              <a:solidFill>
                <a:srgbClr val="7030A0"/>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ea typeface="+mn-lt"/>
                  <a:cs typeface="+mn-lt"/>
                </a:rPr>
                <a:t>No</a:t>
              </a:r>
            </a:p>
          </p:txBody>
        </p:sp>
        <p:cxnSp>
          <p:nvCxnSpPr>
            <p:cNvPr id="11" name="Straight Arrow Connector 10">
              <a:extLst>
                <a:ext uri="{FF2B5EF4-FFF2-40B4-BE49-F238E27FC236}">
                  <a16:creationId xmlns:a16="http://schemas.microsoft.com/office/drawing/2014/main" id="{7CBAFA30-11A1-117E-2D31-25E59C7F78F1}"/>
                </a:ext>
              </a:extLst>
            </p:cNvPr>
            <p:cNvCxnSpPr/>
            <p:nvPr/>
          </p:nvCxnSpPr>
          <p:spPr>
            <a:xfrm flipV="1">
              <a:off x="4132283" y="4636743"/>
              <a:ext cx="1290576" cy="41669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AA1FD72-A4DE-9106-11FF-97C80C45B1CC}"/>
                </a:ext>
              </a:extLst>
            </p:cNvPr>
            <p:cNvCxnSpPr>
              <a:cxnSpLocks/>
            </p:cNvCxnSpPr>
            <p:nvPr/>
          </p:nvCxnSpPr>
          <p:spPr>
            <a:xfrm>
              <a:off x="4132282" y="5255989"/>
              <a:ext cx="1280931" cy="48034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8962190-E51D-CA1D-57FF-AF4AA89CDE48}"/>
                </a:ext>
              </a:extLst>
            </p:cNvPr>
            <p:cNvCxnSpPr>
              <a:cxnSpLocks/>
            </p:cNvCxnSpPr>
            <p:nvPr/>
          </p:nvCxnSpPr>
          <p:spPr>
            <a:xfrm flipV="1">
              <a:off x="6273599" y="4511350"/>
              <a:ext cx="1637816" cy="3086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8757544-D6AF-9DAC-F99B-939D9B5C9A48}"/>
                </a:ext>
              </a:extLst>
            </p:cNvPr>
            <p:cNvCxnSpPr>
              <a:cxnSpLocks/>
            </p:cNvCxnSpPr>
            <p:nvPr/>
          </p:nvCxnSpPr>
          <p:spPr>
            <a:xfrm>
              <a:off x="6215725" y="5796142"/>
              <a:ext cx="169569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370307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2F3F07E8-6153-B329-A9CC-EB922CBA8AF7}"/>
            </a:ext>
          </a:extLst>
        </p:cNvPr>
        <p:cNvGrpSpPr/>
        <p:nvPr/>
      </p:nvGrpSpPr>
      <p:grpSpPr>
        <a:xfrm>
          <a:off x="0" y="0"/>
          <a:ext cx="0" cy="0"/>
          <a:chOff x="0" y="0"/>
          <a:chExt cx="0" cy="0"/>
        </a:xfrm>
      </p:grpSpPr>
      <p:pic>
        <p:nvPicPr>
          <p:cNvPr id="2" name="Picture 8" descr="Chart, line chart&#10;&#10;Description automatically generated">
            <a:extLst>
              <a:ext uri="{FF2B5EF4-FFF2-40B4-BE49-F238E27FC236}">
                <a16:creationId xmlns:a16="http://schemas.microsoft.com/office/drawing/2014/main" id="{E4BCF5D2-A2F8-9CF6-8438-D36B53714CF8}"/>
              </a:ext>
            </a:extLst>
          </p:cNvPr>
          <p:cNvPicPr>
            <a:picLocks noGrp="1" noChangeAspect="1"/>
          </p:cNvPicPr>
          <p:nvPr>
            <p:ph idx="1"/>
          </p:nvPr>
        </p:nvPicPr>
        <p:blipFill>
          <a:blip r:embed="rId5"/>
          <a:stretch>
            <a:fillRect/>
          </a:stretch>
        </p:blipFill>
        <p:spPr>
          <a:xfrm>
            <a:off x="125297" y="1400179"/>
            <a:ext cx="11601243" cy="4974560"/>
          </a:xfrm>
        </p:spPr>
      </p:pic>
      <p:sp>
        <p:nvSpPr>
          <p:cNvPr id="3" name="Slide Number Placeholder 1">
            <a:extLst>
              <a:ext uri="{FF2B5EF4-FFF2-40B4-BE49-F238E27FC236}">
                <a16:creationId xmlns:a16="http://schemas.microsoft.com/office/drawing/2014/main" id="{D4716E0D-A0EE-844F-71AA-6F57D3C89C69}"/>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29</a:t>
            </a:fld>
            <a:endParaRPr lang="sv-SE" sz="1000" b="1" dirty="0">
              <a:solidFill>
                <a:schemeClr val="bg1"/>
              </a:solidFill>
            </a:endParaRPr>
          </a:p>
        </p:txBody>
      </p:sp>
      <p:sp>
        <p:nvSpPr>
          <p:cNvPr id="4" name="TextBox 3">
            <a:extLst>
              <a:ext uri="{FF2B5EF4-FFF2-40B4-BE49-F238E27FC236}">
                <a16:creationId xmlns:a16="http://schemas.microsoft.com/office/drawing/2014/main" id="{C9AE27A4-CD72-50FD-70D6-7CEF165B400B}"/>
              </a:ext>
            </a:extLst>
          </p:cNvPr>
          <p:cNvSpPr txBox="1"/>
          <p:nvPr/>
        </p:nvSpPr>
        <p:spPr>
          <a:xfrm>
            <a:off x="343847" y="6246148"/>
            <a:ext cx="354833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cs typeface="Calibri"/>
              </a:rPr>
              <a:t>(Olaniyan et al. (2018), </a:t>
            </a:r>
            <a:r>
              <a:rPr lang="en-GB" sz="1000" dirty="0">
                <a:cs typeface="Calibri"/>
                <a:hlinkClick r:id="rId6"/>
              </a:rPr>
              <a:t>image</a:t>
            </a:r>
            <a:r>
              <a:rPr lang="en-GB" sz="1000" dirty="0">
                <a:cs typeface="Calibri"/>
              </a:rPr>
              <a:t>, licensed under </a:t>
            </a:r>
            <a:r>
              <a:rPr lang="en-GB" sz="1000" dirty="0">
                <a:cs typeface="Calibri"/>
                <a:hlinkClick r:id="rId7"/>
              </a:rPr>
              <a:t>CC BY 4.0</a:t>
            </a:r>
            <a:r>
              <a:rPr lang="en-GB" sz="1000" dirty="0">
                <a:cs typeface="Calibri"/>
              </a:rPr>
              <a:t>)</a:t>
            </a:r>
          </a:p>
        </p:txBody>
      </p:sp>
      <p:pic>
        <p:nvPicPr>
          <p:cNvPr id="5" name="synthesize (64)">
            <a:hlinkClick r:id="" action="ppaction://media"/>
            <a:extLst>
              <a:ext uri="{FF2B5EF4-FFF2-40B4-BE49-F238E27FC236}">
                <a16:creationId xmlns:a16="http://schemas.microsoft.com/office/drawing/2014/main" id="{2D3F60B1-086F-1B78-B395-85A7797DD64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860950" y="96472"/>
            <a:ext cx="870309" cy="870309"/>
          </a:xfrm>
          <a:prstGeom prst="rect">
            <a:avLst/>
          </a:prstGeom>
        </p:spPr>
      </p:pic>
      <p:sp>
        <p:nvSpPr>
          <p:cNvPr id="6" name="Title 10">
            <a:extLst>
              <a:ext uri="{FF2B5EF4-FFF2-40B4-BE49-F238E27FC236}">
                <a16:creationId xmlns:a16="http://schemas.microsoft.com/office/drawing/2014/main" id="{67C33FCC-A104-8F37-C723-CF4F05FBCB77}"/>
              </a:ext>
            </a:extLst>
          </p:cNvPr>
          <p:cNvSpPr txBox="1">
            <a:spLocks/>
          </p:cNvSpPr>
          <p:nvPr/>
        </p:nvSpPr>
        <p:spPr>
          <a:xfrm>
            <a:off x="464135" y="-327737"/>
            <a:ext cx="1065879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4.5 Demand Examples</a:t>
            </a:r>
          </a:p>
        </p:txBody>
      </p:sp>
      <p:sp>
        <p:nvSpPr>
          <p:cNvPr id="9" name="Rectangle 8">
            <a:extLst>
              <a:ext uri="{FF2B5EF4-FFF2-40B4-BE49-F238E27FC236}">
                <a16:creationId xmlns:a16="http://schemas.microsoft.com/office/drawing/2014/main" id="{2983F81A-24F0-24C3-D6F6-77C060AC9DA8}"/>
              </a:ext>
            </a:extLst>
          </p:cNvPr>
          <p:cNvSpPr/>
          <p:nvPr/>
        </p:nvSpPr>
        <p:spPr>
          <a:xfrm>
            <a:off x="599045" y="1258400"/>
            <a:ext cx="757059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4.5.5 Importance of Sector-Specific Demands</a:t>
            </a:r>
          </a:p>
        </p:txBody>
      </p:sp>
    </p:spTree>
    <p:extLst>
      <p:ext uri="{BB962C8B-B14F-4D97-AF65-F5344CB8AC3E}">
        <p14:creationId xmlns:p14="http://schemas.microsoft.com/office/powerpoint/2010/main" val="304105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8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1E4332-8359-5282-0018-B523BD05577E}"/>
              </a:ext>
            </a:extLst>
          </p:cNvPr>
          <p:cNvSpPr/>
          <p:nvPr/>
        </p:nvSpPr>
        <p:spPr>
          <a:xfrm>
            <a:off x="464135" y="111380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4.1.1 Activity and Capacity</a:t>
            </a:r>
          </a:p>
        </p:txBody>
      </p:sp>
      <p:sp>
        <p:nvSpPr>
          <p:cNvPr id="5" name="Title 10">
            <a:extLst>
              <a:ext uri="{FF2B5EF4-FFF2-40B4-BE49-F238E27FC236}">
                <a16:creationId xmlns:a16="http://schemas.microsoft.com/office/drawing/2014/main" id="{8AB62880-E728-8987-7EB5-D1A87EFD5BFB}"/>
              </a:ext>
            </a:extLst>
          </p:cNvPr>
          <p:cNvSpPr txBox="1">
            <a:spLocks/>
          </p:cNvSpPr>
          <p:nvPr/>
        </p:nvSpPr>
        <p:spPr>
          <a:xfrm>
            <a:off x="464135" y="-327737"/>
            <a:ext cx="1065879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4.1 Key Parameters in </a:t>
            </a:r>
            <a:r>
              <a:rPr lang="en-GB" sz="4400" dirty="0" err="1">
                <a:latin typeface="Open Sans"/>
                <a:ea typeface="Open Sans" panose="020B0606030504020204" pitchFamily="34" charset="0"/>
                <a:cs typeface="Open Sans" panose="020B0606030504020204" pitchFamily="34" charset="0"/>
                <a:sym typeface="Bodoni SvtyTwo ITC TT-Book"/>
              </a:rPr>
              <a:t>OSeMOSYS</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6" name="Rectangle: Rounded Corners 5">
            <a:extLst>
              <a:ext uri="{FF2B5EF4-FFF2-40B4-BE49-F238E27FC236}">
                <a16:creationId xmlns:a16="http://schemas.microsoft.com/office/drawing/2014/main" id="{27A31023-D58E-273F-1B48-2332A4B5D97A}"/>
              </a:ext>
            </a:extLst>
          </p:cNvPr>
          <p:cNvSpPr/>
          <p:nvPr/>
        </p:nvSpPr>
        <p:spPr>
          <a:xfrm>
            <a:off x="4122092" y="3822773"/>
            <a:ext cx="6352674" cy="2347982"/>
          </a:xfrm>
          <a:prstGeom prst="roundRect">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i="0" dirty="0">
                <a:solidFill>
                  <a:schemeClr val="bg1"/>
                </a:solidFill>
                <a:effectLst/>
                <a:latin typeface="Slack-Lato"/>
              </a:rPr>
              <a:t> </a:t>
            </a:r>
            <a:r>
              <a:rPr lang="en-GB" sz="2000" b="1" dirty="0">
                <a:solidFill>
                  <a:schemeClr val="bg1"/>
                </a:solidFill>
                <a:latin typeface="Slack-Lato"/>
              </a:rPr>
              <a:t>C</a:t>
            </a:r>
            <a:r>
              <a:rPr lang="en-GB" sz="2000" b="1" i="0" dirty="0">
                <a:solidFill>
                  <a:schemeClr val="bg1"/>
                </a:solidFill>
                <a:effectLst/>
                <a:latin typeface="Slack-Lato"/>
              </a:rPr>
              <a:t>apacity</a:t>
            </a:r>
            <a:r>
              <a:rPr lang="en-GB" sz="2000" i="0" dirty="0">
                <a:solidFill>
                  <a:schemeClr val="bg1"/>
                </a:solidFill>
                <a:effectLst/>
                <a:latin typeface="Slack-Lato"/>
              </a:rPr>
              <a:t> refers to the maximum output a technology can produce at any given time, usually measured in capacity units (e.g., GW, </a:t>
            </a:r>
            <a:r>
              <a:rPr lang="en-GB" sz="2000" i="0" dirty="0" err="1">
                <a:solidFill>
                  <a:schemeClr val="bg1"/>
                </a:solidFill>
                <a:effectLst/>
                <a:latin typeface="Slack-Lato"/>
              </a:rPr>
              <a:t>Mton</a:t>
            </a:r>
            <a:r>
              <a:rPr lang="en-GB" sz="2000" i="0" dirty="0">
                <a:solidFill>
                  <a:schemeClr val="bg1"/>
                </a:solidFill>
                <a:effectLst/>
                <a:latin typeface="Slack-Lato"/>
              </a:rPr>
              <a:t>/year, 1000 vehicles). It defines the installed size of a technology and limits the level of activity it can perform in each time slice.</a:t>
            </a:r>
            <a:endParaRPr lang="en-GB" sz="2000" dirty="0">
              <a:solidFill>
                <a:schemeClr val="bg1"/>
              </a:solidFill>
            </a:endParaRPr>
          </a:p>
        </p:txBody>
      </p:sp>
      <p:sp>
        <p:nvSpPr>
          <p:cNvPr id="7" name="TextBox 6">
            <a:extLst>
              <a:ext uri="{FF2B5EF4-FFF2-40B4-BE49-F238E27FC236}">
                <a16:creationId xmlns:a16="http://schemas.microsoft.com/office/drawing/2014/main" id="{E4DDF8A1-9DAB-BEA0-69A5-017E790E7D90}"/>
              </a:ext>
            </a:extLst>
          </p:cNvPr>
          <p:cNvSpPr txBox="1"/>
          <p:nvPr/>
        </p:nvSpPr>
        <p:spPr>
          <a:xfrm>
            <a:off x="1415798" y="4650194"/>
            <a:ext cx="1468672" cy="461665"/>
          </a:xfrm>
          <a:prstGeom prst="rect">
            <a:avLst/>
          </a:prstGeom>
          <a:noFill/>
        </p:spPr>
        <p:txBody>
          <a:bodyPr wrap="none" rtlCol="0">
            <a:spAutoFit/>
          </a:bodyPr>
          <a:lstStyle/>
          <a:p>
            <a:r>
              <a:rPr lang="en-GB" sz="2400" b="1" dirty="0"/>
              <a:t>Capacity</a:t>
            </a:r>
          </a:p>
        </p:txBody>
      </p:sp>
      <p:sp>
        <p:nvSpPr>
          <p:cNvPr id="8" name="Rectangle: Rounded Corners 7">
            <a:extLst>
              <a:ext uri="{FF2B5EF4-FFF2-40B4-BE49-F238E27FC236}">
                <a16:creationId xmlns:a16="http://schemas.microsoft.com/office/drawing/2014/main" id="{AC792A29-3546-3EDA-8333-12B3B3B35E3C}"/>
              </a:ext>
            </a:extLst>
          </p:cNvPr>
          <p:cNvSpPr/>
          <p:nvPr/>
        </p:nvSpPr>
        <p:spPr>
          <a:xfrm>
            <a:off x="4122092" y="1478906"/>
            <a:ext cx="6352674" cy="2061295"/>
          </a:xfrm>
          <a:prstGeom prst="roundRect">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i="0" dirty="0">
                <a:solidFill>
                  <a:schemeClr val="bg1"/>
                </a:solidFill>
                <a:effectLst/>
                <a:latin typeface="Slack-Lato"/>
              </a:rPr>
              <a:t>Activity</a:t>
            </a:r>
            <a:r>
              <a:rPr lang="en-GB" sz="2000" i="0" dirty="0">
                <a:solidFill>
                  <a:schemeClr val="bg1"/>
                </a:solidFill>
                <a:effectLst/>
                <a:latin typeface="Slack-Lato"/>
              </a:rPr>
              <a:t> refers to the amount of output produced by a technology in a given </a:t>
            </a:r>
            <a:r>
              <a:rPr lang="en-GB" sz="2000" dirty="0">
                <a:solidFill>
                  <a:schemeClr val="bg1"/>
                </a:solidFill>
                <a:latin typeface="Slack-Lato"/>
              </a:rPr>
              <a:t>period</a:t>
            </a:r>
            <a:r>
              <a:rPr lang="en-GB" sz="2000" i="0" dirty="0">
                <a:solidFill>
                  <a:schemeClr val="bg1"/>
                </a:solidFill>
                <a:effectLst/>
                <a:latin typeface="Slack-Lato"/>
              </a:rPr>
              <a:t>, typically measured in energy service units (e.g., PJ, </a:t>
            </a:r>
            <a:r>
              <a:rPr lang="en-GB" sz="2000" i="0" dirty="0" err="1">
                <a:solidFill>
                  <a:schemeClr val="bg1"/>
                </a:solidFill>
                <a:effectLst/>
                <a:latin typeface="Slack-Lato"/>
              </a:rPr>
              <a:t>Mtons</a:t>
            </a:r>
            <a:r>
              <a:rPr lang="en-GB" sz="2000" i="0" dirty="0">
                <a:solidFill>
                  <a:schemeClr val="bg1"/>
                </a:solidFill>
                <a:effectLst/>
                <a:latin typeface="Slack-Lato"/>
              </a:rPr>
              <a:t>, passenger km). It represents how much a technology operates to meet demand and is central to calculating fuel use, emissions, and costs.</a:t>
            </a:r>
            <a:endParaRPr lang="en-GB" sz="2000" dirty="0">
              <a:solidFill>
                <a:schemeClr val="bg1"/>
              </a:solidFill>
            </a:endParaRPr>
          </a:p>
        </p:txBody>
      </p:sp>
      <p:sp>
        <p:nvSpPr>
          <p:cNvPr id="9" name="TextBox 8">
            <a:extLst>
              <a:ext uri="{FF2B5EF4-FFF2-40B4-BE49-F238E27FC236}">
                <a16:creationId xmlns:a16="http://schemas.microsoft.com/office/drawing/2014/main" id="{5E2246D8-3267-C953-AFB7-B9CBB7AB0795}"/>
              </a:ext>
            </a:extLst>
          </p:cNvPr>
          <p:cNvSpPr txBox="1"/>
          <p:nvPr/>
        </p:nvSpPr>
        <p:spPr>
          <a:xfrm>
            <a:off x="1415798" y="2278720"/>
            <a:ext cx="1297150" cy="461665"/>
          </a:xfrm>
          <a:prstGeom prst="rect">
            <a:avLst/>
          </a:prstGeom>
          <a:noFill/>
        </p:spPr>
        <p:txBody>
          <a:bodyPr wrap="none" rtlCol="0">
            <a:spAutoFit/>
          </a:bodyPr>
          <a:lstStyle/>
          <a:p>
            <a:r>
              <a:rPr lang="en-GB" sz="2400" b="1" dirty="0"/>
              <a:t>Activity</a:t>
            </a:r>
          </a:p>
        </p:txBody>
      </p:sp>
    </p:spTree>
    <p:extLst>
      <p:ext uri="{BB962C8B-B14F-4D97-AF65-F5344CB8AC3E}">
        <p14:creationId xmlns:p14="http://schemas.microsoft.com/office/powerpoint/2010/main" val="1445123668"/>
      </p:ext>
    </p:extLst>
  </p:cSld>
  <p:clrMapOvr>
    <a:masterClrMapping/>
  </p:clrMapOvr>
  <p:extLst>
    <p:ext uri="{6950BFC3-D8DA-4A85-94F7-54DA5524770B}">
      <p188:commentRel xmlns:p188="http://schemas.microsoft.com/office/powerpoint/2018/8/main" r:id="rId3"/>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6773440-BE3F-6EE2-C6A7-CA6400919D36}"/>
              </a:ext>
            </a:extLst>
          </p:cNvPr>
          <p:cNvSpPr/>
          <p:nvPr/>
        </p:nvSpPr>
        <p:spPr>
          <a:xfrm>
            <a:off x="793230" y="2275684"/>
            <a:ext cx="3049447" cy="1153316"/>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rPr>
              <a:t>Energy:</a:t>
            </a:r>
          </a:p>
          <a:p>
            <a:pPr algn="ctr"/>
            <a:r>
              <a:rPr lang="en-GB" sz="1600" dirty="0">
                <a:solidFill>
                  <a:schemeClr val="tx1"/>
                </a:solidFill>
              </a:rPr>
              <a:t>Endogenous Demand</a:t>
            </a:r>
          </a:p>
          <a:p>
            <a:pPr algn="ctr"/>
            <a:r>
              <a:rPr lang="en-GB" sz="1600" dirty="0">
                <a:solidFill>
                  <a:schemeClr val="tx1"/>
                </a:solidFill>
              </a:rPr>
              <a:t>Not set by the modeller</a:t>
            </a:r>
          </a:p>
        </p:txBody>
      </p:sp>
      <p:sp>
        <p:nvSpPr>
          <p:cNvPr id="5" name="Rectangle: Rounded Corners 4">
            <a:extLst>
              <a:ext uri="{FF2B5EF4-FFF2-40B4-BE49-F238E27FC236}">
                <a16:creationId xmlns:a16="http://schemas.microsoft.com/office/drawing/2014/main" id="{0884C6CB-C630-E186-C749-8F4C9B21C56D}"/>
              </a:ext>
            </a:extLst>
          </p:cNvPr>
          <p:cNvSpPr/>
          <p:nvPr/>
        </p:nvSpPr>
        <p:spPr>
          <a:xfrm>
            <a:off x="3996658" y="2275684"/>
            <a:ext cx="3239846" cy="1153316"/>
          </a:xfrm>
          <a:prstGeom prst="roundRect">
            <a:avLst/>
          </a:prstGeom>
          <a:solidFill>
            <a:schemeClr val="tx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rPr>
              <a:t>Buildings:</a:t>
            </a:r>
            <a:br>
              <a:rPr lang="en-GB" sz="1600" dirty="0">
                <a:solidFill>
                  <a:schemeClr val="tx1"/>
                </a:solidFill>
              </a:rPr>
            </a:br>
            <a:r>
              <a:rPr lang="en-GB" sz="1600" dirty="0">
                <a:solidFill>
                  <a:schemeClr val="tx1"/>
                </a:solidFill>
              </a:rPr>
              <a:t>Exogenous Demands</a:t>
            </a:r>
          </a:p>
          <a:p>
            <a:pPr algn="ctr"/>
            <a:r>
              <a:rPr lang="en-GB" sz="1600" dirty="0">
                <a:solidFill>
                  <a:schemeClr val="tx1"/>
                </a:solidFill>
              </a:rPr>
              <a:t>Specified Annual Demands</a:t>
            </a:r>
          </a:p>
          <a:p>
            <a:pPr algn="ctr"/>
            <a:r>
              <a:rPr lang="en-GB" sz="1600" dirty="0">
                <a:solidFill>
                  <a:schemeClr val="tx1"/>
                </a:solidFill>
              </a:rPr>
              <a:t>Specified Demand Profiles</a:t>
            </a:r>
          </a:p>
        </p:txBody>
      </p:sp>
      <p:sp>
        <p:nvSpPr>
          <p:cNvPr id="6" name="Rectangle: Rounded Corners 5">
            <a:extLst>
              <a:ext uri="{FF2B5EF4-FFF2-40B4-BE49-F238E27FC236}">
                <a16:creationId xmlns:a16="http://schemas.microsoft.com/office/drawing/2014/main" id="{FD99C808-F583-2C5D-B86B-72266E4DECF7}"/>
              </a:ext>
            </a:extLst>
          </p:cNvPr>
          <p:cNvSpPr/>
          <p:nvPr/>
        </p:nvSpPr>
        <p:spPr>
          <a:xfrm>
            <a:off x="7583051" y="2275683"/>
            <a:ext cx="3239846" cy="1153316"/>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rPr>
              <a:t>Transport:</a:t>
            </a:r>
          </a:p>
          <a:p>
            <a:pPr algn="ctr"/>
            <a:r>
              <a:rPr lang="en-GB" sz="1600" dirty="0">
                <a:solidFill>
                  <a:schemeClr val="tx1"/>
                </a:solidFill>
              </a:rPr>
              <a:t>Exogenous Demands</a:t>
            </a:r>
          </a:p>
          <a:p>
            <a:pPr algn="ctr"/>
            <a:r>
              <a:rPr lang="en-GB" sz="1600" dirty="0">
                <a:solidFill>
                  <a:schemeClr val="tx1"/>
                </a:solidFill>
              </a:rPr>
              <a:t>Specified Annual Demands</a:t>
            </a:r>
          </a:p>
          <a:p>
            <a:pPr algn="ctr"/>
            <a:r>
              <a:rPr lang="en-GB" sz="1600" dirty="0">
                <a:solidFill>
                  <a:schemeClr val="tx1"/>
                </a:solidFill>
              </a:rPr>
              <a:t>Specified Demand Profiles</a:t>
            </a:r>
            <a:endParaRPr lang="en-GB" dirty="0">
              <a:solidFill>
                <a:schemeClr val="tx1"/>
              </a:solidFill>
            </a:endParaRPr>
          </a:p>
        </p:txBody>
      </p:sp>
      <p:sp>
        <p:nvSpPr>
          <p:cNvPr id="7" name="Rectangle: Rounded Corners 6">
            <a:extLst>
              <a:ext uri="{FF2B5EF4-FFF2-40B4-BE49-F238E27FC236}">
                <a16:creationId xmlns:a16="http://schemas.microsoft.com/office/drawing/2014/main" id="{EAFE011E-132B-230B-DEFF-D149A4947E89}"/>
              </a:ext>
            </a:extLst>
          </p:cNvPr>
          <p:cNvSpPr/>
          <p:nvPr/>
        </p:nvSpPr>
        <p:spPr>
          <a:xfrm>
            <a:off x="725051" y="3752061"/>
            <a:ext cx="3049447" cy="1153316"/>
          </a:xfrm>
          <a:prstGeom prst="roundRect">
            <a:avLst/>
          </a:prstGeom>
          <a:solidFill>
            <a:srgbClr val="CC9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rPr>
              <a:t>Industry:</a:t>
            </a:r>
          </a:p>
          <a:p>
            <a:pPr algn="ctr"/>
            <a:r>
              <a:rPr lang="en-GB" sz="1600" dirty="0">
                <a:solidFill>
                  <a:schemeClr val="tx1"/>
                </a:solidFill>
              </a:rPr>
              <a:t>Exogenous Demands</a:t>
            </a:r>
          </a:p>
          <a:p>
            <a:pPr algn="ctr"/>
            <a:r>
              <a:rPr lang="en-GB" sz="1600" dirty="0">
                <a:solidFill>
                  <a:schemeClr val="tx1"/>
                </a:solidFill>
              </a:rPr>
              <a:t>Specified Annual Demands </a:t>
            </a:r>
          </a:p>
          <a:p>
            <a:pPr algn="ctr"/>
            <a:r>
              <a:rPr lang="en-GB" sz="1600" dirty="0">
                <a:solidFill>
                  <a:schemeClr val="tx1"/>
                </a:solidFill>
              </a:rPr>
              <a:t>Specified Demand Profiles</a:t>
            </a:r>
          </a:p>
        </p:txBody>
      </p:sp>
      <p:sp>
        <p:nvSpPr>
          <p:cNvPr id="8" name="Rectangle: Rounded Corners 7">
            <a:extLst>
              <a:ext uri="{FF2B5EF4-FFF2-40B4-BE49-F238E27FC236}">
                <a16:creationId xmlns:a16="http://schemas.microsoft.com/office/drawing/2014/main" id="{B087284E-CA62-0B12-1D17-5118EFB099BC}"/>
              </a:ext>
            </a:extLst>
          </p:cNvPr>
          <p:cNvSpPr/>
          <p:nvPr/>
        </p:nvSpPr>
        <p:spPr>
          <a:xfrm>
            <a:off x="3996658" y="3752059"/>
            <a:ext cx="3239847" cy="1153316"/>
          </a:xfrm>
          <a:prstGeom prst="roundRect">
            <a:avLst/>
          </a:prstGeom>
          <a:solidFill>
            <a:srgbClr val="CC99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rPr>
              <a:t>Waste:</a:t>
            </a:r>
          </a:p>
          <a:p>
            <a:pPr algn="ctr"/>
            <a:r>
              <a:rPr lang="en-GB" sz="1600" dirty="0">
                <a:solidFill>
                  <a:schemeClr val="tx1"/>
                </a:solidFill>
              </a:rPr>
              <a:t>Exogenous Demands</a:t>
            </a:r>
          </a:p>
          <a:p>
            <a:pPr algn="ctr"/>
            <a:r>
              <a:rPr lang="en-GB" sz="1600" dirty="0">
                <a:solidFill>
                  <a:schemeClr val="tx1"/>
                </a:solidFill>
              </a:rPr>
              <a:t>Specified Annual Demands </a:t>
            </a:r>
          </a:p>
          <a:p>
            <a:pPr algn="ctr"/>
            <a:r>
              <a:rPr lang="en-GB" sz="1600" dirty="0">
                <a:solidFill>
                  <a:schemeClr val="tx1"/>
                </a:solidFill>
              </a:rPr>
              <a:t>Specified Demand Profiles</a:t>
            </a:r>
          </a:p>
        </p:txBody>
      </p:sp>
      <p:sp>
        <p:nvSpPr>
          <p:cNvPr id="9" name="Rectangle: Rounded Corners 8">
            <a:extLst>
              <a:ext uri="{FF2B5EF4-FFF2-40B4-BE49-F238E27FC236}">
                <a16:creationId xmlns:a16="http://schemas.microsoft.com/office/drawing/2014/main" id="{AE614D4E-74AD-E898-E001-AFE7AFB0C1EA}"/>
              </a:ext>
            </a:extLst>
          </p:cNvPr>
          <p:cNvSpPr/>
          <p:nvPr/>
        </p:nvSpPr>
        <p:spPr>
          <a:xfrm>
            <a:off x="7583050" y="3752059"/>
            <a:ext cx="3239847" cy="1153316"/>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rPr>
              <a:t>Agriculture: </a:t>
            </a:r>
          </a:p>
          <a:p>
            <a:pPr algn="ctr"/>
            <a:r>
              <a:rPr lang="en-GB" sz="1600" dirty="0">
                <a:solidFill>
                  <a:schemeClr val="tx1"/>
                </a:solidFill>
              </a:rPr>
              <a:t>Accumulated Annual Demands</a:t>
            </a:r>
          </a:p>
          <a:p>
            <a:pPr algn="ctr"/>
            <a:endParaRPr lang="en-GB" dirty="0"/>
          </a:p>
        </p:txBody>
      </p:sp>
      <p:sp>
        <p:nvSpPr>
          <p:cNvPr id="10" name="Rectangle: Rounded Corners 9">
            <a:extLst>
              <a:ext uri="{FF2B5EF4-FFF2-40B4-BE49-F238E27FC236}">
                <a16:creationId xmlns:a16="http://schemas.microsoft.com/office/drawing/2014/main" id="{72227109-5CE5-5553-797D-8123E0B02AE7}"/>
              </a:ext>
            </a:extLst>
          </p:cNvPr>
          <p:cNvSpPr/>
          <p:nvPr/>
        </p:nvSpPr>
        <p:spPr>
          <a:xfrm>
            <a:off x="3996658" y="5163439"/>
            <a:ext cx="3239846" cy="1153316"/>
          </a:xfrm>
          <a:prstGeom prst="round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rPr>
              <a:t>Water:</a:t>
            </a:r>
          </a:p>
          <a:p>
            <a:pPr algn="ctr"/>
            <a:r>
              <a:rPr lang="en-GB" sz="1600" dirty="0">
                <a:solidFill>
                  <a:schemeClr val="tx1"/>
                </a:solidFill>
              </a:rPr>
              <a:t>Endogenous Demand</a:t>
            </a:r>
            <a:br>
              <a:rPr lang="en-GB" sz="1600" dirty="0">
                <a:solidFill>
                  <a:schemeClr val="tx1"/>
                </a:solidFill>
              </a:rPr>
            </a:br>
            <a:r>
              <a:rPr lang="en-GB" sz="1600" dirty="0">
                <a:solidFill>
                  <a:schemeClr val="tx1"/>
                </a:solidFill>
              </a:rPr>
              <a:t>Not set by the modeller</a:t>
            </a:r>
          </a:p>
        </p:txBody>
      </p:sp>
      <p:sp>
        <p:nvSpPr>
          <p:cNvPr id="11" name="Title 10">
            <a:extLst>
              <a:ext uri="{FF2B5EF4-FFF2-40B4-BE49-F238E27FC236}">
                <a16:creationId xmlns:a16="http://schemas.microsoft.com/office/drawing/2014/main" id="{BF649693-A808-4CEA-CD7D-546D9990E215}"/>
              </a:ext>
            </a:extLst>
          </p:cNvPr>
          <p:cNvSpPr txBox="1">
            <a:spLocks/>
          </p:cNvSpPr>
          <p:nvPr/>
        </p:nvSpPr>
        <p:spPr>
          <a:xfrm>
            <a:off x="464135" y="-327737"/>
            <a:ext cx="1065879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4.5 Demand Examples</a:t>
            </a:r>
          </a:p>
        </p:txBody>
      </p:sp>
      <p:sp>
        <p:nvSpPr>
          <p:cNvPr id="2" name="Rectangle 1">
            <a:extLst>
              <a:ext uri="{FF2B5EF4-FFF2-40B4-BE49-F238E27FC236}">
                <a16:creationId xmlns:a16="http://schemas.microsoft.com/office/drawing/2014/main" id="{0EB73B8B-F728-88CC-C826-C75A5BBE84B4}"/>
              </a:ext>
            </a:extLst>
          </p:cNvPr>
          <p:cNvSpPr/>
          <p:nvPr/>
        </p:nvSpPr>
        <p:spPr>
          <a:xfrm>
            <a:off x="599045" y="1258400"/>
            <a:ext cx="757059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4.5.6 Example Demands in Each Sector</a:t>
            </a:r>
          </a:p>
        </p:txBody>
      </p:sp>
    </p:spTree>
    <p:extLst>
      <p:ext uri="{BB962C8B-B14F-4D97-AF65-F5344CB8AC3E}">
        <p14:creationId xmlns:p14="http://schemas.microsoft.com/office/powerpoint/2010/main" val="23872473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0" name="Picture 9" descr="A diagram of a computer&#10;&#10;Description automatically generated">
            <a:extLst>
              <a:ext uri="{FF2B5EF4-FFF2-40B4-BE49-F238E27FC236}">
                <a16:creationId xmlns:a16="http://schemas.microsoft.com/office/drawing/2014/main" id="{8228E994-7E5E-335D-6E92-E5C0FF8E99D5}"/>
              </a:ext>
            </a:extLst>
          </p:cNvPr>
          <p:cNvPicPr>
            <a:picLocks noChangeAspect="1"/>
          </p:cNvPicPr>
          <p:nvPr/>
        </p:nvPicPr>
        <p:blipFill>
          <a:blip r:embed="rId3"/>
          <a:stretch>
            <a:fillRect/>
          </a:stretch>
        </p:blipFill>
        <p:spPr>
          <a:xfrm>
            <a:off x="501814" y="1142484"/>
            <a:ext cx="11013905" cy="5366264"/>
          </a:xfrm>
          <a:prstGeom prst="rect">
            <a:avLst/>
          </a:prstGeom>
        </p:spPr>
      </p:pic>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31</a:t>
            </a:fld>
            <a:endParaRPr lang="sv-SE" sz="1000" b="1" dirty="0">
              <a:solidFill>
                <a:schemeClr val="bg1"/>
              </a:solidFill>
            </a:endParaRPr>
          </a:p>
        </p:txBody>
      </p:sp>
      <p:sp>
        <p:nvSpPr>
          <p:cNvPr id="2" name="Rectangle 1">
            <a:extLst>
              <a:ext uri="{FF2B5EF4-FFF2-40B4-BE49-F238E27FC236}">
                <a16:creationId xmlns:a16="http://schemas.microsoft.com/office/drawing/2014/main" id="{80ED264C-2459-7E9C-B4E7-0AC20593E710}"/>
              </a:ext>
            </a:extLst>
          </p:cNvPr>
          <p:cNvSpPr/>
          <p:nvPr/>
        </p:nvSpPr>
        <p:spPr>
          <a:xfrm>
            <a:off x="687189" y="799526"/>
            <a:ext cx="729952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4.6.1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Demands in Reference Energy Systems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EB3BB423-193C-BD62-291D-DC8376691DE5}"/>
              </a:ext>
            </a:extLst>
          </p:cNvPr>
          <p:cNvSpPr txBox="1">
            <a:spLocks/>
          </p:cNvSpPr>
          <p:nvPr/>
        </p:nvSpPr>
        <p:spPr>
          <a:xfrm>
            <a:off x="582415" y="-615722"/>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4.6 Demands in Modelling </a:t>
            </a:r>
          </a:p>
        </p:txBody>
      </p:sp>
      <p:sp>
        <p:nvSpPr>
          <p:cNvPr id="8" name="Rectangle 7">
            <a:extLst>
              <a:ext uri="{FF2B5EF4-FFF2-40B4-BE49-F238E27FC236}">
                <a16:creationId xmlns:a16="http://schemas.microsoft.com/office/drawing/2014/main" id="{1E71F4F6-EE77-52C0-10EA-3D119ADB0F75}"/>
              </a:ext>
            </a:extLst>
          </p:cNvPr>
          <p:cNvSpPr/>
          <p:nvPr/>
        </p:nvSpPr>
        <p:spPr>
          <a:xfrm>
            <a:off x="10629901" y="957263"/>
            <a:ext cx="1042987" cy="5243512"/>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10532033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934A445C-66C3-046A-928F-9E2C3655A5A4}"/>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2C95E5EF-F493-4287-8AB4-CE24C2F0803E}"/>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32</a:t>
            </a:fld>
            <a:endParaRPr lang="sv-SE" sz="1000" b="1" dirty="0">
              <a:solidFill>
                <a:schemeClr val="bg1"/>
              </a:solidFill>
            </a:endParaRPr>
          </a:p>
        </p:txBody>
      </p:sp>
      <p:sp>
        <p:nvSpPr>
          <p:cNvPr id="5" name="Rectangle 4">
            <a:extLst>
              <a:ext uri="{FF2B5EF4-FFF2-40B4-BE49-F238E27FC236}">
                <a16:creationId xmlns:a16="http://schemas.microsoft.com/office/drawing/2014/main" id="{C06D6CF7-6CD2-3542-4510-13F856B520A4}"/>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4.6.2 Sourcing Data for Energy Demands </a:t>
            </a:r>
          </a:p>
        </p:txBody>
      </p:sp>
      <p:sp>
        <p:nvSpPr>
          <p:cNvPr id="6" name="Title 10">
            <a:extLst>
              <a:ext uri="{FF2B5EF4-FFF2-40B4-BE49-F238E27FC236}">
                <a16:creationId xmlns:a16="http://schemas.microsoft.com/office/drawing/2014/main" id="{4103664B-B213-1E6A-28A8-199D8A2F955C}"/>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4.6 Demands in Modelling </a:t>
            </a:r>
            <a:endParaRPr lang="en-GB" sz="4400" dirty="0">
              <a:latin typeface="Open Sans"/>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8EA7DA6B-F3E1-8520-FA70-D83ACB1536B8}"/>
              </a:ext>
            </a:extLst>
          </p:cNvPr>
          <p:cNvSpPr/>
          <p:nvPr/>
        </p:nvSpPr>
        <p:spPr>
          <a:xfrm>
            <a:off x="644326" y="1835675"/>
            <a:ext cx="9656961" cy="2631490"/>
          </a:xfrm>
          <a:prstGeom prst="rect">
            <a:avLst/>
          </a:prstGeom>
        </p:spPr>
        <p:txBody>
          <a:bodyPr wrap="square" lIns="91440" tIns="45720" rIns="91440" bIns="45720" anchor="t">
            <a:spAutoFit/>
          </a:bodyPr>
          <a:lstStyle/>
          <a:p>
            <a:pPr>
              <a:spcAft>
                <a:spcPts val="1200"/>
              </a:spcAft>
            </a:pPr>
            <a:r>
              <a:rPr lang="en-ZA" sz="2500" dirty="0">
                <a:solidFill>
                  <a:srgbClr val="000000"/>
                </a:solidFill>
                <a:latin typeface="Open Sans"/>
                <a:ea typeface="Open Sans" panose="020B0606030504020204" pitchFamily="34" charset="0"/>
                <a:cs typeface="Open Sans" panose="020B0606030504020204" pitchFamily="34" charset="0"/>
              </a:rPr>
              <a:t>Providers of energy balance data and/or demand projections:</a:t>
            </a:r>
          </a:p>
          <a:p>
            <a:pPr marL="342900" indent="-342900">
              <a:spcAft>
                <a:spcPts val="1200"/>
              </a:spcAft>
              <a:buFont typeface="Arial"/>
              <a:buChar char="•"/>
            </a:pPr>
            <a:r>
              <a:rPr lang="en-ZA" sz="2500" dirty="0">
                <a:solidFill>
                  <a:srgbClr val="000000"/>
                </a:solidFill>
                <a:latin typeface="Open Sans"/>
                <a:ea typeface="Open Sans" panose="020B0606030504020204" pitchFamily="34" charset="0"/>
                <a:cs typeface="Open Sans" panose="020B0606030504020204" pitchFamily="34" charset="0"/>
              </a:rPr>
              <a:t>International Energy Agency</a:t>
            </a:r>
            <a:r>
              <a:rPr lang="en-ZA" sz="2500" dirty="0">
                <a:latin typeface="Open Sans"/>
                <a:ea typeface="Open Sans" panose="020B0606030504020204" pitchFamily="34" charset="0"/>
                <a:cs typeface="Open Sans" panose="020B0606030504020204" pitchFamily="34" charset="0"/>
              </a:rPr>
              <a:t> [</a:t>
            </a:r>
            <a:r>
              <a:rPr lang="en-ZA" sz="2500" dirty="0">
                <a:latin typeface="Open Sans"/>
                <a:ea typeface="Open Sans" panose="020B0606030504020204" pitchFamily="34" charset="0"/>
                <a:cs typeface="Open Sans" panose="020B0606030504020204" pitchFamily="34" charset="0"/>
                <a:hlinkClick r:id="rId5"/>
              </a:rPr>
              <a:t>link</a:t>
            </a:r>
            <a:r>
              <a:rPr lang="en-ZA" sz="2500" dirty="0">
                <a:latin typeface="Open Sans"/>
                <a:ea typeface="Open Sans" panose="020B0606030504020204" pitchFamily="34" charset="0"/>
                <a:cs typeface="Open Sans" panose="020B0606030504020204" pitchFamily="34" charset="0"/>
              </a:rPr>
              <a:t>]</a:t>
            </a:r>
            <a:endParaRPr lang="en-ZA" sz="2500" dirty="0">
              <a:solidFill>
                <a:srgbClr val="000000"/>
              </a:solidFill>
              <a:latin typeface="Open Sans"/>
              <a:ea typeface="Open Sans" panose="020B0606030504020204" pitchFamily="34" charset="0"/>
              <a:cs typeface="Open Sans" panose="020B0606030504020204" pitchFamily="34" charset="0"/>
            </a:endParaRPr>
          </a:p>
          <a:p>
            <a:pPr marL="342900" indent="-342900">
              <a:spcAft>
                <a:spcPts val="1200"/>
              </a:spcAft>
              <a:buFont typeface="Arial"/>
              <a:buChar char="•"/>
            </a:pPr>
            <a:r>
              <a:rPr lang="en-ZA" sz="2500" dirty="0">
                <a:solidFill>
                  <a:srgbClr val="000000"/>
                </a:solidFill>
                <a:latin typeface="Open Sans"/>
                <a:ea typeface="Open Sans" panose="020B0606030504020204" pitchFamily="34" charset="0"/>
                <a:cs typeface="Open Sans" panose="020B0606030504020204" pitchFamily="34" charset="0"/>
              </a:rPr>
              <a:t>International Renewable Energy Agency [</a:t>
            </a:r>
            <a:r>
              <a:rPr lang="en-ZA" sz="2500" dirty="0">
                <a:solidFill>
                  <a:srgbClr val="000000"/>
                </a:solidFill>
                <a:latin typeface="Open Sans"/>
                <a:ea typeface="Open Sans" panose="020B0606030504020204" pitchFamily="34" charset="0"/>
                <a:cs typeface="Open Sans" panose="020B0606030504020204" pitchFamily="34" charset="0"/>
                <a:hlinkClick r:id="rId6"/>
              </a:rPr>
              <a:t>link</a:t>
            </a:r>
            <a:r>
              <a:rPr lang="en-ZA" sz="2500" dirty="0">
                <a:solidFill>
                  <a:srgbClr val="000000"/>
                </a:solidFill>
                <a:latin typeface="Open Sans"/>
                <a:ea typeface="Open Sans" panose="020B0606030504020204" pitchFamily="34" charset="0"/>
                <a:cs typeface="Open Sans" panose="020B0606030504020204" pitchFamily="34" charset="0"/>
              </a:rPr>
              <a:t>]</a:t>
            </a:r>
          </a:p>
          <a:p>
            <a:pPr marL="342900" indent="-342900">
              <a:spcAft>
                <a:spcPts val="1200"/>
              </a:spcAft>
              <a:buFont typeface="Arial"/>
              <a:buChar char="•"/>
            </a:pPr>
            <a:r>
              <a:rPr lang="en-ZA" sz="2500" dirty="0">
                <a:solidFill>
                  <a:srgbClr val="000000"/>
                </a:solidFill>
                <a:latin typeface="Open Sans"/>
                <a:ea typeface="Open Sans" panose="020B0606030504020204" pitchFamily="34" charset="0"/>
                <a:cs typeface="Open Sans" panose="020B0606030504020204" pitchFamily="34" charset="0"/>
              </a:rPr>
              <a:t>United Nations Statistics [</a:t>
            </a:r>
            <a:r>
              <a:rPr lang="en-ZA" sz="2500" dirty="0">
                <a:solidFill>
                  <a:srgbClr val="000000"/>
                </a:solidFill>
                <a:latin typeface="Open Sans"/>
                <a:ea typeface="Open Sans" panose="020B0606030504020204" pitchFamily="34" charset="0"/>
                <a:cs typeface="Open Sans" panose="020B0606030504020204" pitchFamily="34" charset="0"/>
                <a:hlinkClick r:id="rId7"/>
              </a:rPr>
              <a:t>link</a:t>
            </a:r>
            <a:r>
              <a:rPr lang="en-ZA" sz="2500" dirty="0">
                <a:solidFill>
                  <a:srgbClr val="000000"/>
                </a:solidFill>
                <a:latin typeface="Open Sans"/>
                <a:ea typeface="Open Sans" panose="020B0606030504020204" pitchFamily="34" charset="0"/>
                <a:cs typeface="Open Sans" panose="020B0606030504020204" pitchFamily="34" charset="0"/>
              </a:rPr>
              <a:t>]</a:t>
            </a:r>
          </a:p>
          <a:p>
            <a:pPr marL="342900" indent="-342900">
              <a:spcAft>
                <a:spcPts val="1200"/>
              </a:spcAft>
              <a:buFont typeface="Arial"/>
              <a:buChar char="•"/>
            </a:pPr>
            <a:r>
              <a:rPr lang="en-ZA" sz="2500" dirty="0">
                <a:solidFill>
                  <a:srgbClr val="000000"/>
                </a:solidFill>
                <a:latin typeface="Open Sans"/>
                <a:ea typeface="Open Sans" panose="020B0606030504020204" pitchFamily="34" charset="0"/>
                <a:cs typeface="Open Sans" panose="020B0606030504020204" pitchFamily="34" charset="0"/>
              </a:rPr>
              <a:t>Asia-Pacific Economic Cooperation [</a:t>
            </a:r>
            <a:r>
              <a:rPr lang="en-ZA" sz="2500" dirty="0">
                <a:solidFill>
                  <a:srgbClr val="000000"/>
                </a:solidFill>
                <a:latin typeface="Open Sans"/>
                <a:ea typeface="Open Sans" panose="020B0606030504020204" pitchFamily="34" charset="0"/>
                <a:cs typeface="Open Sans" panose="020B0606030504020204" pitchFamily="34" charset="0"/>
                <a:hlinkClick r:id="rId8"/>
              </a:rPr>
              <a:t>link</a:t>
            </a:r>
            <a:r>
              <a:rPr lang="en-ZA" sz="2500" dirty="0">
                <a:solidFill>
                  <a:srgbClr val="000000"/>
                </a:solidFill>
                <a:latin typeface="Open Sans"/>
                <a:ea typeface="Open Sans" panose="020B0606030504020204" pitchFamily="34" charset="0"/>
                <a:cs typeface="Open Sans" panose="020B0606030504020204" pitchFamily="34" charset="0"/>
              </a:rPr>
              <a:t>]</a:t>
            </a:r>
          </a:p>
        </p:txBody>
      </p:sp>
      <p:pic>
        <p:nvPicPr>
          <p:cNvPr id="4" name="synthesize (75)">
            <a:hlinkClick r:id="" action="ppaction://media"/>
            <a:extLst>
              <a:ext uri="{FF2B5EF4-FFF2-40B4-BE49-F238E27FC236}">
                <a16:creationId xmlns:a16="http://schemas.microsoft.com/office/drawing/2014/main" id="{188B4131-AAB8-F646-9521-081184070DD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806682" y="85965"/>
            <a:ext cx="1150189" cy="1150189"/>
          </a:xfrm>
          <a:prstGeom prst="rect">
            <a:avLst/>
          </a:prstGeom>
        </p:spPr>
      </p:pic>
    </p:spTree>
    <p:extLst>
      <p:ext uri="{BB962C8B-B14F-4D97-AF65-F5344CB8AC3E}">
        <p14:creationId xmlns:p14="http://schemas.microsoft.com/office/powerpoint/2010/main" val="1349284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5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D75FEDD4-AF5C-1381-749D-3C1BBDD17E56}"/>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D3C46F8F-385F-3D4E-9BA2-D8F5F38DE21C}"/>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33</a:t>
            </a:fld>
            <a:endParaRPr lang="sv-SE" sz="1000" b="1" dirty="0">
              <a:solidFill>
                <a:schemeClr val="bg1"/>
              </a:solidFill>
            </a:endParaRPr>
          </a:p>
        </p:txBody>
      </p:sp>
      <p:sp>
        <p:nvSpPr>
          <p:cNvPr id="7" name="Rectangle 6">
            <a:extLst>
              <a:ext uri="{FF2B5EF4-FFF2-40B4-BE49-F238E27FC236}">
                <a16:creationId xmlns:a16="http://schemas.microsoft.com/office/drawing/2014/main" id="{D228F6A4-4BA4-7A28-D62C-AC1B1CBF58B3}"/>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4.7.1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Long-Term Variations in Demands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2C175B50-4BDA-6781-60EB-0B6088FEB697}"/>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4.7 Demand Projections </a:t>
            </a:r>
            <a:endParaRPr lang="en-US" dirty="0">
              <a:cs typeface="Calibri Light" panose="020F0302020204030204"/>
            </a:endParaRPr>
          </a:p>
        </p:txBody>
      </p:sp>
      <p:pic>
        <p:nvPicPr>
          <p:cNvPr id="2" name="Picture 8" descr="Chart, line chart&#10;&#10;Description automatically generated">
            <a:extLst>
              <a:ext uri="{FF2B5EF4-FFF2-40B4-BE49-F238E27FC236}">
                <a16:creationId xmlns:a16="http://schemas.microsoft.com/office/drawing/2014/main" id="{E6DEED46-5F38-EF0B-8DCF-CF84601F3492}"/>
              </a:ext>
            </a:extLst>
          </p:cNvPr>
          <p:cNvPicPr>
            <a:picLocks noChangeAspect="1"/>
          </p:cNvPicPr>
          <p:nvPr/>
        </p:nvPicPr>
        <p:blipFill>
          <a:blip r:embed="rId3"/>
          <a:stretch>
            <a:fillRect/>
          </a:stretch>
        </p:blipFill>
        <p:spPr>
          <a:xfrm>
            <a:off x="2255079" y="1479421"/>
            <a:ext cx="6580890" cy="4935667"/>
          </a:xfrm>
          <a:prstGeom prst="rect">
            <a:avLst/>
          </a:prstGeom>
        </p:spPr>
      </p:pic>
    </p:spTree>
    <p:extLst>
      <p:ext uri="{BB962C8B-B14F-4D97-AF65-F5344CB8AC3E}">
        <p14:creationId xmlns:p14="http://schemas.microsoft.com/office/powerpoint/2010/main" val="41139940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0">
            <a:extLst>
              <a:ext uri="{FF2B5EF4-FFF2-40B4-BE49-F238E27FC236}">
                <a16:creationId xmlns:a16="http://schemas.microsoft.com/office/drawing/2014/main" id="{E627EC86-0A4C-C613-2377-90D54A079DA8}"/>
              </a:ext>
            </a:extLst>
          </p:cNvPr>
          <p:cNvSpPr txBox="1">
            <a:spLocks/>
          </p:cNvSpPr>
          <p:nvPr/>
        </p:nvSpPr>
        <p:spPr>
          <a:xfrm>
            <a:off x="558599" y="11897"/>
            <a:ext cx="9271198" cy="1029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4.8 Energy Supply Units</a:t>
            </a:r>
          </a:p>
        </p:txBody>
      </p:sp>
      <p:sp>
        <p:nvSpPr>
          <p:cNvPr id="5" name="Rectangle 4">
            <a:extLst>
              <a:ext uri="{FF2B5EF4-FFF2-40B4-BE49-F238E27FC236}">
                <a16:creationId xmlns:a16="http://schemas.microsoft.com/office/drawing/2014/main" id="{ED64EF70-CD58-70E0-61C5-E0FEEE47A9BD}"/>
              </a:ext>
            </a:extLst>
          </p:cNvPr>
          <p:cNvSpPr/>
          <p:nvPr/>
        </p:nvSpPr>
        <p:spPr>
          <a:xfrm>
            <a:off x="1474820" y="2072036"/>
            <a:ext cx="8240681" cy="3693319"/>
          </a:xfrm>
          <a:prstGeom prst="rect">
            <a:avLst/>
          </a:prstGeom>
        </p:spPr>
        <p:txBody>
          <a:bodyPr wrap="square" lIns="91440" tIns="45720" rIns="91440" bIns="45720" anchor="t">
            <a:spAutoFit/>
          </a:bodyPr>
          <a:lstStyle/>
          <a:p>
            <a:pPr algn="ctr"/>
            <a:r>
              <a:rPr lang="en-US" sz="2800" dirty="0">
                <a:latin typeface="Open Sans"/>
                <a:ea typeface="+mn-lt"/>
                <a:cs typeface="+mn-lt"/>
              </a:rPr>
              <a:t>1 Petajoule (PJ) = 1000 Terajoules (TJ) </a:t>
            </a:r>
            <a:endParaRPr lang="en-US" sz="2800" dirty="0">
              <a:latin typeface="Open Sans"/>
            </a:endParaRPr>
          </a:p>
          <a:p>
            <a:pPr algn="ctr"/>
            <a:endParaRPr lang="en-US" sz="2800" dirty="0">
              <a:latin typeface="Open Sans"/>
            </a:endParaRPr>
          </a:p>
          <a:p>
            <a:pPr algn="ctr"/>
            <a:r>
              <a:rPr lang="en-US" sz="2800" dirty="0">
                <a:latin typeface="Open Sans"/>
                <a:ea typeface="+mn-lt"/>
                <a:cs typeface="+mn-lt"/>
              </a:rPr>
              <a:t>1 Petajoule (PJ) = 1,000,000 Gigajoules (GJ) </a:t>
            </a:r>
            <a:endParaRPr lang="en-US" sz="2800" dirty="0">
              <a:latin typeface="Open Sans"/>
            </a:endParaRPr>
          </a:p>
          <a:p>
            <a:pPr algn="ctr"/>
            <a:endParaRPr lang="en-US" sz="2800" dirty="0">
              <a:latin typeface="Open Sans"/>
            </a:endParaRPr>
          </a:p>
          <a:p>
            <a:pPr algn="ctr"/>
            <a:r>
              <a:rPr lang="en-US" sz="2800" dirty="0">
                <a:latin typeface="Open Sans"/>
                <a:ea typeface="+mn-lt"/>
                <a:cs typeface="+mn-lt"/>
              </a:rPr>
              <a:t>3.6 Petajoules (PJ) = 1 Terawatt hour (TWh) </a:t>
            </a:r>
            <a:endParaRPr lang="en-US" sz="2800" dirty="0">
              <a:latin typeface="Open Sans"/>
            </a:endParaRPr>
          </a:p>
          <a:p>
            <a:pPr algn="ctr"/>
            <a:endParaRPr lang="en-US" sz="2800" dirty="0">
              <a:latin typeface="Open Sans"/>
            </a:endParaRPr>
          </a:p>
          <a:p>
            <a:pPr algn="ctr">
              <a:spcAft>
                <a:spcPts val="1200"/>
              </a:spcAft>
            </a:pPr>
            <a:r>
              <a:rPr lang="en-US" sz="2800" dirty="0">
                <a:latin typeface="Open Sans"/>
                <a:ea typeface="+mn-lt"/>
                <a:cs typeface="+mn-lt"/>
              </a:rPr>
              <a:t>0.0036 Petajoules (PJ) = 1 Gigawatt hour (GWh)</a:t>
            </a:r>
          </a:p>
          <a:p>
            <a:pPr algn="ctr">
              <a:spcAft>
                <a:spcPts val="1200"/>
              </a:spcAft>
            </a:pPr>
            <a:r>
              <a:rPr lang="en-US" sz="2800" dirty="0">
                <a:latin typeface="Open Sans"/>
                <a:ea typeface="+mn-lt"/>
                <a:cs typeface="+mn-lt"/>
              </a:rPr>
              <a:t>1 Giga-Watt (GW) = 1000 Mega-Watts (MW)</a:t>
            </a:r>
            <a:endParaRPr lang="en-US" sz="2800" dirty="0">
              <a:latin typeface="Open Sans"/>
            </a:endParaRPr>
          </a:p>
        </p:txBody>
      </p:sp>
      <p:sp>
        <p:nvSpPr>
          <p:cNvPr id="6" name="Rectangle 5">
            <a:extLst>
              <a:ext uri="{FF2B5EF4-FFF2-40B4-BE49-F238E27FC236}">
                <a16:creationId xmlns:a16="http://schemas.microsoft.com/office/drawing/2014/main" id="{63E8707C-A1A2-359E-9223-5BD9900C5411}"/>
              </a:ext>
            </a:extLst>
          </p:cNvPr>
          <p:cNvSpPr/>
          <p:nvPr/>
        </p:nvSpPr>
        <p:spPr>
          <a:xfrm>
            <a:off x="558599" y="1156576"/>
            <a:ext cx="94693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4.8.1 Reminder of Conversions</a:t>
            </a:r>
          </a:p>
        </p:txBody>
      </p:sp>
    </p:spTree>
    <p:extLst>
      <p:ext uri="{BB962C8B-B14F-4D97-AF65-F5344CB8AC3E}">
        <p14:creationId xmlns:p14="http://schemas.microsoft.com/office/powerpoint/2010/main" val="36387046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3F422E10-951C-089E-A42D-6FBD65033FBE}"/>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9FF198C2-69AF-90E4-3CF4-115B79208987}"/>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35</a:t>
            </a:fld>
            <a:endParaRPr lang="sv-SE" sz="1000" b="1" dirty="0">
              <a:solidFill>
                <a:schemeClr val="bg1"/>
              </a:solidFill>
            </a:endParaRPr>
          </a:p>
        </p:txBody>
      </p:sp>
      <p:sp>
        <p:nvSpPr>
          <p:cNvPr id="7" name="Rectangle 6">
            <a:extLst>
              <a:ext uri="{FF2B5EF4-FFF2-40B4-BE49-F238E27FC236}">
                <a16:creationId xmlns:a16="http://schemas.microsoft.com/office/drawing/2014/main" id="{AB1E6755-3B2B-249C-1084-571FBDBB64E4}"/>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4.9.1 The Need for A Reserve Margin</a:t>
            </a:r>
          </a:p>
        </p:txBody>
      </p:sp>
      <p:sp>
        <p:nvSpPr>
          <p:cNvPr id="8" name="Title 10">
            <a:extLst>
              <a:ext uri="{FF2B5EF4-FFF2-40B4-BE49-F238E27FC236}">
                <a16:creationId xmlns:a16="http://schemas.microsoft.com/office/drawing/2014/main" id="{876A1CAC-BD23-453D-A245-82BD3D7FD809}"/>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4.9 Reserve Margin in </a:t>
            </a:r>
            <a:r>
              <a:rPr lang="en-GB" sz="4400" dirty="0" err="1">
                <a:latin typeface="Open Sans"/>
                <a:ea typeface="Open Sans" panose="020B0606030504020204" pitchFamily="34" charset="0"/>
                <a:cs typeface="Open Sans" panose="020B0606030504020204" pitchFamily="34" charset="0"/>
                <a:sym typeface="Bodoni SvtyTwo ITC TT-Book"/>
              </a:rPr>
              <a:t>OSeMOSYS</a:t>
            </a:r>
            <a:r>
              <a:rPr lang="en-GB" sz="4400" dirty="0">
                <a:latin typeface="Open Sans"/>
                <a:ea typeface="Open Sans" panose="020B0606030504020204" pitchFamily="34" charset="0"/>
                <a:cs typeface="Open Sans" panose="020B0606030504020204" pitchFamily="34" charset="0"/>
                <a:sym typeface="Bodoni SvtyTwo ITC TT-Book"/>
              </a:rPr>
              <a:t> </a:t>
            </a:r>
            <a:endParaRPr lang="en-US" dirty="0">
              <a:cs typeface="Calibri Light" panose="020F0302020204030204"/>
            </a:endParaRPr>
          </a:p>
        </p:txBody>
      </p:sp>
      <p:pic>
        <p:nvPicPr>
          <p:cNvPr id="2" name="Picture 11" descr="A picture containing chart&#10;&#10;Description automatically generated">
            <a:extLst>
              <a:ext uri="{FF2B5EF4-FFF2-40B4-BE49-F238E27FC236}">
                <a16:creationId xmlns:a16="http://schemas.microsoft.com/office/drawing/2014/main" id="{3118D776-A753-65A0-23C2-1E61DD96DD9F}"/>
              </a:ext>
            </a:extLst>
          </p:cNvPr>
          <p:cNvPicPr>
            <a:picLocks noGrp="1" noChangeAspect="1"/>
          </p:cNvPicPr>
          <p:nvPr>
            <p:ph idx="1"/>
          </p:nvPr>
        </p:nvPicPr>
        <p:blipFill>
          <a:blip r:embed="rId4"/>
          <a:stretch>
            <a:fillRect/>
          </a:stretch>
        </p:blipFill>
        <p:spPr>
          <a:xfrm>
            <a:off x="1719721" y="1440663"/>
            <a:ext cx="8015427" cy="4793909"/>
          </a:xfrm>
        </p:spPr>
      </p:pic>
      <p:sp>
        <p:nvSpPr>
          <p:cNvPr id="4" name="TextBox 3">
            <a:extLst>
              <a:ext uri="{FF2B5EF4-FFF2-40B4-BE49-F238E27FC236}">
                <a16:creationId xmlns:a16="http://schemas.microsoft.com/office/drawing/2014/main" id="{91B08A33-BEAF-CADD-EA7F-D3707E5D0749}"/>
              </a:ext>
            </a:extLst>
          </p:cNvPr>
          <p:cNvSpPr txBox="1"/>
          <p:nvPr/>
        </p:nvSpPr>
        <p:spPr>
          <a:xfrm>
            <a:off x="443862" y="6234572"/>
            <a:ext cx="430953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a:cs typeface="Calibri"/>
              </a:rPr>
              <a:t>(</a:t>
            </a:r>
            <a:r>
              <a:rPr lang="en-GB" sz="1000" dirty="0" err="1">
                <a:latin typeface="Open Sans"/>
                <a:cs typeface="Calibri"/>
              </a:rPr>
              <a:t>Taliotis</a:t>
            </a:r>
            <a:r>
              <a:rPr lang="en-GB" sz="1000" dirty="0">
                <a:latin typeface="Open Sans"/>
                <a:cs typeface="Calibri"/>
              </a:rPr>
              <a:t> et al. 2018, </a:t>
            </a:r>
            <a:r>
              <a:rPr lang="en-GB" sz="1000" dirty="0">
                <a:latin typeface="Open Sans"/>
                <a:cs typeface="Calibri"/>
                <a:hlinkClick r:id="rId5"/>
              </a:rPr>
              <a:t>image</a:t>
            </a:r>
            <a:r>
              <a:rPr lang="en-GB" sz="1000" dirty="0">
                <a:latin typeface="Open Sans"/>
                <a:cs typeface="Calibri"/>
              </a:rPr>
              <a:t>, licensed under </a:t>
            </a:r>
            <a:r>
              <a:rPr lang="en-GB" sz="1000" dirty="0">
                <a:latin typeface="Open Sans"/>
                <a:cs typeface="Calibri"/>
                <a:hlinkClick r:id="rId6"/>
              </a:rPr>
              <a:t>CC BY 4.0</a:t>
            </a:r>
            <a:r>
              <a:rPr lang="en-GB" sz="1000" dirty="0">
                <a:latin typeface="Open Sans"/>
                <a:cs typeface="Calibri"/>
              </a:rPr>
              <a:t>)</a:t>
            </a:r>
          </a:p>
        </p:txBody>
      </p:sp>
    </p:spTree>
    <p:extLst>
      <p:ext uri="{BB962C8B-B14F-4D97-AF65-F5344CB8AC3E}">
        <p14:creationId xmlns:p14="http://schemas.microsoft.com/office/powerpoint/2010/main" val="4206524852"/>
      </p:ext>
    </p:extLst>
  </p:cSld>
  <p:clrMapOvr>
    <a:masterClrMapping/>
  </p:clrMapOvr>
  <p:extLst>
    <p:ext uri="{6950BFC3-D8DA-4A85-94F7-54DA5524770B}">
      <p188:commentRel xmlns:p188="http://schemas.microsoft.com/office/powerpoint/2018/8/main" r:id="rId3"/>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946843C-4AE2-EA9C-709C-AB6598601FAE}"/>
              </a:ext>
            </a:extLst>
          </p:cNvPr>
          <p:cNvSpPr txBox="1"/>
          <p:nvPr/>
        </p:nvSpPr>
        <p:spPr>
          <a:xfrm>
            <a:off x="544028" y="1604927"/>
            <a:ext cx="10612036" cy="212365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2262A"/>
                </a:solidFill>
                <a:effectLst/>
                <a:uLnTx/>
                <a:uFillTx/>
                <a:latin typeface="Open Sans" panose="020B0606030504020204" pitchFamily="34" charset="0"/>
                <a:ea typeface="Open Sans" panose="020B0606030504020204" pitchFamily="34" charset="0"/>
                <a:cs typeface="Open Sans" panose="020B0606030504020204" pitchFamily="34" charset="0"/>
              </a:rPr>
              <a:t>Tool to create customized constraints</a:t>
            </a:r>
            <a:r>
              <a:rPr lang="en-US" sz="2200" dirty="0">
                <a:solidFill>
                  <a:srgbClr val="22262A"/>
                </a:solidFill>
                <a:latin typeface="Open Sans" panose="020B0606030504020204" pitchFamily="34" charset="0"/>
                <a:ea typeface="Open Sans" panose="020B0606030504020204" pitchFamily="34" charset="0"/>
                <a:cs typeface="Open Sans" panose="020B0606030504020204" pitchFamily="34" charset="0"/>
              </a:rPr>
              <a:t>. Flexible way to control and restrict OSeMOSYS models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22262A"/>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dirty="0">
                <a:solidFill>
                  <a:srgbClr val="22262A"/>
                </a:solidFill>
                <a:latin typeface="Open Sans" panose="020B0606030504020204" pitchFamily="34" charset="0"/>
                <a:ea typeface="Open Sans" panose="020B0606030504020204" pitchFamily="34" charset="0"/>
                <a:cs typeface="Open Sans" panose="020B0606030504020204" pitchFamily="34" charset="0"/>
              </a:rPr>
              <a:t>Allows users to specify restrictions on relationships between variables.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dirty="0">
                <a:solidFill>
                  <a:srgbClr val="22262A"/>
                </a:solidFill>
                <a:latin typeface="Open Sans" panose="020B0606030504020204" pitchFamily="34" charset="0"/>
                <a:ea typeface="Open Sans" panose="020B0606030504020204" pitchFamily="34" charset="0"/>
                <a:cs typeface="Open Sans" panose="020B0606030504020204" pitchFamily="34" charset="0"/>
              </a:rPr>
              <a:t>Can be created for Activity, Total Capacity and New Capacity variables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22262A"/>
                </a:solidFill>
                <a:effectLst/>
                <a:uLnTx/>
                <a:uFillTx/>
                <a:latin typeface="Open Sans" panose="020B0606030504020204" pitchFamily="34" charset="0"/>
                <a:ea typeface="Open Sans" panose="020B0606030504020204" pitchFamily="34" charset="0"/>
                <a:cs typeface="Open Sans" panose="020B0606030504020204" pitchFamily="34" charset="0"/>
              </a:rPr>
              <a:t>Can be equalities or inequalities </a:t>
            </a:r>
          </a:p>
        </p:txBody>
      </p:sp>
      <p:sp>
        <p:nvSpPr>
          <p:cNvPr id="2" name="TextBox 1">
            <a:extLst>
              <a:ext uri="{FF2B5EF4-FFF2-40B4-BE49-F238E27FC236}">
                <a16:creationId xmlns:a16="http://schemas.microsoft.com/office/drawing/2014/main" id="{88479EF0-D836-20C0-FDA0-F9EFEAC12578}"/>
              </a:ext>
            </a:extLst>
          </p:cNvPr>
          <p:cNvSpPr txBox="1"/>
          <p:nvPr/>
        </p:nvSpPr>
        <p:spPr>
          <a:xfrm>
            <a:off x="544028" y="3429000"/>
            <a:ext cx="9657808" cy="31393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22262A"/>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2262A"/>
                </a:solidFill>
                <a:effectLst/>
                <a:uLnTx/>
                <a:uFillTx/>
                <a:latin typeface="Open Sans" panose="020B0606030504020204" pitchFamily="34" charset="0"/>
                <a:ea typeface="Open Sans" panose="020B0606030504020204" pitchFamily="34" charset="0"/>
                <a:cs typeface="Open Sans" panose="020B0606030504020204" pitchFamily="34" charset="0"/>
              </a:rPr>
              <a:t>Examples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dirty="0">
                <a:solidFill>
                  <a:srgbClr val="22262A"/>
                </a:solidFill>
                <a:latin typeface="Open Sans" panose="020B0606030504020204" pitchFamily="34" charset="0"/>
                <a:ea typeface="Open Sans" panose="020B0606030504020204" pitchFamily="34" charset="0"/>
                <a:cs typeface="Open Sans" panose="020B0606030504020204" pitchFamily="34" charset="0"/>
              </a:rPr>
              <a:t>Set minimum shares (i.e. replicate targets such renewable electricity, fuel blending,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22262A"/>
                </a:solidFill>
                <a:effectLst/>
                <a:uLnTx/>
                <a:uFillTx/>
                <a:latin typeface="Open Sans" panose="020B0606030504020204" pitchFamily="34" charset="0"/>
                <a:ea typeface="Open Sans" panose="020B0606030504020204" pitchFamily="34" charset="0"/>
                <a:cs typeface="Open Sans" panose="020B0606030504020204" pitchFamily="34" charset="0"/>
              </a:rPr>
              <a:t>Apply constraints on activity, new capacity or total capacity of group of technologies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dirty="0">
                <a:solidFill>
                  <a:srgbClr val="22262A"/>
                </a:solidFill>
                <a:latin typeface="Open Sans" panose="020B0606030504020204" pitchFamily="34" charset="0"/>
                <a:ea typeface="Open Sans" panose="020B0606030504020204" pitchFamily="34" charset="0"/>
                <a:cs typeface="Open Sans" panose="020B0606030504020204" pitchFamily="34" charset="0"/>
              </a:rPr>
              <a:t>Set reserve margin constraints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dirty="0">
                <a:solidFill>
                  <a:srgbClr val="22262A"/>
                </a:solidFill>
                <a:latin typeface="Open Sans" panose="020B0606030504020204" pitchFamily="34" charset="0"/>
                <a:ea typeface="Open Sans" panose="020B0606030504020204" pitchFamily="34" charset="0"/>
                <a:cs typeface="Open Sans" panose="020B0606030504020204" pitchFamily="34" charset="0"/>
              </a:rPr>
              <a:t>… and many more</a:t>
            </a:r>
            <a:endParaRPr kumimoji="0" lang="en-US" sz="2200" b="0" i="0" u="none" strike="noStrike" kern="1200" cap="none" spc="0" normalizeH="0" baseline="0" noProof="0" dirty="0">
              <a:ln>
                <a:noFill/>
              </a:ln>
              <a:solidFill>
                <a:srgbClr val="22262A"/>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22262A"/>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 name="Rectangle 2">
            <a:extLst>
              <a:ext uri="{FF2B5EF4-FFF2-40B4-BE49-F238E27FC236}">
                <a16:creationId xmlns:a16="http://schemas.microsoft.com/office/drawing/2014/main" id="{7E164523-804B-8FAC-2BD4-277865C1B5A4}"/>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4.9.2 Using UDCs </a:t>
            </a:r>
          </a:p>
        </p:txBody>
      </p:sp>
      <p:sp>
        <p:nvSpPr>
          <p:cNvPr id="4" name="Title 10">
            <a:extLst>
              <a:ext uri="{FF2B5EF4-FFF2-40B4-BE49-F238E27FC236}">
                <a16:creationId xmlns:a16="http://schemas.microsoft.com/office/drawing/2014/main" id="{587690EC-8D10-BEDF-14AD-8E67E642F1FF}"/>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4.9 Reserve Margin in </a:t>
            </a:r>
            <a:r>
              <a:rPr lang="en-GB" sz="4400" dirty="0" err="1">
                <a:latin typeface="Open Sans"/>
                <a:ea typeface="Open Sans" panose="020B0606030504020204" pitchFamily="34" charset="0"/>
                <a:cs typeface="Open Sans" panose="020B0606030504020204" pitchFamily="34" charset="0"/>
                <a:sym typeface="Bodoni SvtyTwo ITC TT-Book"/>
              </a:rPr>
              <a:t>OSeMOSYS</a:t>
            </a:r>
            <a:r>
              <a:rPr lang="en-GB" sz="4400" dirty="0">
                <a:latin typeface="Open Sans"/>
                <a:ea typeface="Open Sans" panose="020B0606030504020204" pitchFamily="34" charset="0"/>
                <a:cs typeface="Open Sans" panose="020B0606030504020204" pitchFamily="34" charset="0"/>
                <a:sym typeface="Bodoni SvtyTwo ITC TT-Book"/>
              </a:rPr>
              <a:t> </a:t>
            </a:r>
            <a:endParaRPr lang="en-US" dirty="0">
              <a:cs typeface="Calibri Light" panose="020F0302020204030204"/>
            </a:endParaRPr>
          </a:p>
        </p:txBody>
      </p:sp>
    </p:spTree>
    <p:extLst>
      <p:ext uri="{BB962C8B-B14F-4D97-AF65-F5344CB8AC3E}">
        <p14:creationId xmlns:p14="http://schemas.microsoft.com/office/powerpoint/2010/main" val="3472549310"/>
      </p:ext>
    </p:extLst>
  </p:cSld>
  <p:clrMapOvr>
    <a:masterClrMapping/>
  </p:clrMapOvr>
  <p:extLst>
    <p:ext uri="{6950BFC3-D8DA-4A85-94F7-54DA5524770B}">
      <p188:commentRel xmlns:p188="http://schemas.microsoft.com/office/powerpoint/2018/8/main" r:id="rId3"/>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C4CF90D9-5D20-35ED-53A9-B28C8BDE3878}"/>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A6EDE160-56AB-3F56-C2F4-D90CBC02FCFC}"/>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37</a:t>
            </a:fld>
            <a:endParaRPr lang="sv-SE" sz="1000" b="1" dirty="0">
              <a:solidFill>
                <a:schemeClr val="bg1"/>
              </a:solidFill>
            </a:endParaRPr>
          </a:p>
        </p:txBody>
      </p:sp>
      <p:sp>
        <p:nvSpPr>
          <p:cNvPr id="2" name="Rectangle 1">
            <a:extLst>
              <a:ext uri="{FF2B5EF4-FFF2-40B4-BE49-F238E27FC236}">
                <a16:creationId xmlns:a16="http://schemas.microsoft.com/office/drawing/2014/main" id="{AF8EF626-0075-4748-A11C-1E890929CA3B}"/>
              </a:ext>
            </a:extLst>
          </p:cNvPr>
          <p:cNvSpPr/>
          <p:nvPr/>
        </p:nvSpPr>
        <p:spPr>
          <a:xfrm>
            <a:off x="701472" y="110361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4.9.3 UDC general equation</a:t>
            </a:r>
          </a:p>
        </p:txBody>
      </p:sp>
      <p:sp>
        <p:nvSpPr>
          <p:cNvPr id="4" name="Title 10">
            <a:extLst>
              <a:ext uri="{FF2B5EF4-FFF2-40B4-BE49-F238E27FC236}">
                <a16:creationId xmlns:a16="http://schemas.microsoft.com/office/drawing/2014/main" id="{77F24F01-C547-91B1-B57A-C09B21CA1E97}"/>
              </a:ext>
            </a:extLst>
          </p:cNvPr>
          <p:cNvSpPr txBox="1">
            <a:spLocks/>
          </p:cNvSpPr>
          <p:nvPr/>
        </p:nvSpPr>
        <p:spPr>
          <a:xfrm>
            <a:off x="572885" y="11897"/>
            <a:ext cx="10714240" cy="1029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600" dirty="0">
                <a:latin typeface="Open Sans"/>
                <a:ea typeface="Open Sans" panose="020B0606030504020204" pitchFamily="34" charset="0"/>
                <a:cs typeface="Open Sans" panose="020B0606030504020204" pitchFamily="34" charset="0"/>
                <a:sym typeface="Bodoni SvtyTwo ITC TT-Book"/>
              </a:rPr>
              <a:t>4.9 Reserve Margin in </a:t>
            </a:r>
            <a:r>
              <a:rPr lang="en-GB" sz="3600" dirty="0" err="1">
                <a:latin typeface="Open Sans"/>
                <a:ea typeface="Open Sans" panose="020B0606030504020204" pitchFamily="34" charset="0"/>
                <a:cs typeface="Open Sans" panose="020B0606030504020204" pitchFamily="34" charset="0"/>
                <a:sym typeface="Bodoni SvtyTwo ITC TT-Book"/>
              </a:rPr>
              <a:t>OSeMOSYS</a:t>
            </a:r>
            <a:r>
              <a:rPr lang="en-GB" sz="3600" dirty="0">
                <a:latin typeface="Open Sans"/>
                <a:ea typeface="Open Sans" panose="020B0606030504020204" pitchFamily="34" charset="0"/>
                <a:cs typeface="Open Sans" panose="020B0606030504020204" pitchFamily="34" charset="0"/>
                <a:sym typeface="Bodoni SvtyTwo ITC TT-Book"/>
              </a:rPr>
              <a:t>  </a:t>
            </a:r>
          </a:p>
        </p:txBody>
      </p:sp>
      <p:sp>
        <p:nvSpPr>
          <p:cNvPr id="5" name="TextBox 4">
            <a:extLst>
              <a:ext uri="{FF2B5EF4-FFF2-40B4-BE49-F238E27FC236}">
                <a16:creationId xmlns:a16="http://schemas.microsoft.com/office/drawing/2014/main" id="{B0C8E7EB-45A1-2142-8F96-A7BF3CEECEB0}"/>
              </a:ext>
            </a:extLst>
          </p:cNvPr>
          <p:cNvSpPr txBox="1"/>
          <p:nvPr/>
        </p:nvSpPr>
        <p:spPr>
          <a:xfrm>
            <a:off x="643006" y="1710137"/>
            <a:ext cx="10905988" cy="461665"/>
          </a:xfrm>
          <a:prstGeom prst="rect">
            <a:avLst/>
          </a:prstGeom>
          <a:noFill/>
        </p:spPr>
        <p:txBody>
          <a:bodyPr wrap="square">
            <a:spAutoFit/>
          </a:bodyPr>
          <a:lstStyle/>
          <a:p>
            <a:r>
              <a:rPr lang="es-CO" sz="2400" dirty="0">
                <a:latin typeface="Open Sans" panose="020B0606030504020204" pitchFamily="34" charset="0"/>
                <a:ea typeface="Open Sans" panose="020B0606030504020204" pitchFamily="34" charset="0"/>
                <a:cs typeface="Open Sans" panose="020B0606030504020204" pitchFamily="34" charset="0"/>
              </a:rPr>
              <a:t>In simple </a:t>
            </a:r>
            <a:r>
              <a:rPr lang="es-CO" sz="2400" dirty="0" err="1">
                <a:latin typeface="Open Sans" panose="020B0606030504020204" pitchFamily="34" charset="0"/>
                <a:ea typeface="Open Sans" panose="020B0606030504020204" pitchFamily="34" charset="0"/>
                <a:cs typeface="Open Sans" panose="020B0606030504020204" pitchFamily="34" charset="0"/>
              </a:rPr>
              <a:t>terms</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UDCs</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have</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the</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following</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generation</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equation</a:t>
            </a:r>
            <a:r>
              <a:rPr lang="es-CO" sz="2400" dirty="0">
                <a:latin typeface="Open Sans" panose="020B0606030504020204" pitchFamily="34" charset="0"/>
                <a:ea typeface="Open Sans" panose="020B0606030504020204" pitchFamily="34" charset="0"/>
                <a:cs typeface="Open Sans" panose="020B0606030504020204" pitchFamily="34" charset="0"/>
              </a:rPr>
              <a: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36AC7BE-B9F5-B710-7A68-B3AD63B4FB21}"/>
                  </a:ext>
                </a:extLst>
              </p:cNvPr>
              <p:cNvSpPr txBox="1"/>
              <p:nvPr/>
            </p:nvSpPr>
            <p:spPr>
              <a:xfrm>
                <a:off x="1385682" y="2656402"/>
                <a:ext cx="9088645" cy="1153777"/>
              </a:xfrm>
              <a:prstGeom prst="rect">
                <a:avLst/>
              </a:prstGeom>
              <a:noFill/>
            </p:spPr>
            <p:txBody>
              <a:bodyPr wrap="square">
                <a:spAutoFit/>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nary>
                        <m:naryPr>
                          <m:chr m:val="∑"/>
                          <m:supHide m:val="on"/>
                          <m:ctrlPr>
                            <a:rPr lang="en-GB" sz="2400" i="1" dirty="0" smtClean="0">
                              <a:latin typeface="Cambria Math" panose="02040503050406030204" pitchFamily="18" charset="0"/>
                              <a:ea typeface="Cambria Math" panose="02040503050406030204" pitchFamily="18" charset="0"/>
                            </a:rPr>
                          </m:ctrlPr>
                        </m:naryPr>
                        <m:sub>
                          <m:r>
                            <m:rPr>
                              <m:sty m:val="p"/>
                              <m:brk m:alnAt="23"/>
                            </m:rPr>
                            <a:rPr lang="en-GB" sz="2400" b="0" i="0" dirty="0" smtClean="0">
                              <a:latin typeface="Cambria Math" panose="02040503050406030204" pitchFamily="18" charset="0"/>
                              <a:ea typeface="Cambria Math" panose="02040503050406030204" pitchFamily="18" charset="0"/>
                            </a:rPr>
                            <m:t>t</m:t>
                          </m:r>
                        </m:sub>
                        <m:sup/>
                        <m:e>
                          <m:sSub>
                            <m:sSubPr>
                              <m:ctrlPr>
                                <a:rPr lang="es-CO" sz="2400" i="1">
                                  <a:latin typeface="Cambria Math" panose="02040503050406030204" pitchFamily="18" charset="0"/>
                                  <a:ea typeface="Cambria Math" panose="02040503050406030204" pitchFamily="18" charset="0"/>
                                  <a:cs typeface="Cambria Math" panose="02040503050406030204" pitchFamily="18" charset="0"/>
                                </a:rPr>
                              </m:ctrlPr>
                            </m:sSubPr>
                            <m:e>
                              <m:r>
                                <a:rPr lang="en-GB" sz="2400" b="0" i="0">
                                  <a:latin typeface="Cambria Math" panose="02040503050406030204" pitchFamily="18" charset="0"/>
                                  <a:ea typeface="Cambria Math" panose="02040503050406030204" pitchFamily="18" charset="0"/>
                                  <a:cs typeface="Cambria Math" panose="02040503050406030204" pitchFamily="18" charset="0"/>
                                </a:rPr>
                                <m:t>(</m:t>
                              </m:r>
                              <m:r>
                                <m:rPr>
                                  <m:sty m:val="p"/>
                                </m:rPr>
                                <a:rPr lang="en-GB" sz="2400" b="0" i="0" smtClean="0">
                                  <a:latin typeface="Cambria Math" panose="02040503050406030204" pitchFamily="18" charset="0"/>
                                  <a:ea typeface="Cambria Math" panose="02040503050406030204" pitchFamily="18" charset="0"/>
                                  <a:cs typeface="Cambria Math" panose="02040503050406030204" pitchFamily="18" charset="0"/>
                                </a:rPr>
                                <m:t>Chosen</m:t>
                              </m:r>
                              <m:r>
                                <a:rPr lang="en-GB" sz="2400" b="0" i="0" smtClean="0">
                                  <a:latin typeface="Cambria Math" panose="02040503050406030204" pitchFamily="18" charset="0"/>
                                  <a:ea typeface="Cambria Math" panose="02040503050406030204" pitchFamily="18" charset="0"/>
                                  <a:cs typeface="Cambria Math" panose="02040503050406030204" pitchFamily="18" charset="0"/>
                                </a:rPr>
                                <m:t> </m:t>
                              </m:r>
                              <m:r>
                                <m:rPr>
                                  <m:sty m:val="p"/>
                                </m:rPr>
                                <a:rPr lang="en-GB" sz="2400" b="0" i="0" smtClean="0">
                                  <a:latin typeface="Cambria Math" panose="02040503050406030204" pitchFamily="18" charset="0"/>
                                  <a:ea typeface="Cambria Math" panose="02040503050406030204" pitchFamily="18" charset="0"/>
                                  <a:cs typeface="Cambria Math" panose="02040503050406030204" pitchFamily="18" charset="0"/>
                                </a:rPr>
                                <m:t>variable</m:t>
                              </m:r>
                              <m:r>
                                <a:rPr lang="en-GB" sz="2400" b="0" i="0">
                                  <a:latin typeface="Cambria Math" panose="02040503050406030204" pitchFamily="18" charset="0"/>
                                  <a:ea typeface="Cambria Math" panose="02040503050406030204" pitchFamily="18" charset="0"/>
                                  <a:cs typeface="Cambria Math" panose="02040503050406030204" pitchFamily="18" charset="0"/>
                                </a:rPr>
                                <m:t> </m:t>
                              </m:r>
                            </m:e>
                            <m:sub>
                              <m:r>
                                <m:rPr>
                                  <m:sty m:val="p"/>
                                </m:rPr>
                                <a:rPr lang="en-GB" sz="2400" b="0" i="0">
                                  <a:latin typeface="Cambria Math" panose="02040503050406030204" pitchFamily="18" charset="0"/>
                                  <a:ea typeface="Cambria Math" panose="02040503050406030204" pitchFamily="18" charset="0"/>
                                  <a:cs typeface="Cambria Math" panose="02040503050406030204" pitchFamily="18" charset="0"/>
                                </a:rPr>
                                <m:t>t</m:t>
                              </m:r>
                            </m:sub>
                          </m:sSub>
                          <m:r>
                            <a:rPr lang="en-GB" sz="2400" b="0" i="0" smtClean="0">
                              <a:latin typeface="Cambria Math" panose="02040503050406030204" pitchFamily="18" charset="0"/>
                              <a:ea typeface="Cambria Math" panose="02040503050406030204" pitchFamily="18" charset="0"/>
                              <a:cs typeface="Cambria Math" panose="02040503050406030204" pitchFamily="18" charset="0"/>
                            </a:rPr>
                            <m:t> </m:t>
                          </m:r>
                          <m:r>
                            <a:rPr lang="en-GB" sz="2400" b="0" i="0">
                              <a:latin typeface="Cambria Math" panose="02040503050406030204" pitchFamily="18" charset="0"/>
                              <a:ea typeface="Cambria Math" panose="02040503050406030204" pitchFamily="18" charset="0"/>
                              <a:cs typeface="Cambria Math" panose="02040503050406030204" pitchFamily="18" charset="0"/>
                            </a:rPr>
                            <m:t>∗</m:t>
                          </m:r>
                          <m:sSub>
                            <m:sSubPr>
                              <m:ctrlPr>
                                <a:rPr lang="es-CO" sz="2400" i="1">
                                  <a:latin typeface="Cambria Math" panose="02040503050406030204" pitchFamily="18" charset="0"/>
                                  <a:ea typeface="Cambria Math" panose="02040503050406030204" pitchFamily="18" charset="0"/>
                                  <a:cs typeface="Cambria Math" panose="02040503050406030204" pitchFamily="18" charset="0"/>
                                </a:rPr>
                              </m:ctrlPr>
                            </m:sSubPr>
                            <m:e>
                              <m:r>
                                <m:rPr>
                                  <m:sty m:val="p"/>
                                </m:rPr>
                                <a:rPr lang="en-GB" sz="2400" b="0" i="0" smtClean="0">
                                  <a:latin typeface="Cambria Math" panose="02040503050406030204" pitchFamily="18" charset="0"/>
                                  <a:ea typeface="Cambria Math" panose="02040503050406030204" pitchFamily="18" charset="0"/>
                                  <a:cs typeface="Cambria Math" panose="02040503050406030204" pitchFamily="18" charset="0"/>
                                </a:rPr>
                                <m:t>Multiplier</m:t>
                              </m:r>
                            </m:e>
                            <m:sub>
                              <m:r>
                                <m:rPr>
                                  <m:sty m:val="p"/>
                                </m:rPr>
                                <a:rPr lang="en-GB" sz="2400" b="0" i="0">
                                  <a:latin typeface="Cambria Math" panose="02040503050406030204" pitchFamily="18" charset="0"/>
                                  <a:ea typeface="Cambria Math" panose="02040503050406030204" pitchFamily="18" charset="0"/>
                                  <a:cs typeface="Cambria Math" panose="02040503050406030204" pitchFamily="18" charset="0"/>
                                </a:rPr>
                                <m:t>t</m:t>
                              </m:r>
                            </m:sub>
                          </m:sSub>
                          <m:r>
                            <a:rPr lang="en-GB" sz="2400" b="0" i="0">
                              <a:latin typeface="Cambria Math" panose="02040503050406030204" pitchFamily="18" charset="0"/>
                              <a:ea typeface="Cambria Math" panose="02040503050406030204" pitchFamily="18" charset="0"/>
                              <a:cs typeface="Cambria Math" panose="02040503050406030204" pitchFamily="18" charset="0"/>
                            </a:rPr>
                            <m:t>)</m:t>
                          </m:r>
                        </m:e>
                      </m:nary>
                      <m:r>
                        <a:rPr lang="es-CO" sz="2400" b="0" i="0" dirty="0">
                          <a:latin typeface="Cambria Math" panose="02040503050406030204" pitchFamily="18" charset="0"/>
                          <a:ea typeface="Cambria Math" panose="02040503050406030204" pitchFamily="18" charset="0"/>
                          <a:cs typeface="Cambria Math" panose="02040503050406030204" pitchFamily="18" charset="0"/>
                        </a:rPr>
                        <m:t>≤</m:t>
                      </m:r>
                      <m:d>
                        <m:dPr>
                          <m:ctrlPr>
                            <a:rPr lang="en-GB" sz="2400" i="1" dirty="0" smtClean="0">
                              <a:latin typeface="Cambria Math" panose="02040503050406030204" pitchFamily="18" charset="0"/>
                              <a:ea typeface="Cambria Math" panose="02040503050406030204" pitchFamily="18" charset="0"/>
                              <a:cs typeface="Cambria Math" panose="02040503050406030204" pitchFamily="18" charset="0"/>
                            </a:rPr>
                          </m:ctrlPr>
                        </m:dPr>
                        <m:e>
                          <m:r>
                            <m:rPr>
                              <m:sty m:val="p"/>
                            </m:rPr>
                            <a:rPr lang="en-GB" sz="2400" b="0" i="0" dirty="0" smtClean="0">
                              <a:latin typeface="Cambria Math" panose="02040503050406030204" pitchFamily="18" charset="0"/>
                              <a:ea typeface="Cambria Math" panose="02040503050406030204" pitchFamily="18" charset="0"/>
                              <a:cs typeface="Cambria Math" panose="02040503050406030204" pitchFamily="18" charset="0"/>
                            </a:rPr>
                            <m:t>or</m:t>
                          </m:r>
                          <m:r>
                            <a:rPr lang="en-GB" sz="2400" b="0" i="0" dirty="0" smtClean="0">
                              <a:latin typeface="Cambria Math" panose="02040503050406030204" pitchFamily="18" charset="0"/>
                              <a:ea typeface="Cambria Math" panose="02040503050406030204" pitchFamily="18" charset="0"/>
                              <a:cs typeface="Cambria Math" panose="02040503050406030204" pitchFamily="18" charset="0"/>
                            </a:rPr>
                            <m:t>=</m:t>
                          </m:r>
                        </m:e>
                      </m:d>
                      <m:r>
                        <a:rPr lang="en-GB" sz="2400" b="0" i="0" dirty="0" smtClean="0">
                          <a:latin typeface="Cambria Math" panose="02040503050406030204" pitchFamily="18" charset="0"/>
                          <a:ea typeface="Cambria Math" panose="02040503050406030204" pitchFamily="18" charset="0"/>
                          <a:cs typeface="Cambria Math" panose="02040503050406030204" pitchFamily="18" charset="0"/>
                        </a:rPr>
                        <m:t> </m:t>
                      </m:r>
                      <m:r>
                        <m:rPr>
                          <m:sty m:val="p"/>
                        </m:rPr>
                        <a:rPr lang="en-GB" sz="2400" b="0" i="0" dirty="0" smtClean="0">
                          <a:latin typeface="Cambria Math" panose="02040503050406030204" pitchFamily="18" charset="0"/>
                          <a:ea typeface="Cambria Math" panose="02040503050406030204" pitchFamily="18" charset="0"/>
                          <a:cs typeface="Cambria Math" panose="02040503050406030204" pitchFamily="18" charset="0"/>
                        </a:rPr>
                        <m:t>UDC</m:t>
                      </m:r>
                      <m:r>
                        <a:rPr lang="es-CO" sz="2400" b="0" i="0" dirty="0" smtClean="0">
                          <a:latin typeface="Cambria Math" panose="02040503050406030204" pitchFamily="18" charset="0"/>
                          <a:ea typeface="Cambria Math" panose="02040503050406030204" pitchFamily="18" charset="0"/>
                          <a:cs typeface="Cambria Math" panose="02040503050406030204" pitchFamily="18" charset="0"/>
                        </a:rPr>
                        <m:t> </m:t>
                      </m:r>
                      <m:r>
                        <m:rPr>
                          <m:sty m:val="p"/>
                        </m:rPr>
                        <a:rPr lang="es-CO" sz="2400" b="0" i="0" dirty="0" smtClean="0">
                          <a:latin typeface="Cambria Math" panose="02040503050406030204" pitchFamily="18" charset="0"/>
                          <a:ea typeface="Cambria Math" panose="02040503050406030204" pitchFamily="18" charset="0"/>
                          <a:cs typeface="Cambria Math" panose="02040503050406030204" pitchFamily="18" charset="0"/>
                        </a:rPr>
                        <m:t>constant</m:t>
                      </m:r>
                    </m:oMath>
                  </m:oMathPara>
                </a14:m>
                <a:endParaRPr lang="es-CO" sz="1800" dirty="0">
                  <a:effectLst/>
                  <a:latin typeface="Arial" panose="020B0604020202020204" pitchFamily="34" charset="0"/>
                  <a:ea typeface="Arial" panose="020B0604020202020204" pitchFamily="34" charset="0"/>
                </a:endParaRPr>
              </a:p>
            </p:txBody>
          </p:sp>
        </mc:Choice>
        <mc:Fallback xmlns="">
          <p:sp>
            <p:nvSpPr>
              <p:cNvPr id="6" name="TextBox 5">
                <a:extLst>
                  <a:ext uri="{FF2B5EF4-FFF2-40B4-BE49-F238E27FC236}">
                    <a16:creationId xmlns:a16="http://schemas.microsoft.com/office/drawing/2014/main" id="{836AC7BE-B9F5-B710-7A68-B3AD63B4FB21}"/>
                  </a:ext>
                </a:extLst>
              </p:cNvPr>
              <p:cNvSpPr txBox="1">
                <a:spLocks noRot="1" noChangeAspect="1" noMove="1" noResize="1" noEditPoints="1" noAdjustHandles="1" noChangeArrowheads="1" noChangeShapeType="1" noTextEdit="1"/>
              </p:cNvSpPr>
              <p:nvPr/>
            </p:nvSpPr>
            <p:spPr>
              <a:xfrm>
                <a:off x="1385682" y="2656402"/>
                <a:ext cx="9088645" cy="1153777"/>
              </a:xfrm>
              <a:prstGeom prst="rect">
                <a:avLst/>
              </a:prstGeom>
              <a:blipFill>
                <a:blip r:embed="rId5"/>
                <a:stretch>
                  <a:fillRect l="-5439" t="-107692" b="-147253"/>
                </a:stretch>
              </a:blipFill>
            </p:spPr>
            <p:txBody>
              <a:bodyPr/>
              <a:lstStyle/>
              <a:p>
                <a:r>
                  <a:rPr lang="en-GB">
                    <a:noFill/>
                  </a:rPr>
                  <a:t> </a:t>
                </a:r>
              </a:p>
            </p:txBody>
          </p:sp>
        </mc:Fallback>
      </mc:AlternateContent>
      <p:sp>
        <p:nvSpPr>
          <p:cNvPr id="9" name="TextBox 8">
            <a:extLst>
              <a:ext uri="{FF2B5EF4-FFF2-40B4-BE49-F238E27FC236}">
                <a16:creationId xmlns:a16="http://schemas.microsoft.com/office/drawing/2014/main" id="{D8644451-802F-3793-3208-AA4B09773777}"/>
              </a:ext>
            </a:extLst>
          </p:cNvPr>
          <p:cNvSpPr txBox="1"/>
          <p:nvPr/>
        </p:nvSpPr>
        <p:spPr>
          <a:xfrm>
            <a:off x="895350" y="3901369"/>
            <a:ext cx="9353550" cy="461665"/>
          </a:xfrm>
          <a:prstGeom prst="rect">
            <a:avLst/>
          </a:prstGeom>
          <a:noFill/>
        </p:spPr>
        <p:txBody>
          <a:bodyPr wrap="square" rtlCol="0">
            <a:spAutoFit/>
          </a:bodyPr>
          <a:lstStyle/>
          <a:p>
            <a:endParaRPr lang="en-GB" sz="2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synthesize (33)">
            <a:hlinkClick r:id="" action="ppaction://media"/>
            <a:extLst>
              <a:ext uri="{FF2B5EF4-FFF2-40B4-BE49-F238E27FC236}">
                <a16:creationId xmlns:a16="http://schemas.microsoft.com/office/drawing/2014/main" id="{5248E282-5729-A28D-6F38-0384DDEB865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3921" y="335033"/>
            <a:ext cx="928279" cy="928279"/>
          </a:xfrm>
          <a:prstGeom prst="rect">
            <a:avLst/>
          </a:prstGeom>
        </p:spPr>
      </p:pic>
    </p:spTree>
    <p:extLst>
      <p:ext uri="{BB962C8B-B14F-4D97-AF65-F5344CB8AC3E}">
        <p14:creationId xmlns:p14="http://schemas.microsoft.com/office/powerpoint/2010/main" val="176480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8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A70EC3EF-E2AD-E189-559C-C7B40B88415E}"/>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6BD4CF2D-D63C-744D-BF9C-398028D4015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38</a:t>
            </a:fld>
            <a:endParaRPr lang="sv-SE" sz="1000" b="1" dirty="0">
              <a:solidFill>
                <a:schemeClr val="bg1"/>
              </a:solidFill>
            </a:endParaRPr>
          </a:p>
        </p:txBody>
      </p:sp>
      <p:sp>
        <p:nvSpPr>
          <p:cNvPr id="2" name="Rectangle 1">
            <a:extLst>
              <a:ext uri="{FF2B5EF4-FFF2-40B4-BE49-F238E27FC236}">
                <a16:creationId xmlns:a16="http://schemas.microsoft.com/office/drawing/2014/main" id="{8621AE4C-12EA-AD4E-A463-5D35B0987F15}"/>
              </a:ext>
            </a:extLst>
          </p:cNvPr>
          <p:cNvSpPr/>
          <p:nvPr/>
        </p:nvSpPr>
        <p:spPr>
          <a:xfrm>
            <a:off x="701472" y="110361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4.9.4 UDC general equation</a:t>
            </a:r>
          </a:p>
        </p:txBody>
      </p:sp>
      <p:sp>
        <p:nvSpPr>
          <p:cNvPr id="4" name="Title 10">
            <a:extLst>
              <a:ext uri="{FF2B5EF4-FFF2-40B4-BE49-F238E27FC236}">
                <a16:creationId xmlns:a16="http://schemas.microsoft.com/office/drawing/2014/main" id="{CDA4A2C6-8913-817D-15C2-5445B62F29D7}"/>
              </a:ext>
            </a:extLst>
          </p:cNvPr>
          <p:cNvSpPr txBox="1">
            <a:spLocks/>
          </p:cNvSpPr>
          <p:nvPr/>
        </p:nvSpPr>
        <p:spPr>
          <a:xfrm>
            <a:off x="572885" y="11897"/>
            <a:ext cx="10714240" cy="1029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600" dirty="0">
                <a:latin typeface="Open Sans"/>
                <a:ea typeface="Open Sans" panose="020B0606030504020204" pitchFamily="34" charset="0"/>
                <a:cs typeface="Open Sans" panose="020B0606030504020204" pitchFamily="34" charset="0"/>
                <a:sym typeface="Bodoni SvtyTwo ITC TT-Book"/>
              </a:rPr>
              <a:t>4.9 Reserve Margin in </a:t>
            </a:r>
            <a:r>
              <a:rPr lang="en-GB" sz="3600" dirty="0" err="1">
                <a:latin typeface="Open Sans"/>
                <a:ea typeface="Open Sans" panose="020B0606030504020204" pitchFamily="34" charset="0"/>
                <a:cs typeface="Open Sans" panose="020B0606030504020204" pitchFamily="34" charset="0"/>
                <a:sym typeface="Bodoni SvtyTwo ITC TT-Book"/>
              </a:rPr>
              <a:t>OSeMOSYS</a:t>
            </a:r>
            <a:r>
              <a:rPr lang="en-GB" sz="3600" dirty="0">
                <a:latin typeface="Open Sans"/>
                <a:ea typeface="Open Sans" panose="020B0606030504020204" pitchFamily="34" charset="0"/>
                <a:cs typeface="Open Sans" panose="020B0606030504020204" pitchFamily="34" charset="0"/>
                <a:sym typeface="Bodoni SvtyTwo ITC TT-Book"/>
              </a:rPr>
              <a:t>  </a:t>
            </a:r>
          </a:p>
        </p:txBody>
      </p:sp>
      <p:sp>
        <p:nvSpPr>
          <p:cNvPr id="5" name="TextBox 4">
            <a:extLst>
              <a:ext uri="{FF2B5EF4-FFF2-40B4-BE49-F238E27FC236}">
                <a16:creationId xmlns:a16="http://schemas.microsoft.com/office/drawing/2014/main" id="{33293B77-6D76-130B-F5DE-8F01061F17D0}"/>
              </a:ext>
            </a:extLst>
          </p:cNvPr>
          <p:cNvSpPr txBox="1"/>
          <p:nvPr/>
        </p:nvSpPr>
        <p:spPr>
          <a:xfrm>
            <a:off x="643006" y="1710137"/>
            <a:ext cx="10905988" cy="461665"/>
          </a:xfrm>
          <a:prstGeom prst="rect">
            <a:avLst/>
          </a:prstGeom>
          <a:noFill/>
        </p:spPr>
        <p:txBody>
          <a:bodyPr wrap="square">
            <a:spAutoFit/>
          </a:bodyPr>
          <a:lstStyle/>
          <a:p>
            <a:r>
              <a:rPr lang="en-GB" sz="2400" dirty="0">
                <a:latin typeface="Open Sans" panose="020B0606030504020204" pitchFamily="34" charset="0"/>
                <a:ea typeface="Open Sans" panose="020B0606030504020204" pitchFamily="34" charset="0"/>
                <a:cs typeface="Open Sans" panose="020B0606030504020204" pitchFamily="34" charset="0"/>
              </a:rPr>
              <a:t>To create and customise the UDC, the user chooses</a:t>
            </a:r>
            <a:r>
              <a:rPr lang="es-CO" sz="2400" dirty="0">
                <a:latin typeface="Open Sans" panose="020B0606030504020204" pitchFamily="34" charset="0"/>
                <a:ea typeface="Open Sans" panose="020B0606030504020204" pitchFamily="34" charset="0"/>
                <a:cs typeface="Open Sans" panose="020B0606030504020204" pitchFamily="34" charset="0"/>
              </a:rPr>
              <a: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AAD924C-8A38-7681-9DBE-0E840A4F00D7}"/>
                  </a:ext>
                </a:extLst>
              </p:cNvPr>
              <p:cNvSpPr txBox="1"/>
              <p:nvPr/>
            </p:nvSpPr>
            <p:spPr>
              <a:xfrm>
                <a:off x="1385682" y="2312534"/>
                <a:ext cx="9088645" cy="1153777"/>
              </a:xfrm>
              <a:prstGeom prst="rect">
                <a:avLst/>
              </a:prstGeom>
              <a:noFill/>
            </p:spPr>
            <p:txBody>
              <a:bodyPr wrap="square">
                <a:spAutoFit/>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nary>
                        <m:naryPr>
                          <m:chr m:val="∑"/>
                          <m:supHide m:val="on"/>
                          <m:ctrlPr>
                            <a:rPr lang="en-GB" sz="2400" i="1" dirty="0" smtClean="0">
                              <a:latin typeface="Cambria Math" panose="02040503050406030204" pitchFamily="18" charset="0"/>
                              <a:ea typeface="Cambria Math" panose="02040503050406030204" pitchFamily="18" charset="0"/>
                            </a:rPr>
                          </m:ctrlPr>
                        </m:naryPr>
                        <m:sub>
                          <m:r>
                            <m:rPr>
                              <m:sty m:val="p"/>
                              <m:brk m:alnAt="23"/>
                            </m:rPr>
                            <a:rPr lang="en-GB" sz="2400" b="0" i="0" dirty="0" smtClean="0">
                              <a:latin typeface="Cambria Math" panose="02040503050406030204" pitchFamily="18" charset="0"/>
                              <a:ea typeface="Cambria Math" panose="02040503050406030204" pitchFamily="18" charset="0"/>
                            </a:rPr>
                            <m:t>t</m:t>
                          </m:r>
                        </m:sub>
                        <m:sup/>
                        <m:e>
                          <m:sSub>
                            <m:sSubPr>
                              <m:ctrlPr>
                                <a:rPr lang="es-CO" sz="2400" i="1">
                                  <a:latin typeface="Cambria Math" panose="02040503050406030204" pitchFamily="18" charset="0"/>
                                  <a:ea typeface="Cambria Math" panose="02040503050406030204" pitchFamily="18" charset="0"/>
                                  <a:cs typeface="Cambria Math" panose="02040503050406030204" pitchFamily="18" charset="0"/>
                                </a:rPr>
                              </m:ctrlPr>
                            </m:sSubPr>
                            <m:e>
                              <m:r>
                                <a:rPr lang="en-GB" sz="2400" b="0" i="0">
                                  <a:latin typeface="Cambria Math" panose="02040503050406030204" pitchFamily="18" charset="0"/>
                                  <a:ea typeface="Cambria Math" panose="02040503050406030204" pitchFamily="18" charset="0"/>
                                  <a:cs typeface="Cambria Math" panose="02040503050406030204" pitchFamily="18" charset="0"/>
                                </a:rPr>
                                <m:t>(</m:t>
                              </m:r>
                              <m:r>
                                <m:rPr>
                                  <m:sty m:val="p"/>
                                </m:rPr>
                                <a:rPr lang="en-GB" sz="2400" b="0" i="0" smtClean="0">
                                  <a:latin typeface="Cambria Math" panose="02040503050406030204" pitchFamily="18" charset="0"/>
                                  <a:ea typeface="Cambria Math" panose="02040503050406030204" pitchFamily="18" charset="0"/>
                                  <a:cs typeface="Cambria Math" panose="02040503050406030204" pitchFamily="18" charset="0"/>
                                </a:rPr>
                                <m:t>Chosen</m:t>
                              </m:r>
                              <m:r>
                                <a:rPr lang="en-GB" sz="2400" b="0" i="0" smtClean="0">
                                  <a:latin typeface="Cambria Math" panose="02040503050406030204" pitchFamily="18" charset="0"/>
                                  <a:ea typeface="Cambria Math" panose="02040503050406030204" pitchFamily="18" charset="0"/>
                                  <a:cs typeface="Cambria Math" panose="02040503050406030204" pitchFamily="18" charset="0"/>
                                </a:rPr>
                                <m:t> </m:t>
                              </m:r>
                              <m:r>
                                <m:rPr>
                                  <m:sty m:val="p"/>
                                </m:rPr>
                                <a:rPr lang="en-GB" sz="2400" b="0" i="0" smtClean="0">
                                  <a:latin typeface="Cambria Math" panose="02040503050406030204" pitchFamily="18" charset="0"/>
                                  <a:ea typeface="Cambria Math" panose="02040503050406030204" pitchFamily="18" charset="0"/>
                                  <a:cs typeface="Cambria Math" panose="02040503050406030204" pitchFamily="18" charset="0"/>
                                </a:rPr>
                                <m:t>variable</m:t>
                              </m:r>
                              <m:r>
                                <a:rPr lang="en-GB" sz="2400" b="0" i="0">
                                  <a:latin typeface="Cambria Math" panose="02040503050406030204" pitchFamily="18" charset="0"/>
                                  <a:ea typeface="Cambria Math" panose="02040503050406030204" pitchFamily="18" charset="0"/>
                                  <a:cs typeface="Cambria Math" panose="02040503050406030204" pitchFamily="18" charset="0"/>
                                </a:rPr>
                                <m:t> </m:t>
                              </m:r>
                            </m:e>
                            <m:sub>
                              <m:r>
                                <m:rPr>
                                  <m:sty m:val="p"/>
                                </m:rPr>
                                <a:rPr lang="en-GB" sz="2400" b="0" i="0">
                                  <a:latin typeface="Cambria Math" panose="02040503050406030204" pitchFamily="18" charset="0"/>
                                  <a:ea typeface="Cambria Math" panose="02040503050406030204" pitchFamily="18" charset="0"/>
                                  <a:cs typeface="Cambria Math" panose="02040503050406030204" pitchFamily="18" charset="0"/>
                                </a:rPr>
                                <m:t>t</m:t>
                              </m:r>
                            </m:sub>
                          </m:sSub>
                          <m:r>
                            <a:rPr lang="en-GB" sz="2400" b="0" i="0" smtClean="0">
                              <a:latin typeface="Cambria Math" panose="02040503050406030204" pitchFamily="18" charset="0"/>
                              <a:ea typeface="Cambria Math" panose="02040503050406030204" pitchFamily="18" charset="0"/>
                              <a:cs typeface="Cambria Math" panose="02040503050406030204" pitchFamily="18" charset="0"/>
                            </a:rPr>
                            <m:t> </m:t>
                          </m:r>
                          <m:r>
                            <a:rPr lang="en-GB" sz="2400" b="0" i="0">
                              <a:latin typeface="Cambria Math" panose="02040503050406030204" pitchFamily="18" charset="0"/>
                              <a:ea typeface="Cambria Math" panose="02040503050406030204" pitchFamily="18" charset="0"/>
                              <a:cs typeface="Cambria Math" panose="02040503050406030204" pitchFamily="18" charset="0"/>
                            </a:rPr>
                            <m:t>∗</m:t>
                          </m:r>
                          <m:sSub>
                            <m:sSubPr>
                              <m:ctrlPr>
                                <a:rPr lang="es-CO" sz="2400" i="1">
                                  <a:latin typeface="Cambria Math" panose="02040503050406030204" pitchFamily="18" charset="0"/>
                                  <a:ea typeface="Cambria Math" panose="02040503050406030204" pitchFamily="18" charset="0"/>
                                  <a:cs typeface="Cambria Math" panose="02040503050406030204" pitchFamily="18" charset="0"/>
                                </a:rPr>
                              </m:ctrlPr>
                            </m:sSubPr>
                            <m:e>
                              <m:r>
                                <m:rPr>
                                  <m:sty m:val="p"/>
                                </m:rPr>
                                <a:rPr lang="en-GB" sz="2400" b="0" i="0" smtClean="0">
                                  <a:latin typeface="Cambria Math" panose="02040503050406030204" pitchFamily="18" charset="0"/>
                                  <a:ea typeface="Cambria Math" panose="02040503050406030204" pitchFamily="18" charset="0"/>
                                  <a:cs typeface="Cambria Math" panose="02040503050406030204" pitchFamily="18" charset="0"/>
                                </a:rPr>
                                <m:t>Multiplier</m:t>
                              </m:r>
                            </m:e>
                            <m:sub>
                              <m:r>
                                <m:rPr>
                                  <m:sty m:val="p"/>
                                </m:rPr>
                                <a:rPr lang="en-GB" sz="2400" b="0" i="0">
                                  <a:latin typeface="Cambria Math" panose="02040503050406030204" pitchFamily="18" charset="0"/>
                                  <a:ea typeface="Cambria Math" panose="02040503050406030204" pitchFamily="18" charset="0"/>
                                  <a:cs typeface="Cambria Math" panose="02040503050406030204" pitchFamily="18" charset="0"/>
                                </a:rPr>
                                <m:t>t</m:t>
                              </m:r>
                            </m:sub>
                          </m:sSub>
                          <m:r>
                            <a:rPr lang="en-GB" sz="2400" b="0" i="0">
                              <a:latin typeface="Cambria Math" panose="02040503050406030204" pitchFamily="18" charset="0"/>
                              <a:ea typeface="Cambria Math" panose="02040503050406030204" pitchFamily="18" charset="0"/>
                              <a:cs typeface="Cambria Math" panose="02040503050406030204" pitchFamily="18" charset="0"/>
                            </a:rPr>
                            <m:t>)</m:t>
                          </m:r>
                        </m:e>
                      </m:nary>
                      <m:r>
                        <a:rPr lang="es-CO" sz="2400" b="0" i="0" dirty="0">
                          <a:latin typeface="Cambria Math" panose="02040503050406030204" pitchFamily="18" charset="0"/>
                          <a:ea typeface="Cambria Math" panose="02040503050406030204" pitchFamily="18" charset="0"/>
                          <a:cs typeface="Cambria Math" panose="02040503050406030204" pitchFamily="18" charset="0"/>
                        </a:rPr>
                        <m:t>≤</m:t>
                      </m:r>
                      <m:d>
                        <m:dPr>
                          <m:ctrlPr>
                            <a:rPr lang="en-GB" sz="2400" i="1" dirty="0" smtClean="0">
                              <a:latin typeface="Cambria Math" panose="02040503050406030204" pitchFamily="18" charset="0"/>
                              <a:ea typeface="Cambria Math" panose="02040503050406030204" pitchFamily="18" charset="0"/>
                              <a:cs typeface="Cambria Math" panose="02040503050406030204" pitchFamily="18" charset="0"/>
                            </a:rPr>
                          </m:ctrlPr>
                        </m:dPr>
                        <m:e>
                          <m:r>
                            <m:rPr>
                              <m:sty m:val="p"/>
                            </m:rPr>
                            <a:rPr lang="en-GB" sz="2400" b="0" i="0" dirty="0" smtClean="0">
                              <a:latin typeface="Cambria Math" panose="02040503050406030204" pitchFamily="18" charset="0"/>
                              <a:ea typeface="Cambria Math" panose="02040503050406030204" pitchFamily="18" charset="0"/>
                              <a:cs typeface="Cambria Math" panose="02040503050406030204" pitchFamily="18" charset="0"/>
                            </a:rPr>
                            <m:t>or</m:t>
                          </m:r>
                          <m:r>
                            <a:rPr lang="en-GB" sz="2400" b="0" i="0" dirty="0" smtClean="0">
                              <a:latin typeface="Cambria Math" panose="02040503050406030204" pitchFamily="18" charset="0"/>
                              <a:ea typeface="Cambria Math" panose="02040503050406030204" pitchFamily="18" charset="0"/>
                              <a:cs typeface="Cambria Math" panose="02040503050406030204" pitchFamily="18" charset="0"/>
                            </a:rPr>
                            <m:t>=</m:t>
                          </m:r>
                        </m:e>
                      </m:d>
                      <m:r>
                        <a:rPr lang="en-GB" sz="2400" b="0" i="0" dirty="0" smtClean="0">
                          <a:latin typeface="Cambria Math" panose="02040503050406030204" pitchFamily="18" charset="0"/>
                          <a:ea typeface="Cambria Math" panose="02040503050406030204" pitchFamily="18" charset="0"/>
                          <a:cs typeface="Cambria Math" panose="02040503050406030204" pitchFamily="18" charset="0"/>
                        </a:rPr>
                        <m:t> </m:t>
                      </m:r>
                      <m:r>
                        <m:rPr>
                          <m:sty m:val="p"/>
                        </m:rPr>
                        <a:rPr lang="en-GB" sz="2400" b="0" i="0" dirty="0" smtClean="0">
                          <a:latin typeface="Cambria Math" panose="02040503050406030204" pitchFamily="18" charset="0"/>
                          <a:ea typeface="Cambria Math" panose="02040503050406030204" pitchFamily="18" charset="0"/>
                          <a:cs typeface="Cambria Math" panose="02040503050406030204" pitchFamily="18" charset="0"/>
                        </a:rPr>
                        <m:t>UDC</m:t>
                      </m:r>
                      <m:r>
                        <a:rPr lang="es-CO" sz="2400" b="0" i="0" dirty="0" smtClean="0">
                          <a:latin typeface="Cambria Math" panose="02040503050406030204" pitchFamily="18" charset="0"/>
                          <a:ea typeface="Cambria Math" panose="02040503050406030204" pitchFamily="18" charset="0"/>
                          <a:cs typeface="Cambria Math" panose="02040503050406030204" pitchFamily="18" charset="0"/>
                        </a:rPr>
                        <m:t> </m:t>
                      </m:r>
                      <m:r>
                        <m:rPr>
                          <m:sty m:val="p"/>
                        </m:rPr>
                        <a:rPr lang="es-CO" sz="2400" b="0" i="0" dirty="0" smtClean="0">
                          <a:latin typeface="Cambria Math" panose="02040503050406030204" pitchFamily="18" charset="0"/>
                          <a:ea typeface="Cambria Math" panose="02040503050406030204" pitchFamily="18" charset="0"/>
                          <a:cs typeface="Cambria Math" panose="02040503050406030204" pitchFamily="18" charset="0"/>
                        </a:rPr>
                        <m:t>constant</m:t>
                      </m:r>
                    </m:oMath>
                  </m:oMathPara>
                </a14:m>
                <a:endParaRPr lang="es-CO" sz="1800" dirty="0">
                  <a:effectLst/>
                  <a:latin typeface="Arial" panose="020B0604020202020204" pitchFamily="34" charset="0"/>
                  <a:ea typeface="Arial" panose="020B0604020202020204" pitchFamily="34" charset="0"/>
                </a:endParaRPr>
              </a:p>
            </p:txBody>
          </p:sp>
        </mc:Choice>
        <mc:Fallback xmlns="">
          <p:sp>
            <p:nvSpPr>
              <p:cNvPr id="6" name="TextBox 5">
                <a:extLst>
                  <a:ext uri="{FF2B5EF4-FFF2-40B4-BE49-F238E27FC236}">
                    <a16:creationId xmlns:a16="http://schemas.microsoft.com/office/drawing/2014/main" id="{3AAD924C-8A38-7681-9DBE-0E840A4F00D7}"/>
                  </a:ext>
                </a:extLst>
              </p:cNvPr>
              <p:cNvSpPr txBox="1">
                <a:spLocks noRot="1" noChangeAspect="1" noMove="1" noResize="1" noEditPoints="1" noAdjustHandles="1" noChangeArrowheads="1" noChangeShapeType="1" noTextEdit="1"/>
              </p:cNvSpPr>
              <p:nvPr/>
            </p:nvSpPr>
            <p:spPr>
              <a:xfrm>
                <a:off x="1385682" y="2312534"/>
                <a:ext cx="9088645" cy="1153777"/>
              </a:xfrm>
              <a:prstGeom prst="rect">
                <a:avLst/>
              </a:prstGeom>
              <a:blipFill>
                <a:blip r:embed="rId5"/>
                <a:stretch>
                  <a:fillRect l="-5439" t="-104301" b="-144086"/>
                </a:stretch>
              </a:blipFill>
            </p:spPr>
            <p:txBody>
              <a:bodyPr/>
              <a:lstStyle/>
              <a:p>
                <a:r>
                  <a:rPr lang="en-GB">
                    <a:noFill/>
                  </a:rPr>
                  <a:t> </a:t>
                </a:r>
              </a:p>
            </p:txBody>
          </p:sp>
        </mc:Fallback>
      </mc:AlternateContent>
      <p:sp>
        <p:nvSpPr>
          <p:cNvPr id="9" name="TextBox 8">
            <a:extLst>
              <a:ext uri="{FF2B5EF4-FFF2-40B4-BE49-F238E27FC236}">
                <a16:creationId xmlns:a16="http://schemas.microsoft.com/office/drawing/2014/main" id="{971AF72A-4019-EC73-0B7B-8E02340097F9}"/>
              </a:ext>
            </a:extLst>
          </p:cNvPr>
          <p:cNvSpPr txBox="1"/>
          <p:nvPr/>
        </p:nvSpPr>
        <p:spPr>
          <a:xfrm>
            <a:off x="934118" y="3952626"/>
            <a:ext cx="3314700" cy="2308324"/>
          </a:xfrm>
          <a:prstGeom prst="rect">
            <a:avLst/>
          </a:prstGeom>
          <a:noFill/>
        </p:spPr>
        <p:txBody>
          <a:bodyPr wrap="square" rtlCol="0">
            <a:spAutoFit/>
          </a:bodyPr>
          <a:lstStyle/>
          <a:p>
            <a:r>
              <a:rPr lang="en-GB" sz="2400" dirty="0">
                <a:latin typeface="Open Sans" panose="020B0606030504020204" pitchFamily="34" charset="0"/>
                <a:ea typeface="Open Sans" panose="020B0606030504020204" pitchFamily="34" charset="0"/>
                <a:cs typeface="Open Sans" panose="020B0606030504020204" pitchFamily="34" charset="0"/>
              </a:rPr>
              <a:t>which variable the constraint applies to</a:t>
            </a:r>
          </a:p>
          <a:p>
            <a:pPr marL="285750" indent="-285750">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New capacity,</a:t>
            </a:r>
          </a:p>
          <a:p>
            <a:pPr marL="285750" indent="-285750">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Total capacity, or</a:t>
            </a:r>
          </a:p>
          <a:p>
            <a:pPr marL="285750" indent="-285750">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Activity</a:t>
            </a:r>
          </a:p>
          <a:p>
            <a:endParaRPr lang="en-GB" sz="2400" dirty="0">
              <a:latin typeface="Open Sans" panose="020B0606030504020204" pitchFamily="34" charset="0"/>
              <a:ea typeface="Open Sans" panose="020B0606030504020204" pitchFamily="34" charset="0"/>
              <a:cs typeface="Open Sans" panose="020B0606030504020204" pitchFamily="34" charset="0"/>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429FDAC-5C92-A0B6-04F1-1F705BD0B2AD}"/>
                  </a:ext>
                </a:extLst>
              </p:cNvPr>
              <p:cNvSpPr txBox="1"/>
              <p:nvPr/>
            </p:nvSpPr>
            <p:spPr>
              <a:xfrm>
                <a:off x="7030686" y="3952626"/>
                <a:ext cx="2019300" cy="1938992"/>
              </a:xfrm>
              <a:prstGeom prst="rect">
                <a:avLst/>
              </a:prstGeom>
              <a:noFill/>
            </p:spPr>
            <p:txBody>
              <a:bodyPr wrap="square">
                <a:spAutoFit/>
              </a:bodyPr>
              <a:lstStyle/>
              <a:p>
                <a:r>
                  <a:rPr lang="en-GB" sz="2400" dirty="0">
                    <a:latin typeface="Open Sans" panose="020B0606030504020204" pitchFamily="34" charset="0"/>
                    <a:ea typeface="Open Sans" panose="020B0606030504020204" pitchFamily="34" charset="0"/>
                    <a:cs typeface="Open Sans" panose="020B0606030504020204" pitchFamily="34" charset="0"/>
                  </a:rPr>
                  <a:t>whether the equation is an inequality (</a:t>
                </a:r>
                <a14:m>
                  <m:oMath xmlns:m="http://schemas.openxmlformats.org/officeDocument/2006/math">
                    <m:r>
                      <a:rPr lang="es-CO" sz="2400" b="0" i="0" dirty="0" smtClean="0">
                        <a:latin typeface="Cambria Math" panose="02040503050406030204" pitchFamily="18" charset="0"/>
                        <a:ea typeface="Cambria Math" panose="02040503050406030204" pitchFamily="18" charset="0"/>
                        <a:cs typeface="Cambria Math" panose="02040503050406030204" pitchFamily="18" charset="0"/>
                      </a:rPr>
                      <m:t>≤</m:t>
                    </m:r>
                  </m:oMath>
                </a14:m>
                <a:r>
                  <a:rPr lang="en-GB" sz="2400" dirty="0">
                    <a:latin typeface="Open Sans" panose="020B0606030504020204" pitchFamily="34" charset="0"/>
                    <a:ea typeface="Open Sans" panose="020B0606030504020204" pitchFamily="34" charset="0"/>
                    <a:cs typeface="Open Sans" panose="020B0606030504020204" pitchFamily="34" charset="0"/>
                  </a:rPr>
                  <a:t>) or an equality (=).</a:t>
                </a:r>
              </a:p>
            </p:txBody>
          </p:sp>
        </mc:Choice>
        <mc:Fallback xmlns="">
          <p:sp>
            <p:nvSpPr>
              <p:cNvPr id="11" name="TextBox 10">
                <a:extLst>
                  <a:ext uri="{FF2B5EF4-FFF2-40B4-BE49-F238E27FC236}">
                    <a16:creationId xmlns:a16="http://schemas.microsoft.com/office/drawing/2014/main" id="{C429FDAC-5C92-A0B6-04F1-1F705BD0B2AD}"/>
                  </a:ext>
                </a:extLst>
              </p:cNvPr>
              <p:cNvSpPr txBox="1">
                <a:spLocks noRot="1" noChangeAspect="1" noMove="1" noResize="1" noEditPoints="1" noAdjustHandles="1" noChangeArrowheads="1" noChangeShapeType="1" noTextEdit="1"/>
              </p:cNvSpPr>
              <p:nvPr/>
            </p:nvSpPr>
            <p:spPr>
              <a:xfrm>
                <a:off x="7030686" y="3952626"/>
                <a:ext cx="2019300" cy="1938992"/>
              </a:xfrm>
              <a:prstGeom prst="rect">
                <a:avLst/>
              </a:prstGeom>
              <a:blipFill>
                <a:blip r:embed="rId6"/>
                <a:stretch>
                  <a:fillRect l="-4375" t="-2614" r="-8750" b="-6536"/>
                </a:stretch>
              </a:blipFill>
            </p:spPr>
            <p:txBody>
              <a:bodyPr/>
              <a:lstStyle/>
              <a:p>
                <a:r>
                  <a:rPr lang="en-GB">
                    <a:noFill/>
                  </a:rPr>
                  <a:t> </a:t>
                </a:r>
              </a:p>
            </p:txBody>
          </p:sp>
        </mc:Fallback>
      </mc:AlternateContent>
      <p:sp>
        <p:nvSpPr>
          <p:cNvPr id="12" name="TextBox 11">
            <a:extLst>
              <a:ext uri="{FF2B5EF4-FFF2-40B4-BE49-F238E27FC236}">
                <a16:creationId xmlns:a16="http://schemas.microsoft.com/office/drawing/2014/main" id="{067507B9-1525-F961-303A-BE7ADCCA68C4}"/>
              </a:ext>
            </a:extLst>
          </p:cNvPr>
          <p:cNvSpPr txBox="1"/>
          <p:nvPr/>
        </p:nvSpPr>
        <p:spPr>
          <a:xfrm>
            <a:off x="9431271" y="3952626"/>
            <a:ext cx="2019300" cy="1200329"/>
          </a:xfrm>
          <a:prstGeom prst="rect">
            <a:avLst/>
          </a:prstGeom>
          <a:noFill/>
        </p:spPr>
        <p:txBody>
          <a:bodyPr wrap="square">
            <a:spAutoFit/>
          </a:bodyPr>
          <a:lstStyle/>
          <a:p>
            <a:r>
              <a:rPr lang="en-GB" sz="2400" dirty="0">
                <a:latin typeface="Open Sans" panose="020B0606030504020204" pitchFamily="34" charset="0"/>
                <a:ea typeface="Open Sans" panose="020B0606030504020204" pitchFamily="34" charset="0"/>
                <a:cs typeface="Open Sans" panose="020B0606030504020204" pitchFamily="34" charset="0"/>
              </a:rPr>
              <a:t>the value of the UDC constant</a:t>
            </a:r>
          </a:p>
        </p:txBody>
      </p:sp>
      <p:sp>
        <p:nvSpPr>
          <p:cNvPr id="13" name="TextBox 12">
            <a:extLst>
              <a:ext uri="{FF2B5EF4-FFF2-40B4-BE49-F238E27FC236}">
                <a16:creationId xmlns:a16="http://schemas.microsoft.com/office/drawing/2014/main" id="{004DAF14-0BE2-2393-B91C-889D2C1A7F41}"/>
              </a:ext>
            </a:extLst>
          </p:cNvPr>
          <p:cNvSpPr txBox="1"/>
          <p:nvPr/>
        </p:nvSpPr>
        <p:spPr>
          <a:xfrm>
            <a:off x="4630102" y="3952626"/>
            <a:ext cx="2019300" cy="1938992"/>
          </a:xfrm>
          <a:prstGeom prst="rect">
            <a:avLst/>
          </a:prstGeom>
          <a:noFill/>
        </p:spPr>
        <p:txBody>
          <a:bodyPr wrap="square">
            <a:spAutoFit/>
          </a:bodyPr>
          <a:lstStyle/>
          <a:p>
            <a:r>
              <a:rPr lang="en-GB" sz="2400" dirty="0">
                <a:latin typeface="Open Sans" panose="020B0606030504020204" pitchFamily="34" charset="0"/>
                <a:ea typeface="Open Sans" panose="020B0606030504020204" pitchFamily="34" charset="0"/>
                <a:cs typeface="Open Sans" panose="020B0606030504020204" pitchFamily="34" charset="0"/>
              </a:rPr>
              <a:t>the value of the multiplier for each technology</a:t>
            </a:r>
          </a:p>
        </p:txBody>
      </p:sp>
      <p:cxnSp>
        <p:nvCxnSpPr>
          <p:cNvPr id="17" name="Straight Arrow Connector 16">
            <a:extLst>
              <a:ext uri="{FF2B5EF4-FFF2-40B4-BE49-F238E27FC236}">
                <a16:creationId xmlns:a16="http://schemas.microsoft.com/office/drawing/2014/main" id="{77376F95-11DA-4694-8C46-56F6B11F88AC}"/>
              </a:ext>
            </a:extLst>
          </p:cNvPr>
          <p:cNvCxnSpPr>
            <a:cxnSpLocks/>
            <a:endCxn id="13" idx="0"/>
          </p:cNvCxnSpPr>
          <p:nvPr/>
        </p:nvCxnSpPr>
        <p:spPr>
          <a:xfrm flipH="1">
            <a:off x="5639752" y="3217822"/>
            <a:ext cx="112187" cy="73480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4926809F-5DE8-9B32-60AE-C77CEF738F8B}"/>
              </a:ext>
            </a:extLst>
          </p:cNvPr>
          <p:cNvCxnSpPr>
            <a:cxnSpLocks/>
            <a:endCxn id="9" idx="0"/>
          </p:cNvCxnSpPr>
          <p:nvPr/>
        </p:nvCxnSpPr>
        <p:spPr>
          <a:xfrm flipH="1">
            <a:off x="2591468" y="3231065"/>
            <a:ext cx="1028984" cy="72156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4A9EEF6C-C3A8-5C26-961E-B2EBB546B442}"/>
              </a:ext>
            </a:extLst>
          </p:cNvPr>
          <p:cNvCxnSpPr>
            <a:cxnSpLocks/>
            <a:endCxn id="11" idx="0"/>
          </p:cNvCxnSpPr>
          <p:nvPr/>
        </p:nvCxnSpPr>
        <p:spPr>
          <a:xfrm>
            <a:off x="7291641" y="3231065"/>
            <a:ext cx="748695" cy="72156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70BE0347-7C34-846E-6E83-07782F474205}"/>
              </a:ext>
            </a:extLst>
          </p:cNvPr>
          <p:cNvCxnSpPr>
            <a:cxnSpLocks/>
            <a:endCxn id="12" idx="0"/>
          </p:cNvCxnSpPr>
          <p:nvPr/>
        </p:nvCxnSpPr>
        <p:spPr>
          <a:xfrm>
            <a:off x="8882984" y="3217822"/>
            <a:ext cx="1557937" cy="73480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7" name="synthesize (34)">
            <a:hlinkClick r:id="" action="ppaction://media"/>
            <a:extLst>
              <a:ext uri="{FF2B5EF4-FFF2-40B4-BE49-F238E27FC236}">
                <a16:creationId xmlns:a16="http://schemas.microsoft.com/office/drawing/2014/main" id="{DAABD44A-84A5-9294-3A28-D76CE2D59F4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4396" y="206291"/>
            <a:ext cx="1072539" cy="1072539"/>
          </a:xfrm>
          <a:prstGeom prst="rect">
            <a:avLst/>
          </a:prstGeom>
        </p:spPr>
      </p:pic>
    </p:spTree>
    <p:extLst>
      <p:ext uri="{BB962C8B-B14F-4D97-AF65-F5344CB8AC3E}">
        <p14:creationId xmlns:p14="http://schemas.microsoft.com/office/powerpoint/2010/main" val="1052998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48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6CEC9469-993A-6918-8F0A-44A2C6BAD341}"/>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1BDD010-8212-A46D-F8CC-9BA676879678}"/>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39</a:t>
            </a:fld>
            <a:endParaRPr lang="sv-SE" sz="1000" b="1" dirty="0">
              <a:solidFill>
                <a:schemeClr val="bg1"/>
              </a:solidFill>
            </a:endParaRPr>
          </a:p>
        </p:txBody>
      </p:sp>
      <p:sp>
        <p:nvSpPr>
          <p:cNvPr id="2" name="Rectangle 1">
            <a:extLst>
              <a:ext uri="{FF2B5EF4-FFF2-40B4-BE49-F238E27FC236}">
                <a16:creationId xmlns:a16="http://schemas.microsoft.com/office/drawing/2014/main" id="{7EBBDB9A-0784-83E3-ACDD-BCF3D876A827}"/>
              </a:ext>
            </a:extLst>
          </p:cNvPr>
          <p:cNvSpPr/>
          <p:nvPr/>
        </p:nvSpPr>
        <p:spPr>
          <a:xfrm>
            <a:off x="701472" y="110361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4.9.5 Reserve Margin Representation Part 1</a:t>
            </a:r>
          </a:p>
        </p:txBody>
      </p:sp>
      <p:sp>
        <p:nvSpPr>
          <p:cNvPr id="4" name="Title 10">
            <a:extLst>
              <a:ext uri="{FF2B5EF4-FFF2-40B4-BE49-F238E27FC236}">
                <a16:creationId xmlns:a16="http://schemas.microsoft.com/office/drawing/2014/main" id="{28997DD7-83C9-9F8A-B4B6-075DA8497CF9}"/>
              </a:ext>
            </a:extLst>
          </p:cNvPr>
          <p:cNvSpPr txBox="1">
            <a:spLocks/>
          </p:cNvSpPr>
          <p:nvPr/>
        </p:nvSpPr>
        <p:spPr>
          <a:xfrm>
            <a:off x="572885" y="11897"/>
            <a:ext cx="10714240" cy="1029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4.9 Reserve Margin in </a:t>
            </a:r>
            <a:r>
              <a:rPr lang="en-GB" sz="4400" dirty="0" err="1">
                <a:latin typeface="Open Sans"/>
                <a:ea typeface="Open Sans" panose="020B0606030504020204" pitchFamily="34" charset="0"/>
                <a:cs typeface="Open Sans" panose="020B0606030504020204" pitchFamily="34" charset="0"/>
                <a:sym typeface="Bodoni SvtyTwo ITC TT-Book"/>
              </a:rPr>
              <a:t>OSeMOSYS</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5" name="TextBox 4">
            <a:extLst>
              <a:ext uri="{FF2B5EF4-FFF2-40B4-BE49-F238E27FC236}">
                <a16:creationId xmlns:a16="http://schemas.microsoft.com/office/drawing/2014/main" id="{9EFC6FC2-958A-3325-96B6-3B72FFE3BA7A}"/>
              </a:ext>
            </a:extLst>
          </p:cNvPr>
          <p:cNvSpPr txBox="1"/>
          <p:nvPr/>
        </p:nvSpPr>
        <p:spPr>
          <a:xfrm>
            <a:off x="643006" y="1710137"/>
            <a:ext cx="10905988" cy="830997"/>
          </a:xfrm>
          <a:prstGeom prst="rect">
            <a:avLst/>
          </a:prstGeom>
          <a:noFill/>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Assuming a capacity factor of 1 for transmission technology, transmission capacity can serve as a proxy for the required total generation capacity.</a:t>
            </a:r>
            <a:endParaRPr lang="es-CO" sz="2400" dirty="0">
              <a:latin typeface="Open Sans" panose="020B0606030504020204" pitchFamily="34" charset="0"/>
              <a:ea typeface="Open Sans" panose="020B0606030504020204" pitchFamily="34" charset="0"/>
              <a:cs typeface="Open Sans" panose="020B0606030504020204" pitchFamily="34"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872BB43-DC22-E7E8-9C9C-6D04C5A1C98E}"/>
                  </a:ext>
                </a:extLst>
              </p:cNvPr>
              <p:cNvSpPr txBox="1"/>
              <p:nvPr/>
            </p:nvSpPr>
            <p:spPr>
              <a:xfrm>
                <a:off x="-362643" y="2590882"/>
                <a:ext cx="12357793" cy="1582228"/>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es-CO" sz="2200" b="0" i="1" smtClean="0">
                          <a:latin typeface="Cambria Math" panose="02040503050406030204" pitchFamily="18" charset="0"/>
                        </a:rPr>
                        <m:t>𝑇𝑟𝑎𝑛𝑠𝑚𝑖𝑠𝑠𝑖𝑜𝑛</m:t>
                      </m:r>
                      <m:r>
                        <a:rPr lang="es-CO" sz="2200" b="0" i="1" smtClean="0">
                          <a:latin typeface="Cambria Math" panose="02040503050406030204" pitchFamily="18" charset="0"/>
                        </a:rPr>
                        <m:t> </m:t>
                      </m:r>
                      <m:r>
                        <a:rPr lang="es-CO" sz="2200" b="0" i="1" smtClean="0">
                          <a:latin typeface="Cambria Math" panose="02040503050406030204" pitchFamily="18" charset="0"/>
                        </a:rPr>
                        <m:t>𝐶𝑎𝑝𝑎𝑐𝑖𝑡𝑦</m:t>
                      </m:r>
                      <m:r>
                        <a:rPr lang="es-CO" sz="2200" b="0" i="1" smtClean="0">
                          <a:latin typeface="Cambria Math" panose="02040503050406030204" pitchFamily="18" charset="0"/>
                        </a:rPr>
                        <m:t>∗</m:t>
                      </m:r>
                      <m:d>
                        <m:dPr>
                          <m:ctrlPr>
                            <a:rPr lang="es-CO" sz="2200" b="0" i="1" smtClean="0">
                              <a:latin typeface="Cambria Math" panose="02040503050406030204" pitchFamily="18" charset="0"/>
                            </a:rPr>
                          </m:ctrlPr>
                        </m:dPr>
                        <m:e>
                          <m:f>
                            <m:fPr>
                              <m:ctrlPr>
                                <a:rPr lang="es-CO" sz="2200" b="0" i="1" smtClean="0">
                                  <a:latin typeface="Cambria Math" panose="02040503050406030204" pitchFamily="18" charset="0"/>
                                </a:rPr>
                              </m:ctrlPr>
                            </m:fPr>
                            <m:num>
                              <m:r>
                                <a:rPr lang="es-CO" sz="2200" b="0" i="1" smtClean="0">
                                  <a:latin typeface="Cambria Math" panose="02040503050406030204" pitchFamily="18" charset="0"/>
                                </a:rPr>
                                <m:t>1</m:t>
                              </m:r>
                            </m:num>
                            <m:den>
                              <m:r>
                                <a:rPr lang="es-CO" sz="2200" b="0" i="1" smtClean="0">
                                  <a:latin typeface="Cambria Math" panose="02040503050406030204" pitchFamily="18" charset="0"/>
                                </a:rPr>
                                <m:t>𝑇𝑟𝑎𝑛𝑠𝑚𝑖𝑠𝑠𝑖𝑜𝑛</m:t>
                              </m:r>
                              <m:r>
                                <a:rPr lang="es-CO" sz="2200" b="0" i="1" smtClean="0">
                                  <a:latin typeface="Cambria Math" panose="02040503050406030204" pitchFamily="18" charset="0"/>
                                </a:rPr>
                                <m:t> </m:t>
                              </m:r>
                              <m:r>
                                <a:rPr lang="es-CO" sz="2200" b="0" i="1" smtClean="0">
                                  <a:latin typeface="Cambria Math" panose="02040503050406030204" pitchFamily="18" charset="0"/>
                                </a:rPr>
                                <m:t>𝑒𝑓𝑓𝑖𝑐𝑖𝑒𝑛𝑐𝑦</m:t>
                              </m:r>
                            </m:den>
                          </m:f>
                        </m:e>
                      </m:d>
                      <m:r>
                        <a:rPr lang="es-CO" sz="2200" b="0" i="1" smtClean="0">
                          <a:latin typeface="Cambria Math" panose="02040503050406030204" pitchFamily="18" charset="0"/>
                        </a:rPr>
                        <m:t>∗</m:t>
                      </m:r>
                      <m:d>
                        <m:dPr>
                          <m:ctrlPr>
                            <a:rPr lang="es-CO" sz="2200" i="1" smtClean="0">
                              <a:latin typeface="Cambria Math" panose="02040503050406030204" pitchFamily="18" charset="0"/>
                            </a:rPr>
                          </m:ctrlPr>
                        </m:dPr>
                        <m:e>
                          <m:r>
                            <a:rPr lang="es-CO" sz="2200" b="0" i="1" smtClean="0">
                              <a:latin typeface="Cambria Math" panose="02040503050406030204" pitchFamily="18" charset="0"/>
                            </a:rPr>
                            <m:t>1+</m:t>
                          </m:r>
                          <m:r>
                            <a:rPr lang="es-CO" sz="2200" b="0" i="1" smtClean="0">
                              <a:latin typeface="Cambria Math" panose="02040503050406030204" pitchFamily="18" charset="0"/>
                            </a:rPr>
                            <m:t>𝑅𝑒𝑠𝑒𝑟𝑣𝑒</m:t>
                          </m:r>
                          <m:r>
                            <a:rPr lang="es-CO" sz="2200" b="0" i="1" smtClean="0">
                              <a:latin typeface="Cambria Math" panose="02040503050406030204" pitchFamily="18" charset="0"/>
                            </a:rPr>
                            <m:t> </m:t>
                          </m:r>
                          <m:r>
                            <a:rPr lang="es-CO" sz="2200" b="0" i="1" smtClean="0">
                              <a:latin typeface="Cambria Math" panose="02040503050406030204" pitchFamily="18" charset="0"/>
                            </a:rPr>
                            <m:t>𝑀𝑎𝑟𝑔𝑖𝑛</m:t>
                          </m:r>
                        </m:e>
                      </m:d>
                      <m:r>
                        <a:rPr lang="es-CO" sz="2200" b="0" i="1" smtClean="0">
                          <a:latin typeface="Cambria Math" panose="02040503050406030204" pitchFamily="18" charset="0"/>
                        </a:rPr>
                        <m:t>&lt;</m:t>
                      </m:r>
                      <m:nary>
                        <m:naryPr>
                          <m:chr m:val="∑"/>
                          <m:supHide m:val="on"/>
                          <m:ctrlPr>
                            <a:rPr lang="es-CO" sz="2200" i="1" smtClean="0">
                              <a:latin typeface="Cambria Math" panose="02040503050406030204" pitchFamily="18" charset="0"/>
                            </a:rPr>
                          </m:ctrlPr>
                        </m:naryPr>
                        <m:sub>
                          <m:r>
                            <m:rPr>
                              <m:brk m:alnAt="7"/>
                            </m:rPr>
                            <a:rPr lang="es-CO" sz="2200" b="0" i="1" smtClean="0">
                              <a:latin typeface="Cambria Math" panose="02040503050406030204" pitchFamily="18" charset="0"/>
                            </a:rPr>
                            <m:t>𝑡</m:t>
                          </m:r>
                        </m:sub>
                        <m:sup/>
                        <m:e>
                          <m:d>
                            <m:dPr>
                              <m:ctrlPr>
                                <a:rPr lang="es-CO" sz="2200" i="1" smtClean="0">
                                  <a:latin typeface="Cambria Math" panose="02040503050406030204" pitchFamily="18" charset="0"/>
                                </a:rPr>
                              </m:ctrlPr>
                            </m:dPr>
                            <m:e>
                              <m:r>
                                <a:rPr lang="es-CO" sz="2200" b="0" i="1" smtClean="0">
                                  <a:latin typeface="Cambria Math" panose="02040503050406030204" pitchFamily="18" charset="0"/>
                                </a:rPr>
                                <m:t>𝑂𝑛</m:t>
                              </m:r>
                              <m:r>
                                <a:rPr lang="es-CO" sz="2200" b="0" i="1" smtClean="0">
                                  <a:latin typeface="Cambria Math" panose="02040503050406030204" pitchFamily="18" charset="0"/>
                                </a:rPr>
                                <m:t>−</m:t>
                              </m:r>
                              <m:r>
                                <a:rPr lang="es-CO" sz="2200" b="0" i="1" smtClean="0">
                                  <a:latin typeface="Cambria Math" panose="02040503050406030204" pitchFamily="18" charset="0"/>
                                </a:rPr>
                                <m:t>𝑔𝑟𝑖𝑑</m:t>
                              </m:r>
                              <m:r>
                                <a:rPr lang="es-CO" sz="2200" b="0" i="1" smtClean="0">
                                  <a:latin typeface="Cambria Math" panose="02040503050406030204" pitchFamily="18" charset="0"/>
                                </a:rPr>
                                <m:t> </m:t>
                              </m:r>
                              <m:r>
                                <a:rPr lang="es-CO" sz="2200" b="0" i="1" smtClean="0">
                                  <a:latin typeface="Cambria Math" panose="02040503050406030204" pitchFamily="18" charset="0"/>
                                </a:rPr>
                                <m:t>𝑡𝑒𝑐h𝑛𝑜𝑙𝑜𝑔𝑦</m:t>
                              </m:r>
                              <m:r>
                                <a:rPr lang="es-CO" sz="2200" b="0" i="1" smtClean="0">
                                  <a:latin typeface="Cambria Math" panose="02040503050406030204" pitchFamily="18" charset="0"/>
                                </a:rPr>
                                <m:t> </m:t>
                              </m:r>
                              <m:r>
                                <a:rPr lang="es-CO" sz="2200" b="0" i="1" smtClean="0">
                                  <a:latin typeface="Cambria Math" panose="02040503050406030204" pitchFamily="18" charset="0"/>
                                </a:rPr>
                                <m:t>𝑐𝑎𝑝𝑎𝑐𝑖𝑡𝑦</m:t>
                              </m:r>
                              <m:r>
                                <a:rPr lang="es-CO" sz="2200" b="0" i="1" smtClean="0">
                                  <a:latin typeface="Cambria Math" panose="02040503050406030204" pitchFamily="18" charset="0"/>
                                </a:rPr>
                                <m:t>∗</m:t>
                              </m:r>
                              <m:r>
                                <a:rPr lang="es-CO" sz="2200" b="0" i="1" smtClean="0">
                                  <a:latin typeface="Cambria Math" panose="02040503050406030204" pitchFamily="18" charset="0"/>
                                </a:rPr>
                                <m:t>𝐶𝑎𝑝𝑎𝑐𝑖𝑡𝑦</m:t>
                              </m:r>
                              <m:r>
                                <a:rPr lang="es-CO" sz="2200" b="0" i="1" smtClean="0">
                                  <a:latin typeface="Cambria Math" panose="02040503050406030204" pitchFamily="18" charset="0"/>
                                </a:rPr>
                                <m:t> </m:t>
                              </m:r>
                              <m:r>
                                <a:rPr lang="es-CO" sz="2200" b="0" i="1" smtClean="0">
                                  <a:latin typeface="Cambria Math" panose="02040503050406030204" pitchFamily="18" charset="0"/>
                                </a:rPr>
                                <m:t>𝑐𝑟𝑒𝑑𝑖𝑡</m:t>
                              </m:r>
                            </m:e>
                          </m:d>
                        </m:e>
                      </m:nary>
                    </m:oMath>
                  </m:oMathPara>
                </a14:m>
                <a:endParaRPr lang="es-CO" sz="2200" dirty="0"/>
              </a:p>
            </p:txBody>
          </p:sp>
        </mc:Choice>
        <mc:Fallback xmlns="">
          <p:sp>
            <p:nvSpPr>
              <p:cNvPr id="6" name="TextBox 5">
                <a:extLst>
                  <a:ext uri="{FF2B5EF4-FFF2-40B4-BE49-F238E27FC236}">
                    <a16:creationId xmlns:a16="http://schemas.microsoft.com/office/drawing/2014/main" id="{C872BB43-DC22-E7E8-9C9C-6D04C5A1C98E}"/>
                  </a:ext>
                </a:extLst>
              </p:cNvPr>
              <p:cNvSpPr txBox="1">
                <a:spLocks noRot="1" noChangeAspect="1" noMove="1" noResize="1" noEditPoints="1" noAdjustHandles="1" noChangeArrowheads="1" noChangeShapeType="1" noTextEdit="1"/>
              </p:cNvSpPr>
              <p:nvPr/>
            </p:nvSpPr>
            <p:spPr>
              <a:xfrm>
                <a:off x="-362643" y="2590882"/>
                <a:ext cx="12357793" cy="1582228"/>
              </a:xfrm>
              <a:prstGeom prst="rect">
                <a:avLst/>
              </a:prstGeom>
              <a:blipFill>
                <a:blip r:embed="rId5"/>
                <a:stretch>
                  <a:fillRect/>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8E86C80-CA1D-5725-BB73-D0A824989899}"/>
                  </a:ext>
                </a:extLst>
              </p:cNvPr>
              <p:cNvSpPr txBox="1"/>
              <p:nvPr/>
            </p:nvSpPr>
            <p:spPr>
              <a:xfrm>
                <a:off x="-249306" y="4908382"/>
                <a:ext cx="11798300" cy="1582228"/>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es-CO" sz="2200" i="1" smtClean="0">
                          <a:latin typeface="Cambria Math" panose="02040503050406030204" pitchFamily="18" charset="0"/>
                        </a:rPr>
                        <m:t>𝑇𝑟𝑎𝑛𝑠𝑚𝑖𝑠𝑠𝑖𝑜𝑛</m:t>
                      </m:r>
                      <m:r>
                        <a:rPr lang="es-CO" sz="2200" i="1" smtClean="0">
                          <a:latin typeface="Cambria Math" panose="02040503050406030204" pitchFamily="18" charset="0"/>
                        </a:rPr>
                        <m:t> </m:t>
                      </m:r>
                      <m:r>
                        <a:rPr lang="es-CO" sz="2200" i="1" smtClean="0">
                          <a:latin typeface="Cambria Math" panose="02040503050406030204" pitchFamily="18" charset="0"/>
                        </a:rPr>
                        <m:t>𝐶𝑎𝑝𝑎𝑐𝑖𝑡𝑦</m:t>
                      </m:r>
                      <m:r>
                        <a:rPr lang="es-CO" sz="2200" i="1" smtClean="0">
                          <a:latin typeface="Cambria Math" panose="02040503050406030204" pitchFamily="18" charset="0"/>
                        </a:rPr>
                        <m:t>∗</m:t>
                      </m:r>
                      <m:d>
                        <m:dPr>
                          <m:ctrlPr>
                            <a:rPr lang="es-CO" sz="2200" i="1">
                              <a:latin typeface="Cambria Math" panose="02040503050406030204" pitchFamily="18" charset="0"/>
                            </a:rPr>
                          </m:ctrlPr>
                        </m:dPr>
                        <m:e>
                          <m:f>
                            <m:fPr>
                              <m:ctrlPr>
                                <a:rPr lang="es-CO" sz="2200" i="1">
                                  <a:latin typeface="Cambria Math" panose="02040503050406030204" pitchFamily="18" charset="0"/>
                                </a:rPr>
                              </m:ctrlPr>
                            </m:fPr>
                            <m:num>
                              <m:r>
                                <a:rPr lang="es-CO" sz="2200" i="1">
                                  <a:latin typeface="Cambria Math" panose="02040503050406030204" pitchFamily="18" charset="0"/>
                                </a:rPr>
                                <m:t>1</m:t>
                              </m:r>
                            </m:num>
                            <m:den>
                              <m:r>
                                <a:rPr lang="es-CO" sz="2200" i="1">
                                  <a:latin typeface="Cambria Math" panose="02040503050406030204" pitchFamily="18" charset="0"/>
                                </a:rPr>
                                <m:t>𝑇𝑟𝑎𝑛𝑠𝑚𝑖𝑠𝑠𝑖𝑜𝑛</m:t>
                              </m:r>
                              <m:r>
                                <a:rPr lang="es-CO" sz="2200" i="1">
                                  <a:latin typeface="Cambria Math" panose="02040503050406030204" pitchFamily="18" charset="0"/>
                                </a:rPr>
                                <m:t> </m:t>
                              </m:r>
                              <m:r>
                                <a:rPr lang="es-CO" sz="2200" i="1">
                                  <a:latin typeface="Cambria Math" panose="02040503050406030204" pitchFamily="18" charset="0"/>
                                </a:rPr>
                                <m:t>𝑒𝑓𝑓𝑖𝑐𝑖𝑒𝑛𝑐𝑦</m:t>
                              </m:r>
                            </m:den>
                          </m:f>
                        </m:e>
                      </m:d>
                      <m:r>
                        <a:rPr lang="es-CO" sz="2200" i="1">
                          <a:latin typeface="Cambria Math" panose="02040503050406030204" pitchFamily="18" charset="0"/>
                        </a:rPr>
                        <m:t>∗</m:t>
                      </m:r>
                      <m:d>
                        <m:dPr>
                          <m:ctrlPr>
                            <a:rPr lang="es-CO" sz="2200" i="1">
                              <a:latin typeface="Cambria Math" panose="02040503050406030204" pitchFamily="18" charset="0"/>
                            </a:rPr>
                          </m:ctrlPr>
                        </m:dPr>
                        <m:e>
                          <m:r>
                            <a:rPr lang="es-CO" sz="2200" i="1">
                              <a:latin typeface="Cambria Math" panose="02040503050406030204" pitchFamily="18" charset="0"/>
                            </a:rPr>
                            <m:t>1+</m:t>
                          </m:r>
                          <m:r>
                            <a:rPr lang="es-CO" sz="2200" i="1">
                              <a:latin typeface="Cambria Math" panose="02040503050406030204" pitchFamily="18" charset="0"/>
                            </a:rPr>
                            <m:t>𝑅𝑒𝑠𝑒𝑟𝑣𝑒</m:t>
                          </m:r>
                          <m:r>
                            <a:rPr lang="es-CO" sz="2200" i="1">
                              <a:latin typeface="Cambria Math" panose="02040503050406030204" pitchFamily="18" charset="0"/>
                            </a:rPr>
                            <m:t> </m:t>
                          </m:r>
                          <m:r>
                            <a:rPr lang="es-CO" sz="2200" i="1">
                              <a:latin typeface="Cambria Math" panose="02040503050406030204" pitchFamily="18" charset="0"/>
                            </a:rPr>
                            <m:t>𝑀𝑎𝑟𝑔𝑖𝑛</m:t>
                          </m:r>
                        </m:e>
                      </m:d>
                      <m:r>
                        <a:rPr lang="es-CO" sz="2200" b="0" i="1" smtClean="0">
                          <a:latin typeface="Cambria Math" panose="02040503050406030204" pitchFamily="18" charset="0"/>
                        </a:rPr>
                        <m:t>−</m:t>
                      </m:r>
                      <m:nary>
                        <m:naryPr>
                          <m:chr m:val="∑"/>
                          <m:supHide m:val="on"/>
                          <m:ctrlPr>
                            <a:rPr lang="es-CO" sz="2200" b="0" i="1" smtClean="0">
                              <a:latin typeface="Cambria Math" panose="02040503050406030204" pitchFamily="18" charset="0"/>
                            </a:rPr>
                          </m:ctrlPr>
                        </m:naryPr>
                        <m:sub>
                          <m:r>
                            <m:rPr>
                              <m:brk m:alnAt="7"/>
                            </m:rPr>
                            <a:rPr lang="es-CO" sz="2200" b="0" i="1" smtClean="0">
                              <a:latin typeface="Cambria Math" panose="02040503050406030204" pitchFamily="18" charset="0"/>
                            </a:rPr>
                            <m:t>𝑡</m:t>
                          </m:r>
                        </m:sub>
                        <m:sup/>
                        <m:e>
                          <m:d>
                            <m:dPr>
                              <m:ctrlPr>
                                <a:rPr lang="es-CO" sz="2200" b="0" i="1" smtClean="0">
                                  <a:latin typeface="Cambria Math" panose="02040503050406030204" pitchFamily="18" charset="0"/>
                                </a:rPr>
                              </m:ctrlPr>
                            </m:dPr>
                            <m:e>
                              <m:r>
                                <a:rPr lang="es-CO" sz="2200" b="0" i="1" smtClean="0">
                                  <a:latin typeface="Cambria Math" panose="02040503050406030204" pitchFamily="18" charset="0"/>
                                </a:rPr>
                                <m:t>𝑂𝑛</m:t>
                              </m:r>
                              <m:r>
                                <a:rPr lang="es-CO" sz="2200" b="0" i="1" smtClean="0">
                                  <a:latin typeface="Cambria Math" panose="02040503050406030204" pitchFamily="18" charset="0"/>
                                </a:rPr>
                                <m:t>−</m:t>
                              </m:r>
                              <m:r>
                                <a:rPr lang="es-CO" sz="2200" b="0" i="1" smtClean="0">
                                  <a:latin typeface="Cambria Math" panose="02040503050406030204" pitchFamily="18" charset="0"/>
                                </a:rPr>
                                <m:t>𝑔𝑟𝑖𝑑</m:t>
                              </m:r>
                              <m:r>
                                <a:rPr lang="es-CO" sz="2200" b="0" i="1" smtClean="0">
                                  <a:latin typeface="Cambria Math" panose="02040503050406030204" pitchFamily="18" charset="0"/>
                                </a:rPr>
                                <m:t> </m:t>
                              </m:r>
                              <m:r>
                                <a:rPr lang="es-CO" sz="2200" b="0" i="1" smtClean="0">
                                  <a:latin typeface="Cambria Math" panose="02040503050406030204" pitchFamily="18" charset="0"/>
                                </a:rPr>
                                <m:t>𝑡𝑒𝑐h𝑛𝑜𝑙𝑜𝑔𝑦</m:t>
                              </m:r>
                              <m:r>
                                <a:rPr lang="es-CO" sz="2200" b="0" i="1" smtClean="0">
                                  <a:latin typeface="Cambria Math" panose="02040503050406030204" pitchFamily="18" charset="0"/>
                                </a:rPr>
                                <m:t> </m:t>
                              </m:r>
                              <m:r>
                                <a:rPr lang="es-CO" sz="2200" b="0" i="1" smtClean="0">
                                  <a:latin typeface="Cambria Math" panose="02040503050406030204" pitchFamily="18" charset="0"/>
                                </a:rPr>
                                <m:t>𝑐𝑎𝑝𝑎𝑐𝑖𝑡𝑦</m:t>
                              </m:r>
                              <m:r>
                                <a:rPr lang="es-CO" sz="2200" b="0" i="1" smtClean="0">
                                  <a:latin typeface="Cambria Math" panose="02040503050406030204" pitchFamily="18" charset="0"/>
                                </a:rPr>
                                <m:t>∗</m:t>
                              </m:r>
                              <m:r>
                                <a:rPr lang="es-CO" sz="2200" b="0" i="1" smtClean="0">
                                  <a:latin typeface="Cambria Math" panose="02040503050406030204" pitchFamily="18" charset="0"/>
                                </a:rPr>
                                <m:t>𝐶𝑎𝑝𝑎𝑐𝑖𝑡𝑦</m:t>
                              </m:r>
                              <m:r>
                                <a:rPr lang="es-CO" sz="2200" b="0" i="1" smtClean="0">
                                  <a:latin typeface="Cambria Math" panose="02040503050406030204" pitchFamily="18" charset="0"/>
                                </a:rPr>
                                <m:t> </m:t>
                              </m:r>
                              <m:r>
                                <a:rPr lang="es-CO" sz="2200" b="0" i="1" smtClean="0">
                                  <a:latin typeface="Cambria Math" panose="02040503050406030204" pitchFamily="18" charset="0"/>
                                </a:rPr>
                                <m:t>𝑐𝑟𝑒𝑑𝑖𝑡</m:t>
                              </m:r>
                            </m:e>
                          </m:d>
                        </m:e>
                      </m:nary>
                      <m:r>
                        <a:rPr lang="es-CO" sz="2200" b="0" i="1" smtClean="0">
                          <a:latin typeface="Cambria Math" panose="02040503050406030204" pitchFamily="18" charset="0"/>
                        </a:rPr>
                        <m:t>&lt;0</m:t>
                      </m:r>
                    </m:oMath>
                  </m:oMathPara>
                </a14:m>
                <a:endParaRPr lang="es-CO" sz="2200" dirty="0"/>
              </a:p>
            </p:txBody>
          </p:sp>
        </mc:Choice>
        <mc:Fallback xmlns="">
          <p:sp>
            <p:nvSpPr>
              <p:cNvPr id="7" name="TextBox 6">
                <a:extLst>
                  <a:ext uri="{FF2B5EF4-FFF2-40B4-BE49-F238E27FC236}">
                    <a16:creationId xmlns:a16="http://schemas.microsoft.com/office/drawing/2014/main" id="{28E86C80-CA1D-5725-BB73-D0A824989899}"/>
                  </a:ext>
                </a:extLst>
              </p:cNvPr>
              <p:cNvSpPr txBox="1">
                <a:spLocks noRot="1" noChangeAspect="1" noMove="1" noResize="1" noEditPoints="1" noAdjustHandles="1" noChangeArrowheads="1" noChangeShapeType="1" noTextEdit="1"/>
              </p:cNvSpPr>
              <p:nvPr/>
            </p:nvSpPr>
            <p:spPr>
              <a:xfrm>
                <a:off x="-249306" y="4908382"/>
                <a:ext cx="11798300" cy="1582228"/>
              </a:xfrm>
              <a:prstGeom prst="rect">
                <a:avLst/>
              </a:prstGeom>
              <a:blipFill>
                <a:blip r:embed="rId6"/>
                <a:stretch>
                  <a:fillRect/>
                </a:stretch>
              </a:blipFill>
            </p:spPr>
            <p:txBody>
              <a:bodyPr/>
              <a:lstStyle/>
              <a:p>
                <a:r>
                  <a:rPr lang="es-CO">
                    <a:noFill/>
                  </a:rPr>
                  <a:t> </a:t>
                </a:r>
              </a:p>
            </p:txBody>
          </p:sp>
        </mc:Fallback>
      </mc:AlternateContent>
      <p:sp>
        <p:nvSpPr>
          <p:cNvPr id="8" name="TextBox 7">
            <a:extLst>
              <a:ext uri="{FF2B5EF4-FFF2-40B4-BE49-F238E27FC236}">
                <a16:creationId xmlns:a16="http://schemas.microsoft.com/office/drawing/2014/main" id="{0B052C21-C91E-670E-F814-1B0B7A1B6D4B}"/>
              </a:ext>
            </a:extLst>
          </p:cNvPr>
          <p:cNvSpPr txBox="1"/>
          <p:nvPr/>
        </p:nvSpPr>
        <p:spPr>
          <a:xfrm>
            <a:off x="643006" y="4346965"/>
            <a:ext cx="10905988" cy="461665"/>
          </a:xfrm>
          <a:prstGeom prst="rect">
            <a:avLst/>
          </a:prstGeom>
          <a:noFill/>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Reorganizing to adhere to the standard format of UDC:</a:t>
            </a:r>
            <a:r>
              <a:rPr lang="es-CO" sz="2400" dirty="0">
                <a:latin typeface="Open Sans" panose="020B0606030504020204" pitchFamily="34" charset="0"/>
                <a:ea typeface="Open Sans" panose="020B0606030504020204" pitchFamily="34" charset="0"/>
                <a:cs typeface="Open Sans" panose="020B0606030504020204" pitchFamily="34" charset="0"/>
              </a:rPr>
              <a:t> </a:t>
            </a:r>
          </a:p>
        </p:txBody>
      </p:sp>
      <p:pic>
        <p:nvPicPr>
          <p:cNvPr id="9" name="synthesize (35)">
            <a:hlinkClick r:id="" action="ppaction://media"/>
            <a:extLst>
              <a:ext uri="{FF2B5EF4-FFF2-40B4-BE49-F238E27FC236}">
                <a16:creationId xmlns:a16="http://schemas.microsoft.com/office/drawing/2014/main" id="{D45DB399-6FFF-1296-4C6B-989089DB5D7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14708" y="226111"/>
            <a:ext cx="902154" cy="902154"/>
          </a:xfrm>
          <a:prstGeom prst="rect">
            <a:avLst/>
          </a:prstGeom>
        </p:spPr>
      </p:pic>
    </p:spTree>
    <p:extLst>
      <p:ext uri="{BB962C8B-B14F-4D97-AF65-F5344CB8AC3E}">
        <p14:creationId xmlns:p14="http://schemas.microsoft.com/office/powerpoint/2010/main" val="3167702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82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DABEFE3E-B94E-764D-B228-34183DF96BE4}"/>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4F97FF32-19EA-CA9C-6E25-36C3DFB14C2A}"/>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4</a:t>
            </a:fld>
            <a:endParaRPr lang="sv-SE" sz="1000" b="1" dirty="0">
              <a:solidFill>
                <a:schemeClr val="bg1"/>
              </a:solidFill>
            </a:endParaRPr>
          </a:p>
        </p:txBody>
      </p:sp>
      <p:sp>
        <p:nvSpPr>
          <p:cNvPr id="2" name="Rectangle 1">
            <a:extLst>
              <a:ext uri="{FF2B5EF4-FFF2-40B4-BE49-F238E27FC236}">
                <a16:creationId xmlns:a16="http://schemas.microsoft.com/office/drawing/2014/main" id="{22D93653-A664-0C14-958E-ABEBBEB3C946}"/>
              </a:ext>
            </a:extLst>
          </p:cNvPr>
          <p:cNvSpPr/>
          <p:nvPr/>
        </p:nvSpPr>
        <p:spPr>
          <a:xfrm>
            <a:off x="687190" y="1114161"/>
            <a:ext cx="773637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4.1.2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Capacity &amp; Activity for Power Plants - Example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5" name="Picture 3" descr="Graphical user interface, text&#10;&#10;Description automatically generated">
            <a:extLst>
              <a:ext uri="{FF2B5EF4-FFF2-40B4-BE49-F238E27FC236}">
                <a16:creationId xmlns:a16="http://schemas.microsoft.com/office/drawing/2014/main" id="{5B368647-D860-FE06-58BC-2078A15BEF44}"/>
              </a:ext>
            </a:extLst>
          </p:cNvPr>
          <p:cNvPicPr>
            <a:picLocks noChangeAspect="1"/>
          </p:cNvPicPr>
          <p:nvPr/>
        </p:nvPicPr>
        <p:blipFill>
          <a:blip r:embed="rId6"/>
          <a:srcRect t="21070" b="18024"/>
          <a:stretch>
            <a:fillRect/>
          </a:stretch>
        </p:blipFill>
        <p:spPr>
          <a:xfrm>
            <a:off x="329172" y="2474259"/>
            <a:ext cx="11302984" cy="2635623"/>
          </a:xfrm>
          <a:prstGeom prst="rect">
            <a:avLst/>
          </a:prstGeom>
        </p:spPr>
      </p:pic>
      <p:sp>
        <p:nvSpPr>
          <p:cNvPr id="6" name="TextBox 5">
            <a:extLst>
              <a:ext uri="{FF2B5EF4-FFF2-40B4-BE49-F238E27FC236}">
                <a16:creationId xmlns:a16="http://schemas.microsoft.com/office/drawing/2014/main" id="{FC6C8BF4-3C4E-D90F-AAD7-E74E91524C02}"/>
              </a:ext>
            </a:extLst>
          </p:cNvPr>
          <p:cNvSpPr txBox="1"/>
          <p:nvPr/>
        </p:nvSpPr>
        <p:spPr>
          <a:xfrm>
            <a:off x="457724" y="6171712"/>
            <a:ext cx="1072289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panose="020B0606030504020204" pitchFamily="34" charset="0"/>
                <a:ea typeface="Open Sans" panose="020B0606030504020204" pitchFamily="34" charset="0"/>
                <a:cs typeface="Open Sans" panose="020B0606030504020204" pitchFamily="34" charset="0"/>
              </a:rPr>
              <a:t>(</a:t>
            </a:r>
            <a:r>
              <a:rPr lang="en-GB" sz="1000" dirty="0" err="1">
                <a:latin typeface="Open Sans" panose="020B0606030504020204" pitchFamily="34" charset="0"/>
                <a:ea typeface="Open Sans" panose="020B0606030504020204" pitchFamily="34" charset="0"/>
                <a:cs typeface="Open Sans" panose="020B0606030504020204" pitchFamily="34" charset="0"/>
              </a:rPr>
              <a:t>Taliotis</a:t>
            </a:r>
            <a:r>
              <a:rPr lang="en-GB" sz="1000" dirty="0">
                <a:latin typeface="Open Sans" panose="020B0606030504020204" pitchFamily="34" charset="0"/>
                <a:ea typeface="Open Sans" panose="020B0606030504020204" pitchFamily="34" charset="0"/>
                <a:cs typeface="Open Sans" panose="020B0606030504020204" pitchFamily="34" charset="0"/>
              </a:rPr>
              <a:t> et al. (2018),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licensed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8"/>
              </a:rPr>
              <a:t>CC BY 4.0</a:t>
            </a:r>
            <a:r>
              <a:rPr lang="en-GB" sz="1000" dirty="0">
                <a:latin typeface="Open Sans" panose="020B0606030504020204" pitchFamily="34" charset="0"/>
                <a:ea typeface="Open Sans" panose="020B0606030504020204" pitchFamily="34" charset="0"/>
                <a:cs typeface="Open Sans" panose="020B0606030504020204" pitchFamily="34" charset="0"/>
              </a:rPr>
              <a:t>; made using images from: D Harris, </a:t>
            </a:r>
            <a:r>
              <a:rPr lang="en-GB" sz="1000" dirty="0">
                <a:latin typeface="Open Sans" panose="020B0606030504020204" pitchFamily="34" charset="0"/>
                <a:ea typeface="Open Sans" panose="020B0606030504020204" pitchFamily="34" charset="0"/>
                <a:cs typeface="Open Sans" panose="020B0606030504020204" pitchFamily="34" charset="0"/>
                <a:hlinkClick r:id="rId9"/>
              </a:rPr>
              <a:t>image</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0"/>
              </a:rPr>
              <a:t>CC BY SA 2.0</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err="1">
                <a:latin typeface="Open Sans" panose="020B0606030504020204" pitchFamily="34" charset="0"/>
                <a:ea typeface="Open Sans" panose="020B0606030504020204" pitchFamily="34" charset="0"/>
                <a:cs typeface="Open Sans" panose="020B0606030504020204" pitchFamily="34" charset="0"/>
              </a:rPr>
              <a:t>Zygimantus</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1"/>
              </a:rPr>
              <a:t>image</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2"/>
              </a:rPr>
              <a:t>CC BY SA 4.0</a:t>
            </a:r>
            <a:r>
              <a:rPr lang="en-GB" sz="1000" dirty="0">
                <a:latin typeface="Open Sans" panose="020B0606030504020204" pitchFamily="34" charset="0"/>
                <a:ea typeface="Open Sans" panose="020B0606030504020204" pitchFamily="34" charset="0"/>
                <a:cs typeface="Open Sans" panose="020B0606030504020204" pitchFamily="34" charset="0"/>
              </a:rPr>
              <a:t>; Party Pop, </a:t>
            </a:r>
            <a:r>
              <a:rPr lang="en-GB" sz="1000" dirty="0">
                <a:latin typeface="Open Sans" panose="020B0606030504020204" pitchFamily="34" charset="0"/>
                <a:ea typeface="Open Sans" panose="020B0606030504020204" pitchFamily="34" charset="0"/>
                <a:cs typeface="Open Sans" panose="020B0606030504020204" pitchFamily="34" charset="0"/>
                <a:hlinkClick r:id="rId13"/>
              </a:rPr>
              <a:t>image</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4"/>
              </a:rPr>
              <a:t>CC BY-SA 3.0</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pic>
        <p:nvPicPr>
          <p:cNvPr id="7" name="synthesize (10)">
            <a:hlinkClick r:id="" action="ppaction://media"/>
            <a:extLst>
              <a:ext uri="{FF2B5EF4-FFF2-40B4-BE49-F238E27FC236}">
                <a16:creationId xmlns:a16="http://schemas.microsoft.com/office/drawing/2014/main" id="{ADCA8F79-86DB-84E4-E4AB-A67FA8628CDD}"/>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650186" y="172794"/>
            <a:ext cx="974766" cy="974766"/>
          </a:xfrm>
          <a:prstGeom prst="rect">
            <a:avLst/>
          </a:prstGeom>
        </p:spPr>
      </p:pic>
      <p:sp>
        <p:nvSpPr>
          <p:cNvPr id="8" name="Title 10">
            <a:extLst>
              <a:ext uri="{FF2B5EF4-FFF2-40B4-BE49-F238E27FC236}">
                <a16:creationId xmlns:a16="http://schemas.microsoft.com/office/drawing/2014/main" id="{76C98067-1AA8-B2F2-ED0E-9FC1CE871FBC}"/>
              </a:ext>
            </a:extLst>
          </p:cNvPr>
          <p:cNvSpPr txBox="1">
            <a:spLocks/>
          </p:cNvSpPr>
          <p:nvPr/>
        </p:nvSpPr>
        <p:spPr>
          <a:xfrm>
            <a:off x="457724" y="-399221"/>
            <a:ext cx="1065879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4.1 Key Parameters in </a:t>
            </a:r>
            <a:r>
              <a:rPr lang="en-GB" sz="4400" dirty="0" err="1">
                <a:latin typeface="Open Sans"/>
                <a:ea typeface="Open Sans" panose="020B0606030504020204" pitchFamily="34" charset="0"/>
                <a:cs typeface="Open Sans" panose="020B0606030504020204" pitchFamily="34" charset="0"/>
                <a:sym typeface="Bodoni SvtyTwo ITC TT-Book"/>
              </a:rPr>
              <a:t>OSeMOSYS</a:t>
            </a:r>
            <a:r>
              <a:rPr lang="en-GB" sz="4400" dirty="0">
                <a:latin typeface="Open Sans"/>
                <a:ea typeface="Open Sans" panose="020B0606030504020204" pitchFamily="34" charset="0"/>
                <a:cs typeface="Open Sans" panose="020B0606030504020204" pitchFamily="34" charset="0"/>
                <a:sym typeface="Bodoni SvtyTwo ITC TT-Book"/>
              </a:rPr>
              <a:t> </a:t>
            </a:r>
          </a:p>
        </p:txBody>
      </p:sp>
    </p:spTree>
    <p:extLst>
      <p:ext uri="{BB962C8B-B14F-4D97-AF65-F5344CB8AC3E}">
        <p14:creationId xmlns:p14="http://schemas.microsoft.com/office/powerpoint/2010/main" val="240856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67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6950BFC3-D8DA-4A85-94F7-54DA5524770B}">
      <p188:commentRel xmlns:p188="http://schemas.microsoft.com/office/powerpoint/2018/8/main" r:id="rId5"/>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341E8FC3-D24F-BD7E-C470-EA6A61E027AB}"/>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A9E9E196-829D-016B-9987-3BAD7E6AFDDE}"/>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40</a:t>
            </a:fld>
            <a:endParaRPr lang="sv-SE" sz="1000" b="1" dirty="0">
              <a:solidFill>
                <a:schemeClr val="bg1"/>
              </a:solidFill>
            </a:endParaRPr>
          </a:p>
        </p:txBody>
      </p:sp>
      <p:sp>
        <p:nvSpPr>
          <p:cNvPr id="2" name="Rectangle 1">
            <a:extLst>
              <a:ext uri="{FF2B5EF4-FFF2-40B4-BE49-F238E27FC236}">
                <a16:creationId xmlns:a16="http://schemas.microsoft.com/office/drawing/2014/main" id="{092AAEA8-7CBF-5FB2-C8C0-356AD75D681C}"/>
              </a:ext>
            </a:extLst>
          </p:cNvPr>
          <p:cNvSpPr/>
          <p:nvPr/>
        </p:nvSpPr>
        <p:spPr>
          <a:xfrm>
            <a:off x="701472" y="110361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4.9.6 Reserve Margin Representation Part 2</a:t>
            </a:r>
          </a:p>
        </p:txBody>
      </p:sp>
      <p:sp>
        <p:nvSpPr>
          <p:cNvPr id="4" name="Title 10">
            <a:extLst>
              <a:ext uri="{FF2B5EF4-FFF2-40B4-BE49-F238E27FC236}">
                <a16:creationId xmlns:a16="http://schemas.microsoft.com/office/drawing/2014/main" id="{B20DCF34-ABA3-9C23-CB58-A348A8A027E2}"/>
              </a:ext>
            </a:extLst>
          </p:cNvPr>
          <p:cNvSpPr txBox="1">
            <a:spLocks/>
          </p:cNvSpPr>
          <p:nvPr/>
        </p:nvSpPr>
        <p:spPr>
          <a:xfrm>
            <a:off x="572885" y="11897"/>
            <a:ext cx="10714240" cy="1029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4.9 Reserve Margin in </a:t>
            </a:r>
            <a:r>
              <a:rPr lang="en-GB" sz="4400" dirty="0" err="1">
                <a:latin typeface="Open Sans"/>
                <a:ea typeface="Open Sans" panose="020B0606030504020204" pitchFamily="34" charset="0"/>
                <a:cs typeface="Open Sans" panose="020B0606030504020204" pitchFamily="34" charset="0"/>
                <a:sym typeface="Bodoni SvtyTwo ITC TT-Book"/>
              </a:rPr>
              <a:t>OSeMOSYS</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5" name="TextBox 4">
            <a:extLst>
              <a:ext uri="{FF2B5EF4-FFF2-40B4-BE49-F238E27FC236}">
                <a16:creationId xmlns:a16="http://schemas.microsoft.com/office/drawing/2014/main" id="{CB849856-5D37-303D-298E-A59E0A1862DF}"/>
              </a:ext>
            </a:extLst>
          </p:cNvPr>
          <p:cNvSpPr txBox="1"/>
          <p:nvPr/>
        </p:nvSpPr>
        <p:spPr>
          <a:xfrm>
            <a:off x="643006" y="1595833"/>
            <a:ext cx="10905988" cy="1938992"/>
          </a:xfrm>
          <a:prstGeom prst="rect">
            <a:avLst/>
          </a:prstGeom>
          <a:noFill/>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Let’s consider a scenario with a diesel power plant (PWRDSL), a solar power plant (PWRSOL), and a battery system (PWRBATT). The capacity credits are detailed in the accompanying table. Given a transmission technology (PWRTRN) efficiency of 95% and a reserve margin of 15%, the inequality would be as follows:</a:t>
            </a:r>
            <a:endParaRPr lang="es-CO" sz="2400" dirty="0">
              <a:latin typeface="Open Sans" panose="020B0606030504020204" pitchFamily="34" charset="0"/>
              <a:ea typeface="Open Sans" panose="020B0606030504020204" pitchFamily="34" charset="0"/>
              <a:cs typeface="Open Sans" panose="020B0606030504020204" pitchFamily="34"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D80ABC4-3D26-31CE-C52E-3294D0125352}"/>
                  </a:ext>
                </a:extLst>
              </p:cNvPr>
              <p:cNvSpPr txBox="1"/>
              <p:nvPr/>
            </p:nvSpPr>
            <p:spPr>
              <a:xfrm>
                <a:off x="472694" y="3824884"/>
                <a:ext cx="6446698" cy="208089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s-CO" sz="2600" b="0" i="1" smtClean="0">
                          <a:latin typeface="Cambria Math" panose="02040503050406030204" pitchFamily="18" charset="0"/>
                        </a:rPr>
                        <m:t>𝑃𝑊𝑅𝑇𝑅𝑁</m:t>
                      </m:r>
                      <m:r>
                        <a:rPr lang="es-CO" sz="2600" b="0" i="1" smtClean="0">
                          <a:latin typeface="Cambria Math" panose="02040503050406030204" pitchFamily="18" charset="0"/>
                        </a:rPr>
                        <m:t> </m:t>
                      </m:r>
                      <m:r>
                        <a:rPr lang="es-CO" sz="2600" b="0" i="1" smtClean="0">
                          <a:latin typeface="Cambria Math" panose="02040503050406030204" pitchFamily="18" charset="0"/>
                        </a:rPr>
                        <m:t>𝐶𝑎𝑝𝑎𝑐𝑖𝑡𝑦</m:t>
                      </m:r>
                      <m:r>
                        <a:rPr lang="es-CO" sz="2600" b="0" i="1" smtClean="0">
                          <a:latin typeface="Cambria Math" panose="02040503050406030204" pitchFamily="18" charset="0"/>
                        </a:rPr>
                        <m:t>∗</m:t>
                      </m:r>
                      <m:d>
                        <m:dPr>
                          <m:ctrlPr>
                            <a:rPr lang="es-CO" sz="2600" b="0" i="1" smtClean="0">
                              <a:latin typeface="Cambria Math" panose="02040503050406030204" pitchFamily="18" charset="0"/>
                            </a:rPr>
                          </m:ctrlPr>
                        </m:dPr>
                        <m:e>
                          <m:f>
                            <m:fPr>
                              <m:ctrlPr>
                                <a:rPr lang="es-CO" sz="2600" b="0" i="1" smtClean="0">
                                  <a:latin typeface="Cambria Math" panose="02040503050406030204" pitchFamily="18" charset="0"/>
                                </a:rPr>
                              </m:ctrlPr>
                            </m:fPr>
                            <m:num>
                              <m:r>
                                <a:rPr lang="es-CO" sz="2600" b="0" i="1" smtClean="0">
                                  <a:latin typeface="Cambria Math" panose="02040503050406030204" pitchFamily="18" charset="0"/>
                                </a:rPr>
                                <m:t>1</m:t>
                              </m:r>
                            </m:num>
                            <m:den>
                              <m:r>
                                <a:rPr lang="es-CO" sz="2600" b="0" i="1" smtClean="0">
                                  <a:latin typeface="Cambria Math" panose="02040503050406030204" pitchFamily="18" charset="0"/>
                                </a:rPr>
                                <m:t>0.95</m:t>
                              </m:r>
                            </m:den>
                          </m:f>
                        </m:e>
                      </m:d>
                      <m:r>
                        <a:rPr lang="es-CO" sz="2600" b="0" i="1" smtClean="0">
                          <a:latin typeface="Cambria Math" panose="02040503050406030204" pitchFamily="18" charset="0"/>
                        </a:rPr>
                        <m:t>∗</m:t>
                      </m:r>
                      <m:d>
                        <m:dPr>
                          <m:ctrlPr>
                            <a:rPr lang="es-CO" sz="2600" b="0" i="1" smtClean="0">
                              <a:latin typeface="Cambria Math" panose="02040503050406030204" pitchFamily="18" charset="0"/>
                            </a:rPr>
                          </m:ctrlPr>
                        </m:dPr>
                        <m:e>
                          <m:r>
                            <a:rPr lang="es-CO" sz="2600" b="0" i="1" smtClean="0">
                              <a:latin typeface="Cambria Math" panose="02040503050406030204" pitchFamily="18" charset="0"/>
                            </a:rPr>
                            <m:t>1+1.15</m:t>
                          </m:r>
                        </m:e>
                      </m:d>
                      <m:r>
                        <a:rPr lang="es-CO" sz="2600" b="0" i="1" smtClean="0">
                          <a:latin typeface="Cambria Math" panose="02040503050406030204" pitchFamily="18" charset="0"/>
                        </a:rPr>
                        <m:t>−</m:t>
                      </m:r>
                      <m:d>
                        <m:dPr>
                          <m:begChr m:val="["/>
                          <m:endChr m:val="]"/>
                          <m:ctrlPr>
                            <a:rPr lang="es-CO" sz="2600" b="0" i="1" smtClean="0">
                              <a:latin typeface="Cambria Math" panose="02040503050406030204" pitchFamily="18" charset="0"/>
                            </a:rPr>
                          </m:ctrlPr>
                        </m:dPr>
                        <m:e>
                          <m:r>
                            <a:rPr lang="es-CO" sz="2600" b="0" i="1" smtClean="0">
                              <a:latin typeface="Cambria Math" panose="02040503050406030204" pitchFamily="18" charset="0"/>
                            </a:rPr>
                            <m:t>0.9∗</m:t>
                          </m:r>
                          <m:r>
                            <a:rPr lang="es-CO" sz="2600" i="1">
                              <a:latin typeface="Cambria Math" panose="02040503050406030204" pitchFamily="18" charset="0"/>
                            </a:rPr>
                            <m:t>𝑃𝑊𝑅𝐷𝑆𝐿</m:t>
                          </m:r>
                          <m:r>
                            <a:rPr lang="es-CO" sz="2600" i="1">
                              <a:latin typeface="Cambria Math" panose="02040503050406030204" pitchFamily="18" charset="0"/>
                            </a:rPr>
                            <m:t> </m:t>
                          </m:r>
                          <m:r>
                            <a:rPr lang="es-CO" sz="2600" i="1">
                              <a:latin typeface="Cambria Math" panose="02040503050406030204" pitchFamily="18" charset="0"/>
                            </a:rPr>
                            <m:t>𝐶𝑎𝑝𝑎𝑐𝑖𝑡𝑦</m:t>
                          </m:r>
                          <m:r>
                            <a:rPr lang="es-CO" sz="2600" b="0" i="1" smtClean="0">
                              <a:latin typeface="Cambria Math" panose="02040503050406030204" pitchFamily="18" charset="0"/>
                            </a:rPr>
                            <m:t>+</m:t>
                          </m:r>
                          <m:r>
                            <a:rPr lang="es-CO" sz="2600" i="1">
                              <a:latin typeface="Cambria Math" panose="02040503050406030204" pitchFamily="18" charset="0"/>
                            </a:rPr>
                            <m:t>0.</m:t>
                          </m:r>
                          <m:r>
                            <a:rPr lang="es-CO" sz="2600" b="0" i="1" smtClean="0">
                              <a:latin typeface="Cambria Math" panose="02040503050406030204" pitchFamily="18" charset="0"/>
                            </a:rPr>
                            <m:t>09</m:t>
                          </m:r>
                          <m:r>
                            <a:rPr lang="es-CO" sz="2600" i="1">
                              <a:latin typeface="Cambria Math" panose="02040503050406030204" pitchFamily="18" charset="0"/>
                            </a:rPr>
                            <m:t>∗</m:t>
                          </m:r>
                          <m:r>
                            <a:rPr lang="es-CO" sz="2600" i="1">
                              <a:latin typeface="Cambria Math" panose="02040503050406030204" pitchFamily="18" charset="0"/>
                            </a:rPr>
                            <m:t>𝑃𝑊𝑅𝑆𝑂𝐿</m:t>
                          </m:r>
                          <m:r>
                            <a:rPr lang="es-CO" sz="2600" i="1">
                              <a:latin typeface="Cambria Math" panose="02040503050406030204" pitchFamily="18" charset="0"/>
                            </a:rPr>
                            <m:t> </m:t>
                          </m:r>
                          <m:r>
                            <a:rPr lang="es-CO" sz="2600" i="1">
                              <a:latin typeface="Cambria Math" panose="02040503050406030204" pitchFamily="18" charset="0"/>
                            </a:rPr>
                            <m:t>𝐶𝑎𝑝𝑎𝑐𝑖𝑡𝑦</m:t>
                          </m:r>
                          <m:r>
                            <a:rPr lang="es-CO" sz="2600" b="0" i="1" smtClean="0">
                              <a:latin typeface="Cambria Math" panose="02040503050406030204" pitchFamily="18" charset="0"/>
                            </a:rPr>
                            <m:t>+0.78</m:t>
                          </m:r>
                          <m:r>
                            <a:rPr lang="es-CO" sz="2600" i="1">
                              <a:latin typeface="Cambria Math" panose="02040503050406030204" pitchFamily="18" charset="0"/>
                            </a:rPr>
                            <m:t>∗</m:t>
                          </m:r>
                          <m:r>
                            <a:rPr lang="es-CO" sz="2600" i="1">
                              <a:latin typeface="Cambria Math" panose="02040503050406030204" pitchFamily="18" charset="0"/>
                            </a:rPr>
                            <m:t>𝑃𝑊𝑅𝐵𝐸𝑆𝑆</m:t>
                          </m:r>
                        </m:e>
                      </m:d>
                      <m:r>
                        <a:rPr lang="es-CO" sz="2600" b="0" i="1" smtClean="0">
                          <a:latin typeface="Cambria Math" panose="02040503050406030204" pitchFamily="18" charset="0"/>
                        </a:rPr>
                        <m:t>&lt;0</m:t>
                      </m:r>
                    </m:oMath>
                  </m:oMathPara>
                </a14:m>
                <a:endParaRPr lang="es-CO" sz="2600" dirty="0"/>
              </a:p>
            </p:txBody>
          </p:sp>
        </mc:Choice>
        <mc:Fallback xmlns="">
          <p:sp>
            <p:nvSpPr>
              <p:cNvPr id="6" name="TextBox 5">
                <a:extLst>
                  <a:ext uri="{FF2B5EF4-FFF2-40B4-BE49-F238E27FC236}">
                    <a16:creationId xmlns:a16="http://schemas.microsoft.com/office/drawing/2014/main" id="{ED80ABC4-3D26-31CE-C52E-3294D0125352}"/>
                  </a:ext>
                </a:extLst>
              </p:cNvPr>
              <p:cNvSpPr txBox="1">
                <a:spLocks noRot="1" noChangeAspect="1" noMove="1" noResize="1" noEditPoints="1" noAdjustHandles="1" noChangeArrowheads="1" noChangeShapeType="1" noTextEdit="1"/>
              </p:cNvSpPr>
              <p:nvPr/>
            </p:nvSpPr>
            <p:spPr>
              <a:xfrm>
                <a:off x="472694" y="3824884"/>
                <a:ext cx="6446698" cy="2080891"/>
              </a:xfrm>
              <a:prstGeom prst="rect">
                <a:avLst/>
              </a:prstGeom>
              <a:blipFill>
                <a:blip r:embed="rId5"/>
                <a:stretch>
                  <a:fillRect/>
                </a:stretch>
              </a:blipFill>
            </p:spPr>
            <p:txBody>
              <a:bodyPr/>
              <a:lstStyle/>
              <a:p>
                <a:r>
                  <a:rPr lang="es-CO">
                    <a:noFill/>
                  </a:rPr>
                  <a:t> </a:t>
                </a:r>
              </a:p>
            </p:txBody>
          </p:sp>
        </mc:Fallback>
      </mc:AlternateContent>
      <p:graphicFrame>
        <p:nvGraphicFramePr>
          <p:cNvPr id="7" name="Table 6">
            <a:extLst>
              <a:ext uri="{FF2B5EF4-FFF2-40B4-BE49-F238E27FC236}">
                <a16:creationId xmlns:a16="http://schemas.microsoft.com/office/drawing/2014/main" id="{86CE0776-B966-15C1-FDAA-60A9212B5390}"/>
              </a:ext>
            </a:extLst>
          </p:cNvPr>
          <p:cNvGraphicFramePr>
            <a:graphicFrameLocks noGrp="1"/>
          </p:cNvGraphicFramePr>
          <p:nvPr/>
        </p:nvGraphicFramePr>
        <p:xfrm>
          <a:off x="7109274" y="3429000"/>
          <a:ext cx="4610032" cy="2929575"/>
        </p:xfrm>
        <a:graphic>
          <a:graphicData uri="http://schemas.openxmlformats.org/drawingml/2006/table">
            <a:tbl>
              <a:tblPr firstRow="1" bandRow="1">
                <a:tableStyleId>{B8DA472E-C0B5-4FAA-A71B-45BBE6C39A2A}</a:tableStyleId>
              </a:tblPr>
              <a:tblGrid>
                <a:gridCol w="2705101">
                  <a:extLst>
                    <a:ext uri="{9D8B030D-6E8A-4147-A177-3AD203B41FA5}">
                      <a16:colId xmlns:a16="http://schemas.microsoft.com/office/drawing/2014/main" val="1550078630"/>
                    </a:ext>
                  </a:extLst>
                </a:gridCol>
                <a:gridCol w="1904931">
                  <a:extLst>
                    <a:ext uri="{9D8B030D-6E8A-4147-A177-3AD203B41FA5}">
                      <a16:colId xmlns:a16="http://schemas.microsoft.com/office/drawing/2014/main" val="2345729436"/>
                    </a:ext>
                  </a:extLst>
                </a:gridCol>
              </a:tblGrid>
              <a:tr h="702205">
                <a:tc>
                  <a:txBody>
                    <a:bodyPr/>
                    <a:lstStyle/>
                    <a:p>
                      <a:pPr algn="ctr"/>
                      <a:r>
                        <a:rPr lang="es-CO" sz="2400" b="1" dirty="0" err="1">
                          <a:latin typeface="Aptos" panose="020B0004020202020204" pitchFamily="34" charset="0"/>
                        </a:rPr>
                        <a:t>Technology</a:t>
                      </a:r>
                      <a:endParaRPr lang="es-CO" sz="2400" b="1" dirty="0">
                        <a:latin typeface="Aptos" panose="020B0004020202020204" pitchFamily="34" charset="0"/>
                      </a:endParaRPr>
                    </a:p>
                  </a:txBody>
                  <a:tcPr anchor="ctr"/>
                </a:tc>
                <a:tc>
                  <a:txBody>
                    <a:bodyPr/>
                    <a:lstStyle/>
                    <a:p>
                      <a:pPr algn="ctr"/>
                      <a:r>
                        <a:rPr lang="es-CO" sz="2400" b="1" dirty="0" err="1">
                          <a:latin typeface="Aptos" panose="020B0004020202020204" pitchFamily="34" charset="0"/>
                        </a:rPr>
                        <a:t>Capacity</a:t>
                      </a:r>
                      <a:r>
                        <a:rPr lang="es-CO" sz="2400" b="1" dirty="0">
                          <a:latin typeface="Aptos" panose="020B0004020202020204" pitchFamily="34" charset="0"/>
                        </a:rPr>
                        <a:t> </a:t>
                      </a:r>
                      <a:r>
                        <a:rPr lang="es-CO" sz="2400" b="1" dirty="0" err="1">
                          <a:latin typeface="Aptos" panose="020B0004020202020204" pitchFamily="34" charset="0"/>
                        </a:rPr>
                        <a:t>credit</a:t>
                      </a:r>
                      <a:endParaRPr lang="es-CO" sz="2400" b="1" dirty="0">
                        <a:latin typeface="Aptos" panose="020B0004020202020204" pitchFamily="34" charset="0"/>
                      </a:endParaRPr>
                    </a:p>
                  </a:txBody>
                  <a:tcPr anchor="ctr"/>
                </a:tc>
                <a:extLst>
                  <a:ext uri="{0D108BD9-81ED-4DB2-BD59-A6C34878D82A}">
                    <a16:rowId xmlns:a16="http://schemas.microsoft.com/office/drawing/2014/main" val="4252383846"/>
                  </a:ext>
                </a:extLst>
              </a:tr>
              <a:tr h="702205">
                <a:tc>
                  <a:txBody>
                    <a:bodyPr/>
                    <a:lstStyle/>
                    <a:p>
                      <a:pPr algn="ctr"/>
                      <a:r>
                        <a:rPr lang="es-CO" sz="2400" b="1" dirty="0">
                          <a:latin typeface="Aptos" panose="020B0004020202020204" pitchFamily="34" charset="0"/>
                        </a:rPr>
                        <a:t>Diesel PP</a:t>
                      </a:r>
                    </a:p>
                  </a:txBody>
                  <a:tcPr anchor="ctr"/>
                </a:tc>
                <a:tc>
                  <a:txBody>
                    <a:bodyPr/>
                    <a:lstStyle/>
                    <a:p>
                      <a:pPr algn="ctr"/>
                      <a:r>
                        <a:rPr lang="es-CO" sz="2400" b="1" dirty="0">
                          <a:latin typeface="Aptos" panose="020B0004020202020204" pitchFamily="34" charset="0"/>
                        </a:rPr>
                        <a:t>90%</a:t>
                      </a:r>
                    </a:p>
                  </a:txBody>
                  <a:tcPr anchor="ctr"/>
                </a:tc>
                <a:extLst>
                  <a:ext uri="{0D108BD9-81ED-4DB2-BD59-A6C34878D82A}">
                    <a16:rowId xmlns:a16="http://schemas.microsoft.com/office/drawing/2014/main" val="1809077884"/>
                  </a:ext>
                </a:extLst>
              </a:tr>
              <a:tr h="702205">
                <a:tc>
                  <a:txBody>
                    <a:bodyPr/>
                    <a:lstStyle/>
                    <a:p>
                      <a:pPr algn="ctr"/>
                      <a:r>
                        <a:rPr lang="es-CO" sz="2400" b="1" dirty="0">
                          <a:latin typeface="Aptos" panose="020B0004020202020204" pitchFamily="34" charset="0"/>
                        </a:rPr>
                        <a:t>Solar PP</a:t>
                      </a:r>
                    </a:p>
                  </a:txBody>
                  <a:tcPr anchor="ctr"/>
                </a:tc>
                <a:tc>
                  <a:txBody>
                    <a:bodyPr/>
                    <a:lstStyle/>
                    <a:p>
                      <a:pPr algn="ctr"/>
                      <a:r>
                        <a:rPr lang="es-CO" sz="2400" b="1" dirty="0">
                          <a:latin typeface="Aptos" panose="020B0004020202020204" pitchFamily="34" charset="0"/>
                        </a:rPr>
                        <a:t>9%</a:t>
                      </a:r>
                    </a:p>
                  </a:txBody>
                  <a:tcPr anchor="ctr"/>
                </a:tc>
                <a:extLst>
                  <a:ext uri="{0D108BD9-81ED-4DB2-BD59-A6C34878D82A}">
                    <a16:rowId xmlns:a16="http://schemas.microsoft.com/office/drawing/2014/main" val="4059228256"/>
                  </a:ext>
                </a:extLst>
              </a:tr>
              <a:tr h="702205">
                <a:tc>
                  <a:txBody>
                    <a:bodyPr/>
                    <a:lstStyle/>
                    <a:p>
                      <a:pPr algn="ctr"/>
                      <a:r>
                        <a:rPr lang="es-CO" sz="2400" b="1" dirty="0" err="1">
                          <a:latin typeface="Aptos" panose="020B0004020202020204" pitchFamily="34" charset="0"/>
                        </a:rPr>
                        <a:t>Battery</a:t>
                      </a:r>
                      <a:r>
                        <a:rPr lang="es-CO" sz="2400" b="1" dirty="0">
                          <a:latin typeface="Aptos" panose="020B0004020202020204" pitchFamily="34" charset="0"/>
                        </a:rPr>
                        <a:t> </a:t>
                      </a:r>
                      <a:r>
                        <a:rPr lang="es-CO" sz="2400" b="1" dirty="0" err="1">
                          <a:latin typeface="Aptos" panose="020B0004020202020204" pitchFamily="34" charset="0"/>
                        </a:rPr>
                        <a:t>system</a:t>
                      </a:r>
                      <a:endParaRPr lang="es-CO" sz="2400" b="1" dirty="0">
                        <a:latin typeface="Aptos" panose="020B0004020202020204" pitchFamily="34" charset="0"/>
                      </a:endParaRPr>
                    </a:p>
                  </a:txBody>
                  <a:tcPr anchor="ctr"/>
                </a:tc>
                <a:tc>
                  <a:txBody>
                    <a:bodyPr/>
                    <a:lstStyle/>
                    <a:p>
                      <a:pPr algn="ctr"/>
                      <a:r>
                        <a:rPr lang="es-CO" sz="2400" b="1" dirty="0">
                          <a:latin typeface="Aptos" panose="020B0004020202020204" pitchFamily="34" charset="0"/>
                        </a:rPr>
                        <a:t>78%</a:t>
                      </a:r>
                    </a:p>
                  </a:txBody>
                  <a:tcPr anchor="ctr"/>
                </a:tc>
                <a:extLst>
                  <a:ext uri="{0D108BD9-81ED-4DB2-BD59-A6C34878D82A}">
                    <a16:rowId xmlns:a16="http://schemas.microsoft.com/office/drawing/2014/main" val="3036251484"/>
                  </a:ext>
                </a:extLst>
              </a:tr>
            </a:tbl>
          </a:graphicData>
        </a:graphic>
      </p:graphicFrame>
      <p:pic>
        <p:nvPicPr>
          <p:cNvPr id="8" name="synthesize (36)">
            <a:hlinkClick r:id="" action="ppaction://media"/>
            <a:extLst>
              <a:ext uri="{FF2B5EF4-FFF2-40B4-BE49-F238E27FC236}">
                <a16:creationId xmlns:a16="http://schemas.microsoft.com/office/drawing/2014/main" id="{44B12E8A-3FF6-9D51-0369-CD0BF99F250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01645" y="234704"/>
            <a:ext cx="889091" cy="889091"/>
          </a:xfrm>
          <a:prstGeom prst="rect">
            <a:avLst/>
          </a:prstGeom>
        </p:spPr>
      </p:pic>
    </p:spTree>
    <p:extLst>
      <p:ext uri="{BB962C8B-B14F-4D97-AF65-F5344CB8AC3E}">
        <p14:creationId xmlns:p14="http://schemas.microsoft.com/office/powerpoint/2010/main" val="3902164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81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41</a:t>
            </a:fld>
            <a:endParaRPr lang="sv-SE" sz="1000" b="1" dirty="0">
              <a:solidFill>
                <a:schemeClr val="bg1"/>
              </a:solidFill>
            </a:endParaRPr>
          </a:p>
        </p:txBody>
      </p:sp>
      <p:sp>
        <p:nvSpPr>
          <p:cNvPr id="2" name="Title 10">
            <a:extLst>
              <a:ext uri="{FF2B5EF4-FFF2-40B4-BE49-F238E27FC236}">
                <a16:creationId xmlns:a16="http://schemas.microsoft.com/office/drawing/2014/main" id="{75F22BDD-0A4C-358E-365A-D43BE65C946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4.9 References</a:t>
            </a:r>
          </a:p>
        </p:txBody>
      </p:sp>
      <p:sp>
        <p:nvSpPr>
          <p:cNvPr id="6" name="TextBox 5">
            <a:extLst>
              <a:ext uri="{FF2B5EF4-FFF2-40B4-BE49-F238E27FC236}">
                <a16:creationId xmlns:a16="http://schemas.microsoft.com/office/drawing/2014/main" id="{A81A288A-59E4-8B38-1785-40B1D014EB67}"/>
              </a:ext>
            </a:extLst>
          </p:cNvPr>
          <p:cNvSpPr txBox="1"/>
          <p:nvPr/>
        </p:nvSpPr>
        <p:spPr>
          <a:xfrm>
            <a:off x="732235" y="1837522"/>
            <a:ext cx="10797778" cy="863378"/>
          </a:xfrm>
          <a:prstGeom prst="rect">
            <a:avLst/>
          </a:prstGeom>
          <a:noFill/>
        </p:spPr>
        <p:txBody>
          <a:bodyPr wrap="square">
            <a:spAutoFit/>
          </a:bodyPr>
          <a:lstStyle/>
          <a:p>
            <a:pPr marL="98425" indent="-6350">
              <a:lnSpc>
                <a:spcPct val="107000"/>
              </a:lnSpc>
              <a:spcAft>
                <a:spcPts val="690"/>
              </a:spcAft>
            </a:pPr>
            <a:r>
              <a:rPr lang="en-US" sz="2400" dirty="0">
                <a:solidFill>
                  <a:srgbClr val="000000"/>
                </a:solidFill>
                <a:effectLst/>
                <a:latin typeface="Open Sans" panose="020B0606030504020204" pitchFamily="34" charset="0"/>
                <a:ea typeface="Open Sans" panose="020B0606030504020204" pitchFamily="34" charset="0"/>
              </a:rPr>
              <a:t>1. Climate Compatible Growth. (2024). MUIO (Version v5.0.0). GitHub. </a:t>
            </a:r>
            <a:r>
              <a:rPr lang="en-US" sz="2400" u="sng" dirty="0">
                <a:solidFill>
                  <a:srgbClr val="000000"/>
                </a:solidFill>
                <a:effectLst/>
                <a:latin typeface="Open Sans" panose="020B0606030504020204" pitchFamily="34" charset="0"/>
                <a:ea typeface="Open Sans" panose="020B0606030504020204" pitchFamily="34" charset="0"/>
                <a:hlinkClick r:id="rId3"/>
              </a:rPr>
              <a:t>https://github.com/ClimateCompatibleGrowth/MUIO</a:t>
            </a:r>
            <a:r>
              <a:rPr lang="en-US" sz="2400" dirty="0">
                <a:solidFill>
                  <a:srgbClr val="000000"/>
                </a:solidFill>
                <a:effectLst/>
                <a:latin typeface="Open Sans" panose="020B0606030504020204" pitchFamily="34" charset="0"/>
                <a:ea typeface="Open Sans" panose="020B0606030504020204" pitchFamily="34" charset="0"/>
              </a:rPr>
              <a:t> </a:t>
            </a:r>
            <a:endParaRPr lang="es-CO" sz="2400" dirty="0">
              <a:solidFill>
                <a:srgbClr val="000000"/>
              </a:solidFill>
              <a:effectLst/>
              <a:latin typeface="Open Sans" panose="020B0606030504020204" pitchFamily="34" charset="0"/>
              <a:ea typeface="Open Sans" panose="020B0606030504020204" pitchFamily="34" charset="0"/>
            </a:endParaRPr>
          </a:p>
        </p:txBody>
      </p:sp>
    </p:spTree>
    <p:extLst>
      <p:ext uri="{BB962C8B-B14F-4D97-AF65-F5344CB8AC3E}">
        <p14:creationId xmlns:p14="http://schemas.microsoft.com/office/powerpoint/2010/main" val="39189391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a:xfrm flipH="1">
            <a:off x="2892618" y="1"/>
            <a:ext cx="3647976" cy="6857999"/>
          </a:xfrm>
        </p:spPr>
        <p:txBody>
          <a:bodyPr anchor="ctr"/>
          <a:lstStyle/>
          <a:p>
            <a:pPr algn="ctr"/>
            <a:r>
              <a:rPr lang="en-US" dirty="0"/>
              <a:t>Thank you</a:t>
            </a:r>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a:xfrm>
            <a:off x="2072812" y="3820416"/>
            <a:ext cx="5404776" cy="1062083"/>
          </a:xfrm>
        </p:spPr>
        <p:txBody>
          <a:bodyPr/>
          <a:lstStyle/>
          <a:p>
            <a:pPr algn="ctr"/>
            <a:r>
              <a:rPr lang="en-US" dirty="0" err="1"/>
              <a:t>www.climatecompatiblegrowth.com</a:t>
            </a:r>
            <a:endParaRPr lang="en-US" dirty="0"/>
          </a:p>
        </p:txBody>
      </p:sp>
      <p:sp>
        <p:nvSpPr>
          <p:cNvPr id="5" name="Rectangle 4">
            <a:extLst>
              <a:ext uri="{FF2B5EF4-FFF2-40B4-BE49-F238E27FC236}">
                <a16:creationId xmlns:a16="http://schemas.microsoft.com/office/drawing/2014/main" id="{B0347511-99B8-8D76-E3EA-14E34AA6B517}"/>
              </a:ext>
            </a:extLst>
          </p:cNvPr>
          <p:cNvSpPr/>
          <p:nvPr/>
        </p:nvSpPr>
        <p:spPr>
          <a:xfrm>
            <a:off x="8905876" y="4625787"/>
            <a:ext cx="3006724" cy="15867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everal logos on a white background&#10;&#10;AI-generated content may be incorrect.">
            <a:extLst>
              <a:ext uri="{FF2B5EF4-FFF2-40B4-BE49-F238E27FC236}">
                <a16:creationId xmlns:a16="http://schemas.microsoft.com/office/drawing/2014/main" id="{87FB0232-BD94-E007-45E6-C8BADA66E1CF}"/>
              </a:ext>
            </a:extLst>
          </p:cNvPr>
          <p:cNvPicPr>
            <a:picLocks noChangeAspect="1"/>
          </p:cNvPicPr>
          <p:nvPr/>
        </p:nvPicPr>
        <p:blipFill>
          <a:blip r:embed="rId3"/>
          <a:stretch>
            <a:fillRect/>
          </a:stretch>
        </p:blipFill>
        <p:spPr>
          <a:xfrm>
            <a:off x="8929172" y="4762500"/>
            <a:ext cx="2965506" cy="1304925"/>
          </a:xfrm>
          <a:prstGeom prst="rect">
            <a:avLst/>
          </a:prstGeom>
        </p:spPr>
      </p:pic>
      <p:sp>
        <p:nvSpPr>
          <p:cNvPr id="8" name="TextBox 7">
            <a:extLst>
              <a:ext uri="{FF2B5EF4-FFF2-40B4-BE49-F238E27FC236}">
                <a16:creationId xmlns:a16="http://schemas.microsoft.com/office/drawing/2014/main" id="{8B9A6A08-36D0-8CC1-D88D-857F1E5DDF1A}"/>
              </a:ext>
            </a:extLst>
          </p:cNvPr>
          <p:cNvSpPr txBox="1"/>
          <p:nvPr/>
        </p:nvSpPr>
        <p:spPr>
          <a:xfrm>
            <a:off x="9239343" y="2751019"/>
            <a:ext cx="2339789" cy="1600438"/>
          </a:xfrm>
          <a:prstGeom prst="rect">
            <a:avLst/>
          </a:prstGeom>
          <a:noFill/>
        </p:spPr>
        <p:txBody>
          <a:bodyPr wrap="square" rtlCol="0" anchor="b">
            <a:spAutoFit/>
          </a:bodyPr>
          <a:lstStyle/>
          <a:p>
            <a:r>
              <a:rPr lang="en-US" dirty="0">
                <a:solidFill>
                  <a:schemeClr val="bg1"/>
                </a:solidFill>
              </a:rPr>
              <a:t>Consolidated by:</a:t>
            </a:r>
          </a:p>
          <a:p>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Fernando Plazas-Niño, Kane Alexander, Hannah Luscombe, Lucy Allington, Carla Cannone, </a:t>
            </a:r>
            <a:r>
              <a:rPr lang="en-GB"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Pooya</a:t>
            </a:r>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GB"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Hoseinpoori</a:t>
            </a:r>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Alexander Kell, Adam Hawkes, Mark Howells</a:t>
            </a:r>
            <a:endParaRPr lang="en-US" dirty="0">
              <a:solidFill>
                <a:schemeClr val="bg1"/>
              </a:solidFill>
            </a:endParaRPr>
          </a:p>
        </p:txBody>
      </p:sp>
    </p:spTree>
    <p:extLst>
      <p:ext uri="{BB962C8B-B14F-4D97-AF65-F5344CB8AC3E}">
        <p14:creationId xmlns:p14="http://schemas.microsoft.com/office/powerpoint/2010/main" val="16457263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E11BAEB-A572-B40C-C60D-13615B30D27E}"/>
              </a:ext>
            </a:extLst>
          </p:cNvPr>
          <p:cNvSpPr/>
          <p:nvPr/>
        </p:nvSpPr>
        <p:spPr>
          <a:xfrm>
            <a:off x="4316872" y="1925452"/>
            <a:ext cx="7236360" cy="830997"/>
          </a:xfrm>
          <a:prstGeom prst="roundRect">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Slack-Lato"/>
              </a:rPr>
              <a:t>T</a:t>
            </a:r>
            <a:r>
              <a:rPr lang="en-GB" sz="2000" i="0" dirty="0">
                <a:solidFill>
                  <a:schemeClr val="bg1"/>
                </a:solidFill>
                <a:effectLst/>
                <a:latin typeface="Slack-Lato"/>
              </a:rPr>
              <a:t>he maximum amount of activity that one unit of capacity can produce in a year. </a:t>
            </a:r>
            <a:endParaRPr lang="en-GB" sz="2000" dirty="0">
              <a:solidFill>
                <a:schemeClr val="bg1"/>
              </a:solidFill>
            </a:endParaRPr>
          </a:p>
        </p:txBody>
      </p:sp>
      <p:sp>
        <p:nvSpPr>
          <p:cNvPr id="5" name="TextBox 4">
            <a:extLst>
              <a:ext uri="{FF2B5EF4-FFF2-40B4-BE49-F238E27FC236}">
                <a16:creationId xmlns:a16="http://schemas.microsoft.com/office/drawing/2014/main" id="{F70A8CFD-6802-D4AF-F629-53705E186338}"/>
              </a:ext>
            </a:extLst>
          </p:cNvPr>
          <p:cNvSpPr txBox="1"/>
          <p:nvPr/>
        </p:nvSpPr>
        <p:spPr>
          <a:xfrm>
            <a:off x="464135" y="1935243"/>
            <a:ext cx="4971148" cy="461665"/>
          </a:xfrm>
          <a:prstGeom prst="rect">
            <a:avLst/>
          </a:prstGeom>
          <a:noFill/>
        </p:spPr>
        <p:txBody>
          <a:bodyPr wrap="square" rtlCol="0">
            <a:spAutoFit/>
          </a:bodyPr>
          <a:lstStyle/>
          <a:p>
            <a:r>
              <a:rPr lang="en-GB" sz="2400" b="1" dirty="0"/>
              <a:t>Capacity To Activity Unit</a:t>
            </a:r>
          </a:p>
        </p:txBody>
      </p:sp>
      <p:sp>
        <p:nvSpPr>
          <p:cNvPr id="7" name="Rectangle 6">
            <a:extLst>
              <a:ext uri="{FF2B5EF4-FFF2-40B4-BE49-F238E27FC236}">
                <a16:creationId xmlns:a16="http://schemas.microsoft.com/office/drawing/2014/main" id="{63C21B02-8836-F7CF-CBA8-746734E4C56E}"/>
              </a:ext>
            </a:extLst>
          </p:cNvPr>
          <p:cNvSpPr/>
          <p:nvPr/>
        </p:nvSpPr>
        <p:spPr>
          <a:xfrm>
            <a:off x="464135" y="107838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4.1.3 Capacity to Activity Unit</a:t>
            </a:r>
          </a:p>
        </p:txBody>
      </p:sp>
      <p:sp>
        <p:nvSpPr>
          <p:cNvPr id="8" name="Title 10">
            <a:extLst>
              <a:ext uri="{FF2B5EF4-FFF2-40B4-BE49-F238E27FC236}">
                <a16:creationId xmlns:a16="http://schemas.microsoft.com/office/drawing/2014/main" id="{594A90F0-A5BD-68DD-CB4B-965E2121B633}"/>
              </a:ext>
            </a:extLst>
          </p:cNvPr>
          <p:cNvSpPr txBox="1">
            <a:spLocks/>
          </p:cNvSpPr>
          <p:nvPr/>
        </p:nvSpPr>
        <p:spPr>
          <a:xfrm>
            <a:off x="464135" y="-327737"/>
            <a:ext cx="1065879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4.1 Key Parameters in </a:t>
            </a:r>
            <a:r>
              <a:rPr lang="en-GB" sz="4400" dirty="0" err="1">
                <a:latin typeface="Open Sans"/>
                <a:ea typeface="Open Sans" panose="020B0606030504020204" pitchFamily="34" charset="0"/>
                <a:cs typeface="Open Sans" panose="020B0606030504020204" pitchFamily="34" charset="0"/>
                <a:sym typeface="Bodoni SvtyTwo ITC TT-Book"/>
              </a:rPr>
              <a:t>OSeMOSYS</a:t>
            </a:r>
            <a:r>
              <a:rPr lang="en-GB" sz="4400" dirty="0">
                <a:latin typeface="Open Sans"/>
                <a:ea typeface="Open Sans" panose="020B0606030504020204" pitchFamily="34" charset="0"/>
                <a:cs typeface="Open Sans" panose="020B0606030504020204" pitchFamily="34" charset="0"/>
                <a:sym typeface="Bodoni SvtyTwo ITC TT-Book"/>
              </a:rPr>
              <a:t> </a:t>
            </a:r>
          </a:p>
        </p:txBody>
      </p:sp>
      <p:pic>
        <p:nvPicPr>
          <p:cNvPr id="2" name="Picture 9" descr="Graphical user interface, text&#10;&#10;Description automatically generated">
            <a:extLst>
              <a:ext uri="{FF2B5EF4-FFF2-40B4-BE49-F238E27FC236}">
                <a16:creationId xmlns:a16="http://schemas.microsoft.com/office/drawing/2014/main" id="{0A27FD92-707E-2ADD-FD93-4FDF7BA796FC}"/>
              </a:ext>
            </a:extLst>
          </p:cNvPr>
          <p:cNvPicPr>
            <a:picLocks noGrp="1" noChangeAspect="1"/>
          </p:cNvPicPr>
          <p:nvPr>
            <p:ph idx="1"/>
          </p:nvPr>
        </p:nvPicPr>
        <p:blipFill>
          <a:blip r:embed="rId4"/>
          <a:stretch>
            <a:fillRect/>
          </a:stretch>
        </p:blipFill>
        <p:spPr>
          <a:xfrm>
            <a:off x="2087054" y="2766240"/>
            <a:ext cx="8017892" cy="3540601"/>
          </a:xfrm>
        </p:spPr>
      </p:pic>
    </p:spTree>
    <p:extLst>
      <p:ext uri="{BB962C8B-B14F-4D97-AF65-F5344CB8AC3E}">
        <p14:creationId xmlns:p14="http://schemas.microsoft.com/office/powerpoint/2010/main" val="1898835574"/>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7723C3-AA05-FE09-EC1C-20ABF6C31D83}"/>
              </a:ext>
            </a:extLst>
          </p:cNvPr>
          <p:cNvSpPr/>
          <p:nvPr/>
        </p:nvSpPr>
        <p:spPr>
          <a:xfrm>
            <a:off x="534962" y="1049477"/>
            <a:ext cx="773637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4.1.4 Capacity Factor – Part 1</a:t>
            </a:r>
          </a:p>
        </p:txBody>
      </p:sp>
      <p:sp>
        <p:nvSpPr>
          <p:cNvPr id="5" name="Title 10">
            <a:extLst>
              <a:ext uri="{FF2B5EF4-FFF2-40B4-BE49-F238E27FC236}">
                <a16:creationId xmlns:a16="http://schemas.microsoft.com/office/drawing/2014/main" id="{6D647275-D783-E5AA-BC40-2C63813B2D93}"/>
              </a:ext>
            </a:extLst>
          </p:cNvPr>
          <p:cNvSpPr txBox="1">
            <a:spLocks/>
          </p:cNvSpPr>
          <p:nvPr/>
        </p:nvSpPr>
        <p:spPr>
          <a:xfrm>
            <a:off x="464135" y="-327737"/>
            <a:ext cx="1065879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4.1 Key Parameters in </a:t>
            </a:r>
            <a:r>
              <a:rPr lang="en-GB" sz="4400" dirty="0" err="1">
                <a:latin typeface="Open Sans"/>
                <a:ea typeface="Open Sans" panose="020B0606030504020204" pitchFamily="34" charset="0"/>
                <a:cs typeface="Open Sans" panose="020B0606030504020204" pitchFamily="34" charset="0"/>
                <a:sym typeface="Bodoni SvtyTwo ITC TT-Book"/>
              </a:rPr>
              <a:t>OSeMOSYS</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6" name="CuadroTexto 10">
            <a:extLst>
              <a:ext uri="{FF2B5EF4-FFF2-40B4-BE49-F238E27FC236}">
                <a16:creationId xmlns:a16="http://schemas.microsoft.com/office/drawing/2014/main" id="{FB454DEC-45FE-E224-4CCB-8DAC243EFE06}"/>
              </a:ext>
            </a:extLst>
          </p:cNvPr>
          <p:cNvSpPr txBox="1"/>
          <p:nvPr/>
        </p:nvSpPr>
        <p:spPr>
          <a:xfrm>
            <a:off x="815614" y="5581303"/>
            <a:ext cx="2679731" cy="830997"/>
          </a:xfrm>
          <a:prstGeom prst="rect">
            <a:avLst/>
          </a:prstGeom>
          <a:noFill/>
        </p:spPr>
        <p:txBody>
          <a:bodyPr wrap="square" rtlCol="0">
            <a:spAutoFit/>
          </a:bodyPr>
          <a:lstStyle/>
          <a:p>
            <a:pPr algn="ctr" eaLnBrk="0" fontAlgn="base" hangingPunct="0">
              <a:spcBef>
                <a:spcPct val="0"/>
              </a:spcBef>
              <a:spcAft>
                <a:spcPct val="0"/>
              </a:spcAft>
              <a:buClrTx/>
              <a:buFontTx/>
              <a:buNone/>
            </a:pPr>
            <a:r>
              <a:rPr lang="es-CO" sz="2400" b="1" kern="1200" dirty="0">
                <a:solidFill>
                  <a:prstClr val="black"/>
                </a:solidFill>
                <a:latin typeface="Segoe UI" panose="020B0502040204020203" pitchFamily="34" charset="0"/>
                <a:ea typeface="MS PGothic" panose="020B0600070205080204" pitchFamily="34" charset="-128"/>
                <a:cs typeface="Segoe UI" panose="020B0502040204020203" pitchFamily="34" charset="0"/>
              </a:rPr>
              <a:t>Hydro power plant</a:t>
            </a:r>
          </a:p>
        </p:txBody>
      </p:sp>
      <mc:AlternateContent xmlns:mc="http://schemas.openxmlformats.org/markup-compatibility/2006" xmlns:a14="http://schemas.microsoft.com/office/drawing/2010/main">
        <mc:Choice Requires="a14">
          <p:sp>
            <p:nvSpPr>
              <p:cNvPr id="7" name="CuadroTexto 14">
                <a:extLst>
                  <a:ext uri="{FF2B5EF4-FFF2-40B4-BE49-F238E27FC236}">
                    <a16:creationId xmlns:a16="http://schemas.microsoft.com/office/drawing/2014/main" id="{21333042-D20B-9C5B-F919-059C6E995F67}"/>
                  </a:ext>
                </a:extLst>
              </p:cNvPr>
              <p:cNvSpPr txBox="1"/>
              <p:nvPr/>
            </p:nvSpPr>
            <p:spPr>
              <a:xfrm>
                <a:off x="4455920" y="3529647"/>
                <a:ext cx="6149179" cy="276999"/>
              </a:xfrm>
              <a:prstGeom prst="rect">
                <a:avLst/>
              </a:prstGeom>
              <a:noFill/>
            </p:spPr>
            <p:txBody>
              <a:bodyPr wrap="square" lIns="0" tIns="0" rIns="0" bIns="0" rtlCol="0">
                <a:spAutoFit/>
              </a:bodyPr>
              <a:lstStyle/>
              <a:p>
                <a:pPr eaLnBrk="0" fontAlgn="base" hangingPunct="0">
                  <a:spcBef>
                    <a:spcPct val="0"/>
                  </a:spcBef>
                  <a:spcAft>
                    <a:spcPct val="0"/>
                  </a:spcAft>
                  <a:buClrTx/>
                  <a:buFontTx/>
                  <a:buNone/>
                </a:pPr>
                <a14:m>
                  <m:oMathPara xmlns:m="http://schemas.openxmlformats.org/officeDocument/2006/math">
                    <m:oMathParaPr>
                      <m:jc m:val="centerGroup"/>
                    </m:oMathParaPr>
                    <m:oMath xmlns:m="http://schemas.openxmlformats.org/officeDocument/2006/math">
                      <m:r>
                        <a:rPr lang="es-CO" sz="1800" b="1" i="1" kern="1200" smtClean="0">
                          <a:solidFill>
                            <a:prstClr val="black"/>
                          </a:solidFill>
                          <a:latin typeface="Cambria Math" panose="02040503050406030204" pitchFamily="18" charset="0"/>
                          <a:cs typeface="+mn-cs"/>
                        </a:rPr>
                        <m:t>𝑰𝒏𝒔𝒕𝒂𝒍𝒍𝒆𝒅</m:t>
                      </m:r>
                      <m:r>
                        <a:rPr lang="es-CO" sz="1800" b="1" i="1" kern="1200" smtClean="0">
                          <a:solidFill>
                            <a:prstClr val="black"/>
                          </a:solidFill>
                          <a:latin typeface="Cambria Math" panose="02040503050406030204" pitchFamily="18" charset="0"/>
                          <a:cs typeface="+mn-cs"/>
                        </a:rPr>
                        <m:t> </m:t>
                      </m:r>
                      <m:r>
                        <a:rPr lang="es-CO" sz="1800" b="1" i="1" kern="1200" smtClean="0">
                          <a:solidFill>
                            <a:prstClr val="black"/>
                          </a:solidFill>
                          <a:latin typeface="Cambria Math" panose="02040503050406030204" pitchFamily="18" charset="0"/>
                          <a:cs typeface="+mn-cs"/>
                        </a:rPr>
                        <m:t>𝑪𝒂𝒑𝒂𝒄𝒊𝒕𝒚</m:t>
                      </m:r>
                      <m:r>
                        <a:rPr lang="es-CO" sz="1800" b="1" i="1" kern="1200" smtClean="0">
                          <a:solidFill>
                            <a:prstClr val="black"/>
                          </a:solidFill>
                          <a:latin typeface="Cambria Math" panose="02040503050406030204" pitchFamily="18" charset="0"/>
                          <a:cs typeface="+mn-cs"/>
                        </a:rPr>
                        <m:t>=</m:t>
                      </m:r>
                      <m:r>
                        <a:rPr lang="en-GB" sz="1800" b="1" i="1" kern="1200" smtClean="0">
                          <a:solidFill>
                            <a:prstClr val="black"/>
                          </a:solidFill>
                          <a:latin typeface="Cambria Math" panose="02040503050406030204" pitchFamily="18" charset="0"/>
                          <a:cs typeface="+mn-cs"/>
                        </a:rPr>
                        <m:t>𝟏</m:t>
                      </m:r>
                      <m:r>
                        <a:rPr lang="en-GB" sz="1800" b="1" i="1" kern="1200" smtClean="0">
                          <a:solidFill>
                            <a:prstClr val="black"/>
                          </a:solidFill>
                          <a:latin typeface="Cambria Math" panose="02040503050406030204" pitchFamily="18" charset="0"/>
                          <a:cs typeface="+mn-cs"/>
                        </a:rPr>
                        <m:t> </m:t>
                      </m:r>
                      <m:r>
                        <a:rPr lang="en-GB" sz="1800" b="1" i="1" kern="1200" smtClean="0">
                          <a:solidFill>
                            <a:prstClr val="black"/>
                          </a:solidFill>
                          <a:latin typeface="Cambria Math" panose="02040503050406030204" pitchFamily="18" charset="0"/>
                          <a:cs typeface="+mn-cs"/>
                        </a:rPr>
                        <m:t>𝑮𝑾</m:t>
                      </m:r>
                    </m:oMath>
                  </m:oMathPara>
                </a14:m>
                <a:endParaRPr lang="es-CO" sz="1800" b="1" kern="1200" dirty="0">
                  <a:solidFill>
                    <a:prstClr val="black"/>
                  </a:solidFill>
                  <a:latin typeface="Arial" panose="020B0604020202020204" pitchFamily="34" charset="0"/>
                  <a:ea typeface="MS PGothic" panose="020B0600070205080204" pitchFamily="34" charset="-128"/>
                  <a:cs typeface="+mn-cs"/>
                </a:endParaRPr>
              </a:p>
            </p:txBody>
          </p:sp>
        </mc:Choice>
        <mc:Fallback xmlns="">
          <p:sp>
            <p:nvSpPr>
              <p:cNvPr id="7" name="CuadroTexto 14">
                <a:extLst>
                  <a:ext uri="{FF2B5EF4-FFF2-40B4-BE49-F238E27FC236}">
                    <a16:creationId xmlns:a16="http://schemas.microsoft.com/office/drawing/2014/main" id="{21333042-D20B-9C5B-F919-059C6E995F67}"/>
                  </a:ext>
                </a:extLst>
              </p:cNvPr>
              <p:cNvSpPr txBox="1">
                <a:spLocks noRot="1" noChangeAspect="1" noMove="1" noResize="1" noEditPoints="1" noAdjustHandles="1" noChangeArrowheads="1" noChangeShapeType="1" noTextEdit="1"/>
              </p:cNvSpPr>
              <p:nvPr/>
            </p:nvSpPr>
            <p:spPr>
              <a:xfrm>
                <a:off x="4455920" y="3529647"/>
                <a:ext cx="6149179" cy="276999"/>
              </a:xfrm>
              <a:prstGeom prst="rect">
                <a:avLst/>
              </a:prstGeom>
              <a:blipFill>
                <a:blip r:embed="rId4"/>
                <a:stretch>
                  <a:fillRect b="-3777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CuadroTexto 15">
                <a:extLst>
                  <a:ext uri="{FF2B5EF4-FFF2-40B4-BE49-F238E27FC236}">
                    <a16:creationId xmlns:a16="http://schemas.microsoft.com/office/drawing/2014/main" id="{7505F9EE-9E70-AA83-80E5-B2EDF0A1D4EE}"/>
                  </a:ext>
                </a:extLst>
              </p:cNvPr>
              <p:cNvSpPr txBox="1"/>
              <p:nvPr/>
            </p:nvSpPr>
            <p:spPr>
              <a:xfrm>
                <a:off x="3538870" y="4285767"/>
                <a:ext cx="7997456" cy="553998"/>
              </a:xfrm>
              <a:prstGeom prst="rect">
                <a:avLst/>
              </a:prstGeom>
              <a:noFill/>
            </p:spPr>
            <p:txBody>
              <a:bodyPr wrap="square" lIns="0" tIns="0" rIns="0" bIns="0" rtlCol="0">
                <a:spAutoFit/>
              </a:bodyPr>
              <a:lstStyle/>
              <a:p>
                <a:pPr eaLnBrk="0" fontAlgn="base" hangingPunct="0">
                  <a:spcBef>
                    <a:spcPct val="0"/>
                  </a:spcBef>
                  <a:spcAft>
                    <a:spcPct val="0"/>
                  </a:spcAft>
                  <a:buClrTx/>
                  <a:buFontTx/>
                  <a:buNone/>
                </a:pPr>
                <a14:m>
                  <m:oMathPara xmlns:m="http://schemas.openxmlformats.org/officeDocument/2006/math">
                    <m:oMathParaPr>
                      <m:jc m:val="centerGroup"/>
                    </m:oMathParaPr>
                    <m:oMath xmlns:m="http://schemas.openxmlformats.org/officeDocument/2006/math">
                      <m:r>
                        <a:rPr lang="es-CO" sz="1800" b="1" i="1" kern="1200" smtClean="0">
                          <a:solidFill>
                            <a:prstClr val="black"/>
                          </a:solidFill>
                          <a:latin typeface="Cambria Math" panose="02040503050406030204" pitchFamily="18" charset="0"/>
                        </a:rPr>
                        <m:t>𝑨𝒄𝒕𝒊𝒗𝒊𝒕𝒚</m:t>
                      </m:r>
                      <m:r>
                        <a:rPr lang="es-CO" sz="1800" b="1" i="1" kern="1200" smtClean="0">
                          <a:solidFill>
                            <a:prstClr val="black"/>
                          </a:solidFill>
                          <a:latin typeface="Cambria Math" panose="02040503050406030204" pitchFamily="18" charset="0"/>
                        </a:rPr>
                        <m:t> </m:t>
                      </m:r>
                      <m:r>
                        <a:rPr lang="es-CO" sz="1800" b="1" i="1" kern="1200" smtClean="0">
                          <a:solidFill>
                            <a:prstClr val="black"/>
                          </a:solidFill>
                          <a:latin typeface="Cambria Math" panose="02040503050406030204" pitchFamily="18" charset="0"/>
                        </a:rPr>
                        <m:t>𝒅𝒖𝒓𝒊𝒏𝒈</m:t>
                      </m:r>
                      <m:r>
                        <a:rPr lang="es-CO" sz="1800" b="1" i="1" kern="1200" smtClean="0">
                          <a:solidFill>
                            <a:prstClr val="black"/>
                          </a:solidFill>
                          <a:latin typeface="Cambria Math" panose="02040503050406030204" pitchFamily="18" charset="0"/>
                        </a:rPr>
                        <m:t> </m:t>
                      </m:r>
                      <m:r>
                        <a:rPr lang="es-CO" sz="1800" b="1" i="1" kern="1200" smtClean="0">
                          <a:solidFill>
                            <a:prstClr val="black"/>
                          </a:solidFill>
                          <a:latin typeface="Cambria Math" panose="02040503050406030204" pitchFamily="18" charset="0"/>
                        </a:rPr>
                        <m:t>𝒐𝒏𝒆</m:t>
                      </m:r>
                      <m:r>
                        <a:rPr lang="es-CO" sz="1800" b="1" i="1" kern="1200" smtClean="0">
                          <a:solidFill>
                            <a:prstClr val="black"/>
                          </a:solidFill>
                          <a:latin typeface="Cambria Math" panose="02040503050406030204" pitchFamily="18" charset="0"/>
                        </a:rPr>
                        <m:t> </m:t>
                      </m:r>
                      <m:r>
                        <a:rPr lang="es-CO" sz="1800" b="1" i="1" kern="1200" smtClean="0">
                          <a:solidFill>
                            <a:prstClr val="black"/>
                          </a:solidFill>
                          <a:latin typeface="Cambria Math" panose="02040503050406030204" pitchFamily="18" charset="0"/>
                        </a:rPr>
                        <m:t>𝒉𝒐𝒖𝒓</m:t>
                      </m:r>
                      <m:r>
                        <a:rPr lang="es-CO" sz="1800" b="1" i="1" kern="1200" smtClean="0">
                          <a:solidFill>
                            <a:prstClr val="black"/>
                          </a:solidFill>
                          <a:latin typeface="Cambria Math" panose="02040503050406030204" pitchFamily="18" charset="0"/>
                        </a:rPr>
                        <m:t> </m:t>
                      </m:r>
                      <m:r>
                        <a:rPr lang="es-CO" sz="1800" b="1" i="1" kern="1200" smtClean="0">
                          <a:solidFill>
                            <a:prstClr val="black"/>
                          </a:solidFill>
                          <a:latin typeface="Cambria Math" panose="02040503050406030204" pitchFamily="18" charset="0"/>
                        </a:rPr>
                        <m:t>𝒘𝒐𝒓𝒌𝒊𝒏𝒈</m:t>
                      </m:r>
                      <m:r>
                        <a:rPr lang="es-CO" sz="1800" b="1" i="1" kern="1200" smtClean="0">
                          <a:solidFill>
                            <a:prstClr val="black"/>
                          </a:solidFill>
                          <a:latin typeface="Cambria Math" panose="02040503050406030204" pitchFamily="18" charset="0"/>
                        </a:rPr>
                        <m:t> </m:t>
                      </m:r>
                      <m:r>
                        <a:rPr lang="es-CO" sz="1800" b="1" i="1" kern="1200" smtClean="0">
                          <a:solidFill>
                            <a:prstClr val="black"/>
                          </a:solidFill>
                          <a:latin typeface="Cambria Math" panose="02040503050406030204" pitchFamily="18" charset="0"/>
                        </a:rPr>
                        <m:t>𝒂𝒕</m:t>
                      </m:r>
                      <m:r>
                        <a:rPr lang="es-CO" sz="1800" b="1" i="1" kern="1200" smtClean="0">
                          <a:solidFill>
                            <a:prstClr val="black"/>
                          </a:solidFill>
                          <a:latin typeface="Cambria Math" panose="02040503050406030204" pitchFamily="18" charset="0"/>
                        </a:rPr>
                        <m:t> </m:t>
                      </m:r>
                      <m:r>
                        <a:rPr lang="es-CO" sz="1800" b="1" i="1" kern="1200" smtClean="0">
                          <a:solidFill>
                            <a:prstClr val="black"/>
                          </a:solidFill>
                          <a:latin typeface="Cambria Math" panose="02040503050406030204" pitchFamily="18" charset="0"/>
                        </a:rPr>
                        <m:t>𝟏𝟎𝟎</m:t>
                      </m:r>
                      <m:r>
                        <a:rPr lang="es-CO" sz="1800" b="1" i="1" kern="1200" smtClean="0">
                          <a:solidFill>
                            <a:prstClr val="black"/>
                          </a:solidFill>
                          <a:latin typeface="Cambria Math" panose="02040503050406030204" pitchFamily="18" charset="0"/>
                        </a:rPr>
                        <m:t>%</m:t>
                      </m:r>
                    </m:oMath>
                  </m:oMathPara>
                </a14:m>
                <a:endParaRPr lang="es-CO" sz="1800" b="1" i="1" kern="1200" dirty="0">
                  <a:solidFill>
                    <a:prstClr val="black"/>
                  </a:solidFill>
                  <a:latin typeface="Cambria Math" panose="02040503050406030204" pitchFamily="18" charset="0"/>
                </a:endParaRPr>
              </a:p>
              <a:p>
                <a:pPr eaLnBrk="0" fontAlgn="base" hangingPunct="0">
                  <a:spcBef>
                    <a:spcPct val="0"/>
                  </a:spcBef>
                  <a:spcAft>
                    <a:spcPct val="0"/>
                  </a:spcAft>
                  <a:buClrTx/>
                  <a:buFontTx/>
                  <a:buNone/>
                </a:pPr>
                <a14:m>
                  <m:oMathPara xmlns:m="http://schemas.openxmlformats.org/officeDocument/2006/math">
                    <m:oMathParaPr>
                      <m:jc m:val="centerGroup"/>
                    </m:oMathParaPr>
                    <m:oMath xmlns:m="http://schemas.openxmlformats.org/officeDocument/2006/math">
                      <m:r>
                        <a:rPr lang="es-CO" sz="1800" b="1" i="1" kern="1200">
                          <a:solidFill>
                            <a:prstClr val="black"/>
                          </a:solidFill>
                          <a:latin typeface="Cambria Math" panose="02040503050406030204" pitchFamily="18" charset="0"/>
                        </a:rPr>
                        <m:t>=</m:t>
                      </m:r>
                      <m:r>
                        <a:rPr lang="en-GB" sz="1800" b="1" i="1" kern="1200" smtClean="0">
                          <a:solidFill>
                            <a:prstClr val="black"/>
                          </a:solidFill>
                          <a:latin typeface="Cambria Math" panose="02040503050406030204" pitchFamily="18" charset="0"/>
                        </a:rPr>
                        <m:t>𝟏</m:t>
                      </m:r>
                      <m:r>
                        <a:rPr lang="es-CO" sz="1800" b="1" i="1" kern="1200">
                          <a:solidFill>
                            <a:prstClr val="black"/>
                          </a:solidFill>
                          <a:latin typeface="Cambria Math" panose="02040503050406030204" pitchFamily="18" charset="0"/>
                        </a:rPr>
                        <m:t> </m:t>
                      </m:r>
                      <m:r>
                        <a:rPr lang="en-GB" sz="1800" b="1" i="1" kern="1200" smtClean="0">
                          <a:solidFill>
                            <a:prstClr val="black"/>
                          </a:solidFill>
                          <a:latin typeface="Cambria Math" panose="02040503050406030204" pitchFamily="18" charset="0"/>
                        </a:rPr>
                        <m:t>𝑮</m:t>
                      </m:r>
                      <m:r>
                        <a:rPr lang="es-CO" sz="1800" b="1" i="1" kern="1200">
                          <a:solidFill>
                            <a:prstClr val="black"/>
                          </a:solidFill>
                          <a:latin typeface="Cambria Math" panose="02040503050406030204" pitchFamily="18" charset="0"/>
                        </a:rPr>
                        <m:t>𝑾</m:t>
                      </m:r>
                      <m:r>
                        <a:rPr lang="es-CO" sz="1800" b="1" i="1" kern="1200">
                          <a:solidFill>
                            <a:prstClr val="black"/>
                          </a:solidFill>
                          <a:latin typeface="Cambria Math" panose="02040503050406030204" pitchFamily="18" charset="0"/>
                        </a:rPr>
                        <m:t>∗</m:t>
                      </m:r>
                      <m:r>
                        <a:rPr lang="en-GB" sz="1800" b="1" i="1" kern="1200" smtClean="0">
                          <a:solidFill>
                            <a:prstClr val="black"/>
                          </a:solidFill>
                          <a:latin typeface="Cambria Math" panose="02040503050406030204" pitchFamily="18" charset="0"/>
                        </a:rPr>
                        <m:t>𝟏</m:t>
                      </m:r>
                      <m:r>
                        <a:rPr lang="es-CO" sz="1800" b="1" i="1" kern="1200">
                          <a:solidFill>
                            <a:prstClr val="black"/>
                          </a:solidFill>
                          <a:latin typeface="Cambria Math" panose="02040503050406030204" pitchFamily="18" charset="0"/>
                        </a:rPr>
                        <m:t>𝒉</m:t>
                      </m:r>
                      <m:r>
                        <a:rPr lang="es-CO" sz="1800" b="1" i="1" kern="1200">
                          <a:solidFill>
                            <a:prstClr val="black"/>
                          </a:solidFill>
                          <a:latin typeface="Cambria Math" panose="02040503050406030204" pitchFamily="18" charset="0"/>
                        </a:rPr>
                        <m:t>=</m:t>
                      </m:r>
                      <m:r>
                        <a:rPr lang="en-GB" sz="1800" b="1" i="1" kern="1200" smtClean="0">
                          <a:solidFill>
                            <a:prstClr val="black"/>
                          </a:solidFill>
                          <a:latin typeface="Cambria Math" panose="02040503050406030204" pitchFamily="18" charset="0"/>
                        </a:rPr>
                        <m:t>𝟏</m:t>
                      </m:r>
                      <m:r>
                        <a:rPr lang="es-CO" sz="1800" b="1" i="1" kern="1200">
                          <a:solidFill>
                            <a:prstClr val="black"/>
                          </a:solidFill>
                          <a:latin typeface="Cambria Math" panose="02040503050406030204" pitchFamily="18" charset="0"/>
                        </a:rPr>
                        <m:t> </m:t>
                      </m:r>
                      <m:r>
                        <a:rPr lang="en-GB" sz="1800" b="1" i="1" kern="1200" smtClean="0">
                          <a:solidFill>
                            <a:prstClr val="black"/>
                          </a:solidFill>
                          <a:latin typeface="Cambria Math" panose="02040503050406030204" pitchFamily="18" charset="0"/>
                        </a:rPr>
                        <m:t>𝑮</m:t>
                      </m:r>
                      <m:r>
                        <a:rPr lang="es-CO" sz="1800" b="1" i="1" kern="1200">
                          <a:solidFill>
                            <a:prstClr val="black"/>
                          </a:solidFill>
                          <a:latin typeface="Cambria Math" panose="02040503050406030204" pitchFamily="18" charset="0"/>
                        </a:rPr>
                        <m:t>𝑾𝒉</m:t>
                      </m:r>
                      <m:r>
                        <a:rPr lang="en-GB" sz="1800" b="1" i="1" kern="1200" smtClean="0">
                          <a:solidFill>
                            <a:prstClr val="black"/>
                          </a:solidFill>
                          <a:latin typeface="Cambria Math" panose="02040503050406030204" pitchFamily="18" charset="0"/>
                        </a:rPr>
                        <m:t> </m:t>
                      </m:r>
                      <m:r>
                        <a:rPr lang="en-GB" sz="1800" b="1" i="1" kern="1200" smtClean="0">
                          <a:solidFill>
                            <a:prstClr val="black"/>
                          </a:solidFill>
                          <a:latin typeface="Cambria Math" panose="02040503050406030204" pitchFamily="18" charset="0"/>
                        </a:rPr>
                        <m:t>𝒐𝒓</m:t>
                      </m:r>
                      <m:r>
                        <a:rPr lang="en-GB" sz="1800" b="1" i="1" kern="1200" smtClean="0">
                          <a:solidFill>
                            <a:prstClr val="black"/>
                          </a:solidFill>
                          <a:latin typeface="Cambria Math" panose="02040503050406030204" pitchFamily="18" charset="0"/>
                        </a:rPr>
                        <m:t> </m:t>
                      </m:r>
                      <m:r>
                        <a:rPr lang="en-GB" sz="1800" b="1" i="1" kern="1200" smtClean="0">
                          <a:solidFill>
                            <a:prstClr val="black"/>
                          </a:solidFill>
                          <a:latin typeface="Cambria Math" panose="02040503050406030204" pitchFamily="18" charset="0"/>
                        </a:rPr>
                        <m:t>𝟎</m:t>
                      </m:r>
                      <m:r>
                        <a:rPr lang="en-GB" sz="1800" b="1" i="1" kern="1200" smtClean="0">
                          <a:solidFill>
                            <a:prstClr val="black"/>
                          </a:solidFill>
                          <a:latin typeface="Cambria Math" panose="02040503050406030204" pitchFamily="18" charset="0"/>
                        </a:rPr>
                        <m:t>.</m:t>
                      </m:r>
                      <m:r>
                        <a:rPr lang="en-GB" sz="1800" b="1" i="1" kern="1200" smtClean="0">
                          <a:solidFill>
                            <a:prstClr val="black"/>
                          </a:solidFill>
                          <a:latin typeface="Cambria Math" panose="02040503050406030204" pitchFamily="18" charset="0"/>
                        </a:rPr>
                        <m:t>𝟎𝟎𝟑𝟔</m:t>
                      </m:r>
                      <m:r>
                        <a:rPr lang="en-GB" sz="1800" b="1" i="1" kern="1200" smtClean="0">
                          <a:solidFill>
                            <a:prstClr val="black"/>
                          </a:solidFill>
                          <a:latin typeface="Cambria Math" panose="02040503050406030204" pitchFamily="18" charset="0"/>
                        </a:rPr>
                        <m:t> </m:t>
                      </m:r>
                      <m:r>
                        <a:rPr lang="en-GB" sz="1800" b="1" i="1" kern="1200" smtClean="0">
                          <a:solidFill>
                            <a:prstClr val="black"/>
                          </a:solidFill>
                          <a:latin typeface="Cambria Math" panose="02040503050406030204" pitchFamily="18" charset="0"/>
                        </a:rPr>
                        <m:t>𝑷𝑱</m:t>
                      </m:r>
                    </m:oMath>
                  </m:oMathPara>
                </a14:m>
                <a:endParaRPr lang="es-CO" sz="1800" b="1" i="1" kern="1200" dirty="0">
                  <a:solidFill>
                    <a:prstClr val="black"/>
                  </a:solidFill>
                  <a:latin typeface="Cambria Math" panose="02040503050406030204" pitchFamily="18" charset="0"/>
                </a:endParaRPr>
              </a:p>
            </p:txBody>
          </p:sp>
        </mc:Choice>
        <mc:Fallback xmlns="">
          <p:sp>
            <p:nvSpPr>
              <p:cNvPr id="8" name="CuadroTexto 15">
                <a:extLst>
                  <a:ext uri="{FF2B5EF4-FFF2-40B4-BE49-F238E27FC236}">
                    <a16:creationId xmlns:a16="http://schemas.microsoft.com/office/drawing/2014/main" id="{7505F9EE-9E70-AA83-80E5-B2EDF0A1D4EE}"/>
                  </a:ext>
                </a:extLst>
              </p:cNvPr>
              <p:cNvSpPr txBox="1">
                <a:spLocks noRot="1" noChangeAspect="1" noMove="1" noResize="1" noEditPoints="1" noAdjustHandles="1" noChangeArrowheads="1" noChangeShapeType="1" noTextEdit="1"/>
              </p:cNvSpPr>
              <p:nvPr/>
            </p:nvSpPr>
            <p:spPr>
              <a:xfrm>
                <a:off x="3538870" y="4285767"/>
                <a:ext cx="7997456" cy="553998"/>
              </a:xfrm>
              <a:prstGeom prst="rect">
                <a:avLst/>
              </a:prstGeom>
              <a:blipFill>
                <a:blip r:embed="rId5"/>
                <a:stretch>
                  <a:fillRect t="-1099" b="-1538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CuadroTexto 15">
                <a:extLst>
                  <a:ext uri="{FF2B5EF4-FFF2-40B4-BE49-F238E27FC236}">
                    <a16:creationId xmlns:a16="http://schemas.microsoft.com/office/drawing/2014/main" id="{091867C6-22C5-E1ED-43A3-995E6320E230}"/>
                  </a:ext>
                </a:extLst>
              </p:cNvPr>
              <p:cNvSpPr txBox="1"/>
              <p:nvPr/>
            </p:nvSpPr>
            <p:spPr>
              <a:xfrm>
                <a:off x="3531781" y="5262544"/>
                <a:ext cx="7997456" cy="830997"/>
              </a:xfrm>
              <a:prstGeom prst="rect">
                <a:avLst/>
              </a:prstGeom>
              <a:noFill/>
            </p:spPr>
            <p:txBody>
              <a:bodyPr wrap="square" lIns="0" tIns="0" rIns="0" bIns="0" rtlCol="0">
                <a:spAutoFit/>
              </a:bodyPr>
              <a:lstStyle/>
              <a:p>
                <a:pPr eaLnBrk="0" fontAlgn="base" hangingPunct="0">
                  <a:spcBef>
                    <a:spcPct val="0"/>
                  </a:spcBef>
                  <a:spcAft>
                    <a:spcPct val="0"/>
                  </a:spcAft>
                  <a:buClrTx/>
                  <a:buFontTx/>
                  <a:buNone/>
                </a:pPr>
                <a14:m>
                  <m:oMathPara xmlns:m="http://schemas.openxmlformats.org/officeDocument/2006/math">
                    <m:oMathParaPr>
                      <m:jc m:val="centerGroup"/>
                    </m:oMathParaPr>
                    <m:oMath xmlns:m="http://schemas.openxmlformats.org/officeDocument/2006/math">
                      <m:r>
                        <a:rPr lang="es-CO" sz="1800" b="1" i="1" kern="1200" smtClean="0">
                          <a:solidFill>
                            <a:prstClr val="black"/>
                          </a:solidFill>
                          <a:latin typeface="Cambria Math" panose="02040503050406030204" pitchFamily="18" charset="0"/>
                        </a:rPr>
                        <m:t>𝑨𝒄𝒕𝒊𝒗𝒊𝒕𝒚</m:t>
                      </m:r>
                      <m:r>
                        <a:rPr lang="es-CO" sz="1800" b="1" i="1" kern="1200" smtClean="0">
                          <a:solidFill>
                            <a:prstClr val="black"/>
                          </a:solidFill>
                          <a:latin typeface="Cambria Math" panose="02040503050406030204" pitchFamily="18" charset="0"/>
                        </a:rPr>
                        <m:t> </m:t>
                      </m:r>
                      <m:r>
                        <a:rPr lang="es-CO" sz="1800" b="1" i="1" kern="1200" smtClean="0">
                          <a:solidFill>
                            <a:prstClr val="black"/>
                          </a:solidFill>
                          <a:latin typeface="Cambria Math" panose="02040503050406030204" pitchFamily="18" charset="0"/>
                        </a:rPr>
                        <m:t>𝒅𝒖𝒓𝒊𝒏𝒈</m:t>
                      </m:r>
                      <m:r>
                        <a:rPr lang="es-CO" sz="1800" b="1" i="1" kern="1200" smtClean="0">
                          <a:solidFill>
                            <a:prstClr val="black"/>
                          </a:solidFill>
                          <a:latin typeface="Cambria Math" panose="02040503050406030204" pitchFamily="18" charset="0"/>
                        </a:rPr>
                        <m:t> </m:t>
                      </m:r>
                      <m:r>
                        <a:rPr lang="es-CO" sz="1800" b="1" i="1" kern="1200" smtClean="0">
                          <a:solidFill>
                            <a:prstClr val="black"/>
                          </a:solidFill>
                          <a:latin typeface="Cambria Math" panose="02040503050406030204" pitchFamily="18" charset="0"/>
                        </a:rPr>
                        <m:t>𝒐𝒏𝒆</m:t>
                      </m:r>
                      <m:r>
                        <a:rPr lang="es-CO" sz="1800" b="1" i="1" kern="1200" smtClean="0">
                          <a:solidFill>
                            <a:prstClr val="black"/>
                          </a:solidFill>
                          <a:latin typeface="Cambria Math" panose="02040503050406030204" pitchFamily="18" charset="0"/>
                        </a:rPr>
                        <m:t> </m:t>
                      </m:r>
                      <m:r>
                        <a:rPr lang="es-CO" sz="1800" b="1" i="1" kern="1200" smtClean="0">
                          <a:solidFill>
                            <a:prstClr val="black"/>
                          </a:solidFill>
                          <a:latin typeface="Cambria Math" panose="02040503050406030204" pitchFamily="18" charset="0"/>
                        </a:rPr>
                        <m:t>𝒉𝒐𝒖𝒓</m:t>
                      </m:r>
                      <m:r>
                        <a:rPr lang="es-CO" sz="1800" b="1" i="1" kern="1200" smtClean="0">
                          <a:solidFill>
                            <a:prstClr val="black"/>
                          </a:solidFill>
                          <a:latin typeface="Cambria Math" panose="02040503050406030204" pitchFamily="18" charset="0"/>
                        </a:rPr>
                        <m:t> </m:t>
                      </m:r>
                      <m:r>
                        <a:rPr lang="es-CO" sz="1800" b="1" i="1" kern="1200" smtClean="0">
                          <a:solidFill>
                            <a:prstClr val="black"/>
                          </a:solidFill>
                          <a:latin typeface="Cambria Math" panose="02040503050406030204" pitchFamily="18" charset="0"/>
                        </a:rPr>
                        <m:t>𝒘𝒐𝒓𝒌𝒊𝒏𝒈</m:t>
                      </m:r>
                      <m:r>
                        <a:rPr lang="es-CO" sz="1800" b="1" i="1" kern="1200" smtClean="0">
                          <a:solidFill>
                            <a:prstClr val="black"/>
                          </a:solidFill>
                          <a:latin typeface="Cambria Math" panose="02040503050406030204" pitchFamily="18" charset="0"/>
                        </a:rPr>
                        <m:t> </m:t>
                      </m:r>
                      <m:r>
                        <a:rPr lang="es-CO" sz="1800" b="1" i="1" kern="1200" smtClean="0">
                          <a:solidFill>
                            <a:prstClr val="black"/>
                          </a:solidFill>
                          <a:latin typeface="Cambria Math" panose="02040503050406030204" pitchFamily="18" charset="0"/>
                        </a:rPr>
                        <m:t>𝒂𝒕</m:t>
                      </m:r>
                      <m:r>
                        <a:rPr lang="es-CO" sz="1800" b="1" i="1" kern="1200" smtClean="0">
                          <a:solidFill>
                            <a:prstClr val="black"/>
                          </a:solidFill>
                          <a:latin typeface="Cambria Math" panose="02040503050406030204" pitchFamily="18" charset="0"/>
                        </a:rPr>
                        <m:t> </m:t>
                      </m:r>
                      <m:r>
                        <a:rPr lang="en-GB" sz="1800" b="1" i="1" kern="1200" smtClean="0">
                          <a:solidFill>
                            <a:prstClr val="black"/>
                          </a:solidFill>
                          <a:latin typeface="Cambria Math" panose="02040503050406030204" pitchFamily="18" charset="0"/>
                        </a:rPr>
                        <m:t>𝟐</m:t>
                      </m:r>
                      <m:r>
                        <a:rPr lang="es-CO" sz="1800" b="1" i="1" kern="1200" smtClean="0">
                          <a:solidFill>
                            <a:prstClr val="black"/>
                          </a:solidFill>
                          <a:latin typeface="Cambria Math" panose="02040503050406030204" pitchFamily="18" charset="0"/>
                        </a:rPr>
                        <m:t>𝟎</m:t>
                      </m:r>
                      <m:r>
                        <a:rPr lang="es-CO" sz="1800" b="1" i="1" kern="1200" smtClean="0">
                          <a:solidFill>
                            <a:prstClr val="black"/>
                          </a:solidFill>
                          <a:latin typeface="Cambria Math" panose="02040503050406030204" pitchFamily="18" charset="0"/>
                        </a:rPr>
                        <m:t>% (</m:t>
                      </m:r>
                      <m:r>
                        <a:rPr lang="es-CO" sz="1800" b="1" i="1" kern="1200" smtClean="0">
                          <a:solidFill>
                            <a:prstClr val="black"/>
                          </a:solidFill>
                          <a:latin typeface="Cambria Math" panose="02040503050406030204" pitchFamily="18" charset="0"/>
                        </a:rPr>
                        <m:t>𝑪𝑭</m:t>
                      </m:r>
                      <m:r>
                        <a:rPr lang="es-CO" sz="1800" b="1" i="1" kern="1200" smtClean="0">
                          <a:solidFill>
                            <a:prstClr val="black"/>
                          </a:solidFill>
                          <a:latin typeface="Cambria Math" panose="02040503050406030204" pitchFamily="18" charset="0"/>
                        </a:rPr>
                        <m:t>=</m:t>
                      </m:r>
                      <m:r>
                        <a:rPr lang="es-CO" sz="1800" b="1" i="1" kern="1200" smtClean="0">
                          <a:solidFill>
                            <a:prstClr val="black"/>
                          </a:solidFill>
                          <a:latin typeface="Cambria Math" panose="02040503050406030204" pitchFamily="18" charset="0"/>
                        </a:rPr>
                        <m:t>𝟎</m:t>
                      </m:r>
                      <m:r>
                        <a:rPr lang="es-CO" sz="1800" b="1" i="1" kern="1200" smtClean="0">
                          <a:solidFill>
                            <a:prstClr val="black"/>
                          </a:solidFill>
                          <a:latin typeface="Cambria Math" panose="02040503050406030204" pitchFamily="18" charset="0"/>
                        </a:rPr>
                        <m:t>.</m:t>
                      </m:r>
                      <m:r>
                        <a:rPr lang="en-GB" sz="1800" b="1" i="1" kern="1200" smtClean="0">
                          <a:solidFill>
                            <a:prstClr val="black"/>
                          </a:solidFill>
                          <a:latin typeface="Cambria Math" panose="02040503050406030204" pitchFamily="18" charset="0"/>
                        </a:rPr>
                        <m:t>𝟐</m:t>
                      </m:r>
                      <m:r>
                        <a:rPr lang="es-CO" sz="1800" b="1" i="1" kern="1200" smtClean="0">
                          <a:solidFill>
                            <a:prstClr val="black"/>
                          </a:solidFill>
                          <a:latin typeface="Cambria Math" panose="02040503050406030204" pitchFamily="18" charset="0"/>
                        </a:rPr>
                        <m:t>)</m:t>
                      </m:r>
                    </m:oMath>
                  </m:oMathPara>
                </a14:m>
                <a:endParaRPr lang="es-CO" sz="1800" b="1" i="1" kern="1200" dirty="0">
                  <a:solidFill>
                    <a:prstClr val="black"/>
                  </a:solidFill>
                  <a:latin typeface="Cambria Math" panose="02040503050406030204" pitchFamily="18" charset="0"/>
                </a:endParaRPr>
              </a:p>
              <a:p>
                <a:pPr eaLnBrk="0" fontAlgn="base" hangingPunct="0">
                  <a:spcBef>
                    <a:spcPct val="0"/>
                  </a:spcBef>
                  <a:spcAft>
                    <a:spcPct val="0"/>
                  </a:spcAft>
                  <a:buClrTx/>
                  <a:buFontTx/>
                  <a:buNone/>
                </a:pPr>
                <a14:m>
                  <m:oMathPara xmlns:m="http://schemas.openxmlformats.org/officeDocument/2006/math">
                    <m:oMathParaPr>
                      <m:jc m:val="centerGroup"/>
                    </m:oMathParaPr>
                    <m:oMath xmlns:m="http://schemas.openxmlformats.org/officeDocument/2006/math">
                      <m:r>
                        <a:rPr lang="es-CO" sz="1800" b="1" i="1" kern="1200">
                          <a:solidFill>
                            <a:prstClr val="black"/>
                          </a:solidFill>
                          <a:latin typeface="Cambria Math" panose="02040503050406030204" pitchFamily="18" charset="0"/>
                        </a:rPr>
                        <m:t>=</m:t>
                      </m:r>
                      <m:r>
                        <a:rPr lang="en-GB" sz="1800" b="1" i="1" kern="1200" smtClean="0">
                          <a:solidFill>
                            <a:prstClr val="black"/>
                          </a:solidFill>
                          <a:latin typeface="Cambria Math" panose="02040503050406030204" pitchFamily="18" charset="0"/>
                        </a:rPr>
                        <m:t>𝟏</m:t>
                      </m:r>
                      <m:r>
                        <a:rPr lang="en-GB" sz="1800" b="1" i="1" kern="1200" smtClean="0">
                          <a:solidFill>
                            <a:prstClr val="black"/>
                          </a:solidFill>
                          <a:latin typeface="Cambria Math" panose="02040503050406030204" pitchFamily="18" charset="0"/>
                        </a:rPr>
                        <m:t> </m:t>
                      </m:r>
                      <m:r>
                        <a:rPr lang="en-GB" sz="1800" b="1" i="1" kern="1200" smtClean="0">
                          <a:solidFill>
                            <a:prstClr val="black"/>
                          </a:solidFill>
                          <a:latin typeface="Cambria Math" panose="02040503050406030204" pitchFamily="18" charset="0"/>
                        </a:rPr>
                        <m:t>𝑮𝑾</m:t>
                      </m:r>
                      <m:r>
                        <a:rPr lang="es-CO" sz="1800" b="1" i="1" kern="1200" smtClean="0">
                          <a:solidFill>
                            <a:prstClr val="black"/>
                          </a:solidFill>
                          <a:latin typeface="Cambria Math" panose="02040503050406030204" pitchFamily="18" charset="0"/>
                        </a:rPr>
                        <m:t>∗</m:t>
                      </m:r>
                      <m:r>
                        <a:rPr lang="es-CO" sz="1800" b="1" i="1" kern="1200" smtClean="0">
                          <a:solidFill>
                            <a:prstClr val="black"/>
                          </a:solidFill>
                          <a:latin typeface="Cambria Math" panose="02040503050406030204" pitchFamily="18" charset="0"/>
                        </a:rPr>
                        <m:t>𝟎</m:t>
                      </m:r>
                      <m:r>
                        <a:rPr lang="es-CO" sz="1800" b="1" i="1" kern="1200" smtClean="0">
                          <a:solidFill>
                            <a:prstClr val="black"/>
                          </a:solidFill>
                          <a:latin typeface="Cambria Math" panose="02040503050406030204" pitchFamily="18" charset="0"/>
                        </a:rPr>
                        <m:t>.</m:t>
                      </m:r>
                      <m:r>
                        <a:rPr lang="en-GB" sz="1800" b="1" i="1" kern="1200" smtClean="0">
                          <a:solidFill>
                            <a:prstClr val="black"/>
                          </a:solidFill>
                          <a:latin typeface="Cambria Math" panose="02040503050406030204" pitchFamily="18" charset="0"/>
                        </a:rPr>
                        <m:t>𝟐</m:t>
                      </m:r>
                      <m:r>
                        <a:rPr lang="es-CO" sz="1800" b="1" i="1" kern="1200">
                          <a:solidFill>
                            <a:prstClr val="black"/>
                          </a:solidFill>
                          <a:latin typeface="Cambria Math" panose="02040503050406030204" pitchFamily="18" charset="0"/>
                        </a:rPr>
                        <m:t>∗</m:t>
                      </m:r>
                      <m:r>
                        <a:rPr lang="es-CO" sz="1800" b="1" i="1" kern="1200">
                          <a:solidFill>
                            <a:prstClr val="black"/>
                          </a:solidFill>
                          <a:latin typeface="Cambria Math" panose="02040503050406030204" pitchFamily="18" charset="0"/>
                        </a:rPr>
                        <m:t>𝟏</m:t>
                      </m:r>
                      <m:r>
                        <a:rPr lang="es-CO" sz="1800" b="1" i="1" kern="1200">
                          <a:solidFill>
                            <a:prstClr val="black"/>
                          </a:solidFill>
                          <a:latin typeface="Cambria Math" panose="02040503050406030204" pitchFamily="18" charset="0"/>
                        </a:rPr>
                        <m:t> </m:t>
                      </m:r>
                      <m:r>
                        <a:rPr lang="es-CO" sz="1800" b="1" i="1" kern="1200">
                          <a:solidFill>
                            <a:prstClr val="black"/>
                          </a:solidFill>
                          <a:latin typeface="Cambria Math" panose="02040503050406030204" pitchFamily="18" charset="0"/>
                        </a:rPr>
                        <m:t>𝒉</m:t>
                      </m:r>
                      <m:r>
                        <a:rPr lang="es-CO" sz="1800" b="1" i="1" kern="1200">
                          <a:solidFill>
                            <a:prstClr val="black"/>
                          </a:solidFill>
                          <a:latin typeface="Cambria Math" panose="02040503050406030204" pitchFamily="18" charset="0"/>
                        </a:rPr>
                        <m:t>=</m:t>
                      </m:r>
                      <m:r>
                        <a:rPr lang="en-GB" sz="1800" b="1" i="1" kern="1200" smtClean="0">
                          <a:solidFill>
                            <a:prstClr val="black"/>
                          </a:solidFill>
                          <a:latin typeface="Cambria Math" panose="02040503050406030204" pitchFamily="18" charset="0"/>
                        </a:rPr>
                        <m:t>𝟎</m:t>
                      </m:r>
                      <m:r>
                        <a:rPr lang="en-GB" sz="1800" b="1" i="1" kern="1200" smtClean="0">
                          <a:solidFill>
                            <a:prstClr val="black"/>
                          </a:solidFill>
                          <a:latin typeface="Cambria Math" panose="02040503050406030204" pitchFamily="18" charset="0"/>
                        </a:rPr>
                        <m:t>.</m:t>
                      </m:r>
                      <m:r>
                        <a:rPr lang="en-GB" sz="1800" b="1" i="1" kern="1200" smtClean="0">
                          <a:solidFill>
                            <a:prstClr val="black"/>
                          </a:solidFill>
                          <a:latin typeface="Cambria Math" panose="02040503050406030204" pitchFamily="18" charset="0"/>
                        </a:rPr>
                        <m:t>𝟐</m:t>
                      </m:r>
                      <m:r>
                        <a:rPr lang="en-GB" sz="1800" b="1" i="1" kern="1200" smtClean="0">
                          <a:solidFill>
                            <a:prstClr val="black"/>
                          </a:solidFill>
                          <a:latin typeface="Cambria Math" panose="02040503050406030204" pitchFamily="18" charset="0"/>
                        </a:rPr>
                        <m:t> </m:t>
                      </m:r>
                      <m:r>
                        <a:rPr lang="en-GB" sz="1800" b="1" i="1" kern="1200" smtClean="0">
                          <a:solidFill>
                            <a:prstClr val="black"/>
                          </a:solidFill>
                          <a:latin typeface="Cambria Math" panose="02040503050406030204" pitchFamily="18" charset="0"/>
                        </a:rPr>
                        <m:t>𝑮𝑾𝒉</m:t>
                      </m:r>
                    </m:oMath>
                  </m:oMathPara>
                </a14:m>
                <a:endParaRPr lang="es-CO" sz="1800" b="1" i="1" kern="1200" dirty="0">
                  <a:solidFill>
                    <a:prstClr val="black"/>
                  </a:solidFill>
                  <a:latin typeface="Cambria Math" panose="02040503050406030204" pitchFamily="18" charset="0"/>
                </a:endParaRPr>
              </a:p>
              <a:p>
                <a:pPr algn="ctr" eaLnBrk="0" fontAlgn="base" hangingPunct="0">
                  <a:spcBef>
                    <a:spcPct val="0"/>
                  </a:spcBef>
                  <a:spcAft>
                    <a:spcPct val="0"/>
                  </a:spcAft>
                  <a:buClrTx/>
                  <a:buFontTx/>
                  <a:buNone/>
                </a:pPr>
                <a14:m>
                  <m:oMath xmlns:m="http://schemas.openxmlformats.org/officeDocument/2006/math">
                    <m:r>
                      <a:rPr lang="es-CO" sz="1800" b="1" i="1" kern="1200">
                        <a:solidFill>
                          <a:prstClr val="black"/>
                        </a:solidFill>
                        <a:latin typeface="Cambria Math" panose="02040503050406030204" pitchFamily="18" charset="0"/>
                      </a:rPr>
                      <m:t>=</m:t>
                    </m:r>
                  </m:oMath>
                </a14:m>
                <a:r>
                  <a:rPr lang="es-CO" sz="1800" b="1" kern="1200" dirty="0">
                    <a:solidFill>
                      <a:prstClr val="black"/>
                    </a:solidFill>
                    <a:latin typeface="Arial" panose="020B0604020202020204" pitchFamily="34" charset="0"/>
                    <a:ea typeface="MS PGothic" panose="020B0600070205080204" pitchFamily="34" charset="-128"/>
                  </a:rPr>
                  <a:t> 0.00072 PJ</a:t>
                </a:r>
              </a:p>
            </p:txBody>
          </p:sp>
        </mc:Choice>
        <mc:Fallback xmlns="">
          <p:sp>
            <p:nvSpPr>
              <p:cNvPr id="9" name="CuadroTexto 15">
                <a:extLst>
                  <a:ext uri="{FF2B5EF4-FFF2-40B4-BE49-F238E27FC236}">
                    <a16:creationId xmlns:a16="http://schemas.microsoft.com/office/drawing/2014/main" id="{091867C6-22C5-E1ED-43A3-995E6320E230}"/>
                  </a:ext>
                </a:extLst>
              </p:cNvPr>
              <p:cNvSpPr txBox="1">
                <a:spLocks noRot="1" noChangeAspect="1" noMove="1" noResize="1" noEditPoints="1" noAdjustHandles="1" noChangeArrowheads="1" noChangeShapeType="1" noTextEdit="1"/>
              </p:cNvSpPr>
              <p:nvPr/>
            </p:nvSpPr>
            <p:spPr>
              <a:xfrm>
                <a:off x="3531781" y="5262544"/>
                <a:ext cx="7997456" cy="830997"/>
              </a:xfrm>
              <a:prstGeom prst="rect">
                <a:avLst/>
              </a:prstGeom>
              <a:blipFill>
                <a:blip r:embed="rId6"/>
                <a:stretch>
                  <a:fillRect t="-730" b="-16058"/>
                </a:stretch>
              </a:blipFill>
            </p:spPr>
            <p:txBody>
              <a:bodyPr/>
              <a:lstStyle/>
              <a:p>
                <a:r>
                  <a:rPr lang="en-GB">
                    <a:noFill/>
                  </a:rPr>
                  <a:t> </a:t>
                </a:r>
              </a:p>
            </p:txBody>
          </p:sp>
        </mc:Fallback>
      </mc:AlternateContent>
      <p:sp>
        <p:nvSpPr>
          <p:cNvPr id="10" name="TextBox 9">
            <a:extLst>
              <a:ext uri="{FF2B5EF4-FFF2-40B4-BE49-F238E27FC236}">
                <a16:creationId xmlns:a16="http://schemas.microsoft.com/office/drawing/2014/main" id="{7D9E8109-3881-C373-D588-A35F72156981}"/>
              </a:ext>
            </a:extLst>
          </p:cNvPr>
          <p:cNvSpPr txBox="1"/>
          <p:nvPr/>
        </p:nvSpPr>
        <p:spPr>
          <a:xfrm>
            <a:off x="860443" y="1614654"/>
            <a:ext cx="10675883" cy="707886"/>
          </a:xfrm>
          <a:prstGeom prst="rect">
            <a:avLst/>
          </a:prstGeom>
          <a:noFill/>
          <a:ln w="38100">
            <a:solidFill>
              <a:schemeClr val="accent1"/>
            </a:solidFill>
          </a:ln>
        </p:spPr>
        <p:txBody>
          <a:bodyPr wrap="square">
            <a:spAutoFit/>
          </a:bodyPr>
          <a:lstStyle/>
          <a:p>
            <a:r>
              <a:rPr lang="en-US" sz="2000" b="1" dirty="0">
                <a:latin typeface="Segoe UI" panose="020B0502040204020203" pitchFamily="34" charset="0"/>
                <a:cs typeface="Segoe UI" panose="020B0502040204020203" pitchFamily="34" charset="0"/>
              </a:rPr>
              <a:t>Capacity Factor (CF): </a:t>
            </a:r>
            <a:r>
              <a:rPr lang="en-US" sz="2000" dirty="0">
                <a:latin typeface="Segoe UI" panose="020B0502040204020203" pitchFamily="34" charset="0"/>
                <a:cs typeface="Segoe UI" panose="020B0502040204020203" pitchFamily="34" charset="0"/>
              </a:rPr>
              <a:t>Capacity available per each </a:t>
            </a:r>
            <a:r>
              <a:rPr lang="en-US" sz="2000" dirty="0" err="1">
                <a:latin typeface="Segoe UI" panose="020B0502040204020203" pitchFamily="34" charset="0"/>
                <a:cs typeface="Segoe UI" panose="020B0502040204020203" pitchFamily="34" charset="0"/>
              </a:rPr>
              <a:t>timeslice</a:t>
            </a:r>
            <a:r>
              <a:rPr lang="en-US" sz="2000" dirty="0">
                <a:latin typeface="Segoe UI" panose="020B0502040204020203" pitchFamily="34" charset="0"/>
                <a:cs typeface="Segoe UI" panose="020B0502040204020203" pitchFamily="34" charset="0"/>
              </a:rPr>
              <a:t> expressed as a fraction of the total installed capacity, with values ranging from 0 to 1.</a:t>
            </a:r>
            <a:endParaRPr lang="es-CO" sz="2000" dirty="0">
              <a:latin typeface="Segoe UI" panose="020B0502040204020203" pitchFamily="34" charset="0"/>
              <a:cs typeface="Segoe UI" panose="020B0502040204020203" pitchFamily="34" charset="0"/>
            </a:endParaRPr>
          </a:p>
        </p:txBody>
      </p:sp>
      <mc:AlternateContent xmlns:mc="http://schemas.openxmlformats.org/markup-compatibility/2006" xmlns:a14="http://schemas.microsoft.com/office/drawing/2010/main">
        <mc:Choice Requires="a14">
          <p:sp>
            <p:nvSpPr>
              <p:cNvPr id="11" name="CuadroTexto 14">
                <a:extLst>
                  <a:ext uri="{FF2B5EF4-FFF2-40B4-BE49-F238E27FC236}">
                    <a16:creationId xmlns:a16="http://schemas.microsoft.com/office/drawing/2014/main" id="{EB8E5719-E744-F4EE-4CED-C42541BBAD8E}"/>
                  </a:ext>
                </a:extLst>
              </p:cNvPr>
              <p:cNvSpPr txBox="1"/>
              <p:nvPr/>
            </p:nvSpPr>
            <p:spPr>
              <a:xfrm>
                <a:off x="1079416" y="2710087"/>
                <a:ext cx="8931359" cy="369332"/>
              </a:xfrm>
              <a:prstGeom prst="rect">
                <a:avLst/>
              </a:prstGeom>
              <a:noFill/>
            </p:spPr>
            <p:txBody>
              <a:bodyPr wrap="square" lIns="0" tIns="0" rIns="0" bIns="0" rtlCol="0">
                <a:spAutoFit/>
              </a:bodyPr>
              <a:lstStyle/>
              <a:p>
                <a:pPr eaLnBrk="0" fontAlgn="base" hangingPunct="0">
                  <a:spcBef>
                    <a:spcPct val="0"/>
                  </a:spcBef>
                  <a:spcAft>
                    <a:spcPct val="0"/>
                  </a:spcAft>
                  <a:buClrTx/>
                  <a:buFontTx/>
                  <a:buNone/>
                </a:pPr>
                <a14:m>
                  <m:oMathPara xmlns:m="http://schemas.openxmlformats.org/officeDocument/2006/math">
                    <m:oMathParaPr>
                      <m:jc m:val="centerGroup"/>
                    </m:oMathParaPr>
                    <m:oMath xmlns:m="http://schemas.openxmlformats.org/officeDocument/2006/math">
                      <m:r>
                        <a:rPr lang="es-CO" sz="2400" b="1" i="1" kern="1200" smtClean="0">
                          <a:solidFill>
                            <a:prstClr val="black"/>
                          </a:solidFill>
                          <a:latin typeface="Cambria Math" panose="02040503050406030204" pitchFamily="18" charset="0"/>
                          <a:cs typeface="+mn-cs"/>
                        </a:rPr>
                        <m:t>𝑨𝒄𝒕𝒊𝒗𝒊𝒕𝒚</m:t>
                      </m:r>
                      <m:r>
                        <a:rPr lang="es-CO" sz="2400" b="1" i="1" kern="1200" smtClean="0">
                          <a:solidFill>
                            <a:prstClr val="black"/>
                          </a:solidFill>
                          <a:latin typeface="Cambria Math" panose="02040503050406030204" pitchFamily="18" charset="0"/>
                          <a:cs typeface="+mn-cs"/>
                        </a:rPr>
                        <m:t> </m:t>
                      </m:r>
                      <m:d>
                        <m:dPr>
                          <m:ctrlPr>
                            <a:rPr lang="es-CO" sz="2400" b="1" i="1" kern="1200" smtClean="0">
                              <a:solidFill>
                                <a:prstClr val="black"/>
                              </a:solidFill>
                              <a:latin typeface="Cambria Math" panose="02040503050406030204" pitchFamily="18" charset="0"/>
                              <a:cs typeface="+mn-cs"/>
                            </a:rPr>
                          </m:ctrlPr>
                        </m:dPr>
                        <m:e>
                          <m:r>
                            <a:rPr lang="es-CO" sz="2400" b="1" i="1" kern="1200" smtClean="0">
                              <a:solidFill>
                                <a:prstClr val="black"/>
                              </a:solidFill>
                              <a:latin typeface="Cambria Math" panose="02040503050406030204" pitchFamily="18" charset="0"/>
                              <a:cs typeface="+mn-cs"/>
                            </a:rPr>
                            <m:t> </m:t>
                          </m:r>
                          <m:r>
                            <a:rPr lang="es-CO" sz="2400" b="1" i="1" kern="1200" smtClean="0">
                              <a:solidFill>
                                <a:prstClr val="black"/>
                              </a:solidFill>
                              <a:latin typeface="Cambria Math" panose="02040503050406030204" pitchFamily="18" charset="0"/>
                              <a:cs typeface="+mn-cs"/>
                            </a:rPr>
                            <m:t>𝒑𝒓𝒐𝒅𝒖𝒄𝒕𝒊𝒐𝒏</m:t>
                          </m:r>
                        </m:e>
                      </m:d>
                      <m:r>
                        <a:rPr lang="es-CO" sz="2400" b="1" i="1" kern="1200" smtClean="0">
                          <a:solidFill>
                            <a:prstClr val="black"/>
                          </a:solidFill>
                          <a:latin typeface="Cambria Math" panose="02040503050406030204" pitchFamily="18" charset="0"/>
                          <a:cs typeface="+mn-cs"/>
                        </a:rPr>
                        <m:t>=</m:t>
                      </m:r>
                      <m:r>
                        <a:rPr lang="es-CO" sz="2400" b="1" i="1" kern="1200" smtClean="0">
                          <a:solidFill>
                            <a:prstClr val="black"/>
                          </a:solidFill>
                          <a:latin typeface="Cambria Math" panose="02040503050406030204" pitchFamily="18" charset="0"/>
                          <a:cs typeface="+mn-cs"/>
                        </a:rPr>
                        <m:t>𝑪𝒂𝒑𝒂𝒄𝒊𝒕𝒚</m:t>
                      </m:r>
                      <m:r>
                        <a:rPr lang="es-CO" sz="2400" b="1" i="1" kern="1200" smtClean="0">
                          <a:solidFill>
                            <a:prstClr val="black"/>
                          </a:solidFill>
                          <a:latin typeface="Cambria Math" panose="02040503050406030204" pitchFamily="18" charset="0"/>
                          <a:cs typeface="+mn-cs"/>
                        </a:rPr>
                        <m:t>∗</m:t>
                      </m:r>
                      <m:r>
                        <a:rPr lang="es-CO" sz="2400" b="1" i="1" kern="1200" smtClean="0">
                          <a:solidFill>
                            <a:prstClr val="black"/>
                          </a:solidFill>
                          <a:latin typeface="Cambria Math" panose="02040503050406030204" pitchFamily="18" charset="0"/>
                          <a:cs typeface="+mn-cs"/>
                        </a:rPr>
                        <m:t>𝒕𝒊𝒎𝒆</m:t>
                      </m:r>
                      <m:r>
                        <a:rPr lang="es-CO" sz="2400" b="1" i="1" kern="1200" smtClean="0">
                          <a:solidFill>
                            <a:prstClr val="black"/>
                          </a:solidFill>
                          <a:latin typeface="Cambria Math" panose="02040503050406030204" pitchFamily="18" charset="0"/>
                          <a:cs typeface="+mn-cs"/>
                        </a:rPr>
                        <m:t>∗</m:t>
                      </m:r>
                      <m:r>
                        <a:rPr lang="es-CO" sz="2400" b="1" i="1" kern="1200" smtClean="0">
                          <a:solidFill>
                            <a:prstClr val="black"/>
                          </a:solidFill>
                          <a:latin typeface="Cambria Math" panose="02040503050406030204" pitchFamily="18" charset="0"/>
                          <a:cs typeface="+mn-cs"/>
                        </a:rPr>
                        <m:t>𝑪𝑭</m:t>
                      </m:r>
                    </m:oMath>
                  </m:oMathPara>
                </a14:m>
                <a:endParaRPr lang="es-CO" sz="2400" b="1" kern="1200" dirty="0">
                  <a:solidFill>
                    <a:prstClr val="black"/>
                  </a:solidFill>
                  <a:latin typeface="Arial" panose="020B0604020202020204" pitchFamily="34" charset="0"/>
                  <a:ea typeface="MS PGothic" panose="020B0600070205080204" pitchFamily="34" charset="-128"/>
                  <a:cs typeface="+mn-cs"/>
                </a:endParaRPr>
              </a:p>
            </p:txBody>
          </p:sp>
        </mc:Choice>
        <mc:Fallback xmlns="">
          <p:sp>
            <p:nvSpPr>
              <p:cNvPr id="11" name="CuadroTexto 14">
                <a:extLst>
                  <a:ext uri="{FF2B5EF4-FFF2-40B4-BE49-F238E27FC236}">
                    <a16:creationId xmlns:a16="http://schemas.microsoft.com/office/drawing/2014/main" id="{EB8E5719-E744-F4EE-4CED-C42541BBAD8E}"/>
                  </a:ext>
                </a:extLst>
              </p:cNvPr>
              <p:cNvSpPr txBox="1">
                <a:spLocks noRot="1" noChangeAspect="1" noMove="1" noResize="1" noEditPoints="1" noAdjustHandles="1" noChangeArrowheads="1" noChangeShapeType="1" noTextEdit="1"/>
              </p:cNvSpPr>
              <p:nvPr/>
            </p:nvSpPr>
            <p:spPr>
              <a:xfrm>
                <a:off x="1079416" y="2710087"/>
                <a:ext cx="8931359" cy="369332"/>
              </a:xfrm>
              <a:prstGeom prst="rect">
                <a:avLst/>
              </a:prstGeom>
              <a:blipFill>
                <a:blip r:embed="rId7"/>
                <a:stretch>
                  <a:fillRect b="-40000"/>
                </a:stretch>
              </a:blipFill>
            </p:spPr>
            <p:txBody>
              <a:bodyPr/>
              <a:lstStyle/>
              <a:p>
                <a:r>
                  <a:rPr lang="en-GB">
                    <a:noFill/>
                  </a:rPr>
                  <a:t> </a:t>
                </a:r>
              </a:p>
            </p:txBody>
          </p:sp>
        </mc:Fallback>
      </mc:AlternateContent>
      <p:pic>
        <p:nvPicPr>
          <p:cNvPr id="12" name="Picture 2" descr="Types Of Hydropower Plants Engineering Discoveries Hy - vrogue.co">
            <a:extLst>
              <a:ext uri="{FF2B5EF4-FFF2-40B4-BE49-F238E27FC236}">
                <a16:creationId xmlns:a16="http://schemas.microsoft.com/office/drawing/2014/main" id="{E43364FF-193A-3AAE-18B3-EF31874B2A4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7190" y="3495809"/>
            <a:ext cx="2902366" cy="1933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4101332"/>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5582A8C6-AF6C-BA83-A1CC-A37A3B53CB94}"/>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C77E9B68-FFEF-D92E-FCA6-DC5580BA32DD}"/>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7</a:t>
            </a:fld>
            <a:endParaRPr lang="sv-SE" sz="1000" b="1" dirty="0">
              <a:solidFill>
                <a:schemeClr val="bg1"/>
              </a:solidFill>
            </a:endParaRPr>
          </a:p>
        </p:txBody>
      </p:sp>
      <p:sp>
        <p:nvSpPr>
          <p:cNvPr id="9" name="TextBox 8">
            <a:extLst>
              <a:ext uri="{FF2B5EF4-FFF2-40B4-BE49-F238E27FC236}">
                <a16:creationId xmlns:a16="http://schemas.microsoft.com/office/drawing/2014/main" id="{73D63B9F-B9AF-9763-0766-6DB1ECA5064E}"/>
              </a:ext>
            </a:extLst>
          </p:cNvPr>
          <p:cNvSpPr txBox="1"/>
          <p:nvPr/>
        </p:nvSpPr>
        <p:spPr>
          <a:xfrm>
            <a:off x="582415" y="1581045"/>
            <a:ext cx="10667476" cy="1384995"/>
          </a:xfrm>
          <a:prstGeom prst="rect">
            <a:avLst/>
          </a:prstGeom>
          <a:noFill/>
        </p:spPr>
        <p:txBody>
          <a:bodyPr wrap="square">
            <a:spAutoFit/>
          </a:bodyPr>
          <a:lstStyle/>
          <a:p>
            <a:r>
              <a:rPr lang="en-US" sz="2800" dirty="0">
                <a:latin typeface="Segoe UI" panose="020B0502040204020203" pitchFamily="34" charset="0"/>
                <a:cs typeface="Segoe UI" panose="020B0502040204020203" pitchFamily="34" charset="0"/>
              </a:rPr>
              <a:t>If a hydroelectric plant has an installed capacity of 240 MW, what level of activity can it provide in one day in MWh assuming CF equal to 0.55?</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DB9BE13-7F59-BA8B-CFB6-DB23F01E5C4F}"/>
                  </a:ext>
                </a:extLst>
              </p:cNvPr>
              <p:cNvSpPr txBox="1"/>
              <p:nvPr/>
            </p:nvSpPr>
            <p:spPr>
              <a:xfrm>
                <a:off x="914399" y="3244334"/>
                <a:ext cx="246195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2400" b="0" i="1" smtClean="0">
                          <a:latin typeface="Cambria Math" panose="02040503050406030204" pitchFamily="18" charset="0"/>
                        </a:rPr>
                        <m:t>1 </m:t>
                      </m:r>
                      <m:r>
                        <a:rPr lang="es-CO" sz="2400" b="0" i="1" smtClean="0">
                          <a:latin typeface="Cambria Math" panose="02040503050406030204" pitchFamily="18" charset="0"/>
                        </a:rPr>
                        <m:t>𝑑𝑎𝑦</m:t>
                      </m:r>
                      <m:r>
                        <a:rPr lang="es-CO" sz="2400" b="0" i="1" smtClean="0">
                          <a:latin typeface="Cambria Math" panose="02040503050406030204" pitchFamily="18" charset="0"/>
                        </a:rPr>
                        <m:t>=24 </m:t>
                      </m:r>
                      <m:r>
                        <a:rPr lang="es-CO" sz="2400" b="0" i="1" smtClean="0">
                          <a:latin typeface="Cambria Math" panose="02040503050406030204" pitchFamily="18" charset="0"/>
                        </a:rPr>
                        <m:t>h𝑜𝑢𝑟𝑠</m:t>
                      </m:r>
                    </m:oMath>
                  </m:oMathPara>
                </a14:m>
                <a:endParaRPr lang="es-CO" sz="2400" dirty="0"/>
              </a:p>
            </p:txBody>
          </p:sp>
        </mc:Choice>
        <mc:Fallback xmlns="">
          <p:sp>
            <p:nvSpPr>
              <p:cNvPr id="10" name="TextBox 9">
                <a:extLst>
                  <a:ext uri="{FF2B5EF4-FFF2-40B4-BE49-F238E27FC236}">
                    <a16:creationId xmlns:a16="http://schemas.microsoft.com/office/drawing/2014/main" id="{0DB9BE13-7F59-BA8B-CFB6-DB23F01E5C4F}"/>
                  </a:ext>
                </a:extLst>
              </p:cNvPr>
              <p:cNvSpPr txBox="1">
                <a:spLocks noRot="1" noChangeAspect="1" noMove="1" noResize="1" noEditPoints="1" noAdjustHandles="1" noChangeArrowheads="1" noChangeShapeType="1" noTextEdit="1"/>
              </p:cNvSpPr>
              <p:nvPr/>
            </p:nvSpPr>
            <p:spPr>
              <a:xfrm>
                <a:off x="914399" y="3244334"/>
                <a:ext cx="2461956" cy="369332"/>
              </a:xfrm>
              <a:prstGeom prst="rect">
                <a:avLst/>
              </a:prstGeom>
              <a:blipFill>
                <a:blip r:embed="rId5"/>
                <a:stretch>
                  <a:fillRect l="-1980" r="-2228" b="-37705"/>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12" name="CuadroTexto 14">
                <a:extLst>
                  <a:ext uri="{FF2B5EF4-FFF2-40B4-BE49-F238E27FC236}">
                    <a16:creationId xmlns:a16="http://schemas.microsoft.com/office/drawing/2014/main" id="{CB2C828A-8E7F-2411-A083-A5B6ED69D5D8}"/>
                  </a:ext>
                </a:extLst>
              </p:cNvPr>
              <p:cNvSpPr txBox="1"/>
              <p:nvPr/>
            </p:nvSpPr>
            <p:spPr>
              <a:xfrm>
                <a:off x="1035401" y="3891960"/>
                <a:ext cx="8931359" cy="369332"/>
              </a:xfrm>
              <a:prstGeom prst="rect">
                <a:avLst/>
              </a:prstGeom>
              <a:noFill/>
            </p:spPr>
            <p:txBody>
              <a:bodyPr wrap="square" lIns="0" tIns="0" rIns="0" bIns="0" rtlCol="0">
                <a:spAutoFit/>
              </a:bodyPr>
              <a:lstStyle/>
              <a:p>
                <a:pPr eaLnBrk="0" fontAlgn="base" hangingPunct="0">
                  <a:spcBef>
                    <a:spcPct val="0"/>
                  </a:spcBef>
                  <a:spcAft>
                    <a:spcPct val="0"/>
                  </a:spcAft>
                  <a:buClrTx/>
                  <a:buFontTx/>
                  <a:buNone/>
                </a:pPr>
                <a14:m>
                  <m:oMathPara xmlns:m="http://schemas.openxmlformats.org/officeDocument/2006/math">
                    <m:oMathParaPr>
                      <m:jc m:val="centerGroup"/>
                    </m:oMathParaPr>
                    <m:oMath xmlns:m="http://schemas.openxmlformats.org/officeDocument/2006/math">
                      <m:r>
                        <a:rPr lang="es-CO" sz="2400" b="1" i="1" kern="1200" smtClean="0">
                          <a:solidFill>
                            <a:prstClr val="black"/>
                          </a:solidFill>
                          <a:latin typeface="Cambria Math" panose="02040503050406030204" pitchFamily="18" charset="0"/>
                          <a:cs typeface="+mn-cs"/>
                        </a:rPr>
                        <m:t>𝑨𝒄𝒕𝒊𝒗𝒊𝒕𝒚</m:t>
                      </m:r>
                      <m:r>
                        <a:rPr lang="es-CO" sz="2400" b="1" i="1" kern="1200" smtClean="0">
                          <a:solidFill>
                            <a:prstClr val="black"/>
                          </a:solidFill>
                          <a:latin typeface="Cambria Math" panose="02040503050406030204" pitchFamily="18" charset="0"/>
                          <a:cs typeface="+mn-cs"/>
                        </a:rPr>
                        <m:t> </m:t>
                      </m:r>
                      <m:d>
                        <m:dPr>
                          <m:ctrlPr>
                            <a:rPr lang="es-CO" sz="2400" b="1" i="1" kern="1200" smtClean="0">
                              <a:solidFill>
                                <a:prstClr val="black"/>
                              </a:solidFill>
                              <a:latin typeface="Cambria Math" panose="02040503050406030204" pitchFamily="18" charset="0"/>
                              <a:cs typeface="+mn-cs"/>
                            </a:rPr>
                          </m:ctrlPr>
                        </m:dPr>
                        <m:e>
                          <m:r>
                            <a:rPr lang="es-CO" sz="2400" b="1" i="1" kern="1200" smtClean="0">
                              <a:solidFill>
                                <a:prstClr val="black"/>
                              </a:solidFill>
                              <a:latin typeface="Cambria Math" panose="02040503050406030204" pitchFamily="18" charset="0"/>
                              <a:cs typeface="+mn-cs"/>
                            </a:rPr>
                            <m:t>𝒆𝒏𝒆𝒓𝒈𝒚</m:t>
                          </m:r>
                          <m:r>
                            <a:rPr lang="es-CO" sz="2400" b="1" i="1" kern="1200" smtClean="0">
                              <a:solidFill>
                                <a:prstClr val="black"/>
                              </a:solidFill>
                              <a:latin typeface="Cambria Math" panose="02040503050406030204" pitchFamily="18" charset="0"/>
                              <a:cs typeface="+mn-cs"/>
                            </a:rPr>
                            <m:t> </m:t>
                          </m:r>
                          <m:r>
                            <a:rPr lang="es-CO" sz="2400" b="1" i="1" kern="1200" smtClean="0">
                              <a:solidFill>
                                <a:prstClr val="black"/>
                              </a:solidFill>
                              <a:latin typeface="Cambria Math" panose="02040503050406030204" pitchFamily="18" charset="0"/>
                              <a:cs typeface="+mn-cs"/>
                            </a:rPr>
                            <m:t>𝒑𝒓𝒐𝒅𝒖𝒄𝒕𝒊𝒐𝒏</m:t>
                          </m:r>
                        </m:e>
                      </m:d>
                      <m:r>
                        <a:rPr lang="es-CO" sz="2400" b="1" i="1" kern="1200" smtClean="0">
                          <a:solidFill>
                            <a:prstClr val="black"/>
                          </a:solidFill>
                          <a:latin typeface="Cambria Math" panose="02040503050406030204" pitchFamily="18" charset="0"/>
                          <a:cs typeface="+mn-cs"/>
                        </a:rPr>
                        <m:t>=</m:t>
                      </m:r>
                      <m:r>
                        <a:rPr lang="es-CO" sz="2400" b="1" i="1" kern="1200" smtClean="0">
                          <a:solidFill>
                            <a:prstClr val="black"/>
                          </a:solidFill>
                          <a:latin typeface="Cambria Math" panose="02040503050406030204" pitchFamily="18" charset="0"/>
                          <a:cs typeface="+mn-cs"/>
                        </a:rPr>
                        <m:t>𝑪𝒂𝒑𝒂𝒄𝒊𝒕𝒚</m:t>
                      </m:r>
                      <m:r>
                        <a:rPr lang="es-CO" sz="2400" b="1" i="1" kern="1200" smtClean="0">
                          <a:solidFill>
                            <a:prstClr val="black"/>
                          </a:solidFill>
                          <a:latin typeface="Cambria Math" panose="02040503050406030204" pitchFamily="18" charset="0"/>
                          <a:cs typeface="+mn-cs"/>
                        </a:rPr>
                        <m:t>∗</m:t>
                      </m:r>
                      <m:r>
                        <a:rPr lang="es-CO" sz="2400" b="1" i="1" kern="1200" smtClean="0">
                          <a:solidFill>
                            <a:prstClr val="black"/>
                          </a:solidFill>
                          <a:latin typeface="Cambria Math" panose="02040503050406030204" pitchFamily="18" charset="0"/>
                          <a:cs typeface="+mn-cs"/>
                        </a:rPr>
                        <m:t>𝒕𝒊𝒎𝒆</m:t>
                      </m:r>
                      <m:r>
                        <a:rPr lang="es-CO" sz="2400" b="1" i="1" kern="1200" smtClean="0">
                          <a:solidFill>
                            <a:prstClr val="black"/>
                          </a:solidFill>
                          <a:latin typeface="Cambria Math" panose="02040503050406030204" pitchFamily="18" charset="0"/>
                          <a:cs typeface="+mn-cs"/>
                        </a:rPr>
                        <m:t>∗</m:t>
                      </m:r>
                      <m:r>
                        <a:rPr lang="es-CO" sz="2400" b="1" i="1" kern="1200" smtClean="0">
                          <a:solidFill>
                            <a:prstClr val="black"/>
                          </a:solidFill>
                          <a:latin typeface="Cambria Math" panose="02040503050406030204" pitchFamily="18" charset="0"/>
                          <a:cs typeface="+mn-cs"/>
                        </a:rPr>
                        <m:t>𝑪𝑭</m:t>
                      </m:r>
                    </m:oMath>
                  </m:oMathPara>
                </a14:m>
                <a:endParaRPr lang="es-CO" sz="2400" b="1" kern="1200" dirty="0">
                  <a:solidFill>
                    <a:prstClr val="black"/>
                  </a:solidFill>
                  <a:latin typeface="Arial" panose="020B0604020202020204" pitchFamily="34" charset="0"/>
                  <a:ea typeface="MS PGothic" panose="020B0600070205080204" pitchFamily="34" charset="-128"/>
                  <a:cs typeface="+mn-cs"/>
                </a:endParaRPr>
              </a:p>
            </p:txBody>
          </p:sp>
        </mc:Choice>
        <mc:Fallback xmlns="">
          <p:sp>
            <p:nvSpPr>
              <p:cNvPr id="12" name="CuadroTexto 14">
                <a:extLst>
                  <a:ext uri="{FF2B5EF4-FFF2-40B4-BE49-F238E27FC236}">
                    <a16:creationId xmlns:a16="http://schemas.microsoft.com/office/drawing/2014/main" id="{CB2C828A-8E7F-2411-A083-A5B6ED69D5D8}"/>
                  </a:ext>
                </a:extLst>
              </p:cNvPr>
              <p:cNvSpPr txBox="1">
                <a:spLocks noRot="1" noChangeAspect="1" noMove="1" noResize="1" noEditPoints="1" noAdjustHandles="1" noChangeArrowheads="1" noChangeShapeType="1" noTextEdit="1"/>
              </p:cNvSpPr>
              <p:nvPr/>
            </p:nvSpPr>
            <p:spPr>
              <a:xfrm>
                <a:off x="1035401" y="3891960"/>
                <a:ext cx="8931359" cy="369332"/>
              </a:xfrm>
              <a:prstGeom prst="rect">
                <a:avLst/>
              </a:prstGeom>
              <a:blipFill>
                <a:blip r:embed="rId6"/>
                <a:stretch>
                  <a:fillRect b="-37705"/>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13" name="CuadroTexto 14">
                <a:extLst>
                  <a:ext uri="{FF2B5EF4-FFF2-40B4-BE49-F238E27FC236}">
                    <a16:creationId xmlns:a16="http://schemas.microsoft.com/office/drawing/2014/main" id="{E8CD797F-D4AC-5BD0-6A06-B37B74FB2870}"/>
                  </a:ext>
                </a:extLst>
              </p:cNvPr>
              <p:cNvSpPr txBox="1"/>
              <p:nvPr/>
            </p:nvSpPr>
            <p:spPr>
              <a:xfrm>
                <a:off x="1035401" y="4539586"/>
                <a:ext cx="8931359" cy="369332"/>
              </a:xfrm>
              <a:prstGeom prst="rect">
                <a:avLst/>
              </a:prstGeom>
              <a:noFill/>
            </p:spPr>
            <p:txBody>
              <a:bodyPr wrap="square" lIns="0" tIns="0" rIns="0" bIns="0" rtlCol="0">
                <a:spAutoFit/>
              </a:bodyPr>
              <a:lstStyle/>
              <a:p>
                <a:pPr eaLnBrk="0" fontAlgn="base" hangingPunct="0">
                  <a:spcBef>
                    <a:spcPct val="0"/>
                  </a:spcBef>
                  <a:spcAft>
                    <a:spcPct val="0"/>
                  </a:spcAft>
                  <a:buClrTx/>
                  <a:buFontTx/>
                  <a:buNone/>
                </a:pPr>
                <a14:m>
                  <m:oMathPara xmlns:m="http://schemas.openxmlformats.org/officeDocument/2006/math">
                    <m:oMathParaPr>
                      <m:jc m:val="centerGroup"/>
                    </m:oMathParaPr>
                    <m:oMath xmlns:m="http://schemas.openxmlformats.org/officeDocument/2006/math">
                      <m:r>
                        <a:rPr lang="es-CO" sz="2400" b="1" i="1" kern="1200" smtClean="0">
                          <a:solidFill>
                            <a:prstClr val="black"/>
                          </a:solidFill>
                          <a:latin typeface="Cambria Math" panose="02040503050406030204" pitchFamily="18" charset="0"/>
                          <a:cs typeface="+mn-cs"/>
                        </a:rPr>
                        <m:t>𝑨𝒄𝒕𝒊𝒗𝒊𝒕𝒚</m:t>
                      </m:r>
                      <m:r>
                        <a:rPr lang="es-CO" sz="2400" b="1" i="1" kern="1200" smtClean="0">
                          <a:solidFill>
                            <a:prstClr val="black"/>
                          </a:solidFill>
                          <a:latin typeface="Cambria Math" panose="02040503050406030204" pitchFamily="18" charset="0"/>
                          <a:cs typeface="+mn-cs"/>
                        </a:rPr>
                        <m:t> </m:t>
                      </m:r>
                      <m:d>
                        <m:dPr>
                          <m:ctrlPr>
                            <a:rPr lang="es-CO" sz="2400" b="1" i="1" kern="1200" smtClean="0">
                              <a:solidFill>
                                <a:prstClr val="black"/>
                              </a:solidFill>
                              <a:latin typeface="Cambria Math" panose="02040503050406030204" pitchFamily="18" charset="0"/>
                              <a:cs typeface="+mn-cs"/>
                            </a:rPr>
                          </m:ctrlPr>
                        </m:dPr>
                        <m:e>
                          <m:r>
                            <a:rPr lang="es-CO" sz="2400" b="1" i="1" kern="1200" smtClean="0">
                              <a:solidFill>
                                <a:prstClr val="black"/>
                              </a:solidFill>
                              <a:latin typeface="Cambria Math" panose="02040503050406030204" pitchFamily="18" charset="0"/>
                              <a:cs typeface="+mn-cs"/>
                            </a:rPr>
                            <m:t>𝒆𝒏𝒆𝒓𝒈𝒚</m:t>
                          </m:r>
                          <m:r>
                            <a:rPr lang="es-CO" sz="2400" b="1" i="1" kern="1200" smtClean="0">
                              <a:solidFill>
                                <a:prstClr val="black"/>
                              </a:solidFill>
                              <a:latin typeface="Cambria Math" panose="02040503050406030204" pitchFamily="18" charset="0"/>
                              <a:cs typeface="+mn-cs"/>
                            </a:rPr>
                            <m:t> </m:t>
                          </m:r>
                          <m:r>
                            <a:rPr lang="es-CO" sz="2400" b="1" i="1" kern="1200" smtClean="0">
                              <a:solidFill>
                                <a:prstClr val="black"/>
                              </a:solidFill>
                              <a:latin typeface="Cambria Math" panose="02040503050406030204" pitchFamily="18" charset="0"/>
                              <a:cs typeface="+mn-cs"/>
                            </a:rPr>
                            <m:t>𝒑𝒓𝒐𝒅𝒖𝒄𝒕𝒊𝒐𝒏</m:t>
                          </m:r>
                        </m:e>
                      </m:d>
                      <m:r>
                        <a:rPr lang="es-CO" sz="2400" b="1" i="1" kern="1200" smtClean="0">
                          <a:solidFill>
                            <a:prstClr val="black"/>
                          </a:solidFill>
                          <a:latin typeface="Cambria Math" panose="02040503050406030204" pitchFamily="18" charset="0"/>
                          <a:cs typeface="+mn-cs"/>
                        </a:rPr>
                        <m:t>=</m:t>
                      </m:r>
                      <m:r>
                        <a:rPr lang="es-CO" sz="2400" b="1" i="1" kern="1200" smtClean="0">
                          <a:solidFill>
                            <a:prstClr val="black"/>
                          </a:solidFill>
                          <a:latin typeface="Cambria Math" panose="02040503050406030204" pitchFamily="18" charset="0"/>
                          <a:cs typeface="+mn-cs"/>
                        </a:rPr>
                        <m:t>𝟐𝟒𝟎</m:t>
                      </m:r>
                      <m:r>
                        <a:rPr lang="es-CO" sz="2400" b="1" i="1" kern="1200" smtClean="0">
                          <a:solidFill>
                            <a:prstClr val="black"/>
                          </a:solidFill>
                          <a:latin typeface="Cambria Math" panose="02040503050406030204" pitchFamily="18" charset="0"/>
                          <a:cs typeface="+mn-cs"/>
                        </a:rPr>
                        <m:t> </m:t>
                      </m:r>
                      <m:r>
                        <a:rPr lang="es-CO" sz="2400" b="1" i="1" kern="1200" smtClean="0">
                          <a:solidFill>
                            <a:prstClr val="black"/>
                          </a:solidFill>
                          <a:latin typeface="Cambria Math" panose="02040503050406030204" pitchFamily="18" charset="0"/>
                          <a:cs typeface="+mn-cs"/>
                        </a:rPr>
                        <m:t>𝑴𝑾</m:t>
                      </m:r>
                      <m:r>
                        <a:rPr lang="es-CO" sz="2400" b="1" i="1" kern="1200" smtClean="0">
                          <a:solidFill>
                            <a:prstClr val="black"/>
                          </a:solidFill>
                          <a:latin typeface="Cambria Math" panose="02040503050406030204" pitchFamily="18" charset="0"/>
                          <a:cs typeface="+mn-cs"/>
                        </a:rPr>
                        <m:t>∗</m:t>
                      </m:r>
                      <m:r>
                        <a:rPr lang="es-CO" sz="2400" b="1" i="1" kern="1200" smtClean="0">
                          <a:solidFill>
                            <a:prstClr val="black"/>
                          </a:solidFill>
                          <a:latin typeface="Cambria Math" panose="02040503050406030204" pitchFamily="18" charset="0"/>
                          <a:cs typeface="+mn-cs"/>
                        </a:rPr>
                        <m:t>𝟐𝟒</m:t>
                      </m:r>
                      <m:r>
                        <a:rPr lang="es-CO" sz="2400" b="1" i="1" kern="1200" smtClean="0">
                          <a:solidFill>
                            <a:prstClr val="black"/>
                          </a:solidFill>
                          <a:latin typeface="Cambria Math" panose="02040503050406030204" pitchFamily="18" charset="0"/>
                          <a:cs typeface="+mn-cs"/>
                        </a:rPr>
                        <m:t> </m:t>
                      </m:r>
                      <m:r>
                        <a:rPr lang="es-CO" sz="2400" b="1" i="1" kern="1200" smtClean="0">
                          <a:solidFill>
                            <a:prstClr val="black"/>
                          </a:solidFill>
                          <a:latin typeface="Cambria Math" panose="02040503050406030204" pitchFamily="18" charset="0"/>
                          <a:cs typeface="+mn-cs"/>
                        </a:rPr>
                        <m:t>𝒉</m:t>
                      </m:r>
                      <m:r>
                        <a:rPr lang="es-CO" sz="2400" b="1" i="1" kern="1200" smtClean="0">
                          <a:solidFill>
                            <a:prstClr val="black"/>
                          </a:solidFill>
                          <a:latin typeface="Cambria Math" panose="02040503050406030204" pitchFamily="18" charset="0"/>
                          <a:cs typeface="+mn-cs"/>
                        </a:rPr>
                        <m:t>∗</m:t>
                      </m:r>
                      <m:r>
                        <a:rPr lang="es-CO" sz="2400" b="1" i="1" kern="1200" smtClean="0">
                          <a:solidFill>
                            <a:prstClr val="black"/>
                          </a:solidFill>
                          <a:latin typeface="Cambria Math" panose="02040503050406030204" pitchFamily="18" charset="0"/>
                          <a:cs typeface="+mn-cs"/>
                        </a:rPr>
                        <m:t>𝟎</m:t>
                      </m:r>
                      <m:r>
                        <a:rPr lang="es-CO" sz="2400" b="1" i="1" kern="1200" smtClean="0">
                          <a:solidFill>
                            <a:prstClr val="black"/>
                          </a:solidFill>
                          <a:latin typeface="Cambria Math" panose="02040503050406030204" pitchFamily="18" charset="0"/>
                          <a:cs typeface="+mn-cs"/>
                        </a:rPr>
                        <m:t>.</m:t>
                      </m:r>
                      <m:r>
                        <a:rPr lang="es-CO" sz="2400" b="1" i="1" kern="1200" smtClean="0">
                          <a:solidFill>
                            <a:prstClr val="black"/>
                          </a:solidFill>
                          <a:latin typeface="Cambria Math" panose="02040503050406030204" pitchFamily="18" charset="0"/>
                          <a:cs typeface="+mn-cs"/>
                        </a:rPr>
                        <m:t>𝟓𝟓</m:t>
                      </m:r>
                    </m:oMath>
                  </m:oMathPara>
                </a14:m>
                <a:endParaRPr lang="es-CO" sz="2400" b="1" kern="1200" dirty="0">
                  <a:solidFill>
                    <a:prstClr val="black"/>
                  </a:solidFill>
                  <a:latin typeface="Arial" panose="020B0604020202020204" pitchFamily="34" charset="0"/>
                  <a:ea typeface="MS PGothic" panose="020B0600070205080204" pitchFamily="34" charset="-128"/>
                  <a:cs typeface="+mn-cs"/>
                </a:endParaRPr>
              </a:p>
            </p:txBody>
          </p:sp>
        </mc:Choice>
        <mc:Fallback xmlns="">
          <p:sp>
            <p:nvSpPr>
              <p:cNvPr id="13" name="CuadroTexto 14">
                <a:extLst>
                  <a:ext uri="{FF2B5EF4-FFF2-40B4-BE49-F238E27FC236}">
                    <a16:creationId xmlns:a16="http://schemas.microsoft.com/office/drawing/2014/main" id="{E8CD797F-D4AC-5BD0-6A06-B37B74FB2870}"/>
                  </a:ext>
                </a:extLst>
              </p:cNvPr>
              <p:cNvSpPr txBox="1">
                <a:spLocks noRot="1" noChangeAspect="1" noMove="1" noResize="1" noEditPoints="1" noAdjustHandles="1" noChangeArrowheads="1" noChangeShapeType="1" noTextEdit="1"/>
              </p:cNvSpPr>
              <p:nvPr/>
            </p:nvSpPr>
            <p:spPr>
              <a:xfrm>
                <a:off x="1035401" y="4539586"/>
                <a:ext cx="8931359" cy="369332"/>
              </a:xfrm>
              <a:prstGeom prst="rect">
                <a:avLst/>
              </a:prstGeom>
              <a:blipFill>
                <a:blip r:embed="rId7"/>
                <a:stretch>
                  <a:fillRect b="-40000"/>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14" name="CuadroTexto 14">
                <a:extLst>
                  <a:ext uri="{FF2B5EF4-FFF2-40B4-BE49-F238E27FC236}">
                    <a16:creationId xmlns:a16="http://schemas.microsoft.com/office/drawing/2014/main" id="{F28F185C-CBAA-245C-96F4-3E662EC16077}"/>
                  </a:ext>
                </a:extLst>
              </p:cNvPr>
              <p:cNvSpPr txBox="1"/>
              <p:nvPr/>
            </p:nvSpPr>
            <p:spPr>
              <a:xfrm>
                <a:off x="1035400" y="5187212"/>
                <a:ext cx="8931359" cy="369332"/>
              </a:xfrm>
              <a:prstGeom prst="rect">
                <a:avLst/>
              </a:prstGeom>
              <a:noFill/>
            </p:spPr>
            <p:txBody>
              <a:bodyPr wrap="square" lIns="0" tIns="0" rIns="0" bIns="0" rtlCol="0">
                <a:spAutoFit/>
              </a:bodyPr>
              <a:lstStyle/>
              <a:p>
                <a:pPr eaLnBrk="0" fontAlgn="base" hangingPunct="0">
                  <a:spcBef>
                    <a:spcPct val="0"/>
                  </a:spcBef>
                  <a:spcAft>
                    <a:spcPct val="0"/>
                  </a:spcAft>
                  <a:buClrTx/>
                  <a:buFontTx/>
                  <a:buNone/>
                </a:pPr>
                <a14:m>
                  <m:oMathPara xmlns:m="http://schemas.openxmlformats.org/officeDocument/2006/math">
                    <m:oMathParaPr>
                      <m:jc m:val="centerGroup"/>
                    </m:oMathParaPr>
                    <m:oMath xmlns:m="http://schemas.openxmlformats.org/officeDocument/2006/math">
                      <m:r>
                        <a:rPr lang="es-CO" sz="2400" b="1" i="1" kern="1200" smtClean="0">
                          <a:solidFill>
                            <a:prstClr val="black"/>
                          </a:solidFill>
                          <a:latin typeface="Cambria Math" panose="02040503050406030204" pitchFamily="18" charset="0"/>
                          <a:cs typeface="+mn-cs"/>
                        </a:rPr>
                        <m:t>𝑨𝒄𝒕𝒊𝒗𝒊𝒕𝒚</m:t>
                      </m:r>
                      <m:r>
                        <a:rPr lang="es-CO" sz="2400" b="1" i="1" kern="1200" smtClean="0">
                          <a:solidFill>
                            <a:prstClr val="black"/>
                          </a:solidFill>
                          <a:latin typeface="Cambria Math" panose="02040503050406030204" pitchFamily="18" charset="0"/>
                          <a:cs typeface="+mn-cs"/>
                        </a:rPr>
                        <m:t> </m:t>
                      </m:r>
                      <m:d>
                        <m:dPr>
                          <m:ctrlPr>
                            <a:rPr lang="es-CO" sz="2400" b="1" i="1" kern="1200" smtClean="0">
                              <a:solidFill>
                                <a:prstClr val="black"/>
                              </a:solidFill>
                              <a:latin typeface="Cambria Math" panose="02040503050406030204" pitchFamily="18" charset="0"/>
                              <a:cs typeface="+mn-cs"/>
                            </a:rPr>
                          </m:ctrlPr>
                        </m:dPr>
                        <m:e>
                          <m:r>
                            <a:rPr lang="es-CO" sz="2400" b="1" i="1" kern="1200" smtClean="0">
                              <a:solidFill>
                                <a:prstClr val="black"/>
                              </a:solidFill>
                              <a:latin typeface="Cambria Math" panose="02040503050406030204" pitchFamily="18" charset="0"/>
                              <a:cs typeface="+mn-cs"/>
                            </a:rPr>
                            <m:t>𝒆𝒏𝒆𝒓𝒈𝒚</m:t>
                          </m:r>
                          <m:r>
                            <a:rPr lang="es-CO" sz="2400" b="1" i="1" kern="1200" smtClean="0">
                              <a:solidFill>
                                <a:prstClr val="black"/>
                              </a:solidFill>
                              <a:latin typeface="Cambria Math" panose="02040503050406030204" pitchFamily="18" charset="0"/>
                              <a:cs typeface="+mn-cs"/>
                            </a:rPr>
                            <m:t> </m:t>
                          </m:r>
                          <m:r>
                            <a:rPr lang="es-CO" sz="2400" b="1" i="1" kern="1200" smtClean="0">
                              <a:solidFill>
                                <a:prstClr val="black"/>
                              </a:solidFill>
                              <a:latin typeface="Cambria Math" panose="02040503050406030204" pitchFamily="18" charset="0"/>
                              <a:cs typeface="+mn-cs"/>
                            </a:rPr>
                            <m:t>𝒑𝒓𝒐𝒅𝒖𝒄𝒕𝒊𝒐𝒏</m:t>
                          </m:r>
                        </m:e>
                      </m:d>
                      <m:r>
                        <a:rPr lang="es-CO" sz="2400" b="1" i="1" kern="1200" smtClean="0">
                          <a:solidFill>
                            <a:prstClr val="black"/>
                          </a:solidFill>
                          <a:latin typeface="Cambria Math" panose="02040503050406030204" pitchFamily="18" charset="0"/>
                          <a:cs typeface="+mn-cs"/>
                        </a:rPr>
                        <m:t>=</m:t>
                      </m:r>
                      <m:r>
                        <a:rPr lang="es-CO" sz="2400" b="1" i="1" kern="1200" smtClean="0">
                          <a:solidFill>
                            <a:prstClr val="black"/>
                          </a:solidFill>
                          <a:latin typeface="Cambria Math" panose="02040503050406030204" pitchFamily="18" charset="0"/>
                          <a:cs typeface="+mn-cs"/>
                        </a:rPr>
                        <m:t>𝟑𝟏𝟔𝟖</m:t>
                      </m:r>
                      <m:r>
                        <a:rPr lang="es-CO" sz="2400" b="1" i="1" kern="1200" smtClean="0">
                          <a:solidFill>
                            <a:prstClr val="black"/>
                          </a:solidFill>
                          <a:latin typeface="Cambria Math" panose="02040503050406030204" pitchFamily="18" charset="0"/>
                          <a:cs typeface="+mn-cs"/>
                        </a:rPr>
                        <m:t> </m:t>
                      </m:r>
                      <m:r>
                        <a:rPr lang="es-CO" sz="2400" b="1" i="1" kern="1200" smtClean="0">
                          <a:solidFill>
                            <a:prstClr val="black"/>
                          </a:solidFill>
                          <a:latin typeface="Cambria Math" panose="02040503050406030204" pitchFamily="18" charset="0"/>
                          <a:cs typeface="+mn-cs"/>
                        </a:rPr>
                        <m:t>𝑴𝑾𝒉</m:t>
                      </m:r>
                    </m:oMath>
                  </m:oMathPara>
                </a14:m>
                <a:endParaRPr lang="es-CO" sz="2400" b="1" kern="1200" dirty="0">
                  <a:solidFill>
                    <a:prstClr val="black"/>
                  </a:solidFill>
                  <a:latin typeface="Arial" panose="020B0604020202020204" pitchFamily="34" charset="0"/>
                  <a:ea typeface="MS PGothic" panose="020B0600070205080204" pitchFamily="34" charset="-128"/>
                  <a:cs typeface="+mn-cs"/>
                </a:endParaRPr>
              </a:p>
            </p:txBody>
          </p:sp>
        </mc:Choice>
        <mc:Fallback xmlns="">
          <p:sp>
            <p:nvSpPr>
              <p:cNvPr id="14" name="CuadroTexto 14">
                <a:extLst>
                  <a:ext uri="{FF2B5EF4-FFF2-40B4-BE49-F238E27FC236}">
                    <a16:creationId xmlns:a16="http://schemas.microsoft.com/office/drawing/2014/main" id="{F28F185C-CBAA-245C-96F4-3E662EC16077}"/>
                  </a:ext>
                </a:extLst>
              </p:cNvPr>
              <p:cNvSpPr txBox="1">
                <a:spLocks noRot="1" noChangeAspect="1" noMove="1" noResize="1" noEditPoints="1" noAdjustHandles="1" noChangeArrowheads="1" noChangeShapeType="1" noTextEdit="1"/>
              </p:cNvSpPr>
              <p:nvPr/>
            </p:nvSpPr>
            <p:spPr>
              <a:xfrm>
                <a:off x="1035400" y="5187212"/>
                <a:ext cx="8931359" cy="369332"/>
              </a:xfrm>
              <a:prstGeom prst="rect">
                <a:avLst/>
              </a:prstGeom>
              <a:blipFill>
                <a:blip r:embed="rId8"/>
                <a:stretch>
                  <a:fillRect b="-37705"/>
                </a:stretch>
              </a:blipFill>
            </p:spPr>
            <p:txBody>
              <a:bodyPr/>
              <a:lstStyle/>
              <a:p>
                <a:r>
                  <a:rPr lang="es-CO">
                    <a:noFill/>
                  </a:rPr>
                  <a:t> </a:t>
                </a:r>
              </a:p>
            </p:txBody>
          </p:sp>
        </mc:Fallback>
      </mc:AlternateContent>
      <p:sp>
        <p:nvSpPr>
          <p:cNvPr id="4" name="Rectangle 3">
            <a:extLst>
              <a:ext uri="{FF2B5EF4-FFF2-40B4-BE49-F238E27FC236}">
                <a16:creationId xmlns:a16="http://schemas.microsoft.com/office/drawing/2014/main" id="{620331A7-04DA-710B-A5C2-D9DD18BDE0B0}"/>
              </a:ext>
            </a:extLst>
          </p:cNvPr>
          <p:cNvSpPr/>
          <p:nvPr/>
        </p:nvSpPr>
        <p:spPr>
          <a:xfrm>
            <a:off x="523549" y="1119576"/>
            <a:ext cx="773637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4.1.5 Capacity Factor – Part 2</a:t>
            </a:r>
          </a:p>
        </p:txBody>
      </p:sp>
      <p:sp>
        <p:nvSpPr>
          <p:cNvPr id="6" name="Title 10">
            <a:extLst>
              <a:ext uri="{FF2B5EF4-FFF2-40B4-BE49-F238E27FC236}">
                <a16:creationId xmlns:a16="http://schemas.microsoft.com/office/drawing/2014/main" id="{733B6916-CA54-3132-4AF6-1F6F052493A6}"/>
              </a:ext>
            </a:extLst>
          </p:cNvPr>
          <p:cNvSpPr txBox="1">
            <a:spLocks/>
          </p:cNvSpPr>
          <p:nvPr/>
        </p:nvSpPr>
        <p:spPr>
          <a:xfrm>
            <a:off x="464135" y="-327737"/>
            <a:ext cx="1065879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4.1 Key Parameters in </a:t>
            </a:r>
            <a:r>
              <a:rPr lang="en-GB" sz="4400" dirty="0" err="1">
                <a:latin typeface="Open Sans"/>
                <a:ea typeface="Open Sans" panose="020B0606030504020204" pitchFamily="34" charset="0"/>
                <a:cs typeface="Open Sans" panose="020B0606030504020204" pitchFamily="34" charset="0"/>
                <a:sym typeface="Bodoni SvtyTwo ITC TT-Book"/>
              </a:rPr>
              <a:t>OSeMOSYS</a:t>
            </a:r>
            <a:r>
              <a:rPr lang="en-GB" sz="4400" dirty="0">
                <a:latin typeface="Open Sans"/>
                <a:ea typeface="Open Sans" panose="020B0606030504020204" pitchFamily="34" charset="0"/>
                <a:cs typeface="Open Sans" panose="020B0606030504020204" pitchFamily="34" charset="0"/>
                <a:sym typeface="Bodoni SvtyTwo ITC TT-Book"/>
              </a:rPr>
              <a:t> </a:t>
            </a:r>
          </a:p>
        </p:txBody>
      </p:sp>
    </p:spTree>
    <p:extLst>
      <p:ext uri="{BB962C8B-B14F-4D97-AF65-F5344CB8AC3E}">
        <p14:creationId xmlns:p14="http://schemas.microsoft.com/office/powerpoint/2010/main" val="3733035458"/>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E37A238-D045-DCF8-24D8-039A7BA62D28}"/>
              </a:ext>
            </a:extLst>
          </p:cNvPr>
          <p:cNvSpPr/>
          <p:nvPr/>
        </p:nvSpPr>
        <p:spPr>
          <a:xfrm>
            <a:off x="464135" y="111380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4.1.6 Activity Ratios</a:t>
            </a:r>
          </a:p>
        </p:txBody>
      </p:sp>
      <p:sp>
        <p:nvSpPr>
          <p:cNvPr id="5" name="Title 10">
            <a:extLst>
              <a:ext uri="{FF2B5EF4-FFF2-40B4-BE49-F238E27FC236}">
                <a16:creationId xmlns:a16="http://schemas.microsoft.com/office/drawing/2014/main" id="{3434EFA9-3200-BED5-9943-F72AAD70F6F7}"/>
              </a:ext>
            </a:extLst>
          </p:cNvPr>
          <p:cNvSpPr txBox="1">
            <a:spLocks/>
          </p:cNvSpPr>
          <p:nvPr/>
        </p:nvSpPr>
        <p:spPr>
          <a:xfrm>
            <a:off x="464135" y="-327737"/>
            <a:ext cx="1065879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4.1 Key Parameters in </a:t>
            </a:r>
            <a:r>
              <a:rPr lang="en-GB" sz="4400" dirty="0" err="1">
                <a:latin typeface="Open Sans"/>
                <a:ea typeface="Open Sans" panose="020B0606030504020204" pitchFamily="34" charset="0"/>
                <a:cs typeface="Open Sans" panose="020B0606030504020204" pitchFamily="34" charset="0"/>
                <a:sym typeface="Bodoni SvtyTwo ITC TT-Book"/>
              </a:rPr>
              <a:t>OSeMOSYS</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6" name="Rectángulo: esquinas redondeadas 6">
            <a:extLst>
              <a:ext uri="{FF2B5EF4-FFF2-40B4-BE49-F238E27FC236}">
                <a16:creationId xmlns:a16="http://schemas.microsoft.com/office/drawing/2014/main" id="{D54EFD44-20BA-7679-EDE1-5A294AC19B76}"/>
              </a:ext>
            </a:extLst>
          </p:cNvPr>
          <p:cNvSpPr/>
          <p:nvPr/>
        </p:nvSpPr>
        <p:spPr>
          <a:xfrm>
            <a:off x="1129553" y="2726084"/>
            <a:ext cx="4356847" cy="2581022"/>
          </a:xfrm>
          <a:prstGeom prst="roundRect">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b="1" dirty="0"/>
          </a:p>
          <a:p>
            <a:pPr algn="ctr"/>
            <a:r>
              <a:rPr lang="en-GB" sz="2000" b="1" dirty="0"/>
              <a:t>Used to specify how much of an input is needed to support the </a:t>
            </a:r>
            <a:r>
              <a:rPr lang="en-GB" sz="2000" b="1" i="1" dirty="0"/>
              <a:t>Activity</a:t>
            </a:r>
            <a:r>
              <a:rPr lang="en-GB" sz="2000" b="1" dirty="0"/>
              <a:t> of a </a:t>
            </a:r>
            <a:r>
              <a:rPr lang="en-GB" sz="2000" b="1" i="1" dirty="0"/>
              <a:t>Technology</a:t>
            </a:r>
            <a:r>
              <a:rPr lang="en-GB" sz="2000" b="1" dirty="0"/>
              <a:t>. It specifies how many units of input are needed for each unit of activity. </a:t>
            </a:r>
            <a:endParaRPr lang="en-GB" sz="2800" b="1" dirty="0"/>
          </a:p>
          <a:p>
            <a:br>
              <a:rPr lang="en-GB" sz="1800" dirty="0"/>
            </a:br>
            <a:endParaRPr lang="es-CO" sz="1800" b="1" dirty="0">
              <a:latin typeface="Segoe UI" panose="020B0502040204020203" pitchFamily="34" charset="0"/>
              <a:cs typeface="Segoe UI" panose="020B0502040204020203" pitchFamily="34" charset="0"/>
            </a:endParaRPr>
          </a:p>
        </p:txBody>
      </p:sp>
      <p:sp>
        <p:nvSpPr>
          <p:cNvPr id="8" name="Rectángulo: esquinas redondeadas 6">
            <a:extLst>
              <a:ext uri="{FF2B5EF4-FFF2-40B4-BE49-F238E27FC236}">
                <a16:creationId xmlns:a16="http://schemas.microsoft.com/office/drawing/2014/main" id="{EC17F5DA-039F-E21A-5F71-44ECA9660E74}"/>
              </a:ext>
            </a:extLst>
          </p:cNvPr>
          <p:cNvSpPr/>
          <p:nvPr/>
        </p:nvSpPr>
        <p:spPr>
          <a:xfrm>
            <a:off x="6302188" y="2726084"/>
            <a:ext cx="4356847" cy="2581022"/>
          </a:xfrm>
          <a:prstGeom prst="roundRect">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b="1" dirty="0"/>
          </a:p>
          <a:p>
            <a:pPr algn="ctr"/>
            <a:endParaRPr lang="en-GB" sz="2000" b="1" dirty="0"/>
          </a:p>
          <a:p>
            <a:pPr algn="ctr"/>
            <a:r>
              <a:rPr lang="en-GB" sz="2000" b="1" dirty="0"/>
              <a:t>Used to specify how much output is generated from the </a:t>
            </a:r>
            <a:r>
              <a:rPr lang="en-GB" sz="2000" b="1" i="1" dirty="0"/>
              <a:t>Activity</a:t>
            </a:r>
            <a:r>
              <a:rPr lang="en-GB" sz="2000" b="1" dirty="0"/>
              <a:t> of a </a:t>
            </a:r>
            <a:r>
              <a:rPr lang="en-GB" sz="2000" b="1" i="1" dirty="0"/>
              <a:t>Technology</a:t>
            </a:r>
            <a:r>
              <a:rPr lang="en-GB" sz="2000" b="1" dirty="0"/>
              <a:t>. It specifies how many units of output are produced for each unit of activity. </a:t>
            </a:r>
            <a:endParaRPr lang="en-GB" sz="2800" b="1" dirty="0"/>
          </a:p>
          <a:p>
            <a:br>
              <a:rPr lang="en-GB" sz="1800" dirty="0"/>
            </a:br>
            <a:br>
              <a:rPr lang="en-GB" sz="1800" dirty="0"/>
            </a:br>
            <a:endParaRPr lang="es-CO" sz="1800" b="1" dirty="0">
              <a:latin typeface="Segoe UI" panose="020B0502040204020203" pitchFamily="34" charset="0"/>
              <a:cs typeface="Segoe UI" panose="020B0502040204020203" pitchFamily="34" charset="0"/>
            </a:endParaRPr>
          </a:p>
        </p:txBody>
      </p:sp>
      <p:sp>
        <p:nvSpPr>
          <p:cNvPr id="9" name="TextBox 8">
            <a:extLst>
              <a:ext uri="{FF2B5EF4-FFF2-40B4-BE49-F238E27FC236}">
                <a16:creationId xmlns:a16="http://schemas.microsoft.com/office/drawing/2014/main" id="{CF3EE54C-0D09-9E40-109E-A958E025FB80}"/>
              </a:ext>
            </a:extLst>
          </p:cNvPr>
          <p:cNvSpPr txBox="1"/>
          <p:nvPr/>
        </p:nvSpPr>
        <p:spPr>
          <a:xfrm>
            <a:off x="7100816" y="2047887"/>
            <a:ext cx="3243196" cy="461665"/>
          </a:xfrm>
          <a:prstGeom prst="rect">
            <a:avLst/>
          </a:prstGeom>
          <a:noFill/>
        </p:spPr>
        <p:txBody>
          <a:bodyPr wrap="none" rtlCol="0">
            <a:spAutoFit/>
          </a:bodyPr>
          <a:lstStyle/>
          <a:p>
            <a:r>
              <a:rPr lang="en-GB" sz="2400" b="1" dirty="0"/>
              <a:t>Output Activity Ratio</a:t>
            </a:r>
          </a:p>
        </p:txBody>
      </p:sp>
      <p:sp>
        <p:nvSpPr>
          <p:cNvPr id="10" name="TextBox 9">
            <a:extLst>
              <a:ext uri="{FF2B5EF4-FFF2-40B4-BE49-F238E27FC236}">
                <a16:creationId xmlns:a16="http://schemas.microsoft.com/office/drawing/2014/main" id="{CAF63CE3-D4F2-2856-47DE-4D50F8ACBB65}"/>
              </a:ext>
            </a:extLst>
          </p:cNvPr>
          <p:cNvSpPr txBox="1"/>
          <p:nvPr/>
        </p:nvSpPr>
        <p:spPr>
          <a:xfrm>
            <a:off x="1847988" y="2047887"/>
            <a:ext cx="2986715" cy="461665"/>
          </a:xfrm>
          <a:prstGeom prst="rect">
            <a:avLst/>
          </a:prstGeom>
          <a:noFill/>
        </p:spPr>
        <p:txBody>
          <a:bodyPr wrap="none" rtlCol="0">
            <a:spAutoFit/>
          </a:bodyPr>
          <a:lstStyle/>
          <a:p>
            <a:r>
              <a:rPr lang="en-GB" sz="2400" b="1" dirty="0"/>
              <a:t>Input Activity Ratio</a:t>
            </a:r>
          </a:p>
        </p:txBody>
      </p:sp>
    </p:spTree>
    <p:extLst>
      <p:ext uri="{BB962C8B-B14F-4D97-AF65-F5344CB8AC3E}">
        <p14:creationId xmlns:p14="http://schemas.microsoft.com/office/powerpoint/2010/main" val="14845743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EF5F6D-CA76-5247-E723-0475158AE61F}"/>
              </a:ext>
            </a:extLst>
          </p:cNvPr>
          <p:cNvSpPr/>
          <p:nvPr/>
        </p:nvSpPr>
        <p:spPr>
          <a:xfrm>
            <a:off x="464134" y="1113800"/>
            <a:ext cx="697657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4.1.7 Representing Efficiency in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 Part 1</a:t>
            </a:r>
          </a:p>
        </p:txBody>
      </p:sp>
      <p:sp>
        <p:nvSpPr>
          <p:cNvPr id="5" name="Title 10">
            <a:extLst>
              <a:ext uri="{FF2B5EF4-FFF2-40B4-BE49-F238E27FC236}">
                <a16:creationId xmlns:a16="http://schemas.microsoft.com/office/drawing/2014/main" id="{2FF97CF3-D498-E24E-E41A-DB11248C9DB4}"/>
              </a:ext>
            </a:extLst>
          </p:cNvPr>
          <p:cNvSpPr txBox="1">
            <a:spLocks/>
          </p:cNvSpPr>
          <p:nvPr/>
        </p:nvSpPr>
        <p:spPr>
          <a:xfrm>
            <a:off x="464135" y="-327737"/>
            <a:ext cx="1065879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4.1 Key Parameters in </a:t>
            </a:r>
            <a:r>
              <a:rPr lang="en-GB" sz="4400" dirty="0" err="1">
                <a:latin typeface="Open Sans"/>
                <a:ea typeface="Open Sans" panose="020B0606030504020204" pitchFamily="34" charset="0"/>
                <a:cs typeface="Open Sans" panose="020B0606030504020204" pitchFamily="34" charset="0"/>
                <a:sym typeface="Bodoni SvtyTwo ITC TT-Book"/>
              </a:rPr>
              <a:t>OSeMOSYS</a:t>
            </a:r>
            <a:r>
              <a:rPr lang="en-GB" sz="4400" dirty="0">
                <a:latin typeface="Open Sans"/>
                <a:ea typeface="Open Sans" panose="020B0606030504020204" pitchFamily="34" charset="0"/>
                <a:cs typeface="Open Sans" panose="020B0606030504020204" pitchFamily="34" charset="0"/>
                <a:sym typeface="Bodoni SvtyTwo ITC TT-Book"/>
              </a:rPr>
              <a:t> </a:t>
            </a:r>
          </a:p>
        </p:txBody>
      </p:sp>
      <p:pic>
        <p:nvPicPr>
          <p:cNvPr id="6" name="Picture 8" descr="Text, timeline&#10;&#10;Description automatically generated">
            <a:extLst>
              <a:ext uri="{FF2B5EF4-FFF2-40B4-BE49-F238E27FC236}">
                <a16:creationId xmlns:a16="http://schemas.microsoft.com/office/drawing/2014/main" id="{AE11A2BD-AF3D-B7BC-0D49-2640BFB622A0}"/>
              </a:ext>
            </a:extLst>
          </p:cNvPr>
          <p:cNvPicPr>
            <a:picLocks noGrp="1" noChangeAspect="1"/>
          </p:cNvPicPr>
          <p:nvPr>
            <p:ph idx="1"/>
          </p:nvPr>
        </p:nvPicPr>
        <p:blipFill>
          <a:blip r:embed="rId3"/>
          <a:stretch>
            <a:fillRect/>
          </a:stretch>
        </p:blipFill>
        <p:spPr>
          <a:xfrm>
            <a:off x="582550" y="1760567"/>
            <a:ext cx="10829709" cy="3795109"/>
          </a:xfrm>
        </p:spPr>
      </p:pic>
    </p:spTree>
    <p:extLst>
      <p:ext uri="{BB962C8B-B14F-4D97-AF65-F5344CB8AC3E}">
        <p14:creationId xmlns:p14="http://schemas.microsoft.com/office/powerpoint/2010/main" val="1647134179"/>
      </p:ext>
    </p:extLst>
  </p:cSld>
  <p:clrMapOvr>
    <a:masterClrMapping/>
  </p:clrMapOvr>
</p:sld>
</file>

<file path=ppt/theme/theme1.xml><?xml version="1.0" encoding="utf-8"?>
<a:theme xmlns:a="http://schemas.openxmlformats.org/drawingml/2006/main" name="Office Theme">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633F727AA7180443A862CD9A25741398" ma:contentTypeVersion="18" ma:contentTypeDescription="Crear nuevo documento." ma:contentTypeScope="" ma:versionID="e95ced547947cc96d9f0ca074ad6ec65">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59f73267aa52fe24a52d6154dfcf08fe"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9581a30b-7206-4dc0-86e4-cd83cec9bd9f}" ma:internalName="TaxCatchAll" ma:showField="CatchAllData" ma:web="35b8b66e-5759-43c1-a138-f967a8bf5a2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a3b1f9f8-f5cc-49a8-8ca6-8016371bfcc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b696a8a-ab1a-459b-a09e-44df7cbe9330">
      <Terms xmlns="http://schemas.microsoft.com/office/infopath/2007/PartnerControls"/>
    </lcf76f155ced4ddcb4097134ff3c332f>
    <TaxCatchAll xmlns="35b8b66e-5759-43c1-a138-f967a8bf5a2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1C3DE89-CCC2-43B2-B5E8-0AA4A70858F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B1DDE83-2ED0-4567-A669-A16A212F164D}">
  <ds:schemaRefs>
    <ds:schemaRef ds:uri="http://purl.org/dc/terms/"/>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0b696a8a-ab1a-459b-a09e-44df7cbe9330"/>
    <ds:schemaRef ds:uri="35b8b66e-5759-43c1-a138-f967a8bf5a20"/>
    <ds:schemaRef ds:uri="http://purl.org/dc/dcmitype/"/>
  </ds:schemaRefs>
</ds:datastoreItem>
</file>

<file path=customXml/itemProps3.xml><?xml version="1.0" encoding="utf-8"?>
<ds:datastoreItem xmlns:ds="http://schemas.openxmlformats.org/officeDocument/2006/customXml" ds:itemID="{D05F7E04-0F8F-4ECA-9525-3F0638DC6B8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8682</TotalTime>
  <Words>8524</Words>
  <Application>Microsoft Office PowerPoint</Application>
  <PresentationFormat>Widescreen</PresentationFormat>
  <Paragraphs>442</Paragraphs>
  <Slides>42</Slides>
  <Notes>41</Notes>
  <HiddenSlides>0</HiddenSlides>
  <MMClips>9</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42</vt:i4>
      </vt:variant>
    </vt:vector>
  </HeadingPairs>
  <TitlesOfParts>
    <vt:vector size="53" baseType="lpstr">
      <vt:lpstr>Aptos</vt:lpstr>
      <vt:lpstr>Arial</vt:lpstr>
      <vt:lpstr>Calibri</vt:lpstr>
      <vt:lpstr>Calibri Light</vt:lpstr>
      <vt:lpstr>Cambria Math</vt:lpstr>
      <vt:lpstr>Helvetica Neue</vt:lpstr>
      <vt:lpstr>Open Sans</vt:lpstr>
      <vt:lpstr>Open Sans ExtraBold</vt:lpstr>
      <vt:lpstr>Segoe UI</vt:lpstr>
      <vt:lpstr>Slack-Lato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lastModifiedBy>Kavya Abeysundara</cp:lastModifiedBy>
  <cp:revision>158</cp:revision>
  <dcterms:created xsi:type="dcterms:W3CDTF">2019-06-09T10:25:43Z</dcterms:created>
  <dcterms:modified xsi:type="dcterms:W3CDTF">2025-07-20T16:56:18Z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y fmtid="{D5CDD505-2E9C-101B-9397-08002B2CF9AE}" pid="3" name="MediaServiceImageTags">
    <vt:lpwstr/>
  </property>
</Properties>
</file>