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266"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26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WiBOKabrxsfsU6W2QsFUlw==" hashData="gKxWeKbGwwoilc0Nz4WicE1qzyUPEidzoHik+HgM6ZhHD07zTo2tOa3jProWp1impoDSfE+YrFTaITG7Yzv2mQ=="/>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3285" autoAdjust="0"/>
  </p:normalViewPr>
  <p:slideViewPr>
    <p:cSldViewPr snapToGrid="0">
      <p:cViewPr>
        <p:scale>
          <a:sx n="100" d="100"/>
          <a:sy n="100" d="100"/>
        </p:scale>
        <p:origin x="1232"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DA6D5-8D05-4352-B849-AF4A0C38AEB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1EE43022-BBB1-4ACC-BD5B-1AF634968DB8}">
      <dgm:prSet phldrT="[Text]"/>
      <dgm:spPr>
        <a:solidFill>
          <a:srgbClr val="00B050"/>
        </a:solidFill>
      </dgm:spPr>
      <dgm:t>
        <a:bodyPr/>
        <a:lstStyle/>
        <a:p>
          <a:r>
            <a:rPr lang="es-CO" b="1" dirty="0" err="1"/>
            <a:t>Desmatamento</a:t>
          </a:r>
          <a:endParaRPr lang="es-CO" b="1" dirty="0"/>
        </a:p>
      </dgm:t>
    </dgm:pt>
    <dgm:pt modelId="{25BED258-338C-47FE-B464-15637A869B68}" type="parTrans" cxnId="{3C65140B-26B3-464A-8F9E-9AFCF5F4B032}">
      <dgm:prSet/>
      <dgm:spPr/>
      <dgm:t>
        <a:bodyPr/>
        <a:lstStyle/>
        <a:p>
          <a:endParaRPr lang="es-CO" b="1"/>
        </a:p>
      </dgm:t>
    </dgm:pt>
    <dgm:pt modelId="{334BF07B-886A-4600-9E8E-5F6D65C095D2}" type="sibTrans" cxnId="{3C65140B-26B3-464A-8F9E-9AFCF5F4B032}">
      <dgm:prSet/>
      <dgm:spPr>
        <a:solidFill>
          <a:srgbClr val="00B050"/>
        </a:solidFill>
        <a:ln>
          <a:solidFill>
            <a:srgbClr val="00B050"/>
          </a:solidFill>
        </a:ln>
      </dgm:spPr>
      <dgm:t>
        <a:bodyPr/>
        <a:lstStyle/>
        <a:p>
          <a:endParaRPr lang="es-CO" b="1"/>
        </a:p>
      </dgm:t>
    </dgm:pt>
    <dgm:pt modelId="{15C81388-B535-4971-AF27-35225F8DDAAB}">
      <dgm:prSet phldrT="[Text]"/>
      <dgm:spPr>
        <a:solidFill>
          <a:srgbClr val="00B050"/>
        </a:solidFill>
      </dgm:spPr>
      <dgm:t>
        <a:bodyPr/>
        <a:lstStyle/>
        <a:p>
          <a:r>
            <a:rPr lang="es-CO" b="1" dirty="0" err="1"/>
            <a:t>Redução da biodiversidade</a:t>
          </a:r>
          <a:endParaRPr lang="es-CO" b="1" dirty="0"/>
        </a:p>
      </dgm:t>
    </dgm:pt>
    <dgm:pt modelId="{EC6AB4C6-B51F-4B1D-9590-A100405296C9}" type="parTrans" cxnId="{C8F72735-1E27-4E4D-BC09-E13375ABB728}">
      <dgm:prSet/>
      <dgm:spPr/>
      <dgm:t>
        <a:bodyPr/>
        <a:lstStyle/>
        <a:p>
          <a:endParaRPr lang="es-CO" b="1"/>
        </a:p>
      </dgm:t>
    </dgm:pt>
    <dgm:pt modelId="{4968C4B7-A6FF-49CB-B12E-FFA4FA4B4657}" type="sibTrans" cxnId="{C8F72735-1E27-4E4D-BC09-E13375ABB728}">
      <dgm:prSet/>
      <dgm:spPr>
        <a:solidFill>
          <a:srgbClr val="00B050"/>
        </a:solidFill>
        <a:ln>
          <a:solidFill>
            <a:srgbClr val="00B050"/>
          </a:solidFill>
        </a:ln>
      </dgm:spPr>
      <dgm:t>
        <a:bodyPr/>
        <a:lstStyle/>
        <a:p>
          <a:endParaRPr lang="es-CO" b="1"/>
        </a:p>
      </dgm:t>
    </dgm:pt>
    <dgm:pt modelId="{E6FA30F7-2857-49F9-8563-9E75222D3409}">
      <dgm:prSet phldrT="[Text]"/>
      <dgm:spPr>
        <a:solidFill>
          <a:srgbClr val="00B050"/>
        </a:solidFill>
      </dgm:spPr>
      <dgm:t>
        <a:bodyPr/>
        <a:lstStyle/>
        <a:p>
          <a:r>
            <a:rPr lang="es-CO" b="1" dirty="0" err="1"/>
            <a:t>Erosão do solo</a:t>
          </a:r>
          <a:endParaRPr lang="es-CO" b="1" dirty="0"/>
        </a:p>
      </dgm:t>
    </dgm:pt>
    <dgm:pt modelId="{975EF038-0FFF-4156-A279-28056AB27967}" type="parTrans" cxnId="{61DD0E38-DAE9-441C-BE7A-4A51B8C943A5}">
      <dgm:prSet/>
      <dgm:spPr/>
      <dgm:t>
        <a:bodyPr/>
        <a:lstStyle/>
        <a:p>
          <a:endParaRPr lang="es-CO" b="1"/>
        </a:p>
      </dgm:t>
    </dgm:pt>
    <dgm:pt modelId="{C13169B8-5834-48B0-B7F0-7A71DCB3586E}" type="sibTrans" cxnId="{61DD0E38-DAE9-441C-BE7A-4A51B8C943A5}">
      <dgm:prSet/>
      <dgm:spPr>
        <a:ln>
          <a:solidFill>
            <a:srgbClr val="00B050"/>
          </a:solidFill>
        </a:ln>
      </dgm:spPr>
      <dgm:t>
        <a:bodyPr/>
        <a:lstStyle/>
        <a:p>
          <a:endParaRPr lang="es-CO" b="1"/>
        </a:p>
      </dgm:t>
    </dgm:pt>
    <dgm:pt modelId="{78C8057D-6483-4661-97F4-789B15389515}">
      <dgm:prSet phldrT="[Text]"/>
      <dgm:spPr>
        <a:solidFill>
          <a:srgbClr val="00B050"/>
        </a:solidFill>
      </dgm:spPr>
      <dgm:t>
        <a:bodyPr/>
        <a:lstStyle/>
        <a:p>
          <a:r>
            <a:rPr lang="es-CO" b="1" dirty="0" err="1"/>
            <a:t>Poluição das águas subterrâneas</a:t>
          </a:r>
          <a:endParaRPr lang="es-CO" b="1" dirty="0"/>
        </a:p>
      </dgm:t>
    </dgm:pt>
    <dgm:pt modelId="{5D7651D4-B5A9-4B6D-9752-0A33ABC11EFB}" type="parTrans" cxnId="{B4518B15-0BFE-479D-A2FC-5855C4663F73}">
      <dgm:prSet/>
      <dgm:spPr/>
      <dgm:t>
        <a:bodyPr/>
        <a:lstStyle/>
        <a:p>
          <a:endParaRPr lang="es-CO" b="1"/>
        </a:p>
      </dgm:t>
    </dgm:pt>
    <dgm:pt modelId="{BB2747F6-4641-4C63-949F-01166DB5BAA5}" type="sibTrans" cxnId="{B4518B15-0BFE-479D-A2FC-5855C4663F73}">
      <dgm:prSet/>
      <dgm:spPr>
        <a:ln>
          <a:solidFill>
            <a:srgbClr val="00B050"/>
          </a:solidFill>
        </a:ln>
      </dgm:spPr>
      <dgm:t>
        <a:bodyPr/>
        <a:lstStyle/>
        <a:p>
          <a:endParaRPr lang="es-CO" b="1"/>
        </a:p>
      </dgm:t>
    </dgm:pt>
    <dgm:pt modelId="{61312E77-6E2C-4618-8025-E0A7B769AC3A}">
      <dgm:prSet phldrT="[Text]"/>
      <dgm:spPr>
        <a:solidFill>
          <a:srgbClr val="00B050"/>
        </a:solidFill>
      </dgm:spPr>
      <dgm:t>
        <a:bodyPr/>
        <a:lstStyle/>
        <a:p>
          <a:r>
            <a:rPr lang="es-CO" b="1" dirty="0" err="1"/>
            <a:t>Conflitos com o suprimento de alimentos</a:t>
          </a:r>
          <a:endParaRPr lang="es-CO" b="1" dirty="0"/>
        </a:p>
      </dgm:t>
    </dgm:pt>
    <dgm:pt modelId="{7F389718-1624-4888-A6CF-80871EB8EDF0}" type="parTrans" cxnId="{045E64EB-9E66-4161-A817-D898C47C9A61}">
      <dgm:prSet/>
      <dgm:spPr/>
      <dgm:t>
        <a:bodyPr/>
        <a:lstStyle/>
        <a:p>
          <a:endParaRPr lang="es-CO" b="1"/>
        </a:p>
      </dgm:t>
    </dgm:pt>
    <dgm:pt modelId="{B0B58383-738C-4294-AF84-68EFFDB30FD4}" type="sibTrans" cxnId="{045E64EB-9E66-4161-A817-D898C47C9A61}">
      <dgm:prSet/>
      <dgm:spPr>
        <a:ln>
          <a:solidFill>
            <a:srgbClr val="00B050"/>
          </a:solidFill>
        </a:ln>
      </dgm:spPr>
      <dgm:t>
        <a:bodyPr/>
        <a:lstStyle/>
        <a:p>
          <a:endParaRPr lang="es-CO" b="1"/>
        </a:p>
      </dgm:t>
    </dgm:pt>
    <dgm:pt modelId="{05118EAF-A95E-4DDF-882A-074C7380ED16}" type="pres">
      <dgm:prSet presAssocID="{29BDA6D5-8D05-4352-B849-AF4A0C38AEBC}" presName="cycle" presStyleCnt="0">
        <dgm:presLayoutVars>
          <dgm:dir/>
          <dgm:resizeHandles val="exact"/>
        </dgm:presLayoutVars>
      </dgm:prSet>
      <dgm:spPr/>
    </dgm:pt>
    <dgm:pt modelId="{C7467D8B-3383-40B4-8F79-7B97A3137BB4}" type="pres">
      <dgm:prSet presAssocID="{1EE43022-BBB1-4ACC-BD5B-1AF634968DB8}" presName="node" presStyleLbl="node1" presStyleIdx="0" presStyleCnt="5">
        <dgm:presLayoutVars>
          <dgm:bulletEnabled val="1"/>
        </dgm:presLayoutVars>
      </dgm:prSet>
      <dgm:spPr/>
    </dgm:pt>
    <dgm:pt modelId="{E45EAD00-2627-417F-803D-A689051CEBE0}" type="pres">
      <dgm:prSet presAssocID="{1EE43022-BBB1-4ACC-BD5B-1AF634968DB8}" presName="spNode" presStyleCnt="0"/>
      <dgm:spPr/>
    </dgm:pt>
    <dgm:pt modelId="{815ECF36-B64D-4491-8950-F56C74BC12D3}" type="pres">
      <dgm:prSet presAssocID="{334BF07B-886A-4600-9E8E-5F6D65C095D2}" presName="sibTrans" presStyleLbl="sibTrans1D1" presStyleIdx="0" presStyleCnt="5"/>
      <dgm:spPr/>
    </dgm:pt>
    <dgm:pt modelId="{680FB715-FC08-45F4-9C54-48AB62B7AA76}" type="pres">
      <dgm:prSet presAssocID="{15C81388-B535-4971-AF27-35225F8DDAAB}" presName="node" presStyleLbl="node1" presStyleIdx="1" presStyleCnt="5">
        <dgm:presLayoutVars>
          <dgm:bulletEnabled val="1"/>
        </dgm:presLayoutVars>
      </dgm:prSet>
      <dgm:spPr/>
    </dgm:pt>
    <dgm:pt modelId="{C576B775-B0B6-4C3F-985B-2720E06EC4CA}" type="pres">
      <dgm:prSet presAssocID="{15C81388-B535-4971-AF27-35225F8DDAAB}" presName="spNode" presStyleCnt="0"/>
      <dgm:spPr/>
    </dgm:pt>
    <dgm:pt modelId="{A465E95B-8AF2-4294-BBA8-D68A6D79CC71}" type="pres">
      <dgm:prSet presAssocID="{4968C4B7-A6FF-49CB-B12E-FFA4FA4B4657}" presName="sibTrans" presStyleLbl="sibTrans1D1" presStyleIdx="1" presStyleCnt="5"/>
      <dgm:spPr/>
    </dgm:pt>
    <dgm:pt modelId="{9461D836-E50A-46D8-80EC-2BA4C39DD3F8}" type="pres">
      <dgm:prSet presAssocID="{E6FA30F7-2857-49F9-8563-9E75222D3409}" presName="node" presStyleLbl="node1" presStyleIdx="2" presStyleCnt="5">
        <dgm:presLayoutVars>
          <dgm:bulletEnabled val="1"/>
        </dgm:presLayoutVars>
      </dgm:prSet>
      <dgm:spPr/>
    </dgm:pt>
    <dgm:pt modelId="{36CA731D-D79C-4CC3-9BB2-8B1B373AD4AC}" type="pres">
      <dgm:prSet presAssocID="{E6FA30F7-2857-49F9-8563-9E75222D3409}" presName="spNode" presStyleCnt="0"/>
      <dgm:spPr/>
    </dgm:pt>
    <dgm:pt modelId="{4D6A391F-247D-4014-9427-DB5DABA19BEF}" type="pres">
      <dgm:prSet presAssocID="{C13169B8-5834-48B0-B7F0-7A71DCB3586E}" presName="sibTrans" presStyleLbl="sibTrans1D1" presStyleIdx="2" presStyleCnt="5"/>
      <dgm:spPr/>
    </dgm:pt>
    <dgm:pt modelId="{9EB7262B-D87E-49C6-8F8F-EF5338F72576}" type="pres">
      <dgm:prSet presAssocID="{78C8057D-6483-4661-97F4-789B15389515}" presName="node" presStyleLbl="node1" presStyleIdx="3" presStyleCnt="5">
        <dgm:presLayoutVars>
          <dgm:bulletEnabled val="1"/>
        </dgm:presLayoutVars>
      </dgm:prSet>
      <dgm:spPr/>
    </dgm:pt>
    <dgm:pt modelId="{C4660199-E358-4939-A020-162E51C04491}" type="pres">
      <dgm:prSet presAssocID="{78C8057D-6483-4661-97F4-789B15389515}" presName="spNode" presStyleCnt="0"/>
      <dgm:spPr/>
    </dgm:pt>
    <dgm:pt modelId="{4F4E2B86-BB2C-4C2C-B89D-5E5A0F171AC4}" type="pres">
      <dgm:prSet presAssocID="{BB2747F6-4641-4C63-949F-01166DB5BAA5}" presName="sibTrans" presStyleLbl="sibTrans1D1" presStyleIdx="3" presStyleCnt="5"/>
      <dgm:spPr/>
    </dgm:pt>
    <dgm:pt modelId="{D09D7902-1CFF-4BFE-8B90-EEA022F77699}" type="pres">
      <dgm:prSet presAssocID="{61312E77-6E2C-4618-8025-E0A7B769AC3A}" presName="node" presStyleLbl="node1" presStyleIdx="4" presStyleCnt="5">
        <dgm:presLayoutVars>
          <dgm:bulletEnabled val="1"/>
        </dgm:presLayoutVars>
      </dgm:prSet>
      <dgm:spPr/>
    </dgm:pt>
    <dgm:pt modelId="{5533AD07-B6E1-412D-B4AE-8EB68E969A70}" type="pres">
      <dgm:prSet presAssocID="{61312E77-6E2C-4618-8025-E0A7B769AC3A}" presName="spNode" presStyleCnt="0"/>
      <dgm:spPr/>
    </dgm:pt>
    <dgm:pt modelId="{8EFA78DC-CB80-4310-8F80-F16F12195FDB}" type="pres">
      <dgm:prSet presAssocID="{B0B58383-738C-4294-AF84-68EFFDB30FD4}" presName="sibTrans" presStyleLbl="sibTrans1D1" presStyleIdx="4" presStyleCnt="5"/>
      <dgm:spPr/>
    </dgm:pt>
  </dgm:ptLst>
  <dgm:cxnLst>
    <dgm:cxn modelId="{3C65140B-26B3-464A-8F9E-9AFCF5F4B032}" srcId="{29BDA6D5-8D05-4352-B849-AF4A0C38AEBC}" destId="{1EE43022-BBB1-4ACC-BD5B-1AF634968DB8}" srcOrd="0" destOrd="0" parTransId="{25BED258-338C-47FE-B464-15637A869B68}" sibTransId="{334BF07B-886A-4600-9E8E-5F6D65C095D2}"/>
    <dgm:cxn modelId="{1A36720F-CB0A-4AC2-B42A-B66ECDE46610}" type="presOf" srcId="{BB2747F6-4641-4C63-949F-01166DB5BAA5}" destId="{4F4E2B86-BB2C-4C2C-B89D-5E5A0F171AC4}" srcOrd="0" destOrd="0" presId="urn:microsoft.com/office/officeart/2005/8/layout/cycle6"/>
    <dgm:cxn modelId="{B4518B15-0BFE-479D-A2FC-5855C4663F73}" srcId="{29BDA6D5-8D05-4352-B849-AF4A0C38AEBC}" destId="{78C8057D-6483-4661-97F4-789B15389515}" srcOrd="3" destOrd="0" parTransId="{5D7651D4-B5A9-4B6D-9752-0A33ABC11EFB}" sibTransId="{BB2747F6-4641-4C63-949F-01166DB5BAA5}"/>
    <dgm:cxn modelId="{51F6CB1D-CC42-46A6-B997-4B4347A103B8}" type="presOf" srcId="{4968C4B7-A6FF-49CB-B12E-FFA4FA4B4657}" destId="{A465E95B-8AF2-4294-BBA8-D68A6D79CC71}" srcOrd="0" destOrd="0" presId="urn:microsoft.com/office/officeart/2005/8/layout/cycle6"/>
    <dgm:cxn modelId="{632CCC21-F700-4EF1-8D36-38A01244B152}" type="presOf" srcId="{C13169B8-5834-48B0-B7F0-7A71DCB3586E}" destId="{4D6A391F-247D-4014-9427-DB5DABA19BEF}" srcOrd="0" destOrd="0" presId="urn:microsoft.com/office/officeart/2005/8/layout/cycle6"/>
    <dgm:cxn modelId="{E7933433-D696-4092-A5B8-150E18809A7C}" type="presOf" srcId="{334BF07B-886A-4600-9E8E-5F6D65C095D2}" destId="{815ECF36-B64D-4491-8950-F56C74BC12D3}" srcOrd="0" destOrd="0" presId="urn:microsoft.com/office/officeart/2005/8/layout/cycle6"/>
    <dgm:cxn modelId="{C8F72735-1E27-4E4D-BC09-E13375ABB728}" srcId="{29BDA6D5-8D05-4352-B849-AF4A0C38AEBC}" destId="{15C81388-B535-4971-AF27-35225F8DDAAB}" srcOrd="1" destOrd="0" parTransId="{EC6AB4C6-B51F-4B1D-9590-A100405296C9}" sibTransId="{4968C4B7-A6FF-49CB-B12E-FFA4FA4B4657}"/>
    <dgm:cxn modelId="{61DD0E38-DAE9-441C-BE7A-4A51B8C943A5}" srcId="{29BDA6D5-8D05-4352-B849-AF4A0C38AEBC}" destId="{E6FA30F7-2857-49F9-8563-9E75222D3409}" srcOrd="2" destOrd="0" parTransId="{975EF038-0FFF-4156-A279-28056AB27967}" sibTransId="{C13169B8-5834-48B0-B7F0-7A71DCB3586E}"/>
    <dgm:cxn modelId="{F21E105F-8134-444E-943F-3606101C4000}" type="presOf" srcId="{29BDA6D5-8D05-4352-B849-AF4A0C38AEBC}" destId="{05118EAF-A95E-4DDF-882A-074C7380ED16}" srcOrd="0" destOrd="0" presId="urn:microsoft.com/office/officeart/2005/8/layout/cycle6"/>
    <dgm:cxn modelId="{6199A462-3A02-4171-B90E-E3D47557334A}" type="presOf" srcId="{61312E77-6E2C-4618-8025-E0A7B769AC3A}" destId="{D09D7902-1CFF-4BFE-8B90-EEA022F77699}" srcOrd="0" destOrd="0" presId="urn:microsoft.com/office/officeart/2005/8/layout/cycle6"/>
    <dgm:cxn modelId="{44ECED93-12AB-4A0E-A210-709DF6147791}" type="presOf" srcId="{1EE43022-BBB1-4ACC-BD5B-1AF634968DB8}" destId="{C7467D8B-3383-40B4-8F79-7B97A3137BB4}" srcOrd="0" destOrd="0" presId="urn:microsoft.com/office/officeart/2005/8/layout/cycle6"/>
    <dgm:cxn modelId="{E4BD36CF-570D-4AEA-ACA1-EE75754BBC55}" type="presOf" srcId="{15C81388-B535-4971-AF27-35225F8DDAAB}" destId="{680FB715-FC08-45F4-9C54-48AB62B7AA76}" srcOrd="0" destOrd="0" presId="urn:microsoft.com/office/officeart/2005/8/layout/cycle6"/>
    <dgm:cxn modelId="{A86A19D4-26B1-480E-BAE6-8A87332D8974}" type="presOf" srcId="{B0B58383-738C-4294-AF84-68EFFDB30FD4}" destId="{8EFA78DC-CB80-4310-8F80-F16F12195FDB}" srcOrd="0" destOrd="0" presId="urn:microsoft.com/office/officeart/2005/8/layout/cycle6"/>
    <dgm:cxn modelId="{093BACD7-0E66-446F-B2E0-90D3D13B9FF3}" type="presOf" srcId="{E6FA30F7-2857-49F9-8563-9E75222D3409}" destId="{9461D836-E50A-46D8-80EC-2BA4C39DD3F8}" srcOrd="0" destOrd="0" presId="urn:microsoft.com/office/officeart/2005/8/layout/cycle6"/>
    <dgm:cxn modelId="{045E64EB-9E66-4161-A817-D898C47C9A61}" srcId="{29BDA6D5-8D05-4352-B849-AF4A0C38AEBC}" destId="{61312E77-6E2C-4618-8025-E0A7B769AC3A}" srcOrd="4" destOrd="0" parTransId="{7F389718-1624-4888-A6CF-80871EB8EDF0}" sibTransId="{B0B58383-738C-4294-AF84-68EFFDB30FD4}"/>
    <dgm:cxn modelId="{61C5CCEB-A4F4-4CE8-A167-DD43E6165517}" type="presOf" srcId="{78C8057D-6483-4661-97F4-789B15389515}" destId="{9EB7262B-D87E-49C6-8F8F-EF5338F72576}" srcOrd="0" destOrd="0" presId="urn:microsoft.com/office/officeart/2005/8/layout/cycle6"/>
    <dgm:cxn modelId="{46A8BB85-CE46-49E6-9E34-6D5A3EA8FF60}" type="presParOf" srcId="{05118EAF-A95E-4DDF-882A-074C7380ED16}" destId="{C7467D8B-3383-40B4-8F79-7B97A3137BB4}" srcOrd="0" destOrd="0" presId="urn:microsoft.com/office/officeart/2005/8/layout/cycle6"/>
    <dgm:cxn modelId="{08A247F3-4D14-4162-A684-57971C0D276C}" type="presParOf" srcId="{05118EAF-A95E-4DDF-882A-074C7380ED16}" destId="{E45EAD00-2627-417F-803D-A689051CEBE0}" srcOrd="1" destOrd="0" presId="urn:microsoft.com/office/officeart/2005/8/layout/cycle6"/>
    <dgm:cxn modelId="{CAA05238-BD4D-4BBB-BFD3-93F992AA246E}" type="presParOf" srcId="{05118EAF-A95E-4DDF-882A-074C7380ED16}" destId="{815ECF36-B64D-4491-8950-F56C74BC12D3}" srcOrd="2" destOrd="0" presId="urn:microsoft.com/office/officeart/2005/8/layout/cycle6"/>
    <dgm:cxn modelId="{274E4840-9F70-4B1D-B778-3919A422331F}" type="presParOf" srcId="{05118EAF-A95E-4DDF-882A-074C7380ED16}" destId="{680FB715-FC08-45F4-9C54-48AB62B7AA76}" srcOrd="3" destOrd="0" presId="urn:microsoft.com/office/officeart/2005/8/layout/cycle6"/>
    <dgm:cxn modelId="{26BF7104-50E3-4953-A2F3-B16F078C82F3}" type="presParOf" srcId="{05118EAF-A95E-4DDF-882A-074C7380ED16}" destId="{C576B775-B0B6-4C3F-985B-2720E06EC4CA}" srcOrd="4" destOrd="0" presId="urn:microsoft.com/office/officeart/2005/8/layout/cycle6"/>
    <dgm:cxn modelId="{282D41D5-B640-43D1-AA1F-1DE7462853EB}" type="presParOf" srcId="{05118EAF-A95E-4DDF-882A-074C7380ED16}" destId="{A465E95B-8AF2-4294-BBA8-D68A6D79CC71}" srcOrd="5" destOrd="0" presId="urn:microsoft.com/office/officeart/2005/8/layout/cycle6"/>
    <dgm:cxn modelId="{2DF2835D-9AF4-453B-8949-E4F440D92EDB}" type="presParOf" srcId="{05118EAF-A95E-4DDF-882A-074C7380ED16}" destId="{9461D836-E50A-46D8-80EC-2BA4C39DD3F8}" srcOrd="6" destOrd="0" presId="urn:microsoft.com/office/officeart/2005/8/layout/cycle6"/>
    <dgm:cxn modelId="{EE30A66E-2576-47A8-97FA-4E558D06DB24}" type="presParOf" srcId="{05118EAF-A95E-4DDF-882A-074C7380ED16}" destId="{36CA731D-D79C-4CC3-9BB2-8B1B373AD4AC}" srcOrd="7" destOrd="0" presId="urn:microsoft.com/office/officeart/2005/8/layout/cycle6"/>
    <dgm:cxn modelId="{0687D910-19D3-4C27-98D0-8F9659DB420A}" type="presParOf" srcId="{05118EAF-A95E-4DDF-882A-074C7380ED16}" destId="{4D6A391F-247D-4014-9427-DB5DABA19BEF}" srcOrd="8" destOrd="0" presId="urn:microsoft.com/office/officeart/2005/8/layout/cycle6"/>
    <dgm:cxn modelId="{1C591E36-9C60-4556-8AC1-ED0026C0AB48}" type="presParOf" srcId="{05118EAF-A95E-4DDF-882A-074C7380ED16}" destId="{9EB7262B-D87E-49C6-8F8F-EF5338F72576}" srcOrd="9" destOrd="0" presId="urn:microsoft.com/office/officeart/2005/8/layout/cycle6"/>
    <dgm:cxn modelId="{C5474E18-46B6-4935-892E-021A84DF44BC}" type="presParOf" srcId="{05118EAF-A95E-4DDF-882A-074C7380ED16}" destId="{C4660199-E358-4939-A020-162E51C04491}" srcOrd="10" destOrd="0" presId="urn:microsoft.com/office/officeart/2005/8/layout/cycle6"/>
    <dgm:cxn modelId="{694E08A5-DD72-41B3-9AB1-50D21B835CCD}" type="presParOf" srcId="{05118EAF-A95E-4DDF-882A-074C7380ED16}" destId="{4F4E2B86-BB2C-4C2C-B89D-5E5A0F171AC4}" srcOrd="11" destOrd="0" presId="urn:microsoft.com/office/officeart/2005/8/layout/cycle6"/>
    <dgm:cxn modelId="{7A15BB76-F9A9-44A8-8C95-3DC8CE11C6F8}" type="presParOf" srcId="{05118EAF-A95E-4DDF-882A-074C7380ED16}" destId="{D09D7902-1CFF-4BFE-8B90-EEA022F77699}" srcOrd="12" destOrd="0" presId="urn:microsoft.com/office/officeart/2005/8/layout/cycle6"/>
    <dgm:cxn modelId="{519F6874-30F7-4C34-BBF9-1BA6C03CAC18}" type="presParOf" srcId="{05118EAF-A95E-4DDF-882A-074C7380ED16}" destId="{5533AD07-B6E1-412D-B4AE-8EB68E969A70}" srcOrd="13" destOrd="0" presId="urn:microsoft.com/office/officeart/2005/8/layout/cycle6"/>
    <dgm:cxn modelId="{CB918364-BB76-4DB1-AC58-11334F45C653}" type="presParOf" srcId="{05118EAF-A95E-4DDF-882A-074C7380ED16}" destId="{8EFA78DC-CB80-4310-8F80-F16F12195FDB}"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custT="1"/>
      <dgm:spPr/>
      <dgm:t>
        <a:bodyPr/>
        <a:lstStyle/>
        <a:p>
          <a:pPr rtl="0"/>
          <a:r>
            <a:rPr lang="en-GB" sz="2000" b="1" dirty="0">
              <a:latin typeface="Calibri Light" panose="020F0302020204030204"/>
            </a:rPr>
            <a:t>Barreiras administrativas</a:t>
          </a:r>
          <a:endParaRPr lang="en-GB" sz="2000" b="1" dirty="0"/>
        </a:p>
      </dgm:t>
    </dgm:pt>
    <dgm:pt modelId="{01C7BCED-18C8-4CBD-B334-82F55246C0AB}" type="parTrans" cxnId="{7468DAE2-2C3E-416E-9DC5-D127D5716B6F}">
      <dgm:prSet/>
      <dgm:spPr/>
      <dgm:t>
        <a:bodyPr/>
        <a:lstStyle/>
        <a:p>
          <a:endParaRPr lang="en-GB" sz="2000" b="1"/>
        </a:p>
      </dgm:t>
    </dgm:pt>
    <dgm:pt modelId="{3B6CF0E6-FC42-443D-8C39-880B2FBDE3F2}" type="sibTrans" cxnId="{7468DAE2-2C3E-416E-9DC5-D127D5716B6F}">
      <dgm:prSet/>
      <dgm:spPr/>
      <dgm:t>
        <a:bodyPr/>
        <a:lstStyle/>
        <a:p>
          <a:endParaRPr lang="en-GB" sz="2000" b="1"/>
        </a:p>
      </dgm:t>
    </dgm:pt>
    <dgm:pt modelId="{3F0D4202-922A-47B4-ADB4-A0C86A444757}">
      <dgm:prSet phldrT="[Text]" phldr="0" custT="1"/>
      <dgm:spPr/>
      <dgm:t>
        <a:bodyPr/>
        <a:lstStyle/>
        <a:p>
          <a:pPr rtl="0"/>
          <a:r>
            <a:rPr lang="en-GB" sz="2000" b="1" dirty="0">
              <a:latin typeface="Calibri Light" panose="020F0302020204030204"/>
            </a:rPr>
            <a:t>Capital intensivo</a:t>
          </a:r>
          <a:endParaRPr lang="en-GB" sz="2000" b="1" dirty="0"/>
        </a:p>
      </dgm:t>
    </dgm:pt>
    <dgm:pt modelId="{1CBA3A3A-2EF4-4464-BA01-B9DFE2F98A8A}" type="parTrans" cxnId="{A348B66C-0023-4007-9AAD-1AA549DB67DF}">
      <dgm:prSet/>
      <dgm:spPr/>
      <dgm:t>
        <a:bodyPr/>
        <a:lstStyle/>
        <a:p>
          <a:endParaRPr lang="en-GB" sz="2000" b="1"/>
        </a:p>
      </dgm:t>
    </dgm:pt>
    <dgm:pt modelId="{29A3A52A-15E6-47D6-974D-C50D1C1C3B92}" type="sibTrans" cxnId="{A348B66C-0023-4007-9AAD-1AA549DB67DF}">
      <dgm:prSet/>
      <dgm:spPr/>
      <dgm:t>
        <a:bodyPr/>
        <a:lstStyle/>
        <a:p>
          <a:endParaRPr lang="en-GB" sz="2000" b="1"/>
        </a:p>
      </dgm:t>
    </dgm:pt>
    <dgm:pt modelId="{467AD1F3-50B5-40E2-A5F7-95215B5941B2}">
      <dgm:prSet phldrT="[Text]" phldr="0" custT="1"/>
      <dgm:spPr/>
      <dgm:t>
        <a:bodyPr/>
        <a:lstStyle/>
        <a:p>
          <a:pPr rtl="0"/>
          <a:r>
            <a:rPr lang="en-GB" sz="2000" b="1" dirty="0">
              <a:latin typeface="Calibri Light" panose="020F0302020204030204"/>
            </a:rPr>
            <a:t>A exploração é de alto risco</a:t>
          </a:r>
          <a:endParaRPr lang="en-GB" sz="2000" b="1" dirty="0"/>
        </a:p>
      </dgm:t>
    </dgm:pt>
    <dgm:pt modelId="{FAFEEE23-5C72-40C0-BFBE-D56341967D11}" type="parTrans" cxnId="{BB230BC9-0FEC-4188-BD7C-C5A46CF9E204}">
      <dgm:prSet/>
      <dgm:spPr/>
      <dgm:t>
        <a:bodyPr/>
        <a:lstStyle/>
        <a:p>
          <a:endParaRPr lang="en-GB" sz="2000" b="1"/>
        </a:p>
      </dgm:t>
    </dgm:pt>
    <dgm:pt modelId="{A50E1DC0-30D3-45DB-85D5-6A4755EAB8CE}" type="sibTrans" cxnId="{BB230BC9-0FEC-4188-BD7C-C5A46CF9E204}">
      <dgm:prSet/>
      <dgm:spPr/>
      <dgm:t>
        <a:bodyPr/>
        <a:lstStyle/>
        <a:p>
          <a:endParaRPr lang="en-GB" sz="2000" b="1"/>
        </a:p>
      </dgm:t>
    </dgm:pt>
    <dgm:pt modelId="{6E56B420-1AE3-41E5-8FB9-91A11E04A0B8}">
      <dgm:prSet phldrT="[Text]" phldr="0" custT="1"/>
      <dgm:spPr/>
      <dgm:t>
        <a:bodyPr/>
        <a:lstStyle/>
        <a:p>
          <a:pPr rtl="0"/>
          <a:r>
            <a:rPr lang="en-GB" sz="2000" b="1" dirty="0">
              <a:latin typeface="Calibri Light" panose="020F0302020204030204"/>
            </a:rPr>
            <a:t>Impactos na comunidade local</a:t>
          </a:r>
          <a:endParaRPr lang="en-GB" sz="2000" b="1" dirty="0"/>
        </a:p>
      </dgm:t>
    </dgm:pt>
    <dgm:pt modelId="{1758BD03-0D93-4E22-9779-417177B3BFA8}" type="parTrans" cxnId="{E812E8F4-D1FB-4544-906C-E9858451F1F8}">
      <dgm:prSet/>
      <dgm:spPr/>
      <dgm:t>
        <a:bodyPr/>
        <a:lstStyle/>
        <a:p>
          <a:endParaRPr lang="en-GB" sz="2000" b="1"/>
        </a:p>
      </dgm:t>
    </dgm:pt>
    <dgm:pt modelId="{6EFE9E17-D265-4859-9C09-85322FB729D0}" type="sibTrans" cxnId="{E812E8F4-D1FB-4544-906C-E9858451F1F8}">
      <dgm:prSet/>
      <dgm:spPr/>
      <dgm:t>
        <a:bodyPr/>
        <a:lstStyle/>
        <a:p>
          <a:endParaRPr lang="en-GB" sz="2000" b="1"/>
        </a:p>
      </dgm:t>
    </dgm:pt>
    <dgm:pt modelId="{E0DAC61E-DD15-426C-B139-D5F3E02239B0}">
      <dgm:prSet phldrT="[Text]" phldr="0" custT="1"/>
      <dgm:spPr/>
      <dgm:t>
        <a:bodyPr/>
        <a:lstStyle/>
        <a:p>
          <a:pPr rtl="0"/>
          <a:r>
            <a:rPr lang="en-GB" sz="2000" b="1" dirty="0">
              <a:latin typeface="Calibri Light" panose="020F0302020204030204"/>
            </a:rPr>
            <a:t>Uso da terra</a:t>
          </a:r>
          <a:endParaRPr lang="en-GB" sz="2000" b="1" dirty="0"/>
        </a:p>
      </dgm:t>
    </dgm:pt>
    <dgm:pt modelId="{06D9FE9E-F140-45B0-82AE-45213C9745CC}" type="parTrans" cxnId="{7844C15B-6039-49FB-8AF5-16ED218D1D0C}">
      <dgm:prSet/>
      <dgm:spPr/>
      <dgm:t>
        <a:bodyPr/>
        <a:lstStyle/>
        <a:p>
          <a:endParaRPr lang="en-GB" sz="2000" b="1"/>
        </a:p>
      </dgm:t>
    </dgm:pt>
    <dgm:pt modelId="{B792B13D-3A59-4801-9D39-88293D1F1251}" type="sibTrans" cxnId="{7844C15B-6039-49FB-8AF5-16ED218D1D0C}">
      <dgm:prSet/>
      <dgm:spPr/>
      <dgm:t>
        <a:bodyPr/>
        <a:lstStyle/>
        <a:p>
          <a:endParaRPr lang="en-GB" sz="2000"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custScaleX="127632">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custScaleX="127632">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custScaleX="127632">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custScaleX="127632">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custScaleX="127632">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EB91546-A13D-4ABC-A4D2-43223190FEF6}" type="presOf" srcId="{6EFE9E17-D265-4859-9C09-85322FB729D0}" destId="{D49B8DB7-3F12-45F6-968D-7856C2C817CA}" srcOrd="0" destOrd="0" presId="urn:microsoft.com/office/officeart/2005/8/layout/cycle6"/>
    <dgm:cxn modelId="{C560A34F-853C-4B2F-B6CE-AB19CC4A0222}" type="presOf" srcId="{29A3A52A-15E6-47D6-974D-C50D1C1C3B92}" destId="{1C4C76B0-7A7C-40AA-91EC-3828E0053F26}"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956453F1-A86A-46B5-8FAB-F49EA0F57C01}">
      <dgm:prSet phldrT="[Text]" phldr="0"/>
      <dgm:spPr/>
      <dgm:t>
        <a:bodyPr/>
        <a:lstStyle/>
        <a:p>
          <a:pPr rtl="0"/>
          <a:r>
            <a:rPr lang="en-GB" b="1">
              <a:latin typeface="Calibri Light" panose="020F0302020204030204"/>
            </a:rPr>
            <a:t>Redução da qualidade da água </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Mudanças no regime hidrológico</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Danos ao ecossistema</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Deslocamento de comunidades</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Competição por água</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EB91546-A13D-4ABC-A4D2-43223190FEF6}" type="presOf" srcId="{6EFE9E17-D265-4859-9C09-85322FB729D0}" destId="{D49B8DB7-3F12-45F6-968D-7856C2C817CA}" srcOrd="0" destOrd="0" presId="urn:microsoft.com/office/officeart/2005/8/layout/cycle6"/>
    <dgm:cxn modelId="{C560A34F-853C-4B2F-B6CE-AB19CC4A0222}" type="presOf" srcId="{29A3A52A-15E6-47D6-974D-C50D1C1C3B92}" destId="{1C4C76B0-7A7C-40AA-91EC-3828E0053F26}"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b="1">
              <a:latin typeface="Calibri Light" panose="020F0302020204030204"/>
            </a:rPr>
            <a:t>Capital intensivo</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Percepção pública</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Resíduos nucleares</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Acidentes históricos</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Preocupações políticas </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EB91546-A13D-4ABC-A4D2-43223190FEF6}" type="presOf" srcId="{6EFE9E17-D265-4859-9C09-85322FB729D0}" destId="{D49B8DB7-3F12-45F6-968D-7856C2C817CA}" srcOrd="0" destOrd="0" presId="urn:microsoft.com/office/officeart/2005/8/layout/cycle6"/>
    <dgm:cxn modelId="{C560A34F-853C-4B2F-B6CE-AB19CC4A0222}" type="presOf" srcId="{29A3A52A-15E6-47D6-974D-C50D1C1C3B92}" destId="{1C4C76B0-7A7C-40AA-91EC-3828E0053F26}"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D8B-3383-40B4-8F79-7B97A3137BB4}">
      <dsp:nvSpPr>
        <dsp:cNvPr id="0" name=""/>
        <dsp:cNvSpPr/>
      </dsp:nvSpPr>
      <dsp:spPr>
        <a:xfrm>
          <a:off x="3066152" y="3329"/>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b="1" kern="1200" dirty="0" err="1"/>
            <a:t>Desmatamento</a:t>
          </a:r>
          <a:endParaRPr lang="es-CO" sz="1500" b="1" kern="1200" dirty="0"/>
        </a:p>
      </dsp:txBody>
      <dsp:txXfrm>
        <a:off x="3118016" y="55193"/>
        <a:ext cx="1530794" cy="958711"/>
      </dsp:txXfrm>
    </dsp:sp>
    <dsp:sp modelId="{815ECF36-B64D-4491-8950-F56C74BC12D3}">
      <dsp:nvSpPr>
        <dsp:cNvPr id="0" name=""/>
        <dsp:cNvSpPr/>
      </dsp:nvSpPr>
      <dsp:spPr>
        <a:xfrm>
          <a:off x="1762177" y="534549"/>
          <a:ext cx="4242473" cy="4242473"/>
        </a:xfrm>
        <a:custGeom>
          <a:avLst/>
          <a:gdLst/>
          <a:ahLst/>
          <a:cxnLst/>
          <a:rect l="0" t="0" r="0" b="0"/>
          <a:pathLst>
            <a:path>
              <a:moveTo>
                <a:pt x="2949709" y="168474"/>
              </a:moveTo>
              <a:arcTo wR="2121236" hR="2121236" stAng="17579365"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680FB715-FC08-45F4-9C54-48AB62B7AA76}">
      <dsp:nvSpPr>
        <dsp:cNvPr id="0" name=""/>
        <dsp:cNvSpPr/>
      </dsp:nvSpPr>
      <dsp:spPr>
        <a:xfrm>
          <a:off x="5083568"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b="1" kern="1200" dirty="0" err="1"/>
            <a:t>Redução da biodiversidade</a:t>
          </a:r>
          <a:endParaRPr lang="es-CO" sz="1500" b="1" kern="1200" dirty="0"/>
        </a:p>
      </dsp:txBody>
      <dsp:txXfrm>
        <a:off x="5135432" y="1520931"/>
        <a:ext cx="1530794" cy="958711"/>
      </dsp:txXfrm>
    </dsp:sp>
    <dsp:sp modelId="{A465E95B-8AF2-4294-BBA8-D68A6D79CC71}">
      <dsp:nvSpPr>
        <dsp:cNvPr id="0" name=""/>
        <dsp:cNvSpPr/>
      </dsp:nvSpPr>
      <dsp:spPr>
        <a:xfrm>
          <a:off x="1762177" y="534549"/>
          <a:ext cx="4242473" cy="4242473"/>
        </a:xfrm>
        <a:custGeom>
          <a:avLst/>
          <a:gdLst/>
          <a:ahLst/>
          <a:cxnLst/>
          <a:rect l="0" t="0" r="0" b="0"/>
          <a:pathLst>
            <a:path>
              <a:moveTo>
                <a:pt x="4239581" y="2010510"/>
              </a:moveTo>
              <a:arcTo wR="2121236" hR="2121236" stAng="21420472"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461D836-E50A-46D8-80EC-2BA4C39DD3F8}">
      <dsp:nvSpPr>
        <dsp:cNvPr id="0" name=""/>
        <dsp:cNvSpPr/>
      </dsp:nvSpPr>
      <dsp:spPr>
        <a:xfrm>
          <a:off x="4312984"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b="1" kern="1200" dirty="0" err="1"/>
            <a:t>Erosão do solo</a:t>
          </a:r>
          <a:endParaRPr lang="es-CO" sz="1500" b="1" kern="1200" dirty="0"/>
        </a:p>
      </dsp:txBody>
      <dsp:txXfrm>
        <a:off x="4364848" y="3892546"/>
        <a:ext cx="1530794" cy="958711"/>
      </dsp:txXfrm>
    </dsp:sp>
    <dsp:sp modelId="{4D6A391F-247D-4014-9427-DB5DABA19BEF}">
      <dsp:nvSpPr>
        <dsp:cNvPr id="0" name=""/>
        <dsp:cNvSpPr/>
      </dsp:nvSpPr>
      <dsp:spPr>
        <a:xfrm>
          <a:off x="1762177" y="534549"/>
          <a:ext cx="4242473" cy="4242473"/>
        </a:xfrm>
        <a:custGeom>
          <a:avLst/>
          <a:gdLst/>
          <a:ahLst/>
          <a:cxnLst/>
          <a:rect l="0" t="0" r="0" b="0"/>
          <a:pathLst>
            <a:path>
              <a:moveTo>
                <a:pt x="2542390" y="4200245"/>
              </a:moveTo>
              <a:arcTo wR="2121236" hR="2121236" stAng="4712899" swAng="1374201"/>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9EB7262B-D87E-49C6-8F8F-EF5338F72576}">
      <dsp:nvSpPr>
        <dsp:cNvPr id="0" name=""/>
        <dsp:cNvSpPr/>
      </dsp:nvSpPr>
      <dsp:spPr>
        <a:xfrm>
          <a:off x="1819320" y="3840682"/>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b="1" kern="1200" dirty="0" err="1"/>
            <a:t>Poluição das águas subterrâneas</a:t>
          </a:r>
          <a:endParaRPr lang="es-CO" sz="1500" b="1" kern="1200" dirty="0"/>
        </a:p>
      </dsp:txBody>
      <dsp:txXfrm>
        <a:off x="1871184" y="3892546"/>
        <a:ext cx="1530794" cy="958711"/>
      </dsp:txXfrm>
    </dsp:sp>
    <dsp:sp modelId="{4F4E2B86-BB2C-4C2C-B89D-5E5A0F171AC4}">
      <dsp:nvSpPr>
        <dsp:cNvPr id="0" name=""/>
        <dsp:cNvSpPr/>
      </dsp:nvSpPr>
      <dsp:spPr>
        <a:xfrm>
          <a:off x="1762177" y="534549"/>
          <a:ext cx="4242473" cy="4242473"/>
        </a:xfrm>
        <a:custGeom>
          <a:avLst/>
          <a:gdLst/>
          <a:ahLst/>
          <a:cxnLst/>
          <a:rect l="0" t="0" r="0" b="0"/>
          <a:pathLst>
            <a:path>
              <a:moveTo>
                <a:pt x="354240" y="3294851"/>
              </a:moveTo>
              <a:arcTo wR="2121236" hR="2121236" stAng="8784506" swAng="2195023"/>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 modelId="{D09D7902-1CFF-4BFE-8B90-EEA022F77699}">
      <dsp:nvSpPr>
        <dsp:cNvPr id="0" name=""/>
        <dsp:cNvSpPr/>
      </dsp:nvSpPr>
      <dsp:spPr>
        <a:xfrm>
          <a:off x="1048736" y="1469067"/>
          <a:ext cx="1634522" cy="106243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CO" sz="1500" b="1" kern="1200" dirty="0" err="1"/>
            <a:t>Conflitos com o suprimento de alimentos</a:t>
          </a:r>
          <a:endParaRPr lang="es-CO" sz="1500" b="1" kern="1200" dirty="0"/>
        </a:p>
      </dsp:txBody>
      <dsp:txXfrm>
        <a:off x="1100600" y="1520931"/>
        <a:ext cx="1530794" cy="958711"/>
      </dsp:txXfrm>
    </dsp:sp>
    <dsp:sp modelId="{8EFA78DC-CB80-4310-8F80-F16F12195FDB}">
      <dsp:nvSpPr>
        <dsp:cNvPr id="0" name=""/>
        <dsp:cNvSpPr/>
      </dsp:nvSpPr>
      <dsp:spPr>
        <a:xfrm>
          <a:off x="1762177" y="534549"/>
          <a:ext cx="4242473" cy="4242473"/>
        </a:xfrm>
        <a:custGeom>
          <a:avLst/>
          <a:gdLst/>
          <a:ahLst/>
          <a:cxnLst/>
          <a:rect l="0" t="0" r="0" b="0"/>
          <a:pathLst>
            <a:path>
              <a:moveTo>
                <a:pt x="369848" y="924456"/>
              </a:moveTo>
              <a:arcTo wR="2121236" hR="2121236" stAng="12860763" swAng="1959872"/>
            </a:path>
          </a:pathLst>
        </a:custGeom>
        <a:noFill/>
        <a:ln w="9525" cap="flat" cmpd="sng" algn="ctr">
          <a:solidFill>
            <a:srgbClr val="00B050"/>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879131" y="227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Barreiras administrativas</a:t>
          </a:r>
          <a:endParaRPr lang="en-GB" sz="2000" b="1" kern="1200" dirty="0"/>
        </a:p>
      </dsp:txBody>
      <dsp:txXfrm>
        <a:off x="2929559" y="52699"/>
        <a:ext cx="1927567" cy="932172"/>
      </dsp:txXfrm>
    </dsp:sp>
    <dsp:sp modelId="{59FCF34D-380A-4182-8E1F-D91BB4C883BC}">
      <dsp:nvSpPr>
        <dsp:cNvPr id="0" name=""/>
        <dsp:cNvSpPr/>
      </dsp:nvSpPr>
      <dsp:spPr>
        <a:xfrm>
          <a:off x="1827497" y="518785"/>
          <a:ext cx="4131692" cy="4131692"/>
        </a:xfrm>
        <a:custGeom>
          <a:avLst/>
          <a:gdLst/>
          <a:ahLst/>
          <a:cxnLst/>
          <a:rect l="0" t="0" r="0" b="0"/>
          <a:pathLst>
            <a:path>
              <a:moveTo>
                <a:pt x="3088330" y="270784"/>
              </a:moveTo>
              <a:arcTo wR="2065846" hR="2065846" stAng="17979975"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843868"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Capital intensivo</a:t>
          </a:r>
          <a:endParaRPr lang="en-GB" sz="2000" b="1" kern="1200" dirty="0"/>
        </a:p>
      </dsp:txBody>
      <dsp:txXfrm>
        <a:off x="4894296" y="1480163"/>
        <a:ext cx="1927567" cy="932172"/>
      </dsp:txXfrm>
    </dsp:sp>
    <dsp:sp modelId="{1C4C76B0-7A7C-40AA-91EC-3828E0053F26}">
      <dsp:nvSpPr>
        <dsp:cNvPr id="0" name=""/>
        <dsp:cNvSpPr/>
      </dsp:nvSpPr>
      <dsp:spPr>
        <a:xfrm>
          <a:off x="1827497" y="518785"/>
          <a:ext cx="4131692" cy="4131692"/>
        </a:xfrm>
        <a:custGeom>
          <a:avLst/>
          <a:gdLst/>
          <a:ahLst/>
          <a:cxnLst/>
          <a:rect l="0" t="0" r="0" b="0"/>
          <a:pathLst>
            <a:path>
              <a:moveTo>
                <a:pt x="4128832" y="1957194"/>
              </a:moveTo>
              <a:arcTo wR="2065846" hR="2065846" stAng="21419110"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93405"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A exploração é de alto risco</a:t>
          </a:r>
          <a:endParaRPr lang="en-GB" sz="2000" b="1" kern="1200" dirty="0"/>
        </a:p>
      </dsp:txBody>
      <dsp:txXfrm>
        <a:off x="4143833" y="3789849"/>
        <a:ext cx="1927567" cy="932172"/>
      </dsp:txXfrm>
    </dsp:sp>
    <dsp:sp modelId="{468BFA4B-0F0C-40C1-BC82-9EEA71B8CD6B}">
      <dsp:nvSpPr>
        <dsp:cNvPr id="0" name=""/>
        <dsp:cNvSpPr/>
      </dsp:nvSpPr>
      <dsp:spPr>
        <a:xfrm>
          <a:off x="1827497" y="518785"/>
          <a:ext cx="4131692" cy="4131692"/>
        </a:xfrm>
        <a:custGeom>
          <a:avLst/>
          <a:gdLst/>
          <a:ahLst/>
          <a:cxnLst/>
          <a:rect l="0" t="0" r="0" b="0"/>
          <a:pathLst>
            <a:path>
              <a:moveTo>
                <a:pt x="2261925" y="4122365"/>
              </a:moveTo>
              <a:arcTo wR="2065846" hR="2065846" stAng="5073215" swAng="65357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664857" y="3739421"/>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Impactos na comunidade local</a:t>
          </a:r>
          <a:endParaRPr lang="en-GB" sz="2000" b="1" kern="1200" dirty="0"/>
        </a:p>
      </dsp:txBody>
      <dsp:txXfrm>
        <a:off x="1715285" y="3789849"/>
        <a:ext cx="1927567" cy="932172"/>
      </dsp:txXfrm>
    </dsp:sp>
    <dsp:sp modelId="{D49B8DB7-3F12-45F6-968D-7856C2C817CA}">
      <dsp:nvSpPr>
        <dsp:cNvPr id="0" name=""/>
        <dsp:cNvSpPr/>
      </dsp:nvSpPr>
      <dsp:spPr>
        <a:xfrm>
          <a:off x="1827497" y="518785"/>
          <a:ext cx="4131692" cy="4131692"/>
        </a:xfrm>
        <a:custGeom>
          <a:avLst/>
          <a:gdLst/>
          <a:ahLst/>
          <a:cxnLst/>
          <a:rect l="0" t="0" r="0" b="0"/>
          <a:pathLst>
            <a:path>
              <a:moveTo>
                <a:pt x="345537" y="3209637"/>
              </a:moveTo>
              <a:arcTo wR="2065846" hR="2065846" stAng="8782861" swAng="2198029"/>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914395" y="1429735"/>
          <a:ext cx="2028423" cy="103302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Uso da terra</a:t>
          </a:r>
          <a:endParaRPr lang="en-GB" sz="2000" b="1" kern="1200" dirty="0"/>
        </a:p>
      </dsp:txBody>
      <dsp:txXfrm>
        <a:off x="964823" y="1480163"/>
        <a:ext cx="1927567" cy="932172"/>
      </dsp:txXfrm>
    </dsp:sp>
    <dsp:sp modelId="{C7599EC1-BE91-49F6-A1FA-C8D65A907873}">
      <dsp:nvSpPr>
        <dsp:cNvPr id="0" name=""/>
        <dsp:cNvSpPr/>
      </dsp:nvSpPr>
      <dsp:spPr>
        <a:xfrm>
          <a:off x="1827497" y="518785"/>
          <a:ext cx="4131692" cy="4131692"/>
        </a:xfrm>
        <a:custGeom>
          <a:avLst/>
          <a:gdLst/>
          <a:ahLst/>
          <a:cxnLst/>
          <a:rect l="0" t="0" r="0" b="0"/>
          <a:pathLst>
            <a:path>
              <a:moveTo>
                <a:pt x="358305" y="903079"/>
              </a:moveTo>
              <a:arcTo wR="2065846" hR="2065846" stAng="12855198" swAng="156482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3111228" y="816"/>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a:latin typeface="Calibri Light" panose="020F0302020204030204"/>
            </a:rPr>
            <a:t>Redução da qualidade da água </a:t>
          </a:r>
          <a:endParaRPr lang="en-GB" sz="1800" b="1" kern="1200"/>
        </a:p>
      </dsp:txBody>
      <dsp:txXfrm>
        <a:off x="3164942" y="54530"/>
        <a:ext cx="1585389" cy="992903"/>
      </dsp:txXfrm>
    </dsp:sp>
    <dsp:sp modelId="{59FCF34D-380A-4182-8E1F-D91BB4C883BC}">
      <dsp:nvSpPr>
        <dsp:cNvPr id="0" name=""/>
        <dsp:cNvSpPr/>
      </dsp:nvSpPr>
      <dsp:spPr>
        <a:xfrm>
          <a:off x="1759387" y="550982"/>
          <a:ext cx="4396499" cy="4396499"/>
        </a:xfrm>
        <a:custGeom>
          <a:avLst/>
          <a:gdLst/>
          <a:ahLst/>
          <a:cxnLst/>
          <a:rect l="0" t="0" r="0" b="0"/>
          <a:pathLst>
            <a:path>
              <a:moveTo>
                <a:pt x="3056286" y="174373"/>
              </a:moveTo>
              <a:arcTo wR="2198249" hR="2198249" stAng="17578491"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520188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a:latin typeface="Calibri Light" panose="020F0302020204030204"/>
            </a:rPr>
            <a:t>Mudanças no regime hidrológico</a:t>
          </a:r>
          <a:endParaRPr lang="en-GB" sz="1800" b="1" kern="1200"/>
        </a:p>
      </dsp:txBody>
      <dsp:txXfrm>
        <a:off x="5255602" y="1573484"/>
        <a:ext cx="1585389" cy="992903"/>
      </dsp:txXfrm>
    </dsp:sp>
    <dsp:sp modelId="{1C4C76B0-7A7C-40AA-91EC-3828E0053F26}">
      <dsp:nvSpPr>
        <dsp:cNvPr id="0" name=""/>
        <dsp:cNvSpPr/>
      </dsp:nvSpPr>
      <dsp:spPr>
        <a:xfrm>
          <a:off x="1759387" y="550982"/>
          <a:ext cx="4396499" cy="4396499"/>
        </a:xfrm>
        <a:custGeom>
          <a:avLst/>
          <a:gdLst/>
          <a:ahLst/>
          <a:cxnLst/>
          <a:rect l="0" t="0" r="0" b="0"/>
          <a:pathLst>
            <a:path>
              <a:moveTo>
                <a:pt x="4393485" y="2083169"/>
              </a:moveTo>
              <a:arcTo wR="2198249" hR="2198249" stAng="21419949"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403327"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a:latin typeface="Calibri Light" panose="020F0302020204030204"/>
            </a:rPr>
            <a:t>Danos ao ecossistema</a:t>
          </a:r>
          <a:endParaRPr lang="en-GB" sz="1800" b="1" kern="1200"/>
        </a:p>
      </dsp:txBody>
      <dsp:txXfrm>
        <a:off x="4457041" y="4031202"/>
        <a:ext cx="1585389" cy="992903"/>
      </dsp:txXfrm>
    </dsp:sp>
    <dsp:sp modelId="{468BFA4B-0F0C-40C1-BC82-9EEA71B8CD6B}">
      <dsp:nvSpPr>
        <dsp:cNvPr id="0" name=""/>
        <dsp:cNvSpPr/>
      </dsp:nvSpPr>
      <dsp:spPr>
        <a:xfrm>
          <a:off x="1759387" y="550982"/>
          <a:ext cx="4396499" cy="4396499"/>
        </a:xfrm>
        <a:custGeom>
          <a:avLst/>
          <a:gdLst/>
          <a:ahLst/>
          <a:cxnLst/>
          <a:rect l="0" t="0" r="0" b="0"/>
          <a:pathLst>
            <a:path>
              <a:moveTo>
                <a:pt x="2635207" y="4352633"/>
              </a:moveTo>
              <a:arcTo wR="2198249" hR="2198249" stAng="4712079" swAng="1375842"/>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819129" y="3977488"/>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a:latin typeface="Calibri Light" panose="020F0302020204030204"/>
            </a:rPr>
            <a:t>Deslocamento de comunidades</a:t>
          </a:r>
          <a:endParaRPr lang="en-GB" sz="1800" b="1" kern="1200"/>
        </a:p>
      </dsp:txBody>
      <dsp:txXfrm>
        <a:off x="1872843" y="4031202"/>
        <a:ext cx="1585389" cy="992903"/>
      </dsp:txXfrm>
    </dsp:sp>
    <dsp:sp modelId="{D49B8DB7-3F12-45F6-968D-7856C2C817CA}">
      <dsp:nvSpPr>
        <dsp:cNvPr id="0" name=""/>
        <dsp:cNvSpPr/>
      </dsp:nvSpPr>
      <dsp:spPr>
        <a:xfrm>
          <a:off x="1759387" y="550982"/>
          <a:ext cx="4396499" cy="4396499"/>
        </a:xfrm>
        <a:custGeom>
          <a:avLst/>
          <a:gdLst/>
          <a:ahLst/>
          <a:cxnLst/>
          <a:rect l="0" t="0" r="0" b="0"/>
          <a:pathLst>
            <a:path>
              <a:moveTo>
                <a:pt x="367325" y="3414809"/>
              </a:moveTo>
              <a:arcTo wR="2198249" hR="2198249" stAng="8783875" swAng="2196176"/>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1020568" y="1519770"/>
          <a:ext cx="1692817" cy="1100331"/>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a:latin typeface="Calibri Light" panose="020F0302020204030204"/>
            </a:rPr>
            <a:t>Competição por água</a:t>
          </a:r>
          <a:endParaRPr lang="en-GB" sz="1800" b="1" kern="1200"/>
        </a:p>
      </dsp:txBody>
      <dsp:txXfrm>
        <a:off x="1074282" y="1573484"/>
        <a:ext cx="1585389" cy="992903"/>
      </dsp:txXfrm>
    </dsp:sp>
    <dsp:sp modelId="{C7599EC1-BE91-49F6-A1FA-C8D65A907873}">
      <dsp:nvSpPr>
        <dsp:cNvPr id="0" name=""/>
        <dsp:cNvSpPr/>
      </dsp:nvSpPr>
      <dsp:spPr>
        <a:xfrm>
          <a:off x="1759387" y="550982"/>
          <a:ext cx="4396499" cy="4396499"/>
        </a:xfrm>
        <a:custGeom>
          <a:avLst/>
          <a:gdLst/>
          <a:ahLst/>
          <a:cxnLst/>
          <a:rect l="0" t="0" r="0" b="0"/>
          <a:pathLst>
            <a:path>
              <a:moveTo>
                <a:pt x="383049" y="958350"/>
              </a:moveTo>
              <a:arcTo wR="2198249" hR="2198249" stAng="12860136" swAng="19613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734686" y="1698"/>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b="1" kern="1200">
              <a:latin typeface="Calibri Light" panose="020F0302020204030204"/>
            </a:rPr>
            <a:t>Capital intensivo</a:t>
          </a:r>
          <a:endParaRPr lang="en-GB" sz="1900" b="1" kern="1200"/>
        </a:p>
      </dsp:txBody>
      <dsp:txXfrm>
        <a:off x="2787523" y="54535"/>
        <a:ext cx="1559523" cy="976704"/>
      </dsp:txXfrm>
    </dsp:sp>
    <dsp:sp modelId="{59FCF34D-380A-4182-8E1F-D91BB4C883BC}">
      <dsp:nvSpPr>
        <dsp:cNvPr id="0" name=""/>
        <dsp:cNvSpPr/>
      </dsp:nvSpPr>
      <dsp:spPr>
        <a:xfrm>
          <a:off x="1404408" y="542887"/>
          <a:ext cx="4325753" cy="4325753"/>
        </a:xfrm>
        <a:custGeom>
          <a:avLst/>
          <a:gdLst/>
          <a:ahLst/>
          <a:cxnLst/>
          <a:rect l="0" t="0" r="0" b="0"/>
          <a:pathLst>
            <a:path>
              <a:moveTo>
                <a:pt x="3006919" y="171488"/>
              </a:moveTo>
              <a:arcTo wR="2162876" hR="2162876" stAng="17578169"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791704"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b="1" kern="1200">
              <a:latin typeface="Calibri Light" panose="020F0302020204030204"/>
            </a:rPr>
            <a:t>Percepção pública</a:t>
          </a:r>
          <a:endParaRPr lang="en-GB" sz="1900" b="1" kern="1200"/>
        </a:p>
      </dsp:txBody>
      <dsp:txXfrm>
        <a:off x="4844541" y="1549046"/>
        <a:ext cx="1559523" cy="976704"/>
      </dsp:txXfrm>
    </dsp:sp>
    <dsp:sp modelId="{1C4C76B0-7A7C-40AA-91EC-3828E0053F26}">
      <dsp:nvSpPr>
        <dsp:cNvPr id="0" name=""/>
        <dsp:cNvSpPr/>
      </dsp:nvSpPr>
      <dsp:spPr>
        <a:xfrm>
          <a:off x="1404408" y="542887"/>
          <a:ext cx="4325753" cy="4325753"/>
        </a:xfrm>
        <a:custGeom>
          <a:avLst/>
          <a:gdLst/>
          <a:ahLst/>
          <a:cxnLst/>
          <a:rect l="0" t="0" r="0" b="0"/>
          <a:pathLst>
            <a:path>
              <a:moveTo>
                <a:pt x="4322781" y="2049527"/>
              </a:moveTo>
              <a:arcTo wR="2162876" hR="2162876" stAng="21419757"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05993"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b="1" kern="1200">
              <a:latin typeface="Calibri Light" panose="020F0302020204030204"/>
            </a:rPr>
            <a:t>Resíduos nucleares</a:t>
          </a:r>
          <a:endParaRPr lang="en-GB" sz="1900" b="1" kern="1200"/>
        </a:p>
      </dsp:txBody>
      <dsp:txXfrm>
        <a:off x="4058830" y="3967216"/>
        <a:ext cx="1559523" cy="976704"/>
      </dsp:txXfrm>
    </dsp:sp>
    <dsp:sp modelId="{468BFA4B-0F0C-40C1-BC82-9EEA71B8CD6B}">
      <dsp:nvSpPr>
        <dsp:cNvPr id="0" name=""/>
        <dsp:cNvSpPr/>
      </dsp:nvSpPr>
      <dsp:spPr>
        <a:xfrm>
          <a:off x="1404408" y="542887"/>
          <a:ext cx="4325753" cy="4325753"/>
        </a:xfrm>
        <a:custGeom>
          <a:avLst/>
          <a:gdLst/>
          <a:ahLst/>
          <a:cxnLst/>
          <a:rect l="0" t="0" r="0" b="0"/>
          <a:pathLst>
            <a:path>
              <a:moveTo>
                <a:pt x="2592989" y="4282555"/>
              </a:moveTo>
              <a:arcTo wR="2162876" hR="2162876" stAng="4711776" swAng="137644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463379" y="391437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b="1" kern="1200">
              <a:latin typeface="Calibri Light" panose="020F0302020204030204"/>
            </a:rPr>
            <a:t>Acidentes históricos</a:t>
          </a:r>
          <a:endParaRPr lang="en-GB" sz="1900" b="1" kern="1200"/>
        </a:p>
      </dsp:txBody>
      <dsp:txXfrm>
        <a:off x="1516216" y="3967216"/>
        <a:ext cx="1559523" cy="976704"/>
      </dsp:txXfrm>
    </dsp:sp>
    <dsp:sp modelId="{D49B8DB7-3F12-45F6-968D-7856C2C817CA}">
      <dsp:nvSpPr>
        <dsp:cNvPr id="0" name=""/>
        <dsp:cNvSpPr/>
      </dsp:nvSpPr>
      <dsp:spPr>
        <a:xfrm>
          <a:off x="1404408" y="542887"/>
          <a:ext cx="4325753" cy="4325753"/>
        </a:xfrm>
        <a:custGeom>
          <a:avLst/>
          <a:gdLst/>
          <a:ahLst/>
          <a:cxnLst/>
          <a:rect l="0" t="0" r="0" b="0"/>
          <a:pathLst>
            <a:path>
              <a:moveTo>
                <a:pt x="361495" y="3359982"/>
              </a:moveTo>
              <a:arcTo wR="2162876" hR="2162876" stAng="8783642" swAng="2196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677668" y="1496209"/>
          <a:ext cx="1665197" cy="10823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GB" sz="1900" b="1" kern="1200">
              <a:latin typeface="Calibri Light" panose="020F0302020204030204"/>
            </a:rPr>
            <a:t>Preocupações políticas </a:t>
          </a:r>
          <a:endParaRPr lang="en-GB" sz="1900" b="1" kern="1200"/>
        </a:p>
      </dsp:txBody>
      <dsp:txXfrm>
        <a:off x="730505" y="1549046"/>
        <a:ext cx="1559523" cy="976704"/>
      </dsp:txXfrm>
    </dsp:sp>
    <dsp:sp modelId="{C7599EC1-BE91-49F6-A1FA-C8D65A907873}">
      <dsp:nvSpPr>
        <dsp:cNvPr id="0" name=""/>
        <dsp:cNvSpPr/>
      </dsp:nvSpPr>
      <dsp:spPr>
        <a:xfrm>
          <a:off x="1404408" y="542887"/>
          <a:ext cx="4325753" cy="4325753"/>
        </a:xfrm>
        <a:custGeom>
          <a:avLst/>
          <a:gdLst/>
          <a:ahLst/>
          <a:cxnLst/>
          <a:rect l="0" t="0" r="0" b="0"/>
          <a:pathLst>
            <a:path>
              <a:moveTo>
                <a:pt x="376803" y="943049"/>
              </a:moveTo>
              <a:arcTo wR="2162876" hR="2162876" stAng="12859904" swAng="19619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Ao final </a:t>
            </a:r>
            <a:r>
              <a:rPr lang="en-US" dirty="0" err="1">
                <a:cs typeface="Calibri"/>
              </a:rPr>
              <a:t>desta</a:t>
            </a:r>
            <a:r>
              <a:rPr lang="en-US" dirty="0">
                <a:cs typeface="Calibri"/>
              </a:rPr>
              <a:t> aula, você será capaz de:</a:t>
            </a:r>
          </a:p>
          <a:p>
            <a:r>
              <a:rPr lang="en-US" dirty="0">
                <a:cs typeface="Calibri"/>
              </a:rPr>
              <a:t>Compreender </a:t>
            </a:r>
            <a:r>
              <a:rPr lang="en-GB" dirty="0"/>
              <a:t>as principais características das usinas de biomassa, geotérmicas, hidrelétricas e nucleares, seus impactos ambientais e sociais e como representá-las no </a:t>
            </a:r>
            <a:r>
              <a:rPr lang="en-GB" dirty="0" err="1"/>
              <a:t>OSeMOSYS</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56185A9-0B9C-556F-88CC-488E3ACAC28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65D6A4A-4A4F-D266-5E7C-32646DA968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29DB276-FCE9-3EE0-7F63-BC6BBEECCA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 energia geotérmica tem muitas vantagens potenciais. Em primeiro lugar, a energia geotérmica é um recurso renovável que pode ajudar os países a reduzir a intensidade de carbono de </a:t>
            </a:r>
            <a:r>
              <a:rPr lang="en-US" dirty="0" err="1">
                <a:cs typeface="Calibri"/>
              </a:rPr>
              <a:t>seus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já que não está associada a emissões de dióxido de carbono relacionadas à combustão, como as usinas de energia fóssil. Algumas formas de energia renovável, como a solar fotovoltaica e a eólica, são intermitentes, o que significa que sua disponibilidade varia significativamente ao longo do dia e do ano, conforme discutido </a:t>
            </a:r>
            <a:r>
              <a:rPr lang="en-US" dirty="0" err="1">
                <a:cs typeface="Calibri"/>
              </a:rPr>
              <a:t>em</a:t>
            </a:r>
            <a:r>
              <a:rPr lang="en-US" dirty="0">
                <a:cs typeface="Calibri"/>
              </a:rPr>
              <a:t> aulas anteriores. No entanto, a energia geotérmica está disponível durante todo o ano, o que significa que ela pode atuar como uma geração de eletricidade de carga de base confiável. Portanto, a energia geotérmica pode ser muito útil para garantir a estabilidade dos sistemas de eletricidade e, ao mesmo tempo, reduzir as emissões e a dependência de combustíveis fósseis finitos e poluentes. Além disso, embora tenhamos aprendido que as usinas de energia geotérmica podem ser de capital intensivo, não há custos de combustível e os custos operacionais são estáveis e devem cair nos próximos anos.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3C6E844-D536-7DEE-584B-651821AAC5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14188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BD63DE-DF4E-C6DD-9BAC-4FFB51C89E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C383FE-5DA5-C193-2925-ADA2821E1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68A614C-B8BB-5E30-B188-2500CCC368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Na primeira seção </a:t>
            </a:r>
            <a:r>
              <a:rPr lang="en-US" dirty="0" err="1">
                <a:cs typeface="Calibri"/>
              </a:rPr>
              <a:t>desta</a:t>
            </a:r>
            <a:r>
              <a:rPr lang="en-US" dirty="0">
                <a:cs typeface="Calibri"/>
              </a:rPr>
              <a:t> aula, recapitulamos os significados de alguns parâmetros-chave para definir usinas de energia no </a:t>
            </a:r>
            <a:r>
              <a:rPr lang="en-US" dirty="0" err="1">
                <a:cs typeface="Calibri"/>
              </a:rPr>
              <a:t>OSeMOSYS</a:t>
            </a:r>
            <a:r>
              <a:rPr lang="en-US" dirty="0">
                <a:cs typeface="Calibri"/>
              </a:rPr>
              <a:t>, incluindo o fator de capacidade, a eficiência, os custos fixos e de capital e a vida operacional. Este slide mostra alguns dados de exemplo desses parâmetros para usinas de energia geotérmica. Podemos ver que as usinas de energia geotérmica têm altos fatores de capacidade, com nossos dados de exemplo fornecendo um fator de capacidade de 0,85, em comparação com um valor de 0,5 para usinas de energia de biomassa. Isso significa que quase toda a capacidade instalada de uma usina de energia geotérmica provavelmente estará disponível para uso em cada intervalo de tempo de um modelo de energia. Também podemos ver uma eficiência relativamente alta de 80%, o que significa que a maior parte da energia geotérmica é convertida com sucesso em energia elétrica. Em termos de custo, o exemplo de custo de capital mostrado aqui é bem mais alto do que o valor do nosso exemplo de usina de biomassa, refletindo a alta intensidade de capital das usinas geotérmicas discutida nos slides anteriores. Entretanto, podemos ver que o custo fixo é relativamente moderado. Por fim, a vida operacional é de 25 anos, o que está em torno da média para a maioria dos tipos de usinas de energia.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2CEC7B7-6F06-C42A-3F60-33EDF52616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81928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2A13624-657F-AD9E-9FE8-9D588C81ED1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FBE986B-FE3F-6426-9DA1-E5F00539E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40A9C3A-7F3C-E451-4432-2B9CA85073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Assim como fizemos com as usinas de energia de biomassa, vamos dar uma olhada mais de perto em como as usinas geotérmicas são representadas </a:t>
            </a:r>
            <a:r>
              <a:rPr lang="en-US" dirty="0" err="1">
                <a:cs typeface="Calibri"/>
              </a:rPr>
              <a:t>nos</a:t>
            </a:r>
            <a:r>
              <a:rPr lang="en-US" dirty="0">
                <a:cs typeface="Calibri"/>
              </a:rPr>
              <a:t> Sistemas </a:t>
            </a:r>
            <a:r>
              <a:rPr lang="en-US" dirty="0" err="1">
                <a:cs typeface="Calibri"/>
              </a:rPr>
              <a:t>Energéticos</a:t>
            </a:r>
            <a:r>
              <a:rPr lang="en-US" dirty="0">
                <a:cs typeface="Calibri"/>
              </a:rPr>
              <a:t> de Referência e nos dados de exemplo para suas taxas de atividade de entrada e saída. Neste diagrama, podemos ver que as usinas geotérmicas são representadas como uma tecnologia com o recurso geotérmico como combustível de entrada e a eletricidade como combustível de saída. Também podemos ver os nomes de código genéricos relevantes para a tecnologia da usina de energia geotérmica e seus combustíveis de entrada e saída. Nossos dados de exemplo nos deram uma eficiência de 80% para uma usina de energia geotérmica, portanto, agora podemos usar isso para calcular as taxas de atividade de entrada e saída. Como em todos os exemplos anteriores, manteremos a razão de atividade de saída igual a 1 e ela será atribuída ao E. L. C. 0 0 1, já que esse é o combustível de saída. Nesse caso, a taxa de atividade de entrada é determinada calculando-se 1 dividido pela eficiência da usina como um decimal: isso equivale a 1 dividido por 0,8, o que nos dá uma taxa de atividade de entrada de 1,25 para o G. E. O., que é o combustível de entrada para a nossa tecnologia de usina geotérmica.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33E5461-DC33-5CE7-0E68-F60C728003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753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Há vários tipos de usinas hidrelétricas, incluindo as </a:t>
            </a:r>
            <a:r>
              <a:rPr lang="en-US" dirty="0" err="1">
                <a:cs typeface="Calibri"/>
              </a:rPr>
              <a:t>variedades</a:t>
            </a:r>
            <a:r>
              <a:rPr lang="en-US" dirty="0">
                <a:cs typeface="Calibri"/>
              </a:rPr>
              <a:t> </a:t>
            </a:r>
            <a:r>
              <a:rPr lang="en-US" dirty="0" err="1">
                <a:cs typeface="Calibri"/>
              </a:rPr>
              <a:t>Fio-D’Água</a:t>
            </a:r>
            <a:r>
              <a:rPr lang="en-US" dirty="0">
                <a:cs typeface="Calibri"/>
              </a:rPr>
              <a:t> (Run of River), </a:t>
            </a:r>
            <a:r>
              <a:rPr lang="en-US" dirty="0" err="1">
                <a:cs typeface="Calibri"/>
              </a:rPr>
              <a:t>Reservatório</a:t>
            </a:r>
            <a:r>
              <a:rPr lang="en-US" dirty="0">
                <a:cs typeface="Calibri"/>
              </a:rPr>
              <a:t> (Storage) e </a:t>
            </a:r>
            <a:r>
              <a:rPr lang="en-US" dirty="0" err="1">
                <a:cs typeface="Calibri"/>
              </a:rPr>
              <a:t>Reversível</a:t>
            </a:r>
            <a:r>
              <a:rPr lang="en-US" dirty="0">
                <a:cs typeface="Calibri"/>
              </a:rPr>
              <a:t> (Pumped Storage), que serão brevemente apresentadas agora. As usinas hidrelétricas de passagem utilizam a energia da água corrente em um rio para acionar uma turbina que aciona geradores elétricos. Essas usinas geralmente não têm a capacidade de armazenar quantidades significativas de energia. Por outro lado, as usinas hidrelétricas de armazenamento, como a mostrada nesta imagem, têm água armazenada em um reservatório, que pode ser liberada sob demanda para acionar uma turbina e gerar eletricidade. Essa capacidade de armazenamento é útil, pois significa que a usina hidrelétrica ainda pode produzir eletricidade mesmo quando há pouco fluxo natural de água. Por fim, há as usinas hidrelétricas de armazenamento bombeado. Elas costumam ser usadas especificamente para fornecer armazenamento e flexibilidade no sistema de eletricidade. Isso é feito bombeando água de um reservatório inferior para um reservatório superior quando a demanda de eletricidade é baixa e, em seguida, liberando essa água para fluir de volta ao reservatório inferior e acionar uma turbina para gerar eletricidade quando a demanda é alta. Como veremos nos próximos slides, diferentes tipos de usinas hidrelétricas podem ter diferentes funções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As usinas hidrelétricas também costumam ser classificadas com base em sua capacidade: as usinas com mais de 100 MW de capacidade são consideradas Grandes, as com 25-100 MW de capacidade são consideradas Médias, as com </a:t>
            </a:r>
            <a:r>
              <a:rPr lang="en-US" dirty="0"/>
              <a:t>1-25</a:t>
            </a:r>
            <a:r>
              <a:rPr lang="en-US" dirty="0">
                <a:cs typeface="Calibri"/>
              </a:rPr>
              <a:t> MW são consideradas Pequenas e as com menos de 1 MW são consideradas Mini.</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3E9DB2E-3310-0D90-7622-9003D871FD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99845-2A1E-7834-E9BC-B82264FC23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A67041-4011-D660-7727-9564571CA7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Como acontece com todos os tipos de usinas de energia, as usinas hidrelétricas podem ter vários impactos ambientais e sociais dos quais devemos estar cientes quando pensamos em seu papel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Primeiramente, examinaremos algumas das possíveis preocupações ambientais com o desenvolvimento da energia hidrelétrica. A construção de usinas hidrelétricas, especialmente as de grande porte, pode causar danos aos ecossistemas e habitats locais e perda de terras produtivas. Além disso, o desenvolvimento da energia hidrelétrica pode causar mudanças nos padrões de fluxo dos rios e reduzir a qualidade da água. Esses impactos podem afetar as comunidades locais. Outros problemas sociais em potencial incluem o deslocamento de comunidades locais para dar espaço a uma usina hidrelétrica e o aumento da competição por recursos hídricos, o que pode reduzir a quantidade de água disponível para a irrigação de plantações. Conforme discutido anteriormente </a:t>
            </a:r>
            <a:r>
              <a:rPr lang="en-US" dirty="0" err="1">
                <a:cs typeface="Calibri"/>
              </a:rPr>
              <a:t>na</a:t>
            </a:r>
            <a:r>
              <a:rPr lang="en-US" dirty="0">
                <a:cs typeface="Calibri"/>
              </a:rPr>
              <a:t> aula, esses possíveis impactos devem ser considerados no planejamento de </a:t>
            </a:r>
            <a:r>
              <a:rPr lang="en-US" dirty="0" err="1">
                <a:cs typeface="Calibri"/>
              </a:rPr>
              <a:t>sistemas</a:t>
            </a:r>
            <a:r>
              <a:rPr lang="en-US" dirty="0">
                <a:cs typeface="Calibri"/>
              </a:rPr>
              <a:t> </a:t>
            </a:r>
            <a:r>
              <a:rPr lang="en-US" dirty="0" err="1">
                <a:cs typeface="Calibri"/>
              </a:rPr>
              <a:t>energéticos</a:t>
            </a:r>
            <a:r>
              <a:rPr lang="en-US" dirty="0">
                <a:cs typeface="Calibri"/>
              </a:rPr>
              <a:t>, permitindo que sejam tomadas medidas para reduzir sua gravidade.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958FF87-4518-C0B6-F254-898F4E7C1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71052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0307B8-FF6B-F294-3FAC-D26D7CCC1AD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22DCA4D-5AFF-8662-7EA4-B0BA1F71A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E166AC-980E-E511-DA1C-A5682DE966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Podemos ver nesse diagrama que, historicamente, o desenvolvimento da energia hidrelétrica superou em muito o desenvolvimento de outras tecnologias de geração de energia renovável. Embora isso esteja começando a mudar à medida que tecnologias como a solar fotovoltaica e a eólica continuam a crescer rapidamente, há vários motivos para que a energia hidrelétrica tenha um papel fundamental </a:t>
            </a:r>
            <a:r>
              <a:rPr lang="en-US" dirty="0" err="1">
                <a:cs typeface="Calibri"/>
              </a:rPr>
              <a:t>nos</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de muitos países. Do ponto de vista da mudança climática, o uso da energia hidrelétrica pode ajudar a reduzir a dependência de combustíveis fósseis, reduzindo as emissões de dióxido de carbono. A energia hidrelétrica pode ser particularmente útil para garantir a estabilidade e a flexibilidade dos sistemas de eletricidade e, ao mesmo tempo, reduzir a dependência de combustíveis fósseis. Isso ocorre porque as usinas hidrelétricas podem fornecer suprimentos quase contínuos de eletricidade (ao contrário das energias renováveis mais intermitentes) e tanto as usinas hidrelétricas de armazenamento quanto as de armazenamento por bombeamento oferecem flexibilidade adicional. Essa capacidade de armazenamento pode ser usada para fornecer eletricidade extra em momentos de pico de demanda, ajudando a equilibrar o sistema elétrico.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1F91486-2855-1BB0-DCF8-55B733C3B40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72799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9C41847-9C57-9B34-9C23-861CF944DF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B7A514-B8DF-C430-1303-4DBCCC8AE9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D42732-1731-A4C9-161F-E7FECB2E79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Assim como nas usinas geotérmicas e de biomassa, este slide mostra dados de exemplo de alguns parâmetros-chave </a:t>
            </a:r>
            <a:r>
              <a:rPr lang="en-US" dirty="0" err="1">
                <a:cs typeface="Calibri"/>
              </a:rPr>
              <a:t>do OSeMOSYS </a:t>
            </a:r>
            <a:r>
              <a:rPr lang="en-US" dirty="0">
                <a:cs typeface="Calibri"/>
              </a:rPr>
              <a:t>para energia hidrelétrica. É importante observar que esses dados serão diferentes para diferentes tamanhos de usinas hidrelétricas, e aqui estamos usando dados de exemplo para uma usina grande, que teria mais de 100 MW de capacidade. Podemos ver que o fator de capacidade das usinas hidrelétricas varia significativamente de acordo com o país. Isso ocorre porque o fator de capacidade depende dos fatores hidrológicos específicos de cada país. Por exemplo, se um país tiver uma estação seca muito longa, o que inibiria a geração de energia hidrelétrica, o fator de capacidade da energia hidrelétrica seria menor do que o de um país com uma estação seca mais curta. Isso ocorre porque uma fração menor da capacidade instalada estaria disponível para gerar eletricidade em cada intervalo de tempo. Podemos ver que a energia hidrelétrica recebe uma eficiência de 100% por convenção, como também é o caso das tecnologias solar fotovoltaica e eólica. Quanto aos custos, nossos dados de exemplo sugerem que os custos são semelhantes aos das usinas de energia de biomassa e menos intensivos em capital do que os das usinas geotérmicas. No entanto, observe que esses são dados de exemplo e que os custos exatos variam de acordo com o país e o contexto. Por fim, o exemplo de vida operacional é de 50 anos, o que é mais longo do que o tempo de vida esperado da maioria dos outros tipos de usina de energia.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B8F414-5992-C7E8-A6F6-4D82758518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76522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EA8A8E-D17D-B051-213A-FD20B128C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EA54F8-DD59-DC84-912B-8ED3850CE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4417B6-EB18-DC7C-35B5-90A40903C9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 último slide sobre energia hidrelétrica, vamos pensar em como as usinas hidrelétricas são representadas no </a:t>
            </a:r>
            <a:r>
              <a:rPr lang="en-US" dirty="0" err="1">
                <a:cs typeface="Calibri"/>
              </a:rPr>
              <a:t>OSeMOSYS</a:t>
            </a:r>
            <a:r>
              <a:rPr lang="en-US" dirty="0">
                <a:cs typeface="Calibri"/>
              </a:rPr>
              <a:t>. Uma usina hidrelétrica é representada como uma tecnologia em que o combustível de entrada é o recurso hidrelétrico e o combustível de saída é a eletricidade. Também podemos ver como isso se relaciona com a convenção de nomes genéricos nesse diagrama. É importante observar que muitas vezes modelamos diferentes tamanhos de usinas hidrelétricas como tecnologias diferentes, pois elas têm custos e parâmetros de desempenho diferentes. Este slide mostra como podemos distinguir entre diferentes tamanhos de usinas hidrelétricas usando a convenção de nomenclatura genérica. Além disso, podemos representar represas para usinas hidrelétricas de armazenamento e instalações hidrelétricas de armazenamento por bombeamento usando tecnologias de armazenamento, conforme estudaremos nas próximas aulas. Por fim, vamos pensar nas taxas de atividade de entrada e saída das usinas hidrelétricas. Como fizemos anteriormente, definiremos a razão de atividade de saída como 1 e isso será atribuído ao E. L. C. 0 0 1, que é o combustível de saída. No slide anterior, vimos que as usinas hidrelétricas geralmente são modeladas com 100% de eficiência. Podemos, então, calcular a taxa de atividade de entrada usando o cálculo 1 dividido pela eficiência, que, nesse caso, é 1 dividido por 1, resultando em uma taxa de atividade de entrada de 1. Isso será atribuído ao H. Y. D., já que esse é o combustível de entrada.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6DAC25-EFD4-3C5B-9055-1EA435E17D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93536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Na aula 6, vimos as usinas de energia fóssil, que se enquadram na categoria de usinas de energia térmica. Outro tipo de usina de energia térmica são as usinas de energia de biomassa. São usinas em que a biomassa é queimada para acionar uma turbina, que aciona um gerador para produzir eletricidade. As usinas de energia de biomassa podem usar diferentes tipos de biomassa como combustível, geralmente pellets de madeira ou resíduos biológicos. Para usar a biomassa para gerar energia, primeiro ela precisa ser obtida, seja de resíduos ou da agricultura ou silvicultura. Em seguida, ela deve ser processada, por exemplo, por meio da conversão em pellets e, por fim, deve ser transportada para a usina de energia. Essa biomassa pode então ser queimada em uma usina térmica convencional para gerar eletricidade. Como alternativa, a biomassa pode abastecer uma usina de calor e energia combinados de biomassa. Esse é um tipo de usina de energia em que a quantidade de energia desperdiçada é reduzida, pois o calor útil pode ser produzido e passado para um sistema de aquecimento, em vez de grandes quantidades de energia serem perdidas como calor residual, aumentando a eficiência da usina de energia.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 geração de energia nuclear é um processo muito complexo e </a:t>
            </a:r>
            <a:r>
              <a:rPr lang="en-US" dirty="0" err="1">
                <a:cs typeface="Calibri"/>
              </a:rPr>
              <a:t>esta</a:t>
            </a:r>
            <a:r>
              <a:rPr lang="en-US" dirty="0">
                <a:cs typeface="Calibri"/>
              </a:rPr>
              <a:t> aula não tem a intenção de fornecer uma explicação detalhada sobre isso. No entanto, abordaremos uma descrição simplificada do processo nuclear. Todas as usinas de energia nuclear em operação atualmente são baseadas no processo de fissão nuclear, que é mostrado neste diagrama. Esse processo envolve essencialmente o disparo de nêutrons em núcleos atômicos grandes, como o urânio-235, fazendo com que cada núcleo grande acabe se dividindo em dois núcleos menores. Isso é útil para a geração de energia, pois o processo libera uma grande quantidade de energia. Em uma usina nuclear, essa reação de fissão nuclear é realizada dentro de um reator nuclear. A energia produzida é usada para aquecer a água, criando vapor que aciona uma turbina, acionando um gerador elétrico para produzir eletricidade. Há vários tipos diferentes de reatores nucleares; no entanto, todos eles se baseiam nesse processo. O próximo slide discutirá os possíveis aspectos ambientais e sociais da geração de energia nuclear.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9AA136-E708-B9D3-9F80-70332A1EFF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1074B3E-A8B4-CE53-C9D7-3FE4F0B20E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55DE5B-D360-5CD0-A56B-4ACFB156C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Há um diálogo bastante complexo sobre a energia nuclear, com muitas pessoas tendo opiniões muito fortes a </a:t>
            </a:r>
            <a:r>
              <a:rPr lang="en-US" dirty="0" err="1">
                <a:cs typeface="Calibri"/>
              </a:rPr>
              <a:t>favor </a:t>
            </a:r>
            <a:r>
              <a:rPr lang="en-US" dirty="0">
                <a:cs typeface="Calibri"/>
              </a:rPr>
              <a:t>ou contra a energia nuclear. Esta aula não tem como objetivo apresentar um determinado ponto de vista, mas simplesmente dar uma visão objetiva de algumas das possíveis preocupações associadas à energia nuclear, bem como algumas das possíveis vantagens no próximo slide. Um dos principais problemas em potencial da energia nuclear é a percepção negativa do público, que geralmente se deve a preocupações com a segurança baseadas em acidentes nucleares históricos. Os três principais acidentes nucleares frequentemente discutidos são Three Mile Island, em 1979, Chernobyl, em 1986, e Fukushima, em 2011. Não vamos nos aprofundar nas causas específicas desses acidentes; no entanto, observaremos que seus efeitos incluíram exposição à radiação, deslocamento de comunidades e operações de limpeza caras. Outro possível desafio da energia nuclear é o descarte de resíduos. Embora as usinas de energia nuclear produzam pequenas quantidades de resíduos em relação a muitas outras usinas de energia, e apenas uma pequena porcentagem desses resíduos seja considerada altamente perigosa para os seres humanos, o armazenamento e o descarte de resíduos nucleares podem ser desafiadores e caros. Isso significa que os custos de desativação podem ser muito altos, e os custos de capital da energia nuclear também costumam ser muito altos, criando possíveis desafios econômicos. Por fim, pode haver preocupações quanto aos riscos de proliferação nuclear, com preocupações de que o desenvolvimento da energia nuclear possa influenciar o desenvolvimento de armas nucleares.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8D0D7E7-7FA7-75CB-623B-3BC5EBBE69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87439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67D920-A733-F96A-2FC4-D53B9978BB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9CAC578-9608-E772-B02A-D08AE62F1B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879689-CCB5-87F7-C1F9-000A26E2AA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Este slide mostra a capacidade nuclear instalada globalmente. Podemos ver que há uma quantidade significativa de capacidade em todo o mundo, e estima-se que a energia nuclear forneça 11% da produção total de eletricidade e um terço do total de eletricidade de baixo carbono. Da mesma forma que as outras tecnologias discutidas </a:t>
            </a:r>
            <a:r>
              <a:rPr lang="en-US" dirty="0" err="1">
                <a:cs typeface="Calibri"/>
              </a:rPr>
              <a:t>nesta</a:t>
            </a:r>
            <a:r>
              <a:rPr lang="en-US" dirty="0">
                <a:cs typeface="Calibri"/>
              </a:rPr>
              <a:t> aula, a energia nuclear oferece uma maneira de reduzir as emissões de dióxido de carbono e a dependência de combustíveis finitos. Uma das principais vantagens da energia nuclear é o fato de ser uma forma de geração flexível e controlável. Isso significa que uma usina nuclear pode produzir eletricidade sempre que necessário, em vez de depender das condições climáticas, como acontece com outras energias renováveis. Portanto, as usinas nucleares oferecem uma maneira de garantir a estabilidade e a confiabilidade do sistema de eletricidade e, ao mesmo tempo, reduzir a dependência de combustíveis fósseis. A energia nuclear poderia complementar as energias renováveis intermitentes, como a solar fotovoltaica e a eólica, fornecendo geração de carga de base confiável em todos os momentos, semelhante às outras tecnologias discutidas </a:t>
            </a:r>
            <a:r>
              <a:rPr lang="en-US" dirty="0" err="1">
                <a:cs typeface="Calibri"/>
              </a:rPr>
              <a:t>nesta</a:t>
            </a:r>
            <a:r>
              <a:rPr lang="en-US" dirty="0">
                <a:cs typeface="Calibri"/>
              </a:rPr>
              <a:t> aula. Outro possível benefício para a energia nuclear é o fato de que o combustível nuclear tem uma densidade de energia muito alta, o que significa que requer quantidades menores de combustível e terra do que outras tecnologias.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54CDBE-32A1-FB97-0BC5-2C9FF34511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9653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7714A52-541A-18D8-A774-8077E18691C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30B0D8-126F-32DA-715F-63D089EDCE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88D6126-3A5F-0425-51BF-178B5B443D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Novamente, este slide mostra dados de exemplo de alguns parâmetros-chave </a:t>
            </a:r>
            <a:r>
              <a:rPr lang="en-US" dirty="0" err="1">
                <a:cs typeface="Calibri"/>
              </a:rPr>
              <a:t>do OSeMOSYS </a:t>
            </a:r>
            <a:r>
              <a:rPr lang="en-US" dirty="0">
                <a:cs typeface="Calibri"/>
              </a:rPr>
              <a:t>para usinas de energia nuclear. Podemos ver que o fator de capacidade é bastante alto, como no caso das usinas geotérmicas. Isso reflete o fato de que a maior parte da capacidade instalada de uma usina nuclear provavelmente estará disponível em todos os intervalos de tempo. Podemos ver que a eficiência do exemplo é de 33%, refletindo a energia perdida como calor residual do reator nuclear. Essa eficiência pode ser maior para determinados tipos de reatores que são ajustados para reduzir a quantidade de energia desperdiçada. Quanto ao custo, a alta intensidade de capital da energia nuclear discutida anteriormente se reflete aqui, com esses dados de exemplo fornecendo um custo de capital mais alto para a energia nuclear do que para a biomassa, geotérmica ou hidrelétrica. O custo fixo da energia nuclear também é relativamente alto. Por fim, podemos ver que a vida operacional em nossos dados de exemplo é de 60 anos, o que é bastante longo em comparação com o tempo de vida das usinas de energia fóssil e da maioria das energias renováveis, exceto a hidrelétrica.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AD69A82-BD03-922F-D6A9-844920970D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37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C660CD-8339-CA29-73BD-55767F8D540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4D6524-D8BD-83EC-9ECD-907A70EDA0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293F66-75BD-315D-E569-FECA439B88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Neste último slide sobre energia nuclear, veremos como ela pode ser representada </a:t>
            </a:r>
            <a:r>
              <a:rPr lang="en-US" dirty="0" err="1">
                <a:cs typeface="Calibri"/>
              </a:rPr>
              <a:t>em</a:t>
            </a:r>
            <a:r>
              <a:rPr lang="en-US" dirty="0">
                <a:cs typeface="Calibri"/>
              </a:rPr>
              <a:t> </a:t>
            </a:r>
            <a:r>
              <a:rPr lang="en-US" dirty="0" err="1">
                <a:cs typeface="Calibri"/>
              </a:rPr>
              <a:t>sistemas</a:t>
            </a:r>
            <a:r>
              <a:rPr lang="en-US" dirty="0">
                <a:cs typeface="Calibri"/>
              </a:rPr>
              <a:t> </a:t>
            </a:r>
            <a:r>
              <a:rPr lang="en-US" dirty="0" err="1">
                <a:cs typeface="Calibri"/>
              </a:rPr>
              <a:t>energéticos</a:t>
            </a:r>
            <a:r>
              <a:rPr lang="en-US" dirty="0">
                <a:cs typeface="Calibri"/>
              </a:rPr>
              <a:t> de referência e exemplos de índices de atividade de entrada e saída. As usinas de energia nuclear são representadas como uma tecnologia com um combustível de entrada de combustível nuclear, ou especificamente urânio, e um combustível de saída de eletricidade. Os nomes de código genéricos relevantes também são mostrados neste slide. No slide anterior, vimos que um exemplo de eficiência de uma usina nuclear é 33%. Novamente, definiremos a razão de atividade de saída como sendo igual a 1, atribuída a E. L. C. 0 0 1. Podemos então calcular a razão de atividade de entrada usando nosso cálculo de 1 dividido pela eficiência como um decimal, que nesse caso é 1 dividido por 0,33, resultando em uma razão de atividade de entrada de 3,03, atribuída à U. R. N., já que esse é o combustível de entrada.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A538B3D-C0A6-2EBC-2B5A-C131648F00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96385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0D01AA-11A3-F244-D9E9-39973A299A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AB00740-449F-3C46-BF5C-9DC6000851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B9855F-CF41-4542-8A83-9E40DEF39B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usinas de energia de biomassa são consideradas uma forma de geração de energia renovável, uma vez que a biomassa remove o dióxido de carbono do ar à medida que cresce, contabilizando o dióxido de carbono liberado quando a biomassa é queimada para gerar energia. Isso significa que a substituição da geração de energia fóssil por biomassa pode levar à redução das emissões de dióxido de carbono. Entretanto, isso é complexo e a produção de biomassa pode ter impactos ambientais e sociais negativos que devem ser considerados. Em primeiro lugar, a produção de biomassa para a geração de energia pode impulsionar o desmatamento, além de causar a diminuição da biodiversidade e o aumento da erosão do solo. O uso de fertilizantes para o cultivo de biomassa também pode levar à poluição do lençol freático. No aspecto social, pode haver necessidades conflitantes; por exemplo, o uso de grandes áreas de terra para a produção de biomassa pode reduzir a quantidade de terra disponível para a agricultura, o que pode ameaçar o fornecimento seguro de alimentos para populações em crescimento. É importante lembrar esses possíveis impactos e considerá-los ao interpretar os resultados do modelo e criar recomendações de políticas.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32D8D5-F88A-BA04-D30C-8A2F31496B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3779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391737-E9B6-57F6-9524-71C2EF41215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7F252DB-FA41-0155-AED6-DC1560CD2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460905F-6653-A181-DD1B-C6773F00BE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Como podemos ver nesse gráfico, o sistema energético mundial depende muito de combustíveis fósseis, com alto consumo de petróleo bruto, gás natural e carvão. Embora seja importante lembrar que isso inclui o consumo fora do setor de energia, por exemplo, uma quantidade significativa do consumo de petróleo é para o transporte, o setor de energia é um dos principais consumidores de combustíveis fósseis. As usinas de energia de biomassa podem ter um papel na mitigação desse problema, ajudando a reduzir as emissões de gases de efeito estufa quando são usadas para substituir as usinas de energia fóssil. Uma vantagem das usinas de energia de biomassa em relação a outras tecnologias de energia renovável é que elas podem ser usadas para fornecer geração de eletricidade de carga básica, o que significa que podem funcionar a qualquer momento e não dependem de condições climáticas variáveis. Isso significa que as usinas de energia de biomassa podem ajudar a manter a estabilidade do </a:t>
            </a:r>
            <a:r>
              <a:rPr lang="en-US" dirty="0" err="1">
                <a:cs typeface="Calibri"/>
              </a:rPr>
              <a:t>sistema</a:t>
            </a:r>
            <a:r>
              <a:rPr lang="en-US" dirty="0">
                <a:cs typeface="Calibri"/>
              </a:rPr>
              <a:t> </a:t>
            </a:r>
            <a:r>
              <a:rPr lang="en-US" dirty="0" err="1">
                <a:cs typeface="Calibri"/>
              </a:rPr>
              <a:t>energético</a:t>
            </a:r>
            <a:r>
              <a:rPr lang="en-US" dirty="0">
                <a:cs typeface="Calibri"/>
              </a:rPr>
              <a:t>, pois a dependência de combustíveis fósseis é reduzida. Entretanto, devemos nos lembrar dos possíveis problemas associados à geração de energia de biomassa, incluindo os impactos sobre o uso da terra, a biodiversidade e a produtividade agrícola. Esse é um exemplo de como o </a:t>
            </a:r>
            <a:r>
              <a:rPr lang="en-US" dirty="0" err="1">
                <a:cs typeface="Calibri"/>
              </a:rPr>
              <a:t>sistema</a:t>
            </a:r>
            <a:r>
              <a:rPr lang="en-US" dirty="0">
                <a:cs typeface="Calibri"/>
              </a:rPr>
              <a:t> </a:t>
            </a:r>
            <a:r>
              <a:rPr lang="en-US" dirty="0" err="1">
                <a:cs typeface="Calibri"/>
              </a:rPr>
              <a:t>energético</a:t>
            </a:r>
            <a:r>
              <a:rPr lang="en-US" dirty="0">
                <a:cs typeface="Calibri"/>
              </a:rPr>
              <a:t> interage com vários Objetivos de Desenvolvimento Sustentável; por exemplo, a demanda por biomassa para a geração de eletricidade pode entrar em conflito com o ODS 2, que visa acabar com a fome, e o ODS 15, que visa proteger a vida na terra. Ao longo das aulas e ao aprendermos sobre outras tecnologias de geração de energia renovável, veremos que todas elas têm vantagens e desvantagens; não há uma única solução melhor, e é provável que precisemos de uma mistura. A modelagem de energia com o </a:t>
            </a:r>
            <a:r>
              <a:rPr lang="en-US" dirty="0" err="1">
                <a:cs typeface="Calibri"/>
              </a:rPr>
              <a:t>OSeMOSYS </a:t>
            </a:r>
            <a:r>
              <a:rPr lang="en-US" dirty="0">
                <a:cs typeface="Calibri"/>
              </a:rPr>
              <a:t>pode nos ajudar a entender como seria essa combinação; no entanto, devemos ter em mente os fatores que </a:t>
            </a:r>
            <a:r>
              <a:rPr lang="en-US" dirty="0" err="1">
                <a:cs typeface="Calibri"/>
              </a:rPr>
              <a:t>o OSeMOSYS </a:t>
            </a:r>
            <a:r>
              <a:rPr lang="en-US" dirty="0">
                <a:cs typeface="Calibri"/>
              </a:rPr>
              <a:t>não pode considerar, como os impactos ambientais e sociais adicionais discutidos no slide anterior.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1213F53-227C-A07C-B8B7-A8F75A71B4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01810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4FC77D-1041-D81F-EFA7-4F56B1919EA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1A78B86-B1EF-9B49-1BD9-EA5FDB5D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EC33317-E641-267B-5358-D2F38A8CDD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Os principais parâmetros para a definição de usinas de energia de biomassa no </a:t>
            </a:r>
            <a:r>
              <a:rPr lang="en-US" dirty="0" err="1">
                <a:cs typeface="Calibri"/>
              </a:rPr>
              <a:t>OSeMOSYS </a:t>
            </a:r>
            <a:r>
              <a:rPr lang="en-US" dirty="0">
                <a:cs typeface="Calibri"/>
              </a:rPr>
              <a:t>são os mesmos que discutimos na aula 6 em relação às usinas de energia fóssil. Este slide inclui alguns dados de exemplo de uma usina de energia de biomassa, extraídos de um relatório de 2019 que usou o </a:t>
            </a:r>
            <a:r>
              <a:rPr lang="en-US" dirty="0" err="1">
                <a:cs typeface="Calibri"/>
              </a:rPr>
              <a:t>OSeMOSYS</a:t>
            </a:r>
            <a:r>
              <a:rPr lang="en-US" dirty="0">
                <a:cs typeface="Calibri"/>
              </a:rPr>
              <a:t> para modelar o </a:t>
            </a:r>
            <a:r>
              <a:rPr lang="en-US" dirty="0" err="1">
                <a:cs typeface="Calibri"/>
              </a:rPr>
              <a:t>sistema</a:t>
            </a:r>
            <a:r>
              <a:rPr lang="en-US" dirty="0">
                <a:cs typeface="Calibri"/>
              </a:rPr>
              <a:t> </a:t>
            </a:r>
            <a:r>
              <a:rPr lang="en-US" dirty="0" err="1">
                <a:cs typeface="Calibri"/>
              </a:rPr>
              <a:t>energético</a:t>
            </a:r>
            <a:r>
              <a:rPr lang="en-US" dirty="0">
                <a:cs typeface="Calibri"/>
              </a:rPr>
              <a:t> africano. Vamos nos lembrar rapidamente do que são esses parâmetros, já que os usaremos novamente mais tarde </a:t>
            </a:r>
            <a:r>
              <a:rPr lang="en-US" dirty="0" err="1">
                <a:cs typeface="Calibri"/>
              </a:rPr>
              <a:t>nesta</a:t>
            </a:r>
            <a:r>
              <a:rPr lang="en-US" dirty="0">
                <a:cs typeface="Calibri"/>
              </a:rPr>
              <a:t> aula e no curso mais amplo. O fator de capacidade refere-se à fração do fator de capacidade total instalada disponível em cada período de tempo modelado, variando de 0 a 1. Podemos ver em nossos dados de exemplo que a usina de energia de biomassa tem um fator de capacidade de 0,5, o que significa que, em média, 50% de sua capacidade total instalada está disponível para uso em cada intervalo de tempo. Há muitos motivos pelos quais esse fator de capacidade pode ser de apenas 0,5; por exemplo, a disponibilidade restrita de combustível de biomassa ou fatores técnicos que significam que a usina só opera em determinados momentos. O segundo dado deste slide é a eficiência. Na aula 6, aprendemos que a eficiência da usina de energia é considerada no </a:t>
            </a:r>
            <a:r>
              <a:rPr lang="en-US" dirty="0" err="1">
                <a:cs typeface="Calibri"/>
              </a:rPr>
              <a:t>OSeMOSYS </a:t>
            </a:r>
            <a:r>
              <a:rPr lang="en-US" dirty="0">
                <a:cs typeface="Calibri"/>
              </a:rPr>
              <a:t>usando os índices de atividade de entrada e saída e, no próximo slide, veremos como isso funcionaria para a nossa usina de energia de biomassa. Uma das causas de a usina de biomassa ter uma eficiência de apenas 35% é provavelmente o fato de que uma quantidade significativa de energia é perdida como calor residual, e a eficiência provavelmente seria maior para uma usina de calor e energia combinados de biomassa, conforme discutido anteriormente. Em seguida, passamos aos parâmetros de custo: primeiro, temos o custo de capital, que aprendemos ser o custo de investimento único da usina de energia, e depois temos o custo fixo, que é o custo anual fixo de operações e manutenção. Nesse caso, nenhum custo variável foi atribuído à usina de energia de biomassa. Por fim, temos a vida operacional, que é o tempo de vida esperado da tecnologia em anos. Nossos dados de exemplo mostram que a usina de energia de biomassa deverá operar por 40 anos.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03348DB-3F48-3839-C67F-B048A0BD47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09162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16755C-6296-A261-AA23-FEB458319D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8648D4-25BE-CCE5-7BFA-61404D470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38AD16-E337-0C3B-59B9-84D4D0A32E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Aqui podemos ver um close-up de como uma usina de energia de biomassa seria representada em um Sistema </a:t>
            </a:r>
            <a:r>
              <a:rPr lang="en-US" dirty="0" err="1">
                <a:cs typeface="Calibri"/>
              </a:rPr>
              <a:t>Energético</a:t>
            </a:r>
            <a:r>
              <a:rPr lang="en-US" dirty="0">
                <a:cs typeface="Calibri"/>
              </a:rPr>
              <a:t> de Referência, incluindo o uso dos códigos genéricos da convenção de nomenclatura. Podemos ver que a usina de energia de biomassa é uma tecnologia com um combustível de entrada de biomassa e um combustível de saída de eletricidade. Em um modelo, podemos querer modelar vários tipos de usina de energia de biomassa, por exemplo, uma usina de energia de biomassa convencional e uma usina combinada de calor e energia. Nesse caso, poderíamos distinguir entre os tipos de tecnologia ajustando seus nomes de código, por exemplo, usando os termos P. W. R. B. I. O. 0 0 1 e P. W. R. B. I. 0 0 2. O. 0 0 2. Este slide também mostra um exemplo de cálculo da taxa de atividade de entrada para uma usina de energia de biomassa. Sabemos que o combustível de saída é a eletricidade e definiremos a taxa de atividade de saída como tendo o valor 1 por padrão, como nos exemplos anteriores. Portanto, assim como para as usinas de energia fóssil na aula 6, podemos calcular a taxa de atividade de entrada usando a fórmula 1 dividido pela eficiência, neste caso 1 dividido por 0,35, o que dá uma taxa de atividade de entrada de 2,86. Isso seria atribuído à biomassa, pois sabemos que esse é o combustível de entrada para uma usina de energia de biomassa.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DCBFD4-332E-507C-6E68-0D8881BDCD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3760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usinas de energia geotérmica utilizam o calor natural da Terra. À medida que descemos abaixo da superfície da Terra em direção ao seu núcleo, as temperaturas aumentam e podemos encontrar água quente e vapor no subsolo. As usinas de energia geotérmica usam essa água quente e vapor para acionar turbinas que, por sua vez, acionam um gerador para produzir eletricidade. A atividade geotérmica necessária para gerar energia dessa forma está concentrada em áreas com alta atividade tectônica e vulcânica. Isso significa que somente determinados locais têm recursos geotérmicos suficientes para usinas de energia geotérmica. A capacidade global de energia geotérmica está concentrada nos EUA, Filipinas, Indonésia, Quênia e Nova Zelândia (IRENA, 2017).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819DF8-0076-88A1-249B-DC24349E50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11C7C06-090E-1F31-D350-5549775F4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0E3FFA-D6C2-B62A-70E9-92017E935F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Embora haja um grande potencial para a geração de energia geotérmica em países que possuem grandes recursos geotérmicos, há possíveis barreiras ambientais e sociais das quais devemos estar cientes, como é o caso de todas as tecnologias de geração de energia. Em primeiro lugar, as usinas de energia geotérmica geralmente têm altos custos de investimento de capital e os processos de exploração necessários para avaliar os recursos geotérmicos em potencial podem ser caros e de alto risco. Esses fatores podem dificultar a obtenção do financiamento inicial necessário para um projeto geotérmico, assim como as barreiras administrativas associadas ao processo de exploração. Além disso, a criação de uma usina de energia geotérmica pode envolver a conversão de terras naturais não utilizadas anteriormente. Isso pode afetar a biodiversidade e as paisagens locais, bem como criar possíveis transtornos para as comunidades locais, por exemplo, devido à poluição sonora ou visual. Embora esses aspectos ambientais e sociais devam ser considerados, os impactos podem ser minimizados e também há muitas vantagens na geração de energia geotérmica, que pode ter um papel fundamental nos sistemas nacionais de energia.</a:t>
            </a:r>
            <a:endParaRPr lang="en-US" dirty="0">
              <a:cs typeface="+mn-l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2015879-B873-E917-0A0B-B53C35A8A0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67559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5.png"/><Relationship Id="rId5" Type="http://schemas.openxmlformats.org/officeDocument/2006/relationships/diagramData" Target="../diagrams/data2.xml"/><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4.xml"/><Relationship Id="rId7" Type="http://schemas.openxmlformats.org/officeDocument/2006/relationships/hyperlink" Target="https://ourworldindata.org/grapher/installed-geothermal-capacity"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5.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doi.org/10.5281/zenodo.4585607&#8203;" TargetMode="External"/><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3.xml"/><Relationship Id="rId11" Type="http://schemas.openxmlformats.org/officeDocument/2006/relationships/image" Target="../media/image5.png"/><Relationship Id="rId5" Type="http://schemas.openxmlformats.org/officeDocument/2006/relationships/diagramData" Target="../diagrams/data3.xml"/><Relationship Id="rId10" Type="http://schemas.openxmlformats.org/officeDocument/2006/relationships/hyperlink" Target="http://doi.org/10.5281/zenodo.4585607&#8203;" TargetMode="External"/><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4.xml"/><Relationship Id="rId7" Type="http://schemas.openxmlformats.org/officeDocument/2006/relationships/hyperlink" Target="https://ourworldindata.org/grapher/modern-renewable-energy-consumption"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4.xml"/><Relationship Id="rId7" Type="http://schemas.openxmlformats.org/officeDocument/2006/relationships/hyperlink" Target="https://commons.wikimedia.org/w/index.php?curid=60375907"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20.xml"/><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4.xml"/><Relationship Id="rId11" Type="http://schemas.openxmlformats.org/officeDocument/2006/relationships/image" Target="../media/image5.png"/><Relationship Id="rId5" Type="http://schemas.openxmlformats.org/officeDocument/2006/relationships/diagramData" Target="../diagrams/data4.xml"/><Relationship Id="rId10" Type="http://schemas.openxmlformats.org/officeDocument/2006/relationships/hyperlink" Target="http://doi.org/10.5281/zenodo.4585607&#8203;" TargetMode="External"/><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doi.org/10.5281/zenodo.4585607&#8203;"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5.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https://creativecommons.org/licenses/by-nc/2.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flickr.com/photos/62135710@N03/13454164705"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4.xml"/><Relationship Id="rId7" Type="http://schemas.openxmlformats.org/officeDocument/2006/relationships/diagramLayout" Target="../diagrams/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hyperlink" Target="http://doi.org/10.5281/zenodo.4585632" TargetMode="External"/><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4.xml"/><Relationship Id="rId7" Type="http://schemas.openxmlformats.org/officeDocument/2006/relationships/hyperlink" Target="https://ourworldindata.org/grapher/global-primary-energy-share-inc-biomass"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6" y="3563679"/>
            <a:ext cx="8573391"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7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latin typeface="Open Sans ExtraBold"/>
                <a:ea typeface="Open Sans ExtraBold" panose="020B0606030504020204" pitchFamily="34" charset="0"/>
                <a:cs typeface="Open Sans ExtraBold" panose="020B0606030504020204" pitchFamily="34" charset="0"/>
              </a:rPr>
              <a:t>USINAS A BIOMASSA, GEOTÉRMICAS, HIDRELÉTRICAS E NUCLEARES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65626-4076-D1C0-D56E-6212FE172EC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1D164F5-89EA-EBEF-DEC5-6DC1D53CA5B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C282E24B-9572-9461-BE66-82DFA477E2AF}"/>
              </a:ext>
            </a:extLst>
          </p:cNvPr>
          <p:cNvSpPr/>
          <p:nvPr/>
        </p:nvSpPr>
        <p:spPr>
          <a:xfrm>
            <a:off x="687190" y="1013844"/>
            <a:ext cx="9385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Aspectos ambientais e sociais das usinas geotérmicas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6B9556-CBEC-A078-051F-589266225224}"/>
              </a:ext>
            </a:extLst>
          </p:cNvPr>
          <p:cNvSpPr txBox="1">
            <a:spLocks/>
          </p:cNvSpPr>
          <p:nvPr/>
        </p:nvSpPr>
        <p:spPr>
          <a:xfrm>
            <a:off x="582415" y="272254"/>
            <a:ext cx="10633273" cy="7239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Introdução às usinas geotérmicas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566216D7-FC9F-DB5D-07D0-2305969887C3}"/>
              </a:ext>
            </a:extLst>
          </p:cNvPr>
          <p:cNvGraphicFramePr/>
          <p:nvPr>
            <p:extLst>
              <p:ext uri="{D42A27DB-BD31-4B8C-83A1-F6EECF244321}">
                <p14:modId xmlns:p14="http://schemas.microsoft.com/office/powerpoint/2010/main" val="2035227400"/>
              </p:ext>
            </p:extLst>
          </p:nvPr>
        </p:nvGraphicFramePr>
        <p:xfrm>
          <a:off x="2143125" y="1557339"/>
          <a:ext cx="7786687"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3D131268-831E-E9F0-0213-2BD2D5A84A76}"/>
              </a:ext>
            </a:extLst>
          </p:cNvPr>
          <p:cNvSpPr txBox="1"/>
          <p:nvPr/>
        </p:nvSpPr>
        <p:spPr>
          <a:xfrm>
            <a:off x="5018004" y="3240406"/>
            <a:ext cx="215599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Aspectos ambientais e sociais das usinas geotérmicas</a:t>
            </a:r>
          </a:p>
        </p:txBody>
      </p:sp>
      <p:sp>
        <p:nvSpPr>
          <p:cNvPr id="7" name="Rectangle 6">
            <a:extLst>
              <a:ext uri="{FF2B5EF4-FFF2-40B4-BE49-F238E27FC236}">
                <a16:creationId xmlns:a16="http://schemas.microsoft.com/office/drawing/2014/main" id="{C9BEF3EF-5B7C-5B08-27F2-2DD8259EBE89}"/>
              </a:ext>
            </a:extLst>
          </p:cNvPr>
          <p:cNvSpPr/>
          <p:nvPr/>
        </p:nvSpPr>
        <p:spPr>
          <a:xfrm>
            <a:off x="687190" y="618315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(Conceitos da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8" name="synthesize - 2025-02-13T231809.252">
            <a:hlinkClick r:id="" action="ppaction://media"/>
            <a:extLst>
              <a:ext uri="{FF2B5EF4-FFF2-40B4-BE49-F238E27FC236}">
                <a16:creationId xmlns:a16="http://schemas.microsoft.com/office/drawing/2014/main" id="{5DBA7FD2-0693-74EB-0DD0-29934AE6BC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73579" y="300830"/>
            <a:ext cx="1036006" cy="1036006"/>
          </a:xfrm>
          <a:prstGeom prst="rect">
            <a:avLst/>
          </a:prstGeom>
        </p:spPr>
      </p:pic>
    </p:spTree>
    <p:extLst>
      <p:ext uri="{BB962C8B-B14F-4D97-AF65-F5344CB8AC3E}">
        <p14:creationId xmlns:p14="http://schemas.microsoft.com/office/powerpoint/2010/main" val="5850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2FF619-98C5-FA3E-7C38-8E941992310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1B6888B-599F-4DDE-934F-0511F232732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2" name="Rectangle 1">
            <a:extLst>
              <a:ext uri="{FF2B5EF4-FFF2-40B4-BE49-F238E27FC236}">
                <a16:creationId xmlns:a16="http://schemas.microsoft.com/office/drawing/2014/main" id="{36739B57-F402-0B05-37C1-EF3A0347E0F7}"/>
              </a:ext>
            </a:extLst>
          </p:cNvPr>
          <p:cNvSpPr/>
          <p:nvPr/>
        </p:nvSpPr>
        <p:spPr>
          <a:xfrm>
            <a:off x="687189" y="1013844"/>
            <a:ext cx="91140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Papel das usinas geotérmicas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FF90299-FEFE-71ED-72DF-65BDDBC9075E}"/>
              </a:ext>
            </a:extLst>
          </p:cNvPr>
          <p:cNvSpPr txBox="1">
            <a:spLocks/>
          </p:cNvSpPr>
          <p:nvPr/>
        </p:nvSpPr>
        <p:spPr>
          <a:xfrm>
            <a:off x="582415" y="77816"/>
            <a:ext cx="10633273" cy="9184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Introdução às usinas geotérmicas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BE5B2701-D724-505D-CB00-AD686978B6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0333" y="1450867"/>
            <a:ext cx="6743699" cy="4814071"/>
          </a:xfrm>
          <a:prstGeom prst="rect">
            <a:avLst/>
          </a:prstGeom>
        </p:spPr>
      </p:pic>
      <p:sp>
        <p:nvSpPr>
          <p:cNvPr id="6" name="Rectangle 5">
            <a:extLst>
              <a:ext uri="{FF2B5EF4-FFF2-40B4-BE49-F238E27FC236}">
                <a16:creationId xmlns:a16="http://schemas.microsoft.com/office/drawing/2014/main" id="{86331ACD-A937-CB0D-0AB6-A5F5328BC7D9}"/>
              </a:ext>
            </a:extLst>
          </p:cNvPr>
          <p:cNvSpPr/>
          <p:nvPr/>
        </p:nvSpPr>
        <p:spPr>
          <a:xfrm>
            <a:off x="539551" y="6287972"/>
            <a:ext cx="412134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(Fonte da imagem: Our World in Data, </a:t>
            </a:r>
            <a:r>
              <a:rPr lang="en-US" sz="1000" dirty="0">
                <a:latin typeface="Open Sans"/>
                <a:ea typeface="Open Sans" panose="020B0606030504020204" pitchFamily="34" charset="0"/>
                <a:cs typeface="Open Sans" panose="020B0606030504020204" pitchFamily="34" charset="0"/>
                <a:hlinkClick r:id="rId7"/>
              </a:rPr>
              <a:t>imagem</a:t>
            </a:r>
            <a:r>
              <a:rPr lang="en-US" sz="1000" dirty="0">
                <a:latin typeface="Open Sans"/>
                <a:ea typeface="Open Sans" panose="020B0606030504020204" pitchFamily="34" charset="0"/>
                <a:cs typeface="Open Sans" panose="020B0606030504020204" pitchFamily="34" charset="0"/>
              </a:rPr>
              <a:t>, licença: </a:t>
            </a:r>
            <a:r>
              <a:rPr lang="en-US" sz="1000" dirty="0">
                <a:latin typeface="Open Sans"/>
                <a:ea typeface="Open Sans" panose="020B0606030504020204" pitchFamily="34" charset="0"/>
                <a:cs typeface="Open Sans" panose="020B0606030504020204" pitchFamily="34" charset="0"/>
                <a:hlinkClick r:id="rId8"/>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2005.038">
            <a:hlinkClick r:id="" action="ppaction://media"/>
            <a:extLst>
              <a:ext uri="{FF2B5EF4-FFF2-40B4-BE49-F238E27FC236}">
                <a16:creationId xmlns:a16="http://schemas.microsoft.com/office/drawing/2014/main" id="{958C4156-EB2D-339B-97A7-BBD7769E77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82125" y="77816"/>
            <a:ext cx="1163608" cy="1163608"/>
          </a:xfrm>
          <a:prstGeom prst="rect">
            <a:avLst/>
          </a:prstGeom>
        </p:spPr>
      </p:pic>
    </p:spTree>
    <p:extLst>
      <p:ext uri="{BB962C8B-B14F-4D97-AF65-F5344CB8AC3E}">
        <p14:creationId xmlns:p14="http://schemas.microsoft.com/office/powerpoint/2010/main" val="27100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557A3B5-02DF-ADB8-B159-E84016B2FDB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0B8617A-5F7F-D4F9-801B-0D5FDBBC14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Rectangle 1">
            <a:extLst>
              <a:ext uri="{FF2B5EF4-FFF2-40B4-BE49-F238E27FC236}">
                <a16:creationId xmlns:a16="http://schemas.microsoft.com/office/drawing/2014/main" id="{E2DD4544-CB3B-5D2C-980E-8753D93B2582}"/>
              </a:ext>
            </a:extLst>
          </p:cNvPr>
          <p:cNvSpPr/>
          <p:nvPr/>
        </p:nvSpPr>
        <p:spPr>
          <a:xfrm>
            <a:off x="687189" y="1013844"/>
            <a:ext cx="87854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geotérmicas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9082D58-6095-2889-0206-9A37A1639703}"/>
              </a:ext>
            </a:extLst>
          </p:cNvPr>
          <p:cNvSpPr txBox="1">
            <a:spLocks/>
          </p:cNvSpPr>
          <p:nvPr/>
        </p:nvSpPr>
        <p:spPr>
          <a:xfrm>
            <a:off x="582415" y="191765"/>
            <a:ext cx="10633273" cy="8044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Introdução às usinas geotérmicas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00A64F79-0109-2C78-E89F-07228B9472AB}"/>
              </a:ext>
            </a:extLst>
          </p:cNvPr>
          <p:cNvSpPr/>
          <p:nvPr/>
        </p:nvSpPr>
        <p:spPr>
          <a:xfrm>
            <a:off x="687189" y="1714500"/>
            <a:ext cx="9171096" cy="452431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usina de energia geotérmica para os principais parâmetros do OSeMOSYS: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a:t>
            </a:r>
            <a:r>
              <a:rPr lang="en-ZA" sz="2400" b="1" dirty="0" err="1">
                <a:solidFill>
                  <a:srgbClr val="000000"/>
                </a:solidFill>
                <a:latin typeface="Open Sans"/>
                <a:ea typeface="Open Sans" panose="020B0606030504020204" pitchFamily="34" charset="0"/>
                <a:cs typeface="Open Sans" panose="020B0606030504020204" pitchFamily="34" charset="0"/>
              </a:rPr>
              <a:t>capacidade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CapacityFactor</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0,85</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Eficiência</a:t>
            </a:r>
            <a:r>
              <a:rPr lang="en-ZA" sz="2400" b="1" dirty="0">
                <a:solidFill>
                  <a:srgbClr val="000000"/>
                </a:solidFill>
                <a:latin typeface="Open Sans"/>
                <a:ea typeface="Open Sans" panose="020B0606030504020204" pitchFamily="34" charset="0"/>
                <a:cs typeface="Open Sans" panose="020B0606030504020204" pitchFamily="34" charset="0"/>
              </a:rPr>
              <a:t> (Input &amp; Output </a:t>
            </a:r>
            <a:r>
              <a:rPr lang="en-ZA" sz="2400" b="1" dirty="0" err="1">
                <a:solidFill>
                  <a:srgbClr val="000000"/>
                </a:solidFill>
                <a:latin typeface="Open Sans"/>
                <a:ea typeface="Open Sans" panose="020B0606030504020204" pitchFamily="34" charset="0"/>
                <a:cs typeface="Open Sans" panose="020B0606030504020204" pitchFamily="34" charset="0"/>
              </a:rPr>
              <a:t>ActivityRatios</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80%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b="1" dirty="0" err="1">
                <a:solidFill>
                  <a:srgbClr val="000000"/>
                </a:solidFill>
                <a:latin typeface="Open Sans"/>
                <a:ea typeface="Open Sans" panose="020B0606030504020204" pitchFamily="34" charset="0"/>
                <a:cs typeface="Open Sans" panose="020B0606030504020204" pitchFamily="34" charset="0"/>
              </a:rPr>
              <a:t>CapitalCost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US$ 3100/kW</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Custo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FixedCost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US$ 60/kW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a:t>
            </a:r>
            <a:r>
              <a:rPr lang="en-ZA" sz="2400" b="1" dirty="0" err="1">
                <a:solidFill>
                  <a:srgbClr val="000000"/>
                </a:solidFill>
                <a:latin typeface="Open Sans"/>
                <a:ea typeface="Open Sans" panose="020B0606030504020204" pitchFamily="34" charset="0"/>
                <a:cs typeface="Open Sans" panose="020B0606030504020204" pitchFamily="34" charset="0"/>
              </a:rPr>
              <a:t>útil</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operacional</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OperationalLife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25 anos </a:t>
            </a: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Fonte: Pappis, I. et al. (2019) </a:t>
            </a:r>
            <a:r>
              <a:rPr lang="en-ZA" sz="1200" dirty="0">
                <a:solidFill>
                  <a:srgbClr val="000000"/>
                </a:solidFill>
                <a:ea typeface="+mn-lt"/>
                <a:cs typeface="+mn-lt"/>
                <a:hlinkClick r:id="rId5"/>
              </a:rPr>
              <a:t>Projeções de energia para países africanos</a:t>
            </a:r>
            <a:endParaRPr lang="en-ZA" dirty="0"/>
          </a:p>
        </p:txBody>
      </p:sp>
      <p:pic>
        <p:nvPicPr>
          <p:cNvPr id="6" name="synthesize - 2025-02-13T232056.072">
            <a:hlinkClick r:id="" action="ppaction://media"/>
            <a:extLst>
              <a:ext uri="{FF2B5EF4-FFF2-40B4-BE49-F238E27FC236}">
                <a16:creationId xmlns:a16="http://schemas.microsoft.com/office/drawing/2014/main" id="{EE4493B2-01ED-A960-61B3-AE9FFDCA0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3884" y="191765"/>
            <a:ext cx="1163608" cy="1163608"/>
          </a:xfrm>
          <a:prstGeom prst="rect">
            <a:avLst/>
          </a:prstGeom>
        </p:spPr>
      </p:pic>
    </p:spTree>
    <p:extLst>
      <p:ext uri="{BB962C8B-B14F-4D97-AF65-F5344CB8AC3E}">
        <p14:creationId xmlns:p14="http://schemas.microsoft.com/office/powerpoint/2010/main" val="812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1C34A0-BCF5-283F-EED2-4A8C68300F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1CB7DFA-6B5C-B54C-EE4D-3115D9CDA5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2" name="Rectangle 1">
            <a:extLst>
              <a:ext uri="{FF2B5EF4-FFF2-40B4-BE49-F238E27FC236}">
                <a16:creationId xmlns:a16="http://schemas.microsoft.com/office/drawing/2014/main" id="{92705F25-56D3-A4F0-5E04-279EDB840054}"/>
              </a:ext>
            </a:extLst>
          </p:cNvPr>
          <p:cNvSpPr/>
          <p:nvPr/>
        </p:nvSpPr>
        <p:spPr>
          <a:xfrm>
            <a:off x="687189" y="1013844"/>
            <a:ext cx="792817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geotérmicas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519BB29-7921-F668-4D16-F461E0210E8B}"/>
              </a:ext>
            </a:extLst>
          </p:cNvPr>
          <p:cNvSpPr txBox="1">
            <a:spLocks/>
          </p:cNvSpPr>
          <p:nvPr/>
        </p:nvSpPr>
        <p:spPr>
          <a:xfrm>
            <a:off x="582415" y="240073"/>
            <a:ext cx="10633273" cy="7561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Introdução às usinas geotérmicas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7" descr="Diagram&#10;&#10;Description automatically generated">
            <a:extLst>
              <a:ext uri="{FF2B5EF4-FFF2-40B4-BE49-F238E27FC236}">
                <a16:creationId xmlns:a16="http://schemas.microsoft.com/office/drawing/2014/main" id="{1F9AEA25-774B-ED54-3EAB-6372E5BF5CB5}"/>
              </a:ext>
            </a:extLst>
          </p:cNvPr>
          <p:cNvPicPr>
            <a:picLocks noChangeAspect="1"/>
          </p:cNvPicPr>
          <p:nvPr/>
        </p:nvPicPr>
        <p:blipFill>
          <a:blip r:embed="rId5"/>
          <a:srcRect t="7565" b="6688"/>
          <a:stretch/>
        </p:blipFill>
        <p:spPr>
          <a:xfrm>
            <a:off x="2873322" y="1469458"/>
            <a:ext cx="6242110" cy="4988494"/>
          </a:xfrm>
          <a:prstGeom prst="rect">
            <a:avLst/>
          </a:prstGeom>
        </p:spPr>
      </p:pic>
      <p:pic>
        <p:nvPicPr>
          <p:cNvPr id="6" name="synthesize - 2025-02-13T232135.274">
            <a:hlinkClick r:id="" action="ppaction://media"/>
            <a:extLst>
              <a:ext uri="{FF2B5EF4-FFF2-40B4-BE49-F238E27FC236}">
                <a16:creationId xmlns:a16="http://schemas.microsoft.com/office/drawing/2014/main" id="{D08FC0DE-9C3D-95EA-AD6C-802EAF6A1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0985" y="240073"/>
            <a:ext cx="973826" cy="973826"/>
          </a:xfrm>
          <a:prstGeom prst="rect">
            <a:avLst/>
          </a:prstGeom>
        </p:spPr>
      </p:pic>
    </p:spTree>
    <p:extLst>
      <p:ext uri="{BB962C8B-B14F-4D97-AF65-F5344CB8AC3E}">
        <p14:creationId xmlns:p14="http://schemas.microsoft.com/office/powerpoint/2010/main" val="14411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7.2 Referências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690062"/>
            <a:ext cx="98435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a:ea typeface="+mn-lt"/>
                <a:cs typeface="+mn-lt"/>
              </a:rPr>
              <a:t>IRENA (2017), Geothermal Power: Technology Brief, Agência Internacional de Energia Renovável, Abu Dhabi. https://www.irena.org/publications/2017/Aug/Geothermal-power-Technology-brief</a:t>
            </a: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e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e </a:t>
            </a:r>
            <a:r>
              <a:rPr lang="en-GB" sz="2400" dirty="0" err="1">
                <a:latin typeface="Open Sans"/>
                <a:ea typeface="+mn-lt"/>
                <a:cs typeface="+mn-lt"/>
              </a:rPr>
              <a:t>Kougias</a:t>
            </a:r>
            <a:r>
              <a:rPr lang="en-GB" sz="2400" dirty="0">
                <a:latin typeface="Open Sans"/>
                <a:ea typeface="+mn-lt"/>
                <a:cs typeface="+mn-lt"/>
              </a:rPr>
              <a:t>, I., editor(es), EUR 29904 EN, Serviço de Publicações da União Europeia, Luxemburgo,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9503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Visão geral das usinas hidrelétricas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266700"/>
            <a:ext cx="10470704" cy="64505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Introdução às usinas hidrelétricas </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A picture containing mountain, sky, outdoor, nature&#10;&#10;Description automatically generated">
            <a:extLst>
              <a:ext uri="{FF2B5EF4-FFF2-40B4-BE49-F238E27FC236}">
                <a16:creationId xmlns:a16="http://schemas.microsoft.com/office/drawing/2014/main" id="{00FB2392-60F6-AF54-EC16-B54222B01CA5}"/>
              </a:ext>
            </a:extLst>
          </p:cNvPr>
          <p:cNvPicPr>
            <a:picLocks noChangeAspect="1"/>
          </p:cNvPicPr>
          <p:nvPr/>
        </p:nvPicPr>
        <p:blipFill>
          <a:blip r:embed="rId5"/>
          <a:stretch>
            <a:fillRect/>
          </a:stretch>
        </p:blipFill>
        <p:spPr>
          <a:xfrm>
            <a:off x="2062688" y="1391587"/>
            <a:ext cx="6409800" cy="4813820"/>
          </a:xfrm>
          <a:prstGeom prst="rect">
            <a:avLst/>
          </a:prstGeom>
        </p:spPr>
      </p:pic>
      <p:sp>
        <p:nvSpPr>
          <p:cNvPr id="8" name="TextBox 7">
            <a:extLst>
              <a:ext uri="{FF2B5EF4-FFF2-40B4-BE49-F238E27FC236}">
                <a16:creationId xmlns:a16="http://schemas.microsoft.com/office/drawing/2014/main" id="{3A9E574E-BA68-2DE9-3217-379F315C0DCB}"/>
              </a:ext>
            </a:extLst>
          </p:cNvPr>
          <p:cNvSpPr txBox="1"/>
          <p:nvPr/>
        </p:nvSpPr>
        <p:spPr>
          <a:xfrm>
            <a:off x="9055100" y="6124314"/>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Conceitos de: </a:t>
            </a:r>
            <a:r>
              <a:rPr lang="en-US" sz="1000" dirty="0">
                <a:latin typeface="Open Sans"/>
                <a:ea typeface="Open Sans" panose="020B0606030504020204" pitchFamily="34" charset="0"/>
                <a:cs typeface="Open Sans" panose="020B0606030504020204" pitchFamily="34" charset="0"/>
                <a:hlinkClick r:id="rId6"/>
              </a:rPr>
              <a:t>Shivakumar et al. (2021)</a:t>
            </a:r>
          </a:p>
        </p:txBody>
      </p:sp>
      <p:pic>
        <p:nvPicPr>
          <p:cNvPr id="2" name="synthesize - 2025-02-13T232245.344">
            <a:hlinkClick r:id="" action="ppaction://media"/>
            <a:extLst>
              <a:ext uri="{FF2B5EF4-FFF2-40B4-BE49-F238E27FC236}">
                <a16:creationId xmlns:a16="http://schemas.microsoft.com/office/drawing/2014/main" id="{C3C4FEFB-E843-391E-3543-D7B04283F9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29312" y="570850"/>
            <a:ext cx="1072742" cy="107274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C81CB-7D7E-C246-C235-71C0EDF609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ED6434-9E43-6FCD-16CC-15F941E238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F72B3B96-A4C0-7AE8-3B28-383625C4DD44}"/>
              </a:ext>
            </a:extLst>
          </p:cNvPr>
          <p:cNvSpPr/>
          <p:nvPr/>
        </p:nvSpPr>
        <p:spPr>
          <a:xfrm>
            <a:off x="472545" y="950344"/>
            <a:ext cx="87143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Impactos ambientais e sociais das usinas hidrelétricas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193087B-79AE-ABB6-8E3A-8528A0342E8A}"/>
              </a:ext>
            </a:extLst>
          </p:cNvPr>
          <p:cNvSpPr txBox="1">
            <a:spLocks/>
          </p:cNvSpPr>
          <p:nvPr/>
        </p:nvSpPr>
        <p:spPr>
          <a:xfrm>
            <a:off x="472546" y="2139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Introdução às usinas hidrelétricas </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Diagram 6">
            <a:extLst>
              <a:ext uri="{FF2B5EF4-FFF2-40B4-BE49-F238E27FC236}">
                <a16:creationId xmlns:a16="http://schemas.microsoft.com/office/drawing/2014/main" id="{81817632-4569-664F-2378-9D29643AFF8C}"/>
              </a:ext>
            </a:extLst>
          </p:cNvPr>
          <p:cNvGraphicFramePr/>
          <p:nvPr>
            <p:extLst>
              <p:ext uri="{D42A27DB-BD31-4B8C-83A1-F6EECF244321}">
                <p14:modId xmlns:p14="http://schemas.microsoft.com/office/powerpoint/2010/main" val="4019054542"/>
              </p:ext>
            </p:extLst>
          </p:nvPr>
        </p:nvGraphicFramePr>
        <p:xfrm>
          <a:off x="1714500" y="1343024"/>
          <a:ext cx="7915275" cy="515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8FA60E1-968F-649F-F80B-B3DEBC8A9B6A}"/>
              </a:ext>
            </a:extLst>
          </p:cNvPr>
          <p:cNvSpPr txBox="1"/>
          <p:nvPr/>
        </p:nvSpPr>
        <p:spPr>
          <a:xfrm>
            <a:off x="8834780" y="6192753"/>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Conceitos de: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9" name="TextBox 8">
            <a:extLst>
              <a:ext uri="{FF2B5EF4-FFF2-40B4-BE49-F238E27FC236}">
                <a16:creationId xmlns:a16="http://schemas.microsoft.com/office/drawing/2014/main" id="{899530E9-653E-10B8-3A76-8AC106C15E63}"/>
              </a:ext>
            </a:extLst>
          </p:cNvPr>
          <p:cNvSpPr txBox="1"/>
          <p:nvPr/>
        </p:nvSpPr>
        <p:spPr>
          <a:xfrm>
            <a:off x="4768701" y="3300408"/>
            <a:ext cx="17799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Impactos ambientais e sociais das usinas hidrelétricas</a:t>
            </a:r>
          </a:p>
        </p:txBody>
      </p:sp>
      <p:pic>
        <p:nvPicPr>
          <p:cNvPr id="7" name="synthesize - 2025-02-13T232348.630">
            <a:hlinkClick r:id="" action="ppaction://media"/>
            <a:extLst>
              <a:ext uri="{FF2B5EF4-FFF2-40B4-BE49-F238E27FC236}">
                <a16:creationId xmlns:a16="http://schemas.microsoft.com/office/drawing/2014/main" id="{8330F47B-CF72-6E53-84BA-D65A96AFE4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98552" y="769846"/>
            <a:ext cx="1146355" cy="1146355"/>
          </a:xfrm>
          <a:prstGeom prst="rect">
            <a:avLst/>
          </a:prstGeom>
        </p:spPr>
      </p:pic>
    </p:spTree>
    <p:extLst>
      <p:ext uri="{BB962C8B-B14F-4D97-AF65-F5344CB8AC3E}">
        <p14:creationId xmlns:p14="http://schemas.microsoft.com/office/powerpoint/2010/main" val="1764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610CB8-9194-FC2C-CA7E-B32183849554}"/>
            </a:ext>
          </a:extLst>
        </p:cNvPr>
        <p:cNvGrpSpPr/>
        <p:nvPr/>
      </p:nvGrpSpPr>
      <p:grpSpPr>
        <a:xfrm>
          <a:off x="0" y="0"/>
          <a:ext cx="0" cy="0"/>
          <a:chOff x="0" y="0"/>
          <a:chExt cx="0" cy="0"/>
        </a:xfrm>
      </p:grpSpPr>
      <p:pic>
        <p:nvPicPr>
          <p:cNvPr id="2" name="Graphic 6">
            <a:extLst>
              <a:ext uri="{FF2B5EF4-FFF2-40B4-BE49-F238E27FC236}">
                <a16:creationId xmlns:a16="http://schemas.microsoft.com/office/drawing/2014/main" id="{AC01A2D1-1837-BA5F-785C-1FACA80CD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7488" y="1290804"/>
            <a:ext cx="6986587" cy="5018219"/>
          </a:xfrm>
          <a:prstGeom prst="rect">
            <a:avLst/>
          </a:prstGeom>
        </p:spPr>
      </p:pic>
      <p:sp>
        <p:nvSpPr>
          <p:cNvPr id="3" name="Slide Number Placeholder 1">
            <a:extLst>
              <a:ext uri="{FF2B5EF4-FFF2-40B4-BE49-F238E27FC236}">
                <a16:creationId xmlns:a16="http://schemas.microsoft.com/office/drawing/2014/main" id="{ED97129E-B01C-B27E-804B-95802CEDD90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5" name="Rectangle 4">
            <a:extLst>
              <a:ext uri="{FF2B5EF4-FFF2-40B4-BE49-F238E27FC236}">
                <a16:creationId xmlns:a16="http://schemas.microsoft.com/office/drawing/2014/main" id="{2CA72901-2262-2FCC-2461-BF089BA6FDD6}"/>
              </a:ext>
            </a:extLst>
          </p:cNvPr>
          <p:cNvSpPr/>
          <p:nvPr/>
        </p:nvSpPr>
        <p:spPr>
          <a:xfrm>
            <a:off x="472546" y="1001144"/>
            <a:ext cx="88429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Papel das usinas hidrelétricas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AE3A284-87CA-E2D3-8C54-8B447E8C3589}"/>
              </a:ext>
            </a:extLst>
          </p:cNvPr>
          <p:cNvSpPr txBox="1">
            <a:spLocks/>
          </p:cNvSpPr>
          <p:nvPr/>
        </p:nvSpPr>
        <p:spPr>
          <a:xfrm>
            <a:off x="472546" y="1504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Introdução às usinas hidrelétricas </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9A7943-C7E7-4F4A-4009-6F876FE96DA3}"/>
              </a:ext>
            </a:extLst>
          </p:cNvPr>
          <p:cNvSpPr/>
          <p:nvPr/>
        </p:nvSpPr>
        <p:spPr>
          <a:xfrm>
            <a:off x="632188" y="6297174"/>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imagem</a:t>
            </a:r>
            <a:r>
              <a:rPr lang="en-US" sz="1000" dirty="0">
                <a:latin typeface="Open Sans" panose="020B0606030504020204" pitchFamily="34" charset="0"/>
                <a:ea typeface="Open Sans" panose="020B0606030504020204" pitchFamily="34" charset="0"/>
                <a:cs typeface="Open Sans" panose="020B0606030504020204" pitchFamily="34" charset="0"/>
              </a:rPr>
              <a:t>, licenciada sob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429.010">
            <a:hlinkClick r:id="" action="ppaction://media"/>
            <a:extLst>
              <a:ext uri="{FF2B5EF4-FFF2-40B4-BE49-F238E27FC236}">
                <a16:creationId xmlns:a16="http://schemas.microsoft.com/office/drawing/2014/main" id="{031C867F-9C77-B552-9689-40861B3DF0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13727" y="578453"/>
            <a:ext cx="1027023" cy="1027023"/>
          </a:xfrm>
          <a:prstGeom prst="rect">
            <a:avLst/>
          </a:prstGeom>
        </p:spPr>
      </p:pic>
    </p:spTree>
    <p:extLst>
      <p:ext uri="{BB962C8B-B14F-4D97-AF65-F5344CB8AC3E}">
        <p14:creationId xmlns:p14="http://schemas.microsoft.com/office/powerpoint/2010/main" val="8167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318E74C-3942-109E-F6C7-F7699B6DC30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8EDED7D-A0F0-EC01-8FC4-1C4B9CF35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5" name="Rectangle 4">
            <a:extLst>
              <a:ext uri="{FF2B5EF4-FFF2-40B4-BE49-F238E27FC236}">
                <a16:creationId xmlns:a16="http://schemas.microsoft.com/office/drawing/2014/main" id="{F8C0DDE8-9565-EEA7-D3D1-5F18A6EC60DB}"/>
              </a:ext>
            </a:extLst>
          </p:cNvPr>
          <p:cNvSpPr/>
          <p:nvPr/>
        </p:nvSpPr>
        <p:spPr>
          <a:xfrm>
            <a:off x="472546" y="1013354"/>
            <a:ext cx="7371292" cy="41330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hidrelétricas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64534AD-CB33-B380-3B0D-FDC38D1A989C}"/>
              </a:ext>
            </a:extLst>
          </p:cNvPr>
          <p:cNvSpPr txBox="1">
            <a:spLocks/>
          </p:cNvSpPr>
          <p:nvPr/>
        </p:nvSpPr>
        <p:spPr>
          <a:xfrm>
            <a:off x="472546" y="163199"/>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Introdução às usinas hidrelétricas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A0AD434-55B4-9541-BCD1-AFC7A280DAE7}"/>
              </a:ext>
            </a:extLst>
          </p:cNvPr>
          <p:cNvSpPr/>
          <p:nvPr/>
        </p:nvSpPr>
        <p:spPr>
          <a:xfrm>
            <a:off x="472546" y="1501297"/>
            <a:ext cx="10157354"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usina hidrelétrica de grande porte para os principais parâmetros do OSeMOSYS: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a:t>
            </a:r>
            <a:r>
              <a:rPr lang="en-ZA" sz="2400" b="1" dirty="0" err="1">
                <a:solidFill>
                  <a:srgbClr val="000000"/>
                </a:solidFill>
                <a:latin typeface="Open Sans"/>
                <a:ea typeface="Open Sans" panose="020B0606030504020204" pitchFamily="34" charset="0"/>
                <a:cs typeface="Open Sans" panose="020B0606030504020204" pitchFamily="34" charset="0"/>
              </a:rPr>
              <a:t>capacidade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CapacityFactor</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varia de acordo com o país </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Eficiência</a:t>
            </a:r>
            <a:r>
              <a:rPr lang="en-ZA" sz="2400" b="1" dirty="0">
                <a:solidFill>
                  <a:srgbClr val="000000"/>
                </a:solidFill>
                <a:latin typeface="Open Sans"/>
                <a:ea typeface="Open Sans" panose="020B0606030504020204" pitchFamily="34" charset="0"/>
                <a:cs typeface="Open Sans" panose="020B0606030504020204" pitchFamily="34" charset="0"/>
              </a:rPr>
              <a:t> (Input &amp; Output </a:t>
            </a:r>
            <a:r>
              <a:rPr lang="en-ZA" sz="2400" b="1" dirty="0" err="1">
                <a:solidFill>
                  <a:srgbClr val="000000"/>
                </a:solidFill>
                <a:latin typeface="Open Sans"/>
                <a:ea typeface="Open Sans" panose="020B0606030504020204" pitchFamily="34" charset="0"/>
                <a:cs typeface="Open Sans" panose="020B0606030504020204" pitchFamily="34" charset="0"/>
              </a:rPr>
              <a:t>ActivityRatios</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100%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b="1" dirty="0" err="1">
                <a:solidFill>
                  <a:srgbClr val="000000"/>
                </a:solidFill>
                <a:latin typeface="Open Sans"/>
                <a:ea typeface="Open Sans" panose="020B0606030504020204" pitchFamily="34" charset="0"/>
                <a:cs typeface="Open Sans" panose="020B0606030504020204" pitchFamily="34" charset="0"/>
              </a:rPr>
              <a:t>CapitalCost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US$ 2100/kW</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Custo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FixedCost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US$ 55/kW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a:t>
            </a:r>
            <a:r>
              <a:rPr lang="en-ZA" sz="2400" b="1" dirty="0" err="1">
                <a:solidFill>
                  <a:srgbClr val="000000"/>
                </a:solidFill>
                <a:latin typeface="Open Sans"/>
                <a:ea typeface="Open Sans" panose="020B0606030504020204" pitchFamily="34" charset="0"/>
                <a:cs typeface="Open Sans" panose="020B0606030504020204" pitchFamily="34" charset="0"/>
              </a:rPr>
              <a:t>operacional</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OperationalLife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50 anos </a:t>
            </a:r>
            <a:endParaRPr lang="en-ZA" sz="2400" dirty="0">
              <a:ea typeface="+mn-lt"/>
              <a:cs typeface="+mn-lt"/>
            </a:endParaRPr>
          </a:p>
        </p:txBody>
      </p:sp>
      <p:sp>
        <p:nvSpPr>
          <p:cNvPr id="4" name="Rectangle 3">
            <a:extLst>
              <a:ext uri="{FF2B5EF4-FFF2-40B4-BE49-F238E27FC236}">
                <a16:creationId xmlns:a16="http://schemas.microsoft.com/office/drawing/2014/main" id="{57EEFC7C-FF1B-7C3B-CE5B-BA7FC0D20BA4}"/>
              </a:ext>
            </a:extLst>
          </p:cNvPr>
          <p:cNvSpPr/>
          <p:nvPr/>
        </p:nvSpPr>
        <p:spPr>
          <a:xfrm>
            <a:off x="676709" y="6157611"/>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Fonte: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Projeções de energia para países africanos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504.677">
            <a:hlinkClick r:id="" action="ppaction://media"/>
            <a:extLst>
              <a:ext uri="{FF2B5EF4-FFF2-40B4-BE49-F238E27FC236}">
                <a16:creationId xmlns:a16="http://schemas.microsoft.com/office/drawing/2014/main" id="{3A9AB23E-31E5-E573-0741-CE64DC3A8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6876" y="822854"/>
            <a:ext cx="1301630" cy="1301630"/>
          </a:xfrm>
          <a:prstGeom prst="rect">
            <a:avLst/>
          </a:prstGeom>
        </p:spPr>
      </p:pic>
    </p:spTree>
    <p:extLst>
      <p:ext uri="{BB962C8B-B14F-4D97-AF65-F5344CB8AC3E}">
        <p14:creationId xmlns:p14="http://schemas.microsoft.com/office/powerpoint/2010/main" val="6092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EC6081D-D6A0-DBB9-CB41-5E6472B9BE2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5588118-D1F3-E499-746D-A693315FFE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5" name="Rectangle 4">
            <a:extLst>
              <a:ext uri="{FF2B5EF4-FFF2-40B4-BE49-F238E27FC236}">
                <a16:creationId xmlns:a16="http://schemas.microsoft.com/office/drawing/2014/main" id="{FDAA1704-AD34-17D2-1A47-CCCAAD5626AC}"/>
              </a:ext>
            </a:extLst>
          </p:cNvPr>
          <p:cNvSpPr/>
          <p:nvPr/>
        </p:nvSpPr>
        <p:spPr>
          <a:xfrm>
            <a:off x="472546" y="11154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hidrelétricas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888DF2F4-27A9-63F3-697A-1F4F6AEAC618}"/>
              </a:ext>
            </a:extLst>
          </p:cNvPr>
          <p:cNvSpPr txBox="1">
            <a:spLocks/>
          </p:cNvSpPr>
          <p:nvPr/>
        </p:nvSpPr>
        <p:spPr>
          <a:xfrm>
            <a:off x="472546" y="317500"/>
            <a:ext cx="10470704" cy="6958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Introdução às usinas hidrelétricas </a:t>
            </a:r>
            <a:endParaRPr lang="en-GB" sz="4400" dirty="0">
              <a:latin typeface="Open Sans"/>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9C68BE76-9524-24BD-9395-7CA0101CEF13}"/>
              </a:ext>
            </a:extLst>
          </p:cNvPr>
          <p:cNvPicPr>
            <a:picLocks noChangeAspect="1"/>
          </p:cNvPicPr>
          <p:nvPr/>
        </p:nvPicPr>
        <p:blipFill>
          <a:blip r:embed="rId5"/>
          <a:srcRect t="8435" b="5341"/>
          <a:stretch/>
        </p:blipFill>
        <p:spPr>
          <a:xfrm>
            <a:off x="5414515" y="1428750"/>
            <a:ext cx="6115498" cy="4772025"/>
          </a:xfrm>
          <a:prstGeom prst="rect">
            <a:avLst/>
          </a:prstGeom>
        </p:spPr>
      </p:pic>
      <p:sp>
        <p:nvSpPr>
          <p:cNvPr id="4" name="Rectangle 3">
            <a:extLst>
              <a:ext uri="{FF2B5EF4-FFF2-40B4-BE49-F238E27FC236}">
                <a16:creationId xmlns:a16="http://schemas.microsoft.com/office/drawing/2014/main" id="{9EAE015F-7A8F-55D6-5895-0AA39965FB6E}"/>
              </a:ext>
            </a:extLst>
          </p:cNvPr>
          <p:cNvSpPr/>
          <p:nvPr/>
        </p:nvSpPr>
        <p:spPr>
          <a:xfrm>
            <a:off x="472545" y="1629837"/>
            <a:ext cx="4941969" cy="387798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nomenclatura de diferentes tamanhos de usina hidrelétrica usando a convenção de nomenclatura genérica:</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Energia hidrelétrica de grande porte (&gt;100MW) = PWRHYD001</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Energia hidrelétrica média (25-100MW) = PWRHYD002</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Pequenas centrais hidrelétricas (&lt;25MW) = PWRHYD003</a:t>
            </a:r>
          </a:p>
        </p:txBody>
      </p:sp>
      <p:pic>
        <p:nvPicPr>
          <p:cNvPr id="7" name="synthesize - 2025-02-13T232549.536">
            <a:hlinkClick r:id="" action="ppaction://media"/>
            <a:extLst>
              <a:ext uri="{FF2B5EF4-FFF2-40B4-BE49-F238E27FC236}">
                <a16:creationId xmlns:a16="http://schemas.microsoft.com/office/drawing/2014/main" id="{54EC7BBB-1B8C-86FB-F669-EA81280A6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0352" y="370577"/>
            <a:ext cx="1129102" cy="1129102"/>
          </a:xfrm>
          <a:prstGeom prst="rect">
            <a:avLst/>
          </a:prstGeom>
        </p:spPr>
      </p:pic>
    </p:spTree>
    <p:extLst>
      <p:ext uri="{BB962C8B-B14F-4D97-AF65-F5344CB8AC3E}">
        <p14:creationId xmlns:p14="http://schemas.microsoft.com/office/powerpoint/2010/main" val="13461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444500"/>
            <a:ext cx="8600671" cy="96354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7" y="1786512"/>
            <a:ext cx="10508847" cy="43142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200" b="1" dirty="0">
                <a:solidFill>
                  <a:schemeClr val="accent5">
                    <a:lumMod val="60000"/>
                    <a:lumOff val="40000"/>
                  </a:schemeClr>
                </a:solidFill>
                <a:latin typeface="Open Sans"/>
                <a:ea typeface="+mn-lt"/>
                <a:cs typeface="+mn-lt"/>
              </a:rPr>
              <a:t>Ao final </a:t>
            </a:r>
            <a:r>
              <a:rPr lang="en-GB" sz="2200" b="1" dirty="0" err="1">
                <a:solidFill>
                  <a:schemeClr val="accent5">
                    <a:lumMod val="60000"/>
                    <a:lumOff val="40000"/>
                  </a:schemeClr>
                </a:solidFill>
                <a:latin typeface="Open Sans"/>
                <a:ea typeface="+mn-lt"/>
                <a:cs typeface="+mn-lt"/>
              </a:rPr>
              <a:t>desta</a:t>
            </a:r>
            <a:r>
              <a:rPr lang="en-GB" sz="2200" b="1" dirty="0">
                <a:solidFill>
                  <a:schemeClr val="accent5">
                    <a:lumMod val="60000"/>
                    <a:lumOff val="40000"/>
                  </a:schemeClr>
                </a:solidFill>
                <a:latin typeface="Open Sans"/>
                <a:ea typeface="+mn-lt"/>
                <a:cs typeface="+mn-lt"/>
              </a:rPr>
              <a:t> aula, você será capaz de:</a:t>
            </a:r>
            <a:endParaRPr lang="en-US" sz="2200" b="1" dirty="0">
              <a:solidFill>
                <a:schemeClr val="accent5">
                  <a:lumMod val="60000"/>
                  <a:lumOff val="40000"/>
                </a:schemeClr>
              </a:solidFill>
              <a:latin typeface="Open Sans"/>
              <a:cs typeface="Calibri" panose="020F0502020204030204"/>
            </a:endParaRPr>
          </a:p>
          <a:p>
            <a:pPr>
              <a:spcBef>
                <a:spcPts val="1000"/>
              </a:spcBef>
            </a:pPr>
            <a:r>
              <a:rPr lang="en-US" sz="2200" dirty="0">
                <a:latin typeface="Open Sans"/>
                <a:ea typeface="+mn-lt"/>
                <a:cs typeface="+mn-lt"/>
              </a:rPr>
              <a:t>ILO1: Compreender as principais características das tecnologias movidas a </a:t>
            </a:r>
            <a:r>
              <a:rPr lang="en-US" sz="2200" dirty="0" err="1">
                <a:latin typeface="Open Sans"/>
                <a:ea typeface="+mn-lt"/>
                <a:cs typeface="+mn-lt"/>
              </a:rPr>
              <a:t>biomassa</a:t>
            </a:r>
            <a:r>
              <a:rPr lang="en-US" sz="2200" dirty="0">
                <a:latin typeface="Open Sans"/>
                <a:ea typeface="+mn-lt"/>
                <a:cs typeface="+mn-lt"/>
              </a:rPr>
              <a:t>, seus impactos ambientais e sociais e como representá-las no OSeMOSYS </a:t>
            </a:r>
          </a:p>
          <a:p>
            <a:pPr>
              <a:spcBef>
                <a:spcPts val="1000"/>
              </a:spcBef>
            </a:pPr>
            <a:r>
              <a:rPr lang="en-US" sz="2200" dirty="0">
                <a:latin typeface="Open Sans"/>
                <a:ea typeface="+mn-lt"/>
                <a:cs typeface="+mn-lt"/>
              </a:rPr>
              <a:t>ILO2: Compreender as principais características das tecnologias geotérmicas, seus impactos ambientais e sociais e como representá-los no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ILO3: Compreender as principais características das tecnologias de energia hidrelétrica, seus impactos ambientais e sociais e como representá-los no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ILO4: Compreender as principais características das tecnologias nucleares, seus impactos ambientais e sociais e como representá-los no </a:t>
            </a:r>
            <a:r>
              <a:rPr lang="en-US" sz="2200" dirty="0" err="1">
                <a:latin typeface="Open Sans"/>
                <a:ea typeface="+mn-lt"/>
                <a:cs typeface="+mn-lt"/>
              </a:rPr>
              <a:t>OSeMOSYS</a:t>
            </a:r>
            <a:endParaRPr lang="en-US" sz="22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7.3 Referências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637636"/>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ea typeface="+mn-lt"/>
                <a:cs typeface="+mn-lt"/>
              </a:rPr>
              <a:t>Shivakumar</a:t>
            </a:r>
            <a:r>
              <a:rPr lang="en-GB" sz="2400" dirty="0">
                <a:latin typeface="Open Sans"/>
                <a:ea typeface="+mn-lt"/>
                <a:cs typeface="+mn-lt"/>
              </a:rPr>
              <a:t>, Abhishek, Sundin, Caroline, </a:t>
            </a:r>
            <a:r>
              <a:rPr lang="en-GB" sz="2400" dirty="0" err="1">
                <a:latin typeface="Open Sans"/>
                <a:ea typeface="+mn-lt"/>
                <a:cs typeface="+mn-lt"/>
              </a:rPr>
              <a:t>Pappis</a:t>
            </a:r>
            <a:r>
              <a:rPr lang="en-GB" sz="2400" dirty="0">
                <a:latin typeface="Open Sans"/>
                <a:ea typeface="+mn-lt"/>
                <a:cs typeface="+mn-lt"/>
              </a:rPr>
              <a:t>, Ioannis, Sridharan, Vignesh e </a:t>
            </a:r>
            <a:r>
              <a:rPr lang="en-GB" sz="2400" dirty="0" err="1">
                <a:latin typeface="Open Sans"/>
                <a:ea typeface="+mn-lt"/>
                <a:cs typeface="+mn-lt"/>
              </a:rPr>
              <a:t>Almulla</a:t>
            </a:r>
            <a:r>
              <a:rPr lang="en-GB" sz="2400" dirty="0">
                <a:latin typeface="Open Sans"/>
                <a:ea typeface="+mn-lt"/>
                <a:cs typeface="+mn-lt"/>
              </a:rPr>
              <a:t>, Youssef. (2021, março). Hydro and nuclear: social, environmental and economic concerns (Versão 1). </a:t>
            </a:r>
            <a:r>
              <a:rPr lang="en-GB" sz="2400" dirty="0" err="1">
                <a:latin typeface="Open Sans"/>
                <a:ea typeface="+mn-lt"/>
                <a:cs typeface="+mn-lt"/>
              </a:rPr>
              <a:t>Zenodo. </a:t>
            </a:r>
            <a:r>
              <a:rPr lang="en-GB" sz="2400" dirty="0">
                <a:latin typeface="Open Sans"/>
                <a:ea typeface="+mn-lt"/>
                <a:cs typeface="+mn-lt"/>
                <a:hlinkClick r:id="rId3"/>
              </a:rPr>
              <a:t>http://doi.org/10.5281/zenodo.4585607</a:t>
            </a:r>
            <a:endParaRPr lang="en-GB" sz="2400" dirty="0">
              <a:latin typeface="Open Sans"/>
              <a:ea typeface="+mn-lt"/>
              <a:cs typeface="+mn-lt"/>
            </a:endParaRP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e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e </a:t>
            </a:r>
            <a:r>
              <a:rPr lang="en-GB" sz="2400" dirty="0" err="1">
                <a:latin typeface="Open Sans"/>
                <a:ea typeface="+mn-lt"/>
                <a:cs typeface="+mn-lt"/>
              </a:rPr>
              <a:t>Kougias</a:t>
            </a:r>
            <a:r>
              <a:rPr lang="en-GB" sz="2400" dirty="0">
                <a:latin typeface="Open Sans"/>
                <a:ea typeface="+mn-lt"/>
                <a:cs typeface="+mn-lt"/>
              </a:rPr>
              <a:t>, I., editor(es), EUR 29904 EN, Serviço de Publicações da União Europeia, Luxemburgo,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0684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Visão geral das usinas nucleares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4" y="11897"/>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Introdução às usinas nucleares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9" name="Graphic 7">
            <a:extLst>
              <a:ext uri="{FF2B5EF4-FFF2-40B4-BE49-F238E27FC236}">
                <a16:creationId xmlns:a16="http://schemas.microsoft.com/office/drawing/2014/main" id="{1C874A7F-632D-E078-A214-C18417342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7363" y="1495737"/>
            <a:ext cx="8471971" cy="4702820"/>
          </a:xfrm>
          <a:prstGeom prst="rect">
            <a:avLst/>
          </a:prstGeom>
        </p:spPr>
      </p:pic>
      <p:sp>
        <p:nvSpPr>
          <p:cNvPr id="10" name="Rectangle 9">
            <a:extLst>
              <a:ext uri="{FF2B5EF4-FFF2-40B4-BE49-F238E27FC236}">
                <a16:creationId xmlns:a16="http://schemas.microsoft.com/office/drawing/2014/main" id="{C037B050-38AB-1AE8-3793-69D7501FAC5C}"/>
              </a:ext>
            </a:extLst>
          </p:cNvPr>
          <p:cNvSpPr/>
          <p:nvPr/>
        </p:nvSpPr>
        <p:spPr>
          <a:xfrm>
            <a:off x="887214" y="61927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imagem</a:t>
            </a:r>
            <a:r>
              <a:rPr lang="en-US" sz="1000" dirty="0">
                <a:latin typeface="Open Sans" panose="020B0606030504020204" pitchFamily="34" charset="0"/>
                <a:ea typeface="Open Sans" panose="020B0606030504020204" pitchFamily="34" charset="0"/>
                <a:cs typeface="Open Sans" panose="020B0606030504020204" pitchFamily="34" charset="0"/>
              </a:rPr>
              <a:t>, licença: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2632.474">
            <a:hlinkClick r:id="" action="ppaction://media"/>
            <a:extLst>
              <a:ext uri="{FF2B5EF4-FFF2-40B4-BE49-F238E27FC236}">
                <a16:creationId xmlns:a16="http://schemas.microsoft.com/office/drawing/2014/main" id="{2459C685-1D64-63D8-4437-D922A2DED7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0662" y="191194"/>
            <a:ext cx="1077343" cy="107734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FFF71A7-F85F-B6A6-226A-8108F5EEA4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90B317-D783-0A72-C120-FB841C560D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22</a:t>
            </a:fld>
            <a:endParaRPr lang="sv-SE" sz="1000" b="1" dirty="0">
              <a:solidFill>
                <a:schemeClr val="bg1"/>
              </a:solidFill>
            </a:endParaRPr>
          </a:p>
        </p:txBody>
      </p:sp>
      <p:sp>
        <p:nvSpPr>
          <p:cNvPr id="2" name="Rectangle 1">
            <a:extLst>
              <a:ext uri="{FF2B5EF4-FFF2-40B4-BE49-F238E27FC236}">
                <a16:creationId xmlns:a16="http://schemas.microsoft.com/office/drawing/2014/main" id="{6FFF1BBB-A8AD-AFA9-19FB-05D50E76A318}"/>
              </a:ext>
            </a:extLst>
          </p:cNvPr>
          <p:cNvSpPr/>
          <p:nvPr/>
        </p:nvSpPr>
        <p:spPr>
          <a:xfrm>
            <a:off x="615748" y="995614"/>
            <a:ext cx="86996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Aspectos ambientais e sociais das usinas nucleares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BB21CC1-A3F7-C978-4F4A-BD0019DFA989}"/>
              </a:ext>
            </a:extLst>
          </p:cNvPr>
          <p:cNvSpPr txBox="1">
            <a:spLocks/>
          </p:cNvSpPr>
          <p:nvPr/>
        </p:nvSpPr>
        <p:spPr>
          <a:xfrm>
            <a:off x="615748" y="392112"/>
            <a:ext cx="9742685" cy="7095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Introdução às usinas nucleares </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253C5F88-7C96-334A-7FDA-22154840B332}"/>
              </a:ext>
            </a:extLst>
          </p:cNvPr>
          <p:cNvGraphicFramePr/>
          <p:nvPr>
            <p:extLst>
              <p:ext uri="{D42A27DB-BD31-4B8C-83A1-F6EECF244321}">
                <p14:modId xmlns:p14="http://schemas.microsoft.com/office/powerpoint/2010/main" val="344325069"/>
              </p:ext>
            </p:extLst>
          </p:nvPr>
        </p:nvGraphicFramePr>
        <p:xfrm>
          <a:off x="2085976" y="1395724"/>
          <a:ext cx="7134570" cy="5070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503FE34-31F6-35C1-54BF-9B8447EA4A1E}"/>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Conceitos de: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7" name="TextBox 6">
            <a:extLst>
              <a:ext uri="{FF2B5EF4-FFF2-40B4-BE49-F238E27FC236}">
                <a16:creationId xmlns:a16="http://schemas.microsoft.com/office/drawing/2014/main" id="{E4D3BFC6-EEFD-5FD0-6D1D-FFD2F273B318}"/>
              </a:ext>
            </a:extLst>
          </p:cNvPr>
          <p:cNvSpPr txBox="1"/>
          <p:nvPr/>
        </p:nvSpPr>
        <p:spPr>
          <a:xfrm>
            <a:off x="4643521" y="3217473"/>
            <a:ext cx="20194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Aspectos ambientais e sociais das usinas nucleares</a:t>
            </a:r>
          </a:p>
        </p:txBody>
      </p:sp>
      <p:pic>
        <p:nvPicPr>
          <p:cNvPr id="8" name="synthesize - 2025-02-13T232909.747">
            <a:hlinkClick r:id="" action="ppaction://media"/>
            <a:extLst>
              <a:ext uri="{FF2B5EF4-FFF2-40B4-BE49-F238E27FC236}">
                <a16:creationId xmlns:a16="http://schemas.microsoft.com/office/drawing/2014/main" id="{A50D31F3-61A0-C6D3-0B41-3FE76C56DC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447149" y="761164"/>
            <a:ext cx="1129102" cy="1129102"/>
          </a:xfrm>
          <a:prstGeom prst="rect">
            <a:avLst/>
          </a:prstGeom>
        </p:spPr>
      </p:pic>
    </p:spTree>
    <p:extLst>
      <p:ext uri="{BB962C8B-B14F-4D97-AF65-F5344CB8AC3E}">
        <p14:creationId xmlns:p14="http://schemas.microsoft.com/office/powerpoint/2010/main" val="18148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AD605B7-29E1-C029-2A24-790AF398A5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3A70C7A-C6F8-0F26-EEB8-23AFC604750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23</a:t>
            </a:fld>
            <a:endParaRPr lang="sv-SE" sz="1000" b="1" dirty="0">
              <a:solidFill>
                <a:schemeClr val="bg1"/>
              </a:solidFill>
            </a:endParaRPr>
          </a:p>
        </p:txBody>
      </p:sp>
      <p:sp>
        <p:nvSpPr>
          <p:cNvPr id="2" name="Rectangle 1">
            <a:extLst>
              <a:ext uri="{FF2B5EF4-FFF2-40B4-BE49-F238E27FC236}">
                <a16:creationId xmlns:a16="http://schemas.microsoft.com/office/drawing/2014/main" id="{732FF37A-2D6A-ED12-B0E4-A89E9DE97EFA}"/>
              </a:ext>
            </a:extLst>
          </p:cNvPr>
          <p:cNvSpPr/>
          <p:nvPr/>
        </p:nvSpPr>
        <p:spPr>
          <a:xfrm>
            <a:off x="515736" y="1109797"/>
            <a:ext cx="84853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Papel das usinas nucleares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DEA41EF-2630-F487-8429-414F4D9632CD}"/>
              </a:ext>
            </a:extLst>
          </p:cNvPr>
          <p:cNvSpPr txBox="1">
            <a:spLocks/>
          </p:cNvSpPr>
          <p:nvPr/>
        </p:nvSpPr>
        <p:spPr>
          <a:xfrm>
            <a:off x="515736" y="80357"/>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Introdução às usinas nucleares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54EEE31A-69E0-F912-0BED-259635AD8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1739" y="1495737"/>
            <a:ext cx="6733864" cy="5067454"/>
          </a:xfrm>
          <a:prstGeom prst="rect">
            <a:avLst/>
          </a:prstGeom>
        </p:spPr>
      </p:pic>
      <p:sp>
        <p:nvSpPr>
          <p:cNvPr id="6" name="TextBox 5">
            <a:extLst>
              <a:ext uri="{FF2B5EF4-FFF2-40B4-BE49-F238E27FC236}">
                <a16:creationId xmlns:a16="http://schemas.microsoft.com/office/drawing/2014/main" id="{59B1A150-D0C8-0D71-72E3-A2DADD51CA22}"/>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Conceitos de: </a:t>
            </a:r>
            <a:r>
              <a:rPr lang="en-US" sz="1000" dirty="0">
                <a:latin typeface="Open Sans"/>
                <a:ea typeface="Open Sans" panose="020B0606030504020204" pitchFamily="34" charset="0"/>
                <a:cs typeface="Open Sans" panose="020B0606030504020204" pitchFamily="34" charset="0"/>
                <a:hlinkClick r:id="rId7"/>
              </a:rPr>
              <a:t>Shivakumar et al. (2021)</a:t>
            </a:r>
          </a:p>
        </p:txBody>
      </p:sp>
      <p:pic>
        <p:nvPicPr>
          <p:cNvPr id="7" name="synthesize - 2025-02-13T232955.243">
            <a:hlinkClick r:id="" action="ppaction://media"/>
            <a:extLst>
              <a:ext uri="{FF2B5EF4-FFF2-40B4-BE49-F238E27FC236}">
                <a16:creationId xmlns:a16="http://schemas.microsoft.com/office/drawing/2014/main" id="{477A73F4-12B1-5CA0-D6D1-205B0F9F3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58421" y="595077"/>
            <a:ext cx="1232619" cy="1232619"/>
          </a:xfrm>
          <a:prstGeom prst="rect">
            <a:avLst/>
          </a:prstGeom>
        </p:spPr>
      </p:pic>
    </p:spTree>
    <p:extLst>
      <p:ext uri="{BB962C8B-B14F-4D97-AF65-F5344CB8AC3E}">
        <p14:creationId xmlns:p14="http://schemas.microsoft.com/office/powerpoint/2010/main" val="6232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A5AE74-0049-905D-82F3-C094D81D6F3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6413B24-086B-0796-4893-00AF27129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24</a:t>
            </a:fld>
            <a:endParaRPr lang="sv-SE" sz="1000" b="1" dirty="0">
              <a:solidFill>
                <a:schemeClr val="bg1"/>
              </a:solidFill>
            </a:endParaRPr>
          </a:p>
        </p:txBody>
      </p:sp>
      <p:sp>
        <p:nvSpPr>
          <p:cNvPr id="2" name="Rectangle 1">
            <a:extLst>
              <a:ext uri="{FF2B5EF4-FFF2-40B4-BE49-F238E27FC236}">
                <a16:creationId xmlns:a16="http://schemas.microsoft.com/office/drawing/2014/main" id="{DDDB95CD-F58A-02F7-3733-73723589DE1A}"/>
              </a:ext>
            </a:extLst>
          </p:cNvPr>
          <p:cNvSpPr/>
          <p:nvPr/>
        </p:nvSpPr>
        <p:spPr>
          <a:xfrm>
            <a:off x="587176" y="11449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nucleares na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F22EFE1-6D02-117F-0B4C-E013EDB887E8}"/>
              </a:ext>
            </a:extLst>
          </p:cNvPr>
          <p:cNvSpPr txBox="1">
            <a:spLocks/>
          </p:cNvSpPr>
          <p:nvPr/>
        </p:nvSpPr>
        <p:spPr>
          <a:xfrm>
            <a:off x="587176" y="42954"/>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Introdução às usinas nucleares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75E729BA-E09D-DCA6-6991-656C665B36FF}"/>
              </a:ext>
            </a:extLst>
          </p:cNvPr>
          <p:cNvSpPr/>
          <p:nvPr/>
        </p:nvSpPr>
        <p:spPr>
          <a:xfrm>
            <a:off x="587176" y="1617545"/>
            <a:ext cx="9914137"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usina nuclear para os principais parâmetros do OSeMOSYS: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a:t>
            </a:r>
            <a:r>
              <a:rPr lang="en-ZA" sz="2400" b="1" dirty="0" err="1">
                <a:solidFill>
                  <a:srgbClr val="000000"/>
                </a:solidFill>
                <a:latin typeface="Open Sans"/>
                <a:ea typeface="Open Sans" panose="020B0606030504020204" pitchFamily="34" charset="0"/>
                <a:cs typeface="Open Sans" panose="020B0606030504020204" pitchFamily="34" charset="0"/>
              </a:rPr>
              <a:t>capacidade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latin typeface="Open Sans"/>
                <a:ea typeface="Open Sans" panose="020B0606030504020204" pitchFamily="34" charset="0"/>
                <a:cs typeface="Open Sans" panose="020B0606030504020204" pitchFamily="34" charset="0"/>
              </a:rPr>
              <a:t>C</a:t>
            </a:r>
            <a:r>
              <a:rPr lang="en-ZA" sz="2400" b="1" dirty="0" err="1">
                <a:solidFill>
                  <a:srgbClr val="000000"/>
                </a:solidFill>
                <a:latin typeface="Open Sans"/>
                <a:ea typeface="Open Sans" panose="020B0606030504020204" pitchFamily="34" charset="0"/>
                <a:cs typeface="Open Sans" panose="020B0606030504020204" pitchFamily="34" charset="0"/>
              </a:rPr>
              <a:t>apacityFactor</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0,85</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Eficiência</a:t>
            </a:r>
            <a:r>
              <a:rPr lang="en-ZA" sz="2400" b="1" dirty="0">
                <a:solidFill>
                  <a:srgbClr val="000000"/>
                </a:solidFill>
                <a:latin typeface="Open Sans"/>
                <a:ea typeface="Open Sans" panose="020B0606030504020204" pitchFamily="34" charset="0"/>
                <a:cs typeface="Open Sans" panose="020B0606030504020204" pitchFamily="34" charset="0"/>
              </a:rPr>
              <a:t> (Input &amp; Output </a:t>
            </a:r>
            <a:r>
              <a:rPr lang="en-ZA" sz="2400" b="1" dirty="0" err="1">
                <a:solidFill>
                  <a:srgbClr val="000000"/>
                </a:solidFill>
                <a:latin typeface="Open Sans"/>
                <a:ea typeface="Open Sans" panose="020B0606030504020204" pitchFamily="34" charset="0"/>
                <a:cs typeface="Open Sans" panose="020B0606030504020204" pitchFamily="34" charset="0"/>
              </a:rPr>
              <a:t>ActivityRatios</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33%</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b="1" dirty="0" err="1">
                <a:solidFill>
                  <a:srgbClr val="000000"/>
                </a:solidFill>
                <a:latin typeface="Open Sans"/>
                <a:ea typeface="Open Sans" panose="020B0606030504020204" pitchFamily="34" charset="0"/>
                <a:cs typeface="Open Sans" panose="020B0606030504020204" pitchFamily="34" charset="0"/>
              </a:rPr>
              <a:t>CapitalCost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$4000/kW</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Custo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FixedCost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US$ 170/kW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a:t>
            </a:r>
            <a:r>
              <a:rPr lang="en-ZA" sz="2400" b="1" dirty="0" err="1">
                <a:solidFill>
                  <a:srgbClr val="000000"/>
                </a:solidFill>
                <a:latin typeface="Open Sans"/>
                <a:ea typeface="Open Sans" panose="020B0606030504020204" pitchFamily="34" charset="0"/>
                <a:cs typeface="Open Sans" panose="020B0606030504020204" pitchFamily="34" charset="0"/>
              </a:rPr>
              <a:t>operacional</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OperationalLife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60 anos</a:t>
            </a:r>
          </a:p>
        </p:txBody>
      </p:sp>
      <p:sp>
        <p:nvSpPr>
          <p:cNvPr id="6" name="Rectangle 5">
            <a:extLst>
              <a:ext uri="{FF2B5EF4-FFF2-40B4-BE49-F238E27FC236}">
                <a16:creationId xmlns:a16="http://schemas.microsoft.com/office/drawing/2014/main" id="{C96A6A7F-3546-8D0B-8FD5-F70A7DAD3DBC}"/>
              </a:ext>
            </a:extLst>
          </p:cNvPr>
          <p:cNvSpPr/>
          <p:nvPr/>
        </p:nvSpPr>
        <p:spPr>
          <a:xfrm>
            <a:off x="713088"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Fonte: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Projeções de energia para países africanos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3032.734">
            <a:hlinkClick r:id="" action="ppaction://media"/>
            <a:extLst>
              <a:ext uri="{FF2B5EF4-FFF2-40B4-BE49-F238E27FC236}">
                <a16:creationId xmlns:a16="http://schemas.microsoft.com/office/drawing/2014/main" id="{6F5B06EA-75F6-F8DE-31B2-99CE6844C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59566" y="513595"/>
            <a:ext cx="1353389" cy="1353389"/>
          </a:xfrm>
          <a:prstGeom prst="rect">
            <a:avLst/>
          </a:prstGeom>
        </p:spPr>
      </p:pic>
    </p:spTree>
    <p:extLst>
      <p:ext uri="{BB962C8B-B14F-4D97-AF65-F5344CB8AC3E}">
        <p14:creationId xmlns:p14="http://schemas.microsoft.com/office/powerpoint/2010/main" val="13432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BA44F50-5B12-EC36-1B26-FA08A9803D4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1480745-5290-C408-179F-67049F7078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25</a:t>
            </a:fld>
            <a:endParaRPr lang="sv-SE" sz="1000" b="1" dirty="0">
              <a:solidFill>
                <a:schemeClr val="bg1"/>
              </a:solidFill>
            </a:endParaRPr>
          </a:p>
        </p:txBody>
      </p:sp>
      <p:sp>
        <p:nvSpPr>
          <p:cNvPr id="2" name="Rectangle 1">
            <a:extLst>
              <a:ext uri="{FF2B5EF4-FFF2-40B4-BE49-F238E27FC236}">
                <a16:creationId xmlns:a16="http://schemas.microsoft.com/office/drawing/2014/main" id="{3C8D6E39-0425-5D1A-B9DA-02936BD93702}"/>
              </a:ext>
            </a:extLst>
          </p:cNvPr>
          <p:cNvSpPr/>
          <p:nvPr/>
        </p:nvSpPr>
        <p:spPr>
          <a:xfrm>
            <a:off x="315709" y="10764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nucleares na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3E5739-FA6D-2531-0D52-22C5F0B07054}"/>
              </a:ext>
            </a:extLst>
          </p:cNvPr>
          <p:cNvSpPr txBox="1">
            <a:spLocks/>
          </p:cNvSpPr>
          <p:nvPr/>
        </p:nvSpPr>
        <p:spPr>
          <a:xfrm>
            <a:off x="315709" y="142190"/>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Introdução às usinas nucleares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6" descr="Diagram&#10;&#10;Description automatically generated">
            <a:extLst>
              <a:ext uri="{FF2B5EF4-FFF2-40B4-BE49-F238E27FC236}">
                <a16:creationId xmlns:a16="http://schemas.microsoft.com/office/drawing/2014/main" id="{FE443FE7-A481-96A2-C4FC-DB2EF9628F92}"/>
              </a:ext>
            </a:extLst>
          </p:cNvPr>
          <p:cNvPicPr>
            <a:picLocks noChangeAspect="1"/>
          </p:cNvPicPr>
          <p:nvPr/>
        </p:nvPicPr>
        <p:blipFill>
          <a:blip r:embed="rId5"/>
          <a:srcRect t="5391" b="4488"/>
          <a:stretch/>
        </p:blipFill>
        <p:spPr>
          <a:xfrm>
            <a:off x="2957508" y="1381433"/>
            <a:ext cx="6270167" cy="5143385"/>
          </a:xfrm>
          <a:prstGeom prst="rect">
            <a:avLst/>
          </a:prstGeom>
        </p:spPr>
      </p:pic>
      <p:pic>
        <p:nvPicPr>
          <p:cNvPr id="6" name="synthesize - 2025-02-13T233407.545">
            <a:hlinkClick r:id="" action="ppaction://media"/>
            <a:extLst>
              <a:ext uri="{FF2B5EF4-FFF2-40B4-BE49-F238E27FC236}">
                <a16:creationId xmlns:a16="http://schemas.microsoft.com/office/drawing/2014/main" id="{9E0A46EC-7DE8-2C20-2A40-D4A9EFD2A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26692" y="478922"/>
            <a:ext cx="1249872" cy="1249872"/>
          </a:xfrm>
          <a:prstGeom prst="rect">
            <a:avLst/>
          </a:prstGeom>
        </p:spPr>
      </p:pic>
    </p:spTree>
    <p:extLst>
      <p:ext uri="{BB962C8B-B14F-4D97-AF65-F5344CB8AC3E}">
        <p14:creationId xmlns:p14="http://schemas.microsoft.com/office/powerpoint/2010/main" val="14817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7.4 Referências</a:t>
            </a:r>
          </a:p>
        </p:txBody>
      </p:sp>
      <p:sp>
        <p:nvSpPr>
          <p:cNvPr id="4" name="TextBox 3">
            <a:extLst>
              <a:ext uri="{FF2B5EF4-FFF2-40B4-BE49-F238E27FC236}">
                <a16:creationId xmlns:a16="http://schemas.microsoft.com/office/drawing/2014/main" id="{17AD43E5-AB0E-90F8-06FE-CE5A73D64BD4}"/>
              </a:ext>
            </a:extLst>
          </p:cNvPr>
          <p:cNvSpPr txBox="1"/>
          <p:nvPr/>
        </p:nvSpPr>
        <p:spPr>
          <a:xfrm>
            <a:off x="714883" y="1641475"/>
            <a:ext cx="1017219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Sundin, Caroline, </a:t>
            </a: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Ioannis, Sridharan, Vignesh e </a:t>
            </a:r>
            <a:r>
              <a:rPr lang="en-GB" sz="2400" dirty="0" err="1">
                <a:latin typeface="Open Sans" panose="020B0606030504020204" pitchFamily="34" charset="0"/>
                <a:ea typeface="Open Sans" panose="020B0606030504020204" pitchFamily="34" charset="0"/>
                <a:cs typeface="Open Sans" panose="020B0606030504020204" pitchFamily="34" charset="0"/>
              </a:rPr>
              <a:t>Almulla</a:t>
            </a:r>
            <a:r>
              <a:rPr lang="en-GB" sz="2400" dirty="0">
                <a:latin typeface="Open Sans" panose="020B0606030504020204" pitchFamily="34" charset="0"/>
                <a:ea typeface="Open Sans" panose="020B0606030504020204" pitchFamily="34" charset="0"/>
                <a:cs typeface="Open Sans" panose="020B0606030504020204" pitchFamily="34" charset="0"/>
              </a:rPr>
              <a:t>, Youssef. (2021, março). Hydro and nuclear: social, environmental and economic concerns (Versão 1). </a:t>
            </a:r>
            <a:r>
              <a:rPr lang="en-GB" sz="2400" dirty="0" err="1">
                <a:latin typeface="Open Sans" panose="020B0606030504020204" pitchFamily="34" charset="0"/>
                <a:ea typeface="Open Sans" panose="020B0606030504020204" pitchFamily="34" charset="0"/>
                <a:cs typeface="Open Sans" panose="020B0606030504020204" pitchFamily="34" charset="0"/>
              </a:rPr>
              <a:t>Zenodo.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e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e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editor(es), EUR 29904 EN, Serviço de Publicações da União Europeia, Luxemburgo,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6" y="995986"/>
            <a:ext cx="76063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Visão geral das usinas de energia de biomassa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Introdução às usinas de energia de biomassa</a:t>
            </a:r>
            <a:endParaRPr lang="en-US" dirty="0">
              <a:cs typeface="Calibri Light" panose="020F0302020204030204"/>
            </a:endParaRPr>
          </a:p>
        </p:txBody>
      </p:sp>
      <p:pic>
        <p:nvPicPr>
          <p:cNvPr id="2" name="Picture 9" descr="A picture containing outdoor, building, stone&#10;&#10;Description automatically generated">
            <a:extLst>
              <a:ext uri="{FF2B5EF4-FFF2-40B4-BE49-F238E27FC236}">
                <a16:creationId xmlns:a16="http://schemas.microsoft.com/office/drawing/2014/main" id="{671CF62C-2F69-F0C6-8DA7-3BF59649ACF8}"/>
              </a:ext>
            </a:extLst>
          </p:cNvPr>
          <p:cNvPicPr>
            <a:picLocks noChangeAspect="1"/>
          </p:cNvPicPr>
          <p:nvPr/>
        </p:nvPicPr>
        <p:blipFill>
          <a:blip r:embed="rId5"/>
          <a:stretch>
            <a:fillRect/>
          </a:stretch>
        </p:blipFill>
        <p:spPr>
          <a:xfrm>
            <a:off x="2506763" y="1553616"/>
            <a:ext cx="6922994" cy="4708912"/>
          </a:xfrm>
          <a:prstGeom prst="rect">
            <a:avLst/>
          </a:prstGeom>
        </p:spPr>
      </p:pic>
      <p:sp>
        <p:nvSpPr>
          <p:cNvPr id="5" name="Rectangle 4">
            <a:extLst>
              <a:ext uri="{FF2B5EF4-FFF2-40B4-BE49-F238E27FC236}">
                <a16:creationId xmlns:a16="http://schemas.microsoft.com/office/drawing/2014/main" id="{19EADF38-2B8F-DB99-D86E-CC80F83C522D}"/>
              </a:ext>
            </a:extLst>
          </p:cNvPr>
          <p:cNvSpPr/>
          <p:nvPr/>
        </p:nvSpPr>
        <p:spPr>
          <a:xfrm>
            <a:off x="715193" y="6319679"/>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imagem</a:t>
            </a:r>
            <a:r>
              <a:rPr lang="en-US" sz="1000" dirty="0">
                <a:latin typeface="Open Sans" panose="020B0606030504020204" pitchFamily="34" charset="0"/>
                <a:ea typeface="Open Sans" panose="020B0606030504020204" pitchFamily="34" charset="0"/>
                <a:cs typeface="Open Sans" panose="020B0606030504020204" pitchFamily="34" charset="0"/>
              </a:rPr>
              <a:t>, licenciada sob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 2025-02-13T230819.683">
            <a:hlinkClick r:id="" action="ppaction://media"/>
            <a:extLst>
              <a:ext uri="{FF2B5EF4-FFF2-40B4-BE49-F238E27FC236}">
                <a16:creationId xmlns:a16="http://schemas.microsoft.com/office/drawing/2014/main" id="{39514DE0-D8FA-51AA-0240-8788F395E7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80977" y="336005"/>
            <a:ext cx="1060091" cy="1060091"/>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992FD34-C298-37FD-C519-A823A3DC114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458FDA-40C5-5752-496E-A906C880A75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42013303-462B-399F-E428-014FC6477774}"/>
              </a:ext>
            </a:extLst>
          </p:cNvPr>
          <p:cNvSpPr/>
          <p:nvPr/>
        </p:nvSpPr>
        <p:spPr>
          <a:xfrm>
            <a:off x="343846" y="995986"/>
            <a:ext cx="95113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Impactos ambientais e sociais das usinas de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energia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biomassa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8DF8EB4-A85F-A72D-3182-1A55A38A2FDB}"/>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Introdução às usinas de energia de biomassa</a:t>
            </a:r>
            <a:endParaRPr lang="en-US" dirty="0">
              <a:cs typeface="Calibri Light" panose="020F0302020204030204"/>
            </a:endParaRPr>
          </a:p>
        </p:txBody>
      </p:sp>
      <p:sp>
        <p:nvSpPr>
          <p:cNvPr id="10" name="TextBox 9">
            <a:extLst>
              <a:ext uri="{FF2B5EF4-FFF2-40B4-BE49-F238E27FC236}">
                <a16:creationId xmlns:a16="http://schemas.microsoft.com/office/drawing/2014/main" id="{9387DA78-809A-33D0-AF2A-B2B5C9A0BC42}"/>
              </a:ext>
            </a:extLst>
          </p:cNvPr>
          <p:cNvSpPr txBox="1"/>
          <p:nvPr/>
        </p:nvSpPr>
        <p:spPr>
          <a:xfrm>
            <a:off x="434197" y="620200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buFontTx/>
              <a:buNone/>
            </a:pP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Conceitos de: </a:t>
            </a: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Usher, W. (2021)</a:t>
            </a:r>
            <a:endPar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Diagram 10">
            <a:extLst>
              <a:ext uri="{FF2B5EF4-FFF2-40B4-BE49-F238E27FC236}">
                <a16:creationId xmlns:a16="http://schemas.microsoft.com/office/drawing/2014/main" id="{5D2470BC-F7A4-7163-0AD5-85DC1337CE0D}"/>
              </a:ext>
            </a:extLst>
          </p:cNvPr>
          <p:cNvGraphicFramePr/>
          <p:nvPr>
            <p:extLst>
              <p:ext uri="{D42A27DB-BD31-4B8C-83A1-F6EECF244321}">
                <p14:modId xmlns:p14="http://schemas.microsoft.com/office/powerpoint/2010/main" val="2265973733"/>
              </p:ext>
            </p:extLst>
          </p:nvPr>
        </p:nvGraphicFramePr>
        <p:xfrm>
          <a:off x="1805797" y="1479420"/>
          <a:ext cx="7766828" cy="4976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A21EDAD-A872-29F9-249D-1550337D13F5}"/>
              </a:ext>
            </a:extLst>
          </p:cNvPr>
          <p:cNvSpPr txBox="1"/>
          <p:nvPr/>
        </p:nvSpPr>
        <p:spPr>
          <a:xfrm>
            <a:off x="4503575" y="3229003"/>
            <a:ext cx="23712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Impactos ambientais e sociais das usinas de </a:t>
            </a:r>
            <a:r>
              <a:rPr lang="en-GB" sz="1800" b="1" dirty="0" err="1">
                <a:cs typeface="Calibri"/>
              </a:rPr>
              <a:t>energia</a:t>
            </a:r>
            <a:r>
              <a:rPr lang="en-GB" sz="1800" b="1" dirty="0">
                <a:cs typeface="Calibri"/>
              </a:rPr>
              <a:t> de biomassa</a:t>
            </a:r>
          </a:p>
        </p:txBody>
      </p:sp>
      <p:pic>
        <p:nvPicPr>
          <p:cNvPr id="2" name="synthesize - 2025-02-13T230924.796">
            <a:hlinkClick r:id="" action="ppaction://media"/>
            <a:extLst>
              <a:ext uri="{FF2B5EF4-FFF2-40B4-BE49-F238E27FC236}">
                <a16:creationId xmlns:a16="http://schemas.microsoft.com/office/drawing/2014/main" id="{BC3E7C50-2D4B-2AF4-481E-2552437C3D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94925" y="596984"/>
            <a:ext cx="1198113" cy="1198113"/>
          </a:xfrm>
          <a:prstGeom prst="rect">
            <a:avLst/>
          </a:prstGeom>
        </p:spPr>
      </p:pic>
    </p:spTree>
    <p:extLst>
      <p:ext uri="{BB962C8B-B14F-4D97-AF65-F5344CB8AC3E}">
        <p14:creationId xmlns:p14="http://schemas.microsoft.com/office/powerpoint/2010/main" val="17474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6E9DFB8-DB0F-6056-66A2-AA7B38A75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E0ADD89-98A5-3896-0991-90F42E96A67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E0DE22DE-5D95-368E-F78C-08F427CDD030}"/>
              </a:ext>
            </a:extLst>
          </p:cNvPr>
          <p:cNvSpPr/>
          <p:nvPr/>
        </p:nvSpPr>
        <p:spPr>
          <a:xfrm>
            <a:off x="343846" y="995986"/>
            <a:ext cx="930497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Papel das usinas de energia de biomassa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nos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9FE561B-00F5-B927-5D61-FA2357DF179D}"/>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Introdução às usinas de energia de biomassa</a:t>
            </a:r>
            <a:endParaRPr lang="en-US" dirty="0">
              <a:cs typeface="Calibri Light" panose="020F0302020204030204"/>
            </a:endParaRPr>
          </a:p>
        </p:txBody>
      </p:sp>
      <p:pic>
        <p:nvPicPr>
          <p:cNvPr id="2" name="Graphic 7">
            <a:extLst>
              <a:ext uri="{FF2B5EF4-FFF2-40B4-BE49-F238E27FC236}">
                <a16:creationId xmlns:a16="http://schemas.microsoft.com/office/drawing/2014/main" id="{E249B460-21DB-37E4-D1B3-2276B0A31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3175" y="1436891"/>
            <a:ext cx="6915150" cy="4863923"/>
          </a:xfrm>
          <a:prstGeom prst="rect">
            <a:avLst/>
          </a:prstGeom>
        </p:spPr>
      </p:pic>
      <p:sp>
        <p:nvSpPr>
          <p:cNvPr id="4" name="Rectangle 3">
            <a:extLst>
              <a:ext uri="{FF2B5EF4-FFF2-40B4-BE49-F238E27FC236}">
                <a16:creationId xmlns:a16="http://schemas.microsoft.com/office/drawing/2014/main" id="{8D4395B3-5036-837F-6E51-E29E2EC35046}"/>
              </a:ext>
            </a:extLst>
          </p:cNvPr>
          <p:cNvSpPr/>
          <p:nvPr/>
        </p:nvSpPr>
        <p:spPr>
          <a:xfrm>
            <a:off x="563918" y="6319679"/>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imagem</a:t>
            </a:r>
            <a:r>
              <a:rPr lang="en-US" sz="1000" dirty="0">
                <a:latin typeface="Open Sans" panose="020B0606030504020204" pitchFamily="34" charset="0"/>
                <a:ea typeface="Open Sans" panose="020B0606030504020204" pitchFamily="34" charset="0"/>
                <a:cs typeface="Open Sans" panose="020B0606030504020204" pitchFamily="34" charset="0"/>
              </a:rPr>
              <a:t>, licenciada sob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1426.586">
            <a:hlinkClick r:id="" action="ppaction://media"/>
            <a:extLst>
              <a:ext uri="{FF2B5EF4-FFF2-40B4-BE49-F238E27FC236}">
                <a16:creationId xmlns:a16="http://schemas.microsoft.com/office/drawing/2014/main" id="{E485B7DF-ABDE-AFC0-D297-728DC811ED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23525" y="431435"/>
            <a:ext cx="1129102" cy="1129102"/>
          </a:xfrm>
          <a:prstGeom prst="rect">
            <a:avLst/>
          </a:prstGeom>
        </p:spPr>
      </p:pic>
    </p:spTree>
    <p:extLst>
      <p:ext uri="{BB962C8B-B14F-4D97-AF65-F5344CB8AC3E}">
        <p14:creationId xmlns:p14="http://schemas.microsoft.com/office/powerpoint/2010/main" val="41525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E0016F9-24B5-65F6-E5E4-1FB1E2069B5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7C19733-83DE-05F8-7961-70761E9DA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04E1BE5C-9F25-5CD2-1266-3F99568C3F0E}"/>
              </a:ext>
            </a:extLst>
          </p:cNvPr>
          <p:cNvSpPr/>
          <p:nvPr/>
        </p:nvSpPr>
        <p:spPr>
          <a:xfrm>
            <a:off x="343846" y="995986"/>
            <a:ext cx="75571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de energia de biomassa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F8955A2-1D00-6DD9-0971-2D77D5967399}"/>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Introdução às usinas de energia de biomassa</a:t>
            </a:r>
            <a:endParaRPr lang="en-US" dirty="0">
              <a:cs typeface="Calibri Light" panose="020F0302020204030204"/>
            </a:endParaRPr>
          </a:p>
        </p:txBody>
      </p:sp>
      <p:sp>
        <p:nvSpPr>
          <p:cNvPr id="2" name="Rectangle 1">
            <a:extLst>
              <a:ext uri="{FF2B5EF4-FFF2-40B4-BE49-F238E27FC236}">
                <a16:creationId xmlns:a16="http://schemas.microsoft.com/office/drawing/2014/main" id="{A3596ADD-374E-D3B6-C938-F4AFCE7063C1}"/>
              </a:ext>
            </a:extLst>
          </p:cNvPr>
          <p:cNvSpPr/>
          <p:nvPr/>
        </p:nvSpPr>
        <p:spPr>
          <a:xfrm>
            <a:off x="472967" y="1747392"/>
            <a:ext cx="9942621"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Exemplo de dados de usina de energia de biomassa para os principais parâmetros do OSeMOSYS: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Fator de </a:t>
            </a:r>
            <a:r>
              <a:rPr lang="en-ZA" sz="2400" b="1" dirty="0" err="1">
                <a:solidFill>
                  <a:srgbClr val="000000"/>
                </a:solidFill>
                <a:latin typeface="Open Sans"/>
                <a:ea typeface="Open Sans" panose="020B0606030504020204" pitchFamily="34" charset="0"/>
                <a:cs typeface="Open Sans" panose="020B0606030504020204" pitchFamily="34" charset="0"/>
              </a:rPr>
              <a:t>capacidade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CapacityFactor</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0,5</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Eficiência</a:t>
            </a:r>
            <a:r>
              <a:rPr lang="en-ZA" sz="2400" b="1" dirty="0">
                <a:solidFill>
                  <a:srgbClr val="000000"/>
                </a:solidFill>
                <a:latin typeface="Open Sans"/>
                <a:ea typeface="Open Sans" panose="020B0606030504020204" pitchFamily="34" charset="0"/>
                <a:cs typeface="Open Sans" panose="020B0606030504020204" pitchFamily="34" charset="0"/>
              </a:rPr>
              <a:t> (Input &amp; Output </a:t>
            </a:r>
            <a:r>
              <a:rPr lang="en-ZA" sz="2400" b="1" dirty="0" err="1">
                <a:solidFill>
                  <a:srgbClr val="000000"/>
                </a:solidFill>
                <a:latin typeface="Open Sans"/>
                <a:ea typeface="Open Sans" panose="020B0606030504020204" pitchFamily="34" charset="0"/>
                <a:cs typeface="Open Sans" panose="020B0606030504020204" pitchFamily="34" charset="0"/>
              </a:rPr>
              <a:t>ActivityRatios</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35%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Custo de capital (</a:t>
            </a:r>
            <a:r>
              <a:rPr lang="en-ZA" sz="2400" b="1" dirty="0" err="1">
                <a:solidFill>
                  <a:srgbClr val="000000"/>
                </a:solidFill>
                <a:latin typeface="Open Sans"/>
                <a:ea typeface="Open Sans" panose="020B0606030504020204" pitchFamily="34" charset="0"/>
                <a:cs typeface="Open Sans" panose="020B0606030504020204" pitchFamily="34" charset="0"/>
              </a:rPr>
              <a:t>CapitalCost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US$ 2100/kW</a:t>
            </a:r>
          </a:p>
          <a:p>
            <a:pPr marL="342900" indent="-342900">
              <a:spcAft>
                <a:spcPts val="1200"/>
              </a:spcAft>
              <a:buFont typeface="Arial"/>
              <a:buChar char="•"/>
            </a:pPr>
            <a:r>
              <a:rPr lang="en-ZA" sz="2400" b="1" dirty="0" err="1">
                <a:solidFill>
                  <a:srgbClr val="000000"/>
                </a:solidFill>
                <a:latin typeface="Open Sans"/>
                <a:ea typeface="Open Sans" panose="020B0606030504020204" pitchFamily="34" charset="0"/>
                <a:cs typeface="Open Sans" panose="020B0606030504020204" pitchFamily="34" charset="0"/>
              </a:rPr>
              <a:t>Custo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fixo</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FixedCost</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$75/kW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Vida </a:t>
            </a:r>
            <a:r>
              <a:rPr lang="en-ZA" sz="2400" b="1" dirty="0" err="1">
                <a:solidFill>
                  <a:srgbClr val="000000"/>
                </a:solidFill>
                <a:latin typeface="Open Sans"/>
                <a:ea typeface="Open Sans" panose="020B0606030504020204" pitchFamily="34" charset="0"/>
                <a:cs typeface="Open Sans" panose="020B0606030504020204" pitchFamily="34" charset="0"/>
              </a:rPr>
              <a:t>operacional</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b="1" dirty="0" err="1">
                <a:solidFill>
                  <a:srgbClr val="000000"/>
                </a:solidFill>
                <a:latin typeface="Open Sans"/>
                <a:ea typeface="Open Sans" panose="020B0606030504020204" pitchFamily="34" charset="0"/>
                <a:cs typeface="Open Sans" panose="020B0606030504020204" pitchFamily="34" charset="0"/>
              </a:rPr>
              <a:t>OperationalLife</a:t>
            </a:r>
            <a:r>
              <a:rPr lang="en-ZA" sz="2400" b="1" dirty="0">
                <a:solidFill>
                  <a:srgbClr val="000000"/>
                </a:solidFill>
                <a:latin typeface="Open Sans"/>
                <a:ea typeface="Open Sans" panose="020B0606030504020204" pitchFamily="34" charset="0"/>
                <a:cs typeface="Open Sans" panose="020B0606030504020204" pitchFamily="34" charset="0"/>
              </a:rPr>
              <a:t>): </a:t>
            </a:r>
            <a:r>
              <a:rPr lang="en-ZA" sz="2400" dirty="0">
                <a:solidFill>
                  <a:srgbClr val="000000"/>
                </a:solidFill>
                <a:latin typeface="Open Sans"/>
                <a:ea typeface="Open Sans" panose="020B0606030504020204" pitchFamily="34" charset="0"/>
                <a:cs typeface="Open Sans" panose="020B0606030504020204" pitchFamily="34" charset="0"/>
              </a:rPr>
              <a:t>40 anos </a:t>
            </a:r>
          </a:p>
        </p:txBody>
      </p:sp>
      <p:sp>
        <p:nvSpPr>
          <p:cNvPr id="4" name="Rectangle 3">
            <a:extLst>
              <a:ext uri="{FF2B5EF4-FFF2-40B4-BE49-F238E27FC236}">
                <a16:creationId xmlns:a16="http://schemas.microsoft.com/office/drawing/2014/main" id="{35AD5EA9-9997-D941-4FFF-ED83A089709D}"/>
              </a:ext>
            </a:extLst>
          </p:cNvPr>
          <p:cNvSpPr/>
          <p:nvPr/>
        </p:nvSpPr>
        <p:spPr>
          <a:xfrm>
            <a:off x="588881"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Fonte: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Projeções de energia para países africanos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pic>
        <p:nvPicPr>
          <p:cNvPr id="5" name="synthesize - 2025-02-13T231525.319">
            <a:hlinkClick r:id="" action="ppaction://media"/>
            <a:extLst>
              <a:ext uri="{FF2B5EF4-FFF2-40B4-BE49-F238E27FC236}">
                <a16:creationId xmlns:a16="http://schemas.microsoft.com/office/drawing/2014/main" id="{31E6F340-C7B0-81F4-3A27-3D4F81A7A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18809" y="187709"/>
            <a:ext cx="1008332" cy="1008332"/>
          </a:xfrm>
          <a:prstGeom prst="rect">
            <a:avLst/>
          </a:prstGeom>
        </p:spPr>
      </p:pic>
    </p:spTree>
    <p:extLst>
      <p:ext uri="{BB962C8B-B14F-4D97-AF65-F5344CB8AC3E}">
        <p14:creationId xmlns:p14="http://schemas.microsoft.com/office/powerpoint/2010/main" val="36220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A74322A-D465-329B-A996-D406302B7B2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CB9B4F-0BFD-5DE3-4C5A-4720801A40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7" name="Rectangle 6">
            <a:extLst>
              <a:ext uri="{FF2B5EF4-FFF2-40B4-BE49-F238E27FC236}">
                <a16:creationId xmlns:a16="http://schemas.microsoft.com/office/drawing/2014/main" id="{BCAEE765-053E-9207-B737-9A62895BD9D7}"/>
              </a:ext>
            </a:extLst>
          </p:cNvPr>
          <p:cNvSpPr/>
          <p:nvPr/>
        </p:nvSpPr>
        <p:spPr>
          <a:xfrm>
            <a:off x="343846" y="995986"/>
            <a:ext cx="80508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Usinas de energia de biomassa no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Parte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EC935204-79DA-8D1D-EFDF-C27015EF2BF9}"/>
              </a:ext>
            </a:extLst>
          </p:cNvPr>
          <p:cNvSpPr txBox="1">
            <a:spLocks/>
          </p:cNvSpPr>
          <p:nvPr/>
        </p:nvSpPr>
        <p:spPr>
          <a:xfrm>
            <a:off x="343847" y="150594"/>
            <a:ext cx="10767176" cy="76206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Introdução às usinas de energia de biomassa</a:t>
            </a:r>
            <a:endParaRPr lang="en-US" dirty="0">
              <a:cs typeface="Calibri Light" panose="020F0302020204030204"/>
            </a:endParaRPr>
          </a:p>
        </p:txBody>
      </p:sp>
      <p:pic>
        <p:nvPicPr>
          <p:cNvPr id="2" name="Picture 3" descr="Diagram&#10;&#10;Description automatically generated">
            <a:extLst>
              <a:ext uri="{FF2B5EF4-FFF2-40B4-BE49-F238E27FC236}">
                <a16:creationId xmlns:a16="http://schemas.microsoft.com/office/drawing/2014/main" id="{0B5EE822-5B14-078A-A2AD-AF9AD08668C7}"/>
              </a:ext>
            </a:extLst>
          </p:cNvPr>
          <p:cNvPicPr>
            <a:picLocks noChangeAspect="1"/>
          </p:cNvPicPr>
          <p:nvPr/>
        </p:nvPicPr>
        <p:blipFill>
          <a:blip r:embed="rId5"/>
          <a:srcRect t="6003" b="7560"/>
          <a:stretch/>
        </p:blipFill>
        <p:spPr>
          <a:xfrm>
            <a:off x="2954824" y="1460795"/>
            <a:ext cx="6189182" cy="4962228"/>
          </a:xfrm>
          <a:prstGeom prst="rect">
            <a:avLst/>
          </a:prstGeom>
        </p:spPr>
      </p:pic>
      <p:pic>
        <p:nvPicPr>
          <p:cNvPr id="4" name="synthesize - 2025-02-13T231601.406">
            <a:hlinkClick r:id="" action="ppaction://media"/>
            <a:extLst>
              <a:ext uri="{FF2B5EF4-FFF2-40B4-BE49-F238E27FC236}">
                <a16:creationId xmlns:a16="http://schemas.microsoft.com/office/drawing/2014/main" id="{ADB1CE68-68B0-787E-D30C-6ED50D74B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9604" y="252194"/>
            <a:ext cx="1042838" cy="1042838"/>
          </a:xfrm>
          <a:prstGeom prst="rect">
            <a:avLst/>
          </a:prstGeom>
        </p:spPr>
      </p:pic>
    </p:spTree>
    <p:extLst>
      <p:ext uri="{BB962C8B-B14F-4D97-AF65-F5344CB8AC3E}">
        <p14:creationId xmlns:p14="http://schemas.microsoft.com/office/powerpoint/2010/main" val="17967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7.1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Open Sans"/>
                <a:cs typeface="Calibri"/>
              </a:rPr>
              <a:t>1. Usher, William. (2021, março). Wind, solar and biofuels: social, environmental and economic concerns (Versão 1). </a:t>
            </a:r>
            <a:r>
              <a:rPr lang="en-GB" sz="2200" dirty="0" err="1">
                <a:latin typeface="Open Sans"/>
                <a:cs typeface="Calibri"/>
              </a:rPr>
              <a:t>Zenodo. </a:t>
            </a:r>
            <a:r>
              <a:rPr lang="en-GB" sz="2200" dirty="0">
                <a:latin typeface="Open Sans"/>
                <a:cs typeface="Calibri"/>
                <a:hlinkClick r:id="rId3"/>
              </a:rPr>
              <a:t>http://doi.org/10.5281/zenodo.4585632</a:t>
            </a:r>
            <a:endParaRPr lang="en-GB" sz="2200" dirty="0">
              <a:latin typeface="Open Sans"/>
              <a:cs typeface="Calibri"/>
            </a:endParaRPr>
          </a:p>
          <a:p>
            <a:endParaRPr lang="en-GB" sz="2200" dirty="0">
              <a:latin typeface="Open Sans"/>
              <a:cs typeface="Calibri"/>
            </a:endParaRPr>
          </a:p>
          <a:p>
            <a:r>
              <a:rPr lang="en-GB" sz="2200" dirty="0">
                <a:latin typeface="Open Sans"/>
                <a:cs typeface="Calibri"/>
              </a:rPr>
              <a:t>2. </a:t>
            </a: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e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e </a:t>
            </a:r>
            <a:r>
              <a:rPr lang="en-GB" sz="2200" dirty="0" err="1">
                <a:latin typeface="Open Sans"/>
                <a:cs typeface="Calibri"/>
              </a:rPr>
              <a:t>Kougias</a:t>
            </a:r>
            <a:r>
              <a:rPr lang="en-GB" sz="2200" dirty="0">
                <a:latin typeface="Open Sans"/>
                <a:cs typeface="Calibri"/>
              </a:rPr>
              <a:t>, I., editor(es), EUR 29904 EN, Serviço de Publicações da União Europeia, Luxemburgo, 2019, ISBN 978-92-76-12391-0, doi:10.2760/678700, JRC118432</a:t>
            </a: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Visão geral das usinas geotérmicas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65100"/>
            <a:ext cx="10633273" cy="83114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Introdução às usinas geotérmicas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2" descr="A picture containing grass, smoke, train, outdoor&#10;&#10;Description automatically generated">
            <a:extLst>
              <a:ext uri="{FF2B5EF4-FFF2-40B4-BE49-F238E27FC236}">
                <a16:creationId xmlns:a16="http://schemas.microsoft.com/office/drawing/2014/main" id="{5D585791-2CC1-B3E7-63DB-2C34AF663AD4}"/>
              </a:ext>
            </a:extLst>
          </p:cNvPr>
          <p:cNvPicPr>
            <a:picLocks noChangeAspect="1"/>
          </p:cNvPicPr>
          <p:nvPr/>
        </p:nvPicPr>
        <p:blipFill>
          <a:blip r:embed="rId5"/>
          <a:stretch>
            <a:fillRect/>
          </a:stretch>
        </p:blipFill>
        <p:spPr>
          <a:xfrm>
            <a:off x="2427625" y="1502991"/>
            <a:ext cx="7259307" cy="4856389"/>
          </a:xfrm>
          <a:prstGeom prst="rect">
            <a:avLst/>
          </a:prstGeom>
        </p:spPr>
      </p:pic>
      <p:pic>
        <p:nvPicPr>
          <p:cNvPr id="5" name="synthesize - 2025-02-13T231712.463">
            <a:hlinkClick r:id="" action="ppaction://media"/>
            <a:extLst>
              <a:ext uri="{FF2B5EF4-FFF2-40B4-BE49-F238E27FC236}">
                <a16:creationId xmlns:a16="http://schemas.microsoft.com/office/drawing/2014/main" id="{A0E6BF35-1B26-58CE-42F6-C41CDC560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2500" y="297420"/>
            <a:ext cx="1012310" cy="1012310"/>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A8478D-5C45-45E5-92F1-27085B2DF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3873</TotalTime>
  <Words>6328</Words>
  <Application>Microsoft Macintosh PowerPoint</Application>
  <PresentationFormat>Widescreen</PresentationFormat>
  <Paragraphs>210</Paragraphs>
  <Slides>27</Slides>
  <Notes>25</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docId:B1CFE1A33CAC6F1D2CFB4FBBAD7FC739</cp:keywords>
  <cp:lastModifiedBy>Pedro Peters</cp:lastModifiedBy>
  <cp:revision>93</cp:revision>
  <dcterms:created xsi:type="dcterms:W3CDTF">2019-06-09T10:25:43Z</dcterms:created>
  <dcterms:modified xsi:type="dcterms:W3CDTF">2025-03-04T00:19:54Z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