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92" r:id="rId7"/>
    <p:sldId id="294" r:id="rId8"/>
    <p:sldId id="296" r:id="rId9"/>
    <p:sldId id="297" r:id="rId10"/>
    <p:sldId id="316" r:id="rId11"/>
    <p:sldId id="293" r:id="rId12"/>
    <p:sldId id="298" r:id="rId13"/>
    <p:sldId id="301" r:id="rId14"/>
    <p:sldId id="300" r:id="rId15"/>
    <p:sldId id="302" r:id="rId16"/>
    <p:sldId id="303" r:id="rId17"/>
    <p:sldId id="299" r:id="rId18"/>
    <p:sldId id="304" r:id="rId19"/>
    <p:sldId id="306" r:id="rId20"/>
    <p:sldId id="307" r:id="rId21"/>
    <p:sldId id="308" r:id="rId22"/>
    <p:sldId id="309" r:id="rId23"/>
    <p:sldId id="305" r:id="rId24"/>
    <p:sldId id="310" r:id="rId25"/>
    <p:sldId id="312" r:id="rId26"/>
    <p:sldId id="313" r:id="rId27"/>
    <p:sldId id="314" r:id="rId28"/>
    <p:sldId id="315" r:id="rId29"/>
    <p:sldId id="311" r:id="rId30"/>
    <p:sldId id="283" r:id="rId31"/>
    <p:sldId id="31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NJNKPYhsIuM/r/EKT0o6A==" hashData="7UXHx+sBO/HkqbTjH4k7qor95TqudSRjOIAsXaygLNxpJKjP7IocyKyYlu3VSxntPSus1UWk8F20E/Wphg/Nr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2EA"/>
    <a:srgbClr val="C8102E"/>
    <a:srgbClr val="01216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5306" autoAdjust="0"/>
  </p:normalViewPr>
  <p:slideViewPr>
    <p:cSldViewPr snapToGrid="0">
      <p:cViewPr varScale="1">
        <p:scale>
          <a:sx n="97" d="100"/>
          <a:sy n="97" d="100"/>
        </p:scale>
        <p:origin x="1074" y="84"/>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This</a:t>
            </a:r>
            <a:r>
              <a:rPr lang="en-GB" baseline="0" noProof="0" dirty="0"/>
              <a:t> lecture is intended to explore basic concepts of the climate system.</a:t>
            </a:r>
            <a:endParaRPr lang="en-GB" noProof="0" dirty="0"/>
          </a:p>
        </p:txBody>
      </p:sp>
      <p:sp>
        <p:nvSpPr>
          <p:cNvPr id="4" name="Slide Number Placeholder 3"/>
          <p:cNvSpPr>
            <a:spLocks noGrp="1"/>
          </p:cNvSpPr>
          <p:nvPr>
            <p:ph type="sldNum" sz="quarter" idx="10"/>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420856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concepts of the water cycle and its balance have been introduced in the previous </a:t>
            </a:r>
            <a:r>
              <a:rPr lang="en-GB" sz="1200" b="0" kern="1200" dirty="0">
                <a:solidFill>
                  <a:schemeClr val="tx1"/>
                </a:solidFill>
                <a:effectLst/>
                <a:latin typeface="+mn-lt"/>
                <a:ea typeface="+mn-ea"/>
                <a:cs typeface="+mn-cs"/>
              </a:rPr>
              <a:t>lectures. The water cycle, as shown in the figure to the left, is the path that all water follows as it moves around our planet. It exists in different phases. It is present in different locations on earth. The figure to the right</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illustrates the four main processes critical to maintaining balance in the water system. They are Precipitation, Evapotranspiration, Run-off, and Groundwater recharge. It is essential to know that a balance is always maintained in the system irrespective of the land cover in the respective catchment. Many of the critical processes in the water cycle are actually driven by climatic changes. Starting from the phase change of water to its different forms is impossible without the absorption or release of heat and hence dependent on the sun. Wind speed is another critical factor that affects the rate at which the water cycle operates.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1295757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the water inputs and outputs from a land system are presented. Changes in precipitation and temperature in a region directly affect the water balance. High temperature leads to a higher rate of evapotranspiration and also results in a rapid decrease in soil moisture. This process affects the balance in the whole system. The overall balance will still be maintained. However, their shares will vary for each land class and region. Along with higher temperatures, reduced precipitation could result in increased water demand. Starting with irrigation, additional water may be needed to maintain or increase crop yields in arid regions. This need for irrigation has energy implications as well. An increase in temperature also affects living beings, affecting their water intake. Water in reservoirs is also a function of climatic events in upstream locations. A sudden precipitation event or </a:t>
            </a:r>
            <a:r>
              <a:rPr lang="en-GB" dirty="0"/>
              <a:t>localized</a:t>
            </a:r>
            <a:r>
              <a:rPr lang="en-GB" sz="1200" kern="1200" dirty="0">
                <a:solidFill>
                  <a:schemeClr val="tx1"/>
                </a:solidFill>
                <a:effectLst/>
                <a:latin typeface="+mn-lt"/>
                <a:ea typeface="+mn-ea"/>
                <a:cs typeface="+mn-cs"/>
              </a:rPr>
              <a:t> high temperatures and eventual snowmelt could result in flash floods</a:t>
            </a:r>
            <a:r>
              <a:rPr lang="en-GB" dirty="0"/>
              <a:t>,</a:t>
            </a:r>
            <a:r>
              <a:rPr lang="en-GB" sz="1200" kern="1200" dirty="0">
                <a:solidFill>
                  <a:schemeClr val="tx1"/>
                </a:solidFill>
                <a:effectLst/>
                <a:latin typeface="+mn-lt"/>
                <a:ea typeface="+mn-ea"/>
                <a:cs typeface="+mn-cs"/>
              </a:rPr>
              <a:t> resulting in considerable damage to downstream regions in a basin. Therefore, considering the climatic impact on the water system is of paramount importance to reduce the redundancies in water-related infrastructure.</a:t>
            </a:r>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1496309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From the perspective of the energy system, the climatic impacts can be differentiated between the supply and the demand sides. On the demand side, the energy demand, especially the demand for space cooling, is expected to increase in areas with a projected increase in average temperature. In its publication</a:t>
            </a:r>
            <a:r>
              <a:rPr lang="en-GB" dirty="0"/>
              <a:t>,</a:t>
            </a:r>
            <a:r>
              <a:rPr lang="en-GB" sz="1200" kern="1200" dirty="0">
                <a:solidFill>
                  <a:schemeClr val="tx1"/>
                </a:solidFill>
                <a:effectLst/>
                <a:latin typeface="+mn-lt"/>
                <a:ea typeface="+mn-ea"/>
                <a:cs typeface="+mn-cs"/>
              </a:rPr>
              <a:t> “the future of cooling report”, the </a:t>
            </a:r>
            <a:r>
              <a:rPr lang="en-GB" dirty="0"/>
              <a:t>International</a:t>
            </a:r>
            <a:r>
              <a:rPr lang="en-GB" sz="1200" kern="1200" dirty="0">
                <a:solidFill>
                  <a:schemeClr val="tx1"/>
                </a:solidFill>
                <a:effectLst/>
                <a:latin typeface="+mn-lt"/>
                <a:ea typeface="+mn-ea"/>
                <a:cs typeface="+mn-cs"/>
              </a:rPr>
              <a:t> </a:t>
            </a:r>
            <a:r>
              <a:rPr lang="en-GB" dirty="0"/>
              <a:t>Energy</a:t>
            </a:r>
            <a:r>
              <a:rPr lang="en-GB" sz="1200" kern="1200" dirty="0">
                <a:solidFill>
                  <a:schemeClr val="tx1"/>
                </a:solidFill>
                <a:effectLst/>
                <a:latin typeface="+mn-lt"/>
                <a:ea typeface="+mn-ea"/>
                <a:cs typeface="+mn-cs"/>
              </a:rPr>
              <a:t> </a:t>
            </a:r>
            <a:r>
              <a:rPr lang="en-GB" dirty="0"/>
              <a:t>Agency</a:t>
            </a:r>
            <a:r>
              <a:rPr lang="en-GB" sz="1200" kern="1200" dirty="0">
                <a:solidFill>
                  <a:schemeClr val="tx1"/>
                </a:solidFill>
                <a:effectLst/>
                <a:latin typeface="+mn-lt"/>
                <a:ea typeface="+mn-ea"/>
                <a:cs typeface="+mn-cs"/>
              </a:rPr>
              <a:t> estimates that the number of air conditioning units will quadruple by 2050 compared to present-day levels. This need will especially be higher in areas with increased temperatures during the summer season. On the supply side, hydropower generation is expected to feel the direct impact of climate change. Sudden and heavy precipitation is expected to be a significant threat to hydropower infrastructure in many parts of the world. In addition to this, prolonged dry seasons could make the infrastructure redundant. They could result in systems resorting to other rapidly deployable but expensive fossil </a:t>
            </a:r>
            <a:r>
              <a:rPr lang="en-GB" dirty="0"/>
              <a:t>fuel</a:t>
            </a:r>
            <a:r>
              <a:rPr lang="en-GB" sz="1200" kern="1200" dirty="0">
                <a:solidFill>
                  <a:schemeClr val="tx1"/>
                </a:solidFill>
                <a:effectLst/>
                <a:latin typeface="+mn-lt"/>
                <a:ea typeface="+mn-ea"/>
                <a:cs typeface="+mn-cs"/>
              </a:rPr>
              <a:t> based sources for their power supply. Additionally, the water requirement for cooling in thermal power plants is also affected by higher temperatures. Higher water temperatures reduce the cooling efficiency and eventually that of the power generation process.</a:t>
            </a:r>
            <a:r>
              <a:rPr lang="en-GB" dirty="0"/>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610944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direct climatic impacts on the land system are predominantly associated with the agricultural sector and some </a:t>
            </a:r>
            <a:r>
              <a:rPr lang="en-GB" dirty="0"/>
              <a:t>long-term</a:t>
            </a:r>
            <a:r>
              <a:rPr lang="en-GB" sz="1200" kern="1200" dirty="0">
                <a:solidFill>
                  <a:schemeClr val="tx1"/>
                </a:solidFill>
                <a:effectLst/>
                <a:latin typeface="+mn-lt"/>
                <a:ea typeface="+mn-ea"/>
                <a:cs typeface="+mn-cs"/>
              </a:rPr>
              <a:t> land cover changes like desertification. The global land cover patterns have changed significantly in the last few centuries. On the figure to the left, the land cover changes from </a:t>
            </a:r>
            <a:r>
              <a:rPr lang="en-GB" dirty="0"/>
              <a:t>10000</a:t>
            </a:r>
            <a:r>
              <a:rPr lang="en-GB" sz="1200" kern="1200" dirty="0">
                <a:solidFill>
                  <a:schemeClr val="tx1"/>
                </a:solidFill>
                <a:effectLst/>
                <a:latin typeface="+mn-lt"/>
                <a:ea typeface="+mn-ea"/>
                <a:cs typeface="+mn-cs"/>
              </a:rPr>
              <a:t> B.C</a:t>
            </a:r>
            <a:r>
              <a:rPr lang="en-GB" dirty="0"/>
              <a:t>.</a:t>
            </a:r>
            <a:r>
              <a:rPr lang="en-GB" sz="1200" kern="1200" dirty="0">
                <a:solidFill>
                  <a:schemeClr val="tx1"/>
                </a:solidFill>
                <a:effectLst/>
                <a:latin typeface="+mn-lt"/>
                <a:ea typeface="+mn-ea"/>
                <a:cs typeface="+mn-cs"/>
              </a:rPr>
              <a:t> to the year 2015 are illustrated. We can notice how the share of pasture and cropland has increased in the last few centuries. This loss in natural land cover across the world is both a recipient and contributor to climatic change. Humans and their management of land resources have led to </a:t>
            </a:r>
            <a:r>
              <a:rPr lang="en-GB" dirty="0"/>
              <a:t>long-term</a:t>
            </a:r>
            <a:r>
              <a:rPr lang="en-GB" sz="1200" kern="1200" dirty="0">
                <a:solidFill>
                  <a:schemeClr val="tx1"/>
                </a:solidFill>
                <a:effectLst/>
                <a:latin typeface="+mn-lt"/>
                <a:ea typeface="+mn-ea"/>
                <a:cs typeface="+mn-cs"/>
              </a:rPr>
              <a:t> changes in global evapotranspiration rates and downstream sedimentation effects, which, starting with the water balance, </a:t>
            </a:r>
            <a:r>
              <a:rPr lang="en-GB" dirty="0"/>
              <a:t>impact</a:t>
            </a:r>
            <a:r>
              <a:rPr lang="en-GB" sz="1200" kern="1200" dirty="0">
                <a:solidFill>
                  <a:schemeClr val="tx1"/>
                </a:solidFill>
                <a:effectLst/>
                <a:latin typeface="+mn-lt"/>
                <a:ea typeface="+mn-ea"/>
                <a:cs typeface="+mn-cs"/>
              </a:rPr>
              <a:t> the climate. On the figure to the right, the impact of climate on crop yields from the fifth assessment report of the I.P.C.C</a:t>
            </a:r>
            <a:r>
              <a:rPr lang="en-GB" dirty="0"/>
              <a:t>.</a:t>
            </a:r>
            <a:r>
              <a:rPr lang="en-GB" sz="1200" kern="1200" dirty="0">
                <a:solidFill>
                  <a:schemeClr val="tx1"/>
                </a:solidFill>
                <a:effectLst/>
                <a:latin typeface="+mn-lt"/>
                <a:ea typeface="+mn-ea"/>
                <a:cs typeface="+mn-cs"/>
              </a:rPr>
              <a:t> is presented. The range of changes in crop yield until 2100 is presented in comparison to a baseline. Towards the end of the century, it is expected that a significant share of the crops will experience a significant drop in yield due to climatic changes. Whereas some regions may experience minor yield improvements. This is predominantly expected to occur in colder regions that may become suitable for crop growth with increased surface temperatures.</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 I.P.C.C</a:t>
            </a:r>
            <a:r>
              <a:rPr lang="en-GB" b="0" dirty="0"/>
              <a:t>.</a:t>
            </a:r>
            <a:r>
              <a:rPr lang="en-GB" sz="1200" b="0" kern="1200" dirty="0">
                <a:solidFill>
                  <a:schemeClr val="tx1"/>
                </a:solidFill>
                <a:effectLst/>
                <a:latin typeface="+mn-lt"/>
                <a:ea typeface="+mn-ea"/>
                <a:cs typeface="+mn-cs"/>
              </a:rPr>
              <a:t> also projects that </a:t>
            </a:r>
            <a:r>
              <a:rPr lang="en-GB" b="0" dirty="0"/>
              <a:t>increases</a:t>
            </a:r>
            <a:r>
              <a:rPr lang="en-GB" sz="1200" b="0" kern="1200" dirty="0">
                <a:solidFill>
                  <a:schemeClr val="tx1"/>
                </a:solidFill>
                <a:effectLst/>
                <a:latin typeface="+mn-lt"/>
                <a:ea typeface="+mn-ea"/>
                <a:cs typeface="+mn-cs"/>
              </a:rPr>
              <a:t> in temperatures may lead to increased pest infestation in colder regions that may experience thawing of the permafrost.</a:t>
            </a:r>
            <a:r>
              <a:rPr lang="en-GB" sz="1200" kern="1200" dirty="0">
                <a:solidFill>
                  <a:schemeClr val="tx1"/>
                </a:solidFill>
                <a:effectLst/>
                <a:latin typeface="+mn-lt"/>
                <a:ea typeface="+mn-ea"/>
                <a:cs typeface="+mn-cs"/>
              </a:rPr>
              <a:t> It is essential to highlight that the figures are averages for all crops and regions across the world. Therefore</a:t>
            </a:r>
            <a:r>
              <a:rPr lang="en-GB" dirty="0"/>
              <a:t>,</a:t>
            </a:r>
            <a:r>
              <a:rPr lang="en-GB" sz="1200" kern="1200" dirty="0">
                <a:solidFill>
                  <a:schemeClr val="tx1"/>
                </a:solidFill>
                <a:effectLst/>
                <a:latin typeface="+mn-lt"/>
                <a:ea typeface="+mn-ea"/>
                <a:cs typeface="+mn-cs"/>
              </a:rPr>
              <a:t> the numbers will be different for individual region-specific crops.</a:t>
            </a:r>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180602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1043319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kern="1200" dirty="0">
                <a:solidFill>
                  <a:schemeClr val="tx1"/>
                </a:solidFill>
                <a:effectLst/>
                <a:latin typeface="+mn-lt"/>
                <a:ea typeface="+mn-ea"/>
                <a:cs typeface="+mn-cs"/>
              </a:rPr>
              <a:t>Adapting to climate change means taking action to prepare for and adjust to both the current effects and the predicted impacts of climate change in the future. The first step in deciding adaptation measures is to identify the range of climatic impacts. It is essential to analyse the resource system for the possible impacts. This could range from changes in hydrological balances in the water system</a:t>
            </a:r>
            <a:r>
              <a:rPr lang="en-GB" dirty="0"/>
              <a:t>,</a:t>
            </a:r>
            <a:r>
              <a:rPr lang="en-GB" sz="1200" kern="1200" dirty="0">
                <a:solidFill>
                  <a:schemeClr val="tx1"/>
                </a:solidFill>
                <a:effectLst/>
                <a:latin typeface="+mn-lt"/>
                <a:ea typeface="+mn-ea"/>
                <a:cs typeface="+mn-cs"/>
              </a:rPr>
              <a:t> </a:t>
            </a:r>
            <a:r>
              <a:rPr lang="en-GB" dirty="0"/>
              <a:t>or</a:t>
            </a:r>
            <a:r>
              <a:rPr lang="en-GB" sz="1200" kern="1200" dirty="0">
                <a:solidFill>
                  <a:schemeClr val="tx1"/>
                </a:solidFill>
                <a:effectLst/>
                <a:latin typeface="+mn-lt"/>
                <a:ea typeface="+mn-ea"/>
                <a:cs typeface="+mn-cs"/>
              </a:rPr>
              <a:t> variations in crop yield in the land system</a:t>
            </a:r>
            <a:r>
              <a:rPr lang="en-GB" dirty="0"/>
              <a:t>,</a:t>
            </a:r>
            <a:r>
              <a:rPr lang="en-GB" sz="1200" kern="1200" dirty="0">
                <a:solidFill>
                  <a:schemeClr val="tx1"/>
                </a:solidFill>
                <a:effectLst/>
                <a:latin typeface="+mn-lt"/>
                <a:ea typeface="+mn-ea"/>
                <a:cs typeface="+mn-cs"/>
              </a:rPr>
              <a:t> to variability in hydropower generation in the energy system. When the impacts are assessed, the adaptation response in each of these resource systems can be evaluated. For example, this could range from water conservation and wetland protection in the water system</a:t>
            </a:r>
            <a:r>
              <a:rPr lang="en-GB" dirty="0"/>
              <a:t>,</a:t>
            </a:r>
            <a:r>
              <a:rPr lang="en-GB" sz="1200" kern="1200" dirty="0">
                <a:solidFill>
                  <a:schemeClr val="tx1"/>
                </a:solidFill>
                <a:effectLst/>
                <a:latin typeface="+mn-lt"/>
                <a:ea typeface="+mn-ea"/>
                <a:cs typeface="+mn-cs"/>
              </a:rPr>
              <a:t> </a:t>
            </a:r>
            <a:r>
              <a:rPr lang="en-GB" dirty="0"/>
              <a:t>or</a:t>
            </a:r>
            <a:r>
              <a:rPr lang="en-GB" sz="1200" kern="1200" dirty="0">
                <a:solidFill>
                  <a:schemeClr val="tx1"/>
                </a:solidFill>
                <a:effectLst/>
                <a:latin typeface="+mn-lt"/>
                <a:ea typeface="+mn-ea"/>
                <a:cs typeface="+mn-cs"/>
              </a:rPr>
              <a:t> adjusting </a:t>
            </a:r>
            <a:r>
              <a:rPr lang="en-GB" dirty="0"/>
              <a:t>the crop </a:t>
            </a:r>
            <a:r>
              <a:rPr lang="en-GB" sz="1200" kern="1200" dirty="0">
                <a:solidFill>
                  <a:schemeClr val="tx1"/>
                </a:solidFill>
                <a:effectLst/>
                <a:latin typeface="+mn-lt"/>
                <a:ea typeface="+mn-ea"/>
                <a:cs typeface="+mn-cs"/>
              </a:rPr>
              <a:t>sowing season and changing crop varieties in the land system</a:t>
            </a:r>
            <a:r>
              <a:rPr lang="en-GB" dirty="0"/>
              <a:t>,</a:t>
            </a:r>
            <a:r>
              <a:rPr lang="en-GB" sz="1200" kern="1200" dirty="0">
                <a:solidFill>
                  <a:schemeClr val="tx1"/>
                </a:solidFill>
                <a:effectLst/>
                <a:latin typeface="+mn-lt"/>
                <a:ea typeface="+mn-ea"/>
                <a:cs typeface="+mn-cs"/>
              </a:rPr>
              <a:t> to diversifying the sources of electricity generation in the energy system. It is essential to highlight that adaptation measures are not always for a worse future. A country may invest in hydro infrastructure to take advantage of the extra water available from a long wet season. Many of these responses can be evaluated and compared based on costs. The difference in costs between a climate change scenario with no adaptation measures and the baseline provides the extent of financial damages that the system has to bear. Similarly, the difference in costs between a climate change scenario with adaptation measures and one without adaptation provides an estimate of the costs that are required to do the necessary changes to prepare for a climate-resilient future.</a:t>
            </a:r>
            <a:r>
              <a:rPr lang="en-GB" dirty="0"/>
              <a:t> </a:t>
            </a:r>
            <a:endParaRPr lang="en-GB" sz="1200" kern="1200" dirty="0">
              <a:solidFill>
                <a:schemeClr val="tx1"/>
              </a:solidFill>
              <a:effectLst/>
              <a:latin typeface="+mn-lt"/>
              <a:ea typeface="+mn-ea"/>
              <a:cs typeface="+mn-cs"/>
            </a:endParaRPr>
          </a:p>
          <a:p>
            <a:endParaRPr lang="en-GB"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654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kern="1200" dirty="0">
                <a:solidFill>
                  <a:schemeClr val="tx1"/>
                </a:solidFill>
                <a:effectLst/>
                <a:latin typeface="+mn-lt"/>
                <a:ea typeface="+mn-ea"/>
                <a:cs typeface="+mn-cs"/>
              </a:rPr>
              <a:t>The impacts of climate change are diverse, and it is essential to understand this aspect before jumping into adaptation </a:t>
            </a:r>
            <a:r>
              <a:rPr lang="en-GB" dirty="0"/>
              <a:t>measures</a:t>
            </a:r>
            <a:r>
              <a:rPr lang="en-GB" sz="1200" kern="1200" dirty="0">
                <a:solidFill>
                  <a:schemeClr val="tx1"/>
                </a:solidFill>
                <a:effectLst/>
                <a:latin typeface="+mn-lt"/>
                <a:ea typeface="+mn-ea"/>
                <a:cs typeface="+mn-cs"/>
              </a:rPr>
              <a:t>. The figures presented here are from the I.P.C.C</a:t>
            </a:r>
            <a:r>
              <a:rPr lang="en-GB" dirty="0"/>
              <a:t>.</a:t>
            </a:r>
            <a:r>
              <a:rPr lang="en-GB" sz="1200" kern="1200" dirty="0">
                <a:solidFill>
                  <a:schemeClr val="tx1"/>
                </a:solidFill>
                <a:effectLst/>
                <a:latin typeface="+mn-lt"/>
                <a:ea typeface="+mn-ea"/>
                <a:cs typeface="+mn-cs"/>
              </a:rPr>
              <a:t> fifth assessment report on climate change. On</a:t>
            </a:r>
            <a:r>
              <a:rPr lang="en-GB" sz="1200" kern="1200" baseline="0" dirty="0">
                <a:solidFill>
                  <a:schemeClr val="tx1"/>
                </a:solidFill>
                <a:effectLst/>
                <a:latin typeface="+mn-lt"/>
                <a:ea typeface="+mn-ea"/>
                <a:cs typeface="+mn-cs"/>
              </a:rPr>
              <a:t> the figure to the left</a:t>
            </a:r>
            <a:r>
              <a:rPr lang="en-GB" sz="1200" kern="1200" dirty="0">
                <a:solidFill>
                  <a:schemeClr val="tx1"/>
                </a:solidFill>
                <a:effectLst/>
                <a:latin typeface="+mn-lt"/>
                <a:ea typeface="+mn-ea"/>
                <a:cs typeface="+mn-cs"/>
              </a:rPr>
              <a:t>, climate change impacts across different physical, biological</a:t>
            </a:r>
            <a:r>
              <a:rPr lang="en-GB" dirty="0"/>
              <a:t>,</a:t>
            </a:r>
            <a:r>
              <a:rPr lang="en-GB" sz="1200" kern="1200" dirty="0">
                <a:solidFill>
                  <a:schemeClr val="tx1"/>
                </a:solidFill>
                <a:effectLst/>
                <a:latin typeface="+mn-lt"/>
                <a:ea typeface="+mn-ea"/>
                <a:cs typeface="+mn-cs"/>
              </a:rPr>
              <a:t> and human-managed systems are presented. The step levels and opaqueness of bars communicate the intensity impacts and the confidence level on those impacts worldwide. It is noticeable that the levels of intensity vary by a significant margin. The confidence ranges are derived out of consensus from scientific publication on the respective topic.</a:t>
            </a:r>
            <a:r>
              <a:rPr lang="en-GB" dirty="0"/>
              <a:t> </a:t>
            </a:r>
            <a:r>
              <a:rPr lang="en-GB" sz="1200" kern="1200" dirty="0">
                <a:solidFill>
                  <a:schemeClr val="tx1"/>
                </a:solidFill>
                <a:effectLst/>
                <a:latin typeface="+mn-lt"/>
                <a:ea typeface="+mn-ea"/>
                <a:cs typeface="+mn-cs"/>
              </a:rPr>
              <a:t> The figure to the right informs about yield impacts for some chosen regions and crops. It is noticeable that the future climate will definitely affect the majority of crops. While some crops</a:t>
            </a:r>
            <a:r>
              <a:rPr lang="en-GB" dirty="0"/>
              <a:t>,</a:t>
            </a:r>
            <a:r>
              <a:rPr lang="en-GB" sz="1200" kern="1200" dirty="0">
                <a:solidFill>
                  <a:schemeClr val="tx1"/>
                </a:solidFill>
                <a:effectLst/>
                <a:latin typeface="+mn-lt"/>
                <a:ea typeface="+mn-ea"/>
                <a:cs typeface="+mn-cs"/>
              </a:rPr>
              <a:t> like </a:t>
            </a:r>
            <a:r>
              <a:rPr lang="en-GB" dirty="0"/>
              <a:t>soy,</a:t>
            </a:r>
            <a:r>
              <a:rPr lang="en-GB" sz="1200" kern="1200" dirty="0">
                <a:solidFill>
                  <a:schemeClr val="tx1"/>
                </a:solidFill>
                <a:effectLst/>
                <a:latin typeface="+mn-lt"/>
                <a:ea typeface="+mn-ea"/>
                <a:cs typeface="+mn-cs"/>
              </a:rPr>
              <a:t> might have positive impacts of increasing temperature, wheat and maize are expected to only experience negative impacts. This varied impact distribution warrants a varied approach from the side of adaptation responses.</a:t>
            </a:r>
            <a:r>
              <a:rPr lang="en-GB" dirty="0"/>
              <a:t>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4239709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Following the region and system-specific climatic impacts, </a:t>
            </a:r>
            <a:r>
              <a:rPr lang="en-GB" dirty="0"/>
              <a:t>an</a:t>
            </a:r>
            <a:r>
              <a:rPr lang="en-GB" sz="1200" kern="1200" dirty="0">
                <a:solidFill>
                  <a:schemeClr val="tx1"/>
                </a:solidFill>
                <a:effectLst/>
                <a:latin typeface="+mn-lt"/>
                <a:ea typeface="+mn-ea"/>
                <a:cs typeface="+mn-cs"/>
              </a:rPr>
              <a:t> adaptation overview is presented in these figures. The figure to the right indicates the risk level for the 4 main climate scenarios. The risk levels are indicated by the total length of the bars, and the shaded part of the bar graph indicates the potential for additional adaptation to reduce risk. The larger the shaded region in each bar, the greater is the possibility to implement adaptation measures. The figure to the</a:t>
            </a:r>
            <a:r>
              <a:rPr lang="en-GB" sz="1200" kern="1200" baseline="0" dirty="0">
                <a:solidFill>
                  <a:schemeClr val="tx1"/>
                </a:solidFill>
                <a:effectLst/>
                <a:latin typeface="+mn-lt"/>
                <a:ea typeface="+mn-ea"/>
                <a:cs typeface="+mn-cs"/>
              </a:rPr>
              <a:t> left illustrates the climate risk levels for different system and regions across the world. </a:t>
            </a:r>
            <a:r>
              <a:rPr lang="en-GB" sz="1200" kern="1200" dirty="0">
                <a:solidFill>
                  <a:schemeClr val="tx1"/>
                </a:solidFill>
                <a:effectLst/>
                <a:latin typeface="+mn-lt"/>
                <a:ea typeface="+mn-ea"/>
                <a:cs typeface="+mn-cs"/>
              </a:rPr>
              <a:t>For example, in Africa, climate-induced water-borne diseases could be significantly reduced by taking adequate water sanitation and hygiene measures, especially in rural and </a:t>
            </a:r>
            <a:r>
              <a:rPr lang="en-GB" dirty="0"/>
              <a:t>marginalized </a:t>
            </a:r>
            <a:r>
              <a:rPr lang="en-GB" sz="1200" kern="1200" dirty="0">
                <a:solidFill>
                  <a:schemeClr val="tx1"/>
                </a:solidFill>
                <a:effectLst/>
                <a:latin typeface="+mn-lt"/>
                <a:ea typeface="+mn-ea"/>
                <a:cs typeface="+mn-cs"/>
              </a:rPr>
              <a:t>communities. Whereas, in Australasia, the marine ecosystems are under severe threat. They have been pushed beyond the point of no return</a:t>
            </a:r>
            <a:r>
              <a:rPr lang="en-GB" dirty="0"/>
              <a:t>,</a:t>
            </a:r>
            <a:r>
              <a:rPr lang="en-GB" sz="1200" kern="1200" dirty="0">
                <a:solidFill>
                  <a:schemeClr val="tx1"/>
                </a:solidFill>
                <a:effectLst/>
                <a:latin typeface="+mn-lt"/>
                <a:ea typeface="+mn-ea"/>
                <a:cs typeface="+mn-cs"/>
              </a:rPr>
              <a:t> </a:t>
            </a:r>
            <a:r>
              <a:rPr lang="en-GB" dirty="0"/>
              <a:t>so </a:t>
            </a:r>
            <a:r>
              <a:rPr lang="en-GB" sz="1200" kern="1200" dirty="0">
                <a:solidFill>
                  <a:schemeClr val="tx1"/>
                </a:solidFill>
                <a:effectLst/>
                <a:latin typeface="+mn-lt"/>
                <a:ea typeface="+mn-ea"/>
                <a:cs typeface="+mn-cs"/>
              </a:rPr>
              <a:t>that no adaptation measure is expected to reduce climate-induced risk. This illustration indicates the urgency in taking appropriate measures to prevent the physical, biological</a:t>
            </a:r>
            <a:r>
              <a:rPr lang="en-GB" dirty="0"/>
              <a:t>,</a:t>
            </a:r>
            <a:r>
              <a:rPr lang="en-GB" sz="1200" kern="1200" dirty="0">
                <a:solidFill>
                  <a:schemeClr val="tx1"/>
                </a:solidFill>
                <a:effectLst/>
                <a:latin typeface="+mn-lt"/>
                <a:ea typeface="+mn-ea"/>
                <a:cs typeface="+mn-cs"/>
              </a:rPr>
              <a:t> and human-managed systems from going beyond the point of no return.</a:t>
            </a:r>
            <a:r>
              <a:rPr lang="en-GB" dirty="0"/>
              <a:t>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3998927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Adaptation measures help us </a:t>
            </a:r>
            <a:r>
              <a:rPr lang="en-GB" dirty="0"/>
              <a:t>to make our </a:t>
            </a:r>
            <a:r>
              <a:rPr lang="en-GB" sz="1200" kern="1200" dirty="0">
                <a:solidFill>
                  <a:schemeClr val="tx1"/>
                </a:solidFill>
                <a:effectLst/>
                <a:latin typeface="+mn-lt"/>
                <a:ea typeface="+mn-ea"/>
                <a:cs typeface="+mn-cs"/>
              </a:rPr>
              <a:t>systems more </a:t>
            </a:r>
            <a:r>
              <a:rPr lang="en-GB" dirty="0"/>
              <a:t>climate resilient</a:t>
            </a:r>
            <a:r>
              <a:rPr lang="en-GB" sz="1200" kern="1200" dirty="0">
                <a:solidFill>
                  <a:schemeClr val="tx1"/>
                </a:solidFill>
                <a:effectLst/>
                <a:latin typeface="+mn-lt"/>
                <a:ea typeface="+mn-ea"/>
                <a:cs typeface="+mn-cs"/>
              </a:rPr>
              <a:t>. Climate resilience refers to the ability to anticipate, prepare for, and respond to hazardous events, trends, or disturbances related to climate. Improving climate resilience involves assessing how climate change will create new or alter current climate-related risks</a:t>
            </a:r>
            <a:r>
              <a:rPr lang="en-GB" dirty="0"/>
              <a:t>,</a:t>
            </a:r>
            <a:r>
              <a:rPr lang="en-GB" sz="1200" kern="1200" dirty="0">
                <a:solidFill>
                  <a:schemeClr val="tx1"/>
                </a:solidFill>
                <a:effectLst/>
                <a:latin typeface="+mn-lt"/>
                <a:ea typeface="+mn-ea"/>
                <a:cs typeface="+mn-cs"/>
              </a:rPr>
              <a:t> and </a:t>
            </a:r>
            <a:r>
              <a:rPr lang="en-GB" dirty="0"/>
              <a:t>then taking</a:t>
            </a:r>
            <a:r>
              <a:rPr lang="en-GB" sz="1200" kern="1200" dirty="0">
                <a:solidFill>
                  <a:schemeClr val="tx1"/>
                </a:solidFill>
                <a:effectLst/>
                <a:latin typeface="+mn-lt"/>
                <a:ea typeface="+mn-ea"/>
                <a:cs typeface="+mn-cs"/>
              </a:rPr>
              <a:t> steps to better cope with these risks. The figure here, from the I.P.C.C., illustrates the importance of climate-resilient adaptation measures and their interplay between the biophysical and social stressors. There is an increasing need to explore and invest in decisions in this resilience space that </a:t>
            </a:r>
            <a:r>
              <a:rPr lang="en-GB" dirty="0"/>
              <a:t>lead</a:t>
            </a:r>
            <a:r>
              <a:rPr lang="en-GB" sz="1200" kern="1200" dirty="0">
                <a:solidFill>
                  <a:schemeClr val="tx1"/>
                </a:solidFill>
                <a:effectLst/>
                <a:latin typeface="+mn-lt"/>
                <a:ea typeface="+mn-ea"/>
                <a:cs typeface="+mn-cs"/>
              </a:rPr>
              <a:t> to the path with the highest possible resilience. Each resilient decision is expected to lead to an overall robust system with lower climate risk going into the future. It is also essential to understand that a resilient decision may not always be the green option. For example, investing only in hydropower may make a power system less resilient to future climatic changes. Therefore, depending upon the future climate, a mix of fossil and renewable power sources may prove to be more resilient and reduce the stressors and eventually the risk.</a:t>
            </a:r>
            <a:r>
              <a:rPr lang="en-GB" dirty="0"/>
              <a:t> </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272792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change is global, but adaptation is local. Strategies need to be developed and deployed based on the local context and circumstances. Similar to mitigation, models or modelling frameworks are very useful in helping capture the dynamics of the problem and provide insights into anticipating current or imminent effects of </a:t>
            </a:r>
            <a:r>
              <a:rPr lang="en-US" dirty="0"/>
              <a:t>climate </a:t>
            </a:r>
            <a:r>
              <a:rPr lang="en-US" sz="1200" kern="1200" dirty="0">
                <a:solidFill>
                  <a:schemeClr val="tx1"/>
                </a:solidFill>
                <a:effectLst/>
                <a:latin typeface="+mn-lt"/>
                <a:ea typeface="+mn-ea"/>
                <a:cs typeface="+mn-cs"/>
              </a:rPr>
              <a:t>change</a:t>
            </a:r>
            <a:r>
              <a:rPr lang="en-US" sz="1200" b="0" kern="1200" dirty="0">
                <a:solidFill>
                  <a:schemeClr val="tx1"/>
                </a:solidFill>
                <a:effectLst/>
                <a:latin typeface="+mn-lt"/>
                <a:ea typeface="+mn-ea"/>
                <a:cs typeface="+mn-cs"/>
              </a:rPr>
              <a:t>. </a:t>
            </a:r>
            <a:r>
              <a:rPr lang="en-GB" b="0" dirty="0"/>
              <a:t>The Climate, </a:t>
            </a:r>
            <a:r>
              <a:rPr lang="en-US" b="0" dirty="0"/>
              <a:t>Land use</a:t>
            </a:r>
            <a:r>
              <a:rPr lang="en-GB" b="0" dirty="0"/>
              <a:t>, Energy and Water </a:t>
            </a:r>
            <a:r>
              <a:rPr lang="en-US" b="0" dirty="0"/>
              <a:t>systems framework,</a:t>
            </a:r>
            <a:r>
              <a:rPr lang="en-GB" b="0" dirty="0"/>
              <a:t> or CLEWs, is one such example.</a:t>
            </a:r>
            <a:r>
              <a:rPr lang="en-GB" sz="1200" b="0" kern="1200" dirty="0">
                <a:solidFill>
                  <a:schemeClr val="tx1"/>
                </a:solidFill>
                <a:effectLst/>
                <a:latin typeface="+mn-lt"/>
                <a:ea typeface="+mn-ea"/>
                <a:cs typeface="+mn-cs"/>
              </a:rPr>
              <a:t> It allows for </a:t>
            </a:r>
            <a:r>
              <a:rPr lang="en-GB" sz="1200" kern="1200" dirty="0">
                <a:solidFill>
                  <a:schemeClr val="tx1"/>
                </a:solidFill>
                <a:effectLst/>
                <a:latin typeface="+mn-lt"/>
                <a:ea typeface="+mn-ea"/>
                <a:cs typeface="+mn-cs"/>
              </a:rPr>
              <a:t>integrated assessment of the climate, land use, energy, </a:t>
            </a:r>
            <a:r>
              <a:rPr lang="en-GB" dirty="0"/>
              <a:t>and water</a:t>
            </a:r>
            <a:r>
              <a:rPr lang="en-GB" sz="1200" kern="1200" dirty="0">
                <a:solidFill>
                  <a:schemeClr val="tx1"/>
                </a:solidFill>
                <a:effectLst/>
                <a:latin typeface="+mn-lt"/>
                <a:ea typeface="+mn-ea"/>
                <a:cs typeface="+mn-cs"/>
              </a:rPr>
              <a:t> nexus. It enables the evaluation of the general robustness of a particular strategy or policy concerning risks of climate change. Additionally, it helps capture the unintended and cross propagation effects of adaptation measures in one system that may impact other interconnected systems.</a:t>
            </a:r>
            <a:r>
              <a:rPr lang="en-GB" dirty="0"/>
              <a:t> </a:t>
            </a:r>
            <a:r>
              <a:rPr lang="en-GB" sz="1200" kern="1200" dirty="0">
                <a:solidFill>
                  <a:schemeClr val="tx1"/>
                </a:solidFill>
                <a:effectLst/>
                <a:latin typeface="+mn-lt"/>
                <a:ea typeface="+mn-ea"/>
                <a:cs typeface="+mn-cs"/>
              </a:rPr>
              <a:t> In the following mini</a:t>
            </a:r>
            <a:r>
              <a:rPr lang="en-GB" sz="1200" kern="1200" baseline="0" dirty="0">
                <a:solidFill>
                  <a:schemeClr val="tx1"/>
                </a:solidFill>
                <a:effectLst/>
                <a:latin typeface="+mn-lt"/>
                <a:ea typeface="+mn-ea"/>
                <a:cs typeface="+mn-cs"/>
              </a:rPr>
              <a:t>-lecture</a:t>
            </a:r>
            <a:r>
              <a:rPr lang="en-GB" sz="1200" kern="1200" dirty="0">
                <a:solidFill>
                  <a:schemeClr val="tx1"/>
                </a:solidFill>
                <a:effectLst/>
                <a:latin typeface="+mn-lt"/>
                <a:ea typeface="+mn-ea"/>
                <a:cs typeface="+mn-cs"/>
              </a:rPr>
              <a:t>, results from selected CLEWs work that involve climate change impacts will be presented.</a:t>
            </a:r>
            <a:r>
              <a:rPr lang="en-GB" dirty="0"/>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642167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This</a:t>
            </a:r>
            <a:r>
              <a:rPr lang="sv-SE" dirty="0"/>
              <a:t> </a:t>
            </a:r>
            <a:r>
              <a:rPr lang="sv-SE" dirty="0" err="1"/>
              <a:t>lecture</a:t>
            </a:r>
            <a:r>
              <a:rPr lang="sv-SE" dirty="0"/>
              <a:t> has </a:t>
            </a:r>
            <a:r>
              <a:rPr lang="sv-SE" dirty="0" err="1"/>
              <a:t>three</a:t>
            </a:r>
            <a:r>
              <a:rPr lang="sv-SE" dirty="0"/>
              <a:t> </a:t>
            </a:r>
            <a:r>
              <a:rPr lang="sv-SE" dirty="0" err="1"/>
              <a:t>intended</a:t>
            </a:r>
            <a:r>
              <a:rPr lang="sv-SE" dirty="0"/>
              <a:t> Learning </a:t>
            </a:r>
            <a:r>
              <a:rPr lang="sv-SE" dirty="0" err="1"/>
              <a:t>outcomes</a:t>
            </a:r>
            <a:r>
              <a:rPr lang="sv-SE" dirty="0"/>
              <a:t>. By the end </a:t>
            </a:r>
            <a:r>
              <a:rPr lang="sv-SE" dirty="0" err="1"/>
              <a:t>of</a:t>
            </a:r>
            <a:r>
              <a:rPr lang="sv-SE" dirty="0"/>
              <a:t> </a:t>
            </a:r>
            <a:r>
              <a:rPr lang="sv-SE" dirty="0" err="1"/>
              <a:t>this</a:t>
            </a:r>
            <a:r>
              <a:rPr lang="sv-SE" dirty="0"/>
              <a:t> </a:t>
            </a:r>
            <a:r>
              <a:rPr lang="sv-SE" dirty="0" err="1"/>
              <a:t>lecture</a:t>
            </a:r>
            <a:r>
              <a:rPr lang="sv-SE" dirty="0"/>
              <a:t>, </a:t>
            </a:r>
            <a:r>
              <a:rPr lang="sv-SE" dirty="0" err="1"/>
              <a:t>you</a:t>
            </a:r>
            <a:r>
              <a:rPr lang="sv-SE" dirty="0"/>
              <a:t> </a:t>
            </a:r>
            <a:r>
              <a:rPr lang="sv-SE" dirty="0" err="1"/>
              <a:t>will</a:t>
            </a:r>
            <a:r>
              <a:rPr lang="sv-SE" dirty="0"/>
              <a:t>:</a:t>
            </a:r>
          </a:p>
          <a:p>
            <a:r>
              <a:rPr lang="en-US" dirty="0">
                <a:latin typeface="Open Sans"/>
                <a:ea typeface="Open Sans"/>
                <a:cs typeface="Open Sans"/>
              </a:rPr>
              <a:t>1)</a:t>
            </a:r>
            <a:r>
              <a:rPr lang="en-US" b="0" dirty="0">
                <a:latin typeface="Open Sans"/>
                <a:ea typeface="Open Sans"/>
                <a:cs typeface="Open Sans"/>
              </a:rPr>
              <a:t> Understand the impact of climate change on key resource systems</a:t>
            </a:r>
          </a:p>
          <a:p>
            <a:r>
              <a:rPr lang="en-US" dirty="0">
                <a:latin typeface="Open Sans"/>
                <a:ea typeface="Open Sans"/>
                <a:cs typeface="Open Sans"/>
              </a:rPr>
              <a:t>2) </a:t>
            </a:r>
            <a:r>
              <a:rPr lang="en-US" b="0" dirty="0">
                <a:latin typeface="Open Sans"/>
                <a:ea typeface="Open Sans"/>
                <a:cs typeface="Open Sans"/>
              </a:rPr>
              <a:t>Understand the importance of climate change adaptation</a:t>
            </a:r>
          </a:p>
          <a:p>
            <a:r>
              <a:rPr lang="en-US" dirty="0">
                <a:latin typeface="Open Sans"/>
                <a:ea typeface="Open Sans"/>
                <a:cs typeface="Open Sans"/>
              </a:rPr>
              <a:t>3)</a:t>
            </a:r>
            <a:r>
              <a:rPr lang="en-US" b="0" dirty="0">
                <a:latin typeface="Open Sans"/>
                <a:ea typeface="Open Sans"/>
                <a:cs typeface="Open Sans"/>
              </a:rPr>
              <a:t> Learn about CLEWs case studies that focus on climate change mitigation</a:t>
            </a: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741612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95850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figures presented here are from a CLEWs study evaluating the climate resilience of energy infrastructure in East Africa. The figure to the left</a:t>
            </a:r>
            <a:r>
              <a:rPr lang="en-GB" sz="1200" kern="1200" baseline="0" dirty="0">
                <a:solidFill>
                  <a:schemeClr val="tx1"/>
                </a:solidFill>
                <a:effectLst/>
                <a:latin typeface="+mn-lt"/>
                <a:ea typeface="+mn-ea"/>
                <a:cs typeface="+mn-cs"/>
              </a:rPr>
              <a:t> illustrates the location of the Eastern African Power Pool countries and the Nile River Basin in Africa. </a:t>
            </a:r>
            <a:r>
              <a:rPr lang="en-GB" sz="1200" kern="1200" dirty="0">
                <a:solidFill>
                  <a:schemeClr val="tx1"/>
                </a:solidFill>
                <a:effectLst/>
                <a:latin typeface="+mn-lt"/>
                <a:ea typeface="+mn-ea"/>
                <a:cs typeface="+mn-cs"/>
              </a:rPr>
              <a:t>To give some context, the Nile River basin has two main tributaries: the </a:t>
            </a:r>
            <a:r>
              <a:rPr lang="en-GB" dirty="0"/>
              <a:t>Blue </a:t>
            </a:r>
            <a:r>
              <a:rPr lang="en-GB" sz="1200" kern="1200" dirty="0">
                <a:solidFill>
                  <a:schemeClr val="tx1"/>
                </a:solidFill>
                <a:effectLst/>
                <a:latin typeface="+mn-lt"/>
                <a:ea typeface="+mn-ea"/>
                <a:cs typeface="+mn-cs"/>
              </a:rPr>
              <a:t>and the White Nile. The Blue Nile originates in the Eastern Nile Sub-basin around Lake </a:t>
            </a:r>
            <a:r>
              <a:rPr lang="en-GB" sz="1200" kern="1200" dirty="0" err="1">
                <a:solidFill>
                  <a:schemeClr val="tx1"/>
                </a:solidFill>
                <a:effectLst/>
                <a:latin typeface="+mn-lt"/>
                <a:ea typeface="+mn-ea"/>
                <a:cs typeface="+mn-cs"/>
              </a:rPr>
              <a:t>Tana</a:t>
            </a:r>
            <a:r>
              <a:rPr lang="en-GB" sz="1200" kern="1200" dirty="0">
                <a:solidFill>
                  <a:schemeClr val="tx1"/>
                </a:solidFill>
                <a:effectLst/>
                <a:latin typeface="+mn-lt"/>
                <a:ea typeface="+mn-ea"/>
                <a:cs typeface="+mn-cs"/>
              </a:rPr>
              <a:t> in Ethiopia. The White Nile originates in the Nile Equatorial lakes region, in and around Lake Victoria. The uncertainty in climatic projections is highlighted using a metric called the Climate Moisture Index </a:t>
            </a:r>
            <a:r>
              <a:rPr lang="en-GB" dirty="0"/>
              <a:t>in</a:t>
            </a:r>
            <a:r>
              <a:rPr lang="en-GB" sz="1200" kern="1200" dirty="0">
                <a:solidFill>
                  <a:schemeClr val="tx1"/>
                </a:solidFill>
                <a:effectLst/>
                <a:latin typeface="+mn-lt"/>
                <a:ea typeface="+mn-ea"/>
                <a:cs typeface="+mn-cs"/>
              </a:rPr>
              <a:t> the figure to the left. The C.M.I. of major African river basins is presented in this figure. The C.M.I. is a measure of aridity that combines the effect of rainfall and temperature projections. The index values vary between −1 and +1, with lower values representing more arid conditions. The chart reports C.M.I. values averaged over the period 2010–2050. The red dot denotes the average value of C.M.I. for historical climate trends. It is noticeable that the Eastern Nile basin has been significantly drier than the Nile Equatorial lake basin. It is essential to highlight here that the Eastern Nile basin provides about 70% of the total annual flow on the Nile River that reaches Egypt. The blue and green dots refer to the average C.M.I. of climatic projections from two climate models. Dots to the right of the historical value refer to projections of wetter climate; dots to the left indicate a drier projection. With 8.7 GW of installed capacity and 22 Gigawatts in the pipeline, hydro infrastructure is expected to contribute significantly to many countries in the Eastern African Power Pool or the E.A.P.P. And hence </a:t>
            </a:r>
            <a:r>
              <a:rPr lang="en-GB" dirty="0"/>
              <a:t>there is the</a:t>
            </a:r>
            <a:r>
              <a:rPr lang="en-GB" sz="1200" kern="1200" dirty="0">
                <a:solidFill>
                  <a:schemeClr val="tx1"/>
                </a:solidFill>
                <a:effectLst/>
                <a:latin typeface="+mn-lt"/>
                <a:ea typeface="+mn-ea"/>
                <a:cs typeface="+mn-cs"/>
              </a:rPr>
              <a:t> need for climate-resilient infrastructure planning.</a:t>
            </a:r>
            <a:r>
              <a:rPr lang="en-GB" dirty="0"/>
              <a:t> </a:t>
            </a:r>
            <a:endParaRPr lang="en-GB" sz="1200" kern="1200" dirty="0">
              <a:solidFill>
                <a:schemeClr val="tx1"/>
              </a:solidFill>
              <a:effectLst/>
              <a:latin typeface="+mn-lt"/>
              <a:ea typeface="+mn-ea"/>
              <a:cs typeface="+mn-cs"/>
            </a:endParaRPr>
          </a:p>
          <a:p>
            <a:endParaRPr lang="en-GB" sz="1200" dirty="0"/>
          </a:p>
          <a:p>
            <a:endParaRPr lang="en-GB" sz="1200" dirty="0"/>
          </a:p>
          <a:p>
            <a:pPr fontAlgn="ctr"/>
            <a:endParaRPr lang="en-GB" sz="1200" dirty="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265783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defRPr/>
            </a:pPr>
            <a:r>
              <a:rPr lang="en-GB" sz="1200" kern="1200" dirty="0">
                <a:solidFill>
                  <a:schemeClr val="tx1"/>
                </a:solidFill>
                <a:effectLst/>
                <a:latin typeface="+mn-lt"/>
                <a:ea typeface="+mn-ea"/>
                <a:cs typeface="+mn-cs"/>
              </a:rPr>
              <a:t>Here, the results from the East African study are presented. A country like Egypt, which is expected to rely on natural gas to secure its electricity supply, is relatively less affected than the hydropower dependant countries like Uganda and Tanzania. This is evident from the </a:t>
            </a:r>
            <a:r>
              <a:rPr lang="en-GB" b="0" dirty="0"/>
              <a:t>three graphs on</a:t>
            </a:r>
            <a:r>
              <a:rPr lang="en-GB" sz="1200" b="0" kern="1200" dirty="0">
                <a:solidFill>
                  <a:schemeClr val="tx1"/>
                </a:solidFill>
                <a:effectLst/>
                <a:latin typeface="+mn-lt"/>
                <a:ea typeface="+mn-ea"/>
                <a:cs typeface="+mn-cs"/>
              </a:rPr>
              <a:t> the </a:t>
            </a:r>
            <a:r>
              <a:rPr lang="en-GB" b="0" dirty="0"/>
              <a:t>left</a:t>
            </a:r>
            <a:r>
              <a:rPr lang="en-GB" sz="1200" kern="1200" dirty="0">
                <a:solidFill>
                  <a:schemeClr val="tx1"/>
                </a:solidFill>
                <a:effectLst/>
                <a:latin typeface="+mn-lt"/>
                <a:ea typeface="+mn-ea"/>
                <a:cs typeface="+mn-cs"/>
              </a:rPr>
              <a:t>, where the fluctuations in the cost of electricity generation are presented for chosen climates futures. The </a:t>
            </a:r>
            <a:r>
              <a:rPr lang="en-GB" dirty="0"/>
              <a:t>'no adaptation'</a:t>
            </a:r>
            <a:r>
              <a:rPr lang="en-GB" sz="1200" kern="1200" dirty="0">
                <a:solidFill>
                  <a:schemeClr val="tx1"/>
                </a:solidFill>
                <a:effectLst/>
                <a:latin typeface="+mn-lt"/>
                <a:ea typeface="+mn-ea"/>
                <a:cs typeface="+mn-cs"/>
              </a:rPr>
              <a:t> scenario refers to a situation where no measures have been taken to address climate change. It is noticeable that the costs increase when proper adaptation is not implemented. The figure to the </a:t>
            </a:r>
            <a:r>
              <a:rPr lang="en-GB" dirty="0"/>
              <a:t>right </a:t>
            </a:r>
            <a:r>
              <a:rPr lang="en-GB" sz="1200" kern="1200" dirty="0">
                <a:solidFill>
                  <a:schemeClr val="tx1"/>
                </a:solidFill>
                <a:effectLst/>
                <a:latin typeface="+mn-lt"/>
                <a:ea typeface="+mn-ea"/>
                <a:cs typeface="+mn-cs"/>
              </a:rPr>
              <a:t>illustrates the cumulative electricity trade under a perfect foresight strategy for the driest climate future. The main takeaway here is that some nations use electricity trade as an adaptation measure to tackle climate change. It is noticeable that Ethiopia exports electricity to Sudan, and Sudan exports almost half of it to Egypt as an adaptation measure to reduce the cost of electricity generation in Egypt. This study was performed using the same tool, OSeMOSYS, presented in the hands-on section of this CLEWs course.</a:t>
            </a:r>
            <a:r>
              <a:rPr lang="en-GB" dirty="0"/>
              <a:t> </a:t>
            </a:r>
            <a:endParaRPr lang="en-GB" sz="120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33459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Another </a:t>
            </a:r>
            <a:r>
              <a:rPr lang="en-GB" dirty="0"/>
              <a:t>CLEWs </a:t>
            </a:r>
            <a:r>
              <a:rPr lang="en-GB" sz="1200" kern="1200" dirty="0">
                <a:solidFill>
                  <a:schemeClr val="tx1"/>
                </a:solidFill>
                <a:effectLst/>
                <a:latin typeface="+mn-lt"/>
                <a:ea typeface="+mn-ea"/>
                <a:cs typeface="+mn-cs"/>
              </a:rPr>
              <a:t>study </a:t>
            </a:r>
            <a:r>
              <a:rPr lang="en-GB" dirty="0"/>
              <a:t>focusing</a:t>
            </a:r>
            <a:r>
              <a:rPr lang="en-GB" sz="1200" kern="1200" dirty="0">
                <a:solidFill>
                  <a:schemeClr val="tx1"/>
                </a:solidFill>
                <a:effectLst/>
                <a:latin typeface="+mn-lt"/>
                <a:ea typeface="+mn-ea"/>
                <a:cs typeface="+mn-cs"/>
              </a:rPr>
              <a:t> on Uganda is presented. This case study aims to analyse the three resource systems (</a:t>
            </a:r>
            <a:r>
              <a:rPr lang="en-GB" dirty="0"/>
              <a:t>namely, energy</a:t>
            </a:r>
            <a:r>
              <a:rPr lang="en-GB" sz="1200" kern="1200" dirty="0">
                <a:solidFill>
                  <a:schemeClr val="tx1"/>
                </a:solidFill>
                <a:effectLst/>
                <a:latin typeface="+mn-lt"/>
                <a:ea typeface="+mn-ea"/>
                <a:cs typeface="+mn-cs"/>
              </a:rPr>
              <a:t>, water</a:t>
            </a:r>
            <a:r>
              <a:rPr lang="en-GB" dirty="0"/>
              <a:t>,</a:t>
            </a:r>
            <a:r>
              <a:rPr lang="en-GB" sz="1200" kern="1200" dirty="0">
                <a:solidFill>
                  <a:schemeClr val="tx1"/>
                </a:solidFill>
                <a:effectLst/>
                <a:latin typeface="+mn-lt"/>
                <a:ea typeface="+mn-ea"/>
                <a:cs typeface="+mn-cs"/>
              </a:rPr>
              <a:t> and land) under one model shell and explore the ripple or cross propagation effects of policies in one system. To give some context, Uganda’s forest cover as a share of the total land area dropped from twenty-four per cent in 1990 to nine per cent in 2015. That is equivalent to the loss of </a:t>
            </a:r>
            <a:r>
              <a:rPr lang="en-GB" dirty="0"/>
              <a:t>36,000</a:t>
            </a:r>
            <a:r>
              <a:rPr lang="en-GB" sz="1200" kern="1200" dirty="0">
                <a:solidFill>
                  <a:schemeClr val="tx1"/>
                </a:solidFill>
                <a:effectLst/>
                <a:latin typeface="+mn-lt"/>
                <a:ea typeface="+mn-ea"/>
                <a:cs typeface="+mn-cs"/>
              </a:rPr>
              <a:t> square kilometres of land. Two main reasons contributed to this change</a:t>
            </a:r>
            <a:r>
              <a:rPr lang="en-GB" dirty="0"/>
              <a:t>:</a:t>
            </a:r>
            <a:r>
              <a:rPr lang="en-GB" sz="1200" kern="1200" dirty="0">
                <a:solidFill>
                  <a:schemeClr val="tx1"/>
                </a:solidFill>
                <a:effectLst/>
                <a:latin typeface="+mn-lt"/>
                <a:ea typeface="+mn-ea"/>
                <a:cs typeface="+mn-cs"/>
              </a:rPr>
              <a:t> </a:t>
            </a:r>
            <a:r>
              <a:rPr lang="en-GB" dirty="0"/>
              <a:t>cutting</a:t>
            </a:r>
            <a:r>
              <a:rPr lang="en-GB" sz="1200" kern="1200" dirty="0">
                <a:solidFill>
                  <a:schemeClr val="tx1"/>
                </a:solidFill>
                <a:effectLst/>
                <a:latin typeface="+mn-lt"/>
                <a:ea typeface="+mn-ea"/>
                <a:cs typeface="+mn-cs"/>
              </a:rPr>
              <a:t> down forests for firewood and deforestation for agricultural expansion. It is interesting to note that biomass, primarily firewood, constitutes about eighty per cent of total final energy consumption in Uganda. Of late, to meet targets under the sustainable development goal number seven, there is an increasing push to reduce the dependency on woody biomass in Uganda. Additionally, ambitious irrigation plans and increased per capita water and energy consumption are expected to result in more stress on the different resource systems. Here, to explore the cross-system implications of a Ugandan national policy to reduce its dependence on firewood based biomass, two simple scenarios were developed. First, a baseline scenario, where the land, energy</a:t>
            </a:r>
            <a:r>
              <a:rPr lang="en-GB" dirty="0"/>
              <a:t>,</a:t>
            </a:r>
            <a:r>
              <a:rPr lang="en-GB" sz="1200" kern="1200" dirty="0">
                <a:solidFill>
                  <a:schemeClr val="tx1"/>
                </a:solidFill>
                <a:effectLst/>
                <a:latin typeface="+mn-lt"/>
                <a:ea typeface="+mn-ea"/>
                <a:cs typeface="+mn-cs"/>
              </a:rPr>
              <a:t> and water systems have their business as usual trend leading up to 2050. </a:t>
            </a:r>
            <a:r>
              <a:rPr lang="en-GB" dirty="0"/>
              <a:t>Second</a:t>
            </a:r>
            <a:r>
              <a:rPr lang="en-GB" sz="1200" kern="1200" dirty="0">
                <a:solidFill>
                  <a:schemeClr val="tx1"/>
                </a:solidFill>
                <a:effectLst/>
                <a:latin typeface="+mn-lt"/>
                <a:ea typeface="+mn-ea"/>
                <a:cs typeface="+mn-cs"/>
              </a:rPr>
              <a:t>, a Sustainable development scenario,</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where a shift to sustainable energy consumption is modelled. In this scenario, From 2020, the share of biomass in the total final energy consumption is expected to reduce from its current levels, approximately eighty per cent, to fifty per cent in 2050. Here, a subsequent increase in electricity demand is modelled to compensate for this transition.</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3375232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this study, a hard-linked model setup of the resource systems is developed using OSeMOSYS as illustrated</a:t>
            </a:r>
            <a:r>
              <a:rPr lang="en-GB" sz="1200" kern="1200" baseline="0" dirty="0">
                <a:solidFill>
                  <a:schemeClr val="tx1"/>
                </a:solidFill>
                <a:effectLst/>
                <a:latin typeface="+mn-lt"/>
                <a:ea typeface="+mn-ea"/>
                <a:cs typeface="+mn-cs"/>
              </a:rPr>
              <a:t> on the diagram to the right</a:t>
            </a:r>
            <a:r>
              <a:rPr lang="en-GB" sz="1200" kern="1200" dirty="0">
                <a:solidFill>
                  <a:schemeClr val="tx1"/>
                </a:solidFill>
                <a:effectLst/>
                <a:latin typeface="+mn-lt"/>
                <a:ea typeface="+mn-ea"/>
                <a:cs typeface="+mn-cs"/>
              </a:rPr>
              <a:t>. The energy, water</a:t>
            </a:r>
            <a:r>
              <a:rPr lang="en-GB" dirty="0"/>
              <a:t>,</a:t>
            </a:r>
            <a:r>
              <a:rPr lang="en-GB" sz="1200" kern="1200" dirty="0">
                <a:solidFill>
                  <a:schemeClr val="tx1"/>
                </a:solidFill>
                <a:effectLst/>
                <a:latin typeface="+mn-lt"/>
                <a:ea typeface="+mn-ea"/>
                <a:cs typeface="+mn-cs"/>
              </a:rPr>
              <a:t> and land systems are represented here in good detail. The climate system is represented by its inputs to the water balance in Uganda</a:t>
            </a:r>
            <a:r>
              <a:rPr lang="en-GB" dirty="0"/>
              <a:t>,</a:t>
            </a:r>
            <a:r>
              <a:rPr lang="en-GB" sz="1200" kern="1200" dirty="0">
                <a:solidFill>
                  <a:schemeClr val="tx1"/>
                </a:solidFill>
                <a:effectLst/>
                <a:latin typeface="+mn-lt"/>
                <a:ea typeface="+mn-ea"/>
                <a:cs typeface="+mn-cs"/>
              </a:rPr>
              <a:t> and in the calculations for maximum </a:t>
            </a:r>
            <a:r>
              <a:rPr lang="en-GB" sz="1200" kern="1200" dirty="0" err="1">
                <a:solidFill>
                  <a:schemeClr val="tx1"/>
                </a:solidFill>
                <a:effectLst/>
                <a:latin typeface="+mn-lt"/>
                <a:ea typeface="+mn-ea"/>
                <a:cs typeface="+mn-cs"/>
              </a:rPr>
              <a:t>agro</a:t>
            </a:r>
            <a:r>
              <a:rPr lang="en-GB" sz="1200" kern="1200" dirty="0">
                <a:solidFill>
                  <a:schemeClr val="tx1"/>
                </a:solidFill>
                <a:effectLst/>
                <a:latin typeface="+mn-lt"/>
                <a:ea typeface="+mn-ea"/>
                <a:cs typeface="+mn-cs"/>
              </a:rPr>
              <a:t>-climatically attainable crop yield. It consists of detailed, catchment specific land-use and land cover classifications. Site-specific and </a:t>
            </a:r>
            <a:r>
              <a:rPr lang="en-GB" sz="1200" kern="1200" dirty="0" err="1">
                <a:solidFill>
                  <a:schemeClr val="tx1"/>
                </a:solidFill>
                <a:effectLst/>
                <a:latin typeface="+mn-lt"/>
                <a:ea typeface="+mn-ea"/>
                <a:cs typeface="+mn-cs"/>
              </a:rPr>
              <a:t>agro</a:t>
            </a:r>
            <a:r>
              <a:rPr lang="en-GB" sz="1200" kern="1200" dirty="0">
                <a:solidFill>
                  <a:schemeClr val="tx1"/>
                </a:solidFill>
                <a:effectLst/>
                <a:latin typeface="+mn-lt"/>
                <a:ea typeface="+mn-ea"/>
                <a:cs typeface="+mn-cs"/>
              </a:rPr>
              <a:t>-climatically attainable crop yields and water deficit maps were included in the Global </a:t>
            </a:r>
            <a:r>
              <a:rPr lang="en-GB" sz="1200" kern="1200" dirty="0" err="1">
                <a:solidFill>
                  <a:schemeClr val="tx1"/>
                </a:solidFill>
                <a:effectLst/>
                <a:latin typeface="+mn-lt"/>
                <a:ea typeface="+mn-ea"/>
                <a:cs typeface="+mn-cs"/>
              </a:rPr>
              <a:t>Agro</a:t>
            </a:r>
            <a:r>
              <a:rPr lang="en-GB" sz="1200" kern="1200" dirty="0">
                <a:solidFill>
                  <a:schemeClr val="tx1"/>
                </a:solidFill>
                <a:effectLst/>
                <a:latin typeface="+mn-lt"/>
                <a:ea typeface="+mn-ea"/>
                <a:cs typeface="+mn-cs"/>
              </a:rPr>
              <a:t> ecological zoning database model. There is competition for water and energy resources amongst the different supply and demand sectors in the model. The objective here is to simulate a policy on biomass use in Uganda and analyse its impact on other interlinked resource systems.</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4230743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selected results from the Uganda study are presented. The electricity and water consumption in the agricultural sector is presented in the </a:t>
            </a:r>
            <a:r>
              <a:rPr lang="en-GB" dirty="0"/>
              <a:t>figures</a:t>
            </a:r>
            <a:r>
              <a:rPr lang="en-GB" sz="1200" kern="1200" dirty="0">
                <a:solidFill>
                  <a:schemeClr val="tx1"/>
                </a:solidFill>
                <a:effectLst/>
                <a:latin typeface="+mn-lt"/>
                <a:ea typeface="+mn-ea"/>
                <a:cs typeface="+mn-cs"/>
              </a:rPr>
              <a:t> to the left. The increase in the cost of electricity generation, due to the policy change in reduced biomass usage, results in lowering the electricity consumption in the agriculture sector</a:t>
            </a:r>
            <a:r>
              <a:rPr lang="en-GB" dirty="0"/>
              <a:t>. This,</a:t>
            </a:r>
            <a:r>
              <a:rPr lang="en-GB" sz="1200" kern="1200" dirty="0">
                <a:solidFill>
                  <a:schemeClr val="tx1"/>
                </a:solidFill>
                <a:effectLst/>
                <a:latin typeface="+mn-lt"/>
                <a:ea typeface="+mn-ea"/>
                <a:cs typeface="+mn-cs"/>
              </a:rPr>
              <a:t> in turn</a:t>
            </a:r>
            <a:r>
              <a:rPr lang="en-GB" dirty="0"/>
              <a:t>,</a:t>
            </a:r>
            <a:r>
              <a:rPr lang="en-GB" sz="1200" kern="1200" dirty="0">
                <a:solidFill>
                  <a:schemeClr val="tx1"/>
                </a:solidFill>
                <a:effectLst/>
                <a:latin typeface="+mn-lt"/>
                <a:ea typeface="+mn-ea"/>
                <a:cs typeface="+mn-cs"/>
              </a:rPr>
              <a:t> reduces the water used for irrigation purposes. This leads to a shift in agricultural </a:t>
            </a:r>
            <a:r>
              <a:rPr lang="en-GB" dirty="0"/>
              <a:t>water-use</a:t>
            </a:r>
            <a:r>
              <a:rPr lang="en-GB" sz="1200" kern="1200" dirty="0">
                <a:solidFill>
                  <a:schemeClr val="tx1"/>
                </a:solidFill>
                <a:effectLst/>
                <a:latin typeface="+mn-lt"/>
                <a:ea typeface="+mn-ea"/>
                <a:cs typeface="+mn-cs"/>
              </a:rPr>
              <a:t> types, as shown in the figure to the right. By the year 2050, approximately ten thousand square kilometres of land</a:t>
            </a:r>
            <a:r>
              <a:rPr lang="en-GB" dirty="0"/>
              <a:t> that are </a:t>
            </a:r>
            <a:r>
              <a:rPr lang="en-GB" sz="1200" kern="1200" dirty="0">
                <a:solidFill>
                  <a:schemeClr val="tx1"/>
                </a:solidFill>
                <a:effectLst/>
                <a:latin typeface="+mn-lt"/>
                <a:ea typeface="+mn-ea"/>
                <a:cs typeface="+mn-cs"/>
              </a:rPr>
              <a:t>expected to be irrigated in the baseline scenario </a:t>
            </a:r>
            <a:r>
              <a:rPr lang="en-GB" dirty="0"/>
              <a:t>are</a:t>
            </a:r>
            <a:r>
              <a:rPr lang="en-GB" sz="1200" kern="1200" dirty="0">
                <a:solidFill>
                  <a:schemeClr val="tx1"/>
                </a:solidFill>
                <a:effectLst/>
                <a:latin typeface="+mn-lt"/>
                <a:ea typeface="+mn-ea"/>
                <a:cs typeface="+mn-cs"/>
              </a:rPr>
              <a:t> replaced by fifteen thousand square kilometres of rainfed land in the sustainable development scenario. It was interesting to find that the shift primarily happens in the three main staple crops in Plantain bananas, Maize</a:t>
            </a:r>
            <a:r>
              <a:rPr lang="en-GB" dirty="0"/>
              <a:t>,</a:t>
            </a:r>
            <a:r>
              <a:rPr lang="en-GB" sz="1200" kern="1200" dirty="0">
                <a:solidFill>
                  <a:schemeClr val="tx1"/>
                </a:solidFill>
                <a:effectLst/>
                <a:latin typeface="+mn-lt"/>
                <a:ea typeface="+mn-ea"/>
                <a:cs typeface="+mn-cs"/>
              </a:rPr>
              <a:t> and Cassava. Coffee cultivation, which is predominantly irrigated in 2050, does not shift to rainfed. This study shows that one policy change in biomass consumption in the energy system may lead to ripple effects</a:t>
            </a:r>
            <a:r>
              <a:rPr lang="en-GB" dirty="0"/>
              <a:t>,</a:t>
            </a:r>
            <a:r>
              <a:rPr lang="en-GB" sz="1200" kern="1200" dirty="0">
                <a:solidFill>
                  <a:schemeClr val="tx1"/>
                </a:solidFill>
                <a:effectLst/>
                <a:latin typeface="+mn-lt"/>
                <a:ea typeface="+mn-ea"/>
                <a:cs typeface="+mn-cs"/>
              </a:rPr>
              <a:t> resulting in unforeseen changes in agricultural </a:t>
            </a:r>
            <a:r>
              <a:rPr lang="en-GB" dirty="0"/>
              <a:t>water-use</a:t>
            </a:r>
            <a:r>
              <a:rPr lang="en-GB" sz="1200" kern="1200" dirty="0">
                <a:solidFill>
                  <a:schemeClr val="tx1"/>
                </a:solidFill>
                <a:effectLst/>
                <a:latin typeface="+mn-lt"/>
                <a:ea typeface="+mn-ea"/>
                <a:cs typeface="+mn-cs"/>
              </a:rPr>
              <a:t> types. Therefore a mandatory understanding of the cross-system impacts during sectoral policy formulation will help mitigate future regrets.</a:t>
            </a:r>
            <a:r>
              <a:rPr lang="en-GB" sz="1200" kern="1200" baseline="0" dirty="0">
                <a:solidFill>
                  <a:schemeClr val="tx1"/>
                </a:solidFill>
                <a:effectLst/>
                <a:latin typeface="+mn-lt"/>
                <a:ea typeface="+mn-ea"/>
                <a:cs typeface="+mn-cs"/>
              </a:rPr>
              <a:t> This concludes the lecture on climate systems. In the next lecture will examine the concept of introducing carbon taxes and greenhouse gas accounting. </a:t>
            </a:r>
            <a:endParaRPr lang="en-GB" sz="1200" kern="1200" dirty="0">
              <a:solidFill>
                <a:schemeClr val="tx1"/>
              </a:solidFill>
              <a:effectLst/>
              <a:latin typeface="+mn-lt"/>
              <a:ea typeface="+mn-ea"/>
              <a:cs typeface="+mn-cs"/>
            </a:endParaRPr>
          </a:p>
          <a:p>
            <a:endParaRPr lang="en-GB" sz="1200" dirty="0"/>
          </a:p>
          <a:p>
            <a:endParaRPr lang="en-GB" sz="1200" dirty="0"/>
          </a:p>
          <a:p>
            <a:endParaRPr lang="en-GB" sz="1200" dirty="0"/>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3620928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26</a:t>
            </a:fld>
            <a:endParaRPr lang="en-US"/>
          </a:p>
        </p:txBody>
      </p:sp>
    </p:spTree>
    <p:extLst>
      <p:ext uri="{BB962C8B-B14F-4D97-AF65-F5344CB8AC3E}">
        <p14:creationId xmlns:p14="http://schemas.microsoft.com/office/powerpoint/2010/main" val="397338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58">
              <a:lnSpc>
                <a:spcPct val="110000"/>
              </a:lnSpc>
              <a:spcAft>
                <a:spcPts val="1244"/>
              </a:spcAft>
              <a:defRPr/>
            </a:pPr>
            <a:r>
              <a:rPr lang="en-GB" sz="1800" b="0" dirty="0"/>
              <a:t>To begin with, let</a:t>
            </a:r>
            <a:r>
              <a:rPr lang="en-GB" sz="1800" b="0" baseline="0" dirty="0"/>
              <a:t> us recap briefly on the basics of climate change. C</a:t>
            </a:r>
            <a:r>
              <a:rPr lang="en-GB" sz="1800" b="0" dirty="0"/>
              <a:t>limate change is any significant long-term change </a:t>
            </a:r>
            <a:r>
              <a:rPr lang="en-GB" sz="1800" dirty="0"/>
              <a:t>in the expected patterns of average weather of a region over a significant period of time. These changes usually manifest as</a:t>
            </a:r>
            <a:r>
              <a:rPr lang="en-GB" sz="1800" baseline="0" dirty="0"/>
              <a:t> </a:t>
            </a:r>
            <a:r>
              <a:rPr lang="en-GB" sz="1800" dirty="0"/>
              <a:t>upward trends in global surface temperature or global warming, erratic precipitation patterns, acidification of the oceans, rising sea levels, sudden changes in wind speed, and humidity and pressure resulting in extreme weather conditions,</a:t>
            </a:r>
            <a:r>
              <a:rPr lang="en-GB" sz="1800" baseline="0" dirty="0"/>
              <a:t> </a:t>
            </a:r>
            <a:r>
              <a:rPr lang="en-GB" sz="1800" dirty="0"/>
              <a:t>to name a few. Projections of different climatic variables like temperature and precipitation</a:t>
            </a:r>
            <a:r>
              <a:rPr lang="en-GB" sz="1800" baseline="0" dirty="0"/>
              <a:t> that are used to quantify climatic change </a:t>
            </a:r>
            <a:r>
              <a:rPr lang="en-GB" sz="1800" dirty="0"/>
              <a:t>are produced using Earth systems models that take into consideration the concentration of greenhouse gases (or GHGs) present in the earth over a period of time. In the previous</a:t>
            </a:r>
            <a:r>
              <a:rPr lang="en-GB" sz="1800" baseline="0" dirty="0"/>
              <a:t> lecture, the importance of greenhouse gas accounting and their sources of generation were discussed. The Earth systems models also project different scenarios with varying levels of </a:t>
            </a:r>
            <a:r>
              <a:rPr lang="en-GB" sz="1800" dirty="0"/>
              <a:t>GHG</a:t>
            </a:r>
            <a:r>
              <a:rPr lang="en-GB" sz="1800" baseline="0" dirty="0"/>
              <a:t> concentration in the </a:t>
            </a:r>
            <a:r>
              <a:rPr lang="en-GB" sz="1800" dirty="0"/>
              <a:t>Earth’s</a:t>
            </a:r>
            <a:r>
              <a:rPr lang="en-GB" sz="1800" baseline="0" dirty="0"/>
              <a:t> atmosphere.</a:t>
            </a:r>
            <a:r>
              <a:rPr lang="en-GB" sz="1800" dirty="0"/>
              <a:t> However, the projections from these models are fraught with uncertainties.</a:t>
            </a:r>
          </a:p>
          <a:p>
            <a:endParaRPr lang="en-GB" sz="1800" b="1" dirty="0"/>
          </a:p>
          <a:p>
            <a:endParaRPr lang="en-GB" sz="1800" dirty="0"/>
          </a:p>
          <a:p>
            <a:endParaRPr lang="en-GB" sz="1800" dirty="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605010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1200"/>
              </a:spcAft>
            </a:pPr>
            <a:r>
              <a:rPr lang="en-GB" sz="1800" spc="0" dirty="0"/>
              <a:t>On the graph to the right,</a:t>
            </a:r>
            <a:r>
              <a:rPr lang="en-GB" sz="1800" dirty="0"/>
              <a:t> </a:t>
            </a:r>
            <a:r>
              <a:rPr lang="en-GB" sz="1800" spc="0" dirty="0"/>
              <a:t> projections for global mean temperature from different </a:t>
            </a:r>
            <a:r>
              <a:rPr lang="en-GB" sz="1800" dirty="0"/>
              <a:t>Earth </a:t>
            </a:r>
            <a:r>
              <a:rPr lang="en-GB" sz="1800" spc="0" dirty="0"/>
              <a:t>systems models are presented. This figure interprets the results from the latest assessment report of the Intergovernmental Panel on Climate Change, or IPCC. Each line corresponds to the ensemble mean of the temperature projections from different </a:t>
            </a:r>
            <a:r>
              <a:rPr lang="en-GB" sz="1800" dirty="0"/>
              <a:t>Earth</a:t>
            </a:r>
            <a:r>
              <a:rPr lang="en-GB" sz="1800" spc="0" dirty="0"/>
              <a:t> systems models. The figure highlights the variability in projections from different models. It is noticeable that the projections vary by a big margin. Thus, even amongst the climate science community, there is no clear consensus on the projections for different climatic variables. Similar to temperature, the projections for global precipitation and </a:t>
            </a:r>
            <a:r>
              <a:rPr lang="en-GB" sz="1800" dirty="0"/>
              <a:t>sea level</a:t>
            </a:r>
            <a:r>
              <a:rPr lang="en-GB" sz="1800" spc="0" dirty="0"/>
              <a:t> rise are also fraught with uncertainties. These uncertainties in climate models originate from their representation of the </a:t>
            </a:r>
            <a:r>
              <a:rPr lang="en-GB" sz="1800" dirty="0"/>
              <a:t>Earth’s</a:t>
            </a:r>
            <a:r>
              <a:rPr lang="en-GB" sz="1800" spc="0" dirty="0"/>
              <a:t> different spheres. Each of these spheres, geosphere, atmosphere, biosphere, and hydrosphere have many parameters governing their dynamics. And, not one model can represent all of them at the highest possible spatial and temporal resolution. Therefore, inter-comparison projects between the different modelling groups are promoted, and the IPCC publishes the entire spectrum of results.</a:t>
            </a:r>
            <a:r>
              <a:rPr lang="en-GB" sz="1800" dirty="0"/>
              <a:t> </a:t>
            </a:r>
            <a:endParaRPr lang="en-GB" sz="1800" b="1" dirty="0"/>
          </a:p>
          <a:p>
            <a:endParaRPr lang="en-GB" sz="1800" dirty="0"/>
          </a:p>
          <a:p>
            <a:endParaRPr lang="en-GB" sz="1800"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17226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The Intergovernmental Panel on Climate Change, or I.P.C.C., is an intergovernmental body of the United Nations that is dedicated to providing the world with a piece of objective scientific information relevant to understanding the scientific basis of the risk of human-induced climate change, its natural, political, and economic impacts and risks, and possible response options. The I.P.C.C. was established in 1988 by the World Meteorological Organization, or W.M.O., and the United Nations Environment Programme, or U.N.E.P. It was later endorsed by the United Nations General Assembly. Membership is open to all members of the W.M.O. and U.N. The I.P.C.C. produces reports that contribute to the work of the United Nations Framework Convention on Climate Change, or U.N.F.C.C.C., the main international treaty on climate change. The objective of the U.N.F.C.C.C. is to "stabilize greenhouse gas concentrations in the atmosphere at a level that would prevent dangerous anthropogenic or human-induced interference with the climate system". The I.P.C.C.'s Fifth Assessment Report was a critical scientific input into the U.N.F.C.C.C.'s Paris Agreement in 2015.</a:t>
            </a:r>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786417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Responding to climate change involves a two-pronged approach. The first one is called mitigation, which focuses on reducing emissions and stabilizing the levels of heat-trapping greenhouse gases in the atmosphere. The second is called adaptation, which focuses on adapting to the climate change already in the pipeline. </a:t>
            </a:r>
            <a:r>
              <a:rPr lang="en-GB" sz="1800" b="0" dirty="0"/>
              <a:t>The IPCC states that the goal of mitigation</a:t>
            </a:r>
            <a:r>
              <a:rPr lang="en-GB" sz="1800" dirty="0"/>
              <a:t> is to avoid significant human interference with the climate system and “stabilize greenhouse gas levels in a timeframe sufficient to allow ecosystems to adapt naturally to climate change, ensure that food production is not threatened and to enable economic development to proceed in a sustainable manner”. In contrast, adaptation aims to reduce our vulnerability to the harmful effects of climate change like sea-level encroachment, more intense extreme weather events, or food insecurity. Adaptation also encompasses making the most of any potential beneficial opportunities associated with climate change, for example, longer growing seasons or increased yields in some regions. Topics on green</a:t>
            </a:r>
            <a:r>
              <a:rPr lang="en-GB" sz="1800" baseline="0" dirty="0"/>
              <a:t> house gas </a:t>
            </a:r>
            <a:r>
              <a:rPr lang="en-GB" sz="1800" dirty="0"/>
              <a:t>mitigation were discussed in </a:t>
            </a:r>
            <a:r>
              <a:rPr lang="en-GB" sz="1800" b="1" dirty="0"/>
              <a:t>the ninth lecture</a:t>
            </a:r>
            <a:r>
              <a:rPr lang="en-GB" sz="1800" dirty="0"/>
              <a:t>. </a:t>
            </a:r>
            <a:endParaRPr lang="en-GB" sz="180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189651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Some common examples of adaptation and mitigation measures are detailed in this table. Mitigation efforts include practising energy efficiency measures at home and offices and using renewable sources of electricity generation. Automation and electrification of industrial processes also contribute to reducing greenhouse gas emissions. Buying and using energy-efficient transport mechanisms and promoting public transport goes a long way in limiting emissions. Taxing the greenhouse gas emitters and developing market mechanisms also facilitate the reduction of emissions. From the point of view of adaptation, climate resilience in infrastructures is very important. Diversifying our food pallet and growing crops adjusted to the local climate will reduce the impact of its vulnerable nature. Being prepared to deal with climate-induced disasters like floods and landslides is an essential step in embracing this uncertainty. In the following slides, climate change impacts and possible adaptation options will be discussed. </a:t>
            </a:r>
          </a:p>
          <a:p>
            <a:endParaRPr lang="en-GB" sz="180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2635219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85124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exploring the possibilities to adapt to climatic change, it is essential to understand the impacts of climate change. The variability in parameters like temperature and precipitation brought about by climatic change affects different resource systems. In this course, the focus is on the water, energy</a:t>
            </a:r>
            <a:r>
              <a:rPr lang="en-GB" dirty="0"/>
              <a:t>,</a:t>
            </a:r>
            <a:r>
              <a:rPr lang="en-GB" sz="1200" kern="1200" dirty="0">
                <a:solidFill>
                  <a:schemeClr val="tx1"/>
                </a:solidFill>
                <a:effectLst/>
                <a:latin typeface="+mn-lt"/>
                <a:ea typeface="+mn-ea"/>
                <a:cs typeface="+mn-cs"/>
              </a:rPr>
              <a:t> and land systems. The land system here has its focus on land use and crop production. In the climate change community, a common phrase goes </a:t>
            </a:r>
            <a:r>
              <a:rPr lang="en-GB" dirty="0"/>
              <a:t>as follows: </a:t>
            </a:r>
            <a:r>
              <a:rPr lang="en-GB" sz="1200" kern="1200" dirty="0">
                <a:solidFill>
                  <a:schemeClr val="tx1"/>
                </a:solidFill>
                <a:effectLst/>
                <a:latin typeface="+mn-lt"/>
                <a:ea typeface="+mn-ea"/>
                <a:cs typeface="+mn-cs"/>
              </a:rPr>
              <a:t>“If climate change is the shark, then water is its teeth”. It is through the water cycle that many of the impacts of climate change manifest. Climate changes could result in the shifting of precipitation patterns leading to droughts and floods. With a specific focus on the power sector in the energy system, an increase in surface temperature could lead to higher cooling demand. The efficiencies of thermal power plants are also affected due to the increase in cooling water temperatures. Hydropower infrastructure is vulnerable to climate-induced water availabilities. In the land system, an increase in temperature is expected to affect crop growth. There is also a potential threat of an increase in pest infestation. Despite increasing levels of carbon dioxide leading to the greening of the earth, a high concentration of atmospheric carbon dioxide is expected to reduce the concentrations of essential minerals in many plant species. Despite some direct links between the resource systems and the climate, these systems are not isolated by nature.</a:t>
            </a:r>
          </a:p>
          <a:p>
            <a:pPr defTabSz="947958">
              <a:defRPr/>
            </a:pPr>
            <a:endParaRPr lang="en-GB" sz="1800" dirty="0"/>
          </a:p>
          <a:p>
            <a:endParaRPr lang="en-GB" sz="1800" dirty="0"/>
          </a:p>
          <a:p>
            <a:endParaRPr lang="en-GB" sz="1800" dirty="0"/>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1652751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HEADER COLOUR WHITE HEADER COLOUR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low confidence">
            <a:extLst>
              <a:ext uri="{FF2B5EF4-FFF2-40B4-BE49-F238E27FC236}">
                <a16:creationId xmlns:a16="http://schemas.microsoft.com/office/drawing/2014/main" id="{B299BDFF-C649-F041-9142-14F119E029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44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280062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a:t>Click to edit Master title style</a:t>
            </a:r>
            <a:endParaRPr lang="en-US"/>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Source: Click to edit Caption text styles</a:t>
            </a:r>
            <a:endParaRPr lang="en-US"/>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Image Author: Name (Hyperlink). Date</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a:t>Click to edit Master text styles</a:t>
            </a:r>
          </a:p>
          <a:p>
            <a:pPr lvl="1"/>
            <a:r>
              <a:rPr lang="en-GB"/>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Image Author: Name (Hyperlink). Date</a:t>
            </a:r>
            <a:endParaRPr lang="en-US"/>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4"/>
            <a:endParaRPr lang="en-GB"/>
          </a:p>
          <a:p>
            <a:pPr lvl="0"/>
            <a:r>
              <a:rPr lang="en-GB"/>
              <a:t>Click to edit Master text styles</a:t>
            </a:r>
          </a:p>
          <a:p>
            <a:pPr lvl="1"/>
            <a:r>
              <a:rPr lang="en-GB"/>
              <a:t>Second level</a:t>
            </a:r>
          </a:p>
          <a:p>
            <a:pPr lvl="4"/>
            <a:endParaRPr lang="en-US"/>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Image Author: Name (Hyperlink). Date</a:t>
            </a:r>
            <a:endParaRPr lang="en-US"/>
          </a:p>
        </p:txBody>
      </p:sp>
    </p:spTree>
    <p:extLst>
      <p:ext uri="{BB962C8B-B14F-4D97-AF65-F5344CB8AC3E}">
        <p14:creationId xmlns:p14="http://schemas.microsoft.com/office/powerpoint/2010/main" val="31424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pPr/>
              <a:t>‹#›</a:t>
            </a:fld>
            <a:endParaRPr lang="en-US"/>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3" r:id="rId6"/>
    <p:sldLayoutId id="2147483672" r:id="rId7"/>
    <p:sldLayoutId id="2147483656" r:id="rId8"/>
    <p:sldLayoutId id="2147483657" r:id="rId9"/>
    <p:sldLayoutId id="2147483674" r:id="rId10"/>
    <p:sldLayoutId id="2147483675" r:id="rId1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www.flickr.com/photos/90896682@N06" TargetMode="External"/><Relationship Id="rId5" Type="http://schemas.openxmlformats.org/officeDocument/2006/relationships/hyperlink" Target="https://www.flickr.com/photos/90896682@N06/8264025043" TargetMode="External"/><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unsplash.com/s/photos/hydropower?utm_source=unsplash&amp;utm_medium=referral&amp;utm_content=creditCopyText" TargetMode="External"/><Relationship Id="rId5" Type="http://schemas.openxmlformats.org/officeDocument/2006/relationships/hyperlink" Target="https://unsplash.com/@gyostimages?utm_source=unsplash&amp;utm_medium=referral&amp;utm_content=creditCopyText" TargetMode="External"/><Relationship Id="rId10"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787/9789264301993-e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ipcc.ch/report/ar5/wg2/"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pcc.ch/report/ar5/wg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open.edu/openlearncreate/" TargetMode="External"/><Relationship Id="rId2" Type="http://schemas.openxmlformats.org/officeDocument/2006/relationships/hyperlink" Target="http://www.google.com/"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hyperlink" Target="https://www.flickr.com/photos/35483578@N03/15279859192" TargetMode="External"/><Relationship Id="rId13"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hyperlink" Target="https://creativecommons.org/licenses/by/2.0/?ref=ccsearch&amp;atype=rich" TargetMode="External"/><Relationship Id="rId12" Type="http://schemas.openxmlformats.org/officeDocument/2006/relationships/hyperlink" Target="https://www.flickr.com/photos/76523360@N03" TargetMode="External"/><Relationship Id="rId2" Type="http://schemas.openxmlformats.org/officeDocument/2006/relationships/audio" Target="../media/media4.mp3"/><Relationship Id="rId16" Type="http://schemas.openxmlformats.org/officeDocument/2006/relationships/image" Target="../media/image4.png"/><Relationship Id="rId1" Type="http://schemas.microsoft.com/office/2007/relationships/media" Target="../media/media4.mp3"/><Relationship Id="rId6" Type="http://schemas.openxmlformats.org/officeDocument/2006/relationships/hyperlink" Target="https://www.flickr.com/photos/24662369@N07" TargetMode="External"/><Relationship Id="rId11" Type="http://schemas.openxmlformats.org/officeDocument/2006/relationships/hyperlink" Target="https://www.flickr.com/photos/76523360@N03/9554405492" TargetMode="External"/><Relationship Id="rId5" Type="http://schemas.openxmlformats.org/officeDocument/2006/relationships/hyperlink" Target="https://www.flickr.com/photos/24662369@N07/11294706985" TargetMode="External"/><Relationship Id="rId15" Type="http://schemas.openxmlformats.org/officeDocument/2006/relationships/image" Target="../media/image8.jpeg"/><Relationship Id="rId10" Type="http://schemas.openxmlformats.org/officeDocument/2006/relationships/hyperlink" Target="https://creativecommons.org/licenses/by-nc-nd/2.0/?ref=ccsearch&amp;atype=rich" TargetMode="External"/><Relationship Id="rId4" Type="http://schemas.openxmlformats.org/officeDocument/2006/relationships/notesSlide" Target="../notesSlides/notesSlide3.xml"/><Relationship Id="rId9" Type="http://schemas.openxmlformats.org/officeDocument/2006/relationships/hyperlink" Target="https://www.flickr.com/photos/35483578@N03" TargetMode="External"/><Relationship Id="rId1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hyperlink" Target="http://creativecommons.org/licenses/by-sa/3.0/"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www.ncdc.noaa.gov/global-warming/temperature-chang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bbc.com/news/science-environment-24021772" TargetMode="External"/><Relationship Id="rId4" Type="http://schemas.openxmlformats.org/officeDocument/2006/relationships/hyperlink" Target="https://www.ipcc.ch/sr15/"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1604" y="4163773"/>
            <a:ext cx="2846121" cy="361323"/>
          </a:xfrm>
        </p:spPr>
        <p:txBody>
          <a:bodyPr>
            <a:normAutofit lnSpcReduction="10000"/>
          </a:bodyPr>
          <a:lstStyle/>
          <a:p>
            <a:r>
              <a:rPr lang="sv-SE"/>
              <a:t>Introduction to CLEWs</a:t>
            </a:r>
          </a:p>
        </p:txBody>
      </p:sp>
      <p:sp>
        <p:nvSpPr>
          <p:cNvPr id="6" name="Title 5"/>
          <p:cNvSpPr>
            <a:spLocks noGrp="1"/>
          </p:cNvSpPr>
          <p:nvPr>
            <p:ph type="ctrTitle"/>
          </p:nvPr>
        </p:nvSpPr>
        <p:spPr/>
        <p:txBody>
          <a:bodyPr/>
          <a:lstStyle/>
          <a:p>
            <a:r>
              <a:rPr lang="sv-SE" dirty="0">
                <a:solidFill>
                  <a:schemeClr val="bg1"/>
                </a:solidFill>
                <a:latin typeface="Open Sans ExtraBold"/>
                <a:ea typeface="Open Sans ExtraBold"/>
                <a:cs typeface="Open Sans ExtraBold"/>
              </a:rPr>
              <a:t>LECTURE 10</a:t>
            </a:r>
            <a:br>
              <a:rPr lang="sv-SE" dirty="0"/>
            </a:br>
            <a:r>
              <a:rPr lang="sv-SE" dirty="0">
                <a:latin typeface="Open Sans ExtraBold"/>
                <a:ea typeface="Open Sans ExtraBold"/>
                <a:cs typeface="Open Sans ExtraBold"/>
              </a:rPr>
              <a:t>THE CLIMATE </a:t>
            </a:r>
            <a:br>
              <a:rPr lang="sv-SE" dirty="0">
                <a:latin typeface="Open Sans ExtraBold"/>
                <a:ea typeface="Open Sans ExtraBold"/>
                <a:cs typeface="Open Sans ExtraBold"/>
              </a:rPr>
            </a:br>
            <a:r>
              <a:rPr lang="sv-SE" dirty="0">
                <a:latin typeface="Open Sans ExtraBold"/>
                <a:ea typeface="Open Sans ExtraBold"/>
                <a:cs typeface="Open Sans ExtraBold"/>
              </a:rPr>
              <a:t>SYSTEM –Part II</a:t>
            </a:r>
          </a:p>
        </p:txBody>
      </p:sp>
      <p:sp>
        <p:nvSpPr>
          <p:cNvPr id="5" name="Oval 4">
            <a:extLst>
              <a:ext uri="{FF2B5EF4-FFF2-40B4-BE49-F238E27FC236}">
                <a16:creationId xmlns:a16="http://schemas.microsoft.com/office/drawing/2014/main" id="{55303C58-BED4-D643-8825-84D79486F4F0}"/>
              </a:ext>
            </a:extLst>
          </p:cNvPr>
          <p:cNvSpPr/>
          <p:nvPr/>
        </p:nvSpPr>
        <p:spPr>
          <a:xfrm>
            <a:off x="5140470" y="507307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0_Slide1.mp3" descr="Lecture10_Slide1.mp3">
            <a:hlinkClick r:id="" action="ppaction://media"/>
            <a:extLst>
              <a:ext uri="{FF2B5EF4-FFF2-40B4-BE49-F238E27FC236}">
                <a16:creationId xmlns:a16="http://schemas.microsoft.com/office/drawing/2014/main" id="{C97DA083-AF77-FA48-85D2-2DD628635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1835" y="5141600"/>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10.2 Impacts of climate change</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663574" y="2701566"/>
            <a:ext cx="6078991"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882957" y="5846256"/>
            <a:ext cx="3306191"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a:ea typeface="Open Sans"/>
                <a:cs typeface="Open Sans"/>
                <a:hlinkClick r:id="rId5"/>
              </a:rPr>
              <a:t>"The Water Cycle"</a:t>
            </a:r>
            <a:r>
              <a:rPr lang="en-GB" sz="1000">
                <a:latin typeface="Open Sans"/>
                <a:ea typeface="Open Sans"/>
                <a:cs typeface="Open Sans"/>
              </a:rPr>
              <a:t> by </a:t>
            </a:r>
            <a:r>
              <a:rPr lang="en-GB" sz="1000">
                <a:latin typeface="Open Sans"/>
                <a:ea typeface="Open Sans"/>
                <a:cs typeface="Open Sans"/>
                <a:hlinkClick r:id="rId6"/>
              </a:rPr>
              <a:t>Atmospheric Infrared Sounder</a:t>
            </a:r>
            <a:r>
              <a:rPr lang="en-GB" sz="1000">
                <a:latin typeface="Open Sans"/>
                <a:ea typeface="Open Sans"/>
                <a:cs typeface="Open Sans"/>
              </a:rPr>
              <a:t> is licensed under </a:t>
            </a:r>
            <a:r>
              <a:rPr lang="en-GB" sz="1000">
                <a:latin typeface="Open Sans"/>
                <a:ea typeface="Open Sans"/>
                <a:cs typeface="Open Sans"/>
                <a:hlinkClick r:id="rId7"/>
              </a:rPr>
              <a:t>CC BY 2.0</a:t>
            </a:r>
            <a:r>
              <a:rPr lang="en-GB" sz="1000">
                <a:latin typeface="Open Sans"/>
                <a:ea typeface="Open Sans"/>
                <a:cs typeface="Open Sans"/>
              </a:rPr>
              <a:t> (left), Authors interpretation of water balance (right)</a:t>
            </a:r>
            <a:endParaRPr lang="en-GB" sz="100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5255" y="2724426"/>
            <a:ext cx="3306191" cy="3679935"/>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2957" y="3341590"/>
            <a:ext cx="3645469" cy="2443706"/>
          </a:xfrm>
          <a:prstGeom prst="rect">
            <a:avLst/>
          </a:prstGeom>
        </p:spPr>
      </p:pic>
      <p:sp>
        <p:nvSpPr>
          <p:cNvPr id="9" name="Text Placeholder 6">
            <a:extLst>
              <a:ext uri="{FF2B5EF4-FFF2-40B4-BE49-F238E27FC236}">
                <a16:creationId xmlns:a16="http://schemas.microsoft.com/office/drawing/2014/main" id="{C2846F82-F436-2443-89C0-456CDDF9B7C7}"/>
              </a:ext>
            </a:extLst>
          </p:cNvPr>
          <p:cNvSpPr>
            <a:spLocks noGrp="1"/>
          </p:cNvSpPr>
          <p:nvPr>
            <p:ph type="body" sz="quarter" idx="15"/>
          </p:nvPr>
        </p:nvSpPr>
        <p:spPr>
          <a:xfrm>
            <a:off x="663574" y="2016027"/>
            <a:ext cx="8221345" cy="439247"/>
          </a:xfrm>
        </p:spPr>
        <p:txBody>
          <a:bodyPr>
            <a:noAutofit/>
          </a:bodyPr>
          <a:lstStyle/>
          <a:p>
            <a:r>
              <a:rPr lang="en-GB"/>
              <a:t>Climatic impact on the water system</a:t>
            </a:r>
            <a:endParaRPr lang="en-US"/>
          </a:p>
        </p:txBody>
      </p:sp>
      <p:sp>
        <p:nvSpPr>
          <p:cNvPr id="10" name="Oval 9">
            <a:extLst>
              <a:ext uri="{FF2B5EF4-FFF2-40B4-BE49-F238E27FC236}">
                <a16:creationId xmlns:a16="http://schemas.microsoft.com/office/drawing/2014/main" id="{A2507518-051D-C04E-9ADB-18EFA4D5FDD3}"/>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10.mp3" descr="Lecture10_Slide10.mp3">
            <a:hlinkClick r:id="" action="ppaction://media"/>
            <a:extLst>
              <a:ext uri="{FF2B5EF4-FFF2-40B4-BE49-F238E27FC236}">
                <a16:creationId xmlns:a16="http://schemas.microsoft.com/office/drawing/2014/main" id="{32A268FD-854F-3348-96DB-36DF18007D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29652" y="1290604"/>
            <a:ext cx="812800" cy="812800"/>
          </a:xfrm>
          <a:prstGeom prst="rect">
            <a:avLst/>
          </a:prstGeom>
        </p:spPr>
      </p:pic>
    </p:spTree>
    <p:extLst>
      <p:ext uri="{BB962C8B-B14F-4D97-AF65-F5344CB8AC3E}">
        <p14:creationId xmlns:p14="http://schemas.microsoft.com/office/powerpoint/2010/main" val="35182245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10.2 Impacts of climate change</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255669" y="5996320"/>
            <a:ext cx="4265370"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Author’s interpretation. Insert figure: Image created by Abhishek Shivakumar in Slide block 6 available for free usage.</a:t>
            </a:r>
          </a:p>
        </p:txBody>
      </p:sp>
      <p:sp>
        <p:nvSpPr>
          <p:cNvPr id="14" name="Content Placeholder 2"/>
          <p:cNvSpPr txBox="1">
            <a:spLocks/>
          </p:cNvSpPr>
          <p:nvPr/>
        </p:nvSpPr>
        <p:spPr>
          <a:xfrm>
            <a:off x="7021751" y="2429984"/>
            <a:ext cx="4461188" cy="3360786"/>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Increase or decrease in precipitation and temperature affects the water balance</a:t>
            </a:r>
            <a:endParaRPr lang="en-US"/>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Makes a big difference when it comes to planning reservoir levels (all sectors)</a:t>
            </a:r>
          </a:p>
          <a:p>
            <a:pPr marL="342265" indent="-342265">
              <a:buFont typeface="Arial" panose="020B0604020202020204" pitchFamily="34" charset="0"/>
              <a:buChar char="•"/>
            </a:pPr>
            <a:r>
              <a:rPr lang="en-GB" sz="1800">
                <a:latin typeface="Open Sans"/>
                <a:ea typeface="Open Sans"/>
                <a:cs typeface="Open Sans"/>
              </a:rPr>
              <a:t>Has direct impact on irrigation demand (both energy and water)</a:t>
            </a:r>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High temperatures result in higher water demand in household and livestock</a:t>
            </a:r>
          </a:p>
        </p:txBody>
      </p:sp>
      <p:pic>
        <p:nvPicPr>
          <p:cNvPr id="2" name="Picture 1"/>
          <p:cNvPicPr>
            <a:picLocks noChangeAspect="1"/>
          </p:cNvPicPr>
          <p:nvPr/>
        </p:nvPicPr>
        <p:blipFill>
          <a:blip r:embed="rId5"/>
          <a:stretch>
            <a:fillRect/>
          </a:stretch>
        </p:blipFill>
        <p:spPr>
          <a:xfrm>
            <a:off x="524679" y="2689589"/>
            <a:ext cx="6139316" cy="3558403"/>
          </a:xfrm>
          <a:prstGeom prst="rect">
            <a:avLst/>
          </a:prstGeom>
        </p:spPr>
      </p:pic>
      <p:sp>
        <p:nvSpPr>
          <p:cNvPr id="11" name="Text Placeholder 6">
            <a:extLst>
              <a:ext uri="{FF2B5EF4-FFF2-40B4-BE49-F238E27FC236}">
                <a16:creationId xmlns:a16="http://schemas.microsoft.com/office/drawing/2014/main" id="{6B2104BD-1025-9848-83B2-E72FE6A1C065}"/>
              </a:ext>
            </a:extLst>
          </p:cNvPr>
          <p:cNvSpPr>
            <a:spLocks noGrp="1"/>
          </p:cNvSpPr>
          <p:nvPr>
            <p:ph type="body" sz="quarter" idx="15"/>
          </p:nvPr>
        </p:nvSpPr>
        <p:spPr>
          <a:xfrm>
            <a:off x="663575" y="2016027"/>
            <a:ext cx="4891406" cy="439247"/>
          </a:xfrm>
        </p:spPr>
        <p:txBody>
          <a:bodyPr>
            <a:noAutofit/>
          </a:bodyPr>
          <a:lstStyle/>
          <a:p>
            <a:r>
              <a:rPr lang="en-GB"/>
              <a:t>Climatic impact on the water system</a:t>
            </a:r>
            <a:endParaRPr lang="en-US"/>
          </a:p>
        </p:txBody>
      </p:sp>
      <p:sp>
        <p:nvSpPr>
          <p:cNvPr id="9" name="Oval 8">
            <a:extLst>
              <a:ext uri="{FF2B5EF4-FFF2-40B4-BE49-F238E27FC236}">
                <a16:creationId xmlns:a16="http://schemas.microsoft.com/office/drawing/2014/main" id="{A9712A8A-E55D-8947-B5D9-C822C546A101}"/>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11.mp3" descr="Lecture10_Slide11.mp3">
            <a:hlinkClick r:id="" action="ppaction://media"/>
            <a:extLst>
              <a:ext uri="{FF2B5EF4-FFF2-40B4-BE49-F238E27FC236}">
                <a16:creationId xmlns:a16="http://schemas.microsoft.com/office/drawing/2014/main" id="{9BA97AF6-B058-A248-B7AB-BBB7A88F47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35421923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10.2 Impacts of climate change</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4501701" y="5990944"/>
            <a:ext cx="6690953"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Photo by </a:t>
            </a:r>
            <a:r>
              <a:rPr lang="en-GB" sz="1000">
                <a:latin typeface="Open Sans" panose="020B0606030504020204" pitchFamily="34" charset="0"/>
                <a:ea typeface="Open Sans" panose="020B0606030504020204" pitchFamily="34" charset="0"/>
                <a:cs typeface="Open Sans" panose="020B0606030504020204" pitchFamily="34" charset="0"/>
                <a:hlinkClick r:id="rId5"/>
              </a:rPr>
              <a:t>Gary Yost</a:t>
            </a:r>
            <a:r>
              <a:rPr lang="en-GB" sz="1000">
                <a:latin typeface="Open Sans" panose="020B0606030504020204" pitchFamily="34" charset="0"/>
                <a:ea typeface="Open Sans" panose="020B0606030504020204" pitchFamily="34" charset="0"/>
                <a:cs typeface="Open Sans" panose="020B0606030504020204" pitchFamily="34" charset="0"/>
              </a:rPr>
              <a:t> on </a:t>
            </a:r>
            <a:r>
              <a:rPr lang="en-GB" sz="1000">
                <a:latin typeface="Open Sans" panose="020B0606030504020204" pitchFamily="34" charset="0"/>
                <a:ea typeface="Open Sans" panose="020B0606030504020204" pitchFamily="34" charset="0"/>
                <a:cs typeface="Open Sans" panose="020B0606030504020204" pitchFamily="34" charset="0"/>
                <a:hlinkClick r:id="rId6"/>
              </a:rPr>
              <a:t>Unsplash</a:t>
            </a:r>
            <a:r>
              <a:rPr lang="en-GB" sz="1000">
                <a:latin typeface="Open Sans" panose="020B0606030504020204" pitchFamily="34" charset="0"/>
                <a:ea typeface="Open Sans" panose="020B0606030504020204" pitchFamily="34" charset="0"/>
                <a:cs typeface="Open Sans" panose="020B0606030504020204" pitchFamily="34" charset="0"/>
              </a:rPr>
              <a:t> (Top left), photo by Tim Reckmann, licensed under CC BY-SA 3.0 via Wikimedia Commons (bottom left), Photo by chromatograph on </a:t>
            </a:r>
            <a:r>
              <a:rPr lang="en-GB" sz="1000">
                <a:latin typeface="Open Sans" panose="020B0606030504020204" pitchFamily="34" charset="0"/>
                <a:ea typeface="Open Sans" panose="020B0606030504020204" pitchFamily="34" charset="0"/>
                <a:cs typeface="Open Sans" panose="020B0606030504020204" pitchFamily="34" charset="0"/>
                <a:hlinkClick r:id="rId6"/>
              </a:rPr>
              <a:t>Unsplash</a:t>
            </a:r>
            <a:r>
              <a:rPr lang="en-GB" sz="1000">
                <a:latin typeface="Open Sans" panose="020B0606030504020204" pitchFamily="34" charset="0"/>
                <a:ea typeface="Open Sans" panose="020B0606030504020204" pitchFamily="34" charset="0"/>
                <a:cs typeface="Open Sans" panose="020B0606030504020204" pitchFamily="34" charset="0"/>
              </a:rPr>
              <a:t> (right),  </a:t>
            </a:r>
          </a:p>
        </p:txBody>
      </p:sp>
      <p:sp>
        <p:nvSpPr>
          <p:cNvPr id="14" name="Content Placeholder 2"/>
          <p:cNvSpPr txBox="1">
            <a:spLocks/>
          </p:cNvSpPr>
          <p:nvPr/>
        </p:nvSpPr>
        <p:spPr>
          <a:xfrm>
            <a:off x="4241125" y="3163980"/>
            <a:ext cx="3829725" cy="2220905"/>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Air conditioning demand increases due to temperature increase</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Hydropower generation vulnerability</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Variability in thermal power generation</a:t>
            </a:r>
          </a:p>
        </p:txBody>
      </p:sp>
      <p:sp>
        <p:nvSpPr>
          <p:cNvPr id="9" name="TextBox 8"/>
          <p:cNvSpPr txBox="1"/>
          <p:nvPr/>
        </p:nvSpPr>
        <p:spPr>
          <a:xfrm>
            <a:off x="1316423" y="2520325"/>
            <a:ext cx="1855163" cy="400110"/>
          </a:xfrm>
          <a:prstGeom prst="rect">
            <a:avLst/>
          </a:prstGeom>
          <a:noFill/>
        </p:spPr>
        <p:txBody>
          <a:bodyPr wrap="square" rtlCol="0">
            <a:spAutoFit/>
          </a:bodyPr>
          <a:lstStyle/>
          <a:p>
            <a:pPr algn="ctr"/>
            <a:r>
              <a:rPr lang="en-GB" sz="2000" b="1">
                <a:latin typeface="Open Sans" panose="020B0606030504020204" pitchFamily="34" charset="0"/>
                <a:ea typeface="Open Sans" panose="020B0606030504020204" pitchFamily="34" charset="0"/>
                <a:cs typeface="Open Sans" panose="020B0606030504020204" pitchFamily="34" charset="0"/>
              </a:rPr>
              <a:t>Supply side</a:t>
            </a:r>
          </a:p>
        </p:txBody>
      </p:sp>
      <p:sp>
        <p:nvSpPr>
          <p:cNvPr id="10" name="TextBox 9"/>
          <p:cNvSpPr txBox="1"/>
          <p:nvPr/>
        </p:nvSpPr>
        <p:spPr>
          <a:xfrm>
            <a:off x="8750100" y="2520325"/>
            <a:ext cx="1855163" cy="400110"/>
          </a:xfrm>
          <a:prstGeom prst="rect">
            <a:avLst/>
          </a:prstGeom>
          <a:noFill/>
        </p:spPr>
        <p:txBody>
          <a:bodyPr wrap="square" rtlCol="0">
            <a:spAutoFit/>
          </a:bodyPr>
          <a:lstStyle/>
          <a:p>
            <a:pPr algn="ctr"/>
            <a:r>
              <a:rPr lang="en-GB" sz="2000" b="1">
                <a:latin typeface="Open Sans" panose="020B0606030504020204" pitchFamily="34" charset="0"/>
                <a:ea typeface="Open Sans" panose="020B0606030504020204" pitchFamily="34" charset="0"/>
                <a:cs typeface="Open Sans" panose="020B0606030504020204" pitchFamily="34" charset="0"/>
              </a:rPr>
              <a:t>Demand side</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724" y="2920435"/>
            <a:ext cx="2398563" cy="159904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9752" y="4642351"/>
            <a:ext cx="1748506" cy="148013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2969" y="2920435"/>
            <a:ext cx="1965154" cy="2949573"/>
          </a:xfrm>
          <a:prstGeom prst="rect">
            <a:avLst/>
          </a:prstGeom>
        </p:spPr>
      </p:pic>
      <p:sp>
        <p:nvSpPr>
          <p:cNvPr id="13" name="Text Placeholder 6">
            <a:extLst>
              <a:ext uri="{FF2B5EF4-FFF2-40B4-BE49-F238E27FC236}">
                <a16:creationId xmlns:a16="http://schemas.microsoft.com/office/drawing/2014/main" id="{9BFFA79B-6F4A-EC40-BBB3-2C0A95EB9372}"/>
              </a:ext>
            </a:extLst>
          </p:cNvPr>
          <p:cNvSpPr>
            <a:spLocks noGrp="1"/>
          </p:cNvSpPr>
          <p:nvPr>
            <p:ph type="body" sz="quarter" idx="15"/>
          </p:nvPr>
        </p:nvSpPr>
        <p:spPr>
          <a:xfrm>
            <a:off x="663575" y="2016027"/>
            <a:ext cx="4891406" cy="439247"/>
          </a:xfrm>
        </p:spPr>
        <p:txBody>
          <a:bodyPr>
            <a:noAutofit/>
          </a:bodyPr>
          <a:lstStyle/>
          <a:p>
            <a:r>
              <a:rPr lang="en-GB"/>
              <a:t>Climatic impact on the energy system</a:t>
            </a:r>
            <a:endParaRPr lang="en-US"/>
          </a:p>
        </p:txBody>
      </p:sp>
      <p:sp>
        <p:nvSpPr>
          <p:cNvPr id="15" name="Oval 14">
            <a:extLst>
              <a:ext uri="{FF2B5EF4-FFF2-40B4-BE49-F238E27FC236}">
                <a16:creationId xmlns:a16="http://schemas.microsoft.com/office/drawing/2014/main" id="{E0EFA841-D4BA-7145-B229-BA3DB6ADA4BC}"/>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12.mp3" descr="Lecture10_Slide12.mp3">
            <a:hlinkClick r:id="" action="ppaction://media"/>
            <a:extLst>
              <a:ext uri="{FF2B5EF4-FFF2-40B4-BE49-F238E27FC236}">
                <a16:creationId xmlns:a16="http://schemas.microsoft.com/office/drawing/2014/main" id="{31A0F540-3EF9-7046-A322-699B10C626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39091" y="1296814"/>
            <a:ext cx="812800" cy="812800"/>
          </a:xfrm>
          <a:prstGeom prst="rect">
            <a:avLst/>
          </a:prstGeom>
        </p:spPr>
      </p:pic>
    </p:spTree>
    <p:extLst>
      <p:ext uri="{BB962C8B-B14F-4D97-AF65-F5344CB8AC3E}">
        <p14:creationId xmlns:p14="http://schemas.microsoft.com/office/powerpoint/2010/main" val="42899755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10.2 Impacts of climate change</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74884" y="5837819"/>
            <a:ext cx="3935976"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Ellis, E. C., Beusen, A. H., &amp; Goldewijk, K. K. (2020). Anthropogenic Biomes: 10,000 BCE to 2015 CE. Land, 9 (5), 129  from Our world in Data published under the CC-BY license</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53" r="-1765" b="6325"/>
          <a:stretch/>
        </p:blipFill>
        <p:spPr>
          <a:xfrm>
            <a:off x="680542" y="3032202"/>
            <a:ext cx="4021050" cy="2340875"/>
          </a:xfrm>
          <a:prstGeom prst="rect">
            <a:avLst/>
          </a:prstGeom>
        </p:spPr>
      </p:pic>
      <p:pic>
        <p:nvPicPr>
          <p:cNvPr id="6" name="Picture 5"/>
          <p:cNvPicPr>
            <a:picLocks noChangeAspect="1"/>
          </p:cNvPicPr>
          <p:nvPr/>
        </p:nvPicPr>
        <p:blipFill rotWithShape="1">
          <a:blip r:embed="rId6"/>
          <a:srcRect r="1170"/>
          <a:stretch/>
        </p:blipFill>
        <p:spPr>
          <a:xfrm>
            <a:off x="4787060" y="3215914"/>
            <a:ext cx="4563370" cy="2298888"/>
          </a:xfrm>
          <a:prstGeom prst="rect">
            <a:avLst/>
          </a:prstGeom>
        </p:spPr>
      </p:pic>
      <p:sp>
        <p:nvSpPr>
          <p:cNvPr id="15" name="TextBox 14">
            <a:extLst>
              <a:ext uri="{FF2B5EF4-FFF2-40B4-BE49-F238E27FC236}">
                <a16:creationId xmlns:a16="http://schemas.microsoft.com/office/drawing/2014/main" id="{0B7D2E7D-3917-4596-87D2-782DD03C88F0}"/>
              </a:ext>
            </a:extLst>
          </p:cNvPr>
          <p:cNvSpPr txBox="1"/>
          <p:nvPr/>
        </p:nvSpPr>
        <p:spPr>
          <a:xfrm>
            <a:off x="4901360" y="5994404"/>
            <a:ext cx="3985090"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IPCC, Assessment report 5, Working group II, Summary to policymakers  available for free use without request</a:t>
            </a:r>
          </a:p>
        </p:txBody>
      </p:sp>
      <p:sp>
        <p:nvSpPr>
          <p:cNvPr id="7" name="TextBox 6"/>
          <p:cNvSpPr txBox="1"/>
          <p:nvPr/>
        </p:nvSpPr>
        <p:spPr>
          <a:xfrm>
            <a:off x="4858561" y="2908137"/>
            <a:ext cx="4572000" cy="307777"/>
          </a:xfrm>
          <a:prstGeom prst="rect">
            <a:avLst/>
          </a:prstGeom>
          <a:noFill/>
        </p:spPr>
        <p:txBody>
          <a:bodyPr wrap="square" rtlCol="0">
            <a:spAutoFit/>
          </a:bodyPr>
          <a:lstStyle/>
          <a:p>
            <a:r>
              <a:rPr lang="en-GB" sz="1400">
                <a:latin typeface="Open Sans" panose="020B0606030504020204" pitchFamily="34" charset="0"/>
                <a:ea typeface="Open Sans" panose="020B0606030504020204" pitchFamily="34" charset="0"/>
                <a:cs typeface="Open Sans" panose="020B0606030504020204" pitchFamily="34" charset="0"/>
              </a:rPr>
              <a:t>Crop Yield projections, IPCC AR5, WGII</a:t>
            </a:r>
          </a:p>
        </p:txBody>
      </p:sp>
      <p:sp>
        <p:nvSpPr>
          <p:cNvPr id="17" name="Content Placeholder 2"/>
          <p:cNvSpPr txBox="1">
            <a:spLocks/>
          </p:cNvSpPr>
          <p:nvPr/>
        </p:nvSpPr>
        <p:spPr>
          <a:xfrm>
            <a:off x="9407066" y="2396051"/>
            <a:ext cx="2121359" cy="2953189"/>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Crop yield reductions seem predominant in the future</a:t>
            </a:r>
          </a:p>
          <a:p>
            <a:pPr marL="342882" indent="-342882">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The increase in yields (though small) is expected to occur in colder regions which become suitable for cultivation in the future</a:t>
            </a:r>
          </a:p>
          <a:p>
            <a:pPr marL="342882" indent="-342882">
              <a:buFont typeface="Arial" panose="020B0604020202020204" pitchFamily="34" charset="0"/>
              <a:buChar char="•"/>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6">
            <a:extLst>
              <a:ext uri="{FF2B5EF4-FFF2-40B4-BE49-F238E27FC236}">
                <a16:creationId xmlns:a16="http://schemas.microsoft.com/office/drawing/2014/main" id="{CD98BE2D-551D-8A46-8951-097E332EF4A0}"/>
              </a:ext>
            </a:extLst>
          </p:cNvPr>
          <p:cNvSpPr>
            <a:spLocks noGrp="1"/>
          </p:cNvSpPr>
          <p:nvPr>
            <p:ph type="body" sz="quarter" idx="15"/>
          </p:nvPr>
        </p:nvSpPr>
        <p:spPr>
          <a:xfrm>
            <a:off x="663575" y="2016027"/>
            <a:ext cx="4891406" cy="439247"/>
          </a:xfrm>
        </p:spPr>
        <p:txBody>
          <a:bodyPr>
            <a:noAutofit/>
          </a:bodyPr>
          <a:lstStyle/>
          <a:p>
            <a:r>
              <a:rPr lang="en-GB"/>
              <a:t>Climatic impact on the land system</a:t>
            </a:r>
            <a:endParaRPr lang="en-US"/>
          </a:p>
        </p:txBody>
      </p:sp>
      <p:sp>
        <p:nvSpPr>
          <p:cNvPr id="13" name="Oval 12">
            <a:extLst>
              <a:ext uri="{FF2B5EF4-FFF2-40B4-BE49-F238E27FC236}">
                <a16:creationId xmlns:a16="http://schemas.microsoft.com/office/drawing/2014/main" id="{398416DB-810B-D74B-B6A9-3891058A341C}"/>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13.mp3" descr="Lecture10_Slide13.mp3">
            <a:hlinkClick r:id="" action="ppaction://media"/>
            <a:extLst>
              <a:ext uri="{FF2B5EF4-FFF2-40B4-BE49-F238E27FC236}">
                <a16:creationId xmlns:a16="http://schemas.microsoft.com/office/drawing/2014/main" id="{1FAAEE8D-1944-D543-A251-1DD404F697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20408097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Lecture 10.2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9905061" cy="2517280"/>
          </a:xfrm>
        </p:spPr>
        <p:txBody>
          <a:bodyPr>
            <a:normAutofit/>
          </a:bodyPr>
          <a:lstStyle/>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hlinkClick r:id="rId3"/>
              </a:rPr>
              <a:t>https://doi.org/10.1787/9789264301993-en</a:t>
            </a:r>
            <a:r>
              <a:rPr lang="en-GB" sz="1600" b="0" dirty="0">
                <a:latin typeface="Open Sans" panose="020B0606030504020204" pitchFamily="34" charset="0"/>
                <a:ea typeface="Open Sans" panose="020B0606030504020204" pitchFamily="34" charset="0"/>
                <a:cs typeface="Open Sans" panose="020B0606030504020204" pitchFamily="34" charset="0"/>
              </a:rPr>
              <a:t> (International Energy agency-Future of cooling report)</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IPCC, 2019: Summary for Policymakers. In: Climate Change and Land: an IPCC special report on climate change, desertification, land degradation, sustainable land management, food security, and greenhouse gas fluxes in terrestrial ecosystems [P.R. Shukla, J. </a:t>
            </a:r>
            <a:r>
              <a:rPr lang="en-GB" sz="1600" b="0" dirty="0" err="1">
                <a:latin typeface="Open Sans" panose="020B0606030504020204" pitchFamily="34" charset="0"/>
                <a:ea typeface="Open Sans" panose="020B0606030504020204" pitchFamily="34" charset="0"/>
                <a:cs typeface="Open Sans" panose="020B0606030504020204" pitchFamily="34" charset="0"/>
              </a:rPr>
              <a:t>Skea</a:t>
            </a:r>
            <a:r>
              <a:rPr lang="en-GB" sz="1600" b="0" dirty="0">
                <a:latin typeface="Open Sans" panose="020B0606030504020204" pitchFamily="34" charset="0"/>
                <a:ea typeface="Open Sans" panose="020B0606030504020204" pitchFamily="34" charset="0"/>
                <a:cs typeface="Open Sans" panose="020B0606030504020204" pitchFamily="34" charset="0"/>
              </a:rPr>
              <a:t>, E. </a:t>
            </a:r>
            <a:r>
              <a:rPr lang="en-GB" sz="1600" b="0" dirty="0" err="1">
                <a:latin typeface="Open Sans" panose="020B0606030504020204" pitchFamily="34" charset="0"/>
                <a:ea typeface="Open Sans" panose="020B0606030504020204" pitchFamily="34" charset="0"/>
                <a:cs typeface="Open Sans" panose="020B0606030504020204" pitchFamily="34" charset="0"/>
              </a:rPr>
              <a:t>Calvo</a:t>
            </a:r>
            <a:r>
              <a:rPr lang="en-GB" sz="1600" b="0" dirty="0">
                <a:latin typeface="Open Sans" panose="020B0606030504020204" pitchFamily="34" charset="0"/>
                <a:ea typeface="Open Sans" panose="020B0606030504020204" pitchFamily="34" charset="0"/>
                <a:cs typeface="Open Sans" panose="020B0606030504020204" pitchFamily="34" charset="0"/>
              </a:rPr>
              <a:t> </a:t>
            </a:r>
            <a:r>
              <a:rPr lang="en-GB" sz="1600" b="0" dirty="0" err="1">
                <a:latin typeface="Open Sans" panose="020B0606030504020204" pitchFamily="34" charset="0"/>
                <a:ea typeface="Open Sans" panose="020B0606030504020204" pitchFamily="34" charset="0"/>
                <a:cs typeface="Open Sans" panose="020B0606030504020204" pitchFamily="34" charset="0"/>
              </a:rPr>
              <a:t>Buendia</a:t>
            </a:r>
            <a:r>
              <a:rPr lang="en-GB" sz="1600" b="0" dirty="0">
                <a:latin typeface="Open Sans" panose="020B0606030504020204" pitchFamily="34" charset="0"/>
                <a:ea typeface="Open Sans" panose="020B0606030504020204" pitchFamily="34" charset="0"/>
                <a:cs typeface="Open Sans" panose="020B0606030504020204" pitchFamily="34" charset="0"/>
              </a:rPr>
              <a:t>, V. Masson-</a:t>
            </a:r>
            <a:r>
              <a:rPr lang="en-GB" sz="1600" b="0" dirty="0" err="1">
                <a:latin typeface="Open Sans" panose="020B0606030504020204" pitchFamily="34" charset="0"/>
                <a:ea typeface="Open Sans" panose="020B0606030504020204" pitchFamily="34" charset="0"/>
                <a:cs typeface="Open Sans" panose="020B0606030504020204" pitchFamily="34" charset="0"/>
              </a:rPr>
              <a:t>Delmotte</a:t>
            </a:r>
            <a:r>
              <a:rPr lang="en-GB" sz="1600" b="0" dirty="0">
                <a:latin typeface="Open Sans" panose="020B0606030504020204" pitchFamily="34" charset="0"/>
                <a:ea typeface="Open Sans" panose="020B0606030504020204" pitchFamily="34" charset="0"/>
                <a:cs typeface="Open Sans" panose="020B0606030504020204" pitchFamily="34" charset="0"/>
              </a:rPr>
              <a:t>, H.- O. </a:t>
            </a:r>
            <a:r>
              <a:rPr lang="en-GB" sz="1600" b="0" dirty="0" err="1">
                <a:latin typeface="Open Sans" panose="020B0606030504020204" pitchFamily="34" charset="0"/>
                <a:ea typeface="Open Sans" panose="020B0606030504020204" pitchFamily="34" charset="0"/>
                <a:cs typeface="Open Sans" panose="020B0606030504020204" pitchFamily="34" charset="0"/>
              </a:rPr>
              <a:t>Pörtner</a:t>
            </a:r>
            <a:r>
              <a:rPr lang="en-GB" sz="1600" b="0" dirty="0">
                <a:latin typeface="Open Sans" panose="020B0606030504020204" pitchFamily="34" charset="0"/>
                <a:ea typeface="Open Sans" panose="020B0606030504020204" pitchFamily="34" charset="0"/>
                <a:cs typeface="Open Sans" panose="020B0606030504020204" pitchFamily="34" charset="0"/>
              </a:rPr>
              <a:t>, D. C. Roberts, P. </a:t>
            </a:r>
            <a:r>
              <a:rPr lang="en-GB" sz="1600" b="0" dirty="0" err="1">
                <a:latin typeface="Open Sans" panose="020B0606030504020204" pitchFamily="34" charset="0"/>
                <a:ea typeface="Open Sans" panose="020B0606030504020204" pitchFamily="34" charset="0"/>
                <a:cs typeface="Open Sans" panose="020B0606030504020204" pitchFamily="34" charset="0"/>
              </a:rPr>
              <a:t>Zhai</a:t>
            </a:r>
            <a:r>
              <a:rPr lang="en-GB" sz="1600" b="0" dirty="0">
                <a:latin typeface="Open Sans" panose="020B0606030504020204" pitchFamily="34" charset="0"/>
                <a:ea typeface="Open Sans" panose="020B0606030504020204" pitchFamily="34" charset="0"/>
                <a:cs typeface="Open Sans" panose="020B0606030504020204" pitchFamily="34" charset="0"/>
              </a:rPr>
              <a:t>, R. Slade, S. Connors, R. van Diemen, M. </a:t>
            </a:r>
            <a:r>
              <a:rPr lang="en-GB" sz="1600" b="0" dirty="0" err="1">
                <a:latin typeface="Open Sans" panose="020B0606030504020204" pitchFamily="34" charset="0"/>
                <a:ea typeface="Open Sans" panose="020B0606030504020204" pitchFamily="34" charset="0"/>
                <a:cs typeface="Open Sans" panose="020B0606030504020204" pitchFamily="34" charset="0"/>
              </a:rPr>
              <a:t>Ferrat</a:t>
            </a:r>
            <a:r>
              <a:rPr lang="en-GB" sz="1600" b="0" dirty="0">
                <a:latin typeface="Open Sans" panose="020B0606030504020204" pitchFamily="34" charset="0"/>
                <a:ea typeface="Open Sans" panose="020B0606030504020204" pitchFamily="34" charset="0"/>
                <a:cs typeface="Open Sans" panose="020B0606030504020204" pitchFamily="34" charset="0"/>
              </a:rPr>
              <a:t>, E. </a:t>
            </a:r>
            <a:r>
              <a:rPr lang="en-GB" sz="1600" b="0" dirty="0" err="1">
                <a:latin typeface="Open Sans" panose="020B0606030504020204" pitchFamily="34" charset="0"/>
                <a:ea typeface="Open Sans" panose="020B0606030504020204" pitchFamily="34" charset="0"/>
                <a:cs typeface="Open Sans" panose="020B0606030504020204" pitchFamily="34" charset="0"/>
              </a:rPr>
              <a:t>Haughey</a:t>
            </a:r>
            <a:r>
              <a:rPr lang="en-GB" sz="1600" b="0" dirty="0">
                <a:latin typeface="Open Sans" panose="020B0606030504020204" pitchFamily="34" charset="0"/>
                <a:ea typeface="Open Sans" panose="020B0606030504020204" pitchFamily="34" charset="0"/>
                <a:cs typeface="Open Sans" panose="020B0606030504020204" pitchFamily="34" charset="0"/>
              </a:rPr>
              <a:t>, S. Luz, S. </a:t>
            </a:r>
            <a:r>
              <a:rPr lang="en-GB" sz="1600" b="0" dirty="0" err="1">
                <a:latin typeface="Open Sans" panose="020B0606030504020204" pitchFamily="34" charset="0"/>
                <a:ea typeface="Open Sans" panose="020B0606030504020204" pitchFamily="34" charset="0"/>
                <a:cs typeface="Open Sans" panose="020B0606030504020204" pitchFamily="34" charset="0"/>
              </a:rPr>
              <a:t>Neogi</a:t>
            </a:r>
            <a:r>
              <a:rPr lang="en-GB" sz="1600" b="0" dirty="0">
                <a:latin typeface="Open Sans" panose="020B0606030504020204" pitchFamily="34" charset="0"/>
                <a:ea typeface="Open Sans" panose="020B0606030504020204" pitchFamily="34" charset="0"/>
                <a:cs typeface="Open Sans" panose="020B0606030504020204" pitchFamily="34" charset="0"/>
              </a:rPr>
              <a:t>, M. Pathak, J. </a:t>
            </a:r>
            <a:r>
              <a:rPr lang="en-GB" sz="1600" b="0" dirty="0" err="1">
                <a:latin typeface="Open Sans" panose="020B0606030504020204" pitchFamily="34" charset="0"/>
                <a:ea typeface="Open Sans" panose="020B0606030504020204" pitchFamily="34" charset="0"/>
                <a:cs typeface="Open Sans" panose="020B0606030504020204" pitchFamily="34" charset="0"/>
              </a:rPr>
              <a:t>Petzold</a:t>
            </a:r>
            <a:r>
              <a:rPr lang="en-GB" sz="1600" b="0" dirty="0">
                <a:latin typeface="Open Sans" panose="020B0606030504020204" pitchFamily="34" charset="0"/>
                <a:ea typeface="Open Sans" panose="020B0606030504020204" pitchFamily="34" charset="0"/>
                <a:cs typeface="Open Sans" panose="020B0606030504020204" pitchFamily="34" charset="0"/>
              </a:rPr>
              <a:t>, J. Portugal Pereira, P. Vyas, E. Huntley, K. </a:t>
            </a:r>
            <a:r>
              <a:rPr lang="en-GB" sz="1600" b="0" dirty="0" err="1">
                <a:latin typeface="Open Sans" panose="020B0606030504020204" pitchFamily="34" charset="0"/>
                <a:ea typeface="Open Sans" panose="020B0606030504020204" pitchFamily="34" charset="0"/>
                <a:cs typeface="Open Sans" panose="020B0606030504020204" pitchFamily="34" charset="0"/>
              </a:rPr>
              <a:t>Kissick</a:t>
            </a:r>
            <a:r>
              <a:rPr lang="en-GB" sz="1600" b="0" dirty="0">
                <a:latin typeface="Open Sans" panose="020B0606030504020204" pitchFamily="34" charset="0"/>
                <a:ea typeface="Open Sans" panose="020B0606030504020204" pitchFamily="34" charset="0"/>
                <a:cs typeface="Open Sans" panose="020B0606030504020204" pitchFamily="34" charset="0"/>
              </a:rPr>
              <a:t>, M. </a:t>
            </a:r>
            <a:r>
              <a:rPr lang="en-GB" sz="1600" b="0" dirty="0" err="1">
                <a:latin typeface="Open Sans" panose="020B0606030504020204" pitchFamily="34" charset="0"/>
                <a:ea typeface="Open Sans" panose="020B0606030504020204" pitchFamily="34" charset="0"/>
                <a:cs typeface="Open Sans" panose="020B0606030504020204" pitchFamily="34" charset="0"/>
              </a:rPr>
              <a:t>Belkacemi</a:t>
            </a:r>
            <a:r>
              <a:rPr lang="en-GB" sz="1600" b="0" dirty="0">
                <a:latin typeface="Open Sans" panose="020B0606030504020204" pitchFamily="34" charset="0"/>
                <a:ea typeface="Open Sans" panose="020B0606030504020204" pitchFamily="34" charset="0"/>
                <a:cs typeface="Open Sans" panose="020B0606030504020204" pitchFamily="34" charset="0"/>
              </a:rPr>
              <a:t>, J. </a:t>
            </a:r>
            <a:r>
              <a:rPr lang="en-GB" sz="1600" b="0" dirty="0" err="1">
                <a:latin typeface="Open Sans" panose="020B0606030504020204" pitchFamily="34" charset="0"/>
                <a:ea typeface="Open Sans" panose="020B0606030504020204" pitchFamily="34" charset="0"/>
                <a:cs typeface="Open Sans" panose="020B0606030504020204" pitchFamily="34" charset="0"/>
              </a:rPr>
              <a:t>Malley</a:t>
            </a:r>
            <a:r>
              <a:rPr lang="en-GB" sz="1600" b="0" dirty="0">
                <a:latin typeface="Open Sans" panose="020B0606030504020204" pitchFamily="34" charset="0"/>
                <a:ea typeface="Open Sans" panose="020B0606030504020204" pitchFamily="34" charset="0"/>
                <a:cs typeface="Open Sans" panose="020B0606030504020204" pitchFamily="34" charset="0"/>
              </a:rPr>
              <a:t>, (eds.)]. In press.</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hlinkClick r:id="rId4"/>
              </a:rPr>
              <a:t>https://www.ipcc.ch/report/ar5/wg2/</a:t>
            </a:r>
            <a:r>
              <a:rPr lang="en-GB" sz="1600" b="0" dirty="0">
                <a:latin typeface="Open Sans" panose="020B0606030504020204" pitchFamily="34" charset="0"/>
                <a:ea typeface="Open Sans" panose="020B0606030504020204" pitchFamily="34" charset="0"/>
                <a:cs typeface="Open Sans" panose="020B0606030504020204" pitchFamily="34" charset="0"/>
              </a:rPr>
              <a:t> </a:t>
            </a: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14</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6423401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10.3 Climate change adaptation</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4" name="Content Placeholder 2"/>
          <p:cNvSpPr txBox="1">
            <a:spLocks/>
          </p:cNvSpPr>
          <p:nvPr/>
        </p:nvSpPr>
        <p:spPr>
          <a:xfrm>
            <a:off x="663575" y="2509041"/>
            <a:ext cx="6524457" cy="3535244"/>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Adaptation measures prepare us to face impending climatic change with low regrets </a:t>
            </a:r>
            <a:endParaRPr lang="en-US"/>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Adaptation analysis starts with representing the climatic impacts</a:t>
            </a:r>
          </a:p>
          <a:p>
            <a:pPr marL="697865" lvl="1" indent="-342265"/>
            <a:r>
              <a:rPr lang="en-GB" sz="1800">
                <a:latin typeface="Open Sans"/>
                <a:ea typeface="Open Sans"/>
                <a:cs typeface="Open Sans"/>
              </a:rPr>
              <a:t>Precipitation, hydrological balances, etc.</a:t>
            </a:r>
          </a:p>
          <a:p>
            <a:pPr marL="697865" lvl="1" indent="-342265"/>
            <a:r>
              <a:rPr lang="en-GB" sz="1800">
                <a:latin typeface="Open Sans" panose="020B0606030504020204" pitchFamily="34" charset="0"/>
                <a:ea typeface="Open Sans" panose="020B0606030504020204" pitchFamily="34" charset="0"/>
                <a:cs typeface="Open Sans" panose="020B0606030504020204" pitchFamily="34" charset="0"/>
              </a:rPr>
              <a:t>Crop yield response</a:t>
            </a:r>
          </a:p>
          <a:p>
            <a:pPr marL="697865" lvl="1" indent="-342265"/>
            <a:r>
              <a:rPr lang="en-GB" sz="1800">
                <a:latin typeface="Open Sans" panose="020B0606030504020204" pitchFamily="34" charset="0"/>
                <a:ea typeface="Open Sans" panose="020B0606030504020204" pitchFamily="34" charset="0"/>
                <a:cs typeface="Open Sans" panose="020B0606030504020204" pitchFamily="34" charset="0"/>
              </a:rPr>
              <a:t>Variability in hydropower generation</a:t>
            </a:r>
          </a:p>
          <a:p>
            <a:pPr marL="342265" indent="-342265">
              <a:buFont typeface="Arial" panose="020B0604020202020204" pitchFamily="34" charset="0"/>
              <a:buChar char="•"/>
            </a:pPr>
            <a:r>
              <a:rPr lang="en-GB" sz="1800">
                <a:latin typeface="Open Sans"/>
                <a:ea typeface="Open Sans"/>
                <a:cs typeface="Open Sans"/>
              </a:rPr>
              <a:t>Adaptation response, in most cases, can be evaluated by the change in costs </a:t>
            </a:r>
            <a:endParaRPr lang="en-GB" sz="1800">
              <a:latin typeface="Open Sans" panose="020B0606030504020204" pitchFamily="34" charset="0"/>
              <a:ea typeface="Open Sans" panose="020B0606030504020204" pitchFamily="34" charset="0"/>
              <a:cs typeface="Open Sans" panose="020B0606030504020204" pitchFamily="34" charset="0"/>
            </a:endParaRPr>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The difference in costs between the baseline scenario and the climate change scenario can be attributed as the cost of adaptation to climate change </a:t>
            </a:r>
          </a:p>
          <a:p>
            <a:pPr marL="342265" indent="-342265">
              <a:buFont typeface="Arial" panose="020B0604020202020204" pitchFamily="34" charset="0"/>
              <a:buChar char="•"/>
            </a:pPr>
            <a:endParaRPr lang="en-GB" sz="180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B7D2E7D-3917-4596-87D2-782DD03C88F0}"/>
              </a:ext>
            </a:extLst>
          </p:cNvPr>
          <p:cNvSpPr txBox="1"/>
          <p:nvPr/>
        </p:nvSpPr>
        <p:spPr>
          <a:xfrm>
            <a:off x="7970392" y="5989569"/>
            <a:ext cx="4054057"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climate change adaptation by Tommaso Sansone, licensed under  CC0, available via Wikimedia Commons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8032" y="2509041"/>
            <a:ext cx="4223071" cy="2820879"/>
          </a:xfrm>
          <a:prstGeom prst="rect">
            <a:avLst/>
          </a:prstGeom>
        </p:spPr>
      </p:pic>
      <p:sp>
        <p:nvSpPr>
          <p:cNvPr id="9" name="Text Placeholder 6">
            <a:extLst>
              <a:ext uri="{FF2B5EF4-FFF2-40B4-BE49-F238E27FC236}">
                <a16:creationId xmlns:a16="http://schemas.microsoft.com/office/drawing/2014/main" id="{0DDB6733-44C8-F945-838F-9C42ED3F6E38}"/>
              </a:ext>
            </a:extLst>
          </p:cNvPr>
          <p:cNvSpPr>
            <a:spLocks noGrp="1"/>
          </p:cNvSpPr>
          <p:nvPr>
            <p:ph type="body" sz="quarter" idx="15"/>
          </p:nvPr>
        </p:nvSpPr>
        <p:spPr>
          <a:xfrm>
            <a:off x="663574" y="2016027"/>
            <a:ext cx="6346825" cy="439247"/>
          </a:xfrm>
        </p:spPr>
        <p:txBody>
          <a:bodyPr>
            <a:noAutofit/>
          </a:bodyPr>
          <a:lstStyle/>
          <a:p>
            <a:r>
              <a:rPr lang="en-GB">
                <a:latin typeface="Open Sans SemiBold"/>
                <a:ea typeface="Open Sans SemiBold"/>
                <a:cs typeface="Open Sans SemiBold"/>
              </a:rPr>
              <a:t>What is adaptation and how it is measured?</a:t>
            </a:r>
            <a:endParaRPr lang="en-US">
              <a:latin typeface="Open Sans SemiBold"/>
              <a:ea typeface="Open Sans SemiBold"/>
              <a:cs typeface="Open Sans SemiBold"/>
            </a:endParaRPr>
          </a:p>
        </p:txBody>
      </p:sp>
      <p:sp>
        <p:nvSpPr>
          <p:cNvPr id="10" name="Oval 9">
            <a:extLst>
              <a:ext uri="{FF2B5EF4-FFF2-40B4-BE49-F238E27FC236}">
                <a16:creationId xmlns:a16="http://schemas.microsoft.com/office/drawing/2014/main" id="{44A7410F-AA62-3641-ADCD-E7882C14BB51}"/>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15.mp3" descr="Lecture10_Slide15.mp3">
            <a:hlinkClick r:id="" action="ppaction://media"/>
            <a:extLst>
              <a:ext uri="{FF2B5EF4-FFF2-40B4-BE49-F238E27FC236}">
                <a16:creationId xmlns:a16="http://schemas.microsoft.com/office/drawing/2014/main" id="{86389629-9A54-7C49-B828-7AB4415F7D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24522348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10.3 Climate change adaptation</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014011" y="5994951"/>
            <a:ext cx="4364430"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IPCC, Assessment report 5, Working group II, Summary to policymakers  available for free use without request (left &amp; right)</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09" t="401" r="309" b="37055"/>
          <a:stretch/>
        </p:blipFill>
        <p:spPr>
          <a:xfrm>
            <a:off x="625547" y="2538217"/>
            <a:ext cx="5258296" cy="386353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2249" t="63771" b="1"/>
          <a:stretch/>
        </p:blipFill>
        <p:spPr>
          <a:xfrm>
            <a:off x="8467022" y="2331020"/>
            <a:ext cx="2787598" cy="2484537"/>
          </a:xfrm>
          <a:prstGeom prst="rect">
            <a:avLst/>
          </a:prstGeom>
        </p:spPr>
      </p:pic>
      <p:sp>
        <p:nvSpPr>
          <p:cNvPr id="10" name="Content Placeholder 2"/>
          <p:cNvSpPr txBox="1">
            <a:spLocks/>
          </p:cNvSpPr>
          <p:nvPr/>
        </p:nvSpPr>
        <p:spPr>
          <a:xfrm>
            <a:off x="6164579" y="2522977"/>
            <a:ext cx="2271963" cy="2407163"/>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b="1">
                <a:latin typeface="Open Sans Semibold" panose="020B0606030504020204" pitchFamily="34" charset="0"/>
                <a:ea typeface="Open Sans Semibold" panose="020B0606030504020204" pitchFamily="34" charset="0"/>
                <a:cs typeface="Open Sans Semibold" panose="020B0606030504020204" pitchFamily="34" charset="0"/>
              </a:rPr>
              <a:t>The impact of climate change is varied across</a:t>
            </a:r>
          </a:p>
          <a:p>
            <a:pPr marL="698482" lvl="1" indent="-342882"/>
            <a:r>
              <a:rPr lang="en-GB" sz="1800">
                <a:latin typeface="Open Sans" panose="020B0606030504020204" pitchFamily="34" charset="0"/>
                <a:ea typeface="Open Sans" panose="020B0606030504020204" pitchFamily="34" charset="0"/>
                <a:cs typeface="Open Sans" panose="020B0606030504020204" pitchFamily="34" charset="0"/>
              </a:rPr>
              <a:t>Geographic regions</a:t>
            </a:r>
          </a:p>
          <a:p>
            <a:pPr marL="698482" lvl="1" indent="-342882"/>
            <a:r>
              <a:rPr lang="en-GB" sz="1800">
                <a:latin typeface="Open Sans" panose="020B0606030504020204" pitchFamily="34" charset="0"/>
                <a:ea typeface="Open Sans" panose="020B0606030504020204" pitchFamily="34" charset="0"/>
                <a:cs typeface="Open Sans" panose="020B0606030504020204" pitchFamily="34" charset="0"/>
              </a:rPr>
              <a:t>Resource systems</a:t>
            </a:r>
          </a:p>
        </p:txBody>
      </p:sp>
      <p:sp>
        <p:nvSpPr>
          <p:cNvPr id="11" name="Text Placeholder 6">
            <a:extLst>
              <a:ext uri="{FF2B5EF4-FFF2-40B4-BE49-F238E27FC236}">
                <a16:creationId xmlns:a16="http://schemas.microsoft.com/office/drawing/2014/main" id="{5BDA3D56-600D-0744-98DA-719FC6D0C356}"/>
              </a:ext>
            </a:extLst>
          </p:cNvPr>
          <p:cNvSpPr>
            <a:spLocks noGrp="1"/>
          </p:cNvSpPr>
          <p:nvPr>
            <p:ph type="body" sz="quarter" idx="15"/>
          </p:nvPr>
        </p:nvSpPr>
        <p:spPr>
          <a:xfrm>
            <a:off x="663574" y="2016027"/>
            <a:ext cx="5432425" cy="439247"/>
          </a:xfrm>
        </p:spPr>
        <p:txBody>
          <a:bodyPr>
            <a:noAutofit/>
          </a:bodyPr>
          <a:lstStyle/>
          <a:p>
            <a:r>
              <a:rPr lang="en-US"/>
              <a:t>Impacts are varied and diverse</a:t>
            </a:r>
          </a:p>
        </p:txBody>
      </p:sp>
      <p:sp>
        <p:nvSpPr>
          <p:cNvPr id="12" name="Oval 11">
            <a:extLst>
              <a:ext uri="{FF2B5EF4-FFF2-40B4-BE49-F238E27FC236}">
                <a16:creationId xmlns:a16="http://schemas.microsoft.com/office/drawing/2014/main" id="{7D1A2D15-6C92-A646-B2C8-7F4F6267D728}"/>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0_Slide16.mp3" descr="Lecture10_Slide16.mp3">
            <a:hlinkClick r:id="" action="ppaction://media"/>
            <a:extLst>
              <a:ext uri="{FF2B5EF4-FFF2-40B4-BE49-F238E27FC236}">
                <a16:creationId xmlns:a16="http://schemas.microsoft.com/office/drawing/2014/main" id="{6A4F0EB8-D49C-1F4F-96B6-B2FAEC7267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11697969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10.3 Climate change adaptation</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2"/>
          <p:cNvSpPr txBox="1">
            <a:spLocks/>
          </p:cNvSpPr>
          <p:nvPr/>
        </p:nvSpPr>
        <p:spPr>
          <a:xfrm>
            <a:off x="6776669" y="5343884"/>
            <a:ext cx="4596112" cy="24411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Adaptation response is site specific</a:t>
            </a:r>
          </a:p>
        </p:txBody>
      </p:sp>
      <p:grpSp>
        <p:nvGrpSpPr>
          <p:cNvPr id="5" name="Group 4"/>
          <p:cNvGrpSpPr/>
          <p:nvPr/>
        </p:nvGrpSpPr>
        <p:grpSpPr>
          <a:xfrm>
            <a:off x="773846" y="2727845"/>
            <a:ext cx="5204565" cy="3619153"/>
            <a:chOff x="206307" y="3101672"/>
            <a:chExt cx="6038176" cy="4338465"/>
          </a:xfrm>
        </p:grpSpPr>
        <p:pic>
          <p:nvPicPr>
            <p:cNvPr id="28" name="Picture 27"/>
            <p:cNvPicPr>
              <a:picLocks noChangeAspect="1"/>
            </p:cNvPicPr>
            <p:nvPr/>
          </p:nvPicPr>
          <p:blipFill>
            <a:blip r:embed="rId5"/>
            <a:stretch>
              <a:fillRect/>
            </a:stretch>
          </p:blipFill>
          <p:spPr>
            <a:xfrm>
              <a:off x="206307" y="3101672"/>
              <a:ext cx="6038176" cy="4338465"/>
            </a:xfrm>
            <a:prstGeom prst="rect">
              <a:avLst/>
            </a:prstGeom>
          </p:spPr>
        </p:pic>
        <p:sp>
          <p:nvSpPr>
            <p:cNvPr id="30" name="Rectangle 29"/>
            <p:cNvSpPr/>
            <p:nvPr/>
          </p:nvSpPr>
          <p:spPr>
            <a:xfrm>
              <a:off x="4068127" y="3700235"/>
              <a:ext cx="2098057" cy="1052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1" name="Picture 30"/>
          <p:cNvPicPr>
            <a:picLocks noChangeAspect="1"/>
          </p:cNvPicPr>
          <p:nvPr/>
        </p:nvPicPr>
        <p:blipFill>
          <a:blip r:embed="rId6"/>
          <a:stretch>
            <a:fillRect/>
          </a:stretch>
        </p:blipFill>
        <p:spPr>
          <a:xfrm>
            <a:off x="6627943" y="2960749"/>
            <a:ext cx="4425604" cy="2176735"/>
          </a:xfrm>
          <a:prstGeom prst="rect">
            <a:avLst/>
          </a:prstGeom>
        </p:spPr>
      </p:pic>
      <p:sp>
        <p:nvSpPr>
          <p:cNvPr id="12" name="Text Placeholder 6">
            <a:extLst>
              <a:ext uri="{FF2B5EF4-FFF2-40B4-BE49-F238E27FC236}">
                <a16:creationId xmlns:a16="http://schemas.microsoft.com/office/drawing/2014/main" id="{6D0B705E-7E6E-C14F-8135-5FD7F22F853F}"/>
              </a:ext>
            </a:extLst>
          </p:cNvPr>
          <p:cNvSpPr>
            <a:spLocks noGrp="1"/>
          </p:cNvSpPr>
          <p:nvPr>
            <p:ph type="body" sz="quarter" idx="15"/>
          </p:nvPr>
        </p:nvSpPr>
        <p:spPr>
          <a:xfrm>
            <a:off x="663574" y="2016027"/>
            <a:ext cx="7238366" cy="439247"/>
          </a:xfrm>
        </p:spPr>
        <p:txBody>
          <a:bodyPr>
            <a:noAutofit/>
          </a:bodyPr>
          <a:lstStyle/>
          <a:p>
            <a:r>
              <a:rPr lang="en-US"/>
              <a:t>Adaptation response is varied and diverse</a:t>
            </a:r>
          </a:p>
        </p:txBody>
      </p:sp>
      <p:sp>
        <p:nvSpPr>
          <p:cNvPr id="13" name="TextBox 12">
            <a:extLst>
              <a:ext uri="{FF2B5EF4-FFF2-40B4-BE49-F238E27FC236}">
                <a16:creationId xmlns:a16="http://schemas.microsoft.com/office/drawing/2014/main" id="{1EE2FCE8-5145-FB43-A4EB-47E900EDFC51}"/>
              </a:ext>
            </a:extLst>
          </p:cNvPr>
          <p:cNvSpPr txBox="1"/>
          <p:nvPr/>
        </p:nvSpPr>
        <p:spPr>
          <a:xfrm>
            <a:off x="6014011" y="5994951"/>
            <a:ext cx="4364430"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IPCC, Assessment report 5, Working group II, Summary to policymakers  available for free use without request (left &amp; right)</a:t>
            </a:r>
          </a:p>
        </p:txBody>
      </p:sp>
      <p:sp>
        <p:nvSpPr>
          <p:cNvPr id="14" name="Oval 13">
            <a:extLst>
              <a:ext uri="{FF2B5EF4-FFF2-40B4-BE49-F238E27FC236}">
                <a16:creationId xmlns:a16="http://schemas.microsoft.com/office/drawing/2014/main" id="{5E42FDB8-3EF9-994C-BE98-708540765EE6}"/>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17.mp3" descr="Lecture10_Slide17.mp3">
            <a:hlinkClick r:id="" action="ppaction://media"/>
            <a:extLst>
              <a:ext uri="{FF2B5EF4-FFF2-40B4-BE49-F238E27FC236}">
                <a16:creationId xmlns:a16="http://schemas.microsoft.com/office/drawing/2014/main" id="{B6CAF554-C739-ED46-AED1-160FE26AEA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25639867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10.3 Climate change adaptation</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p:cNvSpPr/>
          <p:nvPr/>
        </p:nvSpPr>
        <p:spPr>
          <a:xfrm>
            <a:off x="4103301" y="3138318"/>
            <a:ext cx="1868741" cy="907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521" y="2786385"/>
            <a:ext cx="5213521" cy="3618079"/>
          </a:xfrm>
          <a:prstGeom prst="rect">
            <a:avLst/>
          </a:prstGeom>
        </p:spPr>
      </p:pic>
      <p:sp>
        <p:nvSpPr>
          <p:cNvPr id="14" name="Content Placeholder 2"/>
          <p:cNvSpPr txBox="1">
            <a:spLocks/>
          </p:cNvSpPr>
          <p:nvPr/>
        </p:nvSpPr>
        <p:spPr>
          <a:xfrm>
            <a:off x="6460575" y="2702803"/>
            <a:ext cx="4972904" cy="2103908"/>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Our policy responses will decide the resilience of our resource systems to climate change</a:t>
            </a:r>
            <a:endParaRPr lang="en-US"/>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Sometimes resilience might be to find a middle ground</a:t>
            </a:r>
          </a:p>
          <a:p>
            <a:pPr marL="342265" indent="-342265">
              <a:buFont typeface="Arial" panose="020B0604020202020204" pitchFamily="34" charset="0"/>
              <a:buChar char="•"/>
            </a:pPr>
            <a:r>
              <a:rPr lang="en-GB" sz="1800">
                <a:latin typeface="Open Sans"/>
                <a:ea typeface="Open Sans"/>
                <a:cs typeface="Open Sans"/>
              </a:rPr>
              <a:t>It may be that we will still have to depend on fossil fuels but in a sustainable manner</a:t>
            </a:r>
          </a:p>
        </p:txBody>
      </p:sp>
      <p:sp>
        <p:nvSpPr>
          <p:cNvPr id="10" name="Text Placeholder 6">
            <a:extLst>
              <a:ext uri="{FF2B5EF4-FFF2-40B4-BE49-F238E27FC236}">
                <a16:creationId xmlns:a16="http://schemas.microsoft.com/office/drawing/2014/main" id="{604FA5C0-EE6C-FF40-9F09-C92A12D6B545}"/>
              </a:ext>
            </a:extLst>
          </p:cNvPr>
          <p:cNvSpPr>
            <a:spLocks noGrp="1"/>
          </p:cNvSpPr>
          <p:nvPr>
            <p:ph type="body" sz="quarter" idx="15"/>
          </p:nvPr>
        </p:nvSpPr>
        <p:spPr>
          <a:xfrm>
            <a:off x="663574" y="2016027"/>
            <a:ext cx="2475866" cy="439247"/>
          </a:xfrm>
        </p:spPr>
        <p:txBody>
          <a:bodyPr>
            <a:noAutofit/>
          </a:bodyPr>
          <a:lstStyle/>
          <a:p>
            <a:r>
              <a:rPr lang="en-US"/>
              <a:t>Climate resilience</a:t>
            </a:r>
          </a:p>
        </p:txBody>
      </p:sp>
      <p:sp>
        <p:nvSpPr>
          <p:cNvPr id="11" name="TextBox 10">
            <a:extLst>
              <a:ext uri="{FF2B5EF4-FFF2-40B4-BE49-F238E27FC236}">
                <a16:creationId xmlns:a16="http://schemas.microsoft.com/office/drawing/2014/main" id="{2478932C-499A-5546-BFF5-0D6072C833D5}"/>
              </a:ext>
            </a:extLst>
          </p:cNvPr>
          <p:cNvSpPr txBox="1"/>
          <p:nvPr/>
        </p:nvSpPr>
        <p:spPr>
          <a:xfrm>
            <a:off x="6014011" y="5994951"/>
            <a:ext cx="4364430"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IPCC, Assessment report 5, Working group II, Summary to policymakers  available for free use without request (left &amp; right)</a:t>
            </a:r>
          </a:p>
        </p:txBody>
      </p:sp>
      <p:sp>
        <p:nvSpPr>
          <p:cNvPr id="12" name="Oval 11">
            <a:extLst>
              <a:ext uri="{FF2B5EF4-FFF2-40B4-BE49-F238E27FC236}">
                <a16:creationId xmlns:a16="http://schemas.microsoft.com/office/drawing/2014/main" id="{7A41240C-5914-5347-A291-FF65DBBB4E10}"/>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18.mp3" descr="Lecture10_Slide18.mp3">
            <a:hlinkClick r:id="" action="ppaction://media"/>
            <a:extLst>
              <a:ext uri="{FF2B5EF4-FFF2-40B4-BE49-F238E27FC236}">
                <a16:creationId xmlns:a16="http://schemas.microsoft.com/office/drawing/2014/main" id="{EBC239F9-62FB-4346-8F17-C473384F93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33752055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10.3 Climate change adaptation</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8593328" y="6149127"/>
            <a:ext cx="2130071" cy="246221"/>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Author’s interpretation</a:t>
            </a:r>
          </a:p>
        </p:txBody>
      </p:sp>
      <p:sp>
        <p:nvSpPr>
          <p:cNvPr id="30" name="Rectangle 29"/>
          <p:cNvSpPr/>
          <p:nvPr/>
        </p:nvSpPr>
        <p:spPr>
          <a:xfrm>
            <a:off x="4103301" y="3138318"/>
            <a:ext cx="1868741" cy="907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a:stretch>
            <a:fillRect/>
          </a:stretch>
        </p:blipFill>
        <p:spPr>
          <a:xfrm>
            <a:off x="2295660" y="2525587"/>
            <a:ext cx="8212024" cy="3755461"/>
          </a:xfrm>
          <a:prstGeom prst="rect">
            <a:avLst/>
          </a:prstGeom>
        </p:spPr>
      </p:pic>
      <p:sp>
        <p:nvSpPr>
          <p:cNvPr id="9" name="Text Placeholder 6">
            <a:extLst>
              <a:ext uri="{FF2B5EF4-FFF2-40B4-BE49-F238E27FC236}">
                <a16:creationId xmlns:a16="http://schemas.microsoft.com/office/drawing/2014/main" id="{2CDB9DC6-B42C-0A40-9136-981D24ED8A94}"/>
              </a:ext>
            </a:extLst>
          </p:cNvPr>
          <p:cNvSpPr>
            <a:spLocks noGrp="1"/>
          </p:cNvSpPr>
          <p:nvPr>
            <p:ph type="body" sz="quarter" idx="15"/>
          </p:nvPr>
        </p:nvSpPr>
        <p:spPr>
          <a:xfrm>
            <a:off x="663574" y="2016027"/>
            <a:ext cx="4007486" cy="439247"/>
          </a:xfrm>
        </p:spPr>
        <p:txBody>
          <a:bodyPr>
            <a:noAutofit/>
          </a:bodyPr>
          <a:lstStyle/>
          <a:p>
            <a:r>
              <a:rPr lang="en-US"/>
              <a:t>Adaptation in CLEWs</a:t>
            </a:r>
          </a:p>
        </p:txBody>
      </p:sp>
      <p:sp>
        <p:nvSpPr>
          <p:cNvPr id="10" name="Oval 9">
            <a:extLst>
              <a:ext uri="{FF2B5EF4-FFF2-40B4-BE49-F238E27FC236}">
                <a16:creationId xmlns:a16="http://schemas.microsoft.com/office/drawing/2014/main" id="{A3FD9A36-979A-514C-BAA4-C086DEDC90B5}"/>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19.mp3" descr="Lecture10_Slide19.mp3">
            <a:hlinkClick r:id="" action="ppaction://media"/>
            <a:extLst>
              <a:ext uri="{FF2B5EF4-FFF2-40B4-BE49-F238E27FC236}">
                <a16:creationId xmlns:a16="http://schemas.microsoft.com/office/drawing/2014/main" id="{AA5C11C6-987D-B24F-8870-FF04A3E5D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6814"/>
            <a:ext cx="812800" cy="812800"/>
          </a:xfrm>
          <a:prstGeom prst="rect">
            <a:avLst/>
          </a:prstGeom>
        </p:spPr>
      </p:pic>
    </p:spTree>
    <p:extLst>
      <p:ext uri="{BB962C8B-B14F-4D97-AF65-F5344CB8AC3E}">
        <p14:creationId xmlns:p14="http://schemas.microsoft.com/office/powerpoint/2010/main" val="37941041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880" y="714709"/>
            <a:ext cx="9457150" cy="1325563"/>
          </a:xfrm>
        </p:spPr>
        <p:txBody>
          <a:bodyPr/>
          <a:lstStyle/>
          <a:p>
            <a:r>
              <a:rPr lang="en-US"/>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a:xfrm>
            <a:off x="663880" y="2616617"/>
            <a:ext cx="10514556" cy="3421930"/>
          </a:xfrm>
        </p:spPr>
        <p:txBody>
          <a:bodyPr vert="horz" lIns="91440" tIns="45720" rIns="91440" bIns="45720" rtlCol="0" anchor="t">
            <a:normAutofit/>
          </a:bodyPr>
          <a:lstStyle/>
          <a:p>
            <a:r>
              <a:rPr lang="en-US" b="0">
                <a:latin typeface="Open Sans" panose="020B0606030504020204" pitchFamily="34" charset="0"/>
                <a:ea typeface="Open Sans" panose="020B0606030504020204" pitchFamily="34" charset="0"/>
                <a:cs typeface="Open Sans" panose="020B0606030504020204" pitchFamily="34" charset="0"/>
              </a:rPr>
              <a:t>ILO1: Understand the impact of climate change on key resource systems</a:t>
            </a:r>
          </a:p>
          <a:p>
            <a:r>
              <a:rPr lang="en-US" b="0">
                <a:latin typeface="Open Sans"/>
                <a:ea typeface="Open Sans"/>
                <a:cs typeface="Open Sans"/>
              </a:rPr>
              <a:t>ILO2: Understand the importance of climate change adaptation</a:t>
            </a:r>
          </a:p>
          <a:p>
            <a:r>
              <a:rPr lang="en-US" b="0">
                <a:latin typeface="Open Sans" panose="020B0606030504020204" pitchFamily="34" charset="0"/>
                <a:ea typeface="Open Sans" panose="020B0606030504020204" pitchFamily="34" charset="0"/>
                <a:cs typeface="Open Sans" panose="020B0606030504020204" pitchFamily="34" charset="0"/>
              </a:rPr>
              <a:t>ILO3: Learn about CLEWs case studies that focus on climate change mitigation</a:t>
            </a:r>
          </a:p>
          <a:p>
            <a:endParaRPr lang="en-US"/>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fld id="{709224B1-416C-A648-9EFE-8567A5B13899}" type="slidenum">
              <a:rPr lang="en-US" smtClean="0"/>
              <a:pPr/>
              <a:t>2</a:t>
            </a:fld>
            <a:endParaRPr lang="en-US"/>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63575" y="2042003"/>
            <a:ext cx="4535680" cy="446943"/>
          </a:xfrm>
        </p:spPr>
        <p:txBody>
          <a:bodyPr>
            <a:noAutofit/>
          </a:bodyPr>
          <a:lstStyle/>
          <a:p>
            <a:r>
              <a:rPr lang="en-US">
                <a:latin typeface="Open Sans SemiBold"/>
                <a:ea typeface="Open Sans SemiBold"/>
                <a:cs typeface="Open Sans SemiBold"/>
              </a:rPr>
              <a:t>By the end of this lecture, you will:</a:t>
            </a:r>
          </a:p>
        </p:txBody>
      </p:sp>
      <p:sp>
        <p:nvSpPr>
          <p:cNvPr id="6" name="Oval 5">
            <a:extLst>
              <a:ext uri="{FF2B5EF4-FFF2-40B4-BE49-F238E27FC236}">
                <a16:creationId xmlns:a16="http://schemas.microsoft.com/office/drawing/2014/main" id="{4385C0A2-921A-A64D-83B9-BEB11E423372}"/>
              </a:ext>
            </a:extLst>
          </p:cNvPr>
          <p:cNvSpPr/>
          <p:nvPr/>
        </p:nvSpPr>
        <p:spPr>
          <a:xfrm>
            <a:off x="6037217" y="130994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2.mp3" descr="Lecture10_Slide2.mp3">
            <a:hlinkClick r:id="" action="ppaction://media"/>
            <a:extLst>
              <a:ext uri="{FF2B5EF4-FFF2-40B4-BE49-F238E27FC236}">
                <a16:creationId xmlns:a16="http://schemas.microsoft.com/office/drawing/2014/main" id="{8FBF13CE-717E-6249-9A21-FDDD2F3289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8582" y="1391958"/>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Lecture 10.3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7009461" cy="1679080"/>
          </a:xfrm>
        </p:spPr>
        <p:txBody>
          <a:bodyPr>
            <a:normAutofit/>
          </a:bodyPr>
          <a:lstStyle/>
          <a:p>
            <a:pPr marL="457200" indent="-457200">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rPr>
              <a:t>Folke C. Resilience: The emergence of a perspective for social–ecological systems analyses. Glob Environ Change 2006;16:253–67. https://doi.org/10.1016/j.gloenvcha.2006.04.002.</a:t>
            </a:r>
          </a:p>
          <a:p>
            <a:pPr marL="457200" indent="-457200" algn="just">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hlinkClick r:id="rId3"/>
              </a:rPr>
              <a:t>https://www.ipcc.ch/report/ar5/wg2/</a:t>
            </a:r>
            <a:endParaRPr lang="en-GB"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20</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3965634"/>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10.4 CLEWs Examples</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3462951" y="67757"/>
            <a:ext cx="6809105"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410250" y="5836300"/>
            <a:ext cx="5098973"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Sridharan V, et al. Resilience of the Eastern African electricity sector to climate driven changes in hydropower generation. Nat Commun 2019;10:302. doi:10.1038/s41467-018-08275-7 (Author’s work)</a:t>
            </a:r>
          </a:p>
        </p:txBody>
      </p:sp>
      <p:grpSp>
        <p:nvGrpSpPr>
          <p:cNvPr id="4" name="Group 3"/>
          <p:cNvGrpSpPr/>
          <p:nvPr/>
        </p:nvGrpSpPr>
        <p:grpSpPr>
          <a:xfrm>
            <a:off x="745212" y="2790628"/>
            <a:ext cx="5289828" cy="3627448"/>
            <a:chOff x="516221" y="2780856"/>
            <a:chExt cx="5289828" cy="3627448"/>
          </a:xfrm>
        </p:grpSpPr>
        <p:grpSp>
          <p:nvGrpSpPr>
            <p:cNvPr id="51" name="Group 50"/>
            <p:cNvGrpSpPr/>
            <p:nvPr/>
          </p:nvGrpSpPr>
          <p:grpSpPr>
            <a:xfrm>
              <a:off x="797939" y="2780856"/>
              <a:ext cx="4928027" cy="3627448"/>
              <a:chOff x="797939" y="2787915"/>
              <a:chExt cx="4928027" cy="3627448"/>
            </a:xfrm>
          </p:grpSpPr>
          <p:pic>
            <p:nvPicPr>
              <p:cNvPr id="52" name="Picture 51"/>
              <p:cNvPicPr>
                <a:picLocks noChangeAspect="1"/>
              </p:cNvPicPr>
              <p:nvPr/>
            </p:nvPicPr>
            <p:blipFill>
              <a:blip r:embed="rId5"/>
              <a:stretch>
                <a:fillRect/>
              </a:stretch>
            </p:blipFill>
            <p:spPr>
              <a:xfrm>
                <a:off x="797939" y="3116740"/>
                <a:ext cx="4928027" cy="3298623"/>
              </a:xfrm>
              <a:prstGeom prst="rect">
                <a:avLst/>
              </a:prstGeom>
            </p:spPr>
          </p:pic>
          <p:sp>
            <p:nvSpPr>
              <p:cNvPr id="53" name="TextBox 52"/>
              <p:cNvSpPr txBox="1"/>
              <p:nvPr/>
            </p:nvSpPr>
            <p:spPr>
              <a:xfrm>
                <a:off x="833935" y="2787915"/>
                <a:ext cx="3668753" cy="276999"/>
              </a:xfrm>
              <a:prstGeom prst="rect">
                <a:avLst/>
              </a:prstGeom>
              <a:noFill/>
            </p:spPr>
            <p:txBody>
              <a:bodyPr wrap="square" rtlCol="0">
                <a:spAutoFit/>
              </a:bodyPr>
              <a:lstStyle/>
              <a:p>
                <a:r>
                  <a:rPr lang="en-GB" sz="1200" b="1" u="sng"/>
                  <a:t>Climate Moisture Index (CMI)</a:t>
                </a:r>
              </a:p>
            </p:txBody>
          </p:sp>
        </p:grpSp>
        <p:grpSp>
          <p:nvGrpSpPr>
            <p:cNvPr id="54" name="Group 53"/>
            <p:cNvGrpSpPr/>
            <p:nvPr/>
          </p:nvGrpSpPr>
          <p:grpSpPr>
            <a:xfrm>
              <a:off x="516221" y="4307953"/>
              <a:ext cx="5289828" cy="1729273"/>
              <a:chOff x="168387" y="2361658"/>
              <a:chExt cx="5102130" cy="1729273"/>
            </a:xfrm>
          </p:grpSpPr>
          <p:sp>
            <p:nvSpPr>
              <p:cNvPr id="55" name="Right Brace 54"/>
              <p:cNvSpPr/>
              <p:nvPr/>
            </p:nvSpPr>
            <p:spPr>
              <a:xfrm rot="10800000">
                <a:off x="270771" y="3262817"/>
                <a:ext cx="329572" cy="828114"/>
              </a:xfrm>
              <a:prstGeom prst="rightBrace">
                <a:avLst>
                  <a:gd name="adj1" fmla="val 41745"/>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6" name="TextBox 55"/>
              <p:cNvSpPr txBox="1"/>
              <p:nvPr/>
            </p:nvSpPr>
            <p:spPr>
              <a:xfrm rot="16200000">
                <a:off x="-329796" y="2859841"/>
                <a:ext cx="1263535" cy="267170"/>
              </a:xfrm>
              <a:prstGeom prst="rect">
                <a:avLst/>
              </a:prstGeom>
              <a:noFill/>
            </p:spPr>
            <p:txBody>
              <a:bodyPr wrap="square" rtlCol="0">
                <a:spAutoFit/>
              </a:bodyPr>
              <a:lstStyle/>
              <a:p>
                <a:r>
                  <a:rPr lang="en-GB" sz="1200"/>
                  <a:t>Nile River Basin</a:t>
                </a:r>
              </a:p>
            </p:txBody>
          </p:sp>
          <p:sp>
            <p:nvSpPr>
              <p:cNvPr id="57" name="Rectangle 56"/>
              <p:cNvSpPr/>
              <p:nvPr/>
            </p:nvSpPr>
            <p:spPr>
              <a:xfrm>
                <a:off x="629724" y="3337473"/>
                <a:ext cx="2284162" cy="32379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629724" y="3672005"/>
                <a:ext cx="3372427" cy="34520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2958506" y="3317417"/>
                <a:ext cx="1287872" cy="307777"/>
              </a:xfrm>
              <a:prstGeom prst="rect">
                <a:avLst/>
              </a:prstGeom>
              <a:noFill/>
            </p:spPr>
            <p:txBody>
              <a:bodyPr wrap="square" rtlCol="0">
                <a:spAutoFit/>
              </a:bodyPr>
              <a:lstStyle/>
              <a:p>
                <a:r>
                  <a:rPr lang="en-GB" sz="1400">
                    <a:solidFill>
                      <a:schemeClr val="accent1"/>
                    </a:solidFill>
                  </a:rPr>
                  <a:t>Blue Nile</a:t>
                </a:r>
              </a:p>
            </p:txBody>
          </p:sp>
          <p:sp>
            <p:nvSpPr>
              <p:cNvPr id="60" name="TextBox 59"/>
              <p:cNvSpPr txBox="1"/>
              <p:nvPr/>
            </p:nvSpPr>
            <p:spPr>
              <a:xfrm>
                <a:off x="3982645" y="3653005"/>
                <a:ext cx="1287872" cy="307777"/>
              </a:xfrm>
              <a:prstGeom prst="rect">
                <a:avLst/>
              </a:prstGeom>
              <a:noFill/>
            </p:spPr>
            <p:txBody>
              <a:bodyPr wrap="square" rtlCol="0">
                <a:spAutoFit/>
              </a:bodyPr>
              <a:lstStyle/>
              <a:p>
                <a:r>
                  <a:rPr lang="en-GB" sz="1400"/>
                  <a:t>White Nile</a:t>
                </a:r>
              </a:p>
            </p:txBody>
          </p:sp>
        </p:grpSp>
      </p:grpSp>
      <p:pic>
        <p:nvPicPr>
          <p:cNvPr id="5216" name="Picture 5215"/>
          <p:cNvPicPr>
            <a:picLocks noChangeAspect="1"/>
          </p:cNvPicPr>
          <p:nvPr/>
        </p:nvPicPr>
        <p:blipFill>
          <a:blip r:embed="rId6"/>
          <a:stretch>
            <a:fillRect/>
          </a:stretch>
        </p:blipFill>
        <p:spPr>
          <a:xfrm>
            <a:off x="6510070" y="2002988"/>
            <a:ext cx="4999153" cy="3731075"/>
          </a:xfrm>
          <a:prstGeom prst="rect">
            <a:avLst/>
          </a:prstGeom>
        </p:spPr>
      </p:pic>
      <p:sp>
        <p:nvSpPr>
          <p:cNvPr id="19" name="Text Placeholder 6">
            <a:extLst>
              <a:ext uri="{FF2B5EF4-FFF2-40B4-BE49-F238E27FC236}">
                <a16:creationId xmlns:a16="http://schemas.microsoft.com/office/drawing/2014/main" id="{12C03B35-8F5D-BC4A-9757-724B6A558D08}"/>
              </a:ext>
            </a:extLst>
          </p:cNvPr>
          <p:cNvSpPr>
            <a:spLocks noGrp="1"/>
          </p:cNvSpPr>
          <p:nvPr>
            <p:ph type="body" sz="quarter" idx="15"/>
          </p:nvPr>
        </p:nvSpPr>
        <p:spPr>
          <a:xfrm>
            <a:off x="663574" y="2016027"/>
            <a:ext cx="4502786" cy="439247"/>
          </a:xfrm>
        </p:spPr>
        <p:txBody>
          <a:bodyPr>
            <a:noAutofit/>
          </a:bodyPr>
          <a:lstStyle/>
          <a:p>
            <a:r>
              <a:rPr lang="en-US"/>
              <a:t>Climate resilience in East Africa</a:t>
            </a:r>
          </a:p>
        </p:txBody>
      </p:sp>
      <p:sp>
        <p:nvSpPr>
          <p:cNvPr id="22" name="Oval 21">
            <a:extLst>
              <a:ext uri="{FF2B5EF4-FFF2-40B4-BE49-F238E27FC236}">
                <a16:creationId xmlns:a16="http://schemas.microsoft.com/office/drawing/2014/main" id="{CF07D00D-BB0A-FD48-83C2-B58898EDF409}"/>
              </a:ext>
            </a:extLst>
          </p:cNvPr>
          <p:cNvSpPr/>
          <p:nvPr/>
        </p:nvSpPr>
        <p:spPr>
          <a:xfrm>
            <a:off x="6627943" y="73642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21.mp3" descr="Lecture10_Slide21.mp3">
            <a:hlinkClick r:id="" action="ppaction://media"/>
            <a:extLst>
              <a:ext uri="{FF2B5EF4-FFF2-40B4-BE49-F238E27FC236}">
                <a16:creationId xmlns:a16="http://schemas.microsoft.com/office/drawing/2014/main" id="{D14E08BB-A36E-FA4E-9A54-DF973DDD31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9308" y="805334"/>
            <a:ext cx="812800" cy="812800"/>
          </a:xfrm>
          <a:prstGeom prst="rect">
            <a:avLst/>
          </a:prstGeom>
        </p:spPr>
      </p:pic>
    </p:spTree>
    <p:extLst>
      <p:ext uri="{BB962C8B-B14F-4D97-AF65-F5344CB8AC3E}">
        <p14:creationId xmlns:p14="http://schemas.microsoft.com/office/powerpoint/2010/main" val="2699395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10.4 CLEWs Examples</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5"/>
          <a:stretch>
            <a:fillRect/>
          </a:stretch>
        </p:blipFill>
        <p:spPr>
          <a:xfrm>
            <a:off x="875096" y="2556522"/>
            <a:ext cx="5089357" cy="3733525"/>
          </a:xfrm>
          <a:prstGeom prst="rect">
            <a:avLst/>
          </a:prstGeom>
        </p:spPr>
      </p:pic>
      <p:pic>
        <p:nvPicPr>
          <p:cNvPr id="3" name="Picture 2"/>
          <p:cNvPicPr>
            <a:picLocks noChangeAspect="1"/>
          </p:cNvPicPr>
          <p:nvPr/>
        </p:nvPicPr>
        <p:blipFill>
          <a:blip r:embed="rId6"/>
          <a:stretch>
            <a:fillRect/>
          </a:stretch>
        </p:blipFill>
        <p:spPr>
          <a:xfrm>
            <a:off x="6335922" y="2044903"/>
            <a:ext cx="4644975" cy="3689625"/>
          </a:xfrm>
          <a:prstGeom prst="rect">
            <a:avLst/>
          </a:prstGeom>
        </p:spPr>
      </p:pic>
      <p:sp>
        <p:nvSpPr>
          <p:cNvPr id="9" name="Text Placeholder 6">
            <a:extLst>
              <a:ext uri="{FF2B5EF4-FFF2-40B4-BE49-F238E27FC236}">
                <a16:creationId xmlns:a16="http://schemas.microsoft.com/office/drawing/2014/main" id="{9482AC79-B520-4B4D-8386-9450F5D34E6E}"/>
              </a:ext>
            </a:extLst>
          </p:cNvPr>
          <p:cNvSpPr>
            <a:spLocks noGrp="1"/>
          </p:cNvSpPr>
          <p:nvPr>
            <p:ph type="body" sz="quarter" idx="15"/>
          </p:nvPr>
        </p:nvSpPr>
        <p:spPr>
          <a:xfrm>
            <a:off x="663574" y="2016027"/>
            <a:ext cx="4502786" cy="439247"/>
          </a:xfrm>
        </p:spPr>
        <p:txBody>
          <a:bodyPr>
            <a:noAutofit/>
          </a:bodyPr>
          <a:lstStyle/>
          <a:p>
            <a:r>
              <a:rPr lang="en-US"/>
              <a:t>Climate resilience in East Africa</a:t>
            </a:r>
          </a:p>
        </p:txBody>
      </p:sp>
      <p:sp>
        <p:nvSpPr>
          <p:cNvPr id="10" name="TextBox 9">
            <a:extLst>
              <a:ext uri="{FF2B5EF4-FFF2-40B4-BE49-F238E27FC236}">
                <a16:creationId xmlns:a16="http://schemas.microsoft.com/office/drawing/2014/main" id="{5C8B54EC-7DD7-D44C-93DC-09AE9152E42F}"/>
              </a:ext>
            </a:extLst>
          </p:cNvPr>
          <p:cNvSpPr txBox="1"/>
          <p:nvPr/>
        </p:nvSpPr>
        <p:spPr>
          <a:xfrm>
            <a:off x="6410250" y="5836300"/>
            <a:ext cx="5098973"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Sridharan V, et al. Resilience of the Eastern African electricity sector to climate driven changes in hydropower generation. Nat Commun 2019;10:302. doi:10.1038/s41467-018-08275-7 (Author’s work)</a:t>
            </a:r>
          </a:p>
        </p:txBody>
      </p:sp>
      <p:sp>
        <p:nvSpPr>
          <p:cNvPr id="11" name="Oval 10">
            <a:extLst>
              <a:ext uri="{FF2B5EF4-FFF2-40B4-BE49-F238E27FC236}">
                <a16:creationId xmlns:a16="http://schemas.microsoft.com/office/drawing/2014/main" id="{4D37EEE6-D67F-FC4B-8E59-6539F3568274}"/>
              </a:ext>
            </a:extLst>
          </p:cNvPr>
          <p:cNvSpPr/>
          <p:nvPr/>
        </p:nvSpPr>
        <p:spPr>
          <a:xfrm>
            <a:off x="6659167" y="1188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0_Slide22.mp3" descr="Lecture10_Slide22.mp3">
            <a:hlinkClick r:id="" action="ppaction://media"/>
            <a:extLst>
              <a:ext uri="{FF2B5EF4-FFF2-40B4-BE49-F238E27FC236}">
                <a16:creationId xmlns:a16="http://schemas.microsoft.com/office/drawing/2014/main" id="{336DCDFA-57F3-194A-A349-E3A91EE0FE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28300" y="1260051"/>
            <a:ext cx="812800" cy="812800"/>
          </a:xfrm>
          <a:prstGeom prst="rect">
            <a:avLst/>
          </a:prstGeom>
        </p:spPr>
      </p:pic>
    </p:spTree>
    <p:extLst>
      <p:ext uri="{BB962C8B-B14F-4D97-AF65-F5344CB8AC3E}">
        <p14:creationId xmlns:p14="http://schemas.microsoft.com/office/powerpoint/2010/main" val="18002032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10.4 CLEWs Examples</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363327" y="6141119"/>
            <a:ext cx="5729613" cy="246221"/>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"Deforestation in Guatemala" by Pati Gaitan is licensed under CC BY 2.0</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255" y="2621552"/>
            <a:ext cx="4762500" cy="3562350"/>
          </a:xfrm>
          <a:prstGeom prst="rect">
            <a:avLst/>
          </a:prstGeom>
        </p:spPr>
      </p:pic>
      <p:sp>
        <p:nvSpPr>
          <p:cNvPr id="10" name="Rectangle 9"/>
          <p:cNvSpPr/>
          <p:nvPr/>
        </p:nvSpPr>
        <p:spPr>
          <a:xfrm>
            <a:off x="6391795" y="2502513"/>
            <a:ext cx="4514639" cy="1815882"/>
          </a:xfrm>
          <a:prstGeom prst="rect">
            <a:avLst/>
          </a:prstGeom>
        </p:spPr>
        <p:txBody>
          <a:bodyPr wrap="square" lIns="91440" tIns="45720" rIns="91440" bIns="45720" anchor="t">
            <a:spAutoFit/>
          </a:bodyPr>
          <a:lstStyle/>
          <a:p>
            <a:pPr marL="380365" indent="-380365">
              <a:buFont typeface="Arial" panose="020B0604020202020204" pitchFamily="34" charset="0"/>
              <a:buChar char="•"/>
            </a:pPr>
            <a:r>
              <a:rPr lang="en-GB" sz="1400" dirty="0">
                <a:latin typeface="Open Sans"/>
                <a:ea typeface="Open Sans"/>
                <a:cs typeface="Open Sans"/>
              </a:rPr>
              <a:t>Forest cover: 24% (1990), 9% (2015) </a:t>
            </a:r>
            <a:endParaRPr lang="en-US"/>
          </a:p>
          <a:p>
            <a:pPr marL="380365" indent="-380365">
              <a:buFont typeface="Arial" panose="020B0604020202020204" pitchFamily="34" charset="0"/>
              <a:buChar char="•"/>
            </a:pPr>
            <a:r>
              <a:rPr lang="en-GB" sz="1400" dirty="0">
                <a:latin typeface="Open Sans"/>
                <a:ea typeface="Open Sans"/>
                <a:cs typeface="Open Sans"/>
              </a:rPr>
              <a:t>Reasons for deforestation</a:t>
            </a:r>
          </a:p>
          <a:p>
            <a:pPr marL="989965" lvl="1" indent="-380365">
              <a:buFont typeface="Arial" panose="020B0604020202020204" pitchFamily="34" charset="0"/>
              <a:buChar char="•"/>
            </a:pPr>
            <a:r>
              <a:rPr lang="en-GB" sz="1400" dirty="0">
                <a:latin typeface="Open Sans"/>
                <a:ea typeface="Open Sans"/>
                <a:cs typeface="Open Sans"/>
              </a:rPr>
              <a:t>Agricultural expansion</a:t>
            </a:r>
          </a:p>
          <a:p>
            <a:pPr marL="989965" lvl="1" indent="-380365">
              <a:buFont typeface="Arial" panose="020B0604020202020204" pitchFamily="34" charset="0"/>
              <a:buChar char="•"/>
            </a:pPr>
            <a:r>
              <a:rPr lang="en-GB" sz="1400" dirty="0">
                <a:latin typeface="Open Sans"/>
                <a:ea typeface="Open Sans"/>
                <a:cs typeface="Open Sans"/>
              </a:rPr>
              <a:t>Logging for firewood</a:t>
            </a:r>
          </a:p>
          <a:p>
            <a:pPr marL="380365" indent="-380365">
              <a:buFont typeface="Arial" panose="020B0604020202020204" pitchFamily="34" charset="0"/>
              <a:buChar char="•"/>
            </a:pPr>
            <a:r>
              <a:rPr lang="en-GB" sz="1400" dirty="0">
                <a:latin typeface="Open Sans"/>
                <a:ea typeface="Open Sans"/>
                <a:cs typeface="Open Sans"/>
              </a:rPr>
              <a:t>80% of final energy from biomass</a:t>
            </a:r>
          </a:p>
          <a:p>
            <a:pPr marL="380365" indent="-380365">
              <a:buFont typeface="Arial" panose="020B0604020202020204" pitchFamily="34" charset="0"/>
              <a:buChar char="•"/>
            </a:pPr>
            <a:r>
              <a:rPr lang="en-GB" sz="1400" dirty="0">
                <a:latin typeface="Open Sans"/>
                <a:ea typeface="Open Sans"/>
                <a:cs typeface="Open Sans"/>
              </a:rPr>
              <a:t>National drive to reduce biomass consumption</a:t>
            </a:r>
          </a:p>
          <a:p>
            <a:pPr marL="380365" indent="-380365">
              <a:buFont typeface="Arial" panose="020B0604020202020204" pitchFamily="34" charset="0"/>
              <a:buChar char="•"/>
            </a:pPr>
            <a:r>
              <a:rPr lang="en-GB" sz="1400" dirty="0">
                <a:latin typeface="Open Sans"/>
                <a:ea typeface="Open Sans"/>
                <a:cs typeface="Open Sans"/>
              </a:rPr>
              <a:t>Increase in irrigation, per capita water use, and electricity consumption</a:t>
            </a:r>
          </a:p>
        </p:txBody>
      </p:sp>
      <p:sp>
        <p:nvSpPr>
          <p:cNvPr id="11" name="TextBox 10"/>
          <p:cNvSpPr txBox="1"/>
          <p:nvPr/>
        </p:nvSpPr>
        <p:spPr>
          <a:xfrm>
            <a:off x="6391795" y="4491974"/>
            <a:ext cx="4283967" cy="1600438"/>
          </a:xfrm>
          <a:prstGeom prst="rect">
            <a:avLst/>
          </a:prstGeom>
          <a:noFill/>
        </p:spPr>
        <p:txBody>
          <a:bodyPr wrap="square" rtlCol="0">
            <a:spAutoFit/>
          </a:bodyPr>
          <a:lstStyle/>
          <a:p>
            <a:r>
              <a:rPr lang="en-GB" sz="1400" b="1">
                <a:latin typeface="Open Sans" panose="020B0606030504020204" pitchFamily="34" charset="0"/>
                <a:ea typeface="Open Sans" panose="020B0606030504020204" pitchFamily="34" charset="0"/>
                <a:cs typeface="Open Sans" panose="020B0606030504020204" pitchFamily="34" charset="0"/>
              </a:rPr>
              <a:t>Scenario formulation</a:t>
            </a:r>
          </a:p>
          <a:p>
            <a:endParaRPr lang="en-GB" sz="1400" b="1">
              <a:latin typeface="Open Sans" panose="020B0606030504020204" pitchFamily="34" charset="0"/>
              <a:ea typeface="Open Sans" panose="020B0606030504020204" pitchFamily="34" charset="0"/>
              <a:cs typeface="Open Sans" panose="020B0606030504020204" pitchFamily="34" charset="0"/>
            </a:endParaRPr>
          </a:p>
          <a:p>
            <a:pPr marL="380973" indent="-380973">
              <a:buFont typeface="Arial" panose="020B0604020202020204" pitchFamily="34" charset="0"/>
              <a:buChar char="•"/>
            </a:pPr>
            <a:r>
              <a:rPr lang="en-GB" sz="1400">
                <a:latin typeface="Open Sans" panose="020B0606030504020204" pitchFamily="34" charset="0"/>
                <a:ea typeface="Open Sans" panose="020B0606030504020204" pitchFamily="34" charset="0"/>
                <a:cs typeface="Open Sans" panose="020B0606030504020204" pitchFamily="34" charset="0"/>
              </a:rPr>
              <a:t>Baseline: Business as usual until 2050</a:t>
            </a:r>
          </a:p>
          <a:p>
            <a:pPr marL="380973" indent="-380973">
              <a:buFont typeface="Arial" panose="020B0604020202020204" pitchFamily="34" charset="0"/>
              <a:buChar char="•"/>
            </a:pPr>
            <a:endParaRPr lang="en-GB" sz="1400">
              <a:latin typeface="Open Sans" panose="020B0606030504020204" pitchFamily="34" charset="0"/>
              <a:ea typeface="Open Sans" panose="020B0606030504020204" pitchFamily="34" charset="0"/>
              <a:cs typeface="Open Sans" panose="020B0606030504020204" pitchFamily="34" charset="0"/>
            </a:endParaRPr>
          </a:p>
          <a:p>
            <a:pPr marL="380973" indent="-380973">
              <a:buFont typeface="Arial" panose="020B0604020202020204" pitchFamily="34" charset="0"/>
              <a:buChar char="•"/>
            </a:pPr>
            <a:r>
              <a:rPr lang="en-GB" sz="1400">
                <a:latin typeface="Open Sans" panose="020B0606030504020204" pitchFamily="34" charset="0"/>
                <a:ea typeface="Open Sans" panose="020B0606030504020204" pitchFamily="34" charset="0"/>
                <a:cs typeface="Open Sans" panose="020B0606030504020204" pitchFamily="34" charset="0"/>
              </a:rPr>
              <a:t>Sus-Dev: Reduction in biomass in total final energy consumption; 80% (2020) to 50% (2050)</a:t>
            </a:r>
          </a:p>
        </p:txBody>
      </p:sp>
      <p:sp>
        <p:nvSpPr>
          <p:cNvPr id="12" name="Text Placeholder 6">
            <a:extLst>
              <a:ext uri="{FF2B5EF4-FFF2-40B4-BE49-F238E27FC236}">
                <a16:creationId xmlns:a16="http://schemas.microsoft.com/office/drawing/2014/main" id="{17900DF1-5DD9-154F-B451-E90A1588D868}"/>
              </a:ext>
            </a:extLst>
          </p:cNvPr>
          <p:cNvSpPr>
            <a:spLocks noGrp="1"/>
          </p:cNvSpPr>
          <p:nvPr>
            <p:ph type="body" sz="quarter" idx="15"/>
          </p:nvPr>
        </p:nvSpPr>
        <p:spPr>
          <a:xfrm>
            <a:off x="663574" y="2016027"/>
            <a:ext cx="5120006" cy="439247"/>
          </a:xfrm>
        </p:spPr>
        <p:txBody>
          <a:bodyPr>
            <a:noAutofit/>
          </a:bodyPr>
          <a:lstStyle/>
          <a:p>
            <a:r>
              <a:rPr lang="en-US"/>
              <a:t>Integrated resource analysis in Uganda</a:t>
            </a:r>
          </a:p>
        </p:txBody>
      </p:sp>
      <p:sp>
        <p:nvSpPr>
          <p:cNvPr id="13" name="Oval 12">
            <a:extLst>
              <a:ext uri="{FF2B5EF4-FFF2-40B4-BE49-F238E27FC236}">
                <a16:creationId xmlns:a16="http://schemas.microsoft.com/office/drawing/2014/main" id="{5845BEAA-0041-7946-95C9-EC8B970059EC}"/>
              </a:ext>
            </a:extLst>
          </p:cNvPr>
          <p:cNvSpPr/>
          <p:nvPr/>
        </p:nvSpPr>
        <p:spPr>
          <a:xfrm>
            <a:off x="6659167" y="1188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23.mp3" descr="Lecture10_Slide23.mp3">
            <a:hlinkClick r:id="" action="ppaction://media"/>
            <a:extLst>
              <a:ext uri="{FF2B5EF4-FFF2-40B4-BE49-F238E27FC236}">
                <a16:creationId xmlns:a16="http://schemas.microsoft.com/office/drawing/2014/main" id="{A6FF88BC-2E1C-6B4A-89D9-1BB55D16CE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6016" y="1261854"/>
            <a:ext cx="812800" cy="812800"/>
          </a:xfrm>
          <a:prstGeom prst="rect">
            <a:avLst/>
          </a:prstGeom>
        </p:spPr>
      </p:pic>
    </p:spTree>
    <p:extLst>
      <p:ext uri="{BB962C8B-B14F-4D97-AF65-F5344CB8AC3E}">
        <p14:creationId xmlns:p14="http://schemas.microsoft.com/office/powerpoint/2010/main" val="15169386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10.4 CLEWs Examples</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8573021" y="6138056"/>
            <a:ext cx="2102368" cy="246221"/>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Author’s Interpretation</a:t>
            </a:r>
          </a:p>
        </p:txBody>
      </p:sp>
      <p:pic>
        <p:nvPicPr>
          <p:cNvPr id="2" name="Picture 1"/>
          <p:cNvPicPr>
            <a:picLocks noChangeAspect="1"/>
          </p:cNvPicPr>
          <p:nvPr/>
        </p:nvPicPr>
        <p:blipFill rotWithShape="1">
          <a:blip r:embed="rId5"/>
          <a:srcRect l="6465" r="7895"/>
          <a:stretch/>
        </p:blipFill>
        <p:spPr>
          <a:xfrm>
            <a:off x="7718257" y="2355257"/>
            <a:ext cx="3705217" cy="3842573"/>
          </a:xfrm>
          <a:prstGeom prst="rect">
            <a:avLst/>
          </a:prstGeom>
        </p:spPr>
      </p:pic>
      <p:sp>
        <p:nvSpPr>
          <p:cNvPr id="35" name="TextBox 34">
            <a:extLst>
              <a:ext uri="{FF2B5EF4-FFF2-40B4-BE49-F238E27FC236}">
                <a16:creationId xmlns:a16="http://schemas.microsoft.com/office/drawing/2014/main" id="{0B7D2E7D-3917-4596-87D2-782DD03C88F0}"/>
              </a:ext>
            </a:extLst>
          </p:cNvPr>
          <p:cNvSpPr txBox="1"/>
          <p:nvPr/>
        </p:nvSpPr>
        <p:spPr>
          <a:xfrm>
            <a:off x="663574" y="5989527"/>
            <a:ext cx="6563228"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From Left to right,  Free Icon made by Manuel sax is licensed by CC BY 3.0, Free Icon made by Rafael is licensed by CC BY 3.0, Free Icon made by Giovanni Battistini is licensed by CC BY 3.0</a:t>
            </a:r>
          </a:p>
        </p:txBody>
      </p:sp>
      <p:pic>
        <p:nvPicPr>
          <p:cNvPr id="36" name="Picture 35" descr="Drops PNG Transparent Images | PNG All"/>
          <p:cNvPicPr>
            <a:picLocks noChangeAspect="1"/>
          </p:cNvPicPr>
          <p:nvPr/>
        </p:nvPicPr>
        <p:blipFill rotWithShape="1">
          <a:blip r:embed="rId6">
            <a:extLst>
              <a:ext uri="{28A0092B-C50C-407E-A947-70E740481C1C}">
                <a14:useLocalDpi xmlns:a14="http://schemas.microsoft.com/office/drawing/2010/main" val="0"/>
              </a:ext>
            </a:extLst>
          </a:blip>
          <a:srcRect l="25889" r="25545"/>
          <a:stretch/>
        </p:blipFill>
        <p:spPr>
          <a:xfrm>
            <a:off x="1476522" y="2818033"/>
            <a:ext cx="560814" cy="923787"/>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526" y="2879476"/>
            <a:ext cx="857864" cy="747567"/>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7414" y="2751475"/>
            <a:ext cx="950648" cy="954529"/>
          </a:xfrm>
          <a:prstGeom prst="rect">
            <a:avLst/>
          </a:prstGeom>
        </p:spPr>
      </p:pic>
      <p:sp>
        <p:nvSpPr>
          <p:cNvPr id="5" name="Rectangle 4"/>
          <p:cNvSpPr/>
          <p:nvPr/>
        </p:nvSpPr>
        <p:spPr>
          <a:xfrm>
            <a:off x="1054367" y="3985294"/>
            <a:ext cx="5605513" cy="1477328"/>
          </a:xfrm>
          <a:prstGeom prst="rect">
            <a:avLst/>
          </a:prstGeom>
        </p:spPr>
        <p:txBody>
          <a:bodyPr wrap="square" lIns="91440" tIns="45720" rIns="91440" bIns="45720" anchor="t">
            <a:spAutoFit/>
          </a:bodyPr>
          <a:lstStyle/>
          <a:p>
            <a:pPr marL="380365" indent="-380365">
              <a:buFont typeface="Arial" panose="020B0604020202020204" pitchFamily="34" charset="0"/>
              <a:buChar char="•"/>
            </a:pPr>
            <a:r>
              <a:rPr lang="en-GB" dirty="0">
                <a:latin typeface="Open Sans"/>
                <a:ea typeface="Open Sans"/>
                <a:cs typeface="Open Sans"/>
              </a:rPr>
              <a:t>All land use and land cover types represented</a:t>
            </a:r>
            <a:endParaRPr lang="en-US" dirty="0">
              <a:latin typeface="Open Sans"/>
              <a:ea typeface="Open Sans"/>
              <a:cs typeface="Open Sans"/>
            </a:endParaRPr>
          </a:p>
          <a:p>
            <a:pPr marL="380365" indent="-380365">
              <a:buFont typeface="Arial" panose="020B0604020202020204" pitchFamily="34" charset="0"/>
              <a:buChar char="•"/>
            </a:pPr>
            <a:r>
              <a:rPr lang="en-GB" dirty="0" err="1">
                <a:latin typeface="Open Sans"/>
                <a:ea typeface="Open Sans"/>
                <a:cs typeface="Open Sans"/>
              </a:rPr>
              <a:t>Agro</a:t>
            </a:r>
            <a:r>
              <a:rPr lang="en-GB" dirty="0">
                <a:latin typeface="Open Sans"/>
                <a:ea typeface="Open Sans"/>
                <a:cs typeface="Open Sans"/>
              </a:rPr>
              <a:t>-climatically attainable crop yields obtained from global databases</a:t>
            </a:r>
          </a:p>
          <a:p>
            <a:pPr marL="380365" indent="-380365">
              <a:buFont typeface="Arial" panose="020B0604020202020204" pitchFamily="34" charset="0"/>
              <a:buChar char="•"/>
            </a:pPr>
            <a:r>
              <a:rPr lang="en-GB" dirty="0">
                <a:latin typeface="Open Sans"/>
                <a:ea typeface="Open Sans"/>
                <a:cs typeface="Open Sans"/>
              </a:rPr>
              <a:t>Competition for water, land, and energy resources established</a:t>
            </a:r>
          </a:p>
        </p:txBody>
      </p:sp>
      <p:sp>
        <p:nvSpPr>
          <p:cNvPr id="13" name="Text Placeholder 6">
            <a:extLst>
              <a:ext uri="{FF2B5EF4-FFF2-40B4-BE49-F238E27FC236}">
                <a16:creationId xmlns:a16="http://schemas.microsoft.com/office/drawing/2014/main" id="{1131F86B-0EE9-EE49-B863-710348D65A3F}"/>
              </a:ext>
            </a:extLst>
          </p:cNvPr>
          <p:cNvSpPr>
            <a:spLocks noGrp="1"/>
          </p:cNvSpPr>
          <p:nvPr>
            <p:ph type="body" sz="quarter" idx="15"/>
          </p:nvPr>
        </p:nvSpPr>
        <p:spPr>
          <a:xfrm>
            <a:off x="663574" y="2016027"/>
            <a:ext cx="5120006" cy="439247"/>
          </a:xfrm>
        </p:spPr>
        <p:txBody>
          <a:bodyPr>
            <a:noAutofit/>
          </a:bodyPr>
          <a:lstStyle/>
          <a:p>
            <a:r>
              <a:rPr lang="en-US"/>
              <a:t>Integrated resource analysis in Uganda</a:t>
            </a:r>
          </a:p>
        </p:txBody>
      </p:sp>
      <p:sp>
        <p:nvSpPr>
          <p:cNvPr id="14" name="Oval 13">
            <a:extLst>
              <a:ext uri="{FF2B5EF4-FFF2-40B4-BE49-F238E27FC236}">
                <a16:creationId xmlns:a16="http://schemas.microsoft.com/office/drawing/2014/main" id="{1AFFF892-4213-AB40-B5F6-74C3305FA680}"/>
              </a:ext>
            </a:extLst>
          </p:cNvPr>
          <p:cNvSpPr/>
          <p:nvPr/>
        </p:nvSpPr>
        <p:spPr>
          <a:xfrm>
            <a:off x="6659167" y="1188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24.mp3" descr="Lecture10_Slide24.mp3">
            <a:hlinkClick r:id="" action="ppaction://media"/>
            <a:extLst>
              <a:ext uri="{FF2B5EF4-FFF2-40B4-BE49-F238E27FC236}">
                <a16:creationId xmlns:a16="http://schemas.microsoft.com/office/drawing/2014/main" id="{5EA548EB-F51C-FD43-8F0D-1154C26BD7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730532" y="1255687"/>
            <a:ext cx="812800" cy="812800"/>
          </a:xfrm>
          <a:prstGeom prst="rect">
            <a:avLst/>
          </a:prstGeom>
        </p:spPr>
      </p:pic>
    </p:spTree>
    <p:extLst>
      <p:ext uri="{BB962C8B-B14F-4D97-AF65-F5344CB8AC3E}">
        <p14:creationId xmlns:p14="http://schemas.microsoft.com/office/powerpoint/2010/main" val="33837056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10.4 CLEWs Examples</a:t>
            </a:r>
            <a:endParaRPr lang="en-US" b="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Group 12"/>
          <p:cNvGrpSpPr/>
          <p:nvPr/>
        </p:nvGrpSpPr>
        <p:grpSpPr>
          <a:xfrm>
            <a:off x="6136277" y="2159642"/>
            <a:ext cx="5443088" cy="3461282"/>
            <a:chOff x="4729940" y="1210476"/>
            <a:chExt cx="4307218" cy="3238977"/>
          </a:xfrm>
        </p:grpSpPr>
        <p:sp>
          <p:nvSpPr>
            <p:cNvPr id="14" name="TextBox 13"/>
            <p:cNvSpPr txBox="1"/>
            <p:nvPr/>
          </p:nvSpPr>
          <p:spPr>
            <a:xfrm>
              <a:off x="4729940" y="3902236"/>
              <a:ext cx="4307218" cy="547217"/>
            </a:xfrm>
            <a:prstGeom prst="rect">
              <a:avLst/>
            </a:prstGeom>
            <a:noFill/>
          </p:spPr>
          <p:txBody>
            <a:bodyPr wrap="square" lIns="91440" tIns="45720" rIns="91440" bIns="45720" rtlCol="0" anchor="t">
              <a:spAutoFit/>
            </a:bodyPr>
            <a:lstStyle/>
            <a:p>
              <a:pPr algn="ctr"/>
              <a:r>
                <a:rPr lang="en-GB" sz="1600" dirty="0"/>
                <a:t>Shift in agricultural water-use types </a:t>
              </a:r>
            </a:p>
            <a:p>
              <a:pPr algn="ctr"/>
              <a:r>
                <a:rPr lang="en-GB" sz="1600" dirty="0"/>
                <a:t>(difference between the sus-dev and the baseline scenarios) </a:t>
              </a:r>
              <a:endParaRPr lang="en-GB" sz="1600" dirty="0">
                <a:cs typeface="Calibri"/>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290" t="10869" r="9066"/>
            <a:stretch/>
          </p:blipFill>
          <p:spPr>
            <a:xfrm>
              <a:off x="4902935" y="1210476"/>
              <a:ext cx="3801328" cy="2563697"/>
            </a:xfrm>
            <a:prstGeom prst="rect">
              <a:avLst/>
            </a:prstGeom>
          </p:spPr>
        </p:pic>
      </p:grpSp>
      <p:grpSp>
        <p:nvGrpSpPr>
          <p:cNvPr id="16" name="Group 15"/>
          <p:cNvGrpSpPr/>
          <p:nvPr/>
        </p:nvGrpSpPr>
        <p:grpSpPr>
          <a:xfrm>
            <a:off x="322699" y="2708252"/>
            <a:ext cx="5940986" cy="3651793"/>
            <a:chOff x="222250" y="1032203"/>
            <a:chExt cx="4701214" cy="3417250"/>
          </a:xfrm>
        </p:grpSpPr>
        <p:grpSp>
          <p:nvGrpSpPr>
            <p:cNvPr id="17" name="Group 16"/>
            <p:cNvGrpSpPr/>
            <p:nvPr/>
          </p:nvGrpSpPr>
          <p:grpSpPr>
            <a:xfrm>
              <a:off x="222250" y="2376318"/>
              <a:ext cx="4701214" cy="2073135"/>
              <a:chOff x="222250" y="2376318"/>
              <a:chExt cx="4701214" cy="2073135"/>
            </a:xfrm>
          </p:grpSpPr>
          <p:sp>
            <p:nvSpPr>
              <p:cNvPr id="19" name="TextBox 18"/>
              <p:cNvSpPr txBox="1"/>
              <p:nvPr/>
            </p:nvSpPr>
            <p:spPr>
              <a:xfrm>
                <a:off x="222250" y="3902236"/>
                <a:ext cx="4701214" cy="547217"/>
              </a:xfrm>
              <a:prstGeom prst="rect">
                <a:avLst/>
              </a:prstGeom>
              <a:noFill/>
            </p:spPr>
            <p:txBody>
              <a:bodyPr wrap="square" rtlCol="0">
                <a:spAutoFit/>
              </a:bodyPr>
              <a:lstStyle/>
              <a:p>
                <a:pPr algn="ctr"/>
                <a:r>
                  <a:rPr lang="en-GB" sz="1600"/>
                  <a:t>Water and electricity consumption </a:t>
                </a:r>
                <a:br>
                  <a:rPr lang="en-GB" sz="1600"/>
                </a:br>
                <a:r>
                  <a:rPr lang="en-GB" sz="1600"/>
                  <a:t>in the agricultural sector</a:t>
                </a:r>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b="48606"/>
              <a:stretch/>
            </p:blipFill>
            <p:spPr>
              <a:xfrm>
                <a:off x="467727" y="2376318"/>
                <a:ext cx="4210259" cy="1442549"/>
              </a:xfrm>
              <a:prstGeom prst="rect">
                <a:avLst/>
              </a:prstGeom>
            </p:spPr>
          </p:pic>
        </p:gr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50325"/>
            <a:stretch/>
          </p:blipFill>
          <p:spPr>
            <a:xfrm>
              <a:off x="467726" y="1032203"/>
              <a:ext cx="4210259" cy="1394281"/>
            </a:xfrm>
            <a:prstGeom prst="rect">
              <a:avLst/>
            </a:prstGeom>
          </p:spPr>
        </p:pic>
      </p:grpSp>
      <p:sp>
        <p:nvSpPr>
          <p:cNvPr id="24" name="Text Placeholder 6">
            <a:extLst>
              <a:ext uri="{FF2B5EF4-FFF2-40B4-BE49-F238E27FC236}">
                <a16:creationId xmlns:a16="http://schemas.microsoft.com/office/drawing/2014/main" id="{243EC0E0-CA49-5248-A1D8-3C7380924521}"/>
              </a:ext>
            </a:extLst>
          </p:cNvPr>
          <p:cNvSpPr>
            <a:spLocks noGrp="1"/>
          </p:cNvSpPr>
          <p:nvPr>
            <p:ph type="body" sz="quarter" idx="15"/>
          </p:nvPr>
        </p:nvSpPr>
        <p:spPr>
          <a:xfrm>
            <a:off x="663574" y="2016027"/>
            <a:ext cx="5120006" cy="439247"/>
          </a:xfrm>
        </p:spPr>
        <p:txBody>
          <a:bodyPr>
            <a:noAutofit/>
          </a:bodyPr>
          <a:lstStyle/>
          <a:p>
            <a:r>
              <a:rPr lang="en-US"/>
              <a:t>Integrated resource analysis in Uganda</a:t>
            </a:r>
          </a:p>
        </p:txBody>
      </p:sp>
      <p:sp>
        <p:nvSpPr>
          <p:cNvPr id="29" name="TextBox 28">
            <a:extLst>
              <a:ext uri="{FF2B5EF4-FFF2-40B4-BE49-F238E27FC236}">
                <a16:creationId xmlns:a16="http://schemas.microsoft.com/office/drawing/2014/main" id="{0B7D2E7D-3917-4596-87D2-782DD03C88F0}"/>
              </a:ext>
            </a:extLst>
          </p:cNvPr>
          <p:cNvSpPr txBox="1"/>
          <p:nvPr/>
        </p:nvSpPr>
        <p:spPr>
          <a:xfrm>
            <a:off x="5787019" y="5838197"/>
            <a:ext cx="6096795" cy="553998"/>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Sridharan V, et al. "Land, energy and water resource management and its impact on GHG emissions, electricity supply and food production- Insights from a Ugandan case study," Environ. Res. Commun., vol. 2, no. 8, p. 085003, Aug. 2020, doi: 10.1088/2515-7620/abaf38 (Author’s work) </a:t>
            </a:r>
          </a:p>
        </p:txBody>
      </p:sp>
      <p:sp>
        <p:nvSpPr>
          <p:cNvPr id="25" name="Oval 24">
            <a:extLst>
              <a:ext uri="{FF2B5EF4-FFF2-40B4-BE49-F238E27FC236}">
                <a16:creationId xmlns:a16="http://schemas.microsoft.com/office/drawing/2014/main" id="{59EC182A-66EB-E340-A7F2-1EB7834E0B90}"/>
              </a:ext>
            </a:extLst>
          </p:cNvPr>
          <p:cNvSpPr/>
          <p:nvPr/>
        </p:nvSpPr>
        <p:spPr>
          <a:xfrm>
            <a:off x="6659167" y="1188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25.mp3" descr="Lecture10_Slide25.mp3">
            <a:hlinkClick r:id="" action="ppaction://media"/>
            <a:extLst>
              <a:ext uri="{FF2B5EF4-FFF2-40B4-BE49-F238E27FC236}">
                <a16:creationId xmlns:a16="http://schemas.microsoft.com/office/drawing/2014/main" id="{77D2FE41-2427-9F4C-8074-53797C3E5B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30532" y="1263119"/>
            <a:ext cx="812800" cy="812800"/>
          </a:xfrm>
          <a:prstGeom prst="rect">
            <a:avLst/>
          </a:prstGeom>
        </p:spPr>
      </p:pic>
    </p:spTree>
    <p:extLst>
      <p:ext uri="{BB962C8B-B14F-4D97-AF65-F5344CB8AC3E}">
        <p14:creationId xmlns:p14="http://schemas.microsoft.com/office/powerpoint/2010/main" val="419164043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Lecture 10.4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8746821" cy="2182000"/>
          </a:xfrm>
        </p:spPr>
        <p:txBody>
          <a:bodyPr>
            <a:normAutofit/>
          </a:bodyPr>
          <a:lstStyle/>
          <a:p>
            <a:pPr marL="457200" indent="-457200">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rPr>
              <a:t>Sridharan V, Shivakumar A, Niet T, Ramos E.P, and Howells M, "Land, energy and water resource management and its impact on GHG emissions, electricity supply and food production- Insights from a Ugandan case study," Environ. Res. Commun., vol. 2, no. 8, p. 085003, Aug. 2020, doi: 10.1088/2515-7620/abaf38 </a:t>
            </a:r>
          </a:p>
          <a:p>
            <a:pPr marL="457200" indent="-457200">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rPr>
              <a:t>Sridharan V, Broad O, Shivakumar A, Howells M, Boehlert B, Groves DG, et al. Resilience of the Eastern African electricity sector to climate driven changes in hydropower generation. Nat Commun 2019;10:302. doi:10.1038/s41467-018-08275-7.  </a:t>
            </a:r>
          </a:p>
          <a:p>
            <a:pPr marL="0" indent="0">
              <a:buNone/>
            </a:pPr>
            <a:endParaRPr lang="en-GB" sz="1600" b="0">
              <a:latin typeface="Open Sans" panose="020B0606030504020204" pitchFamily="34" charset="0"/>
              <a:ea typeface="Open Sans" panose="020B0606030504020204" pitchFamily="34" charset="0"/>
              <a:cs typeface="Open Sans" panose="020B0606030504020204" pitchFamily="34" charset="0"/>
            </a:endParaRPr>
          </a:p>
          <a:p>
            <a:pPr marL="0" indent="0" algn="just">
              <a:buNone/>
            </a:pPr>
            <a:endParaRPr lang="en-GB"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26</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7066887"/>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772368" y="4908365"/>
            <a:ext cx="317275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chemeClr val="bg1"/>
                </a:solidFill>
                <a:latin typeface="Open Sans"/>
                <a:ea typeface="+mn-lt"/>
                <a:cs typeface="+mn-lt"/>
              </a:rPr>
              <a:t>Sridharan V. (KTH)., Shivakumar A. (UNDESA)., Gardumi F. (KTH)., Niet T. (SFU)., Ramos E.P. (KTH)., Alfstad T., (UNDESA) 2021. Lecture 10: The climate system – Part II. Release Version 1.0.  [online presentation]. 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83907" y="5881992"/>
            <a:ext cx="206121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a:solidFill>
                  <a:schemeClr val="bg1"/>
                </a:solidFill>
                <a:latin typeface="Open Sans"/>
                <a:ea typeface="+mn-lt"/>
                <a:cs typeface="+mn-lt"/>
              </a:rPr>
              <a:t>CCG courses (this will take </a:t>
            </a:r>
            <a:br>
              <a:rPr lang="en-ZA" sz="800" kern="1200">
                <a:solidFill>
                  <a:schemeClr val="bg1"/>
                </a:solidFill>
                <a:latin typeface="Open Sans"/>
                <a:ea typeface="+mn-lt"/>
                <a:cs typeface="+mn-lt"/>
              </a:rPr>
            </a:br>
            <a:r>
              <a:rPr lang="en-ZA" sz="800" kern="1200">
                <a:solidFill>
                  <a:schemeClr val="bg1"/>
                </a:solidFill>
                <a:latin typeface="Open Sans"/>
                <a:ea typeface="+mn-lt"/>
                <a:cs typeface="+mn-lt"/>
              </a:rPr>
              <a:t>you to the website link http://www.ClimateCompatibleGrowth.com/teachingmaterials)</a:t>
            </a:r>
          </a:p>
        </p:txBody>
      </p:sp>
      <p:grpSp>
        <p:nvGrpSpPr>
          <p:cNvPr id="6" name="Group 5">
            <a:extLst>
              <a:ext uri="{FF2B5EF4-FFF2-40B4-BE49-F238E27FC236}">
                <a16:creationId xmlns:a16="http://schemas.microsoft.com/office/drawing/2014/main" id="{1E174DE1-35CA-8F49-8941-BEDE777385E8}"/>
              </a:ext>
            </a:extLst>
          </p:cNvPr>
          <p:cNvGrpSpPr/>
          <p:nvPr/>
        </p:nvGrpSpPr>
        <p:grpSpPr>
          <a:xfrm>
            <a:off x="3339465" y="4126495"/>
            <a:ext cx="1877504" cy="558800"/>
            <a:chOff x="929196" y="5461000"/>
            <a:chExt cx="1877504" cy="558800"/>
          </a:xfrm>
        </p:grpSpPr>
        <p:sp>
          <p:nvSpPr>
            <p:cNvPr id="7" name="Rounded Rectangle 6">
              <a:hlinkClick r:id="rId2"/>
              <a:extLst>
                <a:ext uri="{FF2B5EF4-FFF2-40B4-BE49-F238E27FC236}">
                  <a16:creationId xmlns:a16="http://schemas.microsoft.com/office/drawing/2014/main" id="{3D9F1949-28BB-864F-8974-99222E9BCC1A}"/>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0946ED-501D-324F-87AE-34E0CAD9E3D4}"/>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3"/>
              <a:extLst>
                <a:ext uri="{FF2B5EF4-FFF2-40B4-BE49-F238E27FC236}">
                  <a16:creationId xmlns:a16="http://schemas.microsoft.com/office/drawing/2014/main" id="{F6255217-8ECC-CB46-A441-6FCDE3F7F915}"/>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89112792"/>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5667777"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C</a:t>
            </a:r>
            <a:r>
              <a:rPr lang="en-US" b="0" dirty="0">
                <a:latin typeface="Open Sans"/>
                <a:ea typeface="Open Sans"/>
                <a:cs typeface="Open Sans"/>
              </a:rPr>
              <a:t>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3</a:t>
            </a:fld>
            <a:endParaRPr lang="en-US"/>
          </a:p>
        </p:txBody>
      </p:sp>
      <p:sp>
        <p:nvSpPr>
          <p:cNvPr id="8" name="Text Placeholder 7">
            <a:extLst>
              <a:ext uri="{FF2B5EF4-FFF2-40B4-BE49-F238E27FC236}">
                <a16:creationId xmlns:a16="http://schemas.microsoft.com/office/drawing/2014/main" id="{B04D5A86-56C8-974B-9F18-E9F02817BD2C}"/>
              </a:ext>
            </a:extLst>
          </p:cNvPr>
          <p:cNvSpPr>
            <a:spLocks noGrp="1"/>
          </p:cNvSpPr>
          <p:nvPr>
            <p:ph type="body" sz="quarter" idx="15"/>
          </p:nvPr>
        </p:nvSpPr>
        <p:spPr/>
        <p:txBody>
          <a:bodyPr/>
          <a:lstStyle/>
          <a:p>
            <a:r>
              <a:rPr lang="en-US">
                <a:latin typeface="Open Sans SemiBold"/>
                <a:ea typeface="Open Sans SemiBold"/>
                <a:cs typeface="Open Sans SemiBold"/>
              </a:rPr>
              <a:t>Basics of climate change: a recap </a:t>
            </a:r>
            <a:endParaRPr lang="en-US"/>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2317878"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736440" y="5687597"/>
            <a:ext cx="4880523" cy="707886"/>
          </a:xfrm>
          <a:prstGeom prst="rect">
            <a:avLst/>
          </a:prstGeom>
          <a:noFill/>
        </p:spPr>
        <p:txBody>
          <a:bodyPr wrap="square" lIns="91440" tIns="45720" rIns="91440" bIns="45720" rtlCol="0" anchor="t">
            <a:spAutoFit/>
          </a:bodyPr>
          <a:lstStyle/>
          <a:p>
            <a:r>
              <a:rPr lang="en-GB" sz="1000" b="1">
                <a:latin typeface="Open Sans"/>
                <a:ea typeface="Open Sans"/>
                <a:cs typeface="Open Sans"/>
              </a:rPr>
              <a:t>Source:</a:t>
            </a:r>
            <a:r>
              <a:rPr lang="en-GB" sz="1000">
                <a:latin typeface="Open Sans"/>
                <a:ea typeface="Open Sans"/>
                <a:cs typeface="Open Sans"/>
              </a:rPr>
              <a:t> </a:t>
            </a:r>
            <a:r>
              <a:rPr lang="en-GB" sz="1000">
                <a:latin typeface="Open Sans"/>
                <a:ea typeface="Open Sans"/>
                <a:cs typeface="Open Sans"/>
                <a:hlinkClick r:id="rId5"/>
              </a:rPr>
              <a:t>"Tropical Cyclone Madi Approaching India"</a:t>
            </a:r>
            <a:r>
              <a:rPr lang="en-GB" sz="1000">
                <a:latin typeface="Open Sans"/>
                <a:ea typeface="Open Sans"/>
                <a:cs typeface="Open Sans"/>
              </a:rPr>
              <a:t> by </a:t>
            </a:r>
            <a:r>
              <a:rPr lang="en-GB" sz="1000">
                <a:latin typeface="Open Sans"/>
                <a:ea typeface="Open Sans"/>
                <a:cs typeface="Open Sans"/>
                <a:hlinkClick r:id="rId6"/>
              </a:rPr>
              <a:t>NASA Goddard Photo and Video</a:t>
            </a:r>
            <a:r>
              <a:rPr lang="en-GB" sz="1000">
                <a:latin typeface="Open Sans"/>
                <a:ea typeface="Open Sans"/>
                <a:cs typeface="Open Sans"/>
              </a:rPr>
              <a:t> is licensed under </a:t>
            </a:r>
            <a:r>
              <a:rPr lang="en-GB" sz="1000">
                <a:latin typeface="Open Sans"/>
                <a:ea typeface="Open Sans"/>
                <a:cs typeface="Open Sans"/>
                <a:hlinkClick r:id="rId7"/>
              </a:rPr>
              <a:t>CC BY 2.0</a:t>
            </a:r>
            <a:r>
              <a:rPr lang="en-GB" sz="1000">
                <a:latin typeface="Open Sans"/>
                <a:ea typeface="Open Sans"/>
                <a:cs typeface="Open Sans"/>
              </a:rPr>
              <a:t> (left), </a:t>
            </a:r>
            <a:r>
              <a:rPr lang="en-GB" sz="1000">
                <a:latin typeface="Open Sans"/>
                <a:ea typeface="Open Sans"/>
                <a:cs typeface="Open Sans"/>
                <a:hlinkClick r:id="rId8"/>
              </a:rPr>
              <a:t>"2009 World Water Day: Effects of Water Scarcity"</a:t>
            </a:r>
            <a:r>
              <a:rPr lang="en-GB" sz="1000">
                <a:latin typeface="Open Sans"/>
                <a:ea typeface="Open Sans"/>
                <a:cs typeface="Open Sans"/>
              </a:rPr>
              <a:t> by </a:t>
            </a:r>
            <a:r>
              <a:rPr lang="en-GB" sz="1000">
                <a:latin typeface="Open Sans"/>
                <a:ea typeface="Open Sans"/>
                <a:cs typeface="Open Sans"/>
                <a:hlinkClick r:id="rId9"/>
              </a:rPr>
              <a:t>United Nations Photo</a:t>
            </a:r>
            <a:r>
              <a:rPr lang="en-GB" sz="1000">
                <a:latin typeface="Open Sans"/>
                <a:ea typeface="Open Sans"/>
                <a:cs typeface="Open Sans"/>
              </a:rPr>
              <a:t> is licensed under </a:t>
            </a:r>
            <a:r>
              <a:rPr lang="en-GB" sz="1000">
                <a:latin typeface="Open Sans"/>
                <a:ea typeface="Open Sans"/>
                <a:cs typeface="Open Sans"/>
                <a:hlinkClick r:id="rId10"/>
              </a:rPr>
              <a:t>CC BY-NC-ND 2.0</a:t>
            </a:r>
            <a:r>
              <a:rPr lang="en-GB" sz="1000">
                <a:latin typeface="Open Sans"/>
                <a:ea typeface="Open Sans"/>
                <a:cs typeface="Open Sans"/>
              </a:rPr>
              <a:t> (center), </a:t>
            </a:r>
            <a:r>
              <a:rPr lang="en-GB" sz="1000">
                <a:latin typeface="Open Sans"/>
                <a:ea typeface="Open Sans"/>
                <a:cs typeface="Open Sans"/>
                <a:hlinkClick r:id="rId11"/>
              </a:rPr>
              <a:t>"Forest fire"</a:t>
            </a:r>
            <a:r>
              <a:rPr lang="en-GB" sz="1000">
                <a:latin typeface="Open Sans"/>
                <a:ea typeface="Open Sans"/>
                <a:cs typeface="Open Sans"/>
              </a:rPr>
              <a:t> by </a:t>
            </a:r>
            <a:r>
              <a:rPr lang="en-GB" sz="1000">
                <a:latin typeface="Open Sans"/>
                <a:ea typeface="Open Sans"/>
                <a:cs typeface="Open Sans"/>
                <a:hlinkClick r:id="rId12"/>
              </a:rPr>
              <a:t>Ervins Strauhmanis</a:t>
            </a:r>
            <a:r>
              <a:rPr lang="en-GB" sz="1000">
                <a:latin typeface="Open Sans"/>
                <a:ea typeface="Open Sans"/>
                <a:cs typeface="Open Sans"/>
              </a:rPr>
              <a:t> is licensed under </a:t>
            </a:r>
            <a:r>
              <a:rPr lang="en-GB" sz="1000">
                <a:latin typeface="Open Sans"/>
                <a:ea typeface="Open Sans"/>
                <a:cs typeface="Open Sans"/>
                <a:hlinkClick r:id="rId7"/>
              </a:rPr>
              <a:t>CC BY 2.0</a:t>
            </a:r>
            <a:r>
              <a:rPr lang="en-GB" sz="1000">
                <a:latin typeface="Open Sans"/>
                <a:ea typeface="Open Sans"/>
                <a:cs typeface="Open Sans"/>
              </a:rPr>
              <a:t> (right)</a:t>
            </a:r>
          </a:p>
        </p:txBody>
      </p:sp>
      <p:sp>
        <p:nvSpPr>
          <p:cNvPr id="32" name="TextBox 31">
            <a:extLst>
              <a:ext uri="{FF2B5EF4-FFF2-40B4-BE49-F238E27FC236}">
                <a16:creationId xmlns:a16="http://schemas.microsoft.com/office/drawing/2014/main" id="{42C86DA2-3977-4989-9196-C3AFF01B2C82}"/>
              </a:ext>
            </a:extLst>
          </p:cNvPr>
          <p:cNvSpPr txBox="1"/>
          <p:nvPr/>
        </p:nvSpPr>
        <p:spPr>
          <a:xfrm>
            <a:off x="662911" y="2455274"/>
            <a:ext cx="4181592" cy="3662541"/>
          </a:xfrm>
          <a:prstGeom prst="rect">
            <a:avLst/>
          </a:prstGeom>
          <a:noFill/>
        </p:spPr>
        <p:txBody>
          <a:bodyPr wrap="square" rtlCol="0">
            <a:spAutoFit/>
          </a:bodyPr>
          <a:lstStyle/>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Upwards trends in global surface temperature </a:t>
            </a:r>
          </a:p>
          <a:p>
            <a:pPr marL="698465" lvl="1" indent="-342882">
              <a:buFont typeface="Arial" panose="020B0604020202020204" pitchFamily="34" charset="0"/>
              <a:buChar char="•"/>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Erratic precipitation patterns</a:t>
            </a:r>
          </a:p>
          <a:p>
            <a:pPr marL="698465" lvl="1" indent="-342882">
              <a:buFont typeface="Arial" panose="020B0604020202020204" pitchFamily="34" charset="0"/>
              <a:buChar char="•"/>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Ocean acidification</a:t>
            </a:r>
          </a:p>
          <a:p>
            <a:pPr marL="698465" lvl="1" indent="-342882">
              <a:buFont typeface="Arial" panose="020B0604020202020204" pitchFamily="34" charset="0"/>
              <a:buChar char="•"/>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Sea level rise</a:t>
            </a:r>
          </a:p>
          <a:p>
            <a:pPr marL="698465" lvl="1" indent="-342882">
              <a:buFont typeface="Arial" panose="020B0604020202020204" pitchFamily="34" charset="0"/>
              <a:buChar char="•"/>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Sudden changes in wind speed, humidity and  pressure</a:t>
            </a:r>
          </a:p>
          <a:p>
            <a:endParaRPr lang="en-GB">
              <a:latin typeface="Open Sans" panose="020B0606030504020204" pitchFamily="34" charset="0"/>
              <a:ea typeface="Open Sans" panose="020B0606030504020204" pitchFamily="34" charset="0"/>
              <a:cs typeface="Open Sans" panose="020B0606030504020204" pitchFamily="34" charset="0"/>
            </a:endParaRPr>
          </a:p>
          <a:p>
            <a:endParaRPr lang="en-GB" sz="1600" b="1">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5780" y="2567040"/>
            <a:ext cx="1949913" cy="2546826"/>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92407" y="3182875"/>
            <a:ext cx="1980779" cy="1321164"/>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45721" y="2903969"/>
            <a:ext cx="2815290" cy="1871356"/>
          </a:xfrm>
          <a:prstGeom prst="rect">
            <a:avLst/>
          </a:prstGeom>
        </p:spPr>
      </p:pic>
      <p:sp>
        <p:nvSpPr>
          <p:cNvPr id="12" name="Oval 11">
            <a:extLst>
              <a:ext uri="{FF2B5EF4-FFF2-40B4-BE49-F238E27FC236}">
                <a16:creationId xmlns:a16="http://schemas.microsoft.com/office/drawing/2014/main" id="{1CB40B54-8ED8-B643-838F-56BDB2ED3CC3}"/>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10_Slide3.mp3" descr="Lecture10_Slide3.mp3">
            <a:hlinkClick r:id="" action="ppaction://media"/>
            <a:extLst>
              <a:ext uri="{FF2B5EF4-FFF2-40B4-BE49-F238E27FC236}">
                <a16:creationId xmlns:a16="http://schemas.microsoft.com/office/drawing/2014/main" id="{C7F772F2-C31F-5C45-BB73-E8DD4ED83CC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42482775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5906834"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C</a:t>
            </a:r>
            <a:r>
              <a:rPr lang="en-US" b="0" dirty="0">
                <a:latin typeface="Open Sans"/>
                <a:ea typeface="Open Sans"/>
                <a:cs typeface="Open Sans"/>
              </a:rPr>
              <a:t>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4</a:t>
            </a:fld>
            <a:endParaRPr lang="en-US"/>
          </a:p>
        </p:txBody>
      </p:sp>
      <p:sp>
        <p:nvSpPr>
          <p:cNvPr id="6" name="Text Placeholder 5">
            <a:extLst>
              <a:ext uri="{FF2B5EF4-FFF2-40B4-BE49-F238E27FC236}">
                <a16:creationId xmlns:a16="http://schemas.microsoft.com/office/drawing/2014/main" id="{946524CA-65DF-814C-B6ED-020CD13E22A7}"/>
              </a:ext>
            </a:extLst>
          </p:cNvPr>
          <p:cNvSpPr>
            <a:spLocks noGrp="1"/>
          </p:cNvSpPr>
          <p:nvPr>
            <p:ph type="body" sz="quarter" idx="15"/>
          </p:nvPr>
        </p:nvSpPr>
        <p:spPr>
          <a:xfrm>
            <a:off x="663574" y="2016027"/>
            <a:ext cx="4944745" cy="439247"/>
          </a:xfrm>
        </p:spPr>
        <p:txBody>
          <a:bodyPr>
            <a:noAutofit/>
          </a:bodyPr>
          <a:lstStyle/>
          <a:p>
            <a:r>
              <a:rPr lang="en-GB"/>
              <a:t>Uncertainty in climatic projections</a:t>
            </a: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2286633" y="2534600"/>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570409" y="6156359"/>
            <a:ext cx="5328953" cy="246221"/>
          </a:xfrm>
          <a:prstGeom prst="rect">
            <a:avLst/>
          </a:prstGeom>
          <a:noFill/>
        </p:spPr>
        <p:txBody>
          <a:bodyPr wrap="square" rtlCol="0">
            <a:spAutoFit/>
          </a:bodyPr>
          <a:lstStyle/>
          <a:p>
            <a:pPr algn="just"/>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Global warming projections by Robert A. Rohde licensed under </a:t>
            </a:r>
            <a:r>
              <a:rPr lang="en-GB" sz="1000" u="sng">
                <a:latin typeface="Open Sans" panose="020B0606030504020204" pitchFamily="34" charset="0"/>
                <a:ea typeface="Open Sans" panose="020B0606030504020204" pitchFamily="34" charset="0"/>
                <a:cs typeface="Open Sans" panose="020B0606030504020204" pitchFamily="34" charset="0"/>
                <a:hlinkClick r:id="rId5"/>
              </a:rPr>
              <a:t>CC BY-SA 3.0</a:t>
            </a:r>
            <a:endParaRPr lang="en-GB" sz="100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42C86DA2-3977-4989-9196-C3AFF01B2C82}"/>
              </a:ext>
            </a:extLst>
          </p:cNvPr>
          <p:cNvSpPr txBox="1"/>
          <p:nvPr/>
        </p:nvSpPr>
        <p:spPr>
          <a:xfrm>
            <a:off x="663574" y="2455274"/>
            <a:ext cx="4489765" cy="2308324"/>
          </a:xfrm>
          <a:prstGeom prst="rect">
            <a:avLst/>
          </a:prstGeom>
          <a:noFill/>
        </p:spPr>
        <p:txBody>
          <a:bodyPr wrap="square" rtlCol="0">
            <a:spAutoFit/>
          </a:bodyPr>
          <a:lstStyle/>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Projections for temperature and precipitation are fraught with uncertainties</a:t>
            </a: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There are overlaps in scenario results</a:t>
            </a: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There is no one consensus among the scientific community</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135" y="2369489"/>
            <a:ext cx="4676711" cy="3339243"/>
          </a:xfrm>
          <a:prstGeom prst="rect">
            <a:avLst/>
          </a:prstGeom>
        </p:spPr>
      </p:pic>
      <p:sp>
        <p:nvSpPr>
          <p:cNvPr id="11" name="Oval 10">
            <a:extLst>
              <a:ext uri="{FF2B5EF4-FFF2-40B4-BE49-F238E27FC236}">
                <a16:creationId xmlns:a16="http://schemas.microsoft.com/office/drawing/2014/main" id="{CA75C373-A131-7840-86E2-3A158BF37653}"/>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4.mp3" descr="Lecture10_Slide4.mp3">
            <a:hlinkClick r:id="" action="ppaction://media"/>
            <a:extLst>
              <a:ext uri="{FF2B5EF4-FFF2-40B4-BE49-F238E27FC236}">
                <a16:creationId xmlns:a16="http://schemas.microsoft.com/office/drawing/2014/main" id="{DC4AEB3C-EB04-2647-9FE3-1230B0414E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8556035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561727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C</a:t>
            </a:r>
            <a:r>
              <a:rPr lang="en-US" b="0" dirty="0">
                <a:latin typeface="Open Sans"/>
                <a:ea typeface="Open Sans"/>
                <a:cs typeface="Open Sans"/>
              </a:rPr>
              <a:t>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5</a:t>
            </a:fld>
            <a:endParaRPr lang="en-US"/>
          </a:p>
        </p:txBody>
      </p:sp>
      <p:sp>
        <p:nvSpPr>
          <p:cNvPr id="7" name="Text Placeholder 6">
            <a:extLst>
              <a:ext uri="{FF2B5EF4-FFF2-40B4-BE49-F238E27FC236}">
                <a16:creationId xmlns:a16="http://schemas.microsoft.com/office/drawing/2014/main" id="{E1023285-802A-4748-856A-EACE2FD46A62}"/>
              </a:ext>
            </a:extLst>
          </p:cNvPr>
          <p:cNvSpPr>
            <a:spLocks noGrp="1"/>
          </p:cNvSpPr>
          <p:nvPr>
            <p:ph type="body" sz="quarter" idx="15"/>
          </p:nvPr>
        </p:nvSpPr>
        <p:spPr>
          <a:xfrm>
            <a:off x="663574" y="2016027"/>
            <a:ext cx="8221345" cy="439247"/>
          </a:xfrm>
        </p:spPr>
        <p:txBody>
          <a:bodyPr>
            <a:noAutofit/>
          </a:bodyPr>
          <a:lstStyle/>
          <a:p>
            <a:r>
              <a:rPr lang="en-US"/>
              <a:t>Who monitors global climate science dialogues?</a:t>
            </a: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4305725" y="-134206"/>
            <a:ext cx="5781562"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280848" y="6002322"/>
            <a:ext cx="3609911"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IPCC and UNFCCC logo (Public domain freely available for identification under Fair use)</a:t>
            </a:r>
          </a:p>
        </p:txBody>
      </p:sp>
      <p:sp>
        <p:nvSpPr>
          <p:cNvPr id="32" name="TextBox 31">
            <a:extLst>
              <a:ext uri="{FF2B5EF4-FFF2-40B4-BE49-F238E27FC236}">
                <a16:creationId xmlns:a16="http://schemas.microsoft.com/office/drawing/2014/main" id="{42C86DA2-3977-4989-9196-C3AFF01B2C82}"/>
              </a:ext>
            </a:extLst>
          </p:cNvPr>
          <p:cNvSpPr txBox="1"/>
          <p:nvPr/>
        </p:nvSpPr>
        <p:spPr>
          <a:xfrm>
            <a:off x="663574" y="2455274"/>
            <a:ext cx="4677491"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Intergovernmental panel on climate change (IPCC)</a:t>
            </a: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IPCC contributes to the United Nations Framework Convention on Climate Change (UNFCCC)</a:t>
            </a: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The 6th assessment report (AR) will be published in late 2021</a:t>
            </a: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latin typeface="Open Sans"/>
                <a:ea typeface="Open Sans"/>
                <a:cs typeface="Open Sans"/>
              </a:rPr>
              <a:t>ARs are based on inputs from over 2,000 climate scientists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4188" y="2707115"/>
            <a:ext cx="3412480" cy="157208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4189" y="4617032"/>
            <a:ext cx="5149050" cy="1150491"/>
          </a:xfrm>
          <a:prstGeom prst="rect">
            <a:avLst/>
          </a:prstGeom>
        </p:spPr>
      </p:pic>
      <p:sp>
        <p:nvSpPr>
          <p:cNvPr id="11" name="Oval 10">
            <a:extLst>
              <a:ext uri="{FF2B5EF4-FFF2-40B4-BE49-F238E27FC236}">
                <a16:creationId xmlns:a16="http://schemas.microsoft.com/office/drawing/2014/main" id="{CADF1C0E-8677-1949-AF48-F1F1742D6D04}"/>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5.mp3" descr="Lecture10_Slide5.mp3">
            <a:hlinkClick r:id="" action="ppaction://media"/>
            <a:extLst>
              <a:ext uri="{FF2B5EF4-FFF2-40B4-BE49-F238E27FC236}">
                <a16:creationId xmlns:a16="http://schemas.microsoft.com/office/drawing/2014/main" id="{752473A4-AFB4-A845-8D31-DE9D5B8400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83706" y="1004197"/>
            <a:ext cx="812800" cy="812800"/>
          </a:xfrm>
          <a:prstGeom prst="rect">
            <a:avLst/>
          </a:prstGeom>
        </p:spPr>
      </p:pic>
    </p:spTree>
    <p:extLst>
      <p:ext uri="{BB962C8B-B14F-4D97-AF65-F5344CB8AC3E}">
        <p14:creationId xmlns:p14="http://schemas.microsoft.com/office/powerpoint/2010/main" val="1367990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560990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C</a:t>
            </a:r>
            <a:r>
              <a:rPr lang="en-US" b="0" dirty="0">
                <a:latin typeface="Open Sans"/>
                <a:ea typeface="Open Sans"/>
                <a:cs typeface="Open Sans"/>
              </a:rPr>
              <a:t>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103251" y="6147123"/>
            <a:ext cx="4648204" cy="246221"/>
          </a:xfrm>
          <a:prstGeom prst="rect">
            <a:avLst/>
          </a:prstGeom>
          <a:noFill/>
        </p:spPr>
        <p:txBody>
          <a:bodyPr wrap="square" lIns="91440" tIns="45720" rIns="91440" bIns="45720" rtlCol="0" anchor="t">
            <a:spAutoFit/>
          </a:bodyPr>
          <a:lstStyle/>
          <a:p>
            <a:pPr algn="just"/>
            <a:r>
              <a:rPr lang="en-GB" sz="1000" b="1">
                <a:latin typeface="Open Sans"/>
                <a:ea typeface="Open Sans"/>
                <a:cs typeface="Open Sans"/>
              </a:rPr>
              <a:t>Source: </a:t>
            </a:r>
            <a:r>
              <a:rPr lang="en-GB" sz="1000">
                <a:latin typeface="Open Sans"/>
                <a:ea typeface="Open Sans"/>
                <a:cs typeface="Open Sans"/>
              </a:rPr>
              <a:t>Authors' interpretation</a:t>
            </a:r>
          </a:p>
        </p:txBody>
      </p:sp>
      <p:sp>
        <p:nvSpPr>
          <p:cNvPr id="32" name="TextBox 31">
            <a:extLst>
              <a:ext uri="{FF2B5EF4-FFF2-40B4-BE49-F238E27FC236}">
                <a16:creationId xmlns:a16="http://schemas.microsoft.com/office/drawing/2014/main" id="{42C86DA2-3977-4989-9196-C3AFF01B2C82}"/>
              </a:ext>
            </a:extLst>
          </p:cNvPr>
          <p:cNvSpPr txBox="1"/>
          <p:nvPr/>
        </p:nvSpPr>
        <p:spPr>
          <a:xfrm>
            <a:off x="663574" y="2455274"/>
            <a:ext cx="5882561"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latin typeface="Open Sans"/>
                <a:ea typeface="Open Sans"/>
                <a:cs typeface="Open Sans"/>
              </a:rPr>
              <a:t>Responses to climatic change are two-fold:</a:t>
            </a: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a:latin typeface="Open Sans"/>
                <a:ea typeface="Open Sans"/>
                <a:cs typeface="Open Sans"/>
              </a:rPr>
              <a:t>Mitigation: </a:t>
            </a:r>
            <a:r>
              <a:rPr lang="en-GB">
                <a:latin typeface="Open Sans"/>
                <a:ea typeface="Open Sans"/>
                <a:cs typeface="Open Sans"/>
              </a:rPr>
              <a:t>Reducing emissions of and stabilizing the levels of heat-trapping greenhouse gases in the atmosphere (explored in lecture 9)</a:t>
            </a:r>
          </a:p>
          <a:p>
            <a:pPr marL="285750" indent="-285750">
              <a:buFont typeface="Arial" panose="020B0604020202020204" pitchFamily="34" charset="0"/>
              <a:buChar char="•"/>
            </a:pPr>
            <a:endParaRPr lang="en-GB"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a:latin typeface="Open Sans" panose="020B0606030504020204" pitchFamily="34" charset="0"/>
                <a:ea typeface="Open Sans" panose="020B0606030504020204" pitchFamily="34" charset="0"/>
                <a:cs typeface="Open Sans" panose="020B0606030504020204" pitchFamily="34" charset="0"/>
              </a:rPr>
              <a:t>Adaptation: </a:t>
            </a:r>
            <a:r>
              <a:rPr lang="en-GB">
                <a:latin typeface="Open Sans" panose="020B0606030504020204" pitchFamily="34" charset="0"/>
                <a:ea typeface="Open Sans" panose="020B0606030504020204" pitchFamily="34" charset="0"/>
                <a:cs typeface="Open Sans" panose="020B0606030504020204" pitchFamily="34" charset="0"/>
              </a:rPr>
              <a:t>Adapting to the climate change already in the pipeline </a:t>
            </a:r>
          </a:p>
        </p:txBody>
      </p:sp>
      <p:grpSp>
        <p:nvGrpSpPr>
          <p:cNvPr id="42" name="Group 41"/>
          <p:cNvGrpSpPr/>
          <p:nvPr/>
        </p:nvGrpSpPr>
        <p:grpSpPr>
          <a:xfrm>
            <a:off x="7437284" y="2567936"/>
            <a:ext cx="3705073" cy="3053695"/>
            <a:chOff x="7437284" y="2709435"/>
            <a:chExt cx="3705073" cy="3053695"/>
          </a:xfrm>
        </p:grpSpPr>
        <p:grpSp>
          <p:nvGrpSpPr>
            <p:cNvPr id="41" name="Group 40"/>
            <p:cNvGrpSpPr/>
            <p:nvPr/>
          </p:nvGrpSpPr>
          <p:grpSpPr>
            <a:xfrm>
              <a:off x="7437284" y="2709435"/>
              <a:ext cx="3705073" cy="3053695"/>
              <a:chOff x="7437284" y="2709435"/>
              <a:chExt cx="3705073" cy="3053695"/>
            </a:xfrm>
          </p:grpSpPr>
          <p:sp>
            <p:nvSpPr>
              <p:cNvPr id="2" name="Rounded Rectangle 1"/>
              <p:cNvSpPr/>
              <p:nvPr/>
            </p:nvSpPr>
            <p:spPr>
              <a:xfrm>
                <a:off x="8008568" y="2709435"/>
                <a:ext cx="2500975" cy="3014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Greenhouse gas concentrations</a:t>
                </a:r>
              </a:p>
            </p:txBody>
          </p:sp>
          <p:sp>
            <p:nvSpPr>
              <p:cNvPr id="11" name="Rounded Rectangle 10"/>
              <p:cNvSpPr/>
              <p:nvPr/>
            </p:nvSpPr>
            <p:spPr>
              <a:xfrm>
                <a:off x="8556602" y="3498409"/>
                <a:ext cx="1404907" cy="3477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Climate change</a:t>
                </a:r>
              </a:p>
            </p:txBody>
          </p:sp>
          <p:sp>
            <p:nvSpPr>
              <p:cNvPr id="12" name="Rounded Rectangle 11"/>
              <p:cNvSpPr/>
              <p:nvPr/>
            </p:nvSpPr>
            <p:spPr>
              <a:xfrm>
                <a:off x="8841216" y="4333684"/>
                <a:ext cx="847788" cy="30183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Impacts</a:t>
                </a:r>
                <a:endParaRPr lang="en-GB"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ounded Rectangle 12"/>
              <p:cNvSpPr/>
              <p:nvPr/>
            </p:nvSpPr>
            <p:spPr>
              <a:xfrm>
                <a:off x="8774603" y="5077595"/>
                <a:ext cx="993124" cy="2651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Responses</a:t>
                </a:r>
              </a:p>
            </p:txBody>
          </p:sp>
          <p:sp>
            <p:nvSpPr>
              <p:cNvPr id="16" name="Rounded Rectangle 15"/>
              <p:cNvSpPr/>
              <p:nvPr/>
            </p:nvSpPr>
            <p:spPr>
              <a:xfrm>
                <a:off x="7437284" y="5498024"/>
                <a:ext cx="993124" cy="2651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Mitigation</a:t>
                </a:r>
              </a:p>
            </p:txBody>
          </p:sp>
          <p:sp>
            <p:nvSpPr>
              <p:cNvPr id="17" name="Rounded Rectangle 16"/>
              <p:cNvSpPr/>
              <p:nvPr/>
            </p:nvSpPr>
            <p:spPr>
              <a:xfrm>
                <a:off x="10149233" y="5498024"/>
                <a:ext cx="993124" cy="2651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rPr>
                  <a:t>Adaptation</a:t>
                </a:r>
              </a:p>
            </p:txBody>
          </p:sp>
          <p:cxnSp>
            <p:nvCxnSpPr>
              <p:cNvPr id="8" name="Elbow Connector 7"/>
              <p:cNvCxnSpPr>
                <a:stCxn id="13" idx="2"/>
                <a:endCxn id="16" idx="3"/>
              </p:cNvCxnSpPr>
              <p:nvPr/>
            </p:nvCxnSpPr>
            <p:spPr>
              <a:xfrm rot="5400000">
                <a:off x="8706849" y="5066261"/>
                <a:ext cx="287876" cy="840757"/>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13" idx="2"/>
                <a:endCxn id="17" idx="1"/>
              </p:cNvCxnSpPr>
              <p:nvPr/>
            </p:nvCxnSpPr>
            <p:spPr>
              <a:xfrm rot="16200000" flipH="1">
                <a:off x="9566261" y="5047605"/>
                <a:ext cx="287876" cy="87806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7" idx="0"/>
                <a:endCxn id="12" idx="3"/>
              </p:cNvCxnSpPr>
              <p:nvPr/>
            </p:nvCxnSpPr>
            <p:spPr>
              <a:xfrm rot="16200000" flipV="1">
                <a:off x="9660690" y="4512918"/>
                <a:ext cx="1013421" cy="956791"/>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 idx="2"/>
                <a:endCxn id="11" idx="0"/>
              </p:cNvCxnSpPr>
              <p:nvPr/>
            </p:nvCxnSpPr>
            <p:spPr>
              <a:xfrm>
                <a:off x="9259056" y="3010867"/>
                <a:ext cx="0" cy="4875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2"/>
                <a:endCxn id="12" idx="0"/>
              </p:cNvCxnSpPr>
              <p:nvPr/>
            </p:nvCxnSpPr>
            <p:spPr>
              <a:xfrm>
                <a:off x="9259056" y="3846141"/>
                <a:ext cx="6054" cy="4875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2"/>
                <a:endCxn id="13" idx="0"/>
              </p:cNvCxnSpPr>
              <p:nvPr/>
            </p:nvCxnSpPr>
            <p:spPr>
              <a:xfrm>
                <a:off x="9265110" y="4635521"/>
                <a:ext cx="6055" cy="4420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40" name="Elbow Connector 39"/>
            <p:cNvCxnSpPr>
              <a:cxnSpLocks/>
            </p:cNvCxnSpPr>
            <p:nvPr/>
          </p:nvCxnSpPr>
          <p:spPr>
            <a:xfrm rot="10800000" flipH="1">
              <a:off x="7437284" y="2860151"/>
              <a:ext cx="571284" cy="2770426"/>
            </a:xfrm>
            <a:prstGeom prst="bentConnector3">
              <a:avLst>
                <a:gd name="adj1" fmla="val -40015"/>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4" name="Text Placeholder 6">
            <a:extLst>
              <a:ext uri="{FF2B5EF4-FFF2-40B4-BE49-F238E27FC236}">
                <a16:creationId xmlns:a16="http://schemas.microsoft.com/office/drawing/2014/main" id="{1991B978-C158-944C-B8C5-F4F1E844432F}"/>
              </a:ext>
            </a:extLst>
          </p:cNvPr>
          <p:cNvSpPr>
            <a:spLocks noGrp="1"/>
          </p:cNvSpPr>
          <p:nvPr>
            <p:ph type="body" sz="quarter" idx="15"/>
          </p:nvPr>
        </p:nvSpPr>
        <p:spPr>
          <a:xfrm>
            <a:off x="663574" y="2016027"/>
            <a:ext cx="8221345" cy="439247"/>
          </a:xfrm>
        </p:spPr>
        <p:txBody>
          <a:bodyPr>
            <a:noAutofit/>
          </a:bodyPr>
          <a:lstStyle/>
          <a:p>
            <a:r>
              <a:rPr lang="en-GB"/>
              <a:t>Policy responses to combat climate change</a:t>
            </a:r>
            <a:endParaRPr lang="en-US"/>
          </a:p>
        </p:txBody>
      </p:sp>
      <p:sp>
        <p:nvSpPr>
          <p:cNvPr id="26" name="Oval 25">
            <a:extLst>
              <a:ext uri="{FF2B5EF4-FFF2-40B4-BE49-F238E27FC236}">
                <a16:creationId xmlns:a16="http://schemas.microsoft.com/office/drawing/2014/main" id="{08166605-A313-724B-B8FD-750182EA3DB8}"/>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0_Slide6.mp3" descr="Lecture10_Slide6.mp3">
            <a:hlinkClick r:id="" action="ppaction://media"/>
            <a:extLst>
              <a:ext uri="{FF2B5EF4-FFF2-40B4-BE49-F238E27FC236}">
                <a16:creationId xmlns:a16="http://schemas.microsoft.com/office/drawing/2014/main" id="{B1345878-E137-6D44-9032-15ACDB974B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3162286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578156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10.1 C</a:t>
            </a:r>
            <a:r>
              <a:rPr lang="en-US" b="0" dirty="0">
                <a:latin typeface="Open Sans"/>
                <a:ea typeface="Open Sans"/>
                <a:cs typeface="Open Sans"/>
              </a:rPr>
              <a:t>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 Placeholder 6">
            <a:extLst>
              <a:ext uri="{FF2B5EF4-FFF2-40B4-BE49-F238E27FC236}">
                <a16:creationId xmlns:a16="http://schemas.microsoft.com/office/drawing/2014/main" id="{1991B978-C158-944C-B8C5-F4F1E844432F}"/>
              </a:ext>
            </a:extLst>
          </p:cNvPr>
          <p:cNvSpPr>
            <a:spLocks noGrp="1"/>
          </p:cNvSpPr>
          <p:nvPr>
            <p:ph type="body" sz="quarter" idx="15"/>
          </p:nvPr>
        </p:nvSpPr>
        <p:spPr>
          <a:xfrm>
            <a:off x="663574" y="2016027"/>
            <a:ext cx="8221345" cy="439247"/>
          </a:xfrm>
        </p:spPr>
        <p:txBody>
          <a:bodyPr>
            <a:noAutofit/>
          </a:bodyPr>
          <a:lstStyle/>
          <a:p>
            <a:r>
              <a:rPr lang="en-GB" dirty="0"/>
              <a:t>Policy responses to combat climate change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00332475"/>
              </p:ext>
            </p:extLst>
          </p:nvPr>
        </p:nvGraphicFramePr>
        <p:xfrm>
          <a:off x="822829" y="2455274"/>
          <a:ext cx="10477230" cy="3791522"/>
        </p:xfrm>
        <a:graphic>
          <a:graphicData uri="http://schemas.openxmlformats.org/drawingml/2006/table">
            <a:tbl>
              <a:tblPr firstRow="1" bandRow="1">
                <a:tableStyleId>{5C22544A-7EE6-4342-B048-85BDC9FD1C3A}</a:tableStyleId>
              </a:tblPr>
              <a:tblGrid>
                <a:gridCol w="5238615">
                  <a:extLst>
                    <a:ext uri="{9D8B030D-6E8A-4147-A177-3AD203B41FA5}">
                      <a16:colId xmlns:a16="http://schemas.microsoft.com/office/drawing/2014/main" val="767367295"/>
                    </a:ext>
                  </a:extLst>
                </a:gridCol>
                <a:gridCol w="5238615">
                  <a:extLst>
                    <a:ext uri="{9D8B030D-6E8A-4147-A177-3AD203B41FA5}">
                      <a16:colId xmlns:a16="http://schemas.microsoft.com/office/drawing/2014/main" val="2049716143"/>
                    </a:ext>
                  </a:extLst>
                </a:gridCol>
              </a:tblGrid>
              <a:tr h="438412">
                <a:tc>
                  <a:txBody>
                    <a:bodyPr/>
                    <a:lstStyle/>
                    <a:p>
                      <a:pPr algn="ctr"/>
                      <a:r>
                        <a:rPr lang="en-GB" dirty="0"/>
                        <a:t>Mitigation</a:t>
                      </a:r>
                    </a:p>
                  </a:txBody>
                  <a:tcPr/>
                </a:tc>
                <a:tc>
                  <a:txBody>
                    <a:bodyPr/>
                    <a:lstStyle/>
                    <a:p>
                      <a:pPr algn="ctr"/>
                      <a:r>
                        <a:rPr lang="en-GB" dirty="0"/>
                        <a:t>Adaptation</a:t>
                      </a:r>
                    </a:p>
                  </a:txBody>
                  <a:tcPr/>
                </a:tc>
                <a:extLst>
                  <a:ext uri="{0D108BD9-81ED-4DB2-BD59-A6C34878D82A}">
                    <a16:rowId xmlns:a16="http://schemas.microsoft.com/office/drawing/2014/main" val="2852346575"/>
                  </a:ext>
                </a:extLst>
              </a:tr>
              <a:tr h="3353110">
                <a:tc>
                  <a:txBody>
                    <a:bodyPr/>
                    <a:lstStyle/>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Practice Energy efficiency</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Greater use of renewable energy</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Electrification of industrial processes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Efficient means of transport implementation: electric public transport, bicycle, shared cars ...</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Carbon tax and emissions markets</a:t>
                      </a:r>
                    </a:p>
                    <a:p>
                      <a:pPr algn="l"/>
                      <a:endParaRPr lang="en-GB" dirty="0"/>
                    </a:p>
                  </a:txBody>
                  <a:tcPr/>
                </a:tc>
                <a:tc>
                  <a:txBody>
                    <a:bodyPr/>
                    <a:lstStyle/>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More secure facility locations and infrastructures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Landscape restoration (natural landscape) and reforestation</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Flexible and diverse cultivation to be prepared for natural catastrophes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Research and development on possible catastrophes, temperature behaviour, etc.</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Preventive and precautionary measures (evacuation plans, health issues, etc.)</a:t>
                      </a:r>
                    </a:p>
                    <a:p>
                      <a:pPr algn="ctr"/>
                      <a:endParaRPr lang="en-GB" dirty="0"/>
                    </a:p>
                  </a:txBody>
                  <a:tcPr/>
                </a:tc>
                <a:extLst>
                  <a:ext uri="{0D108BD9-81ED-4DB2-BD59-A6C34878D82A}">
                    <a16:rowId xmlns:a16="http://schemas.microsoft.com/office/drawing/2014/main" val="3239481454"/>
                  </a:ext>
                </a:extLst>
              </a:tr>
            </a:tbl>
          </a:graphicData>
        </a:graphic>
      </p:graphicFrame>
      <p:sp>
        <p:nvSpPr>
          <p:cNvPr id="7" name="Oval 6">
            <a:extLst>
              <a:ext uri="{FF2B5EF4-FFF2-40B4-BE49-F238E27FC236}">
                <a16:creationId xmlns:a16="http://schemas.microsoft.com/office/drawing/2014/main" id="{6BDB94D0-9386-EF45-93EC-85A54D4CA0AC}"/>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7.mp3" descr="Lecture10_Slide7.mp3">
            <a:hlinkClick r:id="" action="ppaction://media"/>
            <a:extLst>
              <a:ext uri="{FF2B5EF4-FFF2-40B4-BE49-F238E27FC236}">
                <a16:creationId xmlns:a16="http://schemas.microsoft.com/office/drawing/2014/main" id="{D4375DBC-E958-C74F-84DB-03EAAE6FC1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38874448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a:ea typeface="Open Sans"/>
                <a:cs typeface="Open Sans"/>
              </a:rPr>
              <a:t>Lecture 10.1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10448069" cy="1564780"/>
          </a:xfrm>
        </p:spPr>
        <p:txBody>
          <a:bodyPr>
            <a:noAutofit/>
          </a:bodyPr>
          <a:lstStyle/>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 Basics of climate change. </a:t>
            </a:r>
            <a:r>
              <a:rPr lang="en-GB" sz="1600" b="0" dirty="0">
                <a:latin typeface="Open Sans" panose="020B0606030504020204" pitchFamily="34" charset="0"/>
                <a:ea typeface="Open Sans" panose="020B0606030504020204" pitchFamily="34" charset="0"/>
                <a:cs typeface="Open Sans" panose="020B0606030504020204" pitchFamily="34" charset="0"/>
                <a:hlinkClick r:id="rId3"/>
              </a:rPr>
              <a:t>https://www.ncdc.noaa.gov/global-warming/temperature-change</a:t>
            </a:r>
            <a:r>
              <a:rPr lang="en-GB" sz="1600" b="0" dirty="0">
                <a:latin typeface="Open Sans" panose="020B0606030504020204" pitchFamily="34" charset="0"/>
                <a:ea typeface="Open Sans" panose="020B0606030504020204" pitchFamily="34" charset="0"/>
                <a:cs typeface="Open Sans" panose="020B0606030504020204" pitchFamily="34" charset="0"/>
              </a:rPr>
              <a:t> </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IPCC, 2018: Summary for Policymakers. In: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[Masson-</a:t>
            </a:r>
            <a:r>
              <a:rPr lang="en-GB" sz="1600" b="0" dirty="0" err="1">
                <a:latin typeface="Open Sans" panose="020B0606030504020204" pitchFamily="34" charset="0"/>
                <a:ea typeface="Open Sans" panose="020B0606030504020204" pitchFamily="34" charset="0"/>
                <a:cs typeface="Open Sans" panose="020B0606030504020204" pitchFamily="34" charset="0"/>
              </a:rPr>
              <a:t>Delmotte</a:t>
            </a:r>
            <a:r>
              <a:rPr lang="en-GB" sz="1600" b="0" dirty="0">
                <a:latin typeface="Open Sans" panose="020B0606030504020204" pitchFamily="34" charset="0"/>
                <a:ea typeface="Open Sans" panose="020B0606030504020204" pitchFamily="34" charset="0"/>
                <a:cs typeface="Open Sans" panose="020B0606030504020204" pitchFamily="34" charset="0"/>
              </a:rPr>
              <a:t>, V., P. </a:t>
            </a:r>
            <a:r>
              <a:rPr lang="en-GB" sz="1600" b="0" dirty="0" err="1">
                <a:latin typeface="Open Sans" panose="020B0606030504020204" pitchFamily="34" charset="0"/>
                <a:ea typeface="Open Sans" panose="020B0606030504020204" pitchFamily="34" charset="0"/>
                <a:cs typeface="Open Sans" panose="020B0606030504020204" pitchFamily="34" charset="0"/>
              </a:rPr>
              <a:t>Zhai</a:t>
            </a:r>
            <a:r>
              <a:rPr lang="en-GB" sz="1600" b="0" dirty="0">
                <a:latin typeface="Open Sans" panose="020B0606030504020204" pitchFamily="34" charset="0"/>
                <a:ea typeface="Open Sans" panose="020B0606030504020204" pitchFamily="34" charset="0"/>
                <a:cs typeface="Open Sans" panose="020B0606030504020204" pitchFamily="34" charset="0"/>
              </a:rPr>
              <a:t>, H.-O. </a:t>
            </a:r>
            <a:r>
              <a:rPr lang="en-GB" sz="1600" b="0" dirty="0" err="1">
                <a:latin typeface="Open Sans" panose="020B0606030504020204" pitchFamily="34" charset="0"/>
                <a:ea typeface="Open Sans" panose="020B0606030504020204" pitchFamily="34" charset="0"/>
                <a:cs typeface="Open Sans" panose="020B0606030504020204" pitchFamily="34" charset="0"/>
              </a:rPr>
              <a:t>Pörtner</a:t>
            </a:r>
            <a:r>
              <a:rPr lang="en-GB" sz="1600" b="0" dirty="0">
                <a:latin typeface="Open Sans" panose="020B0606030504020204" pitchFamily="34" charset="0"/>
                <a:ea typeface="Open Sans" panose="020B0606030504020204" pitchFamily="34" charset="0"/>
                <a:cs typeface="Open Sans" panose="020B0606030504020204" pitchFamily="34" charset="0"/>
              </a:rPr>
              <a:t>, D. Roberts, J. </a:t>
            </a:r>
            <a:r>
              <a:rPr lang="en-GB" sz="1600" b="0" dirty="0" err="1">
                <a:latin typeface="Open Sans" panose="020B0606030504020204" pitchFamily="34" charset="0"/>
                <a:ea typeface="Open Sans" panose="020B0606030504020204" pitchFamily="34" charset="0"/>
                <a:cs typeface="Open Sans" panose="020B0606030504020204" pitchFamily="34" charset="0"/>
              </a:rPr>
              <a:t>Skea</a:t>
            </a:r>
            <a:r>
              <a:rPr lang="en-GB" sz="1600" b="0" dirty="0">
                <a:latin typeface="Open Sans" panose="020B0606030504020204" pitchFamily="34" charset="0"/>
                <a:ea typeface="Open Sans" panose="020B0606030504020204" pitchFamily="34" charset="0"/>
                <a:cs typeface="Open Sans" panose="020B0606030504020204" pitchFamily="34" charset="0"/>
              </a:rPr>
              <a:t>, P.R. Shukla, A. Pirani, W. </a:t>
            </a:r>
            <a:r>
              <a:rPr lang="en-GB" sz="1600" b="0" dirty="0" err="1">
                <a:latin typeface="Open Sans" panose="020B0606030504020204" pitchFamily="34" charset="0"/>
                <a:ea typeface="Open Sans" panose="020B0606030504020204" pitchFamily="34" charset="0"/>
                <a:cs typeface="Open Sans" panose="020B0606030504020204" pitchFamily="34" charset="0"/>
              </a:rPr>
              <a:t>Moufouma-Okia</a:t>
            </a:r>
            <a:r>
              <a:rPr lang="en-GB" sz="1600" b="0" dirty="0">
                <a:latin typeface="Open Sans" panose="020B0606030504020204" pitchFamily="34" charset="0"/>
                <a:ea typeface="Open Sans" panose="020B0606030504020204" pitchFamily="34" charset="0"/>
                <a:cs typeface="Open Sans" panose="020B0606030504020204" pitchFamily="34" charset="0"/>
              </a:rPr>
              <a:t>, C. </a:t>
            </a:r>
            <a:r>
              <a:rPr lang="en-GB" sz="1600" b="0" dirty="0" err="1">
                <a:latin typeface="Open Sans" panose="020B0606030504020204" pitchFamily="34" charset="0"/>
                <a:ea typeface="Open Sans" panose="020B0606030504020204" pitchFamily="34" charset="0"/>
                <a:cs typeface="Open Sans" panose="020B0606030504020204" pitchFamily="34" charset="0"/>
              </a:rPr>
              <a:t>Péan</a:t>
            </a:r>
            <a:r>
              <a:rPr lang="en-GB" sz="1600" b="0" dirty="0">
                <a:latin typeface="Open Sans" panose="020B0606030504020204" pitchFamily="34" charset="0"/>
                <a:ea typeface="Open Sans" panose="020B0606030504020204" pitchFamily="34" charset="0"/>
                <a:cs typeface="Open Sans" panose="020B0606030504020204" pitchFamily="34" charset="0"/>
              </a:rPr>
              <a:t>, R. </a:t>
            </a:r>
            <a:r>
              <a:rPr lang="en-GB" sz="1600" b="0" dirty="0" err="1">
                <a:latin typeface="Open Sans" panose="020B0606030504020204" pitchFamily="34" charset="0"/>
                <a:ea typeface="Open Sans" panose="020B0606030504020204" pitchFamily="34" charset="0"/>
                <a:cs typeface="Open Sans" panose="020B0606030504020204" pitchFamily="34" charset="0"/>
              </a:rPr>
              <a:t>Pidcock</a:t>
            </a:r>
            <a:r>
              <a:rPr lang="en-GB" sz="1600" b="0" dirty="0">
                <a:latin typeface="Open Sans" panose="020B0606030504020204" pitchFamily="34" charset="0"/>
                <a:ea typeface="Open Sans" panose="020B0606030504020204" pitchFamily="34" charset="0"/>
                <a:cs typeface="Open Sans" panose="020B0606030504020204" pitchFamily="34" charset="0"/>
              </a:rPr>
              <a:t>, S. Connors, J.B.R. Matthews, Y. Chen, X. Zhou, M.I. </a:t>
            </a:r>
            <a:r>
              <a:rPr lang="en-GB" sz="1600" b="0" dirty="0" err="1">
                <a:latin typeface="Open Sans" panose="020B0606030504020204" pitchFamily="34" charset="0"/>
                <a:ea typeface="Open Sans" panose="020B0606030504020204" pitchFamily="34" charset="0"/>
                <a:cs typeface="Open Sans" panose="020B0606030504020204" pitchFamily="34" charset="0"/>
              </a:rPr>
              <a:t>Gomis</a:t>
            </a:r>
            <a:r>
              <a:rPr lang="en-GB" sz="1600" b="0" dirty="0">
                <a:latin typeface="Open Sans" panose="020B0606030504020204" pitchFamily="34" charset="0"/>
                <a:ea typeface="Open Sans" panose="020B0606030504020204" pitchFamily="34" charset="0"/>
                <a:cs typeface="Open Sans" panose="020B0606030504020204" pitchFamily="34" charset="0"/>
              </a:rPr>
              <a:t>, E. </a:t>
            </a:r>
            <a:r>
              <a:rPr lang="en-GB" sz="1600" b="0" dirty="0" err="1">
                <a:latin typeface="Open Sans" panose="020B0606030504020204" pitchFamily="34" charset="0"/>
                <a:ea typeface="Open Sans" panose="020B0606030504020204" pitchFamily="34" charset="0"/>
                <a:cs typeface="Open Sans" panose="020B0606030504020204" pitchFamily="34" charset="0"/>
              </a:rPr>
              <a:t>Lonnoy</a:t>
            </a:r>
            <a:r>
              <a:rPr lang="en-GB" sz="1600" b="0" dirty="0">
                <a:latin typeface="Open Sans" panose="020B0606030504020204" pitchFamily="34" charset="0"/>
                <a:ea typeface="Open Sans" panose="020B0606030504020204" pitchFamily="34" charset="0"/>
                <a:cs typeface="Open Sans" panose="020B0606030504020204" pitchFamily="34" charset="0"/>
              </a:rPr>
              <a:t>, T. </a:t>
            </a:r>
            <a:r>
              <a:rPr lang="en-GB" sz="1600" b="0" dirty="0" err="1">
                <a:latin typeface="Open Sans" panose="020B0606030504020204" pitchFamily="34" charset="0"/>
                <a:ea typeface="Open Sans" panose="020B0606030504020204" pitchFamily="34" charset="0"/>
                <a:cs typeface="Open Sans" panose="020B0606030504020204" pitchFamily="34" charset="0"/>
              </a:rPr>
              <a:t>Maycock</a:t>
            </a:r>
            <a:r>
              <a:rPr lang="en-GB" sz="1600" b="0" dirty="0">
                <a:latin typeface="Open Sans" panose="020B0606030504020204" pitchFamily="34" charset="0"/>
                <a:ea typeface="Open Sans" panose="020B0606030504020204" pitchFamily="34" charset="0"/>
                <a:cs typeface="Open Sans" panose="020B0606030504020204" pitchFamily="34" charset="0"/>
              </a:rPr>
              <a:t>, M. </a:t>
            </a:r>
            <a:r>
              <a:rPr lang="en-GB" sz="1600" b="0" dirty="0" err="1">
                <a:latin typeface="Open Sans" panose="020B0606030504020204" pitchFamily="34" charset="0"/>
                <a:ea typeface="Open Sans" panose="020B0606030504020204" pitchFamily="34" charset="0"/>
                <a:cs typeface="Open Sans" panose="020B0606030504020204" pitchFamily="34" charset="0"/>
              </a:rPr>
              <a:t>Tignor</a:t>
            </a:r>
            <a:r>
              <a:rPr lang="en-GB" sz="1600" b="0" dirty="0">
                <a:latin typeface="Open Sans" panose="020B0606030504020204" pitchFamily="34" charset="0"/>
                <a:ea typeface="Open Sans" panose="020B0606030504020204" pitchFamily="34" charset="0"/>
                <a:cs typeface="Open Sans" panose="020B0606030504020204" pitchFamily="34" charset="0"/>
              </a:rPr>
              <a:t>, and T. </a:t>
            </a:r>
            <a:r>
              <a:rPr lang="en-GB" sz="1600" b="0" dirty="0" err="1">
                <a:latin typeface="Open Sans" panose="020B0606030504020204" pitchFamily="34" charset="0"/>
                <a:ea typeface="Open Sans" panose="020B0606030504020204" pitchFamily="34" charset="0"/>
                <a:cs typeface="Open Sans" panose="020B0606030504020204" pitchFamily="34" charset="0"/>
              </a:rPr>
              <a:t>Waterfield</a:t>
            </a:r>
            <a:r>
              <a:rPr lang="en-GB" sz="1600" b="0" dirty="0">
                <a:latin typeface="Open Sans" panose="020B0606030504020204" pitchFamily="34" charset="0"/>
                <a:ea typeface="Open Sans" panose="020B0606030504020204" pitchFamily="34" charset="0"/>
                <a:cs typeface="Open Sans" panose="020B0606030504020204" pitchFamily="34" charset="0"/>
              </a:rPr>
              <a:t> (eds.)]. World Meteorological Organization, Geneva, Switzerland, 32 pp</a:t>
            </a:r>
            <a:r>
              <a:rPr lang="en-GB" sz="1600" b="0" dirty="0">
                <a:latin typeface="Open Sans" panose="020B0606030504020204" pitchFamily="34" charset="0"/>
                <a:ea typeface="Open Sans" panose="020B0606030504020204" pitchFamily="34" charset="0"/>
                <a:cs typeface="Open Sans" panose="020B0606030504020204" pitchFamily="34" charset="0"/>
                <a:hlinkClick r:id="rId4"/>
              </a:rPr>
              <a:t>. https://www.ipcc.ch/sr15/</a:t>
            </a:r>
            <a:r>
              <a:rPr lang="en-GB" sz="1600" b="0" dirty="0">
                <a:latin typeface="Open Sans" panose="020B0606030504020204" pitchFamily="34" charset="0"/>
                <a:ea typeface="Open Sans" panose="020B0606030504020204" pitchFamily="34" charset="0"/>
                <a:cs typeface="Open Sans" panose="020B0606030504020204" pitchFamily="34" charset="0"/>
              </a:rPr>
              <a:t> </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A simple guide to climatic change describing the impacts and responses</a:t>
            </a:r>
            <a:r>
              <a:rPr lang="en-GB" sz="1600" b="0" dirty="0">
                <a:latin typeface="Open Sans" panose="020B0606030504020204" pitchFamily="34" charset="0"/>
                <a:ea typeface="Open Sans" panose="020B0606030504020204" pitchFamily="34" charset="0"/>
                <a:cs typeface="Open Sans" panose="020B0606030504020204" pitchFamily="34" charset="0"/>
                <a:hlinkClick r:id="rId5"/>
              </a:rPr>
              <a:t>.  https://www.bbc.com/news/science-environment-24021772</a:t>
            </a:r>
            <a:r>
              <a:rPr lang="en-GB" sz="1600" b="0" dirty="0">
                <a:latin typeface="Open Sans" panose="020B0606030504020204" pitchFamily="34" charset="0"/>
                <a:ea typeface="Open Sans" panose="020B0606030504020204" pitchFamily="34" charset="0"/>
                <a:cs typeface="Open Sans" panose="020B0606030504020204" pitchFamily="34" charset="0"/>
              </a:rPr>
              <a:t> </a:t>
            </a: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8</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021615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8561448"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a:ea typeface="Open Sans"/>
                <a:cs typeface="Open Sans"/>
              </a:rPr>
              <a:t>10.2 Impacts of climate change</a:t>
            </a:r>
            <a:endParaRPr lang="en-US" b="0" dirty="0">
              <a:latin typeface="Open Sans"/>
              <a:ea typeface="Open Sans"/>
              <a:cs typeface="Open Sans"/>
            </a:endParaRP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393293" y="2983042"/>
            <a:ext cx="6139316"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874160" y="6001750"/>
            <a:ext cx="6105760" cy="400110"/>
          </a:xfrm>
          <a:prstGeom prst="rect">
            <a:avLst/>
          </a:prstGeom>
          <a:noFill/>
        </p:spPr>
        <p:txBody>
          <a:bodyPr wrap="square" rtlCol="0">
            <a:spAutoFit/>
          </a:bodyPr>
          <a:lstStyle/>
          <a:p>
            <a:r>
              <a:rPr lang="en-GB" sz="1000" b="1">
                <a:latin typeface="Open Sans" panose="020B0606030504020204" pitchFamily="34" charset="0"/>
                <a:ea typeface="Open Sans" panose="020B0606030504020204" pitchFamily="34" charset="0"/>
                <a:cs typeface="Open Sans" panose="020B0606030504020204" pitchFamily="34" charset="0"/>
              </a:rPr>
              <a:t>Source: </a:t>
            </a:r>
            <a:r>
              <a:rPr lang="en-GB" sz="1000">
                <a:latin typeface="Open Sans" panose="020B0606030504020204" pitchFamily="34" charset="0"/>
                <a:ea typeface="Open Sans" panose="020B0606030504020204" pitchFamily="34" charset="0"/>
                <a:cs typeface="Open Sans" panose="020B0606030504020204" pitchFamily="34" charset="0"/>
              </a:rPr>
              <a:t>Free Icon made by Manuel sax is licensed by CC BY 3.0 (left), Free Icon made by Rafael is licensed by CC BY 3.0 (centre), Free Icon made by Giovanni Battistini is licensed by CC BY 3.0 (right)</a:t>
            </a:r>
          </a:p>
        </p:txBody>
      </p:sp>
      <p:pic>
        <p:nvPicPr>
          <p:cNvPr id="5" name="Picture 4" descr="Drops PNG Transparent Images | PNG All"/>
          <p:cNvPicPr>
            <a:picLocks noChangeAspect="1"/>
          </p:cNvPicPr>
          <p:nvPr/>
        </p:nvPicPr>
        <p:blipFill rotWithShape="1">
          <a:blip r:embed="rId5">
            <a:extLst>
              <a:ext uri="{28A0092B-C50C-407E-A947-70E740481C1C}">
                <a14:useLocalDpi xmlns:a14="http://schemas.microsoft.com/office/drawing/2010/main" val="0"/>
              </a:ext>
            </a:extLst>
          </a:blip>
          <a:srcRect l="25889" r="25545"/>
          <a:stretch/>
        </p:blipFill>
        <p:spPr>
          <a:xfrm>
            <a:off x="1600888" y="2456448"/>
            <a:ext cx="1080654" cy="178007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9091" y="2532157"/>
            <a:ext cx="1510229" cy="151639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3843" y="2644425"/>
            <a:ext cx="1611292" cy="1404126"/>
          </a:xfrm>
          <a:prstGeom prst="rect">
            <a:avLst/>
          </a:prstGeom>
        </p:spPr>
      </p:pic>
      <p:sp>
        <p:nvSpPr>
          <p:cNvPr id="14" name="Content Placeholder 2"/>
          <p:cNvSpPr txBox="1">
            <a:spLocks/>
          </p:cNvSpPr>
          <p:nvPr/>
        </p:nvSpPr>
        <p:spPr>
          <a:xfrm>
            <a:off x="1003699" y="4186556"/>
            <a:ext cx="3053555" cy="158227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Shift in precipitation patterns</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Droughts</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Floods</a:t>
            </a:r>
          </a:p>
          <a:p>
            <a:pPr lvl="1" indent="0">
              <a:buNone/>
            </a:pPr>
            <a:endParaRPr lang="en-GB" sz="2400">
              <a:latin typeface="Open Sans" panose="020B0606030504020204" pitchFamily="34" charset="0"/>
              <a:ea typeface="Open Sans" panose="020B0606030504020204" pitchFamily="34" charset="0"/>
              <a:cs typeface="Open Sans" panose="020B0606030504020204" pitchFamily="34" charset="0"/>
            </a:endParaRPr>
          </a:p>
        </p:txBody>
      </p:sp>
      <p:sp>
        <p:nvSpPr>
          <p:cNvPr id="15" name="Content Placeholder 2"/>
          <p:cNvSpPr txBox="1">
            <a:spLocks/>
          </p:cNvSpPr>
          <p:nvPr/>
        </p:nvSpPr>
        <p:spPr>
          <a:xfrm>
            <a:off x="4234643" y="4183015"/>
            <a:ext cx="3271212" cy="158227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Increase in cooling demand</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Reduction in thermal power plant efficiencies </a:t>
            </a:r>
          </a:p>
          <a:p>
            <a:pPr marL="342882" indent="-342882">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Hydropower vulnerability</a:t>
            </a:r>
          </a:p>
          <a:p>
            <a:pPr lvl="1" indent="0">
              <a:buNone/>
            </a:pPr>
            <a:endParaRPr lang="en-GB" sz="1200">
              <a:latin typeface="Open Sans" panose="020B0606030504020204" pitchFamily="34" charset="0"/>
              <a:ea typeface="Open Sans" panose="020B0606030504020204" pitchFamily="34" charset="0"/>
              <a:cs typeface="Open Sans" panose="020B0606030504020204" pitchFamily="34" charset="0"/>
            </a:endParaRPr>
          </a:p>
        </p:txBody>
      </p:sp>
      <p:sp>
        <p:nvSpPr>
          <p:cNvPr id="16" name="Content Placeholder 2"/>
          <p:cNvSpPr txBox="1">
            <a:spLocks/>
          </p:cNvSpPr>
          <p:nvPr/>
        </p:nvSpPr>
        <p:spPr>
          <a:xfrm>
            <a:off x="8023368" y="4183015"/>
            <a:ext cx="3563391" cy="1037037"/>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Influences crop growth</a:t>
            </a:r>
            <a:endParaRPr lang="en-US"/>
          </a:p>
          <a:p>
            <a:pPr marL="342265" indent="-342265">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Increase in pest infestation</a:t>
            </a:r>
          </a:p>
          <a:p>
            <a:pPr marL="342265" indent="-342265">
              <a:buFont typeface="Arial" panose="020B0604020202020204" pitchFamily="34" charset="0"/>
              <a:buChar char="•"/>
            </a:pPr>
            <a:r>
              <a:rPr lang="en-GB" sz="1800">
                <a:latin typeface="Open Sans"/>
                <a:ea typeface="Open Sans"/>
                <a:cs typeface="Open Sans"/>
              </a:rPr>
              <a:t>Increase in CO2 fertilization</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6">
            <a:extLst>
              <a:ext uri="{FF2B5EF4-FFF2-40B4-BE49-F238E27FC236}">
                <a16:creationId xmlns:a16="http://schemas.microsoft.com/office/drawing/2014/main" id="{452311AA-5BFC-E049-94E4-8469FF4A4EB8}"/>
              </a:ext>
            </a:extLst>
          </p:cNvPr>
          <p:cNvSpPr>
            <a:spLocks noGrp="1"/>
          </p:cNvSpPr>
          <p:nvPr>
            <p:ph type="body" sz="quarter" idx="15"/>
          </p:nvPr>
        </p:nvSpPr>
        <p:spPr>
          <a:xfrm>
            <a:off x="663574" y="2016027"/>
            <a:ext cx="8221345" cy="439247"/>
          </a:xfrm>
        </p:spPr>
        <p:txBody>
          <a:bodyPr>
            <a:noAutofit/>
          </a:bodyPr>
          <a:lstStyle/>
          <a:p>
            <a:r>
              <a:rPr lang="en-GB"/>
              <a:t>Climatic impact on resource systems</a:t>
            </a:r>
            <a:endParaRPr lang="en-US"/>
          </a:p>
        </p:txBody>
      </p:sp>
      <p:sp>
        <p:nvSpPr>
          <p:cNvPr id="18" name="Oval 17">
            <a:extLst>
              <a:ext uri="{FF2B5EF4-FFF2-40B4-BE49-F238E27FC236}">
                <a16:creationId xmlns:a16="http://schemas.microsoft.com/office/drawing/2014/main" id="{D75B4D24-9049-724E-B7BF-7F57C7DC38F7}"/>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0_Slide9.mp3" descr="Lecture10_Slide9.mp3">
            <a:hlinkClick r:id="" action="ppaction://media"/>
            <a:extLst>
              <a:ext uri="{FF2B5EF4-FFF2-40B4-BE49-F238E27FC236}">
                <a16:creationId xmlns:a16="http://schemas.microsoft.com/office/drawing/2014/main" id="{2A3FBB8A-FF98-AD41-9FD1-01170D8A54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39091" y="1287930"/>
            <a:ext cx="812800" cy="812800"/>
          </a:xfrm>
          <a:prstGeom prst="rect">
            <a:avLst/>
          </a:prstGeom>
        </p:spPr>
      </p:pic>
    </p:spTree>
    <p:extLst>
      <p:ext uri="{BB962C8B-B14F-4D97-AF65-F5344CB8AC3E}">
        <p14:creationId xmlns:p14="http://schemas.microsoft.com/office/powerpoint/2010/main" val="34019231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9AB2BB-184E-4C17-A323-6207C2F7ABF4}">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ED26AF6-65A9-4E52-86E6-AF387487AE01}">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0b696a8a-ab1a-459b-a09e-44df7cbe9330"/>
    <ds:schemaRef ds:uri="http://schemas.openxmlformats.org/package/2006/metadata/core-properties"/>
    <ds:schemaRef ds:uri="35b8b66e-5759-43c1-a138-f967a8bf5a20"/>
    <ds:schemaRef ds:uri="http://www.w3.org/XML/1998/namespace"/>
  </ds:schemaRefs>
</ds:datastoreItem>
</file>

<file path=customXml/itemProps3.xml><?xml version="1.0" encoding="utf-8"?>
<ds:datastoreItem xmlns:ds="http://schemas.openxmlformats.org/officeDocument/2006/customXml" ds:itemID="{288B7F38-C3DF-4EFB-AF18-E466318CB5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187</TotalTime>
  <Words>6696</Words>
  <Application>Microsoft Office PowerPoint</Application>
  <PresentationFormat>Widescreen</PresentationFormat>
  <Paragraphs>271</Paragraphs>
  <Slides>28</Slides>
  <Notes>26</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Open Sans</vt:lpstr>
      <vt:lpstr>Open Sans ExtraBold</vt:lpstr>
      <vt:lpstr>Open Sans SemiBold</vt:lpstr>
      <vt:lpstr>Open Sans SemiBold</vt:lpstr>
      <vt:lpstr>Segoe UI</vt:lpstr>
      <vt:lpstr>Segoe UI Semibold</vt:lpstr>
      <vt:lpstr>Office Theme</vt:lpstr>
      <vt:lpstr>LECTURE 10 THE CLIMATE  SYSTEM –Part II</vt:lpstr>
      <vt:lpstr>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50</cp:revision>
  <dcterms:created xsi:type="dcterms:W3CDTF">2021-04-22T09:38:07Z</dcterms:created>
  <dcterms:modified xsi:type="dcterms:W3CDTF">2024-11-01T11:21:45Z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