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52" r:id="rId5"/>
    <p:sldId id="653" r:id="rId6"/>
    <p:sldId id="654" r:id="rId7"/>
    <p:sldId id="655" r:id="rId8"/>
    <p:sldId id="656" r:id="rId9"/>
    <p:sldId id="657" r:id="rId10"/>
    <p:sldId id="658" r:id="rId11"/>
    <p:sldId id="659" r:id="rId12"/>
    <p:sldId id="660" r:id="rId13"/>
    <p:sldId id="661" r:id="rId14"/>
    <p:sldId id="662" r:id="rId15"/>
    <p:sldId id="663" r:id="rId16"/>
    <p:sldId id="664" r:id="rId17"/>
    <p:sldId id="665" r:id="rId18"/>
    <p:sldId id="666" r:id="rId19"/>
    <p:sldId id="667" r:id="rId20"/>
    <p:sldId id="668" r:id="rId21"/>
    <p:sldId id="669" r:id="rId22"/>
    <p:sldId id="670" r:id="rId23"/>
    <p:sldId id="671" r:id="rId24"/>
    <p:sldId id="672" r:id="rId25"/>
    <p:sldId id="673" r:id="rId26"/>
    <p:sldId id="674" r:id="rId27"/>
    <p:sldId id="675" r:id="rId28"/>
    <p:sldId id="676" r:id="rId29"/>
    <p:sldId id="677" r:id="rId30"/>
    <p:sldId id="678" r:id="rId31"/>
    <p:sldId id="679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CAD97-7380-22FA-BCD6-8FEBC28704C9}" v="7" dt="2026-02-09T14:30:42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68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7T15:55:45.368" v="58" actId="1076"/>
      <pc:docMkLst>
        <pc:docMk/>
      </pc:docMkLst>
      <pc:sldChg chg="modSp mod">
        <pc:chgData name="Alexander Deliukov" userId="d5fda0f2-1d08-4016-b7e9-bb882f168707" providerId="ADAL" clId="{FE9DFF45-01DC-45CC-A80A-B50597210401}" dt="2026-01-27T15:52:58.409" v="9" actId="948"/>
        <pc:sldMkLst>
          <pc:docMk/>
          <pc:sldMk cId="2340336029" sldId="652"/>
        </pc:sldMkLst>
        <pc:spChg chg="mod">
          <ac:chgData name="Alexander Deliukov" userId="d5fda0f2-1d08-4016-b7e9-bb882f168707" providerId="ADAL" clId="{FE9DFF45-01DC-45CC-A80A-B50597210401}" dt="2026-01-27T15:52:58.409" v="9" actId="948"/>
          <ac:spMkLst>
            <pc:docMk/>
            <pc:sldMk cId="2340336029" sldId="652"/>
            <ac:spMk id="2" creationId="{8D2DE0A9-F37C-2EF1-ACC3-F03C3C6A8D71}"/>
          </ac:spMkLst>
        </pc:spChg>
      </pc:sldChg>
      <pc:sldChg chg="modSp mod">
        <pc:chgData name="Alexander Deliukov" userId="d5fda0f2-1d08-4016-b7e9-bb882f168707" providerId="ADAL" clId="{FE9DFF45-01DC-45CC-A80A-B50597210401}" dt="2026-01-27T15:54:47.905" v="43" actId="1076"/>
        <pc:sldMkLst>
          <pc:docMk/>
          <pc:sldMk cId="3952518507" sldId="653"/>
        </pc:sldMkLst>
        <pc:spChg chg="mod">
          <ac:chgData name="Alexander Deliukov" userId="d5fda0f2-1d08-4016-b7e9-bb882f168707" providerId="ADAL" clId="{FE9DFF45-01DC-45CC-A80A-B50597210401}" dt="2026-01-27T15:54:47.905" v="43" actId="1076"/>
          <ac:spMkLst>
            <pc:docMk/>
            <pc:sldMk cId="3952518507" sldId="653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7T15:54:54.291" v="45" actId="1076"/>
        <pc:sldMkLst>
          <pc:docMk/>
          <pc:sldMk cId="2542077266" sldId="657"/>
        </pc:sldMkLst>
        <pc:spChg chg="mod">
          <ac:chgData name="Alexander Deliukov" userId="d5fda0f2-1d08-4016-b7e9-bb882f168707" providerId="ADAL" clId="{FE9DFF45-01DC-45CC-A80A-B50597210401}" dt="2026-01-27T15:53:51.499" v="22" actId="207"/>
          <ac:spMkLst>
            <pc:docMk/>
            <pc:sldMk cId="2542077266" sldId="657"/>
            <ac:spMk id="3" creationId="{7833E00E-A43A-8486-4825-3F0C2F8306DF}"/>
          </ac:spMkLst>
        </pc:spChg>
        <pc:spChg chg="mod">
          <ac:chgData name="Alexander Deliukov" userId="d5fda0f2-1d08-4016-b7e9-bb882f168707" providerId="ADAL" clId="{FE9DFF45-01DC-45CC-A80A-B50597210401}" dt="2026-01-27T15:54:54.291" v="45" actId="1076"/>
          <ac:spMkLst>
            <pc:docMk/>
            <pc:sldMk cId="2542077266" sldId="657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7T15:55:00.153" v="46" actId="14100"/>
        <pc:sldMkLst>
          <pc:docMk/>
          <pc:sldMk cId="2651338207" sldId="660"/>
        </pc:sldMkLst>
        <pc:spChg chg="mod">
          <ac:chgData name="Alexander Deliukov" userId="d5fda0f2-1d08-4016-b7e9-bb882f168707" providerId="ADAL" clId="{FE9DFF45-01DC-45CC-A80A-B50597210401}" dt="2026-01-27T15:55:00.153" v="46" actId="14100"/>
          <ac:spMkLst>
            <pc:docMk/>
            <pc:sldMk cId="2651338207" sldId="660"/>
            <ac:spMk id="2" creationId="{70F4DB7F-AD8A-51A4-5BD2-1A8B57D972B4}"/>
          </ac:spMkLst>
        </pc:spChg>
      </pc:sldChg>
      <pc:sldChg chg="modSp mod">
        <pc:chgData name="Alexander Deliukov" userId="d5fda0f2-1d08-4016-b7e9-bb882f168707" providerId="ADAL" clId="{FE9DFF45-01DC-45CC-A80A-B50597210401}" dt="2026-01-27T15:55:08.215" v="47" actId="1076"/>
        <pc:sldMkLst>
          <pc:docMk/>
          <pc:sldMk cId="1021193289" sldId="665"/>
        </pc:sldMkLst>
        <pc:spChg chg="mod">
          <ac:chgData name="Alexander Deliukov" userId="d5fda0f2-1d08-4016-b7e9-bb882f168707" providerId="ADAL" clId="{FE9DFF45-01DC-45CC-A80A-B50597210401}" dt="2026-01-27T15:55:08.215" v="47" actId="1076"/>
          <ac:spMkLst>
            <pc:docMk/>
            <pc:sldMk cId="1021193289" sldId="665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7T15:55:11.599" v="48" actId="1076"/>
        <pc:sldMkLst>
          <pc:docMk/>
          <pc:sldMk cId="3160540007" sldId="667"/>
        </pc:sldMkLst>
        <pc:spChg chg="mod">
          <ac:chgData name="Alexander Deliukov" userId="d5fda0f2-1d08-4016-b7e9-bb882f168707" providerId="ADAL" clId="{FE9DFF45-01DC-45CC-A80A-B50597210401}" dt="2026-01-27T15:55:11.599" v="48" actId="1076"/>
          <ac:spMkLst>
            <pc:docMk/>
            <pc:sldMk cId="3160540007" sldId="667"/>
            <ac:spMk id="4" creationId="{B8F24D65-3C3C-DDDB-79E7-E2DA63900FA9}"/>
          </ac:spMkLst>
        </pc:spChg>
      </pc:sldChg>
      <pc:sldChg chg="modSp mod">
        <pc:chgData name="Alexander Deliukov" userId="d5fda0f2-1d08-4016-b7e9-bb882f168707" providerId="ADAL" clId="{FE9DFF45-01DC-45CC-A80A-B50597210401}" dt="2026-01-27T15:55:14.870" v="49" actId="1076"/>
        <pc:sldMkLst>
          <pc:docMk/>
          <pc:sldMk cId="4161409751" sldId="669"/>
        </pc:sldMkLst>
        <pc:spChg chg="mod">
          <ac:chgData name="Alexander Deliukov" userId="d5fda0f2-1d08-4016-b7e9-bb882f168707" providerId="ADAL" clId="{FE9DFF45-01DC-45CC-A80A-B50597210401}" dt="2026-01-27T15:55:14.870" v="49" actId="1076"/>
          <ac:spMkLst>
            <pc:docMk/>
            <pc:sldMk cId="4161409751" sldId="669"/>
            <ac:spMk id="4" creationId="{C6FF838B-BFE6-EDA6-76BC-6105074602D6}"/>
          </ac:spMkLst>
        </pc:spChg>
      </pc:sldChg>
      <pc:sldChg chg="modSp mod">
        <pc:chgData name="Alexander Deliukov" userId="d5fda0f2-1d08-4016-b7e9-bb882f168707" providerId="ADAL" clId="{FE9DFF45-01DC-45CC-A80A-B50597210401}" dt="2026-01-27T15:55:19.227" v="50" actId="1076"/>
        <pc:sldMkLst>
          <pc:docMk/>
          <pc:sldMk cId="2510157298" sldId="671"/>
        </pc:sldMkLst>
        <pc:spChg chg="mod">
          <ac:chgData name="Alexander Deliukov" userId="d5fda0f2-1d08-4016-b7e9-bb882f168707" providerId="ADAL" clId="{FE9DFF45-01DC-45CC-A80A-B50597210401}" dt="2026-01-27T15:55:19.227" v="50" actId="1076"/>
          <ac:spMkLst>
            <pc:docMk/>
            <pc:sldMk cId="2510157298" sldId="671"/>
            <ac:spMk id="4" creationId="{18C55726-5E4A-A0F6-F79D-6164468DD29C}"/>
          </ac:spMkLst>
        </pc:spChg>
      </pc:sldChg>
      <pc:sldChg chg="modSp mod">
        <pc:chgData name="Alexander Deliukov" userId="d5fda0f2-1d08-4016-b7e9-bb882f168707" providerId="ADAL" clId="{FE9DFF45-01DC-45CC-A80A-B50597210401}" dt="2026-01-27T15:55:25.208" v="52" actId="1076"/>
        <pc:sldMkLst>
          <pc:docMk/>
          <pc:sldMk cId="1442533396" sldId="673"/>
        </pc:sldMkLst>
        <pc:spChg chg="mod">
          <ac:chgData name="Alexander Deliukov" userId="d5fda0f2-1d08-4016-b7e9-bb882f168707" providerId="ADAL" clId="{FE9DFF45-01DC-45CC-A80A-B50597210401}" dt="2026-01-27T15:55:25.208" v="52" actId="1076"/>
          <ac:spMkLst>
            <pc:docMk/>
            <pc:sldMk cId="1442533396" sldId="673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15:55:32.666" v="53" actId="1076"/>
        <pc:sldMkLst>
          <pc:docMk/>
          <pc:sldMk cId="3900238749" sldId="675"/>
        </pc:sldMkLst>
        <pc:spChg chg="mod">
          <ac:chgData name="Alexander Deliukov" userId="d5fda0f2-1d08-4016-b7e9-bb882f168707" providerId="ADAL" clId="{FE9DFF45-01DC-45CC-A80A-B50597210401}" dt="2026-01-27T15:55:32.666" v="53" actId="1076"/>
          <ac:spMkLst>
            <pc:docMk/>
            <pc:sldMk cId="3900238749" sldId="675"/>
            <ac:spMk id="4" creationId="{98F002ED-7076-C12C-76BA-4FEBBC6F2705}"/>
          </ac:spMkLst>
        </pc:spChg>
      </pc:sldChg>
      <pc:sldChg chg="modSp mod">
        <pc:chgData name="Alexander Deliukov" userId="d5fda0f2-1d08-4016-b7e9-bb882f168707" providerId="ADAL" clId="{FE9DFF45-01DC-45CC-A80A-B50597210401}" dt="2026-01-27T15:55:41.578" v="57" actId="1076"/>
        <pc:sldMkLst>
          <pc:docMk/>
          <pc:sldMk cId="3354913082" sldId="676"/>
        </pc:sldMkLst>
        <pc:spChg chg="mod">
          <ac:chgData name="Alexander Deliukov" userId="d5fda0f2-1d08-4016-b7e9-bb882f168707" providerId="ADAL" clId="{FE9DFF45-01DC-45CC-A80A-B50597210401}" dt="2026-01-27T15:55:36.135" v="54" actId="1076"/>
          <ac:spMkLst>
            <pc:docMk/>
            <pc:sldMk cId="3354913082" sldId="676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5:55:38.013" v="55" actId="1076"/>
          <ac:spMkLst>
            <pc:docMk/>
            <pc:sldMk cId="3354913082" sldId="676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15:55:39.429" v="56" actId="1076"/>
          <ac:spMkLst>
            <pc:docMk/>
            <pc:sldMk cId="3354913082" sldId="676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15:55:41.578" v="57" actId="1076"/>
          <ac:spMkLst>
            <pc:docMk/>
            <pc:sldMk cId="3354913082" sldId="676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15:55:45.368" v="58" actId="1076"/>
        <pc:sldMkLst>
          <pc:docMk/>
          <pc:sldMk cId="579631938" sldId="677"/>
        </pc:sldMkLst>
        <pc:spChg chg="mod">
          <ac:chgData name="Alexander Deliukov" userId="d5fda0f2-1d08-4016-b7e9-bb882f168707" providerId="ADAL" clId="{FE9DFF45-01DC-45CC-A80A-B50597210401}" dt="2026-01-27T15:55:45.368" v="58" actId="1076"/>
          <ac:spMkLst>
            <pc:docMk/>
            <pc:sldMk cId="579631938" sldId="677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EFACAD97-7380-22FA-BCD6-8FEBC28704C9}"/>
    <pc:docChg chg="modSld">
      <pc:chgData name="Alexander Deliukov" userId="S::alexander_think-e.be#ext#@flux50.onmicrosoft.com::bee075c1-faac-4166-8fcb-7b2057bad6f6" providerId="AD" clId="Web-{EFACAD97-7380-22FA-BCD6-8FEBC28704C9}" dt="2026-02-09T14:30:42.465" v="5" actId="1076"/>
      <pc:docMkLst>
        <pc:docMk/>
      </pc:docMkLst>
      <pc:sldChg chg="addSp modSp">
        <pc:chgData name="Alexander Deliukov" userId="S::alexander_think-e.be#ext#@flux50.onmicrosoft.com::bee075c1-faac-4166-8fcb-7b2057bad6f6" providerId="AD" clId="Web-{EFACAD97-7380-22FA-BCD6-8FEBC28704C9}" dt="2026-02-09T14:30:42.465" v="5" actId="1076"/>
        <pc:sldMkLst>
          <pc:docMk/>
          <pc:sldMk cId="2340336029" sldId="652"/>
        </pc:sldMkLst>
        <pc:picChg chg="add mod">
          <ac:chgData name="Alexander Deliukov" userId="S::alexander_think-e.be#ext#@flux50.onmicrosoft.com::bee075c1-faac-4166-8fcb-7b2057bad6f6" providerId="AD" clId="Web-{EFACAD97-7380-22FA-BCD6-8FEBC28704C9}" dt="2026-02-09T14:30:42.465" v="5" actId="1076"/>
          <ac:picMkLst>
            <pc:docMk/>
            <pc:sldMk cId="2340336029" sldId="652"/>
            <ac:picMk id="5" creationId="{954295DF-ED87-2858-B604-BC00657B93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2026. 3. 15.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Edytowanie stylu tekstu głównego</a:t>
            </a:r>
          </a:p>
          <a:p>
            <a:pPr lvl="1"/>
            <a:r>
              <a:rPr lang="ko-KR" altLang="en-US"/>
              <a:t>Drugi poziom</a:t>
            </a:r>
          </a:p>
          <a:p>
            <a:pPr lvl="2"/>
            <a:r>
              <a:rPr lang="ko-KR" altLang="en-US"/>
              <a:t>Trzeci poziom</a:t>
            </a:r>
          </a:p>
          <a:p>
            <a:pPr lvl="3"/>
            <a:r>
              <a:rPr lang="ko-KR" altLang="en-US"/>
              <a:t>Czwarty poziom</a:t>
            </a:r>
          </a:p>
          <a:p>
            <a:pPr lvl="4"/>
            <a:r>
              <a:rPr lang="ko-KR" altLang="en-US"/>
              <a:t>Piąty poziom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-efficient-products.ec.europa.eu/ecodesign-and-energy-label/understanding-energy-label_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ch.co.uk/reviews/fridge-freezers/article/how-to-defrost-your-fridge-freezer-axDiH1G0Zd4i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howstuffworks.com/environmental/green-tech/sustainable/smart-power-strip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Vorarlberger_Kraftwerke-Energy_meter_(electro)-smart_meter-02ASD.jpg" TargetMode="External"/><Relationship Id="rId13" Type="http://schemas.openxmlformats.org/officeDocument/2006/relationships/hyperlink" Target="https://creativecommons.org/publicdomain/zero/1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sa/2.0/" TargetMode="External"/><Relationship Id="rId12" Type="http://schemas.openxmlformats.org/officeDocument/2006/relationships/hyperlink" Target="https://www.flickr.com/photos/dennissylvesterhurd/14425711711/in/photolist-nYKxvr-ae584u-rmB7jz-6EV3kZ-r5hbgV-Zc9CcY-XbvGTW-s3ZXqC-2nm2k68-8AN3SK-hcvJv-doMV6t-moh9jW-ftZ4iY-KpcKT-ceme3-2cd59s-douphm-8twuwn-4H3HYX-9MScDZ-XMzjLr-XMyFLK-vzL8iF-8RSYpk-a6526e-fQDqrz-o5g5Y-gHGmt-9zqsMe-9zqsHV-2Gexsp-96bC4t-2pknfb6-9uiLJ8-r7SVqA-9uiLAV-2nyHGon-bBwXK-4EffyG-92R5Du-79YGDx-7EtaN7-z7XgLu-4aFPxi-zng5GS-pfb6jT-zqqYTe-5SpzgV-z84m8H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11" Type="http://schemas.openxmlformats.org/officeDocument/2006/relationships/hyperlink" Target="https://www.flickr.com/photos/codeofthenew/15011000448/" TargetMode="External"/><Relationship Id="rId5" Type="http://schemas.openxmlformats.org/officeDocument/2006/relationships/hyperlink" Target="https://creativecommons.org/licenses/by-nc-nd/2.0/" TargetMode="External"/><Relationship Id="rId15" Type="http://schemas.openxmlformats.org/officeDocument/2006/relationships/hyperlink" Target="https://www.flickr.com/photos/87547772@N00/539175921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60486986@N05/23388097312/" TargetMode="External"/><Relationship Id="rId9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4" Type="http://schemas.openxmlformats.org/officeDocument/2006/relationships/hyperlink" Target="https://www.flickr.com/photos/jirka_matousek/50749644658/" TargetMode="Externa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www.flickr.com/photos/151653494@N04/32459482564/in/photolist-Rskki7" TargetMode="External"/><Relationship Id="rId7" Type="http://schemas.openxmlformats.org/officeDocument/2006/relationships/hyperlink" Target="https://www.flickr.com/photos/vizpix/4544572654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/index.php?curid=106631515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flickr.com/photos/dfid/21375818360/in/photolist-yyUE5q-8fsNLX-TodgT1-28zYvnc-2mGzX8W-VY1H1F-7dzWrF-atbVgq-2o1yhrw-2o1yhqQ-286BAUy-Af3ujk-2mGzWYH-2o4Eh8X-2o6bJBg-c19xwG-2887yFi-x7kE7x-2o694Hw-tvptVY-2kRFrfz-uaQve5-MwsBjH-XV7ZC7-SobHar-8fwbVG-MwsBhD-L4tjGf-2887yQg-nWw1KG-c1cead-nqjvL3-dj4quJ-2mPVTn7-2o1wS1v-Lc6pve-2hiCYHV-c1cecy-Jtbgnx-c19xVQ-dj4qfW-2nHDTEu-MfTHPr-nZmA2U-nHSJ3Y-c19xUj-P89Vmy-Xc9uog-dj4pA1-nMf2gx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Zaangażuj się w cyfrową transformację energetyczną:</a:t>
            </a: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 10 prostych kroków, które możesz podjąć już dziś!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latinLnBrk="0"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77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Zwiększ wydajność: inwestuj w sprzęt AGD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Kupując nowe urządzenia AGD (takie jak lodówki, pralki i zmywarki), wybieraj modele energooszczędne.</a:t>
            </a:r>
            <a:endParaRPr lang="en-US" sz="1200" b="1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Etykiety energetyczne UE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pomagają wybrać urządzenia bardziej energooszczędne.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Inwestując w bardziej wydajne urządzenia, weź pod uwagę długoterminowe oszczędności na rachunkach za energię.</a:t>
            </a:r>
            <a:endParaRPr lang="en-US" sz="1200" b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193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4. Regularnie rozmrażaj zamrażarkę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Dlaczego regularne rozmrażanie zamrażarki jest tak ważne?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043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4. Regularnie rozmrażaj zamrażarkę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Nagromadzenie lodu w zamrażarce może powodować zwiększone zużycie energii. Dzieje się tak, ponieważ zamrażarka musi pracować intensywniej, aby utrzymać niską temperaturę żywności.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Regularne rozmrażanie zamrażarki może zapobiec gromadzeniu się lodu.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Dowiedz się, jak rozmrażać zamrażarkę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endParaRPr lang="en-GB" dirty="0"/>
          </a:p>
          <a:p>
            <a:r>
              <a:rPr lang="en-GB" dirty="0"/>
              <a:t>https://www.which.co.uk/reviews/fridge-freezers/article/how-to-defrost-your-fridge-freezer-axDiH1G0Zd4i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896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Odłączaj nieużywane urządzenia elektroniczne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Czym jest energia „fantomowa”?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79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Odłączaj nieużywane urządzenia elektroniczne 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Energia „widmowa” lub „energii w trybie czuwania” to energia zużywana przez urządzenia, które nie są używane, ale nadal pobierają energię.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Możesz skorzystać z odczytów inteligentnego licznika, aby sprawdzić „niewidoczne” zużycie energii.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Rozważ odłączenie urządzeń elektronicznych i sprzętu AGD, które nie są używane, takich jak ładowarki, telewizory i urządzenia kuchenne.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Warto rozważyć użycie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inteligentnych listew zasilających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do zarządzania wieloma urządzeniami.</a:t>
            </a:r>
            <a:endParaRPr lang="en-US" sz="1200" dirty="0"/>
          </a:p>
          <a:p>
            <a:endParaRPr lang="en-GB" dirty="0"/>
          </a:p>
          <a:p>
            <a:r>
              <a:rPr lang="en-GB" dirty="0"/>
              <a:t>https://science.howstuffworks.com/environmental/green-tech/sustainable/smart-power-strip.htm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63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Wprowadź inteligentny dom</a:t>
            </a:r>
            <a:endParaRPr lang="en-GB" sz="1050" noProof="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Jakie technologie inteligentnego domu mogą pomóc Ci oszczędzać energię i jak działają?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45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Wprowadź inteligentny dom</a:t>
            </a:r>
            <a:endParaRPr lang="en-GB" sz="1050" noProof="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Inteligentne wtyczki, oświetlenie i termostaty mogą zautomatyzować i wspierać optymalizację zużycia energii.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Urządzenia te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są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sterowane zdalnie za pomocą aplikacji na smartfony, co pozwala monitorować i regulować zużycie energii w czasie rzeczywistym. 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Można zaprogramować włączanie i wyłączanie oświetlenia oraz urządzeń w razie potrzeby.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Inteligentne termostaty mogą być wykorzystywane do utrzymania wydajnego ogrzewania i chłodzenia.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914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Korzystaj z inteligentnych termostatów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Czym jest inteligentny termostat i w jaki sposób może pomóc w oszczędzaniu energii?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622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Korzystaj z inteligentnych termostatów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FontTx/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Inteligentne termostaty umożliwiają zdalne zarządzanie temperaturą w domu za pomocą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aplikacji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 na smartfony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Inteligentne termostaty mogą zapamiętać Twoje nawyki i zoptymalizować ogrzewanie i chłodzenie, aby oszczędzać energię.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Możesz również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ustawić harmonogramy temperatur, aby zmniejszyć ogrzewanie i chłodzenie, gdy śpisz lub jesteś poza domem.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321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Używaj listew zasilających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Jakie są zalety inteligentnych listew zasilających i w jaki sposób mogą one pomóc w zmniejszeniu zużycia energii?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1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Cyfrowa transformacja energetyczna daje każdemu możliwość lepszego zrozumienia własnego zużycia energii. Dzięki zrozumieniu naszego zużycia energii możemy podejmować świadome decyzje dotyczące oszczędzania energii, bez niedogodności i poświęcania komfortu. Niewielkie zmiany mogą oznaczać również duże oszczędności!  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W tej krótkiej prezentacji omówimy: </a:t>
            </a:r>
          </a:p>
          <a:p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Proste kroki, które możesz podjąć, aby zrozumieć swoje zużycie energii.</a:t>
            </a:r>
          </a:p>
          <a:p>
            <a:pPr marL="457200" indent="-457200" latinLnBrk="0">
              <a:buChar char="•"/>
            </a:pPr>
            <a:r>
              <a:rPr lang="en-GB" sz="1200" dirty="0"/>
              <a:t>Pozytywnych wyborów, których można dokonać, aby zmniejszyć zużycie energii i potencjalnie zaoszczędzić pieniądze.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Niezależnie od tego, czy mieszkasz w domu, mieszkaniu, wynajmujesz mieszkanie, mieszkasz w lokalu socjalnym, czy jesteś właścicielem nieruchomości, ta prezentacja zawiera przydatne porady dla Ciebie.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792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Używaj listew zasilających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Listwy zasilające umożliwiają wyłączenie wielu urządzeń jednocześnie.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Inteligentne listwy zasilające mogą automatycznie odciąć zasilanie urządzeń, które nie są używane. Inteligentnymi listwami zasilającymi można również zarządzać zdalnie za pomocą aplikacji na smartfony.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Listwy zasilające mogą zmniejszyć zużycie energii w trybie czuwania bez ograniczania wygody i komfortu użytkowania.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537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9. Współpraca: rola wspólnot energetycznych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W jaki sposób uczestnictwo w społeczności energetycznej może pomóc Tobie i Twoim sąsiadom?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615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9. Współpraca: rola społeczności energetycznych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Społeczności energetyczne wspólnie inwestują w projekty związane z energią odnawialną, dzielą się zasobami i wspierają się nawzajem w ograniczaniu zużycia energii.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W Europie istnieją tysiące społeczności energetycznych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Dołącz do społeczności energetycznej lub ją załóż, aby współpracować z sąsiadami w zakresie inicjatyw związanych z oszczędzaniem energii. 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Dzięki współpracy członkowie mogą czerpać korzyści ze wspólnej wiedzy, siły nabywczej wynikającej z zakupów hurtowych oraz zbiorowych negocjacji w celu uzyskania lepszych stawek za energię.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https://www.rescoop.eu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737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10. Dowiedz się, gdzie możesz uzyskać wsparcie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W jaki sposób lokalne grupy i organizacje związane z energią mogą pomóc Ci w osiągnięciu celów związanych z oszczędzaniem energii?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9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10. Dowiedz się, gdzie możesz uzyskać wsparcie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Poszukaj lokalnych grup, organizacji i programów rządowych związanych z energią, które oferują zasoby i wsparcie dla inicjatyw związanych z oszczędzaniem energii. 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Grupy te mogą zapewnić cenne informacje, pomoc techniczną, a czasem nawet zachęty finansowe, które pomogą Ci wdrożyć energooszczędne praktyki. 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Sprawdź dostępne zasoby w internetowych bazach danych, na forach społecznościowych i stronach internetowych lokalnych władz.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885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Kolejne kroki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Jeśli chcesz dowiedzieć się więcej na temat cyfrowej transformacji energetycznej, przydatne mogą okazać się następujące zasoby: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Zapoznaj się z zestawem krótkich kursów Every1: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Podstawy cyfrowej energii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Przeczytaj broszurę informacyjną Every1 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„Czym jest społeczność energetyczna i dlaczego warto do niej dołączyć?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Przeczytaj artykuł Energy Monitor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„Obalamy mity dotyczące technologii energii odnawialnej</a:t>
            </a:r>
            <a:r>
              <a:rPr lang="en-US" altLang="ko-KR" sz="1200" i="1" dirty="0">
                <a:solidFill>
                  <a:srgbClr val="373737"/>
                </a:solidFill>
              </a:rPr>
              <a:t>”.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Dowiedz się więcej o materiałach edukacyjnych projektu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003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latinLnBrk="0"/>
            <a:r>
              <a:rPr lang="en-GB" dirty="0"/>
              <a:t>Prezentacja </a:t>
            </a:r>
            <a:r>
              <a:rPr lang="en-GB" i="1" dirty="0"/>
              <a:t>„Zaangażuj się w cyfrową transformację energetyczną: 10 prostych kroków, które możesz podjąć już dziś!” </a:t>
            </a:r>
            <a:r>
              <a:rPr lang="en-GB" dirty="0"/>
              <a:t>została opracowana w ramach projektu Every1 i jest objęta licencją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P1010139_smartphone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stekelbes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BY-NC-ND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home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Loraine i Marka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Zrozum swoje zużycie energii: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8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8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autorstwa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jest objęty licencją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Wybierz umowę energetyczną: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9"/>
              </a:rPr>
              <a:t>rachunki za prąd z żarówką i kalkulatorem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autorstwa Uswitch.com Images </a:t>
            </a:r>
            <a:r>
              <a:rPr lang="en-GB" dirty="0">
                <a:solidFill>
                  <a:srgbClr val="242424"/>
                </a:solidFill>
              </a:rPr>
              <a:t>na licencji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Obraz został przycięty.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Zwiększ wydajność: Inwestowanie w sprzęt AGD: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Samsung </a:t>
            </a:r>
            <a:r>
              <a:rPr lang="en-GB" dirty="0">
                <a:solidFill>
                  <a:srgbClr val="242424"/>
                </a:solidFill>
              </a:rPr>
              <a:t>autorstwa </a:t>
            </a:r>
            <a:r>
              <a:rPr lang="en-GB" dirty="0" err="1">
                <a:solidFill>
                  <a:srgbClr val="242424"/>
                </a:solidFill>
              </a:rPr>
              <a:t>CODE_n </a:t>
            </a:r>
            <a:r>
              <a:rPr lang="en-GB" dirty="0">
                <a:solidFill>
                  <a:srgbClr val="242424"/>
                </a:solidFill>
              </a:rPr>
              <a:t>jest objęty licencją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Odłączaj nieużywane urządzenia elektroniczne: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Czajnik </a:t>
            </a:r>
            <a:r>
              <a:rPr lang="en-GB" dirty="0">
                <a:solidFill>
                  <a:srgbClr val="242424"/>
                </a:solidFill>
              </a:rPr>
              <a:t>autorstwa Denis Sylvester Hurd jest objęty licencją </a:t>
            </a:r>
            <a:r>
              <a:rPr lang="en-GB" dirty="0">
                <a:solidFill>
                  <a:srgbClr val="242424"/>
                </a:solidFill>
                <a:hlinkClick r:id="rId13"/>
              </a:rPr>
              <a:t>CC0 1.0</a:t>
            </a:r>
            <a:r>
              <a:rPr lang="en-GB" dirty="0">
                <a:solidFill>
                  <a:srgbClr val="242424"/>
                </a:solidFill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Wprowadź inteligentny dom: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Żarówka UMAX U-Smart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Wifi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Jirka Matousek jest objęta licencją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Regularnie rozmrażaj zamrażarkę: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15"/>
              </a:rPr>
              <a:t>Stalaktyty w zamrażarce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autorstwa Andersa Sandberga na </a:t>
            </a:r>
            <a:r>
              <a:rPr lang="en-GB" dirty="0">
                <a:solidFill>
                  <a:srgbClr val="242424"/>
                </a:solidFill>
              </a:rPr>
              <a:t>licencji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C076-5568-11C7-637A-4FC27F0A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78696-0E21-77A1-9189-23747D4FC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F1581-5471-3531-8D5E-1126FB2C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Korzystaj z inteligentnych termostatów: Promowanie zachowań sprzyjających oszczędzaniu energii: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regulacja termostatu </a:t>
            </a:r>
            <a:r>
              <a:rPr lang="en-GB" dirty="0">
                <a:solidFill>
                  <a:srgbClr val="242424"/>
                </a:solidFill>
              </a:rPr>
              <a:t>przez CORGI </a:t>
            </a:r>
            <a:r>
              <a:rPr lang="en-GB" dirty="0" err="1">
                <a:solidFill>
                  <a:srgbClr val="242424"/>
                </a:solidFill>
              </a:rPr>
              <a:t>HomePlan </a:t>
            </a:r>
            <a:r>
              <a:rPr lang="en-GB" dirty="0">
                <a:solidFill>
                  <a:srgbClr val="242424"/>
                </a:solidFill>
              </a:rPr>
              <a:t>jest objęta licencją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Korzystaj z listew zasilających: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5"/>
              </a:rPr>
              <a:t>Listwy zasilające z przedłużaczem.jpg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autorstwa Dmitry Makeev jest objęte licencją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6"/>
              </a:rPr>
              <a:t>CC BY-SA 4.0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.</a:t>
            </a: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Współpraca: Rola społeczności energetycznych: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Czysta energia w pracy na rzecz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Dnia Ziemi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objęta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Dowiedz się, gdzie możesz uzyskać wsparcie: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Mecktilda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i Stefano – agenci sprzedaży systemów energii słonecznej Global Cycle Solutions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DIFD – brytyjskiego Departamentu Rozwoju Międzynarodowego jest </a:t>
            </a:r>
            <a:r>
              <a:rPr lang="en-GB" dirty="0">
                <a:solidFill>
                  <a:srgbClr val="242424"/>
                </a:solidFill>
              </a:rPr>
              <a:t>objęte licencją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Obraz został przycięty.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3E98-DD98-53AF-BD13-DD97A5DDE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844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Dziękuję!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Nasze omówienie każdego etapu rozpoczyna się od pytania skłaniającego do refleksji. Poświęć chwilę na rozważenie każdego pytania, zanim przejdziesz do następnego slajdu.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Możesz przejść przez każdy etap po kolei. Alternatywnie możesz wybrać konkretny etap, który chcesz zbadać jako pierwszy, korzystając z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47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 prostych kroków, które możesz podjąć już dziś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Zrozum swoje zużycie energii.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Wybierz umowę na dostawę energii.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Zwiększ wydajność: zainwestuj w sprzęt AGD.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Regularnie rozmrażaj zamrażarkę.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Odłączaj nieużywane urządzenia elektroniczne.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Wprowadź inteligentny dom.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Korzystaj z inteligentnych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termostatów.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Korzystaj z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listew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 zasilających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Współpracuj: rola społeczności energetycznych.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 Dowiedz się, gdzie możesz uzyskać wsparcie.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96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Zrozum swoje zużycie energii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5"/>
                </a:solidFill>
              </a:rPr>
              <a:t>W jaki sposób zrozumienie własnego zużycia energii może pomóc w oszczędzaniu energii i obniżeniu rachunków za prąd?</a:t>
            </a:r>
          </a:p>
          <a:p>
            <a:pPr algn="ctr" latinLnBrk="0"/>
            <a:endParaRPr lang="en-GB" sz="1200" i="1" noProof="0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5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Poznaj swoje zużycie energii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cs typeface="Segoe UI"/>
              </a:rPr>
              <a:t>Inteligentny licznik umożliwia Tobie i Twojemu dostawcy energii monitorowanie i analizowanie wzorców zużycia energii w czasie rzeczywistym. </a:t>
            </a:r>
          </a:p>
          <a:p>
            <a:pPr marL="457200" indent="-457200" latinLnBrk="0">
              <a:buFontTx/>
              <a:buChar char="•"/>
            </a:pPr>
            <a:r>
              <a:rPr lang="en-GB" sz="1200" dirty="0">
                <a:solidFill>
                  <a:srgbClr val="2B2C30"/>
                </a:solidFill>
                <a:cs typeface="Segoe UI"/>
              </a:rPr>
              <a:t>Sprawdź, czy posiadasz inteligentny licznik lub licznik cyfrowy (analogowy).</a:t>
            </a:r>
          </a:p>
          <a:p>
            <a:pPr marL="457200" indent="-457200" latinLnBrk="0">
              <a:buFontTx/>
              <a:buChar char="•"/>
            </a:pPr>
            <a:r>
              <a:rPr lang="en-GB" sz="1200" noProof="0" dirty="0">
                <a:solidFill>
                  <a:srgbClr val="2B2C30"/>
                </a:solidFill>
                <a:cs typeface="Segoe UI"/>
              </a:rPr>
              <a:t>Jeśli masz inteligentny licznik, możesz sprawdzić swoje zużycie energii o różnych porach dnia. Pomoże Ci to zidentyfikować pory dnia, w których zużywasz więcej energii. 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  <a:cs typeface="Segoe UI"/>
              </a:rPr>
              <a:t>Czy są pory dnia, w których zużywasz więcej energii? Poszukaj trendów i możliwości </a:t>
            </a:r>
            <a:r>
              <a:rPr lang="en-GB" sz="1200" noProof="0" dirty="0">
                <a:solidFill>
                  <a:srgbClr val="2B2C30"/>
                </a:solidFill>
                <a:cs typeface="Segoe UI"/>
              </a:rPr>
              <a:t>zmniejszenia zużycia. Na przykład </a:t>
            </a:r>
            <a:r>
              <a:rPr lang="en-GB" sz="1200" noProof="0" dirty="0">
                <a:solidFill>
                  <a:srgbClr val="2B2C30"/>
                </a:solidFill>
                <a:cs typeface="Segoe UI"/>
                <a:hlinkClick r:id="rId3"/>
              </a:rPr>
              <a:t>odłączanie urządzeń, gdy nie są używane, zamiast pozostawiania ich w trybie czuwania</a:t>
            </a:r>
            <a:r>
              <a:rPr lang="en-GB" sz="1200" noProof="0" dirty="0">
                <a:solidFill>
                  <a:srgbClr val="2B2C30"/>
                </a:solidFill>
                <a:cs typeface="Segoe UI"/>
              </a:rPr>
              <a:t>, zmniejsza zużycie energii.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https://www.smartenergygb.org/smart-living/smart-energy-tips/switching-appliances-off-stand-by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4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Wybierz umowę na dostawę energii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W jaki sposób zmiana umowy energetycznej może pomóc zaoszczędzić pieniądze i zoptymalizować zużycie energii?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94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Wybierz umowę energetyczną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Zbadaj i porównaj różne umowy energetyczne, które oferują elastyczne opcje i dynamiczne ceny. Dynamiczne ceny oznaczają, że cena energii zmienia się w zależności od ogólnego zapotrzebowania.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Rozważ plany, które pozwalają skorzystać z niższych stawek poza godzinami szczytu lub oferują zachęty do zmniejszenia zużycia w godzinach szczytu. </a:t>
            </a:r>
            <a:endParaRPr lang="en-US" sz="1200" dirty="0"/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Niektóre rodzaje umów mogą zapewniać opcje energii odnawialnej lub nagrody za zachowania proekologiczne.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30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Zwiększ wydajność: zainwestuj w sprzęt AGD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5"/>
                </a:solidFill>
              </a:rPr>
              <a:t>W jaki sposób inwestycja w sprzęt AGD może przynieść długoterminowe oszczędności na rachunkach za energię?</a:t>
            </a:r>
          </a:p>
          <a:p>
            <a:pPr algn="ctr" latinLnBrk="0"/>
            <a:endParaRPr lang="en-US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41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CF840-38B1-D775-FF42-858EE68E71C0}"/>
              </a:ext>
            </a:extLst>
          </p:cNvPr>
          <p:cNvSpPr txBox="1"/>
          <p:nvPr userDrawn="1"/>
        </p:nvSpPr>
        <p:spPr>
          <a:xfrm>
            <a:off x="2555631" y="5992142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pl-PL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pl-PL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5E708-765B-9138-B3BA-1B6138C4B0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6177688"/>
            <a:ext cx="2438400" cy="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-efficient-products.ec.europa.eu/ecodesign-and-energy-label/understanding-energy-label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ch.co.uk/reviews/fridge-freezers/article/how-to-defrost-your-fridge-freezer-axDiH1G0Zd4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howstuffworks.com/environmental/green-tech/sustainable/smart-power-strip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Vorarlberger_Kraftwerke-Energy_meter_(electro)-smart_meter-02ASD.jpg" TargetMode="External"/><Relationship Id="rId13" Type="http://schemas.openxmlformats.org/officeDocument/2006/relationships/hyperlink" Target="https://creativecommons.org/publicdomain/zero/1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sa/2.0/" TargetMode="External"/><Relationship Id="rId12" Type="http://schemas.openxmlformats.org/officeDocument/2006/relationships/hyperlink" Target="https://www.flickr.com/photos/dennissylvesterhurd/14425711711/in/photolist-nYKxvr-ae584u-rmB7jz-6EV3kZ-r5hbgV-Zc9CcY-XbvGTW-s3ZXqC-2nm2k68-8AN3SK-hcvJv-doMV6t-moh9jW-ftZ4iY-KpcKT-ceme3-2cd59s-douphm-8twuwn-4H3HYX-9MScDZ-XMzjLr-XMyFLK-vzL8iF-8RSYpk-a6526e-fQDqrz-o5g5Y-gHGmt-9zqsMe-9zqsHV-2Gexsp-96bC4t-2pknfb6-9uiLJ8-r7SVqA-9uiLAV-2nyHGon-bBwXK-4EffyG-92R5Du-79YGDx-7EtaN7-z7XgLu-4aFPxi-zng5GS-pfb6jT-zqqYTe-5SpzgV-z84m8H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11" Type="http://schemas.openxmlformats.org/officeDocument/2006/relationships/hyperlink" Target="https://www.flickr.com/photos/codeofthenew/15011000448/" TargetMode="External"/><Relationship Id="rId5" Type="http://schemas.openxmlformats.org/officeDocument/2006/relationships/hyperlink" Target="https://creativecommons.org/licenses/by-nc-nd/2.0/" TargetMode="External"/><Relationship Id="rId15" Type="http://schemas.openxmlformats.org/officeDocument/2006/relationships/hyperlink" Target="https://www.flickr.com/photos/87547772@N00/539175921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60486986@N05/23388097312/" TargetMode="External"/><Relationship Id="rId9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4" Type="http://schemas.openxmlformats.org/officeDocument/2006/relationships/hyperlink" Target="https://www.flickr.com/photos/jirka_matousek/50749644658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www.flickr.com/photos/151653494@N04/32459482564/in/photolist-Rskki7" TargetMode="External"/><Relationship Id="rId7" Type="http://schemas.openxmlformats.org/officeDocument/2006/relationships/hyperlink" Target="https://www.flickr.com/photos/vizpix/4544572654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/index.php?curid=106631515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flickr.com/photos/dfid/21375818360/in/photolist-yyUE5q-8fsNLX-TodgT1-28zYvnc-2mGzX8W-VY1H1F-7dzWrF-atbVgq-2o1yhrw-2o1yhqQ-286BAUy-Af3ujk-2mGzWYH-2o4Eh8X-2o6bJBg-c19xwG-2887yFi-x7kE7x-2o694Hw-tvptVY-2kRFrfz-uaQve5-MwsBjH-XV7ZC7-SobHar-8fwbVG-MwsBhD-L4tjGf-2887yQg-nWw1KG-c1cead-nqjvL3-dj4quJ-2mPVTn7-2o1wS1v-Lc6pve-2hiCYHV-c1cecy-Jtbgnx-c19xVQ-dj4qfW-2nHDTEu-MfTHPr-nZmA2U-nHSJ3Y-c19xUj-P89Vmy-Xc9uog-dj4pA1-nMf2g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CD423-36EE-D0A8-45FD-F7D2FBAF8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29" y="1954877"/>
            <a:ext cx="4526071" cy="3394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DE0A9-F37C-2EF1-ACC3-F03C3C6A8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801" y="693613"/>
            <a:ext cx="6965582" cy="5470773"/>
          </a:xfrm>
          <a:prstGeom prst="rect">
            <a:avLst/>
          </a:prstGeom>
        </p:spPr>
        <p:txBody>
          <a:bodyPr/>
          <a:lstStyle/>
          <a:p>
            <a:pPr lvl="0" latinLnBrk="0">
              <a:defRPr/>
            </a:pPr>
            <a:r>
              <a:rPr lang="pl-PL" sz="6000" noProof="1"/>
              <a:t>Zaangażuj się w cyfrową energię: 10 prostych kroków, które możesz podjąć już dziś!</a:t>
            </a:r>
            <a:endParaRPr lang="pl-PL" sz="60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033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001C-3374-C331-455C-B0772C2ED4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6418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Zwiększ wydajność: inwestuj w sprzęt AGD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260932" y="2677493"/>
            <a:ext cx="6317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Kupując nowe urządzenia AGD (takie jak lodówki, pralki i zmywarki), wybieraj modele energooszczędne.</a:t>
            </a:r>
            <a:endParaRPr lang="en-US" sz="2400" b="1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Etykiety energetyczne UE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pomagają wybrać urządzenia bardziej energooszczędne.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Inwestując w bardziej wydajne urządzenia, weź pod uwagę długoterminowe oszczędności na rachunkach za energię.</a:t>
            </a:r>
            <a:endParaRPr lang="en-US" sz="2400" b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05BAD-95D5-66C6-8821-6DF7E30A1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3" y="2188878"/>
            <a:ext cx="4868814" cy="43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477C-AAD7-33A1-849A-56CFC2C285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84845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4. Regularne rozmrażanie zamrażarki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079325" y="3263226"/>
            <a:ext cx="10033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Dlaczego ważne jest regularne rozmrażanie zamrażarki?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71436C-D8D6-71F9-2005-F28335AA19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8313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4. Regularnie rozmrażaj zamrażarkę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586608" y="2968668"/>
            <a:ext cx="60751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Nagromadzenie lodu w zamrażarce może powodować zwiększone zużycie energii. Dzieje się tak, ponieważ zamrażarka musi pracować intensywniej, aby utrzymać niską temperaturę żywności.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Regularne rozmrażanie zamrażarki może zapobiec gromadzeniu się lodu.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Dowiedz się, jak rozmrażać zamrażarkę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FEF6D-8487-406A-19D2-5A7C019E3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0" y="3272166"/>
            <a:ext cx="5246643" cy="19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82BC-0743-05BB-1A6A-DF5BB929A3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5. Odłączaj nieużywane urządzenia elektroniczne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814193" y="3227801"/>
            <a:ext cx="1079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Czym jest energia „fantomowa”? </a:t>
            </a:r>
          </a:p>
        </p:txBody>
      </p:sp>
    </p:spTree>
    <p:extLst>
      <p:ext uri="{BB962C8B-B14F-4D97-AF65-F5344CB8AC3E}">
        <p14:creationId xmlns:p14="http://schemas.microsoft.com/office/powerpoint/2010/main" val="80792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0DD8-CB38-0AEE-BEE0-6FB08602A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252" y="77007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5. Odłączaj nieużywane urządzenia elektroniczne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125923" y="2375329"/>
            <a:ext cx="7675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Energia „widmowa” lub energia „w trybie czuwania” to energia zużywana przez urządzenia, które nie są używane, ale nadal pobierają energię.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Możesz sprawdzić „niewidoczne” zużycie energii, korzystając z odczytów inteligentnego licznika.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Rozważ odłączenie od zasilania urządzeń elektronicznych i sprzętu AGD, które nie są używane, takich jak ładowarki, telewizory i urządzenia kuchenne.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Warto rozważyć użycie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inteligentnych listew zasilających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do zarządzania wieloma urządzeniami.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CD309-D920-BF91-A61A-D2AE629DF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2" y="2219716"/>
            <a:ext cx="3174135" cy="4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153C-356E-4C67-30E7-EC80DE9A2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1916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Wdrożenie inteligentnego domu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521916" y="2898244"/>
            <a:ext cx="1114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Jakie technologie inteligentnego domu mogą pomóc Ci oszczędzać energię i jak działają?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6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92C0E8-044C-54EA-9DA3-11294AE332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Wdrożenie inteligentnego domu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661764" y="1966813"/>
            <a:ext cx="6152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Inteligentne wtyczki, oświetlenie i termostaty mogą zautomatyzować i wspierać optymalizację zużycia energii.</a:t>
            </a:r>
            <a:endParaRPr lang="en-GB" sz="24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Urządzenia te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są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sterowane zdalnie za pomocą aplikacji na smartfony, co pozwala monitorować i regulować zużycie energii w czasie rzeczywistym. </a:t>
            </a:r>
            <a:endParaRPr lang="en-GB" sz="24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Można zaprogramować włączanie i wyłączanie oświetlenia oraz urządzeń w razie potrzeby.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Inteligentne termostaty mogą być wykorzystywane do utrzymania wydajnego ogrzewania i chłodzenia.</a:t>
            </a:r>
            <a:endParaRPr lang="en-GB" sz="2400" noProof="0" dirty="0">
              <a:solidFill>
                <a:srgbClr val="242424"/>
              </a:solidFill>
              <a:ea typeface="Public Sans"/>
              <a:cs typeface="Segoe U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943D0-DCC0-7212-ABAE-8566648C0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" y="2490228"/>
            <a:ext cx="5252581" cy="3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C88A-4827-E78F-6E46-7015F147C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5EEBFB-F30D-3E76-627E-620DBF4964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570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Korzystanie z inteligentnych termostatów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2072-28EA-1A3F-E8BA-84B26C31EC0A}"/>
              </a:ext>
            </a:extLst>
          </p:cNvPr>
          <p:cNvSpPr txBox="1"/>
          <p:nvPr/>
        </p:nvSpPr>
        <p:spPr>
          <a:xfrm>
            <a:off x="691019" y="3286516"/>
            <a:ext cx="10809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Czym jest inteligentny termostat i w jaki sposób może pomóc w oszczędzaniu energii?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1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DC49-6DA9-659C-DAE8-BA0B96A6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E236C3-86D3-8196-6B48-9C8BB411C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0188" y="77007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Korzystaj z inteligentnych termostatów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F838B-BFE6-EDA6-76BC-6105074602D6}"/>
              </a:ext>
            </a:extLst>
          </p:cNvPr>
          <p:cNvSpPr txBox="1"/>
          <p:nvPr/>
        </p:nvSpPr>
        <p:spPr>
          <a:xfrm>
            <a:off x="4947782" y="2608318"/>
            <a:ext cx="6726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FontTx/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Inteligentne termostaty umożliwiają zdalne zarządzanie temperaturą w domu za pomocą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aplikacji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 na smartfony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Inteligentne termostaty mogą zapamiętywać Twoje nawyki i optymalizować ogrzewanie oraz chłodzenie, aby oszczędzać energię.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Możesz również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ustawić harmonogramy temperatur, aby zmniejszyć ogrzewanie i chłodzenie, gdy śpisz lub jesteś poza domem.</a:t>
            </a:r>
            <a:endParaRPr lang="en-GB" sz="2400" noProof="0" dirty="0">
              <a:solidFill>
                <a:srgbClr val="242424"/>
              </a:solidFill>
              <a:ea typeface="Public Sans"/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FB9B3-808A-DD03-7867-D4662A50D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7" y="2730674"/>
            <a:ext cx="4815245" cy="32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D807-DAB9-1AB0-3541-504CB006F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C3AB92-2D4E-842C-F549-47A00A1287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Korzystanie z listew zasilających —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6772-2864-A659-EF4C-1D84F481CA30}"/>
              </a:ext>
            </a:extLst>
          </p:cNvPr>
          <p:cNvSpPr txBox="1"/>
          <p:nvPr/>
        </p:nvSpPr>
        <p:spPr>
          <a:xfrm>
            <a:off x="563671" y="2906038"/>
            <a:ext cx="11085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Jakie są zalety inteligentnych listew zasilających i w jaki sposób mogą one pomóc w zmniejszeniu zużycia energii?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1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3FC5A-BE47-10F2-248A-2CDC9EB65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383" y="69112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268035" y="539904"/>
            <a:ext cx="7678453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/>
              <a:t>Cyfrowa transformacja energetyczna daje każdemu możliwość lepszego zrozumienia własnego zużycia energii. Dzięki zrozumieniu naszego zużycia energii możemy podejmować świadome decyzje dotyczące oszczędzania energii, bez niedogodności i poświęcania komfortu. Niewielkie zmiany mogą oznaczać również duże oszczędności!  </a:t>
            </a:r>
          </a:p>
          <a:p>
            <a:pPr latinLnBrk="0"/>
            <a:endParaRPr lang="en-GB" sz="2000" dirty="0"/>
          </a:p>
          <a:p>
            <a:pPr latinLnBrk="0"/>
            <a:r>
              <a:rPr lang="en-GB" sz="2000" dirty="0"/>
              <a:t>W tej krótkiej prezentacji omówimy: </a:t>
            </a:r>
          </a:p>
          <a:p>
            <a:endParaRPr lang="en-GB" sz="2000" dirty="0"/>
          </a:p>
          <a:p>
            <a:pPr marL="457200" indent="-457200" latinLnBrk="0">
              <a:buChar char="•"/>
            </a:pPr>
            <a:r>
              <a:rPr lang="en-GB" sz="2000" dirty="0"/>
              <a:t>Proste kroki, które możesz podjąć, aby zrozumieć swoje zużycie energii.</a:t>
            </a:r>
          </a:p>
          <a:p>
            <a:pPr marL="457200" indent="-457200" latinLnBrk="0">
              <a:buChar char="•"/>
            </a:pPr>
            <a:r>
              <a:rPr lang="en-GB" sz="2000" dirty="0" err="1"/>
              <a:t>Pozytywne</a:t>
            </a:r>
            <a:r>
              <a:rPr lang="en-GB" sz="2000" dirty="0"/>
              <a:t> </a:t>
            </a:r>
            <a:r>
              <a:rPr lang="en-GB" sz="2000" dirty="0" err="1"/>
              <a:t>wybory</a:t>
            </a:r>
            <a:r>
              <a:rPr lang="en-GB" sz="2000" dirty="0"/>
              <a:t>, których można dokonać, aby zmniejszyć zużycie energii i potencjalnie zaoszczędzić pieniądze.</a:t>
            </a:r>
          </a:p>
          <a:p>
            <a:pPr latinLnBrk="0"/>
            <a:endParaRPr lang="en-GB" sz="2000" dirty="0"/>
          </a:p>
          <a:p>
            <a:pPr latinLnBrk="0"/>
            <a:r>
              <a:rPr lang="en-GB" sz="2000" dirty="0"/>
              <a:t>Niezależnie od tego, czy mieszkasz w domu, mieszkaniu, wynajmujesz mieszkanie, mieszkasz w lokalu socjalnym, czy jesteś właścicielem nieruchomości, ta prezentacja zawiera przydatne porady dla Ciebie.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92AF9-1687-9CED-BE66-94B674F95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689"/>
            <a:ext cx="4029245" cy="30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2EE8-091B-0FE0-B4BE-A7D17AA55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1A378-DA55-6A4F-BA41-E2B34762F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2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Używaj listew zasilających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55726-5E4A-A0F6-F79D-6164468DD29C}"/>
              </a:ext>
            </a:extLst>
          </p:cNvPr>
          <p:cNvSpPr txBox="1"/>
          <p:nvPr/>
        </p:nvSpPr>
        <p:spPr>
          <a:xfrm>
            <a:off x="5566675" y="2457681"/>
            <a:ext cx="613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Listwy zasilające umożliwiają wyłączenie wielu urządzeń jednocześnie.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Inteligentne listwy zasilające mogą automatycznie odciąć zasilanie urządzeń, które nie są używane. Inteligentnymi listwami zasilającymi można również zarządzać zdalnie za pomocą aplikacji na smartfony.</a:t>
            </a:r>
          </a:p>
          <a:p>
            <a:pPr marL="457200" indent="-457200" latinLnBrk="0">
              <a:buFontTx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Listwy zasilające mogą zmniejszyć zużycie energii w trybie czuwania bez ograniczania wygody i komfortu użytkowania. </a:t>
            </a:r>
          </a:p>
          <a:p>
            <a:pPr marL="457200" indent="-457200" latinLnBrk="0">
              <a:buChar char="•"/>
            </a:pPr>
            <a:endParaRPr lang="en-US" sz="2400" dirty="0">
              <a:solidFill>
                <a:srgbClr val="2B2C30"/>
              </a:solidFill>
              <a:ea typeface="Public Sans"/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85334-AAEB-F3E5-3E51-01273EE5F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457681"/>
            <a:ext cx="4921028" cy="39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AC63-C46E-AFD3-8AD2-ABA511DAD7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Współpraca: rola wspólnot energetycznych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377483" y="2718148"/>
            <a:ext cx="11196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W jaki sposób uczestnictwo w społeczności energetycznej może pomóc Tobie i Twoim sąsiadom?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0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2933-3F28-4A46-6511-A3E9C79C2F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8369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Współpraca: rola społeczności energetycznych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561556" y="2426674"/>
            <a:ext cx="65160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Społeczności energetyczne wspólnie inwestują w projekty związane z energią odnawialną, dzielą się zasobami i wspierają się nawzajem w ograniczaniu zużycia energii.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W Europie istnieją tysiące społeczności energetycznych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Dołącz do społeczności energetycznej lub załóż ją, aby współpracować z sąsiadami w zakresie inicjatyw związanych z oszczędzaniem energii. 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Dzięki współpracy członkowie mogą czerpać korzyści ze wspólnej wiedzy, siły nabywczej wynikającej z zakupów hurtowych oraz zbiorowych negocjacji w celu uzyskania lepszych stawek za energię.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DF4FF-C69C-8F4F-9CED-2B1D3198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5" y="2617940"/>
            <a:ext cx="5343742" cy="34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82FF-2403-0C51-C25B-F2416358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C5FC-B098-3578-4C68-C439D3941A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4" y="822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10. Dowiedz się, gdzie możesz uzyskać wsparcie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5C836-0C4E-2B70-2559-800920D4B8CB}"/>
              </a:ext>
            </a:extLst>
          </p:cNvPr>
          <p:cNvSpPr txBox="1"/>
          <p:nvPr/>
        </p:nvSpPr>
        <p:spPr>
          <a:xfrm>
            <a:off x="377482" y="2693096"/>
            <a:ext cx="112591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W jaki sposób lokalne grupy i organizacje związane z energią mogą pomóc Ci w osiągnięciu celów związanych z oszczędzaniem energii?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6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F51B-8541-BED7-1085-2608B37A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22DF-46A0-CD2B-47B4-326D7D001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073" y="69169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10. Dowiedz się, gdzie możesz uzyskać wsparcie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002ED-7076-C12C-76BA-4FEBBC6F2705}"/>
              </a:ext>
            </a:extLst>
          </p:cNvPr>
          <p:cNvSpPr txBox="1"/>
          <p:nvPr/>
        </p:nvSpPr>
        <p:spPr>
          <a:xfrm>
            <a:off x="4408900" y="2615348"/>
            <a:ext cx="7315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Poszukaj lokalnych grup, organizacji i programów rządowych związanych z energią, które oferują zasoby i wsparcie dla inicjatyw związanych z oszczędzaniem energii. 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Grupy te mogą zapewnić cenne informacje, pomoc techniczną, a czasem nawet zachęty finansowe, które pomogą Ci wdrożyć energooszczędne praktyki. 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Sprawdź dostępne zasoby w internetowych bazach danych, na forach społecznościowych i stronach internetowych lokalnych władz.</a:t>
            </a:r>
            <a:endParaRPr lang="en-GB" sz="2400" noProof="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6F499-8F9F-EE20-76AB-3EBE93D6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3" y="2349757"/>
            <a:ext cx="3253109" cy="427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CB3AB17-8875-D3B2-DE3D-43F70B766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68037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Kolejne kroki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Jeśli chcesz dowiedzieć się więcej na temat cyfrowej transformacji energetycznej, przydatne mogą okazać się następujące zasoby: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25287"/>
            <a:ext cx="217549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Zapoznaj się z zestawem krótkich kursów Every1: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Podstawy energii cyfrowej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585419" y="3124756"/>
            <a:ext cx="2364667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Przeczytaj broszurę informacyjną Every1 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„</a:t>
            </a:r>
            <a:r>
              <a:rPr lang="pl-PL" altLang="ko-KR" sz="2200" i="1" dirty="0">
                <a:solidFill>
                  <a:srgbClr val="373737"/>
                </a:solidFill>
                <a:hlinkClick r:id="rId4"/>
              </a:rPr>
              <a:t>Czym jest społeczność energetyczna i dlaczego warto do niej dołączyć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?</a:t>
            </a:r>
            <a:r>
              <a:rPr lang="en-US" altLang="ko-KR" sz="2200" i="1" dirty="0">
                <a:solidFill>
                  <a:srgbClr val="373737"/>
                </a:solidFill>
              </a:rPr>
              <a:t>”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325933"/>
            <a:ext cx="2338969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Przeczytaj artykuł Energy Monitor pt. 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„Obalamy mity dotyczące technologii energii odnawialnej</a:t>
            </a:r>
            <a:r>
              <a:rPr lang="en-US" altLang="ko-KR" sz="2200" i="1" dirty="0">
                <a:solidFill>
                  <a:srgbClr val="373737"/>
                </a:solidFill>
              </a:rPr>
              <a:t>”.</a:t>
            </a:r>
            <a:endParaRPr lang="ko-KR" altLang="en-US" sz="22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64438" y="3495210"/>
            <a:ext cx="2071376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hlinkClick r:id="rId6"/>
              </a:rPr>
              <a:t>Dowiedz się więcej o materiałach edukacyjnych projektu Every1.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13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2128D5-002D-4FE4-6C5F-2491E28731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Podziękowania 1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90207" y="196872"/>
            <a:ext cx="7628351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 err="1"/>
              <a:t>Prezentacja</a:t>
            </a:r>
            <a:r>
              <a:rPr lang="en-GB" dirty="0"/>
              <a:t> </a:t>
            </a:r>
            <a:r>
              <a:rPr lang="en-GB" i="1" dirty="0"/>
              <a:t>„</a:t>
            </a:r>
            <a:r>
              <a:rPr lang="pl-PL" dirty="0"/>
              <a:t>Zaangażuj się w cyfrową energię: 10 prostych kroków, które możesz podjąć już dziś!</a:t>
            </a:r>
            <a:r>
              <a:rPr lang="en-GB" i="1" dirty="0"/>
              <a:t>” </a:t>
            </a:r>
            <a:r>
              <a:rPr lang="en-GB" dirty="0"/>
              <a:t>została opracowana w ramach projektu Every1 i jest objęta licencją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P1010139_smartphone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stekelbes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BY-NC-ND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home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Loraine i Marka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Zrozum swoje zużycie energii: </a:t>
            </a:r>
            <a:r>
              <a:rPr lang="en-GB" b="0" i="0" dirty="0">
                <a:solidFill>
                  <a:srgbClr val="242424"/>
                </a:solidFill>
                <a:effectLst/>
                <a:hlinkClick r:id="rId8"/>
              </a:rPr>
              <a:t>Vorarlberger 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autorstwa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jest objęty licencją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Wybierz umowę energetyczną: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9"/>
              </a:rPr>
              <a:t>rachunki za prąd z żarówką i kalkulatorem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</a:t>
            </a:r>
            <a:r>
              <a:rPr lang="en-GB" dirty="0">
                <a:solidFill>
                  <a:srgbClr val="242424"/>
                </a:solidFill>
              </a:rPr>
              <a:t>na licencji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Obraz został przycięty.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Zwiększ wydajność: Inwestowanie w sprzęt AGD: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Samsung </a:t>
            </a:r>
            <a:r>
              <a:rPr lang="en-GB" dirty="0">
                <a:solidFill>
                  <a:srgbClr val="242424"/>
                </a:solidFill>
              </a:rPr>
              <a:t>autorstwa </a:t>
            </a:r>
            <a:r>
              <a:rPr lang="en-GB" dirty="0" err="1">
                <a:solidFill>
                  <a:srgbClr val="242424"/>
                </a:solidFill>
              </a:rPr>
              <a:t>CODE_n </a:t>
            </a:r>
            <a:r>
              <a:rPr lang="en-GB" dirty="0">
                <a:solidFill>
                  <a:srgbClr val="242424"/>
                </a:solidFill>
              </a:rPr>
              <a:t>jest objęty licencją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Odłączaj nieużywane urządzenia elektroniczne: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Czajnik </a:t>
            </a:r>
            <a:r>
              <a:rPr lang="en-GB" dirty="0">
                <a:solidFill>
                  <a:srgbClr val="242424"/>
                </a:solidFill>
              </a:rPr>
              <a:t>autorstwa Denis Sylvester Hurd jest objęty licencją </a:t>
            </a:r>
            <a:r>
              <a:rPr lang="en-GB" dirty="0">
                <a:solidFill>
                  <a:srgbClr val="242424"/>
                </a:solidFill>
                <a:hlinkClick r:id="rId13"/>
              </a:rPr>
              <a:t>CC0 1.0</a:t>
            </a:r>
            <a:r>
              <a:rPr lang="en-GB" dirty="0">
                <a:solidFill>
                  <a:srgbClr val="242424"/>
                </a:solidFill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Wprowadź inteligentny dom: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Żarówka UMAX U-Smart Wifi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Jirka Matousek jest objęta licencją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Regularnie rozmrażaj zamrażarkę: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15"/>
              </a:rPr>
              <a:t>Stalaktyty w zamrażarce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autorstwa Andersa Sandberga na </a:t>
            </a:r>
            <a:r>
              <a:rPr lang="en-GB" dirty="0">
                <a:solidFill>
                  <a:srgbClr val="242424"/>
                </a:solidFill>
              </a:rPr>
              <a:t>licencji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579631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3706-38C2-DA73-1F48-3591D208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24405C-1E82-C28A-BB3C-97DE3D44DA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1" y="87457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Podziękowania 2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A671B-4366-A68A-28DD-76DB95051182}"/>
              </a:ext>
            </a:extLst>
          </p:cNvPr>
          <p:cNvSpPr txBox="1"/>
          <p:nvPr/>
        </p:nvSpPr>
        <p:spPr>
          <a:xfrm>
            <a:off x="4258848" y="458700"/>
            <a:ext cx="762835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Korzystaj z inteligentnych termostatów: promowanie zachowań sprzyjających oszczędzaniu energii: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regulacja termostatu </a:t>
            </a:r>
            <a:r>
              <a:rPr lang="en-GB" dirty="0">
                <a:solidFill>
                  <a:srgbClr val="242424"/>
                </a:solidFill>
              </a:rPr>
              <a:t>przez CORGI </a:t>
            </a:r>
            <a:r>
              <a:rPr lang="en-GB" dirty="0" err="1">
                <a:solidFill>
                  <a:srgbClr val="242424"/>
                </a:solidFill>
              </a:rPr>
              <a:t>HomePlan </a:t>
            </a:r>
            <a:r>
              <a:rPr lang="en-GB" dirty="0">
                <a:solidFill>
                  <a:srgbClr val="242424"/>
                </a:solidFill>
              </a:rPr>
              <a:t>jest objęta licencją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Korzystaj z listew zasilających: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5"/>
              </a:rPr>
              <a:t>Listwy zasilające z przedłużaczem.jpg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autorstwa Dmitry Makeev jest objęte licencją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6"/>
              </a:rPr>
              <a:t>CC BY-SA 4.0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.</a:t>
            </a: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Współpracuj: Rola społeczności energetycznych: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Czysta energia w pracy na rzecz Dnia Ziemi!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Dowiedz się, gdzie możesz uzyskać wsparcie: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Mecktilda i Stefano – agenci sprzedaży systemów energii słonecznej Global Cycle Solutions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DIFD – brytyjskiego Departamentu Rozwoju Międzynarodowego </a:t>
            </a:r>
            <a:r>
              <a:rPr lang="en-GB" dirty="0">
                <a:solidFill>
                  <a:srgbClr val="242424"/>
                </a:solidFill>
              </a:rPr>
              <a:t>na licencji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Obraz został przycięty.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247235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5A24-158F-333C-F8AC-4929D63A1D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9728" y="2977697"/>
            <a:ext cx="396131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0" kern="1200" noProof="1">
                <a:solidFill>
                  <a:schemeClr val="bg1"/>
                </a:solidFill>
                <a:effectLst/>
              </a:rPr>
              <a:t>Dziękuję!</a:t>
            </a:r>
            <a:endParaRPr lang="pl-PL" sz="6000" noProof="1">
              <a:solidFill>
                <a:schemeClr val="bg1"/>
              </a:solidFill>
              <a:effectLst/>
            </a:endParaRPr>
          </a:p>
          <a:p>
            <a:endParaRPr lang="pl-PL" sz="6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142B5F-9C88-7421-8D82-C9889D0BEA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69112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Ta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prezentacja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511072" y="2197893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Nasze omówienie każdego etapu rozpoczyna się od pytania skłaniającego do refleksji. Poświęć chwilę na rozważenie każdego pytania, zanim przejdziesz do następnego slajdu.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Możesz przejść przez każdy etap po kolei. Alternatywnie możesz wybrać konkretny etap, który chcesz zbadać jako pierwszy, korzystając z menu. </a:t>
            </a:r>
            <a:endParaRPr lang="en-GB" sz="24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B2999-080F-8ABF-1BEF-700A8461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689"/>
            <a:ext cx="4029245" cy="30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C27791-A2C9-75C8-3B91-943DC1C287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1" y="82345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 prostych kroków, które możesz podjąć już dziś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Zrozum swoje zużycie energii.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Wybierz umowę na dostawę energii.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Zwiększ wydajność: zainwestuj w sprzęt AGD.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Regularnie rozmrażaj zamrażarkę.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Odłączaj nieużywane urządzenia elektroniczne.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Wprowadź inteligentny dom.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Korzystaj z inteligentnych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termostatów.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Korzystaj z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listew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zasilających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.</a:t>
            </a:r>
            <a:endParaRPr lang="en-GB" sz="24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Współpracuj: rola społeczności energetycznych.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 Dowiedz się, gdzie możesz uzyskać wsparcie.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17177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2A1E-C13D-D5FE-F008-35AF50F921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Zrozumienie własnego zużycia energii —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377482" y="3303740"/>
            <a:ext cx="11437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5"/>
                </a:solidFill>
              </a:rPr>
              <a:t>W jaki sposób zrozumienie zużycia energii może pomóc w oszczędzaniu energii i obniżeniu rachunków za prąd?</a:t>
            </a:r>
          </a:p>
          <a:p>
            <a:pPr algn="ctr" latinLnBrk="0"/>
            <a:endParaRPr lang="en-GB" sz="4800" i="1" noProof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2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33E00E-A43A-8486-4825-3F0C2F830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b="1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</a:t>
            </a:r>
            <a:r>
              <a:rPr lang="pl-PL" sz="2800" b="1" noProof="1">
                <a:solidFill>
                  <a:schemeClr val="bg1"/>
                </a:solidFill>
              </a:rPr>
              <a:t>Zrozum własne zużycie energii</a:t>
            </a:r>
            <a:endParaRPr lang="pl-PL" b="1" noProof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927040" y="2222907"/>
            <a:ext cx="7906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000" noProof="0" dirty="0">
                <a:solidFill>
                  <a:srgbClr val="2B2C30"/>
                </a:solidFill>
                <a:cs typeface="Segoe UI"/>
              </a:rPr>
              <a:t>Inteligentny licznik umożliwia Tobie i Twojemu dostawcy energii monitorowanie i analizowanie wzorców zużycia energii w czasie rzeczywistym. </a:t>
            </a:r>
          </a:p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Sprawdź, czy posiadasz inteligentny licznik lub licznik cyfrowy (analogowy).</a:t>
            </a:r>
          </a:p>
          <a:p>
            <a:pPr marL="457200" indent="-457200" latinLnBrk="0">
              <a:buFontTx/>
              <a:buChar char="•"/>
            </a:pPr>
            <a:r>
              <a:rPr lang="en-GB" sz="2000" noProof="0" dirty="0">
                <a:solidFill>
                  <a:srgbClr val="2B2C30"/>
                </a:solidFill>
                <a:cs typeface="Segoe UI"/>
              </a:rPr>
              <a:t>Jeśli masz inteligentny licznik, możesz sprawdzić zużycie energii o różnych porach dnia. Pomoże Ci to zidentyfikować pory dnia, w których zużywasz więcej energii. </a:t>
            </a:r>
          </a:p>
          <a:p>
            <a:pPr marL="457200" indent="-457200" latinLnBrk="0"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Czy są pory dnia, w których zużywasz więcej energii? Poszukaj trendów i możliwości </a:t>
            </a:r>
            <a:r>
              <a:rPr lang="en-GB" sz="2000" noProof="0" dirty="0">
                <a:solidFill>
                  <a:srgbClr val="2B2C30"/>
                </a:solidFill>
                <a:cs typeface="Segoe UI"/>
              </a:rPr>
              <a:t>zmniejszenia zużycia. Na przykład </a:t>
            </a:r>
            <a:r>
              <a:rPr lang="en-GB" sz="2000" noProof="0" dirty="0">
                <a:solidFill>
                  <a:srgbClr val="2B2C30"/>
                </a:solidFill>
                <a:cs typeface="Segoe UI"/>
                <a:hlinkClick r:id="rId3"/>
              </a:rPr>
              <a:t>odłączanie urządzeń, gdy nie są używane, zamiast pozostawiania ich w trybie czuwania</a:t>
            </a:r>
            <a:r>
              <a:rPr lang="en-GB" sz="2000" noProof="0" dirty="0">
                <a:solidFill>
                  <a:srgbClr val="2B2C30"/>
                </a:solidFill>
                <a:cs typeface="Segoe UI"/>
              </a:rPr>
              <a:t>, zmniejsza zużycie energii.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414CB-E4FB-3249-B22D-6AE5311A8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5" y="2119407"/>
            <a:ext cx="2803801" cy="45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CF01-3D52-65FA-226E-49F21BB2F0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5" y="71782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Wybór umowy energetycznej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53231" y="2768252"/>
            <a:ext cx="11085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W jaki sposób zmiana umowy energetycznej może pomóc zaoszczędzić pieniądze i zoptymalizować zużycie energii?</a:t>
            </a:r>
          </a:p>
        </p:txBody>
      </p:sp>
    </p:spTree>
    <p:extLst>
      <p:ext uri="{BB962C8B-B14F-4D97-AF65-F5344CB8AC3E}">
        <p14:creationId xmlns:p14="http://schemas.microsoft.com/office/powerpoint/2010/main" val="108325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1249-E2F2-0249-3260-7E3CB78AD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376" y="76466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Wybierz umowę energetyczną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408631" y="2800436"/>
            <a:ext cx="7405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Zbadaj i porównaj różne umowy energetyczne, które oferują elastyczne opcje i dynamiczne ceny. Dynamiczne ceny oznaczają, że cena energii zmienia się w zależności od ogólnego zapotrzebowania.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Rozważ plany, które pozwalają korzystać z niższych stawek poza godzinami szczytu lub oferują zachęty do zmniejszenia zużycia w godzinach szczytu. </a:t>
            </a:r>
            <a:endParaRPr lang="en-US" sz="2400" dirty="0"/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Niektóre rodzaje umów mogą zapewniać opcje energii odnawialnej lub nagrody za zachowania proekologiczne.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F9013-B925-266E-9CF5-488DE299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6" y="2090230"/>
            <a:ext cx="3249588" cy="45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DB7F-AD8A-51A4-5BD2-1A8B57D97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7" y="809263"/>
            <a:ext cx="11254401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Zwiększenie wydajności: inwestowanie w sprzęt AGD —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429000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W jaki sposób inwestycja w sprzęt AGD może przyczynić się do długoterminowych oszczędności na rachunkach za energię?</a:t>
            </a:r>
          </a:p>
          <a:p>
            <a:pPr algn="ctr" latinLnBrk="0"/>
            <a:endParaRPr lang="en-US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8207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16942F-74C9-4BE5-94C9-8FF71518A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3180</Words>
  <Application>Microsoft Macintosh PowerPoint</Application>
  <PresentationFormat>Widescreen</PresentationFormat>
  <Paragraphs>264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Calibri</vt:lpstr>
      <vt:lpstr>Public Sans</vt:lpstr>
      <vt:lpstr>Segoe UI</vt:lpstr>
      <vt:lpstr>Every1 slide master</vt:lpstr>
      <vt:lpstr>Zaangażuj się w cyfrową energię: 10 prostych kroków, które możesz podjąć już dziś!</vt:lpstr>
      <vt:lpstr>Wprowadzenie </vt:lpstr>
      <vt:lpstr>Ta prezentacja </vt:lpstr>
      <vt:lpstr>10 prostych kroków, które możesz podjąć już dziś  </vt:lpstr>
      <vt:lpstr>1. Zrozumienie własnego zużycia energii — wprowadzenie </vt:lpstr>
      <vt:lpstr>1. Zrozum własne zużycie energii</vt:lpstr>
      <vt:lpstr>2. Wybór umowy energetycznej – wprowadzenie </vt:lpstr>
      <vt:lpstr>2. Wybierz umowę energetyczną  </vt:lpstr>
      <vt:lpstr>3. Zwiększenie wydajności: inwestowanie w sprzęt AGD — wprowadzenie </vt:lpstr>
      <vt:lpstr>3. Zwiększ wydajność: inwestuj w sprzęt AGD </vt:lpstr>
      <vt:lpstr>4. Regularne rozmrażanie zamrażarki – wprowadzenie </vt:lpstr>
      <vt:lpstr>4. Regularnie rozmrażaj zamrażarkę </vt:lpstr>
      <vt:lpstr>5. Odłączaj nieużywane urządzenia elektroniczne – wprowadzenie </vt:lpstr>
      <vt:lpstr>5. Odłączaj nieużywane urządzenia elektroniczne  </vt:lpstr>
      <vt:lpstr>6. Wdrożenie inteligentnego domu – wprowadzenie </vt:lpstr>
      <vt:lpstr>6. Wdrożenie inteligentnego domu </vt:lpstr>
      <vt:lpstr>7. Korzystanie z inteligentnych termostatów – wprowadzenie </vt:lpstr>
      <vt:lpstr>7. Korzystaj z inteligentnych termostatów </vt:lpstr>
      <vt:lpstr>8. Korzystanie z listew zasilających — wprowadzenie </vt:lpstr>
      <vt:lpstr>8. Używaj listew zasilających  </vt:lpstr>
      <vt:lpstr>9. Współpraca: rola wspólnot energetycznych – wprowadzenie </vt:lpstr>
      <vt:lpstr>9. Współpraca: rola społeczności energetycznych  </vt:lpstr>
      <vt:lpstr>10. Dowiedz się, gdzie możesz uzyskać wsparcie – Wprowadzenie </vt:lpstr>
      <vt:lpstr>10. Dowiedz się, gdzie możesz uzyskać wsparcie  </vt:lpstr>
      <vt:lpstr>Kolejne kroki </vt:lpstr>
      <vt:lpstr>Podziękowania 1 </vt:lpstr>
      <vt:lpstr>Podziękowania 2 </vt:lpstr>
      <vt:lpstr>Dziękuję!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52</cp:revision>
  <cp:lastPrinted>2025-03-21T11:31:47Z</cp:lastPrinted>
  <dcterms:created xsi:type="dcterms:W3CDTF">2019-04-06T05:20:47Z</dcterms:created>
  <dcterms:modified xsi:type="dcterms:W3CDTF">2026-03-15T14:33:46Z</dcterms:modified>
  <cp:category/>
</cp:coreProperties>
</file>