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33"/>
  </p:notesMasterIdLst>
  <p:handoutMasterIdLst>
    <p:handoutMasterId r:id="rId34"/>
  </p:handoutMasterIdLst>
  <p:sldIdLst>
    <p:sldId id="652" r:id="rId5"/>
    <p:sldId id="653" r:id="rId6"/>
    <p:sldId id="654" r:id="rId7"/>
    <p:sldId id="655" r:id="rId8"/>
    <p:sldId id="656" r:id="rId9"/>
    <p:sldId id="657" r:id="rId10"/>
    <p:sldId id="658" r:id="rId11"/>
    <p:sldId id="659" r:id="rId12"/>
    <p:sldId id="660" r:id="rId13"/>
    <p:sldId id="661" r:id="rId14"/>
    <p:sldId id="662" r:id="rId15"/>
    <p:sldId id="663" r:id="rId16"/>
    <p:sldId id="664" r:id="rId17"/>
    <p:sldId id="665" r:id="rId18"/>
    <p:sldId id="666" r:id="rId19"/>
    <p:sldId id="667" r:id="rId20"/>
    <p:sldId id="668" r:id="rId21"/>
    <p:sldId id="669" r:id="rId22"/>
    <p:sldId id="670" r:id="rId23"/>
    <p:sldId id="671" r:id="rId24"/>
    <p:sldId id="672" r:id="rId25"/>
    <p:sldId id="673" r:id="rId26"/>
    <p:sldId id="674" r:id="rId27"/>
    <p:sldId id="675" r:id="rId28"/>
    <p:sldId id="676" r:id="rId29"/>
    <p:sldId id="677" r:id="rId30"/>
    <p:sldId id="678" r:id="rId31"/>
    <p:sldId id="679" r:id="rId3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ACAD97-7380-22FA-BCD6-8FEBC28704C9}" v="7" dt="2026-02-09T14:30:42.4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25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416" y="184"/>
      </p:cViewPr>
      <p:guideLst/>
    </p:cSldViewPr>
  </p:slideViewPr>
  <p:outlineViewPr>
    <p:cViewPr>
      <p:scale>
        <a:sx n="33" d="100"/>
        <a:sy n="33" d="100"/>
      </p:scale>
      <p:origin x="0" y="-683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6/11/relationships/changesInfo" Target="changesInfos/changesInfo1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d5fda0f2-1d08-4016-b7e9-bb882f168707" providerId="ADAL" clId="{FE9DFF45-01DC-45CC-A80A-B50597210401}"/>
    <pc:docChg chg="undo custSel delSld modSld">
      <pc:chgData name="Alexander Deliukov" userId="d5fda0f2-1d08-4016-b7e9-bb882f168707" providerId="ADAL" clId="{FE9DFF45-01DC-45CC-A80A-B50597210401}" dt="2026-01-27T15:55:45.368" v="58" actId="1076"/>
      <pc:docMkLst>
        <pc:docMk/>
      </pc:docMkLst>
      <pc:sldChg chg="modSp mod">
        <pc:chgData name="Alexander Deliukov" userId="d5fda0f2-1d08-4016-b7e9-bb882f168707" providerId="ADAL" clId="{FE9DFF45-01DC-45CC-A80A-B50597210401}" dt="2026-01-27T15:52:58.409" v="9" actId="948"/>
        <pc:sldMkLst>
          <pc:docMk/>
          <pc:sldMk cId="2340336029" sldId="652"/>
        </pc:sldMkLst>
        <pc:spChg chg="mod">
          <ac:chgData name="Alexander Deliukov" userId="d5fda0f2-1d08-4016-b7e9-bb882f168707" providerId="ADAL" clId="{FE9DFF45-01DC-45CC-A80A-B50597210401}" dt="2026-01-27T15:52:58.409" v="9" actId="948"/>
          <ac:spMkLst>
            <pc:docMk/>
            <pc:sldMk cId="2340336029" sldId="652"/>
            <ac:spMk id="2" creationId="{8D2DE0A9-F37C-2EF1-ACC3-F03C3C6A8D71}"/>
          </ac:spMkLst>
        </pc:spChg>
      </pc:sldChg>
      <pc:sldChg chg="modSp mod">
        <pc:chgData name="Alexander Deliukov" userId="d5fda0f2-1d08-4016-b7e9-bb882f168707" providerId="ADAL" clId="{FE9DFF45-01DC-45CC-A80A-B50597210401}" dt="2026-01-27T15:54:47.905" v="43" actId="1076"/>
        <pc:sldMkLst>
          <pc:docMk/>
          <pc:sldMk cId="3952518507" sldId="653"/>
        </pc:sldMkLst>
        <pc:spChg chg="mod">
          <ac:chgData name="Alexander Deliukov" userId="d5fda0f2-1d08-4016-b7e9-bb882f168707" providerId="ADAL" clId="{FE9DFF45-01DC-45CC-A80A-B50597210401}" dt="2026-01-27T15:54:47.905" v="43" actId="1076"/>
          <ac:spMkLst>
            <pc:docMk/>
            <pc:sldMk cId="3952518507" sldId="653"/>
            <ac:spMk id="2" creationId="{0FE65402-2D24-4C0B-3A9B-70B199ADCEA8}"/>
          </ac:spMkLst>
        </pc:spChg>
      </pc:sldChg>
      <pc:sldChg chg="modSp mod">
        <pc:chgData name="Alexander Deliukov" userId="d5fda0f2-1d08-4016-b7e9-bb882f168707" providerId="ADAL" clId="{FE9DFF45-01DC-45CC-A80A-B50597210401}" dt="2026-01-27T15:54:54.291" v="45" actId="1076"/>
        <pc:sldMkLst>
          <pc:docMk/>
          <pc:sldMk cId="2542077266" sldId="657"/>
        </pc:sldMkLst>
        <pc:spChg chg="mod">
          <ac:chgData name="Alexander Deliukov" userId="d5fda0f2-1d08-4016-b7e9-bb882f168707" providerId="ADAL" clId="{FE9DFF45-01DC-45CC-A80A-B50597210401}" dt="2026-01-27T15:53:51.499" v="22" actId="207"/>
          <ac:spMkLst>
            <pc:docMk/>
            <pc:sldMk cId="2542077266" sldId="657"/>
            <ac:spMk id="3" creationId="{7833E00E-A43A-8486-4825-3F0C2F8306DF}"/>
          </ac:spMkLst>
        </pc:spChg>
        <pc:spChg chg="mod">
          <ac:chgData name="Alexander Deliukov" userId="d5fda0f2-1d08-4016-b7e9-bb882f168707" providerId="ADAL" clId="{FE9DFF45-01DC-45CC-A80A-B50597210401}" dt="2026-01-27T15:54:54.291" v="45" actId="1076"/>
          <ac:spMkLst>
            <pc:docMk/>
            <pc:sldMk cId="2542077266" sldId="657"/>
            <ac:spMk id="4" creationId="{CB33C395-3CC3-4B54-6421-D833B99114A3}"/>
          </ac:spMkLst>
        </pc:spChg>
      </pc:sldChg>
      <pc:sldChg chg="modSp mod">
        <pc:chgData name="Alexander Deliukov" userId="d5fda0f2-1d08-4016-b7e9-bb882f168707" providerId="ADAL" clId="{FE9DFF45-01DC-45CC-A80A-B50597210401}" dt="2026-01-27T15:55:00.153" v="46" actId="14100"/>
        <pc:sldMkLst>
          <pc:docMk/>
          <pc:sldMk cId="2651338207" sldId="660"/>
        </pc:sldMkLst>
        <pc:spChg chg="mod">
          <ac:chgData name="Alexander Deliukov" userId="d5fda0f2-1d08-4016-b7e9-bb882f168707" providerId="ADAL" clId="{FE9DFF45-01DC-45CC-A80A-B50597210401}" dt="2026-01-27T15:55:00.153" v="46" actId="14100"/>
          <ac:spMkLst>
            <pc:docMk/>
            <pc:sldMk cId="2651338207" sldId="660"/>
            <ac:spMk id="2" creationId="{70F4DB7F-AD8A-51A4-5BD2-1A8B57D972B4}"/>
          </ac:spMkLst>
        </pc:spChg>
      </pc:sldChg>
      <pc:sldChg chg="modSp mod">
        <pc:chgData name="Alexander Deliukov" userId="d5fda0f2-1d08-4016-b7e9-bb882f168707" providerId="ADAL" clId="{FE9DFF45-01DC-45CC-A80A-B50597210401}" dt="2026-01-27T15:55:08.215" v="47" actId="1076"/>
        <pc:sldMkLst>
          <pc:docMk/>
          <pc:sldMk cId="1021193289" sldId="665"/>
        </pc:sldMkLst>
        <pc:spChg chg="mod">
          <ac:chgData name="Alexander Deliukov" userId="d5fda0f2-1d08-4016-b7e9-bb882f168707" providerId="ADAL" clId="{FE9DFF45-01DC-45CC-A80A-B50597210401}" dt="2026-01-27T15:55:08.215" v="47" actId="1076"/>
          <ac:spMkLst>
            <pc:docMk/>
            <pc:sldMk cId="1021193289" sldId="665"/>
            <ac:spMk id="4" creationId="{C48B4B3E-49EA-5666-7C14-9015697F413B}"/>
          </ac:spMkLst>
        </pc:spChg>
      </pc:sldChg>
      <pc:sldChg chg="modSp mod">
        <pc:chgData name="Alexander Deliukov" userId="d5fda0f2-1d08-4016-b7e9-bb882f168707" providerId="ADAL" clId="{FE9DFF45-01DC-45CC-A80A-B50597210401}" dt="2026-01-27T15:55:11.599" v="48" actId="1076"/>
        <pc:sldMkLst>
          <pc:docMk/>
          <pc:sldMk cId="3160540007" sldId="667"/>
        </pc:sldMkLst>
        <pc:spChg chg="mod">
          <ac:chgData name="Alexander Deliukov" userId="d5fda0f2-1d08-4016-b7e9-bb882f168707" providerId="ADAL" clId="{FE9DFF45-01DC-45CC-A80A-B50597210401}" dt="2026-01-27T15:55:11.599" v="48" actId="1076"/>
          <ac:spMkLst>
            <pc:docMk/>
            <pc:sldMk cId="3160540007" sldId="667"/>
            <ac:spMk id="4" creationId="{B8F24D65-3C3C-DDDB-79E7-E2DA63900FA9}"/>
          </ac:spMkLst>
        </pc:spChg>
      </pc:sldChg>
      <pc:sldChg chg="modSp mod">
        <pc:chgData name="Alexander Deliukov" userId="d5fda0f2-1d08-4016-b7e9-bb882f168707" providerId="ADAL" clId="{FE9DFF45-01DC-45CC-A80A-B50597210401}" dt="2026-01-27T15:55:14.870" v="49" actId="1076"/>
        <pc:sldMkLst>
          <pc:docMk/>
          <pc:sldMk cId="4161409751" sldId="669"/>
        </pc:sldMkLst>
        <pc:spChg chg="mod">
          <ac:chgData name="Alexander Deliukov" userId="d5fda0f2-1d08-4016-b7e9-bb882f168707" providerId="ADAL" clId="{FE9DFF45-01DC-45CC-A80A-B50597210401}" dt="2026-01-27T15:55:14.870" v="49" actId="1076"/>
          <ac:spMkLst>
            <pc:docMk/>
            <pc:sldMk cId="4161409751" sldId="669"/>
            <ac:spMk id="4" creationId="{C6FF838B-BFE6-EDA6-76BC-6105074602D6}"/>
          </ac:spMkLst>
        </pc:spChg>
      </pc:sldChg>
      <pc:sldChg chg="modSp mod">
        <pc:chgData name="Alexander Deliukov" userId="d5fda0f2-1d08-4016-b7e9-bb882f168707" providerId="ADAL" clId="{FE9DFF45-01DC-45CC-A80A-B50597210401}" dt="2026-01-27T15:55:19.227" v="50" actId="1076"/>
        <pc:sldMkLst>
          <pc:docMk/>
          <pc:sldMk cId="2510157298" sldId="671"/>
        </pc:sldMkLst>
        <pc:spChg chg="mod">
          <ac:chgData name="Alexander Deliukov" userId="d5fda0f2-1d08-4016-b7e9-bb882f168707" providerId="ADAL" clId="{FE9DFF45-01DC-45CC-A80A-B50597210401}" dt="2026-01-27T15:55:19.227" v="50" actId="1076"/>
          <ac:spMkLst>
            <pc:docMk/>
            <pc:sldMk cId="2510157298" sldId="671"/>
            <ac:spMk id="4" creationId="{18C55726-5E4A-A0F6-F79D-6164468DD29C}"/>
          </ac:spMkLst>
        </pc:spChg>
      </pc:sldChg>
      <pc:sldChg chg="modSp mod">
        <pc:chgData name="Alexander Deliukov" userId="d5fda0f2-1d08-4016-b7e9-bb882f168707" providerId="ADAL" clId="{FE9DFF45-01DC-45CC-A80A-B50597210401}" dt="2026-01-27T15:55:25.208" v="52" actId="1076"/>
        <pc:sldMkLst>
          <pc:docMk/>
          <pc:sldMk cId="1442533396" sldId="673"/>
        </pc:sldMkLst>
        <pc:spChg chg="mod">
          <ac:chgData name="Alexander Deliukov" userId="d5fda0f2-1d08-4016-b7e9-bb882f168707" providerId="ADAL" clId="{FE9DFF45-01DC-45CC-A80A-B50597210401}" dt="2026-01-27T15:55:25.208" v="52" actId="1076"/>
          <ac:spMkLst>
            <pc:docMk/>
            <pc:sldMk cId="1442533396" sldId="673"/>
            <ac:spMk id="4" creationId="{B86F7BA3-B558-E7EE-49BC-1EDCDFCA81CE}"/>
          </ac:spMkLst>
        </pc:spChg>
      </pc:sldChg>
      <pc:sldChg chg="modSp mod">
        <pc:chgData name="Alexander Deliukov" userId="d5fda0f2-1d08-4016-b7e9-bb882f168707" providerId="ADAL" clId="{FE9DFF45-01DC-45CC-A80A-B50597210401}" dt="2026-01-27T15:55:32.666" v="53" actId="1076"/>
        <pc:sldMkLst>
          <pc:docMk/>
          <pc:sldMk cId="3900238749" sldId="675"/>
        </pc:sldMkLst>
        <pc:spChg chg="mod">
          <ac:chgData name="Alexander Deliukov" userId="d5fda0f2-1d08-4016-b7e9-bb882f168707" providerId="ADAL" clId="{FE9DFF45-01DC-45CC-A80A-B50597210401}" dt="2026-01-27T15:55:32.666" v="53" actId="1076"/>
          <ac:spMkLst>
            <pc:docMk/>
            <pc:sldMk cId="3900238749" sldId="675"/>
            <ac:spMk id="4" creationId="{98F002ED-7076-C12C-76BA-4FEBBC6F2705}"/>
          </ac:spMkLst>
        </pc:spChg>
      </pc:sldChg>
      <pc:sldChg chg="modSp mod">
        <pc:chgData name="Alexander Deliukov" userId="d5fda0f2-1d08-4016-b7e9-bb882f168707" providerId="ADAL" clId="{FE9DFF45-01DC-45CC-A80A-B50597210401}" dt="2026-01-27T15:55:41.578" v="57" actId="1076"/>
        <pc:sldMkLst>
          <pc:docMk/>
          <pc:sldMk cId="3354913082" sldId="676"/>
        </pc:sldMkLst>
        <pc:spChg chg="mod">
          <ac:chgData name="Alexander Deliukov" userId="d5fda0f2-1d08-4016-b7e9-bb882f168707" providerId="ADAL" clId="{FE9DFF45-01DC-45CC-A80A-B50597210401}" dt="2026-01-27T15:55:36.135" v="54" actId="1076"/>
          <ac:spMkLst>
            <pc:docMk/>
            <pc:sldMk cId="3354913082" sldId="676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7T15:55:38.013" v="55" actId="1076"/>
          <ac:spMkLst>
            <pc:docMk/>
            <pc:sldMk cId="3354913082" sldId="676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7T15:55:39.429" v="56" actId="1076"/>
          <ac:spMkLst>
            <pc:docMk/>
            <pc:sldMk cId="3354913082" sldId="676"/>
            <ac:spMk id="49" creationId="{E8F01505-D47E-4B07-82B8-EC043F5EC813}"/>
          </ac:spMkLst>
        </pc:spChg>
        <pc:spChg chg="mod">
          <ac:chgData name="Alexander Deliukov" userId="d5fda0f2-1d08-4016-b7e9-bb882f168707" providerId="ADAL" clId="{FE9DFF45-01DC-45CC-A80A-B50597210401}" dt="2026-01-27T15:55:41.578" v="57" actId="1076"/>
          <ac:spMkLst>
            <pc:docMk/>
            <pc:sldMk cId="3354913082" sldId="676"/>
            <ac:spMk id="60" creationId="{DB6D982A-54DA-4FCC-9383-F91FC1E1D9CE}"/>
          </ac:spMkLst>
        </pc:spChg>
      </pc:sldChg>
      <pc:sldChg chg="modSp mod">
        <pc:chgData name="Alexander Deliukov" userId="d5fda0f2-1d08-4016-b7e9-bb882f168707" providerId="ADAL" clId="{FE9DFF45-01DC-45CC-A80A-B50597210401}" dt="2026-01-27T15:55:45.368" v="58" actId="1076"/>
        <pc:sldMkLst>
          <pc:docMk/>
          <pc:sldMk cId="579631938" sldId="677"/>
        </pc:sldMkLst>
        <pc:spChg chg="mod">
          <ac:chgData name="Alexander Deliukov" userId="d5fda0f2-1d08-4016-b7e9-bb882f168707" providerId="ADAL" clId="{FE9DFF45-01DC-45CC-A80A-B50597210401}" dt="2026-01-27T15:55:45.368" v="58" actId="1076"/>
          <ac:spMkLst>
            <pc:docMk/>
            <pc:sldMk cId="579631938" sldId="677"/>
            <ac:spMk id="4" creationId="{B6E2F0C4-3708-062E-837B-49F21B8E51C4}"/>
          </ac:spMkLst>
        </pc:spChg>
      </pc:sldChg>
    </pc:docChg>
  </pc:docChgLst>
  <pc:docChgLst>
    <pc:chgData name="Alexander Deliukov" userId="S::alexander_think-e.be#ext#@flux50.onmicrosoft.com::bee075c1-faac-4166-8fcb-7b2057bad6f6" providerId="AD" clId="Web-{EFACAD97-7380-22FA-BCD6-8FEBC28704C9}"/>
    <pc:docChg chg="modSld">
      <pc:chgData name="Alexander Deliukov" userId="S::alexander_think-e.be#ext#@flux50.onmicrosoft.com::bee075c1-faac-4166-8fcb-7b2057bad6f6" providerId="AD" clId="Web-{EFACAD97-7380-22FA-BCD6-8FEBC28704C9}" dt="2026-02-09T14:30:42.465" v="5" actId="1076"/>
      <pc:docMkLst>
        <pc:docMk/>
      </pc:docMkLst>
      <pc:sldChg chg="addSp modSp">
        <pc:chgData name="Alexander Deliukov" userId="S::alexander_think-e.be#ext#@flux50.onmicrosoft.com::bee075c1-faac-4166-8fcb-7b2057bad6f6" providerId="AD" clId="Web-{EFACAD97-7380-22FA-BCD6-8FEBC28704C9}" dt="2026-02-09T14:30:42.465" v="5" actId="1076"/>
        <pc:sldMkLst>
          <pc:docMk/>
          <pc:sldMk cId="2340336029" sldId="652"/>
        </pc:sldMkLst>
        <pc:picChg chg="add mod">
          <ac:chgData name="Alexander Deliukov" userId="S::alexander_think-e.be#ext#@flux50.onmicrosoft.com::bee075c1-faac-4166-8fcb-7b2057bad6f6" providerId="AD" clId="Web-{EFACAD97-7380-22FA-BCD6-8FEBC28704C9}" dt="2026-02-09T14:30:42.465" v="5" actId="1076"/>
          <ac:picMkLst>
            <pc:docMk/>
            <pc:sldMk cId="2340336029" sldId="652"/>
            <ac:picMk id="5" creationId="{954295DF-ED87-2858-B604-BC00657B93A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2026. 3. 15.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Edytowanie stylu tekstu głównego</a:t>
            </a:r>
          </a:p>
          <a:p>
            <a:pPr lvl="1"/>
            <a:r>
              <a:rPr lang="ko-KR" altLang="en-US"/>
              <a:t>Drugi poziom</a:t>
            </a:r>
          </a:p>
          <a:p>
            <a:pPr lvl="2"/>
            <a:r>
              <a:rPr lang="ko-KR" altLang="en-US"/>
              <a:t>Trzeci poziom</a:t>
            </a:r>
          </a:p>
          <a:p>
            <a:pPr lvl="3"/>
            <a:r>
              <a:rPr lang="ko-KR" altLang="en-US"/>
              <a:t>Czwarty poziom</a:t>
            </a:r>
          </a:p>
          <a:p>
            <a:pPr lvl="4"/>
            <a:r>
              <a:rPr lang="ko-KR" altLang="en-US"/>
              <a:t>Piąty poziom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8b75d0b6e56042db759308de25b428c2%7C0e2ed45596af4100bed3a8e5fd981685%7C0%7C0%7C638989652911880494%7CUnknown%7CTWFpbGZsb3d8eyJFbXB0eU1hcGkiOnRydWUsIlYiOiIwLjAuMDAwMCIsIlAiOiJXaW4zMiIsIkFOIjoiTWFpbCIsIldUIjoyfQ%3D%3D%7C0%7C%7C%7C&amp;sdata=%2FITZkt%2BIetR6zgRVbzpDpm%2Fe6Dlg1L5kh3Mm8lyobao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-efficient-products.ec.europa.eu/ecodesign-and-energy-label/understanding-energy-label_en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ich.co.uk/reviews/fridge-freezers/article/how-to-defrost-your-fridge-freezer-axDiH1G0Zd4i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cience.howstuffworks.com/environmental/green-tech/sustainable/smart-power-strip.htm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coop.eu/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index.php?categoryid=1459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very1.energy/learning-materials" TargetMode="External"/><Relationship Id="rId5" Type="http://schemas.openxmlformats.org/officeDocument/2006/relationships/hyperlink" Target="https://www.energymonitor.ai/opinion/opinion-dispelling-myths-around-renewable-energy-technologies/?cf-view" TargetMode="External"/><Relationship Id="rId4" Type="http://schemas.openxmlformats.org/officeDocument/2006/relationships/hyperlink" Target="https://every1.energy/learning-materials/what-energy-community-and-why-should-i-join" TargetMode="External"/></Relationships>
</file>

<file path=ppt/notesSlides/_rels/notes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Vorarlberger_Kraftwerke-Energy_meter_(electro)-smart_meter-02ASD.jpg" TargetMode="External"/><Relationship Id="rId13" Type="http://schemas.openxmlformats.org/officeDocument/2006/relationships/hyperlink" Target="https://creativecommons.org/publicdomain/zero/1.0/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reativecommons.org/licenses/by-sa/2.0/" TargetMode="External"/><Relationship Id="rId12" Type="http://schemas.openxmlformats.org/officeDocument/2006/relationships/hyperlink" Target="https://www.flickr.com/photos/dennissylvesterhurd/14425711711/in/photolist-nYKxvr-ae584u-rmB7jz-6EV3kZ-r5hbgV-Zc9CcY-XbvGTW-s3ZXqC-2nm2k68-8AN3SK-hcvJv-doMV6t-moh9jW-ftZ4iY-KpcKT-ceme3-2cd59s-douphm-8twuwn-4H3HYX-9MScDZ-XMzjLr-XMyFLK-vzL8iF-8RSYpk-a6526e-fQDqrz-o5g5Y-gHGmt-9zqsMe-9zqsHV-2Gexsp-96bC4t-2pknfb6-9uiLJ8-r7SVqA-9uiLAV-2nyHGon-bBwXK-4EffyG-92R5Du-79YGDx-7EtaN7-z7XgLu-4aFPxi-zng5GS-pfb6jT-zqqYTe-5SpzgV-z84m8H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lickr.com/photos/runasun/4531010970/in/photolist-A22YkS-7UoBGN-yoC18r-8Pco9t-5F64Yh-47UmLv-8zeaRX-cAuqrJ-cfpbU-8kvbRu-53QL3o-b4FmCP-8yaPuZ-29X6Ey-busgmk-NMx9Yg-31Krp8-edA7rR-2yUoaZ-5UjNoL-89B1bV-6fC1GJ-2D8m2p-3i6Qar-C9fQW-7wPmj-2AZgnA-8WLNZp-5D8zX-a1B3aL-5d7Fab-dGHwQ2-2DcQCd-8R1qa3-6vWc6-98YTMT-4c7Di8-k52dG-bFWRP-9oC7Cq-eyB4P-duFqnJ-b7F9bz-MBFob-27cHUML-9EwpBG-f1WV9R" TargetMode="External"/><Relationship Id="rId11" Type="http://schemas.openxmlformats.org/officeDocument/2006/relationships/hyperlink" Target="https://www.flickr.com/photos/codeofthenew/15011000448/" TargetMode="External"/><Relationship Id="rId5" Type="http://schemas.openxmlformats.org/officeDocument/2006/relationships/hyperlink" Target="https://creativecommons.org/licenses/by-nc-nd/2.0/" TargetMode="External"/><Relationship Id="rId15" Type="http://schemas.openxmlformats.org/officeDocument/2006/relationships/hyperlink" Target="https://www.flickr.com/photos/87547772@N00/539175921" TargetMode="External"/><Relationship Id="rId10" Type="http://schemas.openxmlformats.org/officeDocument/2006/relationships/hyperlink" Target="https://creativecommons.org/licenses/by/2.0/" TargetMode="External"/><Relationship Id="rId4" Type="http://schemas.openxmlformats.org/officeDocument/2006/relationships/hyperlink" Target="https://www.flickr.com/photos/60486986@N05/23388097312/" TargetMode="External"/><Relationship Id="rId9" Type="http://schemas.openxmlformats.org/officeDocument/2006/relationships/hyperlink" Target="https://www.flickr.com/photos/193030246@N04/51185443459/in/photolist-2kZ5M4R-YHoUDo-2gVhBWm-EHmde9-EdduiC-Bbtyo8-FaVAcR-FaVAwD-F8C5U9-F8C7tG-EHmdTL-bmrWfT-EHme8U-FaVzkk-F8C7Bs-EHmfAU-EZekkJ-EHmeyU-FaVCeg-gmHV8W-FaVzxz-EZenzy-F2wv2F-o68auJ-F2wuor-EHmfLU-EZemMG-2gViDpA-LEdN9a-ABXbz-2pVvMsu-EZeqrf-Edyai2-FaVGaH-EddCAu-F8CcVy-21fHMqa-EZeqSq-Edybpk-EHmjKL-EdyaKe-2kZ2TrW-8WooS2-7k9nHa-BaGwqh-7kdh2Y-ezxMh4-2nBQC5a-4QjWQ2-riod3" TargetMode="External"/><Relationship Id="rId14" Type="http://schemas.openxmlformats.org/officeDocument/2006/relationships/hyperlink" Target="https://www.flickr.com/photos/jirka_matousek/50749644658/" TargetMode="External"/></Relationships>
</file>

<file path=ppt/notesSlides/_rels/notes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sa/2.0/" TargetMode="External"/><Relationship Id="rId3" Type="http://schemas.openxmlformats.org/officeDocument/2006/relationships/hyperlink" Target="https://www.flickr.com/photos/151653494@N04/32459482564/in/photolist-Rskki7" TargetMode="External"/><Relationship Id="rId7" Type="http://schemas.openxmlformats.org/officeDocument/2006/relationships/hyperlink" Target="https://www.flickr.com/photos/vizpix/4544572654/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reativecommons.org/licenses/by-sa/4.0/deed.en" TargetMode="External"/><Relationship Id="rId5" Type="http://schemas.openxmlformats.org/officeDocument/2006/relationships/hyperlink" Target="https://commons.wikimedia.org/w/index.php?curid=106631515" TargetMode="External"/><Relationship Id="rId4" Type="http://schemas.openxmlformats.org/officeDocument/2006/relationships/hyperlink" Target="https://creativecommons.org/licenses/by/2.0/" TargetMode="External"/><Relationship Id="rId9" Type="http://schemas.openxmlformats.org/officeDocument/2006/relationships/hyperlink" Target="https://www.flickr.com/photos/dfid/21375818360/in/photolist-yyUE5q-8fsNLX-TodgT1-28zYvnc-2mGzX8W-VY1H1F-7dzWrF-atbVgq-2o1yhrw-2o1yhqQ-286BAUy-Af3ujk-2mGzWYH-2o4Eh8X-2o6bJBg-c19xwG-2887yFi-x7kE7x-2o694Hw-tvptVY-2kRFrfz-uaQve5-MwsBjH-XV7ZC7-SobHar-8fwbVG-MwsBhD-L4tjGf-2887yQg-nWw1KG-c1cead-nqjvL3-dj4quJ-2mPVTn7-2o1wS1v-Lc6pve-2hiCYHV-c1cecy-Jtbgnx-c19xVQ-dj4qfW-2nHDTEu-MfTHPr-nZmA2U-nHSJ3Y-c19xUj-P89Vmy-Xc9uog-dj4pA1-nMf2gx" TargetMode="Externa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martenergygb.org/smart-living/smart-energy-tips/switching-appliances-off-stand-by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Zaangażuj się w cyfrową transformację energetyczną:</a:t>
            </a:r>
            <a:r>
              <a:rPr lang="en-US" altLang="ko-KR" sz="1200" dirty="0">
                <a:solidFill>
                  <a:schemeClr val="tx2"/>
                </a:solidFill>
                <a:cs typeface="Arial" panose="020B0604020202020204" pitchFamily="34" charset="0"/>
              </a:rPr>
              <a:t> 10 prostych kroków, które możesz podjąć już dziś!</a:t>
            </a:r>
            <a:endParaRPr lang="ko-KR" altLang="en-US" sz="12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latinLnBrk="0" hangingPunct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Projekt ten otrzymał dofinansowanie z programu Unii Europejskiej „Horyzont” na rzecz badań naukowych i innowacji (2021–2027) na podstawie umowy o dotację nr 101075596. Odpowiedzialność za treść niniejszego materiału spoczywa wyłącznie na projekcie Every1 i niekoniecznie odzwierciedla opinię Unii Europejskiej. Prezentacja jest objęta licencją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chyba że zaznaczono inaczej. 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17735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3. Zwiększ wydajność: inwestuj w sprzęt AGD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Kupując nowe urządzenia AGD (takie jak lodówki, pralki i zmywarki), wybieraj modele energooszczędne.</a:t>
            </a:r>
            <a:endParaRPr lang="en-US" sz="1200" b="1" dirty="0">
              <a:solidFill>
                <a:srgbClr val="2B2C30"/>
              </a:solidFill>
              <a:ea typeface="Public Sans"/>
              <a:cs typeface="Segoe UI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Etykiety energetyczne UE 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pomagają wybrać urządzenia bardziej energooszczędne.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Inwestując w bardziej wydajne urządzenia, weź pod uwagę długoterminowe oszczędności na rachunkach za energię.</a:t>
            </a:r>
            <a:endParaRPr lang="en-US" sz="1200" b="1" dirty="0">
              <a:solidFill>
                <a:srgbClr val="2B2C30"/>
              </a:solidFill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51936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4. Regularnie rozmrażaj zamrażarkę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Dlaczego regularne rozmrażanie zamrażarki jest tak ważne?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30433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4. Regularnie rozmrażaj zamrażarkę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Nagromadzenie lodu w zamrażarce może powodować zwiększone zużycie energii. Dzieje się tak, ponieważ zamrażarka musi pracować intensywniej, aby utrzymać niską temperaturę żywności.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Regularne rozmrażanie zamrażarki może zapobiec gromadzeniu się lodu.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Dowiedz się, jak rozmrażać zamrażarkę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  <a:p>
            <a:endParaRPr lang="en-GB" dirty="0"/>
          </a:p>
          <a:p>
            <a:r>
              <a:rPr lang="en-GB" dirty="0"/>
              <a:t>https://www.which.co.uk/reviews/fridge-freezers/article/how-to-defrost-your-fridge-freezer-axDiH1G0Zd4i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78962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4. Odłączaj nieużywane urządzenia elektroniczne </a:t>
            </a:r>
            <a:endParaRPr lang="en-US" sz="1050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Czym jest energia „fantomowa”?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97916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4. Odłączaj nieużywane urządzenia elektroniczne </a:t>
            </a:r>
            <a:endParaRPr lang="en-US" sz="1050" dirty="0">
              <a:solidFill>
                <a:schemeClr val="bg1"/>
              </a:solidFill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Energia „widmowa” lub „energii w trybie czuwania” to energia zużywana przez urządzenia, które nie są używane, ale nadal pobierają energię.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Możesz skorzystać z odczytów inteligentnego licznika, aby sprawdzić „niewidoczne” zużycie energii.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Rozważ odłączenie urządzeń elektronicznych i sprzętu AGD, które nie są używane, takich jak ładowarki, telewizory i urządzenia kuchenne.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Warto rozważyć użycie 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inteligentnych listew zasilających 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do zarządzania wieloma urządzeniami.</a:t>
            </a:r>
            <a:endParaRPr lang="en-US" sz="1200" dirty="0"/>
          </a:p>
          <a:p>
            <a:endParaRPr lang="en-GB" dirty="0"/>
          </a:p>
          <a:p>
            <a:r>
              <a:rPr lang="en-GB" dirty="0"/>
              <a:t>https://science.howstuffworks.com/environmental/green-tech/sustainable/smart-power-strip.htm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96385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noProof="0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5. Wprowadź inteligentny dom</a:t>
            </a:r>
            <a:endParaRPr lang="en-GB" sz="1050" noProof="0" dirty="0">
              <a:solidFill>
                <a:schemeClr val="bg1"/>
              </a:solidFill>
            </a:endParaRPr>
          </a:p>
          <a:p>
            <a:pPr algn="ctr" latinLnBrk="0"/>
            <a:r>
              <a:rPr lang="en-GB" sz="1200" i="1" noProof="0" dirty="0">
                <a:solidFill>
                  <a:schemeClr val="accent2"/>
                </a:solidFill>
              </a:rPr>
              <a:t>Jakie technologie inteligentnego domu mogą pomóc Ci oszczędzać energię i jak działają?</a:t>
            </a:r>
          </a:p>
          <a:p>
            <a:pPr algn="ctr" latinLnBrk="0"/>
            <a:endParaRPr lang="en-GB" sz="1200" i="1" noProof="0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82454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noProof="0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5. Wprowadź inteligentny dom</a:t>
            </a:r>
            <a:endParaRPr lang="en-GB" sz="1050" noProof="0" dirty="0">
              <a:solidFill>
                <a:schemeClr val="bg1"/>
              </a:solidFill>
            </a:endParaRP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Inteligentne wtyczki, oświetlenie i termostaty mogą zautomatyzować i wspierać optymalizację zużycia energii.</a:t>
            </a:r>
            <a:endParaRPr lang="en-GB" sz="1200" noProof="0" dirty="0">
              <a:solidFill>
                <a:srgbClr val="242424"/>
              </a:solidFill>
              <a:ea typeface="Public Sans"/>
              <a:cs typeface="Segoe UI"/>
            </a:endParaRP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Urządzenia te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Segoe UI"/>
              </a:rPr>
              <a:t>są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sterowane zdalnie za pomocą aplikacji na smartfony, co pozwala monitorować i regulować zużycie energii w czasie rzeczywistym. </a:t>
            </a:r>
            <a:endParaRPr lang="en-GB" sz="1200" noProof="0" dirty="0">
              <a:solidFill>
                <a:srgbClr val="242424"/>
              </a:solidFill>
              <a:ea typeface="Public Sans"/>
              <a:cs typeface="Segoe UI"/>
            </a:endParaRP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Można zaprogramować włączanie i wyłączanie oświetlenia oraz urządzeń w razie potrzeby.</a:t>
            </a: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Inteligentne termostaty mogą być wykorzystywane do utrzymania wydajnego ogrzewania i chłodzenia.</a:t>
            </a:r>
            <a:endParaRPr lang="en-GB" sz="1200" noProof="0" dirty="0">
              <a:solidFill>
                <a:srgbClr val="242424"/>
              </a:solidFill>
              <a:ea typeface="Public Sans"/>
              <a:cs typeface="Segoe U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69144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7. Korzystaj z inteligentnych termostatów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Czym jest inteligentny termostat i w jaki sposób może pomóc w oszczędzaniu energii?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86223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7. Korzystaj z inteligentnych termostatów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FontTx/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Inteligentne termostaty umożliwiają zdalne zarządzanie temperaturą w domu za pomocą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Segoe UI"/>
              </a:rPr>
              <a:t>aplikacji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 na smartfony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  <a:p>
            <a:pPr marL="457200" indent="-457200" latinLnBrk="0">
              <a:buFontTx/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Inteligentne termostaty mogą zapamiętać Twoje nawyki i zoptymalizować ogrzewanie i chłodzenie, aby oszczędzać energię.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Segoe UI"/>
              </a:rPr>
              <a:t>Możesz również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ustawić harmonogramy temperatur, aby zmniejszyć ogrzewanie i chłodzenie, gdy śpisz lub jesteś poza domem.</a:t>
            </a:r>
            <a:endParaRPr lang="en-GB" sz="1200" noProof="0" dirty="0">
              <a:solidFill>
                <a:srgbClr val="242424"/>
              </a:solidFill>
              <a:ea typeface="Public Sans"/>
              <a:cs typeface="Segoe U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03218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8. Używaj listew zasilających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Jakie są zalety inteligentnych listew zasilających i w jaki sposób mogą one pomóc w zmniejszeniu zużycia energii?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0815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/>
              <a:t>Cyfrowa transformacja energetyczna daje każdemu możliwość lepszego zrozumienia własnego zużycia energii. Dzięki zrozumieniu naszego zużycia energii możemy podejmować świadome decyzje dotyczące oszczędzania energii, bez niedogodności i poświęcania komfortu. Niewielkie zmiany mogą oznaczać również duże oszczędności!  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dirty="0"/>
              <a:t>W tej krótkiej prezentacji omówimy: </a:t>
            </a:r>
          </a:p>
          <a:p>
            <a:endParaRPr lang="en-GB" sz="1200" dirty="0"/>
          </a:p>
          <a:p>
            <a:pPr marL="457200" indent="-457200" latinLnBrk="0">
              <a:buChar char="•"/>
            </a:pPr>
            <a:r>
              <a:rPr lang="en-GB" sz="1200" dirty="0"/>
              <a:t>Proste kroki, które możesz podjąć, aby zrozumieć swoje zużycie energii.</a:t>
            </a:r>
          </a:p>
          <a:p>
            <a:pPr marL="457200" indent="-457200" latinLnBrk="0">
              <a:buChar char="•"/>
            </a:pPr>
            <a:r>
              <a:rPr lang="en-GB" sz="1200" dirty="0"/>
              <a:t>Pozytywnych wyborów, których można dokonać, aby zmniejszyć zużycie energii i potencjalnie zaoszczędzić pieniądze.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dirty="0"/>
              <a:t>Niezależnie od tego, czy mieszkasz w domu, mieszkaniu, wynajmujesz mieszkanie, mieszkasz w lokalu socjalnym, czy jesteś właścicielem nieruchomości, ta prezentacja zawiera przydatne porady dla Ciebie.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57928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8. Używaj listew zasilających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Listwy zasilające umożliwiają wyłączenie wielu urządzeń jednocześnie.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Inteligentne listwy zasilające mogą automatycznie odciąć zasilanie urządzeń, które nie są używane. Inteligentnymi listwami zasilającymi można również zarządzać zdalnie za pomocą aplikacji na smartfony.</a:t>
            </a:r>
          </a:p>
          <a:p>
            <a:pPr marL="457200" indent="-457200" latinLnBrk="0">
              <a:buFontTx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Listwy zasilające mogą zmniejszyć zużycie energii w trybie czuwania bez ograniczania wygody i komfortu użytkowania. </a:t>
            </a:r>
          </a:p>
          <a:p>
            <a:pPr marL="457200" indent="-457200" latinLnBrk="0">
              <a:buChar char="•"/>
            </a:pPr>
            <a:endParaRPr lang="en-US" sz="1200" dirty="0">
              <a:solidFill>
                <a:srgbClr val="2B2C30"/>
              </a:solidFill>
              <a:ea typeface="Public Sans"/>
              <a:cs typeface="Segoe U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25371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Calibri"/>
                <a:ea typeface="Public Sans"/>
                <a:cs typeface="Public Sans"/>
                <a:sym typeface="Public Sans"/>
              </a:rPr>
              <a:t>9. Współpraca: rola wspólnot energetycznych </a:t>
            </a:r>
            <a:endParaRPr lang="en-US" sz="105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ctr" latinLnBrk="0"/>
            <a:r>
              <a:rPr lang="en-GB" sz="1200" i="1" noProof="0" dirty="0">
                <a:solidFill>
                  <a:schemeClr val="accent2"/>
                </a:solidFill>
              </a:rPr>
              <a:t>W jaki sposób uczestnictwo w społeczności energetycznej może pomóc Tobie i Twoim sąsiadom?</a:t>
            </a:r>
          </a:p>
          <a:p>
            <a:pPr algn="ctr" latinLnBrk="0"/>
            <a:endParaRPr lang="en-GB" sz="1200" i="1" noProof="0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36155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Calibri"/>
                <a:ea typeface="Public Sans"/>
                <a:cs typeface="Public Sans"/>
                <a:sym typeface="Public Sans"/>
              </a:rPr>
              <a:t>9. Współpraca: rola społeczności energetycznych </a:t>
            </a:r>
            <a:endParaRPr lang="en-US" sz="105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Społeczności energetyczne wspólnie inwestują w projekty związane z energią odnawialną, dzielą się zasobami i wspierają się nawzajem w ograniczaniu zużycia energii.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W Europie istnieją tysiące społeczności energetycznych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  <a:p>
            <a:pPr marL="457200" indent="-457200" latinLnBrk="0">
              <a:buFontTx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Dołącz do społeczności energetycznej lub ją załóż, aby współpracować z sąsiadami w zakresie inicjatyw związanych z oszczędzaniem energii. </a:t>
            </a:r>
            <a:endParaRPr lang="en-US" sz="1200" dirty="0">
              <a:ea typeface="Public San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Dzięki współpracy członkowie mogą czerpać korzyści ze wspólnej wiedzy, siły nabywczej wynikającej z zakupów hurtowych oraz zbiorowych negocjacji w celu uzyskania lepszych stawek za energię.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 </a:t>
            </a:r>
            <a:endParaRPr lang="en-US" sz="1200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https://www.rescoop.eu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57370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10. Dowiedz się, gdzie możesz uzyskać wsparcie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GB" sz="1200" i="1" noProof="0" dirty="0">
                <a:solidFill>
                  <a:schemeClr val="accent2"/>
                </a:solidFill>
              </a:rPr>
              <a:t>W jaki sposób lokalne grupy i organizacje związane z energią mogą pomóc Ci w osiągnięciu celów związanych z oszczędzaniem energii?</a:t>
            </a:r>
          </a:p>
          <a:p>
            <a:pPr algn="ctr" latinLnBrk="0"/>
            <a:endParaRPr lang="en-GB" sz="1200" i="1" noProof="0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92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10. Dowiedz się, gdzie możesz uzyskać wsparcie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Poszukaj lokalnych grup, organizacji i programów rządowych związanych z energią, które oferują zasoby i wsparcie dla inicjatyw związanych z oszczędzaniem energii. </a:t>
            </a: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Grupy te mogą zapewnić cenne informacje, pomoc techniczną, a czasem nawet zachęty finansowe, które pomogą Ci wdrożyć energooszczędne praktyki. </a:t>
            </a: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Sprawdź dostępne zasoby w internetowych bazach danych, na forach społecznościowych i stronach internetowych lokalnych władz.</a:t>
            </a:r>
            <a:endParaRPr lang="en-GB" sz="1200" noProof="0" dirty="0">
              <a:solidFill>
                <a:srgbClr val="2B2C30"/>
              </a:solidFill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38856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Kolejne kroki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Jeśli chcesz dowiedzieć się więcej na temat cyfrowej transformacji energetycznej, przydatne mogą okazać się następujące zasoby: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 Zapoznaj się z zestawem krótkich kursów Every1: 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  <a:hlinkClick r:id="rId3"/>
              </a:rPr>
              <a:t>Podstawy cyfrowej energii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</a:rPr>
              <a:t>.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Przeczytaj broszurę informacyjną Every1 </a:t>
            </a:r>
            <a:r>
              <a:rPr lang="en-US" altLang="ko-KR" sz="1200" i="1" dirty="0">
                <a:solidFill>
                  <a:srgbClr val="373737"/>
                </a:solidFill>
                <a:hlinkClick r:id="rId4"/>
              </a:rPr>
              <a:t>„Czym jest społeczność energetyczna i dlaczego warto do niej dołączyć?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Przeczytaj artykuł Energy Monitor </a:t>
            </a:r>
            <a:r>
              <a:rPr lang="en-US" altLang="ko-KR" sz="1200" i="1" dirty="0">
                <a:solidFill>
                  <a:srgbClr val="373737"/>
                </a:solidFill>
                <a:hlinkClick r:id="rId5"/>
              </a:rPr>
              <a:t>„Obalamy mity dotyczące technologii energii odnawialnej</a:t>
            </a:r>
            <a:r>
              <a:rPr lang="en-US" altLang="ko-KR" sz="1200" i="1" dirty="0">
                <a:solidFill>
                  <a:srgbClr val="373737"/>
                </a:solidFill>
              </a:rPr>
              <a:t>”.</a:t>
            </a:r>
            <a:endParaRPr lang="ko-KR" altLang="en-US" sz="1200" i="1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hlinkClick r:id="rId6"/>
              </a:rPr>
              <a:t>Dowiedz się więcej o materiałach edukacyjnych projektu Every1.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80035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Podziękowania</a:t>
            </a:r>
          </a:p>
          <a:p>
            <a:pPr latinLnBrk="0"/>
            <a:r>
              <a:rPr lang="en-GB" dirty="0"/>
              <a:t>Prezentacja </a:t>
            </a:r>
            <a:r>
              <a:rPr lang="en-GB" i="1" dirty="0"/>
              <a:t>„Zaangażuj się w cyfrową transformację energetyczną: 10 prostych kroków, które możesz podjąć już dziś!” </a:t>
            </a:r>
            <a:r>
              <a:rPr lang="en-GB" dirty="0"/>
              <a:t>została opracowana w ramach projektu Every1 i jest objęta licencją </a:t>
            </a:r>
            <a:r>
              <a:rPr lang="en-GB" dirty="0">
                <a:hlinkClick r:id="rId3"/>
              </a:rPr>
              <a:t>CC BY-SA 4.0</a:t>
            </a:r>
            <a:r>
              <a:rPr lang="en-GB" dirty="0"/>
              <a:t>, o ile nie zaznaczono inaczej.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W prezentacji wykorzystano następujące zdjęcia: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na okładce: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P1010139_smartphone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stekelbes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jest objęte licencją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BY-NC-ND 2.0.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w tekście wprowadzenia: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home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Loraine i Marka jest objęte licencją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200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Zrozum swoje zużycie energii: </a:t>
            </a:r>
            <a:r>
              <a:rPr lang="en-GB" b="0" i="0" dirty="0" err="1">
                <a:solidFill>
                  <a:srgbClr val="242424"/>
                </a:solidFill>
                <a:effectLst/>
                <a:hlinkClick r:id="rId8"/>
              </a:rPr>
              <a:t>Vorarlberger </a:t>
            </a:r>
            <a:r>
              <a:rPr lang="en-GB" b="0" i="0" dirty="0">
                <a:solidFill>
                  <a:srgbClr val="242424"/>
                </a:solidFill>
                <a:effectLst/>
                <a:hlinkClick r:id="rId8"/>
              </a:rPr>
              <a:t>Kraftwerke-Energy meter (electro)-smart meter-02ASD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autorstwa </a:t>
            </a:r>
            <a:r>
              <a:rPr lang="en-GB" b="0" i="0" dirty="0" err="1">
                <a:solidFill>
                  <a:srgbClr val="242424"/>
                </a:solidFill>
                <a:effectLst/>
              </a:rPr>
              <a:t>Asurnipal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jest objęty licencją </a:t>
            </a:r>
            <a:r>
              <a:rPr lang="en-GB" b="0" i="0" dirty="0">
                <a:solidFill>
                  <a:srgbClr val="242424"/>
                </a:solidFill>
                <a:effectLst/>
                <a:hlinkClick r:id="rId3"/>
              </a:rPr>
              <a:t>CC BY-SA 4.0</a:t>
            </a:r>
            <a:r>
              <a:rPr lang="en-GB" b="0" i="0" dirty="0">
                <a:solidFill>
                  <a:srgbClr val="242424"/>
                </a:solidFill>
                <a:effectLst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Wybierz umowę energetyczną: </a:t>
            </a: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  <a:hlinkClick r:id="rId9"/>
              </a:rPr>
              <a:t>rachunki za prąd z żarówką i kalkulatorem </a:t>
            </a: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autorstwa Uswitch.com Images </a:t>
            </a:r>
            <a:r>
              <a:rPr lang="en-GB" dirty="0">
                <a:solidFill>
                  <a:srgbClr val="242424"/>
                </a:solidFill>
              </a:rPr>
              <a:t>na licencji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Obraz został przycięty.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Zwiększ wydajność: Inwestowanie w sprzęt AGD: </a:t>
            </a:r>
            <a:r>
              <a:rPr lang="en-GB" dirty="0">
                <a:solidFill>
                  <a:srgbClr val="242424"/>
                </a:solidFill>
                <a:hlinkClick r:id="rId11"/>
              </a:rPr>
              <a:t>Samsung </a:t>
            </a:r>
            <a:r>
              <a:rPr lang="en-GB" dirty="0">
                <a:solidFill>
                  <a:srgbClr val="242424"/>
                </a:solidFill>
              </a:rPr>
              <a:t>autorstwa </a:t>
            </a:r>
            <a:r>
              <a:rPr lang="en-GB" dirty="0" err="1">
                <a:solidFill>
                  <a:srgbClr val="242424"/>
                </a:solidFill>
              </a:rPr>
              <a:t>CODE_n </a:t>
            </a:r>
            <a:r>
              <a:rPr lang="en-GB" dirty="0">
                <a:solidFill>
                  <a:srgbClr val="242424"/>
                </a:solidFill>
              </a:rPr>
              <a:t>jest objęty licencją </a:t>
            </a:r>
            <a:r>
              <a:rPr lang="en-GB" dirty="0">
                <a:solidFill>
                  <a:srgbClr val="242424"/>
                </a:solidFill>
                <a:hlinkClick r:id="rId10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Odłączaj nieużywane urządzenia elektroniczne: </a:t>
            </a:r>
            <a:r>
              <a:rPr lang="en-GB" dirty="0">
                <a:solidFill>
                  <a:srgbClr val="242424"/>
                </a:solidFill>
                <a:hlinkClick r:id="rId12"/>
              </a:rPr>
              <a:t>Czajnik </a:t>
            </a:r>
            <a:r>
              <a:rPr lang="en-GB" dirty="0">
                <a:solidFill>
                  <a:srgbClr val="242424"/>
                </a:solidFill>
              </a:rPr>
              <a:t>autorstwa Denis Sylvester Hurd jest objęty licencją </a:t>
            </a:r>
            <a:r>
              <a:rPr lang="en-GB" dirty="0">
                <a:solidFill>
                  <a:srgbClr val="242424"/>
                </a:solidFill>
                <a:hlinkClick r:id="rId13"/>
              </a:rPr>
              <a:t>CC0 1.0</a:t>
            </a:r>
            <a:r>
              <a:rPr lang="en-GB" dirty="0">
                <a:solidFill>
                  <a:srgbClr val="242424"/>
                </a:solidFill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Wprowadź inteligentny dom: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4"/>
              </a:rPr>
              <a:t>Żarówka UMAX U-Smart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4"/>
              </a:rPr>
              <a:t>Wifi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Jirka Matousek jest objęta licencją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sym typeface="Public Sans"/>
              </a:rPr>
              <a:t>Regularnie rozmrażaj zamrażarkę: </a:t>
            </a:r>
            <a:r>
              <a:rPr lang="en-GB" dirty="0">
                <a:solidFill>
                  <a:schemeClr val="dk1"/>
                </a:solidFill>
                <a:sym typeface="Public Sans"/>
                <a:hlinkClick r:id="rId15"/>
              </a:rPr>
              <a:t>Stalaktyty w zamrażarce </a:t>
            </a:r>
            <a:r>
              <a:rPr lang="en-GB" dirty="0">
                <a:solidFill>
                  <a:schemeClr val="dk1"/>
                </a:solidFill>
                <a:sym typeface="Public Sans"/>
              </a:rPr>
              <a:t>autorstwa Andersa Sandberga na </a:t>
            </a:r>
            <a:r>
              <a:rPr lang="en-GB" dirty="0">
                <a:solidFill>
                  <a:srgbClr val="242424"/>
                </a:solidFill>
              </a:rPr>
              <a:t>licencji </a:t>
            </a:r>
            <a:r>
              <a:rPr lang="en-GB" dirty="0">
                <a:solidFill>
                  <a:srgbClr val="242424"/>
                </a:solidFill>
                <a:hlinkClick r:id="rId10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2C076-5568-11C7-637A-4FC27F0AB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378696-0E21-77A1-9189-23747D4FCA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BF1581-5471-3531-8D5E-1126FB2C68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Podziękowania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Korzystaj z inteligentnych termostatów: Promowanie zachowań sprzyjających oszczędzaniu energii: </a:t>
            </a:r>
            <a:r>
              <a:rPr lang="en-GB" dirty="0">
                <a:solidFill>
                  <a:srgbClr val="242424"/>
                </a:solidFill>
                <a:hlinkClick r:id="rId3"/>
              </a:rPr>
              <a:t>regulacja termostatu </a:t>
            </a:r>
            <a:r>
              <a:rPr lang="en-GB" dirty="0">
                <a:solidFill>
                  <a:srgbClr val="242424"/>
                </a:solidFill>
              </a:rPr>
              <a:t>przez CORGI </a:t>
            </a:r>
            <a:r>
              <a:rPr lang="en-GB" dirty="0" err="1">
                <a:solidFill>
                  <a:srgbClr val="242424"/>
                </a:solidFill>
              </a:rPr>
              <a:t>HomePlan </a:t>
            </a:r>
            <a:r>
              <a:rPr lang="en-GB" dirty="0">
                <a:solidFill>
                  <a:srgbClr val="242424"/>
                </a:solidFill>
              </a:rPr>
              <a:t>jest objęta licencją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sym typeface="Public Sans"/>
              </a:rPr>
              <a:t>Korzystaj z listew zasilających: </a:t>
            </a:r>
            <a:r>
              <a:rPr lang="en-GB" dirty="0">
                <a:solidFill>
                  <a:schemeClr val="dk1"/>
                </a:solidFill>
                <a:sym typeface="Public Sans"/>
                <a:hlinkClick r:id="rId5"/>
              </a:rPr>
              <a:t>Listwy zasilające z przedłużaczem.jpg </a:t>
            </a:r>
            <a:r>
              <a:rPr lang="en-GB" dirty="0">
                <a:solidFill>
                  <a:schemeClr val="dk1"/>
                </a:solidFill>
                <a:sym typeface="Public Sans"/>
              </a:rPr>
              <a:t>autorstwa Dmitry Makeev jest objęte licencją </a:t>
            </a:r>
            <a:r>
              <a:rPr lang="en-GB" dirty="0">
                <a:solidFill>
                  <a:schemeClr val="dk1"/>
                </a:solidFill>
                <a:sym typeface="Public Sans"/>
                <a:hlinkClick r:id="rId6"/>
              </a:rPr>
              <a:t>CC BY-SA 4.0</a:t>
            </a:r>
            <a:r>
              <a:rPr lang="en-GB" dirty="0">
                <a:solidFill>
                  <a:schemeClr val="dk1"/>
                </a:solidFill>
                <a:sym typeface="Public Sans"/>
              </a:rPr>
              <a:t>.</a:t>
            </a:r>
            <a:endParaRPr lang="en-GB" dirty="0">
              <a:solidFill>
                <a:srgbClr val="242424"/>
              </a:solidFill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Współpraca: Rola społeczności energetycznych: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Czysta energia w pracy na rzecz </a:t>
            </a:r>
            <a:r>
              <a:rPr lang="en-GB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Dnia Ziemi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!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</a:t>
            </a:r>
            <a:r>
              <a:rPr lang="en-GB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naturalflow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jest objęta licencją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Dowiedz się, gdzie możesz uzyskać wsparcie: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Mecktilda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i Stefano – agenci sprzedaży systemów energii słonecznej Global Cycle Solutions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DIFD – brytyjskiego Departamentu Rozwoju Międzynarodowego jest </a:t>
            </a:r>
            <a:r>
              <a:rPr lang="en-GB" dirty="0">
                <a:solidFill>
                  <a:srgbClr val="242424"/>
                </a:solidFill>
              </a:rPr>
              <a:t>objęte licencją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Obraz został przycięty.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0D3E98-DD98-53AF-BD13-DD97A5DDEB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28444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Dziękuję!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67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Nasze omówienie każdego etapu rozpoczyna się od pytania skłaniającego do refleksji. Poświęć chwilę na rozważenie każdego pytania, zanim przejdziesz do następnego slajdu.</a:t>
            </a: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Możesz przejść przez każdy etap po kolei. Alternatywnie możesz wybrać konkretny etap, który chcesz zbadać jako pierwszy, korzystając z menu.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14739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10 prostych kroków, które możesz podjąć już dziś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Zrozum swoje zużycie energii.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Wybierz umowę na dostawę energii.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Zwiększ wydajność: zainwestuj w sprzęt AGD.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Regularnie rozmrażaj zamrażarkę.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Odłączaj nieużywane urządzenia elektroniczne.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Wprowadź inteligentny dom.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Korzystaj z inteligentnych 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termostatów.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Korzystaj z 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listew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 zasilających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.</a:t>
            </a: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Współpracuj: rola społeczności energetycznych.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 Dowiedz się, gdzie możesz uzyskać wsparcie.</a:t>
            </a:r>
          </a:p>
          <a:p>
            <a:pPr marL="342900" indent="-342900" latinLnBrk="0">
              <a:buFont typeface="+mj-lt"/>
              <a:buAutoNum type="arabicPeriod"/>
            </a:pP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9698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Zrozum swoje zużycie energii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GB" sz="1200" i="1" noProof="0" dirty="0">
                <a:solidFill>
                  <a:schemeClr val="accent5"/>
                </a:solidFill>
              </a:rPr>
              <a:t>W jaki sposób zrozumienie własnego zużycia energii może pomóc w oszczędzaniu energii i obniżeniu rachunków za prąd?</a:t>
            </a:r>
          </a:p>
          <a:p>
            <a:pPr algn="ctr" latinLnBrk="0"/>
            <a:endParaRPr lang="en-GB" sz="1200" i="1" noProof="0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38517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Poznaj swoje zużycie energii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cs typeface="Segoe UI"/>
              </a:rPr>
              <a:t>Inteligentny licznik umożliwia Tobie i Twojemu dostawcy energii monitorowanie i analizowanie wzorców zużycia energii w czasie rzeczywistym. </a:t>
            </a:r>
          </a:p>
          <a:p>
            <a:pPr marL="457200" indent="-457200" latinLnBrk="0">
              <a:buFontTx/>
              <a:buChar char="•"/>
            </a:pPr>
            <a:r>
              <a:rPr lang="en-GB" sz="1200" dirty="0">
                <a:solidFill>
                  <a:srgbClr val="2B2C30"/>
                </a:solidFill>
                <a:cs typeface="Segoe UI"/>
              </a:rPr>
              <a:t>Sprawdź, czy posiadasz inteligentny licznik lub licznik cyfrowy (analogowy).</a:t>
            </a:r>
          </a:p>
          <a:p>
            <a:pPr marL="457200" indent="-457200" latinLnBrk="0">
              <a:buFontTx/>
              <a:buChar char="•"/>
            </a:pPr>
            <a:r>
              <a:rPr lang="en-GB" sz="1200" noProof="0" dirty="0">
                <a:solidFill>
                  <a:srgbClr val="2B2C30"/>
                </a:solidFill>
                <a:cs typeface="Segoe UI"/>
              </a:rPr>
              <a:t>Jeśli masz inteligentny licznik, możesz sprawdzić swoje zużycie energii o różnych porach dnia. Pomoże Ci to zidentyfikować pory dnia, w których zużywasz więcej energii. </a:t>
            </a:r>
          </a:p>
          <a:p>
            <a:pPr marL="457200" indent="-457200" latinLnBrk="0">
              <a:buChar char="•"/>
            </a:pPr>
            <a:r>
              <a:rPr lang="en-GB" sz="1200" dirty="0">
                <a:solidFill>
                  <a:srgbClr val="2B2C30"/>
                </a:solidFill>
                <a:cs typeface="Segoe UI"/>
              </a:rPr>
              <a:t>Czy są pory dnia, w których zużywasz więcej energii? Poszukaj trendów i możliwości </a:t>
            </a:r>
            <a:r>
              <a:rPr lang="en-GB" sz="1200" noProof="0" dirty="0">
                <a:solidFill>
                  <a:srgbClr val="2B2C30"/>
                </a:solidFill>
                <a:cs typeface="Segoe UI"/>
              </a:rPr>
              <a:t>zmniejszenia zużycia. Na przykład </a:t>
            </a:r>
            <a:r>
              <a:rPr lang="en-GB" sz="1200" noProof="0" dirty="0">
                <a:solidFill>
                  <a:srgbClr val="2B2C30"/>
                </a:solidFill>
                <a:cs typeface="Segoe UI"/>
                <a:hlinkClick r:id="rId3"/>
              </a:rPr>
              <a:t>odłączanie urządzeń, gdy nie są używane, zamiast pozostawiania ich w trybie czuwania</a:t>
            </a:r>
            <a:r>
              <a:rPr lang="en-GB" sz="1200" noProof="0" dirty="0">
                <a:solidFill>
                  <a:srgbClr val="2B2C30"/>
                </a:solidFill>
                <a:cs typeface="Segoe UI"/>
              </a:rPr>
              <a:t>, zmniejsza zużycie energii.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https://www.smartenergygb.org/smart-living/smart-energy-tips/switching-appliances-off-stand-by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347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2. Wybierz umowę na dostawę energii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noProof="0" dirty="0">
                <a:solidFill>
                  <a:schemeClr val="accent2"/>
                </a:solidFill>
              </a:rPr>
              <a:t>W jaki sposób zmiana umowy energetycznej może pomóc zaoszczędzić pieniądze i zoptymalizować zużycie energii?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49407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2. Wybierz umowę energetyczną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Zbadaj i porównaj różne umowy energetyczne, które oferują elastyczne opcje i dynamiczne ceny. Dynamiczne ceny oznaczają, że cena energii zmienia się w zależności od ogólnego zapotrzebowania.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Rozważ plany, które pozwalają skorzystać z niższych stawek poza godzinami szczytu lub oferują zachęty do zmniejszenia zużycia w godzinach szczytu. </a:t>
            </a:r>
            <a:endParaRPr lang="en-US" sz="1200" dirty="0"/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Niektóre rodzaje umów mogą zapewniać opcje energii odnawialnej lub nagrody za zachowania proekologiczne.</a:t>
            </a:r>
            <a:endParaRPr lang="en-US" sz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63004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3. Zwiększ wydajność: zainwestuj w sprzęt AGD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US" sz="1200" i="1" dirty="0">
                <a:solidFill>
                  <a:schemeClr val="accent5"/>
                </a:solidFill>
              </a:rPr>
              <a:t>W jaki sposób inwestycja w sprzęt AGD może przynieść długoterminowe oszczędności na rachunkach za energię?</a:t>
            </a:r>
          </a:p>
          <a:p>
            <a:pPr algn="ctr" latinLnBrk="0"/>
            <a:endParaRPr lang="en-US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5418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6CF840-38B1-D775-FF42-858EE68E71C0}"/>
              </a:ext>
            </a:extLst>
          </p:cNvPr>
          <p:cNvSpPr txBox="1"/>
          <p:nvPr userDrawn="1"/>
        </p:nvSpPr>
        <p:spPr>
          <a:xfrm>
            <a:off x="2555631" y="5992142"/>
            <a:ext cx="5029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pl-PL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Projekt ten otrzymał dofinansowanie z programu Unii Europejskiej „Horyzont” na rzecz badań naukowych i innowacji (2021–2027) na podstawie umowy o dotację nr 101075596. Odpowiedzialność za treść niniejszego materiału spoczywa wyłącznie na projekcie Every1 i niekoniecznie odzwierciedla opinię Unii Europejskiej. Prezentacja jest objęta licencją </a:t>
            </a:r>
            <a:r>
              <a:rPr lang="pl-PL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4.0, </a:t>
            </a:r>
            <a:r>
              <a:rPr lang="pl-PL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chyba że zaznaczono inaczej. </a:t>
            </a:r>
            <a:endParaRPr lang="pl-PL" sz="1000" noProof="1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A5E708-765B-9138-B3BA-1B6138C4B0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31" y="6177688"/>
            <a:ext cx="2438400" cy="51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-efficient-products.ec.europa.eu/ecodesign-and-energy-label/understanding-energy-label_en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ich.co.uk/reviews/fridge-freezers/article/how-to-defrost-your-fridge-freezer-axDiH1G0Zd4i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cience.howstuffworks.com/environmental/green-tech/sustainable/smart-power-strip.htm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coop.eu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index.php?categoryid=1459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very1.energy/learning-materials" TargetMode="External"/><Relationship Id="rId5" Type="http://schemas.openxmlformats.org/officeDocument/2006/relationships/hyperlink" Target="https://www.energymonitor.ai/opinion/opinion-dispelling-myths-around-renewable-energy-technologies/?cf-view" TargetMode="External"/><Relationship Id="rId4" Type="http://schemas.openxmlformats.org/officeDocument/2006/relationships/hyperlink" Target="https://every1.energy/learning-materials/what-energy-community-and-why-should-i-join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Vorarlberger_Kraftwerke-Energy_meter_(electro)-smart_meter-02ASD.jpg" TargetMode="External"/><Relationship Id="rId13" Type="http://schemas.openxmlformats.org/officeDocument/2006/relationships/hyperlink" Target="https://creativecommons.org/publicdomain/zero/1.0/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reativecommons.org/licenses/by-sa/2.0/" TargetMode="External"/><Relationship Id="rId12" Type="http://schemas.openxmlformats.org/officeDocument/2006/relationships/hyperlink" Target="https://www.flickr.com/photos/dennissylvesterhurd/14425711711/in/photolist-nYKxvr-ae584u-rmB7jz-6EV3kZ-r5hbgV-Zc9CcY-XbvGTW-s3ZXqC-2nm2k68-8AN3SK-hcvJv-doMV6t-moh9jW-ftZ4iY-KpcKT-ceme3-2cd59s-douphm-8twuwn-4H3HYX-9MScDZ-XMzjLr-XMyFLK-vzL8iF-8RSYpk-a6526e-fQDqrz-o5g5Y-gHGmt-9zqsMe-9zqsHV-2Gexsp-96bC4t-2pknfb6-9uiLJ8-r7SVqA-9uiLAV-2nyHGon-bBwXK-4EffyG-92R5Du-79YGDx-7EtaN7-z7XgLu-4aFPxi-zng5GS-pfb6jT-zqqYTe-5SpzgV-z84m8H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lickr.com/photos/runasun/4531010970/in/photolist-A22YkS-7UoBGN-yoC18r-8Pco9t-5F64Yh-47UmLv-8zeaRX-cAuqrJ-cfpbU-8kvbRu-53QL3o-b4FmCP-8yaPuZ-29X6Ey-busgmk-NMx9Yg-31Krp8-edA7rR-2yUoaZ-5UjNoL-89B1bV-6fC1GJ-2D8m2p-3i6Qar-C9fQW-7wPmj-2AZgnA-8WLNZp-5D8zX-a1B3aL-5d7Fab-dGHwQ2-2DcQCd-8R1qa3-6vWc6-98YTMT-4c7Di8-k52dG-bFWRP-9oC7Cq-eyB4P-duFqnJ-b7F9bz-MBFob-27cHUML-9EwpBG-f1WV9R" TargetMode="External"/><Relationship Id="rId11" Type="http://schemas.openxmlformats.org/officeDocument/2006/relationships/hyperlink" Target="https://www.flickr.com/photos/codeofthenew/15011000448/" TargetMode="External"/><Relationship Id="rId5" Type="http://schemas.openxmlformats.org/officeDocument/2006/relationships/hyperlink" Target="https://creativecommons.org/licenses/by-nc-nd/2.0/" TargetMode="External"/><Relationship Id="rId15" Type="http://schemas.openxmlformats.org/officeDocument/2006/relationships/hyperlink" Target="https://www.flickr.com/photos/87547772@N00/539175921" TargetMode="External"/><Relationship Id="rId10" Type="http://schemas.openxmlformats.org/officeDocument/2006/relationships/hyperlink" Target="https://creativecommons.org/licenses/by/2.0/" TargetMode="External"/><Relationship Id="rId4" Type="http://schemas.openxmlformats.org/officeDocument/2006/relationships/hyperlink" Target="https://www.flickr.com/photos/60486986@N05/23388097312/" TargetMode="External"/><Relationship Id="rId9" Type="http://schemas.openxmlformats.org/officeDocument/2006/relationships/hyperlink" Target="https://www.flickr.com/photos/193030246@N04/51185443459/in/photolist-2kZ5M4R-YHoUDo-2gVhBWm-EHmde9-EdduiC-Bbtyo8-FaVAcR-FaVAwD-F8C5U9-F8C7tG-EHmdTL-bmrWfT-EHme8U-FaVzkk-F8C7Bs-EHmfAU-EZekkJ-EHmeyU-FaVCeg-gmHV8W-FaVzxz-EZenzy-F2wv2F-o68auJ-F2wuor-EHmfLU-EZemMG-2gViDpA-LEdN9a-ABXbz-2pVvMsu-EZeqrf-Edyai2-FaVGaH-EddCAu-F8CcVy-21fHMqa-EZeqSq-Edybpk-EHmjKL-EdyaKe-2kZ2TrW-8WooS2-7k9nHa-BaGwqh-7kdh2Y-ezxMh4-2nBQC5a-4QjWQ2-riod3" TargetMode="External"/><Relationship Id="rId14" Type="http://schemas.openxmlformats.org/officeDocument/2006/relationships/hyperlink" Target="https://www.flickr.com/photos/jirka_matousek/50749644658/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sa/2.0/" TargetMode="External"/><Relationship Id="rId3" Type="http://schemas.openxmlformats.org/officeDocument/2006/relationships/hyperlink" Target="https://www.flickr.com/photos/151653494@N04/32459482564/in/photolist-Rskki7" TargetMode="External"/><Relationship Id="rId7" Type="http://schemas.openxmlformats.org/officeDocument/2006/relationships/hyperlink" Target="https://www.flickr.com/photos/vizpix/4544572654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sa/4.0/deed.en" TargetMode="External"/><Relationship Id="rId5" Type="http://schemas.openxmlformats.org/officeDocument/2006/relationships/hyperlink" Target="https://commons.wikimedia.org/w/index.php?curid=106631515" TargetMode="External"/><Relationship Id="rId4" Type="http://schemas.openxmlformats.org/officeDocument/2006/relationships/hyperlink" Target="https://creativecommons.org/licenses/by/2.0/" TargetMode="External"/><Relationship Id="rId9" Type="http://schemas.openxmlformats.org/officeDocument/2006/relationships/hyperlink" Target="https://www.flickr.com/photos/dfid/21375818360/in/photolist-yyUE5q-8fsNLX-TodgT1-28zYvnc-2mGzX8W-VY1H1F-7dzWrF-atbVgq-2o1yhrw-2o1yhqQ-286BAUy-Af3ujk-2mGzWYH-2o4Eh8X-2o6bJBg-c19xwG-2887yFi-x7kE7x-2o694Hw-tvptVY-2kRFrfz-uaQve5-MwsBjH-XV7ZC7-SobHar-8fwbVG-MwsBhD-L4tjGf-2887yQg-nWw1KG-c1cead-nqjvL3-dj4quJ-2mPVTn7-2o1wS1v-Lc6pve-2hiCYHV-c1cecy-Jtbgnx-c19xVQ-dj4qfW-2nHDTEu-MfTHPr-nZmA2U-nHSJ3Y-c19xUj-P89Vmy-Xc9uog-dj4pA1-nMf2gx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martenergygb.org/smart-living/smart-energy-tips/switching-appliances-off-stand-by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C7CD423-36EE-D0A8-45FD-F7D2FBAF83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929" y="1954877"/>
            <a:ext cx="4526071" cy="33945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2DE0A9-F37C-2EF1-ACC3-F03C3C6A8D7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1801" y="693613"/>
            <a:ext cx="6965582" cy="5470773"/>
          </a:xfrm>
          <a:prstGeom prst="rect">
            <a:avLst/>
          </a:prstGeom>
        </p:spPr>
        <p:txBody>
          <a:bodyPr/>
          <a:lstStyle/>
          <a:p>
            <a:pPr lvl="0" latinLnBrk="0">
              <a:defRPr/>
            </a:pPr>
            <a:r>
              <a:rPr lang="pl-PL" sz="6000" noProof="1"/>
              <a:t>Zaangażuj się w cyfrową energię: 10 prostych kroków, które możesz podjąć już dziś!</a:t>
            </a:r>
            <a:endParaRPr lang="pl-PL" sz="6000" noProof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403360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2001C-3374-C331-455C-B0772C2ED4A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3880" y="76418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3. Zwiększ wydajność: inwestuj w sprzęt AGD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5260932" y="2677493"/>
            <a:ext cx="63171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Kupując nowe urządzenia AGD (takie jak lodówki, pralki i zmywarki), wybieraj modele energooszczędne.</a:t>
            </a:r>
            <a:endParaRPr lang="en-US" sz="2400" b="1" dirty="0">
              <a:solidFill>
                <a:srgbClr val="2B2C30"/>
              </a:solidFill>
              <a:ea typeface="Public Sans"/>
              <a:cs typeface="Segoe UI"/>
            </a:endParaRP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Etykiety energetyczne UE 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pomagają wybrać urządzenia bardziej energooszczędne. 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Inwestując w bardziej wydajne urządzenia, weź pod uwagę długoterminowe oszczędności na rachunkach za energię.</a:t>
            </a:r>
            <a:endParaRPr lang="en-US" sz="2400" b="1" dirty="0">
              <a:solidFill>
                <a:srgbClr val="2B2C30"/>
              </a:solidFill>
              <a:ea typeface="Public Sans"/>
              <a:cs typeface="Public San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305BAD-95D5-66C6-8821-6DF7E30A10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73" y="2188878"/>
            <a:ext cx="4868814" cy="439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770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056E-0271-F698-8409-4BDD9B02D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6477C-AAD7-33A1-849A-56CFC2C285F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2440" y="848451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4. Regularne rozmrażanie zamrażarki – wprowadzenie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23C7B-772E-CFDB-6B1C-08434537B540}"/>
              </a:ext>
            </a:extLst>
          </p:cNvPr>
          <p:cNvSpPr txBox="1"/>
          <p:nvPr/>
        </p:nvSpPr>
        <p:spPr>
          <a:xfrm>
            <a:off x="1079325" y="3263226"/>
            <a:ext cx="100333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Dlaczego ważne jest regularne rozmrażanie zamrażarki?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466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76CAE-69B9-36A4-D379-2D2350CA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E71436C-D8D6-71F9-2005-F28335AA19C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5503" y="78313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4. Regularnie rozmrażaj zamrażarkę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37293F-24F8-0380-1F80-AE575BD0E6B4}"/>
              </a:ext>
            </a:extLst>
          </p:cNvPr>
          <p:cNvSpPr txBox="1"/>
          <p:nvPr/>
        </p:nvSpPr>
        <p:spPr>
          <a:xfrm>
            <a:off x="5586608" y="2968668"/>
            <a:ext cx="607512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Nagromadzenie lodu w zamrażarce może powodować zwiększone zużycie energii. Dzieje się tak, ponieważ zamrażarka musi pracować intensywniej, aby utrzymać niską temperaturę żywności.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Regularne rozmrażanie zamrażarki może zapobiec gromadzeniu się lodu. 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Dowiedz się, jak rozmrażać zamrażarkę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0FEF6D-8487-406A-19D2-5A7C019E34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30" y="3272166"/>
            <a:ext cx="5246643" cy="197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260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D82BC-0743-05BB-1A6A-DF5BB929A33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7755" y="7308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5. Odłączaj nieużywane urządzenia elektroniczne – wprowadzenie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814193" y="3227801"/>
            <a:ext cx="107974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Czym jest energia „fantomowa”? </a:t>
            </a:r>
          </a:p>
        </p:txBody>
      </p:sp>
    </p:spTree>
    <p:extLst>
      <p:ext uri="{BB962C8B-B14F-4D97-AF65-F5344CB8AC3E}">
        <p14:creationId xmlns:p14="http://schemas.microsoft.com/office/powerpoint/2010/main" val="807927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F0DD8-CB38-0AEE-BEE0-6FB08602A9C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1252" y="77007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5. Odłączaj nieużywane urządzenia elektroniczne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4125923" y="2375329"/>
            <a:ext cx="767598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Energia „widmowa” lub energia „w trybie czuwania” to energia zużywana przez urządzenia, które nie są używane, ale nadal pobierają energię.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Możesz sprawdzić „niewidoczne” zużycie energii, korzystając z odczytów inteligentnego licznika.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Rozważ odłączenie od zasilania urządzeń elektronicznych i sprzętu AGD, które nie są używane, takich jak ładowarki, telewizory i urządzenia kuchenne. 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Warto rozważyć użycie 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inteligentnych listew zasilających 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do zarządzania wieloma urządzeniami.</a:t>
            </a:r>
            <a:endParaRPr lang="en-US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2CD309-D920-BF91-A61A-D2AE629DF0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52" y="2219716"/>
            <a:ext cx="3174135" cy="427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193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24449-55D8-2FC8-5533-C7D7C2589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A153C-356E-4C67-30E7-EC80DE9A22C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21916" y="67863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6. Wdrożenie inteligentnego domu – wprowadzenie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CF9DF6-E166-5036-F30B-43DE1E958B64}"/>
              </a:ext>
            </a:extLst>
          </p:cNvPr>
          <p:cNvSpPr txBox="1"/>
          <p:nvPr/>
        </p:nvSpPr>
        <p:spPr>
          <a:xfrm>
            <a:off x="521916" y="2898244"/>
            <a:ext cx="111481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2"/>
                </a:solidFill>
              </a:rPr>
              <a:t>Jakie technologie inteligentnego domu mogą pomóc Ci oszczędzać energię i jak działają?</a:t>
            </a:r>
          </a:p>
          <a:p>
            <a:pPr algn="ctr" latinLnBrk="0"/>
            <a:endParaRPr lang="en-GB" sz="4800" i="1" noProof="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661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4A55-3301-C7C4-A4A7-34966C098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292C0E8-044C-54EA-9DA3-11294AE3327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3964" y="74394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6. Wdrożenie inteligentnego domu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F24D65-3C3C-DDDB-79E7-E2DA63900FA9}"/>
              </a:ext>
            </a:extLst>
          </p:cNvPr>
          <p:cNvSpPr txBox="1"/>
          <p:nvPr/>
        </p:nvSpPr>
        <p:spPr>
          <a:xfrm>
            <a:off x="5661764" y="1966813"/>
            <a:ext cx="615275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Inteligentne wtyczki, oświetlenie i termostaty mogą zautomatyzować i wspierać optymalizację zużycia energii.</a:t>
            </a:r>
            <a:endParaRPr lang="en-GB" sz="2400" noProof="0" dirty="0">
              <a:solidFill>
                <a:srgbClr val="242424"/>
              </a:solidFill>
              <a:ea typeface="Public Sans"/>
              <a:cs typeface="Segoe UI"/>
            </a:endParaRPr>
          </a:p>
          <a:p>
            <a:pPr marL="457200" indent="-457200" latinLnBrk="0"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Urządzenia te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Segoe UI"/>
              </a:rPr>
              <a:t>są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sterowane zdalnie za pomocą aplikacji na smartfony, co pozwala monitorować i regulować zużycie energii w czasie rzeczywistym. </a:t>
            </a:r>
            <a:endParaRPr lang="en-GB" sz="2400" noProof="0" dirty="0">
              <a:solidFill>
                <a:srgbClr val="242424"/>
              </a:solidFill>
              <a:ea typeface="Public Sans"/>
              <a:cs typeface="Segoe UI"/>
            </a:endParaRPr>
          </a:p>
          <a:p>
            <a:pPr marL="457200" indent="-457200" latinLnBrk="0"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Można zaprogramować włączanie i wyłączanie oświetlenia oraz urządzeń w razie potrzeby.</a:t>
            </a:r>
          </a:p>
          <a:p>
            <a:pPr marL="457200" indent="-457200" latinLnBrk="0"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Inteligentne termostaty mogą być wykorzystywane do utrzymania wydajnego ogrzewania i chłodzenia.</a:t>
            </a:r>
            <a:endParaRPr lang="en-GB" sz="2400" noProof="0" dirty="0">
              <a:solidFill>
                <a:srgbClr val="242424"/>
              </a:solidFill>
              <a:ea typeface="Public Sans"/>
              <a:cs typeface="Segoe U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A943D0-DCC0-7212-ABAE-8566648C0E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70" y="2490228"/>
            <a:ext cx="5252581" cy="3939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540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6C88A-4827-E78F-6E46-7015F147C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25EEBFB-F30D-3E76-627E-620DBF4964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5503" y="757011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7. Korzystanie z inteligentnych termostatów – wprowadzenie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AB2072-28EA-1A3F-E8BA-84B26C31EC0A}"/>
              </a:ext>
            </a:extLst>
          </p:cNvPr>
          <p:cNvSpPr txBox="1"/>
          <p:nvPr/>
        </p:nvSpPr>
        <p:spPr>
          <a:xfrm>
            <a:off x="691019" y="3286516"/>
            <a:ext cx="108099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Czym jest inteligentny termostat i w jaki sposób może pomóc w oszczędzaniu energii?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4140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7DC49-6DA9-659C-DAE8-BA0B96A6B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5E236C3-86D3-8196-6B48-9C8BB411CFB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20188" y="77007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7. Korzystaj z inteligentnych termostatów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FF838B-BFE6-EDA6-76BC-6105074602D6}"/>
              </a:ext>
            </a:extLst>
          </p:cNvPr>
          <p:cNvSpPr txBox="1"/>
          <p:nvPr/>
        </p:nvSpPr>
        <p:spPr>
          <a:xfrm>
            <a:off x="4947782" y="2608318"/>
            <a:ext cx="67264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FontTx/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Inteligentne termostaty umożliwiają zdalne zarządzanie temperaturą w domu za pomocą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Segoe UI"/>
              </a:rPr>
              <a:t>aplikacji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 na smartfony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  <a:p>
            <a:pPr marL="457200" indent="-457200" latinLnBrk="0">
              <a:buFontTx/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Inteligentne termostaty mogą zapamiętywać Twoje nawyki i optymalizować ogrzewanie oraz chłodzenie, aby oszczędzać energię.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Segoe UI"/>
              </a:rPr>
              <a:t>Możesz również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ustawić harmonogramy temperatur, aby zmniejszyć ogrzewanie i chłodzenie, gdy śpisz lub jesteś poza domem.</a:t>
            </a:r>
            <a:endParaRPr lang="en-GB" sz="2400" noProof="0" dirty="0">
              <a:solidFill>
                <a:srgbClr val="242424"/>
              </a:solidFill>
              <a:ea typeface="Public Sans"/>
              <a:cs typeface="Segoe U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FFB9B3-808A-DD03-7867-D4662A50D9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37" y="2730674"/>
            <a:ext cx="4815245" cy="320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40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6D807-DAB9-1AB0-3541-504CB006F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C3AB92-2D4E-842C-F549-47A00A1287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6314" y="78313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8. Korzystanie z listew zasilających — wprowadzenie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EE6772-2864-A659-EF4C-1D84F481CA30}"/>
              </a:ext>
            </a:extLst>
          </p:cNvPr>
          <p:cNvSpPr txBox="1"/>
          <p:nvPr/>
        </p:nvSpPr>
        <p:spPr>
          <a:xfrm>
            <a:off x="563671" y="2906038"/>
            <a:ext cx="1108553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Jakie są zalety inteligentnych listew zasilających i w jaki sposób mogą one pomóc w zmniejszeniu zużycia energii?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018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973FC5A-BE47-10F2-248A-2CDC9EB65C6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8383" y="69112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Wprowadzenie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268035" y="539904"/>
            <a:ext cx="7678453" cy="50167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2000" dirty="0"/>
              <a:t>Cyfrowa transformacja energetyczna daje każdemu możliwość lepszego zrozumienia własnego zużycia energii. Dzięki zrozumieniu naszego zużycia energii możemy podejmować świadome decyzje dotyczące oszczędzania energii, bez niedogodności i poświęcania komfortu. Niewielkie zmiany mogą oznaczać również duże oszczędności!  </a:t>
            </a:r>
          </a:p>
          <a:p>
            <a:pPr latinLnBrk="0"/>
            <a:endParaRPr lang="en-GB" sz="2000" dirty="0"/>
          </a:p>
          <a:p>
            <a:pPr latinLnBrk="0"/>
            <a:r>
              <a:rPr lang="en-GB" sz="2000" dirty="0"/>
              <a:t>W tej krótkiej prezentacji omówimy: </a:t>
            </a:r>
          </a:p>
          <a:p>
            <a:endParaRPr lang="en-GB" sz="2000" dirty="0"/>
          </a:p>
          <a:p>
            <a:pPr marL="457200" indent="-457200" latinLnBrk="0">
              <a:buChar char="•"/>
            </a:pPr>
            <a:r>
              <a:rPr lang="en-GB" sz="2000" dirty="0"/>
              <a:t>Proste kroki, które możesz podjąć, aby zrozumieć swoje zużycie energii.</a:t>
            </a:r>
          </a:p>
          <a:p>
            <a:pPr marL="457200" indent="-457200" latinLnBrk="0">
              <a:buChar char="•"/>
            </a:pPr>
            <a:r>
              <a:rPr lang="en-GB" sz="2000" dirty="0" err="1"/>
              <a:t>Pozytywne</a:t>
            </a:r>
            <a:r>
              <a:rPr lang="en-GB" sz="2000" dirty="0"/>
              <a:t> </a:t>
            </a:r>
            <a:r>
              <a:rPr lang="en-GB" sz="2000" dirty="0" err="1"/>
              <a:t>wybory</a:t>
            </a:r>
            <a:r>
              <a:rPr lang="en-GB" sz="2000" dirty="0"/>
              <a:t>, których można dokonać, aby zmniejszyć zużycie energii i potencjalnie zaoszczędzić pieniądze.</a:t>
            </a:r>
          </a:p>
          <a:p>
            <a:pPr latinLnBrk="0"/>
            <a:endParaRPr lang="en-GB" sz="2000" dirty="0"/>
          </a:p>
          <a:p>
            <a:pPr latinLnBrk="0"/>
            <a:r>
              <a:rPr lang="en-GB" sz="2000" dirty="0"/>
              <a:t>Niezależnie od tego, czy mieszkasz w domu, mieszkaniu, wynajmujesz mieszkanie, mieszkasz w lokalu socjalnym, czy jesteś właścicielem nieruchomości, ta prezentacja zawiera przydatne porady dla Ciebie.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392AF9-1687-9CED-BE66-94B674F95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16689"/>
            <a:ext cx="4029245" cy="302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518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92EE8-091B-0FE0-B4BE-A7D17AA55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311A378-DA55-6A4F-BA41-E2B34762FBD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5502" y="74394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8. Używaj listew zasilających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C55726-5E4A-A0F6-F79D-6164468DD29C}"/>
              </a:ext>
            </a:extLst>
          </p:cNvPr>
          <p:cNvSpPr txBox="1"/>
          <p:nvPr/>
        </p:nvSpPr>
        <p:spPr>
          <a:xfrm>
            <a:off x="5566675" y="2457681"/>
            <a:ext cx="61328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Listwy zasilające umożliwiają wyłączenie wielu urządzeń jednocześnie. 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Inteligentne listwy zasilające mogą automatycznie odciąć zasilanie urządzeń, które nie są używane. Inteligentnymi listwami zasilającymi można również zarządzać zdalnie za pomocą aplikacji na smartfony.</a:t>
            </a:r>
          </a:p>
          <a:p>
            <a:pPr marL="457200" indent="-457200" latinLnBrk="0">
              <a:buFontTx/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Listwy zasilające mogą zmniejszyć zużycie energii w trybie czuwania bez ograniczania wygody i komfortu użytkowania. </a:t>
            </a:r>
          </a:p>
          <a:p>
            <a:pPr marL="457200" indent="-457200" latinLnBrk="0">
              <a:buChar char="•"/>
            </a:pPr>
            <a:endParaRPr lang="en-US" sz="2400" dirty="0">
              <a:solidFill>
                <a:srgbClr val="2B2C30"/>
              </a:solidFill>
              <a:ea typeface="Public Sans"/>
              <a:cs typeface="Segoe U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785334-AAEB-F3E5-3E51-01273EE5F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2" y="2457681"/>
            <a:ext cx="4921028" cy="3964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15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EAC63-C46E-AFD3-8AD2-ABA511DAD7A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7755" y="7308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9. Współpraca: rola wspólnot energetycznych – wprowadzenie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377483" y="2718148"/>
            <a:ext cx="111965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2"/>
                </a:solidFill>
              </a:rPr>
              <a:t>W jaki sposób uczestnictwo w społeczności energetycznej może pomóc Tobie i Twoim sąsiadom?</a:t>
            </a:r>
          </a:p>
          <a:p>
            <a:pPr algn="ctr" latinLnBrk="0"/>
            <a:endParaRPr lang="en-GB" sz="4800" i="1" noProof="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9099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02933-3F28-4A46-6511-A3E9C79C2F4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5503" y="83694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9. Współpraca: rola społeczności energetycznych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</a:extLst>
          </p:cNvPr>
          <p:cNvSpPr txBox="1"/>
          <p:nvPr/>
        </p:nvSpPr>
        <p:spPr>
          <a:xfrm>
            <a:off x="5561556" y="2426674"/>
            <a:ext cx="651600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Społeczności energetyczne wspólnie inwestują w projekty związane z energią odnawialną, dzielą się zasobami i wspierają się nawzajem w ograniczaniu zużycia energii. </a:t>
            </a: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W Europie istnieją tysiące społeczności energetycznych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  <a:p>
            <a:pPr marL="457200" indent="-457200" latinLnBrk="0">
              <a:buFontTx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Dołącz do społeczności energetycznej lub załóż ją, aby współpracować z sąsiadami w zakresie inicjatyw związanych z oszczędzaniem energii. </a:t>
            </a:r>
            <a:endParaRPr lang="en-US" sz="2000" dirty="0">
              <a:ea typeface="Public Sans"/>
            </a:endParaRP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Dzięki współpracy członkowie mogą czerpać korzyści ze wspólnej wiedzy, siły nabywczej wynikającej z zakupów hurtowych oraz zbiorowych negocjacji w celu uzyskania lepszych stawek za energię.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 </a:t>
            </a: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9DF4FF-C69C-8F4F-9CED-2B1D31984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35" y="2617940"/>
            <a:ext cx="5343742" cy="34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33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1F82FF-2403-0C51-C25B-F24163585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1C5FC-B098-3578-4C68-C439D3941AB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7754" y="8223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10. Dowiedz się, gdzie możesz uzyskać wsparcie – Wprowadzenie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E5C836-0C4E-2B70-2559-800920D4B8CB}"/>
              </a:ext>
            </a:extLst>
          </p:cNvPr>
          <p:cNvSpPr txBox="1"/>
          <p:nvPr/>
        </p:nvSpPr>
        <p:spPr>
          <a:xfrm>
            <a:off x="377482" y="2693096"/>
            <a:ext cx="112591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2"/>
                </a:solidFill>
              </a:rPr>
              <a:t>W jaki sposób lokalne grupy i organizacje związane z energią mogą pomóc Ci w osiągnięciu celów związanych z oszczędzaniem energii?</a:t>
            </a:r>
          </a:p>
          <a:p>
            <a:pPr algn="ctr" latinLnBrk="0"/>
            <a:endParaRPr lang="en-GB" sz="4800" i="1" noProof="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6867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8F51B-8541-BED7-1085-2608B37A2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022DF-46A0-CD2B-47B4-326D7D001C4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5073" y="69169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10. Dowiedz się, gdzie możesz uzyskać wsparcie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F002ED-7076-C12C-76BA-4FEBBC6F2705}"/>
              </a:ext>
            </a:extLst>
          </p:cNvPr>
          <p:cNvSpPr txBox="1"/>
          <p:nvPr/>
        </p:nvSpPr>
        <p:spPr>
          <a:xfrm>
            <a:off x="4408900" y="2615348"/>
            <a:ext cx="73151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Poszukaj lokalnych grup, organizacji i programów rządowych związanych z energią, które oferują zasoby i wsparcie dla inicjatyw związanych z oszczędzaniem energii. </a:t>
            </a:r>
          </a:p>
          <a:p>
            <a:pPr marL="457200" indent="-457200" latinLnBrk="0"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Grupy te mogą zapewnić cenne informacje, pomoc techniczną, a czasem nawet zachęty finansowe, które pomogą Ci wdrożyć energooszczędne praktyki. </a:t>
            </a:r>
          </a:p>
          <a:p>
            <a:pPr marL="457200" indent="-457200" latinLnBrk="0"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Sprawdź dostępne zasoby w internetowych bazach danych, na forach społecznościowych i stronach internetowych lokalnych władz.</a:t>
            </a:r>
            <a:endParaRPr lang="en-GB" sz="2400" noProof="0" dirty="0">
              <a:solidFill>
                <a:srgbClr val="2B2C30"/>
              </a:solidFill>
              <a:ea typeface="Public Sans"/>
              <a:cs typeface="Public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CE6F499-8F9F-EE20-76AB-3EBE93D6F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73" y="2349757"/>
            <a:ext cx="3253109" cy="427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23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1CB3AB17-8875-D3B2-DE3D-43F70B76612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6139" y="68037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l-PL" sz="2800" kern="1200" noProof="1">
                <a:solidFill>
                  <a:srgbClr val="0E3AF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Kolejne kroki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Jeśli chcesz dowiedzieć się więcej na temat cyfrowej transformacji energetycznej, przydatne mogą okazać się następujące zasoby: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17740" y="3525287"/>
            <a:ext cx="2175491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  <a:ea typeface="맑은 고딕"/>
              </a:rPr>
              <a:t> Zapoznaj się z zestawem krótkich kursów Every1: </a:t>
            </a:r>
            <a:r>
              <a:rPr lang="en-US" altLang="ko-KR" sz="2200" i="1" dirty="0">
                <a:solidFill>
                  <a:srgbClr val="373737"/>
                </a:solidFill>
                <a:ea typeface="맑은 고딕"/>
                <a:hlinkClick r:id="rId3"/>
              </a:rPr>
              <a:t>Podstawy energii cyfrowej</a:t>
            </a:r>
            <a:r>
              <a:rPr lang="en-US" altLang="ko-KR" sz="2200" i="1" dirty="0">
                <a:solidFill>
                  <a:srgbClr val="373737"/>
                </a:solidFill>
                <a:ea typeface="맑은 고딕"/>
              </a:rPr>
              <a:t>.</a:t>
            </a:r>
            <a:endParaRPr lang="ko-KR" altLang="en-US" sz="2200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585419" y="3124756"/>
            <a:ext cx="2364667" cy="246221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Przeczytaj broszurę informacyjną Every1 </a:t>
            </a:r>
            <a:r>
              <a:rPr lang="en-US" altLang="ko-KR" sz="2200" i="1" dirty="0">
                <a:solidFill>
                  <a:srgbClr val="373737"/>
                </a:solidFill>
                <a:hlinkClick r:id="rId4"/>
              </a:rPr>
              <a:t>„</a:t>
            </a:r>
            <a:r>
              <a:rPr lang="pl-PL" altLang="ko-KR" sz="2200" i="1" dirty="0">
                <a:solidFill>
                  <a:srgbClr val="373737"/>
                </a:solidFill>
                <a:hlinkClick r:id="rId4"/>
              </a:rPr>
              <a:t>Czym jest społeczność energetyczna i dlaczego warto do niej dołączyć</a:t>
            </a:r>
            <a:r>
              <a:rPr lang="en-US" altLang="ko-KR" sz="2200" i="1" dirty="0">
                <a:solidFill>
                  <a:srgbClr val="373737"/>
                </a:solidFill>
                <a:hlinkClick r:id="rId4"/>
              </a:rPr>
              <a:t>?</a:t>
            </a:r>
            <a:r>
              <a:rPr lang="en-US" altLang="ko-KR" sz="2200" i="1" dirty="0">
                <a:solidFill>
                  <a:srgbClr val="373737"/>
                </a:solidFill>
              </a:rPr>
              <a:t>”</a:t>
            </a:r>
            <a:endParaRPr lang="ko-KR" altLang="en-US" sz="2200" dirty="0">
              <a:solidFill>
                <a:srgbClr val="373737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325933"/>
            <a:ext cx="2338969" cy="212365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Przeczytaj artykuł Energy Monitor pt. </a:t>
            </a:r>
            <a:r>
              <a:rPr lang="en-US" altLang="ko-KR" sz="2200" i="1" dirty="0">
                <a:solidFill>
                  <a:srgbClr val="373737"/>
                </a:solidFill>
                <a:hlinkClick r:id="rId5"/>
              </a:rPr>
              <a:t>„Obalamy mity dotyczące technologii energii odnawialnej</a:t>
            </a:r>
            <a:r>
              <a:rPr lang="en-US" altLang="ko-KR" sz="2200" i="1" dirty="0">
                <a:solidFill>
                  <a:srgbClr val="373737"/>
                </a:solidFill>
              </a:rPr>
              <a:t>”.</a:t>
            </a:r>
            <a:endParaRPr lang="ko-KR" altLang="en-US" sz="2200" i="1" dirty="0">
              <a:solidFill>
                <a:srgbClr val="373737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064438" y="3495210"/>
            <a:ext cx="2071376" cy="178510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  <a:hlinkClick r:id="rId6"/>
              </a:rPr>
              <a:t>Dowiedz się więcej o materiałach edukacyjnych projektu Every1.</a:t>
            </a:r>
            <a:endParaRPr lang="ko-KR" altLang="en-US" sz="2200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9130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E2128D5-002D-4FE4-6C5F-2491E28731F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000" y="91376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l-PL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Podziękowania 1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90207" y="196872"/>
            <a:ext cx="7628351" cy="67403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dirty="0" err="1"/>
              <a:t>Prezentacja</a:t>
            </a:r>
            <a:r>
              <a:rPr lang="en-GB" dirty="0"/>
              <a:t> </a:t>
            </a:r>
            <a:r>
              <a:rPr lang="en-GB" i="1" dirty="0"/>
              <a:t>„</a:t>
            </a:r>
            <a:r>
              <a:rPr lang="pl-PL" dirty="0"/>
              <a:t>Zaangażuj się w cyfrową energię: 10 prostych kroków, które możesz podjąć już dziś!</a:t>
            </a:r>
            <a:r>
              <a:rPr lang="en-GB" i="1" dirty="0"/>
              <a:t>” </a:t>
            </a:r>
            <a:r>
              <a:rPr lang="en-GB" dirty="0"/>
              <a:t>została opracowana w ramach projektu Every1 i jest objęta licencją </a:t>
            </a:r>
            <a:r>
              <a:rPr lang="en-GB" dirty="0">
                <a:hlinkClick r:id="rId3"/>
              </a:rPr>
              <a:t>CC BY-SA 4.0</a:t>
            </a:r>
            <a:r>
              <a:rPr lang="en-GB" dirty="0"/>
              <a:t>, o ile nie zaznaczono inaczej.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W prezentacji wykorzystano następujące zdjęcia: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na okładce: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P1010139_smartphone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stekelbes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jest objęte licencją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BY-NC-ND 2.0.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w tekście wprowadzenia: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home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Loraine i Marka jest objęte licencją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800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Zrozum swoje zużycie energii: </a:t>
            </a:r>
            <a:r>
              <a:rPr lang="en-GB" b="0" i="0" dirty="0">
                <a:solidFill>
                  <a:srgbClr val="242424"/>
                </a:solidFill>
                <a:effectLst/>
                <a:hlinkClick r:id="rId8"/>
              </a:rPr>
              <a:t>Vorarlberger Kraftwerke-Energy meter (electro)-smart meter-02ASD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autorstwa </a:t>
            </a:r>
            <a:r>
              <a:rPr lang="en-GB" b="0" i="0" dirty="0" err="1">
                <a:solidFill>
                  <a:srgbClr val="242424"/>
                </a:solidFill>
                <a:effectLst/>
              </a:rPr>
              <a:t>Asurnipal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jest objęty licencją </a:t>
            </a:r>
            <a:r>
              <a:rPr lang="en-GB" b="0" i="0" dirty="0">
                <a:solidFill>
                  <a:srgbClr val="242424"/>
                </a:solidFill>
                <a:effectLst/>
                <a:hlinkClick r:id="rId3"/>
              </a:rPr>
              <a:t>CC BY-SA 4.0</a:t>
            </a:r>
            <a:r>
              <a:rPr lang="en-GB" b="0" i="0" dirty="0">
                <a:solidFill>
                  <a:srgbClr val="242424"/>
                </a:solidFill>
                <a:effectLst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Wybierz umowę energetyczną: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  <a:hlinkClick r:id="rId9"/>
              </a:rPr>
              <a:t>rachunki za prąd z żarówką i kalkulatorem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autorstwa </a:t>
            </a:r>
            <a:r>
              <a:rPr lang="en-GB" sz="1800" dirty="0" err="1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Uswitch.com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Images </a:t>
            </a:r>
            <a:r>
              <a:rPr lang="en-GB" dirty="0">
                <a:solidFill>
                  <a:srgbClr val="242424"/>
                </a:solidFill>
              </a:rPr>
              <a:t>na licencji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Obraz został przycięty.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Zwiększ wydajność: Inwestowanie w sprzęt AGD: </a:t>
            </a:r>
            <a:r>
              <a:rPr lang="en-GB" dirty="0">
                <a:solidFill>
                  <a:srgbClr val="242424"/>
                </a:solidFill>
                <a:hlinkClick r:id="rId11"/>
              </a:rPr>
              <a:t>Samsung </a:t>
            </a:r>
            <a:r>
              <a:rPr lang="en-GB" dirty="0">
                <a:solidFill>
                  <a:srgbClr val="242424"/>
                </a:solidFill>
              </a:rPr>
              <a:t>autorstwa </a:t>
            </a:r>
            <a:r>
              <a:rPr lang="en-GB" dirty="0" err="1">
                <a:solidFill>
                  <a:srgbClr val="242424"/>
                </a:solidFill>
              </a:rPr>
              <a:t>CODE_n </a:t>
            </a:r>
            <a:r>
              <a:rPr lang="en-GB" dirty="0">
                <a:solidFill>
                  <a:srgbClr val="242424"/>
                </a:solidFill>
              </a:rPr>
              <a:t>jest objęty licencją </a:t>
            </a:r>
            <a:r>
              <a:rPr lang="en-GB" dirty="0">
                <a:solidFill>
                  <a:srgbClr val="242424"/>
                </a:solidFill>
                <a:hlinkClick r:id="rId10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Odłączaj nieużywane urządzenia elektroniczne: </a:t>
            </a:r>
            <a:r>
              <a:rPr lang="en-GB" dirty="0">
                <a:solidFill>
                  <a:srgbClr val="242424"/>
                </a:solidFill>
                <a:hlinkClick r:id="rId12"/>
              </a:rPr>
              <a:t>Czajnik </a:t>
            </a:r>
            <a:r>
              <a:rPr lang="en-GB" dirty="0">
                <a:solidFill>
                  <a:srgbClr val="242424"/>
                </a:solidFill>
              </a:rPr>
              <a:t>autorstwa Denis Sylvester Hurd jest objęty licencją </a:t>
            </a:r>
            <a:r>
              <a:rPr lang="en-GB" dirty="0">
                <a:solidFill>
                  <a:srgbClr val="242424"/>
                </a:solidFill>
                <a:hlinkClick r:id="rId13"/>
              </a:rPr>
              <a:t>CC0 1.0</a:t>
            </a:r>
            <a:r>
              <a:rPr lang="en-GB" dirty="0">
                <a:solidFill>
                  <a:srgbClr val="242424"/>
                </a:solidFill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Wprowadź inteligentny dom: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4"/>
              </a:rPr>
              <a:t>Żarówka UMAX U-Smart Wifi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Jirka Matousek jest objęta licencją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sym typeface="Public Sans"/>
              </a:rPr>
              <a:t>Regularnie rozmrażaj zamrażarkę: </a:t>
            </a:r>
            <a:r>
              <a:rPr lang="en-GB" dirty="0">
                <a:solidFill>
                  <a:schemeClr val="dk1"/>
                </a:solidFill>
                <a:sym typeface="Public Sans"/>
                <a:hlinkClick r:id="rId15"/>
              </a:rPr>
              <a:t>Stalaktyty w zamrażarce </a:t>
            </a:r>
            <a:r>
              <a:rPr lang="en-GB" dirty="0">
                <a:solidFill>
                  <a:schemeClr val="dk1"/>
                </a:solidFill>
                <a:sym typeface="Public Sans"/>
              </a:rPr>
              <a:t>autorstwa Andersa Sandberga na </a:t>
            </a:r>
            <a:r>
              <a:rPr lang="en-GB" dirty="0">
                <a:solidFill>
                  <a:srgbClr val="242424"/>
                </a:solidFill>
              </a:rPr>
              <a:t>licencji </a:t>
            </a:r>
            <a:r>
              <a:rPr lang="en-GB" dirty="0">
                <a:solidFill>
                  <a:srgbClr val="242424"/>
                </a:solidFill>
                <a:hlinkClick r:id="rId10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5796319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93706-38C2-DA73-1F48-3591D2080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24405C-1E82-C28A-BB3C-97DE3D44DA5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4801" y="87457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l-PL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Podziękowania 2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BA671B-4366-A68A-28DD-76DB95051182}"/>
              </a:ext>
            </a:extLst>
          </p:cNvPr>
          <p:cNvSpPr txBox="1"/>
          <p:nvPr/>
        </p:nvSpPr>
        <p:spPr>
          <a:xfrm>
            <a:off x="4258848" y="458700"/>
            <a:ext cx="7628351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Korzystaj z inteligentnych termostatów: promowanie zachowań sprzyjających oszczędzaniu energii: </a:t>
            </a:r>
            <a:r>
              <a:rPr lang="en-GB" dirty="0">
                <a:solidFill>
                  <a:srgbClr val="242424"/>
                </a:solidFill>
                <a:hlinkClick r:id="rId3"/>
              </a:rPr>
              <a:t>regulacja termostatu </a:t>
            </a:r>
            <a:r>
              <a:rPr lang="en-GB" dirty="0">
                <a:solidFill>
                  <a:srgbClr val="242424"/>
                </a:solidFill>
              </a:rPr>
              <a:t>przez CORGI </a:t>
            </a:r>
            <a:r>
              <a:rPr lang="en-GB" dirty="0" err="1">
                <a:solidFill>
                  <a:srgbClr val="242424"/>
                </a:solidFill>
              </a:rPr>
              <a:t>HomePlan </a:t>
            </a:r>
            <a:r>
              <a:rPr lang="en-GB" dirty="0">
                <a:solidFill>
                  <a:srgbClr val="242424"/>
                </a:solidFill>
              </a:rPr>
              <a:t>jest objęta licencją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sym typeface="Public Sans"/>
              </a:rPr>
              <a:t>Korzystaj z listew zasilających: </a:t>
            </a:r>
            <a:r>
              <a:rPr lang="en-GB" dirty="0">
                <a:solidFill>
                  <a:schemeClr val="dk1"/>
                </a:solidFill>
                <a:sym typeface="Public Sans"/>
                <a:hlinkClick r:id="rId5"/>
              </a:rPr>
              <a:t>Listwy zasilające z przedłużaczem.jpg </a:t>
            </a:r>
            <a:r>
              <a:rPr lang="en-GB" dirty="0">
                <a:solidFill>
                  <a:schemeClr val="dk1"/>
                </a:solidFill>
                <a:sym typeface="Public Sans"/>
              </a:rPr>
              <a:t>autorstwa Dmitry Makeev jest objęte licencją </a:t>
            </a:r>
            <a:r>
              <a:rPr lang="en-GB" dirty="0">
                <a:solidFill>
                  <a:schemeClr val="dk1"/>
                </a:solidFill>
                <a:sym typeface="Public Sans"/>
                <a:hlinkClick r:id="rId6"/>
              </a:rPr>
              <a:t>CC BY-SA 4.0</a:t>
            </a:r>
            <a:r>
              <a:rPr lang="en-GB" dirty="0">
                <a:solidFill>
                  <a:schemeClr val="dk1"/>
                </a:solidFill>
                <a:sym typeface="Public Sans"/>
              </a:rPr>
              <a:t>.</a:t>
            </a:r>
            <a:endParaRPr lang="en-GB" dirty="0">
              <a:solidFill>
                <a:srgbClr val="242424"/>
              </a:solidFill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Współpracuj: Rola społeczności energetycznych: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Czysta energia w pracy na rzecz Dnia Ziemi!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</a:t>
            </a:r>
            <a:r>
              <a:rPr lang="en-GB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naturalflow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jest objęte licencją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Dowiedz się, gdzie możesz uzyskać wsparcie: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Mecktilda i Stefano – agenci sprzedaży systemów energii słonecznej Global Cycle Solutions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DIFD – brytyjskiego Departamentu Rozwoju Międzynarodowego </a:t>
            </a:r>
            <a:r>
              <a:rPr lang="en-GB" dirty="0">
                <a:solidFill>
                  <a:srgbClr val="242424"/>
                </a:solidFill>
              </a:rPr>
              <a:t>na licencji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Obraz został przycięty.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22472358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65A24-158F-333C-F8AC-4929D63A1D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59728" y="2977697"/>
            <a:ext cx="3961312" cy="132556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6000" b="0" kern="1200" noProof="1">
                <a:solidFill>
                  <a:schemeClr val="bg1"/>
                </a:solidFill>
                <a:effectLst/>
              </a:rPr>
              <a:t>Dziękuję!</a:t>
            </a:r>
            <a:endParaRPr lang="pl-PL" sz="6000" noProof="1">
              <a:solidFill>
                <a:schemeClr val="bg1"/>
              </a:solidFill>
              <a:effectLst/>
            </a:endParaRPr>
          </a:p>
          <a:p>
            <a:endParaRPr lang="pl-PL" sz="6000" noProof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241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1142B5F-9C88-7421-8D82-C9889D0BEA3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6943" y="69112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j-ea"/>
                <a:cs typeface="+mj-cs"/>
              </a:rPr>
              <a:t>Ta </a:t>
            </a:r>
            <a:r>
              <a:rPr lang="pl-PL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j-ea"/>
                <a:cs typeface="+mj-cs"/>
              </a:rPr>
              <a:t>prezentacja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511072" y="2197893"/>
            <a:ext cx="69443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Nasze omówienie każdego etapu rozpoczyna się od pytania skłaniającego do refleksji. Poświęć chwilę na rozważenie każdego pytania, zanim przejdziesz do następnego slajdu.</a:t>
            </a:r>
          </a:p>
          <a:p>
            <a:pPr latinLnBrk="0"/>
            <a:endParaRPr lang="en-GB" sz="24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sym typeface="Public Sans"/>
              </a:rPr>
              <a:t>Możesz przejść przez każdy etap po kolei. Alternatywnie możesz wybrać konkretny etap, który chcesz zbadać jako pierwszy, korzystając z menu. </a:t>
            </a:r>
            <a:endParaRPr lang="en-GB" sz="2400" noProof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CB2999-080F-8ABF-1BEF-700A8461BC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16689"/>
            <a:ext cx="4029245" cy="302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99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1C27791-A2C9-75C8-3B91-943DC1C287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4131" y="82345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10 prostych kroków, które możesz podjąć już dziś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84131" y="2149019"/>
            <a:ext cx="1142373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Zrozum swoje zużycie energii.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dirty="0">
                <a:ea typeface="Public Sans"/>
                <a:cs typeface="Public Sans"/>
                <a:sym typeface="Public Sans"/>
              </a:rPr>
              <a:t>Wybierz umowę na dostawę energii.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Zwiększ wydajność: zainwestuj w sprzęt AGD.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dirty="0">
                <a:ea typeface="Public Sans"/>
                <a:cs typeface="Public Sans"/>
                <a:sym typeface="Public Sans"/>
              </a:rPr>
              <a:t>Regularnie rozmrażaj zamrażarkę.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dirty="0">
                <a:ea typeface="Public Sans"/>
                <a:cs typeface="Public Sans"/>
                <a:sym typeface="Public Sans"/>
              </a:rPr>
              <a:t>Odłączaj nieużywane urządzenia elektroniczne.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Wprowadź inteligentny dom.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Korzystaj z inteligentnych </a:t>
            </a:r>
            <a:r>
              <a:rPr lang="en-GB" sz="2400" dirty="0">
                <a:ea typeface="Public Sans"/>
                <a:cs typeface="Public Sans"/>
                <a:sym typeface="Public Sans"/>
              </a:rPr>
              <a:t>termostatów.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Korzystaj z </a:t>
            </a:r>
            <a:r>
              <a:rPr lang="en-GB" sz="2400" dirty="0">
                <a:ea typeface="Public Sans"/>
                <a:cs typeface="Public Sans"/>
                <a:sym typeface="Public Sans"/>
              </a:rPr>
              <a:t>listew</a:t>
            </a:r>
            <a:r>
              <a:rPr lang="en-GB" sz="2400" noProof="0" dirty="0">
                <a:ea typeface="Public Sans"/>
                <a:cs typeface="Public Sans"/>
                <a:sym typeface="Public Sans"/>
              </a:rPr>
              <a:t> zasilających</a:t>
            </a:r>
            <a:r>
              <a:rPr lang="en-GB" sz="2400" dirty="0">
                <a:ea typeface="Public Sans"/>
                <a:cs typeface="Public Sans"/>
                <a:sym typeface="Public Sans"/>
              </a:rPr>
              <a:t>.</a:t>
            </a:r>
            <a:endParaRPr lang="en-GB" sz="2400" noProof="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Współpracuj: rola społeczności energetycznych.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dirty="0">
                <a:ea typeface="Public Sans"/>
                <a:cs typeface="Public Sans"/>
                <a:sym typeface="Public Sans"/>
              </a:rPr>
              <a:t> Dowiedz się, gdzie możesz uzyskać wsparcie.</a:t>
            </a:r>
          </a:p>
          <a:p>
            <a:pPr marL="342900" indent="-342900" latinLnBrk="0">
              <a:buFont typeface="+mj-lt"/>
              <a:buAutoNum type="arabicPeriod"/>
            </a:pPr>
            <a:endParaRPr lang="en-GB" sz="2400" noProof="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3171775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82A1E-C13D-D5FE-F008-35AF50F9214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5503" y="7308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Zrozumienie własnego zużycia energii — wprowadzenie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377482" y="3303740"/>
            <a:ext cx="114370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5"/>
                </a:solidFill>
              </a:rPr>
              <a:t>W jaki sposób zrozumienie zużycia energii może pomóc w oszczędzaniu energii i obniżeniu rachunków za prąd?</a:t>
            </a:r>
          </a:p>
          <a:p>
            <a:pPr algn="ctr" latinLnBrk="0"/>
            <a:endParaRPr lang="en-GB" sz="4800" i="1" noProof="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320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833E00E-A43A-8486-4825-3F0C2F8306D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 sz="2800" b="1" kern="1200" noProof="1">
                <a:solidFill>
                  <a:schemeClr val="bg1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</a:t>
            </a:r>
            <a:r>
              <a:rPr lang="pl-PL" sz="2800" b="1" noProof="1">
                <a:solidFill>
                  <a:schemeClr val="bg1"/>
                </a:solidFill>
              </a:rPr>
              <a:t>Zrozum własne zużycie energii</a:t>
            </a:r>
            <a:endParaRPr lang="pl-PL" b="1" noProof="1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3927040" y="2222907"/>
            <a:ext cx="79063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GB" sz="2000" noProof="0" dirty="0">
                <a:solidFill>
                  <a:srgbClr val="2B2C30"/>
                </a:solidFill>
                <a:cs typeface="Segoe UI"/>
              </a:rPr>
              <a:t>Inteligentny licznik umożliwia Tobie i Twojemu dostawcy energii monitorowanie i analizowanie wzorców zużycia energii w czasie rzeczywistym. </a:t>
            </a:r>
          </a:p>
          <a:p>
            <a:pPr marL="457200" indent="-457200" latinLnBrk="0">
              <a:buFontTx/>
              <a:buChar char="•"/>
            </a:pPr>
            <a:r>
              <a:rPr lang="en-GB" sz="2000" dirty="0">
                <a:solidFill>
                  <a:srgbClr val="2B2C30"/>
                </a:solidFill>
                <a:cs typeface="Segoe UI"/>
              </a:rPr>
              <a:t>Sprawdź, czy posiadasz inteligentny licznik lub licznik cyfrowy (analogowy).</a:t>
            </a:r>
          </a:p>
          <a:p>
            <a:pPr marL="457200" indent="-457200" latinLnBrk="0">
              <a:buFontTx/>
              <a:buChar char="•"/>
            </a:pPr>
            <a:r>
              <a:rPr lang="en-GB" sz="2000" noProof="0" dirty="0">
                <a:solidFill>
                  <a:srgbClr val="2B2C30"/>
                </a:solidFill>
                <a:cs typeface="Segoe UI"/>
              </a:rPr>
              <a:t>Jeśli masz inteligentny licznik, możesz sprawdzić zużycie energii o różnych porach dnia. Pomoże Ci to zidentyfikować pory dnia, w których zużywasz więcej energii. </a:t>
            </a:r>
          </a:p>
          <a:p>
            <a:pPr marL="457200" indent="-457200" latinLnBrk="0">
              <a:buChar char="•"/>
            </a:pPr>
            <a:r>
              <a:rPr lang="en-GB" sz="2000" dirty="0">
                <a:solidFill>
                  <a:srgbClr val="2B2C30"/>
                </a:solidFill>
                <a:cs typeface="Segoe UI"/>
              </a:rPr>
              <a:t>Czy są pory dnia, w których zużywasz więcej energii? Poszukaj trendów i możliwości </a:t>
            </a:r>
            <a:r>
              <a:rPr lang="en-GB" sz="2000" noProof="0" dirty="0">
                <a:solidFill>
                  <a:srgbClr val="2B2C30"/>
                </a:solidFill>
                <a:cs typeface="Segoe UI"/>
              </a:rPr>
              <a:t>zmniejszenia zużycia. Na przykład </a:t>
            </a:r>
            <a:r>
              <a:rPr lang="en-GB" sz="2000" noProof="0" dirty="0">
                <a:solidFill>
                  <a:srgbClr val="2B2C30"/>
                </a:solidFill>
                <a:cs typeface="Segoe UI"/>
                <a:hlinkClick r:id="rId3"/>
              </a:rPr>
              <a:t>odłączanie urządzeń, gdy nie są używane, zamiast pozostawiania ich w trybie czuwania</a:t>
            </a:r>
            <a:r>
              <a:rPr lang="en-GB" sz="2000" noProof="0" dirty="0">
                <a:solidFill>
                  <a:srgbClr val="2B2C30"/>
                </a:solidFill>
                <a:cs typeface="Segoe UI"/>
              </a:rPr>
              <a:t>, zmniejsza zużycie energii.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A414CB-E4FB-3249-B22D-6AE5311A8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35" y="2119407"/>
            <a:ext cx="2803801" cy="4555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077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ACF01-3D52-65FA-226E-49F21BB2F0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6315" y="717823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2. Wybór umowy energetycznej – wprowadzenie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553231" y="2768252"/>
            <a:ext cx="110855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2"/>
                </a:solidFill>
              </a:rPr>
              <a:t>W jaki sposób zmiana umowy energetycznej może pomóc zaoszczędzić pieniądze i zoptymalizować zużycie energii?</a:t>
            </a:r>
          </a:p>
        </p:txBody>
      </p:sp>
    </p:spTree>
    <p:extLst>
      <p:ext uri="{BB962C8B-B14F-4D97-AF65-F5344CB8AC3E}">
        <p14:creationId xmlns:p14="http://schemas.microsoft.com/office/powerpoint/2010/main" val="1083258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F1249-E2F2-0249-3260-7E3CB78ADDA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83376" y="76466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2. Wybierz umowę energetyczną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4408631" y="2800436"/>
            <a:ext cx="74058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Zbadaj i porównaj różne umowy energetyczne, które oferują elastyczne opcje i dynamiczne ceny. Dynamiczne ceny oznaczają, że cena energii zmienia się w zależności od ogólnego zapotrzebowania. 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Rozważ plany, które pozwalają korzystać z niższych stawek poza godzinami szczytu lub oferują zachęty do zmniejszenia zużycia w godzinach szczytu. </a:t>
            </a:r>
            <a:endParaRPr lang="en-US" sz="2400" dirty="0"/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Niektóre rodzaje umów mogą zapewniać opcje energii odnawialnej lub nagrody za zachowania proekologiczne.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3F9013-B925-266E-9CF5-488DE29918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76" y="2090230"/>
            <a:ext cx="3249588" cy="4559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764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4DB7F-AD8A-51A4-5BD2-1A8B57D972B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0817" y="809263"/>
            <a:ext cx="11254401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3. Zwiększenie wydajności: inwestowanie w sprzęt AGD — wprowadzenie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69" y="3429000"/>
            <a:ext cx="104216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W jaki sposób inwestycja w sprzęt AGD może przyczynić się do długoterminowych oszczędności na rachunkach za energię?</a:t>
            </a:r>
          </a:p>
          <a:p>
            <a:pPr algn="ctr" latinLnBrk="0"/>
            <a:endParaRPr lang="en-US" sz="44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338207"/>
      </p:ext>
    </p:extLst>
  </p:cSld>
  <p:clrMapOvr>
    <a:masterClrMapping/>
  </p:clrMapOvr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216942F-74C9-4BE5-94C9-8FF71518A0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3180</Words>
  <Application>Microsoft Macintosh PowerPoint</Application>
  <PresentationFormat>Widescreen</PresentationFormat>
  <Paragraphs>264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맑은 고딕</vt:lpstr>
      <vt:lpstr>Arial</vt:lpstr>
      <vt:lpstr>Calibri</vt:lpstr>
      <vt:lpstr>Public Sans</vt:lpstr>
      <vt:lpstr>Segoe UI</vt:lpstr>
      <vt:lpstr>Every1 slide master</vt:lpstr>
      <vt:lpstr>Zaangażuj się w cyfrową energię: 10 prostych kroków, które możesz podjąć już dziś!</vt:lpstr>
      <vt:lpstr>Wprowadzenie </vt:lpstr>
      <vt:lpstr>Ta prezentacja </vt:lpstr>
      <vt:lpstr>10 prostych kroków, które możesz podjąć już dziś  </vt:lpstr>
      <vt:lpstr>1. Zrozumienie własnego zużycia energii — wprowadzenie </vt:lpstr>
      <vt:lpstr>1. Zrozum własne zużycie energii</vt:lpstr>
      <vt:lpstr>2. Wybór umowy energetycznej – wprowadzenie </vt:lpstr>
      <vt:lpstr>2. Wybierz umowę energetyczną  </vt:lpstr>
      <vt:lpstr>3. Zwiększenie wydajności: inwestowanie w sprzęt AGD — wprowadzenie </vt:lpstr>
      <vt:lpstr>3. Zwiększ wydajność: inwestuj w sprzęt AGD </vt:lpstr>
      <vt:lpstr>4. Regularne rozmrażanie zamrażarki – wprowadzenie </vt:lpstr>
      <vt:lpstr>4. Regularnie rozmrażaj zamrażarkę </vt:lpstr>
      <vt:lpstr>5. Odłączaj nieużywane urządzenia elektroniczne – wprowadzenie </vt:lpstr>
      <vt:lpstr>5. Odłączaj nieużywane urządzenia elektroniczne  </vt:lpstr>
      <vt:lpstr>6. Wdrożenie inteligentnego domu – wprowadzenie </vt:lpstr>
      <vt:lpstr>6. Wdrożenie inteligentnego domu </vt:lpstr>
      <vt:lpstr>7. Korzystanie z inteligentnych termostatów – wprowadzenie </vt:lpstr>
      <vt:lpstr>7. Korzystaj z inteligentnych termostatów </vt:lpstr>
      <vt:lpstr>8. Korzystanie z listew zasilających — wprowadzenie </vt:lpstr>
      <vt:lpstr>8. Używaj listew zasilających  </vt:lpstr>
      <vt:lpstr>9. Współpraca: rola wspólnot energetycznych – wprowadzenie </vt:lpstr>
      <vt:lpstr>9. Współpraca: rola społeczności energetycznych  </vt:lpstr>
      <vt:lpstr>10. Dowiedz się, gdzie możesz uzyskać wsparcie – Wprowadzenie </vt:lpstr>
      <vt:lpstr>10. Dowiedz się, gdzie możesz uzyskać wsparcie  </vt:lpstr>
      <vt:lpstr>Kolejne kroki </vt:lpstr>
      <vt:lpstr>Podziękowania 1 </vt:lpstr>
      <vt:lpstr>Podziękowania 2 </vt:lpstr>
      <vt:lpstr>Dziękuję!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52</cp:revision>
  <cp:lastPrinted>2025-03-21T11:31:47Z</cp:lastPrinted>
  <dcterms:created xsi:type="dcterms:W3CDTF">2019-04-06T05:20:47Z</dcterms:created>
  <dcterms:modified xsi:type="dcterms:W3CDTF">2026-03-15T14:33:46Z</dcterms:modified>
  <cp:category/>
</cp:coreProperties>
</file>