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6" r:id="rId5"/>
    <p:sldId id="289" r:id="rId6"/>
    <p:sldId id="296" r:id="rId7"/>
    <p:sldId id="258" r:id="rId8"/>
    <p:sldId id="299" r:id="rId9"/>
    <p:sldId id="300" r:id="rId10"/>
    <p:sldId id="301" r:id="rId11"/>
    <p:sldId id="337" r:id="rId12"/>
    <p:sldId id="325" r:id="rId13"/>
    <p:sldId id="306" r:id="rId14"/>
    <p:sldId id="307" r:id="rId15"/>
    <p:sldId id="293" r:id="rId16"/>
    <p:sldId id="335" r:id="rId17"/>
    <p:sldId id="309" r:id="rId18"/>
    <p:sldId id="310" r:id="rId19"/>
    <p:sldId id="311" r:id="rId20"/>
    <p:sldId id="312" r:id="rId21"/>
    <p:sldId id="290" r:id="rId22"/>
    <p:sldId id="331" r:id="rId23"/>
    <p:sldId id="294" r:id="rId24"/>
    <p:sldId id="314" r:id="rId25"/>
    <p:sldId id="315" r:id="rId26"/>
    <p:sldId id="333" r:id="rId27"/>
    <p:sldId id="316" r:id="rId28"/>
    <p:sldId id="336" r:id="rId2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5K7SOyxNYLtlBB1goKR77g==" hashData="XqVwF57UmfRun7XnRiaP0yHqXe7/MM7Xps4zdNqzvnU0M6pWkAfxpEyn9lTIAVEPNZCvptD5ZpNgNj8TsQjZO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02633"/>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90"/>
    <p:restoredTop sz="68817"/>
  </p:normalViewPr>
  <p:slideViewPr>
    <p:cSldViewPr snapToGrid="0" snapToObjects="1">
      <p:cViewPr varScale="1">
        <p:scale>
          <a:sx n="146" d="100"/>
          <a:sy n="146" d="100"/>
        </p:scale>
        <p:origin x="1592"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76511967571874"/>
          <c:y val="4.0921846879866462E-2"/>
          <c:w val="0.73844434981043006"/>
          <c:h val="0.77883782146534142"/>
        </c:manualLayout>
      </c:layout>
      <c:areaChart>
        <c:grouping val="stacked"/>
        <c:varyColors val="0"/>
        <c:ser>
          <c:idx val="0"/>
          <c:order val="0"/>
          <c:tx>
            <c:strRef>
              <c:f>Sheet1!$Q$6</c:f>
              <c:strCache>
                <c:ptCount val="1"/>
                <c:pt idx="0">
                  <c:v>Industry</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Sheet1!$Q$7:$Q$13</c:f>
              <c:numCache>
                <c:formatCode>General</c:formatCode>
                <c:ptCount val="7"/>
                <c:pt idx="0">
                  <c:v>150</c:v>
                </c:pt>
                <c:pt idx="1">
                  <c:v>165</c:v>
                </c:pt>
                <c:pt idx="2">
                  <c:v>180</c:v>
                </c:pt>
                <c:pt idx="3">
                  <c:v>200</c:v>
                </c:pt>
                <c:pt idx="4">
                  <c:v>220</c:v>
                </c:pt>
                <c:pt idx="5">
                  <c:v>250</c:v>
                </c:pt>
                <c:pt idx="6">
                  <c:v>280</c:v>
                </c:pt>
              </c:numCache>
            </c:numRef>
          </c:val>
          <c:extLst>
            <c:ext xmlns:c16="http://schemas.microsoft.com/office/drawing/2014/chart" uri="{C3380CC4-5D6E-409C-BE32-E72D297353CC}">
              <c16:uniqueId val="{00000000-C327-4620-89C9-65C6D5F7E327}"/>
            </c:ext>
          </c:extLst>
        </c:ser>
        <c:ser>
          <c:idx val="1"/>
          <c:order val="1"/>
          <c:tx>
            <c:strRef>
              <c:f>Sheet1!$R$6</c:f>
              <c:strCache>
                <c:ptCount val="1"/>
                <c:pt idx="0">
                  <c:v>Agriculture</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Sheet1!$R$7:$R$13</c:f>
              <c:numCache>
                <c:formatCode>General</c:formatCode>
                <c:ptCount val="7"/>
                <c:pt idx="0">
                  <c:v>10</c:v>
                </c:pt>
                <c:pt idx="1">
                  <c:v>11.5</c:v>
                </c:pt>
                <c:pt idx="2">
                  <c:v>13</c:v>
                </c:pt>
                <c:pt idx="3">
                  <c:v>15</c:v>
                </c:pt>
                <c:pt idx="4">
                  <c:v>17</c:v>
                </c:pt>
                <c:pt idx="5">
                  <c:v>20</c:v>
                </c:pt>
                <c:pt idx="6">
                  <c:v>23</c:v>
                </c:pt>
              </c:numCache>
            </c:numRef>
          </c:val>
          <c:extLst>
            <c:ext xmlns:c16="http://schemas.microsoft.com/office/drawing/2014/chart" uri="{C3380CC4-5D6E-409C-BE32-E72D297353CC}">
              <c16:uniqueId val="{00000001-C327-4620-89C9-65C6D5F7E327}"/>
            </c:ext>
          </c:extLst>
        </c:ser>
        <c:ser>
          <c:idx val="2"/>
          <c:order val="2"/>
          <c:tx>
            <c:strRef>
              <c:f>Sheet1!$S$6</c:f>
              <c:strCache>
                <c:ptCount val="1"/>
                <c:pt idx="0">
                  <c:v>Residencial</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Sheet1!$S$7:$S$13</c:f>
              <c:numCache>
                <c:formatCode>General</c:formatCode>
                <c:ptCount val="7"/>
                <c:pt idx="0">
                  <c:v>90</c:v>
                </c:pt>
                <c:pt idx="1">
                  <c:v>99</c:v>
                </c:pt>
                <c:pt idx="2">
                  <c:v>108</c:v>
                </c:pt>
                <c:pt idx="3">
                  <c:v>120</c:v>
                </c:pt>
                <c:pt idx="4">
                  <c:v>132</c:v>
                </c:pt>
                <c:pt idx="5">
                  <c:v>150</c:v>
                </c:pt>
                <c:pt idx="6">
                  <c:v>168</c:v>
                </c:pt>
              </c:numCache>
            </c:numRef>
          </c:val>
          <c:extLst>
            <c:ext xmlns:c16="http://schemas.microsoft.com/office/drawing/2014/chart" uri="{C3380CC4-5D6E-409C-BE32-E72D297353CC}">
              <c16:uniqueId val="{00000002-C327-4620-89C9-65C6D5F7E327}"/>
            </c:ext>
          </c:extLst>
        </c:ser>
        <c:ser>
          <c:idx val="3"/>
          <c:order val="3"/>
          <c:tx>
            <c:strRef>
              <c:f>Sheet1!$T$6</c:f>
              <c:strCache>
                <c:ptCount val="1"/>
                <c:pt idx="0">
                  <c:v>Commercial</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Sheet1!$T$7:$T$13</c:f>
              <c:numCache>
                <c:formatCode>General</c:formatCode>
                <c:ptCount val="7"/>
                <c:pt idx="0">
                  <c:v>9</c:v>
                </c:pt>
                <c:pt idx="1">
                  <c:v>9.9</c:v>
                </c:pt>
                <c:pt idx="2">
                  <c:v>10.8</c:v>
                </c:pt>
                <c:pt idx="3">
                  <c:v>12</c:v>
                </c:pt>
                <c:pt idx="4">
                  <c:v>13.2</c:v>
                </c:pt>
                <c:pt idx="5">
                  <c:v>15</c:v>
                </c:pt>
                <c:pt idx="6">
                  <c:v>16.8</c:v>
                </c:pt>
              </c:numCache>
            </c:numRef>
          </c:val>
          <c:extLst>
            <c:ext xmlns:c16="http://schemas.microsoft.com/office/drawing/2014/chart" uri="{C3380CC4-5D6E-409C-BE32-E72D297353CC}">
              <c16:uniqueId val="{00000003-C327-4620-89C9-65C6D5F7E327}"/>
            </c:ext>
          </c:extLst>
        </c:ser>
        <c:dLbls>
          <c:showLegendKey val="0"/>
          <c:showVal val="0"/>
          <c:showCatName val="0"/>
          <c:showSerName val="0"/>
          <c:showPercent val="0"/>
          <c:showBubbleSize val="0"/>
        </c:dLbls>
        <c:axId val="222436736"/>
        <c:axId val="222438528"/>
      </c:areaChart>
      <c:catAx>
        <c:axId val="222436736"/>
        <c:scaling>
          <c:orientation val="minMax"/>
        </c:scaling>
        <c:delete val="0"/>
        <c:axPos val="b"/>
        <c:numFmt formatCode="General" sourceLinked="1"/>
        <c:majorTickMark val="out"/>
        <c:minorTickMark val="none"/>
        <c:tickLblPos val="nextTo"/>
        <c:crossAx val="222438528"/>
        <c:crosses val="autoZero"/>
        <c:auto val="1"/>
        <c:lblAlgn val="ctr"/>
        <c:lblOffset val="100"/>
        <c:noMultiLvlLbl val="0"/>
      </c:catAx>
      <c:valAx>
        <c:axId val="222438528"/>
        <c:scaling>
          <c:orientation val="minMax"/>
        </c:scaling>
        <c:delete val="0"/>
        <c:axPos val="l"/>
        <c:majorGridlines>
          <c:spPr>
            <a:ln>
              <a:noFill/>
            </a:ln>
          </c:spPr>
        </c:majorGridlines>
        <c:title>
          <c:tx>
            <c:rich>
              <a:bodyPr rot="-5400000" vert="horz"/>
              <a:lstStyle/>
              <a:p>
                <a:pPr>
                  <a:defRPr sz="1400" b="0" i="0">
                    <a:latin typeface="Calibri" panose="020F0502020204030204" pitchFamily="34" charset="0"/>
                    <a:cs typeface="Calibri" panose="020F0502020204030204" pitchFamily="34" charset="0"/>
                  </a:defRPr>
                </a:pPr>
                <a:r>
                  <a:rPr lang="en-US" sz="1400" b="0" i="0">
                    <a:latin typeface="Open Sans" panose="020B0606030504020204" pitchFamily="34" charset="0"/>
                    <a:cs typeface="Open Sans" panose="020B0606030504020204" pitchFamily="34" charset="0"/>
                  </a:rPr>
                  <a:t>TJ</a:t>
                </a:r>
              </a:p>
            </c:rich>
          </c:tx>
          <c:layout>
            <c:manualLayout>
              <c:xMode val="edge"/>
              <c:yMode val="edge"/>
              <c:x val="0"/>
              <c:y val="0.37006629641643801"/>
            </c:manualLayout>
          </c:layout>
          <c:overlay val="0"/>
        </c:title>
        <c:numFmt formatCode="General" sourceLinked="1"/>
        <c:majorTickMark val="out"/>
        <c:minorTickMark val="none"/>
        <c:tickLblPos val="nextTo"/>
        <c:crossAx val="222436736"/>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76511967571874"/>
          <c:y val="4.0921846879866462E-2"/>
          <c:w val="0.73844434981043006"/>
          <c:h val="0.77883782146534142"/>
        </c:manualLayout>
      </c:layout>
      <c:areaChart>
        <c:grouping val="stacked"/>
        <c:varyColors val="0"/>
        <c:ser>
          <c:idx val="0"/>
          <c:order val="0"/>
          <c:tx>
            <c:strRef>
              <c:f>Sheet1!$Q$6</c:f>
              <c:strCache>
                <c:ptCount val="1"/>
                <c:pt idx="0">
                  <c:v>Industry</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Sheet1!$Q$7:$Q$13</c:f>
              <c:numCache>
                <c:formatCode>General</c:formatCode>
                <c:ptCount val="7"/>
                <c:pt idx="0">
                  <c:v>150</c:v>
                </c:pt>
                <c:pt idx="1">
                  <c:v>165</c:v>
                </c:pt>
                <c:pt idx="2">
                  <c:v>180</c:v>
                </c:pt>
                <c:pt idx="3">
                  <c:v>200</c:v>
                </c:pt>
                <c:pt idx="4">
                  <c:v>220</c:v>
                </c:pt>
                <c:pt idx="5">
                  <c:v>250</c:v>
                </c:pt>
                <c:pt idx="6">
                  <c:v>280</c:v>
                </c:pt>
              </c:numCache>
            </c:numRef>
          </c:val>
          <c:extLst>
            <c:ext xmlns:c16="http://schemas.microsoft.com/office/drawing/2014/chart" uri="{C3380CC4-5D6E-409C-BE32-E72D297353CC}">
              <c16:uniqueId val="{00000000-8FCB-5241-B7E7-6A59E9C5AFB1}"/>
            </c:ext>
          </c:extLst>
        </c:ser>
        <c:ser>
          <c:idx val="1"/>
          <c:order val="1"/>
          <c:tx>
            <c:strRef>
              <c:f>Sheet1!$R$6</c:f>
              <c:strCache>
                <c:ptCount val="1"/>
                <c:pt idx="0">
                  <c:v>Agriculture</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Sheet1!$R$7:$R$13</c:f>
              <c:numCache>
                <c:formatCode>General</c:formatCode>
                <c:ptCount val="7"/>
                <c:pt idx="0">
                  <c:v>10</c:v>
                </c:pt>
                <c:pt idx="1">
                  <c:v>11.5</c:v>
                </c:pt>
                <c:pt idx="2">
                  <c:v>13</c:v>
                </c:pt>
                <c:pt idx="3">
                  <c:v>15</c:v>
                </c:pt>
                <c:pt idx="4">
                  <c:v>17</c:v>
                </c:pt>
                <c:pt idx="5">
                  <c:v>20</c:v>
                </c:pt>
                <c:pt idx="6">
                  <c:v>23</c:v>
                </c:pt>
              </c:numCache>
            </c:numRef>
          </c:val>
          <c:extLst>
            <c:ext xmlns:c16="http://schemas.microsoft.com/office/drawing/2014/chart" uri="{C3380CC4-5D6E-409C-BE32-E72D297353CC}">
              <c16:uniqueId val="{00000001-8FCB-5241-B7E7-6A59E9C5AFB1}"/>
            </c:ext>
          </c:extLst>
        </c:ser>
        <c:ser>
          <c:idx val="2"/>
          <c:order val="2"/>
          <c:tx>
            <c:strRef>
              <c:f>Sheet1!$S$6</c:f>
              <c:strCache>
                <c:ptCount val="1"/>
                <c:pt idx="0">
                  <c:v>Residencial</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Sheet1!$S$7:$S$13</c:f>
              <c:numCache>
                <c:formatCode>General</c:formatCode>
                <c:ptCount val="7"/>
                <c:pt idx="0">
                  <c:v>90</c:v>
                </c:pt>
                <c:pt idx="1">
                  <c:v>99</c:v>
                </c:pt>
                <c:pt idx="2">
                  <c:v>108</c:v>
                </c:pt>
                <c:pt idx="3">
                  <c:v>120</c:v>
                </c:pt>
                <c:pt idx="4">
                  <c:v>132</c:v>
                </c:pt>
                <c:pt idx="5">
                  <c:v>150</c:v>
                </c:pt>
                <c:pt idx="6">
                  <c:v>168</c:v>
                </c:pt>
              </c:numCache>
            </c:numRef>
          </c:val>
          <c:extLst>
            <c:ext xmlns:c16="http://schemas.microsoft.com/office/drawing/2014/chart" uri="{C3380CC4-5D6E-409C-BE32-E72D297353CC}">
              <c16:uniqueId val="{00000002-8FCB-5241-B7E7-6A59E9C5AFB1}"/>
            </c:ext>
          </c:extLst>
        </c:ser>
        <c:ser>
          <c:idx val="3"/>
          <c:order val="3"/>
          <c:tx>
            <c:strRef>
              <c:f>Sheet1!$T$6</c:f>
              <c:strCache>
                <c:ptCount val="1"/>
                <c:pt idx="0">
                  <c:v>Commercial</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Sheet1!$T$7:$T$13</c:f>
              <c:numCache>
                <c:formatCode>General</c:formatCode>
                <c:ptCount val="7"/>
                <c:pt idx="0">
                  <c:v>9</c:v>
                </c:pt>
                <c:pt idx="1">
                  <c:v>9.9</c:v>
                </c:pt>
                <c:pt idx="2">
                  <c:v>10.8</c:v>
                </c:pt>
                <c:pt idx="3">
                  <c:v>12</c:v>
                </c:pt>
                <c:pt idx="4">
                  <c:v>13.2</c:v>
                </c:pt>
                <c:pt idx="5">
                  <c:v>15</c:v>
                </c:pt>
                <c:pt idx="6">
                  <c:v>16.8</c:v>
                </c:pt>
              </c:numCache>
            </c:numRef>
          </c:val>
          <c:extLst>
            <c:ext xmlns:c16="http://schemas.microsoft.com/office/drawing/2014/chart" uri="{C3380CC4-5D6E-409C-BE32-E72D297353CC}">
              <c16:uniqueId val="{00000003-8FCB-5241-B7E7-6A59E9C5AFB1}"/>
            </c:ext>
          </c:extLst>
        </c:ser>
        <c:dLbls>
          <c:showLegendKey val="0"/>
          <c:showVal val="0"/>
          <c:showCatName val="0"/>
          <c:showSerName val="0"/>
          <c:showPercent val="0"/>
          <c:showBubbleSize val="0"/>
        </c:dLbls>
        <c:axId val="222436736"/>
        <c:axId val="222438528"/>
      </c:areaChart>
      <c:catAx>
        <c:axId val="222436736"/>
        <c:scaling>
          <c:orientation val="minMax"/>
        </c:scaling>
        <c:delete val="0"/>
        <c:axPos val="b"/>
        <c:numFmt formatCode="General" sourceLinked="1"/>
        <c:majorTickMark val="out"/>
        <c:minorTickMark val="none"/>
        <c:tickLblPos val="nextTo"/>
        <c:crossAx val="222438528"/>
        <c:crosses val="autoZero"/>
        <c:auto val="1"/>
        <c:lblAlgn val="ctr"/>
        <c:lblOffset val="100"/>
        <c:noMultiLvlLbl val="0"/>
      </c:catAx>
      <c:valAx>
        <c:axId val="222438528"/>
        <c:scaling>
          <c:orientation val="minMax"/>
        </c:scaling>
        <c:delete val="0"/>
        <c:axPos val="l"/>
        <c:majorGridlines>
          <c:spPr>
            <a:ln>
              <a:noFill/>
            </a:ln>
          </c:spPr>
        </c:majorGridlines>
        <c:title>
          <c:tx>
            <c:rich>
              <a:bodyPr rot="-5400000" vert="horz"/>
              <a:lstStyle/>
              <a:p>
                <a:pPr>
                  <a:defRPr sz="1400" b="0" i="0">
                    <a:latin typeface="Calibri" panose="020F0502020204030204" pitchFamily="34" charset="0"/>
                    <a:cs typeface="Calibri" panose="020F0502020204030204" pitchFamily="34" charset="0"/>
                  </a:defRPr>
                </a:pPr>
                <a:r>
                  <a:rPr lang="en-US" sz="1400" b="0" i="0">
                    <a:latin typeface="Open Sans" panose="020B0606030504020204" pitchFamily="34" charset="0"/>
                    <a:cs typeface="Open Sans" panose="020B0606030504020204" pitchFamily="34" charset="0"/>
                  </a:rPr>
                  <a:t>TJ</a:t>
                </a:r>
              </a:p>
            </c:rich>
          </c:tx>
          <c:layout>
            <c:manualLayout>
              <c:xMode val="edge"/>
              <c:yMode val="edge"/>
              <c:x val="0"/>
              <c:y val="0.37006629641643801"/>
            </c:manualLayout>
          </c:layout>
          <c:overlay val="0"/>
        </c:title>
        <c:numFmt formatCode="General" sourceLinked="1"/>
        <c:majorTickMark val="out"/>
        <c:minorTickMark val="none"/>
        <c:tickLblPos val="nextTo"/>
        <c:crossAx val="222436736"/>
        <c:crosses val="autoZero"/>
        <c:crossBetween val="midCat"/>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dirty="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Energy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Economic </a:t>
          </a:r>
          <a:r>
            <a:rPr lang="en-US" sz="1000" b="0" i="0" kern="1200" dirty="0">
              <a:solidFill>
                <a:prstClr val="black"/>
              </a:solidFill>
              <a:latin typeface="Open Sans" panose="020B0606030504020204" pitchFamily="34" charset="0"/>
              <a:ea typeface="+mn-ea"/>
              <a:cs typeface="Open Sans" panose="020B0606030504020204" pitchFamily="34" charset="0"/>
            </a:rPr>
            <a:t>growth</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50076" y="-71709"/>
          <a:ext cx="984952" cy="927752"/>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dirty="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Energy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Economic </a:t>
          </a:r>
          <a:r>
            <a:rPr lang="en-US" sz="1000" b="0" i="0" kern="1200" dirty="0">
              <a:solidFill>
                <a:prstClr val="black"/>
              </a:solidFill>
              <a:latin typeface="Open Sans" panose="020B0606030504020204" pitchFamily="34" charset="0"/>
              <a:ea typeface="+mn-ea"/>
              <a:cs typeface="Open Sans" panose="020B0606030504020204" pitchFamily="34" charset="0"/>
            </a:rPr>
            <a:t>growth</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50076" y="-71709"/>
          <a:ext cx="984952" cy="927752"/>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dirty="0"/>
            <a:t>Energy system analysis</a:t>
          </a:r>
          <a:endParaRPr lang="en-GB" sz="1800" dirty="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resource</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resource</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dirty="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a:t>
          </a:r>
          <a:r>
            <a:rPr lang="en-US" sz="1000" b="0" i="0" kern="1200" dirty="0">
              <a:solidFill>
                <a:prstClr val="black"/>
              </a:solidFill>
              <a:latin typeface="Open Sans" panose="020B0606030504020204" pitchFamily="34" charset="0"/>
              <a:ea typeface="+mn-ea"/>
              <a:cs typeface="Open Sans" panose="020B0606030504020204" pitchFamily="34" charset="0"/>
            </a:rPr>
            <a:t>growth</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7864" y="629960"/>
          <a:ext cx="1569375" cy="1569375"/>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7694" y="859790"/>
        <a:ext cx="1109715" cy="1109715"/>
      </dsp:txXfrm>
    </dsp:sp>
    <dsp:sp modelId="{2777AD2B-0C77-4B28-BAFB-7FAB29D148E4}">
      <dsp:nvSpPr>
        <dsp:cNvPr id="0" name=""/>
        <dsp:cNvSpPr/>
      </dsp:nvSpPr>
      <dsp:spPr>
        <a:xfrm>
          <a:off x="1849501" y="-7179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3912" y="64232"/>
        <a:ext cx="697279" cy="656784"/>
      </dsp:txXfrm>
    </dsp:sp>
    <dsp:sp modelId="{C1110071-BBC4-4269-97E8-F446A354ADC4}">
      <dsp:nvSpPr>
        <dsp:cNvPr id="0" name=""/>
        <dsp:cNvSpPr/>
      </dsp:nvSpPr>
      <dsp:spPr>
        <a:xfrm>
          <a:off x="2734603" y="399787"/>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9014" y="535812"/>
        <a:ext cx="697279" cy="656784"/>
      </dsp:txXfrm>
    </dsp:sp>
    <dsp:sp modelId="{F29BA7FE-512A-4E7E-AC6A-FB66FFE050A8}">
      <dsp:nvSpPr>
        <dsp:cNvPr id="0" name=""/>
        <dsp:cNvSpPr/>
      </dsp:nvSpPr>
      <dsp:spPr>
        <a:xfrm>
          <a:off x="2734601" y="1421813"/>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9012" y="1557838"/>
        <a:ext cx="697279" cy="656784"/>
      </dsp:txXfrm>
    </dsp:sp>
    <dsp:sp modelId="{3A79C04D-59EC-4D7C-AAD3-A899E2A94C6F}">
      <dsp:nvSpPr>
        <dsp:cNvPr id="0" name=""/>
        <dsp:cNvSpPr/>
      </dsp:nvSpPr>
      <dsp:spPr>
        <a:xfrm>
          <a:off x="1849501" y="1932825"/>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3912" y="2068850"/>
        <a:ext cx="697279" cy="656784"/>
      </dsp:txXfrm>
    </dsp:sp>
    <dsp:sp modelId="{73198BD2-E5AF-4670-9DEE-E3192A937260}">
      <dsp:nvSpPr>
        <dsp:cNvPr id="0" name=""/>
        <dsp:cNvSpPr/>
      </dsp:nvSpPr>
      <dsp:spPr>
        <a:xfrm>
          <a:off x="964402" y="1421813"/>
          <a:ext cx="986101" cy="928834"/>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3" y="1557838"/>
        <a:ext cx="697279" cy="656784"/>
      </dsp:txXfrm>
    </dsp:sp>
    <dsp:sp modelId="{BF3DFF6E-C893-4B64-A602-7BFDB14460F7}">
      <dsp:nvSpPr>
        <dsp:cNvPr id="0" name=""/>
        <dsp:cNvSpPr/>
      </dsp:nvSpPr>
      <dsp:spPr>
        <a:xfrm>
          <a:off x="964403" y="439218"/>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4" y="575243"/>
        <a:ext cx="697279" cy="65678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7864" y="629960"/>
          <a:ext cx="1569375" cy="1569375"/>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7694" y="859790"/>
        <a:ext cx="1109715" cy="1109715"/>
      </dsp:txXfrm>
    </dsp:sp>
    <dsp:sp modelId="{2777AD2B-0C77-4B28-BAFB-7FAB29D148E4}">
      <dsp:nvSpPr>
        <dsp:cNvPr id="0" name=""/>
        <dsp:cNvSpPr/>
      </dsp:nvSpPr>
      <dsp:spPr>
        <a:xfrm>
          <a:off x="1849501" y="-7179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3912" y="64232"/>
        <a:ext cx="697279" cy="656784"/>
      </dsp:txXfrm>
    </dsp:sp>
    <dsp:sp modelId="{C1110071-BBC4-4269-97E8-F446A354ADC4}">
      <dsp:nvSpPr>
        <dsp:cNvPr id="0" name=""/>
        <dsp:cNvSpPr/>
      </dsp:nvSpPr>
      <dsp:spPr>
        <a:xfrm>
          <a:off x="2734603" y="399787"/>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9014" y="535812"/>
        <a:ext cx="697279" cy="656784"/>
      </dsp:txXfrm>
    </dsp:sp>
    <dsp:sp modelId="{F29BA7FE-512A-4E7E-AC6A-FB66FFE050A8}">
      <dsp:nvSpPr>
        <dsp:cNvPr id="0" name=""/>
        <dsp:cNvSpPr/>
      </dsp:nvSpPr>
      <dsp:spPr>
        <a:xfrm>
          <a:off x="2734601" y="1421813"/>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9012" y="1557838"/>
        <a:ext cx="697279" cy="656784"/>
      </dsp:txXfrm>
    </dsp:sp>
    <dsp:sp modelId="{3A79C04D-59EC-4D7C-AAD3-A899E2A94C6F}">
      <dsp:nvSpPr>
        <dsp:cNvPr id="0" name=""/>
        <dsp:cNvSpPr/>
      </dsp:nvSpPr>
      <dsp:spPr>
        <a:xfrm>
          <a:off x="1849501" y="1932825"/>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3912" y="2068850"/>
        <a:ext cx="697279" cy="656784"/>
      </dsp:txXfrm>
    </dsp:sp>
    <dsp:sp modelId="{73198BD2-E5AF-4670-9DEE-E3192A937260}">
      <dsp:nvSpPr>
        <dsp:cNvPr id="0" name=""/>
        <dsp:cNvSpPr/>
      </dsp:nvSpPr>
      <dsp:spPr>
        <a:xfrm>
          <a:off x="964402" y="1421813"/>
          <a:ext cx="986101" cy="928834"/>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3" y="1557838"/>
        <a:ext cx="697279" cy="656784"/>
      </dsp:txXfrm>
    </dsp:sp>
    <dsp:sp modelId="{BF3DFF6E-C893-4B64-A602-7BFDB14460F7}">
      <dsp:nvSpPr>
        <dsp:cNvPr id="0" name=""/>
        <dsp:cNvSpPr/>
      </dsp:nvSpPr>
      <dsp:spPr>
        <a:xfrm>
          <a:off x="964403" y="439218"/>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4" y="575243"/>
        <a:ext cx="697279" cy="65678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7864" y="629960"/>
          <a:ext cx="1569375" cy="1569375"/>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7694" y="859790"/>
        <a:ext cx="1109715" cy="1109715"/>
      </dsp:txXfrm>
    </dsp:sp>
    <dsp:sp modelId="{2777AD2B-0C77-4B28-BAFB-7FAB29D148E4}">
      <dsp:nvSpPr>
        <dsp:cNvPr id="0" name=""/>
        <dsp:cNvSpPr/>
      </dsp:nvSpPr>
      <dsp:spPr>
        <a:xfrm>
          <a:off x="1849501" y="-7179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3912" y="64232"/>
        <a:ext cx="697279" cy="656784"/>
      </dsp:txXfrm>
    </dsp:sp>
    <dsp:sp modelId="{C1110071-BBC4-4269-97E8-F446A354ADC4}">
      <dsp:nvSpPr>
        <dsp:cNvPr id="0" name=""/>
        <dsp:cNvSpPr/>
      </dsp:nvSpPr>
      <dsp:spPr>
        <a:xfrm>
          <a:off x="2734603" y="399787"/>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9014" y="535812"/>
        <a:ext cx="697279" cy="656784"/>
      </dsp:txXfrm>
    </dsp:sp>
    <dsp:sp modelId="{F29BA7FE-512A-4E7E-AC6A-FB66FFE050A8}">
      <dsp:nvSpPr>
        <dsp:cNvPr id="0" name=""/>
        <dsp:cNvSpPr/>
      </dsp:nvSpPr>
      <dsp:spPr>
        <a:xfrm>
          <a:off x="2734601" y="1421813"/>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9012" y="1557838"/>
        <a:ext cx="697279" cy="656784"/>
      </dsp:txXfrm>
    </dsp:sp>
    <dsp:sp modelId="{3A79C04D-59EC-4D7C-AAD3-A899E2A94C6F}">
      <dsp:nvSpPr>
        <dsp:cNvPr id="0" name=""/>
        <dsp:cNvSpPr/>
      </dsp:nvSpPr>
      <dsp:spPr>
        <a:xfrm>
          <a:off x="1849501" y="1932825"/>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3912" y="2068850"/>
        <a:ext cx="697279" cy="656784"/>
      </dsp:txXfrm>
    </dsp:sp>
    <dsp:sp modelId="{73198BD2-E5AF-4670-9DEE-E3192A937260}">
      <dsp:nvSpPr>
        <dsp:cNvPr id="0" name=""/>
        <dsp:cNvSpPr/>
      </dsp:nvSpPr>
      <dsp:spPr>
        <a:xfrm>
          <a:off x="964402" y="142181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3" y="1557838"/>
        <a:ext cx="697279" cy="656784"/>
      </dsp:txXfrm>
    </dsp:sp>
    <dsp:sp modelId="{BF3DFF6E-C893-4B64-A602-7BFDB14460F7}">
      <dsp:nvSpPr>
        <dsp:cNvPr id="0" name=""/>
        <dsp:cNvSpPr/>
      </dsp:nvSpPr>
      <dsp:spPr>
        <a:xfrm>
          <a:off x="964403" y="439218"/>
          <a:ext cx="986101" cy="928834"/>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4" y="575243"/>
        <a:ext cx="697279" cy="65678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7864" y="629960"/>
          <a:ext cx="1569375" cy="1569375"/>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7694" y="859790"/>
        <a:ext cx="1109715" cy="1109715"/>
      </dsp:txXfrm>
    </dsp:sp>
    <dsp:sp modelId="{2777AD2B-0C77-4B28-BAFB-7FAB29D148E4}">
      <dsp:nvSpPr>
        <dsp:cNvPr id="0" name=""/>
        <dsp:cNvSpPr/>
      </dsp:nvSpPr>
      <dsp:spPr>
        <a:xfrm>
          <a:off x="1849501" y="-7179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3912" y="64232"/>
        <a:ext cx="697279" cy="656784"/>
      </dsp:txXfrm>
    </dsp:sp>
    <dsp:sp modelId="{C1110071-BBC4-4269-97E8-F446A354ADC4}">
      <dsp:nvSpPr>
        <dsp:cNvPr id="0" name=""/>
        <dsp:cNvSpPr/>
      </dsp:nvSpPr>
      <dsp:spPr>
        <a:xfrm>
          <a:off x="2734603" y="399787"/>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9014" y="535812"/>
        <a:ext cx="697279" cy="656784"/>
      </dsp:txXfrm>
    </dsp:sp>
    <dsp:sp modelId="{F29BA7FE-512A-4E7E-AC6A-FB66FFE050A8}">
      <dsp:nvSpPr>
        <dsp:cNvPr id="0" name=""/>
        <dsp:cNvSpPr/>
      </dsp:nvSpPr>
      <dsp:spPr>
        <a:xfrm>
          <a:off x="2734601" y="1421813"/>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9012" y="1557838"/>
        <a:ext cx="697279" cy="656784"/>
      </dsp:txXfrm>
    </dsp:sp>
    <dsp:sp modelId="{3A79C04D-59EC-4D7C-AAD3-A899E2A94C6F}">
      <dsp:nvSpPr>
        <dsp:cNvPr id="0" name=""/>
        <dsp:cNvSpPr/>
      </dsp:nvSpPr>
      <dsp:spPr>
        <a:xfrm>
          <a:off x="1849501" y="1932825"/>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3912" y="2068850"/>
        <a:ext cx="697279" cy="656784"/>
      </dsp:txXfrm>
    </dsp:sp>
    <dsp:sp modelId="{73198BD2-E5AF-4670-9DEE-E3192A937260}">
      <dsp:nvSpPr>
        <dsp:cNvPr id="0" name=""/>
        <dsp:cNvSpPr/>
      </dsp:nvSpPr>
      <dsp:spPr>
        <a:xfrm>
          <a:off x="964402" y="142181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3" y="1557838"/>
        <a:ext cx="697279" cy="656784"/>
      </dsp:txXfrm>
    </dsp:sp>
    <dsp:sp modelId="{BF3DFF6E-C893-4B64-A602-7BFDB14460F7}">
      <dsp:nvSpPr>
        <dsp:cNvPr id="0" name=""/>
        <dsp:cNvSpPr/>
      </dsp:nvSpPr>
      <dsp:spPr>
        <a:xfrm>
          <a:off x="964403" y="439218"/>
          <a:ext cx="986101" cy="928834"/>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4" y="575243"/>
        <a:ext cx="697279" cy="6567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dirty="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a:t>
          </a:r>
          <a:r>
            <a:rPr lang="en-US" sz="1000" b="0" i="0" kern="1200" dirty="0">
              <a:solidFill>
                <a:prstClr val="black"/>
              </a:solidFill>
              <a:latin typeface="Open Sans" panose="020B0606030504020204" pitchFamily="34" charset="0"/>
              <a:ea typeface="+mn-ea"/>
              <a:cs typeface="Open Sans" panose="020B0606030504020204" pitchFamily="34" charset="0"/>
            </a:rPr>
            <a:t>growth</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Energy system analysis</a:t>
          </a:r>
          <a:endParaRPr lang="en-GB" sz="1800" kern="1200" dirty="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resource</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resource</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a:pPr>
                <a:defRPr/>
              </a:pPr>
              <a:t>3/12/21</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Lecture 2, overview of energy planning and energy system analysis.</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a:rPr>
              <a:pPr fontAlgn="base">
                <a:spcBef>
                  <a:spcPct val="0"/>
                </a:spcBef>
                <a:spcAft>
                  <a:spcPct val="0"/>
                </a:spcAft>
              </a:pPr>
              <a:t>1</a:t>
            </a:fld>
            <a:endParaRPr lang="en-US" altLang="en-US">
              <a:latin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1" name="Google Shape;401;gb649170e4b_0_179:notes">
            <a:extLst>
              <a:ext uri="{FF2B5EF4-FFF2-40B4-BE49-F238E27FC236}">
                <a16:creationId xmlns:a16="http://schemas.microsoft.com/office/drawing/2014/main" id="{BF4C5680-4B6A-4BC6-979D-7CACB1F5B8EE}"/>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02" name="Google Shape;402;gb649170e4b_0_179:notes">
            <a:extLst>
              <a:ext uri="{FF2B5EF4-FFF2-40B4-BE49-F238E27FC236}">
                <a16:creationId xmlns:a16="http://schemas.microsoft.com/office/drawing/2014/main" id="{49D100F5-614C-4C3C-81BB-C289E1DAB10D}"/>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US" dirty="0">
                <a:latin typeface="Open Sans"/>
              </a:rPr>
              <a:t>This step is focused on translating economic growth into projections of energy demand. </a:t>
            </a:r>
          </a:p>
          <a:p>
            <a:pPr>
              <a:defRPr/>
            </a:pPr>
            <a:r>
              <a:rPr lang="en-US" dirty="0">
                <a:latin typeface="Open Sans"/>
              </a:rPr>
              <a:t>There are two main approaches for constructing energy demand scenarios. </a:t>
            </a:r>
          </a:p>
          <a:p>
            <a:pPr>
              <a:defRPr/>
            </a:pPr>
            <a:r>
              <a:rPr lang="en-US" dirty="0">
                <a:latin typeface="Open Sans"/>
              </a:rPr>
              <a:t>The most common approach is to project the demand for different types of energy, for example, electricity, fossil fuels, and motor fuels.</a:t>
            </a:r>
          </a:p>
          <a:p>
            <a:pPr>
              <a:defRPr/>
            </a:pPr>
            <a:r>
              <a:rPr lang="en-US" dirty="0">
                <a:latin typeface="Open Sans"/>
              </a:rPr>
              <a:t>The second approach is to identify demand from different sectors, for example, industry, agriculture, household, commercial, and transportation. The energy demand analysis focuses on the activities of individual sectors.</a:t>
            </a:r>
          </a:p>
          <a:p>
            <a:pPr>
              <a:spcBef>
                <a:spcPts val="0"/>
              </a:spcBef>
              <a:spcAft>
                <a:spcPts val="0"/>
              </a:spcAft>
              <a:defRPr/>
            </a:pPr>
            <a:r>
              <a:rPr lang="en-US" dirty="0">
                <a:latin typeface="Open Sans"/>
              </a:rPr>
              <a:t>Depending on the needs of the analysis, energy demand can be projected at annual, seasonal, or even hourly time scales. The smaller the granularity, the higher the data needs and the higher the uncertainty. However, only considering the annual average without analysis of seasonal and daily peaks may lead to an underestimation of the infrastructure and energy supply needs. The energy demand may vary seasonally due to the climate which causes heating or cooling demand, or due to seasonality of tourism and agriculture, for example. Daily variations may be caused by working patterns, with peaks at the middle and the end of the day, by increasing light and heating needs in the night, and by industrial processes with varying needs over time. The demand is typically highest in evenings and lowest during the night, but this varies nationally and regionally.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09" name="Google Shape;355;gb649170e4b_0_155:notes">
            <a:extLst>
              <a:ext uri="{FF2B5EF4-FFF2-40B4-BE49-F238E27FC236}">
                <a16:creationId xmlns:a16="http://schemas.microsoft.com/office/drawing/2014/main" id="{143D819F-B459-44B7-8469-B61E6392A858}"/>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3010" name="Google Shape;356;gb649170e4b_0_155:notes">
            <a:extLst>
              <a:ext uri="{FF2B5EF4-FFF2-40B4-BE49-F238E27FC236}">
                <a16:creationId xmlns:a16="http://schemas.microsoft.com/office/drawing/2014/main" id="{D8F8D270-1D4D-49F6-AA25-25212423CE11}"/>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Energy Demand Analysis translates the Economic and Demographic Growth Scenarios into Energy Demand Growth Projections.</a:t>
            </a:r>
            <a:endParaRPr lang="en-US" dirty="0">
              <a:latin typeface="Open Sans"/>
            </a:endParaRPr>
          </a:p>
          <a:p>
            <a:r>
              <a:rPr lang="en-GB" dirty="0">
                <a:latin typeface="Open Sans"/>
              </a:rPr>
              <a:t>For instance, G.D.P. growth implies industrial development and so increasing industrial energy demand.</a:t>
            </a:r>
          </a:p>
          <a:p>
            <a:r>
              <a:rPr lang="en-GB" dirty="0">
                <a:latin typeface="Open Sans"/>
              </a:rPr>
              <a:t>And population growth means increasing needs of energy in households. </a:t>
            </a:r>
          </a:p>
          <a:p>
            <a:r>
              <a:rPr lang="en-GB" dirty="0">
                <a:latin typeface="Open Sans"/>
              </a:rPr>
              <a:t>Industrial and household demand exhibits very different patterns.</a:t>
            </a:r>
          </a:p>
          <a:p>
            <a:pPr>
              <a:spcBef>
                <a:spcPct val="0"/>
              </a:spcBef>
            </a:pPr>
            <a:r>
              <a:rPr lang="en-GB" dirty="0">
                <a:latin typeface="Open Sans"/>
              </a:rPr>
              <a:t>Different organizations base forecasts on different assumptions, for example the availability and cost of oil and gas supplies, the speed of deployment of new technologies, the pace of structural change in developing countries, and the impact of energy and environmental policies.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Google Shape;355;gb649170e4b_0_155:notes">
            <a:extLst>
              <a:ext uri="{FF2B5EF4-FFF2-40B4-BE49-F238E27FC236}">
                <a16:creationId xmlns:a16="http://schemas.microsoft.com/office/drawing/2014/main" id="{06D10315-28CE-4D6D-8200-78FF490261E5}"/>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56" name="Google Shape;356;gb649170e4b_0_155:notes">
            <a:extLst>
              <a:ext uri="{FF2B5EF4-FFF2-40B4-BE49-F238E27FC236}">
                <a16:creationId xmlns:a16="http://schemas.microsoft.com/office/drawing/2014/main" id="{540F5E42-5610-46DF-97B9-DD45CA7C085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GB" dirty="0">
                <a:latin typeface="Open Sans"/>
              </a:rPr>
              <a:t>Energy demand is a derived demand; not a demand for energy directly but a demand for services and goods we ultimately wish for. Consumers are not primarily interested in energy (or motivated to save energy)</a:t>
            </a:r>
            <a:endParaRPr lang="en-US" dirty="0">
              <a:latin typeface="Open Sans"/>
            </a:endParaRPr>
          </a:p>
          <a:p>
            <a:pPr>
              <a:defRPr/>
            </a:pPr>
            <a:r>
              <a:rPr lang="en-GB" dirty="0">
                <a:latin typeface="Open Sans"/>
              </a:rPr>
              <a:t>Energy demand analysis must, therefore, first be a goods and services demand analysis. As a second step only, energy demand analysis seeks to translate those primary demands into the minimal amount of energy required to meet those demands. </a:t>
            </a:r>
          </a:p>
          <a:p>
            <a:pPr marL="285750" indent="-285750">
              <a:buFont typeface="Arial"/>
              <a:buChar char="•"/>
              <a:defRPr/>
            </a:pPr>
            <a:r>
              <a:rPr lang="en-US" dirty="0">
                <a:latin typeface="Open Sans"/>
              </a:rPr>
              <a:t>Given industrial and household demand for services (heat, steam, light, turbine movement)</a:t>
            </a:r>
            <a:endParaRPr lang="en-GB" dirty="0">
              <a:latin typeface="Open Sans"/>
            </a:endParaRPr>
          </a:p>
          <a:p>
            <a:pPr marL="285750" indent="-285750">
              <a:buFont typeface="Arial"/>
              <a:buChar char="•"/>
              <a:defRPr/>
            </a:pPr>
            <a:r>
              <a:rPr lang="en-US" dirty="0">
                <a:latin typeface="Open Sans"/>
              </a:rPr>
              <a:t>Energy policies seek to provide energy services reliably and economically given social, environmental, technological, and infrastructure constraints</a:t>
            </a:r>
            <a:endParaRPr lang="en-GB" dirty="0">
              <a:latin typeface="Open Sans"/>
            </a:endParaRPr>
          </a:p>
          <a:p>
            <a:pPr marL="285750" indent="-285750">
              <a:buFont typeface="Arial"/>
              <a:buChar char="•"/>
              <a:defRPr/>
            </a:pPr>
            <a:r>
              <a:rPr lang="en-US" dirty="0">
                <a:latin typeface="Open Sans"/>
              </a:rPr>
              <a:t>Increased energy productivity reduces the resource requirement per unit of service in terms of capital, emissions, </a:t>
            </a:r>
            <a:r>
              <a:rPr lang="en-US" dirty="0" err="1">
                <a:latin typeface="Open Sans"/>
              </a:rPr>
              <a:t>labour</a:t>
            </a:r>
            <a:r>
              <a:rPr lang="en-US" dirty="0">
                <a:latin typeface="Open Sans"/>
              </a:rPr>
              <a:t>, and resources without diminishing the quality of the service required</a:t>
            </a:r>
            <a:endParaRPr lang="en-GB" dirty="0">
              <a:latin typeface="Open Sans"/>
            </a:endParaRPr>
          </a:p>
          <a:p>
            <a:pPr marL="285750" indent="-285750">
              <a:buFont typeface="Arial"/>
              <a:buChar char="•"/>
              <a:defRPr/>
            </a:pPr>
            <a:r>
              <a:rPr lang="en-GB" dirty="0">
                <a:latin typeface="Open Sans"/>
              </a:rPr>
              <a:t>Trends in demand for services and trends in technological development may offset each other: cars have become more efficient, but the number of cars sold, the average weight of new vehicles, and the number of kilometres travelled have increased, leading to increasing energy demand for car transport.</a:t>
            </a:r>
          </a:p>
          <a:p>
            <a:pPr>
              <a:spcBef>
                <a:spcPts val="0"/>
              </a:spcBef>
              <a:spcAft>
                <a:spcPts val="0"/>
              </a:spcAft>
              <a:defRPr/>
            </a:pPr>
            <a:endParaRPr lang="en-GB" sz="1100" dirty="0">
              <a:solidFill>
                <a:srgbClr val="000000"/>
              </a:solidFill>
              <a:latin typeface="Open Sans"/>
              <a:ea typeface="Open Sans" panose="020B0606030504020204" pitchFamily="34" charset="0"/>
              <a:cs typeface="Open Sans" panose="020B0606030504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29" name="Google Shape;328;gb649170e4b_0_97:notes">
            <a:extLst>
              <a:ext uri="{FF2B5EF4-FFF2-40B4-BE49-F238E27FC236}">
                <a16:creationId xmlns:a16="http://schemas.microsoft.com/office/drawing/2014/main" id="{4E520E79-D125-4D12-98B1-717B28396FF2}"/>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3730" name="Google Shape;329;gb649170e4b_0_97:notes">
            <a:extLst>
              <a:ext uri="{FF2B5EF4-FFF2-40B4-BE49-F238E27FC236}">
                <a16:creationId xmlns:a16="http://schemas.microsoft.com/office/drawing/2014/main" id="{A755ABBE-F34F-459A-8DC7-F5BF3C060EB9}"/>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latin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5" name="Google Shape;355;gb649170e4b_0_155:notes">
            <a:extLst>
              <a:ext uri="{FF2B5EF4-FFF2-40B4-BE49-F238E27FC236}">
                <a16:creationId xmlns:a16="http://schemas.microsoft.com/office/drawing/2014/main" id="{5A7105EE-93E3-449C-B458-11A0208998C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7106" name="Google Shape;356;gb649170e4b_0_155:notes">
            <a:extLst>
              <a:ext uri="{FF2B5EF4-FFF2-40B4-BE49-F238E27FC236}">
                <a16:creationId xmlns:a16="http://schemas.microsoft.com/office/drawing/2014/main" id="{64F61320-888E-433A-A270-69217F7232CB}"/>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In the third mini-lecture we will now look in more detail at the steps of energy resource analysis and technology analysis.</a:t>
            </a:r>
            <a:endParaRPr lang="en-US" dirty="0">
              <a:latin typeface="Open Sans"/>
            </a:endParaRPr>
          </a:p>
          <a:p>
            <a:r>
              <a:rPr lang="en-GB" dirty="0">
                <a:latin typeface="Open Sans"/>
              </a:rPr>
              <a:t>This step involves an evaluation of the energy resources that are available.  Consideration should be given to the following:</a:t>
            </a:r>
            <a:endParaRPr lang="en-US" dirty="0">
              <a:latin typeface="Open Sans"/>
            </a:endParaRPr>
          </a:p>
          <a:p>
            <a:pPr marL="285750" indent="-285750">
              <a:buFont typeface="Arial"/>
              <a:buChar char="•"/>
            </a:pPr>
            <a:r>
              <a:rPr lang="en-GB" dirty="0">
                <a:latin typeface="Open Sans"/>
              </a:rPr>
              <a:t>Fossil fuels such as coal, oil and natural gas still supply over 80 percent of the world's energy in 2020 according to reference 1. </a:t>
            </a:r>
          </a:p>
          <a:p>
            <a:pPr marL="285750" indent="-285750">
              <a:buFont typeface="Arial"/>
              <a:buChar char="•"/>
            </a:pPr>
            <a:r>
              <a:rPr lang="en-GB" dirty="0">
                <a:latin typeface="Open Sans"/>
              </a:rPr>
              <a:t>Renewable resources, such as solar, wind, biomass, and hydraulic energy, represented 11 percent of the world's energy in 2020, most of which was hydropower.</a:t>
            </a:r>
          </a:p>
          <a:p>
            <a:pPr marL="285750" indent="-285750">
              <a:buFont typeface="Arial"/>
              <a:buChar char="•"/>
            </a:pPr>
            <a:r>
              <a:rPr lang="en-GB" dirty="0">
                <a:latin typeface="Open Sans"/>
              </a:rPr>
              <a:t>Nuclear fission, using uranium and thorium, accounts for 4 percent of the world's energy in 2020. Those resources are depletable; however, technologies such as uranium enrichment can increase the share of existing resources that can be used. Nuclear fusion reactors could be available from 2050 which would use deuterium, which can be distilled from water and as such would be a widely available resource. </a:t>
            </a:r>
          </a:p>
          <a:p>
            <a:pPr marL="285750" indent="-285750">
              <a:buFont typeface="Arial"/>
              <a:buChar char="•"/>
            </a:pPr>
            <a:r>
              <a:rPr lang="en-GB" dirty="0">
                <a:latin typeface="Open Sans"/>
              </a:rPr>
              <a:t>In addition to domestic resources, energy resources that are available from imports or interconnections with neighbouring countries need to be considered. This is especially true for localized resources such as oil and gas which are only found easily in certain regions of the world. Renewable energy resources such as solar, water, and wind energy are more widely distributed, although there are variations in time and space. Moreover, the use of hydraulic energy is most economical in locations with sufficient water flow, minimal disturbance to local population and ecosystems, and the presence of geological formations allowing for the construction of a dam.  </a:t>
            </a:r>
          </a:p>
          <a:p>
            <a:r>
              <a:rPr lang="en-GB" dirty="0">
                <a:latin typeface="Open Sans"/>
              </a:rPr>
              <a:t>Energy resource analysis is key in a context of growing demand for energy consumption and emissions targets.</a:t>
            </a:r>
          </a:p>
          <a:p>
            <a:br>
              <a:rPr lang="en-US" dirty="0"/>
            </a:br>
            <a:br>
              <a:rPr lang="en-US" dirty="0"/>
            </a:br>
            <a:endParaRPr lang="en-US" dirty="0"/>
          </a:p>
          <a:p>
            <a:endParaRPr lang="en-GB" dirty="0"/>
          </a:p>
          <a:p>
            <a:pPr>
              <a:spcBef>
                <a:spcPct val="0"/>
              </a:spcBef>
            </a:pPr>
            <a:endParaRPr lang="en-GB" altLang="en-US" sz="1100" dirty="0">
              <a:latin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3" name="Google Shape;355;gb649170e4b_0_155:notes">
            <a:extLst>
              <a:ext uri="{FF2B5EF4-FFF2-40B4-BE49-F238E27FC236}">
                <a16:creationId xmlns:a16="http://schemas.microsoft.com/office/drawing/2014/main" id="{2838BE3C-6A0C-4C9D-B608-7F6635DE360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9154" name="Google Shape;356;gb649170e4b_0_155:notes">
            <a:extLst>
              <a:ext uri="{FF2B5EF4-FFF2-40B4-BE49-F238E27FC236}">
                <a16:creationId xmlns:a16="http://schemas.microsoft.com/office/drawing/2014/main" id="{18389409-EC8F-405E-B295-A6D3839A014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To assess the energy resource situation in a specific context, one needs to answer these questions: </a:t>
            </a:r>
            <a:endParaRPr lang="en-US" dirty="0">
              <a:latin typeface="Open Sans"/>
            </a:endParaRPr>
          </a:p>
          <a:p>
            <a:pPr marL="171450" indent="-171450">
              <a:buFont typeface="Arial"/>
              <a:buChar char="•"/>
            </a:pPr>
            <a:r>
              <a:rPr lang="en-GB" dirty="0">
                <a:latin typeface="Open Sans"/>
              </a:rPr>
              <a:t>How much energy resource is there in the country? The energy planner needs to consider first renewable resources, for example the availability to solar and wind resources. Other renewable resources such as biomass need to be assessed, not only in terms of existing stock but also in terms of flows. This means that the rate of extraction should not exceed the rate of renewal of the resource, so that its use may be sustainable over time. Finally, stocks of depletable resources such as minerals and fossil fuels need to be monitored.</a:t>
            </a:r>
          </a:p>
          <a:p>
            <a:pPr marL="171450" indent="-171450">
              <a:buFont typeface="Arial"/>
              <a:buChar char="•"/>
            </a:pPr>
            <a:r>
              <a:rPr lang="en-GB" dirty="0">
                <a:latin typeface="Open Sans"/>
              </a:rPr>
              <a:t>Which energy resources are economically recoverable? For example, there may be oil reserves that are too expensive to recover given current oil prices, especially if one considers the climate, social, and environmental costs that are incurred when putting greenhouse gas in the atmosphere. Similarly, there may be rivers but with no potential location where a dam could be built given the hydrology, geological structures, population distribution, and environmental constraints. </a:t>
            </a:r>
          </a:p>
          <a:p>
            <a:pPr marL="171450" indent="-171450">
              <a:buFont typeface="Arial"/>
              <a:buChar char="•"/>
            </a:pPr>
            <a:r>
              <a:rPr lang="en-GB" dirty="0"/>
              <a:t>Is it possible to import energy resources?</a:t>
            </a:r>
            <a:endParaRPr lang="en-GB" dirty="0">
              <a:latin typeface="Open Sans" panose="020B0606030504020204" pitchFamily="34" charset="0"/>
            </a:endParaRPr>
          </a:p>
          <a:p>
            <a:pPr marL="171450" indent="-171450">
              <a:buFont typeface="Arial"/>
              <a:buChar char="•"/>
            </a:pPr>
            <a:r>
              <a:rPr lang="en-GB" dirty="0">
                <a:latin typeface="Open Sans" panose="020B0606030504020204" pitchFamily="34" charset="0"/>
              </a:rPr>
              <a:t>Both </a:t>
            </a:r>
            <a:r>
              <a:rPr lang="en-US" dirty="0">
                <a:latin typeface="Open Sans"/>
              </a:rPr>
              <a:t>domestic and imported Resources need to be considered.</a:t>
            </a:r>
            <a:endParaRPr lang="en-GB" dirty="0">
              <a:latin typeface="Open Sans"/>
            </a:endParaRPr>
          </a:p>
          <a:p>
            <a:pPr>
              <a:spcBef>
                <a:spcPct val="0"/>
              </a:spcBef>
            </a:pPr>
            <a:r>
              <a:rPr lang="en-US" dirty="0">
                <a:latin typeface="Open Sans"/>
              </a:rPr>
              <a:t>How much a country can import also depends on its political situation. The use of widely available renewable energy resources can help achieve energy sovereignty.</a:t>
            </a:r>
            <a:endParaRPr lang="en-GB" dirty="0">
              <a:latin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Google Shape;355;gb649170e4b_0_155:notes">
            <a:extLst>
              <a:ext uri="{FF2B5EF4-FFF2-40B4-BE49-F238E27FC236}">
                <a16:creationId xmlns:a16="http://schemas.microsoft.com/office/drawing/2014/main" id="{D2F0D4BA-1D79-483A-AA3C-0215425FD4F9}"/>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1202" name="Google Shape;356;gb649170e4b_0_155:notes">
            <a:extLst>
              <a:ext uri="{FF2B5EF4-FFF2-40B4-BE49-F238E27FC236}">
                <a16:creationId xmlns:a16="http://schemas.microsoft.com/office/drawing/2014/main" id="{2EBAD0C1-2053-4DDF-AE78-A4808A247C9B}"/>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Energy Technology Analysis involves considering alternative energy supply technologies that are needed to convert primary energy resources into usable forms of energy, that can be delivered to consumers. The performance, cost, and environmental impacts of alternatives need to be considered.</a:t>
            </a:r>
            <a:endParaRPr lang="en-US" dirty="0">
              <a:latin typeface="Open Sans"/>
            </a:endParaRPr>
          </a:p>
          <a:p>
            <a:r>
              <a:rPr lang="en-GB" dirty="0">
                <a:latin typeface="Open Sans"/>
              </a:rPr>
              <a:t> </a:t>
            </a:r>
          </a:p>
          <a:p>
            <a:r>
              <a:rPr lang="en-GB" dirty="0">
                <a:latin typeface="Open Sans"/>
              </a:rPr>
              <a:t>For example,</a:t>
            </a:r>
          </a:p>
          <a:p>
            <a:pPr marL="285750" indent="-285750">
              <a:buFont typeface="Arial"/>
              <a:buChar char="•"/>
            </a:pPr>
            <a:r>
              <a:rPr lang="en-GB" dirty="0">
                <a:latin typeface="Open Sans"/>
              </a:rPr>
              <a:t>power plants that convert coal, gas, wood chips, or uranium into electricity, </a:t>
            </a:r>
          </a:p>
          <a:p>
            <a:pPr marL="285750" indent="-285750">
              <a:buFont typeface="Arial"/>
              <a:buChar char="•"/>
            </a:pPr>
            <a:r>
              <a:rPr lang="en-GB" dirty="0">
                <a:latin typeface="Open Sans"/>
              </a:rPr>
              <a:t>Refineries that convert crude oil into petroleum products, </a:t>
            </a:r>
          </a:p>
          <a:p>
            <a:pPr marL="285750" indent="-285750">
              <a:buFont typeface="Arial"/>
              <a:buChar char="•"/>
            </a:pPr>
            <a:r>
              <a:rPr lang="en-GB" dirty="0">
                <a:latin typeface="Open Sans"/>
              </a:rPr>
              <a:t>ethanol plants that convert biomass into liquid fuels</a:t>
            </a:r>
          </a:p>
          <a:p>
            <a:pPr marL="285750" indent="-285750">
              <a:buFont typeface="Arial"/>
              <a:buChar char="•"/>
            </a:pPr>
            <a:r>
              <a:rPr lang="en-GB" dirty="0">
                <a:latin typeface="Open Sans"/>
              </a:rPr>
              <a:t>wind farms that convert wind kinetic energy into electricity</a:t>
            </a:r>
          </a:p>
          <a:p>
            <a:pPr>
              <a:spcBef>
                <a:spcPct val="0"/>
              </a:spcBef>
            </a:pPr>
            <a:r>
              <a:rPr lang="en-GB" dirty="0">
                <a:latin typeface="Open Sans"/>
              </a:rPr>
              <a:t>Transport and distribution systems are also included in the analysis.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Google Shape;355;gb649170e4b_0_155:notes">
            <a:extLst>
              <a:ext uri="{FF2B5EF4-FFF2-40B4-BE49-F238E27FC236}">
                <a16:creationId xmlns:a16="http://schemas.microsoft.com/office/drawing/2014/main" id="{91198D0A-80F5-4A22-A32E-A8FB4946F049}"/>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3250" name="Google Shape;356;gb649170e4b_0_155:notes">
            <a:extLst>
              <a:ext uri="{FF2B5EF4-FFF2-40B4-BE49-F238E27FC236}">
                <a16:creationId xmlns:a16="http://schemas.microsoft.com/office/drawing/2014/main" id="{677942F9-430D-479E-9C0A-F4C34DBA830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Energy Technology Analysis is designed to evaluate the supply system. With it, the energy planner can: </a:t>
            </a:r>
            <a:endParaRPr lang="en-US" dirty="0">
              <a:latin typeface="Open Sans"/>
            </a:endParaRPr>
          </a:p>
          <a:p>
            <a:pPr marL="171450" indent="-171450">
              <a:buFont typeface="Arial"/>
              <a:buChar char="•"/>
            </a:pPr>
            <a:r>
              <a:rPr lang="en-US" dirty="0">
                <a:latin typeface="Open Sans"/>
              </a:rPr>
              <a:t>Assess Current System Structure.</a:t>
            </a:r>
            <a:endParaRPr lang="en-GB" dirty="0">
              <a:latin typeface="Open Sans"/>
            </a:endParaRPr>
          </a:p>
          <a:p>
            <a:pPr marL="171450" indent="-171450">
              <a:buFont typeface="Arial"/>
              <a:buChar char="•"/>
            </a:pPr>
            <a:r>
              <a:rPr lang="en-GB" dirty="0">
                <a:latin typeface="Open Sans"/>
              </a:rPr>
              <a:t>Foresee Planned Expansions and Retirements.</a:t>
            </a:r>
          </a:p>
          <a:p>
            <a:pPr marL="171450" indent="-171450">
              <a:buFont typeface="Arial"/>
              <a:buChar char="•"/>
            </a:pPr>
            <a:r>
              <a:rPr lang="en-US" dirty="0">
                <a:latin typeface="Open Sans"/>
              </a:rPr>
              <a:t>Evaluate New Technologies. </a:t>
            </a:r>
            <a:endParaRPr lang="en-GB" dirty="0">
              <a:latin typeface="Open Sans"/>
            </a:endParaRPr>
          </a:p>
          <a:p>
            <a:pPr marL="171450" indent="-171450">
              <a:buFont typeface="Arial"/>
              <a:buChar char="•"/>
            </a:pPr>
            <a:r>
              <a:rPr lang="en-GB" dirty="0">
                <a:latin typeface="Open Sans"/>
              </a:rPr>
              <a:t>The task is to find the best way to cover the consumers’ needs using available energy resources and technology.</a:t>
            </a:r>
          </a:p>
          <a:p>
            <a:pPr marL="171450" indent="-171450">
              <a:buFont typeface="Arial"/>
              <a:buChar char="•"/>
            </a:pPr>
            <a:endParaRPr lang="en-GB" dirty="0">
              <a:latin typeface="Open Sans"/>
            </a:endParaRPr>
          </a:p>
          <a:p>
            <a:r>
              <a:rPr lang="en-GB" dirty="0">
                <a:latin typeface="Open Sans"/>
              </a:rPr>
              <a:t>An increasing interest in the use of renewable energy for electricity generation calls for data on present and projected costs and on the performance of current and emerging renewable technologies.</a:t>
            </a:r>
            <a:br>
              <a:rPr lang="en-GB" dirty="0"/>
            </a:br>
            <a:br>
              <a:rPr lang="en-GB" dirty="0"/>
            </a:br>
            <a:r>
              <a:rPr lang="en-GB" dirty="0">
                <a:latin typeface="Open Sans"/>
              </a:rPr>
              <a:t>The benefits of renewable energy extend beyond abundance and diversity of the resources. Renewable energy technologies can contribute to local economic security and reduce the risks associated with fluctuating fossil fuel prices and supplies. The costs associated with using specific technologies also depend on national and international policy choices that should be reflected in the energy technology characterization. For example, the creation of carbon markets will increase the total costs of supplying fossil fuel energy. The total costs also depend on new market structures. For example, technologies that can help mitigate the variations in renewable energy supply such as storage technologies will provide sources of revenues in energy balancing markets. </a:t>
            </a:r>
            <a:endParaRPr lang="en-GB" dirty="0"/>
          </a:p>
          <a:p>
            <a:br>
              <a:rPr lang="en-US" dirty="0"/>
            </a:br>
            <a:br>
              <a:rPr lang="en-US" dirty="0"/>
            </a:br>
            <a:endParaRPr lang="en-US" dirty="0"/>
          </a:p>
          <a:p>
            <a:pPr>
              <a:spcBef>
                <a:spcPct val="0"/>
              </a:spcBef>
            </a:pPr>
            <a:endParaRPr lang="en-GB" altLang="en-US" sz="1100" dirty="0">
              <a:latin typeface="Open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7" name="Google Shape;355;gb649170e4b_0_155:notes">
            <a:extLst>
              <a:ext uri="{FF2B5EF4-FFF2-40B4-BE49-F238E27FC236}">
                <a16:creationId xmlns:a16="http://schemas.microsoft.com/office/drawing/2014/main" id="{82448922-EE6B-4ABC-AD71-CE33DA701AAB}"/>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56" name="Google Shape;356;gb649170e4b_0_155:notes">
            <a:extLst>
              <a:ext uri="{FF2B5EF4-FFF2-40B4-BE49-F238E27FC236}">
                <a16:creationId xmlns:a16="http://schemas.microsoft.com/office/drawing/2014/main" id="{ED1DEB6D-F79E-4031-AEDD-27ED640FDF4E}"/>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GB" dirty="0">
                <a:latin typeface="Open Sans"/>
              </a:rPr>
              <a:t>Energy Technologies Must Be Characterised in a Consistent Manner to Allow for Comparison of Alternatives. One has to consider: </a:t>
            </a:r>
            <a:endParaRPr lang="en-US" dirty="0">
              <a:latin typeface="Open Sans"/>
            </a:endParaRPr>
          </a:p>
          <a:p>
            <a:pPr marL="171450" indent="-171450">
              <a:buFont typeface="Arial"/>
              <a:buChar char="•"/>
              <a:defRPr/>
            </a:pPr>
            <a:r>
              <a:rPr lang="en-GB" dirty="0">
                <a:latin typeface="Open Sans"/>
              </a:rPr>
              <a:t>The technical performance, this includes inputs and outputs, efficiency of the technologies, and the availability of each alternative. </a:t>
            </a:r>
          </a:p>
          <a:p>
            <a:pPr marL="171450" indent="-171450">
              <a:buFont typeface="Arial"/>
              <a:buChar char="•"/>
              <a:defRPr/>
            </a:pPr>
            <a:r>
              <a:rPr lang="en-GB" dirty="0">
                <a:latin typeface="Open Sans"/>
              </a:rPr>
              <a:t>The costs of the technology; capital, and operational. </a:t>
            </a:r>
          </a:p>
          <a:p>
            <a:pPr marL="171450" indent="-171450">
              <a:buFont typeface="Arial"/>
              <a:buChar char="•"/>
              <a:defRPr/>
            </a:pPr>
            <a:r>
              <a:rPr lang="en-GB" dirty="0">
                <a:latin typeface="Open Sans"/>
              </a:rPr>
              <a:t>And its environmental impacts on land use, water consumption, emissions and residuals.</a:t>
            </a:r>
            <a:br>
              <a:rPr lang="en-GB" dirty="0"/>
            </a:br>
            <a:br>
              <a:rPr lang="en-GB" dirty="0"/>
            </a:br>
            <a:r>
              <a:rPr lang="en-GB" dirty="0">
                <a:latin typeface="Open Sans"/>
              </a:rPr>
              <a:t>It can be challenging to compare significantly different technologies. When comparing centralized and decentralized energy technologies, one should take into account network losses to provide a fair comparison. When comparing various environmental impacts, how can one value different metrics. How can one compare more complex issues such as health impacts on the local population as a result of pollution? How will ecosystem deterioration impact the future climate? To compare the costs of different technologies, one needs to take into account discounting of the investment over time: fossil fuel powered assets that become outmoded very quickly may be a poor investment, while investing in technologies that are not mature or that do not have established markets also carries risk which should be taken into account. Multi-criteria analyses are required to take a holistic approach to technology assessment.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5" name="Google Shape;328;gb649170e4b_0_97:notes">
            <a:extLst>
              <a:ext uri="{FF2B5EF4-FFF2-40B4-BE49-F238E27FC236}">
                <a16:creationId xmlns:a16="http://schemas.microsoft.com/office/drawing/2014/main" id="{F5258DF0-5409-4955-BC20-902ABA34AF2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7826" name="Google Shape;329;gb649170e4b_0_97:notes">
            <a:extLst>
              <a:ext uri="{FF2B5EF4-FFF2-40B4-BE49-F238E27FC236}">
                <a16:creationId xmlns:a16="http://schemas.microsoft.com/office/drawing/2014/main" id="{FB469DD9-8B1F-4ADF-B893-DBA6645B90D1}"/>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latin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eaLnBrk="1" fontAlgn="auto" hangingPunct="1">
              <a:spcBef>
                <a:spcPts val="0"/>
              </a:spcBef>
              <a:spcAft>
                <a:spcPts val="0"/>
              </a:spcAft>
              <a:defRPr/>
            </a:pPr>
            <a:r>
              <a:rPr lang="en-GB" dirty="0">
                <a:latin typeface="Open Sans"/>
              </a:rPr>
              <a:t>This lecture has four Intended Learner Outcomes:</a:t>
            </a:r>
            <a:endParaRPr dirty="0">
              <a:latin typeface="Open Sans"/>
            </a:endParaRPr>
          </a:p>
          <a:p>
            <a:pPr eaLnBrk="1" fontAlgn="auto" hangingPunct="1">
              <a:spcBef>
                <a:spcPts val="1200"/>
              </a:spcBef>
              <a:spcAft>
                <a:spcPts val="0"/>
              </a:spcAft>
              <a:buClr>
                <a:srgbClr val="333333"/>
              </a:buClr>
              <a:buFont typeface="Arial"/>
              <a:buChar char="●"/>
              <a:defRPr/>
            </a:pPr>
            <a:r>
              <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understand what energy system analysis is</a:t>
            </a:r>
            <a:endPar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eaLnBrk="1" fontAlgn="auto" hangingPunct="1">
              <a:spcBef>
                <a:spcPts val="0"/>
              </a:spcBef>
              <a:spcAft>
                <a:spcPts val="0"/>
              </a:spcAft>
              <a:buClr>
                <a:srgbClr val="333333"/>
              </a:buClr>
              <a:buFont typeface="Arial"/>
              <a:buChar char="●"/>
              <a:defRPr/>
            </a:pPr>
            <a:r>
              <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learn about economic growth and energy demand analysis </a:t>
            </a:r>
            <a:endPar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eaLnBrk="1" fontAlgn="auto" hangingPunct="1">
              <a:lnSpc>
                <a:spcPct val="114999"/>
              </a:lnSpc>
              <a:spcBef>
                <a:spcPts val="0"/>
              </a:spcBef>
              <a:spcAft>
                <a:spcPts val="0"/>
              </a:spcAft>
              <a:buClr>
                <a:srgbClr val="333333"/>
              </a:buClr>
              <a:buFont typeface="Arial"/>
              <a:buChar char="●"/>
              <a:defRPr/>
            </a:pPr>
            <a:r>
              <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understand how analysing energy resources and technologies helps inform energy planning</a:t>
            </a:r>
            <a:endPar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eaLnBrk="1" fontAlgn="auto" hangingPunct="1">
              <a:spcBef>
                <a:spcPts val="0"/>
              </a:spcBef>
              <a:spcAft>
                <a:spcPts val="0"/>
              </a:spcAft>
              <a:buClr>
                <a:srgbClr val="333333"/>
              </a:buClr>
              <a:buFont typeface="Arial"/>
              <a:buChar char="●"/>
              <a:defRPr/>
            </a:pPr>
            <a:r>
              <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be aware of energy supply strategies and impact analysis</a:t>
            </a:r>
            <a:endPar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eaLnBrk="1" fontAlgn="auto" hangingPunct="1">
              <a:spcBef>
                <a:spcPts val="0"/>
              </a:spcBef>
              <a:spcAft>
                <a:spcPts val="0"/>
              </a:spcAft>
              <a:defRPr/>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5" name="Google Shape;460;gb649170e4b_0_209:notes">
            <a:extLst>
              <a:ext uri="{FF2B5EF4-FFF2-40B4-BE49-F238E27FC236}">
                <a16:creationId xmlns:a16="http://schemas.microsoft.com/office/drawing/2014/main" id="{D8214353-74ED-47CB-BEDF-652815F73C4B}"/>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7346" name="Google Shape;461;gb649170e4b_0_209:notes">
            <a:extLst>
              <a:ext uri="{FF2B5EF4-FFF2-40B4-BE49-F238E27FC236}">
                <a16:creationId xmlns:a16="http://schemas.microsoft.com/office/drawing/2014/main" id="{95E405F3-DAC8-4B78-BA1D-270B998CA049}"/>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In the fourth mini-lecture we will now look in more detail at the steps of energy supply analysis and impact analysis.</a:t>
            </a:r>
            <a:endParaRPr lang="en-US" dirty="0">
              <a:latin typeface="Open Sans"/>
            </a:endParaRPr>
          </a:p>
          <a:p>
            <a:r>
              <a:rPr lang="en-GB" dirty="0">
                <a:latin typeface="Open Sans"/>
              </a:rPr>
              <a:t> </a:t>
            </a:r>
          </a:p>
          <a:p>
            <a:r>
              <a:rPr lang="en-GB" dirty="0">
                <a:latin typeface="Open Sans"/>
              </a:rPr>
              <a:t>Energy Supply Strategy Analysis is devoted to find out the least-cost</a:t>
            </a:r>
          </a:p>
          <a:p>
            <a:pPr marL="171450" indent="-171450">
              <a:buFont typeface="Arial"/>
              <a:buChar char="•"/>
            </a:pPr>
            <a:r>
              <a:rPr lang="en-GB" dirty="0">
                <a:latin typeface="Open Sans"/>
              </a:rPr>
              <a:t>Electricity supply sector</a:t>
            </a:r>
          </a:p>
          <a:p>
            <a:pPr marL="171450" indent="-171450">
              <a:buFont typeface="Arial"/>
              <a:buChar char="•"/>
            </a:pPr>
            <a:r>
              <a:rPr lang="en-GB" dirty="0">
                <a:latin typeface="Open Sans"/>
              </a:rPr>
              <a:t>Use of natural resources</a:t>
            </a:r>
          </a:p>
          <a:p>
            <a:pPr marL="171450" indent="-171450">
              <a:buFont typeface="Arial"/>
              <a:buChar char="•"/>
            </a:pPr>
            <a:r>
              <a:rPr lang="en-GB" dirty="0">
                <a:latin typeface="Open Sans"/>
              </a:rPr>
              <a:t>Total energy supply system</a:t>
            </a:r>
          </a:p>
          <a:p>
            <a:endParaRPr lang="en-GB" dirty="0">
              <a:latin typeface="Open Sans"/>
            </a:endParaRPr>
          </a:p>
          <a:p>
            <a:pPr>
              <a:buFont typeface="Arial"/>
            </a:pPr>
            <a:r>
              <a:rPr lang="en-GB" dirty="0">
                <a:latin typeface="Open Sans"/>
              </a:rPr>
              <a:t>This step brings together the different components of the energy system analysis.</a:t>
            </a:r>
            <a:endParaRPr lang="en-GB" dirty="0"/>
          </a:p>
          <a:p>
            <a:r>
              <a:rPr lang="en-GB" dirty="0">
                <a:latin typeface="Open Sans"/>
              </a:rPr>
              <a:t>Factors to be considered in developing an energy supply strategy are economic, logistical, political, natural, technological, market-related, and regulatory. Security of energy supply is a matter of both domestic policy and international relations. Robust energy strategies need to strike a balance between energy security, economic concerns, and environmental protection. A more reliable energy supply may have some redundancies and as such may not be the most economically efficient solution. But a non-reliable energy system may incur significant economic losses and may hinder a country’s development. Those trade-offs must be carefully considered. Similarly, higher environmental standards cost money, but environmental harms are more easily avoided than repaired, so sound environment protection may be a worthwhile investment. The costs of transport and logistics infrastructure are significant. Optimization of the energy supply networks is crucial for a given energy source and technology mix. This includes the choice of the location of energy sources selected, the location of transformation of energy forms, and the type of transport options being used.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3" name="Google Shape;453;gb649170e4b_0_215:notes">
            <a:extLst>
              <a:ext uri="{FF2B5EF4-FFF2-40B4-BE49-F238E27FC236}">
                <a16:creationId xmlns:a16="http://schemas.microsoft.com/office/drawing/2014/main" id="{20074C1A-A319-4DF0-B4C2-38C57D015A8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9394" name="Google Shape;454;gb649170e4b_0_215:notes">
            <a:extLst>
              <a:ext uri="{FF2B5EF4-FFF2-40B4-BE49-F238E27FC236}">
                <a16:creationId xmlns:a16="http://schemas.microsoft.com/office/drawing/2014/main" id="{090769EC-D72F-4101-A71E-ECBAB24E50B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Energy supply strategy analysis is one of the most challenging steps in energy system analysis. </a:t>
            </a:r>
          </a:p>
          <a:p>
            <a:r>
              <a:rPr lang="en-US" dirty="0">
                <a:latin typeface="Open Sans"/>
              </a:rPr>
              <a:t>The future energy demand is constructed based on different scenarios for G.D.P. growth and population growth, which are both drivers for energy demand. </a:t>
            </a:r>
          </a:p>
          <a:p>
            <a:r>
              <a:rPr lang="en-US" dirty="0">
                <a:latin typeface="Open Sans"/>
              </a:rPr>
              <a:t>The economic and demographic growth scenarios are translated into energy demand growth projections. Based on these projections, different scenarios are developed. </a:t>
            </a:r>
          </a:p>
          <a:p>
            <a:pPr>
              <a:spcBef>
                <a:spcPct val="0"/>
              </a:spcBef>
            </a:pPr>
            <a:r>
              <a:rPr lang="en-US" dirty="0">
                <a:latin typeface="Open Sans"/>
              </a:rPr>
              <a:t>The energy supply options, therefore, have to be tested against different scenarios to determine which option would be most robust and at what cost. Robustness refers to the ability of the energy system to meet its goals under different varying scenarios and given the variability of possible circumstances. There are trade-offs between the optimal solution given a certain scenario and a robust solution, which may be suboptimal under certain scenarios but behave reasonably under a wide range of scenarios.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460;gb649170e4b_0_209:notes">
            <a:extLst>
              <a:ext uri="{FF2B5EF4-FFF2-40B4-BE49-F238E27FC236}">
                <a16:creationId xmlns:a16="http://schemas.microsoft.com/office/drawing/2014/main" id="{8E95395C-45CA-4829-9FAC-31BEB7BF91B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1442" name="Google Shape;461;gb649170e4b_0_209:notes">
            <a:extLst>
              <a:ext uri="{FF2B5EF4-FFF2-40B4-BE49-F238E27FC236}">
                <a16:creationId xmlns:a16="http://schemas.microsoft.com/office/drawing/2014/main" id="{9D53C67F-F164-4A0A-9E2C-61DC2B98AD3D}"/>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sym typeface="Arial" panose="020B0604020202020204" pitchFamily="34" charset="0"/>
              </a:rPr>
              <a:t>From the energy resource analysis and energy technology analysis, the energy supply system is characterised. This is the left side of the displayed energy system.</a:t>
            </a:r>
            <a:endParaRPr lang="en-US" dirty="0">
              <a:latin typeface="Open Sans"/>
            </a:endParaRPr>
          </a:p>
          <a:p>
            <a:r>
              <a:rPr lang="en-US" dirty="0">
                <a:latin typeface="Open Sans"/>
                <a:sym typeface="Arial" panose="020B0604020202020204" pitchFamily="34" charset="0"/>
              </a:rPr>
              <a:t>Energy Supply Strategy Analysis is devoted to finding the best way to cover the consumers’ needs, the right side of the displayed energy system, using available energy resources and technology. </a:t>
            </a:r>
            <a:endParaRPr lang="en-GB" dirty="0">
              <a:latin typeface="Open Sans"/>
            </a:endParaRPr>
          </a:p>
          <a:p>
            <a:pPr>
              <a:spcBef>
                <a:spcPct val="0"/>
              </a:spcBef>
            </a:pPr>
            <a:r>
              <a:rPr lang="en-US" dirty="0">
                <a:latin typeface="Open Sans"/>
                <a:sym typeface="Arial" panose="020B0604020202020204" pitchFamily="34" charset="0"/>
              </a:rPr>
              <a:t>The planner has to make the link between the present and future energy supply system and the consumers’ needs, while taking into account evolving constraints such as climate change. </a:t>
            </a:r>
            <a:r>
              <a:rPr lang="en-GB" dirty="0">
                <a:latin typeface="Open Sans"/>
                <a:sym typeface="Arial" panose="020B0604020202020204" pitchFamily="34" charset="0"/>
              </a:rPr>
              <a:t>The planner can formulate alternative strategies for sustainable energy sector development. In simple words the planner needs to find out the least-cost development path for an energy supply system that meets a given energy demand. They must also take into account the techno-economic and environmental characteristics of all energy supply options. </a:t>
            </a:r>
            <a:endParaRPr lang="en-US" dirty="0">
              <a:latin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7" name="Google Shape;460;gb649170e4b_0_209:notes">
            <a:extLst>
              <a:ext uri="{FF2B5EF4-FFF2-40B4-BE49-F238E27FC236}">
                <a16:creationId xmlns:a16="http://schemas.microsoft.com/office/drawing/2014/main" id="{A3F34C6B-4F9C-4C1E-B7BE-1AA42544AD5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80898" name="Google Shape;461;gb649170e4b_0_209:notes">
            <a:extLst>
              <a:ext uri="{FF2B5EF4-FFF2-40B4-BE49-F238E27FC236}">
                <a16:creationId xmlns:a16="http://schemas.microsoft.com/office/drawing/2014/main" id="{59ECB14B-ABA7-4235-A59C-159741B2F645}"/>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This slide looks at why impact analysis is so important for </a:t>
            </a:r>
            <a:r>
              <a:rPr lang="en-GB" dirty="0">
                <a:latin typeface="Open Sans"/>
              </a:rPr>
              <a:t>understanding</a:t>
            </a:r>
            <a:r>
              <a:rPr lang="en-GB" sz="1200" kern="1200" dirty="0">
                <a:solidFill>
                  <a:schemeClr val="tx1"/>
                </a:solidFill>
                <a:effectLst/>
                <a:latin typeface="Open Sans"/>
              </a:rPr>
              <a:t> energy systems.</a:t>
            </a:r>
          </a:p>
          <a:p>
            <a:endParaRPr lang="en-GB" sz="1200" kern="1200" dirty="0">
              <a:solidFill>
                <a:schemeClr val="tx1"/>
              </a:solidFill>
              <a:effectLst/>
              <a:latin typeface="Open Sans" panose="020B0606030504020204" pitchFamily="34" charset="0"/>
              <a:ea typeface="+mn-ea"/>
              <a:cs typeface="+mn-cs"/>
            </a:endParaRPr>
          </a:p>
          <a:p>
            <a:r>
              <a:rPr lang="en-GB" dirty="0">
                <a:latin typeface="Open Sans"/>
              </a:rPr>
              <a:t>The energy system does not exist in a vacuum. It is a component of human societies, which are a component of the natural world. Energy systems are a tool for serving end purposes such as the enhancement of human life. </a:t>
            </a:r>
            <a:endParaRPr lang="en-US" dirty="0">
              <a:latin typeface="Open Sans"/>
            </a:endParaRPr>
          </a:p>
          <a:p>
            <a:r>
              <a:rPr lang="en-GB" dirty="0">
                <a:latin typeface="Open Sans"/>
              </a:rPr>
              <a:t>It is therefore crucial when designing energy systems to assess the impacts of given policies on the wider systems they are part of and to understand their impact on the end goal: the preservation of natural ecosystems including human life.</a:t>
            </a:r>
          </a:p>
          <a:p>
            <a:pPr>
              <a:spcBef>
                <a:spcPct val="0"/>
              </a:spcBef>
            </a:pPr>
            <a:r>
              <a:rPr lang="en-GB" dirty="0">
                <a:latin typeface="Open Sans"/>
              </a:rPr>
              <a:t>All those components are interdependent. Generally speaking, finance, labour, and public acceptance are needed to enable well-functioning energy systems, as shown on the left hand side of the diagram. Energy systems then serve the purpose of enhancing human life, which itself is highly intertwined with public health and the environment, shown on the right hand side of the diagram. However, there are feedback effects between all components of this linear flow, as demonstrated in the diagram. One must remember what the end goal of an energy system is while understanding network effects. A policy intervention by the energy planner will have direct and indirect impacts on all components of the diagram.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3" name="Google Shape;460;gb649170e4b_0_209:notes">
            <a:extLst>
              <a:ext uri="{FF2B5EF4-FFF2-40B4-BE49-F238E27FC236}">
                <a16:creationId xmlns:a16="http://schemas.microsoft.com/office/drawing/2014/main" id="{C1ED00BB-D60F-4F1D-8F5D-78A6DCB3C55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4514" name="Google Shape;461;gb649170e4b_0_209:notes">
            <a:extLst>
              <a:ext uri="{FF2B5EF4-FFF2-40B4-BE49-F238E27FC236}">
                <a16:creationId xmlns:a16="http://schemas.microsoft.com/office/drawing/2014/main" id="{3E12EE7F-B419-40C4-A7DB-C174D03EC726}"/>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Impact analysis may look at positive and negative impacts at all levels.</a:t>
            </a:r>
            <a:endParaRPr lang="en-US" dirty="0">
              <a:latin typeface="Open Sans"/>
            </a:endParaRPr>
          </a:p>
          <a:p>
            <a:r>
              <a:rPr lang="en-GB" dirty="0">
                <a:latin typeface="Open Sans"/>
              </a:rPr>
              <a:t> </a:t>
            </a:r>
          </a:p>
          <a:p>
            <a:r>
              <a:rPr lang="en-GB" dirty="0">
                <a:latin typeface="Open Sans"/>
              </a:rPr>
              <a:t>Firstly, at the local level. Energy systems are physical systems distributed in space, which have a range of impacts at the local level. They create jobs, may harm the habitat of local ecosystems, bring benefits to local communities thanks to economic growth, enhance access to safety and education thanks to energy services, affect health due to air and water pollution, and so on.</a:t>
            </a:r>
          </a:p>
          <a:p>
            <a:r>
              <a:rPr lang="en-GB" dirty="0">
                <a:latin typeface="Open Sans"/>
              </a:rPr>
              <a:t> </a:t>
            </a:r>
          </a:p>
          <a:p>
            <a:r>
              <a:rPr lang="en-GB" dirty="0">
                <a:latin typeface="Open Sans"/>
              </a:rPr>
              <a:t>Secondly, at the national level. The fit between energy systems and national policies must be assessed. Countries have, for example, agreed on Nationally Determined Contributions (N.D.C.s) as part of the 2016 Paris Agreement, which sets a national carbon budget the energy system contributes to. Energy systems development also have to be consistent with national policies on territorial land-use, health, and economic growth.</a:t>
            </a:r>
          </a:p>
          <a:p>
            <a:r>
              <a:rPr lang="en-GB" dirty="0">
                <a:latin typeface="Open Sans"/>
              </a:rPr>
              <a:t> </a:t>
            </a:r>
          </a:p>
          <a:p>
            <a:pPr>
              <a:spcBef>
                <a:spcPct val="0"/>
              </a:spcBef>
            </a:pPr>
            <a:r>
              <a:rPr lang="en-GB" dirty="0">
                <a:latin typeface="Open Sans"/>
              </a:rPr>
              <a:t>Finally, the impacts of energy systems on the global system must be assessed. Contrary to local water and air pollution, which has local to regional impacts, greenhouse gas emissions circulate around the globe in the atmosphere, which causes numerous direct and indirect effects for all the inhabitants of the globe. The responsibility of the energy planner thus extends beyond their own country.</a:t>
            </a:r>
          </a:p>
          <a:p>
            <a:pPr>
              <a:spcBef>
                <a:spcPct val="0"/>
              </a:spcBef>
            </a:pPr>
            <a:endParaRPr lang="en-GB" dirty="0">
              <a:latin typeface="Open Sans"/>
            </a:endParaRPr>
          </a:p>
          <a:p>
            <a:r>
              <a:rPr lang="en-GB" dirty="0">
                <a:latin typeface="Open Sans"/>
              </a:rPr>
              <a:t>This concludes lecture 2 which has provided an overview of energy planning and energy system analysis.</a:t>
            </a:r>
          </a:p>
          <a:p>
            <a:pPr>
              <a:spcBef>
                <a:spcPct val="0"/>
              </a:spcBef>
            </a:pPr>
            <a:endParaRPr lang="en-GB" dirty="0">
              <a:latin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10;gb649170e4b_0_77:notes">
            <a:extLst>
              <a:ext uri="{FF2B5EF4-FFF2-40B4-BE49-F238E27FC236}">
                <a16:creationId xmlns:a16="http://schemas.microsoft.com/office/drawing/2014/main" id="{70A11EBD-0CF2-4E3F-AC5D-B74A7092D86A}"/>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2530" name="Google Shape;111;gb649170e4b_0_77:notes">
            <a:extLst>
              <a:ext uri="{FF2B5EF4-FFF2-40B4-BE49-F238E27FC236}">
                <a16:creationId xmlns:a16="http://schemas.microsoft.com/office/drawing/2014/main" id="{1BB92E56-E136-466B-8388-F65E85C7AAB4}"/>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In the first mini-lecture, we will define what energy system analysis is.</a:t>
            </a:r>
          </a:p>
          <a:p>
            <a:r>
              <a:rPr lang="en-US" dirty="0">
                <a:latin typeface="Open Sans"/>
              </a:rPr>
              <a:t>The goal of Energy System Analysis is to develop a methodology for measuring the impact of technologies on energy and material use. </a:t>
            </a:r>
            <a:endParaRPr lang="en-US" dirty="0"/>
          </a:p>
          <a:p>
            <a:r>
              <a:rPr lang="en-US" dirty="0">
                <a:latin typeface="Open Sans"/>
              </a:rPr>
              <a:t>Energy System analysis seeks to understand both the performance of individual processes and the interactions between different energy technologies and different energy sectors such as heat, power, and transport.</a:t>
            </a:r>
          </a:p>
          <a:p>
            <a:r>
              <a:rPr lang="en-US" dirty="0">
                <a:latin typeface="Open Sans"/>
              </a:rPr>
              <a:t>Energy System analysis helps identify the most and least efficient processes or interactions. By doing so it can reveal where the biggest challenges lie for the energy planners. One can locate promising research opportunities for low-emissions, high-efficiency processes and identify barriers to their large-scale application.</a:t>
            </a:r>
          </a:p>
          <a:p>
            <a:r>
              <a:rPr lang="en-US" dirty="0">
                <a:latin typeface="Open Sans"/>
              </a:rPr>
              <a:t>Energy system analysis allows for the analysis of the current energy economy, for the exploration of future policy scenarios, and for the modelling of past policies to understand the potential causes of their failure. Understanding the resource, energy, and economic outcomes paves the way for finding solutions.</a:t>
            </a:r>
          </a:p>
          <a:p>
            <a:r>
              <a:rPr lang="en-US" dirty="0">
                <a:latin typeface="Open Sans"/>
              </a:rPr>
              <a:t>This analysis of the energy system can then inform energy planning. </a:t>
            </a:r>
          </a:p>
          <a:p>
            <a:r>
              <a:rPr lang="en-US" dirty="0">
                <a:latin typeface="Open Sans"/>
              </a:rPr>
              <a:t>The aim of energy planning is to develop long-range policies to help guide the future of a local, national, regional or even global energy system. The main objective of any energy planning effort is to provide information to decision makers for action.</a:t>
            </a:r>
          </a:p>
          <a:p>
            <a:r>
              <a:rPr lang="en-US" dirty="0">
                <a:latin typeface="Open Sans"/>
              </a:rPr>
              <a:t>Energy planning uses integrated approaches. It does not only consider energy supply to meet projected demand, but also the role of energy efficiency in reducing demands.</a:t>
            </a:r>
          </a:p>
          <a:p>
            <a:r>
              <a:rPr lang="en-US" dirty="0">
                <a:latin typeface="Open Sans"/>
              </a:rPr>
              <a:t>This planning is based on an understanding of future energy consumption, population growth, and economic development. In order to make a confident and justified decision on energy system development, one has to fully understand the specifics of future energy consumption and the best options for energy supply.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noProof="0" dirty="0">
                <a:latin typeface="Open Sans"/>
              </a:rPr>
              <a:t>Planning your energy system allows you to act in advance. </a:t>
            </a:r>
            <a:endParaRPr lang="en-US" noProof="0" dirty="0">
              <a:latin typeface="Open Sans"/>
            </a:endParaRPr>
          </a:p>
          <a:p>
            <a:r>
              <a:rPr lang="en-GB" noProof="0" dirty="0">
                <a:latin typeface="Open Sans"/>
              </a:rPr>
              <a:t>An inadequate energy system would constrain growth and slow development. The risk is that your energy system will become unable to sustain the needs of the future or what you start building now will prove to be the wrong choice in the future. </a:t>
            </a:r>
          </a:p>
          <a:p>
            <a:r>
              <a:rPr lang="en-GB" noProof="0" dirty="0">
                <a:latin typeface="Open Sans"/>
              </a:rPr>
              <a:t>Considering the importance and cost of energy infrastructure, a country has to have a good idea of its future needs, in order to make the right investment today.</a:t>
            </a:r>
          </a:p>
          <a:p>
            <a:r>
              <a:rPr lang="en-GB" noProof="0" dirty="0">
                <a:latin typeface="Open Sans"/>
              </a:rPr>
              <a:t>Contexts and needs evolve; for example, in the context of climate change, energy planning is crucial for aligning with 1.5 degrees C targets.</a:t>
            </a:r>
          </a:p>
          <a:p>
            <a:r>
              <a:rPr lang="en-GB" noProof="0" dirty="0">
                <a:latin typeface="Open Sans"/>
              </a:rPr>
              <a:t>Warming from anthropogenic emissions from the pre-industrial period to the present will persist for centuries to millennia and will continue to cause further long-term changes in the climate system, such as sea-level rise, with associated risks. These risks depend on the magnitude and rate of warming, geographic location, levels of development and vulnerability, and on the choices and implementation of adaptation and mitigation options. Pathways limiting global warming to 1.5 degrees C with no or limited overshoot would require rapid and far-reaching transitions in energy infrastructure and other sectors, including transport, buildings, and industrial systems. These system transitions are unprecedented in terms of scale and a wide portfolio of mitigation options have to be considered.</a:t>
            </a:r>
          </a:p>
          <a:p>
            <a:pPr>
              <a:spcBef>
                <a:spcPct val="0"/>
              </a:spcBef>
            </a:pPr>
            <a:r>
              <a:rPr lang="en-GB" noProof="0" dirty="0">
                <a:latin typeface="Open Sans"/>
              </a:rPr>
              <a:t>Opportunities also vary in time. Traditionally, energy planning has focussed on energy supply. As concepts of demand side management and integrated resource planning emerge, new emphasis is placed on the need to reduce or shape energy demand.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10;gb649170e4b_0_77:notes">
            <a:extLst>
              <a:ext uri="{FF2B5EF4-FFF2-40B4-BE49-F238E27FC236}">
                <a16:creationId xmlns:a16="http://schemas.microsoft.com/office/drawing/2014/main" id="{53E646E6-6298-4DFC-A5B0-832C54E0833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6626" name="Google Shape;111;gb649170e4b_0_77:notes">
            <a:extLst>
              <a:ext uri="{FF2B5EF4-FFF2-40B4-BE49-F238E27FC236}">
                <a16:creationId xmlns:a16="http://schemas.microsoft.com/office/drawing/2014/main" id="{3EA63529-55C0-4D48-A9DF-FA61B0A19A65}"/>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A key challenge for energy planning is to make sure we plan today to reach future climate targets. </a:t>
            </a:r>
            <a:endParaRPr lang="en-US" dirty="0">
              <a:latin typeface="Open Sans"/>
            </a:endParaRPr>
          </a:p>
          <a:p>
            <a:r>
              <a:rPr lang="en-US" dirty="0">
                <a:latin typeface="Open Sans"/>
              </a:rPr>
              <a:t>Cheap energy was a key driver of economic growth in the Industrial Age, most notably using coal.</a:t>
            </a:r>
            <a:endParaRPr lang="en-GB" dirty="0">
              <a:latin typeface="Open Sans"/>
            </a:endParaRPr>
          </a:p>
          <a:p>
            <a:r>
              <a:rPr lang="en-US" dirty="0">
                <a:latin typeface="Open Sans"/>
              </a:rPr>
              <a:t>The use of fossil fuels now brings existential threats: Environmental and climate issues, increasing costs of acquisition</a:t>
            </a:r>
            <a:r>
              <a:rPr lang="en-GB" dirty="0">
                <a:latin typeface="Open Sans"/>
              </a:rPr>
              <a:t>, and</a:t>
            </a:r>
            <a:r>
              <a:rPr lang="en-US" dirty="0">
                <a:latin typeface="Open Sans"/>
              </a:rPr>
              <a:t> dependence on other countries. </a:t>
            </a:r>
            <a:r>
              <a:rPr lang="en-GB" dirty="0">
                <a:latin typeface="Open Sans"/>
              </a:rPr>
              <a:t>Extreme climate events have impacts on health, livelihood, security, and economic growth. Those risks must be mitigated. Humans currently live in an exceptionally mild climate era which has allowed them to thrive. Greenhouse gas emissions threaten to end this era. Energy planners have a key role to play to preserve a liveable environment.</a:t>
            </a:r>
          </a:p>
          <a:p>
            <a:r>
              <a:rPr lang="en-US" dirty="0">
                <a:latin typeface="Open Sans"/>
              </a:rPr>
              <a:t>Electrification of primary energy provision and decarbonization of the power sector are required for limiting anthropogenic global warming to 1.5 degrees C above pre-industrial levels. Renewable energy will therefore need to supply the vast majority of electricity by 2050, if not before. </a:t>
            </a:r>
            <a:endParaRPr lang="en-GB" dirty="0">
              <a:latin typeface="Open Sans"/>
            </a:endParaRPr>
          </a:p>
          <a:p>
            <a:r>
              <a:rPr lang="en-US" dirty="0">
                <a:latin typeface="Open Sans"/>
              </a:rPr>
              <a:t>This requires the coordination of collective efforts at all levels, including within energy systems. Energy planners will have to deal with challenges such as having </a:t>
            </a:r>
            <a:r>
              <a:rPr lang="en-GB" dirty="0">
                <a:latin typeface="Open Sans"/>
              </a:rPr>
              <a:t>r</a:t>
            </a:r>
            <a:r>
              <a:rPr lang="en-US" dirty="0">
                <a:latin typeface="Open Sans"/>
              </a:rPr>
              <a:t>educed control over energy supply</a:t>
            </a:r>
            <a:r>
              <a:rPr lang="en-GB" dirty="0">
                <a:latin typeface="Open Sans"/>
              </a:rPr>
              <a:t>. For example, solar</a:t>
            </a:r>
            <a:r>
              <a:rPr lang="en-US" dirty="0">
                <a:latin typeface="Open Sans"/>
              </a:rPr>
              <a:t> and wind are non-dispatchable energy sources (i.e. they are intermittent): we cannot decide when the sun shines or the wind blows. There are, however, technologies such as energy storage that energy planners can invest in for successful renewable energy integration. </a:t>
            </a:r>
            <a:endParaRPr lang="en-GB" dirty="0">
              <a:latin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10;gb649170e4b_0_77:notes">
            <a:extLst>
              <a:ext uri="{FF2B5EF4-FFF2-40B4-BE49-F238E27FC236}">
                <a16:creationId xmlns:a16="http://schemas.microsoft.com/office/drawing/2014/main" id="{CAFA8233-C4A8-4783-BF17-FCEED8F04691}"/>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11" name="Google Shape;111;gb649170e4b_0_77:notes">
            <a:extLst>
              <a:ext uri="{FF2B5EF4-FFF2-40B4-BE49-F238E27FC236}">
                <a16:creationId xmlns:a16="http://schemas.microsoft.com/office/drawing/2014/main" id="{4B8F05CF-8F59-4A87-A932-A3A3B37C65C0}"/>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US" dirty="0">
                <a:latin typeface="Open Sans"/>
              </a:rPr>
              <a:t>Energy systems analysis is complex and involves a number of related components. The steps include the following:</a:t>
            </a:r>
          </a:p>
          <a:p>
            <a:pPr>
              <a:defRPr/>
            </a:pPr>
            <a:r>
              <a:rPr lang="en-US" dirty="0">
                <a:latin typeface="Open Sans"/>
              </a:rPr>
              <a:t>Economic growth analysis: Economic growth can be defined as the increase in the market value of the goods and services produced by an economy over time.</a:t>
            </a:r>
          </a:p>
          <a:p>
            <a:pPr>
              <a:defRPr/>
            </a:pPr>
            <a:r>
              <a:rPr lang="en-US" dirty="0">
                <a:latin typeface="Open Sans"/>
              </a:rPr>
              <a:t>Energy demand analysis: Energy demand analysis looks beyond the use of fuels to look at the services those fuels provide. For example, the car owner is primarily interested in passenger </a:t>
            </a:r>
            <a:r>
              <a:rPr lang="en-US" dirty="0" err="1">
                <a:latin typeface="Open Sans"/>
              </a:rPr>
              <a:t>kilometres</a:t>
            </a:r>
            <a:r>
              <a:rPr lang="en-US" dirty="0">
                <a:latin typeface="Open Sans"/>
              </a:rPr>
              <a:t> of mobility rather than oil provision. Energy demand analysis looks at the demand for those services over time, and how they translate into energy demand.</a:t>
            </a:r>
          </a:p>
          <a:p>
            <a:pPr>
              <a:defRPr/>
            </a:pPr>
            <a:r>
              <a:rPr lang="en-US" dirty="0">
                <a:latin typeface="Open Sans"/>
              </a:rPr>
              <a:t>Energy resource analysis then looks at how this energy demand can be met based on national and external resources that can be exploited. </a:t>
            </a:r>
          </a:p>
          <a:p>
            <a:pPr>
              <a:defRPr/>
            </a:pPr>
            <a:r>
              <a:rPr lang="en-US" dirty="0">
                <a:latin typeface="Open Sans"/>
              </a:rPr>
              <a:t>Energy technology analysis assesses the prospects of evolving or emerging energy technologies and their potential impact on energy supply, energy conversion, economic development, and the environment.</a:t>
            </a:r>
          </a:p>
          <a:p>
            <a:pPr>
              <a:defRPr/>
            </a:pPr>
            <a:r>
              <a:rPr lang="en-US" dirty="0">
                <a:latin typeface="Open Sans"/>
              </a:rPr>
              <a:t>Energy supply strategy analysis looks at the following criteria that affect how to supply energy. Political criteria, for example if a country needs to have energy sovereignty and find all their resources locally. Technological criteria, with emerging technologies such as hydrogen or electric cars creating growing demand for different forms of energy. Logistical concerns, such as the transformation and transport of energy. And environmental context, such as the threat of climate change reshaping energy supply strategies towards low-carbon sources of energy.</a:t>
            </a:r>
          </a:p>
          <a:p>
            <a:pPr>
              <a:defRPr/>
            </a:pPr>
            <a:r>
              <a:rPr lang="en-US" dirty="0">
                <a:latin typeface="Open Sans"/>
              </a:rPr>
              <a:t>Impact analysis looks at the wider impact of energy-related decisions on the following. Health, for example, if technology choices cause the emissions of dangerous chemical substances. Society, if energy choices call for </a:t>
            </a:r>
            <a:r>
              <a:rPr lang="en-US" dirty="0" err="1">
                <a:latin typeface="Open Sans"/>
              </a:rPr>
              <a:t>behavioural</a:t>
            </a:r>
            <a:r>
              <a:rPr lang="en-US" dirty="0">
                <a:latin typeface="Open Sans"/>
              </a:rPr>
              <a:t> and structural changes such as the use of public transport. The environment, through positive or negative impacts on ecosystems. And economics, for example through the creation of jobs. </a:t>
            </a:r>
          </a:p>
          <a:p>
            <a:pPr>
              <a:lnSpc>
                <a:spcPct val="80000"/>
              </a:lnSpc>
              <a:spcBef>
                <a:spcPct val="0"/>
              </a:spcBef>
              <a:defRPr/>
            </a:pPr>
            <a:r>
              <a:rPr lang="en-US" dirty="0">
                <a:latin typeface="Open Sans"/>
              </a:rPr>
              <a:t>Depending on the nature of the energy planning effort, these steps may be modified, may overlap, or may be done in different levels of detail.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10;gb649170e4b_0_77:notes">
            <a:extLst>
              <a:ext uri="{FF2B5EF4-FFF2-40B4-BE49-F238E27FC236}">
                <a16:creationId xmlns:a16="http://schemas.microsoft.com/office/drawing/2014/main" id="{1DC09EB2-77C5-4360-9C8C-C4DE6A3584A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0722" name="Google Shape;111;gb649170e4b_0_77:notes">
            <a:extLst>
              <a:ext uri="{FF2B5EF4-FFF2-40B4-BE49-F238E27FC236}">
                <a16:creationId xmlns:a16="http://schemas.microsoft.com/office/drawing/2014/main" id="{2563FE7A-0515-4788-93C0-14B55AC18EA3}"/>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r>
              <a:rPr lang="en-US" dirty="0">
                <a:latin typeface="Open Sans"/>
              </a:rPr>
              <a:t>In this course, the key steps in energy system analysis are considered to be:</a:t>
            </a:r>
            <a:endParaRPr lang="en-GB" altLang="en-US" dirty="0">
              <a:latin typeface="Open Sans"/>
            </a:endParaRPr>
          </a:p>
          <a:p>
            <a:r>
              <a:rPr lang="en-US" dirty="0">
                <a:latin typeface="Open Sans"/>
              </a:rPr>
              <a:t>Economic growth analysis: economic growth is a key driving parameter which creates both increasing energy demand. This happens as a result of increasing availability of services such as access to health, education, transport and improved standards of living, and increasing technological and infrastructure development which creates tools for meeting this increasing demand. On the other hand, energy provision is a key enabler for economic growth. </a:t>
            </a:r>
          </a:p>
          <a:p>
            <a:r>
              <a:rPr lang="en-US" dirty="0">
                <a:latin typeface="Open Sans"/>
              </a:rPr>
              <a:t>Energy demand analysis: the whole energy system is designed for meeting energy demand. The analysis of energy demand considers the overall magnitude of demand, the forms of energy demanded such as oil, electricity and heat, and the distribution of demand in urban and rural territories. This analysis is key to performing energy system analysis. </a:t>
            </a:r>
          </a:p>
          <a:p>
            <a:r>
              <a:rPr lang="en-US" dirty="0">
                <a:latin typeface="Open Sans"/>
              </a:rPr>
              <a:t>Energy supply strategy analysis: energy supply is the link between energy sources and energy consumption. Modelling different options for sourcing and transporting energy is key for energy system analysis and energy planning.</a:t>
            </a:r>
          </a:p>
          <a:p>
            <a:pPr>
              <a:spcBef>
                <a:spcPct val="0"/>
              </a:spcBef>
            </a:pPr>
            <a:r>
              <a:rPr lang="en-US" dirty="0"/>
              <a:t>All other components of energy system analysis can be considered important depending on the context.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F2B297CD-67F7-9846-ACBB-1B081212DAE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42C1464-89D6-394C-B1F8-77EB1319C4FD}"/>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In the second mini-lecture we will now look in more detail at the steps of economic growth analysis and energy demand analysis.</a:t>
            </a:r>
            <a:endParaRPr lang="en-US" dirty="0">
              <a:latin typeface="Open Sans"/>
            </a:endParaRPr>
          </a:p>
          <a:p>
            <a:r>
              <a:rPr lang="en-GB" dirty="0">
                <a:latin typeface="Open Sans"/>
              </a:rPr>
              <a:t>The Economic Growth Analysis forms the basis of the planning effort. The need for energy will depend heavily on the level of growth that is anticipated.  This step includes consideration of population growth, economic development, and structural changes in both the economy and demography. The way the economy grows, the driving factors of that growth, and the specificities of growth in a country are important to know.</a:t>
            </a:r>
            <a:endParaRPr lang="en-US" dirty="0">
              <a:latin typeface="Open Sans"/>
            </a:endParaRPr>
          </a:p>
          <a:p>
            <a:r>
              <a:rPr lang="en-GB" dirty="0">
                <a:latin typeface="Open Sans"/>
              </a:rPr>
              <a:t> </a:t>
            </a:r>
          </a:p>
          <a:p>
            <a:r>
              <a:rPr lang="en-GB" dirty="0">
                <a:latin typeface="Open Sans"/>
              </a:rPr>
              <a:t>Population and income are the two most powerful driving forces for energy demand. More people with more means will cause increasing energy consumption. </a:t>
            </a:r>
          </a:p>
          <a:p>
            <a:r>
              <a:rPr lang="en-GB" dirty="0">
                <a:latin typeface="Open Sans"/>
              </a:rPr>
              <a:t>Since 1990 the world population has increased by 2.5 billion to 7.8 billion people. This is expected to rise to 9.8 billion by 2050. </a:t>
            </a:r>
          </a:p>
          <a:p>
            <a:r>
              <a:rPr lang="en-GB" dirty="0">
                <a:latin typeface="Open Sans"/>
              </a:rPr>
              <a:t>At the same time, there is a rapid growth of low- and middle-income economies. The population growth rate is decreasing but the income growth rate is increasing. This is great news as the standards of living increase so that humans can live longer and healthier lives. But this increase in energy demand must be planned for and accommodated. </a:t>
            </a:r>
          </a:p>
          <a:p>
            <a:r>
              <a:rPr lang="en-GB" dirty="0">
                <a:latin typeface="Open Sans"/>
              </a:rPr>
              <a:t>Economic growth and energy demand are linked by the energy intensity, in units of energy per unit of G.D.P.. We need to decouple G.D.P. and energy use, such that energy demand grows slower than the world's G.D.P.. According to reference 1, the world energy intensity per unit of G.D.P. fell by 36.8 percent between 1990 and 2019.  </a:t>
            </a:r>
          </a:p>
          <a:p>
            <a:endParaRPr lang="en-US" dirty="0"/>
          </a:p>
          <a:p>
            <a:pPr>
              <a:spcBef>
                <a:spcPct val="0"/>
              </a:spcBef>
            </a:pPr>
            <a:endParaRPr lang="en-GB" altLang="en-US" sz="1100" dirty="0"/>
          </a:p>
        </p:txBody>
      </p:sp>
    </p:spTree>
    <p:extLst>
      <p:ext uri="{BB962C8B-B14F-4D97-AF65-F5344CB8AC3E}">
        <p14:creationId xmlns:p14="http://schemas.microsoft.com/office/powerpoint/2010/main" val="499086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Google Shape;336;gb649170e4b_0_149:notes">
            <a:extLst>
              <a:ext uri="{FF2B5EF4-FFF2-40B4-BE49-F238E27FC236}">
                <a16:creationId xmlns:a16="http://schemas.microsoft.com/office/drawing/2014/main" id="{4C87240D-80F4-4E60-8C99-BE59DF5A1AC3}"/>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8914" name="Google Shape;337;gb649170e4b_0_149:notes">
            <a:extLst>
              <a:ext uri="{FF2B5EF4-FFF2-40B4-BE49-F238E27FC236}">
                <a16:creationId xmlns:a16="http://schemas.microsoft.com/office/drawing/2014/main" id="{606E7E86-D5CE-4C1E-BFA7-9473A22A1802}"/>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Using economic growth analysis, the energy planner can:</a:t>
            </a:r>
            <a:endParaRPr lang="en-US" dirty="0">
              <a:latin typeface="Open Sans"/>
            </a:endParaRPr>
          </a:p>
          <a:p>
            <a:pPr marL="171450" indent="-171450">
              <a:buFont typeface="Arial"/>
              <a:buChar char="•"/>
            </a:pPr>
            <a:r>
              <a:rPr lang="en-US" dirty="0">
                <a:latin typeface="Open Sans"/>
              </a:rPr>
              <a:t>Determine the levels and patterns of growth for both the economy and the population. Where in the country is population and economic growth expected? How do population and economic growth impact energy demand and supply?</a:t>
            </a:r>
            <a:endParaRPr lang="en-GB" dirty="0">
              <a:latin typeface="Open Sans"/>
            </a:endParaRPr>
          </a:p>
          <a:p>
            <a:pPr marL="171450" indent="-171450">
              <a:buFont typeface="Arial"/>
              <a:buChar char="•"/>
            </a:pPr>
            <a:r>
              <a:rPr lang="en-US" dirty="0">
                <a:latin typeface="Open Sans"/>
              </a:rPr>
              <a:t>The energy planner can also define growth goals and objectives. The growth objectives will impact energy system requirements, and energy system development will act as an enabler for the growth objectives. This interdependence needs to be considered in energy system analysis. </a:t>
            </a:r>
            <a:endParaRPr lang="en-GB" dirty="0">
              <a:latin typeface="Open Sans"/>
            </a:endParaRPr>
          </a:p>
          <a:p>
            <a:pPr marL="171450" indent="-171450">
              <a:buFont typeface="Arial"/>
              <a:buChar char="•"/>
            </a:pPr>
            <a:r>
              <a:rPr lang="en-US" dirty="0">
                <a:latin typeface="Open Sans"/>
              </a:rPr>
              <a:t>The analysis can also help determine a Development Policy. The national or international development policy will impact where the energy planner should focus their efforts. If a policy aims to enable the economic development of a specific region, reliable energy supply needs to be available.</a:t>
            </a:r>
            <a:endParaRPr lang="en-GB" dirty="0">
              <a:latin typeface="Open Sans"/>
            </a:endParaRPr>
          </a:p>
          <a:p>
            <a:pPr marL="171450" indent="-171450">
              <a:buFont typeface="Arial"/>
              <a:buChar char="•"/>
            </a:pPr>
            <a:r>
              <a:rPr lang="en-US" dirty="0">
                <a:latin typeface="Open Sans"/>
              </a:rPr>
              <a:t>Finally, the analysis can help the energy planner understand what social or cultural issues are affecting current and future energy systems. This includes cultural habits in terms of household structure, transport, cooking, heating, cooling, and so on. Are all the population ready to take up new energy technologies? How can public acceptance be facilitated? How can the energy planner best fit existing social and cultural patterns?</a:t>
            </a:r>
            <a:endParaRPr lang="en-GB" dirty="0">
              <a:latin typeface="Open Sans"/>
            </a:endParaRPr>
          </a:p>
          <a:p>
            <a:r>
              <a:rPr lang="en-GB" dirty="0">
                <a:latin typeface="Open Sans"/>
              </a:rPr>
              <a:t> </a:t>
            </a:r>
          </a:p>
          <a:p>
            <a:pPr>
              <a:spcBef>
                <a:spcPct val="0"/>
              </a:spcBef>
            </a:pPr>
            <a:r>
              <a:rPr lang="en-GB" dirty="0">
                <a:latin typeface="Open Sans"/>
              </a:rPr>
              <a:t>All these criteria are uncertain. The energy planner cannot use a single input and expect to obtain robust results. The use of scenarios in economic analysis seeks to develop projections of overall growth. Understanding the sensitivity of the energy system to different economic growth inputs is key to informing policymakers of the potential range of impacts of their policies. We will get back to scenarios later.</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smtClean="0">
                <a:latin typeface="Open Sans" panose="020B0606030504020204" pitchFamily="34" charset="0"/>
              </a:rPr>
              <a:pPr fontAlgn="auto">
                <a:spcBef>
                  <a:spcPts val="0"/>
                </a:spcBef>
                <a:spcAft>
                  <a:spcPts val="0"/>
                </a:spcAft>
                <a:defRPr/>
              </a:pPr>
              <a:t>‹#›</a:t>
            </a:fld>
            <a:endParaRPr lang="en-US">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defRPr>
            </a:lvl1pPr>
          </a:lstStyle>
          <a:p>
            <a:pPr>
              <a:defRPr/>
            </a:pPr>
            <a:fld id="{BDFEE2A0-BA75-462B-B84F-D59CFC4AC0FD}" type="datetimeFigureOut">
              <a:rPr lang="en-US"/>
              <a:pPr>
                <a:defRPr/>
              </a:pPr>
              <a:t>3/12/21</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a:lvl1pPr>
          </a:lstStyle>
          <a:p>
            <a:pPr>
              <a:defRPr/>
            </a:pPr>
            <a:fld id="{4C6DC744-E759-4962-8640-6AB34CAFCB69}" type="datetimeFigureOut">
              <a:rPr lang="en-US"/>
              <a:pPr>
                <a:defRPr/>
              </a:pPr>
              <a:t>3/12/21</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a:lvl1pPr>
          </a:lstStyle>
          <a:p>
            <a:pPr>
              <a:defRPr/>
            </a:pPr>
            <a:fld id="{E867B7FD-D951-4D33-93CE-49DE56FE269A}" type="slidenum">
              <a:rPr lang="en-US"/>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a:lvl1pPr>
          </a:lstStyle>
          <a:p>
            <a:pPr>
              <a:defRPr/>
            </a:pPr>
            <a:fld id="{5D00AA64-8024-406E-8F7F-61C410ADA5CC}" type="datetimeFigureOut">
              <a:rPr lang="en-US"/>
              <a:pPr>
                <a:defRPr/>
              </a:pPr>
              <a:t>3/12/21</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a:lvl1pPr>
          </a:lstStyle>
          <a:p>
            <a:pPr>
              <a:defRPr/>
            </a:pPr>
            <a:fld id="{2FC186E6-F826-4A18-97DA-F9A2F193E2A1}" type="slidenum">
              <a:rPr lang="en-US"/>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a:lvl1pPr>
          </a:lstStyle>
          <a:p>
            <a:pPr>
              <a:defRPr/>
            </a:pPr>
            <a:fld id="{8C59BBF9-74D1-4EA9-8847-0C90DD0D1EB4}" type="datetimeFigureOut">
              <a:rPr lang="en-US"/>
              <a:pPr>
                <a:defRPr/>
              </a:pPr>
              <a:t>3/12/21</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a:lvl1pPr>
          </a:lstStyle>
          <a:p>
            <a:pPr>
              <a:defRPr/>
            </a:pPr>
            <a:fld id="{2C0E4B7E-050E-4CEC-8A24-7412036FB675}" type="slidenum">
              <a:rPr lang="en-US"/>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a:lvl1pPr>
          </a:lstStyle>
          <a:p>
            <a:pPr>
              <a:defRPr/>
            </a:pPr>
            <a:fld id="{7F3D7FF6-97A2-432E-8101-99E11A739477}" type="datetimeFigureOut">
              <a:rPr lang="en-US"/>
              <a:pPr>
                <a:defRPr/>
              </a:pPr>
              <a:t>3/12/21</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a:lvl1pPr>
          </a:lstStyle>
          <a:p>
            <a:pPr>
              <a:defRPr/>
            </a:pPr>
            <a:fld id="{B140C725-9315-4FAE-8470-E7079EE5FB65}" type="slidenum">
              <a:rPr lang="en-US"/>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a:latin typeface="Open Sans"/>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a:latin typeface="Open Sans"/>
            </a:endParaRPr>
          </a:p>
        </p:txBody>
      </p:sp>
      <p:sp>
        <p:nvSpPr>
          <p:cNvPr id="3" name="Content Placeholder 2"/>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7B88A716-CD3D-4843-93F1-1F683A7905A2}" type="datetimeFigureOut">
              <a:rPr lang="en-US"/>
              <a:pPr>
                <a:defRPr/>
              </a:pPr>
              <a:t>3/12/21</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defRPr>
            </a:lvl1pPr>
          </a:lstStyle>
          <a:p>
            <a:pPr>
              <a:defRPr/>
            </a:pPr>
            <a:fld id="{47E19023-B420-4766-B188-5B81DB68248C}" type="slidenum">
              <a:rPr lang="en-US"/>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1">
              <a:solidFill>
                <a:schemeClr val="accent5">
                  <a:lumMod val="60000"/>
                  <a:lumOff val="40000"/>
                </a:schemeClr>
              </a:solidFill>
              <a:latin typeface="Open Sans"/>
              <a:cs typeface="Calibri" panose="020F0502020204030204"/>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a:t>Click to edit Master title style</a:t>
            </a:r>
            <a:endParaRPr lang="en-US"/>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A32E54A4-AC34-480D-8CF5-5A8173F9FFA0}" type="datetimeFigureOut">
              <a:rPr lang="en-US"/>
              <a:pPr>
                <a:defRPr/>
              </a:pPr>
              <a:t>3/12/21</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defRPr>
            </a:lvl1pPr>
          </a:lstStyle>
          <a:p>
            <a:pPr>
              <a:defRPr/>
            </a:pPr>
            <a:fld id="{61732825-D4E8-42F0-80DC-E3500B69BD1F}" type="slidenum">
              <a:rPr lang="en-US"/>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a:lvl1pPr>
          </a:lstStyle>
          <a:p>
            <a:pPr>
              <a:defRPr/>
            </a:pPr>
            <a:fld id="{29CC1C8A-829F-486A-9222-1930C2A4A234}" type="datetimeFigureOut">
              <a:rPr lang="en-US"/>
              <a:pPr>
                <a:defRPr/>
              </a:pPr>
              <a:t>3/12/21</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a:lvl1pPr>
          </a:lstStyle>
          <a:p>
            <a:pPr>
              <a:defRPr/>
            </a:pPr>
            <a:fld id="{51A0B8CC-343E-42DA-8E2A-FCFD82EDF053}" type="slidenum">
              <a:rPr lang="en-US"/>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a:lvl1pPr>
          </a:lstStyle>
          <a:p>
            <a:pPr>
              <a:defRPr/>
            </a:pPr>
            <a:fld id="{055D33A7-DC55-468F-BB04-51BAA9E80EEE}" type="datetimeFigureOut">
              <a:rPr lang="en-US"/>
              <a:pPr>
                <a:defRPr/>
              </a:pPr>
              <a:t>3/12/21</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a:lvl1pPr>
          </a:lstStyle>
          <a:p>
            <a:pPr>
              <a:defRPr/>
            </a:pPr>
            <a:fld id="{0CD65B42-BBDD-4606-B48F-BADA23212FF8}" type="slidenum">
              <a:rPr lang="en-US"/>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a:lvl1pPr>
          </a:lstStyle>
          <a:p>
            <a:pPr>
              <a:defRPr/>
            </a:pPr>
            <a:fld id="{600B5346-6676-4D1F-8813-5334D50A5F8F}" type="datetimeFigureOut">
              <a:rPr lang="en-US"/>
              <a:pPr>
                <a:defRPr/>
              </a:pPr>
              <a:t>3/12/21</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a:lvl1pPr>
          </a:lstStyle>
          <a:p>
            <a:pPr>
              <a:defRPr/>
            </a:pPr>
            <a:fld id="{E1F6B351-3C93-44C3-8C57-39E9F399D429}" type="slidenum">
              <a:rPr lang="en-US"/>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a:lvl1pPr>
          </a:lstStyle>
          <a:p>
            <a:pPr>
              <a:defRPr/>
            </a:pPr>
            <a:fld id="{DD1FCBAA-8979-4529-BD81-75B0E5C28C34}" type="datetimeFigureOut">
              <a:rPr lang="en-US"/>
              <a:pPr>
                <a:defRPr/>
              </a:pPr>
              <a:t>3/12/21</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a:lvl1pPr>
          </a:lstStyle>
          <a:p>
            <a:pPr>
              <a:defRPr/>
            </a:pPr>
            <a:fld id="{378235DA-E438-4A8C-8420-EFC0B04DF2A4}" type="slidenum">
              <a:rPr lang="en-US"/>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a:lvl1pPr>
          </a:lstStyle>
          <a:p>
            <a:pPr>
              <a:defRPr/>
            </a:pPr>
            <a:fld id="{A07D6DFC-3332-4E84-87C0-5ACB4C3D343B}" type="datetimeFigureOut">
              <a:rPr lang="en-US"/>
              <a:pPr>
                <a:defRPr/>
              </a:pPr>
              <a:t>3/12/21</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a:lvl1pPr>
          </a:lstStyle>
          <a:p>
            <a:pPr>
              <a:defRPr/>
            </a:pPr>
            <a:fld id="{15FAC9FB-9D01-4809-9F2F-D597455790DA}" type="slidenum">
              <a:rPr lang="en-US"/>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a:pPr>
                <a:defRPr/>
              </a:pPr>
              <a:t>3/12/21</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diagramData" Target="../diagrams/data3.xml"/><Relationship Id="rId12" Type="http://schemas.openxmlformats.org/officeDocument/2006/relationships/image" Target="../media/image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chart" Target="../charts/chart2.xml"/><Relationship Id="rId11" Type="http://schemas.microsoft.com/office/2007/relationships/diagramDrawing" Target="../diagrams/drawing3.xml"/><Relationship Id="rId5" Type="http://schemas.openxmlformats.org/officeDocument/2006/relationships/chart" Target="../charts/chart1.xml"/><Relationship Id="rId10" Type="http://schemas.openxmlformats.org/officeDocument/2006/relationships/diagramColors" Target="../diagrams/colors3.xml"/><Relationship Id="rId4" Type="http://schemas.openxmlformats.org/officeDocument/2006/relationships/notesSlide" Target="../notesSlides/notesSlide10.xml"/><Relationship Id="rId9"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slideLayout" Target="../slideLayouts/slideLayout2.xml"/><Relationship Id="rId7" Type="http://schemas.openxmlformats.org/officeDocument/2006/relationships/diagramData" Target="../diagrams/data4.xml"/><Relationship Id="rId12" Type="http://schemas.openxmlformats.org/officeDocument/2006/relationships/image" Target="../media/image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png"/><Relationship Id="rId11" Type="http://schemas.microsoft.com/office/2007/relationships/diagramDrawing" Target="../diagrams/drawing4.xml"/><Relationship Id="rId5" Type="http://schemas.openxmlformats.org/officeDocument/2006/relationships/image" Target="../media/image9.png"/><Relationship Id="rId10" Type="http://schemas.openxmlformats.org/officeDocument/2006/relationships/diagramColors" Target="../diagrams/colors4.xml"/><Relationship Id="rId4" Type="http://schemas.openxmlformats.org/officeDocument/2006/relationships/notesSlide" Target="../notesSlides/notesSlide11.xml"/><Relationship Id="rId9"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4.png"/><Relationship Id="rId4" Type="http://schemas.openxmlformats.org/officeDocument/2006/relationships/notesSlide" Target="../notesSlides/notesSlide12.xml"/><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3" Type="http://schemas.openxmlformats.org/officeDocument/2006/relationships/hyperlink" Target="http://applewebdata/DB778757-182F-499F-BE81-6BDF32279AA8#_ftnref1"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yearbook.enerdata.net/total-energy/world-energy-intensity-gdp-data.html" TargetMode="Externa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4.png"/><Relationship Id="rId4" Type="http://schemas.openxmlformats.org/officeDocument/2006/relationships/notesSlide" Target="../notesSlides/notesSlide14.xml"/><Relationship Id="rId9" Type="http://schemas.microsoft.com/office/2007/relationships/diagramDrawing" Target="../diagrams/drawing6.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4.png"/><Relationship Id="rId4" Type="http://schemas.openxmlformats.org/officeDocument/2006/relationships/notesSlide" Target="../notesSlides/notesSlide15.xml"/><Relationship Id="rId9" Type="http://schemas.microsoft.com/office/2007/relationships/diagramDrawing" Target="../diagrams/drawing7.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4.png"/><Relationship Id="rId4" Type="http://schemas.openxmlformats.org/officeDocument/2006/relationships/notesSlide" Target="../notesSlides/notesSlide16.xml"/><Relationship Id="rId9" Type="http://schemas.microsoft.com/office/2007/relationships/diagramDrawing" Target="../diagrams/drawing8.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diagramQuickStyle" Target="../diagrams/quickStyle9.xml"/><Relationship Id="rId12" Type="http://schemas.openxmlformats.org/officeDocument/2006/relationships/image" Target="../media/image13.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diagramLayout" Target="../diagrams/layout9.xml"/><Relationship Id="rId11" Type="http://schemas.openxmlformats.org/officeDocument/2006/relationships/image" Target="../media/image12.png"/><Relationship Id="rId5" Type="http://schemas.openxmlformats.org/officeDocument/2006/relationships/diagramData" Target="../diagrams/data9.xml"/><Relationship Id="rId10" Type="http://schemas.openxmlformats.org/officeDocument/2006/relationships/image" Target="../media/image11.png"/><Relationship Id="rId4" Type="http://schemas.openxmlformats.org/officeDocument/2006/relationships/notesSlide" Target="../notesSlides/notesSlide17.xml"/><Relationship Id="rId9" Type="http://schemas.microsoft.com/office/2007/relationships/diagramDrawing" Target="../diagrams/drawing9.xml"/><Relationship Id="rId1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xml"/><Relationship Id="rId7" Type="http://schemas.openxmlformats.org/officeDocument/2006/relationships/diagramQuickStyle" Target="../diagrams/quickStyle10.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4.png"/><Relationship Id="rId4" Type="http://schemas.openxmlformats.org/officeDocument/2006/relationships/notesSlide" Target="../notesSlides/notesSlide18.xml"/><Relationship Id="rId9" Type="http://schemas.microsoft.com/office/2007/relationships/diagramDrawing" Target="../diagrams/drawing10.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forbes.com/sites/rrapier/2020/06/20/bp-review-new-highs-in-global-energy-consumption-and-carbon-emissions-in-2019/" TargetMode="External"/><Relationship Id="rId4" Type="http://schemas.openxmlformats.org/officeDocument/2006/relationships/hyperlink" Target="http://applewebdata/D09D8296-DE42-473A-9046-B3F97FE00320#_ftnref1"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xml"/><Relationship Id="rId7" Type="http://schemas.openxmlformats.org/officeDocument/2006/relationships/diagramQuickStyle" Target="../diagrams/quickStyle11.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4.png"/><Relationship Id="rId4" Type="http://schemas.openxmlformats.org/officeDocument/2006/relationships/notesSlide" Target="../notesSlides/notesSlide20.xml"/><Relationship Id="rId9" Type="http://schemas.microsoft.com/office/2007/relationships/diagramDrawing" Target="../diagrams/drawing11.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slideLayout" Target="../slideLayouts/slideLayout2.xml"/><Relationship Id="rId7" Type="http://schemas.openxmlformats.org/officeDocument/2006/relationships/diagramLayout" Target="../diagrams/layout1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diagramData" Target="../diagrams/data12.xml"/><Relationship Id="rId11" Type="http://schemas.openxmlformats.org/officeDocument/2006/relationships/image" Target="../media/image4.png"/><Relationship Id="rId5" Type="http://schemas.openxmlformats.org/officeDocument/2006/relationships/image" Target="../media/image9.png"/><Relationship Id="rId10" Type="http://schemas.microsoft.com/office/2007/relationships/diagramDrawing" Target="../diagrams/drawing12.xml"/><Relationship Id="rId4" Type="http://schemas.openxmlformats.org/officeDocument/2006/relationships/notesSlide" Target="../notesSlides/notesSlide21.xml"/><Relationship Id="rId9" Type="http://schemas.openxmlformats.org/officeDocument/2006/relationships/diagramColors" Target="../diagrams/colors12.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diagramQuickStyle" Target="../diagrams/quickStyle13.xml"/><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diagramLayout" Target="../diagrams/layout13.xml"/><Relationship Id="rId2" Type="http://schemas.openxmlformats.org/officeDocument/2006/relationships/audio" Target="../media/media20.mp3"/><Relationship Id="rId16" Type="http://schemas.openxmlformats.org/officeDocument/2006/relationships/image" Target="../media/image4.png"/><Relationship Id="rId1" Type="http://schemas.microsoft.com/office/2007/relationships/media" Target="../media/media20.mp3"/><Relationship Id="rId6" Type="http://schemas.openxmlformats.org/officeDocument/2006/relationships/image" Target="../media/image17.png"/><Relationship Id="rId11" Type="http://schemas.openxmlformats.org/officeDocument/2006/relationships/diagramData" Target="../diagrams/data13.xml"/><Relationship Id="rId5" Type="http://schemas.openxmlformats.org/officeDocument/2006/relationships/image" Target="../media/image16.png"/><Relationship Id="rId15" Type="http://schemas.microsoft.com/office/2007/relationships/diagramDrawing" Target="../diagrams/drawing13.xml"/><Relationship Id="rId10" Type="http://schemas.openxmlformats.org/officeDocument/2006/relationships/image" Target="../media/image21.png"/><Relationship Id="rId4" Type="http://schemas.openxmlformats.org/officeDocument/2006/relationships/notesSlide" Target="../notesSlides/notesSlide22.xml"/><Relationship Id="rId9" Type="http://schemas.openxmlformats.org/officeDocument/2006/relationships/image" Target="../media/image20.png"/><Relationship Id="rId14" Type="http://schemas.openxmlformats.org/officeDocument/2006/relationships/diagramColors" Target="../diagrams/colors13.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2.xml"/><Relationship Id="rId7" Type="http://schemas.openxmlformats.org/officeDocument/2006/relationships/diagramQuickStyle" Target="../diagrams/quickStyle14.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diagramLayout" Target="../diagrams/layout14.xml"/><Relationship Id="rId5" Type="http://schemas.openxmlformats.org/officeDocument/2006/relationships/diagramData" Target="../diagrams/data14.xml"/><Relationship Id="rId10" Type="http://schemas.openxmlformats.org/officeDocument/2006/relationships/image" Target="../media/image4.png"/><Relationship Id="rId4" Type="http://schemas.openxmlformats.org/officeDocument/2006/relationships/notesSlide" Target="../notesSlides/notesSlide23.xml"/><Relationship Id="rId9" Type="http://schemas.microsoft.com/office/2007/relationships/diagramDrawing" Target="../diagrams/drawing14.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slideLayout" Target="../slideLayouts/slideLayout2.xml"/><Relationship Id="rId7" Type="http://schemas.openxmlformats.org/officeDocument/2006/relationships/diagramQuickStyle" Target="../diagrams/quickStyle15.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4.png"/><Relationship Id="rId4" Type="http://schemas.openxmlformats.org/officeDocument/2006/relationships/notesSlide" Target="../notesSlides/notesSlide24.xml"/><Relationship Id="rId9" Type="http://schemas.microsoft.com/office/2007/relationships/diagramDrawing" Target="../diagrams/drawing15.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hyperlink" Target="https://www.open.edu/openlearncreate/mod/quiz/view.php?id=173944"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diagramData" Target="../diagrams/data2.xml"/><Relationship Id="rId11" Type="http://schemas.openxmlformats.org/officeDocument/2006/relationships/image" Target="../media/image4.png"/><Relationship Id="rId5" Type="http://schemas.openxmlformats.org/officeDocument/2006/relationships/image" Target="../media/image7.png"/><Relationship Id="rId10" Type="http://schemas.microsoft.com/office/2007/relationships/diagramDrawing" Target="../diagrams/drawing2.xml"/><Relationship Id="rId4" Type="http://schemas.openxmlformats.org/officeDocument/2006/relationships/notesSlide" Target="../notesSlides/notesSlide9.xml"/><Relationship Id="rId9"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721DA697-CAE0-4CE5-967C-6975847EAFBE}"/>
              </a:ext>
            </a:extLst>
          </p:cNvPr>
          <p:cNvPicPr>
            <a:picLocks noChangeAspect="1"/>
          </p:cNvPicPr>
          <p:nvPr/>
        </p:nvPicPr>
        <p:blipFill>
          <a:blip r:embed="rId5"/>
          <a:stretch>
            <a:fillRect/>
          </a:stretch>
        </p:blipFill>
        <p:spPr>
          <a:xfrm>
            <a:off x="0" y="0"/>
            <a:ext cx="12192000" cy="6858108"/>
          </a:xfrm>
          <a:prstGeom prst="rect">
            <a:avLst/>
          </a:prstGeom>
        </p:spPr>
      </p:pic>
      <p:sp>
        <p:nvSpPr>
          <p:cNvPr id="5" name="TextBox 3">
            <a:extLst>
              <a:ext uri="{FF2B5EF4-FFF2-40B4-BE49-F238E27FC236}">
                <a16:creationId xmlns:a16="http://schemas.microsoft.com/office/drawing/2014/main" id="{1B1B97D1-A975-476C-A2EB-0ABD531E195B}"/>
              </a:ext>
            </a:extLst>
          </p:cNvPr>
          <p:cNvSpPr txBox="1"/>
          <p:nvPr/>
        </p:nvSpPr>
        <p:spPr>
          <a:xfrm>
            <a:off x="599330" y="3501009"/>
            <a:ext cx="7211436" cy="2800767"/>
          </a:xfrm>
          <a:prstGeom prst="rect">
            <a:avLst/>
          </a:prstGeom>
          <a:noFill/>
        </p:spPr>
        <p:txBody>
          <a:bodyPr wrap="square" lIns="91440" tIns="45720" rIns="91440" bIns="45720" rtlCol="0" anchor="b">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2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OVERVIEW OF ENERGY PLANNING AND ENERGY SYSTEM ANALYSIS</a:t>
            </a:r>
          </a:p>
        </p:txBody>
      </p:sp>
      <p:sp>
        <p:nvSpPr>
          <p:cNvPr id="6" name="TextBox 1">
            <a:extLst>
              <a:ext uri="{FF2B5EF4-FFF2-40B4-BE49-F238E27FC236}">
                <a16:creationId xmlns:a16="http://schemas.microsoft.com/office/drawing/2014/main" id="{B2F305BA-D1FA-4620-8DD1-2A25CCBBEACF}"/>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7" name="TextBox 6">
            <a:extLst>
              <a:ext uri="{FF2B5EF4-FFF2-40B4-BE49-F238E27FC236}">
                <a16:creationId xmlns:a16="http://schemas.microsoft.com/office/drawing/2014/main" id="{EB6EF50A-65B9-3C4A-A2F2-B8A8AB81AE83}"/>
              </a:ext>
            </a:extLst>
          </p:cNvPr>
          <p:cNvSpPr txBox="1"/>
          <p:nvPr/>
        </p:nvSpPr>
        <p:spPr>
          <a:xfrm>
            <a:off x="599330" y="3243455"/>
            <a:ext cx="1777142"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&amp; MAED</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8" name="Oval 7">
            <a:extLst>
              <a:ext uri="{FF2B5EF4-FFF2-40B4-BE49-F238E27FC236}">
                <a16:creationId xmlns:a16="http://schemas.microsoft.com/office/drawing/2014/main" id="{385244C8-240D-A449-94D8-EA918F5DC929}"/>
              </a:ext>
            </a:extLst>
          </p:cNvPr>
          <p:cNvSpPr/>
          <p:nvPr/>
        </p:nvSpPr>
        <p:spPr>
          <a:xfrm>
            <a:off x="7203578" y="38577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7_Lecture2_Slide1.mp3" descr="Track7_Lecture2_Slide1.mp3">
            <a:hlinkClick r:id="" action="ppaction://media"/>
            <a:extLst>
              <a:ext uri="{FF2B5EF4-FFF2-40B4-BE49-F238E27FC236}">
                <a16:creationId xmlns:a16="http://schemas.microsoft.com/office/drawing/2014/main" id="{0D9DCA1B-8C7B-7749-8D55-0B33152B56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74943" y="3929117"/>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 name="Chart 73">
            <a:extLst>
              <a:ext uri="{FF2B5EF4-FFF2-40B4-BE49-F238E27FC236}">
                <a16:creationId xmlns:a16="http://schemas.microsoft.com/office/drawing/2014/main" id="{8D4587C9-5493-431F-9D9F-96991AAC7428}"/>
              </a:ext>
            </a:extLst>
          </p:cNvPr>
          <p:cNvGraphicFramePr>
            <a:graphicFrameLocks/>
          </p:cNvGraphicFramePr>
          <p:nvPr>
            <p:extLst>
              <p:ext uri="{D42A27DB-BD31-4B8C-83A1-F6EECF244321}">
                <p14:modId xmlns:p14="http://schemas.microsoft.com/office/powerpoint/2010/main" val="3195641266"/>
              </p:ext>
            </p:extLst>
          </p:nvPr>
        </p:nvGraphicFramePr>
        <p:xfrm>
          <a:off x="645890" y="4310606"/>
          <a:ext cx="3405166" cy="2092152"/>
        </p:xfrm>
        <a:graphic>
          <a:graphicData uri="http://schemas.openxmlformats.org/drawingml/2006/chart">
            <c:chart xmlns:c="http://schemas.openxmlformats.org/drawingml/2006/chart" xmlns:r="http://schemas.openxmlformats.org/officeDocument/2006/relationships" r:id="rId5"/>
          </a:graphicData>
        </a:graphic>
      </p:graphicFrame>
      <p:sp>
        <p:nvSpPr>
          <p:cNvPr id="39940" name="TextBox 1">
            <a:extLst>
              <a:ext uri="{FF2B5EF4-FFF2-40B4-BE49-F238E27FC236}">
                <a16:creationId xmlns:a16="http://schemas.microsoft.com/office/drawing/2014/main" id="{EAB44EFF-7FC1-4DDD-940E-920FF37FA697}"/>
              </a:ext>
            </a:extLst>
          </p:cNvPr>
          <p:cNvSpPr txBox="1">
            <a:spLocks noChangeArrowheads="1"/>
          </p:cNvSpPr>
          <p:nvPr/>
        </p:nvSpPr>
        <p:spPr bwMode="auto">
          <a:xfrm>
            <a:off x="1479021" y="4325790"/>
            <a:ext cx="13668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400" dirty="0"/>
              <a:t>Commercial</a:t>
            </a:r>
          </a:p>
          <a:p>
            <a:pPr eaLnBrk="1" hangingPunct="1">
              <a:lnSpc>
                <a:spcPct val="100000"/>
              </a:lnSpc>
              <a:spcBef>
                <a:spcPct val="0"/>
              </a:spcBef>
              <a:buFontTx/>
              <a:buNone/>
            </a:pPr>
            <a:r>
              <a:rPr lang="en-GB" altLang="en-US" sz="1400" dirty="0"/>
              <a:t>Household</a:t>
            </a:r>
          </a:p>
          <a:p>
            <a:pPr eaLnBrk="1" hangingPunct="1">
              <a:lnSpc>
                <a:spcPct val="100000"/>
              </a:lnSpc>
              <a:spcBef>
                <a:spcPct val="0"/>
              </a:spcBef>
              <a:buFontTx/>
              <a:buNone/>
            </a:pPr>
            <a:r>
              <a:rPr lang="en-GB" altLang="en-US" sz="1400" dirty="0"/>
              <a:t>Agriculture</a:t>
            </a:r>
          </a:p>
          <a:p>
            <a:pPr eaLnBrk="1" hangingPunct="1">
              <a:lnSpc>
                <a:spcPct val="100000"/>
              </a:lnSpc>
              <a:spcBef>
                <a:spcPct val="0"/>
              </a:spcBef>
              <a:buFontTx/>
              <a:buNone/>
            </a:pPr>
            <a:r>
              <a:rPr lang="en-GB" altLang="en-US" sz="1400" dirty="0"/>
              <a:t>Industry</a:t>
            </a:r>
          </a:p>
        </p:txBody>
      </p:sp>
      <p:graphicFrame>
        <p:nvGraphicFramePr>
          <p:cNvPr id="116" name="Chart 115">
            <a:extLst>
              <a:ext uri="{FF2B5EF4-FFF2-40B4-BE49-F238E27FC236}">
                <a16:creationId xmlns:a16="http://schemas.microsoft.com/office/drawing/2014/main" id="{93D6056C-2EEC-4609-9D12-1DD4CB45EFD9}"/>
              </a:ext>
            </a:extLst>
          </p:cNvPr>
          <p:cNvGraphicFramePr>
            <a:graphicFrameLocks/>
          </p:cNvGraphicFramePr>
          <p:nvPr>
            <p:extLst>
              <p:ext uri="{D42A27DB-BD31-4B8C-83A1-F6EECF244321}">
                <p14:modId xmlns:p14="http://schemas.microsoft.com/office/powerpoint/2010/main" val="3948081832"/>
              </p:ext>
            </p:extLst>
          </p:nvPr>
        </p:nvGraphicFramePr>
        <p:xfrm>
          <a:off x="4051056" y="4310606"/>
          <a:ext cx="3402000" cy="2095200"/>
        </p:xfrm>
        <a:graphic>
          <a:graphicData uri="http://schemas.openxmlformats.org/drawingml/2006/chart">
            <c:chart xmlns:c="http://schemas.openxmlformats.org/drawingml/2006/chart" xmlns:r="http://schemas.openxmlformats.org/officeDocument/2006/relationships" r:id="rId6"/>
          </a:graphicData>
        </a:graphic>
      </p:graphicFrame>
      <p:sp>
        <p:nvSpPr>
          <p:cNvPr id="39943" name="TextBox 116">
            <a:extLst>
              <a:ext uri="{FF2B5EF4-FFF2-40B4-BE49-F238E27FC236}">
                <a16:creationId xmlns:a16="http://schemas.microsoft.com/office/drawing/2014/main" id="{77C6E369-4D27-40A6-8D41-E165A54E70F8}"/>
              </a:ext>
            </a:extLst>
          </p:cNvPr>
          <p:cNvSpPr txBox="1">
            <a:spLocks noChangeArrowheads="1"/>
          </p:cNvSpPr>
          <p:nvPr/>
        </p:nvSpPr>
        <p:spPr bwMode="auto">
          <a:xfrm>
            <a:off x="4793802" y="4295845"/>
            <a:ext cx="1368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400" dirty="0"/>
              <a:t>Biomass</a:t>
            </a:r>
          </a:p>
          <a:p>
            <a:pPr eaLnBrk="1" hangingPunct="1">
              <a:lnSpc>
                <a:spcPct val="100000"/>
              </a:lnSpc>
              <a:spcBef>
                <a:spcPct val="0"/>
              </a:spcBef>
              <a:buFontTx/>
              <a:buNone/>
            </a:pPr>
            <a:r>
              <a:rPr lang="en-GB" altLang="en-US" sz="1400" dirty="0"/>
              <a:t>Renewables</a:t>
            </a:r>
          </a:p>
          <a:p>
            <a:pPr eaLnBrk="1" hangingPunct="1">
              <a:lnSpc>
                <a:spcPct val="100000"/>
              </a:lnSpc>
              <a:spcBef>
                <a:spcPct val="0"/>
              </a:spcBef>
              <a:buFontTx/>
              <a:buNone/>
            </a:pPr>
            <a:r>
              <a:rPr lang="en-GB" altLang="en-US" sz="1400" dirty="0"/>
              <a:t>Nuclear</a:t>
            </a:r>
          </a:p>
          <a:p>
            <a:pPr eaLnBrk="1" hangingPunct="1">
              <a:lnSpc>
                <a:spcPct val="100000"/>
              </a:lnSpc>
              <a:spcBef>
                <a:spcPct val="0"/>
              </a:spcBef>
              <a:buFontTx/>
              <a:buNone/>
            </a:pPr>
            <a:r>
              <a:rPr lang="en-GB" altLang="en-US" sz="1400" dirty="0"/>
              <a:t>Oil &amp; Gas</a:t>
            </a:r>
          </a:p>
        </p:txBody>
      </p:sp>
      <p:sp>
        <p:nvSpPr>
          <p:cNvPr id="39945" name="Slide Number Placeholder 5">
            <a:extLst>
              <a:ext uri="{FF2B5EF4-FFF2-40B4-BE49-F238E27FC236}">
                <a16:creationId xmlns:a16="http://schemas.microsoft.com/office/drawing/2014/main" id="{1D785145-533E-400F-9B67-700B956FED5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685800"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45C02815-A6FB-4771-985D-C93D6CDA61E9}"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10</a:t>
            </a:fld>
            <a:endParaRPr lang="en-US" altLang="en-US" sz="1400" b="1">
              <a:solidFill>
                <a:schemeClr val="bg1"/>
              </a:solidFill>
              <a:latin typeface="Open Sans ExtraBold"/>
              <a:ea typeface="Open Sans ExtraBold"/>
              <a:cs typeface="Open Sans ExtraBold"/>
            </a:endParaRPr>
          </a:p>
        </p:txBody>
      </p:sp>
      <p:sp>
        <p:nvSpPr>
          <p:cNvPr id="23" name="Google Shape;361;p23">
            <a:extLst>
              <a:ext uri="{FF2B5EF4-FFF2-40B4-BE49-F238E27FC236}">
                <a16:creationId xmlns:a16="http://schemas.microsoft.com/office/drawing/2014/main" id="{36765548-DCDE-4F1C-903E-005C3790C934}"/>
              </a:ext>
            </a:extLst>
          </p:cNvPr>
          <p:cNvSpPr txBox="1"/>
          <p:nvPr/>
        </p:nvSpPr>
        <p:spPr>
          <a:xfrm>
            <a:off x="911435" y="1507988"/>
            <a:ext cx="8532264" cy="2420937"/>
          </a:xfrm>
          <a:prstGeom prst="rect">
            <a:avLst/>
          </a:prstGeom>
          <a:noFill/>
          <a:ln>
            <a:noFill/>
          </a:ln>
        </p:spPr>
        <p:txBody>
          <a:bodyPr spcFirstLastPara="1" lIns="121900" tIns="60933" rIns="121900" bIns="60933" anchor="t"/>
          <a:lstStyle/>
          <a:p>
            <a:pPr eaLnBrk="1" fontAlgn="ctr" hangingPunct="1">
              <a:spcBef>
                <a:spcPts val="1000"/>
              </a:spcBef>
              <a:buClr>
                <a:srgbClr val="333333"/>
              </a:buClr>
              <a:buSzPts val="1600"/>
              <a:defRPr/>
            </a:pPr>
            <a:r>
              <a:rPr lang="en-GB" sz="2000" b="1" dirty="0">
                <a:solidFill>
                  <a:schemeClr val="accent5">
                    <a:lumMod val="60000"/>
                    <a:lumOff val="40000"/>
                  </a:schemeClr>
                </a:solidFill>
                <a:latin typeface="Open Sans"/>
                <a:ea typeface="+mn-lt"/>
                <a:cs typeface="+mn-lt"/>
              </a:rPr>
              <a:t>Translating economic growth into projections of energy demand</a:t>
            </a:r>
            <a:endParaRPr lang="en-US" sz="2000" b="1" dirty="0">
              <a:solidFill>
                <a:schemeClr val="accent5">
                  <a:lumMod val="60000"/>
                  <a:lumOff val="40000"/>
                </a:schemeClr>
              </a:solidFill>
              <a:latin typeface="Open Sans"/>
              <a:ea typeface="+mn-lt"/>
              <a:cs typeface="+mn-lt"/>
              <a:sym typeface="Calibri"/>
            </a:endParaRPr>
          </a:p>
          <a:p>
            <a:pPr marL="342900" indent="-342900" eaLnBrk="1" fontAlgn="ctr" hangingPunct="1">
              <a:spcBef>
                <a:spcPts val="500"/>
              </a:spcBef>
              <a:buClr>
                <a:srgbClr val="333333"/>
              </a:buClr>
              <a:buSzPts val="1600"/>
              <a:buFont typeface="Arial" panose="020B0604020202020204" pitchFamily="34" charset="0"/>
              <a:buChar char="•"/>
              <a:defRPr/>
            </a:pPr>
            <a:r>
              <a:rPr lang="en-US" sz="2000" dirty="0">
                <a:latin typeface="Open Sans"/>
                <a:ea typeface="Open Sans" panose="020B0606030504020204" pitchFamily="34" charset="0"/>
                <a:cs typeface="Open Sans" panose="020B0606030504020204" pitchFamily="34" charset="0"/>
                <a:sym typeface="Calibri"/>
              </a:rPr>
              <a:t>From the demand for different types of energy</a:t>
            </a:r>
            <a:endParaRPr lang="en-US" sz="2000" dirty="0">
              <a:latin typeface="Open Sans"/>
              <a:ea typeface="Open Sans" panose="020B0606030504020204" pitchFamily="34" charset="0"/>
              <a:cs typeface="Open Sans" panose="020B0606030504020204" pitchFamily="34" charset="0"/>
            </a:endParaRPr>
          </a:p>
          <a:p>
            <a:pPr marL="342900" indent="-342900" eaLnBrk="1" fontAlgn="ctr" hangingPunct="1">
              <a:spcBef>
                <a:spcPts val="500"/>
              </a:spcBef>
              <a:buClr>
                <a:srgbClr val="333333"/>
              </a:buClr>
              <a:buSzPts val="1600"/>
              <a:buFont typeface="Arial" panose="020B0604020202020204" pitchFamily="34" charset="0"/>
              <a:buChar char="•"/>
              <a:defRPr/>
            </a:pPr>
            <a:r>
              <a:rPr lang="en-US" sz="2000" dirty="0">
                <a:latin typeface="Open Sans"/>
                <a:ea typeface="Open Sans" panose="020B0606030504020204" pitchFamily="34" charset="0"/>
                <a:cs typeface="Open Sans" panose="020B0606030504020204" pitchFamily="34" charset="0"/>
                <a:sym typeface="Calibri"/>
              </a:rPr>
              <a:t>From the demand for different sectors</a:t>
            </a:r>
            <a:endParaRPr lang="en-US" sz="2000" dirty="0">
              <a:latin typeface="Open Sans"/>
              <a:ea typeface="Open Sans" panose="020B0606030504020204" pitchFamily="34" charset="0"/>
              <a:cs typeface="Open Sans" panose="020B0606030504020204" pitchFamily="34" charset="0"/>
            </a:endParaRPr>
          </a:p>
          <a:p>
            <a:pPr eaLnBrk="1" fontAlgn="ctr" hangingPunct="1">
              <a:spcBef>
                <a:spcPts val="500"/>
              </a:spcBef>
              <a:buClr>
                <a:srgbClr val="333333"/>
              </a:buClr>
              <a:buSzPts val="1600"/>
              <a:defRPr/>
            </a:pPr>
            <a:r>
              <a:rPr lang="en-US" sz="2000" dirty="0">
                <a:latin typeface="Open Sans"/>
                <a:ea typeface="Open Sans" panose="020B0606030504020204" pitchFamily="34" charset="0"/>
                <a:cs typeface="Open Sans" panose="020B0606030504020204" pitchFamily="34" charset="0"/>
                <a:sym typeface="Calibri"/>
              </a:rPr>
              <a:t>Different time granularities:</a:t>
            </a:r>
            <a:endParaRPr lang="en-US" sz="2000" dirty="0">
              <a:latin typeface="Open Sans"/>
              <a:ea typeface="Open Sans" panose="020B0606030504020204" pitchFamily="34" charset="0"/>
              <a:cs typeface="Open Sans" panose="020B0606030504020204" pitchFamily="34" charset="0"/>
            </a:endParaRPr>
          </a:p>
          <a:p>
            <a:pPr marL="342900" lvl="1" indent="-342900" eaLnBrk="1" fontAlgn="ctr" hangingPunct="1">
              <a:spcBef>
                <a:spcPts val="500"/>
              </a:spcBef>
              <a:buClr>
                <a:srgbClr val="333333"/>
              </a:buClr>
              <a:buSzPts val="1600"/>
              <a:buFont typeface="Arial" panose="020B0604020202020204" pitchFamily="34" charset="0"/>
              <a:buChar char="•"/>
              <a:defRPr/>
            </a:pPr>
            <a:r>
              <a:rPr lang="en-US" sz="2000" dirty="0">
                <a:latin typeface="Open Sans"/>
                <a:ea typeface="Open Sans" panose="020B0606030504020204" pitchFamily="34" charset="0"/>
                <a:cs typeface="Open Sans" panose="020B0606030504020204" pitchFamily="34" charset="0"/>
                <a:sym typeface="Calibri"/>
              </a:rPr>
              <a:t>Annually: less data required, less uncertainty</a:t>
            </a:r>
            <a:endParaRPr lang="en-US" sz="2000" dirty="0">
              <a:latin typeface="Open Sans"/>
              <a:ea typeface="Open Sans" panose="020B0606030504020204" pitchFamily="34" charset="0"/>
              <a:cs typeface="Open Sans" panose="020B0606030504020204" pitchFamily="34" charset="0"/>
            </a:endParaRPr>
          </a:p>
          <a:p>
            <a:pPr marL="342900" lvl="1" indent="-342900" eaLnBrk="1" fontAlgn="ctr" hangingPunct="1">
              <a:spcBef>
                <a:spcPts val="500"/>
              </a:spcBef>
              <a:buClr>
                <a:srgbClr val="333333"/>
              </a:buClr>
              <a:buSzPts val="1600"/>
              <a:buFont typeface="Arial" panose="020B0604020202020204" pitchFamily="34" charset="0"/>
              <a:buChar char="•"/>
              <a:defRPr/>
            </a:pPr>
            <a:r>
              <a:rPr lang="en-US" sz="2000" dirty="0">
                <a:latin typeface="Open Sans"/>
                <a:ea typeface="Open Sans" panose="020B0606030504020204" pitchFamily="34" charset="0"/>
                <a:cs typeface="Open Sans" panose="020B0606030504020204" pitchFamily="34" charset="0"/>
                <a:sym typeface="Calibri"/>
              </a:rPr>
              <a:t>Hourly: better understanding of energy supply and </a:t>
            </a:r>
            <a:br>
              <a:rPr lang="en-US" sz="2000" dirty="0">
                <a:latin typeface="Open Sans"/>
                <a:ea typeface="Open Sans" panose="020B0606030504020204" pitchFamily="34" charset="0"/>
                <a:cs typeface="Open Sans" panose="020B0606030504020204" pitchFamily="34" charset="0"/>
                <a:sym typeface="Calibri"/>
              </a:rPr>
            </a:br>
            <a:r>
              <a:rPr lang="en-US" sz="2000" dirty="0">
                <a:latin typeface="Open Sans"/>
                <a:ea typeface="Open Sans" panose="020B0606030504020204" pitchFamily="34" charset="0"/>
                <a:cs typeface="Open Sans" panose="020B0606030504020204" pitchFamily="34" charset="0"/>
                <a:sym typeface="Calibri"/>
              </a:rPr>
              <a:t>infrastructure needs </a:t>
            </a:r>
            <a:endParaRPr lang="en-US" sz="2000" dirty="0">
              <a:solidFill>
                <a:schemeClr val="bg2"/>
              </a:solidFill>
              <a:latin typeface="Open Sans" panose="020B0606030504020204" pitchFamily="34" charset="0"/>
              <a:cs typeface="Open Sans" panose="020B0606030504020204" pitchFamily="34" charset="0"/>
            </a:endParaRPr>
          </a:p>
          <a:p>
            <a:pPr eaLnBrk="1" fontAlgn="auto" hangingPunct="1">
              <a:spcBef>
                <a:spcPts val="1333"/>
              </a:spcBef>
              <a:spcAft>
                <a:spcPts val="0"/>
              </a:spcAft>
              <a:buClr>
                <a:srgbClr val="000000"/>
              </a:buClr>
              <a:buSzPts val="2800"/>
              <a:defRPr/>
            </a:pPr>
            <a:endParaRPr sz="20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948" name="Slide Number Placeholder 5">
            <a:extLst>
              <a:ext uri="{FF2B5EF4-FFF2-40B4-BE49-F238E27FC236}">
                <a16:creationId xmlns:a16="http://schemas.microsoft.com/office/drawing/2014/main" id="{1DCC4136-416C-43E4-8DF2-062CE40CC9B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C19D177E-2F59-488D-A041-C403CFD1432B}"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10</a:t>
            </a:fld>
            <a:endParaRPr lang="en-US" altLang="en-US" sz="1400" b="1">
              <a:solidFill>
                <a:schemeClr val="bg1"/>
              </a:solidFill>
              <a:latin typeface="Open Sans ExtraBold"/>
              <a:ea typeface="Open Sans ExtraBold"/>
              <a:cs typeface="Open Sans ExtraBold"/>
            </a:endParaRPr>
          </a:p>
        </p:txBody>
      </p:sp>
      <p:sp>
        <p:nvSpPr>
          <p:cNvPr id="7" name="Google Shape;339;p22">
            <a:extLst>
              <a:ext uri="{FF2B5EF4-FFF2-40B4-BE49-F238E27FC236}">
                <a16:creationId xmlns:a16="http://schemas.microsoft.com/office/drawing/2014/main" id="{033EA224-788B-4185-AC4F-E0645A14BEEC}"/>
              </a:ext>
            </a:extLst>
          </p:cNvPr>
          <p:cNvSpPr txBox="1">
            <a:spLocks noChangeArrowheads="1"/>
          </p:cNvSpPr>
          <p:nvPr/>
        </p:nvSpPr>
        <p:spPr bwMode="auto">
          <a:xfrm>
            <a:off x="865094" y="405187"/>
            <a:ext cx="6835654" cy="130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2.2 - Energy</a:t>
            </a:r>
            <a:br>
              <a:rPr lang="en-GB" altLang="en-US">
                <a:latin typeface="Open Sans"/>
                <a:ea typeface="Open Sans"/>
                <a:cs typeface="Open Sans"/>
              </a:rPr>
            </a:br>
            <a:r>
              <a:rPr lang="en-GB" altLang="en-US">
                <a:latin typeface="Open Sans"/>
                <a:ea typeface="Open Sans"/>
                <a:cs typeface="Open Sans"/>
              </a:rPr>
              <a:t>Demand Analysis</a:t>
            </a:r>
            <a:endParaRPr lang="en-US" altLang="en-US">
              <a:latin typeface="Open Sans"/>
              <a:ea typeface="Open Sans"/>
              <a:cs typeface="Open Sans"/>
            </a:endParaRPr>
          </a:p>
        </p:txBody>
      </p:sp>
      <p:graphicFrame>
        <p:nvGraphicFramePr>
          <p:cNvPr id="13" name="Diagram 12">
            <a:extLst>
              <a:ext uri="{FF2B5EF4-FFF2-40B4-BE49-F238E27FC236}">
                <a16:creationId xmlns:a16="http://schemas.microsoft.com/office/drawing/2014/main" id="{7F26B9C9-CD46-F84E-BD7F-4F5A28343BE5}"/>
              </a:ext>
            </a:extLst>
          </p:cNvPr>
          <p:cNvGraphicFramePr/>
          <p:nvPr>
            <p:extLst>
              <p:ext uri="{D42A27DB-BD31-4B8C-83A1-F6EECF244321}">
                <p14:modId xmlns:p14="http://schemas.microsoft.com/office/powerpoint/2010/main" val="2926468763"/>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Picture 2">
            <a:extLst>
              <a:ext uri="{FF2B5EF4-FFF2-40B4-BE49-F238E27FC236}">
                <a16:creationId xmlns:a16="http://schemas.microsoft.com/office/drawing/2014/main" id="{7F0C828D-7873-0F41-8B92-D5FF93C382A9}"/>
              </a:ext>
            </a:extLst>
          </p:cNvPr>
          <p:cNvPicPr>
            <a:picLocks noChangeAspect="1"/>
          </p:cNvPicPr>
          <p:nvPr/>
        </p:nvPicPr>
        <p:blipFill>
          <a:blip r:embed="rId12"/>
          <a:stretch>
            <a:fillRect/>
          </a:stretch>
        </p:blipFill>
        <p:spPr>
          <a:xfrm>
            <a:off x="1337061" y="4387234"/>
            <a:ext cx="144000" cy="787200"/>
          </a:xfrm>
          <a:prstGeom prst="rect">
            <a:avLst/>
          </a:prstGeom>
        </p:spPr>
      </p:pic>
      <p:pic>
        <p:nvPicPr>
          <p:cNvPr id="15" name="Picture 14">
            <a:extLst>
              <a:ext uri="{FF2B5EF4-FFF2-40B4-BE49-F238E27FC236}">
                <a16:creationId xmlns:a16="http://schemas.microsoft.com/office/drawing/2014/main" id="{32F1EBF5-8C55-3B45-AB11-32955CC9A3E6}"/>
              </a:ext>
            </a:extLst>
          </p:cNvPr>
          <p:cNvPicPr>
            <a:picLocks noChangeAspect="1"/>
          </p:cNvPicPr>
          <p:nvPr/>
        </p:nvPicPr>
        <p:blipFill>
          <a:blip r:embed="rId12"/>
          <a:stretch>
            <a:fillRect/>
          </a:stretch>
        </p:blipFill>
        <p:spPr>
          <a:xfrm>
            <a:off x="4708427" y="4346810"/>
            <a:ext cx="144000" cy="787200"/>
          </a:xfrm>
          <a:prstGeom prst="rect">
            <a:avLst/>
          </a:prstGeom>
        </p:spPr>
      </p:pic>
      <p:sp>
        <p:nvSpPr>
          <p:cNvPr id="14" name="Oval 13">
            <a:extLst>
              <a:ext uri="{FF2B5EF4-FFF2-40B4-BE49-F238E27FC236}">
                <a16:creationId xmlns:a16="http://schemas.microsoft.com/office/drawing/2014/main" id="{0A94146B-A91D-614B-A222-87E6D17AE8CA}"/>
              </a:ext>
            </a:extLst>
          </p:cNvPr>
          <p:cNvSpPr/>
          <p:nvPr/>
        </p:nvSpPr>
        <p:spPr>
          <a:xfrm>
            <a:off x="6497526"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10.mp3" descr="Track7_Lecture2_Slide10.mp3">
            <a:hlinkClick r:id="" action="ppaction://media"/>
            <a:extLst>
              <a:ext uri="{FF2B5EF4-FFF2-40B4-BE49-F238E27FC236}">
                <a16:creationId xmlns:a16="http://schemas.microsoft.com/office/drawing/2014/main" id="{0A7D42F8-E1F0-2848-A7C8-33656041290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568891"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Placeholder 1">
            <a:extLst>
              <a:ext uri="{FF2B5EF4-FFF2-40B4-BE49-F238E27FC236}">
                <a16:creationId xmlns:a16="http://schemas.microsoft.com/office/drawing/2014/main" id="{120D0C2F-9D88-44CE-9F1A-4613D6FE9E5B}"/>
              </a:ext>
            </a:extLst>
          </p:cNvPr>
          <p:cNvSpPr>
            <a:spLocks noGrp="1" noChangeArrowheads="1"/>
          </p:cNvSpPr>
          <p:nvPr>
            <p:ph type="body" idx="13"/>
          </p:nvPr>
        </p:nvSpPr>
        <p:spPr>
          <a:xfrm>
            <a:off x="732054" y="1705969"/>
            <a:ext cx="5599077" cy="1228725"/>
          </a:xfrm>
        </p:spPr>
        <p:txBody>
          <a:bodyPr>
            <a:normAutofit fontScale="92500" lnSpcReduction="10000"/>
          </a:bodyPr>
          <a:lstStyle/>
          <a:p>
            <a:pPr marL="193675" eaLnBrk="1" hangingPunct="1">
              <a:lnSpc>
                <a:spcPct val="100000"/>
              </a:lnSpc>
              <a:spcBef>
                <a:spcPct val="0"/>
              </a:spcBef>
              <a:spcAft>
                <a:spcPct val="0"/>
              </a:spcAft>
            </a:pPr>
            <a:r>
              <a:rPr lang="en-US" altLang="en-US" b="1" dirty="0">
                <a:solidFill>
                  <a:schemeClr val="accent5">
                    <a:lumMod val="60000"/>
                    <a:lumOff val="40000"/>
                  </a:schemeClr>
                </a:solidFill>
                <a:latin typeface="Open Sans"/>
                <a:ea typeface="+mn-lt"/>
                <a:cs typeface="+mn-lt"/>
              </a:rPr>
              <a:t>Energy demand growth projections</a:t>
            </a:r>
          </a:p>
          <a:p>
            <a:pPr marL="193675">
              <a:lnSpc>
                <a:spcPct val="100000"/>
              </a:lnSpc>
              <a:spcBef>
                <a:spcPct val="0"/>
              </a:spcBef>
              <a:spcAft>
                <a:spcPct val="0"/>
              </a:spcAft>
            </a:pPr>
            <a:r>
              <a:rPr lang="en-US" altLang="en-US" dirty="0">
                <a:latin typeface="Open Sans"/>
                <a:ea typeface="Open Sans"/>
                <a:cs typeface="Open Sans"/>
              </a:rPr>
              <a:t>Energy demand analysis translates the economic and demographic growth scenarios into energy demand growth projections.</a:t>
            </a:r>
            <a:endParaRPr lang="en-US" dirty="0"/>
          </a:p>
        </p:txBody>
      </p:sp>
      <p:sp>
        <p:nvSpPr>
          <p:cNvPr id="15" name="Rectangle 7">
            <a:extLst>
              <a:ext uri="{FF2B5EF4-FFF2-40B4-BE49-F238E27FC236}">
                <a16:creationId xmlns:a16="http://schemas.microsoft.com/office/drawing/2014/main" id="{2B071EA1-8514-45F5-9826-11F1AC45025A}"/>
              </a:ext>
            </a:extLst>
          </p:cNvPr>
          <p:cNvSpPr>
            <a:spLocks noChangeArrowheads="1"/>
          </p:cNvSpPr>
          <p:nvPr/>
        </p:nvSpPr>
        <p:spPr bwMode="auto">
          <a:xfrm>
            <a:off x="609378" y="4887913"/>
            <a:ext cx="1447613" cy="6111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Population</a:t>
            </a:r>
          </a:p>
          <a:p>
            <a:pPr algn="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growth</a:t>
            </a:r>
          </a:p>
        </p:txBody>
      </p:sp>
      <p:sp>
        <p:nvSpPr>
          <p:cNvPr id="16" name="Rectangle 6">
            <a:extLst>
              <a:ext uri="{FF2B5EF4-FFF2-40B4-BE49-F238E27FC236}">
                <a16:creationId xmlns:a16="http://schemas.microsoft.com/office/drawing/2014/main" id="{2FCB720C-04C7-42C0-9E8B-7BE7FDEF45FC}"/>
              </a:ext>
            </a:extLst>
          </p:cNvPr>
          <p:cNvSpPr>
            <a:spLocks noChangeArrowheads="1"/>
          </p:cNvSpPr>
          <p:nvPr/>
        </p:nvSpPr>
        <p:spPr bwMode="auto">
          <a:xfrm>
            <a:off x="1026797" y="3671887"/>
            <a:ext cx="1041400" cy="6111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GDP</a:t>
            </a:r>
          </a:p>
          <a:p>
            <a:pPr algn="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growth</a:t>
            </a:r>
          </a:p>
        </p:txBody>
      </p:sp>
      <p:sp>
        <p:nvSpPr>
          <p:cNvPr id="17" name="Rectangle 8">
            <a:extLst>
              <a:ext uri="{FF2B5EF4-FFF2-40B4-BE49-F238E27FC236}">
                <a16:creationId xmlns:a16="http://schemas.microsoft.com/office/drawing/2014/main" id="{B1189CE1-B42B-4C2B-AA0C-D78518B06693}"/>
              </a:ext>
            </a:extLst>
          </p:cNvPr>
          <p:cNvSpPr>
            <a:spLocks noChangeArrowheads="1"/>
          </p:cNvSpPr>
          <p:nvPr/>
        </p:nvSpPr>
        <p:spPr bwMode="auto">
          <a:xfrm>
            <a:off x="4297640" y="3548063"/>
            <a:ext cx="2963863" cy="8588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US" altLang="en-US" sz="1600" u="sng">
                <a:ea typeface="Arial Unicode MS" panose="020B0604020202020204" pitchFamily="34" charset="-128"/>
                <a:cs typeface="Arial Unicode MS" panose="020B0604020202020204" pitchFamily="34" charset="-128"/>
              </a:rPr>
              <a:t>Industrial energy demand</a:t>
            </a:r>
          </a:p>
          <a:p>
            <a:pP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steel, cement, food processing, etc.</a:t>
            </a:r>
          </a:p>
        </p:txBody>
      </p:sp>
      <p:pic>
        <p:nvPicPr>
          <p:cNvPr id="18" name="Picture 10">
            <a:extLst>
              <a:ext uri="{FF2B5EF4-FFF2-40B4-BE49-F238E27FC236}">
                <a16:creationId xmlns:a16="http://schemas.microsoft.com/office/drawing/2014/main" id="{B949DF00-99DA-4AF9-A925-5A6CD05BE4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9475" y="3449638"/>
            <a:ext cx="1289050" cy="10556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9">
            <a:extLst>
              <a:ext uri="{FF2B5EF4-FFF2-40B4-BE49-F238E27FC236}">
                <a16:creationId xmlns:a16="http://schemas.microsoft.com/office/drawing/2014/main" id="{E229BFB3-30D8-4248-BB5C-947D3430F867}"/>
              </a:ext>
            </a:extLst>
          </p:cNvPr>
          <p:cNvSpPr>
            <a:spLocks noChangeArrowheads="1"/>
          </p:cNvSpPr>
          <p:nvPr/>
        </p:nvSpPr>
        <p:spPr bwMode="auto">
          <a:xfrm>
            <a:off x="4240490" y="4764088"/>
            <a:ext cx="3003550" cy="8588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US" altLang="en-US" sz="1600" u="sng" dirty="0">
                <a:ea typeface="Arial Unicode MS" panose="020B0604020202020204" pitchFamily="34" charset="-128"/>
                <a:cs typeface="Arial Unicode MS" panose="020B0604020202020204" pitchFamily="34" charset="-128"/>
              </a:rPr>
              <a:t>Household energy demand</a:t>
            </a:r>
          </a:p>
          <a:p>
            <a:pP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heating, cooling, lighting, refrigeration, etc.</a:t>
            </a:r>
          </a:p>
        </p:txBody>
      </p:sp>
      <p:sp>
        <p:nvSpPr>
          <p:cNvPr id="20" name="AutoShape 11">
            <a:extLst>
              <a:ext uri="{FF2B5EF4-FFF2-40B4-BE49-F238E27FC236}">
                <a16:creationId xmlns:a16="http://schemas.microsoft.com/office/drawing/2014/main" id="{63FD21F1-8EDE-4A79-878C-2902D0C3D8FF}"/>
              </a:ext>
            </a:extLst>
          </p:cNvPr>
          <p:cNvSpPr>
            <a:spLocks noChangeArrowheads="1"/>
          </p:cNvSpPr>
          <p:nvPr/>
        </p:nvSpPr>
        <p:spPr bwMode="auto">
          <a:xfrm>
            <a:off x="3495675" y="3821113"/>
            <a:ext cx="860425" cy="314325"/>
          </a:xfrm>
          <a:prstGeom prst="rightArrow">
            <a:avLst>
              <a:gd name="adj1" fmla="val 50000"/>
              <a:gd name="adj2" fmla="val 81272"/>
            </a:avLst>
          </a:prstGeom>
          <a:solidFill>
            <a:srgbClr val="B13F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endParaRPr lang="en-GB" altLang="en-US" sz="2400">
              <a:solidFill>
                <a:schemeClr val="bg2"/>
              </a:solidFill>
            </a:endParaRPr>
          </a:p>
        </p:txBody>
      </p:sp>
      <p:sp>
        <p:nvSpPr>
          <p:cNvPr id="21" name="AutoShape 12">
            <a:extLst>
              <a:ext uri="{FF2B5EF4-FFF2-40B4-BE49-F238E27FC236}">
                <a16:creationId xmlns:a16="http://schemas.microsoft.com/office/drawing/2014/main" id="{4111917B-5964-440E-9F47-98E6D33FA479}"/>
              </a:ext>
            </a:extLst>
          </p:cNvPr>
          <p:cNvSpPr>
            <a:spLocks noChangeArrowheads="1"/>
          </p:cNvSpPr>
          <p:nvPr/>
        </p:nvSpPr>
        <p:spPr bwMode="auto">
          <a:xfrm>
            <a:off x="3495675" y="5037138"/>
            <a:ext cx="860425" cy="314325"/>
          </a:xfrm>
          <a:prstGeom prst="rightArrow">
            <a:avLst>
              <a:gd name="adj1" fmla="val 50000"/>
              <a:gd name="adj2" fmla="val 81272"/>
            </a:avLst>
          </a:prstGeom>
          <a:solidFill>
            <a:srgbClr val="B13F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endParaRPr lang="en-GB" altLang="en-US" sz="2400">
              <a:solidFill>
                <a:schemeClr val="bg2"/>
              </a:solidFill>
            </a:endParaRPr>
          </a:p>
        </p:txBody>
      </p:sp>
      <p:pic>
        <p:nvPicPr>
          <p:cNvPr id="23" name="Picture 14" descr="Graph 2">
            <a:extLst>
              <a:ext uri="{FF2B5EF4-FFF2-40B4-BE49-F238E27FC236}">
                <a16:creationId xmlns:a16="http://schemas.microsoft.com/office/drawing/2014/main" id="{05961739-A618-4D2A-9CC8-BAA5C27139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1465" y="3449638"/>
            <a:ext cx="1287463"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a:extLst>
              <a:ext uri="{FF2B5EF4-FFF2-40B4-BE49-F238E27FC236}">
                <a16:creationId xmlns:a16="http://schemas.microsoft.com/office/drawing/2014/main" id="{036EDE33-8262-4C49-9663-E22DCA19F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6775" y="4665663"/>
            <a:ext cx="1289050" cy="10556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4" descr="Graph 2">
            <a:extLst>
              <a:ext uri="{FF2B5EF4-FFF2-40B4-BE49-F238E27FC236}">
                <a16:creationId xmlns:a16="http://schemas.microsoft.com/office/drawing/2014/main" id="{9DAD15AF-2B86-4648-B791-6A44658ED9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1465" y="4665663"/>
            <a:ext cx="1287463"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Slide Number Placeholder 5">
            <a:extLst>
              <a:ext uri="{FF2B5EF4-FFF2-40B4-BE49-F238E27FC236}">
                <a16:creationId xmlns:a16="http://schemas.microsoft.com/office/drawing/2014/main" id="{5C3B6183-0294-4E20-8A0A-A82F4AAC9A8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3F0A8713-EEE5-403E-91F2-1C8C678C3A3F}"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11</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14BD9A81-0E1E-44E1-84D7-D277C6EC299C}"/>
              </a:ext>
            </a:extLst>
          </p:cNvPr>
          <p:cNvSpPr txBox="1">
            <a:spLocks noChangeArrowheads="1"/>
          </p:cNvSpPr>
          <p:nvPr/>
        </p:nvSpPr>
        <p:spPr bwMode="auto">
          <a:xfrm>
            <a:off x="865094" y="405187"/>
            <a:ext cx="7386638"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2.2 - Energy</a:t>
            </a:r>
            <a:br>
              <a:rPr lang="en-GB" altLang="en-US">
                <a:latin typeface="Open Sans"/>
                <a:ea typeface="Open Sans"/>
                <a:cs typeface="Open Sans"/>
              </a:rPr>
            </a:br>
            <a:r>
              <a:rPr lang="en-GB" altLang="en-US">
                <a:latin typeface="Open Sans"/>
                <a:ea typeface="Open Sans"/>
                <a:cs typeface="Open Sans"/>
              </a:rPr>
              <a:t>Demand Analysis</a:t>
            </a:r>
            <a:endParaRPr lang="en-US" altLang="en-US">
              <a:latin typeface="Open Sans"/>
              <a:ea typeface="Open Sans"/>
              <a:cs typeface="Open Sans"/>
            </a:endParaRPr>
          </a:p>
        </p:txBody>
      </p:sp>
      <p:graphicFrame>
        <p:nvGraphicFramePr>
          <p:cNvPr id="22" name="Diagram 21">
            <a:extLst>
              <a:ext uri="{FF2B5EF4-FFF2-40B4-BE49-F238E27FC236}">
                <a16:creationId xmlns:a16="http://schemas.microsoft.com/office/drawing/2014/main" id="{1C948983-36F2-4B4C-9D42-EC17CD6A58A3}"/>
              </a:ext>
            </a:extLst>
          </p:cNvPr>
          <p:cNvGraphicFramePr/>
          <p:nvPr>
            <p:extLst>
              <p:ext uri="{D42A27DB-BD31-4B8C-83A1-F6EECF244321}">
                <p14:modId xmlns:p14="http://schemas.microsoft.com/office/powerpoint/2010/main" val="2692196615"/>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4" name="Oval 23">
            <a:extLst>
              <a:ext uri="{FF2B5EF4-FFF2-40B4-BE49-F238E27FC236}">
                <a16:creationId xmlns:a16="http://schemas.microsoft.com/office/drawing/2014/main" id="{691B4C6A-D246-7B4A-9E94-3A93FDCA15DA}"/>
              </a:ext>
            </a:extLst>
          </p:cNvPr>
          <p:cNvSpPr/>
          <p:nvPr/>
        </p:nvSpPr>
        <p:spPr>
          <a:xfrm>
            <a:off x="6497526"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11.mp3" descr="Track7_Lecture2_Slide11.mp3">
            <a:hlinkClick r:id="" action="ppaction://media"/>
            <a:extLst>
              <a:ext uri="{FF2B5EF4-FFF2-40B4-BE49-F238E27FC236}">
                <a16:creationId xmlns:a16="http://schemas.microsoft.com/office/drawing/2014/main" id="{DF6AA5A9-4BC1-F64D-A56B-E61DABB494F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568891" y="563638"/>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7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0D02F7-E68A-43BE-99D5-A8C4CB5FF517}"/>
              </a:ext>
            </a:extLst>
          </p:cNvPr>
          <p:cNvSpPr>
            <a:spLocks noGrp="1"/>
          </p:cNvSpPr>
          <p:nvPr>
            <p:ph type="body" idx="13"/>
          </p:nvPr>
        </p:nvSpPr>
        <p:spPr>
          <a:xfrm>
            <a:off x="923272" y="1614207"/>
            <a:ext cx="7402401" cy="5240200"/>
          </a:xfrm>
        </p:spPr>
        <p:txBody>
          <a:bodyPr>
            <a:normAutofit/>
          </a:bodyPr>
          <a:lstStyle/>
          <a:p>
            <a:pPr marL="0" eaLnBrk="1" fontAlgn="ctr" hangingPunct="1">
              <a:lnSpc>
                <a:spcPct val="100000"/>
              </a:lnSpc>
              <a:spcBef>
                <a:spcPts val="600"/>
              </a:spcBef>
              <a:buClr>
                <a:srgbClr val="333333"/>
              </a:buClr>
              <a:buSzPts val="1600"/>
              <a:defRPr/>
            </a:pPr>
            <a:r>
              <a:rPr lang="en-GB" b="1" dirty="0">
                <a:solidFill>
                  <a:schemeClr val="accent5">
                    <a:lumMod val="60000"/>
                    <a:lumOff val="40000"/>
                  </a:schemeClr>
                </a:solidFill>
                <a:latin typeface="Open Sans"/>
                <a:ea typeface="+mn-lt"/>
                <a:cs typeface="+mn-lt"/>
              </a:rPr>
              <a:t>Energy demand: a derived demand</a:t>
            </a:r>
            <a:r>
              <a:rPr lang="en-GB" dirty="0">
                <a:latin typeface="Open Sans"/>
                <a:ea typeface="+mn-lt"/>
                <a:cs typeface="+mn-lt"/>
              </a:rPr>
              <a:t> </a:t>
            </a:r>
            <a:endParaRPr lang="en-US" dirty="0">
              <a:ea typeface="+mn-lt"/>
              <a:cs typeface="+mn-lt"/>
            </a:endParaRPr>
          </a:p>
          <a:p>
            <a:pPr marL="0">
              <a:lnSpc>
                <a:spcPct val="100000"/>
              </a:lnSpc>
              <a:spcBef>
                <a:spcPts val="600"/>
              </a:spcBef>
              <a:buSzPts val="1600"/>
              <a:defRPr/>
            </a:pPr>
            <a:r>
              <a:rPr lang="en-GB" dirty="0">
                <a:latin typeface="Open Sans"/>
                <a:ea typeface="+mn-lt"/>
                <a:cs typeface="+mn-lt"/>
              </a:rPr>
              <a:t>The direct demand is for goods and services; indirect demand is for energy</a:t>
            </a:r>
            <a:endParaRPr lang="en-US" dirty="0"/>
          </a:p>
          <a:p>
            <a:pPr marL="342900" lvl="1" indent="-342900" eaLnBrk="1" fontAlgn="ctr" hangingPunct="1">
              <a:lnSpc>
                <a:spcPct val="100000"/>
              </a:lnSpc>
              <a:spcBef>
                <a:spcPts val="600"/>
              </a:spcBef>
              <a:buClr>
                <a:srgbClr val="333333"/>
              </a:buClr>
              <a:buSzPts val="1600"/>
              <a:buFont typeface="Arial" panose="020B0604020202020204" pitchFamily="34" charset="0"/>
              <a:buChar char="•"/>
              <a:defRPr/>
            </a:pPr>
            <a:r>
              <a:rPr lang="en-GB" sz="2000" dirty="0">
                <a:latin typeface="Open Sans"/>
                <a:ea typeface="+mn-lt"/>
                <a:cs typeface="+mn-lt"/>
              </a:rPr>
              <a:t>Consumers are not primarily interested in energy </a:t>
            </a:r>
            <a:br>
              <a:rPr lang="en-GB" sz="2000" dirty="0">
                <a:latin typeface="Open Sans"/>
                <a:ea typeface="+mn-lt"/>
                <a:cs typeface="+mn-lt"/>
              </a:rPr>
            </a:br>
            <a:r>
              <a:rPr lang="en-GB" sz="2000" dirty="0">
                <a:latin typeface="Open Sans"/>
                <a:ea typeface="+mn-lt"/>
                <a:cs typeface="+mn-lt"/>
              </a:rPr>
              <a:t>(or motivated to save energy)</a:t>
            </a:r>
          </a:p>
          <a:p>
            <a:pPr marL="342900" lvl="1" indent="-342900" eaLnBrk="1" fontAlgn="ctr" hangingPunct="1">
              <a:lnSpc>
                <a:spcPct val="100000"/>
              </a:lnSpc>
              <a:spcBef>
                <a:spcPts val="600"/>
              </a:spcBef>
              <a:buClr>
                <a:srgbClr val="333333"/>
              </a:buClr>
              <a:buSzPts val="1600"/>
              <a:buFont typeface="Arial" panose="020B0604020202020204" pitchFamily="34" charset="0"/>
              <a:buChar char="•"/>
              <a:defRPr/>
            </a:pPr>
            <a:r>
              <a:rPr lang="en-US" sz="2000" dirty="0">
                <a:latin typeface="Open Sans"/>
                <a:ea typeface="+mn-lt"/>
                <a:cs typeface="+mn-lt"/>
                <a:sym typeface="Calibri"/>
              </a:rPr>
              <a:t>Given industrial and household demand for services </a:t>
            </a:r>
            <a:br>
              <a:rPr lang="en-US" sz="2000" dirty="0">
                <a:latin typeface="Open Sans"/>
                <a:ea typeface="+mn-lt"/>
                <a:cs typeface="+mn-lt"/>
              </a:rPr>
            </a:br>
            <a:r>
              <a:rPr lang="en-US" sz="2000" dirty="0">
                <a:latin typeface="Open Sans"/>
                <a:ea typeface="+mn-lt"/>
                <a:cs typeface="+mn-lt"/>
                <a:sym typeface="Calibri"/>
              </a:rPr>
              <a:t>(heat, steam, light, turbine movement)...</a:t>
            </a:r>
            <a:endParaRPr lang="en-US" sz="2000" dirty="0">
              <a:latin typeface="Open Sans"/>
              <a:ea typeface="+mn-lt"/>
              <a:cs typeface="+mn-lt"/>
            </a:endParaRPr>
          </a:p>
          <a:p>
            <a:pPr marL="342900" lvl="1" indent="-342900" eaLnBrk="1" fontAlgn="ctr" hangingPunct="1">
              <a:lnSpc>
                <a:spcPct val="100000"/>
              </a:lnSpc>
              <a:spcBef>
                <a:spcPts val="600"/>
              </a:spcBef>
              <a:buClr>
                <a:srgbClr val="333333"/>
              </a:buClr>
              <a:buSzPts val="1600"/>
              <a:buFont typeface="Arial" panose="020B0604020202020204" pitchFamily="34" charset="0"/>
              <a:buChar char="•"/>
              <a:defRPr/>
            </a:pPr>
            <a:r>
              <a:rPr lang="en-US" sz="2000" dirty="0">
                <a:latin typeface="Open Sans"/>
                <a:ea typeface="+mn-lt"/>
                <a:cs typeface="+mn-lt"/>
                <a:sym typeface="Calibri"/>
              </a:rPr>
              <a:t>Energy policies seek to provide services reliably and economically, given social, environmental, technological and infrastructure constraints</a:t>
            </a:r>
            <a:endParaRPr lang="en-US" sz="2000" dirty="0">
              <a:latin typeface="Open Sans"/>
              <a:ea typeface="+mn-lt"/>
              <a:cs typeface="+mn-lt"/>
            </a:endParaRPr>
          </a:p>
          <a:p>
            <a:pPr marL="342900" lvl="1" indent="-342900" eaLnBrk="1" fontAlgn="ctr" hangingPunct="1">
              <a:lnSpc>
                <a:spcPct val="100000"/>
              </a:lnSpc>
              <a:spcBef>
                <a:spcPts val="600"/>
              </a:spcBef>
              <a:buClr>
                <a:srgbClr val="333333"/>
              </a:buClr>
              <a:buSzPts val="1600"/>
              <a:buFont typeface="Arial" panose="020B0604020202020204" pitchFamily="34" charset="0"/>
              <a:buChar char="•"/>
              <a:defRPr/>
            </a:pPr>
            <a:r>
              <a:rPr lang="en-US" sz="2000" dirty="0">
                <a:latin typeface="Open Sans"/>
                <a:ea typeface="+mn-lt"/>
                <a:cs typeface="+mn-lt"/>
                <a:sym typeface="Calibri"/>
              </a:rPr>
              <a:t>Increased energy productivity reduces requirements per </a:t>
            </a:r>
            <a:br>
              <a:rPr lang="en-US" sz="2000" dirty="0">
                <a:latin typeface="Open Sans"/>
                <a:ea typeface="+mn-lt"/>
                <a:cs typeface="+mn-lt"/>
              </a:rPr>
            </a:br>
            <a:r>
              <a:rPr lang="en-US" sz="2000" dirty="0">
                <a:latin typeface="Open Sans"/>
                <a:ea typeface="+mn-lt"/>
                <a:cs typeface="+mn-lt"/>
                <a:sym typeface="Calibri"/>
              </a:rPr>
              <a:t>unit of service in capital, emissions, </a:t>
            </a:r>
            <a:r>
              <a:rPr lang="en-US" sz="2000" dirty="0" err="1">
                <a:latin typeface="Open Sans"/>
                <a:ea typeface="+mn-lt"/>
                <a:cs typeface="+mn-lt"/>
                <a:sym typeface="Calibri"/>
              </a:rPr>
              <a:t>labour</a:t>
            </a:r>
            <a:r>
              <a:rPr lang="en-US" sz="2000" dirty="0">
                <a:latin typeface="Open Sans"/>
                <a:ea typeface="+mn-lt"/>
                <a:cs typeface="+mn-lt"/>
                <a:sym typeface="Calibri"/>
              </a:rPr>
              <a:t>, and resources </a:t>
            </a:r>
            <a:br>
              <a:rPr lang="en-US" sz="2000" dirty="0">
                <a:latin typeface="Open Sans"/>
                <a:ea typeface="+mn-lt"/>
                <a:cs typeface="+mn-lt"/>
                <a:sym typeface="Calibri"/>
              </a:rPr>
            </a:br>
            <a:r>
              <a:rPr lang="en-US" sz="2000" dirty="0">
                <a:latin typeface="Open Sans"/>
                <a:ea typeface="+mn-lt"/>
                <a:cs typeface="+mn-lt"/>
                <a:sym typeface="Calibri"/>
              </a:rPr>
              <a:t>without diminishing the quality of the service required</a:t>
            </a:r>
            <a:endParaRPr lang="en-US" sz="2000" dirty="0">
              <a:latin typeface="Open Sans"/>
              <a:ea typeface="+mn-lt"/>
              <a:cs typeface="+mn-lt"/>
            </a:endParaRPr>
          </a:p>
        </p:txBody>
      </p:sp>
      <p:sp>
        <p:nvSpPr>
          <p:cNvPr id="44035" name="Slide Number Placeholder 5">
            <a:extLst>
              <a:ext uri="{FF2B5EF4-FFF2-40B4-BE49-F238E27FC236}">
                <a16:creationId xmlns:a16="http://schemas.microsoft.com/office/drawing/2014/main" id="{F30840A4-E8A0-44F2-B991-883E198A5987}"/>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685800"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A670C976-1933-43AC-847C-B170192FDB68}"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12</a:t>
            </a:fld>
            <a:endParaRPr lang="en-US" altLang="en-US" sz="1400" b="1">
              <a:solidFill>
                <a:schemeClr val="bg1"/>
              </a:solidFill>
              <a:latin typeface="Open Sans ExtraBold"/>
              <a:ea typeface="Open Sans ExtraBold"/>
              <a:cs typeface="Open Sans ExtraBold"/>
            </a:endParaRPr>
          </a:p>
        </p:txBody>
      </p:sp>
      <p:sp>
        <p:nvSpPr>
          <p:cNvPr id="5" name="Google Shape;339;p22">
            <a:extLst>
              <a:ext uri="{FF2B5EF4-FFF2-40B4-BE49-F238E27FC236}">
                <a16:creationId xmlns:a16="http://schemas.microsoft.com/office/drawing/2014/main" id="{6CE05C08-3BDE-4C84-8896-718217B74D58}"/>
              </a:ext>
            </a:extLst>
          </p:cNvPr>
          <p:cNvSpPr txBox="1">
            <a:spLocks noChangeArrowheads="1"/>
          </p:cNvSpPr>
          <p:nvPr/>
        </p:nvSpPr>
        <p:spPr bwMode="auto">
          <a:xfrm>
            <a:off x="865094" y="405187"/>
            <a:ext cx="7386638"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2.2 - Energy</a:t>
            </a:r>
            <a:br>
              <a:rPr lang="en-GB" altLang="en-US">
                <a:latin typeface="Open Sans"/>
                <a:ea typeface="Open Sans"/>
                <a:cs typeface="Open Sans"/>
              </a:rPr>
            </a:br>
            <a:r>
              <a:rPr lang="en-GB" altLang="en-US">
                <a:latin typeface="Open Sans"/>
                <a:ea typeface="Open Sans"/>
                <a:cs typeface="Open Sans"/>
              </a:rPr>
              <a:t>Demand Analysis</a:t>
            </a:r>
            <a:endParaRPr lang="en-US" altLang="en-US">
              <a:latin typeface="Open Sans"/>
              <a:ea typeface="Open Sans"/>
              <a:cs typeface="Open Sans"/>
            </a:endParaRPr>
          </a:p>
        </p:txBody>
      </p:sp>
      <p:graphicFrame>
        <p:nvGraphicFramePr>
          <p:cNvPr id="6" name="Diagram 5">
            <a:extLst>
              <a:ext uri="{FF2B5EF4-FFF2-40B4-BE49-F238E27FC236}">
                <a16:creationId xmlns:a16="http://schemas.microsoft.com/office/drawing/2014/main" id="{5E33E74A-33CB-4447-91CF-E5A44A14EAA6}"/>
              </a:ext>
            </a:extLst>
          </p:cNvPr>
          <p:cNvGraphicFramePr/>
          <p:nvPr>
            <p:extLst>
              <p:ext uri="{D42A27DB-BD31-4B8C-83A1-F6EECF244321}">
                <p14:modId xmlns:p14="http://schemas.microsoft.com/office/powerpoint/2010/main" val="4073591609"/>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Oval 6">
            <a:extLst>
              <a:ext uri="{FF2B5EF4-FFF2-40B4-BE49-F238E27FC236}">
                <a16:creationId xmlns:a16="http://schemas.microsoft.com/office/drawing/2014/main" id="{935EC7BD-6BCA-C542-A5AC-6550BE7E4F83}"/>
              </a:ext>
            </a:extLst>
          </p:cNvPr>
          <p:cNvSpPr/>
          <p:nvPr/>
        </p:nvSpPr>
        <p:spPr>
          <a:xfrm>
            <a:off x="6497526"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12.mp3" descr="Track7_Lecture2_Slide12.mp3">
            <a:hlinkClick r:id="" action="ppaction://media"/>
            <a:extLst>
              <a:ext uri="{FF2B5EF4-FFF2-40B4-BE49-F238E27FC236}">
                <a16:creationId xmlns:a16="http://schemas.microsoft.com/office/drawing/2014/main" id="{2B72381D-53E5-1746-92B2-9F86EDC3D74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568891"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Google Shape;331;p21">
            <a:extLst>
              <a:ext uri="{FF2B5EF4-FFF2-40B4-BE49-F238E27FC236}">
                <a16:creationId xmlns:a16="http://schemas.microsoft.com/office/drawing/2014/main" id="{4460EB1F-0780-400E-BF8D-A3C9822ABC60}"/>
              </a:ext>
            </a:extLst>
          </p:cNvPr>
          <p:cNvSpPr>
            <a:spLocks noGrp="1" noChangeArrowheads="1"/>
          </p:cNvSpPr>
          <p:nvPr>
            <p:ph type="title"/>
          </p:nvPr>
        </p:nvSpPr>
        <p:spPr/>
        <p:txBody>
          <a:bodyPr lIns="121900" tIns="121900" rIns="121900" bIns="121900"/>
          <a:lstStyle/>
          <a:p>
            <a:r>
              <a:rPr lang="en-GB" altLang="en-US" dirty="0">
                <a:latin typeface="Open Sans"/>
              </a:rPr>
              <a:t>References</a:t>
            </a:r>
            <a:endParaRPr lang="en-US" dirty="0"/>
          </a:p>
        </p:txBody>
      </p:sp>
      <p:sp>
        <p:nvSpPr>
          <p:cNvPr id="4" name="Text Placeholder 3">
            <a:extLst>
              <a:ext uri="{FF2B5EF4-FFF2-40B4-BE49-F238E27FC236}">
                <a16:creationId xmlns:a16="http://schemas.microsoft.com/office/drawing/2014/main" id="{D0A6FD77-D985-4AFA-B407-F07A4F7AE233}"/>
              </a:ext>
            </a:extLst>
          </p:cNvPr>
          <p:cNvSpPr>
            <a:spLocks noGrp="1"/>
          </p:cNvSpPr>
          <p:nvPr>
            <p:ph type="body" idx="13"/>
          </p:nvPr>
        </p:nvSpPr>
        <p:spPr/>
        <p:txBody>
          <a:bodyPr>
            <a:normAutofit/>
          </a:bodyPr>
          <a:lstStyle/>
          <a:p>
            <a:pPr marL="0">
              <a:lnSpc>
                <a:spcPct val="100000"/>
              </a:lnSpc>
              <a:spcBef>
                <a:spcPct val="30000"/>
              </a:spcBef>
              <a:spcAft>
                <a:spcPct val="0"/>
              </a:spcAft>
            </a:pPr>
            <a:r>
              <a:rPr lang="en-GB" sz="1600" dirty="0">
                <a:hlinkClick r:id="rId3"/>
              </a:rPr>
              <a:t>[1]</a:t>
            </a:r>
            <a:r>
              <a:rPr lang="en-GB" sz="1600" dirty="0"/>
              <a:t> </a:t>
            </a:r>
            <a:r>
              <a:rPr lang="en-GB" sz="1600" dirty="0">
                <a:hlinkClick r:id="rId4"/>
              </a:rPr>
              <a:t>https://yearbook.enerdata.net/total-energy/world-energy-intensity-gdp-data.html</a:t>
            </a:r>
            <a:endParaRPr lang="en-GB" sz="1600" dirty="0"/>
          </a:p>
        </p:txBody>
      </p:sp>
      <p:sp>
        <p:nvSpPr>
          <p:cNvPr id="72707" name="Slide Number Placeholder 5">
            <a:extLst>
              <a:ext uri="{FF2B5EF4-FFF2-40B4-BE49-F238E27FC236}">
                <a16:creationId xmlns:a16="http://schemas.microsoft.com/office/drawing/2014/main" id="{F5178B9F-4DF2-47B8-8CDA-E278957B14F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13</a:t>
            </a:fld>
            <a:endParaRPr lang="en-US" altLang="en-US" sz="1400" b="1">
              <a:solidFill>
                <a:schemeClr val="bg1"/>
              </a:solidFill>
              <a:latin typeface="Open Sans ExtraBold"/>
              <a:ea typeface="Open Sans ExtraBold"/>
              <a:cs typeface="Open Sans ExtraBold"/>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3786A7-6CE5-4A9D-942F-ECE4549DD94D}"/>
              </a:ext>
            </a:extLst>
          </p:cNvPr>
          <p:cNvSpPr>
            <a:spLocks noGrp="1"/>
          </p:cNvSpPr>
          <p:nvPr>
            <p:ph type="body" idx="13"/>
          </p:nvPr>
        </p:nvSpPr>
        <p:spPr>
          <a:xfrm>
            <a:off x="932237" y="1456934"/>
            <a:ext cx="6719887" cy="2460533"/>
          </a:xfrm>
        </p:spPr>
        <p:txBody>
          <a:bodyPr/>
          <a:lstStyle/>
          <a:p>
            <a:pPr marL="0" eaLnBrk="1" hangingPunct="1">
              <a:lnSpc>
                <a:spcPct val="100000"/>
              </a:lnSpc>
              <a:spcBef>
                <a:spcPts val="1000"/>
              </a:spcBef>
              <a:defRPr/>
            </a:pPr>
            <a:r>
              <a:rPr lang="en-US" b="1" dirty="0">
                <a:solidFill>
                  <a:schemeClr val="accent5">
                    <a:lumMod val="60000"/>
                    <a:lumOff val="40000"/>
                  </a:schemeClr>
                </a:solidFill>
                <a:latin typeface="Open Sans"/>
                <a:ea typeface="+mn-lt"/>
                <a:cs typeface="+mn-lt"/>
              </a:rPr>
              <a:t>Energy resources</a:t>
            </a:r>
          </a:p>
          <a:p>
            <a:pPr marL="342900" indent="-342900">
              <a:lnSpc>
                <a:spcPct val="100000"/>
              </a:lnSpc>
              <a:spcBef>
                <a:spcPts val="1000"/>
              </a:spcBef>
              <a:buFont typeface="Arial" panose="020B0604020202020204" pitchFamily="34" charset="0"/>
              <a:buChar char="•"/>
              <a:defRPr/>
            </a:pPr>
            <a:r>
              <a:rPr lang="en-US" dirty="0">
                <a:latin typeface="Open Sans"/>
                <a:ea typeface="+mn-lt"/>
                <a:cs typeface="+mn-lt"/>
                <a:sym typeface="Calibri"/>
              </a:rPr>
              <a:t>Fossil fuels: coal, oil, natural gas</a:t>
            </a:r>
            <a:endParaRPr lang="en-US" dirty="0"/>
          </a:p>
          <a:p>
            <a:pPr marL="342900" indent="-342900" eaLnBrk="1" hangingPunct="1">
              <a:lnSpc>
                <a:spcPct val="100000"/>
              </a:lnSpc>
              <a:spcBef>
                <a:spcPts val="1000"/>
              </a:spcBef>
              <a:buFont typeface="Arial" panose="020B0604020202020204" pitchFamily="34" charset="0"/>
              <a:buChar char="•"/>
              <a:defRPr/>
            </a:pPr>
            <a:r>
              <a:rPr lang="en-US" dirty="0">
                <a:latin typeface="Open Sans"/>
                <a:ea typeface="+mn-lt"/>
                <a:cs typeface="+mn-lt"/>
                <a:sym typeface="Calibri"/>
              </a:rPr>
              <a:t>Renewable resources: solar, wind, biomass, hydro</a:t>
            </a:r>
            <a:endParaRPr lang="en-US" dirty="0">
              <a:latin typeface="Open Sans"/>
              <a:ea typeface="+mn-lt"/>
              <a:cs typeface="+mn-lt"/>
            </a:endParaRPr>
          </a:p>
          <a:p>
            <a:pPr marL="342900" indent="-342900" eaLnBrk="1" hangingPunct="1">
              <a:lnSpc>
                <a:spcPct val="100000"/>
              </a:lnSpc>
              <a:spcBef>
                <a:spcPts val="1000"/>
              </a:spcBef>
              <a:buFont typeface="Arial" panose="020B0604020202020204" pitchFamily="34" charset="0"/>
              <a:buChar char="•"/>
              <a:defRPr/>
            </a:pPr>
            <a:r>
              <a:rPr lang="en-US" dirty="0">
                <a:latin typeface="Open Sans"/>
                <a:ea typeface="+mn-lt"/>
                <a:cs typeface="+mn-lt"/>
                <a:sym typeface="Calibri"/>
              </a:rPr>
              <a:t>Nuclear materials: uranium, thorium</a:t>
            </a:r>
            <a:endParaRPr lang="en-US" dirty="0">
              <a:latin typeface="Open Sans"/>
              <a:ea typeface="+mn-lt"/>
              <a:cs typeface="+mn-lt"/>
            </a:endParaRPr>
          </a:p>
          <a:p>
            <a:pPr marL="342900" indent="-342900" eaLnBrk="1" hangingPunct="1">
              <a:lnSpc>
                <a:spcPct val="100000"/>
              </a:lnSpc>
              <a:spcBef>
                <a:spcPts val="1000"/>
              </a:spcBef>
              <a:buFont typeface="Arial" panose="020B0604020202020204" pitchFamily="34" charset="0"/>
              <a:buChar char="•"/>
              <a:defRPr/>
            </a:pPr>
            <a:r>
              <a:rPr lang="en-US" dirty="0">
                <a:latin typeface="Open Sans"/>
                <a:ea typeface="+mn-lt"/>
                <a:cs typeface="+mn-lt"/>
                <a:sym typeface="Calibri"/>
              </a:rPr>
              <a:t>Imports</a:t>
            </a:r>
            <a:endParaRPr lang="en-US" dirty="0">
              <a:latin typeface="Open Sans"/>
              <a:ea typeface="+mn-lt"/>
              <a:cs typeface="+mn-lt"/>
            </a:endParaRPr>
          </a:p>
          <a:p>
            <a:pPr marL="194310" eaLnBrk="1" hangingPunct="1">
              <a:lnSpc>
                <a:spcPct val="100000"/>
              </a:lnSpc>
              <a:defRPr/>
            </a:pPr>
            <a:endParaRPr lang="en-GB" dirty="0"/>
          </a:p>
        </p:txBody>
      </p:sp>
      <p:sp>
        <p:nvSpPr>
          <p:cNvPr id="46083" name="Slide Number Placeholder 5">
            <a:extLst>
              <a:ext uri="{FF2B5EF4-FFF2-40B4-BE49-F238E27FC236}">
                <a16:creationId xmlns:a16="http://schemas.microsoft.com/office/drawing/2014/main" id="{3E5D053E-35A0-451D-BB1D-FBE684B558B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ECE3C1F-12D7-4DBE-99F3-E220A0916284}"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14</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817F5505-BCA1-49B3-B1D5-52F22E81A78F}"/>
              </a:ext>
            </a:extLst>
          </p:cNvPr>
          <p:cNvSpPr txBox="1">
            <a:spLocks noChangeArrowheads="1"/>
          </p:cNvSpPr>
          <p:nvPr/>
        </p:nvSpPr>
        <p:spPr bwMode="auto">
          <a:xfrm>
            <a:off x="865095" y="433941"/>
            <a:ext cx="8256604"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ea typeface="Open Sans"/>
                <a:cs typeface="Open Sans"/>
              </a:rPr>
              <a:t>Lecture </a:t>
            </a:r>
            <a:r>
              <a:rPr lang="en-GB" altLang="en-US" dirty="0">
                <a:latin typeface="Open Sans"/>
              </a:rPr>
              <a:t>2.3 - </a:t>
            </a:r>
            <a:r>
              <a:rPr lang="en-GB" dirty="0">
                <a:latin typeface="Open Sans"/>
              </a:rPr>
              <a:t>Energy Resources and Technology Analysis</a:t>
            </a:r>
            <a:endParaRPr lang="en-US" dirty="0">
              <a:latin typeface="Open Sans"/>
            </a:endParaRPr>
          </a:p>
        </p:txBody>
      </p:sp>
      <p:graphicFrame>
        <p:nvGraphicFramePr>
          <p:cNvPr id="6" name="Diagram 5">
            <a:extLst>
              <a:ext uri="{FF2B5EF4-FFF2-40B4-BE49-F238E27FC236}">
                <a16:creationId xmlns:a16="http://schemas.microsoft.com/office/drawing/2014/main" id="{6ED43DB5-F626-1947-BE8E-97D8B3302667}"/>
              </a:ext>
            </a:extLst>
          </p:cNvPr>
          <p:cNvGraphicFramePr/>
          <p:nvPr>
            <p:extLst>
              <p:ext uri="{D42A27DB-BD31-4B8C-83A1-F6EECF244321}">
                <p14:modId xmlns:p14="http://schemas.microsoft.com/office/powerpoint/2010/main" val="2651254641"/>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Oval 6">
            <a:extLst>
              <a:ext uri="{FF2B5EF4-FFF2-40B4-BE49-F238E27FC236}">
                <a16:creationId xmlns:a16="http://schemas.microsoft.com/office/drawing/2014/main" id="{0BD03DEC-F4D2-7442-B5AE-7F68E9B03E93}"/>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14.mp3" descr="Track7_Lecture2_Slide14.mp3">
            <a:hlinkClick r:id="" action="ppaction://media"/>
            <a:extLst>
              <a:ext uri="{FF2B5EF4-FFF2-40B4-BE49-F238E27FC236}">
                <a16:creationId xmlns:a16="http://schemas.microsoft.com/office/drawing/2014/main" id="{03DDCF62-8B44-F347-A1B6-D8FAB3BA26A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96745"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7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0F0ACB-DA12-4668-B67B-C0A3E70298E8}"/>
              </a:ext>
            </a:extLst>
          </p:cNvPr>
          <p:cNvSpPr>
            <a:spLocks noGrp="1"/>
          </p:cNvSpPr>
          <p:nvPr>
            <p:ph type="body" idx="13"/>
          </p:nvPr>
        </p:nvSpPr>
        <p:spPr>
          <a:xfrm>
            <a:off x="887413" y="1452966"/>
            <a:ext cx="10252075" cy="4262438"/>
          </a:xfrm>
        </p:spPr>
        <p:txBody>
          <a:bodyPr/>
          <a:lstStyle/>
          <a:p>
            <a:pPr marL="0" eaLnBrk="1" fontAlgn="auto" hangingPunct="1">
              <a:lnSpc>
                <a:spcPct val="100000"/>
              </a:lnSpc>
              <a:spcBef>
                <a:spcPts val="1000"/>
              </a:spcBef>
              <a:buSzPts val="1900"/>
              <a:defRPr/>
            </a:pPr>
            <a:r>
              <a:rPr lang="en-US" b="1" dirty="0">
                <a:solidFill>
                  <a:schemeClr val="accent5">
                    <a:lumMod val="60000"/>
                    <a:lumOff val="40000"/>
                  </a:schemeClr>
                </a:solidFill>
                <a:latin typeface="Open Sans"/>
                <a:ea typeface="+mn-lt"/>
                <a:cs typeface="+mn-lt"/>
              </a:rPr>
              <a:t>Domestic and Imported resources</a:t>
            </a:r>
          </a:p>
          <a:p>
            <a:pPr marL="342900" indent="-342900">
              <a:lnSpc>
                <a:spcPct val="100000"/>
              </a:lnSpc>
              <a:spcBef>
                <a:spcPts val="1000"/>
              </a:spcBef>
              <a:buSzPts val="1900"/>
              <a:buFont typeface="Arial" panose="020B0604020202020204" pitchFamily="34" charset="0"/>
              <a:buChar char="•"/>
              <a:defRPr/>
            </a:pPr>
            <a:r>
              <a:rPr lang="en-US" dirty="0">
                <a:latin typeface="Open Sans"/>
                <a:ea typeface="+mn-lt"/>
                <a:cs typeface="+mn-lt"/>
                <a:sym typeface="Calibri"/>
              </a:rPr>
              <a:t>How much energy resource is there in my country?</a:t>
            </a:r>
            <a:endParaRPr lang="en-US" dirty="0"/>
          </a:p>
          <a:p>
            <a:pPr marL="342900" indent="-342900" eaLnBrk="1" fontAlgn="auto" hangingPunct="1">
              <a:lnSpc>
                <a:spcPct val="100000"/>
              </a:lnSpc>
              <a:spcBef>
                <a:spcPts val="1000"/>
              </a:spcBef>
              <a:buSzPts val="1900"/>
              <a:buFont typeface="Arial" panose="020B0604020202020204" pitchFamily="34" charset="0"/>
              <a:buChar char="•"/>
              <a:defRPr/>
            </a:pPr>
            <a:r>
              <a:rPr lang="en-US" dirty="0">
                <a:latin typeface="Open Sans"/>
                <a:ea typeface="+mn-lt"/>
                <a:cs typeface="+mn-lt"/>
                <a:sym typeface="Calibri"/>
              </a:rPr>
              <a:t>Which energy resources are economically recoverable?</a:t>
            </a:r>
            <a:endParaRPr lang="en-US" dirty="0">
              <a:latin typeface="Open Sans"/>
              <a:ea typeface="+mn-lt"/>
              <a:cs typeface="+mn-lt"/>
            </a:endParaRPr>
          </a:p>
          <a:p>
            <a:pPr marL="342900" indent="-342900" eaLnBrk="1" fontAlgn="auto" hangingPunct="1">
              <a:lnSpc>
                <a:spcPct val="100000"/>
              </a:lnSpc>
              <a:spcBef>
                <a:spcPts val="1000"/>
              </a:spcBef>
              <a:buSzPts val="1900"/>
              <a:buFont typeface="Arial" panose="020B0604020202020204" pitchFamily="34" charset="0"/>
              <a:buChar char="•"/>
              <a:defRPr/>
            </a:pPr>
            <a:r>
              <a:rPr lang="en-US" dirty="0">
                <a:latin typeface="Open Sans"/>
                <a:ea typeface="+mn-lt"/>
                <a:cs typeface="+mn-lt"/>
                <a:sym typeface="Calibri"/>
              </a:rPr>
              <a:t>Can I import what I’m missing?</a:t>
            </a:r>
            <a:endParaRPr lang="en-US" dirty="0">
              <a:latin typeface="Open Sans"/>
              <a:ea typeface="+mn-lt"/>
              <a:cs typeface="+mn-lt"/>
            </a:endParaRPr>
          </a:p>
          <a:p>
            <a:pPr marL="0" eaLnBrk="1" fontAlgn="auto" hangingPunct="1">
              <a:lnSpc>
                <a:spcPct val="100000"/>
              </a:lnSpc>
              <a:spcBef>
                <a:spcPct val="20000"/>
              </a:spcBef>
              <a:buSzPts val="1900"/>
              <a:defRPr/>
            </a:pPr>
            <a:endParaRPr lang="en-US" dirty="0">
              <a:sym typeface="Calibri"/>
            </a:endParaRPr>
          </a:p>
          <a:p>
            <a:pPr marL="0" eaLnBrk="1" fontAlgn="auto" hangingPunct="1">
              <a:lnSpc>
                <a:spcPct val="100000"/>
              </a:lnSpc>
              <a:spcAft>
                <a:spcPts val="1200"/>
              </a:spcAft>
              <a:buClr>
                <a:srgbClr val="333333"/>
              </a:buClr>
              <a:buSzPts val="1600"/>
              <a:defRPr/>
            </a:pPr>
            <a:r>
              <a:rPr lang="en-US" dirty="0">
                <a:latin typeface="Open Sans"/>
                <a:ea typeface="+mn-lt"/>
                <a:cs typeface="+mn-lt"/>
              </a:rPr>
              <a:t>Domestic and Imported Resources need to be considered</a:t>
            </a:r>
          </a:p>
        </p:txBody>
      </p:sp>
      <p:sp>
        <p:nvSpPr>
          <p:cNvPr id="48131" name="Slide Number Placeholder 5">
            <a:extLst>
              <a:ext uri="{FF2B5EF4-FFF2-40B4-BE49-F238E27FC236}">
                <a16:creationId xmlns:a16="http://schemas.microsoft.com/office/drawing/2014/main" id="{460CCE2E-988B-479F-9E01-3584E1A2B7A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E5A8EB3-BA07-4C7F-A40E-CE02866CC98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15</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B1244190-C5E7-4490-975C-85C11A80B2FB}"/>
              </a:ext>
            </a:extLst>
          </p:cNvPr>
          <p:cNvSpPr txBox="1">
            <a:spLocks noChangeArrowheads="1"/>
          </p:cNvSpPr>
          <p:nvPr/>
        </p:nvSpPr>
        <p:spPr bwMode="auto">
          <a:xfrm>
            <a:off x="865094" y="433941"/>
            <a:ext cx="1043949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ea typeface="Open Sans"/>
                <a:cs typeface="Open Sans"/>
              </a:rPr>
              <a:t>Lecture </a:t>
            </a:r>
            <a:r>
              <a:rPr lang="en-GB" altLang="en-US" dirty="0">
                <a:latin typeface="Open Sans"/>
              </a:rPr>
              <a:t>2.3 - </a:t>
            </a:r>
            <a:r>
              <a:rPr lang="en-GB" dirty="0">
                <a:latin typeface="Open Sans"/>
              </a:rPr>
              <a:t>Energy Resources and Technology Analysis</a:t>
            </a:r>
            <a:endParaRPr lang="en-US" dirty="0">
              <a:latin typeface="Open Sans"/>
            </a:endParaRPr>
          </a:p>
        </p:txBody>
      </p:sp>
      <p:graphicFrame>
        <p:nvGraphicFramePr>
          <p:cNvPr id="7" name="Diagram 6">
            <a:extLst>
              <a:ext uri="{FF2B5EF4-FFF2-40B4-BE49-F238E27FC236}">
                <a16:creationId xmlns:a16="http://schemas.microsoft.com/office/drawing/2014/main" id="{07FC4D8C-BE19-684C-8156-F007D124C055}"/>
              </a:ext>
            </a:extLst>
          </p:cNvPr>
          <p:cNvGraphicFramePr/>
          <p:nvPr>
            <p:extLst>
              <p:ext uri="{D42A27DB-BD31-4B8C-83A1-F6EECF244321}">
                <p14:modId xmlns:p14="http://schemas.microsoft.com/office/powerpoint/2010/main" val="3668695783"/>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Oval 7">
            <a:extLst>
              <a:ext uri="{FF2B5EF4-FFF2-40B4-BE49-F238E27FC236}">
                <a16:creationId xmlns:a16="http://schemas.microsoft.com/office/drawing/2014/main" id="{8FD9BCB7-928E-8143-8CAB-655AEFE59702}"/>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15.mp3" descr="Track7_Lecture2_Slide15.mp3">
            <a:hlinkClick r:id="" action="ppaction://media"/>
            <a:extLst>
              <a:ext uri="{FF2B5EF4-FFF2-40B4-BE49-F238E27FC236}">
                <a16:creationId xmlns:a16="http://schemas.microsoft.com/office/drawing/2014/main" id="{311B014F-762B-F540-B7D5-2D5152BF3B7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96745" y="57245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Slide Number Placeholder 5">
            <a:extLst>
              <a:ext uri="{FF2B5EF4-FFF2-40B4-BE49-F238E27FC236}">
                <a16:creationId xmlns:a16="http://schemas.microsoft.com/office/drawing/2014/main" id="{FB9131B9-DA43-46AC-B632-6E2574825C8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BDCEA638-44A3-49EE-8B66-9112A9DB241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16</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575251E0-2015-4987-BE75-690FE479383E}"/>
              </a:ext>
            </a:extLst>
          </p:cNvPr>
          <p:cNvSpPr txBox="1">
            <a:spLocks noChangeArrowheads="1"/>
          </p:cNvSpPr>
          <p:nvPr/>
        </p:nvSpPr>
        <p:spPr bwMode="auto">
          <a:xfrm>
            <a:off x="865094" y="433941"/>
            <a:ext cx="10065665"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ea typeface="Open Sans"/>
                <a:cs typeface="Open Sans"/>
              </a:rPr>
              <a:t>Lecture </a:t>
            </a:r>
            <a:r>
              <a:rPr lang="en-GB" altLang="en-US" dirty="0">
                <a:latin typeface="Open Sans"/>
              </a:rPr>
              <a:t>2.3 - </a:t>
            </a:r>
            <a:r>
              <a:rPr lang="en-GB" dirty="0">
                <a:latin typeface="Open Sans"/>
              </a:rPr>
              <a:t>Energy Resources and Technology Analysis</a:t>
            </a:r>
            <a:endParaRPr lang="en-US" dirty="0">
              <a:latin typeface="Open Sans"/>
            </a:endParaRPr>
          </a:p>
        </p:txBody>
      </p:sp>
      <p:sp>
        <p:nvSpPr>
          <p:cNvPr id="11" name="Text Placeholder 1">
            <a:extLst>
              <a:ext uri="{FF2B5EF4-FFF2-40B4-BE49-F238E27FC236}">
                <a16:creationId xmlns:a16="http://schemas.microsoft.com/office/drawing/2014/main" id="{245D54BC-2F94-B94E-B31C-4580383AEB01}"/>
              </a:ext>
            </a:extLst>
          </p:cNvPr>
          <p:cNvSpPr txBox="1">
            <a:spLocks/>
          </p:cNvSpPr>
          <p:nvPr/>
        </p:nvSpPr>
        <p:spPr bwMode="auto">
          <a:xfrm>
            <a:off x="904831" y="1461675"/>
            <a:ext cx="9379991" cy="70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rmAutofit/>
          </a:bodyPr>
          <a:lstStyle>
            <a:lvl1pPr marL="194729" lvl="0" indent="0" algn="l" rtl="0" eaLnBrk="0" fontAlgn="base" hangingPunct="0">
              <a:lnSpc>
                <a:spcPct val="90000"/>
              </a:lnSpc>
              <a:spcBef>
                <a:spcPts val="0"/>
              </a:spcBef>
              <a:spcAft>
                <a:spcPts val="0"/>
              </a:spcAft>
              <a:buSzPts val="1300"/>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219170" lvl="1" indent="-397923" algn="l" rtl="0" eaLnBrk="0" fontAlgn="base" hangingPunct="0">
              <a:lnSpc>
                <a:spcPct val="90000"/>
              </a:lnSpc>
              <a:spcBef>
                <a:spcPts val="0"/>
              </a:spcBef>
              <a:spcAft>
                <a:spcPts val="0"/>
              </a:spcAft>
              <a:buSzPts val="1100"/>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828754" lvl="2" indent="-397923" algn="l" rtl="0" eaLnBrk="0" fontAlgn="base" hangingPunct="0">
              <a:lnSpc>
                <a:spcPct val="90000"/>
              </a:lnSpc>
              <a:spcBef>
                <a:spcPts val="0"/>
              </a:spcBef>
              <a:spcAft>
                <a:spcPts val="0"/>
              </a:spcAft>
              <a:buSzPts val="11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38339" lvl="3" indent="-397923" algn="l" rtl="0" eaLnBrk="0" fontAlgn="base" hangingPunct="0">
              <a:lnSpc>
                <a:spcPct val="90000"/>
              </a:lnSpc>
              <a:spcBef>
                <a:spcPts val="0"/>
              </a:spcBef>
              <a:spcAft>
                <a:spcPts val="0"/>
              </a:spcAft>
              <a:buSzPts val="1100"/>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47924" lvl="4" indent="-397923" algn="l" rtl="0" eaLnBrk="0" fontAlgn="base" hangingPunct="0">
              <a:lnSpc>
                <a:spcPct val="90000"/>
              </a:lnSpc>
              <a:spcBef>
                <a:spcPts val="0"/>
              </a:spcBef>
              <a:spcAft>
                <a:spcPts val="0"/>
              </a:spcAft>
              <a:buSzPts val="1100"/>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657509" lvl="5"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6pPr>
            <a:lvl7pPr marL="4267093" lvl="6"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7pPr>
            <a:lvl8pPr marL="4876678" lvl="7"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8pPr>
            <a:lvl9pPr marL="5486263" lvl="8"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9pPr>
          </a:lstStyle>
          <a:p>
            <a:pPr marL="0" eaLnBrk="1" fontAlgn="auto" hangingPunct="1">
              <a:lnSpc>
                <a:spcPct val="100000"/>
              </a:lnSpc>
              <a:spcBef>
                <a:spcPts val="1000"/>
              </a:spcBef>
              <a:buSzPts val="1900"/>
              <a:defRPr/>
            </a:pPr>
            <a:r>
              <a:rPr lang="en-US" b="1" dirty="0">
                <a:solidFill>
                  <a:schemeClr val="accent5">
                    <a:lumMod val="60000"/>
                    <a:lumOff val="40000"/>
                  </a:schemeClr>
                </a:solidFill>
                <a:latin typeface="Open Sans"/>
                <a:ea typeface="+mn-lt"/>
                <a:cs typeface="+mn-lt"/>
              </a:rPr>
              <a:t>Energy technologies</a:t>
            </a:r>
            <a:endParaRPr lang="en-US" dirty="0">
              <a:ea typeface="+mn-lt"/>
              <a:cs typeface="+mn-lt"/>
            </a:endParaRPr>
          </a:p>
        </p:txBody>
      </p:sp>
      <p:graphicFrame>
        <p:nvGraphicFramePr>
          <p:cNvPr id="9" name="Diagram 8">
            <a:extLst>
              <a:ext uri="{FF2B5EF4-FFF2-40B4-BE49-F238E27FC236}">
                <a16:creationId xmlns:a16="http://schemas.microsoft.com/office/drawing/2014/main" id="{6B95D23B-EEF3-F443-A140-CB036B735FA0}"/>
              </a:ext>
            </a:extLst>
          </p:cNvPr>
          <p:cNvGraphicFramePr/>
          <p:nvPr>
            <p:extLst>
              <p:ext uri="{D42A27DB-BD31-4B8C-83A1-F6EECF244321}">
                <p14:modId xmlns:p14="http://schemas.microsoft.com/office/powerpoint/2010/main" val="4177418129"/>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2" name="Text Placeholder 1">
            <a:extLst>
              <a:ext uri="{FF2B5EF4-FFF2-40B4-BE49-F238E27FC236}">
                <a16:creationId xmlns:a16="http://schemas.microsoft.com/office/drawing/2014/main" id="{E985F25E-A2AD-46A2-AB5A-5F82C4409F9A}"/>
              </a:ext>
            </a:extLst>
          </p:cNvPr>
          <p:cNvSpPr txBox="1">
            <a:spLocks/>
          </p:cNvSpPr>
          <p:nvPr/>
        </p:nvSpPr>
        <p:spPr bwMode="auto">
          <a:xfrm>
            <a:off x="900349" y="1914453"/>
            <a:ext cx="7585075"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rmAutofit/>
          </a:bodyPr>
          <a:lstStyle>
            <a:lvl1pPr marL="194729" lvl="0" indent="0" algn="l" rtl="0" eaLnBrk="0" fontAlgn="base" hangingPunct="0">
              <a:lnSpc>
                <a:spcPct val="90000"/>
              </a:lnSpc>
              <a:spcBef>
                <a:spcPts val="0"/>
              </a:spcBef>
              <a:spcAft>
                <a:spcPts val="0"/>
              </a:spcAft>
              <a:buSzPts val="1300"/>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219170" lvl="1" indent="-397923" algn="l" rtl="0" eaLnBrk="0" fontAlgn="base" hangingPunct="0">
              <a:lnSpc>
                <a:spcPct val="90000"/>
              </a:lnSpc>
              <a:spcBef>
                <a:spcPts val="0"/>
              </a:spcBef>
              <a:spcAft>
                <a:spcPts val="0"/>
              </a:spcAft>
              <a:buSzPts val="1100"/>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828754" lvl="2" indent="-397923" algn="l" rtl="0" eaLnBrk="0" fontAlgn="base" hangingPunct="0">
              <a:lnSpc>
                <a:spcPct val="90000"/>
              </a:lnSpc>
              <a:spcBef>
                <a:spcPts val="0"/>
              </a:spcBef>
              <a:spcAft>
                <a:spcPts val="0"/>
              </a:spcAft>
              <a:buSzPts val="11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38339" lvl="3" indent="-397923" algn="l" rtl="0" eaLnBrk="0" fontAlgn="base" hangingPunct="0">
              <a:lnSpc>
                <a:spcPct val="90000"/>
              </a:lnSpc>
              <a:spcBef>
                <a:spcPts val="0"/>
              </a:spcBef>
              <a:spcAft>
                <a:spcPts val="0"/>
              </a:spcAft>
              <a:buSzPts val="1100"/>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47924" lvl="4" indent="-397923" algn="l" rtl="0" eaLnBrk="0" fontAlgn="base" hangingPunct="0">
              <a:lnSpc>
                <a:spcPct val="90000"/>
              </a:lnSpc>
              <a:spcBef>
                <a:spcPts val="0"/>
              </a:spcBef>
              <a:spcAft>
                <a:spcPts val="0"/>
              </a:spcAft>
              <a:buSzPts val="1100"/>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657509" lvl="5"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6pPr>
            <a:lvl7pPr marL="4267093" lvl="6"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7pPr>
            <a:lvl8pPr marL="4876678" lvl="7"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8pPr>
            <a:lvl9pPr marL="5486263" lvl="8"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1000"/>
              </a:spcBef>
              <a:buSzPts val="1900"/>
              <a:defRPr/>
            </a:pPr>
            <a:r>
              <a:rPr lang="en-US" dirty="0">
                <a:latin typeface="Open Sans"/>
                <a:ea typeface="+mn-lt"/>
                <a:cs typeface="+mn-lt"/>
                <a:sym typeface="Calibri"/>
              </a:rPr>
              <a:t>Energy technology analysis considers the alternative energy supply technologies that are needed to convert primary energy resources into usable forms of energy</a:t>
            </a:r>
          </a:p>
          <a:p>
            <a:pPr marL="342900" indent="-342900">
              <a:lnSpc>
                <a:spcPct val="100000"/>
              </a:lnSpc>
              <a:spcBef>
                <a:spcPts val="1000"/>
              </a:spcBef>
              <a:buSzPts val="1900"/>
              <a:buChar char="•"/>
              <a:defRPr/>
            </a:pPr>
            <a:r>
              <a:rPr lang="en-US" dirty="0">
                <a:latin typeface="Open Sans"/>
                <a:ea typeface="+mn-lt"/>
                <a:cs typeface="+mn-lt"/>
                <a:sym typeface="Calibri"/>
              </a:rPr>
              <a:t>Power plants, refineries, ethanol plants, etc.</a:t>
            </a:r>
            <a:endParaRPr lang="en-US" dirty="0">
              <a:latin typeface="Open Sans"/>
              <a:ea typeface="+mn-lt"/>
              <a:cs typeface="+mn-lt"/>
            </a:endParaRPr>
          </a:p>
          <a:p>
            <a:pPr marL="342900" indent="-342900">
              <a:lnSpc>
                <a:spcPct val="100000"/>
              </a:lnSpc>
              <a:spcBef>
                <a:spcPts val="1000"/>
              </a:spcBef>
              <a:buSzPts val="1900"/>
              <a:buChar char="•"/>
              <a:defRPr/>
            </a:pPr>
            <a:r>
              <a:rPr lang="en-US" dirty="0">
                <a:latin typeface="Open Sans"/>
                <a:cs typeface="Calibri" panose="020F0502020204030204"/>
              </a:rPr>
              <a:t>Transport and distribution</a:t>
            </a:r>
            <a:endParaRPr lang="en-US" dirty="0">
              <a:cs typeface="Calibri" panose="020F0502020204030204"/>
            </a:endParaRPr>
          </a:p>
          <a:p>
            <a:pPr marL="0">
              <a:lnSpc>
                <a:spcPct val="100000"/>
              </a:lnSpc>
              <a:spcBef>
                <a:spcPts val="1000"/>
              </a:spcBef>
              <a:buSzPts val="1900"/>
              <a:defRPr/>
            </a:pPr>
            <a:r>
              <a:rPr lang="en-US" dirty="0">
                <a:latin typeface="Open Sans"/>
                <a:ea typeface="+mn-lt"/>
                <a:cs typeface="+mn-lt"/>
              </a:rPr>
              <a:t>Criteria</a:t>
            </a:r>
          </a:p>
          <a:p>
            <a:pPr marL="342900" indent="-342900">
              <a:lnSpc>
                <a:spcPct val="100000"/>
              </a:lnSpc>
              <a:spcBef>
                <a:spcPts val="1000"/>
              </a:spcBef>
              <a:buSzPts val="1900"/>
              <a:buChar char="•"/>
              <a:defRPr/>
            </a:pPr>
            <a:r>
              <a:rPr lang="en-US" dirty="0">
                <a:latin typeface="Open Sans"/>
                <a:ea typeface="+mn-lt"/>
                <a:cs typeface="+mn-lt"/>
              </a:rPr>
              <a:t>The performance</a:t>
            </a:r>
            <a:endParaRPr lang="en-US" dirty="0">
              <a:ea typeface="+mn-lt"/>
              <a:cs typeface="+mn-lt"/>
            </a:endParaRPr>
          </a:p>
          <a:p>
            <a:pPr marL="342900" indent="-342900">
              <a:lnSpc>
                <a:spcPct val="100000"/>
              </a:lnSpc>
              <a:spcBef>
                <a:spcPts val="1000"/>
              </a:spcBef>
              <a:buSzPts val="1900"/>
              <a:buChar char="•"/>
              <a:defRPr/>
            </a:pPr>
            <a:r>
              <a:rPr lang="en-US" dirty="0">
                <a:latin typeface="Open Sans"/>
                <a:ea typeface="+mn-lt"/>
                <a:cs typeface="+mn-lt"/>
              </a:rPr>
              <a:t>Cost</a:t>
            </a:r>
          </a:p>
          <a:p>
            <a:pPr marL="342900" indent="-342900">
              <a:lnSpc>
                <a:spcPct val="100000"/>
              </a:lnSpc>
              <a:spcBef>
                <a:spcPts val="1000"/>
              </a:spcBef>
              <a:buSzPts val="1900"/>
              <a:buChar char="•"/>
              <a:defRPr/>
            </a:pPr>
            <a:r>
              <a:rPr lang="en-US" dirty="0">
                <a:latin typeface="Open Sans"/>
                <a:ea typeface="+mn-lt"/>
                <a:cs typeface="+mn-lt"/>
              </a:rPr>
              <a:t>Environmental impacts</a:t>
            </a:r>
          </a:p>
        </p:txBody>
      </p:sp>
      <p:sp>
        <p:nvSpPr>
          <p:cNvPr id="10" name="Oval 9">
            <a:extLst>
              <a:ext uri="{FF2B5EF4-FFF2-40B4-BE49-F238E27FC236}">
                <a16:creationId xmlns:a16="http://schemas.microsoft.com/office/drawing/2014/main" id="{8635D50B-3266-9646-B177-4B987CD29427}"/>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16.mp3" descr="Track7_Lecture2_Slide16.mp3">
            <a:hlinkClick r:id="" action="ppaction://media"/>
            <a:extLst>
              <a:ext uri="{FF2B5EF4-FFF2-40B4-BE49-F238E27FC236}">
                <a16:creationId xmlns:a16="http://schemas.microsoft.com/office/drawing/2014/main" id="{7D0A965C-63C5-5841-A1C8-4EEDEB73AB6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96745" y="57245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a:extLst>
              <a:ext uri="{FF2B5EF4-FFF2-40B4-BE49-F238E27FC236}">
                <a16:creationId xmlns:a16="http://schemas.microsoft.com/office/drawing/2014/main" id="{1490BE5E-E553-6640-907B-05470FA4A86A}"/>
              </a:ext>
            </a:extLst>
          </p:cNvPr>
          <p:cNvGraphicFramePr/>
          <p:nvPr>
            <p:extLst>
              <p:ext uri="{D42A27DB-BD31-4B8C-83A1-F6EECF244321}">
                <p14:modId xmlns:p14="http://schemas.microsoft.com/office/powerpoint/2010/main" val="2161032927"/>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2227" name="Group 2">
            <a:extLst>
              <a:ext uri="{FF2B5EF4-FFF2-40B4-BE49-F238E27FC236}">
                <a16:creationId xmlns:a16="http://schemas.microsoft.com/office/drawing/2014/main" id="{0D45A544-8F5F-41D5-9C76-01B0244B5F44}"/>
              </a:ext>
            </a:extLst>
          </p:cNvPr>
          <p:cNvGrpSpPr>
            <a:grpSpLocks/>
          </p:cNvGrpSpPr>
          <p:nvPr/>
        </p:nvGrpSpPr>
        <p:grpSpPr bwMode="auto">
          <a:xfrm>
            <a:off x="527019" y="3959996"/>
            <a:ext cx="7923298" cy="2320925"/>
            <a:chOff x="504822" y="3753246"/>
            <a:chExt cx="8936040" cy="2320528"/>
          </a:xfrm>
        </p:grpSpPr>
        <p:sp>
          <p:nvSpPr>
            <p:cNvPr id="52230" name="Text Box 7">
              <a:extLst>
                <a:ext uri="{FF2B5EF4-FFF2-40B4-BE49-F238E27FC236}">
                  <a16:creationId xmlns:a16="http://schemas.microsoft.com/office/drawing/2014/main" id="{3E9C7D17-DA3E-4DB4-A243-4ACBDC68DAD3}"/>
                </a:ext>
              </a:extLst>
            </p:cNvPr>
            <p:cNvSpPr txBox="1">
              <a:spLocks noChangeArrowheads="1"/>
            </p:cNvSpPr>
            <p:nvPr/>
          </p:nvSpPr>
          <p:spPr bwMode="auto">
            <a:xfrm>
              <a:off x="606422" y="5200362"/>
              <a:ext cx="152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latin typeface="Open Sans"/>
                  <a:ea typeface="Arial Unicode MS" panose="020B0604020202020204" pitchFamily="34" charset="-128"/>
                  <a:cs typeface="Open Sans"/>
                </a:rPr>
                <a:t>Biomass</a:t>
              </a:r>
            </a:p>
            <a:p>
              <a:pPr algn="r" eaLnBrk="1" hangingPunct="1"/>
              <a:r>
                <a:rPr lang="en-US" altLang="en-US" sz="1600">
                  <a:latin typeface="Open Sans"/>
                  <a:ea typeface="Arial Unicode MS" panose="020B0604020202020204" pitchFamily="34" charset="-128"/>
                  <a:cs typeface="Open Sans"/>
                </a:rPr>
                <a:t>cultivation</a:t>
              </a:r>
            </a:p>
          </p:txBody>
        </p:sp>
        <p:pic>
          <p:nvPicPr>
            <p:cNvPr id="52231" name="Picture 8" descr="Leaf with solid fill">
              <a:extLst>
                <a:ext uri="{FF2B5EF4-FFF2-40B4-BE49-F238E27FC236}">
                  <a16:creationId xmlns:a16="http://schemas.microsoft.com/office/drawing/2014/main" id="{93AF653E-7F9D-412A-8D7C-1CB2BDAB9A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826" r="4826"/>
            <a:stretch>
              <a:fillRect/>
            </a:stretch>
          </p:blipFill>
          <p:spPr bwMode="auto">
            <a:xfrm>
              <a:off x="2093912" y="4911724"/>
              <a:ext cx="104933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xt Box 10">
              <a:extLst>
                <a:ext uri="{FF2B5EF4-FFF2-40B4-BE49-F238E27FC236}">
                  <a16:creationId xmlns:a16="http://schemas.microsoft.com/office/drawing/2014/main" id="{7C515AF4-DF9E-4138-B608-FBC1E26F0161}"/>
                </a:ext>
              </a:extLst>
            </p:cNvPr>
            <p:cNvSpPr txBox="1">
              <a:spLocks noChangeArrowheads="1"/>
            </p:cNvSpPr>
            <p:nvPr/>
          </p:nvSpPr>
          <p:spPr bwMode="auto">
            <a:xfrm>
              <a:off x="3227382" y="5200362"/>
              <a:ext cx="152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latin typeface="Open Sans"/>
                  <a:ea typeface="Arial Unicode MS" panose="020B0604020202020204" pitchFamily="34" charset="-128"/>
                  <a:cs typeface="Open Sans"/>
                </a:rPr>
                <a:t>Ethanol</a:t>
              </a:r>
            </a:p>
            <a:p>
              <a:pPr algn="r" eaLnBrk="1" hangingPunct="1"/>
              <a:r>
                <a:rPr lang="en-US" altLang="en-US" sz="1600">
                  <a:latin typeface="Open Sans"/>
                  <a:ea typeface="Arial Unicode MS" panose="020B0604020202020204" pitchFamily="34" charset="-128"/>
                  <a:cs typeface="Open Sans"/>
                </a:rPr>
                <a:t>production</a:t>
              </a:r>
            </a:p>
          </p:txBody>
        </p:sp>
        <p:pic>
          <p:nvPicPr>
            <p:cNvPr id="52233" name="Picture 12" descr="Factory with solid fill">
              <a:extLst>
                <a:ext uri="{FF2B5EF4-FFF2-40B4-BE49-F238E27FC236}">
                  <a16:creationId xmlns:a16="http://schemas.microsoft.com/office/drawing/2014/main" id="{6CD8E3FC-159C-4695-811B-5C577BA0BE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365" r="3365"/>
            <a:stretch>
              <a:fillRect/>
            </a:stretch>
          </p:blipFill>
          <p:spPr bwMode="auto">
            <a:xfrm>
              <a:off x="4635500" y="3753247"/>
              <a:ext cx="1055687"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Text Box 13">
              <a:extLst>
                <a:ext uri="{FF2B5EF4-FFF2-40B4-BE49-F238E27FC236}">
                  <a16:creationId xmlns:a16="http://schemas.microsoft.com/office/drawing/2014/main" id="{44AEDD64-0D22-4722-82D8-093EF2FC43D4}"/>
                </a:ext>
              </a:extLst>
            </p:cNvPr>
            <p:cNvSpPr txBox="1">
              <a:spLocks noChangeArrowheads="1"/>
            </p:cNvSpPr>
            <p:nvPr/>
          </p:nvSpPr>
          <p:spPr bwMode="auto">
            <a:xfrm>
              <a:off x="504822" y="4026803"/>
              <a:ext cx="162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latin typeface="Open Sans"/>
                  <a:ea typeface="Arial Unicode MS" panose="020B0604020202020204" pitchFamily="34" charset="-128"/>
                  <a:cs typeface="Open Sans"/>
                </a:rPr>
                <a:t>Oil</a:t>
              </a:r>
            </a:p>
            <a:p>
              <a:pPr algn="r" eaLnBrk="1" hangingPunct="1"/>
              <a:r>
                <a:rPr lang="en-US" altLang="en-US" sz="1600">
                  <a:latin typeface="Open Sans"/>
                  <a:ea typeface="Arial Unicode MS" panose="020B0604020202020204" pitchFamily="34" charset="-128"/>
                  <a:cs typeface="Open Sans"/>
                </a:rPr>
                <a:t>production</a:t>
              </a:r>
            </a:p>
          </p:txBody>
        </p:sp>
        <p:pic>
          <p:nvPicPr>
            <p:cNvPr id="52235" name="Picture 14" descr="Oil Rig with solid fill">
              <a:extLst>
                <a:ext uri="{FF2B5EF4-FFF2-40B4-BE49-F238E27FC236}">
                  <a16:creationId xmlns:a16="http://schemas.microsoft.com/office/drawing/2014/main" id="{D80F0C28-0B30-42DC-8386-410A789DCDC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92325" y="3793728"/>
              <a:ext cx="105092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Text Box 15">
              <a:extLst>
                <a:ext uri="{FF2B5EF4-FFF2-40B4-BE49-F238E27FC236}">
                  <a16:creationId xmlns:a16="http://schemas.microsoft.com/office/drawing/2014/main" id="{48C0E334-9A78-49A0-AAEF-6EDC78F39675}"/>
                </a:ext>
              </a:extLst>
            </p:cNvPr>
            <p:cNvSpPr txBox="1">
              <a:spLocks noChangeArrowheads="1"/>
            </p:cNvSpPr>
            <p:nvPr/>
          </p:nvSpPr>
          <p:spPr bwMode="auto">
            <a:xfrm>
              <a:off x="3125782" y="4026803"/>
              <a:ext cx="162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dirty="0">
                  <a:latin typeface="Open Sans"/>
                  <a:ea typeface="Arial Unicode MS" panose="020B0604020202020204" pitchFamily="34" charset="-128"/>
                  <a:cs typeface="Open Sans"/>
                </a:rPr>
                <a:t>Petroleum</a:t>
              </a:r>
            </a:p>
            <a:p>
              <a:pPr algn="r" eaLnBrk="1" hangingPunct="1"/>
              <a:r>
                <a:rPr lang="en-US" altLang="en-US" sz="1600" dirty="0">
                  <a:latin typeface="Open Sans"/>
                  <a:ea typeface="Arial Unicode MS" panose="020B0604020202020204" pitchFamily="34" charset="-128"/>
                  <a:cs typeface="Open Sans"/>
                </a:rPr>
                <a:t>refining</a:t>
              </a:r>
            </a:p>
          </p:txBody>
        </p:sp>
        <p:pic>
          <p:nvPicPr>
            <p:cNvPr id="52237" name="Picture 16" descr="Network diagram with solid fill">
              <a:extLst>
                <a:ext uri="{FF2B5EF4-FFF2-40B4-BE49-F238E27FC236}">
                  <a16:creationId xmlns:a16="http://schemas.microsoft.com/office/drawing/2014/main" id="{12BA4399-5F01-4D16-B5A5-B78546A648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3645" r="3645"/>
            <a:stretch>
              <a:fillRect/>
            </a:stretch>
          </p:blipFill>
          <p:spPr bwMode="auto">
            <a:xfrm>
              <a:off x="6731000" y="3753246"/>
              <a:ext cx="104933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8" name="Text Box 17">
              <a:extLst>
                <a:ext uri="{FF2B5EF4-FFF2-40B4-BE49-F238E27FC236}">
                  <a16:creationId xmlns:a16="http://schemas.microsoft.com/office/drawing/2014/main" id="{A4EBD467-1820-4187-A731-414E865B1870}"/>
                </a:ext>
              </a:extLst>
            </p:cNvPr>
            <p:cNvSpPr txBox="1">
              <a:spLocks noChangeArrowheads="1"/>
            </p:cNvSpPr>
            <p:nvPr/>
          </p:nvSpPr>
          <p:spPr bwMode="auto">
            <a:xfrm>
              <a:off x="5440358" y="4149913"/>
              <a:ext cx="1422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latin typeface="Open Sans"/>
                  <a:ea typeface="Arial Unicode MS" panose="020B0604020202020204" pitchFamily="34" charset="-128"/>
                  <a:cs typeface="Open Sans"/>
                </a:rPr>
                <a:t>Pipelines</a:t>
              </a:r>
            </a:p>
          </p:txBody>
        </p:sp>
        <p:sp>
          <p:nvSpPr>
            <p:cNvPr id="52239" name="Oval 28">
              <a:extLst>
                <a:ext uri="{FF2B5EF4-FFF2-40B4-BE49-F238E27FC236}">
                  <a16:creationId xmlns:a16="http://schemas.microsoft.com/office/drawing/2014/main" id="{1AA4031B-6D9F-422E-8AA2-108AA43B7092}"/>
                </a:ext>
              </a:extLst>
            </p:cNvPr>
            <p:cNvSpPr>
              <a:spLocks noChangeAspect="1" noChangeArrowheads="1"/>
            </p:cNvSpPr>
            <p:nvPr/>
          </p:nvSpPr>
          <p:spPr bwMode="auto">
            <a:xfrm>
              <a:off x="7808909" y="5106212"/>
              <a:ext cx="1631953" cy="773075"/>
            </a:xfrm>
            <a:prstGeom prst="ellipse">
              <a:avLst/>
            </a:prstGeom>
            <a:solidFill>
              <a:srgbClr val="B02734">
                <a:alpha val="48627"/>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GB" altLang="en-US" sz="1600" dirty="0"/>
                <a:t>Consumers</a:t>
              </a:r>
            </a:p>
          </p:txBody>
        </p:sp>
        <p:sp>
          <p:nvSpPr>
            <p:cNvPr id="26" name="AutoShape 30">
              <a:extLst>
                <a:ext uri="{FF2B5EF4-FFF2-40B4-BE49-F238E27FC236}">
                  <a16:creationId xmlns:a16="http://schemas.microsoft.com/office/drawing/2014/main" id="{3055D469-8254-4F18-92B2-C25AA0535645}"/>
                </a:ext>
              </a:extLst>
            </p:cNvPr>
            <p:cNvSpPr>
              <a:spLocks noChangeArrowheads="1"/>
            </p:cNvSpPr>
            <p:nvPr/>
          </p:nvSpPr>
          <p:spPr bwMode="auto">
            <a:xfrm rot="5400000">
              <a:off x="8051867" y="4000755"/>
              <a:ext cx="801551" cy="115093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lumMod val="90000"/>
              </a:schemeClr>
            </a:solidFill>
            <a:ln w="9525">
              <a:noFill/>
              <a:miter lim="800000"/>
              <a:headEnd/>
              <a:tailEnd/>
            </a:ln>
            <a:effectLst/>
          </p:spPr>
          <p:txBody>
            <a:bodyPr wrap="none" anchor="ctr"/>
            <a:lstStyle/>
            <a:p>
              <a:pPr eaLnBrk="1" fontAlgn="auto" hangingPunct="1">
                <a:spcBef>
                  <a:spcPts val="0"/>
                </a:spcBef>
                <a:spcAft>
                  <a:spcPts val="0"/>
                </a:spcAft>
                <a:defRPr/>
              </a:pPr>
              <a:endParaRPr lang="en-GB" sz="1600">
                <a:latin typeface="Open Sans" panose="020B0606030504020204" pitchFamily="34" charset="0"/>
                <a:cs typeface="Open Sans" panose="020B0606030504020204" pitchFamily="34" charset="0"/>
              </a:endParaRPr>
            </a:p>
          </p:txBody>
        </p:sp>
        <p:sp>
          <p:nvSpPr>
            <p:cNvPr id="27" name="AutoShape 32">
              <a:extLst>
                <a:ext uri="{FF2B5EF4-FFF2-40B4-BE49-F238E27FC236}">
                  <a16:creationId xmlns:a16="http://schemas.microsoft.com/office/drawing/2014/main" id="{12878588-CFB2-4FE0-BE95-2393ADF5ED84}"/>
                </a:ext>
              </a:extLst>
            </p:cNvPr>
            <p:cNvSpPr>
              <a:spLocks noChangeArrowheads="1"/>
            </p:cNvSpPr>
            <p:nvPr/>
          </p:nvSpPr>
          <p:spPr bwMode="auto">
            <a:xfrm>
              <a:off x="5973761" y="5200798"/>
              <a:ext cx="1631950" cy="584100"/>
            </a:xfrm>
            <a:prstGeom prst="rightArrow">
              <a:avLst>
                <a:gd name="adj1" fmla="val 50000"/>
                <a:gd name="adj2" fmla="val 67185"/>
              </a:avLst>
            </a:prstGeom>
            <a:solidFill>
              <a:schemeClr val="bg1">
                <a:lumMod val="90000"/>
              </a:schemeClr>
            </a:solidFill>
            <a:ln w="9525">
              <a:noFill/>
              <a:miter lim="800000"/>
              <a:headEnd/>
              <a:tailEnd/>
            </a:ln>
            <a:effectLst/>
          </p:spPr>
          <p:txBody>
            <a:bodyPr wrap="none" anchor="ctr"/>
            <a:lstStyle/>
            <a:p>
              <a:pPr eaLnBrk="1" fontAlgn="auto" hangingPunct="1">
                <a:spcBef>
                  <a:spcPts val="0"/>
                </a:spcBef>
                <a:spcAft>
                  <a:spcPts val="0"/>
                </a:spcAft>
                <a:defRPr/>
              </a:pPr>
              <a:endParaRPr lang="en-GB" sz="1600">
                <a:latin typeface="Open Sans" panose="020B0606030504020204" pitchFamily="34" charset="0"/>
                <a:cs typeface="Open Sans" panose="020B0606030504020204" pitchFamily="34" charset="0"/>
              </a:endParaRPr>
            </a:p>
          </p:txBody>
        </p:sp>
        <p:pic>
          <p:nvPicPr>
            <p:cNvPr id="52242" name="Picture 12" descr="Factory with solid fill">
              <a:extLst>
                <a:ext uri="{FF2B5EF4-FFF2-40B4-BE49-F238E27FC236}">
                  <a16:creationId xmlns:a16="http://schemas.microsoft.com/office/drawing/2014/main" id="{164F9EAD-1778-4119-AB5E-B6626E78F8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365" r="3365"/>
            <a:stretch>
              <a:fillRect/>
            </a:stretch>
          </p:blipFill>
          <p:spPr bwMode="auto">
            <a:xfrm>
              <a:off x="4635500" y="4926805"/>
              <a:ext cx="105568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 Placeholder 1">
            <a:extLst>
              <a:ext uri="{FF2B5EF4-FFF2-40B4-BE49-F238E27FC236}">
                <a16:creationId xmlns:a16="http://schemas.microsoft.com/office/drawing/2014/main" id="{C594EBD6-B346-4E62-8051-E202FAA70224}"/>
              </a:ext>
            </a:extLst>
          </p:cNvPr>
          <p:cNvSpPr>
            <a:spLocks noGrp="1"/>
          </p:cNvSpPr>
          <p:nvPr>
            <p:ph type="body" idx="13"/>
          </p:nvPr>
        </p:nvSpPr>
        <p:spPr>
          <a:xfrm>
            <a:off x="910870" y="1462958"/>
            <a:ext cx="6486294" cy="2427210"/>
          </a:xfrm>
        </p:spPr>
        <p:txBody>
          <a:bodyPr>
            <a:noAutofit/>
          </a:bodyPr>
          <a:lstStyle/>
          <a:p>
            <a:pPr marL="0" eaLnBrk="1" fontAlgn="auto" hangingPunct="1">
              <a:lnSpc>
                <a:spcPct val="120000"/>
              </a:lnSpc>
              <a:spcBef>
                <a:spcPts val="500"/>
              </a:spcBef>
              <a:buSzPts val="1900"/>
              <a:defRPr/>
            </a:pPr>
            <a:r>
              <a:rPr lang="en-US" b="1" dirty="0">
                <a:solidFill>
                  <a:schemeClr val="accent5">
                    <a:lumMod val="60000"/>
                    <a:lumOff val="40000"/>
                  </a:schemeClr>
                </a:solidFill>
                <a:latin typeface="Open Sans"/>
                <a:ea typeface="+mn-lt"/>
                <a:cs typeface="+mn-lt"/>
              </a:rPr>
              <a:t>Supply system evaluation</a:t>
            </a:r>
          </a:p>
          <a:p>
            <a:pPr marL="0">
              <a:lnSpc>
                <a:spcPct val="120000"/>
              </a:lnSpc>
              <a:spcBef>
                <a:spcPts val="500"/>
              </a:spcBef>
              <a:buSzPts val="1900"/>
              <a:defRPr/>
            </a:pPr>
            <a:r>
              <a:rPr lang="en-US" dirty="0">
                <a:latin typeface="Open Sans"/>
                <a:ea typeface="+mn-lt"/>
                <a:cs typeface="+mn-lt"/>
                <a:sym typeface="Calibri"/>
              </a:rPr>
              <a:t>The energy technology analysis is designed to evaluate the supply system</a:t>
            </a:r>
            <a:endParaRPr lang="en-US" dirty="0"/>
          </a:p>
          <a:p>
            <a:pPr marL="342900" indent="-342900" eaLnBrk="1" fontAlgn="auto" hangingPunct="1">
              <a:lnSpc>
                <a:spcPct val="120000"/>
              </a:lnSpc>
              <a:spcBef>
                <a:spcPts val="500"/>
              </a:spcBef>
              <a:buSzPts val="1900"/>
              <a:buFont typeface="Arial" panose="020B0604020202020204" pitchFamily="34" charset="0"/>
              <a:buChar char="•"/>
              <a:defRPr/>
            </a:pPr>
            <a:r>
              <a:rPr lang="en-US" dirty="0">
                <a:latin typeface="Open Sans"/>
                <a:ea typeface="+mn-lt"/>
                <a:cs typeface="+mn-lt"/>
                <a:sym typeface="Calibri"/>
              </a:rPr>
              <a:t>Assess current system structure</a:t>
            </a:r>
            <a:endParaRPr lang="en-US" dirty="0">
              <a:latin typeface="Open Sans"/>
              <a:ea typeface="+mn-lt"/>
              <a:cs typeface="+mn-lt"/>
            </a:endParaRPr>
          </a:p>
          <a:p>
            <a:pPr marL="342900" indent="-342900" eaLnBrk="1" fontAlgn="auto" hangingPunct="1">
              <a:lnSpc>
                <a:spcPct val="120000"/>
              </a:lnSpc>
              <a:spcBef>
                <a:spcPts val="500"/>
              </a:spcBef>
              <a:buSzPts val="1900"/>
              <a:buFont typeface="Arial" panose="020B0604020202020204" pitchFamily="34" charset="0"/>
              <a:buChar char="•"/>
              <a:defRPr/>
            </a:pPr>
            <a:r>
              <a:rPr lang="en-US" dirty="0">
                <a:latin typeface="Open Sans"/>
                <a:ea typeface="+mn-lt"/>
                <a:cs typeface="+mn-lt"/>
                <a:sym typeface="Calibri"/>
              </a:rPr>
              <a:t>Foresee planned expansions/retirements</a:t>
            </a:r>
            <a:endParaRPr lang="en-US" dirty="0">
              <a:latin typeface="Open Sans"/>
              <a:ea typeface="+mn-lt"/>
              <a:cs typeface="+mn-lt"/>
            </a:endParaRPr>
          </a:p>
          <a:p>
            <a:pPr marL="342900" indent="-342900" eaLnBrk="1" fontAlgn="auto" hangingPunct="1">
              <a:lnSpc>
                <a:spcPct val="120000"/>
              </a:lnSpc>
              <a:spcBef>
                <a:spcPts val="500"/>
              </a:spcBef>
              <a:buSzPts val="1900"/>
              <a:buFont typeface="Arial" panose="020B0604020202020204" pitchFamily="34" charset="0"/>
              <a:buChar char="•"/>
              <a:defRPr/>
            </a:pPr>
            <a:r>
              <a:rPr lang="en-US" dirty="0">
                <a:latin typeface="Open Sans"/>
                <a:ea typeface="+mn-lt"/>
                <a:cs typeface="+mn-lt"/>
                <a:sym typeface="Calibri"/>
              </a:rPr>
              <a:t>New technologies</a:t>
            </a:r>
            <a:endParaRPr lang="en-US" dirty="0">
              <a:latin typeface="Open Sans"/>
              <a:ea typeface="+mn-lt"/>
              <a:cs typeface="+mn-lt"/>
            </a:endParaRPr>
          </a:p>
          <a:p>
            <a:pPr marL="194310" eaLnBrk="1" hangingPunct="1">
              <a:lnSpc>
                <a:spcPct val="120000"/>
              </a:lnSpc>
              <a:spcBef>
                <a:spcPts val="500"/>
              </a:spcBef>
              <a:defRPr/>
            </a:pPr>
            <a:endParaRPr lang="en-GB" dirty="0"/>
          </a:p>
        </p:txBody>
      </p:sp>
      <p:sp>
        <p:nvSpPr>
          <p:cNvPr id="52228" name="Slide Number Placeholder 5">
            <a:extLst>
              <a:ext uri="{FF2B5EF4-FFF2-40B4-BE49-F238E27FC236}">
                <a16:creationId xmlns:a16="http://schemas.microsoft.com/office/drawing/2014/main" id="{15F9F832-1E6C-4A24-8649-4DE93B337D9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A665C76-2B28-4F53-8CC1-92B0532949A3}"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17</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1F99D0D7-FA9F-423F-8013-0CE32A999618}"/>
              </a:ext>
            </a:extLst>
          </p:cNvPr>
          <p:cNvSpPr txBox="1">
            <a:spLocks noChangeArrowheads="1"/>
          </p:cNvSpPr>
          <p:nvPr/>
        </p:nvSpPr>
        <p:spPr bwMode="auto">
          <a:xfrm>
            <a:off x="865094" y="433941"/>
            <a:ext cx="9540147"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ea typeface="Open Sans"/>
                <a:cs typeface="Open Sans"/>
              </a:rPr>
              <a:t>Lecture </a:t>
            </a:r>
            <a:r>
              <a:rPr lang="en-GB" altLang="en-US" dirty="0">
                <a:latin typeface="Open Sans"/>
              </a:rPr>
              <a:t>2.3 - </a:t>
            </a:r>
            <a:r>
              <a:rPr lang="en-GB" dirty="0">
                <a:latin typeface="Open Sans"/>
              </a:rPr>
              <a:t>Energy Resources and Technology Analysis</a:t>
            </a:r>
            <a:endParaRPr lang="en-US" dirty="0">
              <a:latin typeface="Open Sans"/>
            </a:endParaRPr>
          </a:p>
        </p:txBody>
      </p:sp>
      <p:sp>
        <p:nvSpPr>
          <p:cNvPr id="22" name="Oval 21">
            <a:extLst>
              <a:ext uri="{FF2B5EF4-FFF2-40B4-BE49-F238E27FC236}">
                <a16:creationId xmlns:a16="http://schemas.microsoft.com/office/drawing/2014/main" id="{0DD53023-50CD-EA4F-B737-7E336D4B13C8}"/>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17.mp3" descr="Track7_Lecture2_Slide17.mp3">
            <a:hlinkClick r:id="" action="ppaction://media"/>
            <a:extLst>
              <a:ext uri="{FF2B5EF4-FFF2-40B4-BE49-F238E27FC236}">
                <a16:creationId xmlns:a16="http://schemas.microsoft.com/office/drawing/2014/main" id="{2D297CB6-5243-CD46-A13F-24B4A16A588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096745"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9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4733FF-7ED5-4E78-BEA9-CEED5EF50EA7}"/>
              </a:ext>
            </a:extLst>
          </p:cNvPr>
          <p:cNvSpPr>
            <a:spLocks noGrp="1"/>
          </p:cNvSpPr>
          <p:nvPr>
            <p:ph type="body" idx="13"/>
          </p:nvPr>
        </p:nvSpPr>
        <p:spPr>
          <a:xfrm>
            <a:off x="904831" y="1454474"/>
            <a:ext cx="6656387" cy="4262438"/>
          </a:xfrm>
        </p:spPr>
        <p:txBody>
          <a:bodyPr/>
          <a:lstStyle/>
          <a:p>
            <a:pPr marL="0" eaLnBrk="1" fontAlgn="auto" hangingPunct="1">
              <a:lnSpc>
                <a:spcPct val="100000"/>
              </a:lnSpc>
              <a:spcBef>
                <a:spcPts val="1000"/>
              </a:spcBef>
              <a:buSzPts val="1900"/>
              <a:defRPr/>
            </a:pPr>
            <a:r>
              <a:rPr lang="en-US" b="1" dirty="0">
                <a:solidFill>
                  <a:schemeClr val="accent5">
                    <a:lumMod val="60000"/>
                    <a:lumOff val="40000"/>
                  </a:schemeClr>
                </a:solidFill>
                <a:latin typeface="Open Sans"/>
                <a:ea typeface="+mn-lt"/>
                <a:cs typeface="+mn-lt"/>
              </a:rPr>
              <a:t>Energy technology comparison</a:t>
            </a:r>
            <a:endParaRPr lang="en-US" b="1" dirty="0">
              <a:solidFill>
                <a:schemeClr val="accent5">
                  <a:lumMod val="60000"/>
                  <a:lumOff val="40000"/>
                </a:schemeClr>
              </a:solidFill>
              <a:latin typeface="Open Sans"/>
              <a:ea typeface="+mn-lt"/>
              <a:cs typeface="+mn-lt"/>
              <a:sym typeface="Calibri"/>
            </a:endParaRPr>
          </a:p>
          <a:p>
            <a:pPr marL="0">
              <a:lnSpc>
                <a:spcPct val="100000"/>
              </a:lnSpc>
              <a:spcBef>
                <a:spcPts val="1000"/>
              </a:spcBef>
              <a:buSzPts val="1900"/>
              <a:defRPr/>
            </a:pPr>
            <a:r>
              <a:rPr lang="en-US" dirty="0">
                <a:latin typeface="Open Sans"/>
                <a:ea typeface="+mn-lt"/>
                <a:cs typeface="+mn-lt"/>
                <a:sym typeface="Calibri"/>
              </a:rPr>
              <a:t>Compare alternatives in energy technologies: energy technologies must be characterized in a consistent manner to allow for comparison of alternatives.</a:t>
            </a:r>
            <a:endParaRPr lang="en-US" dirty="0"/>
          </a:p>
          <a:p>
            <a:pPr marL="342900" indent="-342900" eaLnBrk="1" fontAlgn="auto" hangingPunct="1">
              <a:lnSpc>
                <a:spcPct val="100000"/>
              </a:lnSpc>
              <a:spcBef>
                <a:spcPts val="1000"/>
              </a:spcBef>
              <a:buSzPts val="1900"/>
              <a:buFont typeface="Arial" panose="020B0604020202020204" pitchFamily="34" charset="0"/>
              <a:buChar char="•"/>
              <a:defRPr/>
            </a:pPr>
            <a:r>
              <a:rPr lang="en-GB" dirty="0">
                <a:latin typeface="Open Sans"/>
                <a:ea typeface="+mn-lt"/>
                <a:cs typeface="+mn-lt"/>
              </a:rPr>
              <a:t>Technical performance: inputs, outputs, efficiency, availability</a:t>
            </a:r>
          </a:p>
          <a:p>
            <a:pPr marL="342900" indent="-342900" eaLnBrk="1" fontAlgn="auto" hangingPunct="1">
              <a:lnSpc>
                <a:spcPct val="100000"/>
              </a:lnSpc>
              <a:spcBef>
                <a:spcPts val="1000"/>
              </a:spcBef>
              <a:buSzPts val="1900"/>
              <a:buFont typeface="Arial" panose="020B0604020202020204" pitchFamily="34" charset="0"/>
              <a:buChar char="•"/>
              <a:defRPr/>
            </a:pPr>
            <a:r>
              <a:rPr lang="en-GB" dirty="0">
                <a:latin typeface="Open Sans"/>
                <a:ea typeface="+mn-lt"/>
                <a:cs typeface="+mn-lt"/>
              </a:rPr>
              <a:t>Economics: capital costs, operating costs</a:t>
            </a:r>
          </a:p>
          <a:p>
            <a:pPr marL="342900" indent="-342900" eaLnBrk="1" fontAlgn="auto" hangingPunct="1">
              <a:lnSpc>
                <a:spcPct val="100000"/>
              </a:lnSpc>
              <a:spcBef>
                <a:spcPts val="1000"/>
              </a:spcBef>
              <a:buSzPts val="1900"/>
              <a:buFont typeface="Arial" panose="020B0604020202020204" pitchFamily="34" charset="0"/>
              <a:buChar char="•"/>
              <a:defRPr/>
            </a:pPr>
            <a:r>
              <a:rPr lang="en-GB" dirty="0">
                <a:latin typeface="Open Sans"/>
                <a:ea typeface="+mn-lt"/>
                <a:cs typeface="+mn-lt"/>
              </a:rPr>
              <a:t>Environmental: water, land use, emissions, residuals</a:t>
            </a:r>
            <a:r>
              <a:rPr lang="en-US" dirty="0">
                <a:latin typeface="Open Sans"/>
                <a:ea typeface="+mn-lt"/>
                <a:cs typeface="+mn-lt"/>
                <a:sym typeface="Calibri"/>
              </a:rPr>
              <a:t> </a:t>
            </a:r>
            <a:endParaRPr lang="en-US" dirty="0">
              <a:latin typeface="Open Sans"/>
              <a:ea typeface="+mn-lt"/>
              <a:cs typeface="+mn-lt"/>
            </a:endParaRPr>
          </a:p>
          <a:p>
            <a:pPr marL="194310" eaLnBrk="1" hangingPunct="1">
              <a:lnSpc>
                <a:spcPct val="100000"/>
              </a:lnSpc>
              <a:spcBef>
                <a:spcPts val="1000"/>
              </a:spcBef>
              <a:defRPr/>
            </a:pPr>
            <a:endParaRPr lang="en-GB" dirty="0"/>
          </a:p>
        </p:txBody>
      </p:sp>
      <p:sp>
        <p:nvSpPr>
          <p:cNvPr id="2" name="Rectangle 1">
            <a:extLst>
              <a:ext uri="{FF2B5EF4-FFF2-40B4-BE49-F238E27FC236}">
                <a16:creationId xmlns:a16="http://schemas.microsoft.com/office/drawing/2014/main" id="{64FE91C7-6F92-4461-AC94-E4230E1A41DE}"/>
              </a:ext>
            </a:extLst>
          </p:cNvPr>
          <p:cNvSpPr/>
          <p:nvPr/>
        </p:nvSpPr>
        <p:spPr>
          <a:xfrm>
            <a:off x="3048000" y="2924175"/>
            <a:ext cx="6096000" cy="3282950"/>
          </a:xfrm>
          <a:prstGeom prst="rect">
            <a:avLst/>
          </a:prstGeom>
          <a:noFill/>
          <a:ln>
            <a:noFill/>
          </a:ln>
        </p:spPr>
        <p:txBody>
          <a:bodyPr spcFirstLastPara="1" lIns="121900" tIns="60933" rIns="121900" bIns="60933"/>
          <a:lstStyle/>
          <a:p>
            <a:pPr eaLnBrk="1" fontAlgn="auto" hangingPunct="1">
              <a:spcBef>
                <a:spcPct val="20000"/>
              </a:spcBef>
              <a:buSzPts val="1900"/>
              <a:defRPr/>
            </a:pPr>
            <a:endParaRPr lang="en-GB" sz="2133">
              <a:latin typeface="Open Sans" panose="020B0606030504020204" pitchFamily="34" charset="0"/>
              <a:cs typeface="Open Sans" panose="020B0606030504020204" pitchFamily="34" charset="0"/>
            </a:endParaRPr>
          </a:p>
        </p:txBody>
      </p:sp>
      <p:sp>
        <p:nvSpPr>
          <p:cNvPr id="54277" name="Slide Number Placeholder 5">
            <a:extLst>
              <a:ext uri="{FF2B5EF4-FFF2-40B4-BE49-F238E27FC236}">
                <a16:creationId xmlns:a16="http://schemas.microsoft.com/office/drawing/2014/main" id="{01386FDF-B491-4FAF-B104-9D2AAD77A4B5}"/>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B0FA7D21-F7F8-4BA3-91B4-8DF7FB5632B9}"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18</a:t>
            </a:fld>
            <a:endParaRPr lang="en-US" altLang="en-US" sz="1400" b="1">
              <a:solidFill>
                <a:schemeClr val="bg1"/>
              </a:solidFill>
              <a:latin typeface="Open Sans ExtraBold"/>
              <a:ea typeface="Open Sans ExtraBold"/>
              <a:cs typeface="Open Sans ExtraBold"/>
            </a:endParaRPr>
          </a:p>
        </p:txBody>
      </p:sp>
      <p:sp>
        <p:nvSpPr>
          <p:cNvPr id="5" name="Google Shape;339;p22">
            <a:extLst>
              <a:ext uri="{FF2B5EF4-FFF2-40B4-BE49-F238E27FC236}">
                <a16:creationId xmlns:a16="http://schemas.microsoft.com/office/drawing/2014/main" id="{5A53CF76-6606-44B9-B5F0-3C119767FA8E}"/>
              </a:ext>
            </a:extLst>
          </p:cNvPr>
          <p:cNvSpPr txBox="1">
            <a:spLocks noChangeArrowheads="1"/>
          </p:cNvSpPr>
          <p:nvPr/>
        </p:nvSpPr>
        <p:spPr bwMode="auto">
          <a:xfrm>
            <a:off x="865094" y="433941"/>
            <a:ext cx="10910981"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ea typeface="Open Sans"/>
                <a:cs typeface="Open Sans"/>
              </a:rPr>
              <a:t>Lecture </a:t>
            </a:r>
            <a:r>
              <a:rPr lang="en-GB" altLang="en-US" dirty="0">
                <a:latin typeface="Open Sans"/>
              </a:rPr>
              <a:t>2.3 - </a:t>
            </a:r>
            <a:r>
              <a:rPr lang="en-GB" dirty="0">
                <a:latin typeface="Open Sans"/>
              </a:rPr>
              <a:t>Energy Resources and Technology Analysis</a:t>
            </a:r>
            <a:endParaRPr lang="en-US" dirty="0">
              <a:latin typeface="Open Sans"/>
            </a:endParaRPr>
          </a:p>
        </p:txBody>
      </p:sp>
      <p:graphicFrame>
        <p:nvGraphicFramePr>
          <p:cNvPr id="8" name="Diagram 7">
            <a:extLst>
              <a:ext uri="{FF2B5EF4-FFF2-40B4-BE49-F238E27FC236}">
                <a16:creationId xmlns:a16="http://schemas.microsoft.com/office/drawing/2014/main" id="{89E24D03-574C-EC45-9E00-9FB982567BF8}"/>
              </a:ext>
            </a:extLst>
          </p:cNvPr>
          <p:cNvGraphicFramePr/>
          <p:nvPr>
            <p:extLst>
              <p:ext uri="{D42A27DB-BD31-4B8C-83A1-F6EECF244321}">
                <p14:modId xmlns:p14="http://schemas.microsoft.com/office/powerpoint/2010/main" val="791745132"/>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Oval 8">
            <a:extLst>
              <a:ext uri="{FF2B5EF4-FFF2-40B4-BE49-F238E27FC236}">
                <a16:creationId xmlns:a16="http://schemas.microsoft.com/office/drawing/2014/main" id="{50E436C5-B40D-F444-A741-68EA83571433}"/>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18.mp3" descr="Track7_Lecture2_Slide18.mp3">
            <a:hlinkClick r:id="" action="ppaction://media"/>
            <a:extLst>
              <a:ext uri="{FF2B5EF4-FFF2-40B4-BE49-F238E27FC236}">
                <a16:creationId xmlns:a16="http://schemas.microsoft.com/office/drawing/2014/main" id="{C26DFB7F-6456-4C4C-B8C9-D4193899193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96745"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sunburst chart&#10;&#10;Description automatically generated">
            <a:extLst>
              <a:ext uri="{FF2B5EF4-FFF2-40B4-BE49-F238E27FC236}">
                <a16:creationId xmlns:a16="http://schemas.microsoft.com/office/drawing/2014/main" id="{864F5C8A-4DCF-B343-8187-9F042640B5ED}"/>
              </a:ext>
            </a:extLst>
          </p:cNvPr>
          <p:cNvPicPr>
            <a:picLocks noChangeAspect="1"/>
          </p:cNvPicPr>
          <p:nvPr/>
        </p:nvPicPr>
        <p:blipFill>
          <a:blip r:embed="rId3"/>
          <a:stretch>
            <a:fillRect/>
          </a:stretch>
        </p:blipFill>
        <p:spPr>
          <a:xfrm>
            <a:off x="0" y="0"/>
            <a:ext cx="12192000" cy="6858000"/>
          </a:xfrm>
          <a:prstGeom prst="rect">
            <a:avLst/>
          </a:prstGeom>
        </p:spPr>
      </p:pic>
      <p:sp>
        <p:nvSpPr>
          <p:cNvPr id="76801" name="Google Shape;331;p21">
            <a:extLst>
              <a:ext uri="{FF2B5EF4-FFF2-40B4-BE49-F238E27FC236}">
                <a16:creationId xmlns:a16="http://schemas.microsoft.com/office/drawing/2014/main" id="{F1B75CDD-8E4F-4986-8CBA-3CA1559C2942}"/>
              </a:ext>
            </a:extLst>
          </p:cNvPr>
          <p:cNvSpPr>
            <a:spLocks noGrp="1" noChangeArrowheads="1"/>
          </p:cNvSpPr>
          <p:nvPr>
            <p:ph type="title"/>
          </p:nvPr>
        </p:nvSpPr>
        <p:spPr/>
        <p:txBody>
          <a:bodyPr lIns="121900" tIns="121900" rIns="121900" bIns="121900"/>
          <a:lstStyle/>
          <a:p>
            <a:r>
              <a:rPr lang="en-GB" altLang="en-US" dirty="0">
                <a:latin typeface="Open Sans"/>
              </a:rPr>
              <a:t>References</a:t>
            </a:r>
            <a:endParaRPr lang="en-US" dirty="0"/>
          </a:p>
        </p:txBody>
      </p:sp>
      <p:sp>
        <p:nvSpPr>
          <p:cNvPr id="4" name="Text Placeholder 3">
            <a:extLst>
              <a:ext uri="{FF2B5EF4-FFF2-40B4-BE49-F238E27FC236}">
                <a16:creationId xmlns:a16="http://schemas.microsoft.com/office/drawing/2014/main" id="{01EA9B7C-DAE8-4B39-A455-254D946A9D8F}"/>
              </a:ext>
            </a:extLst>
          </p:cNvPr>
          <p:cNvSpPr>
            <a:spLocks noGrp="1"/>
          </p:cNvSpPr>
          <p:nvPr>
            <p:ph type="body" idx="13"/>
          </p:nvPr>
        </p:nvSpPr>
        <p:spPr>
          <a:xfrm>
            <a:off x="887215" y="1533371"/>
            <a:ext cx="3606408" cy="4262298"/>
          </a:xfrm>
        </p:spPr>
        <p:txBody>
          <a:bodyPr>
            <a:normAutofit/>
          </a:bodyPr>
          <a:lstStyle/>
          <a:p>
            <a:pPr marL="194310"/>
            <a:r>
              <a:rPr lang="en-GB" sz="1600" dirty="0">
                <a:hlinkClick r:id="rId4"/>
              </a:rPr>
              <a:t>[1]</a:t>
            </a:r>
            <a:r>
              <a:rPr lang="en-GB" sz="1600" dirty="0"/>
              <a:t> </a:t>
            </a:r>
            <a:r>
              <a:rPr lang="en-GB" sz="1600" dirty="0">
                <a:hlinkClick r:id="rId5"/>
              </a:rPr>
              <a:t>https://www.forbes.com/sites/rrapier/2020/06/20/bp-review-new-highs-in-global-energy-consumption-and-carbon-emissions-in-2019/</a:t>
            </a:r>
            <a:endParaRPr lang="en-US" sz="1600" dirty="0"/>
          </a:p>
        </p:txBody>
      </p:sp>
      <p:sp>
        <p:nvSpPr>
          <p:cNvPr id="76803" name="Slide Number Placeholder 5">
            <a:extLst>
              <a:ext uri="{FF2B5EF4-FFF2-40B4-BE49-F238E27FC236}">
                <a16:creationId xmlns:a16="http://schemas.microsoft.com/office/drawing/2014/main" id="{F958B4BF-3423-42F3-9D22-3213B03082E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A69B9864-A72A-4E27-96DF-C14B6E6DE24C}"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19</a:t>
            </a:fld>
            <a:endParaRPr lang="en-US" altLang="en-US" sz="1400" b="1">
              <a:solidFill>
                <a:schemeClr val="bg1"/>
              </a:solidFill>
              <a:latin typeface="Open Sans ExtraBold"/>
              <a:ea typeface="Open Sans ExtraBold"/>
              <a:cs typeface="Open Sans ExtraBold"/>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838200" y="390695"/>
            <a:ext cx="5406483" cy="1325563"/>
          </a:xfrm>
        </p:spPr>
        <p:txBody>
          <a:bodyPr lIns="121900" tIns="121900" rIns="121900" bIns="121900" rtlCol="0"/>
          <a:lstStyle/>
          <a:p>
            <a:pPr eaLnBrk="1" fontAlgn="auto" hangingPunct="1">
              <a:defRPr/>
            </a:pPr>
            <a:r>
              <a:rPr lang="en-GB" dirty="0">
                <a:latin typeface="Open Sans"/>
                <a:ea typeface="+mn-ea"/>
                <a:cs typeface="+mn-cs"/>
              </a:rPr>
              <a:t>Intended Learning Outcomes (ILOs)</a:t>
            </a:r>
          </a:p>
        </p:txBody>
      </p:sp>
      <p:sp>
        <p:nvSpPr>
          <p:cNvPr id="3" name="Text Placeholder 2">
            <a:extLst>
              <a:ext uri="{FF2B5EF4-FFF2-40B4-BE49-F238E27FC236}">
                <a16:creationId xmlns:a16="http://schemas.microsoft.com/office/drawing/2014/main" id="{56AA278A-9B72-493C-A970-091B76D3A3D2}"/>
              </a:ext>
            </a:extLst>
          </p:cNvPr>
          <p:cNvSpPr>
            <a:spLocks noGrp="1"/>
          </p:cNvSpPr>
          <p:nvPr>
            <p:ph type="body" idx="13"/>
          </p:nvPr>
        </p:nvSpPr>
        <p:spPr>
          <a:xfrm>
            <a:off x="970205" y="1714440"/>
            <a:ext cx="5128848" cy="4262298"/>
          </a:xfrm>
        </p:spPr>
        <p:txBody>
          <a:bodyPr spcFirstLastPara="1" vert="horz" wrap="square" lIns="91425" tIns="91425" rIns="91425" bIns="91425" numCol="1" anchor="t" anchorCtr="0" compatLnSpc="1">
            <a:prstTxWarp prst="textNoShape">
              <a:avLst/>
            </a:prstTxWarp>
            <a:normAutofit lnSpcReduction="10000"/>
          </a:bodyPr>
          <a:lstStyle/>
          <a:p>
            <a:pPr marL="0"/>
            <a:r>
              <a:rPr lang="en-GB" b="1" dirty="0">
                <a:solidFill>
                  <a:schemeClr val="accent5">
                    <a:lumMod val="60000"/>
                    <a:lumOff val="40000"/>
                  </a:schemeClr>
                </a:solidFill>
                <a:latin typeface="Open Sans"/>
              </a:rPr>
              <a:t>This lecture has four Intended Learning Outcomes (ILOs):</a:t>
            </a:r>
            <a:endParaRPr lang="en-US" dirty="0">
              <a:solidFill>
                <a:schemeClr val="accent5">
                  <a:lumMod val="60000"/>
                  <a:lumOff val="40000"/>
                </a:schemeClr>
              </a:solidFill>
              <a:latin typeface="Open Sans"/>
            </a:endParaRPr>
          </a:p>
          <a:p>
            <a:pPr marL="0"/>
            <a:endParaRPr lang="en-GB" dirty="0"/>
          </a:p>
          <a:p>
            <a:pPr marL="342900" indent="-342900" eaLnBrk="1" fontAlgn="auto" hangingPunct="1">
              <a:lnSpc>
                <a:spcPct val="100000"/>
              </a:lnSpc>
              <a:spcBef>
                <a:spcPts val="1000"/>
              </a:spcBef>
              <a:buClr>
                <a:srgbClr val="333333"/>
              </a:buClr>
              <a:buFont typeface="Arial" panose="020B0604020202020204" pitchFamily="34" charset="0"/>
              <a:buChar char="•"/>
              <a:defRPr/>
            </a:pPr>
            <a:r>
              <a:rPr lang="en-GB" dirty="0">
                <a:latin typeface="Open Sans"/>
              </a:rPr>
              <a:t>ILO1: understand what energy system analysis is</a:t>
            </a:r>
            <a:endParaRPr lang="en-US" dirty="0">
              <a:latin typeface="Open Sans"/>
            </a:endParaRPr>
          </a:p>
          <a:p>
            <a:pPr marL="342900" indent="-342900" eaLnBrk="1" fontAlgn="auto" hangingPunct="1">
              <a:lnSpc>
                <a:spcPct val="100000"/>
              </a:lnSpc>
              <a:spcBef>
                <a:spcPts val="1000"/>
              </a:spcBef>
              <a:buClr>
                <a:srgbClr val="333333"/>
              </a:buClr>
              <a:buFont typeface="Arial" panose="020B0604020202020204" pitchFamily="34" charset="0"/>
              <a:buChar char="•"/>
              <a:defRPr/>
            </a:pPr>
            <a:r>
              <a:rPr lang="en-GB" dirty="0">
                <a:latin typeface="Open Sans"/>
              </a:rPr>
              <a:t>ILO2: learn about economic growth and energy demand analysis </a:t>
            </a:r>
          </a:p>
          <a:p>
            <a:pPr marL="342900" indent="-342900" eaLnBrk="1" fontAlgn="auto" hangingPunct="1">
              <a:lnSpc>
                <a:spcPct val="114999"/>
              </a:lnSpc>
              <a:spcBef>
                <a:spcPts val="1000"/>
              </a:spcBef>
              <a:buClr>
                <a:srgbClr val="333333"/>
              </a:buClr>
              <a:buFont typeface="Arial" panose="020B0604020202020204" pitchFamily="34" charset="0"/>
              <a:buChar char="•"/>
              <a:defRPr/>
            </a:pPr>
            <a:r>
              <a:rPr lang="en-GB" dirty="0">
                <a:latin typeface="Open Sans"/>
              </a:rPr>
              <a:t>ILO3: understand how analysing energy resources and technologies helps inform energy planning</a:t>
            </a:r>
          </a:p>
          <a:p>
            <a:pPr marL="342900" indent="-342900" eaLnBrk="1" fontAlgn="auto" hangingPunct="1">
              <a:lnSpc>
                <a:spcPct val="100000"/>
              </a:lnSpc>
              <a:spcBef>
                <a:spcPts val="1000"/>
              </a:spcBef>
              <a:buClr>
                <a:srgbClr val="333333"/>
              </a:buClr>
              <a:buFont typeface="Arial" panose="020B0604020202020204" pitchFamily="34" charset="0"/>
              <a:buChar char="•"/>
              <a:defRPr/>
            </a:pPr>
            <a:r>
              <a:rPr lang="en-GB" dirty="0">
                <a:latin typeface="Open Sans"/>
              </a:rPr>
              <a:t>ILO4: be aware of energy supply strategies and impact analysis'</a:t>
            </a:r>
          </a:p>
          <a:p>
            <a:pPr marL="0">
              <a:spcBef>
                <a:spcPts val="1600"/>
              </a:spcBef>
            </a:pPr>
            <a:endParaRPr lang="en-US" dirty="0"/>
          </a:p>
          <a:p>
            <a:pPr marL="194310"/>
            <a:endParaRPr lang="en-GB" dirty="0"/>
          </a:p>
        </p:txBody>
      </p:sp>
      <p:grpSp>
        <p:nvGrpSpPr>
          <p:cNvPr id="17411" name="Google Shape;101;p15">
            <a:extLst>
              <a:ext uri="{FF2B5EF4-FFF2-40B4-BE49-F238E27FC236}">
                <a16:creationId xmlns:a16="http://schemas.microsoft.com/office/drawing/2014/main" id="{50AF0A54-DD91-4D21-AC26-B9FD7792B12E}"/>
              </a:ext>
            </a:extLst>
          </p:cNvPr>
          <p:cNvGrpSpPr>
            <a:grpSpLocks/>
          </p:cNvGrpSpPr>
          <p:nvPr/>
        </p:nvGrpSpPr>
        <p:grpSpPr bwMode="auto">
          <a:xfrm>
            <a:off x="6686550" y="1825625"/>
            <a:ext cx="4286250" cy="3589338"/>
            <a:chOff x="5322277" y="1528650"/>
            <a:chExt cx="3214025" cy="2447800"/>
          </a:xfrm>
        </p:grpSpPr>
        <p:sp>
          <p:nvSpPr>
            <p:cNvPr id="17413" name="Google Shape;102;p15">
              <a:extLst>
                <a:ext uri="{FF2B5EF4-FFF2-40B4-BE49-F238E27FC236}">
                  <a16:creationId xmlns:a16="http://schemas.microsoft.com/office/drawing/2014/main" id="{43DE169F-8A22-4F54-8370-B010F0F75E08}"/>
                </a:ext>
              </a:extLst>
            </p:cNvPr>
            <p:cNvSpPr>
              <a:spLocks noChangeArrowheads="1"/>
            </p:cNvSpPr>
            <p:nvPr/>
          </p:nvSpPr>
          <p:spPr bwMode="auto">
            <a:xfrm>
              <a:off x="5322277" y="15286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t>2.1. What is energy system analysis?</a:t>
              </a:r>
              <a:endParaRPr lang="en-US" altLang="en-US" sz="1600" dirty="0"/>
            </a:p>
          </p:txBody>
        </p:sp>
        <p:sp>
          <p:nvSpPr>
            <p:cNvPr id="17414" name="Google Shape;103;p15">
              <a:extLst>
                <a:ext uri="{FF2B5EF4-FFF2-40B4-BE49-F238E27FC236}">
                  <a16:creationId xmlns:a16="http://schemas.microsoft.com/office/drawing/2014/main" id="{FF516A10-E762-428F-A161-36388C652F50}"/>
                </a:ext>
              </a:extLst>
            </p:cNvPr>
            <p:cNvSpPr>
              <a:spLocks noChangeArrowheads="1"/>
            </p:cNvSpPr>
            <p:nvPr/>
          </p:nvSpPr>
          <p:spPr bwMode="auto">
            <a:xfrm>
              <a:off x="5322277" y="22123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t>2.2. How to conduct economic growth and energy demand analysis </a:t>
              </a:r>
            </a:p>
          </p:txBody>
        </p:sp>
        <p:sp>
          <p:nvSpPr>
            <p:cNvPr id="17415" name="Google Shape;104;p15">
              <a:extLst>
                <a:ext uri="{FF2B5EF4-FFF2-40B4-BE49-F238E27FC236}">
                  <a16:creationId xmlns:a16="http://schemas.microsoft.com/office/drawing/2014/main" id="{D2280B66-129D-46C5-9D99-2DE8D5C0F5F5}"/>
                </a:ext>
              </a:extLst>
            </p:cNvPr>
            <p:cNvSpPr>
              <a:spLocks noChangeArrowheads="1"/>
            </p:cNvSpPr>
            <p:nvPr/>
          </p:nvSpPr>
          <p:spPr bwMode="auto">
            <a:xfrm>
              <a:off x="5322277" y="2861138"/>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t>2.3. Energy resources and technology help conduct energy planning</a:t>
              </a:r>
              <a:endParaRPr lang="en-US" altLang="en-US" sz="1600" dirty="0"/>
            </a:p>
          </p:txBody>
        </p:sp>
        <p:sp>
          <p:nvSpPr>
            <p:cNvPr id="17416" name="Google Shape;105;p15">
              <a:extLst>
                <a:ext uri="{FF2B5EF4-FFF2-40B4-BE49-F238E27FC236}">
                  <a16:creationId xmlns:a16="http://schemas.microsoft.com/office/drawing/2014/main" id="{EB596C1E-F79E-4C65-B8F2-C5B8F6BC4800}"/>
                </a:ext>
              </a:extLst>
            </p:cNvPr>
            <p:cNvSpPr>
              <a:spLocks noChangeArrowheads="1"/>
            </p:cNvSpPr>
            <p:nvPr/>
          </p:nvSpPr>
          <p:spPr bwMode="auto">
            <a:xfrm>
              <a:off x="5322277" y="35099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dirty="0"/>
                <a:t>2.4. Energy supply strategies and impact analysis'</a:t>
              </a:r>
              <a:endParaRPr lang="en-US" altLang="en-US" sz="1600" dirty="0"/>
            </a:p>
          </p:txBody>
        </p:sp>
        <p:cxnSp>
          <p:nvCxnSpPr>
            <p:cNvPr id="17417" name="Google Shape;106;p15">
              <a:extLst>
                <a:ext uri="{FF2B5EF4-FFF2-40B4-BE49-F238E27FC236}">
                  <a16:creationId xmlns:a16="http://schemas.microsoft.com/office/drawing/2014/main" id="{84BDB13C-FFA0-4C75-A1AC-96BCF3C7EB47}"/>
                </a:ext>
              </a:extLst>
            </p:cNvPr>
            <p:cNvCxnSpPr>
              <a:cxnSpLocks/>
              <a:stCxn id="17413" idx="2"/>
              <a:endCxn id="17414" idx="0"/>
            </p:cNvCxnSpPr>
            <p:nvPr/>
          </p:nvCxnSpPr>
          <p:spPr bwMode="auto">
            <a:xfrm>
              <a:off x="6929290" y="1995150"/>
              <a:ext cx="0" cy="217200"/>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8" name="Google Shape;107;p15">
              <a:extLst>
                <a:ext uri="{FF2B5EF4-FFF2-40B4-BE49-F238E27FC236}">
                  <a16:creationId xmlns:a16="http://schemas.microsoft.com/office/drawing/2014/main" id="{3A9123C5-FE65-478A-B07F-D16BE6167BAA}"/>
                </a:ext>
              </a:extLst>
            </p:cNvPr>
            <p:cNvCxnSpPr>
              <a:cxnSpLocks/>
              <a:stCxn id="17414" idx="2"/>
              <a:endCxn id="17415" idx="0"/>
            </p:cNvCxnSpPr>
            <p:nvPr/>
          </p:nvCxnSpPr>
          <p:spPr bwMode="auto">
            <a:xfrm>
              <a:off x="6929290" y="2678850"/>
              <a:ext cx="0" cy="182288"/>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9" name="Google Shape;108;p15">
              <a:extLst>
                <a:ext uri="{FF2B5EF4-FFF2-40B4-BE49-F238E27FC236}">
                  <a16:creationId xmlns:a16="http://schemas.microsoft.com/office/drawing/2014/main" id="{F9EE0391-02BF-4681-B20F-4C1D82E09179}"/>
                </a:ext>
              </a:extLst>
            </p:cNvPr>
            <p:cNvCxnSpPr>
              <a:cxnSpLocks/>
              <a:stCxn id="17415" idx="2"/>
              <a:endCxn id="17416" idx="0"/>
            </p:cNvCxnSpPr>
            <p:nvPr/>
          </p:nvCxnSpPr>
          <p:spPr bwMode="auto">
            <a:xfrm>
              <a:off x="6929290" y="3327638"/>
              <a:ext cx="0" cy="18231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2" name="Slide Number Placeholder 5">
            <a:extLst>
              <a:ext uri="{FF2B5EF4-FFF2-40B4-BE49-F238E27FC236}">
                <a16:creationId xmlns:a16="http://schemas.microsoft.com/office/drawing/2014/main" id="{E4F45989-E28A-40E4-BF67-99215BA67C3D}"/>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Oval 14">
            <a:extLst>
              <a:ext uri="{FF2B5EF4-FFF2-40B4-BE49-F238E27FC236}">
                <a16:creationId xmlns:a16="http://schemas.microsoft.com/office/drawing/2014/main" id="{D77FA7BD-A58D-7B4A-B7D5-0E1F8B9A2183}"/>
              </a:ext>
            </a:extLst>
          </p:cNvPr>
          <p:cNvSpPr/>
          <p:nvPr/>
        </p:nvSpPr>
        <p:spPr>
          <a:xfrm>
            <a:off x="6096000"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2.mp3" descr="Track7_Lecture2_Slide2.mp3">
            <a:hlinkClick r:id="" action="ppaction://media"/>
            <a:extLst>
              <a:ext uri="{FF2B5EF4-FFF2-40B4-BE49-F238E27FC236}">
                <a16:creationId xmlns:a16="http://schemas.microsoft.com/office/drawing/2014/main" id="{8A9F8805-13E1-7E41-8C25-4903EBEAB4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4641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B8BA53-A3D7-453B-BAC1-3AABD3404ECC}"/>
              </a:ext>
            </a:extLst>
          </p:cNvPr>
          <p:cNvSpPr>
            <a:spLocks noGrp="1"/>
          </p:cNvSpPr>
          <p:nvPr>
            <p:ph type="body" idx="13"/>
          </p:nvPr>
        </p:nvSpPr>
        <p:spPr>
          <a:xfrm>
            <a:off x="911266" y="1454474"/>
            <a:ext cx="5874444" cy="3596613"/>
          </a:xfrm>
        </p:spPr>
        <p:txBody>
          <a:bodyPr>
            <a:noAutofit/>
          </a:bodyPr>
          <a:lstStyle/>
          <a:p>
            <a:pPr marL="0" eaLnBrk="1" fontAlgn="auto" hangingPunct="1">
              <a:lnSpc>
                <a:spcPct val="110000"/>
              </a:lnSpc>
              <a:spcBef>
                <a:spcPts val="1000"/>
              </a:spcBef>
              <a:defRPr/>
            </a:pPr>
            <a:r>
              <a:rPr lang="en-GB" b="1" dirty="0">
                <a:solidFill>
                  <a:schemeClr val="accent5">
                    <a:lumMod val="60000"/>
                    <a:lumOff val="40000"/>
                  </a:schemeClr>
                </a:solidFill>
                <a:latin typeface="Open Sans"/>
                <a:ea typeface="+mn-lt"/>
                <a:cs typeface="+mn-lt"/>
              </a:rPr>
              <a:t>Aim of energy supply strategy analysis</a:t>
            </a:r>
            <a:endParaRPr lang="en-US" dirty="0"/>
          </a:p>
          <a:p>
            <a:pPr marL="0">
              <a:lnSpc>
                <a:spcPct val="110000"/>
              </a:lnSpc>
              <a:spcBef>
                <a:spcPts val="1000"/>
              </a:spcBef>
              <a:defRPr/>
            </a:pPr>
            <a:r>
              <a:rPr lang="en-GB" dirty="0">
                <a:latin typeface="Open Sans"/>
                <a:ea typeface="+mn-lt"/>
                <a:cs typeface="+mn-lt"/>
              </a:rPr>
              <a:t>Energy supply strategy analysis is devoted to finding the least-cost:</a:t>
            </a:r>
            <a:endParaRPr lang="en-GB" dirty="0"/>
          </a:p>
          <a:p>
            <a:pPr marL="798195" lvl="1" indent="-342900" eaLnBrk="1" fontAlgn="auto" hangingPunct="1">
              <a:lnSpc>
                <a:spcPct val="110000"/>
              </a:lnSpc>
              <a:spcBef>
                <a:spcPts val="1000"/>
              </a:spcBef>
              <a:buFont typeface="Arial" panose="020B0604020202020204" pitchFamily="34" charset="0"/>
              <a:buChar char="•"/>
              <a:defRPr/>
            </a:pPr>
            <a:r>
              <a:rPr lang="en-GB" sz="2000" dirty="0">
                <a:latin typeface="Open Sans"/>
                <a:ea typeface="+mn-lt"/>
                <a:cs typeface="+mn-lt"/>
              </a:rPr>
              <a:t>Electricity supply sector</a:t>
            </a:r>
          </a:p>
          <a:p>
            <a:pPr marL="798195" lvl="1" indent="-342900" eaLnBrk="1" fontAlgn="auto" hangingPunct="1">
              <a:lnSpc>
                <a:spcPct val="110000"/>
              </a:lnSpc>
              <a:spcBef>
                <a:spcPts val="1000"/>
              </a:spcBef>
              <a:buFont typeface="Arial" panose="020B0604020202020204" pitchFamily="34" charset="0"/>
              <a:buChar char="•"/>
              <a:defRPr/>
            </a:pPr>
            <a:r>
              <a:rPr lang="en-GB" sz="2000" dirty="0">
                <a:latin typeface="Open Sans"/>
                <a:ea typeface="+mn-lt"/>
                <a:cs typeface="+mn-lt"/>
              </a:rPr>
              <a:t>Use of natural resources</a:t>
            </a:r>
          </a:p>
          <a:p>
            <a:pPr marL="798195" lvl="1" indent="-342900" eaLnBrk="1" fontAlgn="auto" hangingPunct="1">
              <a:lnSpc>
                <a:spcPct val="110000"/>
              </a:lnSpc>
              <a:spcBef>
                <a:spcPts val="1000"/>
              </a:spcBef>
              <a:buFont typeface="Arial" panose="020B0604020202020204" pitchFamily="34" charset="0"/>
              <a:buChar char="•"/>
              <a:defRPr/>
            </a:pPr>
            <a:r>
              <a:rPr lang="en-GB" sz="2000" dirty="0">
                <a:latin typeface="Open Sans"/>
                <a:ea typeface="+mn-lt"/>
                <a:cs typeface="+mn-lt"/>
              </a:rPr>
              <a:t>Total energy supply system</a:t>
            </a:r>
          </a:p>
          <a:p>
            <a:pPr marL="455295" lvl="1" indent="0" eaLnBrk="1" fontAlgn="auto" hangingPunct="1">
              <a:lnSpc>
                <a:spcPct val="110000"/>
              </a:lnSpc>
              <a:spcBef>
                <a:spcPts val="1000"/>
              </a:spcBef>
              <a:buFont typeface="Arial" panose="020B0604020202020204" pitchFamily="34" charset="0"/>
              <a:buNone/>
              <a:defRPr/>
            </a:pPr>
            <a:endParaRPr lang="en-GB" sz="2000" dirty="0">
              <a:latin typeface="Open Sans"/>
              <a:ea typeface="+mn-lt"/>
              <a:cs typeface="+mn-lt"/>
            </a:endParaRPr>
          </a:p>
          <a:p>
            <a:pPr marL="0" eaLnBrk="1" fontAlgn="auto" hangingPunct="1">
              <a:lnSpc>
                <a:spcPct val="110000"/>
              </a:lnSpc>
              <a:spcBef>
                <a:spcPts val="1000"/>
              </a:spcBef>
              <a:defRPr/>
            </a:pPr>
            <a:r>
              <a:rPr lang="en-GB" dirty="0">
                <a:latin typeface="Open Sans"/>
                <a:ea typeface="+mn-lt"/>
                <a:cs typeface="+mn-lt"/>
              </a:rPr>
              <a:t>This step brings together the different components of the energy system analysis.</a:t>
            </a:r>
          </a:p>
          <a:p>
            <a:pPr marL="194310" eaLnBrk="1" hangingPunct="1">
              <a:lnSpc>
                <a:spcPct val="110000"/>
              </a:lnSpc>
              <a:defRPr/>
            </a:pPr>
            <a:endParaRPr lang="en-GB" dirty="0"/>
          </a:p>
        </p:txBody>
      </p:sp>
      <p:sp>
        <p:nvSpPr>
          <p:cNvPr id="56323" name="AutoShape 4">
            <a:extLst>
              <a:ext uri="{FF2B5EF4-FFF2-40B4-BE49-F238E27FC236}">
                <a16:creationId xmlns:a16="http://schemas.microsoft.com/office/drawing/2014/main" id="{CE850981-EEAD-457B-9711-D7A124A879B8}"/>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4" name="Slide Number Placeholder 5">
            <a:extLst>
              <a:ext uri="{FF2B5EF4-FFF2-40B4-BE49-F238E27FC236}">
                <a16:creationId xmlns:a16="http://schemas.microsoft.com/office/drawing/2014/main" id="{80B790A4-CB87-44AA-9EC7-76429436B261}"/>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43971D86-16D1-423D-8602-6B7405E8B515}"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20</a:t>
            </a:fld>
            <a:endParaRPr lang="en-US" altLang="en-US" sz="1400" b="1">
              <a:solidFill>
                <a:schemeClr val="bg1"/>
              </a:solidFill>
              <a:latin typeface="Open Sans ExtraBold"/>
              <a:ea typeface="Open Sans ExtraBold"/>
              <a:cs typeface="Open Sans ExtraBold"/>
            </a:endParaRPr>
          </a:p>
        </p:txBody>
      </p:sp>
      <p:sp>
        <p:nvSpPr>
          <p:cNvPr id="5" name="Google Shape;339;p22">
            <a:extLst>
              <a:ext uri="{FF2B5EF4-FFF2-40B4-BE49-F238E27FC236}">
                <a16:creationId xmlns:a16="http://schemas.microsoft.com/office/drawing/2014/main" id="{758FCD3A-E4C5-48B3-9343-9C31EE0D2C96}"/>
              </a:ext>
            </a:extLst>
          </p:cNvPr>
          <p:cNvSpPr txBox="1">
            <a:spLocks noChangeArrowheads="1"/>
          </p:cNvSpPr>
          <p:nvPr/>
        </p:nvSpPr>
        <p:spPr bwMode="auto">
          <a:xfrm>
            <a:off x="893848" y="433941"/>
            <a:ext cx="845306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ea typeface="Open Sans"/>
                <a:cs typeface="Open Sans"/>
              </a:rPr>
              <a:t>Lect</a:t>
            </a:r>
            <a:r>
              <a:rPr lang="en-GB" dirty="0">
                <a:latin typeface="Open Sans"/>
              </a:rPr>
              <a:t>ure 2.4 - Energy Supply Strategies &amp; Impact Analysis’</a:t>
            </a:r>
          </a:p>
        </p:txBody>
      </p:sp>
      <p:graphicFrame>
        <p:nvGraphicFramePr>
          <p:cNvPr id="8" name="Diagram 7">
            <a:extLst>
              <a:ext uri="{FF2B5EF4-FFF2-40B4-BE49-F238E27FC236}">
                <a16:creationId xmlns:a16="http://schemas.microsoft.com/office/drawing/2014/main" id="{816DFC18-446F-514E-8ACF-16DA93A322BF}"/>
              </a:ext>
            </a:extLst>
          </p:cNvPr>
          <p:cNvGraphicFramePr/>
          <p:nvPr>
            <p:extLst>
              <p:ext uri="{D42A27DB-BD31-4B8C-83A1-F6EECF244321}">
                <p14:modId xmlns:p14="http://schemas.microsoft.com/office/powerpoint/2010/main" val="2155162350"/>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Oval 6">
            <a:extLst>
              <a:ext uri="{FF2B5EF4-FFF2-40B4-BE49-F238E27FC236}">
                <a16:creationId xmlns:a16="http://schemas.microsoft.com/office/drawing/2014/main" id="{ABFCE669-99E8-3F44-8B3A-430A8955C6CD}"/>
              </a:ext>
            </a:extLst>
          </p:cNvPr>
          <p:cNvSpPr/>
          <p:nvPr/>
        </p:nvSpPr>
        <p:spPr>
          <a:xfrm>
            <a:off x="8761225"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20.mp3" descr="Track7_Lecture2_Slide20.mp3">
            <a:hlinkClick r:id="" action="ppaction://media"/>
            <a:extLst>
              <a:ext uri="{FF2B5EF4-FFF2-40B4-BE49-F238E27FC236}">
                <a16:creationId xmlns:a16="http://schemas.microsoft.com/office/drawing/2014/main" id="{561B9AA4-45B9-1D4E-B623-9BF3E44E5C0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32590"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8">
            <a:extLst>
              <a:ext uri="{FF2B5EF4-FFF2-40B4-BE49-F238E27FC236}">
                <a16:creationId xmlns:a16="http://schemas.microsoft.com/office/drawing/2014/main" id="{E9F4AB3C-7996-453B-B3E3-F20D0D023004}"/>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 name="Rectangle 8">
            <a:extLst>
              <a:ext uri="{FF2B5EF4-FFF2-40B4-BE49-F238E27FC236}">
                <a16:creationId xmlns:a16="http://schemas.microsoft.com/office/drawing/2014/main" id="{26807D2D-7352-4C0B-ACC8-B2D1DB8E9CBB}"/>
              </a:ext>
            </a:extLst>
          </p:cNvPr>
          <p:cNvSpPr>
            <a:spLocks noChangeArrowheads="1"/>
          </p:cNvSpPr>
          <p:nvPr/>
        </p:nvSpPr>
        <p:spPr bwMode="auto">
          <a:xfrm>
            <a:off x="5944859" y="2559302"/>
            <a:ext cx="1914525" cy="11033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US" altLang="en-US" sz="1600" u="sng">
                <a:ea typeface="Arial Unicode MS" panose="020B0604020202020204" pitchFamily="34" charset="-128"/>
                <a:cs typeface="Arial Unicode MS" panose="020B0604020202020204" pitchFamily="34" charset="-128"/>
              </a:rPr>
              <a:t>Industrial energy demand</a:t>
            </a:r>
          </a:p>
          <a:p>
            <a:pP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Steel, cement, food processing</a:t>
            </a:r>
          </a:p>
        </p:txBody>
      </p:sp>
      <p:sp>
        <p:nvSpPr>
          <p:cNvPr id="66" name="Rectangle 9">
            <a:extLst>
              <a:ext uri="{FF2B5EF4-FFF2-40B4-BE49-F238E27FC236}">
                <a16:creationId xmlns:a16="http://schemas.microsoft.com/office/drawing/2014/main" id="{414395D5-A06B-41E0-A860-D10855B6F0FE}"/>
              </a:ext>
            </a:extLst>
          </p:cNvPr>
          <p:cNvSpPr>
            <a:spLocks noChangeArrowheads="1"/>
          </p:cNvSpPr>
          <p:nvPr/>
        </p:nvSpPr>
        <p:spPr bwMode="auto">
          <a:xfrm>
            <a:off x="6011534" y="4148389"/>
            <a:ext cx="1914525" cy="159701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US" altLang="en-US" sz="1600" u="sng" dirty="0">
                <a:ea typeface="Arial Unicode MS" panose="020B0604020202020204" pitchFamily="34" charset="-128"/>
                <a:cs typeface="Arial Unicode MS" panose="020B0604020202020204" pitchFamily="34" charset="-128"/>
              </a:rPr>
              <a:t>Household energy demand</a:t>
            </a:r>
          </a:p>
          <a:p>
            <a:pP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Heating, cooling, lighting, refrigeration</a:t>
            </a:r>
          </a:p>
          <a:p>
            <a:pPr eaLnBrk="1" hangingPunct="1">
              <a:lnSpc>
                <a:spcPct val="100000"/>
              </a:lnSpc>
              <a:spcBef>
                <a:spcPct val="0"/>
              </a:spcBef>
              <a:buFontTx/>
              <a:buNone/>
            </a:pPr>
            <a:endParaRPr lang="en-US" altLang="en-US" sz="1600" dirty="0">
              <a:ea typeface="Arial Unicode MS" panose="020B0604020202020204" pitchFamily="34" charset="-128"/>
              <a:cs typeface="Arial Unicode MS" panose="020B0604020202020204" pitchFamily="34" charset="-128"/>
            </a:endParaRPr>
          </a:p>
        </p:txBody>
      </p:sp>
      <p:sp>
        <p:nvSpPr>
          <p:cNvPr id="70" name="Rectangle 6">
            <a:extLst>
              <a:ext uri="{FF2B5EF4-FFF2-40B4-BE49-F238E27FC236}">
                <a16:creationId xmlns:a16="http://schemas.microsoft.com/office/drawing/2014/main" id="{67BBC77F-B68C-4367-80D0-FF3164F80547}"/>
              </a:ext>
            </a:extLst>
          </p:cNvPr>
          <p:cNvSpPr>
            <a:spLocks noChangeArrowheads="1"/>
          </p:cNvSpPr>
          <p:nvPr/>
        </p:nvSpPr>
        <p:spPr bwMode="auto">
          <a:xfrm>
            <a:off x="1496684" y="2046539"/>
            <a:ext cx="958850" cy="6111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GDP</a:t>
            </a:r>
          </a:p>
          <a:p>
            <a:pPr algn="ct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Growth</a:t>
            </a:r>
          </a:p>
        </p:txBody>
      </p:sp>
      <p:sp>
        <p:nvSpPr>
          <p:cNvPr id="71" name="Rectangle 7">
            <a:extLst>
              <a:ext uri="{FF2B5EF4-FFF2-40B4-BE49-F238E27FC236}">
                <a16:creationId xmlns:a16="http://schemas.microsoft.com/office/drawing/2014/main" id="{C25E81A6-C743-4B7C-9272-B147A6273434}"/>
              </a:ext>
            </a:extLst>
          </p:cNvPr>
          <p:cNvSpPr>
            <a:spLocks noChangeArrowheads="1"/>
          </p:cNvSpPr>
          <p:nvPr/>
        </p:nvSpPr>
        <p:spPr bwMode="auto">
          <a:xfrm>
            <a:off x="1336346" y="2833939"/>
            <a:ext cx="1279525" cy="612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Population</a:t>
            </a:r>
          </a:p>
          <a:p>
            <a:pPr algn="ct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Growth</a:t>
            </a:r>
          </a:p>
        </p:txBody>
      </p:sp>
      <p:sp>
        <p:nvSpPr>
          <p:cNvPr id="72" name="Rectangle 7">
            <a:extLst>
              <a:ext uri="{FF2B5EF4-FFF2-40B4-BE49-F238E27FC236}">
                <a16:creationId xmlns:a16="http://schemas.microsoft.com/office/drawing/2014/main" id="{632A0372-20FF-4E2A-A224-25AC4DA02909}"/>
              </a:ext>
            </a:extLst>
          </p:cNvPr>
          <p:cNvSpPr>
            <a:spLocks noChangeArrowheads="1"/>
          </p:cNvSpPr>
          <p:nvPr/>
        </p:nvSpPr>
        <p:spPr bwMode="auto">
          <a:xfrm>
            <a:off x="1793546" y="2521202"/>
            <a:ext cx="365125" cy="3952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800">
                <a:ea typeface="Arial Unicode MS" panose="020B0604020202020204" pitchFamily="34" charset="-128"/>
                <a:cs typeface="Arial Unicode MS" panose="020B0604020202020204" pitchFamily="34" charset="-128"/>
              </a:rPr>
              <a:t>x</a:t>
            </a:r>
          </a:p>
        </p:txBody>
      </p:sp>
      <p:pic>
        <p:nvPicPr>
          <p:cNvPr id="74" name="Picture 10">
            <a:extLst>
              <a:ext uri="{FF2B5EF4-FFF2-40B4-BE49-F238E27FC236}">
                <a16:creationId xmlns:a16="http://schemas.microsoft.com/office/drawing/2014/main" id="{7E34904A-885F-4BB8-86AC-7E277E329B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5534" y="3410202"/>
            <a:ext cx="1581150" cy="1295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AutoShape 12">
            <a:extLst>
              <a:ext uri="{FF2B5EF4-FFF2-40B4-BE49-F238E27FC236}">
                <a16:creationId xmlns:a16="http://schemas.microsoft.com/office/drawing/2014/main" id="{477801BC-6D43-45E6-A9E6-AC7F969C37F0}"/>
              </a:ext>
            </a:extLst>
          </p:cNvPr>
          <p:cNvSpPr>
            <a:spLocks noChangeArrowheads="1"/>
          </p:cNvSpPr>
          <p:nvPr/>
        </p:nvSpPr>
        <p:spPr bwMode="auto">
          <a:xfrm>
            <a:off x="3074659" y="3854702"/>
            <a:ext cx="965200" cy="406400"/>
          </a:xfrm>
          <a:prstGeom prst="rightArrow">
            <a:avLst>
              <a:gd name="adj1" fmla="val 50000"/>
              <a:gd name="adj2" fmla="val 81201"/>
            </a:avLst>
          </a:prstGeom>
          <a:solidFill>
            <a:srgbClr val="B13F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endParaRPr lang="en-GB" altLang="en-US" sz="1200"/>
          </a:p>
        </p:txBody>
      </p:sp>
      <p:pic>
        <p:nvPicPr>
          <p:cNvPr id="76" name="Picture 10">
            <a:extLst>
              <a:ext uri="{FF2B5EF4-FFF2-40B4-BE49-F238E27FC236}">
                <a16:creationId xmlns:a16="http://schemas.microsoft.com/office/drawing/2014/main" id="{00310B92-D148-4CDA-AE44-55F8CCDA84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821" y="2559302"/>
            <a:ext cx="1581150" cy="1295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0">
            <a:extLst>
              <a:ext uri="{FF2B5EF4-FFF2-40B4-BE49-F238E27FC236}">
                <a16:creationId xmlns:a16="http://schemas.microsoft.com/office/drawing/2014/main" id="{83A751CB-8002-400C-83D0-1C71367F55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821" y="4148389"/>
            <a:ext cx="1636713" cy="1296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81" name="Slide Number Placeholder 5">
            <a:extLst>
              <a:ext uri="{FF2B5EF4-FFF2-40B4-BE49-F238E27FC236}">
                <a16:creationId xmlns:a16="http://schemas.microsoft.com/office/drawing/2014/main" id="{5925065B-D422-4D6B-B7C8-63FA2C7853EE}"/>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34F452D9-C347-48BB-B0A8-69DBE73065C2}"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21</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EEE17CED-3663-46CE-B34D-D91FCE38E45A}"/>
              </a:ext>
            </a:extLst>
          </p:cNvPr>
          <p:cNvSpPr txBox="1">
            <a:spLocks noChangeArrowheads="1"/>
          </p:cNvSpPr>
          <p:nvPr/>
        </p:nvSpPr>
        <p:spPr bwMode="auto">
          <a:xfrm>
            <a:off x="893848" y="433941"/>
            <a:ext cx="845306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ea typeface="Open Sans"/>
                <a:cs typeface="Open Sans"/>
              </a:rPr>
              <a:t>Lect</a:t>
            </a:r>
            <a:r>
              <a:rPr lang="en-GB" dirty="0">
                <a:latin typeface="Open Sans"/>
              </a:rPr>
              <a:t>ure 2.4 - Energy Supply Strategies &amp; Impact Analysis’</a:t>
            </a:r>
          </a:p>
        </p:txBody>
      </p:sp>
      <p:sp>
        <p:nvSpPr>
          <p:cNvPr id="4" name="Text Placeholder 1">
            <a:extLst>
              <a:ext uri="{FF2B5EF4-FFF2-40B4-BE49-F238E27FC236}">
                <a16:creationId xmlns:a16="http://schemas.microsoft.com/office/drawing/2014/main" id="{DB49AD75-9553-465F-A0CD-8D27DFF1B6A3}"/>
              </a:ext>
            </a:extLst>
          </p:cNvPr>
          <p:cNvSpPr>
            <a:spLocks noGrp="1"/>
          </p:cNvSpPr>
          <p:nvPr>
            <p:ph type="body" idx="13"/>
          </p:nvPr>
        </p:nvSpPr>
        <p:spPr>
          <a:xfrm>
            <a:off x="922249" y="1456373"/>
            <a:ext cx="5874444" cy="3596613"/>
          </a:xfrm>
        </p:spPr>
        <p:txBody>
          <a:bodyPr>
            <a:normAutofit/>
          </a:bodyPr>
          <a:lstStyle/>
          <a:p>
            <a:pPr marL="0">
              <a:spcBef>
                <a:spcPts val="1000"/>
              </a:spcBef>
              <a:defRPr/>
            </a:pPr>
            <a:r>
              <a:rPr lang="en-GB" b="1" dirty="0">
                <a:solidFill>
                  <a:schemeClr val="accent5">
                    <a:lumMod val="60000"/>
                    <a:lumOff val="40000"/>
                  </a:schemeClr>
                </a:solidFill>
                <a:latin typeface="Open Sans"/>
                <a:ea typeface="+mn-lt"/>
                <a:cs typeface="+mn-lt"/>
              </a:rPr>
              <a:t>From scenario to future energy demand</a:t>
            </a:r>
            <a:endParaRPr lang="en-US" dirty="0">
              <a:solidFill>
                <a:schemeClr val="accent5">
                  <a:lumMod val="60000"/>
                  <a:lumOff val="40000"/>
                </a:schemeClr>
              </a:solidFill>
            </a:endParaRPr>
          </a:p>
        </p:txBody>
      </p:sp>
      <p:graphicFrame>
        <p:nvGraphicFramePr>
          <p:cNvPr id="17" name="Diagram 16">
            <a:extLst>
              <a:ext uri="{FF2B5EF4-FFF2-40B4-BE49-F238E27FC236}">
                <a16:creationId xmlns:a16="http://schemas.microsoft.com/office/drawing/2014/main" id="{AD993557-05D3-874C-B986-676D4CDD81DA}"/>
              </a:ext>
            </a:extLst>
          </p:cNvPr>
          <p:cNvGraphicFramePr/>
          <p:nvPr>
            <p:extLst>
              <p:ext uri="{D42A27DB-BD31-4B8C-83A1-F6EECF244321}">
                <p14:modId xmlns:p14="http://schemas.microsoft.com/office/powerpoint/2010/main" val="3980234319"/>
              </p:ext>
            </p:extLst>
          </p:nvPr>
        </p:nvGraphicFramePr>
        <p:xfrm>
          <a:off x="7714769" y="2423932"/>
          <a:ext cx="4685105" cy="28292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8" name="Oval 17">
            <a:extLst>
              <a:ext uri="{FF2B5EF4-FFF2-40B4-BE49-F238E27FC236}">
                <a16:creationId xmlns:a16="http://schemas.microsoft.com/office/drawing/2014/main" id="{5D132EA3-E61C-F541-92DA-01BD5EAF45A9}"/>
              </a:ext>
            </a:extLst>
          </p:cNvPr>
          <p:cNvSpPr/>
          <p:nvPr/>
        </p:nvSpPr>
        <p:spPr>
          <a:xfrm>
            <a:off x="8761225"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2_Slide21.mp3" descr="Track7_Lecture2_Slide21.mp3">
            <a:hlinkClick r:id="" action="ppaction://media"/>
            <a:extLst>
              <a:ext uri="{FF2B5EF4-FFF2-40B4-BE49-F238E27FC236}">
                <a16:creationId xmlns:a16="http://schemas.microsoft.com/office/drawing/2014/main" id="{513FFFF1-E252-3C46-A475-F3F1284D1ED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32590"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241583-5A41-447B-8275-790F75F618AD}"/>
              </a:ext>
            </a:extLst>
          </p:cNvPr>
          <p:cNvSpPr>
            <a:spLocks noGrp="1"/>
          </p:cNvSpPr>
          <p:nvPr>
            <p:ph type="body" idx="13"/>
          </p:nvPr>
        </p:nvSpPr>
        <p:spPr>
          <a:xfrm>
            <a:off x="939667" y="1451769"/>
            <a:ext cx="8777088" cy="2050419"/>
          </a:xfrm>
        </p:spPr>
        <p:txBody>
          <a:bodyPr>
            <a:noAutofit/>
          </a:bodyPr>
          <a:lstStyle/>
          <a:p>
            <a:pPr marL="0" eaLnBrk="1" hangingPunct="1">
              <a:lnSpc>
                <a:spcPct val="120000"/>
              </a:lnSpc>
              <a:spcBef>
                <a:spcPts val="500"/>
              </a:spcBef>
              <a:defRPr/>
            </a:pPr>
            <a:r>
              <a:rPr lang="en-GB" altLang="en-US" b="1" dirty="0">
                <a:solidFill>
                  <a:schemeClr val="accent5">
                    <a:lumMod val="60000"/>
                    <a:lumOff val="40000"/>
                  </a:schemeClr>
                </a:solidFill>
                <a:latin typeface="Open Sans"/>
                <a:ea typeface="+mn-lt"/>
                <a:cs typeface="+mn-lt"/>
              </a:rPr>
              <a:t>From energy supply to consumer needs</a:t>
            </a:r>
            <a:endParaRPr lang="en-US" dirty="0">
              <a:solidFill>
                <a:schemeClr val="accent5">
                  <a:lumMod val="60000"/>
                  <a:lumOff val="40000"/>
                </a:schemeClr>
              </a:solidFill>
            </a:endParaRPr>
          </a:p>
          <a:p>
            <a:pPr marL="342900" indent="-342900">
              <a:lnSpc>
                <a:spcPct val="120000"/>
              </a:lnSpc>
              <a:spcBef>
                <a:spcPts val="500"/>
              </a:spcBef>
              <a:buFont typeface="Arial" panose="020B0604020202020204" pitchFamily="34" charset="0"/>
              <a:buChar char="•"/>
              <a:defRPr/>
            </a:pPr>
            <a:r>
              <a:rPr lang="en-GB" altLang="en-US" dirty="0">
                <a:latin typeface="Open Sans"/>
                <a:ea typeface="+mn-lt"/>
                <a:cs typeface="+mn-lt"/>
              </a:rPr>
              <a:t>Formulate alternative strategies for sustainable energy development</a:t>
            </a:r>
            <a:endParaRPr lang="en-US" altLang="en-US" dirty="0">
              <a:latin typeface="Open Sans"/>
              <a:ea typeface="+mn-lt"/>
              <a:cs typeface="+mn-lt"/>
            </a:endParaRPr>
          </a:p>
          <a:p>
            <a:pPr marL="342900" indent="-342900" eaLnBrk="1" hangingPunct="1">
              <a:lnSpc>
                <a:spcPct val="120000"/>
              </a:lnSpc>
              <a:spcBef>
                <a:spcPts val="500"/>
              </a:spcBef>
              <a:buFont typeface="Arial" panose="020B0604020202020204" pitchFamily="34" charset="0"/>
              <a:buChar char="•"/>
              <a:defRPr/>
            </a:pPr>
            <a:r>
              <a:rPr lang="en-GB" altLang="en-US" dirty="0">
                <a:latin typeface="Open Sans"/>
                <a:ea typeface="+mn-lt"/>
                <a:cs typeface="+mn-lt"/>
              </a:rPr>
              <a:t>Find the least-cost development path to meet a given energy demand, given the techno-economic and environmental characteristics of all energy supply options</a:t>
            </a:r>
            <a:endParaRPr lang="en-US" altLang="en-US" dirty="0">
              <a:latin typeface="Open Sans"/>
              <a:ea typeface="+mn-lt"/>
              <a:cs typeface="+mn-lt"/>
            </a:endParaRPr>
          </a:p>
          <a:p>
            <a:pPr marL="194310" eaLnBrk="1" hangingPunct="1">
              <a:lnSpc>
                <a:spcPct val="120000"/>
              </a:lnSpc>
              <a:spcBef>
                <a:spcPts val="500"/>
              </a:spcBef>
              <a:defRPr/>
            </a:pPr>
            <a:endParaRPr lang="en-GB" dirty="0"/>
          </a:p>
        </p:txBody>
      </p:sp>
      <p:sp>
        <p:nvSpPr>
          <p:cNvPr id="60419" name="AutoShape 4">
            <a:extLst>
              <a:ext uri="{FF2B5EF4-FFF2-40B4-BE49-F238E27FC236}">
                <a16:creationId xmlns:a16="http://schemas.microsoft.com/office/drawing/2014/main" id="{E5735C66-792F-4695-BA7D-CB0C939ECCC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60420" name="Group 8">
            <a:extLst>
              <a:ext uri="{FF2B5EF4-FFF2-40B4-BE49-F238E27FC236}">
                <a16:creationId xmlns:a16="http://schemas.microsoft.com/office/drawing/2014/main" id="{FC783A4E-CF62-4F23-8967-5F21E6DA474E}"/>
              </a:ext>
            </a:extLst>
          </p:cNvPr>
          <p:cNvGrpSpPr>
            <a:grpSpLocks/>
          </p:cNvGrpSpPr>
          <p:nvPr/>
        </p:nvGrpSpPr>
        <p:grpSpPr bwMode="auto">
          <a:xfrm>
            <a:off x="1251431" y="3665538"/>
            <a:ext cx="7198919" cy="2727325"/>
            <a:chOff x="1165438" y="3322637"/>
            <a:chExt cx="8007852" cy="3033713"/>
          </a:xfrm>
        </p:grpSpPr>
        <p:sp>
          <p:nvSpPr>
            <p:cNvPr id="26" name="AutoShape 12">
              <a:extLst>
                <a:ext uri="{FF2B5EF4-FFF2-40B4-BE49-F238E27FC236}">
                  <a16:creationId xmlns:a16="http://schemas.microsoft.com/office/drawing/2014/main" id="{748BBE91-F4AA-48DD-B887-928531B158D7}"/>
                </a:ext>
              </a:extLst>
            </p:cNvPr>
            <p:cNvSpPr>
              <a:spLocks noChangeArrowheads="1"/>
            </p:cNvSpPr>
            <p:nvPr/>
          </p:nvSpPr>
          <p:spPr bwMode="auto">
            <a:xfrm>
              <a:off x="4740822" y="4625827"/>
              <a:ext cx="1320882" cy="406143"/>
            </a:xfrm>
            <a:prstGeom prst="rightArrow">
              <a:avLst>
                <a:gd name="adj1" fmla="val 50000"/>
                <a:gd name="adj2" fmla="val 81250"/>
              </a:avLst>
            </a:prstGeom>
            <a:solidFill>
              <a:schemeClr val="bg1">
                <a:lumMod val="50000"/>
              </a:schemeClr>
            </a:solidFill>
            <a:ln w="9525">
              <a:no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2000">
                <a:latin typeface="Open Sans" panose="020B0606030504020204" pitchFamily="34" charset="0"/>
                <a:cs typeface="Open Sans" panose="020B0606030504020204" pitchFamily="34" charset="0"/>
              </a:endParaRPr>
            </a:p>
          </p:txBody>
        </p:sp>
        <p:sp>
          <p:nvSpPr>
            <p:cNvPr id="60424" name="Rectangle 6">
              <a:extLst>
                <a:ext uri="{FF2B5EF4-FFF2-40B4-BE49-F238E27FC236}">
                  <a16:creationId xmlns:a16="http://schemas.microsoft.com/office/drawing/2014/main" id="{C29E6C61-74C3-47A4-BBA5-566292F0BF9C}"/>
                </a:ext>
              </a:extLst>
            </p:cNvPr>
            <p:cNvSpPr>
              <a:spLocks noChangeArrowheads="1"/>
            </p:cNvSpPr>
            <p:nvPr/>
          </p:nvSpPr>
          <p:spPr bwMode="auto">
            <a:xfrm>
              <a:off x="1165438" y="4490234"/>
              <a:ext cx="2111014" cy="81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dirty="0">
                  <a:latin typeface="Open Sans"/>
                  <a:ea typeface="Arial Unicode MS"/>
                  <a:cs typeface="Open Sans"/>
                </a:rPr>
                <a:t>Energy supply </a:t>
              </a:r>
              <a:endParaRPr lang="en-US" dirty="0">
                <a:ea typeface="Arial Unicode MS"/>
              </a:endParaRPr>
            </a:p>
            <a:p>
              <a:pPr algn="ctr"/>
              <a:r>
                <a:rPr lang="en-US" altLang="en-US" sz="2000" dirty="0">
                  <a:latin typeface="Open Sans"/>
                  <a:ea typeface="Arial Unicode MS"/>
                  <a:cs typeface="Open Sans"/>
                </a:rPr>
                <a:t>system</a:t>
              </a:r>
              <a:endParaRPr lang="en-US" dirty="0">
                <a:ea typeface="Arial Unicode MS"/>
              </a:endParaRPr>
            </a:p>
          </p:txBody>
        </p:sp>
        <p:sp>
          <p:nvSpPr>
            <p:cNvPr id="60425" name="Rectangle 6">
              <a:extLst>
                <a:ext uri="{FF2B5EF4-FFF2-40B4-BE49-F238E27FC236}">
                  <a16:creationId xmlns:a16="http://schemas.microsoft.com/office/drawing/2014/main" id="{81B23B8E-1D35-4C98-B431-76C8037F6FF7}"/>
                </a:ext>
              </a:extLst>
            </p:cNvPr>
            <p:cNvSpPr>
              <a:spLocks noChangeArrowheads="1"/>
            </p:cNvSpPr>
            <p:nvPr/>
          </p:nvSpPr>
          <p:spPr bwMode="auto">
            <a:xfrm>
              <a:off x="7538158" y="4497587"/>
              <a:ext cx="1635132" cy="81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dirty="0">
                  <a:latin typeface="Open Sans"/>
                  <a:ea typeface="Arial Unicode MS"/>
                  <a:cs typeface="Open Sans"/>
                </a:rPr>
                <a:t>Consumer </a:t>
              </a:r>
              <a:endParaRPr lang="en-US" dirty="0">
                <a:ea typeface="Arial Unicode MS"/>
              </a:endParaRPr>
            </a:p>
            <a:p>
              <a:pPr algn="ctr"/>
              <a:r>
                <a:rPr lang="en-US" altLang="en-US" sz="2000" dirty="0">
                  <a:latin typeface="Open Sans"/>
                  <a:ea typeface="Arial Unicode MS"/>
                  <a:cs typeface="Open Sans"/>
                </a:rPr>
                <a:t>needs</a:t>
              </a:r>
              <a:endParaRPr lang="en-US" dirty="0">
                <a:ea typeface="Arial Unicode MS"/>
              </a:endParaRPr>
            </a:p>
          </p:txBody>
        </p:sp>
        <p:pic>
          <p:nvPicPr>
            <p:cNvPr id="60426" name="Graphic 2" descr="Hydropower with solid fill">
              <a:extLst>
                <a:ext uri="{FF2B5EF4-FFF2-40B4-BE49-F238E27FC236}">
                  <a16:creationId xmlns:a16="http://schemas.microsoft.com/office/drawing/2014/main" id="{FA8D0564-9470-4411-A5B6-3A9ED2EBA4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6941" y="5395912"/>
              <a:ext cx="95885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Graphic 4" descr="Electric Tower with solid fill">
              <a:extLst>
                <a:ext uri="{FF2B5EF4-FFF2-40B4-BE49-F238E27FC236}">
                  <a16:creationId xmlns:a16="http://schemas.microsoft.com/office/drawing/2014/main" id="{2D83834E-4BCF-4EF7-8DDA-520B9A28C3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3291" y="4360862"/>
              <a:ext cx="96043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Graphic 6" descr="Raw Materials with solid fill">
              <a:extLst>
                <a:ext uri="{FF2B5EF4-FFF2-40B4-BE49-F238E27FC236}">
                  <a16:creationId xmlns:a16="http://schemas.microsoft.com/office/drawing/2014/main" id="{AE893FDA-2432-4F0C-9957-AF41AA553A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6941" y="3325812"/>
              <a:ext cx="95885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Graphic 33" descr="Car with solid fill">
              <a:extLst>
                <a:ext uri="{FF2B5EF4-FFF2-40B4-BE49-F238E27FC236}">
                  <a16:creationId xmlns:a16="http://schemas.microsoft.com/office/drawing/2014/main" id="{C270A4B1-B298-4D03-AA7C-87DE32E3D8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9491" y="4360862"/>
              <a:ext cx="96043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0" name="Graphic 37" descr="Lights On with solid fill">
              <a:extLst>
                <a:ext uri="{FF2B5EF4-FFF2-40B4-BE49-F238E27FC236}">
                  <a16:creationId xmlns:a16="http://schemas.microsoft.com/office/drawing/2014/main" id="{C1CF4A92-B633-4D3B-9353-29D9FEC700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9491" y="3322637"/>
              <a:ext cx="96043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1" name="Graphic 39" descr="Production with solid fill">
              <a:extLst>
                <a:ext uri="{FF2B5EF4-FFF2-40B4-BE49-F238E27FC236}">
                  <a16:creationId xmlns:a16="http://schemas.microsoft.com/office/drawing/2014/main" id="{01328BF4-0D2D-445D-AFBE-EB38C288EF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9491" y="5395912"/>
              <a:ext cx="96043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422" name="Slide Number Placeholder 5">
            <a:extLst>
              <a:ext uri="{FF2B5EF4-FFF2-40B4-BE49-F238E27FC236}">
                <a16:creationId xmlns:a16="http://schemas.microsoft.com/office/drawing/2014/main" id="{5D358184-756B-4CD7-986D-09318316B81A}"/>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AD805100-C76C-4CA7-9650-7DB6769EB74A}"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22</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8C2D998A-7B84-4CCB-93C8-2AE2542BCD59}"/>
              </a:ext>
            </a:extLst>
          </p:cNvPr>
          <p:cNvSpPr txBox="1">
            <a:spLocks noChangeArrowheads="1"/>
          </p:cNvSpPr>
          <p:nvPr/>
        </p:nvSpPr>
        <p:spPr bwMode="auto">
          <a:xfrm>
            <a:off x="893848" y="433941"/>
            <a:ext cx="845306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ea typeface="Open Sans"/>
                <a:cs typeface="Open Sans"/>
              </a:rPr>
              <a:t>Lect</a:t>
            </a:r>
            <a:r>
              <a:rPr lang="en-GB" dirty="0">
                <a:latin typeface="Open Sans"/>
              </a:rPr>
              <a:t>ure 2.4 - Energy Supply Strategies &amp; Impact Analysis’</a:t>
            </a:r>
          </a:p>
        </p:txBody>
      </p:sp>
      <p:graphicFrame>
        <p:nvGraphicFramePr>
          <p:cNvPr id="18" name="Diagram 17">
            <a:extLst>
              <a:ext uri="{FF2B5EF4-FFF2-40B4-BE49-F238E27FC236}">
                <a16:creationId xmlns:a16="http://schemas.microsoft.com/office/drawing/2014/main" id="{CC291EC4-CDA9-2143-93B9-C3991E112DD0}"/>
              </a:ext>
            </a:extLst>
          </p:cNvPr>
          <p:cNvGraphicFramePr/>
          <p:nvPr>
            <p:extLst>
              <p:ext uri="{D42A27DB-BD31-4B8C-83A1-F6EECF244321}">
                <p14:modId xmlns:p14="http://schemas.microsoft.com/office/powerpoint/2010/main" val="1255146207"/>
              </p:ext>
            </p:extLst>
          </p:nvPr>
        </p:nvGraphicFramePr>
        <p:xfrm>
          <a:off x="7714769" y="2423932"/>
          <a:ext cx="4685105" cy="282929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7" name="Oval 16">
            <a:extLst>
              <a:ext uri="{FF2B5EF4-FFF2-40B4-BE49-F238E27FC236}">
                <a16:creationId xmlns:a16="http://schemas.microsoft.com/office/drawing/2014/main" id="{4C45C824-64F5-1341-9964-57DA53D9CCAF}"/>
              </a:ext>
            </a:extLst>
          </p:cNvPr>
          <p:cNvSpPr/>
          <p:nvPr/>
        </p:nvSpPr>
        <p:spPr>
          <a:xfrm>
            <a:off x="8761225"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22.mp3" descr="Track7_Lecture2_Slide22.mp3">
            <a:hlinkClick r:id="" action="ppaction://media"/>
            <a:extLst>
              <a:ext uri="{FF2B5EF4-FFF2-40B4-BE49-F238E27FC236}">
                <a16:creationId xmlns:a16="http://schemas.microsoft.com/office/drawing/2014/main" id="{4F3871F3-000E-8C4B-8B63-B01B118EEA9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832590"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A877652E-D943-463E-9122-157F04037530}"/>
              </a:ext>
            </a:extLst>
          </p:cNvPr>
          <p:cNvSpPr>
            <a:spLocks noGrp="1"/>
          </p:cNvSpPr>
          <p:nvPr>
            <p:ph type="body" idx="13"/>
          </p:nvPr>
        </p:nvSpPr>
        <p:spPr>
          <a:xfrm>
            <a:off x="922249" y="1476032"/>
            <a:ext cx="9208735" cy="2892440"/>
          </a:xfrm>
        </p:spPr>
        <p:txBody>
          <a:bodyPr>
            <a:normAutofit/>
          </a:bodyPr>
          <a:lstStyle/>
          <a:p>
            <a:pPr marL="0">
              <a:spcBef>
                <a:spcPts val="600"/>
              </a:spcBef>
              <a:defRPr/>
            </a:pPr>
            <a:r>
              <a:rPr lang="en-GB" b="1" dirty="0">
                <a:solidFill>
                  <a:schemeClr val="accent5">
                    <a:lumMod val="60000"/>
                    <a:lumOff val="40000"/>
                  </a:schemeClr>
                </a:solidFill>
                <a:latin typeface="Open Sans"/>
              </a:rPr>
              <a:t>Impact Analysis’ </a:t>
            </a:r>
            <a:endParaRPr lang="en-GB" dirty="0">
              <a:solidFill>
                <a:schemeClr val="accent5">
                  <a:lumMod val="60000"/>
                  <a:lumOff val="40000"/>
                </a:schemeClr>
              </a:solidFill>
            </a:endParaRPr>
          </a:p>
          <a:p>
            <a:pPr marL="342900" indent="-342900">
              <a:lnSpc>
                <a:spcPct val="110000"/>
              </a:lnSpc>
              <a:spcBef>
                <a:spcPts val="600"/>
              </a:spcBef>
              <a:buChar char="•"/>
              <a:defRPr/>
            </a:pPr>
            <a:r>
              <a:rPr lang="en-GB" dirty="0">
                <a:latin typeface="Open Sans"/>
              </a:rPr>
              <a:t>The energy system does not exist in a vacuum. It is a component</a:t>
            </a:r>
            <a:br>
              <a:rPr lang="en-GB" dirty="0">
                <a:latin typeface="Open Sans"/>
              </a:rPr>
            </a:br>
            <a:r>
              <a:rPr lang="en-GB" dirty="0">
                <a:latin typeface="Open Sans"/>
              </a:rPr>
              <a:t> of human societies, which are a component of the natural world.</a:t>
            </a:r>
            <a:endParaRPr lang="en-GB" dirty="0"/>
          </a:p>
          <a:p>
            <a:pPr marL="342900" indent="-342900" eaLnBrk="1" fontAlgn="auto" hangingPunct="1">
              <a:lnSpc>
                <a:spcPct val="110000"/>
              </a:lnSpc>
              <a:spcBef>
                <a:spcPts val="600"/>
              </a:spcBef>
              <a:buFont typeface="Arial" panose="020B0604020202020204" pitchFamily="34" charset="0"/>
              <a:buChar char="•"/>
              <a:defRPr/>
            </a:pPr>
            <a:r>
              <a:rPr lang="en-GB" dirty="0">
                <a:latin typeface="Open Sans"/>
              </a:rPr>
              <a:t>The energy system is a tool for serving end purposes, such </a:t>
            </a:r>
            <a:br>
              <a:rPr lang="en-GB" dirty="0">
                <a:latin typeface="Open Sans"/>
              </a:rPr>
            </a:br>
            <a:r>
              <a:rPr lang="en-GB" dirty="0">
                <a:latin typeface="Open Sans"/>
              </a:rPr>
              <a:t>as the enhancement of human life. </a:t>
            </a:r>
            <a:endParaRPr lang="en-GB" dirty="0"/>
          </a:p>
          <a:p>
            <a:pPr marL="342900" indent="-342900" eaLnBrk="1" fontAlgn="auto" hangingPunct="1">
              <a:lnSpc>
                <a:spcPct val="110000"/>
              </a:lnSpc>
              <a:spcBef>
                <a:spcPts val="600"/>
              </a:spcBef>
              <a:buFont typeface="Arial" panose="020B0604020202020204" pitchFamily="34" charset="0"/>
              <a:buChar char="•"/>
              <a:defRPr/>
            </a:pPr>
            <a:r>
              <a:rPr lang="en-GB" dirty="0">
                <a:latin typeface="Open Sans"/>
              </a:rPr>
              <a:t>Assess feedback effects of energy system policies on </a:t>
            </a:r>
            <a:br>
              <a:rPr lang="en-GB" dirty="0">
                <a:latin typeface="Open Sans"/>
              </a:rPr>
            </a:br>
            <a:r>
              <a:rPr lang="en-GB" dirty="0">
                <a:latin typeface="Open Sans"/>
              </a:rPr>
              <a:t>the wider system</a:t>
            </a:r>
          </a:p>
          <a:p>
            <a:pPr marL="380365" indent="-380365" eaLnBrk="1" fontAlgn="auto" hangingPunct="1">
              <a:lnSpc>
                <a:spcPct val="110000"/>
              </a:lnSpc>
              <a:spcBef>
                <a:spcPts val="600"/>
              </a:spcBef>
              <a:buSzPts val="1900"/>
              <a:buFont typeface="Arial" panose="020B0604020202020204" pitchFamily="34" charset="0"/>
              <a:buChar char="•"/>
              <a:defRPr/>
            </a:pPr>
            <a:endParaRPr lang="en-GB" dirty="0"/>
          </a:p>
          <a:p>
            <a:pPr marL="229870" indent="-380365" eaLnBrk="1" fontAlgn="auto" hangingPunct="1">
              <a:lnSpc>
                <a:spcPct val="110000"/>
              </a:lnSpc>
              <a:spcBef>
                <a:spcPts val="600"/>
              </a:spcBef>
              <a:buSzPts val="1900"/>
              <a:buFont typeface="Arial"/>
              <a:buChar char="•"/>
              <a:defRPr/>
            </a:pPr>
            <a:endParaRPr lang="en-GB" dirty="0"/>
          </a:p>
          <a:p>
            <a:pPr marL="473710" indent="-397510" eaLnBrk="1" fontAlgn="auto" hangingPunct="1">
              <a:lnSpc>
                <a:spcPct val="110000"/>
              </a:lnSpc>
              <a:spcBef>
                <a:spcPts val="600"/>
              </a:spcBef>
              <a:buClr>
                <a:srgbClr val="000000"/>
              </a:buClr>
              <a:buSzPts val="1900"/>
              <a:buFont typeface="Arial"/>
              <a:buChar char="•"/>
              <a:defRPr/>
            </a:pPr>
            <a:endParaRPr lang="en-GB" dirty="0"/>
          </a:p>
          <a:p>
            <a:pPr marL="380365" indent="-380365" eaLnBrk="1" fontAlgn="auto" hangingPunct="1">
              <a:lnSpc>
                <a:spcPct val="110000"/>
              </a:lnSpc>
              <a:spcBef>
                <a:spcPts val="600"/>
              </a:spcBef>
              <a:buClr>
                <a:srgbClr val="000000"/>
              </a:buClr>
              <a:buSzPts val="2800"/>
              <a:buFont typeface="Arial" panose="020B0604020202020204" pitchFamily="34" charset="0"/>
              <a:buChar char="•"/>
              <a:defRPr/>
            </a:pPr>
            <a:endParaRPr lang="en-GB" dirty="0"/>
          </a:p>
          <a:p>
            <a:pPr marL="194310" eaLnBrk="1" hangingPunct="1">
              <a:lnSpc>
                <a:spcPct val="110000"/>
              </a:lnSpc>
              <a:spcBef>
                <a:spcPts val="600"/>
              </a:spcBef>
              <a:defRPr/>
            </a:pPr>
            <a:endParaRPr lang="en-GB" dirty="0"/>
          </a:p>
        </p:txBody>
      </p:sp>
      <p:grpSp>
        <p:nvGrpSpPr>
          <p:cNvPr id="62468" name="Group 82954">
            <a:extLst>
              <a:ext uri="{FF2B5EF4-FFF2-40B4-BE49-F238E27FC236}">
                <a16:creationId xmlns:a16="http://schemas.microsoft.com/office/drawing/2014/main" id="{54A06EB8-0F90-41B1-8AC2-377048E71C87}"/>
              </a:ext>
            </a:extLst>
          </p:cNvPr>
          <p:cNvGrpSpPr>
            <a:grpSpLocks/>
          </p:cNvGrpSpPr>
          <p:nvPr/>
        </p:nvGrpSpPr>
        <p:grpSpPr bwMode="auto">
          <a:xfrm>
            <a:off x="1276350" y="4342999"/>
            <a:ext cx="6463775" cy="1753034"/>
            <a:chOff x="1262155" y="3938557"/>
            <a:chExt cx="8039004" cy="2179354"/>
          </a:xfrm>
        </p:grpSpPr>
        <p:grpSp>
          <p:nvGrpSpPr>
            <p:cNvPr id="62470" name="Group 82953">
              <a:extLst>
                <a:ext uri="{FF2B5EF4-FFF2-40B4-BE49-F238E27FC236}">
                  <a16:creationId xmlns:a16="http://schemas.microsoft.com/office/drawing/2014/main" id="{CC1D0F2E-8078-4C44-9C85-E6E8ED14C01F}"/>
                </a:ext>
              </a:extLst>
            </p:cNvPr>
            <p:cNvGrpSpPr>
              <a:grpSpLocks/>
            </p:cNvGrpSpPr>
            <p:nvPr/>
          </p:nvGrpSpPr>
          <p:grpSpPr bwMode="auto">
            <a:xfrm>
              <a:off x="1262155" y="3938557"/>
              <a:ext cx="8039004" cy="2179354"/>
              <a:chOff x="1047843" y="3809602"/>
              <a:chExt cx="8501046" cy="2304612"/>
            </a:xfrm>
          </p:grpSpPr>
          <p:sp>
            <p:nvSpPr>
              <p:cNvPr id="41" name="TextBox 40">
                <a:extLst>
                  <a:ext uri="{FF2B5EF4-FFF2-40B4-BE49-F238E27FC236}">
                    <a16:creationId xmlns:a16="http://schemas.microsoft.com/office/drawing/2014/main" id="{B629AD83-37C1-4973-9381-A15E9D63A0F6}"/>
                  </a:ext>
                </a:extLst>
              </p:cNvPr>
              <p:cNvSpPr txBox="1">
                <a:spLocks/>
              </p:cNvSpPr>
              <p:nvPr/>
            </p:nvSpPr>
            <p:spPr>
              <a:xfrm>
                <a:off x="1069122" y="4008153"/>
                <a:ext cx="2078270" cy="616927"/>
              </a:xfrm>
              <a:prstGeom prst="rect">
                <a:avLst/>
              </a:prstGeom>
              <a:solidFill>
                <a:schemeClr val="bg1">
                  <a:lumMod val="65000"/>
                </a:schemeClr>
              </a:solidFill>
            </p:spPr>
            <p:txBody>
              <a:bodyPr anchor="ctr"/>
              <a:lstStyle/>
              <a:p>
                <a:pPr algn="ctr">
                  <a:defRPr/>
                </a:pPr>
                <a:r>
                  <a:rPr lang="en-GB" sz="1100">
                    <a:latin typeface="Open Sans" panose="020B0606030504020204" pitchFamily="34" charset="0"/>
                    <a:ea typeface="Open Sans" panose="020B0606030504020204" pitchFamily="34" charset="0"/>
                    <a:cs typeface="Open Sans" panose="020B0606030504020204" pitchFamily="34" charset="0"/>
                  </a:rPr>
                  <a:t>Finance needs</a:t>
                </a:r>
              </a:p>
            </p:txBody>
          </p:sp>
          <p:sp>
            <p:nvSpPr>
              <p:cNvPr id="52" name="TextBox 51">
                <a:extLst>
                  <a:ext uri="{FF2B5EF4-FFF2-40B4-BE49-F238E27FC236}">
                    <a16:creationId xmlns:a16="http://schemas.microsoft.com/office/drawing/2014/main" id="{51D53E65-EDC8-494F-8CCB-8ED9F953BADB}"/>
                  </a:ext>
                </a:extLst>
              </p:cNvPr>
              <p:cNvSpPr txBox="1">
                <a:spLocks/>
              </p:cNvSpPr>
              <p:nvPr/>
            </p:nvSpPr>
            <p:spPr>
              <a:xfrm>
                <a:off x="1054936" y="4749175"/>
                <a:ext cx="2078270" cy="615155"/>
              </a:xfrm>
              <a:prstGeom prst="rect">
                <a:avLst/>
              </a:prstGeom>
              <a:solidFill>
                <a:schemeClr val="bg1">
                  <a:lumMod val="65000"/>
                </a:schemeClr>
              </a:solidFill>
            </p:spPr>
            <p:txBody>
              <a:bodyPr anchor="ctr"/>
              <a:lstStyle/>
              <a:p>
                <a:pPr algn="ctr">
                  <a:defRPr/>
                </a:pPr>
                <a:r>
                  <a:rPr lang="en-GB" sz="1100">
                    <a:latin typeface="Open Sans" panose="020B0606030504020204" pitchFamily="34" charset="0"/>
                    <a:ea typeface="Open Sans" panose="020B0606030504020204" pitchFamily="34" charset="0"/>
                    <a:cs typeface="Open Sans" panose="020B0606030504020204" pitchFamily="34" charset="0"/>
                  </a:rPr>
                  <a:t>Labour requirements</a:t>
                </a:r>
              </a:p>
            </p:txBody>
          </p:sp>
          <p:sp>
            <p:nvSpPr>
              <p:cNvPr id="53" name="TextBox 52">
                <a:extLst>
                  <a:ext uri="{FF2B5EF4-FFF2-40B4-BE49-F238E27FC236}">
                    <a16:creationId xmlns:a16="http://schemas.microsoft.com/office/drawing/2014/main" id="{0FEA0E20-58C2-4B02-A03A-B63BE7E44C60}"/>
                  </a:ext>
                </a:extLst>
              </p:cNvPr>
              <p:cNvSpPr txBox="1">
                <a:spLocks/>
              </p:cNvSpPr>
              <p:nvPr/>
            </p:nvSpPr>
            <p:spPr>
              <a:xfrm>
                <a:off x="1069122" y="5499060"/>
                <a:ext cx="2078270" cy="615154"/>
              </a:xfrm>
              <a:prstGeom prst="rect">
                <a:avLst/>
              </a:prstGeom>
              <a:solidFill>
                <a:schemeClr val="bg1">
                  <a:lumMod val="65000"/>
                </a:schemeClr>
              </a:solidFill>
            </p:spPr>
            <p:txBody>
              <a:bodyPr anchor="ctr"/>
              <a:lstStyle/>
              <a:p>
                <a:pPr algn="ctr">
                  <a:defRPr/>
                </a:pPr>
                <a:r>
                  <a:rPr lang="en-GB" sz="1100">
                    <a:latin typeface="Open Sans" panose="020B0606030504020204" pitchFamily="34" charset="0"/>
                    <a:ea typeface="Open Sans" panose="020B0606030504020204" pitchFamily="34" charset="0"/>
                    <a:cs typeface="Open Sans" panose="020B0606030504020204" pitchFamily="34" charset="0"/>
                  </a:rPr>
                  <a:t>Public acceptance</a:t>
                </a:r>
              </a:p>
            </p:txBody>
          </p:sp>
          <p:cxnSp>
            <p:nvCxnSpPr>
              <p:cNvPr id="43" name="Elbow Connector 42">
                <a:extLst>
                  <a:ext uri="{FF2B5EF4-FFF2-40B4-BE49-F238E27FC236}">
                    <a16:creationId xmlns:a16="http://schemas.microsoft.com/office/drawing/2014/main" id="{BB726B8F-0ACA-438C-AE59-89F60D84E9E5}"/>
                  </a:ext>
                </a:extLst>
              </p:cNvPr>
              <p:cNvCxnSpPr>
                <a:endCxn id="52" idx="1"/>
              </p:cNvCxnSpPr>
              <p:nvPr/>
            </p:nvCxnSpPr>
            <p:spPr>
              <a:xfrm rot="5400000">
                <a:off x="712790" y="4715490"/>
                <a:ext cx="682520" cy="12413"/>
              </a:xfrm>
              <a:prstGeom prst="bentConnector4">
                <a:avLst>
                  <a:gd name="adj1" fmla="val 2330"/>
                  <a:gd name="adj2" fmla="val 2237504"/>
                </a:avLst>
              </a:prstGeom>
              <a:ln w="952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F1BCACA2-DF5A-45E7-9C20-7A71963E6107}"/>
                  </a:ext>
                </a:extLst>
              </p:cNvPr>
              <p:cNvSpPr txBox="1">
                <a:spLocks/>
              </p:cNvSpPr>
              <p:nvPr/>
            </p:nvSpPr>
            <p:spPr>
              <a:xfrm>
                <a:off x="4188301" y="4727901"/>
                <a:ext cx="2078270" cy="616927"/>
              </a:xfrm>
              <a:prstGeom prst="rect">
                <a:avLst/>
              </a:prstGeom>
              <a:solidFill>
                <a:schemeClr val="bg1">
                  <a:lumMod val="65000"/>
                </a:schemeClr>
              </a:solidFill>
            </p:spPr>
            <p:txBody>
              <a:bodyPr anchor="ctr"/>
              <a:lstStyle/>
              <a:p>
                <a:pPr algn="ctr">
                  <a:defRPr/>
                </a:pPr>
                <a:r>
                  <a:rPr lang="en-GB" sz="1100">
                    <a:latin typeface="Open Sans" panose="020B0606030504020204" pitchFamily="34" charset="0"/>
                    <a:ea typeface="Open Sans" panose="020B0606030504020204" pitchFamily="34" charset="0"/>
                    <a:cs typeface="Open Sans" panose="020B0606030504020204" pitchFamily="34" charset="0"/>
                  </a:rPr>
                  <a:t>Energy system</a:t>
                </a:r>
              </a:p>
            </p:txBody>
          </p:sp>
          <p:sp>
            <p:nvSpPr>
              <p:cNvPr id="59" name="AutoShape 12">
                <a:extLst>
                  <a:ext uri="{FF2B5EF4-FFF2-40B4-BE49-F238E27FC236}">
                    <a16:creationId xmlns:a16="http://schemas.microsoft.com/office/drawing/2014/main" id="{72E9A947-35B2-4A74-B11A-032F72A5D4EE}"/>
                  </a:ext>
                </a:extLst>
              </p:cNvPr>
              <p:cNvSpPr>
                <a:spLocks noChangeArrowheads="1"/>
              </p:cNvSpPr>
              <p:nvPr/>
            </p:nvSpPr>
            <p:spPr bwMode="auto">
              <a:xfrm>
                <a:off x="3200590" y="4864406"/>
                <a:ext cx="899047" cy="405966"/>
              </a:xfrm>
              <a:prstGeom prst="rightArrow">
                <a:avLst>
                  <a:gd name="adj1" fmla="val 50000"/>
                  <a:gd name="adj2" fmla="val 81250"/>
                </a:avLst>
              </a:prstGeom>
              <a:solidFill>
                <a:schemeClr val="bg1">
                  <a:lumMod val="50000"/>
                </a:schemeClr>
              </a:solidFill>
              <a:ln w="9525">
                <a:no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1200">
                  <a:latin typeface="Open Sans" panose="020B0606030504020204" pitchFamily="34" charset="0"/>
                  <a:cs typeface="Open Sans" panose="020B0606030504020204" pitchFamily="34" charset="0"/>
                </a:endParaRPr>
              </a:p>
            </p:txBody>
          </p:sp>
          <p:cxnSp>
            <p:nvCxnSpPr>
              <p:cNvPr id="50" name="Elbow Connector 49">
                <a:extLst>
                  <a:ext uri="{FF2B5EF4-FFF2-40B4-BE49-F238E27FC236}">
                    <a16:creationId xmlns:a16="http://schemas.microsoft.com/office/drawing/2014/main" id="{F7FB45E8-C8D2-465D-AF4C-53C16493A5F3}"/>
                  </a:ext>
                </a:extLst>
              </p:cNvPr>
              <p:cNvCxnSpPr>
                <a:cxnSpLocks/>
                <a:endCxn id="41" idx="3"/>
              </p:cNvCxnSpPr>
              <p:nvPr/>
            </p:nvCxnSpPr>
            <p:spPr>
              <a:xfrm rot="10800000">
                <a:off x="3147392" y="4316617"/>
                <a:ext cx="1267887" cy="432558"/>
              </a:xfrm>
              <a:prstGeom prst="bentConnector3">
                <a:avLst>
                  <a:gd name="adj1" fmla="val 417"/>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1CC248F-262E-41C3-9D55-18AD745AD460}"/>
                  </a:ext>
                </a:extLst>
              </p:cNvPr>
              <p:cNvSpPr txBox="1">
                <a:spLocks/>
              </p:cNvSpPr>
              <p:nvPr/>
            </p:nvSpPr>
            <p:spPr>
              <a:xfrm>
                <a:off x="7458207" y="4206704"/>
                <a:ext cx="2078270" cy="615155"/>
              </a:xfrm>
              <a:prstGeom prst="rect">
                <a:avLst/>
              </a:prstGeom>
              <a:solidFill>
                <a:schemeClr val="bg1">
                  <a:lumMod val="65000"/>
                </a:schemeClr>
              </a:solidFill>
            </p:spPr>
            <p:txBody>
              <a:bodyPr lIns="91440" tIns="45720" rIns="91440" bIns="45720" anchor="ctr"/>
              <a:lstStyle/>
              <a:p>
                <a:pPr algn="ctr">
                  <a:defRPr/>
                </a:pPr>
                <a:r>
                  <a:rPr lang="en-GB" sz="1100">
                    <a:latin typeface="Open Sans"/>
                  </a:rPr>
                  <a:t>Environment</a:t>
                </a:r>
                <a:endParaRPr lang="en-US"/>
              </a:p>
            </p:txBody>
          </p:sp>
          <p:sp>
            <p:nvSpPr>
              <p:cNvPr id="68" name="TextBox 67">
                <a:extLst>
                  <a:ext uri="{FF2B5EF4-FFF2-40B4-BE49-F238E27FC236}">
                    <a16:creationId xmlns:a16="http://schemas.microsoft.com/office/drawing/2014/main" id="{C829FFFF-2BC7-419B-9006-2D1A09FAC716}"/>
                  </a:ext>
                </a:extLst>
              </p:cNvPr>
              <p:cNvSpPr txBox="1">
                <a:spLocks/>
              </p:cNvSpPr>
              <p:nvPr/>
            </p:nvSpPr>
            <p:spPr>
              <a:xfrm>
                <a:off x="7458207" y="5160459"/>
                <a:ext cx="2078270" cy="615155"/>
              </a:xfrm>
              <a:prstGeom prst="rect">
                <a:avLst/>
              </a:prstGeom>
              <a:solidFill>
                <a:schemeClr val="bg1">
                  <a:lumMod val="65000"/>
                </a:schemeClr>
              </a:solidFill>
            </p:spPr>
            <p:txBody>
              <a:bodyPr lIns="91440" tIns="45720" rIns="91440" bIns="45720" anchor="ctr"/>
              <a:lstStyle/>
              <a:p>
                <a:pPr algn="ctr">
                  <a:defRPr/>
                </a:pPr>
                <a:r>
                  <a:rPr lang="en-GB" sz="1100">
                    <a:latin typeface="Open Sans"/>
                    <a:ea typeface="Open Sans" panose="020B0606030504020204" pitchFamily="34" charset="0"/>
                    <a:cs typeface="Open Sans" panose="020B0606030504020204" pitchFamily="34" charset="0"/>
                  </a:rPr>
                  <a:t>Public health</a:t>
                </a:r>
              </a:p>
            </p:txBody>
          </p:sp>
          <p:sp>
            <p:nvSpPr>
              <p:cNvPr id="74" name="AutoShape 12">
                <a:extLst>
                  <a:ext uri="{FF2B5EF4-FFF2-40B4-BE49-F238E27FC236}">
                    <a16:creationId xmlns:a16="http://schemas.microsoft.com/office/drawing/2014/main" id="{FEC7F316-DAB6-4F80-99E7-6890CB921D4A}"/>
                  </a:ext>
                </a:extLst>
              </p:cNvPr>
              <p:cNvSpPr>
                <a:spLocks noChangeArrowheads="1"/>
              </p:cNvSpPr>
              <p:nvPr/>
            </p:nvSpPr>
            <p:spPr bwMode="auto">
              <a:xfrm>
                <a:off x="6362327" y="4850224"/>
                <a:ext cx="900820" cy="405966"/>
              </a:xfrm>
              <a:prstGeom prst="rightArrow">
                <a:avLst>
                  <a:gd name="adj1" fmla="val 50000"/>
                  <a:gd name="adj2" fmla="val 81250"/>
                </a:avLst>
              </a:prstGeom>
              <a:solidFill>
                <a:schemeClr val="bg1">
                  <a:lumMod val="50000"/>
                </a:schemeClr>
              </a:solidFill>
              <a:ln w="9525">
                <a:no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1200">
                  <a:latin typeface="Open Sans" panose="020B0606030504020204" pitchFamily="34" charset="0"/>
                  <a:cs typeface="Open Sans" panose="020B0606030504020204" pitchFamily="34" charset="0"/>
                </a:endParaRPr>
              </a:p>
            </p:txBody>
          </p:sp>
          <p:cxnSp>
            <p:nvCxnSpPr>
              <p:cNvPr id="76" name="Elbow Connector 75">
                <a:extLst>
                  <a:ext uri="{FF2B5EF4-FFF2-40B4-BE49-F238E27FC236}">
                    <a16:creationId xmlns:a16="http://schemas.microsoft.com/office/drawing/2014/main" id="{573A55BE-DEA0-455B-9F15-134DCBD62CA7}"/>
                  </a:ext>
                </a:extLst>
              </p:cNvPr>
              <p:cNvCxnSpPr>
                <a:cxnSpLocks/>
                <a:stCxn id="68" idx="3"/>
                <a:endCxn id="63" idx="3"/>
              </p:cNvCxnSpPr>
              <p:nvPr/>
            </p:nvCxnSpPr>
            <p:spPr>
              <a:xfrm flipV="1">
                <a:off x="9536477" y="4515168"/>
                <a:ext cx="12412" cy="951983"/>
              </a:xfrm>
              <a:prstGeom prst="bentConnector3">
                <a:avLst>
                  <a:gd name="adj1" fmla="val 180000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896D4357-B53A-4E4F-8B5A-039F8CF2E157}"/>
                  </a:ext>
                </a:extLst>
              </p:cNvPr>
              <p:cNvCxnSpPr>
                <a:cxnSpLocks/>
                <a:endCxn id="53" idx="3"/>
              </p:cNvCxnSpPr>
              <p:nvPr/>
            </p:nvCxnSpPr>
            <p:spPr>
              <a:xfrm rot="10800000" flipV="1">
                <a:off x="3147392" y="5344828"/>
                <a:ext cx="1267887" cy="460922"/>
              </a:xfrm>
              <a:prstGeom prst="bentConnector3">
                <a:avLst>
                  <a:gd name="adj1" fmla="val -71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12D0AFF0-B7D6-48CA-9263-80E17C7E61A5}"/>
                  </a:ext>
                </a:extLst>
              </p:cNvPr>
              <p:cNvCxnSpPr>
                <a:cxnSpLocks/>
                <a:stCxn id="53" idx="2"/>
                <a:endCxn id="68" idx="2"/>
              </p:cNvCxnSpPr>
              <p:nvPr/>
            </p:nvCxnSpPr>
            <p:spPr>
              <a:xfrm rot="5400000" flipH="1" flipV="1">
                <a:off x="5133500" y="2750371"/>
                <a:ext cx="338600" cy="6389085"/>
              </a:xfrm>
              <a:prstGeom prst="bentConnector3">
                <a:avLst>
                  <a:gd name="adj1" fmla="val -67516"/>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2A0DDD56-7E2F-4255-B35E-980BC67A9D50}"/>
                  </a:ext>
                </a:extLst>
              </p:cNvPr>
              <p:cNvCxnSpPr>
                <a:cxnSpLocks/>
              </p:cNvCxnSpPr>
              <p:nvPr/>
            </p:nvCxnSpPr>
            <p:spPr>
              <a:xfrm rot="10800000">
                <a:off x="5858719" y="5344828"/>
                <a:ext cx="1599488" cy="154232"/>
              </a:xfrm>
              <a:prstGeom prst="bentConnector3">
                <a:avLst>
                  <a:gd name="adj1" fmla="val 100002"/>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Elbow Connector 59">
                <a:extLst>
                  <a:ext uri="{FF2B5EF4-FFF2-40B4-BE49-F238E27FC236}">
                    <a16:creationId xmlns:a16="http://schemas.microsoft.com/office/drawing/2014/main" id="{E7BA048A-DE32-46AE-98A1-8FF7DAF164F6}"/>
                  </a:ext>
                </a:extLst>
              </p:cNvPr>
              <p:cNvCxnSpPr>
                <a:cxnSpLocks/>
                <a:stCxn id="63" idx="1"/>
              </p:cNvCxnSpPr>
              <p:nvPr/>
            </p:nvCxnSpPr>
            <p:spPr>
              <a:xfrm rot="10800000" flipV="1">
                <a:off x="5858719" y="4515168"/>
                <a:ext cx="1599488" cy="207416"/>
              </a:xfrm>
              <a:prstGeom prst="bentConnector3">
                <a:avLst>
                  <a:gd name="adj1" fmla="val 10000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487" name="TextBox 25">
                <a:extLst>
                  <a:ext uri="{FF2B5EF4-FFF2-40B4-BE49-F238E27FC236}">
                    <a16:creationId xmlns:a16="http://schemas.microsoft.com/office/drawing/2014/main" id="{2EAD837D-62D4-4B55-B6B8-D27C093E3FC7}"/>
                  </a:ext>
                </a:extLst>
              </p:cNvPr>
              <p:cNvSpPr txBox="1">
                <a:spLocks noChangeArrowheads="1"/>
              </p:cNvSpPr>
              <p:nvPr/>
            </p:nvSpPr>
            <p:spPr bwMode="auto">
              <a:xfrm>
                <a:off x="4629879" y="3809602"/>
                <a:ext cx="1183911" cy="5260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GB" altLang="en-US" sz="900"/>
                  <a:t>Policy intervention</a:t>
                </a:r>
              </a:p>
            </p:txBody>
          </p:sp>
          <p:sp>
            <p:nvSpPr>
              <p:cNvPr id="62488" name="TextBox 25">
                <a:extLst>
                  <a:ext uri="{FF2B5EF4-FFF2-40B4-BE49-F238E27FC236}">
                    <a16:creationId xmlns:a16="http://schemas.microsoft.com/office/drawing/2014/main" id="{29E5B598-4CDC-469E-A909-EB18D67DED48}"/>
                  </a:ext>
                </a:extLst>
              </p:cNvPr>
              <p:cNvSpPr txBox="1">
                <a:spLocks noChangeArrowheads="1"/>
              </p:cNvSpPr>
              <p:nvPr/>
            </p:nvSpPr>
            <p:spPr bwMode="auto">
              <a:xfrm>
                <a:off x="3380697" y="4158608"/>
                <a:ext cx="777566" cy="3034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900" dirty="0"/>
                  <a:t>enables</a:t>
                </a:r>
              </a:p>
            </p:txBody>
          </p:sp>
          <p:cxnSp>
            <p:nvCxnSpPr>
              <p:cNvPr id="77" name="Elbow Connector 76">
                <a:extLst>
                  <a:ext uri="{FF2B5EF4-FFF2-40B4-BE49-F238E27FC236}">
                    <a16:creationId xmlns:a16="http://schemas.microsoft.com/office/drawing/2014/main" id="{5628D7DB-A404-4B9C-8FB9-CBD104AC6250}"/>
                  </a:ext>
                </a:extLst>
              </p:cNvPr>
              <p:cNvCxnSpPr>
                <a:cxnSpLocks/>
                <a:stCxn id="58" idx="0"/>
                <a:endCxn id="62487" idx="2"/>
              </p:cNvCxnSpPr>
              <p:nvPr/>
            </p:nvCxnSpPr>
            <p:spPr>
              <a:xfrm rot="16200000" flipV="1">
                <a:off x="5028488" y="4528951"/>
                <a:ext cx="392297" cy="5601"/>
              </a:xfrm>
              <a:prstGeom prst="bentConnector3">
                <a:avLst>
                  <a:gd name="adj1" fmla="val 5000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2471" name="TextBox 25">
              <a:extLst>
                <a:ext uri="{FF2B5EF4-FFF2-40B4-BE49-F238E27FC236}">
                  <a16:creationId xmlns:a16="http://schemas.microsoft.com/office/drawing/2014/main" id="{CE34328C-6B3B-495F-9ED2-62F93BDA26E5}"/>
                </a:ext>
              </a:extLst>
            </p:cNvPr>
            <p:cNvSpPr txBox="1">
              <a:spLocks noChangeArrowheads="1"/>
            </p:cNvSpPr>
            <p:nvPr/>
          </p:nvSpPr>
          <p:spPr bwMode="auto">
            <a:xfrm>
              <a:off x="6339475" y="4456126"/>
              <a:ext cx="622420" cy="2869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900"/>
                <a:t>serves</a:t>
              </a:r>
            </a:p>
          </p:txBody>
        </p:sp>
      </p:grpSp>
      <p:sp>
        <p:nvSpPr>
          <p:cNvPr id="62469" name="Slide Number Placeholder 5">
            <a:extLst>
              <a:ext uri="{FF2B5EF4-FFF2-40B4-BE49-F238E27FC236}">
                <a16:creationId xmlns:a16="http://schemas.microsoft.com/office/drawing/2014/main" id="{795A634D-6D70-4B51-9EDC-28C723C29C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38E89C7F-7DA5-4902-852D-70A25FBD4769}"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23</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E165C171-0597-4F99-A513-F5F6CFFCDC6D}"/>
              </a:ext>
            </a:extLst>
          </p:cNvPr>
          <p:cNvSpPr txBox="1">
            <a:spLocks noChangeArrowheads="1"/>
          </p:cNvSpPr>
          <p:nvPr/>
        </p:nvSpPr>
        <p:spPr bwMode="auto">
          <a:xfrm>
            <a:off x="893848" y="433941"/>
            <a:ext cx="845306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ea typeface="Open Sans"/>
                <a:cs typeface="Open Sans"/>
              </a:rPr>
              <a:t>Lect</a:t>
            </a:r>
            <a:r>
              <a:rPr lang="en-GB" dirty="0">
                <a:latin typeface="Open Sans"/>
              </a:rPr>
              <a:t>ure 2.4 - Energy Supply Strategies &amp; Impact Analysis’</a:t>
            </a:r>
          </a:p>
        </p:txBody>
      </p:sp>
      <p:graphicFrame>
        <p:nvGraphicFramePr>
          <p:cNvPr id="28" name="Diagram 27">
            <a:extLst>
              <a:ext uri="{FF2B5EF4-FFF2-40B4-BE49-F238E27FC236}">
                <a16:creationId xmlns:a16="http://schemas.microsoft.com/office/drawing/2014/main" id="{912EE08F-B722-8A42-8216-F5B8B20AAA64}"/>
              </a:ext>
            </a:extLst>
          </p:cNvPr>
          <p:cNvGraphicFramePr/>
          <p:nvPr>
            <p:extLst>
              <p:ext uri="{D42A27DB-BD31-4B8C-83A1-F6EECF244321}">
                <p14:modId xmlns:p14="http://schemas.microsoft.com/office/powerpoint/2010/main" val="4293175235"/>
              </p:ext>
            </p:extLst>
          </p:nvPr>
        </p:nvGraphicFramePr>
        <p:xfrm>
          <a:off x="7714769" y="2423932"/>
          <a:ext cx="4685105" cy="28292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Oval 26">
            <a:extLst>
              <a:ext uri="{FF2B5EF4-FFF2-40B4-BE49-F238E27FC236}">
                <a16:creationId xmlns:a16="http://schemas.microsoft.com/office/drawing/2014/main" id="{861438FC-68BB-CE46-9436-4711A618E3F5}"/>
              </a:ext>
            </a:extLst>
          </p:cNvPr>
          <p:cNvSpPr/>
          <p:nvPr/>
        </p:nvSpPr>
        <p:spPr>
          <a:xfrm>
            <a:off x="8761225"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2_Slide23.mp3" descr="Track7_Lecture2_Slide23.mp3">
            <a:hlinkClick r:id="" action="ppaction://media"/>
            <a:extLst>
              <a:ext uri="{FF2B5EF4-FFF2-40B4-BE49-F238E27FC236}">
                <a16:creationId xmlns:a16="http://schemas.microsoft.com/office/drawing/2014/main" id="{CB719FEB-84E7-A54F-A0A1-FEBF669320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32590" y="575235"/>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3876F8-1735-46D4-8F96-EFDD84927AD6}"/>
              </a:ext>
            </a:extLst>
          </p:cNvPr>
          <p:cNvSpPr>
            <a:spLocks noGrp="1"/>
          </p:cNvSpPr>
          <p:nvPr>
            <p:ph type="body" idx="13"/>
          </p:nvPr>
        </p:nvSpPr>
        <p:spPr>
          <a:xfrm>
            <a:off x="930447" y="1465392"/>
            <a:ext cx="6475441" cy="4262438"/>
          </a:xfrm>
        </p:spPr>
        <p:txBody>
          <a:bodyPr>
            <a:normAutofit lnSpcReduction="10000"/>
          </a:bodyPr>
          <a:lstStyle/>
          <a:p>
            <a:pPr marL="0" eaLnBrk="1" hangingPunct="1">
              <a:lnSpc>
                <a:spcPct val="100000"/>
              </a:lnSpc>
              <a:spcBef>
                <a:spcPts val="1000"/>
              </a:spcBef>
              <a:defRPr/>
            </a:pPr>
            <a:r>
              <a:rPr lang="en-GB" b="1" dirty="0">
                <a:solidFill>
                  <a:schemeClr val="accent5">
                    <a:lumMod val="60000"/>
                    <a:lumOff val="40000"/>
                  </a:schemeClr>
                </a:solidFill>
                <a:latin typeface="Open Sans"/>
                <a:ea typeface="+mn-lt"/>
                <a:cs typeface="+mn-lt"/>
              </a:rPr>
              <a:t>Impact analysis’ may look at impacts at all levels:</a:t>
            </a:r>
          </a:p>
          <a:p>
            <a:pPr marL="342900" indent="-342900" eaLnBrk="1" hangingPunct="1">
              <a:lnSpc>
                <a:spcPct val="100000"/>
              </a:lnSpc>
              <a:spcBef>
                <a:spcPts val="1000"/>
              </a:spcBef>
              <a:buFont typeface="Arial" panose="020B0604020202020204" pitchFamily="34" charset="0"/>
              <a:buChar char="•"/>
              <a:defRPr/>
            </a:pPr>
            <a:r>
              <a:rPr lang="en-GB" b="1" dirty="0">
                <a:latin typeface="Open Sans"/>
                <a:ea typeface="+mn-lt"/>
                <a:cs typeface="+mn-lt"/>
              </a:rPr>
              <a:t>Local;</a:t>
            </a:r>
            <a:r>
              <a:rPr lang="en-GB" dirty="0">
                <a:latin typeface="Open Sans"/>
                <a:ea typeface="+mn-lt"/>
                <a:cs typeface="+mn-lt"/>
              </a:rPr>
              <a:t> e.g., local job creation, loss of habitat for local ecosystems, benefits of harm to local communities, local air and water pollution</a:t>
            </a:r>
          </a:p>
          <a:p>
            <a:pPr marL="342900" indent="-342900" eaLnBrk="1" hangingPunct="1">
              <a:lnSpc>
                <a:spcPct val="100000"/>
              </a:lnSpc>
              <a:spcBef>
                <a:spcPts val="1000"/>
              </a:spcBef>
              <a:buFont typeface="Arial" panose="020B0604020202020204" pitchFamily="34" charset="0"/>
              <a:buChar char="•"/>
              <a:defRPr/>
            </a:pPr>
            <a:r>
              <a:rPr lang="en-GB" b="1" dirty="0">
                <a:latin typeface="Open Sans"/>
                <a:ea typeface="+mn-lt"/>
                <a:cs typeface="+mn-lt"/>
              </a:rPr>
              <a:t>National: </a:t>
            </a:r>
            <a:r>
              <a:rPr lang="en-GB" dirty="0">
                <a:latin typeface="Open Sans"/>
                <a:ea typeface="+mn-lt"/>
                <a:cs typeface="+mn-lt"/>
              </a:rPr>
              <a:t>e.g., the contribution towards nationally determined contributions (NDCs) established in the Paris agreement for managing nationally a carbon budget; the impact of energy systems on national territorial land-use, health, and economic growth policies</a:t>
            </a:r>
          </a:p>
          <a:p>
            <a:pPr marL="342900" indent="-342900" eaLnBrk="1" hangingPunct="1">
              <a:lnSpc>
                <a:spcPct val="100000"/>
              </a:lnSpc>
              <a:spcBef>
                <a:spcPts val="1000"/>
              </a:spcBef>
              <a:buFont typeface="Arial" panose="020B0604020202020204" pitchFamily="34" charset="0"/>
              <a:buChar char="•"/>
              <a:defRPr/>
            </a:pPr>
            <a:r>
              <a:rPr lang="en-US" b="1" dirty="0">
                <a:latin typeface="Open Sans"/>
                <a:ea typeface="+mn-lt"/>
                <a:cs typeface="+mn-lt"/>
                <a:sym typeface="Calibri"/>
              </a:rPr>
              <a:t>Global:</a:t>
            </a:r>
            <a:r>
              <a:rPr lang="en-US" dirty="0">
                <a:latin typeface="Open Sans"/>
                <a:ea typeface="+mn-lt"/>
                <a:cs typeface="+mn-lt"/>
                <a:sym typeface="Calibri"/>
              </a:rPr>
              <a:t> global climate change: emissions anywhere on the globe impacts climate globally</a:t>
            </a:r>
            <a:endParaRPr lang="en-US" dirty="0">
              <a:latin typeface="Open Sans"/>
              <a:ea typeface="+mn-lt"/>
              <a:cs typeface="+mn-lt"/>
            </a:endParaRPr>
          </a:p>
          <a:p>
            <a:pPr marL="194310" eaLnBrk="1" hangingPunct="1">
              <a:defRPr/>
            </a:pPr>
            <a:endParaRPr lang="en-GB" dirty="0"/>
          </a:p>
        </p:txBody>
      </p:sp>
      <p:sp>
        <p:nvSpPr>
          <p:cNvPr id="63491" name="AutoShape 4">
            <a:extLst>
              <a:ext uri="{FF2B5EF4-FFF2-40B4-BE49-F238E27FC236}">
                <a16:creationId xmlns:a16="http://schemas.microsoft.com/office/drawing/2014/main" id="{5C533134-AC91-4FF4-ADC5-98802478FF51}"/>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3492" name="Slide Number Placeholder 5">
            <a:extLst>
              <a:ext uri="{FF2B5EF4-FFF2-40B4-BE49-F238E27FC236}">
                <a16:creationId xmlns:a16="http://schemas.microsoft.com/office/drawing/2014/main" id="{A8968054-2C92-4148-8AD5-A636E28CB83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24</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5E81C950-77E8-4898-9E08-BAE98C3749C6}"/>
              </a:ext>
            </a:extLst>
          </p:cNvPr>
          <p:cNvSpPr txBox="1">
            <a:spLocks noChangeArrowheads="1"/>
          </p:cNvSpPr>
          <p:nvPr/>
        </p:nvSpPr>
        <p:spPr bwMode="auto">
          <a:xfrm>
            <a:off x="893848" y="433941"/>
            <a:ext cx="845306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ea typeface="Open Sans"/>
                <a:cs typeface="Open Sans"/>
              </a:rPr>
              <a:t>Lect</a:t>
            </a:r>
            <a:r>
              <a:rPr lang="en-GB" dirty="0">
                <a:latin typeface="Open Sans"/>
              </a:rPr>
              <a:t>ure 2.4 - Energy Supply Strategies &amp; Impact Analysis’</a:t>
            </a:r>
          </a:p>
        </p:txBody>
      </p:sp>
      <p:graphicFrame>
        <p:nvGraphicFramePr>
          <p:cNvPr id="8" name="Diagram 7">
            <a:extLst>
              <a:ext uri="{FF2B5EF4-FFF2-40B4-BE49-F238E27FC236}">
                <a16:creationId xmlns:a16="http://schemas.microsoft.com/office/drawing/2014/main" id="{536FF067-C8FC-5E4E-8F9C-C6CA681A64B0}"/>
              </a:ext>
            </a:extLst>
          </p:cNvPr>
          <p:cNvGraphicFramePr/>
          <p:nvPr>
            <p:extLst>
              <p:ext uri="{D42A27DB-BD31-4B8C-83A1-F6EECF244321}">
                <p14:modId xmlns:p14="http://schemas.microsoft.com/office/powerpoint/2010/main" val="2181716746"/>
              </p:ext>
            </p:extLst>
          </p:nvPr>
        </p:nvGraphicFramePr>
        <p:xfrm>
          <a:off x="7714769" y="2423932"/>
          <a:ext cx="4685105" cy="28292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Oval 6">
            <a:extLst>
              <a:ext uri="{FF2B5EF4-FFF2-40B4-BE49-F238E27FC236}">
                <a16:creationId xmlns:a16="http://schemas.microsoft.com/office/drawing/2014/main" id="{1F9BB96B-586C-8341-B26F-CCC4DBA26AF3}"/>
              </a:ext>
            </a:extLst>
          </p:cNvPr>
          <p:cNvSpPr/>
          <p:nvPr/>
        </p:nvSpPr>
        <p:spPr>
          <a:xfrm>
            <a:off x="8761225"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24.mp3" descr="Track7_Lecture2_Slide24.mp3">
            <a:hlinkClick r:id="" action="ppaction://media"/>
            <a:extLst>
              <a:ext uri="{FF2B5EF4-FFF2-40B4-BE49-F238E27FC236}">
                <a16:creationId xmlns:a16="http://schemas.microsoft.com/office/drawing/2014/main" id="{7D28E4E8-8EB7-2F42-97E4-87FDDC075E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32590" y="5759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6E46C654-277E-6344-A619-006E630E6D66}"/>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CD76F829-9ECB-4E38-8F1F-7B5BC357DC3D}"/>
              </a:ext>
            </a:extLst>
          </p:cNvPr>
          <p:cNvSpPr txBox="1"/>
          <p:nvPr/>
        </p:nvSpPr>
        <p:spPr>
          <a:xfrm>
            <a:off x="8639813" y="4692435"/>
            <a:ext cx="340694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Collett, K.A., Charbonnier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2: </a:t>
            </a:r>
            <a:r>
              <a:rPr lang="en-ZA" sz="800" dirty="0">
                <a:solidFill>
                  <a:schemeClr val="bg1"/>
                </a:solidFill>
                <a:latin typeface="Open Sans"/>
                <a:ea typeface="+mn-lt"/>
                <a:cs typeface="+mn-lt"/>
              </a:rPr>
              <a:t>Overview of Energy Planning and Energy System Analysis</a:t>
            </a:r>
            <a:r>
              <a:rPr lang="en-US" sz="800" dirty="0">
                <a:solidFill>
                  <a:schemeClr val="bg1"/>
                </a:solidFill>
                <a:latin typeface="Open Sans"/>
                <a:ea typeface="+mn-lt"/>
                <a:cs typeface="+mn-lt"/>
              </a:rPr>
              <a:t>, Energy Balance Studio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and MAED (demand projections). Release Version 1.0.  [online presentation]. Climate Compatible Growth </a:t>
            </a:r>
            <a:br>
              <a:rPr lang="en-US" sz="800" dirty="0">
                <a:solidFill>
                  <a:schemeClr val="bg1"/>
                </a:solidFill>
                <a:latin typeface="Open Sans"/>
                <a:ea typeface="+mn-lt"/>
                <a:cs typeface="+mn-lt"/>
              </a:rPr>
            </a:b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a:solidFill>
                <a:schemeClr val="bg1"/>
              </a:solidFill>
              <a:cs typeface="Calibri"/>
            </a:endParaRPr>
          </a:p>
        </p:txBody>
      </p:sp>
      <p:sp>
        <p:nvSpPr>
          <p:cNvPr id="6" name="TextBox 3">
            <a:extLst>
              <a:ext uri="{FF2B5EF4-FFF2-40B4-BE49-F238E27FC236}">
                <a16:creationId xmlns:a16="http://schemas.microsoft.com/office/drawing/2014/main" id="{645BFEBE-6E19-4760-92AB-94BC71F01F15}"/>
              </a:ext>
            </a:extLst>
          </p:cNvPr>
          <p:cNvSpPr txBox="1"/>
          <p:nvPr/>
        </p:nvSpPr>
        <p:spPr>
          <a:xfrm>
            <a:off x="9899301" y="5905083"/>
            <a:ext cx="20227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grpSp>
        <p:nvGrpSpPr>
          <p:cNvPr id="7" name="Group 6">
            <a:extLst>
              <a:ext uri="{FF2B5EF4-FFF2-40B4-BE49-F238E27FC236}">
                <a16:creationId xmlns:a16="http://schemas.microsoft.com/office/drawing/2014/main" id="{EBEE4234-20CD-E34A-82CA-63157916A5AF}"/>
              </a:ext>
            </a:extLst>
          </p:cNvPr>
          <p:cNvGrpSpPr/>
          <p:nvPr/>
        </p:nvGrpSpPr>
        <p:grpSpPr>
          <a:xfrm>
            <a:off x="3339465" y="4105009"/>
            <a:ext cx="1877504" cy="558800"/>
            <a:chOff x="929196" y="5461000"/>
            <a:chExt cx="1877504" cy="558800"/>
          </a:xfrm>
        </p:grpSpPr>
        <p:sp>
          <p:nvSpPr>
            <p:cNvPr id="9" name="Rounded Rectangle 8">
              <a:hlinkClick r:id="rId3"/>
              <a:extLst>
                <a:ext uri="{FF2B5EF4-FFF2-40B4-BE49-F238E27FC236}">
                  <a16:creationId xmlns:a16="http://schemas.microsoft.com/office/drawing/2014/main" id="{6AEC91A6-60B7-3342-8E9C-5A447DC43B87}"/>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630212-347A-0C4D-BF6D-2329ECB75A8E}"/>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1" name="Rounded Rectangle 10">
              <a:hlinkClick r:id="rId4"/>
              <a:extLst>
                <a:ext uri="{FF2B5EF4-FFF2-40B4-BE49-F238E27FC236}">
                  <a16:creationId xmlns:a16="http://schemas.microsoft.com/office/drawing/2014/main" id="{45358B47-C7E6-FD48-9E69-2DB5C59BB990}"/>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Google Shape;113;p16">
            <a:extLst>
              <a:ext uri="{FF2B5EF4-FFF2-40B4-BE49-F238E27FC236}">
                <a16:creationId xmlns:a16="http://schemas.microsoft.com/office/drawing/2014/main" id="{33897C99-2967-44F2-BD1A-E23B842E01A4}"/>
              </a:ext>
            </a:extLst>
          </p:cNvPr>
          <p:cNvSpPr>
            <a:spLocks noGrp="1" noChangeArrowheads="1"/>
          </p:cNvSpPr>
          <p:nvPr>
            <p:ph type="title"/>
          </p:nvPr>
        </p:nvSpPr>
        <p:spPr>
          <a:xfrm>
            <a:off x="856129" y="369329"/>
            <a:ext cx="6660777" cy="1343491"/>
          </a:xfrm>
        </p:spPr>
        <p:txBody>
          <a:bodyPr lIns="121900" tIns="121900" rIns="121900" bIns="121900"/>
          <a:lstStyle/>
          <a:p>
            <a:pPr eaLnBrk="1" hangingPunct="1"/>
            <a:r>
              <a:rPr lang="en-GB" altLang="en-US" dirty="0">
                <a:latin typeface="Open Sans"/>
                <a:ea typeface="Open Sans"/>
                <a:cs typeface="Open Sans"/>
              </a:rPr>
              <a:t>Lecture 2.1 - What is </a:t>
            </a:r>
            <a:br>
              <a:rPr lang="en-GB" altLang="en-US" dirty="0">
                <a:latin typeface="Open Sans"/>
                <a:ea typeface="Open Sans"/>
                <a:cs typeface="Open Sans"/>
              </a:rPr>
            </a:br>
            <a:r>
              <a:rPr lang="en-GB" altLang="en-US" dirty="0">
                <a:latin typeface="Open Sans"/>
                <a:ea typeface="Open Sans"/>
                <a:cs typeface="Open Sans"/>
              </a:rPr>
              <a:t>energy system analysis</a:t>
            </a:r>
          </a:p>
        </p:txBody>
      </p:sp>
      <p:sp>
        <p:nvSpPr>
          <p:cNvPr id="115" name="Google Shape;115;p16">
            <a:extLst>
              <a:ext uri="{FF2B5EF4-FFF2-40B4-BE49-F238E27FC236}">
                <a16:creationId xmlns:a16="http://schemas.microsoft.com/office/drawing/2014/main" id="{00BCECBB-3355-482D-B837-0284A2B8BD89}"/>
              </a:ext>
            </a:extLst>
          </p:cNvPr>
          <p:cNvSpPr txBox="1"/>
          <p:nvPr/>
        </p:nvSpPr>
        <p:spPr>
          <a:xfrm>
            <a:off x="927717" y="1567067"/>
            <a:ext cx="9052306" cy="4584700"/>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b="1" dirty="0">
                <a:solidFill>
                  <a:schemeClr val="accent5">
                    <a:lumMod val="60000"/>
                    <a:lumOff val="40000"/>
                  </a:schemeClr>
                </a:solidFill>
                <a:latin typeface="Open Sans"/>
                <a:ea typeface="+mn-lt"/>
                <a:cs typeface="+mn-lt"/>
              </a:rPr>
              <a:t>Energy system analysis and energy planning</a:t>
            </a:r>
            <a:endParaRPr lang="en-US" dirty="0">
              <a:solidFill>
                <a:schemeClr val="accent5">
                  <a:lumMod val="60000"/>
                  <a:lumOff val="40000"/>
                </a:schemeClr>
              </a:solidFill>
            </a:endParaRPr>
          </a:p>
          <a:p>
            <a:pPr>
              <a:spcBef>
                <a:spcPts val="1000"/>
              </a:spcBef>
              <a:spcAft>
                <a:spcPts val="0"/>
              </a:spcAft>
              <a:defRPr/>
            </a:pPr>
            <a:r>
              <a:rPr lang="en-GB" b="1" dirty="0">
                <a:latin typeface="Open Sans"/>
                <a:ea typeface="+mn-lt"/>
                <a:cs typeface="+mn-lt"/>
              </a:rPr>
              <a:t>Energy system analysis...</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rPr>
              <a:t>The goal of energy system analysis is to develop a methodology for measuring the impact of technologies on energy and material use</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rPr>
              <a:t>Understand the interactions between different energy technologies and different energy sectors such as heat, power, and transport</a:t>
            </a:r>
          </a:p>
          <a:p>
            <a:pPr eaLnBrk="1" fontAlgn="auto" hangingPunct="1">
              <a:spcBef>
                <a:spcPts val="1000"/>
              </a:spcBef>
              <a:spcAft>
                <a:spcPts val="0"/>
              </a:spcAft>
              <a:defRPr/>
            </a:pPr>
            <a:r>
              <a:rPr lang="en-GB" b="1" dirty="0">
                <a:latin typeface="Open Sans"/>
                <a:ea typeface="+mn-lt"/>
                <a:cs typeface="+mn-lt"/>
              </a:rPr>
              <a:t>…informs energy planning</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rPr>
              <a:t>Develop long-range policies to help guide future local, national, regional, or global energy systems</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rPr>
              <a:t>Energy planning uses integrated approaches to consider both energy supply to meet demand and the role of energy efficiency in reducing demand </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rPr>
              <a:t>Based on an understanding of future energy consumption, population growth, and economic development</a:t>
            </a:r>
            <a:endParaRPr lang="en-GB" dirty="0">
              <a:latin typeface="Open Sans"/>
              <a:cs typeface="Open Sans" panose="020B0606030504020204" pitchFamily="34" charset="0"/>
            </a:endParaRPr>
          </a:p>
          <a:p>
            <a:pPr eaLnBrk="1" fontAlgn="auto" hangingPunct="1">
              <a:spcBef>
                <a:spcPts val="0"/>
              </a:spcBef>
              <a:spcAft>
                <a:spcPts val="0"/>
              </a:spcAft>
              <a:defRPr/>
            </a:pPr>
            <a:endParaRPr lang="en-GB" dirty="0">
              <a:latin typeface="Open Sans" panose="020B0606030504020204" pitchFamily="34" charset="0"/>
              <a:cs typeface="Open Sans" panose="020B0606030504020204" pitchFamily="34" charset="0"/>
            </a:endParaRPr>
          </a:p>
        </p:txBody>
      </p:sp>
      <p:sp>
        <p:nvSpPr>
          <p:cNvPr id="2" name="Slide Number Placeholder 5">
            <a:extLst>
              <a:ext uri="{FF2B5EF4-FFF2-40B4-BE49-F238E27FC236}">
                <a16:creationId xmlns:a16="http://schemas.microsoft.com/office/drawing/2014/main" id="{DC0D386D-0BA6-4232-B5F9-E017146B6E5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Oval 4">
            <a:extLst>
              <a:ext uri="{FF2B5EF4-FFF2-40B4-BE49-F238E27FC236}">
                <a16:creationId xmlns:a16="http://schemas.microsoft.com/office/drawing/2014/main" id="{3A358D64-83C9-CB40-8263-33C240179DD6}"/>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3.mp3" descr="Track7_Lecture2_Slide3.mp3">
            <a:hlinkClick r:id="" action="ppaction://media"/>
            <a:extLst>
              <a:ext uri="{FF2B5EF4-FFF2-40B4-BE49-F238E27FC236}">
                <a16:creationId xmlns:a16="http://schemas.microsoft.com/office/drawing/2014/main" id="{8C1FE971-523D-314B-8095-1661FAFA42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5580" y="4641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3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887413" y="1703854"/>
            <a:ext cx="10096500"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cs typeface="Calibri"/>
              </a:rPr>
              <a:t>Why energy planning is important</a:t>
            </a:r>
            <a:endParaRPr lang="en-GB" altLang="en-US" sz="2000" b="1" dirty="0">
              <a:solidFill>
                <a:srgbClr val="9DC3E6"/>
              </a:solidFill>
              <a:cs typeface="Calibri"/>
              <a:sym typeface="Calibri" panose="020F0502020204030204" pitchFamily="34" charset="0"/>
            </a:endParaRPr>
          </a:p>
          <a:p>
            <a:pPr eaLnBrk="1" hangingPunct="1">
              <a:lnSpc>
                <a:spcPct val="100000"/>
              </a:lnSpc>
              <a:buClr>
                <a:srgbClr val="333333"/>
              </a:buClr>
              <a:buSzPts val="1600"/>
            </a:pPr>
            <a:r>
              <a:rPr lang="en-GB" altLang="en-US" sz="2000" dirty="0">
                <a:cs typeface="Calibri"/>
                <a:sym typeface="Calibri" panose="020F0502020204030204" pitchFamily="34" charset="0"/>
              </a:rPr>
              <a:t> There is a risk that without acting in advance your energy system will be unable to sustain the needs of the future</a:t>
            </a:r>
            <a:endParaRPr lang="en-GB" altLang="en-US" sz="2000" dirty="0">
              <a:cs typeface="Calibri"/>
            </a:endParaRPr>
          </a:p>
          <a:p>
            <a:pPr eaLnBrk="1" hangingPunct="1">
              <a:lnSpc>
                <a:spcPct val="100000"/>
              </a:lnSpc>
              <a:buClr>
                <a:srgbClr val="333333"/>
              </a:buClr>
              <a:buSzPts val="1600"/>
            </a:pPr>
            <a:r>
              <a:rPr lang="en-GB" altLang="en-US" sz="2000" dirty="0">
                <a:cs typeface="Calibri"/>
              </a:rPr>
              <a:t> If you do not plan, there is a risk that what you start building today will prove to be the wrong choice in the future</a:t>
            </a:r>
          </a:p>
          <a:p>
            <a:pPr eaLnBrk="1" hangingPunct="1">
              <a:lnSpc>
                <a:spcPct val="100000"/>
              </a:lnSpc>
              <a:buClr>
                <a:srgbClr val="333333"/>
              </a:buClr>
              <a:buSzPts val="1600"/>
            </a:pPr>
            <a:r>
              <a:rPr lang="en-GB" altLang="en-US" sz="2000" dirty="0">
                <a:cs typeface="Calibri"/>
              </a:rPr>
              <a:t> Contexts and needs evolve; for example, in the context of climate change, energy planning is crucial for aligning with 1.5°C targets</a:t>
            </a:r>
          </a:p>
          <a:p>
            <a:pPr eaLnBrk="1" hangingPunct="1">
              <a:lnSpc>
                <a:spcPct val="100000"/>
              </a:lnSpc>
              <a:buClr>
                <a:srgbClr val="333333"/>
              </a:buClr>
              <a:buSzPts val="1600"/>
            </a:pPr>
            <a:r>
              <a:rPr lang="en-GB" altLang="en-US" sz="2000" dirty="0">
                <a:cs typeface="Calibri"/>
              </a:rPr>
              <a:t> Opportunities evolve; there is a growing emphasis on demand side response and integrated resources planning which looks at both supply and demand sides. </a:t>
            </a:r>
            <a:endParaRPr lang="en-GB" altLang="en-US" sz="2000" dirty="0">
              <a:cs typeface="Calibri" panose="020F050202020403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4</a:t>
            </a:fld>
            <a:endParaRPr lang="en-US" altLang="en-US" sz="1400" b="1">
              <a:solidFill>
                <a:schemeClr val="bg1"/>
              </a:solidFill>
              <a:latin typeface="Open Sans ExtraBold"/>
              <a:ea typeface="Open Sans ExtraBold"/>
              <a:cs typeface="Open Sans ExtraBold"/>
            </a:endParaRPr>
          </a:p>
        </p:txBody>
      </p:sp>
      <p:sp>
        <p:nvSpPr>
          <p:cNvPr id="4" name="Google Shape;113;p16">
            <a:extLst>
              <a:ext uri="{FF2B5EF4-FFF2-40B4-BE49-F238E27FC236}">
                <a16:creationId xmlns:a16="http://schemas.microsoft.com/office/drawing/2014/main" id="{5AA5E5DB-971B-4DA1-8A0C-1E7B180A61F5}"/>
              </a:ext>
            </a:extLst>
          </p:cNvPr>
          <p:cNvSpPr txBox="1">
            <a:spLocks noChangeArrowheads="1"/>
          </p:cNvSpPr>
          <p:nvPr/>
        </p:nvSpPr>
        <p:spPr bwMode="auto">
          <a:xfrm>
            <a:off x="856129" y="405187"/>
            <a:ext cx="6391835" cy="130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2.1 - What is </a:t>
            </a:r>
            <a:br>
              <a:rPr lang="en-GB" altLang="en-US">
                <a:latin typeface="Open Sans"/>
                <a:ea typeface="Open Sans"/>
                <a:cs typeface="Open Sans"/>
              </a:rPr>
            </a:br>
            <a:r>
              <a:rPr lang="en-GB" altLang="en-US">
                <a:latin typeface="Open Sans"/>
                <a:ea typeface="Open Sans"/>
                <a:cs typeface="Open Sans"/>
              </a:rPr>
              <a:t>energy system analysis</a:t>
            </a:r>
          </a:p>
        </p:txBody>
      </p:sp>
      <p:sp>
        <p:nvSpPr>
          <p:cNvPr id="5" name="Oval 4">
            <a:extLst>
              <a:ext uri="{FF2B5EF4-FFF2-40B4-BE49-F238E27FC236}">
                <a16:creationId xmlns:a16="http://schemas.microsoft.com/office/drawing/2014/main" id="{3A18A1EB-C973-1942-8448-B4B0FDD35885}"/>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4.mp3" descr="Track7_Lecture2_Slide4.mp3">
            <a:hlinkClick r:id="" action="ppaction://media"/>
            <a:extLst>
              <a:ext uri="{FF2B5EF4-FFF2-40B4-BE49-F238E27FC236}">
                <a16:creationId xmlns:a16="http://schemas.microsoft.com/office/drawing/2014/main" id="{0FC1E7A8-AECA-0F49-A448-600C02C205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5580" y="462476"/>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5875DE2B-1A42-48F6-873D-AC31210D5B67}"/>
              </a:ext>
            </a:extLst>
          </p:cNvPr>
          <p:cNvSpPr txBox="1"/>
          <p:nvPr/>
        </p:nvSpPr>
        <p:spPr>
          <a:xfrm>
            <a:off x="887413" y="1685925"/>
            <a:ext cx="10248900" cy="4799013"/>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cs typeface="Calibri"/>
              </a:rPr>
              <a:t>Key challenge for energy planning: reaching climate targets</a:t>
            </a:r>
          </a:p>
          <a:p>
            <a:pPr eaLnBrk="1" fontAlgn="ctr" hangingPunct="1">
              <a:lnSpc>
                <a:spcPct val="100000"/>
              </a:lnSpc>
              <a:buClr>
                <a:srgbClr val="333333"/>
              </a:buClr>
              <a:buSzPts val="1600"/>
            </a:pPr>
            <a:r>
              <a:rPr lang="en-US" altLang="en-US" sz="2000" dirty="0">
                <a:cs typeface="Calibri"/>
              </a:rPr>
              <a:t> Cheap energy was a key driver of economic growth in the industrial age. </a:t>
            </a:r>
            <a:endParaRPr lang="en-US" altLang="en-US" sz="2000" dirty="0">
              <a:cs typeface="Calibri" panose="020F0502020204030204" pitchFamily="34" charset="0"/>
            </a:endParaRPr>
          </a:p>
          <a:p>
            <a:pPr eaLnBrk="1" fontAlgn="ctr" hangingPunct="1">
              <a:lnSpc>
                <a:spcPct val="100000"/>
              </a:lnSpc>
              <a:buClr>
                <a:srgbClr val="333333"/>
              </a:buClr>
              <a:buSzPts val="1600"/>
            </a:pPr>
            <a:r>
              <a:rPr lang="en-US" altLang="en-US" sz="2000" dirty="0">
                <a:cs typeface="Calibri"/>
              </a:rPr>
              <a:t> Fossil fuels now bring existential threats: environmental and climate issues, increasing cost of acquisition</a:t>
            </a:r>
            <a:r>
              <a:rPr lang="en-GB" altLang="en-US" sz="2000" dirty="0">
                <a:cs typeface="Calibri"/>
              </a:rPr>
              <a:t>, and</a:t>
            </a:r>
            <a:r>
              <a:rPr lang="en-US" altLang="en-US" sz="2000" dirty="0">
                <a:cs typeface="Calibri"/>
              </a:rPr>
              <a:t> dependence on other countries.</a:t>
            </a:r>
            <a:endParaRPr lang="en-GB" altLang="en-US" sz="2000" dirty="0">
              <a:cs typeface="Calibri"/>
            </a:endParaRPr>
          </a:p>
          <a:p>
            <a:pPr eaLnBrk="1" fontAlgn="ctr" hangingPunct="1">
              <a:lnSpc>
                <a:spcPct val="100000"/>
              </a:lnSpc>
              <a:buClr>
                <a:srgbClr val="333333"/>
              </a:buClr>
              <a:buSzPts val="1600"/>
            </a:pPr>
            <a:r>
              <a:rPr lang="en-US" altLang="en-US" sz="2000" b="1" dirty="0">
                <a:cs typeface="Calibri"/>
              </a:rPr>
              <a:t> Electrification</a:t>
            </a:r>
            <a:r>
              <a:rPr lang="en-US" altLang="en-US" sz="2000" dirty="0">
                <a:cs typeface="Calibri"/>
              </a:rPr>
              <a:t> of primary energy provision and </a:t>
            </a:r>
            <a:r>
              <a:rPr lang="en-US" altLang="en-US" sz="2000" b="1" dirty="0">
                <a:cs typeface="Calibri"/>
              </a:rPr>
              <a:t>decarbonization</a:t>
            </a:r>
            <a:r>
              <a:rPr lang="en-US" altLang="en-US" sz="2000" dirty="0">
                <a:cs typeface="Calibri"/>
              </a:rPr>
              <a:t> of the power sector are required for limiting anthropogenic global warming to 1.5°C above pre-industrial levels. This </a:t>
            </a:r>
            <a:r>
              <a:rPr lang="en-US" altLang="en-US" sz="2000" dirty="0" err="1">
                <a:cs typeface="Calibri"/>
              </a:rPr>
              <a:t>wll</a:t>
            </a:r>
            <a:r>
              <a:rPr lang="en-US" altLang="en-US" sz="2000" dirty="0">
                <a:cs typeface="Calibri"/>
              </a:rPr>
              <a:t> require the vast majority of energy to be provided by renewable resources in 2050. </a:t>
            </a:r>
          </a:p>
          <a:p>
            <a:pPr>
              <a:lnSpc>
                <a:spcPct val="100000"/>
              </a:lnSpc>
              <a:buClr>
                <a:srgbClr val="333333"/>
              </a:buClr>
              <a:buSzPts val="1600"/>
            </a:pPr>
            <a:r>
              <a:rPr lang="en-US" altLang="en-US" sz="2000" dirty="0">
                <a:cs typeface="Calibri"/>
              </a:rPr>
              <a:t> Reaching these targets requires the coordination of collective efforts at all levels; </a:t>
            </a:r>
            <a:r>
              <a:rPr lang="en-GB" altLang="en-US" sz="2000" dirty="0">
                <a:cs typeface="Calibri"/>
              </a:rPr>
              <a:t>r</a:t>
            </a:r>
            <a:r>
              <a:rPr lang="en-US" altLang="en-US" sz="2000" dirty="0">
                <a:cs typeface="Calibri"/>
              </a:rPr>
              <a:t>educed control over supply</a:t>
            </a:r>
            <a:r>
              <a:rPr lang="en-GB" altLang="en-US" sz="2000" dirty="0">
                <a:cs typeface="Calibri"/>
              </a:rPr>
              <a:t>, as </a:t>
            </a:r>
            <a:r>
              <a:rPr lang="en-US" altLang="en-US" sz="2000" dirty="0">
                <a:cs typeface="Calibri"/>
              </a:rPr>
              <a:t>sunshine and wind are </a:t>
            </a:r>
            <a:r>
              <a:rPr lang="en-US" altLang="en-US" sz="2000" b="1" dirty="0">
                <a:cs typeface="Calibri"/>
              </a:rPr>
              <a:t>non-dispatchable energy sources.</a:t>
            </a:r>
            <a:endParaRPr lang="en-US" dirty="0"/>
          </a:p>
          <a:p>
            <a:pPr eaLnBrk="1" fontAlgn="ctr" hangingPunct="1">
              <a:lnSpc>
                <a:spcPct val="100000"/>
              </a:lnSpc>
            </a:pPr>
            <a:endParaRPr lang="en-GB" altLang="en-US" sz="2100" dirty="0">
              <a:cs typeface="Calibri" panose="020F0502020204030204" pitchFamily="34" charset="0"/>
            </a:endParaRPr>
          </a:p>
          <a:p>
            <a:pPr eaLnBrk="1" hangingPunct="1">
              <a:lnSpc>
                <a:spcPct val="100000"/>
              </a:lnSpc>
            </a:pPr>
            <a:endParaRPr lang="en-GB" altLang="en-US" sz="2100" dirty="0">
              <a:cs typeface="Calibri" panose="020F0502020204030204" pitchFamily="34" charset="0"/>
            </a:endParaRPr>
          </a:p>
        </p:txBody>
      </p:sp>
      <p:sp>
        <p:nvSpPr>
          <p:cNvPr id="25603" name="Rectangle 3">
            <a:extLst>
              <a:ext uri="{FF2B5EF4-FFF2-40B4-BE49-F238E27FC236}">
                <a16:creationId xmlns:a16="http://schemas.microsoft.com/office/drawing/2014/main" id="{93408BA7-7267-4F92-96CD-F7B6DB936B40}"/>
              </a:ext>
            </a:extLst>
          </p:cNvPr>
          <p:cNvSpPr>
            <a:spLocks noChangeArrowheads="1"/>
          </p:cNvSpPr>
          <p:nvPr/>
        </p:nvSpPr>
        <p:spPr bwMode="auto">
          <a:xfrm>
            <a:off x="0" y="120650"/>
            <a:ext cx="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endParaRPr lang="en-GB" altLang="en-US" sz="2400"/>
          </a:p>
        </p:txBody>
      </p:sp>
      <p:sp>
        <p:nvSpPr>
          <p:cNvPr id="25604" name="Slide Number Placeholder 5">
            <a:extLst>
              <a:ext uri="{FF2B5EF4-FFF2-40B4-BE49-F238E27FC236}">
                <a16:creationId xmlns:a16="http://schemas.microsoft.com/office/drawing/2014/main" id="{A4C0373D-7466-4920-A1F9-39506389BF5A}"/>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1B999670-5DFD-4243-928F-818FE3D9E194}"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5</a:t>
            </a:fld>
            <a:endParaRPr lang="en-US" altLang="en-US" sz="1400" b="1">
              <a:solidFill>
                <a:schemeClr val="bg1"/>
              </a:solidFill>
              <a:latin typeface="Open Sans ExtraBold"/>
              <a:ea typeface="Open Sans ExtraBold"/>
              <a:cs typeface="Open Sans ExtraBold"/>
            </a:endParaRPr>
          </a:p>
        </p:txBody>
      </p:sp>
      <p:sp>
        <p:nvSpPr>
          <p:cNvPr id="4" name="Google Shape;113;p16">
            <a:extLst>
              <a:ext uri="{FF2B5EF4-FFF2-40B4-BE49-F238E27FC236}">
                <a16:creationId xmlns:a16="http://schemas.microsoft.com/office/drawing/2014/main" id="{F6E5C390-0FC0-4BB1-8239-00EBC8F08E52}"/>
              </a:ext>
            </a:extLst>
          </p:cNvPr>
          <p:cNvSpPr txBox="1">
            <a:spLocks noChangeArrowheads="1"/>
          </p:cNvSpPr>
          <p:nvPr/>
        </p:nvSpPr>
        <p:spPr bwMode="auto">
          <a:xfrm>
            <a:off x="856129" y="405187"/>
            <a:ext cx="6553200" cy="130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2.1 - What is </a:t>
            </a:r>
            <a:br>
              <a:rPr lang="en-GB" altLang="en-US">
                <a:latin typeface="Open Sans"/>
                <a:ea typeface="Open Sans"/>
                <a:cs typeface="Open Sans"/>
              </a:rPr>
            </a:br>
            <a:r>
              <a:rPr lang="en-GB" altLang="en-US">
                <a:latin typeface="Open Sans"/>
                <a:ea typeface="Open Sans"/>
                <a:cs typeface="Open Sans"/>
              </a:rPr>
              <a:t>energy system analysis</a:t>
            </a:r>
          </a:p>
        </p:txBody>
      </p:sp>
      <p:sp>
        <p:nvSpPr>
          <p:cNvPr id="6" name="Oval 5">
            <a:extLst>
              <a:ext uri="{FF2B5EF4-FFF2-40B4-BE49-F238E27FC236}">
                <a16:creationId xmlns:a16="http://schemas.microsoft.com/office/drawing/2014/main" id="{604E5B4D-380A-AF41-B98E-ABA915F4AC4D}"/>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5.mp3" descr="Track7_Lecture2_Slide5.mp3">
            <a:hlinkClick r:id="" action="ppaction://media"/>
            <a:extLst>
              <a:ext uri="{FF2B5EF4-FFF2-40B4-BE49-F238E27FC236}">
                <a16:creationId xmlns:a16="http://schemas.microsoft.com/office/drawing/2014/main" id="{522DD38E-D3DF-1F41-901C-D4C01C353C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5580" y="4641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1E76E8E6-A7E1-4D57-AE1B-2113E3721D28}"/>
              </a:ext>
            </a:extLst>
          </p:cNvPr>
          <p:cNvSpPr txBox="1"/>
          <p:nvPr/>
        </p:nvSpPr>
        <p:spPr>
          <a:xfrm>
            <a:off x="898930" y="1554098"/>
            <a:ext cx="3320650" cy="1711155"/>
          </a:xfrm>
          <a:prstGeom prst="rect">
            <a:avLst/>
          </a:prstGeom>
          <a:noFill/>
          <a:ln>
            <a:noFill/>
          </a:ln>
        </p:spPr>
        <p:txBody>
          <a:bodyPr spcFirstLastPara="1" lIns="121900" tIns="60933" rIns="121900" bIns="60933" anchor="ctr"/>
          <a:lstStyle/>
          <a:p>
            <a:pPr eaLnBrk="1" fontAlgn="auto" hangingPunct="1">
              <a:spcBef>
                <a:spcPts val="0"/>
              </a:spcBef>
              <a:spcAft>
                <a:spcPts val="1200"/>
              </a:spcAft>
              <a:defRPr/>
            </a:pPr>
            <a:r>
              <a:rPr lang="en-GB" sz="2000" b="1" dirty="0">
                <a:solidFill>
                  <a:schemeClr val="accent5">
                    <a:lumMod val="60000"/>
                    <a:lumOff val="40000"/>
                  </a:schemeClr>
                </a:solidFill>
                <a:latin typeface="Open Sans"/>
                <a:ea typeface="+mn-lt"/>
                <a:cs typeface="+mn-lt"/>
              </a:rPr>
              <a:t>Components of energy system analysis</a:t>
            </a:r>
          </a:p>
          <a:p>
            <a:pPr eaLnBrk="1" fontAlgn="auto" hangingPunct="1">
              <a:spcBef>
                <a:spcPts val="0"/>
              </a:spcBef>
              <a:spcAft>
                <a:spcPts val="0"/>
              </a:spcAft>
              <a:defRPr/>
            </a:pPr>
            <a:endParaRPr lang="en-GB" sz="2133" dirty="0">
              <a:latin typeface="Open Sans" panose="020B0606030504020204" pitchFamily="34" charset="0"/>
              <a:cs typeface="Open Sans" panose="020B0606030504020204" pitchFamily="34" charset="0"/>
            </a:endParaRPr>
          </a:p>
        </p:txBody>
      </p:sp>
      <p:sp>
        <p:nvSpPr>
          <p:cNvPr id="27651" name="Slide Number Placeholder 5">
            <a:extLst>
              <a:ext uri="{FF2B5EF4-FFF2-40B4-BE49-F238E27FC236}">
                <a16:creationId xmlns:a16="http://schemas.microsoft.com/office/drawing/2014/main" id="{E385792D-ED8A-4F0C-B7D7-934977DF768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11BDC78C-A3D6-408F-BF99-3A1F894A2DC6}"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6</a:t>
            </a:fld>
            <a:endParaRPr lang="en-US" altLang="en-US" sz="1400" b="1">
              <a:solidFill>
                <a:schemeClr val="bg1"/>
              </a:solidFill>
              <a:latin typeface="Open Sans ExtraBold"/>
              <a:ea typeface="Open Sans ExtraBold"/>
              <a:cs typeface="Open Sans ExtraBold"/>
            </a:endParaRPr>
          </a:p>
        </p:txBody>
      </p:sp>
      <p:pic>
        <p:nvPicPr>
          <p:cNvPr id="10" name="Diagram 9">
            <a:extLst>
              <a:ext uri="{FF2B5EF4-FFF2-40B4-BE49-F238E27FC236}">
                <a16:creationId xmlns:a16="http://schemas.microsoft.com/office/drawing/2014/main" id="{77EE4C66-59C1-4824-87FA-D4CE1AAF782A}"/>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4907" y="1648313"/>
            <a:ext cx="6985000" cy="44069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13;p16">
            <a:extLst>
              <a:ext uri="{FF2B5EF4-FFF2-40B4-BE49-F238E27FC236}">
                <a16:creationId xmlns:a16="http://schemas.microsoft.com/office/drawing/2014/main" id="{ACFD51F6-C501-49C5-B72F-EB03AF77CBCB}"/>
              </a:ext>
            </a:extLst>
          </p:cNvPr>
          <p:cNvSpPr txBox="1">
            <a:spLocks noChangeArrowheads="1"/>
          </p:cNvSpPr>
          <p:nvPr/>
        </p:nvSpPr>
        <p:spPr bwMode="auto">
          <a:xfrm>
            <a:off x="856129" y="450010"/>
            <a:ext cx="6347013" cy="126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2.1 - What is </a:t>
            </a:r>
            <a:br>
              <a:rPr lang="en-GB" altLang="en-US">
                <a:latin typeface="Open Sans"/>
                <a:ea typeface="Open Sans"/>
                <a:cs typeface="Open Sans"/>
              </a:rPr>
            </a:br>
            <a:r>
              <a:rPr lang="en-GB" altLang="en-US">
                <a:latin typeface="Open Sans"/>
                <a:ea typeface="Open Sans"/>
                <a:cs typeface="Open Sans"/>
              </a:rPr>
              <a:t>energy system analysis</a:t>
            </a:r>
          </a:p>
        </p:txBody>
      </p:sp>
      <p:sp>
        <p:nvSpPr>
          <p:cNvPr id="6" name="Oval 5">
            <a:extLst>
              <a:ext uri="{FF2B5EF4-FFF2-40B4-BE49-F238E27FC236}">
                <a16:creationId xmlns:a16="http://schemas.microsoft.com/office/drawing/2014/main" id="{B570C591-50C8-6242-BFF6-52D1890EF393}"/>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6.mp3" descr="Track7_Lecture2_Slide6.mp3">
            <a:hlinkClick r:id="" action="ppaction://media"/>
            <a:extLst>
              <a:ext uri="{FF2B5EF4-FFF2-40B4-BE49-F238E27FC236}">
                <a16:creationId xmlns:a16="http://schemas.microsoft.com/office/drawing/2014/main" id="{EED2EBF9-CAA9-954F-B380-D165C8944A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8132" y="4641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5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F2351E02-037C-4A94-834D-2BD706C3A26F}"/>
              </a:ext>
            </a:extLst>
          </p:cNvPr>
          <p:cNvSpPr txBox="1"/>
          <p:nvPr/>
        </p:nvSpPr>
        <p:spPr>
          <a:xfrm>
            <a:off x="887413" y="1685925"/>
            <a:ext cx="5065153" cy="3280056"/>
          </a:xfrm>
          <a:prstGeom prst="rect">
            <a:avLst/>
          </a:prstGeom>
          <a:noFill/>
          <a:ln>
            <a:noFill/>
          </a:ln>
        </p:spPr>
        <p:txBody>
          <a:bodyPr spcFirstLastPara="1" lIns="121900" tIns="60933" rIns="121900" bIns="60933"/>
          <a:lstStyle/>
          <a:p>
            <a:pPr eaLnBrk="1" fontAlgn="auto" hangingPunct="1">
              <a:spcBef>
                <a:spcPts val="0"/>
              </a:spcBef>
              <a:spcAft>
                <a:spcPts val="1200"/>
              </a:spcAft>
              <a:buClr>
                <a:srgbClr val="333333"/>
              </a:buClr>
              <a:buSzPts val="1600"/>
              <a:defRPr/>
            </a:pPr>
            <a:r>
              <a:rPr lang="en-GB" sz="2000" b="1" dirty="0">
                <a:solidFill>
                  <a:schemeClr val="accent5">
                    <a:lumMod val="60000"/>
                    <a:lumOff val="40000"/>
                  </a:schemeClr>
                </a:solidFill>
                <a:latin typeface="Open Sans"/>
                <a:ea typeface="+mn-lt"/>
                <a:cs typeface="+mn-lt"/>
              </a:rPr>
              <a:t>The key steps in energy system analysis are:</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lvl="2" indent="-457200" eaLnBrk="1" fontAlgn="ctr" hangingPunct="1">
              <a:spcBef>
                <a:spcPts val="1000"/>
              </a:spcBef>
              <a:buClr>
                <a:srgbClr val="333333"/>
              </a:buClr>
              <a:buSzPts val="1600"/>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Economic growth analysis</a:t>
            </a:r>
          </a:p>
          <a:p>
            <a:pPr lvl="2" indent="-457200" eaLnBrk="1" fontAlgn="ctr" hangingPunct="1">
              <a:spcBef>
                <a:spcPts val="1000"/>
              </a:spcBef>
              <a:buClr>
                <a:srgbClr val="333333"/>
              </a:buClr>
              <a:buSzPts val="1600"/>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Energy demand analysis </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lvl="2" indent="-457200" eaLnBrk="1" fontAlgn="ctr" hangingPunct="1">
              <a:spcBef>
                <a:spcPts val="1000"/>
              </a:spcBef>
              <a:buClr>
                <a:srgbClr val="333333"/>
              </a:buClr>
              <a:buSzPts val="1600"/>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Energy supply strategy analysis</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lvl="1" indent="-342900" eaLnBrk="1" fontAlgn="ctr" hangingPunct="1">
              <a:spcBef>
                <a:spcPts val="1000"/>
              </a:spcBef>
              <a:buClr>
                <a:srgbClr val="333333"/>
              </a:buClr>
              <a:buSzPts val="1600"/>
              <a:buFont typeface="Arial" panose="020B0604020202020204" pitchFamily="34" charset="0"/>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0" lvl="1" eaLnBrk="1" fontAlgn="ctr" hangingPunct="1">
              <a:spcBef>
                <a:spcPts val="1000"/>
              </a:spcBef>
              <a:buClr>
                <a:srgbClr val="333333"/>
              </a:buClr>
              <a:buSzPts val="1600"/>
              <a:defRPr/>
            </a:pPr>
            <a:r>
              <a:rPr lang="en-GB" sz="2000" dirty="0">
                <a:latin typeface="Open Sans" panose="020B0606030504020204" pitchFamily="34" charset="0"/>
                <a:ea typeface="Open Sans" panose="020B0606030504020204" pitchFamily="34" charset="0"/>
                <a:cs typeface="Open Sans" panose="020B0606030504020204" pitchFamily="34" charset="0"/>
              </a:rPr>
              <a:t>Although, all steps can be considered important depending on the context.</a:t>
            </a:r>
          </a:p>
          <a:p>
            <a:pPr marL="609585" indent="-507987" eaLnBrk="1" fontAlgn="auto" hangingPunct="1">
              <a:spcBef>
                <a:spcPts val="0"/>
              </a:spcBef>
              <a:spcAft>
                <a:spcPts val="0"/>
              </a:spcAft>
              <a:buSzPts val="1600"/>
              <a:buFont typeface="Arial"/>
              <a:buChar char="•"/>
              <a:defRPr/>
            </a:pPr>
            <a:endParaRPr lang="en-GB" sz="2133" dirty="0">
              <a:latin typeface="Open Sans" panose="020B0606030504020204" pitchFamily="34" charset="0"/>
              <a:cs typeface="Open Sans" panose="020B0606030504020204" pitchFamily="34" charset="0"/>
            </a:endParaRPr>
          </a:p>
        </p:txBody>
      </p:sp>
      <p:sp>
        <p:nvSpPr>
          <p:cNvPr id="29699" name="Slide Number Placeholder 5">
            <a:extLst>
              <a:ext uri="{FF2B5EF4-FFF2-40B4-BE49-F238E27FC236}">
                <a16:creationId xmlns:a16="http://schemas.microsoft.com/office/drawing/2014/main" id="{0F789B3D-14CB-4841-8E21-99377F9BBD4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88465812-1578-43AE-B8DD-E3643819BD8E}"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7</a:t>
            </a:fld>
            <a:endParaRPr lang="en-US" altLang="en-US" sz="1400" b="1">
              <a:solidFill>
                <a:schemeClr val="bg1"/>
              </a:solidFill>
              <a:latin typeface="Open Sans ExtraBold"/>
              <a:ea typeface="Open Sans ExtraBold"/>
              <a:cs typeface="Open Sans ExtraBold"/>
            </a:endParaRPr>
          </a:p>
        </p:txBody>
      </p:sp>
      <p:pic>
        <p:nvPicPr>
          <p:cNvPr id="10" name="Diagram 9">
            <a:extLst>
              <a:ext uri="{FF2B5EF4-FFF2-40B4-BE49-F238E27FC236}">
                <a16:creationId xmlns:a16="http://schemas.microsoft.com/office/drawing/2014/main" id="{B80874CD-D510-44FE-9423-1CAE8CE7F04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2818" y="1789522"/>
            <a:ext cx="6985000" cy="44069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13;p16">
            <a:extLst>
              <a:ext uri="{FF2B5EF4-FFF2-40B4-BE49-F238E27FC236}">
                <a16:creationId xmlns:a16="http://schemas.microsoft.com/office/drawing/2014/main" id="{941961B0-950E-499D-82CA-5085CC62129C}"/>
              </a:ext>
            </a:extLst>
          </p:cNvPr>
          <p:cNvSpPr txBox="1">
            <a:spLocks noChangeArrowheads="1"/>
          </p:cNvSpPr>
          <p:nvPr/>
        </p:nvSpPr>
        <p:spPr bwMode="auto">
          <a:xfrm>
            <a:off x="856129" y="378292"/>
            <a:ext cx="657113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2.1 - What is </a:t>
            </a:r>
            <a:br>
              <a:rPr lang="en-GB" altLang="en-US">
                <a:latin typeface="Open Sans"/>
                <a:ea typeface="Open Sans"/>
                <a:cs typeface="Open Sans"/>
              </a:rPr>
            </a:br>
            <a:r>
              <a:rPr lang="en-GB" altLang="en-US">
                <a:latin typeface="Open Sans"/>
                <a:ea typeface="Open Sans"/>
                <a:cs typeface="Open Sans"/>
              </a:rPr>
              <a:t>energy system analysis</a:t>
            </a:r>
          </a:p>
        </p:txBody>
      </p:sp>
      <p:sp>
        <p:nvSpPr>
          <p:cNvPr id="6" name="Oval 5">
            <a:extLst>
              <a:ext uri="{FF2B5EF4-FFF2-40B4-BE49-F238E27FC236}">
                <a16:creationId xmlns:a16="http://schemas.microsoft.com/office/drawing/2014/main" id="{CA3D9DA1-EEA0-FD4F-9DDC-AC56848961FB}"/>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7.mp3" descr="Track7_Lecture2_Slide7.mp3">
            <a:hlinkClick r:id="" action="ppaction://media"/>
            <a:extLst>
              <a:ext uri="{FF2B5EF4-FFF2-40B4-BE49-F238E27FC236}">
                <a16:creationId xmlns:a16="http://schemas.microsoft.com/office/drawing/2014/main" id="{63B62ABB-B377-1547-B0F3-9B6E5CF721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5580" y="4641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Google Shape;339;p22">
            <a:extLst>
              <a:ext uri="{FF2B5EF4-FFF2-40B4-BE49-F238E27FC236}">
                <a16:creationId xmlns:a16="http://schemas.microsoft.com/office/drawing/2014/main" id="{EEFC2A72-8C08-E64B-8E44-D695A5A705A2}"/>
              </a:ext>
            </a:extLst>
          </p:cNvPr>
          <p:cNvSpPr>
            <a:spLocks noGrp="1" noChangeArrowheads="1"/>
          </p:cNvSpPr>
          <p:nvPr>
            <p:ph type="title"/>
          </p:nvPr>
        </p:nvSpPr>
        <p:spPr>
          <a:xfrm>
            <a:off x="838200" y="390840"/>
            <a:ext cx="7386638" cy="1325562"/>
          </a:xfrm>
        </p:spPr>
        <p:txBody>
          <a:bodyPr lIns="121900" tIns="121900" rIns="121900" bIns="121900"/>
          <a:lstStyle/>
          <a:p>
            <a:pPr eaLnBrk="1" hangingPunct="1"/>
            <a:r>
              <a:rPr lang="en-GB" altLang="en-US" dirty="0"/>
              <a:t>Lecture 2.2 - Economic Growth Analysis</a:t>
            </a:r>
            <a:endParaRPr lang="en-US" altLang="en-US" dirty="0"/>
          </a:p>
        </p:txBody>
      </p:sp>
      <p:grpSp>
        <p:nvGrpSpPr>
          <p:cNvPr id="35842" name="Group 26">
            <a:extLst>
              <a:ext uri="{FF2B5EF4-FFF2-40B4-BE49-F238E27FC236}">
                <a16:creationId xmlns:a16="http://schemas.microsoft.com/office/drawing/2014/main" id="{07B83A4F-8E41-0542-B672-A4B22613DE66}"/>
              </a:ext>
            </a:extLst>
          </p:cNvPr>
          <p:cNvGrpSpPr>
            <a:grpSpLocks/>
          </p:cNvGrpSpPr>
          <p:nvPr/>
        </p:nvGrpSpPr>
        <p:grpSpPr bwMode="auto">
          <a:xfrm>
            <a:off x="1833803" y="3984056"/>
            <a:ext cx="4590578" cy="2378004"/>
            <a:chOff x="1697850" y="1215336"/>
            <a:chExt cx="6995571" cy="5846112"/>
          </a:xfrm>
        </p:grpSpPr>
        <p:grpSp>
          <p:nvGrpSpPr>
            <p:cNvPr id="35847" name="Group 27">
              <a:extLst>
                <a:ext uri="{FF2B5EF4-FFF2-40B4-BE49-F238E27FC236}">
                  <a16:creationId xmlns:a16="http://schemas.microsoft.com/office/drawing/2014/main" id="{B097F353-1113-594C-AA28-4F6357502735}"/>
                </a:ext>
              </a:extLst>
            </p:cNvPr>
            <p:cNvGrpSpPr>
              <a:grpSpLocks noChangeAspect="1"/>
            </p:cNvGrpSpPr>
            <p:nvPr/>
          </p:nvGrpSpPr>
          <p:grpSpPr bwMode="auto">
            <a:xfrm>
              <a:off x="1697850" y="1215336"/>
              <a:ext cx="6995571" cy="5846112"/>
              <a:chOff x="1904468" y="1215428"/>
              <a:chExt cx="4814" cy="4023"/>
            </a:xfrm>
          </p:grpSpPr>
          <p:sp>
            <p:nvSpPr>
              <p:cNvPr id="35850" name="AutoShape 3">
                <a:extLst>
                  <a:ext uri="{FF2B5EF4-FFF2-40B4-BE49-F238E27FC236}">
                    <a16:creationId xmlns:a16="http://schemas.microsoft.com/office/drawing/2014/main" id="{F6B33124-7F24-9D47-987A-FCB433AAC7AD}"/>
                  </a:ext>
                </a:extLst>
              </p:cNvPr>
              <p:cNvSpPr>
                <a:spLocks noChangeAspect="1" noChangeArrowheads="1" noTextEdit="1"/>
              </p:cNvSpPr>
              <p:nvPr/>
            </p:nvSpPr>
            <p:spPr bwMode="auto">
              <a:xfrm>
                <a:off x="1904610" y="1215428"/>
                <a:ext cx="4560" cy="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endParaRPr lang="en-GB"/>
              </a:p>
            </p:txBody>
          </p:sp>
          <p:sp>
            <p:nvSpPr>
              <p:cNvPr id="35851" name="Freeform 7">
                <a:extLst>
                  <a:ext uri="{FF2B5EF4-FFF2-40B4-BE49-F238E27FC236}">
                    <a16:creationId xmlns:a16="http://schemas.microsoft.com/office/drawing/2014/main" id="{2A907655-F590-2149-959A-20D731844462}"/>
                  </a:ext>
                </a:extLst>
              </p:cNvPr>
              <p:cNvSpPr>
                <a:spLocks noEditPoints="1"/>
              </p:cNvSpPr>
              <p:nvPr/>
            </p:nvSpPr>
            <p:spPr bwMode="auto">
              <a:xfrm>
                <a:off x="1905488" y="1215635"/>
                <a:ext cx="3518" cy="2388"/>
              </a:xfrm>
              <a:custGeom>
                <a:avLst/>
                <a:gdLst>
                  <a:gd name="T0" fmla="*/ 0 w 3518"/>
                  <a:gd name="T1" fmla="*/ 2384 h 2388"/>
                  <a:gd name="T2" fmla="*/ 3518 w 3518"/>
                  <a:gd name="T3" fmla="*/ 2384 h 2388"/>
                  <a:gd name="T4" fmla="*/ 3518 w 3518"/>
                  <a:gd name="T5" fmla="*/ 2388 h 2388"/>
                  <a:gd name="T6" fmla="*/ 0 w 3518"/>
                  <a:gd name="T7" fmla="*/ 2388 h 2388"/>
                  <a:gd name="T8" fmla="*/ 0 w 3518"/>
                  <a:gd name="T9" fmla="*/ 2384 h 2388"/>
                  <a:gd name="T10" fmla="*/ 0 w 3518"/>
                  <a:gd name="T11" fmla="*/ 1985 h 2388"/>
                  <a:gd name="T12" fmla="*/ 3518 w 3518"/>
                  <a:gd name="T13" fmla="*/ 1985 h 2388"/>
                  <a:gd name="T14" fmla="*/ 3518 w 3518"/>
                  <a:gd name="T15" fmla="*/ 1988 h 2388"/>
                  <a:gd name="T16" fmla="*/ 0 w 3518"/>
                  <a:gd name="T17" fmla="*/ 1988 h 2388"/>
                  <a:gd name="T18" fmla="*/ 0 w 3518"/>
                  <a:gd name="T19" fmla="*/ 1985 h 2388"/>
                  <a:gd name="T20" fmla="*/ 0 w 3518"/>
                  <a:gd name="T21" fmla="*/ 1589 h 2388"/>
                  <a:gd name="T22" fmla="*/ 3518 w 3518"/>
                  <a:gd name="T23" fmla="*/ 1589 h 2388"/>
                  <a:gd name="T24" fmla="*/ 3518 w 3518"/>
                  <a:gd name="T25" fmla="*/ 1593 h 2388"/>
                  <a:gd name="T26" fmla="*/ 0 w 3518"/>
                  <a:gd name="T27" fmla="*/ 1593 h 2388"/>
                  <a:gd name="T28" fmla="*/ 0 w 3518"/>
                  <a:gd name="T29" fmla="*/ 1589 h 2388"/>
                  <a:gd name="T30" fmla="*/ 0 w 3518"/>
                  <a:gd name="T31" fmla="*/ 1190 h 2388"/>
                  <a:gd name="T32" fmla="*/ 3518 w 3518"/>
                  <a:gd name="T33" fmla="*/ 1190 h 2388"/>
                  <a:gd name="T34" fmla="*/ 3518 w 3518"/>
                  <a:gd name="T35" fmla="*/ 1194 h 2388"/>
                  <a:gd name="T36" fmla="*/ 0 w 3518"/>
                  <a:gd name="T37" fmla="*/ 1194 h 2388"/>
                  <a:gd name="T38" fmla="*/ 0 w 3518"/>
                  <a:gd name="T39" fmla="*/ 1190 h 2388"/>
                  <a:gd name="T40" fmla="*/ 0 w 3518"/>
                  <a:gd name="T41" fmla="*/ 795 h 2388"/>
                  <a:gd name="T42" fmla="*/ 3518 w 3518"/>
                  <a:gd name="T43" fmla="*/ 795 h 2388"/>
                  <a:gd name="T44" fmla="*/ 3518 w 3518"/>
                  <a:gd name="T45" fmla="*/ 799 h 2388"/>
                  <a:gd name="T46" fmla="*/ 0 w 3518"/>
                  <a:gd name="T47" fmla="*/ 799 h 2388"/>
                  <a:gd name="T48" fmla="*/ 0 w 3518"/>
                  <a:gd name="T49" fmla="*/ 795 h 2388"/>
                  <a:gd name="T50" fmla="*/ 0 w 3518"/>
                  <a:gd name="T51" fmla="*/ 396 h 2388"/>
                  <a:gd name="T52" fmla="*/ 3518 w 3518"/>
                  <a:gd name="T53" fmla="*/ 396 h 2388"/>
                  <a:gd name="T54" fmla="*/ 3518 w 3518"/>
                  <a:gd name="T55" fmla="*/ 400 h 2388"/>
                  <a:gd name="T56" fmla="*/ 0 w 3518"/>
                  <a:gd name="T57" fmla="*/ 400 h 2388"/>
                  <a:gd name="T58" fmla="*/ 0 w 3518"/>
                  <a:gd name="T59" fmla="*/ 396 h 2388"/>
                  <a:gd name="T60" fmla="*/ 0 w 3518"/>
                  <a:gd name="T61" fmla="*/ 0 h 2388"/>
                  <a:gd name="T62" fmla="*/ 3518 w 3518"/>
                  <a:gd name="T63" fmla="*/ 0 h 2388"/>
                  <a:gd name="T64" fmla="*/ 3518 w 3518"/>
                  <a:gd name="T65" fmla="*/ 4 h 2388"/>
                  <a:gd name="T66" fmla="*/ 0 w 3518"/>
                  <a:gd name="T67" fmla="*/ 4 h 2388"/>
                  <a:gd name="T68" fmla="*/ 0 w 3518"/>
                  <a:gd name="T69" fmla="*/ 0 h 23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18" h="2388">
                    <a:moveTo>
                      <a:pt x="0" y="2384"/>
                    </a:moveTo>
                    <a:lnTo>
                      <a:pt x="3518" y="2384"/>
                    </a:lnTo>
                    <a:lnTo>
                      <a:pt x="3518" y="2388"/>
                    </a:lnTo>
                    <a:lnTo>
                      <a:pt x="0" y="2388"/>
                    </a:lnTo>
                    <a:lnTo>
                      <a:pt x="0" y="2384"/>
                    </a:lnTo>
                    <a:close/>
                    <a:moveTo>
                      <a:pt x="0" y="1985"/>
                    </a:moveTo>
                    <a:lnTo>
                      <a:pt x="3518" y="1985"/>
                    </a:lnTo>
                    <a:lnTo>
                      <a:pt x="3518" y="1988"/>
                    </a:lnTo>
                    <a:lnTo>
                      <a:pt x="0" y="1988"/>
                    </a:lnTo>
                    <a:lnTo>
                      <a:pt x="0" y="1985"/>
                    </a:lnTo>
                    <a:close/>
                    <a:moveTo>
                      <a:pt x="0" y="1589"/>
                    </a:moveTo>
                    <a:lnTo>
                      <a:pt x="3518" y="1589"/>
                    </a:lnTo>
                    <a:lnTo>
                      <a:pt x="3518" y="1593"/>
                    </a:lnTo>
                    <a:lnTo>
                      <a:pt x="0" y="1593"/>
                    </a:lnTo>
                    <a:lnTo>
                      <a:pt x="0" y="1589"/>
                    </a:lnTo>
                    <a:close/>
                    <a:moveTo>
                      <a:pt x="0" y="1190"/>
                    </a:moveTo>
                    <a:lnTo>
                      <a:pt x="3518" y="1190"/>
                    </a:lnTo>
                    <a:lnTo>
                      <a:pt x="3518" y="1194"/>
                    </a:lnTo>
                    <a:lnTo>
                      <a:pt x="0" y="1194"/>
                    </a:lnTo>
                    <a:lnTo>
                      <a:pt x="0" y="1190"/>
                    </a:lnTo>
                    <a:close/>
                    <a:moveTo>
                      <a:pt x="0" y="795"/>
                    </a:moveTo>
                    <a:lnTo>
                      <a:pt x="3518" y="795"/>
                    </a:lnTo>
                    <a:lnTo>
                      <a:pt x="3518" y="799"/>
                    </a:lnTo>
                    <a:lnTo>
                      <a:pt x="0" y="799"/>
                    </a:lnTo>
                    <a:lnTo>
                      <a:pt x="0" y="795"/>
                    </a:lnTo>
                    <a:close/>
                    <a:moveTo>
                      <a:pt x="0" y="396"/>
                    </a:moveTo>
                    <a:lnTo>
                      <a:pt x="3518" y="396"/>
                    </a:lnTo>
                    <a:lnTo>
                      <a:pt x="3518" y="400"/>
                    </a:lnTo>
                    <a:lnTo>
                      <a:pt x="0" y="400"/>
                    </a:lnTo>
                    <a:lnTo>
                      <a:pt x="0" y="396"/>
                    </a:lnTo>
                    <a:close/>
                    <a:moveTo>
                      <a:pt x="0" y="0"/>
                    </a:moveTo>
                    <a:lnTo>
                      <a:pt x="3518" y="0"/>
                    </a:lnTo>
                    <a:lnTo>
                      <a:pt x="3518" y="4"/>
                    </a:lnTo>
                    <a:lnTo>
                      <a:pt x="0" y="4"/>
                    </a:lnTo>
                    <a:lnTo>
                      <a:pt x="0" y="0"/>
                    </a:lnTo>
                    <a:close/>
                  </a:path>
                </a:pathLst>
              </a:custGeom>
              <a:solidFill>
                <a:srgbClr val="868686"/>
              </a:solidFill>
              <a:ln w="4" cap="flat">
                <a:solidFill>
                  <a:srgbClr val="868686"/>
                </a:solidFill>
                <a:prstDash val="solid"/>
                <a:bevel/>
                <a:headEnd/>
                <a:tailEnd/>
              </a:ln>
            </p:spPr>
            <p:txBody>
              <a:bodyPr lIns="121920" tIns="60960" rIns="121920" bIns="60960"/>
              <a:lstStyle/>
              <a:p>
                <a:endParaRPr lang="en-GB"/>
              </a:p>
            </p:txBody>
          </p:sp>
          <p:sp>
            <p:nvSpPr>
              <p:cNvPr id="35852" name="Rectangle 33">
                <a:extLst>
                  <a:ext uri="{FF2B5EF4-FFF2-40B4-BE49-F238E27FC236}">
                    <a16:creationId xmlns:a16="http://schemas.microsoft.com/office/drawing/2014/main" id="{5FE20A37-7C27-7A44-9E83-41CB960DD64A}"/>
                  </a:ext>
                </a:extLst>
              </p:cNvPr>
              <p:cNvSpPr>
                <a:spLocks noChangeArrowheads="1"/>
              </p:cNvSpPr>
              <p:nvPr/>
            </p:nvSpPr>
            <p:spPr bwMode="auto">
              <a:xfrm>
                <a:off x="1905482" y="1215637"/>
                <a:ext cx="11" cy="2779"/>
              </a:xfrm>
              <a:prstGeom prst="rect">
                <a:avLst/>
              </a:prstGeom>
              <a:solidFill>
                <a:srgbClr val="000000"/>
              </a:solidFill>
              <a:ln w="4">
                <a:solidFill>
                  <a:srgbClr val="000000"/>
                </a:solidFill>
                <a:bevel/>
                <a:headEnd/>
                <a:tailEnd/>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endParaRPr lang="en-GB" altLang="en-US" sz="2400"/>
              </a:p>
            </p:txBody>
          </p:sp>
          <p:sp>
            <p:nvSpPr>
              <p:cNvPr id="35853" name="Freeform 9">
                <a:extLst>
                  <a:ext uri="{FF2B5EF4-FFF2-40B4-BE49-F238E27FC236}">
                    <a16:creationId xmlns:a16="http://schemas.microsoft.com/office/drawing/2014/main" id="{6E2536E4-0417-0943-AA80-7E98CA0432E7}"/>
                  </a:ext>
                </a:extLst>
              </p:cNvPr>
              <p:cNvSpPr>
                <a:spLocks noEditPoints="1"/>
              </p:cNvSpPr>
              <p:nvPr/>
            </p:nvSpPr>
            <p:spPr bwMode="auto">
              <a:xfrm>
                <a:off x="1905465" y="1215632"/>
                <a:ext cx="23" cy="2790"/>
              </a:xfrm>
              <a:custGeom>
                <a:avLst/>
                <a:gdLst>
                  <a:gd name="T0" fmla="*/ 0 w 23"/>
                  <a:gd name="T1" fmla="*/ 2778 h 2790"/>
                  <a:gd name="T2" fmla="*/ 23 w 23"/>
                  <a:gd name="T3" fmla="*/ 2778 h 2790"/>
                  <a:gd name="T4" fmla="*/ 23 w 23"/>
                  <a:gd name="T5" fmla="*/ 2790 h 2790"/>
                  <a:gd name="T6" fmla="*/ 0 w 23"/>
                  <a:gd name="T7" fmla="*/ 2790 h 2790"/>
                  <a:gd name="T8" fmla="*/ 0 w 23"/>
                  <a:gd name="T9" fmla="*/ 2778 h 2790"/>
                  <a:gd name="T10" fmla="*/ 0 w 23"/>
                  <a:gd name="T11" fmla="*/ 2383 h 2790"/>
                  <a:gd name="T12" fmla="*/ 23 w 23"/>
                  <a:gd name="T13" fmla="*/ 2383 h 2790"/>
                  <a:gd name="T14" fmla="*/ 23 w 23"/>
                  <a:gd name="T15" fmla="*/ 2395 h 2790"/>
                  <a:gd name="T16" fmla="*/ 0 w 23"/>
                  <a:gd name="T17" fmla="*/ 2395 h 2790"/>
                  <a:gd name="T18" fmla="*/ 0 w 23"/>
                  <a:gd name="T19" fmla="*/ 2383 h 2790"/>
                  <a:gd name="T20" fmla="*/ 0 w 23"/>
                  <a:gd name="T21" fmla="*/ 1984 h 2790"/>
                  <a:gd name="T22" fmla="*/ 23 w 23"/>
                  <a:gd name="T23" fmla="*/ 1984 h 2790"/>
                  <a:gd name="T24" fmla="*/ 23 w 23"/>
                  <a:gd name="T25" fmla="*/ 1995 h 2790"/>
                  <a:gd name="T26" fmla="*/ 0 w 23"/>
                  <a:gd name="T27" fmla="*/ 1995 h 2790"/>
                  <a:gd name="T28" fmla="*/ 0 w 23"/>
                  <a:gd name="T29" fmla="*/ 1984 h 2790"/>
                  <a:gd name="T30" fmla="*/ 0 w 23"/>
                  <a:gd name="T31" fmla="*/ 1588 h 2790"/>
                  <a:gd name="T32" fmla="*/ 23 w 23"/>
                  <a:gd name="T33" fmla="*/ 1588 h 2790"/>
                  <a:gd name="T34" fmla="*/ 23 w 23"/>
                  <a:gd name="T35" fmla="*/ 1600 h 2790"/>
                  <a:gd name="T36" fmla="*/ 0 w 23"/>
                  <a:gd name="T37" fmla="*/ 1600 h 2790"/>
                  <a:gd name="T38" fmla="*/ 0 w 23"/>
                  <a:gd name="T39" fmla="*/ 1588 h 2790"/>
                  <a:gd name="T40" fmla="*/ 0 w 23"/>
                  <a:gd name="T41" fmla="*/ 1189 h 2790"/>
                  <a:gd name="T42" fmla="*/ 23 w 23"/>
                  <a:gd name="T43" fmla="*/ 1189 h 2790"/>
                  <a:gd name="T44" fmla="*/ 23 w 23"/>
                  <a:gd name="T45" fmla="*/ 1201 h 2790"/>
                  <a:gd name="T46" fmla="*/ 0 w 23"/>
                  <a:gd name="T47" fmla="*/ 1201 h 2790"/>
                  <a:gd name="T48" fmla="*/ 0 w 23"/>
                  <a:gd name="T49" fmla="*/ 1189 h 2790"/>
                  <a:gd name="T50" fmla="*/ 0 w 23"/>
                  <a:gd name="T51" fmla="*/ 794 h 2790"/>
                  <a:gd name="T52" fmla="*/ 23 w 23"/>
                  <a:gd name="T53" fmla="*/ 794 h 2790"/>
                  <a:gd name="T54" fmla="*/ 23 w 23"/>
                  <a:gd name="T55" fmla="*/ 806 h 2790"/>
                  <a:gd name="T56" fmla="*/ 0 w 23"/>
                  <a:gd name="T57" fmla="*/ 806 h 2790"/>
                  <a:gd name="T58" fmla="*/ 0 w 23"/>
                  <a:gd name="T59" fmla="*/ 794 h 2790"/>
                  <a:gd name="T60" fmla="*/ 0 w 23"/>
                  <a:gd name="T61" fmla="*/ 395 h 2790"/>
                  <a:gd name="T62" fmla="*/ 23 w 23"/>
                  <a:gd name="T63" fmla="*/ 395 h 2790"/>
                  <a:gd name="T64" fmla="*/ 23 w 23"/>
                  <a:gd name="T65" fmla="*/ 407 h 2790"/>
                  <a:gd name="T66" fmla="*/ 0 w 23"/>
                  <a:gd name="T67" fmla="*/ 407 h 2790"/>
                  <a:gd name="T68" fmla="*/ 0 w 23"/>
                  <a:gd name="T69" fmla="*/ 395 h 2790"/>
                  <a:gd name="T70" fmla="*/ 0 w 23"/>
                  <a:gd name="T71" fmla="*/ 0 h 2790"/>
                  <a:gd name="T72" fmla="*/ 23 w 23"/>
                  <a:gd name="T73" fmla="*/ 0 h 2790"/>
                  <a:gd name="T74" fmla="*/ 23 w 23"/>
                  <a:gd name="T75" fmla="*/ 11 h 2790"/>
                  <a:gd name="T76" fmla="*/ 0 w 23"/>
                  <a:gd name="T77" fmla="*/ 11 h 2790"/>
                  <a:gd name="T78" fmla="*/ 0 w 23"/>
                  <a:gd name="T79" fmla="*/ 0 h 27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3" h="2790">
                    <a:moveTo>
                      <a:pt x="0" y="2778"/>
                    </a:moveTo>
                    <a:lnTo>
                      <a:pt x="23" y="2778"/>
                    </a:lnTo>
                    <a:lnTo>
                      <a:pt x="23" y="2790"/>
                    </a:lnTo>
                    <a:lnTo>
                      <a:pt x="0" y="2790"/>
                    </a:lnTo>
                    <a:lnTo>
                      <a:pt x="0" y="2778"/>
                    </a:lnTo>
                    <a:close/>
                    <a:moveTo>
                      <a:pt x="0" y="2383"/>
                    </a:moveTo>
                    <a:lnTo>
                      <a:pt x="23" y="2383"/>
                    </a:lnTo>
                    <a:lnTo>
                      <a:pt x="23" y="2395"/>
                    </a:lnTo>
                    <a:lnTo>
                      <a:pt x="0" y="2395"/>
                    </a:lnTo>
                    <a:lnTo>
                      <a:pt x="0" y="2383"/>
                    </a:lnTo>
                    <a:close/>
                    <a:moveTo>
                      <a:pt x="0" y="1984"/>
                    </a:moveTo>
                    <a:lnTo>
                      <a:pt x="23" y="1984"/>
                    </a:lnTo>
                    <a:lnTo>
                      <a:pt x="23" y="1995"/>
                    </a:lnTo>
                    <a:lnTo>
                      <a:pt x="0" y="1995"/>
                    </a:lnTo>
                    <a:lnTo>
                      <a:pt x="0" y="1984"/>
                    </a:lnTo>
                    <a:close/>
                    <a:moveTo>
                      <a:pt x="0" y="1588"/>
                    </a:moveTo>
                    <a:lnTo>
                      <a:pt x="23" y="1588"/>
                    </a:lnTo>
                    <a:lnTo>
                      <a:pt x="23" y="1600"/>
                    </a:lnTo>
                    <a:lnTo>
                      <a:pt x="0" y="1600"/>
                    </a:lnTo>
                    <a:lnTo>
                      <a:pt x="0" y="1588"/>
                    </a:lnTo>
                    <a:close/>
                    <a:moveTo>
                      <a:pt x="0" y="1189"/>
                    </a:moveTo>
                    <a:lnTo>
                      <a:pt x="23" y="1189"/>
                    </a:lnTo>
                    <a:lnTo>
                      <a:pt x="23" y="1201"/>
                    </a:lnTo>
                    <a:lnTo>
                      <a:pt x="0" y="1201"/>
                    </a:lnTo>
                    <a:lnTo>
                      <a:pt x="0" y="1189"/>
                    </a:lnTo>
                    <a:close/>
                    <a:moveTo>
                      <a:pt x="0" y="794"/>
                    </a:moveTo>
                    <a:lnTo>
                      <a:pt x="23" y="794"/>
                    </a:lnTo>
                    <a:lnTo>
                      <a:pt x="23" y="806"/>
                    </a:lnTo>
                    <a:lnTo>
                      <a:pt x="0" y="806"/>
                    </a:lnTo>
                    <a:lnTo>
                      <a:pt x="0" y="794"/>
                    </a:lnTo>
                    <a:close/>
                    <a:moveTo>
                      <a:pt x="0" y="395"/>
                    </a:moveTo>
                    <a:lnTo>
                      <a:pt x="23" y="395"/>
                    </a:lnTo>
                    <a:lnTo>
                      <a:pt x="23" y="407"/>
                    </a:lnTo>
                    <a:lnTo>
                      <a:pt x="0" y="407"/>
                    </a:lnTo>
                    <a:lnTo>
                      <a:pt x="0" y="395"/>
                    </a:lnTo>
                    <a:close/>
                    <a:moveTo>
                      <a:pt x="0" y="0"/>
                    </a:moveTo>
                    <a:lnTo>
                      <a:pt x="23" y="0"/>
                    </a:lnTo>
                    <a:lnTo>
                      <a:pt x="23" y="11"/>
                    </a:lnTo>
                    <a:lnTo>
                      <a:pt x="0" y="11"/>
                    </a:lnTo>
                    <a:lnTo>
                      <a:pt x="0" y="0"/>
                    </a:lnTo>
                    <a:close/>
                  </a:path>
                </a:pathLst>
              </a:custGeom>
              <a:solidFill>
                <a:srgbClr val="000000"/>
              </a:solidFill>
              <a:ln w="4" cap="flat">
                <a:solidFill>
                  <a:srgbClr val="000000"/>
                </a:solidFill>
                <a:prstDash val="solid"/>
                <a:bevel/>
                <a:headEnd/>
                <a:tailEnd/>
              </a:ln>
            </p:spPr>
            <p:txBody>
              <a:bodyPr lIns="121920" tIns="60960" rIns="121920" bIns="60960"/>
              <a:lstStyle/>
              <a:p>
                <a:endParaRPr lang="en-GB"/>
              </a:p>
            </p:txBody>
          </p:sp>
          <p:sp>
            <p:nvSpPr>
              <p:cNvPr id="35854" name="Rectangle 35">
                <a:extLst>
                  <a:ext uri="{FF2B5EF4-FFF2-40B4-BE49-F238E27FC236}">
                    <a16:creationId xmlns:a16="http://schemas.microsoft.com/office/drawing/2014/main" id="{E8999F8A-4390-2846-9C4F-9A4B41B1C434}"/>
                  </a:ext>
                </a:extLst>
              </p:cNvPr>
              <p:cNvSpPr>
                <a:spLocks noChangeArrowheads="1"/>
              </p:cNvSpPr>
              <p:nvPr/>
            </p:nvSpPr>
            <p:spPr bwMode="auto">
              <a:xfrm>
                <a:off x="1905486" y="1218414"/>
                <a:ext cx="3518" cy="8"/>
              </a:xfrm>
              <a:prstGeom prst="rect">
                <a:avLst/>
              </a:prstGeom>
              <a:solidFill>
                <a:srgbClr val="000000"/>
              </a:solidFill>
              <a:ln w="4">
                <a:solidFill>
                  <a:srgbClr val="000000"/>
                </a:solidFill>
                <a:bevel/>
                <a:headEnd/>
                <a:tailEnd/>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endParaRPr lang="en-GB" altLang="en-US" sz="2400"/>
              </a:p>
            </p:txBody>
          </p:sp>
          <p:sp>
            <p:nvSpPr>
              <p:cNvPr id="35855" name="Freeform 11">
                <a:extLst>
                  <a:ext uri="{FF2B5EF4-FFF2-40B4-BE49-F238E27FC236}">
                    <a16:creationId xmlns:a16="http://schemas.microsoft.com/office/drawing/2014/main" id="{B76EB3DF-8C6D-5840-832B-417B79D7F45A}"/>
                  </a:ext>
                </a:extLst>
              </p:cNvPr>
              <p:cNvSpPr>
                <a:spLocks noEditPoints="1"/>
              </p:cNvSpPr>
              <p:nvPr/>
            </p:nvSpPr>
            <p:spPr bwMode="auto">
              <a:xfrm>
                <a:off x="1905482" y="1218418"/>
                <a:ext cx="3525" cy="24"/>
              </a:xfrm>
              <a:custGeom>
                <a:avLst/>
                <a:gdLst>
                  <a:gd name="T0" fmla="*/ 7 w 3525"/>
                  <a:gd name="T1" fmla="*/ 0 h 24"/>
                  <a:gd name="T2" fmla="*/ 7 w 3525"/>
                  <a:gd name="T3" fmla="*/ 24 h 24"/>
                  <a:gd name="T4" fmla="*/ 0 w 3525"/>
                  <a:gd name="T5" fmla="*/ 24 h 24"/>
                  <a:gd name="T6" fmla="*/ 0 w 3525"/>
                  <a:gd name="T7" fmla="*/ 0 h 24"/>
                  <a:gd name="T8" fmla="*/ 7 w 3525"/>
                  <a:gd name="T9" fmla="*/ 0 h 24"/>
                  <a:gd name="T10" fmla="*/ 512 w 3525"/>
                  <a:gd name="T11" fmla="*/ 0 h 24"/>
                  <a:gd name="T12" fmla="*/ 512 w 3525"/>
                  <a:gd name="T13" fmla="*/ 24 h 24"/>
                  <a:gd name="T14" fmla="*/ 504 w 3525"/>
                  <a:gd name="T15" fmla="*/ 24 h 24"/>
                  <a:gd name="T16" fmla="*/ 504 w 3525"/>
                  <a:gd name="T17" fmla="*/ 0 h 24"/>
                  <a:gd name="T18" fmla="*/ 512 w 3525"/>
                  <a:gd name="T19" fmla="*/ 0 h 24"/>
                  <a:gd name="T20" fmla="*/ 1012 w 3525"/>
                  <a:gd name="T21" fmla="*/ 0 h 24"/>
                  <a:gd name="T22" fmla="*/ 1012 w 3525"/>
                  <a:gd name="T23" fmla="*/ 24 h 24"/>
                  <a:gd name="T24" fmla="*/ 1005 w 3525"/>
                  <a:gd name="T25" fmla="*/ 24 h 24"/>
                  <a:gd name="T26" fmla="*/ 1005 w 3525"/>
                  <a:gd name="T27" fmla="*/ 0 h 24"/>
                  <a:gd name="T28" fmla="*/ 1012 w 3525"/>
                  <a:gd name="T29" fmla="*/ 0 h 24"/>
                  <a:gd name="T30" fmla="*/ 1516 w 3525"/>
                  <a:gd name="T31" fmla="*/ 0 h 24"/>
                  <a:gd name="T32" fmla="*/ 1516 w 3525"/>
                  <a:gd name="T33" fmla="*/ 24 h 24"/>
                  <a:gd name="T34" fmla="*/ 1509 w 3525"/>
                  <a:gd name="T35" fmla="*/ 24 h 24"/>
                  <a:gd name="T36" fmla="*/ 1509 w 3525"/>
                  <a:gd name="T37" fmla="*/ 0 h 24"/>
                  <a:gd name="T38" fmla="*/ 1516 w 3525"/>
                  <a:gd name="T39" fmla="*/ 0 h 24"/>
                  <a:gd name="T40" fmla="*/ 2017 w 3525"/>
                  <a:gd name="T41" fmla="*/ 0 h 24"/>
                  <a:gd name="T42" fmla="*/ 2017 w 3525"/>
                  <a:gd name="T43" fmla="*/ 24 h 24"/>
                  <a:gd name="T44" fmla="*/ 2009 w 3525"/>
                  <a:gd name="T45" fmla="*/ 24 h 24"/>
                  <a:gd name="T46" fmla="*/ 2009 w 3525"/>
                  <a:gd name="T47" fmla="*/ 0 h 24"/>
                  <a:gd name="T48" fmla="*/ 2017 w 3525"/>
                  <a:gd name="T49" fmla="*/ 0 h 24"/>
                  <a:gd name="T50" fmla="*/ 2521 w 3525"/>
                  <a:gd name="T51" fmla="*/ 0 h 24"/>
                  <a:gd name="T52" fmla="*/ 2521 w 3525"/>
                  <a:gd name="T53" fmla="*/ 24 h 24"/>
                  <a:gd name="T54" fmla="*/ 2513 w 3525"/>
                  <a:gd name="T55" fmla="*/ 24 h 24"/>
                  <a:gd name="T56" fmla="*/ 2513 w 3525"/>
                  <a:gd name="T57" fmla="*/ 0 h 24"/>
                  <a:gd name="T58" fmla="*/ 2521 w 3525"/>
                  <a:gd name="T59" fmla="*/ 0 h 24"/>
                  <a:gd name="T60" fmla="*/ 3021 w 3525"/>
                  <a:gd name="T61" fmla="*/ 0 h 24"/>
                  <a:gd name="T62" fmla="*/ 3021 w 3525"/>
                  <a:gd name="T63" fmla="*/ 24 h 24"/>
                  <a:gd name="T64" fmla="*/ 3014 w 3525"/>
                  <a:gd name="T65" fmla="*/ 24 h 24"/>
                  <a:gd name="T66" fmla="*/ 3014 w 3525"/>
                  <a:gd name="T67" fmla="*/ 0 h 24"/>
                  <a:gd name="T68" fmla="*/ 3021 w 3525"/>
                  <a:gd name="T69" fmla="*/ 0 h 24"/>
                  <a:gd name="T70" fmla="*/ 3525 w 3525"/>
                  <a:gd name="T71" fmla="*/ 0 h 24"/>
                  <a:gd name="T72" fmla="*/ 3525 w 3525"/>
                  <a:gd name="T73" fmla="*/ 24 h 24"/>
                  <a:gd name="T74" fmla="*/ 3518 w 3525"/>
                  <a:gd name="T75" fmla="*/ 24 h 24"/>
                  <a:gd name="T76" fmla="*/ 3518 w 3525"/>
                  <a:gd name="T77" fmla="*/ 0 h 24"/>
                  <a:gd name="T78" fmla="*/ 3525 w 3525"/>
                  <a:gd name="T79" fmla="*/ 0 h 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25" h="24">
                    <a:moveTo>
                      <a:pt x="7" y="0"/>
                    </a:moveTo>
                    <a:lnTo>
                      <a:pt x="7" y="24"/>
                    </a:lnTo>
                    <a:lnTo>
                      <a:pt x="0" y="24"/>
                    </a:lnTo>
                    <a:lnTo>
                      <a:pt x="0" y="0"/>
                    </a:lnTo>
                    <a:lnTo>
                      <a:pt x="7" y="0"/>
                    </a:lnTo>
                    <a:close/>
                    <a:moveTo>
                      <a:pt x="512" y="0"/>
                    </a:moveTo>
                    <a:lnTo>
                      <a:pt x="512" y="24"/>
                    </a:lnTo>
                    <a:lnTo>
                      <a:pt x="504" y="24"/>
                    </a:lnTo>
                    <a:lnTo>
                      <a:pt x="504" y="0"/>
                    </a:lnTo>
                    <a:lnTo>
                      <a:pt x="512" y="0"/>
                    </a:lnTo>
                    <a:close/>
                    <a:moveTo>
                      <a:pt x="1012" y="0"/>
                    </a:moveTo>
                    <a:lnTo>
                      <a:pt x="1012" y="24"/>
                    </a:lnTo>
                    <a:lnTo>
                      <a:pt x="1005" y="24"/>
                    </a:lnTo>
                    <a:lnTo>
                      <a:pt x="1005" y="0"/>
                    </a:lnTo>
                    <a:lnTo>
                      <a:pt x="1012" y="0"/>
                    </a:lnTo>
                    <a:close/>
                    <a:moveTo>
                      <a:pt x="1516" y="0"/>
                    </a:moveTo>
                    <a:lnTo>
                      <a:pt x="1516" y="24"/>
                    </a:lnTo>
                    <a:lnTo>
                      <a:pt x="1509" y="24"/>
                    </a:lnTo>
                    <a:lnTo>
                      <a:pt x="1509" y="0"/>
                    </a:lnTo>
                    <a:lnTo>
                      <a:pt x="1516" y="0"/>
                    </a:lnTo>
                    <a:close/>
                    <a:moveTo>
                      <a:pt x="2017" y="0"/>
                    </a:moveTo>
                    <a:lnTo>
                      <a:pt x="2017" y="24"/>
                    </a:lnTo>
                    <a:lnTo>
                      <a:pt x="2009" y="24"/>
                    </a:lnTo>
                    <a:lnTo>
                      <a:pt x="2009" y="0"/>
                    </a:lnTo>
                    <a:lnTo>
                      <a:pt x="2017" y="0"/>
                    </a:lnTo>
                    <a:close/>
                    <a:moveTo>
                      <a:pt x="2521" y="0"/>
                    </a:moveTo>
                    <a:lnTo>
                      <a:pt x="2521" y="24"/>
                    </a:lnTo>
                    <a:lnTo>
                      <a:pt x="2513" y="24"/>
                    </a:lnTo>
                    <a:lnTo>
                      <a:pt x="2513" y="0"/>
                    </a:lnTo>
                    <a:lnTo>
                      <a:pt x="2521" y="0"/>
                    </a:lnTo>
                    <a:close/>
                    <a:moveTo>
                      <a:pt x="3021" y="0"/>
                    </a:moveTo>
                    <a:lnTo>
                      <a:pt x="3021" y="24"/>
                    </a:lnTo>
                    <a:lnTo>
                      <a:pt x="3014" y="24"/>
                    </a:lnTo>
                    <a:lnTo>
                      <a:pt x="3014" y="0"/>
                    </a:lnTo>
                    <a:lnTo>
                      <a:pt x="3021" y="0"/>
                    </a:lnTo>
                    <a:close/>
                    <a:moveTo>
                      <a:pt x="3525" y="0"/>
                    </a:moveTo>
                    <a:lnTo>
                      <a:pt x="3525" y="24"/>
                    </a:lnTo>
                    <a:lnTo>
                      <a:pt x="3518" y="24"/>
                    </a:lnTo>
                    <a:lnTo>
                      <a:pt x="3518" y="0"/>
                    </a:lnTo>
                    <a:lnTo>
                      <a:pt x="3525" y="0"/>
                    </a:lnTo>
                    <a:close/>
                  </a:path>
                </a:pathLst>
              </a:custGeom>
              <a:solidFill>
                <a:srgbClr val="000000"/>
              </a:solidFill>
              <a:ln w="4" cap="flat">
                <a:solidFill>
                  <a:srgbClr val="000000"/>
                </a:solidFill>
                <a:prstDash val="solid"/>
                <a:bevel/>
                <a:headEnd/>
                <a:tailEnd/>
              </a:ln>
            </p:spPr>
            <p:txBody>
              <a:bodyPr lIns="121920" tIns="60960" rIns="121920" bIns="60960"/>
              <a:lstStyle/>
              <a:p>
                <a:endParaRPr lang="en-GB"/>
              </a:p>
            </p:txBody>
          </p:sp>
          <p:sp>
            <p:nvSpPr>
              <p:cNvPr id="35856" name="Freeform 20">
                <a:extLst>
                  <a:ext uri="{FF2B5EF4-FFF2-40B4-BE49-F238E27FC236}">
                    <a16:creationId xmlns:a16="http://schemas.microsoft.com/office/drawing/2014/main" id="{B3C6BAB9-E52E-6243-BBCE-3FC85CCB26AD}"/>
                  </a:ext>
                </a:extLst>
              </p:cNvPr>
              <p:cNvSpPr>
                <a:spLocks noEditPoints="1"/>
              </p:cNvSpPr>
              <p:nvPr/>
            </p:nvSpPr>
            <p:spPr bwMode="auto">
              <a:xfrm>
                <a:off x="1907796" y="1216092"/>
                <a:ext cx="33" cy="36"/>
              </a:xfrm>
              <a:custGeom>
                <a:avLst/>
                <a:gdLst>
                  <a:gd name="T0" fmla="*/ 33 w 33"/>
                  <a:gd name="T1" fmla="*/ 36 h 36"/>
                  <a:gd name="T2" fmla="*/ 0 w 33"/>
                  <a:gd name="T3" fmla="*/ 0 h 36"/>
                  <a:gd name="T4" fmla="*/ 33 w 33"/>
                  <a:gd name="T5" fmla="*/ 36 h 36"/>
                  <a:gd name="T6" fmla="*/ 0 w 33"/>
                  <a:gd name="T7" fmla="*/ 36 h 36"/>
                  <a:gd name="T8" fmla="*/ 33 w 33"/>
                  <a:gd name="T9" fmla="*/ 0 h 36"/>
                  <a:gd name="T10" fmla="*/ 0 w 33"/>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6">
                    <a:moveTo>
                      <a:pt x="33" y="36"/>
                    </a:moveTo>
                    <a:lnTo>
                      <a:pt x="0" y="0"/>
                    </a:lnTo>
                    <a:lnTo>
                      <a:pt x="33" y="36"/>
                    </a:lnTo>
                    <a:close/>
                    <a:moveTo>
                      <a:pt x="0" y="36"/>
                    </a:moveTo>
                    <a:lnTo>
                      <a:pt x="33" y="0"/>
                    </a:lnTo>
                    <a:lnTo>
                      <a:pt x="0" y="36"/>
                    </a:lnTo>
                    <a:close/>
                  </a:path>
                </a:pathLst>
              </a:custGeom>
              <a:solidFill>
                <a:srgbClr val="C0504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57" name="Freeform 24">
                <a:extLst>
                  <a:ext uri="{FF2B5EF4-FFF2-40B4-BE49-F238E27FC236}">
                    <a16:creationId xmlns:a16="http://schemas.microsoft.com/office/drawing/2014/main" id="{C673A85F-10D1-DE41-9B9A-F84CC73E7B27}"/>
                  </a:ext>
                </a:extLst>
              </p:cNvPr>
              <p:cNvSpPr>
                <a:spLocks noEditPoints="1"/>
              </p:cNvSpPr>
              <p:nvPr/>
            </p:nvSpPr>
            <p:spPr bwMode="auto">
              <a:xfrm>
                <a:off x="1907101" y="1217218"/>
                <a:ext cx="34" cy="36"/>
              </a:xfrm>
              <a:custGeom>
                <a:avLst/>
                <a:gdLst>
                  <a:gd name="T0" fmla="*/ 34 w 34"/>
                  <a:gd name="T1" fmla="*/ 36 h 36"/>
                  <a:gd name="T2" fmla="*/ 0 w 34"/>
                  <a:gd name="T3" fmla="*/ 0 h 36"/>
                  <a:gd name="T4" fmla="*/ 34 w 34"/>
                  <a:gd name="T5" fmla="*/ 36 h 36"/>
                  <a:gd name="T6" fmla="*/ 0 w 34"/>
                  <a:gd name="T7" fmla="*/ 36 h 36"/>
                  <a:gd name="T8" fmla="*/ 34 w 34"/>
                  <a:gd name="T9" fmla="*/ 0 h 36"/>
                  <a:gd name="T10" fmla="*/ 0 w 34"/>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6">
                    <a:moveTo>
                      <a:pt x="34" y="36"/>
                    </a:moveTo>
                    <a:lnTo>
                      <a:pt x="0" y="0"/>
                    </a:lnTo>
                    <a:lnTo>
                      <a:pt x="34" y="36"/>
                    </a:lnTo>
                    <a:close/>
                    <a:moveTo>
                      <a:pt x="0" y="36"/>
                    </a:moveTo>
                    <a:lnTo>
                      <a:pt x="34" y="0"/>
                    </a:lnTo>
                    <a:lnTo>
                      <a:pt x="0" y="36"/>
                    </a:lnTo>
                    <a:close/>
                  </a:path>
                </a:pathLst>
              </a:custGeom>
              <a:solidFill>
                <a:srgbClr val="00CC00"/>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58" name="Freeform 28">
                <a:extLst>
                  <a:ext uri="{FF2B5EF4-FFF2-40B4-BE49-F238E27FC236}">
                    <a16:creationId xmlns:a16="http://schemas.microsoft.com/office/drawing/2014/main" id="{D7037C88-9EC2-0D40-A553-0DC225AFFCC6}"/>
                  </a:ext>
                </a:extLst>
              </p:cNvPr>
              <p:cNvSpPr>
                <a:spLocks noEditPoints="1"/>
              </p:cNvSpPr>
              <p:nvPr/>
            </p:nvSpPr>
            <p:spPr bwMode="auto">
              <a:xfrm>
                <a:off x="1907415" y="1217199"/>
                <a:ext cx="33" cy="35"/>
              </a:xfrm>
              <a:custGeom>
                <a:avLst/>
                <a:gdLst>
                  <a:gd name="T0" fmla="*/ 33 w 33"/>
                  <a:gd name="T1" fmla="*/ 35 h 35"/>
                  <a:gd name="T2" fmla="*/ 0 w 33"/>
                  <a:gd name="T3" fmla="*/ 0 h 35"/>
                  <a:gd name="T4" fmla="*/ 33 w 33"/>
                  <a:gd name="T5" fmla="*/ 35 h 35"/>
                  <a:gd name="T6" fmla="*/ 0 w 33"/>
                  <a:gd name="T7" fmla="*/ 35 h 35"/>
                  <a:gd name="T8" fmla="*/ 33 w 33"/>
                  <a:gd name="T9" fmla="*/ 0 h 35"/>
                  <a:gd name="T10" fmla="*/ 0 w 33"/>
                  <a:gd name="T11" fmla="*/ 35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5">
                    <a:moveTo>
                      <a:pt x="33" y="35"/>
                    </a:moveTo>
                    <a:lnTo>
                      <a:pt x="0" y="0"/>
                    </a:lnTo>
                    <a:lnTo>
                      <a:pt x="33" y="35"/>
                    </a:lnTo>
                    <a:close/>
                    <a:moveTo>
                      <a:pt x="0" y="35"/>
                    </a:moveTo>
                    <a:lnTo>
                      <a:pt x="33" y="0"/>
                    </a:lnTo>
                    <a:lnTo>
                      <a:pt x="0" y="35"/>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59" name="Freeform 32">
                <a:extLst>
                  <a:ext uri="{FF2B5EF4-FFF2-40B4-BE49-F238E27FC236}">
                    <a16:creationId xmlns:a16="http://schemas.microsoft.com/office/drawing/2014/main" id="{0952027B-87B5-3940-8E86-70F87EBC19EA}"/>
                  </a:ext>
                </a:extLst>
              </p:cNvPr>
              <p:cNvSpPr>
                <a:spLocks noEditPoints="1"/>
              </p:cNvSpPr>
              <p:nvPr/>
            </p:nvSpPr>
            <p:spPr bwMode="auto">
              <a:xfrm>
                <a:off x="1906507" y="1216776"/>
                <a:ext cx="34" cy="39"/>
              </a:xfrm>
              <a:custGeom>
                <a:avLst/>
                <a:gdLst>
                  <a:gd name="T0" fmla="*/ 34 w 34"/>
                  <a:gd name="T1" fmla="*/ 39 h 39"/>
                  <a:gd name="T2" fmla="*/ 0 w 34"/>
                  <a:gd name="T3" fmla="*/ 0 h 39"/>
                  <a:gd name="T4" fmla="*/ 34 w 34"/>
                  <a:gd name="T5" fmla="*/ 39 h 39"/>
                  <a:gd name="T6" fmla="*/ 0 w 34"/>
                  <a:gd name="T7" fmla="*/ 39 h 39"/>
                  <a:gd name="T8" fmla="*/ 34 w 34"/>
                  <a:gd name="T9" fmla="*/ 0 h 39"/>
                  <a:gd name="T10" fmla="*/ 0 w 34"/>
                  <a:gd name="T11" fmla="*/ 39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9">
                    <a:moveTo>
                      <a:pt x="34" y="39"/>
                    </a:moveTo>
                    <a:lnTo>
                      <a:pt x="0" y="0"/>
                    </a:lnTo>
                    <a:lnTo>
                      <a:pt x="34" y="39"/>
                    </a:lnTo>
                    <a:close/>
                    <a:moveTo>
                      <a:pt x="0" y="39"/>
                    </a:moveTo>
                    <a:lnTo>
                      <a:pt x="34" y="0"/>
                    </a:lnTo>
                    <a:lnTo>
                      <a:pt x="0" y="39"/>
                    </a:lnTo>
                    <a:close/>
                  </a:path>
                </a:pathLst>
              </a:custGeom>
              <a:solidFill>
                <a:srgbClr val="C0504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0" name="Freeform 36">
                <a:extLst>
                  <a:ext uri="{FF2B5EF4-FFF2-40B4-BE49-F238E27FC236}">
                    <a16:creationId xmlns:a16="http://schemas.microsoft.com/office/drawing/2014/main" id="{742738E2-910B-2F40-AC6C-07E4C00899DF}"/>
                  </a:ext>
                </a:extLst>
              </p:cNvPr>
              <p:cNvSpPr>
                <a:spLocks noEditPoints="1"/>
              </p:cNvSpPr>
              <p:nvPr/>
            </p:nvSpPr>
            <p:spPr bwMode="auto">
              <a:xfrm>
                <a:off x="1905678" y="1218254"/>
                <a:ext cx="34" cy="35"/>
              </a:xfrm>
              <a:custGeom>
                <a:avLst/>
                <a:gdLst>
                  <a:gd name="T0" fmla="*/ 34 w 34"/>
                  <a:gd name="T1" fmla="*/ 35 h 35"/>
                  <a:gd name="T2" fmla="*/ 0 w 34"/>
                  <a:gd name="T3" fmla="*/ 0 h 35"/>
                  <a:gd name="T4" fmla="*/ 34 w 34"/>
                  <a:gd name="T5" fmla="*/ 35 h 35"/>
                  <a:gd name="T6" fmla="*/ 0 w 34"/>
                  <a:gd name="T7" fmla="*/ 35 h 35"/>
                  <a:gd name="T8" fmla="*/ 34 w 34"/>
                  <a:gd name="T9" fmla="*/ 0 h 35"/>
                  <a:gd name="T10" fmla="*/ 0 w 34"/>
                  <a:gd name="T11" fmla="*/ 35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5">
                    <a:moveTo>
                      <a:pt x="34" y="35"/>
                    </a:moveTo>
                    <a:lnTo>
                      <a:pt x="0" y="0"/>
                    </a:lnTo>
                    <a:lnTo>
                      <a:pt x="34" y="35"/>
                    </a:lnTo>
                    <a:close/>
                    <a:moveTo>
                      <a:pt x="0" y="35"/>
                    </a:moveTo>
                    <a:lnTo>
                      <a:pt x="34" y="0"/>
                    </a:lnTo>
                    <a:lnTo>
                      <a:pt x="0" y="35"/>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1" name="Freeform 40">
                <a:extLst>
                  <a:ext uri="{FF2B5EF4-FFF2-40B4-BE49-F238E27FC236}">
                    <a16:creationId xmlns:a16="http://schemas.microsoft.com/office/drawing/2014/main" id="{CF2BDD06-1465-BD4E-A8A2-ABBF03694BD6}"/>
                  </a:ext>
                </a:extLst>
              </p:cNvPr>
              <p:cNvSpPr>
                <a:spLocks noEditPoints="1"/>
              </p:cNvSpPr>
              <p:nvPr/>
            </p:nvSpPr>
            <p:spPr bwMode="auto">
              <a:xfrm>
                <a:off x="1906070" y="1217712"/>
                <a:ext cx="34" cy="36"/>
              </a:xfrm>
              <a:custGeom>
                <a:avLst/>
                <a:gdLst>
                  <a:gd name="T0" fmla="*/ 34 w 34"/>
                  <a:gd name="T1" fmla="*/ 36 h 36"/>
                  <a:gd name="T2" fmla="*/ 0 w 34"/>
                  <a:gd name="T3" fmla="*/ 0 h 36"/>
                  <a:gd name="T4" fmla="*/ 34 w 34"/>
                  <a:gd name="T5" fmla="*/ 36 h 36"/>
                  <a:gd name="T6" fmla="*/ 0 w 34"/>
                  <a:gd name="T7" fmla="*/ 36 h 36"/>
                  <a:gd name="T8" fmla="*/ 34 w 34"/>
                  <a:gd name="T9" fmla="*/ 0 h 36"/>
                  <a:gd name="T10" fmla="*/ 0 w 34"/>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6">
                    <a:moveTo>
                      <a:pt x="34" y="36"/>
                    </a:moveTo>
                    <a:lnTo>
                      <a:pt x="0" y="0"/>
                    </a:lnTo>
                    <a:lnTo>
                      <a:pt x="34" y="36"/>
                    </a:lnTo>
                    <a:close/>
                    <a:moveTo>
                      <a:pt x="0" y="36"/>
                    </a:moveTo>
                    <a:lnTo>
                      <a:pt x="34" y="0"/>
                    </a:lnTo>
                    <a:lnTo>
                      <a:pt x="0" y="36"/>
                    </a:lnTo>
                    <a:close/>
                  </a:path>
                </a:pathLst>
              </a:custGeom>
              <a:solidFill>
                <a:srgbClr val="8064A2"/>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2" name="Freeform 44">
                <a:extLst>
                  <a:ext uri="{FF2B5EF4-FFF2-40B4-BE49-F238E27FC236}">
                    <a16:creationId xmlns:a16="http://schemas.microsoft.com/office/drawing/2014/main" id="{BCE20B64-E3FD-A344-B9CE-9DB559C4D0E8}"/>
                  </a:ext>
                </a:extLst>
              </p:cNvPr>
              <p:cNvSpPr>
                <a:spLocks noEditPoints="1"/>
              </p:cNvSpPr>
              <p:nvPr/>
            </p:nvSpPr>
            <p:spPr bwMode="auto">
              <a:xfrm>
                <a:off x="1905697" y="1218274"/>
                <a:ext cx="33" cy="35"/>
              </a:xfrm>
              <a:custGeom>
                <a:avLst/>
                <a:gdLst>
                  <a:gd name="T0" fmla="*/ 33 w 33"/>
                  <a:gd name="T1" fmla="*/ 35 h 35"/>
                  <a:gd name="T2" fmla="*/ 0 w 33"/>
                  <a:gd name="T3" fmla="*/ 0 h 35"/>
                  <a:gd name="T4" fmla="*/ 33 w 33"/>
                  <a:gd name="T5" fmla="*/ 35 h 35"/>
                  <a:gd name="T6" fmla="*/ 0 w 33"/>
                  <a:gd name="T7" fmla="*/ 35 h 35"/>
                  <a:gd name="T8" fmla="*/ 33 w 33"/>
                  <a:gd name="T9" fmla="*/ 0 h 35"/>
                  <a:gd name="T10" fmla="*/ 0 w 33"/>
                  <a:gd name="T11" fmla="*/ 35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5">
                    <a:moveTo>
                      <a:pt x="33" y="35"/>
                    </a:moveTo>
                    <a:lnTo>
                      <a:pt x="0" y="0"/>
                    </a:lnTo>
                    <a:lnTo>
                      <a:pt x="33" y="35"/>
                    </a:lnTo>
                    <a:close/>
                    <a:moveTo>
                      <a:pt x="0" y="35"/>
                    </a:moveTo>
                    <a:lnTo>
                      <a:pt x="33" y="0"/>
                    </a:lnTo>
                    <a:lnTo>
                      <a:pt x="0" y="35"/>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3" name="Freeform 48">
                <a:extLst>
                  <a:ext uri="{FF2B5EF4-FFF2-40B4-BE49-F238E27FC236}">
                    <a16:creationId xmlns:a16="http://schemas.microsoft.com/office/drawing/2014/main" id="{ED8A5CED-6789-A848-90FA-E53124AD1064}"/>
                  </a:ext>
                </a:extLst>
              </p:cNvPr>
              <p:cNvSpPr>
                <a:spLocks noEditPoints="1"/>
              </p:cNvSpPr>
              <p:nvPr/>
            </p:nvSpPr>
            <p:spPr bwMode="auto">
              <a:xfrm>
                <a:off x="1906070" y="1218060"/>
                <a:ext cx="38" cy="36"/>
              </a:xfrm>
              <a:custGeom>
                <a:avLst/>
                <a:gdLst>
                  <a:gd name="T0" fmla="*/ 38 w 38"/>
                  <a:gd name="T1" fmla="*/ 36 h 36"/>
                  <a:gd name="T2" fmla="*/ 0 w 38"/>
                  <a:gd name="T3" fmla="*/ 0 h 36"/>
                  <a:gd name="T4" fmla="*/ 38 w 38"/>
                  <a:gd name="T5" fmla="*/ 36 h 36"/>
                  <a:gd name="T6" fmla="*/ 0 w 38"/>
                  <a:gd name="T7" fmla="*/ 36 h 36"/>
                  <a:gd name="T8" fmla="*/ 38 w 38"/>
                  <a:gd name="T9" fmla="*/ 0 h 36"/>
                  <a:gd name="T10" fmla="*/ 0 w 38"/>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36">
                    <a:moveTo>
                      <a:pt x="38" y="36"/>
                    </a:moveTo>
                    <a:lnTo>
                      <a:pt x="0" y="0"/>
                    </a:lnTo>
                    <a:lnTo>
                      <a:pt x="38" y="36"/>
                    </a:lnTo>
                    <a:close/>
                    <a:moveTo>
                      <a:pt x="0" y="36"/>
                    </a:moveTo>
                    <a:lnTo>
                      <a:pt x="38" y="0"/>
                    </a:lnTo>
                    <a:lnTo>
                      <a:pt x="0" y="36"/>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4" name="Rectangle 45">
                <a:extLst>
                  <a:ext uri="{FF2B5EF4-FFF2-40B4-BE49-F238E27FC236}">
                    <a16:creationId xmlns:a16="http://schemas.microsoft.com/office/drawing/2014/main" id="{C7F99CAB-8F7B-5B45-B8E6-6CFB93CECAFC}"/>
                  </a:ext>
                </a:extLst>
              </p:cNvPr>
              <p:cNvSpPr>
                <a:spLocks noChangeArrowheads="1"/>
              </p:cNvSpPr>
              <p:nvPr/>
            </p:nvSpPr>
            <p:spPr bwMode="auto">
              <a:xfrm>
                <a:off x="1905346" y="1218375"/>
                <a:ext cx="9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0</a:t>
                </a:r>
                <a:endParaRPr lang="en-US" altLang="en-US" sz="2400"/>
              </a:p>
            </p:txBody>
          </p:sp>
          <p:sp>
            <p:nvSpPr>
              <p:cNvPr id="35865" name="Rectangle 46">
                <a:extLst>
                  <a:ext uri="{FF2B5EF4-FFF2-40B4-BE49-F238E27FC236}">
                    <a16:creationId xmlns:a16="http://schemas.microsoft.com/office/drawing/2014/main" id="{C366E72B-FC8A-B740-B9B0-E2121C38AEA0}"/>
                  </a:ext>
                </a:extLst>
              </p:cNvPr>
              <p:cNvSpPr>
                <a:spLocks noChangeArrowheads="1"/>
              </p:cNvSpPr>
              <p:nvPr/>
            </p:nvSpPr>
            <p:spPr bwMode="auto">
              <a:xfrm>
                <a:off x="1905231" y="1217978"/>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50</a:t>
                </a:r>
                <a:endParaRPr lang="en-US" altLang="en-US" sz="2400"/>
              </a:p>
            </p:txBody>
          </p:sp>
          <p:sp>
            <p:nvSpPr>
              <p:cNvPr id="35866" name="Rectangle 47">
                <a:extLst>
                  <a:ext uri="{FF2B5EF4-FFF2-40B4-BE49-F238E27FC236}">
                    <a16:creationId xmlns:a16="http://schemas.microsoft.com/office/drawing/2014/main" id="{D491EB06-531C-3448-9A95-A07449F9DE90}"/>
                  </a:ext>
                </a:extLst>
              </p:cNvPr>
              <p:cNvSpPr>
                <a:spLocks noChangeArrowheads="1"/>
              </p:cNvSpPr>
              <p:nvPr/>
            </p:nvSpPr>
            <p:spPr bwMode="auto">
              <a:xfrm>
                <a:off x="1905189" y="1217581"/>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100</a:t>
                </a:r>
                <a:endParaRPr lang="en-US" altLang="en-US" sz="2400"/>
              </a:p>
            </p:txBody>
          </p:sp>
          <p:sp>
            <p:nvSpPr>
              <p:cNvPr id="35867" name="Rectangle 48">
                <a:extLst>
                  <a:ext uri="{FF2B5EF4-FFF2-40B4-BE49-F238E27FC236}">
                    <a16:creationId xmlns:a16="http://schemas.microsoft.com/office/drawing/2014/main" id="{A76091C2-62D3-5F49-B378-FAF76D420B15}"/>
                  </a:ext>
                </a:extLst>
              </p:cNvPr>
              <p:cNvSpPr>
                <a:spLocks noChangeArrowheads="1"/>
              </p:cNvSpPr>
              <p:nvPr/>
            </p:nvSpPr>
            <p:spPr bwMode="auto">
              <a:xfrm>
                <a:off x="1905189" y="1217184"/>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150</a:t>
                </a:r>
                <a:endParaRPr lang="en-US" altLang="en-US" sz="2400"/>
              </a:p>
            </p:txBody>
          </p:sp>
          <p:sp>
            <p:nvSpPr>
              <p:cNvPr id="35868" name="Rectangle 49">
                <a:extLst>
                  <a:ext uri="{FF2B5EF4-FFF2-40B4-BE49-F238E27FC236}">
                    <a16:creationId xmlns:a16="http://schemas.microsoft.com/office/drawing/2014/main" id="{801A4AFE-A8A7-384A-ACC3-536C486325DA}"/>
                  </a:ext>
                </a:extLst>
              </p:cNvPr>
              <p:cNvSpPr>
                <a:spLocks noChangeArrowheads="1"/>
              </p:cNvSpPr>
              <p:nvPr/>
            </p:nvSpPr>
            <p:spPr bwMode="auto">
              <a:xfrm>
                <a:off x="1905189" y="1216786"/>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200</a:t>
                </a:r>
                <a:endParaRPr lang="en-US" altLang="en-US" sz="2400"/>
              </a:p>
            </p:txBody>
          </p:sp>
          <p:sp>
            <p:nvSpPr>
              <p:cNvPr id="35869" name="Rectangle 50">
                <a:extLst>
                  <a:ext uri="{FF2B5EF4-FFF2-40B4-BE49-F238E27FC236}">
                    <a16:creationId xmlns:a16="http://schemas.microsoft.com/office/drawing/2014/main" id="{C6156317-43FB-8B4E-913C-A2C18DD71E2B}"/>
                  </a:ext>
                </a:extLst>
              </p:cNvPr>
              <p:cNvSpPr>
                <a:spLocks noChangeArrowheads="1"/>
              </p:cNvSpPr>
              <p:nvPr/>
            </p:nvSpPr>
            <p:spPr bwMode="auto">
              <a:xfrm>
                <a:off x="1905189" y="1216389"/>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250</a:t>
                </a:r>
                <a:endParaRPr lang="en-US" altLang="en-US" sz="2400"/>
              </a:p>
            </p:txBody>
          </p:sp>
          <p:sp>
            <p:nvSpPr>
              <p:cNvPr id="35870" name="Rectangle 51">
                <a:extLst>
                  <a:ext uri="{FF2B5EF4-FFF2-40B4-BE49-F238E27FC236}">
                    <a16:creationId xmlns:a16="http://schemas.microsoft.com/office/drawing/2014/main" id="{B18ABCD9-D3B6-4742-9160-0DBB155999C7}"/>
                  </a:ext>
                </a:extLst>
              </p:cNvPr>
              <p:cNvSpPr>
                <a:spLocks noChangeArrowheads="1"/>
              </p:cNvSpPr>
              <p:nvPr/>
            </p:nvSpPr>
            <p:spPr bwMode="auto">
              <a:xfrm>
                <a:off x="1905189" y="1215992"/>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300</a:t>
                </a:r>
                <a:endParaRPr lang="en-US" altLang="en-US" sz="2400"/>
              </a:p>
            </p:txBody>
          </p:sp>
          <p:sp>
            <p:nvSpPr>
              <p:cNvPr id="35871" name="Rectangle 52">
                <a:extLst>
                  <a:ext uri="{FF2B5EF4-FFF2-40B4-BE49-F238E27FC236}">
                    <a16:creationId xmlns:a16="http://schemas.microsoft.com/office/drawing/2014/main" id="{864AAC64-D901-714A-9E40-EFBBE833CEFE}"/>
                  </a:ext>
                </a:extLst>
              </p:cNvPr>
              <p:cNvSpPr>
                <a:spLocks noChangeArrowheads="1"/>
              </p:cNvSpPr>
              <p:nvPr/>
            </p:nvSpPr>
            <p:spPr bwMode="auto">
              <a:xfrm>
                <a:off x="1905189" y="1215595"/>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350</a:t>
                </a:r>
                <a:endParaRPr lang="en-US" altLang="en-US" sz="2400"/>
              </a:p>
            </p:txBody>
          </p:sp>
          <p:sp>
            <p:nvSpPr>
              <p:cNvPr id="35872" name="Rectangle 53">
                <a:extLst>
                  <a:ext uri="{FF2B5EF4-FFF2-40B4-BE49-F238E27FC236}">
                    <a16:creationId xmlns:a16="http://schemas.microsoft.com/office/drawing/2014/main" id="{4778F6A7-18BA-8D4D-BA4F-037977758435}"/>
                  </a:ext>
                </a:extLst>
              </p:cNvPr>
              <p:cNvSpPr>
                <a:spLocks noChangeArrowheads="1"/>
              </p:cNvSpPr>
              <p:nvPr/>
            </p:nvSpPr>
            <p:spPr bwMode="auto">
              <a:xfrm>
                <a:off x="1905447" y="1218483"/>
                <a:ext cx="9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0</a:t>
                </a:r>
                <a:endParaRPr lang="en-US" altLang="en-US" sz="2400"/>
              </a:p>
            </p:txBody>
          </p:sp>
          <p:sp>
            <p:nvSpPr>
              <p:cNvPr id="35873" name="Rectangle 54">
                <a:extLst>
                  <a:ext uri="{FF2B5EF4-FFF2-40B4-BE49-F238E27FC236}">
                    <a16:creationId xmlns:a16="http://schemas.microsoft.com/office/drawing/2014/main" id="{F029883B-7863-E14A-8B1A-E46DBFE52E11}"/>
                  </a:ext>
                </a:extLst>
              </p:cNvPr>
              <p:cNvSpPr>
                <a:spLocks noChangeArrowheads="1"/>
              </p:cNvSpPr>
              <p:nvPr/>
            </p:nvSpPr>
            <p:spPr bwMode="auto">
              <a:xfrm>
                <a:off x="1905927" y="1218483"/>
                <a:ext cx="9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5</a:t>
                </a:r>
                <a:endParaRPr lang="en-US" altLang="en-US" sz="2400"/>
              </a:p>
            </p:txBody>
          </p:sp>
          <p:sp>
            <p:nvSpPr>
              <p:cNvPr id="35874" name="Rectangle 55">
                <a:extLst>
                  <a:ext uri="{FF2B5EF4-FFF2-40B4-BE49-F238E27FC236}">
                    <a16:creationId xmlns:a16="http://schemas.microsoft.com/office/drawing/2014/main" id="{42F2CE28-EE08-AB47-968F-8B6016EB2033}"/>
                  </a:ext>
                </a:extLst>
              </p:cNvPr>
              <p:cNvSpPr>
                <a:spLocks noChangeArrowheads="1"/>
              </p:cNvSpPr>
              <p:nvPr/>
            </p:nvSpPr>
            <p:spPr bwMode="auto">
              <a:xfrm>
                <a:off x="1906408"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10</a:t>
                </a:r>
                <a:endParaRPr lang="en-US" altLang="en-US" sz="2400"/>
              </a:p>
            </p:txBody>
          </p:sp>
          <p:sp>
            <p:nvSpPr>
              <p:cNvPr id="35875" name="Rectangle 56">
                <a:extLst>
                  <a:ext uri="{FF2B5EF4-FFF2-40B4-BE49-F238E27FC236}">
                    <a16:creationId xmlns:a16="http://schemas.microsoft.com/office/drawing/2014/main" id="{B5EB31AF-1B0C-5A4E-ABD7-36F41439B61E}"/>
                  </a:ext>
                </a:extLst>
              </p:cNvPr>
              <p:cNvSpPr>
                <a:spLocks noChangeArrowheads="1"/>
              </p:cNvSpPr>
              <p:nvPr/>
            </p:nvSpPr>
            <p:spPr bwMode="auto">
              <a:xfrm>
                <a:off x="1906896"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15</a:t>
                </a:r>
                <a:endParaRPr lang="en-US" altLang="en-US" sz="2400"/>
              </a:p>
            </p:txBody>
          </p:sp>
          <p:sp>
            <p:nvSpPr>
              <p:cNvPr id="35876" name="Rectangle 57">
                <a:extLst>
                  <a:ext uri="{FF2B5EF4-FFF2-40B4-BE49-F238E27FC236}">
                    <a16:creationId xmlns:a16="http://schemas.microsoft.com/office/drawing/2014/main" id="{19C970D2-4FE5-3049-B56E-54FD6EA8A9AE}"/>
                  </a:ext>
                </a:extLst>
              </p:cNvPr>
              <p:cNvSpPr>
                <a:spLocks noChangeArrowheads="1"/>
              </p:cNvSpPr>
              <p:nvPr/>
            </p:nvSpPr>
            <p:spPr bwMode="auto">
              <a:xfrm>
                <a:off x="1907408"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20</a:t>
                </a:r>
                <a:endParaRPr lang="en-US" altLang="en-US" sz="2400"/>
              </a:p>
            </p:txBody>
          </p:sp>
          <p:sp>
            <p:nvSpPr>
              <p:cNvPr id="35877" name="Rectangle 58">
                <a:extLst>
                  <a:ext uri="{FF2B5EF4-FFF2-40B4-BE49-F238E27FC236}">
                    <a16:creationId xmlns:a16="http://schemas.microsoft.com/office/drawing/2014/main" id="{83C310CF-1FFC-5442-A8BE-89E78FE63D7B}"/>
                  </a:ext>
                </a:extLst>
              </p:cNvPr>
              <p:cNvSpPr>
                <a:spLocks noChangeArrowheads="1"/>
              </p:cNvSpPr>
              <p:nvPr/>
            </p:nvSpPr>
            <p:spPr bwMode="auto">
              <a:xfrm>
                <a:off x="1907913"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dirty="0">
                    <a:solidFill>
                      <a:srgbClr val="000000"/>
                    </a:solidFill>
                  </a:rPr>
                  <a:t>25</a:t>
                </a:r>
                <a:endParaRPr lang="en-US" altLang="en-US" sz="2400" dirty="0"/>
              </a:p>
            </p:txBody>
          </p:sp>
          <p:sp>
            <p:nvSpPr>
              <p:cNvPr id="35878" name="Rectangle 59">
                <a:extLst>
                  <a:ext uri="{FF2B5EF4-FFF2-40B4-BE49-F238E27FC236}">
                    <a16:creationId xmlns:a16="http://schemas.microsoft.com/office/drawing/2014/main" id="{E0D222AD-16E2-D045-8A18-220163DACC96}"/>
                  </a:ext>
                </a:extLst>
              </p:cNvPr>
              <p:cNvSpPr>
                <a:spLocks noChangeArrowheads="1"/>
              </p:cNvSpPr>
              <p:nvPr/>
            </p:nvSpPr>
            <p:spPr bwMode="auto">
              <a:xfrm>
                <a:off x="1908418"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dirty="0">
                    <a:solidFill>
                      <a:srgbClr val="000000"/>
                    </a:solidFill>
                  </a:rPr>
                  <a:t>30</a:t>
                </a:r>
                <a:endParaRPr lang="en-US" altLang="en-US" sz="2400" dirty="0"/>
              </a:p>
            </p:txBody>
          </p:sp>
          <p:sp>
            <p:nvSpPr>
              <p:cNvPr id="35879" name="Rectangle 60">
                <a:extLst>
                  <a:ext uri="{FF2B5EF4-FFF2-40B4-BE49-F238E27FC236}">
                    <a16:creationId xmlns:a16="http://schemas.microsoft.com/office/drawing/2014/main" id="{7FE5944C-B663-6345-8557-49832589E34A}"/>
                  </a:ext>
                </a:extLst>
              </p:cNvPr>
              <p:cNvSpPr>
                <a:spLocks noChangeArrowheads="1"/>
              </p:cNvSpPr>
              <p:nvPr/>
            </p:nvSpPr>
            <p:spPr bwMode="auto">
              <a:xfrm>
                <a:off x="1908876"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35</a:t>
                </a:r>
                <a:endParaRPr lang="en-US" altLang="en-US" sz="2400"/>
              </a:p>
            </p:txBody>
          </p:sp>
          <p:sp>
            <p:nvSpPr>
              <p:cNvPr id="35880" name="Rectangle 61">
                <a:extLst>
                  <a:ext uri="{FF2B5EF4-FFF2-40B4-BE49-F238E27FC236}">
                    <a16:creationId xmlns:a16="http://schemas.microsoft.com/office/drawing/2014/main" id="{C04A98E0-5A9A-4B4E-A4E0-E7FDD13AAADC}"/>
                  </a:ext>
                </a:extLst>
              </p:cNvPr>
              <p:cNvSpPr>
                <a:spLocks noChangeArrowheads="1"/>
              </p:cNvSpPr>
              <p:nvPr/>
            </p:nvSpPr>
            <p:spPr bwMode="auto">
              <a:xfrm rot="-5400000">
                <a:off x="1902945" y="1216963"/>
                <a:ext cx="3627"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r>
                  <a:rPr lang="en-US" altLang="en-US" sz="1200">
                    <a:solidFill>
                      <a:srgbClr val="000000"/>
                    </a:solidFill>
                  </a:rPr>
                  <a:t>Per Capita Energy Consumption</a:t>
                </a:r>
              </a:p>
              <a:p>
                <a:pPr algn="ctr" eaLnBrk="1" hangingPunct="1">
                  <a:lnSpc>
                    <a:spcPct val="100000"/>
                  </a:lnSpc>
                  <a:spcBef>
                    <a:spcPct val="0"/>
                  </a:spcBef>
                  <a:buFontTx/>
                  <a:buNone/>
                </a:pPr>
                <a:r>
                  <a:rPr lang="en-US" altLang="en-US" sz="1200">
                    <a:solidFill>
                      <a:srgbClr val="000000"/>
                    </a:solidFill>
                  </a:rPr>
                  <a:t> [10</a:t>
                </a:r>
                <a:r>
                  <a:rPr lang="en-US" altLang="en-US" sz="1200" baseline="30000">
                    <a:solidFill>
                      <a:srgbClr val="000000"/>
                    </a:solidFill>
                  </a:rPr>
                  <a:t>9</a:t>
                </a:r>
                <a:r>
                  <a:rPr lang="en-US" altLang="en-US" sz="1200">
                    <a:solidFill>
                      <a:srgbClr val="000000"/>
                    </a:solidFill>
                  </a:rPr>
                  <a:t>J/person]</a:t>
                </a:r>
                <a:endParaRPr lang="en-US" altLang="en-US" sz="2400"/>
              </a:p>
            </p:txBody>
          </p:sp>
          <p:sp>
            <p:nvSpPr>
              <p:cNvPr id="35881" name="Rectangle 67">
                <a:extLst>
                  <a:ext uri="{FF2B5EF4-FFF2-40B4-BE49-F238E27FC236}">
                    <a16:creationId xmlns:a16="http://schemas.microsoft.com/office/drawing/2014/main" id="{0B238DDC-50CB-8A4E-BA71-FC1BD2CD5389}"/>
                  </a:ext>
                </a:extLst>
              </p:cNvPr>
              <p:cNvSpPr>
                <a:spLocks noChangeArrowheads="1"/>
              </p:cNvSpPr>
              <p:nvPr/>
            </p:nvSpPr>
            <p:spPr bwMode="auto">
              <a:xfrm>
                <a:off x="1904988" y="1218826"/>
                <a:ext cx="4294"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r>
                  <a:rPr lang="en-US" altLang="en-US" sz="1200" dirty="0">
                    <a:solidFill>
                      <a:srgbClr val="000000"/>
                    </a:solidFill>
                  </a:rPr>
                  <a:t>Per Capita Gross Domestic Product Based on Purchasing </a:t>
                </a:r>
              </a:p>
              <a:p>
                <a:pPr algn="ctr" eaLnBrk="1" hangingPunct="1">
                  <a:lnSpc>
                    <a:spcPct val="100000"/>
                  </a:lnSpc>
                  <a:spcBef>
                    <a:spcPct val="0"/>
                  </a:spcBef>
                  <a:buFontTx/>
                  <a:buNone/>
                </a:pPr>
                <a:r>
                  <a:rPr lang="en-US" altLang="en-US" sz="1200" dirty="0">
                    <a:solidFill>
                      <a:srgbClr val="000000"/>
                    </a:solidFill>
                  </a:rPr>
                  <a:t>Power Parity [Year 2000 constant thousands US$] </a:t>
                </a:r>
                <a:endParaRPr lang="en-US" altLang="en-US" sz="2400" dirty="0"/>
              </a:p>
            </p:txBody>
          </p:sp>
          <p:sp>
            <p:nvSpPr>
              <p:cNvPr id="35882" name="Rectangle 68">
                <a:extLst>
                  <a:ext uri="{FF2B5EF4-FFF2-40B4-BE49-F238E27FC236}">
                    <a16:creationId xmlns:a16="http://schemas.microsoft.com/office/drawing/2014/main" id="{F4763D30-1E92-504B-A961-59353899EDBF}"/>
                  </a:ext>
                </a:extLst>
              </p:cNvPr>
              <p:cNvSpPr>
                <a:spLocks noChangeArrowheads="1"/>
              </p:cNvSpPr>
              <p:nvPr/>
            </p:nvSpPr>
            <p:spPr bwMode="auto">
              <a:xfrm>
                <a:off x="1908265" y="1218618"/>
                <a:ext cx="5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a:t>
                </a:r>
                <a:endParaRPr lang="en-US" altLang="en-US" sz="2400"/>
              </a:p>
            </p:txBody>
          </p:sp>
          <p:sp>
            <p:nvSpPr>
              <p:cNvPr id="35883" name="Rectangle 70">
                <a:extLst>
                  <a:ext uri="{FF2B5EF4-FFF2-40B4-BE49-F238E27FC236}">
                    <a16:creationId xmlns:a16="http://schemas.microsoft.com/office/drawing/2014/main" id="{43E7EB3E-1D7B-F04B-B9D9-1855C00C226B}"/>
                  </a:ext>
                </a:extLst>
              </p:cNvPr>
              <p:cNvSpPr>
                <a:spLocks noChangeArrowheads="1"/>
              </p:cNvSpPr>
              <p:nvPr/>
            </p:nvSpPr>
            <p:spPr bwMode="auto">
              <a:xfrm>
                <a:off x="1908471" y="1218618"/>
                <a:ext cx="5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a:t>
                </a:r>
                <a:endParaRPr lang="en-US" altLang="en-US" sz="2400"/>
              </a:p>
            </p:txBody>
          </p:sp>
          <p:sp>
            <p:nvSpPr>
              <p:cNvPr id="35884" name="Rectangle 72">
                <a:extLst>
                  <a:ext uri="{FF2B5EF4-FFF2-40B4-BE49-F238E27FC236}">
                    <a16:creationId xmlns:a16="http://schemas.microsoft.com/office/drawing/2014/main" id="{15C1D494-1682-8C46-BF2C-10F4B121DB8D}"/>
                  </a:ext>
                </a:extLst>
              </p:cNvPr>
              <p:cNvSpPr>
                <a:spLocks noChangeArrowheads="1"/>
              </p:cNvSpPr>
              <p:nvPr/>
            </p:nvSpPr>
            <p:spPr bwMode="auto">
              <a:xfrm>
                <a:off x="1906742" y="1218795"/>
                <a:ext cx="0"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endParaRPr lang="en-US" altLang="en-US" sz="2400"/>
              </a:p>
            </p:txBody>
          </p:sp>
          <p:sp>
            <p:nvSpPr>
              <p:cNvPr id="35885" name="Rectangle 74">
                <a:extLst>
                  <a:ext uri="{FF2B5EF4-FFF2-40B4-BE49-F238E27FC236}">
                    <a16:creationId xmlns:a16="http://schemas.microsoft.com/office/drawing/2014/main" id="{3BC33CC3-6147-F846-ABCD-6A5ABD9828FB}"/>
                  </a:ext>
                </a:extLst>
              </p:cNvPr>
              <p:cNvSpPr>
                <a:spLocks noChangeArrowheads="1"/>
              </p:cNvSpPr>
              <p:nvPr/>
            </p:nvSpPr>
            <p:spPr bwMode="auto">
              <a:xfrm>
                <a:off x="1906296" y="1216879"/>
                <a:ext cx="0"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endParaRPr lang="en-US" altLang="en-US" sz="2400"/>
              </a:p>
            </p:txBody>
          </p:sp>
          <p:sp>
            <p:nvSpPr>
              <p:cNvPr id="35886" name="Rectangle 75">
                <a:extLst>
                  <a:ext uri="{FF2B5EF4-FFF2-40B4-BE49-F238E27FC236}">
                    <a16:creationId xmlns:a16="http://schemas.microsoft.com/office/drawing/2014/main" id="{5D6CFF62-526F-064E-B23F-03D2266E9D63}"/>
                  </a:ext>
                </a:extLst>
              </p:cNvPr>
              <p:cNvSpPr>
                <a:spLocks noChangeArrowheads="1"/>
              </p:cNvSpPr>
              <p:nvPr/>
            </p:nvSpPr>
            <p:spPr bwMode="auto">
              <a:xfrm>
                <a:off x="1905787" y="1218048"/>
                <a:ext cx="0"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endParaRPr lang="en-US" altLang="en-US" sz="2400"/>
              </a:p>
            </p:txBody>
          </p:sp>
        </p:grpSp>
        <p:sp>
          <p:nvSpPr>
            <p:cNvPr id="35848" name="Rectangle 28">
              <a:extLst>
                <a:ext uri="{FF2B5EF4-FFF2-40B4-BE49-F238E27FC236}">
                  <a16:creationId xmlns:a16="http://schemas.microsoft.com/office/drawing/2014/main" id="{9A415E85-1E13-DD4E-BC3C-D857AF22DB54}"/>
                </a:ext>
              </a:extLst>
            </p:cNvPr>
            <p:cNvSpPr>
              <a:spLocks noChangeArrowheads="1"/>
            </p:cNvSpPr>
            <p:nvPr/>
          </p:nvSpPr>
          <p:spPr bwMode="auto">
            <a:xfrm>
              <a:off x="6704477" y="2651670"/>
              <a:ext cx="259607" cy="216024"/>
            </a:xfrm>
            <a:prstGeom prst="rect">
              <a:avLst/>
            </a:prstGeom>
            <a:solidFill>
              <a:srgbClr val="C00000"/>
            </a:solidFill>
            <a:ln w="22225" algn="ctr">
              <a:solidFill>
                <a:srgbClr val="C00000"/>
              </a:solidFill>
              <a:round/>
              <a:headEnd/>
              <a:tailEnd/>
            </a:ln>
          </p:spPr>
          <p:txBody>
            <a:bodyPr wrap="none" lIns="121920" tIns="60960" rIns="121920" bIns="60960" anchor="ct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endParaRPr lang="en-GB" altLang="en-US" sz="2400">
                <a:solidFill>
                  <a:srgbClr val="FF0000"/>
                </a:solidFill>
              </a:endParaRPr>
            </a:p>
          </p:txBody>
        </p:sp>
        <p:cxnSp>
          <p:nvCxnSpPr>
            <p:cNvPr id="35849" name="Straight Arrow Connector 29">
              <a:extLst>
                <a:ext uri="{FF2B5EF4-FFF2-40B4-BE49-F238E27FC236}">
                  <a16:creationId xmlns:a16="http://schemas.microsoft.com/office/drawing/2014/main" id="{0097A3F8-04A2-0644-ADD9-866F0D1A925F}"/>
                </a:ext>
              </a:extLst>
            </p:cNvPr>
            <p:cNvCxnSpPr>
              <a:cxnSpLocks noChangeShapeType="1"/>
            </p:cNvCxnSpPr>
            <p:nvPr/>
          </p:nvCxnSpPr>
          <p:spPr bwMode="auto">
            <a:xfrm flipV="1">
              <a:off x="3785571" y="2867694"/>
              <a:ext cx="2855912" cy="2454399"/>
            </a:xfrm>
            <a:prstGeom prst="straightConnector1">
              <a:avLst/>
            </a:prstGeom>
            <a:noFill/>
            <a:ln w="2222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5843" name="Rectangle 2">
            <a:extLst>
              <a:ext uri="{FF2B5EF4-FFF2-40B4-BE49-F238E27FC236}">
                <a16:creationId xmlns:a16="http://schemas.microsoft.com/office/drawing/2014/main" id="{B8CE9AE5-0A7D-9D4C-9826-C959BB40DE04}"/>
              </a:ext>
            </a:extLst>
          </p:cNvPr>
          <p:cNvSpPr>
            <a:spLocks noChangeArrowheads="1"/>
          </p:cNvSpPr>
          <p:nvPr/>
        </p:nvSpPr>
        <p:spPr bwMode="auto">
          <a:xfrm>
            <a:off x="-439738" y="3173413"/>
            <a:ext cx="7932738"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GB" altLang="en-US">
              <a:latin typeface="Open Sans" panose="020B0606030504020204" pitchFamily="34" charset="0"/>
            </a:endParaRPr>
          </a:p>
        </p:txBody>
      </p:sp>
      <p:sp>
        <p:nvSpPr>
          <p:cNvPr id="35844" name="Google Shape;115;p16">
            <a:extLst>
              <a:ext uri="{FF2B5EF4-FFF2-40B4-BE49-F238E27FC236}">
                <a16:creationId xmlns:a16="http://schemas.microsoft.com/office/drawing/2014/main" id="{778129E4-8BA0-9E41-8AEC-E8FF65A1A2BF}"/>
              </a:ext>
            </a:extLst>
          </p:cNvPr>
          <p:cNvSpPr txBox="1">
            <a:spLocks noChangeArrowheads="1"/>
          </p:cNvSpPr>
          <p:nvPr/>
        </p:nvSpPr>
        <p:spPr bwMode="auto">
          <a:xfrm>
            <a:off x="887413" y="1636492"/>
            <a:ext cx="7269162"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nchor="t"/>
          <a:lstStyle>
            <a:lvl1pPr>
              <a:defRPr>
                <a:solidFill>
                  <a:schemeClr val="tx1"/>
                </a:solidFill>
                <a:latin typeface="Calibri" panose="020F0502020204030204" pitchFamily="34" charset="0"/>
              </a:defRPr>
            </a:lvl1pPr>
            <a:lvl2pPr marL="800100" indent="-3429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fontAlgn="ctr" hangingPunct="1">
              <a:spcBef>
                <a:spcPts val="500"/>
              </a:spcBef>
              <a:buClr>
                <a:srgbClr val="333333"/>
              </a:buClr>
              <a:buSzPts val="1600"/>
            </a:pPr>
            <a:r>
              <a:rPr lang="en-GB" altLang="en-US" sz="2000" dirty="0">
                <a:latin typeface="Open Sans"/>
                <a:ea typeface="Open Sans" panose="020B0606030504020204" pitchFamily="34" charset="0"/>
                <a:cs typeface="Open Sans" panose="020B0606030504020204" pitchFamily="34" charset="0"/>
              </a:rPr>
              <a:t>Economic growth is a driving force for energy demand</a:t>
            </a:r>
            <a:endParaRPr lang="en-GB" altLang="en-US" sz="2000" dirty="0">
              <a:latin typeface="Open Sans"/>
              <a:ea typeface="Open Sans" panose="020B0606030504020204" pitchFamily="34" charset="0"/>
              <a:cs typeface="Open Sans" panose="020B0606030504020204" pitchFamily="34" charset="0"/>
              <a:sym typeface="Calibri" panose="020F0502020204030204" pitchFamily="34" charset="0"/>
            </a:endParaRPr>
          </a:p>
          <a:p>
            <a:pPr eaLnBrk="1" fontAlgn="ctr" hangingPunct="1">
              <a:spcBef>
                <a:spcPts val="500"/>
              </a:spcBef>
              <a:buClr>
                <a:srgbClr val="333333"/>
              </a:buClr>
              <a:buSzPts val="1600"/>
            </a:pPr>
            <a:r>
              <a:rPr lang="en-GB" altLang="en-US" sz="2000" dirty="0">
                <a:latin typeface="Open Sans"/>
                <a:ea typeface="Open Sans" panose="020B0606030504020204" pitchFamily="34" charset="0"/>
                <a:cs typeface="Open Sans" panose="020B0606030504020204" pitchFamily="34" charset="0"/>
              </a:rPr>
              <a:t>Economic growth translates into…</a:t>
            </a:r>
          </a:p>
          <a:p>
            <a:pPr lvl="1" eaLnBrk="1" fontAlgn="ctr" hangingPunct="1">
              <a:spcBef>
                <a:spcPts val="500"/>
              </a:spcBef>
              <a:buClr>
                <a:srgbClr val="333333"/>
              </a:buClr>
              <a:buSzPts val="1600"/>
              <a:buFont typeface="Arial" panose="020B0604020202020204" pitchFamily="34" charset="0"/>
              <a:buChar char="•"/>
            </a:pPr>
            <a:r>
              <a:rPr lang="en-GB" altLang="en-US" sz="2000" dirty="0">
                <a:latin typeface="Open Sans"/>
                <a:ea typeface="Open Sans" panose="020B0606030504020204" pitchFamily="34" charset="0"/>
                <a:cs typeface="Open Sans" panose="020B0606030504020204" pitchFamily="34" charset="0"/>
              </a:rPr>
              <a:t>Increasing population</a:t>
            </a:r>
          </a:p>
          <a:p>
            <a:pPr lvl="1" eaLnBrk="1" fontAlgn="ctr" hangingPunct="1">
              <a:spcBef>
                <a:spcPts val="500"/>
              </a:spcBef>
              <a:buClr>
                <a:srgbClr val="333333"/>
              </a:buClr>
              <a:buSzPts val="1600"/>
              <a:buFont typeface="Arial" panose="020B0604020202020204" pitchFamily="34" charset="0"/>
              <a:buChar char="•"/>
            </a:pPr>
            <a:r>
              <a:rPr lang="en-GB" altLang="en-US" sz="2000" dirty="0">
                <a:latin typeface="Open Sans"/>
                <a:ea typeface="Open Sans" panose="020B0606030504020204" pitchFamily="34" charset="0"/>
                <a:cs typeface="Open Sans" panose="020B0606030504020204" pitchFamily="34" charset="0"/>
              </a:rPr>
              <a:t>Increasing per capita gross domestic product (GDP) </a:t>
            </a:r>
          </a:p>
          <a:p>
            <a:pPr lvl="1" eaLnBrk="1" fontAlgn="ctr" hangingPunct="1">
              <a:spcBef>
                <a:spcPts val="500"/>
              </a:spcBef>
              <a:buClr>
                <a:srgbClr val="333333"/>
              </a:buClr>
              <a:buSzPts val="1600"/>
              <a:buFont typeface="Arial" panose="020B0604020202020204" pitchFamily="34" charset="0"/>
              <a:buChar char="•"/>
            </a:pPr>
            <a:r>
              <a:rPr lang="en-GB" altLang="en-US" sz="2000" dirty="0">
                <a:latin typeface="Open Sans"/>
                <a:ea typeface="Open Sans" panose="020B0606030504020204" pitchFamily="34" charset="0"/>
                <a:cs typeface="Open Sans" panose="020B0606030504020204" pitchFamily="34" charset="0"/>
              </a:rPr>
              <a:t>Increasing per capita energy consumption</a:t>
            </a:r>
          </a:p>
          <a:p>
            <a:pPr eaLnBrk="1" fontAlgn="ctr" hangingPunct="1">
              <a:spcBef>
                <a:spcPts val="500"/>
              </a:spcBef>
              <a:buClr>
                <a:srgbClr val="333333"/>
              </a:buClr>
              <a:buSzPts val="1600"/>
            </a:pPr>
            <a:r>
              <a:rPr lang="en-GB" altLang="en-US" sz="2000" dirty="0">
                <a:latin typeface="Open Sans"/>
                <a:ea typeface="Open Sans" panose="020B0606030504020204" pitchFamily="34" charset="0"/>
                <a:cs typeface="Open Sans" panose="020B0606030504020204" pitchFamily="34" charset="0"/>
              </a:rPr>
              <a:t>… which drive energy demand</a:t>
            </a:r>
          </a:p>
        </p:txBody>
      </p:sp>
      <p:sp>
        <p:nvSpPr>
          <p:cNvPr id="35845" name="Slide Number Placeholder 5">
            <a:extLst>
              <a:ext uri="{FF2B5EF4-FFF2-40B4-BE49-F238E27FC236}">
                <a16:creationId xmlns:a16="http://schemas.microsoft.com/office/drawing/2014/main" id="{CB913C3C-FD4A-DD43-A16A-A23C4F56D527}"/>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fld id="{625777F6-A3AB-F247-9715-BF68028FFEC9}" type="slidenum">
              <a:rPr lang="en-US" alt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eaLnBrk="1" hangingPunct="1">
                <a:lnSpc>
                  <a:spcPct val="100000"/>
                </a:lnSpc>
                <a:spcBef>
                  <a:spcPct val="0"/>
                </a:spcBef>
                <a:buFontTx/>
                <a:buNone/>
              </a:pPr>
              <a:t>8</a:t>
            </a:fld>
            <a:endParaRPr lang="en-US" alt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48" name="Diagram 47">
            <a:extLst>
              <a:ext uri="{FF2B5EF4-FFF2-40B4-BE49-F238E27FC236}">
                <a16:creationId xmlns:a16="http://schemas.microsoft.com/office/drawing/2014/main" id="{37FDB294-E494-534C-B8AB-FB6D0DADF9AE}"/>
              </a:ext>
            </a:extLst>
          </p:cNvPr>
          <p:cNvGraphicFramePr/>
          <p:nvPr>
            <p:extLst>
              <p:ext uri="{D42A27DB-BD31-4B8C-83A1-F6EECF244321}">
                <p14:modId xmlns:p14="http://schemas.microsoft.com/office/powerpoint/2010/main" val="1683984083"/>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9" name="Oval 48">
            <a:extLst>
              <a:ext uri="{FF2B5EF4-FFF2-40B4-BE49-F238E27FC236}">
                <a16:creationId xmlns:a16="http://schemas.microsoft.com/office/drawing/2014/main" id="{1D8068AA-4E0F-EC4E-83AD-6435C8CF8EB1}"/>
              </a:ext>
            </a:extLst>
          </p:cNvPr>
          <p:cNvSpPr/>
          <p:nvPr/>
        </p:nvSpPr>
        <p:spPr>
          <a:xfrm>
            <a:off x="7144215" y="4485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8.mp3" descr="Track7_Lecture2_Slide8.mp3">
            <a:hlinkClick r:id="" action="ppaction://media"/>
            <a:extLst>
              <a:ext uri="{FF2B5EF4-FFF2-40B4-BE49-F238E27FC236}">
                <a16:creationId xmlns:a16="http://schemas.microsoft.com/office/drawing/2014/main" id="{50EF644F-F5A2-8346-A2C2-7216693C848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15580" y="514886"/>
            <a:ext cx="812800" cy="812800"/>
          </a:xfrm>
          <a:prstGeom prst="rect">
            <a:avLst/>
          </a:prstGeom>
        </p:spPr>
      </p:pic>
    </p:spTree>
    <p:extLst>
      <p:ext uri="{BB962C8B-B14F-4D97-AF65-F5344CB8AC3E}">
        <p14:creationId xmlns:p14="http://schemas.microsoft.com/office/powerpoint/2010/main" val="35889293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a:extLst>
              <a:ext uri="{FF2B5EF4-FFF2-40B4-BE49-F238E27FC236}">
                <a16:creationId xmlns:a16="http://schemas.microsoft.com/office/drawing/2014/main" id="{71C9375F-A436-4897-8748-905331E77D3A}"/>
              </a:ext>
            </a:extLst>
          </p:cNvPr>
          <p:cNvSpPr>
            <a:spLocks noChangeArrowheads="1"/>
          </p:cNvSpPr>
          <p:nvPr/>
        </p:nvSpPr>
        <p:spPr bwMode="auto">
          <a:xfrm>
            <a:off x="-439738" y="3173413"/>
            <a:ext cx="7932738"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GB" altLang="en-US">
              <a:latin typeface="Open Sans"/>
            </a:endParaRPr>
          </a:p>
        </p:txBody>
      </p:sp>
      <p:sp>
        <p:nvSpPr>
          <p:cNvPr id="37892" name="Google Shape;115;p16">
            <a:extLst>
              <a:ext uri="{FF2B5EF4-FFF2-40B4-BE49-F238E27FC236}">
                <a16:creationId xmlns:a16="http://schemas.microsoft.com/office/drawing/2014/main" id="{4ED2AB88-43E0-4229-95C4-CCF591876C65}"/>
              </a:ext>
            </a:extLst>
          </p:cNvPr>
          <p:cNvSpPr txBox="1">
            <a:spLocks noChangeArrowheads="1"/>
          </p:cNvSpPr>
          <p:nvPr/>
        </p:nvSpPr>
        <p:spPr bwMode="auto">
          <a:xfrm>
            <a:off x="4148592" y="1728788"/>
            <a:ext cx="4455477"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nchor="t"/>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800100" indent="-3429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eaLnBrk="1" fontAlgn="ctr" hangingPunct="1">
              <a:spcBef>
                <a:spcPts val="1000"/>
              </a:spcBef>
              <a:buClr>
                <a:srgbClr val="333333"/>
              </a:buClr>
              <a:buSzPts val="1600"/>
            </a:pPr>
            <a:r>
              <a:rPr lang="en-US" altLang="en-US" sz="2000" b="1" dirty="0">
                <a:solidFill>
                  <a:schemeClr val="accent5">
                    <a:lumMod val="60000"/>
                    <a:lumOff val="40000"/>
                  </a:schemeClr>
                </a:solidFill>
                <a:latin typeface="Open Sans"/>
                <a:ea typeface="+mn-lt"/>
                <a:cs typeface="+mn-lt"/>
              </a:rPr>
              <a:t>Economic Growth Scenarios</a:t>
            </a:r>
          </a:p>
          <a:p>
            <a:pPr>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Determine levels and patterns of growth</a:t>
            </a:r>
            <a:endParaRPr lang="en-US" dirty="0"/>
          </a:p>
          <a:p>
            <a:pPr lvl="3" eaLnBrk="1" fontAlgn="ctr" hangingPunct="1">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Economy</a:t>
            </a:r>
            <a:endParaRPr lang="en-US" altLang="en-US" sz="2000" dirty="0">
              <a:latin typeface="Open Sans"/>
              <a:ea typeface="Open Sans"/>
              <a:cs typeface="Open Sans"/>
            </a:endParaRPr>
          </a:p>
          <a:p>
            <a:pPr lvl="3" eaLnBrk="1" fontAlgn="ctr" hangingPunct="1">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Population</a:t>
            </a:r>
            <a:endParaRPr lang="en-US" altLang="en-US" sz="2000" dirty="0">
              <a:latin typeface="Open Sans"/>
              <a:ea typeface="Open Sans"/>
              <a:cs typeface="Open Sans"/>
            </a:endParaRPr>
          </a:p>
          <a:p>
            <a:pPr eaLnBrk="1" fontAlgn="ctr" hangingPunct="1">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Set growth goals and objectives</a:t>
            </a:r>
            <a:endParaRPr lang="en-US" altLang="en-US" sz="2000" dirty="0">
              <a:latin typeface="Open Sans"/>
              <a:ea typeface="Open Sans"/>
              <a:cs typeface="Open Sans"/>
            </a:endParaRPr>
          </a:p>
          <a:p>
            <a:pPr eaLnBrk="1" fontAlgn="ctr" hangingPunct="1">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Define a development policy</a:t>
            </a:r>
            <a:endParaRPr lang="en-US" altLang="en-US" sz="2000" dirty="0">
              <a:latin typeface="Open Sans"/>
              <a:ea typeface="Open Sans"/>
              <a:cs typeface="Open Sans"/>
            </a:endParaRPr>
          </a:p>
          <a:p>
            <a:pPr eaLnBrk="1" fontAlgn="ctr" hangingPunct="1">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Consider social and cultural issues affecting current and future energy systems</a:t>
            </a:r>
            <a:endParaRPr lang="en-US" altLang="en-US" sz="2000" dirty="0">
              <a:latin typeface="Open Sans"/>
              <a:ea typeface="Open Sans"/>
              <a:cs typeface="Open Sans"/>
            </a:endParaRPr>
          </a:p>
        </p:txBody>
      </p:sp>
      <p:pic>
        <p:nvPicPr>
          <p:cNvPr id="37904" name="Picture 66" descr="Graph">
            <a:extLst>
              <a:ext uri="{FF2B5EF4-FFF2-40B4-BE49-F238E27FC236}">
                <a16:creationId xmlns:a16="http://schemas.microsoft.com/office/drawing/2014/main" id="{D3662254-E0E7-41BD-AD8F-F5904DCEAF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9641" y="2931007"/>
            <a:ext cx="2796269" cy="202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2" name="Line 15">
            <a:extLst>
              <a:ext uri="{FF2B5EF4-FFF2-40B4-BE49-F238E27FC236}">
                <a16:creationId xmlns:a16="http://schemas.microsoft.com/office/drawing/2014/main" id="{3AD66425-EDA6-4305-89B2-4BB14CE0A288}"/>
              </a:ext>
            </a:extLst>
          </p:cNvPr>
          <p:cNvSpPr>
            <a:spLocks noChangeShapeType="1"/>
          </p:cNvSpPr>
          <p:nvPr/>
        </p:nvSpPr>
        <p:spPr bwMode="auto">
          <a:xfrm flipV="1">
            <a:off x="2452082" y="2956108"/>
            <a:ext cx="1381693" cy="80750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13" name="Text Box 16">
            <a:extLst>
              <a:ext uri="{FF2B5EF4-FFF2-40B4-BE49-F238E27FC236}">
                <a16:creationId xmlns:a16="http://schemas.microsoft.com/office/drawing/2014/main" id="{0DF9F23A-087C-4D4F-8916-401F06A229D2}"/>
              </a:ext>
            </a:extLst>
          </p:cNvPr>
          <p:cNvSpPr txBox="1">
            <a:spLocks noChangeArrowheads="1"/>
          </p:cNvSpPr>
          <p:nvPr/>
        </p:nvSpPr>
        <p:spPr bwMode="auto">
          <a:xfrm>
            <a:off x="3858973" y="2771775"/>
            <a:ext cx="142789" cy="3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50000"/>
              </a:spcBef>
              <a:buFontTx/>
              <a:buNone/>
            </a:pPr>
            <a:r>
              <a:rPr lang="en-GB" altLang="en-US" sz="1600" dirty="0">
                <a:solidFill>
                  <a:schemeClr val="accent1"/>
                </a:solidFill>
              </a:rPr>
              <a:t>A</a:t>
            </a:r>
          </a:p>
        </p:txBody>
      </p:sp>
      <p:sp>
        <p:nvSpPr>
          <p:cNvPr id="37910" name="Line 18">
            <a:extLst>
              <a:ext uri="{FF2B5EF4-FFF2-40B4-BE49-F238E27FC236}">
                <a16:creationId xmlns:a16="http://schemas.microsoft.com/office/drawing/2014/main" id="{DE7F7A3F-FE6F-4E02-B193-5F58992186CC}"/>
              </a:ext>
            </a:extLst>
          </p:cNvPr>
          <p:cNvSpPr>
            <a:spLocks noChangeShapeType="1"/>
          </p:cNvSpPr>
          <p:nvPr/>
        </p:nvSpPr>
        <p:spPr bwMode="auto">
          <a:xfrm flipV="1">
            <a:off x="2452082" y="3335218"/>
            <a:ext cx="1381693" cy="42836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11" name="Text Box 19">
            <a:extLst>
              <a:ext uri="{FF2B5EF4-FFF2-40B4-BE49-F238E27FC236}">
                <a16:creationId xmlns:a16="http://schemas.microsoft.com/office/drawing/2014/main" id="{890FBE24-FF86-461C-A260-700C5DED4B99}"/>
              </a:ext>
            </a:extLst>
          </p:cNvPr>
          <p:cNvSpPr txBox="1">
            <a:spLocks noChangeArrowheads="1"/>
          </p:cNvSpPr>
          <p:nvPr/>
        </p:nvSpPr>
        <p:spPr bwMode="auto">
          <a:xfrm>
            <a:off x="3873672" y="3134127"/>
            <a:ext cx="142789" cy="3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50000"/>
              </a:spcBef>
              <a:buFontTx/>
              <a:buNone/>
            </a:pPr>
            <a:r>
              <a:rPr lang="en-GB" altLang="en-US" sz="1600" dirty="0">
                <a:solidFill>
                  <a:schemeClr val="accent1"/>
                </a:solidFill>
              </a:rPr>
              <a:t>B</a:t>
            </a:r>
          </a:p>
        </p:txBody>
      </p:sp>
      <p:sp>
        <p:nvSpPr>
          <p:cNvPr id="37908" name="Line 21">
            <a:extLst>
              <a:ext uri="{FF2B5EF4-FFF2-40B4-BE49-F238E27FC236}">
                <a16:creationId xmlns:a16="http://schemas.microsoft.com/office/drawing/2014/main" id="{59AC1C14-735E-4FF0-B1C3-7CE1EE560AF4}"/>
              </a:ext>
            </a:extLst>
          </p:cNvPr>
          <p:cNvSpPr>
            <a:spLocks noChangeShapeType="1"/>
          </p:cNvSpPr>
          <p:nvPr/>
        </p:nvSpPr>
        <p:spPr bwMode="auto">
          <a:xfrm flipV="1">
            <a:off x="2452082" y="3624975"/>
            <a:ext cx="1381693" cy="142439"/>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9" name="Text Box 22">
            <a:extLst>
              <a:ext uri="{FF2B5EF4-FFF2-40B4-BE49-F238E27FC236}">
                <a16:creationId xmlns:a16="http://schemas.microsoft.com/office/drawing/2014/main" id="{0874FC84-5781-4394-86C1-027C75D90720}"/>
              </a:ext>
            </a:extLst>
          </p:cNvPr>
          <p:cNvSpPr txBox="1">
            <a:spLocks noChangeArrowheads="1"/>
          </p:cNvSpPr>
          <p:nvPr/>
        </p:nvSpPr>
        <p:spPr bwMode="auto">
          <a:xfrm>
            <a:off x="3873672" y="3460542"/>
            <a:ext cx="142789" cy="3382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50000"/>
              </a:spcBef>
              <a:buFontTx/>
              <a:buNone/>
            </a:pPr>
            <a:r>
              <a:rPr lang="en-GB" altLang="en-US" sz="1600" dirty="0">
                <a:solidFill>
                  <a:schemeClr val="accent1"/>
                </a:solidFill>
              </a:rPr>
              <a:t>C</a:t>
            </a:r>
          </a:p>
        </p:txBody>
      </p:sp>
      <p:sp>
        <p:nvSpPr>
          <p:cNvPr id="37894" name="Rectangle 38">
            <a:extLst>
              <a:ext uri="{FF2B5EF4-FFF2-40B4-BE49-F238E27FC236}">
                <a16:creationId xmlns:a16="http://schemas.microsoft.com/office/drawing/2014/main" id="{1B6F4995-F2FD-49B2-A5AA-B044486397BB}"/>
              </a:ext>
            </a:extLst>
          </p:cNvPr>
          <p:cNvSpPr>
            <a:spLocks noChangeArrowheads="1"/>
          </p:cNvSpPr>
          <p:nvPr/>
        </p:nvSpPr>
        <p:spPr bwMode="auto">
          <a:xfrm rot="16200000">
            <a:off x="67922" y="3631407"/>
            <a:ext cx="1279525"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600">
                <a:solidFill>
                  <a:srgbClr val="1A1A1A"/>
                </a:solidFill>
                <a:ea typeface="Arial Unicode MS" panose="020B0604020202020204" pitchFamily="34" charset="-128"/>
                <a:cs typeface="Arial Unicode MS" panose="020B0604020202020204" pitchFamily="34" charset="-128"/>
              </a:rPr>
              <a:t>GDP,</a:t>
            </a:r>
          </a:p>
          <a:p>
            <a:pPr algn="ctr" eaLnBrk="1" hangingPunct="1">
              <a:lnSpc>
                <a:spcPct val="100000"/>
              </a:lnSpc>
              <a:spcBef>
                <a:spcPct val="0"/>
              </a:spcBef>
              <a:buFontTx/>
              <a:buNone/>
            </a:pPr>
            <a:r>
              <a:rPr lang="en-US" altLang="en-US" sz="1600">
                <a:solidFill>
                  <a:srgbClr val="1A1A1A"/>
                </a:solidFill>
                <a:ea typeface="Arial Unicode MS" panose="020B0604020202020204" pitchFamily="34" charset="-128"/>
                <a:cs typeface="Arial Unicode MS" panose="020B0604020202020204" pitchFamily="34" charset="-128"/>
              </a:rPr>
              <a:t>Population</a:t>
            </a:r>
          </a:p>
        </p:txBody>
      </p:sp>
      <p:grpSp>
        <p:nvGrpSpPr>
          <p:cNvPr id="37895" name="Group 83">
            <a:extLst>
              <a:ext uri="{FF2B5EF4-FFF2-40B4-BE49-F238E27FC236}">
                <a16:creationId xmlns:a16="http://schemas.microsoft.com/office/drawing/2014/main" id="{C5DAA1F9-DC45-4CE1-A3F2-35B031317161}"/>
              </a:ext>
            </a:extLst>
          </p:cNvPr>
          <p:cNvGrpSpPr>
            <a:grpSpLocks/>
          </p:cNvGrpSpPr>
          <p:nvPr/>
        </p:nvGrpSpPr>
        <p:grpSpPr bwMode="auto">
          <a:xfrm>
            <a:off x="1043441" y="4969672"/>
            <a:ext cx="2908300" cy="803838"/>
            <a:chOff x="2686299" y="5105395"/>
            <a:chExt cx="1374" cy="380"/>
          </a:xfrm>
        </p:grpSpPr>
        <p:sp>
          <p:nvSpPr>
            <p:cNvPr id="37901" name="Rectangle 40">
              <a:extLst>
                <a:ext uri="{FF2B5EF4-FFF2-40B4-BE49-F238E27FC236}">
                  <a16:creationId xmlns:a16="http://schemas.microsoft.com/office/drawing/2014/main" id="{26BDCC33-68E9-4CC2-ABDC-88A0AED7E0C0}"/>
                </a:ext>
              </a:extLst>
            </p:cNvPr>
            <p:cNvSpPr>
              <a:spLocks noChangeArrowheads="1"/>
            </p:cNvSpPr>
            <p:nvPr/>
          </p:nvSpPr>
          <p:spPr bwMode="auto">
            <a:xfrm>
              <a:off x="2686762" y="5105602"/>
              <a:ext cx="33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600"/>
                <a:t>TIME</a:t>
              </a:r>
            </a:p>
          </p:txBody>
        </p:sp>
        <p:sp>
          <p:nvSpPr>
            <p:cNvPr id="37902" name="Rectangle 41">
              <a:extLst>
                <a:ext uri="{FF2B5EF4-FFF2-40B4-BE49-F238E27FC236}">
                  <a16:creationId xmlns:a16="http://schemas.microsoft.com/office/drawing/2014/main" id="{55D274A6-BFCD-4A3F-B588-846012C40F11}"/>
                </a:ext>
              </a:extLst>
            </p:cNvPr>
            <p:cNvSpPr>
              <a:spLocks noChangeArrowheads="1"/>
            </p:cNvSpPr>
            <p:nvPr/>
          </p:nvSpPr>
          <p:spPr bwMode="auto">
            <a:xfrm>
              <a:off x="2687129" y="5105395"/>
              <a:ext cx="544"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fontAlgn="ctr" hangingPunct="1">
                <a:buClr>
                  <a:srgbClr val="333333"/>
                </a:buClr>
                <a:buSzPts val="1600"/>
                <a:buFontTx/>
                <a:buNone/>
              </a:pPr>
              <a:r>
                <a:rPr lang="en-US" altLang="en-US" sz="1600"/>
                <a:t>Projected</a:t>
              </a:r>
            </a:p>
          </p:txBody>
        </p:sp>
        <p:sp>
          <p:nvSpPr>
            <p:cNvPr id="37903" name="Rectangle 42">
              <a:extLst>
                <a:ext uri="{FF2B5EF4-FFF2-40B4-BE49-F238E27FC236}">
                  <a16:creationId xmlns:a16="http://schemas.microsoft.com/office/drawing/2014/main" id="{A4E741C7-F9E4-457A-B35B-32F3614B4F62}"/>
                </a:ext>
              </a:extLst>
            </p:cNvPr>
            <p:cNvSpPr>
              <a:spLocks noChangeArrowheads="1"/>
            </p:cNvSpPr>
            <p:nvPr/>
          </p:nvSpPr>
          <p:spPr bwMode="auto">
            <a:xfrm>
              <a:off x="2686299" y="5105395"/>
              <a:ext cx="537"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fontAlgn="ctr" hangingPunct="1">
                <a:buClr>
                  <a:srgbClr val="333333"/>
                </a:buClr>
                <a:buSzPts val="1600"/>
                <a:buFontTx/>
                <a:buNone/>
              </a:pPr>
              <a:r>
                <a:rPr lang="en-US" altLang="en-US" sz="1600"/>
                <a:t>Historical</a:t>
              </a:r>
            </a:p>
          </p:txBody>
        </p:sp>
      </p:grpSp>
      <p:grpSp>
        <p:nvGrpSpPr>
          <p:cNvPr id="37896" name="Group 87">
            <a:extLst>
              <a:ext uri="{FF2B5EF4-FFF2-40B4-BE49-F238E27FC236}">
                <a16:creationId xmlns:a16="http://schemas.microsoft.com/office/drawing/2014/main" id="{DBC4D7E6-C9D2-4ABF-8B81-F79DC1A647FD}"/>
              </a:ext>
            </a:extLst>
          </p:cNvPr>
          <p:cNvGrpSpPr>
            <a:grpSpLocks/>
          </p:cNvGrpSpPr>
          <p:nvPr/>
        </p:nvGrpSpPr>
        <p:grpSpPr bwMode="auto">
          <a:xfrm>
            <a:off x="989820" y="2168764"/>
            <a:ext cx="3038475" cy="763690"/>
            <a:chOff x="6400431" y="2439260"/>
            <a:chExt cx="1435" cy="361"/>
          </a:xfrm>
        </p:grpSpPr>
        <p:sp>
          <p:nvSpPr>
            <p:cNvPr id="37899" name="Rectangle 44">
              <a:extLst>
                <a:ext uri="{FF2B5EF4-FFF2-40B4-BE49-F238E27FC236}">
                  <a16:creationId xmlns:a16="http://schemas.microsoft.com/office/drawing/2014/main" id="{9163F721-618A-475C-8459-055E0351080D}"/>
                </a:ext>
              </a:extLst>
            </p:cNvPr>
            <p:cNvSpPr>
              <a:spLocks noChangeArrowheads="1"/>
            </p:cNvSpPr>
            <p:nvPr/>
          </p:nvSpPr>
          <p:spPr bwMode="auto">
            <a:xfrm>
              <a:off x="6400431" y="2439260"/>
              <a:ext cx="143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fontAlgn="ctr" hangingPunct="1">
                <a:buClr>
                  <a:srgbClr val="333333"/>
                </a:buClr>
                <a:buSzPts val="1600"/>
                <a:buFontTx/>
                <a:buNone/>
              </a:pPr>
              <a:r>
                <a:rPr lang="en-US" altLang="en-US" sz="1600"/>
                <a:t>Scenarios can be used to address uncertainty</a:t>
              </a:r>
            </a:p>
          </p:txBody>
        </p:sp>
        <p:sp>
          <p:nvSpPr>
            <p:cNvPr id="37900" name="Freeform 12">
              <a:extLst>
                <a:ext uri="{FF2B5EF4-FFF2-40B4-BE49-F238E27FC236}">
                  <a16:creationId xmlns:a16="http://schemas.microsoft.com/office/drawing/2014/main" id="{AD5CB6AD-AEF2-4CB8-8403-4A9ECEEE4491}"/>
                </a:ext>
              </a:extLst>
            </p:cNvPr>
            <p:cNvSpPr>
              <a:spLocks/>
            </p:cNvSpPr>
            <p:nvPr/>
          </p:nvSpPr>
          <p:spPr bwMode="auto">
            <a:xfrm flipH="1" flipV="1">
              <a:off x="6401145" y="2439505"/>
              <a:ext cx="368" cy="116"/>
            </a:xfrm>
            <a:custGeom>
              <a:avLst/>
              <a:gdLst>
                <a:gd name="T0" fmla="*/ 0 w 648"/>
                <a:gd name="T1" fmla="*/ 0 h 486"/>
                <a:gd name="T2" fmla="*/ 106 w 648"/>
                <a:gd name="T3" fmla="*/ 111 h 486"/>
                <a:gd name="T4" fmla="*/ 118 w 648"/>
                <a:gd name="T5" fmla="*/ 62 h 486"/>
                <a:gd name="T6" fmla="*/ 187 w 648"/>
                <a:gd name="T7" fmla="*/ 107 h 4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8" h="486">
                  <a:moveTo>
                    <a:pt x="0" y="0"/>
                  </a:moveTo>
                  <a:cubicBezTo>
                    <a:pt x="61" y="74"/>
                    <a:pt x="296" y="402"/>
                    <a:pt x="365" y="444"/>
                  </a:cubicBezTo>
                  <a:cubicBezTo>
                    <a:pt x="434" y="486"/>
                    <a:pt x="364" y="251"/>
                    <a:pt x="411" y="249"/>
                  </a:cubicBezTo>
                  <a:cubicBezTo>
                    <a:pt x="458" y="247"/>
                    <a:pt x="599" y="392"/>
                    <a:pt x="648" y="429"/>
                  </a:cubicBezTo>
                </a:path>
              </a:pathLst>
            </a:custGeom>
            <a:noFill/>
            <a:ln w="19050" cmpd="sng">
              <a:solidFill>
                <a:schemeClr val="tx1"/>
              </a:solidFill>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897" name="Slide Number Placeholder 5">
            <a:extLst>
              <a:ext uri="{FF2B5EF4-FFF2-40B4-BE49-F238E27FC236}">
                <a16:creationId xmlns:a16="http://schemas.microsoft.com/office/drawing/2014/main" id="{3B958989-1485-48FE-99FE-006901C1460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C53464B3-FD56-40C9-8B39-9CDD36CB725A}"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9</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15846B69-7DC4-49B1-BBD4-36AEA407A97F}"/>
              </a:ext>
            </a:extLst>
          </p:cNvPr>
          <p:cNvSpPr txBox="1">
            <a:spLocks noChangeArrowheads="1"/>
          </p:cNvSpPr>
          <p:nvPr/>
        </p:nvSpPr>
        <p:spPr bwMode="auto">
          <a:xfrm>
            <a:off x="865094" y="405187"/>
            <a:ext cx="7386638"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2.2 - Economic Growth Analysis</a:t>
            </a:r>
            <a:endParaRPr lang="en-US" altLang="en-US">
              <a:latin typeface="Open Sans"/>
              <a:ea typeface="Open Sans"/>
              <a:cs typeface="Open Sans"/>
            </a:endParaRPr>
          </a:p>
        </p:txBody>
      </p:sp>
      <p:graphicFrame>
        <p:nvGraphicFramePr>
          <p:cNvPr id="26" name="Diagram 25">
            <a:extLst>
              <a:ext uri="{FF2B5EF4-FFF2-40B4-BE49-F238E27FC236}">
                <a16:creationId xmlns:a16="http://schemas.microsoft.com/office/drawing/2014/main" id="{C19A41A7-7F1F-7F4C-8F92-EDC56748A322}"/>
              </a:ext>
            </a:extLst>
          </p:cNvPr>
          <p:cNvGraphicFramePr/>
          <p:nvPr>
            <p:extLst>
              <p:ext uri="{D42A27DB-BD31-4B8C-83A1-F6EECF244321}">
                <p14:modId xmlns:p14="http://schemas.microsoft.com/office/powerpoint/2010/main" val="1940027317"/>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2" name="Oval 21">
            <a:extLst>
              <a:ext uri="{FF2B5EF4-FFF2-40B4-BE49-F238E27FC236}">
                <a16:creationId xmlns:a16="http://schemas.microsoft.com/office/drawing/2014/main" id="{D03E158B-112D-0846-87DD-6E0BE149222C}"/>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9.mp3" descr="Track7_Lecture2_Slide9.mp3">
            <a:hlinkClick r:id="" action="ppaction://media"/>
            <a:extLst>
              <a:ext uri="{FF2B5EF4-FFF2-40B4-BE49-F238E27FC236}">
                <a16:creationId xmlns:a16="http://schemas.microsoft.com/office/drawing/2014/main" id="{B7D12F17-522C-E64E-B53C-AAD4B61F167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204669" y="460821"/>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7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35b8b66e-5759-43c1-a138-f967a8bf5a20"/>
    <ds:schemaRef ds:uri="http://schemas.openxmlformats.org/package/2006/metadata/core-properties"/>
    <ds:schemaRef ds:uri="http://schemas.microsoft.com/office/2006/metadata/properties"/>
    <ds:schemaRef ds:uri="0b696a8a-ab1a-459b-a09e-44df7cbe9330"/>
    <ds:schemaRef ds:uri="http://purl.org/dc/dcmitype/"/>
    <ds:schemaRef ds:uri="http://purl.org/dc/elements/1.1/"/>
    <ds:schemaRef ds:uri="http://schemas.microsoft.com/office/2006/documentManagement/types"/>
    <ds:schemaRef ds:uri="http://www.w3.org/XML/1998/namespace"/>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3C3D6DAF-0028-4AEE-9121-0286BF5E3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437</TotalTime>
  <Words>6672</Words>
  <Application>Microsoft Macintosh PowerPoint</Application>
  <PresentationFormat>Widescreen</PresentationFormat>
  <Paragraphs>488</Paragraphs>
  <Slides>25</Slides>
  <Notes>24</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Open Sans</vt:lpstr>
      <vt:lpstr>Open Sans ExtraBold</vt:lpstr>
      <vt:lpstr>Office Theme</vt:lpstr>
      <vt:lpstr>PowerPoint Presentation</vt:lpstr>
      <vt:lpstr>Intended Learning Outcomes (ILOs)</vt:lpstr>
      <vt:lpstr>Lecture 2.1 - What is  energy system analysis</vt:lpstr>
      <vt:lpstr>PowerPoint Presentation</vt:lpstr>
      <vt:lpstr>PowerPoint Presentation</vt:lpstr>
      <vt:lpstr>PowerPoint Presentation</vt:lpstr>
      <vt:lpstr>PowerPoint Presentation</vt:lpstr>
      <vt:lpstr>Lecture 2.2 - Economic Growth Analysis</vt:lpstr>
      <vt:lpstr>PowerPoint Presentation</vt:lpstr>
      <vt:lpstr>PowerPoint Presentation</vt:lpstr>
      <vt:lpstr>PowerPoint Presentation</vt:lpstr>
      <vt:lpstr>PowerPoint Presentation</vt:lpstr>
      <vt:lpstr>References</vt:lpstr>
      <vt:lpstr>PowerPoint Presentation</vt:lpstr>
      <vt:lpstr>PowerPoint Presentation</vt:lpstr>
      <vt:lpstr>PowerPoint Presentation</vt:lpstr>
      <vt:lpstr>PowerPoint Presentation</vt:lpstr>
      <vt:lpstr>PowerPoint Presentation</vt:lpstr>
      <vt:lpstr>References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Sarel Greyling</cp:lastModifiedBy>
  <cp:revision>800</cp:revision>
  <dcterms:created xsi:type="dcterms:W3CDTF">2021-02-10T16:48:02Z</dcterms:created>
  <dcterms:modified xsi:type="dcterms:W3CDTF">2021-03-12T13:53:17Z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