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30"/>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Pam’s commentary: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“External assessors (EA) should be in close dialogue with the module team throughout the development of the module and should comment informally on the overall structure of the module as it is developed, as well as on drafts of module units or any other aspects of the teaching material.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EA has an essential role in the formal quality assurance procedures for the university. </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 </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EA produces two formal reports  - one during production between 6 and 9 months before first presentation of the module and one when the module is completed. The interim report is used as key evidence in deciding whether to proceed with presentation of the module as planned.”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p:txBody>
      </p:sp>
      <p:sp>
        <p:nvSpPr>
          <p:cNvPr id="163" name="Google Shape;1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38362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706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807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21530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5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200" name="Google Shape;2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5788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6" name="Google Shape;2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4834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dirty="0"/>
              <a:t>Also note here that those who have been in the course production workshop will have seen a presentation on an OER course called Open Research. This draws on/summarises some of those experiences.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err="1"/>
              <a:t>Schuwer</a:t>
            </a:r>
            <a:r>
              <a:rPr lang="en-GB" dirty="0"/>
              <a:t> et al refers to a comparison of OU Netherlands and the OU – </a:t>
            </a:r>
            <a:r>
              <a:rPr lang="en-GB" dirty="0" err="1"/>
              <a:t>OpenLearn</a:t>
            </a:r>
            <a:r>
              <a:rPr lang="en-GB" dirty="0"/>
              <a:t>. Need to check with original authors/negotiate etc. if reusing existing content. </a:t>
            </a:r>
            <a:endParaRPr dirty="0"/>
          </a:p>
          <a:p>
            <a:pPr marL="0" lvl="0" indent="0" algn="l" rtl="0">
              <a:lnSpc>
                <a:spcPct val="100000"/>
              </a:lnSpc>
              <a:spcBef>
                <a:spcPts val="0"/>
              </a:spcBef>
              <a:spcAft>
                <a:spcPts val="0"/>
              </a:spcAft>
              <a:buSzPts val="1400"/>
              <a:buNone/>
            </a:pPr>
            <a:endParaRPr dirty="0"/>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201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ToT volunteer perhaps from MUDE/YUDE or another 2018 cohort university to speak here. </a:t>
            </a:r>
            <a:endParaRPr/>
          </a:p>
        </p:txBody>
      </p:sp>
      <p:sp>
        <p:nvSpPr>
          <p:cNvPr id="221" name="Google Shape;2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041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27" name="Google Shape;2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68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4891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In this section we’re going to look at the main roles in OU course production but also in other courses </a:t>
            </a:r>
            <a:endParaRPr/>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449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Pam’s commentary (Note that I have added “OU” to the header for these slides to make clearer):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core team have a continuing role from start to finish of module production and into presentation (which is the topic for the next webinar in this series).</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Module Team Chair provides academic leadership and will also probably be an author on the module. They have overall responsibility for the work of the module team and for the development of quality teaching materials.</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Curriculum Manager provides the Faculty-based element of project management and day-to-day administration of the planning, production and presentation of module(s).</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Academic authors plan and write the module materials. Typically each academic has responsibility for one part (e.g. block or book) but they also have an important role in commenting on the work of their colleagues on the team.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To continue with the U116 example: these are the six main block books from U116. Each is divided into 2, 3 or 4 parts, authored by different team members. As an environment module, U116 is interdisciplinary and the module team had academic author members from several different departments within STEM Faculty and from Social Science faculty.</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 </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core team meet regularly (maybe monthly) during module production with other team members attending as needed at particular stages.” </a:t>
            </a:r>
            <a:endParaRPr dirty="0"/>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411634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sz="1200" b="0" i="0" u="none" strike="noStrike" cap="none" dirty="0">
                <a:solidFill>
                  <a:schemeClr val="dk1"/>
                </a:solidFill>
                <a:latin typeface="Calibri"/>
                <a:ea typeface="Calibri"/>
                <a:cs typeface="Calibri"/>
                <a:sym typeface="Calibri"/>
              </a:rPr>
              <a:t>Pam’s commentary (Note that I have added “OU” to the header for these slides to make clearer and added external and internal evaluators):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“Each of these people contribute at different times in module production and work in collaboration with the module team and with individual academic authors.</a:t>
            </a:r>
            <a:endParaRPr dirty="0"/>
          </a:p>
          <a:p>
            <a:pPr marL="457200" marR="0" lvl="0" indent="-228600" algn="l" rtl="0">
              <a:lnSpc>
                <a:spcPct val="100000"/>
              </a:lnSpc>
              <a:spcBef>
                <a:spcPts val="0"/>
              </a:spcBef>
              <a:spcAft>
                <a:spcPts val="0"/>
              </a:spcAft>
              <a:buSzPts val="1400"/>
              <a:buNone/>
            </a:pPr>
            <a:r>
              <a:rPr lang="en-GB" dirty="0">
                <a:latin typeface="Arial"/>
                <a:ea typeface="Arial"/>
                <a:cs typeface="Arial"/>
                <a:sym typeface="Arial"/>
              </a:rPr>
              <a:t>Learning</a:t>
            </a:r>
            <a:r>
              <a:rPr lang="en-GB" sz="1200" dirty="0">
                <a:solidFill>
                  <a:schemeClr val="dk1"/>
                </a:solidFill>
                <a:latin typeface="Arial"/>
                <a:ea typeface="Arial"/>
                <a:cs typeface="Arial"/>
                <a:sym typeface="Arial"/>
              </a:rPr>
              <a:t> Designer – helps module team at the planning stage with development of a variety of student activities and learning experiences. They advise the academics on what technical opportunities are available.</a:t>
            </a: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Library support staff – assist with specific student activities, finding resources e.g. readings.</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Graphic designer – prepares figures, maps, diagrams and other artwork, as specified by authors.</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Editor – reads the draft material written by the academics, suggests amendments, corrects grammar and spelling, checks numbering of sections, figures, cross-referencing within module, citations and references, etc.</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Interactive media developer – (software developer) develops online interactive student activities in collaboration with academic author</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AV producer – creates or commissions new AV material, or sources existing AV material, in collaboration with author.</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Project manager – co-ordinates and manages the production team (as opposed to academic team).</a:t>
            </a:r>
            <a:endParaRPr dirty="0"/>
          </a:p>
          <a:p>
            <a:pPr marL="457200" marR="0" lvl="0" indent="-228600" algn="l" rtl="0">
              <a:lnSpc>
                <a:spcPct val="100000"/>
              </a:lnSpc>
              <a:spcBef>
                <a:spcPts val="0"/>
              </a:spcBef>
              <a:spcAft>
                <a:spcPts val="0"/>
              </a:spcAft>
              <a:buSzPts val="1400"/>
              <a:buNone/>
            </a:pPr>
            <a:r>
              <a:rPr lang="en-GB" dirty="0"/>
              <a:t>Copyrights – apply for copyright clearance as needed</a:t>
            </a:r>
            <a:endParaRPr dirty="0"/>
          </a:p>
          <a:p>
            <a:pPr marL="457200" marR="0" lvl="0" indent="-228600" algn="l" rtl="0">
              <a:lnSpc>
                <a:spcPct val="100000"/>
              </a:lnSpc>
              <a:spcBef>
                <a:spcPts val="0"/>
              </a:spcBef>
              <a:spcAft>
                <a:spcPts val="0"/>
              </a:spcAft>
              <a:buSzPts val="1400"/>
              <a:buNone/>
            </a:pPr>
            <a:r>
              <a:rPr lang="en-GB" dirty="0"/>
              <a:t>Curriculum Assistant – provides administrative support” </a:t>
            </a:r>
            <a:endParaRPr dirty="0"/>
          </a:p>
        </p:txBody>
      </p:sp>
      <p:sp>
        <p:nvSpPr>
          <p:cNvPr id="252" name="Google Shape;25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208110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a:t>Here’s another set of roles for a slightly different course production process. </a:t>
            </a:r>
            <a:endParaRPr/>
          </a:p>
          <a:p>
            <a:pPr marL="457200" marR="0" lvl="0" indent="-228600" algn="l" rtl="0">
              <a:lnSpc>
                <a:spcPct val="100000"/>
              </a:lnSpc>
              <a:spcBef>
                <a:spcPts val="0"/>
              </a:spcBef>
              <a:spcAft>
                <a:spcPts val="0"/>
              </a:spcAft>
              <a:buSzPts val="1400"/>
              <a:buNone/>
            </a:pPr>
            <a:r>
              <a:rPr lang="en-GB"/>
              <a:t>Slide from Jon’s September 2018 presentation on UoL course production process </a:t>
            </a:r>
            <a:endParaRPr/>
          </a:p>
        </p:txBody>
      </p:sp>
      <p:sp>
        <p:nvSpPr>
          <p:cNvPr id="260" name="Google Shape;26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019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sz="1200"/>
              <a:t>Earlier today in the session </a:t>
            </a:r>
            <a:r>
              <a:rPr lang="en-GB" sz="1200" i="1"/>
              <a:t>How will Learning be Delivered? </a:t>
            </a:r>
            <a:r>
              <a:rPr lang="en-GB" sz="1200"/>
              <a:t>you started to consider student personas and different delivery methods for a course on the impact of water pollution on the biodiversity of a river. We’re now going to develop that plan further by considering the timeline for delivering the course, who is involved in production and what a plan for the course’s development looks like. </a:t>
            </a:r>
            <a:endParaRPr/>
          </a:p>
        </p:txBody>
      </p:sp>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401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274" name="Google Shape;27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360321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81" name="Google Shape;28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7395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289" name="Google Shape;28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213971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If you were at the September course production workshop and/or participated in Pam’s webinar recording on OU course production then some of this will be very familiar! Need to bring everyone up to speed though… </a:t>
            </a: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42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062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We are going to look at two examples of course production processes, one from the Open University UK and then we would like to hear from you, about how you produce courses at your institution. </a:t>
            </a: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850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228600" algn="l" rtl="0">
              <a:lnSpc>
                <a:spcPct val="107000"/>
              </a:lnSpc>
              <a:spcBef>
                <a:spcPts val="0"/>
              </a:spcBef>
              <a:spcAft>
                <a:spcPts val="800"/>
              </a:spcAft>
              <a:buSzPts val="1400"/>
              <a:buNone/>
            </a:pPr>
            <a:endParaRP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97150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01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a:t>Covered by the recording of Pam’s webinar – the difference between top down standards and bottom up reflection on own practice - how can we make it better for students? </a:t>
            </a: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399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What about quality?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Pam’s commentary: </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“During the writing and drafting stages of the schedule, reviewers have a vital role in quality assurance.</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Internal review is one of the benefits of a team approach to module production and results in better quality teaching materials. Authors may be too close to their own work and unable to be objective about their writing. Reviewers can help identify ways to improve the quality of teaching, for example by pointing out places where the meaning is not clear or consistent, suggesting examples, or proposing other improvements.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The process is shown on the slide. Again using U116 as an example, the process we had during production of U116 was at least two reviewers from within the module team and two other colleagues who were subject experts but not members of the core team.” </a:t>
            </a:r>
            <a:endParaRPr dirty="0"/>
          </a:p>
          <a:p>
            <a:pPr marL="457200" marR="0" lvl="0" indent="-22860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Review by other authors on the module team is very important because they know about their own parts of the module and can help make connections between parts. This will improve overall coherence of the module. They can also help to identify any possible areas of overlap or repetition so these can be avoided. </a:t>
            </a:r>
            <a:endParaRPr dirty="0"/>
          </a:p>
          <a:p>
            <a:pPr marL="457200" marR="0" lvl="0" indent="-228600" algn="l" rtl="0">
              <a:lnSpc>
                <a:spcPct val="100000"/>
              </a:lnSpc>
              <a:spcBef>
                <a:spcPts val="0"/>
              </a:spcBef>
              <a:spcAft>
                <a:spcPts val="0"/>
              </a:spcAft>
              <a:buSzPts val="1400"/>
              <a:buNone/>
            </a:pPr>
            <a:r>
              <a:rPr lang="en-GB" sz="1200" dirty="0">
                <a:solidFill>
                  <a:schemeClr val="dk1"/>
                </a:solidFill>
                <a:latin typeface="Arial"/>
                <a:ea typeface="Arial"/>
                <a:cs typeface="Arial"/>
                <a:sym typeface="Arial"/>
              </a:rPr>
              <a:t>If you are the author on the receiving end of review comments, you need to read them all, decide if you agree and then make appropriate changes.</a:t>
            </a: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dirty="0"/>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53049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6" name="Google Shape;26;p35"/>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35"/>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Google Shape;28;p35"/>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9" name="Google Shape;29;p35"/>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0" name="Google Shape;30;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6248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6"/>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3" name="Google Shape;33;p36"/>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4" name="Google Shape;34;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9677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5"/>
        <p:cNvGrpSpPr/>
        <p:nvPr/>
      </p:nvGrpSpPr>
      <p:grpSpPr>
        <a:xfrm>
          <a:off x="0" y="0"/>
          <a:ext cx="0" cy="0"/>
          <a:chOff x="0" y="0"/>
          <a:chExt cx="0" cy="0"/>
        </a:xfrm>
      </p:grpSpPr>
      <p:sp>
        <p:nvSpPr>
          <p:cNvPr id="36" name="Google Shape;36;p3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8620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sp>
        <p:nvSpPr>
          <p:cNvPr id="38" name="Google Shape;38;p3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8990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31"/>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8502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5"/>
        <p:cNvGrpSpPr/>
        <p:nvPr/>
      </p:nvGrpSpPr>
      <p:grpSpPr>
        <a:xfrm>
          <a:off x="0" y="0"/>
          <a:ext cx="0" cy="0"/>
          <a:chOff x="0" y="0"/>
          <a:chExt cx="0" cy="0"/>
        </a:xfrm>
      </p:grpSpPr>
      <p:sp>
        <p:nvSpPr>
          <p:cNvPr id="16" name="Google Shape;16;p33"/>
          <p:cNvSpPr txBox="1">
            <a:spLocks noGrp="1"/>
          </p:cNvSpPr>
          <p:nvPr>
            <p:ph type="sldNum" idx="12"/>
          </p:nvPr>
        </p:nvSpPr>
        <p:spPr>
          <a:xfrm>
            <a:off x="8628803" y="4707985"/>
            <a:ext cx="483731" cy="425951"/>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fld id="{00000000-1234-1234-1234-123412341234}" type="slidenum">
              <a:rPr lang="en-GB" smtClean="0"/>
              <a:pPr/>
              <a:t>‹#›</a:t>
            </a:fld>
            <a:endParaRPr lang="en-GB"/>
          </a:p>
        </p:txBody>
      </p:sp>
      <p:sp>
        <p:nvSpPr>
          <p:cNvPr id="17" name="Google Shape;17;p33"/>
          <p:cNvSpPr txBox="1">
            <a:spLocks noGrp="1"/>
          </p:cNvSpPr>
          <p:nvPr>
            <p:ph type="title"/>
          </p:nvPr>
        </p:nvSpPr>
        <p:spPr>
          <a:xfrm>
            <a:off x="441884" y="192484"/>
            <a:ext cx="5543645" cy="698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7714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0" name="Google Shape;20;p34"/>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4"/>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2" name="Google Shape;22;p34"/>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3" name="Google Shape;23;p3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3423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edu/openlearncreate/course/index.php?categoryid=364"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flickr.com/photos/the-open-university/1559286702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lickr.com/photos/cogdog/6476689463/in/faves-40959105@N0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www.rawpixel.com/image/414305/colleagues-giving-fist-bum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flickr.com/photos/madame_furie/284232504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open.edu/openlearncreate/course/index.php?categoryid=36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open.edu/openlearncreate/course/index.php?categoryid=364"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www.flickr.com/photos/henrybloomfield/1268081514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flickr.com/photos/bob_l_f/7534708504/in/photolist-ctPmkj-awYUua-29RNh-9aCK6w-dsYDhs-8CnwMR-cbP579-7CEaPt-oCJ18S-2BspK-acZjGR-Kq6bM-bUMq7A-bEn51G-23iZU2j-7ChJ7P-bFctyC-6R79fU-jeo2K-4Ydwts-W58YQr-4f6aqK-CQ5aq-G4oiKy-bzwVa2-pX8keW-ptTUvW-"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WhE3wsIb2nw"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oerknowledgecloud.org/sites/oerknowledgecloud.org/files/307800D6.pdf" TargetMode="External"/><Relationship Id="rId4" Type="http://schemas.openxmlformats.org/officeDocument/2006/relationships/hyperlink" Target="http://www.open.ac.uk/blogs/learning-desig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flickr.com/photos/jeremybrooks/233258194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s://www.flickr.com/photos/40959105@N00/31052206568/in/dateposted-public/" TargetMode="External"/><Relationship Id="rId4" Type="http://schemas.openxmlformats.org/officeDocument/2006/relationships/hyperlink" Target="https://www.flickr.com/photos/40959105@N00/44875351732/in/dateposted-publi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open.edu/openlearncreate/course/index.php?categoryid=364"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flickr.com/photos/gforsythe/1016458580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pen.edu/openlearncreate/course/index.php?categoryid=364"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Who are you working</a:t>
            </a:r>
            <a:br>
              <a:rPr lang="en-US" sz="4000" dirty="0">
                <a:solidFill>
                  <a:schemeClr val="bg1"/>
                </a:solidFill>
              </a:rPr>
            </a:br>
            <a:r>
              <a:rPr lang="en-US" sz="4000" dirty="0">
                <a:solidFill>
                  <a:schemeClr val="bg1"/>
                </a:solidFill>
              </a:rPr>
              <a:t>with? </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441884" y="281937"/>
            <a:ext cx="5543645" cy="560884"/>
          </a:xfrm>
          <a:prstGeom prst="rect">
            <a:avLst/>
          </a:prstGeom>
          <a:noFill/>
          <a:ln>
            <a:noFill/>
          </a:ln>
        </p:spPr>
        <p:txBody>
          <a:bodyPr spcFirstLastPara="1" wrap="square" lIns="68569" tIns="34275" rIns="68569" bIns="34275" anchor="t" anchorCtr="0">
            <a:noAutofit/>
          </a:bodyPr>
          <a:lstStyle/>
          <a:p>
            <a:r>
              <a:rPr lang="en-GB" sz="2475" b="1"/>
              <a:t>External Assessor</a:t>
            </a:r>
            <a:endParaRPr sz="2475" b="1"/>
          </a:p>
        </p:txBody>
      </p:sp>
      <p:sp>
        <p:nvSpPr>
          <p:cNvPr id="166" name="Google Shape;166;p11"/>
          <p:cNvSpPr/>
          <p:nvPr/>
        </p:nvSpPr>
        <p:spPr>
          <a:xfrm>
            <a:off x="441885" y="842820"/>
            <a:ext cx="7843612" cy="3713935"/>
          </a:xfrm>
          <a:prstGeom prst="rect">
            <a:avLst/>
          </a:prstGeom>
          <a:noFill/>
          <a:ln>
            <a:noFill/>
          </a:ln>
        </p:spPr>
        <p:txBody>
          <a:bodyPr spcFirstLastPara="1" wrap="square" lIns="68569" tIns="34275" rIns="68569" bIns="34275" anchor="t" anchorCtr="0">
            <a:spAutoFit/>
          </a:bodyPr>
          <a:lstStyle/>
          <a:p>
            <a:pPr>
              <a:lnSpc>
                <a:spcPct val="107000"/>
              </a:lnSpc>
            </a:pPr>
            <a:r>
              <a:rPr lang="en-GB" sz="1800">
                <a:solidFill>
                  <a:srgbClr val="000000"/>
                </a:solidFill>
                <a:latin typeface="Calibri"/>
                <a:ea typeface="Calibri"/>
                <a:cs typeface="Calibri"/>
                <a:sym typeface="Calibri"/>
              </a:rPr>
              <a:t>In the OU, each module has an </a:t>
            </a:r>
            <a:r>
              <a:rPr lang="en-GB" sz="1800" b="1">
                <a:solidFill>
                  <a:srgbClr val="000000"/>
                </a:solidFill>
                <a:latin typeface="Calibri"/>
                <a:ea typeface="Calibri"/>
                <a:cs typeface="Calibri"/>
                <a:sym typeface="Calibri"/>
              </a:rPr>
              <a:t>External Assessor </a:t>
            </a:r>
            <a:r>
              <a:rPr lang="en-GB" sz="1800">
                <a:solidFill>
                  <a:srgbClr val="000000"/>
                </a:solidFill>
                <a:latin typeface="Calibri"/>
                <a:ea typeface="Calibri"/>
                <a:cs typeface="Calibri"/>
                <a:sym typeface="Calibri"/>
              </a:rPr>
              <a:t>who is an experienced academic from another university.</a:t>
            </a:r>
            <a:endParaRPr sz="1013"/>
          </a:p>
          <a:p>
            <a:pPr marL="0" lvl="1">
              <a:lnSpc>
                <a:spcPct val="107000"/>
              </a:lnSpc>
              <a:spcBef>
                <a:spcPts val="600"/>
              </a:spcBef>
            </a:pPr>
            <a:r>
              <a:rPr lang="en-GB" sz="1800">
                <a:solidFill>
                  <a:srgbClr val="000000"/>
                </a:solidFill>
                <a:latin typeface="Calibri"/>
                <a:ea typeface="Calibri"/>
                <a:cs typeface="Calibri"/>
                <a:sym typeface="Calibri"/>
              </a:rPr>
              <a:t>‘External assessment is the process by which the University seeks an independent judgement on the balance, coverage and level of a module before it is first presented.’</a:t>
            </a:r>
            <a:endParaRPr sz="1013"/>
          </a:p>
          <a:p>
            <a:pPr>
              <a:lnSpc>
                <a:spcPct val="107000"/>
              </a:lnSpc>
              <a:spcBef>
                <a:spcPts val="600"/>
              </a:spcBef>
            </a:pPr>
            <a:r>
              <a:rPr lang="en-GB" sz="1800">
                <a:solidFill>
                  <a:srgbClr val="000000"/>
                </a:solidFill>
                <a:latin typeface="Calibri"/>
                <a:ea typeface="Calibri"/>
                <a:cs typeface="Calibri"/>
                <a:sym typeface="Calibri"/>
              </a:rPr>
              <a:t>The External Assessor :</a:t>
            </a:r>
            <a:endParaRPr sz="1013"/>
          </a:p>
          <a:p>
            <a:pPr marL="257175" indent="-257175">
              <a:lnSpc>
                <a:spcPct val="107000"/>
              </a:lnSpc>
              <a:spcBef>
                <a:spcPts val="600"/>
              </a:spcBef>
              <a:buClr>
                <a:srgbClr val="000000"/>
              </a:buClr>
              <a:buSzPts val="2400"/>
              <a:buFont typeface="Arial"/>
              <a:buChar char="•"/>
            </a:pPr>
            <a:r>
              <a:rPr lang="en-GB" sz="1800">
                <a:solidFill>
                  <a:srgbClr val="000000"/>
                </a:solidFill>
                <a:latin typeface="Calibri"/>
                <a:ea typeface="Calibri"/>
                <a:cs typeface="Calibri"/>
                <a:sym typeface="Calibri"/>
              </a:rPr>
              <a:t>comments on the overall structure of the module during its early development</a:t>
            </a:r>
            <a:endParaRPr sz="1013"/>
          </a:p>
          <a:p>
            <a:pPr marL="257175" indent="-257175">
              <a:lnSpc>
                <a:spcPct val="107000"/>
              </a:lnSpc>
              <a:spcBef>
                <a:spcPts val="600"/>
              </a:spcBef>
              <a:buClr>
                <a:srgbClr val="000000"/>
              </a:buClr>
              <a:buSzPts val="2400"/>
              <a:buFont typeface="Arial"/>
              <a:buChar char="•"/>
            </a:pPr>
            <a:r>
              <a:rPr lang="en-GB" sz="1800">
                <a:solidFill>
                  <a:srgbClr val="000000"/>
                </a:solidFill>
                <a:latin typeface="Calibri"/>
                <a:ea typeface="Calibri"/>
                <a:cs typeface="Calibri"/>
                <a:sym typeface="Calibri"/>
              </a:rPr>
              <a:t>reviews full drafts of all the material and provides a formal report that is used by the University as evidence in deciding whether to proceed with the module</a:t>
            </a:r>
            <a:endParaRPr sz="1013"/>
          </a:p>
          <a:p>
            <a:pPr marL="257175" indent="-257175">
              <a:lnSpc>
                <a:spcPct val="107000"/>
              </a:lnSpc>
              <a:spcBef>
                <a:spcPts val="600"/>
              </a:spcBef>
              <a:buClr>
                <a:srgbClr val="000000"/>
              </a:buClr>
              <a:buSzPts val="2400"/>
              <a:buFont typeface="Arial"/>
              <a:buChar char="•"/>
            </a:pPr>
            <a:r>
              <a:rPr lang="en-GB" sz="1800">
                <a:solidFill>
                  <a:srgbClr val="000000"/>
                </a:solidFill>
                <a:latin typeface="Calibri"/>
                <a:ea typeface="Calibri"/>
                <a:cs typeface="Calibri"/>
                <a:sym typeface="Calibri"/>
              </a:rPr>
              <a:t>provides a final report to confirm that they are satisfied with all aspects of the module, including assessment.</a:t>
            </a:r>
            <a:endParaRPr sz="1013"/>
          </a:p>
        </p:txBody>
      </p:sp>
      <p:sp>
        <p:nvSpPr>
          <p:cNvPr id="167" name="Google Shape;167;p11"/>
          <p:cNvSpPr txBox="1"/>
          <p:nvPr/>
        </p:nvSpPr>
        <p:spPr>
          <a:xfrm rot="-5400000">
            <a:off x="6454739" y="2408592"/>
            <a:ext cx="4686100"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These slides are  an amended vresion of slides originally from Pam Furniss’s webinar on OU Processes 1: Course Production which is available from the TIDE OpenLearn Create Collection: </a:t>
            </a:r>
            <a:r>
              <a:rPr lang="en-GB" sz="600" u="sng">
                <a:solidFill>
                  <a:srgbClr val="000000"/>
                </a:solidFill>
                <a:latin typeface="Arial"/>
                <a:ea typeface="Arial"/>
                <a:cs typeface="Arial"/>
                <a:sym typeface="Arial"/>
                <a:hlinkClick r:id="rId3"/>
              </a:rPr>
              <a:t>http://www.open.edu/openlearncreate/course/index.php?categoryid=364</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223311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p:nvPr/>
        </p:nvSpPr>
        <p:spPr>
          <a:xfrm>
            <a:off x="430486" y="191602"/>
            <a:ext cx="7596869" cy="1592744"/>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GB" sz="4125" b="1">
                <a:solidFill>
                  <a:schemeClr val="dk1"/>
                </a:solidFill>
                <a:latin typeface="Calibri"/>
                <a:ea typeface="Calibri"/>
                <a:cs typeface="Calibri"/>
                <a:sym typeface="Calibri"/>
              </a:rPr>
              <a:t>Course Production Process Example 2: The University of London and SOAS </a:t>
            </a:r>
            <a:endParaRPr sz="4125">
              <a:solidFill>
                <a:srgbClr val="000000"/>
              </a:solidFill>
              <a:latin typeface="Arial"/>
              <a:ea typeface="Arial"/>
              <a:cs typeface="Arial"/>
              <a:sym typeface="Arial"/>
            </a:endParaRPr>
          </a:p>
          <a:p>
            <a:pPr>
              <a:buClr>
                <a:srgbClr val="000000"/>
              </a:buClr>
              <a:buSzPts val="5500"/>
            </a:pPr>
            <a:endParaRPr sz="4125" b="1">
              <a:solidFill>
                <a:schemeClr val="dk1"/>
              </a:solidFill>
              <a:latin typeface="Calibri"/>
              <a:ea typeface="Calibri"/>
              <a:cs typeface="Calibri"/>
              <a:sym typeface="Calibri"/>
            </a:endParaRPr>
          </a:p>
        </p:txBody>
      </p:sp>
      <p:pic>
        <p:nvPicPr>
          <p:cNvPr id="173" name="Google Shape;173;p12"/>
          <p:cNvPicPr preferRelativeResize="0"/>
          <p:nvPr/>
        </p:nvPicPr>
        <p:blipFill rotWithShape="1">
          <a:blip r:embed="rId3">
            <a:alphaModFix/>
          </a:blip>
          <a:srcRect/>
          <a:stretch/>
        </p:blipFill>
        <p:spPr>
          <a:xfrm>
            <a:off x="4228920" y="2299762"/>
            <a:ext cx="4230038" cy="2379396"/>
          </a:xfrm>
          <a:prstGeom prst="rect">
            <a:avLst/>
          </a:prstGeom>
          <a:noFill/>
          <a:ln>
            <a:noFill/>
          </a:ln>
        </p:spPr>
      </p:pic>
      <p:sp>
        <p:nvSpPr>
          <p:cNvPr id="174" name="Google Shape;174;p12"/>
          <p:cNvSpPr txBox="1"/>
          <p:nvPr/>
        </p:nvSpPr>
        <p:spPr>
          <a:xfrm rot="-5400000">
            <a:off x="5047939" y="861031"/>
            <a:ext cx="7453859"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Picture credit: free-online-learning by The Open University is licensed CC BY-NC-ND 2.0 </a:t>
            </a:r>
            <a:endParaRPr sz="1013"/>
          </a:p>
          <a:p>
            <a:r>
              <a:rPr lang="en-GB" sz="600" u="sng">
                <a:solidFill>
                  <a:srgbClr val="000000"/>
                </a:solidFill>
                <a:latin typeface="Arial"/>
                <a:ea typeface="Arial"/>
                <a:cs typeface="Arial"/>
                <a:sym typeface="Arial"/>
                <a:hlinkClick r:id="rId4"/>
              </a:rPr>
              <a:t>https://www.flickr.com/photos/the-open-university/15592867029/</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124558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Overview</a:t>
            </a:r>
            <a:endParaRPr/>
          </a:p>
        </p:txBody>
      </p:sp>
      <p:sp>
        <p:nvSpPr>
          <p:cNvPr id="181" name="Google Shape;181;p13"/>
          <p:cNvSpPr txBox="1">
            <a:spLocks noGrp="1"/>
          </p:cNvSpPr>
          <p:nvPr>
            <p:ph type="body" idx="1"/>
          </p:nvPr>
        </p:nvSpPr>
        <p:spPr>
          <a:xfrm>
            <a:off x="400776" y="1104901"/>
            <a:ext cx="2886075" cy="3527822"/>
          </a:xfrm>
          <a:prstGeom prst="rect">
            <a:avLst/>
          </a:prstGeom>
          <a:noFill/>
          <a:ln>
            <a:noFill/>
          </a:ln>
        </p:spPr>
        <p:txBody>
          <a:bodyPr spcFirstLastPara="1" wrap="square" lIns="68569" tIns="68569" rIns="68569" bIns="68569" anchor="t" anchorCtr="0">
            <a:normAutofit/>
          </a:bodyPr>
          <a:lstStyle/>
          <a:p>
            <a:pPr>
              <a:lnSpc>
                <a:spcPct val="70000"/>
              </a:lnSpc>
            </a:pPr>
            <a:r>
              <a:rPr lang="en-GB" sz="1470"/>
              <a:t>Online Course Module introduced in 2004 as ICT4D</a:t>
            </a:r>
            <a:endParaRPr/>
          </a:p>
          <a:p>
            <a:pPr>
              <a:lnSpc>
                <a:spcPct val="70000"/>
              </a:lnSpc>
            </a:pPr>
            <a:r>
              <a:rPr lang="en-GB" sz="1470"/>
              <a:t>Major update every 5 years, minor updates every 2-3</a:t>
            </a:r>
            <a:endParaRPr/>
          </a:p>
          <a:p>
            <a:pPr>
              <a:lnSpc>
                <a:spcPct val="70000"/>
              </a:lnSpc>
            </a:pPr>
            <a:r>
              <a:rPr lang="en-GB" sz="1470"/>
              <a:t>For distance learning students based all around the world</a:t>
            </a:r>
            <a:endParaRPr/>
          </a:p>
          <a:p>
            <a:pPr>
              <a:lnSpc>
                <a:spcPct val="70000"/>
              </a:lnSpc>
            </a:pPr>
            <a:r>
              <a:rPr lang="en-GB" sz="1470"/>
              <a:t>Course material ‘study guide’ can be accessed online or downloaded. No face to face assessment</a:t>
            </a:r>
            <a:endParaRPr/>
          </a:p>
          <a:p>
            <a:pPr>
              <a:lnSpc>
                <a:spcPct val="70000"/>
              </a:lnSpc>
            </a:pPr>
            <a:r>
              <a:rPr lang="en-GB" sz="1470"/>
              <a:t>Written exams held in British Council centres.  Assignments count for 40%</a:t>
            </a:r>
            <a:endParaRPr/>
          </a:p>
          <a:p>
            <a:pPr>
              <a:lnSpc>
                <a:spcPct val="70000"/>
              </a:lnSpc>
            </a:pPr>
            <a:r>
              <a:rPr lang="en-GB" sz="1470"/>
              <a:t>Mix of key readings (provided) and further reading accessible via online library</a:t>
            </a:r>
            <a:endParaRPr/>
          </a:p>
          <a:p>
            <a:pPr indent="-171450">
              <a:lnSpc>
                <a:spcPct val="70000"/>
              </a:lnSpc>
              <a:buNone/>
            </a:pPr>
            <a:endParaRPr sz="1470"/>
          </a:p>
          <a:p>
            <a:pPr indent="-171450">
              <a:lnSpc>
                <a:spcPct val="70000"/>
              </a:lnSpc>
              <a:buNone/>
            </a:pPr>
            <a:endParaRPr sz="1470"/>
          </a:p>
        </p:txBody>
      </p:sp>
      <p:pic>
        <p:nvPicPr>
          <p:cNvPr id="182" name="Google Shape;182;p13"/>
          <p:cNvPicPr preferRelativeResize="0"/>
          <p:nvPr/>
        </p:nvPicPr>
        <p:blipFill rotWithShape="1">
          <a:blip r:embed="rId3">
            <a:alphaModFix/>
          </a:blip>
          <a:srcRect/>
          <a:stretch/>
        </p:blipFill>
        <p:spPr>
          <a:xfrm>
            <a:off x="3433454" y="352426"/>
            <a:ext cx="5228499" cy="4280297"/>
          </a:xfrm>
          <a:prstGeom prst="rect">
            <a:avLst/>
          </a:prstGeom>
          <a:noFill/>
          <a:ln>
            <a:noFill/>
          </a:ln>
        </p:spPr>
      </p:pic>
      <p:sp>
        <p:nvSpPr>
          <p:cNvPr id="183" name="Google Shape;183;p13"/>
          <p:cNvSpPr txBox="1"/>
          <p:nvPr/>
        </p:nvSpPr>
        <p:spPr>
          <a:xfrm rot="-5400000" flipH="1">
            <a:off x="6397621" y="2435627"/>
            <a:ext cx="4782581"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This slide originates from a presentation by Jon Gregson on UoL/SOAS course production which was presented during the 2-day course production workshop in September 2018</a:t>
            </a:r>
            <a:endParaRPr sz="1013"/>
          </a:p>
        </p:txBody>
      </p:sp>
    </p:spTree>
    <p:extLst>
      <p:ext uri="{BB962C8B-B14F-4D97-AF65-F5344CB8AC3E}">
        <p14:creationId xmlns:p14="http://schemas.microsoft.com/office/powerpoint/2010/main" val="185248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4"/>
          <p:cNvGraphicFramePr/>
          <p:nvPr/>
        </p:nvGraphicFramePr>
        <p:xfrm>
          <a:off x="12806" y="155258"/>
          <a:ext cx="8649149" cy="5018784"/>
        </p:xfrm>
        <a:graphic>
          <a:graphicData uri="http://schemas.openxmlformats.org/drawingml/2006/table">
            <a:tbl>
              <a:tblPr>
                <a:noFill/>
              </a:tblPr>
              <a:tblGrid>
                <a:gridCol w="1920150">
                  <a:extLst>
                    <a:ext uri="{9D8B030D-6E8A-4147-A177-3AD203B41FA5}">
                      <a16:colId xmlns:a16="http://schemas.microsoft.com/office/drawing/2014/main" val="20000"/>
                    </a:ext>
                  </a:extLst>
                </a:gridCol>
                <a:gridCol w="132075">
                  <a:extLst>
                    <a:ext uri="{9D8B030D-6E8A-4147-A177-3AD203B41FA5}">
                      <a16:colId xmlns:a16="http://schemas.microsoft.com/office/drawing/2014/main" val="20001"/>
                    </a:ext>
                  </a:extLst>
                </a:gridCol>
                <a:gridCol w="1649231">
                  <a:extLst>
                    <a:ext uri="{9D8B030D-6E8A-4147-A177-3AD203B41FA5}">
                      <a16:colId xmlns:a16="http://schemas.microsoft.com/office/drawing/2014/main" val="20002"/>
                    </a:ext>
                  </a:extLst>
                </a:gridCol>
                <a:gridCol w="1649231">
                  <a:extLst>
                    <a:ext uri="{9D8B030D-6E8A-4147-A177-3AD203B41FA5}">
                      <a16:colId xmlns:a16="http://schemas.microsoft.com/office/drawing/2014/main" val="20003"/>
                    </a:ext>
                  </a:extLst>
                </a:gridCol>
                <a:gridCol w="1649231">
                  <a:extLst>
                    <a:ext uri="{9D8B030D-6E8A-4147-A177-3AD203B41FA5}">
                      <a16:colId xmlns:a16="http://schemas.microsoft.com/office/drawing/2014/main" val="20004"/>
                    </a:ext>
                  </a:extLst>
                </a:gridCol>
                <a:gridCol w="1649231">
                  <a:extLst>
                    <a:ext uri="{9D8B030D-6E8A-4147-A177-3AD203B41FA5}">
                      <a16:colId xmlns:a16="http://schemas.microsoft.com/office/drawing/2014/main" val="20005"/>
                    </a:ext>
                  </a:extLst>
                </a:gridCol>
              </a:tblGrid>
              <a:tr h="414574">
                <a:tc gridSpan="6">
                  <a:txBody>
                    <a:bodyPr/>
                    <a:lstStyle/>
                    <a:p>
                      <a:pPr marL="0" marR="0" lvl="0" indent="0" algn="ctr" rtl="0">
                        <a:lnSpc>
                          <a:spcPct val="100000"/>
                        </a:lnSpc>
                        <a:spcBef>
                          <a:spcPts val="0"/>
                        </a:spcBef>
                        <a:spcAft>
                          <a:spcPts val="0"/>
                        </a:spcAft>
                        <a:buNone/>
                      </a:pPr>
                      <a:r>
                        <a:rPr lang="en-GB" sz="1400" b="1" u="none" strike="noStrike" cap="none">
                          <a:solidFill>
                            <a:srgbClr val="C00000"/>
                          </a:solidFill>
                        </a:rPr>
                        <a:t>Indicative Course Production Timeline - Roles and Activities</a:t>
                      </a:r>
                      <a:endParaRPr sz="1400"/>
                    </a:p>
                    <a:p>
                      <a:pPr marL="0" marR="0" lvl="0" indent="0" algn="ctr" rtl="0">
                        <a:lnSpc>
                          <a:spcPct val="100000"/>
                        </a:lnSpc>
                        <a:spcBef>
                          <a:spcPts val="0"/>
                        </a:spcBef>
                        <a:spcAft>
                          <a:spcPts val="0"/>
                        </a:spcAft>
                        <a:buNone/>
                      </a:pPr>
                      <a:r>
                        <a:rPr lang="en-GB" sz="1400" b="1" u="none" strike="noStrike" cap="none">
                          <a:solidFill>
                            <a:srgbClr val="C00000"/>
                          </a:solidFill>
                        </a:rPr>
                        <a:t>Example from University of London SOAS CeDEP Distance Learning Course</a:t>
                      </a:r>
                      <a:endParaRPr sz="1400" b="1" i="0" u="none" strike="noStrike" cap="none">
                        <a:solidFill>
                          <a:srgbClr val="C00000"/>
                        </a:solidFill>
                        <a:latin typeface="Calibri"/>
                        <a:ea typeface="Calibri"/>
                        <a:cs typeface="Calibri"/>
                        <a:sym typeface="Calibri"/>
                      </a:endParaRPr>
                    </a:p>
                  </a:txBody>
                  <a:tcPr marL="3094" marR="3094" marT="30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3114">
                <a:tc>
                  <a:txBody>
                    <a:bodyPr/>
                    <a:lstStyle/>
                    <a:p>
                      <a:pPr marL="0" marR="0" lvl="0" indent="0" algn="l" rtl="0">
                        <a:lnSpc>
                          <a:spcPct val="100000"/>
                        </a:lnSpc>
                        <a:spcBef>
                          <a:spcPts val="0"/>
                        </a:spcBef>
                        <a:spcAft>
                          <a:spcPts val="0"/>
                        </a:spcAft>
                        <a:buNone/>
                      </a:pPr>
                      <a:endParaRPr sz="1100" b="1"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1100" b="1"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extLst>
                  <a:ext uri="{0D108BD9-81ED-4DB2-BD59-A6C34878D82A}">
                    <a16:rowId xmlns:a16="http://schemas.microsoft.com/office/drawing/2014/main" val="10001"/>
                  </a:ext>
                </a:extLst>
              </a:tr>
              <a:tr h="163114">
                <a:tc>
                  <a:txBody>
                    <a:bodyPr/>
                    <a:lstStyle/>
                    <a:p>
                      <a:pPr marL="0" marR="0" lvl="0" indent="0" algn="r" rtl="0">
                        <a:lnSpc>
                          <a:spcPct val="100000"/>
                        </a:lnSpc>
                        <a:spcBef>
                          <a:spcPts val="0"/>
                        </a:spcBef>
                        <a:spcAft>
                          <a:spcPts val="0"/>
                        </a:spcAft>
                        <a:buNone/>
                      </a:pPr>
                      <a:r>
                        <a:rPr lang="en-GB" sz="1100" b="1" u="sng" strike="noStrike" cap="none">
                          <a:solidFill>
                            <a:srgbClr val="7030A0"/>
                          </a:solidFill>
                        </a:rPr>
                        <a:t>Roles</a:t>
                      </a:r>
                      <a:endParaRPr sz="1100" b="1" i="0" u="sng" strike="noStrike" cap="none">
                        <a:solidFill>
                          <a:srgbClr val="7030A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100" b="1" i="0" u="sng" strike="noStrike" cap="none">
                        <a:solidFill>
                          <a:srgbClr val="7030A0"/>
                        </a:solidFill>
                        <a:latin typeface="Calibri"/>
                        <a:ea typeface="Calibri"/>
                        <a:cs typeface="Calibri"/>
                        <a:sym typeface="Calibri"/>
                      </a:endParaRPr>
                    </a:p>
                  </a:txBody>
                  <a:tcPr marL="3094" marR="3094" marT="3094" marB="0" anchor="b"/>
                </a:tc>
                <a:tc gridSpan="4">
                  <a:txBody>
                    <a:bodyPr/>
                    <a:lstStyle/>
                    <a:p>
                      <a:pPr marL="0" marR="0" lvl="0" indent="0" algn="ctr" rtl="0">
                        <a:lnSpc>
                          <a:spcPct val="100000"/>
                        </a:lnSpc>
                        <a:spcBef>
                          <a:spcPts val="0"/>
                        </a:spcBef>
                        <a:spcAft>
                          <a:spcPts val="0"/>
                        </a:spcAft>
                        <a:buNone/>
                      </a:pPr>
                      <a:r>
                        <a:rPr lang="en-GB" sz="1100" b="1" u="none" strike="noStrike" cap="none">
                          <a:solidFill>
                            <a:srgbClr val="7030A0"/>
                          </a:solidFill>
                        </a:rPr>
                        <a:t>DEVELOPMENT PHASE - YEAR 1</a:t>
                      </a:r>
                      <a:endParaRPr sz="1100" b="1" i="0" u="none" strike="noStrike" cap="none">
                        <a:solidFill>
                          <a:srgbClr val="7030A0"/>
                        </a:solidFill>
                        <a:latin typeface="Calibri"/>
                        <a:ea typeface="Calibri"/>
                        <a:cs typeface="Calibri"/>
                        <a:sym typeface="Calibri"/>
                      </a:endParaRPr>
                    </a:p>
                  </a:txBody>
                  <a:tcPr marL="3094" marR="3094" marT="309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1544">
                <a:tc>
                  <a:txBody>
                    <a:bodyPr/>
                    <a:lstStyle/>
                    <a:p>
                      <a:pPr marL="0" marR="0" lvl="0" indent="0" algn="l" rtl="0">
                        <a:lnSpc>
                          <a:spcPct val="100000"/>
                        </a:lnSpc>
                        <a:spcBef>
                          <a:spcPts val="0"/>
                        </a:spcBef>
                        <a:spcAft>
                          <a:spcPts val="0"/>
                        </a:spcAft>
                        <a:buNone/>
                      </a:pPr>
                      <a:endParaRPr sz="800" b="1" i="0" u="none" strike="noStrike" cap="none">
                        <a:solidFill>
                          <a:srgbClr val="7030A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1" i="0" u="none" strike="noStrike" cap="none">
                        <a:solidFill>
                          <a:srgbClr val="7030A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rPr>
                        <a:t>QTR1</a:t>
                      </a:r>
                      <a:endParaRPr sz="900" b="1" i="1" u="none" strike="noStrike" cap="none">
                        <a:solidFill>
                          <a:srgbClr val="7030A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rPr>
                        <a:t>QTR2</a:t>
                      </a:r>
                      <a:endParaRPr sz="900" b="1" i="1" u="none" strike="noStrike" cap="none">
                        <a:solidFill>
                          <a:srgbClr val="7030A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rPr>
                        <a:t>QTR3</a:t>
                      </a:r>
                      <a:endParaRPr sz="900" b="1" i="1" u="none" strike="noStrike" cap="none">
                        <a:solidFill>
                          <a:srgbClr val="7030A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rPr>
                        <a:t>QTR4</a:t>
                      </a:r>
                      <a:endParaRPr sz="900" b="1" i="1" u="none" strike="noStrike" cap="none">
                        <a:solidFill>
                          <a:srgbClr val="7030A0"/>
                        </a:solidFill>
                        <a:latin typeface="Calibri"/>
                        <a:ea typeface="Calibri"/>
                        <a:cs typeface="Calibri"/>
                        <a:sym typeface="Calibri"/>
                      </a:endParaRPr>
                    </a:p>
                  </a:txBody>
                  <a:tcPr marL="3094" marR="3094" marT="3094" marB="0" anchor="b"/>
                </a:tc>
                <a:extLst>
                  <a:ext uri="{0D108BD9-81ED-4DB2-BD59-A6C34878D82A}">
                    <a16:rowId xmlns:a16="http://schemas.microsoft.com/office/drawing/2014/main" val="10003"/>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Academics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Outline idea for course</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Curriculum Outline</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Agree main material for initial modules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4"/>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Marketing</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Market research</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Assessment of demand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5"/>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Head of Dept / Distance Education</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Business Case</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Curriculum approval</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6"/>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University Authority for Business Development</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Approval and funding</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7"/>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Authors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Commissioned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8"/>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Instructional Designers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Design outline for course</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9"/>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Learning Technologists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0"/>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Production team and experts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1"/>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Quality assurance</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2"/>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Registrars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3"/>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Tutors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4"/>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Examiners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5"/>
                  </a:ext>
                </a:extLst>
              </a:tr>
              <a:tr h="185974">
                <a:tc>
                  <a:txBody>
                    <a:bodyPr/>
                    <a:lstStyle/>
                    <a:p>
                      <a:pPr marL="0" marR="0" lvl="0" indent="0" algn="r" rtl="0">
                        <a:lnSpc>
                          <a:spcPct val="100000"/>
                        </a:lnSpc>
                        <a:spcBef>
                          <a:spcPts val="0"/>
                        </a:spcBef>
                        <a:spcAft>
                          <a:spcPts val="0"/>
                        </a:spcAft>
                        <a:buNone/>
                      </a:pP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6"/>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Other Steps (please add):</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7"/>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rPr>
                        <a:t>Translators</a:t>
                      </a:r>
                      <a:endParaRPr sz="1200" b="0" i="0" u="none" strike="noStrike" cap="none">
                        <a:solidFill>
                          <a:srgbClr val="833C0B"/>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8"/>
                  </a:ext>
                </a:extLst>
              </a:tr>
              <a:tr h="185974">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9"/>
                  </a:ext>
                </a:extLst>
              </a:tr>
              <a:tr h="185974">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extLst>
                  <a:ext uri="{0D108BD9-81ED-4DB2-BD59-A6C34878D82A}">
                    <a16:rowId xmlns:a16="http://schemas.microsoft.com/office/drawing/2014/main" val="10020"/>
                  </a:ext>
                </a:extLst>
              </a:tr>
            </a:tbl>
          </a:graphicData>
        </a:graphic>
      </p:graphicFrame>
      <p:sp>
        <p:nvSpPr>
          <p:cNvPr id="190" name="Google Shape;190;p14"/>
          <p:cNvSpPr txBox="1"/>
          <p:nvPr/>
        </p:nvSpPr>
        <p:spPr>
          <a:xfrm rot="-5400000" flipH="1">
            <a:off x="6397621" y="2435627"/>
            <a:ext cx="4782581"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This slide originates from a presentation by Jon Gregson on UoL/SOAS course production which was presented during the 2-day course production workshop in September 2018</a:t>
            </a:r>
            <a:endParaRPr sz="1013"/>
          </a:p>
        </p:txBody>
      </p:sp>
    </p:spTree>
    <p:extLst>
      <p:ext uri="{BB962C8B-B14F-4D97-AF65-F5344CB8AC3E}">
        <p14:creationId xmlns:p14="http://schemas.microsoft.com/office/powerpoint/2010/main" val="331207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aphicFrame>
        <p:nvGraphicFramePr>
          <p:cNvPr id="195" name="Google Shape;195;p15"/>
          <p:cNvGraphicFramePr/>
          <p:nvPr/>
        </p:nvGraphicFramePr>
        <p:xfrm>
          <a:off x="112715" y="115641"/>
          <a:ext cx="8608820" cy="4972254"/>
        </p:xfrm>
        <a:graphic>
          <a:graphicData uri="http://schemas.openxmlformats.org/drawingml/2006/table">
            <a:tbl>
              <a:tblPr>
                <a:noFill/>
              </a:tblPr>
              <a:tblGrid>
                <a:gridCol w="1911188">
                  <a:extLst>
                    <a:ext uri="{9D8B030D-6E8A-4147-A177-3AD203B41FA5}">
                      <a16:colId xmlns:a16="http://schemas.microsoft.com/office/drawing/2014/main" val="20000"/>
                    </a:ext>
                  </a:extLst>
                </a:gridCol>
                <a:gridCol w="131456">
                  <a:extLst>
                    <a:ext uri="{9D8B030D-6E8A-4147-A177-3AD203B41FA5}">
                      <a16:colId xmlns:a16="http://schemas.microsoft.com/office/drawing/2014/main" val="20001"/>
                    </a:ext>
                  </a:extLst>
                </a:gridCol>
                <a:gridCol w="1641544">
                  <a:extLst>
                    <a:ext uri="{9D8B030D-6E8A-4147-A177-3AD203B41FA5}">
                      <a16:colId xmlns:a16="http://schemas.microsoft.com/office/drawing/2014/main" val="20002"/>
                    </a:ext>
                  </a:extLst>
                </a:gridCol>
                <a:gridCol w="1641544">
                  <a:extLst>
                    <a:ext uri="{9D8B030D-6E8A-4147-A177-3AD203B41FA5}">
                      <a16:colId xmlns:a16="http://schemas.microsoft.com/office/drawing/2014/main" val="20003"/>
                    </a:ext>
                  </a:extLst>
                </a:gridCol>
                <a:gridCol w="1641544">
                  <a:extLst>
                    <a:ext uri="{9D8B030D-6E8A-4147-A177-3AD203B41FA5}">
                      <a16:colId xmlns:a16="http://schemas.microsoft.com/office/drawing/2014/main" val="20004"/>
                    </a:ext>
                  </a:extLst>
                </a:gridCol>
                <a:gridCol w="1641544">
                  <a:extLst>
                    <a:ext uri="{9D8B030D-6E8A-4147-A177-3AD203B41FA5}">
                      <a16:colId xmlns:a16="http://schemas.microsoft.com/office/drawing/2014/main" val="20005"/>
                    </a:ext>
                  </a:extLst>
                </a:gridCol>
              </a:tblGrid>
              <a:tr h="414574">
                <a:tc gridSpan="6">
                  <a:txBody>
                    <a:bodyPr/>
                    <a:lstStyle/>
                    <a:p>
                      <a:pPr marL="0" marR="0" lvl="0" indent="0" algn="ctr" rtl="0">
                        <a:lnSpc>
                          <a:spcPct val="100000"/>
                        </a:lnSpc>
                        <a:spcBef>
                          <a:spcPts val="0"/>
                        </a:spcBef>
                        <a:spcAft>
                          <a:spcPts val="0"/>
                        </a:spcAft>
                        <a:buNone/>
                      </a:pPr>
                      <a:r>
                        <a:rPr lang="en-GB" sz="1400" b="1" u="none" strike="noStrike" cap="none">
                          <a:solidFill>
                            <a:srgbClr val="C00000"/>
                          </a:solidFill>
                        </a:rPr>
                        <a:t>Indicative Course Production Timeline - Roles and Activities</a:t>
                      </a:r>
                      <a:endParaRPr sz="1400"/>
                    </a:p>
                    <a:p>
                      <a:pPr marL="0" marR="0" lvl="0" indent="0" algn="ctr" rtl="0">
                        <a:lnSpc>
                          <a:spcPct val="100000"/>
                        </a:lnSpc>
                        <a:spcBef>
                          <a:spcPts val="0"/>
                        </a:spcBef>
                        <a:spcAft>
                          <a:spcPts val="0"/>
                        </a:spcAft>
                        <a:buNone/>
                      </a:pPr>
                      <a:r>
                        <a:rPr lang="en-GB" sz="1400" b="1" u="none" strike="noStrike" cap="none">
                          <a:solidFill>
                            <a:srgbClr val="C00000"/>
                          </a:solidFill>
                        </a:rPr>
                        <a:t>Example from University of London SOAS CeDEP Distance Learning Course</a:t>
                      </a:r>
                      <a:endParaRPr sz="1400" b="1" i="0" u="none" strike="noStrike" cap="none">
                        <a:solidFill>
                          <a:srgbClr val="C00000"/>
                        </a:solidFill>
                        <a:latin typeface="Calibri"/>
                        <a:ea typeface="Calibri"/>
                        <a:cs typeface="Calibri"/>
                        <a:sym typeface="Calibri"/>
                      </a:endParaRPr>
                    </a:p>
                  </a:txBody>
                  <a:tcPr marL="3094" marR="3094" marT="30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3109">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extLst>
                  <a:ext uri="{0D108BD9-81ED-4DB2-BD59-A6C34878D82A}">
                    <a16:rowId xmlns:a16="http://schemas.microsoft.com/office/drawing/2014/main" val="10001"/>
                  </a:ext>
                </a:extLst>
              </a:tr>
              <a:tr h="163114">
                <a:tc>
                  <a:txBody>
                    <a:bodyPr/>
                    <a:lstStyle/>
                    <a:p>
                      <a:pPr marL="0" marR="0" lvl="0" indent="0" algn="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3094" marR="3094" marT="3094" marB="0" anchor="b"/>
                </a:tc>
                <a:tc gridSpan="4">
                  <a:txBody>
                    <a:bodyPr/>
                    <a:lstStyle/>
                    <a:p>
                      <a:pPr marL="0" marR="0" lvl="0" indent="0" algn="ctr" rtl="0">
                        <a:lnSpc>
                          <a:spcPct val="100000"/>
                        </a:lnSpc>
                        <a:spcBef>
                          <a:spcPts val="0"/>
                        </a:spcBef>
                        <a:spcAft>
                          <a:spcPts val="0"/>
                        </a:spcAft>
                        <a:buNone/>
                      </a:pPr>
                      <a:r>
                        <a:rPr lang="en-GB" sz="1100" b="1" u="none" strike="noStrike" cap="none">
                          <a:solidFill>
                            <a:srgbClr val="7030A0"/>
                          </a:solidFill>
                          <a:latin typeface="Arial"/>
                          <a:ea typeface="Arial"/>
                          <a:cs typeface="Arial"/>
                          <a:sym typeface="Arial"/>
                        </a:rPr>
                        <a:t>DEVELOPMENT PHASE - YEAR 2</a:t>
                      </a:r>
                      <a:endParaRPr sz="1400"/>
                    </a:p>
                  </a:txBody>
                  <a:tcPr marL="3094" marR="3094" marT="309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3114">
                <a:tc>
                  <a:txBody>
                    <a:bodyPr/>
                    <a:lstStyle/>
                    <a:p>
                      <a:pPr marL="0" marR="0" lvl="0" indent="0" algn="r" rtl="0">
                        <a:lnSpc>
                          <a:spcPct val="100000"/>
                        </a:lnSpc>
                        <a:spcBef>
                          <a:spcPts val="0"/>
                        </a:spcBef>
                        <a:spcAft>
                          <a:spcPts val="0"/>
                        </a:spcAft>
                        <a:buNone/>
                      </a:pPr>
                      <a:r>
                        <a:rPr lang="en-GB" sz="1100" u="sng" strike="noStrike" cap="none"/>
                        <a:t>Roles</a:t>
                      </a:r>
                      <a:endParaRPr sz="1100" b="1" i="0" u="sng"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100" b="1" i="0" u="sng"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QTR5</a:t>
                      </a:r>
                      <a:endParaRPr sz="1400"/>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QTR6</a:t>
                      </a:r>
                      <a:endParaRPr sz="1400"/>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QTR7</a:t>
                      </a:r>
                      <a:endParaRPr sz="1400"/>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QTR8</a:t>
                      </a:r>
                      <a:endParaRPr sz="1400"/>
                    </a:p>
                  </a:txBody>
                  <a:tcPr marL="3094" marR="3094" marT="3094" marB="0" anchor="b"/>
                </a:tc>
                <a:extLst>
                  <a:ext uri="{0D108BD9-81ED-4DB2-BD59-A6C34878D82A}">
                    <a16:rowId xmlns:a16="http://schemas.microsoft.com/office/drawing/2014/main" val="10003"/>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Academics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Review drafts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Review drafts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4"/>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Marketing</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Course advertised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Course advertised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Course advertised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Course advertised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5"/>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Head of Dept / Distance Education</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6"/>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University Authority for Business Development</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7"/>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Authors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1st Draft</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Final Version</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Peer Review</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8"/>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Instructional Designers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Interact with authors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Interact with authors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9"/>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Learning Technologists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Interactive / multimedia elements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Interactive / multimedia elements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Online enviroment design</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0"/>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Production team and experts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Copyright approval / other productions</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Copyright clearance</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Course finalised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1"/>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Quality assurance</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Final approval from Uni</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2"/>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Registrars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Registration</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Registration</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3"/>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Tutors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Tutors contracted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Tutors familiarise with course</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4"/>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Examiners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Examiners contracted</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5"/>
                  </a:ext>
                </a:extLst>
              </a:tr>
              <a:tr h="185974">
                <a:tc>
                  <a:txBody>
                    <a:bodyPr/>
                    <a:lstStyle/>
                    <a:p>
                      <a:pPr marL="0" marR="0" lvl="0" indent="0" algn="r" rtl="0">
                        <a:lnSpc>
                          <a:spcPct val="100000"/>
                        </a:lnSpc>
                        <a:spcBef>
                          <a:spcPts val="0"/>
                        </a:spcBef>
                        <a:spcAft>
                          <a:spcPts val="0"/>
                        </a:spcAft>
                        <a:buNone/>
                      </a:pPr>
                      <a:endParaRPr sz="1200" u="none" strike="noStrike" cap="none">
                        <a:solidFill>
                          <a:srgbClr val="833C0B"/>
                        </a:solidFill>
                        <a:latin typeface="Arial"/>
                        <a:ea typeface="Arial"/>
                        <a:cs typeface="Arial"/>
                        <a:sym typeface="Arial"/>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6"/>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Other Steps (please add):</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7"/>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Translators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8"/>
                  </a:ext>
                </a:extLst>
              </a:tr>
              <a:tr h="185974">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9"/>
                  </a:ext>
                </a:extLst>
              </a:tr>
              <a:tr h="185974">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t> </a:t>
                      </a:r>
                      <a:endParaRPr sz="1200" b="0" i="0" u="none" strike="noStrike" cap="none">
                        <a:solidFill>
                          <a:srgbClr val="000000"/>
                        </a:solidFill>
                        <a:latin typeface="Calibri"/>
                        <a:ea typeface="Calibri"/>
                        <a:cs typeface="Calibri"/>
                        <a:sym typeface="Calibri"/>
                      </a:endParaRPr>
                    </a:p>
                  </a:txBody>
                  <a:tcPr marL="3094" marR="3094" marT="3094" marB="0" anchor="b"/>
                </a:tc>
                <a:extLst>
                  <a:ext uri="{0D108BD9-81ED-4DB2-BD59-A6C34878D82A}">
                    <a16:rowId xmlns:a16="http://schemas.microsoft.com/office/drawing/2014/main" val="10020"/>
                  </a:ext>
                </a:extLst>
              </a:tr>
            </a:tbl>
          </a:graphicData>
        </a:graphic>
      </p:graphicFrame>
      <p:sp>
        <p:nvSpPr>
          <p:cNvPr id="196" name="Google Shape;196;p15"/>
          <p:cNvSpPr txBox="1"/>
          <p:nvPr/>
        </p:nvSpPr>
        <p:spPr>
          <a:xfrm rot="-5400000" flipH="1">
            <a:off x="6457189" y="2458599"/>
            <a:ext cx="4782581"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This slide originates from a presentation by Jon Gregson on UoL/SOAS course production which was presented during the 2-day course production workshop in September 2018</a:t>
            </a:r>
            <a:endParaRPr sz="1013"/>
          </a:p>
        </p:txBody>
      </p:sp>
    </p:spTree>
    <p:extLst>
      <p:ext uri="{BB962C8B-B14F-4D97-AF65-F5344CB8AC3E}">
        <p14:creationId xmlns:p14="http://schemas.microsoft.com/office/powerpoint/2010/main" val="9961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16"/>
          <p:cNvGraphicFramePr/>
          <p:nvPr/>
        </p:nvGraphicFramePr>
        <p:xfrm>
          <a:off x="0" y="52485"/>
          <a:ext cx="8730471" cy="5197760"/>
        </p:xfrm>
        <a:graphic>
          <a:graphicData uri="http://schemas.openxmlformats.org/drawingml/2006/table">
            <a:tbl>
              <a:tblPr>
                <a:noFill/>
              </a:tblPr>
              <a:tblGrid>
                <a:gridCol w="1938206">
                  <a:extLst>
                    <a:ext uri="{9D8B030D-6E8A-4147-A177-3AD203B41FA5}">
                      <a16:colId xmlns:a16="http://schemas.microsoft.com/office/drawing/2014/main" val="20000"/>
                    </a:ext>
                  </a:extLst>
                </a:gridCol>
                <a:gridCol w="133313">
                  <a:extLst>
                    <a:ext uri="{9D8B030D-6E8A-4147-A177-3AD203B41FA5}">
                      <a16:colId xmlns:a16="http://schemas.microsoft.com/office/drawing/2014/main" val="20001"/>
                    </a:ext>
                  </a:extLst>
                </a:gridCol>
                <a:gridCol w="1664738">
                  <a:extLst>
                    <a:ext uri="{9D8B030D-6E8A-4147-A177-3AD203B41FA5}">
                      <a16:colId xmlns:a16="http://schemas.microsoft.com/office/drawing/2014/main" val="20002"/>
                    </a:ext>
                  </a:extLst>
                </a:gridCol>
                <a:gridCol w="1664738">
                  <a:extLst>
                    <a:ext uri="{9D8B030D-6E8A-4147-A177-3AD203B41FA5}">
                      <a16:colId xmlns:a16="http://schemas.microsoft.com/office/drawing/2014/main" val="20003"/>
                    </a:ext>
                  </a:extLst>
                </a:gridCol>
                <a:gridCol w="1664738">
                  <a:extLst>
                    <a:ext uri="{9D8B030D-6E8A-4147-A177-3AD203B41FA5}">
                      <a16:colId xmlns:a16="http://schemas.microsoft.com/office/drawing/2014/main" val="20004"/>
                    </a:ext>
                  </a:extLst>
                </a:gridCol>
                <a:gridCol w="1664738">
                  <a:extLst>
                    <a:ext uri="{9D8B030D-6E8A-4147-A177-3AD203B41FA5}">
                      <a16:colId xmlns:a16="http://schemas.microsoft.com/office/drawing/2014/main" val="20005"/>
                    </a:ext>
                  </a:extLst>
                </a:gridCol>
              </a:tblGrid>
              <a:tr h="414574">
                <a:tc gridSpan="6">
                  <a:txBody>
                    <a:bodyPr/>
                    <a:lstStyle/>
                    <a:p>
                      <a:pPr marL="0" marR="0" lvl="0" indent="0" algn="ctr" rtl="0">
                        <a:lnSpc>
                          <a:spcPct val="100000"/>
                        </a:lnSpc>
                        <a:spcBef>
                          <a:spcPts val="0"/>
                        </a:spcBef>
                        <a:spcAft>
                          <a:spcPts val="0"/>
                        </a:spcAft>
                        <a:buNone/>
                      </a:pPr>
                      <a:r>
                        <a:rPr lang="en-GB" sz="1400" b="1" u="none" strike="noStrike" cap="none">
                          <a:solidFill>
                            <a:srgbClr val="C00000"/>
                          </a:solidFill>
                        </a:rPr>
                        <a:t>Indicative Course Production Timeline - Roles and Activities</a:t>
                      </a:r>
                      <a:endParaRPr sz="1400"/>
                    </a:p>
                    <a:p>
                      <a:pPr marL="0" marR="0" lvl="0" indent="0" algn="ctr" rtl="0">
                        <a:lnSpc>
                          <a:spcPct val="100000"/>
                        </a:lnSpc>
                        <a:spcBef>
                          <a:spcPts val="0"/>
                        </a:spcBef>
                        <a:spcAft>
                          <a:spcPts val="0"/>
                        </a:spcAft>
                        <a:buNone/>
                      </a:pPr>
                      <a:r>
                        <a:rPr lang="en-GB" sz="1400" b="1" u="none" strike="noStrike" cap="none">
                          <a:solidFill>
                            <a:srgbClr val="C00000"/>
                          </a:solidFill>
                        </a:rPr>
                        <a:t>Example from University of London SOAS CeDEP Distance Learning Course</a:t>
                      </a:r>
                      <a:endParaRPr sz="1400" b="1" i="0" u="none" strike="noStrike" cap="none">
                        <a:solidFill>
                          <a:srgbClr val="C00000"/>
                        </a:solidFill>
                        <a:latin typeface="Calibri"/>
                        <a:ea typeface="Calibri"/>
                        <a:cs typeface="Calibri"/>
                        <a:sym typeface="Calibri"/>
                      </a:endParaRPr>
                    </a:p>
                  </a:txBody>
                  <a:tcPr marL="3094" marR="3094" marT="30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254">
                <a:tc>
                  <a:txBody>
                    <a:bodyPr/>
                    <a:lstStyle/>
                    <a:p>
                      <a:pPr marL="0" marR="0" lvl="0" indent="0" algn="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3094" marR="3094" marT="3094" marB="0" anchor="b"/>
                </a:tc>
                <a:extLst>
                  <a:ext uri="{0D108BD9-81ED-4DB2-BD59-A6C34878D82A}">
                    <a16:rowId xmlns:a16="http://schemas.microsoft.com/office/drawing/2014/main" val="10001"/>
                  </a:ext>
                </a:extLst>
              </a:tr>
              <a:tr h="163114">
                <a:tc>
                  <a:txBody>
                    <a:bodyPr/>
                    <a:lstStyle/>
                    <a:p>
                      <a:pPr marL="0" marR="0" lvl="0" indent="0" algn="ctr" rtl="0">
                        <a:lnSpc>
                          <a:spcPct val="100000"/>
                        </a:lnSpc>
                        <a:spcBef>
                          <a:spcPts val="0"/>
                        </a:spcBef>
                        <a:spcAft>
                          <a:spcPts val="0"/>
                        </a:spcAft>
                        <a:buNone/>
                      </a:pPr>
                      <a:endParaRPr sz="1100" b="1" u="none" strike="noStrike" cap="none">
                        <a:solidFill>
                          <a:srgbClr val="7030A0"/>
                        </a:solidFill>
                        <a:latin typeface="Arial"/>
                        <a:ea typeface="Arial"/>
                        <a:cs typeface="Arial"/>
                        <a:sym typeface="Arial"/>
                      </a:endParaRPr>
                    </a:p>
                  </a:txBody>
                  <a:tcPr marL="3094" marR="3094" marT="3094" marB="0" anchor="b"/>
                </a:tc>
                <a:tc>
                  <a:txBody>
                    <a:bodyPr/>
                    <a:lstStyle/>
                    <a:p>
                      <a:pPr marL="0" marR="0" lvl="0" indent="0" algn="ctr" rtl="0">
                        <a:lnSpc>
                          <a:spcPct val="100000"/>
                        </a:lnSpc>
                        <a:spcBef>
                          <a:spcPts val="0"/>
                        </a:spcBef>
                        <a:spcAft>
                          <a:spcPts val="0"/>
                        </a:spcAft>
                        <a:buNone/>
                      </a:pPr>
                      <a:endParaRPr sz="1100" b="1" u="none" strike="noStrike" cap="none">
                        <a:solidFill>
                          <a:srgbClr val="7030A0"/>
                        </a:solidFill>
                        <a:latin typeface="Arial"/>
                        <a:ea typeface="Arial"/>
                        <a:cs typeface="Arial"/>
                        <a:sym typeface="Arial"/>
                      </a:endParaRPr>
                    </a:p>
                  </a:txBody>
                  <a:tcPr marL="3094" marR="3094" marT="3094" marB="0" anchor="b"/>
                </a:tc>
                <a:tc gridSpan="4">
                  <a:txBody>
                    <a:bodyPr/>
                    <a:lstStyle/>
                    <a:p>
                      <a:pPr marL="0" marR="0" lvl="0" indent="0" algn="ctr" rtl="0">
                        <a:lnSpc>
                          <a:spcPct val="100000"/>
                        </a:lnSpc>
                        <a:spcBef>
                          <a:spcPts val="0"/>
                        </a:spcBef>
                        <a:spcAft>
                          <a:spcPts val="0"/>
                        </a:spcAft>
                        <a:buNone/>
                      </a:pPr>
                      <a:r>
                        <a:rPr lang="en-GB" sz="1100" b="1" u="none" strike="noStrike" cap="none">
                          <a:solidFill>
                            <a:srgbClr val="7030A0"/>
                          </a:solidFill>
                          <a:latin typeface="Arial"/>
                          <a:ea typeface="Arial"/>
                          <a:cs typeface="Arial"/>
                          <a:sym typeface="Arial"/>
                        </a:rPr>
                        <a:t>IMPLEMENTATION PHASE - YEAR 3</a:t>
                      </a:r>
                      <a:endParaRPr sz="1400"/>
                    </a:p>
                  </a:txBody>
                  <a:tcPr marL="3094" marR="3094" marT="309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3114">
                <a:tc>
                  <a:txBody>
                    <a:bodyPr/>
                    <a:lstStyle/>
                    <a:p>
                      <a:pPr marL="0" marR="0" lvl="0" indent="0" algn="r" rtl="0">
                        <a:lnSpc>
                          <a:spcPct val="100000"/>
                        </a:lnSpc>
                        <a:spcBef>
                          <a:spcPts val="0"/>
                        </a:spcBef>
                        <a:spcAft>
                          <a:spcPts val="0"/>
                        </a:spcAft>
                        <a:buNone/>
                      </a:pPr>
                      <a:r>
                        <a:rPr lang="en-GB" sz="1100" u="sng" strike="noStrike" cap="none">
                          <a:solidFill>
                            <a:schemeClr val="dk1"/>
                          </a:solidFill>
                          <a:latin typeface="Arial"/>
                          <a:ea typeface="Arial"/>
                          <a:cs typeface="Arial"/>
                          <a:sym typeface="Arial"/>
                        </a:rPr>
                        <a:t>Roles</a:t>
                      </a:r>
                      <a:endParaRPr sz="1400"/>
                    </a:p>
                  </a:txBody>
                  <a:tcPr marL="3094" marR="3094" marT="3094" marB="0" anchor="b"/>
                </a:tc>
                <a:tc>
                  <a:txBody>
                    <a:bodyPr/>
                    <a:lstStyle/>
                    <a:p>
                      <a:pPr marL="0" marR="0" lvl="0" indent="0" algn="ctr" rtl="0">
                        <a:lnSpc>
                          <a:spcPct val="100000"/>
                        </a:lnSpc>
                        <a:spcBef>
                          <a:spcPts val="0"/>
                        </a:spcBef>
                        <a:spcAft>
                          <a:spcPts val="0"/>
                        </a:spcAft>
                        <a:buNone/>
                      </a:pPr>
                      <a:endParaRPr sz="900" b="1" u="none" strike="noStrike" cap="none">
                        <a:solidFill>
                          <a:srgbClr val="7030A0"/>
                        </a:solidFill>
                        <a:latin typeface="Arial"/>
                        <a:ea typeface="Arial"/>
                        <a:cs typeface="Arial"/>
                        <a:sym typeface="Arial"/>
                      </a:endParaRPr>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QTR9</a:t>
                      </a:r>
                      <a:endParaRPr sz="1400"/>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QTR10</a:t>
                      </a:r>
                      <a:endParaRPr sz="1400"/>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QTR11</a:t>
                      </a:r>
                      <a:endParaRPr sz="1400"/>
                    </a:p>
                  </a:txBody>
                  <a:tcPr marL="3094" marR="3094" marT="3094" marB="0" anchor="b"/>
                </a:tc>
                <a:tc>
                  <a:txBody>
                    <a:bodyPr/>
                    <a:lstStyle/>
                    <a:p>
                      <a:pPr marL="0" marR="0" lvl="0" indent="0" algn="ctr" rtl="0">
                        <a:lnSpc>
                          <a:spcPct val="100000"/>
                        </a:lnSpc>
                        <a:spcBef>
                          <a:spcPts val="0"/>
                        </a:spcBef>
                        <a:spcAft>
                          <a:spcPts val="0"/>
                        </a:spcAft>
                        <a:buNone/>
                      </a:pPr>
                      <a:r>
                        <a:rPr lang="en-GB" sz="900" b="1" u="none" strike="noStrike" cap="none">
                          <a:solidFill>
                            <a:srgbClr val="7030A0"/>
                          </a:solidFill>
                          <a:latin typeface="Arial"/>
                          <a:ea typeface="Arial"/>
                          <a:cs typeface="Arial"/>
                          <a:sym typeface="Arial"/>
                        </a:rPr>
                        <a:t>QTR12</a:t>
                      </a:r>
                      <a:endParaRPr sz="1400"/>
                    </a:p>
                  </a:txBody>
                  <a:tcPr marL="3094" marR="3094" marT="3094" marB="0" anchor="b"/>
                </a:tc>
                <a:extLst>
                  <a:ext uri="{0D108BD9-81ED-4DB2-BD59-A6C34878D82A}">
                    <a16:rowId xmlns:a16="http://schemas.microsoft.com/office/drawing/2014/main" val="10003"/>
                  </a:ext>
                </a:extLst>
              </a:tr>
              <a:tr h="32313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Academics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Approve exams</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Suggest updates for next year</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Annual review</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4"/>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Marketing</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Ongoing</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Ongoing</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Ongoing</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Ongoing</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5"/>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Head of Dept / Distance Education</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6"/>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University Authority for Business Development</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Annual review</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7"/>
                  </a:ext>
                </a:extLst>
              </a:tr>
              <a:tr h="32313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Authors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Review for errors and updates</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Updates for next year complete</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8"/>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Instructional Designers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Assignment design</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Assignment design</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09"/>
                  </a:ext>
                </a:extLst>
              </a:tr>
              <a:tr h="32313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Learning Technologists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Learning environment active with accounts</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0"/>
                  </a:ext>
                </a:extLst>
              </a:tr>
              <a:tr h="36885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Production team and experts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Materials all available</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Any updating work completed</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1"/>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Quality assurance</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Student feedback</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Annual review</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2"/>
                  </a:ext>
                </a:extLst>
              </a:tr>
              <a:tr h="32313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Registrars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Registration for year complete</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Registration for next year</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Registration for next year</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3"/>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Tutors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Tutors active</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Tutors active</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Tutors active</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4"/>
                  </a:ext>
                </a:extLst>
              </a:tr>
              <a:tr h="32313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Examiners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Draft exam papers and assignments</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Marking and exam board</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5"/>
                  </a:ext>
                </a:extLst>
              </a:tr>
              <a:tr h="185974">
                <a:tc>
                  <a:txBody>
                    <a:bodyPr/>
                    <a:lstStyle/>
                    <a:p>
                      <a:pPr marL="0" marR="0" lvl="0" indent="0" algn="r" rtl="0">
                        <a:lnSpc>
                          <a:spcPct val="100000"/>
                        </a:lnSpc>
                        <a:spcBef>
                          <a:spcPts val="0"/>
                        </a:spcBef>
                        <a:spcAft>
                          <a:spcPts val="0"/>
                        </a:spcAft>
                        <a:buNone/>
                      </a:pPr>
                      <a:endParaRPr sz="1200" u="none" strike="noStrike" cap="none">
                        <a:solidFill>
                          <a:srgbClr val="833C0B"/>
                        </a:solidFill>
                        <a:latin typeface="Arial"/>
                        <a:ea typeface="Arial"/>
                        <a:cs typeface="Arial"/>
                        <a:sym typeface="Arial"/>
                      </a:endParaRPr>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6"/>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Other Steps (please add):</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7"/>
                  </a:ext>
                </a:extLst>
              </a:tr>
              <a:tr h="185974">
                <a:tc>
                  <a:txBody>
                    <a:bodyPr/>
                    <a:lstStyle/>
                    <a:p>
                      <a:pPr marL="0" marR="0" lvl="0" indent="0" algn="r" rtl="0">
                        <a:lnSpc>
                          <a:spcPct val="100000"/>
                        </a:lnSpc>
                        <a:spcBef>
                          <a:spcPts val="0"/>
                        </a:spcBef>
                        <a:spcAft>
                          <a:spcPts val="0"/>
                        </a:spcAft>
                        <a:buNone/>
                      </a:pPr>
                      <a:r>
                        <a:rPr lang="en-GB" sz="1200" u="none" strike="noStrike" cap="none">
                          <a:solidFill>
                            <a:srgbClr val="833C0B"/>
                          </a:solidFill>
                          <a:latin typeface="Arial"/>
                          <a:ea typeface="Arial"/>
                          <a:cs typeface="Arial"/>
                          <a:sym typeface="Arial"/>
                        </a:rPr>
                        <a:t>Translators</a:t>
                      </a:r>
                      <a:endParaRPr sz="1400"/>
                    </a:p>
                  </a:txBody>
                  <a:tcPr marL="3094" marR="3094" marT="3094" marB="0" anchor="b"/>
                </a:tc>
                <a:tc>
                  <a:txBody>
                    <a:bodyPr/>
                    <a:lstStyle/>
                    <a:p>
                      <a:pPr marL="0" marR="0" lvl="0" indent="0" algn="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100" u="none" strike="noStrike" cap="none">
                          <a:solidFill>
                            <a:srgbClr val="FF0000"/>
                          </a:solidFill>
                        </a:rPr>
                        <a:t> </a:t>
                      </a:r>
                      <a:endParaRPr sz="11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8"/>
                  </a:ext>
                </a:extLst>
              </a:tr>
              <a:tr h="185974">
                <a:tc>
                  <a:txBody>
                    <a:bodyPr/>
                    <a:lstStyle/>
                    <a:p>
                      <a:pPr marL="0" marR="0" lvl="0" indent="0" algn="l" rtl="0">
                        <a:lnSpc>
                          <a:spcPct val="100000"/>
                        </a:lnSpc>
                        <a:spcBef>
                          <a:spcPts val="0"/>
                        </a:spcBef>
                        <a:spcAft>
                          <a:spcPts val="0"/>
                        </a:spcAft>
                        <a:buNone/>
                      </a:pPr>
                      <a:endParaRPr sz="1200" u="none" strike="noStrike" cap="none">
                        <a:solidFill>
                          <a:srgbClr val="833C0B"/>
                        </a:solidFill>
                        <a:latin typeface="Arial"/>
                        <a:ea typeface="Arial"/>
                        <a:cs typeface="Arial"/>
                        <a:sym typeface="Arial"/>
                      </a:endParaRPr>
                    </a:p>
                  </a:txBody>
                  <a:tcPr marL="3094" marR="3094" marT="3094"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3094" marR="3094" marT="3094" marB="0" anchor="b"/>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tc>
                  <a:txBody>
                    <a:bodyPr/>
                    <a:lstStyle/>
                    <a:p>
                      <a:pPr marL="0" marR="0" lvl="0" indent="0" algn="ctr" rtl="0">
                        <a:lnSpc>
                          <a:spcPct val="100000"/>
                        </a:lnSpc>
                        <a:spcBef>
                          <a:spcPts val="0"/>
                        </a:spcBef>
                        <a:spcAft>
                          <a:spcPts val="0"/>
                        </a:spcAft>
                        <a:buNone/>
                      </a:pPr>
                      <a:r>
                        <a:rPr lang="en-GB" sz="1200" u="none" strike="noStrike" cap="none">
                          <a:solidFill>
                            <a:srgbClr val="FF0000"/>
                          </a:solidFill>
                        </a:rPr>
                        <a:t> </a:t>
                      </a:r>
                      <a:endParaRPr sz="1200" b="0" i="0" u="none" strike="noStrike" cap="none">
                        <a:solidFill>
                          <a:srgbClr val="FF0000"/>
                        </a:solidFill>
                        <a:latin typeface="Calibri"/>
                        <a:ea typeface="Calibri"/>
                        <a:cs typeface="Calibri"/>
                        <a:sym typeface="Calibri"/>
                      </a:endParaRPr>
                    </a:p>
                  </a:txBody>
                  <a:tcPr marL="3094" marR="3094" marT="3094" marB="0" anchor="b">
                    <a:solidFill>
                      <a:srgbClr val="E1EFD8"/>
                    </a:solidFill>
                  </a:tcPr>
                </a:tc>
                <a:extLst>
                  <a:ext uri="{0D108BD9-81ED-4DB2-BD59-A6C34878D82A}">
                    <a16:rowId xmlns:a16="http://schemas.microsoft.com/office/drawing/2014/main" val="10019"/>
                  </a:ext>
                </a:extLst>
              </a:tr>
            </a:tbl>
          </a:graphicData>
        </a:graphic>
      </p:graphicFrame>
      <p:sp>
        <p:nvSpPr>
          <p:cNvPr id="203" name="Google Shape;203;p16"/>
          <p:cNvSpPr txBox="1"/>
          <p:nvPr/>
        </p:nvSpPr>
        <p:spPr>
          <a:xfrm rot="-5400000" flipH="1">
            <a:off x="6466170" y="2625268"/>
            <a:ext cx="4782581"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This slide originates from a presentation by Jon Gregson on UoL/SOAS course production which was presented during the 2-day course production workshop in September 2018</a:t>
            </a:r>
            <a:endParaRPr sz="1013"/>
          </a:p>
        </p:txBody>
      </p:sp>
    </p:spTree>
    <p:extLst>
      <p:ext uri="{BB962C8B-B14F-4D97-AF65-F5344CB8AC3E}">
        <p14:creationId xmlns:p14="http://schemas.microsoft.com/office/powerpoint/2010/main" val="311371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p:nvPr/>
        </p:nvSpPr>
        <p:spPr>
          <a:xfrm>
            <a:off x="442732" y="338560"/>
            <a:ext cx="7088821" cy="1592744"/>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GB" sz="4125" b="1">
                <a:solidFill>
                  <a:schemeClr val="dk1"/>
                </a:solidFill>
                <a:latin typeface="Calibri"/>
                <a:ea typeface="Calibri"/>
                <a:cs typeface="Calibri"/>
                <a:sym typeface="Calibri"/>
              </a:rPr>
              <a:t>Course Production Process Example 3: Open Courses</a:t>
            </a:r>
            <a:endParaRPr sz="4125">
              <a:solidFill>
                <a:srgbClr val="000000"/>
              </a:solidFill>
              <a:latin typeface="Arial"/>
              <a:ea typeface="Arial"/>
              <a:cs typeface="Arial"/>
              <a:sym typeface="Arial"/>
            </a:endParaRPr>
          </a:p>
          <a:p>
            <a:pPr>
              <a:buClr>
                <a:srgbClr val="000000"/>
              </a:buClr>
              <a:buSzPts val="5500"/>
            </a:pPr>
            <a:endParaRPr sz="4125" b="1">
              <a:solidFill>
                <a:schemeClr val="dk1"/>
              </a:solidFill>
              <a:latin typeface="Calibri"/>
              <a:ea typeface="Calibri"/>
              <a:cs typeface="Calibri"/>
              <a:sym typeface="Calibri"/>
            </a:endParaRPr>
          </a:p>
        </p:txBody>
      </p:sp>
      <p:pic>
        <p:nvPicPr>
          <p:cNvPr id="209" name="Google Shape;209;p17"/>
          <p:cNvPicPr preferRelativeResize="0"/>
          <p:nvPr/>
        </p:nvPicPr>
        <p:blipFill rotWithShape="1">
          <a:blip r:embed="rId3">
            <a:alphaModFix/>
          </a:blip>
          <a:srcRect/>
          <a:stretch/>
        </p:blipFill>
        <p:spPr>
          <a:xfrm>
            <a:off x="2322226" y="1840516"/>
            <a:ext cx="4389620" cy="2928699"/>
          </a:xfrm>
          <a:prstGeom prst="rect">
            <a:avLst/>
          </a:prstGeom>
          <a:noFill/>
          <a:ln>
            <a:noFill/>
          </a:ln>
        </p:spPr>
      </p:pic>
      <p:sp>
        <p:nvSpPr>
          <p:cNvPr id="210" name="Google Shape;210;p17"/>
          <p:cNvSpPr txBox="1"/>
          <p:nvPr/>
        </p:nvSpPr>
        <p:spPr>
          <a:xfrm rot="-5400000">
            <a:off x="4240706" y="291638"/>
            <a:ext cx="8701268"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Photo credit: Open is Welcoming by Alan Levine is licensed as Public Domain </a:t>
            </a:r>
            <a:endParaRPr sz="1013"/>
          </a:p>
          <a:p>
            <a:r>
              <a:rPr lang="en-GB" sz="600" u="sng">
                <a:solidFill>
                  <a:srgbClr val="000000"/>
                </a:solidFill>
                <a:latin typeface="Arial"/>
                <a:ea typeface="Arial"/>
                <a:cs typeface="Arial"/>
                <a:sym typeface="Arial"/>
                <a:hlinkClick r:id="rId4"/>
              </a:rPr>
              <a:t>https://www.flickr.com/photos/cogdog/6476689463/in/faves-40959105@N00/</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171903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p:nvPr/>
        </p:nvSpPr>
        <p:spPr>
          <a:xfrm>
            <a:off x="442732" y="338560"/>
            <a:ext cx="7088821" cy="763217"/>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GB" sz="4125" b="1">
                <a:solidFill>
                  <a:schemeClr val="dk1"/>
                </a:solidFill>
                <a:latin typeface="Calibri"/>
                <a:ea typeface="Calibri"/>
                <a:cs typeface="Calibri"/>
                <a:sym typeface="Calibri"/>
              </a:rPr>
              <a:t>Differences in the course production process</a:t>
            </a:r>
            <a:endParaRPr sz="4125" b="1">
              <a:solidFill>
                <a:schemeClr val="dk1"/>
              </a:solidFill>
              <a:latin typeface="Calibri"/>
              <a:ea typeface="Calibri"/>
              <a:cs typeface="Calibri"/>
              <a:sym typeface="Calibri"/>
            </a:endParaRPr>
          </a:p>
        </p:txBody>
      </p:sp>
      <p:pic>
        <p:nvPicPr>
          <p:cNvPr id="216" name="Google Shape;216;p18"/>
          <p:cNvPicPr preferRelativeResize="0"/>
          <p:nvPr/>
        </p:nvPicPr>
        <p:blipFill rotWithShape="1">
          <a:blip r:embed="rId3">
            <a:alphaModFix/>
          </a:blip>
          <a:srcRect/>
          <a:stretch/>
        </p:blipFill>
        <p:spPr>
          <a:xfrm>
            <a:off x="6262140" y="254693"/>
            <a:ext cx="2407789" cy="1487914"/>
          </a:xfrm>
          <a:prstGeom prst="rect">
            <a:avLst/>
          </a:prstGeom>
          <a:noFill/>
          <a:ln>
            <a:noFill/>
          </a:ln>
        </p:spPr>
      </p:pic>
      <p:sp>
        <p:nvSpPr>
          <p:cNvPr id="217" name="Google Shape;217;p18"/>
          <p:cNvSpPr txBox="1"/>
          <p:nvPr/>
        </p:nvSpPr>
        <p:spPr>
          <a:xfrm rot="-5400000">
            <a:off x="6632340" y="2412611"/>
            <a:ext cx="4460713" cy="192409"/>
          </a:xfrm>
          <a:prstGeom prst="rect">
            <a:avLst/>
          </a:prstGeom>
          <a:noFill/>
          <a:ln>
            <a:noFill/>
          </a:ln>
        </p:spPr>
        <p:txBody>
          <a:bodyPr spcFirstLastPara="1" wrap="square" lIns="68569" tIns="34275" rIns="68569" bIns="34275" anchor="t" anchorCtr="0">
            <a:noAutofit/>
          </a:bodyPr>
          <a:lstStyle/>
          <a:p>
            <a:pPr algn="r">
              <a:buClr>
                <a:srgbClr val="000000"/>
              </a:buClr>
              <a:buSzPts val="1067"/>
            </a:pPr>
            <a:r>
              <a:rPr lang="en-GB" sz="800">
                <a:solidFill>
                  <a:schemeClr val="dk1"/>
                </a:solidFill>
                <a:latin typeface="Calibri"/>
                <a:ea typeface="Calibri"/>
                <a:cs typeface="Calibri"/>
                <a:sym typeface="Calibri"/>
              </a:rPr>
              <a:t>Picture credit: Open, Open, Open is by Beck Pitt and is licensed CC BY </a:t>
            </a:r>
            <a:endParaRPr sz="800">
              <a:solidFill>
                <a:schemeClr val="dk1"/>
              </a:solidFill>
              <a:latin typeface="Calibri"/>
              <a:ea typeface="Calibri"/>
              <a:cs typeface="Calibri"/>
              <a:sym typeface="Calibri"/>
            </a:endParaRPr>
          </a:p>
        </p:txBody>
      </p:sp>
      <p:sp>
        <p:nvSpPr>
          <p:cNvPr id="218" name="Google Shape;218;p18"/>
          <p:cNvSpPr txBox="1"/>
          <p:nvPr/>
        </p:nvSpPr>
        <p:spPr>
          <a:xfrm>
            <a:off x="442732" y="1826473"/>
            <a:ext cx="7892321" cy="3624039"/>
          </a:xfrm>
          <a:prstGeom prst="rect">
            <a:avLst/>
          </a:prstGeom>
          <a:noFill/>
          <a:ln>
            <a:noFill/>
          </a:ln>
        </p:spPr>
        <p:txBody>
          <a:bodyPr spcFirstLastPara="1" wrap="square" lIns="68569" tIns="34275" rIns="68569" bIns="34275" anchor="t" anchorCtr="0">
            <a:spAutoFit/>
          </a:bodyPr>
          <a:lstStyle/>
          <a:p>
            <a:r>
              <a:rPr lang="en-GB" sz="2100">
                <a:solidFill>
                  <a:srgbClr val="000000"/>
                </a:solidFill>
                <a:latin typeface="Arial"/>
                <a:ea typeface="Arial"/>
                <a:cs typeface="Arial"/>
                <a:sym typeface="Arial"/>
              </a:rPr>
              <a:t>Differences in the course production process could include:</a:t>
            </a:r>
            <a:endParaRPr sz="1013"/>
          </a:p>
          <a:p>
            <a:endParaRPr sz="2100">
              <a:solidFill>
                <a:srgbClr val="000000"/>
              </a:solidFill>
              <a:latin typeface="Arial"/>
              <a:ea typeface="Arial"/>
              <a:cs typeface="Arial"/>
              <a:sym typeface="Arial"/>
            </a:endParaRPr>
          </a:p>
          <a:p>
            <a:pPr marL="257175" indent="-257175">
              <a:buClr>
                <a:srgbClr val="000000"/>
              </a:buClr>
              <a:buSzPts val="2800"/>
              <a:buFont typeface="Arial"/>
              <a:buChar char="•"/>
            </a:pPr>
            <a:r>
              <a:rPr lang="en-GB" sz="2100">
                <a:solidFill>
                  <a:srgbClr val="000000"/>
                </a:solidFill>
                <a:latin typeface="Arial"/>
                <a:ea typeface="Arial"/>
                <a:cs typeface="Arial"/>
                <a:sym typeface="Arial"/>
              </a:rPr>
              <a:t>A review of existing openly licensed resources for the topic/discipline</a:t>
            </a:r>
            <a:endParaRPr sz="1013"/>
          </a:p>
          <a:p>
            <a:pPr marL="257175" indent="-257175">
              <a:buClr>
                <a:srgbClr val="000000"/>
              </a:buClr>
              <a:buSzPts val="2800"/>
              <a:buFont typeface="Arial"/>
              <a:buChar char="•"/>
            </a:pPr>
            <a:r>
              <a:rPr lang="en-GB" sz="2100">
                <a:solidFill>
                  <a:srgbClr val="000000"/>
                </a:solidFill>
                <a:latin typeface="Arial"/>
                <a:ea typeface="Arial"/>
                <a:cs typeface="Arial"/>
                <a:sym typeface="Arial"/>
              </a:rPr>
              <a:t>Repurposing of existing course content for release under an open license (see Schuwer et al, 2011)</a:t>
            </a:r>
            <a:endParaRPr sz="1013"/>
          </a:p>
          <a:p>
            <a:pPr marL="257175" indent="-257175">
              <a:buClr>
                <a:srgbClr val="000000"/>
              </a:buClr>
              <a:buSzPts val="2800"/>
              <a:buFont typeface="Arial"/>
              <a:buChar char="•"/>
            </a:pPr>
            <a:r>
              <a:rPr lang="en-GB" sz="2100">
                <a:solidFill>
                  <a:srgbClr val="000000"/>
                </a:solidFill>
                <a:latin typeface="Arial"/>
                <a:ea typeface="Arial"/>
                <a:cs typeface="Arial"/>
                <a:sym typeface="Arial"/>
              </a:rPr>
              <a:t>Reuse and reworking of existing open licensed material</a:t>
            </a:r>
            <a:endParaRPr sz="1013"/>
          </a:p>
          <a:p>
            <a:pPr marL="257175" indent="-257175">
              <a:buClr>
                <a:srgbClr val="000000"/>
              </a:buClr>
              <a:buSzPts val="2800"/>
              <a:buFont typeface="Arial"/>
              <a:buChar char="•"/>
            </a:pPr>
            <a:r>
              <a:rPr lang="en-GB" sz="2100">
                <a:solidFill>
                  <a:srgbClr val="000000"/>
                </a:solidFill>
                <a:latin typeface="Arial"/>
                <a:ea typeface="Arial"/>
                <a:cs typeface="Arial"/>
                <a:sym typeface="Arial"/>
              </a:rPr>
              <a:t>Open review of course drafts by the community </a:t>
            </a:r>
            <a:endParaRPr sz="1013"/>
          </a:p>
          <a:p>
            <a:pPr marL="257175" indent="-257175">
              <a:buClr>
                <a:srgbClr val="000000"/>
              </a:buClr>
              <a:buSzPts val="2800"/>
              <a:buFont typeface="Arial"/>
              <a:buChar char="•"/>
            </a:pPr>
            <a:r>
              <a:rPr lang="en-GB" sz="2100">
                <a:solidFill>
                  <a:srgbClr val="000000"/>
                </a:solidFill>
                <a:latin typeface="Arial"/>
                <a:ea typeface="Arial"/>
                <a:cs typeface="Arial"/>
                <a:sym typeface="Arial"/>
              </a:rPr>
              <a:t>Use of open source platforms and tools for facilitating course</a:t>
            </a:r>
            <a:endParaRPr sz="1013"/>
          </a:p>
          <a:p>
            <a:endParaRPr sz="2100">
              <a:solidFill>
                <a:srgbClr val="000000"/>
              </a:solidFill>
              <a:latin typeface="Arial"/>
              <a:ea typeface="Arial"/>
              <a:cs typeface="Arial"/>
              <a:sym typeface="Arial"/>
            </a:endParaRPr>
          </a:p>
          <a:p>
            <a:endParaRPr sz="2100">
              <a:solidFill>
                <a:srgbClr val="000000"/>
              </a:solidFill>
              <a:latin typeface="Arial"/>
              <a:ea typeface="Arial"/>
              <a:cs typeface="Arial"/>
              <a:sym typeface="Arial"/>
            </a:endParaRPr>
          </a:p>
        </p:txBody>
      </p:sp>
    </p:spTree>
    <p:extLst>
      <p:ext uri="{BB962C8B-B14F-4D97-AF65-F5344CB8AC3E}">
        <p14:creationId xmlns:p14="http://schemas.microsoft.com/office/powerpoint/2010/main" val="77249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p:nvPr/>
        </p:nvSpPr>
        <p:spPr>
          <a:xfrm>
            <a:off x="442733" y="338560"/>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GB" sz="4125" b="1">
                <a:solidFill>
                  <a:schemeClr val="dk1"/>
                </a:solidFill>
                <a:latin typeface="Calibri"/>
                <a:ea typeface="Calibri"/>
                <a:cs typeface="Calibri"/>
                <a:sym typeface="Calibri"/>
              </a:rPr>
              <a:t>Example 4: Course Production Processes in Myanmar</a:t>
            </a:r>
            <a:endParaRPr sz="4125">
              <a:solidFill>
                <a:srgbClr val="000000"/>
              </a:solidFill>
              <a:latin typeface="Arial"/>
              <a:ea typeface="Arial"/>
              <a:cs typeface="Arial"/>
              <a:sym typeface="Arial"/>
            </a:endParaRPr>
          </a:p>
          <a:p>
            <a:pPr>
              <a:buClr>
                <a:srgbClr val="000000"/>
              </a:buClr>
              <a:buSzPts val="5500"/>
            </a:pPr>
            <a:endParaRPr sz="4125" b="1">
              <a:solidFill>
                <a:schemeClr val="dk1"/>
              </a:solidFill>
              <a:latin typeface="Calibri"/>
              <a:ea typeface="Calibri"/>
              <a:cs typeface="Calibri"/>
              <a:sym typeface="Calibri"/>
            </a:endParaRPr>
          </a:p>
        </p:txBody>
      </p:sp>
      <p:pic>
        <p:nvPicPr>
          <p:cNvPr id="224" name="Google Shape;224;p19"/>
          <p:cNvPicPr preferRelativeResize="0"/>
          <p:nvPr/>
        </p:nvPicPr>
        <p:blipFill rotWithShape="1">
          <a:blip r:embed="rId3">
            <a:alphaModFix/>
          </a:blip>
          <a:srcRect/>
          <a:stretch/>
        </p:blipFill>
        <p:spPr>
          <a:xfrm>
            <a:off x="6217171" y="1641424"/>
            <a:ext cx="2637659" cy="3251729"/>
          </a:xfrm>
          <a:prstGeom prst="rect">
            <a:avLst/>
          </a:prstGeom>
          <a:noFill/>
          <a:ln>
            <a:noFill/>
          </a:ln>
        </p:spPr>
      </p:pic>
    </p:spTree>
    <p:extLst>
      <p:ext uri="{BB962C8B-B14F-4D97-AF65-F5344CB8AC3E}">
        <p14:creationId xmlns:p14="http://schemas.microsoft.com/office/powerpoint/2010/main" val="405977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p:nvPr/>
        </p:nvSpPr>
        <p:spPr>
          <a:xfrm>
            <a:off x="183025" y="316069"/>
            <a:ext cx="6913967" cy="899668"/>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GB" sz="4125" b="1">
                <a:solidFill>
                  <a:schemeClr val="dk1"/>
                </a:solidFill>
                <a:latin typeface="Calibri"/>
                <a:ea typeface="Calibri"/>
                <a:cs typeface="Calibri"/>
                <a:sym typeface="Calibri"/>
              </a:rPr>
              <a:t>Activity 1: Building Your Team  </a:t>
            </a:r>
            <a:endParaRPr sz="4125" b="1">
              <a:solidFill>
                <a:schemeClr val="dk1"/>
              </a:solidFill>
              <a:latin typeface="Calibri"/>
              <a:ea typeface="Calibri"/>
              <a:cs typeface="Calibri"/>
              <a:sym typeface="Calibri"/>
            </a:endParaRPr>
          </a:p>
        </p:txBody>
      </p:sp>
      <p:pic>
        <p:nvPicPr>
          <p:cNvPr id="230" name="Google Shape;230;p20"/>
          <p:cNvPicPr preferRelativeResize="0"/>
          <p:nvPr/>
        </p:nvPicPr>
        <p:blipFill rotWithShape="1">
          <a:blip r:embed="rId3">
            <a:alphaModFix/>
          </a:blip>
          <a:srcRect/>
          <a:stretch/>
        </p:blipFill>
        <p:spPr>
          <a:xfrm>
            <a:off x="3977356" y="1122218"/>
            <a:ext cx="4699054" cy="3823855"/>
          </a:xfrm>
          <a:prstGeom prst="rect">
            <a:avLst/>
          </a:prstGeom>
          <a:noFill/>
          <a:ln>
            <a:noFill/>
          </a:ln>
        </p:spPr>
      </p:pic>
      <p:sp>
        <p:nvSpPr>
          <p:cNvPr id="231" name="Google Shape;231;p20"/>
          <p:cNvSpPr txBox="1"/>
          <p:nvPr/>
        </p:nvSpPr>
        <p:spPr>
          <a:xfrm rot="-5400000">
            <a:off x="4790209" y="776474"/>
            <a:ext cx="8177646" cy="161552"/>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Picture credit: Colleagues giving a Fist Bump is licensed CC 0 </a:t>
            </a:r>
            <a:r>
              <a:rPr lang="en-GB" sz="600" u="sng">
                <a:solidFill>
                  <a:srgbClr val="000000"/>
                </a:solidFill>
                <a:latin typeface="Arial"/>
                <a:ea typeface="Arial"/>
                <a:cs typeface="Arial"/>
                <a:sym typeface="Arial"/>
                <a:hlinkClick r:id="rId4"/>
              </a:rPr>
              <a:t>https://www.rawpixel.com/image/414305/colleagues-giving-fist-bump</a:t>
            </a:r>
            <a:r>
              <a:rPr lang="en-GB" sz="600">
                <a:solidFill>
                  <a:srgbClr val="000000"/>
                </a:solidFill>
                <a:latin typeface="Arial"/>
                <a:ea typeface="Arial"/>
                <a:cs typeface="Arial"/>
                <a:sym typeface="Arial"/>
              </a:rPr>
              <a:t> </a:t>
            </a:r>
            <a:endParaRPr sz="1013"/>
          </a:p>
        </p:txBody>
      </p:sp>
      <p:sp>
        <p:nvSpPr>
          <p:cNvPr id="232" name="Google Shape;232;p20"/>
          <p:cNvSpPr txBox="1"/>
          <p:nvPr/>
        </p:nvSpPr>
        <p:spPr>
          <a:xfrm>
            <a:off x="183025" y="1965415"/>
            <a:ext cx="3628225" cy="1592713"/>
          </a:xfrm>
          <a:prstGeom prst="rect">
            <a:avLst/>
          </a:prstGeom>
          <a:noFill/>
          <a:ln>
            <a:noFill/>
          </a:ln>
        </p:spPr>
        <p:txBody>
          <a:bodyPr spcFirstLastPara="1" wrap="square" lIns="68569" tIns="34275" rIns="68569" bIns="34275" anchor="t" anchorCtr="0">
            <a:spAutoFit/>
          </a:bodyPr>
          <a:lstStyle/>
          <a:p>
            <a:r>
              <a:rPr lang="en-GB" sz="2475">
                <a:solidFill>
                  <a:srgbClr val="000000"/>
                </a:solidFill>
              </a:rPr>
              <a:t>Who do you think needs to be involved in the course production process? </a:t>
            </a:r>
            <a:endParaRPr sz="1013"/>
          </a:p>
        </p:txBody>
      </p:sp>
    </p:spTree>
    <p:extLst>
      <p:ext uri="{BB962C8B-B14F-4D97-AF65-F5344CB8AC3E}">
        <p14:creationId xmlns:p14="http://schemas.microsoft.com/office/powerpoint/2010/main" val="367311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r>
              <a:rPr lang="en-GB" sz="5400" b="1"/>
              <a:t>Who are you working with?</a:t>
            </a:r>
            <a:endParaRPr/>
          </a:p>
          <a:p>
            <a:pPr marL="0" indent="0">
              <a:buNone/>
            </a:pPr>
            <a:r>
              <a:rPr lang="en-GB"/>
              <a:t>November 2019</a:t>
            </a:r>
            <a:endParaRPr/>
          </a:p>
        </p:txBody>
      </p:sp>
      <p:pic>
        <p:nvPicPr>
          <p:cNvPr id="105" name="Google Shape;105;p3">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106" name="Google Shape;106;p3"/>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GB" sz="900" dirty="0">
                <a:solidFill>
                  <a:srgbClr val="000000"/>
                </a:solidFill>
                <a:latin typeface="Calibri"/>
                <a:ea typeface="Calibri"/>
                <a:cs typeface="Calibri"/>
                <a:sym typeface="Calibri"/>
              </a:rPr>
              <a:t>This work was created</a:t>
            </a:r>
            <a:r>
              <a:rPr lang="en-GB" sz="900" dirty="0">
                <a:latin typeface="Calibri"/>
                <a:ea typeface="Calibri"/>
                <a:cs typeface="Calibri"/>
                <a:sym typeface="Calibri"/>
              </a:rPr>
              <a:t> </a:t>
            </a:r>
            <a:r>
              <a:rPr lang="en-GB" sz="900" dirty="0">
                <a:solidFill>
                  <a:srgbClr val="000000"/>
                </a:solidFill>
                <a:latin typeface="Calibri"/>
                <a:ea typeface="Calibri"/>
                <a:cs typeface="Calibri"/>
                <a:sym typeface="Calibri"/>
              </a:rPr>
              <a:t>as part of the TIDE project is licensed under the </a:t>
            </a:r>
            <a:r>
              <a:rPr lang="en-GB" sz="900" u="sng" dirty="0">
                <a:solidFill>
                  <a:schemeClr val="hlink"/>
                </a:solidFill>
                <a:latin typeface="Calibri"/>
                <a:ea typeface="Calibri"/>
                <a:cs typeface="Calibri"/>
                <a:sym typeface="Calibri"/>
                <a:hlinkClick r:id="rId3"/>
              </a:rPr>
              <a:t>Creative Commons Attribution 4.0 International License</a:t>
            </a:r>
            <a:r>
              <a:rPr lang="en-GB" sz="900" dirty="0">
                <a:solidFill>
                  <a:srgbClr val="000000"/>
                </a:solidFill>
                <a:latin typeface="Calibri"/>
                <a:ea typeface="Calibri"/>
                <a:cs typeface="Calibri"/>
                <a:sym typeface="Calibri"/>
              </a:rPr>
              <a:t> unless otherwise stated. Minor amends to the slide deck were made in May 2021. </a:t>
            </a:r>
            <a:endParaRPr sz="9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758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p:nvPr/>
        </p:nvSpPr>
        <p:spPr>
          <a:xfrm rot="-5400000">
            <a:off x="-1960331" y="1673813"/>
            <a:ext cx="5574764" cy="798151"/>
          </a:xfrm>
          <a:prstGeom prst="rect">
            <a:avLst/>
          </a:prstGeom>
          <a:noFill/>
          <a:ln>
            <a:noFill/>
          </a:ln>
        </p:spPr>
        <p:txBody>
          <a:bodyPr spcFirstLastPara="1" wrap="square" lIns="68569" tIns="34275" rIns="68569" bIns="34275" anchor="t" anchorCtr="0">
            <a:noAutofit/>
          </a:bodyPr>
          <a:lstStyle/>
          <a:p>
            <a:pPr>
              <a:buClr>
                <a:srgbClr val="000000"/>
              </a:buClr>
              <a:buSzPts val="5500"/>
            </a:pPr>
            <a:r>
              <a:rPr lang="en-GB" sz="4125" b="1">
                <a:solidFill>
                  <a:schemeClr val="dk1"/>
                </a:solidFill>
                <a:latin typeface="Calibri"/>
                <a:ea typeface="Calibri"/>
                <a:cs typeface="Calibri"/>
                <a:sym typeface="Calibri"/>
              </a:rPr>
              <a:t>Different Roles in the Course Production Process  </a:t>
            </a:r>
            <a:endParaRPr sz="4125" b="1">
              <a:solidFill>
                <a:schemeClr val="dk1"/>
              </a:solidFill>
              <a:latin typeface="Calibri"/>
              <a:ea typeface="Calibri"/>
              <a:cs typeface="Calibri"/>
              <a:sym typeface="Calibri"/>
            </a:endParaRPr>
          </a:p>
        </p:txBody>
      </p:sp>
      <p:pic>
        <p:nvPicPr>
          <p:cNvPr id="238" name="Google Shape;238;p21"/>
          <p:cNvPicPr preferRelativeResize="0"/>
          <p:nvPr/>
        </p:nvPicPr>
        <p:blipFill rotWithShape="1">
          <a:blip r:embed="rId3">
            <a:alphaModFix/>
          </a:blip>
          <a:srcRect/>
          <a:stretch/>
        </p:blipFill>
        <p:spPr>
          <a:xfrm>
            <a:off x="2763982" y="363099"/>
            <a:ext cx="5953991" cy="4456190"/>
          </a:xfrm>
          <a:prstGeom prst="rect">
            <a:avLst/>
          </a:prstGeom>
          <a:noFill/>
          <a:ln>
            <a:noFill/>
          </a:ln>
        </p:spPr>
      </p:pic>
      <p:sp>
        <p:nvSpPr>
          <p:cNvPr id="239" name="Google Shape;239;p21"/>
          <p:cNvSpPr txBox="1"/>
          <p:nvPr/>
        </p:nvSpPr>
        <p:spPr>
          <a:xfrm rot="-5400000">
            <a:off x="6629230" y="2530908"/>
            <a:ext cx="4497171" cy="161552"/>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Picture Credit: Go Team! By Christine H is licensed CC BY-SA 2.0 </a:t>
            </a:r>
            <a:r>
              <a:rPr lang="en-GB" sz="600" u="sng">
                <a:solidFill>
                  <a:srgbClr val="000000"/>
                </a:solidFill>
                <a:latin typeface="Arial"/>
                <a:ea typeface="Arial"/>
                <a:cs typeface="Arial"/>
                <a:sym typeface="Arial"/>
                <a:hlinkClick r:id="rId4"/>
              </a:rPr>
              <a:t>https://www.flickr.com/photos/madame_furie/2842325041/</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321648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462666" y="345208"/>
            <a:ext cx="5543645" cy="473438"/>
          </a:xfrm>
          <a:prstGeom prst="rect">
            <a:avLst/>
          </a:prstGeom>
          <a:noFill/>
          <a:ln>
            <a:noFill/>
          </a:ln>
        </p:spPr>
        <p:txBody>
          <a:bodyPr spcFirstLastPara="1" wrap="square" lIns="68569" tIns="34275" rIns="68569" bIns="34275" anchor="t" anchorCtr="0">
            <a:noAutofit/>
          </a:bodyPr>
          <a:lstStyle/>
          <a:p>
            <a:r>
              <a:rPr lang="en-GB" sz="2475" b="1"/>
              <a:t>Who is on the OU module team?</a:t>
            </a:r>
            <a:endParaRPr/>
          </a:p>
        </p:txBody>
      </p:sp>
      <p:sp>
        <p:nvSpPr>
          <p:cNvPr id="246" name="Google Shape;246;p22"/>
          <p:cNvSpPr/>
          <p:nvPr/>
        </p:nvSpPr>
        <p:spPr>
          <a:xfrm>
            <a:off x="462666" y="922815"/>
            <a:ext cx="8290590" cy="1304109"/>
          </a:xfrm>
          <a:prstGeom prst="rect">
            <a:avLst/>
          </a:prstGeom>
          <a:noFill/>
          <a:ln>
            <a:noFill/>
          </a:ln>
        </p:spPr>
        <p:txBody>
          <a:bodyPr spcFirstLastPara="1" wrap="square" lIns="68569" tIns="34275" rIns="68569" bIns="34275" anchor="t" anchorCtr="0">
            <a:spAutoFit/>
          </a:bodyPr>
          <a:lstStyle/>
          <a:p>
            <a:pPr>
              <a:lnSpc>
                <a:spcPct val="107000"/>
              </a:lnSpc>
            </a:pPr>
            <a:r>
              <a:rPr lang="en-GB" sz="2100">
                <a:solidFill>
                  <a:srgbClr val="000000"/>
                </a:solidFill>
                <a:latin typeface="Calibri"/>
                <a:ea typeface="Calibri"/>
                <a:cs typeface="Calibri"/>
                <a:sym typeface="Calibri"/>
              </a:rPr>
              <a:t>Core team:</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Module Team Chair (academic)</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Curriculum Manager</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Academic authors (numbers vary but usually between 3 and 10)</a:t>
            </a:r>
            <a:endParaRPr sz="1013"/>
          </a:p>
        </p:txBody>
      </p:sp>
      <p:pic>
        <p:nvPicPr>
          <p:cNvPr id="247" name="Google Shape;247;p22" descr="image003"/>
          <p:cNvPicPr preferRelativeResize="0"/>
          <p:nvPr/>
        </p:nvPicPr>
        <p:blipFill rotWithShape="1">
          <a:blip r:embed="rId3">
            <a:alphaModFix/>
          </a:blip>
          <a:srcRect/>
          <a:stretch/>
        </p:blipFill>
        <p:spPr>
          <a:xfrm>
            <a:off x="2637385" y="2331141"/>
            <a:ext cx="6160403" cy="2547443"/>
          </a:xfrm>
          <a:prstGeom prst="rect">
            <a:avLst/>
          </a:prstGeom>
          <a:noFill/>
          <a:ln>
            <a:noFill/>
          </a:ln>
        </p:spPr>
      </p:pic>
      <p:sp>
        <p:nvSpPr>
          <p:cNvPr id="248" name="Google Shape;248;p22"/>
          <p:cNvSpPr txBox="1"/>
          <p:nvPr/>
        </p:nvSpPr>
        <p:spPr>
          <a:xfrm rot="-5400000">
            <a:off x="6454739" y="2362426"/>
            <a:ext cx="4686100" cy="346218"/>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These slides are originally from Pam Furniss’s webinar on OU Processes 1: Course Production which is available from the TIDE OpenLearn Create Collection: </a:t>
            </a:r>
            <a:r>
              <a:rPr lang="en-GB" sz="600" u="sng">
                <a:solidFill>
                  <a:srgbClr val="000000"/>
                </a:solidFill>
                <a:latin typeface="Arial"/>
                <a:ea typeface="Arial"/>
                <a:cs typeface="Arial"/>
                <a:sym typeface="Arial"/>
                <a:hlinkClick r:id="rId4"/>
              </a:rPr>
              <a:t>http://www.open.edu/openlearncreate/course/index.php?categoryid=364</a:t>
            </a:r>
            <a:r>
              <a:rPr lang="en-GB" sz="600">
                <a:solidFill>
                  <a:srgbClr val="000000"/>
                </a:solidFill>
                <a:latin typeface="Arial"/>
                <a:ea typeface="Arial"/>
                <a:cs typeface="Arial"/>
                <a:sym typeface="Arial"/>
              </a:rPr>
              <a:t> (OU has been added to the header for clarification here)</a:t>
            </a:r>
            <a:endParaRPr sz="1013"/>
          </a:p>
        </p:txBody>
      </p:sp>
    </p:spTree>
    <p:extLst>
      <p:ext uri="{BB962C8B-B14F-4D97-AF65-F5344CB8AC3E}">
        <p14:creationId xmlns:p14="http://schemas.microsoft.com/office/powerpoint/2010/main" val="2290195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txBox="1">
            <a:spLocks noGrp="1"/>
          </p:cNvSpPr>
          <p:nvPr>
            <p:ph type="title"/>
          </p:nvPr>
        </p:nvSpPr>
        <p:spPr>
          <a:xfrm>
            <a:off x="451823" y="371390"/>
            <a:ext cx="6783863" cy="543012"/>
          </a:xfrm>
          <a:prstGeom prst="rect">
            <a:avLst/>
          </a:prstGeom>
          <a:noFill/>
          <a:ln>
            <a:noFill/>
          </a:ln>
        </p:spPr>
        <p:txBody>
          <a:bodyPr spcFirstLastPara="1" wrap="square" lIns="68569" tIns="34275" rIns="68569" bIns="34275" anchor="t" anchorCtr="0">
            <a:noAutofit/>
          </a:bodyPr>
          <a:lstStyle/>
          <a:p>
            <a:r>
              <a:rPr lang="en-GB" sz="2475" b="1"/>
              <a:t>Who else is involved in OU module production?</a:t>
            </a:r>
            <a:endParaRPr/>
          </a:p>
        </p:txBody>
      </p:sp>
      <p:sp>
        <p:nvSpPr>
          <p:cNvPr id="255" name="Google Shape;255;p23"/>
          <p:cNvSpPr/>
          <p:nvPr/>
        </p:nvSpPr>
        <p:spPr>
          <a:xfrm>
            <a:off x="507000" y="1164282"/>
            <a:ext cx="5824350" cy="4295248"/>
          </a:xfrm>
          <a:prstGeom prst="rect">
            <a:avLst/>
          </a:prstGeom>
          <a:noFill/>
          <a:ln>
            <a:noFill/>
          </a:ln>
        </p:spPr>
        <p:txBody>
          <a:bodyPr spcFirstLastPara="1" wrap="square" lIns="68569" tIns="34275" rIns="68569" bIns="34275" anchor="t" anchorCtr="0">
            <a:spAutoFit/>
          </a:bodyPr>
          <a:lstStyle/>
          <a:p>
            <a:pPr marL="257175" indent="-257175">
              <a:lnSpc>
                <a:spcPct val="107000"/>
              </a:lnSpc>
              <a:buClr>
                <a:srgbClr val="000000"/>
              </a:buClr>
              <a:buSzPts val="2400"/>
              <a:buFont typeface="Arial"/>
              <a:buChar char="•"/>
            </a:pPr>
            <a:r>
              <a:rPr lang="en-GB" sz="1800">
                <a:latin typeface="Calibri"/>
                <a:ea typeface="Calibri"/>
                <a:cs typeface="Calibri"/>
                <a:sym typeface="Calibri"/>
              </a:rPr>
              <a:t>Learning</a:t>
            </a:r>
            <a:r>
              <a:rPr lang="en-GB" sz="1800">
                <a:solidFill>
                  <a:srgbClr val="000000"/>
                </a:solidFill>
                <a:latin typeface="Calibri"/>
                <a:ea typeface="Calibri"/>
                <a:cs typeface="Calibri"/>
                <a:sym typeface="Calibri"/>
              </a:rPr>
              <a:t> Designer</a:t>
            </a:r>
            <a:endParaRPr sz="1800">
              <a:solidFill>
                <a:srgbClr val="000000"/>
              </a:solidFill>
              <a:latin typeface="Calibri"/>
              <a:ea typeface="Calibri"/>
              <a:cs typeface="Calibri"/>
              <a:sym typeface="Calibri"/>
            </a:endParaRPr>
          </a:p>
          <a:p>
            <a:pPr marL="257175" indent="-257175">
              <a:lnSpc>
                <a:spcPct val="107000"/>
              </a:lnSpc>
              <a:buSzPts val="2400"/>
              <a:buFont typeface="Calibri"/>
              <a:buChar char="•"/>
            </a:pPr>
            <a:r>
              <a:rPr lang="en-GB" sz="1800">
                <a:latin typeface="Calibri"/>
                <a:ea typeface="Calibri"/>
                <a:cs typeface="Calibri"/>
                <a:sym typeface="Calibri"/>
              </a:rPr>
              <a:t>Editor</a:t>
            </a:r>
            <a:endParaRPr sz="1013">
              <a:solidFill>
                <a:schemeClr val="dk1"/>
              </a:solidFill>
            </a:endParaRPr>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Learning and Teaching Librarian</a:t>
            </a:r>
            <a:endParaRPr sz="1800">
              <a:solidFill>
                <a:srgbClr val="000000"/>
              </a:solidFill>
              <a:latin typeface="Calibri"/>
              <a:ea typeface="Calibri"/>
              <a:cs typeface="Calibri"/>
              <a:sym typeface="Calibri"/>
            </a:endParaRPr>
          </a:p>
          <a:p>
            <a:pPr marL="257175" indent="-257175">
              <a:lnSpc>
                <a:spcPct val="107000"/>
              </a:lnSpc>
              <a:buSzPts val="2400"/>
              <a:buFont typeface="Calibri"/>
              <a:buChar char="•"/>
            </a:pPr>
            <a:r>
              <a:rPr lang="en-GB" sz="1800">
                <a:latin typeface="Calibri"/>
                <a:ea typeface="Calibri"/>
                <a:cs typeface="Calibri"/>
                <a:sym typeface="Calibri"/>
              </a:rPr>
              <a:t>Careers &amp; Employability Consultant</a:t>
            </a:r>
            <a:endParaRPr sz="1800">
              <a:latin typeface="Calibri"/>
              <a:ea typeface="Calibri"/>
              <a:cs typeface="Calibri"/>
              <a:sym typeface="Calibri"/>
            </a:endParaRPr>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Graphic designer </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Interactive media developer</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Audio-visual producer</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Project Manager</a:t>
            </a:r>
            <a:endParaRPr sz="1013"/>
          </a:p>
          <a:p>
            <a:pPr>
              <a:lnSpc>
                <a:spcPct val="107000"/>
              </a:lnSpc>
            </a:pPr>
            <a:r>
              <a:rPr lang="en-GB" sz="1800">
                <a:solidFill>
                  <a:srgbClr val="000000"/>
                </a:solidFill>
                <a:latin typeface="Calibri"/>
                <a:ea typeface="Calibri"/>
                <a:cs typeface="Calibri"/>
                <a:sym typeface="Calibri"/>
              </a:rPr>
              <a:t> Others </a:t>
            </a:r>
            <a:endParaRPr sz="1013"/>
          </a:p>
          <a:p>
            <a:pPr marL="257175" indent="-257175">
              <a:lnSpc>
                <a:spcPct val="107000"/>
              </a:lnSpc>
              <a:spcBef>
                <a:spcPts val="600"/>
              </a:spcBef>
              <a:buClr>
                <a:srgbClr val="000000"/>
              </a:buClr>
              <a:buSzPts val="2400"/>
              <a:buFont typeface="Arial"/>
              <a:buChar char="•"/>
            </a:pPr>
            <a:r>
              <a:rPr lang="en-GB" sz="1800">
                <a:solidFill>
                  <a:srgbClr val="000000"/>
                </a:solidFill>
                <a:latin typeface="Calibri"/>
                <a:ea typeface="Calibri"/>
                <a:cs typeface="Calibri"/>
                <a:sym typeface="Calibri"/>
              </a:rPr>
              <a:t>Copyrights department</a:t>
            </a:r>
            <a:endParaRPr sz="1013"/>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Curriculum Assistant</a:t>
            </a:r>
            <a:endParaRPr sz="1800">
              <a:solidFill>
                <a:srgbClr val="000000"/>
              </a:solidFill>
              <a:latin typeface="Calibri"/>
              <a:ea typeface="Calibri"/>
              <a:cs typeface="Calibri"/>
              <a:sym typeface="Calibri"/>
            </a:endParaRPr>
          </a:p>
          <a:p>
            <a:pPr marL="257175" indent="-257175">
              <a:lnSpc>
                <a:spcPct val="107000"/>
              </a:lnSpc>
              <a:buSzPts val="2400"/>
              <a:buFont typeface="Calibri"/>
              <a:buChar char="•"/>
            </a:pPr>
            <a:r>
              <a:rPr lang="en-GB" sz="1800">
                <a:latin typeface="Calibri"/>
                <a:ea typeface="Calibri"/>
                <a:cs typeface="Calibri"/>
                <a:sym typeface="Calibri"/>
              </a:rPr>
              <a:t>Media Assistant</a:t>
            </a:r>
            <a:endParaRPr sz="1800">
              <a:latin typeface="Calibri"/>
              <a:ea typeface="Calibri"/>
              <a:cs typeface="Calibri"/>
              <a:sym typeface="Calibri"/>
            </a:endParaRPr>
          </a:p>
          <a:p>
            <a:pPr marL="257175" indent="-257175">
              <a:lnSpc>
                <a:spcPct val="107000"/>
              </a:lnSpc>
              <a:buClr>
                <a:srgbClr val="000000"/>
              </a:buClr>
              <a:buSzPts val="2400"/>
              <a:buFont typeface="Arial"/>
              <a:buChar char="•"/>
            </a:pPr>
            <a:r>
              <a:rPr lang="en-GB" sz="1800">
                <a:solidFill>
                  <a:srgbClr val="000000"/>
                </a:solidFill>
                <a:latin typeface="Calibri"/>
                <a:ea typeface="Calibri"/>
                <a:cs typeface="Calibri"/>
                <a:sym typeface="Calibri"/>
              </a:rPr>
              <a:t>External and Internal Reviewers </a:t>
            </a:r>
            <a:endParaRPr sz="1013"/>
          </a:p>
          <a:p>
            <a:pPr marL="257175" indent="-142875">
              <a:lnSpc>
                <a:spcPct val="107000"/>
              </a:lnSpc>
              <a:buClr>
                <a:srgbClr val="000000"/>
              </a:buClr>
              <a:buSzPts val="2400"/>
            </a:pPr>
            <a:endParaRPr sz="1800">
              <a:solidFill>
                <a:srgbClr val="000000"/>
              </a:solidFill>
              <a:latin typeface="Calibri"/>
              <a:ea typeface="Calibri"/>
              <a:cs typeface="Calibri"/>
              <a:sym typeface="Calibri"/>
            </a:endParaRPr>
          </a:p>
        </p:txBody>
      </p:sp>
      <p:sp>
        <p:nvSpPr>
          <p:cNvPr id="256" name="Google Shape;256;p23"/>
          <p:cNvSpPr txBox="1"/>
          <p:nvPr/>
        </p:nvSpPr>
        <p:spPr>
          <a:xfrm rot="-5400000">
            <a:off x="6407073" y="2418639"/>
            <a:ext cx="4686100" cy="346218"/>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These slides are originally from Pam Furniss’s webinar on OU Processes 1: Course Production which is available from the TIDE OpenLearn Create Collection: </a:t>
            </a:r>
            <a:r>
              <a:rPr lang="en-GB" sz="600" u="sng">
                <a:solidFill>
                  <a:srgbClr val="000000"/>
                </a:solidFill>
                <a:latin typeface="Arial"/>
                <a:ea typeface="Arial"/>
                <a:cs typeface="Arial"/>
                <a:sym typeface="Arial"/>
                <a:hlinkClick r:id="rId3"/>
              </a:rPr>
              <a:t>http://www.open.edu/openlearncreate/course/index.php?categoryid=364</a:t>
            </a:r>
            <a:r>
              <a:rPr lang="en-GB" sz="600">
                <a:solidFill>
                  <a:srgbClr val="000000"/>
                </a:solidFill>
                <a:latin typeface="Arial"/>
                <a:ea typeface="Arial"/>
                <a:cs typeface="Arial"/>
                <a:sym typeface="Arial"/>
              </a:rPr>
              <a:t> </a:t>
            </a:r>
            <a:r>
              <a:rPr lang="en-GB" sz="600">
                <a:solidFill>
                  <a:schemeClr val="dk1"/>
                </a:solidFill>
                <a:latin typeface="Calibri"/>
                <a:ea typeface="Calibri"/>
                <a:cs typeface="Calibri"/>
                <a:sym typeface="Calibri"/>
              </a:rPr>
              <a:t>(I have added “OU” to this slide’s header and also added external and internal reviewers to the list)</a:t>
            </a:r>
            <a:endParaRPr sz="600">
              <a:solidFill>
                <a:srgbClr val="000000"/>
              </a:solidFill>
              <a:latin typeface="Arial"/>
              <a:ea typeface="Arial"/>
              <a:cs typeface="Arial"/>
              <a:sym typeface="Arial"/>
            </a:endParaRPr>
          </a:p>
        </p:txBody>
      </p:sp>
    </p:spTree>
    <p:extLst>
      <p:ext uri="{BB962C8B-B14F-4D97-AF65-F5344CB8AC3E}">
        <p14:creationId xmlns:p14="http://schemas.microsoft.com/office/powerpoint/2010/main" val="347525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415637" y="171279"/>
            <a:ext cx="6457950" cy="678208"/>
          </a:xfrm>
          <a:prstGeom prst="rect">
            <a:avLst/>
          </a:prstGeom>
          <a:noFill/>
          <a:ln>
            <a:noFill/>
          </a:ln>
        </p:spPr>
        <p:txBody>
          <a:bodyPr spcFirstLastPara="1" wrap="square" lIns="68569" tIns="68569" rIns="68569" bIns="68569" anchor="t" anchorCtr="0">
            <a:noAutofit/>
          </a:bodyPr>
          <a:lstStyle/>
          <a:p>
            <a:r>
              <a:rPr lang="en-GB" b="1"/>
              <a:t>Roles in course production and delivery: The University of London</a:t>
            </a:r>
            <a:endParaRPr/>
          </a:p>
        </p:txBody>
      </p:sp>
      <p:graphicFrame>
        <p:nvGraphicFramePr>
          <p:cNvPr id="263" name="Google Shape;263;p24"/>
          <p:cNvGraphicFramePr/>
          <p:nvPr/>
        </p:nvGraphicFramePr>
        <p:xfrm>
          <a:off x="415637" y="1419727"/>
          <a:ext cx="8099700" cy="3476563"/>
        </p:xfrm>
        <a:graphic>
          <a:graphicData uri="http://schemas.openxmlformats.org/drawingml/2006/table">
            <a:tbl>
              <a:tblPr firstRow="1" bandRow="1">
                <a:noFill/>
              </a:tblPr>
              <a:tblGrid>
                <a:gridCol w="2005931">
                  <a:extLst>
                    <a:ext uri="{9D8B030D-6E8A-4147-A177-3AD203B41FA5}">
                      <a16:colId xmlns:a16="http://schemas.microsoft.com/office/drawing/2014/main" val="20000"/>
                    </a:ext>
                  </a:extLst>
                </a:gridCol>
                <a:gridCol w="6093769">
                  <a:extLst>
                    <a:ext uri="{9D8B030D-6E8A-4147-A177-3AD203B41FA5}">
                      <a16:colId xmlns:a16="http://schemas.microsoft.com/office/drawing/2014/main" val="20001"/>
                    </a:ext>
                  </a:extLst>
                </a:gridCol>
              </a:tblGrid>
              <a:tr h="388628">
                <a:tc>
                  <a:txBody>
                    <a:bodyPr/>
                    <a:lstStyle/>
                    <a:p>
                      <a:pPr marL="0" marR="0" lvl="0" indent="0" algn="l" rtl="0">
                        <a:lnSpc>
                          <a:spcPct val="100000"/>
                        </a:lnSpc>
                        <a:spcBef>
                          <a:spcPts val="0"/>
                        </a:spcBef>
                        <a:spcAft>
                          <a:spcPts val="0"/>
                        </a:spcAft>
                        <a:buNone/>
                      </a:pPr>
                      <a:r>
                        <a:rPr lang="en-GB" sz="1100" u="none" strike="noStrike" cap="none"/>
                        <a:t>Academics</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Supplying articles and material to draw on for the course authoring</a:t>
                      </a:r>
                      <a:endParaRPr sz="1400"/>
                    </a:p>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Reviewing and interacting with authors and instructional designers</a:t>
                      </a:r>
                      <a:endParaRPr sz="1400"/>
                    </a:p>
                  </a:txBody>
                  <a:tcPr marL="68588" marR="68588" marT="34294" marB="34294"/>
                </a:tc>
                <a:extLst>
                  <a:ext uri="{0D108BD9-81ED-4DB2-BD59-A6C34878D82A}">
                    <a16:rowId xmlns:a16="http://schemas.microsoft.com/office/drawing/2014/main" val="10000"/>
                  </a:ext>
                </a:extLst>
              </a:tr>
              <a:tr h="477769">
                <a:tc>
                  <a:txBody>
                    <a:bodyPr/>
                    <a:lstStyle/>
                    <a:p>
                      <a:pPr marL="0" marR="0" lvl="0" indent="0" algn="l" rtl="0">
                        <a:lnSpc>
                          <a:spcPct val="100000"/>
                        </a:lnSpc>
                        <a:spcBef>
                          <a:spcPts val="0"/>
                        </a:spcBef>
                        <a:spcAft>
                          <a:spcPts val="0"/>
                        </a:spcAft>
                        <a:buNone/>
                      </a:pPr>
                      <a:r>
                        <a:rPr lang="en-GB" sz="1100" u="none" strike="noStrike" cap="none"/>
                        <a:t>Distance Learning Management</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Developing the business case</a:t>
                      </a:r>
                      <a:endParaRPr sz="1400"/>
                    </a:p>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Overseeing the production process including authoring, budgets etc.</a:t>
                      </a:r>
                      <a:endParaRPr sz="1400"/>
                    </a:p>
                  </a:txBody>
                  <a:tcPr marL="68588" marR="68588" marT="34294" marB="34294"/>
                </a:tc>
                <a:extLst>
                  <a:ext uri="{0D108BD9-81ED-4DB2-BD59-A6C34878D82A}">
                    <a16:rowId xmlns:a16="http://schemas.microsoft.com/office/drawing/2014/main" val="10001"/>
                  </a:ext>
                </a:extLst>
              </a:tr>
              <a:tr h="341925">
                <a:tc>
                  <a:txBody>
                    <a:bodyPr/>
                    <a:lstStyle/>
                    <a:p>
                      <a:pPr marL="0" marR="0" lvl="0" indent="0" algn="l" rtl="0">
                        <a:lnSpc>
                          <a:spcPct val="100000"/>
                        </a:lnSpc>
                        <a:spcBef>
                          <a:spcPts val="0"/>
                        </a:spcBef>
                        <a:spcAft>
                          <a:spcPts val="0"/>
                        </a:spcAft>
                        <a:buNone/>
                      </a:pPr>
                      <a:r>
                        <a:rPr lang="en-GB" sz="1100" u="none" strike="noStrike" cap="none"/>
                        <a:t>Authors</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Often retired academics, experts in the subject area, but not necessarily academics</a:t>
                      </a:r>
                      <a:endParaRPr sz="1400"/>
                    </a:p>
                  </a:txBody>
                  <a:tcPr marL="68588" marR="68588" marT="34294" marB="34294"/>
                </a:tc>
                <a:extLst>
                  <a:ext uri="{0D108BD9-81ED-4DB2-BD59-A6C34878D82A}">
                    <a16:rowId xmlns:a16="http://schemas.microsoft.com/office/drawing/2014/main" val="10002"/>
                  </a:ext>
                </a:extLst>
              </a:tr>
              <a:tr h="477769">
                <a:tc>
                  <a:txBody>
                    <a:bodyPr/>
                    <a:lstStyle/>
                    <a:p>
                      <a:pPr marL="0" marR="0" lvl="0" indent="0" algn="l" rtl="0">
                        <a:lnSpc>
                          <a:spcPct val="100000"/>
                        </a:lnSpc>
                        <a:spcBef>
                          <a:spcPts val="0"/>
                        </a:spcBef>
                        <a:spcAft>
                          <a:spcPts val="0"/>
                        </a:spcAft>
                        <a:buNone/>
                      </a:pPr>
                      <a:r>
                        <a:rPr lang="en-GB" sz="1100" u="none" strike="noStrike" cap="none"/>
                        <a:t>Instructional designers</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With expertise in designing interactive learning activities, self assessment questions, storyboards for animations etc</a:t>
                      </a:r>
                      <a:endParaRPr sz="1100" u="none" strike="noStrike" cap="none"/>
                    </a:p>
                  </a:txBody>
                  <a:tcPr marL="68588" marR="68588" marT="34294" marB="34294"/>
                </a:tc>
                <a:extLst>
                  <a:ext uri="{0D108BD9-81ED-4DB2-BD59-A6C34878D82A}">
                    <a16:rowId xmlns:a16="http://schemas.microsoft.com/office/drawing/2014/main" val="10003"/>
                  </a:ext>
                </a:extLst>
              </a:tr>
              <a:tr h="477769">
                <a:tc>
                  <a:txBody>
                    <a:bodyPr/>
                    <a:lstStyle/>
                    <a:p>
                      <a:pPr marL="0" marR="0" lvl="0" indent="0" algn="l" rtl="0">
                        <a:lnSpc>
                          <a:spcPct val="100000"/>
                        </a:lnSpc>
                        <a:spcBef>
                          <a:spcPts val="0"/>
                        </a:spcBef>
                        <a:spcAft>
                          <a:spcPts val="0"/>
                        </a:spcAft>
                        <a:buNone/>
                      </a:pPr>
                      <a:r>
                        <a:rPr lang="en-GB" sz="1100" u="none" strike="noStrike" cap="none"/>
                        <a:t>Learning technologists</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Responsible to technical aspects of production, including set up of online learning environment, compression, and sorting out any ICT requirements</a:t>
                      </a:r>
                      <a:endParaRPr sz="1400"/>
                    </a:p>
                  </a:txBody>
                  <a:tcPr marL="68588" marR="68588" marT="34294" marB="34294"/>
                </a:tc>
                <a:extLst>
                  <a:ext uri="{0D108BD9-81ED-4DB2-BD59-A6C34878D82A}">
                    <a16:rowId xmlns:a16="http://schemas.microsoft.com/office/drawing/2014/main" val="10004"/>
                  </a:ext>
                </a:extLst>
              </a:tr>
              <a:tr h="341925">
                <a:tc>
                  <a:txBody>
                    <a:bodyPr/>
                    <a:lstStyle/>
                    <a:p>
                      <a:pPr marL="0" marR="0" lvl="0" indent="0" algn="l" rtl="0">
                        <a:lnSpc>
                          <a:spcPct val="100000"/>
                        </a:lnSpc>
                        <a:spcBef>
                          <a:spcPts val="0"/>
                        </a:spcBef>
                        <a:spcAft>
                          <a:spcPts val="0"/>
                        </a:spcAft>
                        <a:buNone/>
                      </a:pPr>
                      <a:r>
                        <a:rPr lang="en-GB" sz="1100" u="none" strike="noStrike" cap="none"/>
                        <a:t>Production team</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Clearing copyright, coordinating with authors, publishers, printers, usb set up  etc</a:t>
                      </a:r>
                      <a:endParaRPr sz="1100" u="none" strike="noStrike" cap="none"/>
                    </a:p>
                  </a:txBody>
                  <a:tcPr marL="68588" marR="68588" marT="34294" marB="34294"/>
                </a:tc>
                <a:extLst>
                  <a:ext uri="{0D108BD9-81ED-4DB2-BD59-A6C34878D82A}">
                    <a16:rowId xmlns:a16="http://schemas.microsoft.com/office/drawing/2014/main" val="10005"/>
                  </a:ext>
                </a:extLst>
              </a:tr>
              <a:tr h="281044">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Tutors</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Online tutoring, and often setting and marking any assignments during the year. </a:t>
                      </a:r>
                      <a:endParaRPr sz="1400"/>
                    </a:p>
                  </a:txBody>
                  <a:tcPr marL="68588" marR="68588" marT="34294" marB="34294"/>
                </a:tc>
                <a:extLst>
                  <a:ext uri="{0D108BD9-81ED-4DB2-BD59-A6C34878D82A}">
                    <a16:rowId xmlns:a16="http://schemas.microsoft.com/office/drawing/2014/main" val="10006"/>
                  </a:ext>
                </a:extLst>
              </a:tr>
              <a:tr h="674494">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t>Examiners</a:t>
                      </a:r>
                      <a:endParaRPr sz="1400"/>
                    </a:p>
                  </a:txBody>
                  <a:tcPr marL="68588" marR="68588" marT="34294" marB="34294"/>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Academics, tutors, authors or other experts may be commissioned to set and mark an exam</a:t>
                      </a:r>
                      <a:endParaRPr sz="1400"/>
                    </a:p>
                    <a:p>
                      <a:pPr marL="285750" marR="0" lvl="0" indent="-285750" algn="l" rtl="0">
                        <a:lnSpc>
                          <a:spcPct val="100000"/>
                        </a:lnSpc>
                        <a:spcBef>
                          <a:spcPts val="0"/>
                        </a:spcBef>
                        <a:spcAft>
                          <a:spcPts val="0"/>
                        </a:spcAft>
                        <a:buClr>
                          <a:srgbClr val="000000"/>
                        </a:buClr>
                        <a:buSzPts val="1400"/>
                        <a:buFont typeface="Arial"/>
                        <a:buChar char="•"/>
                      </a:pPr>
                      <a:r>
                        <a:rPr lang="en-GB" sz="1100" u="none" strike="noStrike" cap="none"/>
                        <a:t>Exams are moderated by a second person, and some are looked at by an external examiner. The Exam board confirms final marks</a:t>
                      </a:r>
                      <a:endParaRPr sz="1400"/>
                    </a:p>
                  </a:txBody>
                  <a:tcPr marL="68588" marR="68588" marT="34294" marB="34294"/>
                </a:tc>
                <a:extLst>
                  <a:ext uri="{0D108BD9-81ED-4DB2-BD59-A6C34878D82A}">
                    <a16:rowId xmlns:a16="http://schemas.microsoft.com/office/drawing/2014/main" val="10007"/>
                  </a:ext>
                </a:extLst>
              </a:tr>
            </a:tbl>
          </a:graphicData>
        </a:graphic>
      </p:graphicFrame>
      <p:sp>
        <p:nvSpPr>
          <p:cNvPr id="264" name="Google Shape;264;p24"/>
          <p:cNvSpPr txBox="1"/>
          <p:nvPr/>
        </p:nvSpPr>
        <p:spPr>
          <a:xfrm rot="-5400000" flipH="1">
            <a:off x="6397621" y="2435627"/>
            <a:ext cx="4782581"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This slide originates from a presentation by Jon Gregson on UoL/SOAS course production which was presented during the 2-day course production workshop in September 2018</a:t>
            </a:r>
            <a:endParaRPr sz="1013"/>
          </a:p>
        </p:txBody>
      </p:sp>
    </p:spTree>
    <p:extLst>
      <p:ext uri="{BB962C8B-B14F-4D97-AF65-F5344CB8AC3E}">
        <p14:creationId xmlns:p14="http://schemas.microsoft.com/office/powerpoint/2010/main" val="90501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p:nvPr/>
        </p:nvSpPr>
        <p:spPr>
          <a:xfrm>
            <a:off x="411625" y="347241"/>
            <a:ext cx="6298798" cy="1084913"/>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GB" sz="3300" b="1">
                <a:solidFill>
                  <a:schemeClr val="dk1"/>
                </a:solidFill>
                <a:latin typeface="Calibri"/>
                <a:ea typeface="Calibri"/>
                <a:cs typeface="Calibri"/>
                <a:sym typeface="Calibri"/>
              </a:rPr>
              <a:t>Activity 2: Building a Course </a:t>
            </a:r>
            <a:endParaRPr sz="3300" b="1">
              <a:solidFill>
                <a:schemeClr val="dk1"/>
              </a:solidFill>
              <a:latin typeface="Calibri"/>
              <a:ea typeface="Calibri"/>
              <a:cs typeface="Calibri"/>
              <a:sym typeface="Calibri"/>
            </a:endParaRPr>
          </a:p>
        </p:txBody>
      </p:sp>
      <p:sp>
        <p:nvSpPr>
          <p:cNvPr id="270" name="Google Shape;270;p26"/>
          <p:cNvSpPr txBox="1"/>
          <p:nvPr/>
        </p:nvSpPr>
        <p:spPr>
          <a:xfrm>
            <a:off x="411625" y="1034683"/>
            <a:ext cx="8022692" cy="3820246"/>
          </a:xfrm>
          <a:prstGeom prst="rect">
            <a:avLst/>
          </a:prstGeom>
          <a:noFill/>
          <a:ln>
            <a:noFill/>
          </a:ln>
        </p:spPr>
        <p:txBody>
          <a:bodyPr spcFirstLastPara="1" wrap="square" lIns="68569" tIns="34275" rIns="68569" bIns="34275" anchor="t" anchorCtr="0">
            <a:spAutoFit/>
          </a:bodyPr>
          <a:lstStyle/>
          <a:p>
            <a:r>
              <a:rPr lang="en-GB" sz="1875">
                <a:solidFill>
                  <a:srgbClr val="000000"/>
                </a:solidFill>
                <a:latin typeface="Arial"/>
                <a:ea typeface="Arial"/>
                <a:cs typeface="Arial"/>
                <a:sym typeface="Arial"/>
              </a:rPr>
              <a:t>Working in small groups, we’re now going to build on your earlier work to develop a course on the impact of water pollution on the biodiversity of a river. Consider the following questions whilst you further plan and develop the course: </a:t>
            </a:r>
            <a:endParaRPr sz="1013"/>
          </a:p>
          <a:p>
            <a:r>
              <a:rPr lang="en-GB" sz="1875">
                <a:solidFill>
                  <a:srgbClr val="000000"/>
                </a:solidFill>
                <a:latin typeface="Arial"/>
                <a:ea typeface="Arial"/>
                <a:cs typeface="Arial"/>
                <a:sym typeface="Arial"/>
              </a:rPr>
              <a:t> </a:t>
            </a:r>
            <a:endParaRPr sz="1013"/>
          </a:p>
          <a:p>
            <a:pPr marL="257175" indent="-257175">
              <a:buClr>
                <a:srgbClr val="000000"/>
              </a:buClr>
              <a:buSzPts val="2500"/>
              <a:buFont typeface="Arial"/>
              <a:buChar char="•"/>
            </a:pPr>
            <a:r>
              <a:rPr lang="en-GB" sz="1875">
                <a:solidFill>
                  <a:srgbClr val="000000"/>
                </a:solidFill>
                <a:latin typeface="Arial"/>
                <a:ea typeface="Arial"/>
                <a:cs typeface="Arial"/>
                <a:sym typeface="Arial"/>
              </a:rPr>
              <a:t>When would be the most appropriate time to deliver the course? How does this impact (if at all) on your production schedule? </a:t>
            </a:r>
            <a:endParaRPr sz="1013"/>
          </a:p>
          <a:p>
            <a:pPr marL="257175" indent="-257175">
              <a:buClr>
                <a:srgbClr val="000000"/>
              </a:buClr>
              <a:buSzPts val="2500"/>
              <a:buFont typeface="Arial"/>
              <a:buChar char="•"/>
            </a:pPr>
            <a:r>
              <a:rPr lang="en-GB" sz="1875">
                <a:solidFill>
                  <a:srgbClr val="000000"/>
                </a:solidFill>
                <a:latin typeface="Arial"/>
                <a:ea typeface="Arial"/>
                <a:cs typeface="Arial"/>
                <a:sym typeface="Arial"/>
              </a:rPr>
              <a:t>What does the production schedule look like? </a:t>
            </a:r>
            <a:endParaRPr sz="1013"/>
          </a:p>
          <a:p>
            <a:pPr marL="257175" indent="-257175">
              <a:buClr>
                <a:srgbClr val="000000"/>
              </a:buClr>
              <a:buSzPts val="2500"/>
              <a:buFont typeface="Arial"/>
              <a:buChar char="•"/>
            </a:pPr>
            <a:r>
              <a:rPr lang="en-GB" sz="1875">
                <a:solidFill>
                  <a:srgbClr val="000000"/>
                </a:solidFill>
                <a:latin typeface="Arial"/>
                <a:ea typeface="Arial"/>
                <a:cs typeface="Arial"/>
                <a:sym typeface="Arial"/>
              </a:rPr>
              <a:t>How will you deliver the course?</a:t>
            </a:r>
            <a:endParaRPr sz="1013"/>
          </a:p>
          <a:p>
            <a:pPr marL="257175" indent="-257175">
              <a:buClr>
                <a:srgbClr val="000000"/>
              </a:buClr>
              <a:buSzPts val="2500"/>
              <a:buFont typeface="Arial"/>
              <a:buChar char="•"/>
            </a:pPr>
            <a:r>
              <a:rPr lang="en-GB" sz="1875">
                <a:solidFill>
                  <a:srgbClr val="000000"/>
                </a:solidFill>
                <a:latin typeface="Arial"/>
                <a:ea typeface="Arial"/>
                <a:cs typeface="Arial"/>
                <a:sym typeface="Arial"/>
              </a:rPr>
              <a:t>Who will be involved in producing the course and what and when will they contribute? </a:t>
            </a:r>
            <a:endParaRPr sz="1013"/>
          </a:p>
          <a:p>
            <a:pPr marL="257175" indent="-257175">
              <a:buClr>
                <a:srgbClr val="000000"/>
              </a:buClr>
              <a:buSzPts val="2500"/>
              <a:buFont typeface="Arial"/>
              <a:buChar char="•"/>
            </a:pPr>
            <a:r>
              <a:rPr lang="en-GB" sz="1875">
                <a:solidFill>
                  <a:srgbClr val="000000"/>
                </a:solidFill>
                <a:latin typeface="Arial"/>
                <a:ea typeface="Arial"/>
                <a:cs typeface="Arial"/>
                <a:sym typeface="Arial"/>
              </a:rPr>
              <a:t>How can you best support your academic colleagues in delivering quality content? </a:t>
            </a:r>
            <a:endParaRPr sz="1013"/>
          </a:p>
        </p:txBody>
      </p:sp>
    </p:spTree>
    <p:extLst>
      <p:ext uri="{BB962C8B-B14F-4D97-AF65-F5344CB8AC3E}">
        <p14:creationId xmlns:p14="http://schemas.microsoft.com/office/powerpoint/2010/main" val="305205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p:nvPr/>
        </p:nvSpPr>
        <p:spPr>
          <a:xfrm rot="-5400000">
            <a:off x="-1458971" y="1729713"/>
            <a:ext cx="4385290" cy="1592713"/>
          </a:xfrm>
          <a:prstGeom prst="rect">
            <a:avLst/>
          </a:prstGeom>
          <a:noFill/>
          <a:ln>
            <a:noFill/>
          </a:ln>
        </p:spPr>
        <p:txBody>
          <a:bodyPr spcFirstLastPara="1" wrap="square" lIns="68569" tIns="34275" rIns="68569" bIns="34275" anchor="t" anchorCtr="0">
            <a:spAutoFit/>
          </a:bodyPr>
          <a:lstStyle/>
          <a:p>
            <a:r>
              <a:rPr lang="en-GB" sz="4950" b="1">
                <a:solidFill>
                  <a:srgbClr val="000000"/>
                </a:solidFill>
                <a:latin typeface="Arial"/>
                <a:ea typeface="Arial"/>
                <a:cs typeface="Arial"/>
                <a:sym typeface="Arial"/>
              </a:rPr>
              <a:t>Any Questions? </a:t>
            </a:r>
            <a:endParaRPr sz="1013"/>
          </a:p>
        </p:txBody>
      </p:sp>
      <p:pic>
        <p:nvPicPr>
          <p:cNvPr id="277" name="Google Shape;277;p27"/>
          <p:cNvPicPr preferRelativeResize="0"/>
          <p:nvPr/>
        </p:nvPicPr>
        <p:blipFill rotWithShape="1">
          <a:blip r:embed="rId3">
            <a:alphaModFix/>
          </a:blip>
          <a:srcRect/>
          <a:stretch/>
        </p:blipFill>
        <p:spPr>
          <a:xfrm>
            <a:off x="3507205" y="0"/>
            <a:ext cx="5143500" cy="5143500"/>
          </a:xfrm>
          <a:prstGeom prst="rect">
            <a:avLst/>
          </a:prstGeom>
          <a:noFill/>
          <a:ln>
            <a:noFill/>
          </a:ln>
        </p:spPr>
      </p:pic>
      <p:sp>
        <p:nvSpPr>
          <p:cNvPr id="278" name="Google Shape;278;p27"/>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Photo credit: Question everything! by Henry… is licensed CC BY-NC-ND </a:t>
            </a:r>
            <a:r>
              <a:rPr lang="en-GB" sz="600" u="sng">
                <a:solidFill>
                  <a:srgbClr val="000000"/>
                </a:solidFill>
                <a:latin typeface="Arial"/>
                <a:ea typeface="Arial"/>
                <a:cs typeface="Arial"/>
                <a:sym typeface="Arial"/>
                <a:hlinkClick r:id="rId4"/>
              </a:rPr>
              <a:t>https://www.flickr.com/photos/henrybloomfield/12680815144/</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59753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p:nvPr/>
        </p:nvSpPr>
        <p:spPr>
          <a:xfrm>
            <a:off x="434051" y="321198"/>
            <a:ext cx="6802055" cy="1084913"/>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GB" sz="4950" b="1">
                <a:solidFill>
                  <a:schemeClr val="dk1"/>
                </a:solidFill>
                <a:latin typeface="Calibri"/>
                <a:ea typeface="Calibri"/>
                <a:cs typeface="Calibri"/>
                <a:sym typeface="Calibri"/>
              </a:rPr>
              <a:t>Reflection &amp; Summary</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pic>
        <p:nvPicPr>
          <p:cNvPr id="284" name="Google Shape;284;p28"/>
          <p:cNvPicPr preferRelativeResize="0"/>
          <p:nvPr/>
        </p:nvPicPr>
        <p:blipFill rotWithShape="1">
          <a:blip r:embed="rId3">
            <a:alphaModFix/>
          </a:blip>
          <a:srcRect/>
          <a:stretch/>
        </p:blipFill>
        <p:spPr>
          <a:xfrm>
            <a:off x="434051" y="1097304"/>
            <a:ext cx="8229600" cy="3849011"/>
          </a:xfrm>
          <a:prstGeom prst="rect">
            <a:avLst/>
          </a:prstGeom>
          <a:noFill/>
          <a:ln>
            <a:noFill/>
          </a:ln>
        </p:spPr>
      </p:pic>
      <p:sp>
        <p:nvSpPr>
          <p:cNvPr id="285" name="Google Shape;285;p28"/>
          <p:cNvSpPr txBox="1"/>
          <p:nvPr/>
        </p:nvSpPr>
        <p:spPr>
          <a:xfrm rot="-5400000">
            <a:off x="6632340" y="2619754"/>
            <a:ext cx="4460713" cy="192409"/>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GB" sz="600">
                <a:solidFill>
                  <a:schemeClr val="dk1"/>
                </a:solidFill>
                <a:latin typeface="Calibri"/>
                <a:ea typeface="Calibri"/>
                <a:cs typeface="Calibri"/>
                <a:sym typeface="Calibri"/>
              </a:rPr>
              <a:t>Picture credit: </a:t>
            </a:r>
            <a:r>
              <a:rPr lang="en-GB" sz="600" u="sng">
                <a:solidFill>
                  <a:schemeClr val="hlink"/>
                </a:solidFill>
                <a:latin typeface="Calibri"/>
                <a:ea typeface="Calibri"/>
                <a:cs typeface="Calibri"/>
                <a:sym typeface="Calibri"/>
                <a:hlinkClick r:id="rId4"/>
              </a:rPr>
              <a:t>Reflections </a:t>
            </a:r>
            <a:r>
              <a:rPr lang="en-GB" sz="600">
                <a:solidFill>
                  <a:schemeClr val="dk1"/>
                </a:solidFill>
                <a:latin typeface="Calibri"/>
                <a:ea typeface="Calibri"/>
                <a:cs typeface="Calibri"/>
                <a:sym typeface="Calibri"/>
              </a:rPr>
              <a:t>by Robert Fuhro is licensed CC BY-NC-ND 2.0  </a:t>
            </a:r>
            <a:endParaRPr sz="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17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txBox="1">
            <a:spLocks noGrp="1"/>
          </p:cNvSpPr>
          <p:nvPr>
            <p:ph type="body" idx="1"/>
          </p:nvPr>
        </p:nvSpPr>
        <p:spPr>
          <a:xfrm>
            <a:off x="1063228" y="558682"/>
            <a:ext cx="7123580" cy="3934775"/>
          </a:xfrm>
          <a:prstGeom prst="rect">
            <a:avLst/>
          </a:prstGeom>
          <a:noFill/>
          <a:ln>
            <a:noFill/>
          </a:ln>
        </p:spPr>
        <p:txBody>
          <a:bodyPr spcFirstLastPara="1" wrap="square" lIns="68569" tIns="34275" rIns="68569" bIns="34275" anchor="t" anchorCtr="0">
            <a:noAutofit/>
          </a:bodyPr>
          <a:lstStyle/>
          <a:p>
            <a:pPr marL="0" indent="0"/>
            <a:endParaRPr sz="1650"/>
          </a:p>
          <a:p>
            <a:pPr marL="0" indent="0"/>
            <a:r>
              <a:rPr lang="en-GB" sz="1650"/>
              <a:t>OU Processes 1: Module Production (Pam Furniss) </a:t>
            </a:r>
            <a:r>
              <a:rPr lang="en-GB" sz="1650" u="sng">
                <a:solidFill>
                  <a:schemeClr val="hlink"/>
                </a:solidFill>
                <a:hlinkClick r:id="rId3"/>
              </a:rPr>
              <a:t>https://youtu.be/WhE3wsIb2nw</a:t>
            </a:r>
            <a:r>
              <a:rPr lang="en-GB" sz="1650"/>
              <a:t> </a:t>
            </a:r>
            <a:endParaRPr/>
          </a:p>
          <a:p>
            <a:pPr marL="0" indent="0"/>
            <a:endParaRPr sz="1650"/>
          </a:p>
          <a:p>
            <a:pPr marL="0" indent="0"/>
            <a:r>
              <a:rPr lang="en-GB" sz="1650"/>
              <a:t>Open University Learning Design blog: </a:t>
            </a:r>
            <a:r>
              <a:rPr lang="en-GB" sz="1650" u="sng">
                <a:solidFill>
                  <a:schemeClr val="hlink"/>
                </a:solidFill>
                <a:hlinkClick r:id="rId4"/>
              </a:rPr>
              <a:t>http://www.open.ac.uk/blogs/learning-design/</a:t>
            </a:r>
            <a:r>
              <a:rPr lang="en-GB" sz="1650"/>
              <a:t> </a:t>
            </a:r>
            <a:endParaRPr/>
          </a:p>
          <a:p>
            <a:pPr marL="0" indent="0"/>
            <a:endParaRPr sz="1650"/>
          </a:p>
          <a:p>
            <a:pPr marL="0" indent="0"/>
            <a:r>
              <a:rPr lang="en-GB" sz="1650"/>
              <a:t>Schuwer, Robert; Lane, Andrew; Counotte-Potman, Anda and Wilson, Martina (2011). A comparison of production processes for OER. In: Open Courseware Consortium Global Meeting, 4-6 May 2011, Cam- bridge, Massachusetts. </a:t>
            </a:r>
            <a:endParaRPr/>
          </a:p>
          <a:p>
            <a:pPr marL="0" indent="0"/>
            <a:r>
              <a:rPr lang="en-GB" sz="1650" u="sng">
                <a:solidFill>
                  <a:schemeClr val="hlink"/>
                </a:solidFill>
                <a:hlinkClick r:id="rId5"/>
              </a:rPr>
              <a:t>https://oerknowledgecloud.org/sites/oerknowledgecloud.org/files/307800D6.pdf</a:t>
            </a:r>
            <a:r>
              <a:rPr lang="en-GB" sz="1650"/>
              <a:t> </a:t>
            </a:r>
            <a:endParaRPr/>
          </a:p>
          <a:p>
            <a:pPr marL="0" indent="0"/>
            <a:endParaRPr sz="1650"/>
          </a:p>
          <a:p>
            <a:pPr marL="0" indent="0"/>
            <a:endParaRPr sz="1650"/>
          </a:p>
        </p:txBody>
      </p:sp>
      <p:sp>
        <p:nvSpPr>
          <p:cNvPr id="292" name="Google Shape;292;p29"/>
          <p:cNvSpPr txBox="1"/>
          <p:nvPr/>
        </p:nvSpPr>
        <p:spPr>
          <a:xfrm rot="-5400000">
            <a:off x="-1670638" y="2110587"/>
            <a:ext cx="4385290" cy="830966"/>
          </a:xfrm>
          <a:prstGeom prst="rect">
            <a:avLst/>
          </a:prstGeom>
          <a:noFill/>
          <a:ln>
            <a:noFill/>
          </a:ln>
        </p:spPr>
        <p:txBody>
          <a:bodyPr spcFirstLastPara="1" wrap="square" lIns="68569" tIns="34275" rIns="68569" bIns="34275" anchor="t" anchorCtr="0">
            <a:spAutoFit/>
          </a:bodyPr>
          <a:lstStyle/>
          <a:p>
            <a:r>
              <a:rPr lang="en-GB" sz="4950" b="1">
                <a:solidFill>
                  <a:srgbClr val="000000"/>
                </a:solidFill>
                <a:latin typeface="Arial"/>
                <a:ea typeface="Arial"/>
                <a:cs typeface="Arial"/>
                <a:sym typeface="Arial"/>
              </a:rPr>
              <a:t>Bibliography </a:t>
            </a:r>
            <a:endParaRPr sz="1013"/>
          </a:p>
        </p:txBody>
      </p:sp>
    </p:spTree>
    <p:extLst>
      <p:ext uri="{BB962C8B-B14F-4D97-AF65-F5344CB8AC3E}">
        <p14:creationId xmlns:p14="http://schemas.microsoft.com/office/powerpoint/2010/main" val="181628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2625"/>
              <a:t>By the end of this session you will: </a:t>
            </a:r>
            <a:endParaRPr/>
          </a:p>
          <a:p>
            <a:pPr marL="0" indent="0">
              <a:spcBef>
                <a:spcPts val="0"/>
              </a:spcBef>
              <a:buSzPts val="3500"/>
              <a:buNone/>
            </a:pPr>
            <a:endParaRPr sz="2625"/>
          </a:p>
          <a:p>
            <a:pPr indent="-342900">
              <a:spcBef>
                <a:spcPts val="0"/>
              </a:spcBef>
              <a:buSzPts val="3500"/>
            </a:pPr>
            <a:r>
              <a:rPr lang="en-GB" sz="2625"/>
              <a:t>Have an understanding of the types of roles that may be involved in the course production process.</a:t>
            </a:r>
            <a:endParaRPr/>
          </a:p>
          <a:p>
            <a:pPr marL="0" indent="0">
              <a:buSzPts val="3500"/>
              <a:buNone/>
            </a:pPr>
            <a:endParaRPr sz="2625"/>
          </a:p>
          <a:p>
            <a:pPr marL="0" indent="0">
              <a:buSzPts val="3500"/>
              <a:buNone/>
            </a:pPr>
            <a:endParaRPr sz="2625"/>
          </a:p>
        </p:txBody>
      </p:sp>
      <p:sp>
        <p:nvSpPr>
          <p:cNvPr id="112" name="Google Shape;112;p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GB" sz="4950" b="1">
                <a:solidFill>
                  <a:schemeClr val="dk1"/>
                </a:solidFill>
                <a:latin typeface="Calibri"/>
                <a:ea typeface="Calibri"/>
                <a:cs typeface="Calibri"/>
                <a:sym typeface="Calibri"/>
              </a:rPr>
              <a:t>Learning outcomes</a:t>
            </a:r>
            <a:endParaRPr sz="4950" b="1">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CBB02503-A3F5-7341-998B-F55C98958CA5}"/>
              </a:ext>
            </a:extLst>
          </p:cNvPr>
          <p:cNvPicPr>
            <a:picLocks noChangeAspect="1"/>
          </p:cNvPicPr>
          <p:nvPr/>
        </p:nvPicPr>
        <p:blipFill>
          <a:blip r:embed="rId3"/>
          <a:stretch>
            <a:fillRect/>
          </a:stretch>
        </p:blipFill>
        <p:spPr>
          <a:xfrm>
            <a:off x="5141346" y="1949761"/>
            <a:ext cx="3577283" cy="2682962"/>
          </a:xfrm>
          <a:prstGeom prst="rect">
            <a:avLst/>
          </a:prstGeom>
        </p:spPr>
      </p:pic>
      <p:sp>
        <p:nvSpPr>
          <p:cNvPr id="7" name="TextBox 6">
            <a:extLst>
              <a:ext uri="{FF2B5EF4-FFF2-40B4-BE49-F238E27FC236}">
                <a16:creationId xmlns:a16="http://schemas.microsoft.com/office/drawing/2014/main" id="{9C42DA6D-6E28-E140-83C9-56EC58AFE857}"/>
              </a:ext>
            </a:extLst>
          </p:cNvPr>
          <p:cNvSpPr txBox="1"/>
          <p:nvPr/>
        </p:nvSpPr>
        <p:spPr>
          <a:xfrm rot="16200000">
            <a:off x="7452615" y="3121964"/>
            <a:ext cx="2870583" cy="338554"/>
          </a:xfrm>
          <a:prstGeom prst="rect">
            <a:avLst/>
          </a:prstGeom>
          <a:noFill/>
        </p:spPr>
        <p:txBody>
          <a:bodyPr wrap="square" rtlCol="0">
            <a:spAutoFit/>
          </a:bodyPr>
          <a:lstStyle/>
          <a:p>
            <a:r>
              <a:rPr lang="en-US" sz="800" dirty="0"/>
              <a:t>Photo credit: </a:t>
            </a:r>
            <a:r>
              <a:rPr lang="en-US" sz="800" dirty="0">
                <a:hlinkClick r:id="rId4"/>
              </a:rPr>
              <a:t>Mobile on the circular train, Yangon, Myanmar II </a:t>
            </a:r>
            <a:r>
              <a:rPr lang="en-US" sz="800" dirty="0"/>
              <a:t>by Beck Pitt is licensed </a:t>
            </a:r>
            <a:r>
              <a:rPr lang="en-US" sz="800" dirty="0">
                <a:hlinkClick r:id="rId5"/>
              </a:rPr>
              <a:t>CC BY 2.0</a:t>
            </a:r>
            <a:r>
              <a:rPr lang="en-US" sz="800" dirty="0"/>
              <a:t> </a:t>
            </a:r>
          </a:p>
        </p:txBody>
      </p:sp>
    </p:spTree>
    <p:extLst>
      <p:ext uri="{BB962C8B-B14F-4D97-AF65-F5344CB8AC3E}">
        <p14:creationId xmlns:p14="http://schemas.microsoft.com/office/powerpoint/2010/main" val="180861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p:nvPr/>
        </p:nvSpPr>
        <p:spPr>
          <a:xfrm rot="-5400000">
            <a:off x="-2258157" y="437318"/>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GB" sz="4950" b="1">
                <a:solidFill>
                  <a:schemeClr val="dk1"/>
                </a:solidFill>
                <a:latin typeface="Calibri"/>
                <a:ea typeface="Calibri"/>
                <a:cs typeface="Calibri"/>
                <a:sym typeface="Calibri"/>
              </a:rPr>
              <a:t>Course </a:t>
            </a:r>
            <a:endParaRPr sz="1013"/>
          </a:p>
          <a:p>
            <a:pPr>
              <a:buClr>
                <a:srgbClr val="000000"/>
              </a:buClr>
              <a:buSzPts val="6600"/>
            </a:pPr>
            <a:r>
              <a:rPr lang="en-GB" sz="4950" b="1">
                <a:solidFill>
                  <a:schemeClr val="dk1"/>
                </a:solidFill>
                <a:latin typeface="Calibri"/>
                <a:ea typeface="Calibri"/>
                <a:cs typeface="Calibri"/>
                <a:sym typeface="Calibri"/>
              </a:rPr>
              <a:t>Production </a:t>
            </a:r>
            <a:endParaRPr sz="4950">
              <a:solidFill>
                <a:srgbClr val="000000"/>
              </a:solidFill>
              <a:latin typeface="Arial"/>
              <a:ea typeface="Arial"/>
              <a:cs typeface="Arial"/>
              <a:sym typeface="Arial"/>
            </a:endParaRPr>
          </a:p>
          <a:p>
            <a:pPr>
              <a:buClr>
                <a:srgbClr val="000000"/>
              </a:buClr>
              <a:buSzPts val="6600"/>
            </a:pPr>
            <a:endParaRPr sz="4950" b="1">
              <a:solidFill>
                <a:schemeClr val="dk1"/>
              </a:solidFill>
              <a:latin typeface="Calibri"/>
              <a:ea typeface="Calibri"/>
              <a:cs typeface="Calibri"/>
              <a:sym typeface="Calibri"/>
            </a:endParaRPr>
          </a:p>
        </p:txBody>
      </p:sp>
      <p:pic>
        <p:nvPicPr>
          <p:cNvPr id="120" name="Google Shape;120;p5"/>
          <p:cNvPicPr preferRelativeResize="0"/>
          <p:nvPr/>
        </p:nvPicPr>
        <p:blipFill rotWithShape="1">
          <a:blip r:embed="rId3">
            <a:alphaModFix/>
          </a:blip>
          <a:srcRect/>
          <a:stretch/>
        </p:blipFill>
        <p:spPr>
          <a:xfrm>
            <a:off x="2397896" y="338560"/>
            <a:ext cx="6215946" cy="4137488"/>
          </a:xfrm>
          <a:prstGeom prst="rect">
            <a:avLst/>
          </a:prstGeom>
          <a:noFill/>
          <a:ln>
            <a:noFill/>
          </a:ln>
        </p:spPr>
      </p:pic>
      <p:sp>
        <p:nvSpPr>
          <p:cNvPr id="121" name="Google Shape;121;p5"/>
          <p:cNvSpPr txBox="1"/>
          <p:nvPr/>
        </p:nvSpPr>
        <p:spPr>
          <a:xfrm rot="-5400000">
            <a:off x="6941128" y="2426788"/>
            <a:ext cx="3844637"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Photo credit: Fresh Produce by Jeremy Brooks is licensed CC BY-NC 2.0 </a:t>
            </a:r>
            <a:r>
              <a:rPr lang="en-GB" sz="600" u="sng">
                <a:solidFill>
                  <a:srgbClr val="000000"/>
                </a:solidFill>
                <a:latin typeface="Arial"/>
                <a:ea typeface="Arial"/>
                <a:cs typeface="Arial"/>
                <a:sym typeface="Arial"/>
                <a:hlinkClick r:id="rId4"/>
              </a:rPr>
              <a:t>https://www.flickr.com/photos/jeremybrooks/2332581945/</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127857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430486" y="191602"/>
            <a:ext cx="7088821" cy="1592744"/>
          </a:xfrm>
          <a:prstGeom prst="rect">
            <a:avLst/>
          </a:prstGeom>
          <a:noFill/>
          <a:ln>
            <a:noFill/>
          </a:ln>
        </p:spPr>
        <p:txBody>
          <a:bodyPr spcFirstLastPara="1" wrap="square" lIns="68569" tIns="34275" rIns="68569" bIns="34275" anchor="t" anchorCtr="0">
            <a:noAutofit/>
          </a:bodyPr>
          <a:lstStyle/>
          <a:p>
            <a:pPr>
              <a:buClr>
                <a:srgbClr val="000000"/>
              </a:buClr>
              <a:buSzPts val="5400"/>
            </a:pPr>
            <a:r>
              <a:rPr lang="en-GB" sz="4050" b="1">
                <a:solidFill>
                  <a:schemeClr val="dk1"/>
                </a:solidFill>
                <a:latin typeface="Calibri"/>
                <a:ea typeface="Calibri"/>
                <a:cs typeface="Calibri"/>
                <a:sym typeface="Calibri"/>
              </a:rPr>
              <a:t>Course production processes </a:t>
            </a:r>
            <a:r>
              <a:rPr lang="en-GB" sz="3600" b="1">
                <a:solidFill>
                  <a:schemeClr val="dk1"/>
                </a:solidFill>
                <a:latin typeface="Calibri"/>
                <a:ea typeface="Calibri"/>
                <a:cs typeface="Calibri"/>
                <a:sym typeface="Calibri"/>
              </a:rPr>
              <a:t>Example 1: The Open University </a:t>
            </a:r>
            <a:endParaRPr sz="3600">
              <a:solidFill>
                <a:srgbClr val="000000"/>
              </a:solidFill>
              <a:latin typeface="Arial"/>
              <a:ea typeface="Arial"/>
              <a:cs typeface="Arial"/>
              <a:sym typeface="Arial"/>
            </a:endParaRPr>
          </a:p>
          <a:p>
            <a:pPr>
              <a:buClr>
                <a:srgbClr val="000000"/>
              </a:buClr>
              <a:buSzPts val="5500"/>
            </a:pPr>
            <a:endParaRPr sz="4125" b="1">
              <a:solidFill>
                <a:schemeClr val="dk1"/>
              </a:solidFill>
              <a:latin typeface="Calibri"/>
              <a:ea typeface="Calibri"/>
              <a:cs typeface="Calibri"/>
              <a:sym typeface="Calibri"/>
            </a:endParaRPr>
          </a:p>
        </p:txBody>
      </p:sp>
      <p:pic>
        <p:nvPicPr>
          <p:cNvPr id="127" name="Google Shape;127;p6"/>
          <p:cNvPicPr preferRelativeResize="0"/>
          <p:nvPr/>
        </p:nvPicPr>
        <p:blipFill rotWithShape="1">
          <a:blip r:embed="rId3">
            <a:alphaModFix/>
          </a:blip>
          <a:srcRect/>
          <a:stretch/>
        </p:blipFill>
        <p:spPr>
          <a:xfrm>
            <a:off x="430486" y="1733277"/>
            <a:ext cx="3060247" cy="2978960"/>
          </a:xfrm>
          <a:prstGeom prst="rect">
            <a:avLst/>
          </a:prstGeom>
          <a:noFill/>
          <a:ln>
            <a:noFill/>
          </a:ln>
        </p:spPr>
      </p:pic>
      <p:sp>
        <p:nvSpPr>
          <p:cNvPr id="128" name="Google Shape;128;p6"/>
          <p:cNvSpPr txBox="1"/>
          <p:nvPr/>
        </p:nvSpPr>
        <p:spPr>
          <a:xfrm>
            <a:off x="430486" y="4712237"/>
            <a:ext cx="7596869"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Photo credit: Berrill Building, The Open University (UK) by Beck Pitt is licensed CC BY 2.0 </a:t>
            </a:r>
            <a:r>
              <a:rPr lang="en-GB" sz="600" u="sng">
                <a:solidFill>
                  <a:srgbClr val="000000"/>
                </a:solidFill>
                <a:latin typeface="Arial"/>
                <a:ea typeface="Arial"/>
                <a:cs typeface="Arial"/>
                <a:sym typeface="Arial"/>
                <a:hlinkClick r:id="rId4"/>
              </a:rPr>
              <a:t>https://www.flickr.com/photos/40959105@N00/44875351732/in/dateposted-public/</a:t>
            </a:r>
            <a:r>
              <a:rPr lang="en-GB" sz="600">
                <a:solidFill>
                  <a:srgbClr val="000000"/>
                </a:solidFill>
                <a:latin typeface="Arial"/>
                <a:ea typeface="Arial"/>
                <a:cs typeface="Arial"/>
                <a:sym typeface="Arial"/>
              </a:rPr>
              <a:t> and The Library, The Open University (UK) by Beck Pitt is licensed CC BY 2.0 </a:t>
            </a:r>
            <a:r>
              <a:rPr lang="en-GB" sz="600" u="sng">
                <a:solidFill>
                  <a:srgbClr val="000000"/>
                </a:solidFill>
                <a:latin typeface="Arial"/>
                <a:ea typeface="Arial"/>
                <a:cs typeface="Arial"/>
                <a:sym typeface="Arial"/>
                <a:hlinkClick r:id="rId5"/>
              </a:rPr>
              <a:t>https://www.flickr.com/photos/40959105@N00/31052206568/in/dateposted-public/</a:t>
            </a:r>
            <a:r>
              <a:rPr lang="en-GB" sz="600">
                <a:solidFill>
                  <a:srgbClr val="000000"/>
                </a:solidFill>
                <a:latin typeface="Arial"/>
                <a:ea typeface="Arial"/>
                <a:cs typeface="Arial"/>
                <a:sym typeface="Arial"/>
              </a:rPr>
              <a:t> </a:t>
            </a:r>
            <a:endParaRPr sz="1013"/>
          </a:p>
        </p:txBody>
      </p:sp>
      <p:pic>
        <p:nvPicPr>
          <p:cNvPr id="129" name="Google Shape;129;p6"/>
          <p:cNvPicPr preferRelativeResize="0"/>
          <p:nvPr/>
        </p:nvPicPr>
        <p:blipFill rotWithShape="1">
          <a:blip r:embed="rId6">
            <a:alphaModFix/>
          </a:blip>
          <a:srcRect/>
          <a:stretch/>
        </p:blipFill>
        <p:spPr>
          <a:xfrm>
            <a:off x="4177947" y="1733277"/>
            <a:ext cx="3901168" cy="2925876"/>
          </a:xfrm>
          <a:prstGeom prst="rect">
            <a:avLst/>
          </a:prstGeom>
          <a:noFill/>
          <a:ln>
            <a:noFill/>
          </a:ln>
        </p:spPr>
      </p:pic>
    </p:spTree>
    <p:extLst>
      <p:ext uri="{BB962C8B-B14F-4D97-AF65-F5344CB8AC3E}">
        <p14:creationId xmlns:p14="http://schemas.microsoft.com/office/powerpoint/2010/main" val="191146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41884" y="192484"/>
            <a:ext cx="6704351" cy="729799"/>
          </a:xfrm>
          <a:prstGeom prst="rect">
            <a:avLst/>
          </a:prstGeom>
          <a:noFill/>
          <a:ln>
            <a:noFill/>
          </a:ln>
        </p:spPr>
        <p:txBody>
          <a:bodyPr spcFirstLastPara="1" wrap="square" lIns="68569" tIns="34275" rIns="68569" bIns="34275" anchor="t" anchorCtr="0">
            <a:noAutofit/>
          </a:bodyPr>
          <a:lstStyle/>
          <a:p>
            <a:r>
              <a:rPr lang="en-GB" sz="3600" b="1">
                <a:solidFill>
                  <a:schemeClr val="dk1"/>
                </a:solidFill>
                <a:latin typeface="Calibri"/>
                <a:ea typeface="Calibri"/>
                <a:cs typeface="Calibri"/>
                <a:sym typeface="Calibri"/>
              </a:rPr>
              <a:t>Overview of OpenLearn process</a:t>
            </a:r>
            <a:endParaRPr/>
          </a:p>
        </p:txBody>
      </p:sp>
      <p:sp>
        <p:nvSpPr>
          <p:cNvPr id="136" name="Google Shape;136;p7"/>
          <p:cNvSpPr/>
          <p:nvPr/>
        </p:nvSpPr>
        <p:spPr>
          <a:xfrm>
            <a:off x="670892" y="922283"/>
            <a:ext cx="7116417" cy="3713935"/>
          </a:xfrm>
          <a:prstGeom prst="rect">
            <a:avLst/>
          </a:prstGeom>
          <a:noFill/>
          <a:ln>
            <a:noFill/>
          </a:ln>
        </p:spPr>
        <p:txBody>
          <a:bodyPr spcFirstLastPara="1" wrap="square" lIns="68569" tIns="34275" rIns="68569" bIns="34275" anchor="t" anchorCtr="0">
            <a:spAutoFit/>
          </a:bodyPr>
          <a:lstStyle/>
          <a:p>
            <a:pPr>
              <a:lnSpc>
                <a:spcPct val="107000"/>
              </a:lnSpc>
            </a:pPr>
            <a:r>
              <a:rPr lang="en-GB" sz="1800">
                <a:solidFill>
                  <a:srgbClr val="000000"/>
                </a:solidFill>
                <a:latin typeface="Calibri"/>
                <a:ea typeface="Calibri"/>
                <a:cs typeface="Calibri"/>
                <a:sym typeface="Calibri"/>
              </a:rPr>
              <a:t>Identify opportunity/need for new open course </a:t>
            </a:r>
            <a:endParaRPr sz="1013"/>
          </a:p>
          <a:p>
            <a:pPr>
              <a:lnSpc>
                <a:spcPct val="107000"/>
              </a:lnSpc>
            </a:pPr>
            <a:r>
              <a:rPr lang="en-GB" sz="1800">
                <a:solidFill>
                  <a:srgbClr val="000000"/>
                </a:solidFill>
                <a:latin typeface="Calibri"/>
                <a:ea typeface="Calibri"/>
                <a:cs typeface="Calibri"/>
                <a:sym typeface="Calibri"/>
              </a:rPr>
              <a:t>Develop the outline plan</a:t>
            </a:r>
            <a:endParaRPr sz="1013"/>
          </a:p>
          <a:p>
            <a:pPr>
              <a:lnSpc>
                <a:spcPct val="107000"/>
              </a:lnSpc>
            </a:pPr>
            <a:r>
              <a:rPr lang="en-GB" sz="1800">
                <a:solidFill>
                  <a:srgbClr val="000000"/>
                </a:solidFill>
                <a:latin typeface="Calibri"/>
                <a:ea typeface="Calibri"/>
                <a:cs typeface="Calibri"/>
                <a:sym typeface="Calibri"/>
              </a:rPr>
              <a:t>Assessment of costs, resources required and timescale </a:t>
            </a:r>
            <a:endParaRPr sz="1013"/>
          </a:p>
          <a:p>
            <a:pPr>
              <a:lnSpc>
                <a:spcPct val="107000"/>
              </a:lnSpc>
            </a:pPr>
            <a:endParaRPr sz="1800">
              <a:solidFill>
                <a:srgbClr val="000000"/>
              </a:solidFill>
              <a:latin typeface="Calibri"/>
              <a:ea typeface="Calibri"/>
              <a:cs typeface="Calibri"/>
              <a:sym typeface="Calibri"/>
            </a:endParaRPr>
          </a:p>
          <a:p>
            <a:pPr>
              <a:lnSpc>
                <a:spcPct val="107000"/>
              </a:lnSpc>
              <a:spcBef>
                <a:spcPts val="450"/>
              </a:spcBef>
            </a:pPr>
            <a:r>
              <a:rPr lang="en-GB" sz="1800">
                <a:solidFill>
                  <a:srgbClr val="000000"/>
                </a:solidFill>
                <a:latin typeface="Calibri"/>
                <a:ea typeface="Calibri"/>
                <a:cs typeface="Calibri"/>
                <a:sym typeface="Calibri"/>
              </a:rPr>
              <a:t>Develop the course specification including </a:t>
            </a:r>
            <a:endParaRPr sz="1013"/>
          </a:p>
          <a:p>
            <a:pPr marL="257175" lvl="8" indent="-257175">
              <a:lnSpc>
                <a:spcPct val="107000"/>
              </a:lnSpc>
              <a:spcBef>
                <a:spcPts val="450"/>
              </a:spcBef>
              <a:buClr>
                <a:srgbClr val="000000"/>
              </a:buClr>
              <a:buSzPts val="2400"/>
              <a:buFont typeface="Arial"/>
              <a:buChar char="•"/>
            </a:pPr>
            <a:r>
              <a:rPr lang="en-GB" sz="1800">
                <a:solidFill>
                  <a:srgbClr val="000000"/>
                </a:solidFill>
                <a:latin typeface="Calibri"/>
                <a:ea typeface="Calibri"/>
                <a:cs typeface="Calibri"/>
                <a:sym typeface="Calibri"/>
              </a:rPr>
              <a:t>learning outcomes</a:t>
            </a:r>
            <a:endParaRPr sz="1013"/>
          </a:p>
          <a:p>
            <a:pPr marL="257175" lvl="5" indent="-257175">
              <a:lnSpc>
                <a:spcPct val="107000"/>
              </a:lnSpc>
              <a:spcBef>
                <a:spcPts val="450"/>
              </a:spcBef>
              <a:buClr>
                <a:srgbClr val="000000"/>
              </a:buClr>
              <a:buSzPts val="2400"/>
              <a:buFont typeface="Arial"/>
              <a:buChar char="•"/>
            </a:pPr>
            <a:r>
              <a:rPr lang="en-GB" sz="1800">
                <a:solidFill>
                  <a:srgbClr val="000000"/>
                </a:solidFill>
                <a:latin typeface="Calibri"/>
                <a:ea typeface="Calibri"/>
                <a:cs typeface="Calibri"/>
                <a:sym typeface="Calibri"/>
              </a:rPr>
              <a:t>how learning will be assessed</a:t>
            </a:r>
            <a:endParaRPr sz="1013"/>
          </a:p>
          <a:p>
            <a:pPr marL="257175" lvl="5" indent="-257175">
              <a:lnSpc>
                <a:spcPct val="107000"/>
              </a:lnSpc>
              <a:spcBef>
                <a:spcPts val="450"/>
              </a:spcBef>
              <a:buClr>
                <a:srgbClr val="000000"/>
              </a:buClr>
              <a:buSzPts val="2400"/>
              <a:buFont typeface="Arial"/>
              <a:buChar char="•"/>
            </a:pPr>
            <a:r>
              <a:rPr lang="en-GB" sz="1800">
                <a:solidFill>
                  <a:srgbClr val="000000"/>
                </a:solidFill>
                <a:latin typeface="Calibri"/>
                <a:ea typeface="Calibri"/>
                <a:cs typeface="Calibri"/>
                <a:sym typeface="Calibri"/>
              </a:rPr>
              <a:t>what students will do to learn (learning activities)</a:t>
            </a:r>
            <a:endParaRPr sz="1013"/>
          </a:p>
          <a:p>
            <a:pPr marL="257175" indent="-142875">
              <a:lnSpc>
                <a:spcPct val="107000"/>
              </a:lnSpc>
              <a:spcBef>
                <a:spcPts val="450"/>
              </a:spcBef>
              <a:buClr>
                <a:srgbClr val="000000"/>
              </a:buClr>
              <a:buSzPts val="2400"/>
            </a:pPr>
            <a:endParaRPr sz="1800">
              <a:solidFill>
                <a:srgbClr val="000000"/>
              </a:solidFill>
              <a:latin typeface="Calibri"/>
              <a:ea typeface="Calibri"/>
              <a:cs typeface="Calibri"/>
              <a:sym typeface="Calibri"/>
            </a:endParaRPr>
          </a:p>
          <a:p>
            <a:pPr>
              <a:lnSpc>
                <a:spcPct val="107000"/>
              </a:lnSpc>
              <a:spcBef>
                <a:spcPts val="450"/>
              </a:spcBef>
            </a:pPr>
            <a:r>
              <a:rPr lang="en-GB" sz="1800">
                <a:solidFill>
                  <a:srgbClr val="000000"/>
                </a:solidFill>
                <a:latin typeface="Calibri"/>
                <a:ea typeface="Calibri"/>
                <a:cs typeface="Calibri"/>
                <a:sym typeface="Calibri"/>
              </a:rPr>
              <a:t>Get feedback during production of the course to ensure the design is on track</a:t>
            </a:r>
            <a:endParaRPr sz="1800">
              <a:solidFill>
                <a:srgbClr val="000000"/>
              </a:solidFill>
              <a:latin typeface="Calibri"/>
              <a:ea typeface="Calibri"/>
              <a:cs typeface="Calibri"/>
              <a:sym typeface="Calibri"/>
            </a:endParaRPr>
          </a:p>
        </p:txBody>
      </p:sp>
      <p:sp>
        <p:nvSpPr>
          <p:cNvPr id="137" name="Google Shape;137;p7"/>
          <p:cNvSpPr txBox="1"/>
          <p:nvPr/>
        </p:nvSpPr>
        <p:spPr>
          <a:xfrm rot="-5400000">
            <a:off x="6454739" y="2408592"/>
            <a:ext cx="4686100"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These slides are originally from Pam Furniss’s webinar on OU Processes 1: Course Production which is available from the TIDE OpenLearn Create Collection: </a:t>
            </a:r>
            <a:r>
              <a:rPr lang="en-GB" sz="600" u="sng">
                <a:solidFill>
                  <a:srgbClr val="000000"/>
                </a:solidFill>
                <a:latin typeface="Arial"/>
                <a:ea typeface="Arial"/>
                <a:cs typeface="Arial"/>
                <a:sym typeface="Arial"/>
                <a:hlinkClick r:id="rId3"/>
              </a:rPr>
              <a:t>http://www.open.edu/openlearncreate/course/index.php?categoryid=364</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297121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524653" y="192484"/>
            <a:ext cx="5990447" cy="1164289"/>
          </a:xfrm>
          <a:prstGeom prst="rect">
            <a:avLst/>
          </a:prstGeom>
          <a:noFill/>
          <a:ln>
            <a:noFill/>
          </a:ln>
        </p:spPr>
        <p:txBody>
          <a:bodyPr spcFirstLastPara="1" wrap="square" lIns="68569" tIns="34275" rIns="68569" bIns="34275" anchor="t" anchorCtr="0">
            <a:noAutofit/>
          </a:bodyPr>
          <a:lstStyle/>
          <a:p>
            <a:r>
              <a:rPr lang="en-GB" sz="4050" b="1">
                <a:solidFill>
                  <a:schemeClr val="dk1"/>
                </a:solidFill>
                <a:latin typeface="Calibri"/>
                <a:ea typeface="Calibri"/>
                <a:cs typeface="Calibri"/>
                <a:sym typeface="Calibri"/>
              </a:rPr>
              <a:t>Roles that can be involved in creating an OER</a:t>
            </a:r>
            <a:endParaRPr/>
          </a:p>
        </p:txBody>
      </p:sp>
      <p:sp>
        <p:nvSpPr>
          <p:cNvPr id="143" name="Google Shape;143;p8"/>
          <p:cNvSpPr/>
          <p:nvPr/>
        </p:nvSpPr>
        <p:spPr>
          <a:xfrm>
            <a:off x="524653" y="1554778"/>
            <a:ext cx="7586705" cy="3393206"/>
          </a:xfrm>
          <a:prstGeom prst="rect">
            <a:avLst/>
          </a:prstGeom>
          <a:noFill/>
          <a:ln>
            <a:noFill/>
          </a:ln>
        </p:spPr>
        <p:txBody>
          <a:bodyPr spcFirstLastPara="1" wrap="square" lIns="68569" tIns="34275" rIns="68569" bIns="34275" anchor="t" anchorCtr="0">
            <a:spAutoFit/>
          </a:bodyPr>
          <a:lstStyle/>
          <a:p>
            <a:pPr marL="257175" lvl="1" indent="-257175">
              <a:buClr>
                <a:srgbClr val="000000"/>
              </a:buClr>
              <a:buSzPts val="2400"/>
              <a:buFont typeface="Arial"/>
              <a:buChar char="•"/>
            </a:pPr>
            <a:r>
              <a:rPr lang="en-GB" sz="1800">
                <a:solidFill>
                  <a:srgbClr val="000000"/>
                </a:solidFill>
                <a:latin typeface="Calibri"/>
                <a:ea typeface="Calibri"/>
                <a:cs typeface="Calibri"/>
                <a:sym typeface="Calibri"/>
              </a:rPr>
              <a:t>Those sponsoring/funding the OER</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Technical people looking after the OER hosting platform</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Staff supporting learners (e.g. moderating forum if OER has social elements and start/end dates)</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Staff producing parts of the OER (audio, video, interactives)</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Editors and proof readers</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Staff involved in clearing copyright on assets used (if they’re not Creative Commons or public domain)</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Production or project manager (keeping OER creation to budget and on schedule for agreed launch day)</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Authors and reviewers</a:t>
            </a:r>
            <a:endParaRPr sz="1013"/>
          </a:p>
          <a:p>
            <a:pPr marL="257175" indent="-257175">
              <a:buClr>
                <a:srgbClr val="000000"/>
              </a:buClr>
              <a:buSzPts val="2400"/>
              <a:buFont typeface="Arial"/>
              <a:buChar char="•"/>
            </a:pPr>
            <a:r>
              <a:rPr lang="en-GB" sz="1800">
                <a:solidFill>
                  <a:srgbClr val="000000"/>
                </a:solidFill>
                <a:latin typeface="Calibri"/>
                <a:ea typeface="Calibri"/>
                <a:cs typeface="Calibri"/>
                <a:sym typeface="Calibri"/>
              </a:rPr>
              <a:t>Pilot users (learners)</a:t>
            </a:r>
            <a:endParaRPr sz="1013"/>
          </a:p>
        </p:txBody>
      </p:sp>
    </p:spTree>
    <p:extLst>
      <p:ext uri="{BB962C8B-B14F-4D97-AF65-F5344CB8AC3E}">
        <p14:creationId xmlns:p14="http://schemas.microsoft.com/office/powerpoint/2010/main" val="123873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a:off x="2344881" y="285751"/>
            <a:ext cx="6096000" cy="4572000"/>
          </a:xfrm>
          <a:prstGeom prst="rect">
            <a:avLst/>
          </a:prstGeom>
          <a:noFill/>
          <a:ln>
            <a:noFill/>
          </a:ln>
        </p:spPr>
      </p:pic>
      <p:sp>
        <p:nvSpPr>
          <p:cNvPr id="150" name="Google Shape;150;p9"/>
          <p:cNvSpPr txBox="1"/>
          <p:nvPr/>
        </p:nvSpPr>
        <p:spPr>
          <a:xfrm rot="-5400000">
            <a:off x="-1389327" y="1979871"/>
            <a:ext cx="4670878" cy="1084882"/>
          </a:xfrm>
          <a:prstGeom prst="rect">
            <a:avLst/>
          </a:prstGeom>
          <a:noFill/>
          <a:ln>
            <a:noFill/>
          </a:ln>
        </p:spPr>
        <p:txBody>
          <a:bodyPr spcFirstLastPara="1" wrap="square" lIns="68569" tIns="34275" rIns="68569" bIns="34275" anchor="t" anchorCtr="0">
            <a:spAutoFit/>
          </a:bodyPr>
          <a:lstStyle/>
          <a:p>
            <a:r>
              <a:rPr lang="en-GB" sz="3300" b="1">
                <a:solidFill>
                  <a:srgbClr val="000000"/>
                </a:solidFill>
                <a:latin typeface="Arial"/>
                <a:ea typeface="Arial"/>
                <a:cs typeface="Arial"/>
                <a:sym typeface="Arial"/>
              </a:rPr>
              <a:t>Quality Assurance &amp; Quality Enhancement </a:t>
            </a:r>
            <a:endParaRPr sz="1013"/>
          </a:p>
        </p:txBody>
      </p:sp>
      <p:sp>
        <p:nvSpPr>
          <p:cNvPr id="151" name="Google Shape;151;p9"/>
          <p:cNvSpPr txBox="1"/>
          <p:nvPr/>
        </p:nvSpPr>
        <p:spPr>
          <a:xfrm rot="-5400000">
            <a:off x="6053957" y="2209690"/>
            <a:ext cx="5687771" cy="161552"/>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Picture Credit: 7 Measures of Quality in Online Learning by Giulia Forsythe is Public Domain </a:t>
            </a:r>
            <a:r>
              <a:rPr lang="en-GB" sz="600" u="sng">
                <a:solidFill>
                  <a:srgbClr val="000000"/>
                </a:solidFill>
                <a:latin typeface="Arial"/>
                <a:ea typeface="Arial"/>
                <a:cs typeface="Arial"/>
                <a:sym typeface="Arial"/>
                <a:hlinkClick r:id="rId4"/>
              </a:rPr>
              <a:t>https://www.flickr.com/photos/gforsythe/10164585803/</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284914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471701" y="278694"/>
            <a:ext cx="5543645" cy="443620"/>
          </a:xfrm>
          <a:prstGeom prst="rect">
            <a:avLst/>
          </a:prstGeom>
          <a:noFill/>
          <a:ln>
            <a:noFill/>
          </a:ln>
        </p:spPr>
        <p:txBody>
          <a:bodyPr spcFirstLastPara="1" wrap="square" lIns="68569" tIns="34275" rIns="68569" bIns="34275" anchor="t" anchorCtr="0">
            <a:noAutofit/>
          </a:bodyPr>
          <a:lstStyle/>
          <a:p>
            <a:r>
              <a:rPr lang="en-GB" sz="2475" b="1"/>
              <a:t>Internal reviewers</a:t>
            </a:r>
            <a:br>
              <a:rPr lang="en-GB" sz="2475" b="1"/>
            </a:br>
            <a:endParaRPr sz="2475" b="1"/>
          </a:p>
        </p:txBody>
      </p:sp>
      <p:sp>
        <p:nvSpPr>
          <p:cNvPr id="158" name="Google Shape;158;p10"/>
          <p:cNvSpPr/>
          <p:nvPr/>
        </p:nvSpPr>
        <p:spPr>
          <a:xfrm>
            <a:off x="471701" y="722314"/>
            <a:ext cx="8244917" cy="3443348"/>
          </a:xfrm>
          <a:prstGeom prst="rect">
            <a:avLst/>
          </a:prstGeom>
          <a:noFill/>
          <a:ln>
            <a:noFill/>
          </a:ln>
        </p:spPr>
        <p:txBody>
          <a:bodyPr spcFirstLastPara="1" wrap="square" lIns="68569" tIns="34275" rIns="68569" bIns="34275" anchor="t" anchorCtr="0">
            <a:spAutoFit/>
          </a:bodyPr>
          <a:lstStyle/>
          <a:p>
            <a:pPr>
              <a:lnSpc>
                <a:spcPct val="107000"/>
              </a:lnSpc>
            </a:pPr>
            <a:r>
              <a:rPr lang="en-GB" sz="1800">
                <a:solidFill>
                  <a:srgbClr val="000000"/>
                </a:solidFill>
                <a:latin typeface="Calibri"/>
                <a:ea typeface="Calibri"/>
                <a:cs typeface="Calibri"/>
                <a:sym typeface="Calibri"/>
              </a:rPr>
              <a:t>Other OU academics – module team members and other academics</a:t>
            </a:r>
            <a:endParaRPr sz="1013"/>
          </a:p>
          <a:p>
            <a:pPr>
              <a:spcBef>
                <a:spcPts val="1500"/>
              </a:spcBef>
            </a:pPr>
            <a:r>
              <a:rPr lang="en-GB" sz="1800">
                <a:solidFill>
                  <a:srgbClr val="000000"/>
                </a:solidFill>
                <a:latin typeface="Calibri"/>
                <a:ea typeface="Calibri"/>
                <a:cs typeface="Calibri"/>
                <a:sym typeface="Calibri"/>
              </a:rPr>
              <a:t>Process:</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review the draft material written by their colleagues </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make comments on the draft and return to the author</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author reads all feedback and makes changes in the next draft.</a:t>
            </a:r>
            <a:endParaRPr sz="1013"/>
          </a:p>
          <a:p>
            <a:pPr>
              <a:spcBef>
                <a:spcPts val="900"/>
              </a:spcBef>
            </a:pPr>
            <a:r>
              <a:rPr lang="en-GB" sz="1800">
                <a:solidFill>
                  <a:srgbClr val="000000"/>
                </a:solidFill>
                <a:latin typeface="Calibri"/>
                <a:ea typeface="Calibri"/>
                <a:cs typeface="Calibri"/>
                <a:sym typeface="Calibri"/>
              </a:rPr>
              <a:t>Internal reviewers should: </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comment (tactfully) on the quality of the teaching </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give praise to the author where it is due </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point out any problems and make suggestions for possible improvements, if needed</a:t>
            </a:r>
            <a:endParaRPr sz="1013"/>
          </a:p>
          <a:p>
            <a:pPr marL="257175" indent="-257175">
              <a:buClr>
                <a:srgbClr val="000000"/>
              </a:buClr>
              <a:buSzPts val="2400"/>
              <a:buFont typeface="Noto Sans Symbols"/>
              <a:buChar char="∙"/>
            </a:pPr>
            <a:r>
              <a:rPr lang="en-GB" sz="1800">
                <a:solidFill>
                  <a:srgbClr val="000000"/>
                </a:solidFill>
                <a:latin typeface="Calibri"/>
                <a:ea typeface="Calibri"/>
                <a:cs typeface="Calibri"/>
                <a:sym typeface="Calibri"/>
              </a:rPr>
              <a:t>look for opportunities to link with other parts of the module to improve overall coherence.</a:t>
            </a:r>
            <a:endParaRPr sz="1013"/>
          </a:p>
        </p:txBody>
      </p:sp>
      <p:sp>
        <p:nvSpPr>
          <p:cNvPr id="159" name="Google Shape;159;p10"/>
          <p:cNvSpPr txBox="1"/>
          <p:nvPr/>
        </p:nvSpPr>
        <p:spPr>
          <a:xfrm rot="-5400000">
            <a:off x="6454739" y="2408592"/>
            <a:ext cx="4686100" cy="253885"/>
          </a:xfrm>
          <a:prstGeom prst="rect">
            <a:avLst/>
          </a:prstGeom>
          <a:noFill/>
          <a:ln>
            <a:noFill/>
          </a:ln>
        </p:spPr>
        <p:txBody>
          <a:bodyPr spcFirstLastPara="1" wrap="square" lIns="68569" tIns="34275" rIns="68569" bIns="34275" anchor="t" anchorCtr="0">
            <a:spAutoFit/>
          </a:bodyPr>
          <a:lstStyle/>
          <a:p>
            <a:r>
              <a:rPr lang="en-GB" sz="600">
                <a:solidFill>
                  <a:srgbClr val="000000"/>
                </a:solidFill>
                <a:latin typeface="Arial"/>
                <a:ea typeface="Arial"/>
                <a:cs typeface="Arial"/>
                <a:sym typeface="Arial"/>
              </a:rPr>
              <a:t>These slides are originally from Pam Furniss’s webinar on OU Processes 1: Course Production which is available from the TIDE OpenLearn Create Collection: </a:t>
            </a:r>
            <a:r>
              <a:rPr lang="en-GB" sz="600" u="sng">
                <a:solidFill>
                  <a:srgbClr val="000000"/>
                </a:solidFill>
                <a:latin typeface="Arial"/>
                <a:ea typeface="Arial"/>
                <a:cs typeface="Arial"/>
                <a:sym typeface="Arial"/>
                <a:hlinkClick r:id="rId3"/>
              </a:rPr>
              <a:t>http://www.open.edu/openlearncreate/course/index.php?categoryid=364</a:t>
            </a:r>
            <a:r>
              <a:rPr lang="en-GB"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35235138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5520</TotalTime>
  <Words>3618</Words>
  <Application>Microsoft Macintosh PowerPoint</Application>
  <PresentationFormat>On-screen Show (16:9)</PresentationFormat>
  <Paragraphs>484</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Helvetica</vt:lpstr>
      <vt:lpstr>Lucida Grande</vt:lpstr>
      <vt:lpstr>Noto Sans Symbols</vt:lpstr>
      <vt:lpstr>Custom Design</vt:lpstr>
      <vt:lpstr>1_Office Theme</vt:lpstr>
      <vt:lpstr>Who are you working with? </vt:lpstr>
      <vt:lpstr>PowerPoint Presentation</vt:lpstr>
      <vt:lpstr>PowerPoint Presentation</vt:lpstr>
      <vt:lpstr>PowerPoint Presentation</vt:lpstr>
      <vt:lpstr>PowerPoint Presentation</vt:lpstr>
      <vt:lpstr>Overview of OpenLearn process</vt:lpstr>
      <vt:lpstr>Roles that can be involved in creating an OER</vt:lpstr>
      <vt:lpstr>PowerPoint Presentation</vt:lpstr>
      <vt:lpstr>Internal reviewers </vt:lpstr>
      <vt:lpstr>External Assessor</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on the OU module team?</vt:lpstr>
      <vt:lpstr>Who else is involved in OU module production?</vt:lpstr>
      <vt:lpstr>Roles in course production and delivery: The University of London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2021-05-24T09:34:04Z</dcterms:modified>
</cp:coreProperties>
</file>