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4"/>
  </p:notesMasterIdLst>
  <p:sldIdLst>
    <p:sldId id="256" r:id="rId6"/>
    <p:sldId id="257" r:id="rId7"/>
    <p:sldId id="315" r:id="rId8"/>
    <p:sldId id="316" r:id="rId9"/>
    <p:sldId id="317" r:id="rId10"/>
    <p:sldId id="318" r:id="rId11"/>
    <p:sldId id="319" r:id="rId12"/>
    <p:sldId id="304" r:id="rId13"/>
    <p:sldId id="320" r:id="rId14"/>
    <p:sldId id="321" r:id="rId15"/>
    <p:sldId id="322" r:id="rId16"/>
    <p:sldId id="323" r:id="rId17"/>
    <p:sldId id="324" r:id="rId18"/>
    <p:sldId id="305" r:id="rId19"/>
    <p:sldId id="325" r:id="rId20"/>
    <p:sldId id="326" r:id="rId21"/>
    <p:sldId id="327" r:id="rId22"/>
    <p:sldId id="328" r:id="rId23"/>
    <p:sldId id="329" r:id="rId24"/>
    <p:sldId id="306" r:id="rId25"/>
    <p:sldId id="330" r:id="rId26"/>
    <p:sldId id="331" r:id="rId27"/>
    <p:sldId id="332" r:id="rId28"/>
    <p:sldId id="333" r:id="rId29"/>
    <p:sldId id="334" r:id="rId30"/>
    <p:sldId id="314" r:id="rId31"/>
    <p:sldId id="336" r:id="rId32"/>
    <p:sldId id="33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yzNrdt2yjx/rQGCV8EX9A==" hashData="ek5So+SQi+li1VB29NV3MvQB0aW2WbYkgQC59mpZbv34tYMPZCueGBbHv8iIpiiTBejVJ/TYaHGr7OWy8Z3+/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Bowen" initials="J" lastIdx="2" clrIdx="0">
    <p:extLst>
      <p:ext uri="{19B8F6BF-5375-455C-9EA6-DF929625EA0E}">
        <p15:presenceInfo xmlns:p15="http://schemas.microsoft.com/office/powerpoint/2012/main" userId="S::jb36559@open.ac.uk::901a49f7-53ec-45fc-88d3-b66d1dd7b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88"/>
    <p:restoredTop sz="89928" autoAdjust="0"/>
  </p:normalViewPr>
  <p:slideViewPr>
    <p:cSldViewPr snapToGrid="0">
      <p:cViewPr varScale="1">
        <p:scale>
          <a:sx n="77" d="100"/>
          <a:sy n="77" d="100"/>
        </p:scale>
        <p:origin x="102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Si hubiéramos </a:t>
            </a:r>
            <a:r>
              <a:rPr lang="en-GB" dirty="0"/>
              <a:t>tenido </a:t>
            </a:r>
            <a:r>
              <a:rPr lang="en-GB" sz="1200" kern="1200" dirty="0">
                <a:solidFill>
                  <a:schemeClr val="tx1"/>
                </a:solidFill>
                <a:effectLst/>
                <a:latin typeface="+mn-lt"/>
                <a:ea typeface="+mn-ea"/>
                <a:cs typeface="+mn-cs"/>
              </a:rPr>
              <a:t>otra tasa de descuento, </a:t>
            </a:r>
            <a:r>
              <a:rPr lang="en-GB" dirty="0"/>
              <a:t>por ejemplo </a:t>
            </a:r>
            <a:r>
              <a:rPr lang="en-GB" sz="1200" kern="1200" dirty="0">
                <a:solidFill>
                  <a:schemeClr val="tx1"/>
                </a:solidFill>
                <a:effectLst/>
                <a:latin typeface="+mn-lt"/>
                <a:ea typeface="+mn-ea"/>
                <a:cs typeface="+mn-cs"/>
              </a:rPr>
              <a:t>el 5%</a:t>
            </a:r>
            <a:r>
              <a:rPr lang="en-GB" dirty="0"/>
              <a:t>, </a:t>
            </a:r>
            <a:r>
              <a:rPr lang="en-GB" sz="1200" kern="1200" dirty="0">
                <a:solidFill>
                  <a:schemeClr val="tx1"/>
                </a:solidFill>
                <a:effectLst/>
                <a:latin typeface="+mn-lt"/>
                <a:ea typeface="+mn-ea"/>
                <a:cs typeface="+mn-cs"/>
              </a:rPr>
              <a:t>en su lugar tendríamos el 5% en el denominador tanto de los costes como de la generación de electricidad</a:t>
            </a:r>
            <a:r>
              <a:rPr lang="en-GB" sz="1200" kern="1200" baseline="0" dirty="0">
                <a:solidFill>
                  <a:schemeClr val="tx1"/>
                </a:solidFill>
                <a:effectLst/>
                <a:latin typeface="+mn-lt"/>
                <a:ea typeface="+mn-ea"/>
                <a:cs typeface="+mn-cs"/>
              </a:rPr>
              <a:t>. Esto </a:t>
            </a:r>
            <a:r>
              <a:rPr lang="en-GB" sz="1200" kern="1200" dirty="0">
                <a:solidFill>
                  <a:schemeClr val="tx1"/>
                </a:solidFill>
                <a:effectLst/>
                <a:latin typeface="+mn-lt"/>
                <a:ea typeface="+mn-ea"/>
                <a:cs typeface="+mn-cs"/>
              </a:rPr>
              <a:t>nos daría un </a:t>
            </a:r>
            <a:r>
              <a:rPr lang="en-GB" dirty="0"/>
              <a:t>L.C.O.E. </a:t>
            </a:r>
            <a:r>
              <a:rPr lang="en-GB" sz="1200" kern="1200" dirty="0">
                <a:solidFill>
                  <a:schemeClr val="tx1"/>
                </a:solidFill>
                <a:effectLst/>
                <a:latin typeface="+mn-lt"/>
                <a:ea typeface="+mn-ea"/>
                <a:cs typeface="+mn-cs"/>
              </a:rPr>
              <a:t>diferente </a:t>
            </a:r>
            <a:r>
              <a:rPr lang="en-GB" sz="1200" kern="1200" baseline="0" dirty="0">
                <a:solidFill>
                  <a:schemeClr val="tx1"/>
                </a:solidFill>
                <a:effectLst/>
                <a:latin typeface="+mn-lt"/>
                <a:ea typeface="+mn-ea"/>
                <a:cs typeface="+mn-cs"/>
              </a:rPr>
              <a:t>de </a:t>
            </a:r>
            <a:r>
              <a:rPr lang="en-GB" sz="1200" kern="1200" dirty="0">
                <a:solidFill>
                  <a:schemeClr val="tx1"/>
                </a:solidFill>
                <a:effectLst/>
                <a:latin typeface="+mn-lt"/>
                <a:ea typeface="+mn-ea"/>
                <a:cs typeface="+mn-cs"/>
              </a:rPr>
              <a:t>0,385 dólares por </a:t>
            </a:r>
            <a:r>
              <a:rPr lang="en-GB" dirty="0"/>
              <a:t>kilovatio hora</a:t>
            </a:r>
            <a:r>
              <a:rPr lang="en-GB" sz="1200" kern="1200" dirty="0">
                <a:solidFill>
                  <a:schemeClr val="tx1"/>
                </a:solidFill>
                <a:effectLst/>
                <a:latin typeface="+mn-lt"/>
                <a:ea typeface="+mn-ea"/>
                <a:cs typeface="+mn-cs"/>
              </a:rPr>
              <a:t>.</a:t>
            </a:r>
            <a:r>
              <a:rPr lang="en-GB" dirty="0"/>
              <a:t> Por lo tanto, la elección de la tasa de descuento tendrá un gran impacto en los resultados dependiendo de la tasa que se elija.</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El mensaje </a:t>
            </a:r>
            <a:r>
              <a:rPr lang="en-GB" dirty="0"/>
              <a:t>clave </a:t>
            </a:r>
            <a:r>
              <a:rPr lang="en-GB" sz="1200" kern="1200" dirty="0">
                <a:solidFill>
                  <a:schemeClr val="tx1"/>
                </a:solidFill>
                <a:effectLst/>
                <a:latin typeface="+mn-lt"/>
                <a:ea typeface="+mn-ea"/>
                <a:cs typeface="+mn-cs"/>
              </a:rPr>
              <a:t>es que, en primer lugar</a:t>
            </a:r>
            <a:r>
              <a:rPr lang="en-GB" dirty="0"/>
              <a:t>, </a:t>
            </a:r>
            <a:r>
              <a:rPr lang="en-GB" sz="1200" kern="1200" dirty="0">
                <a:solidFill>
                  <a:schemeClr val="tx1"/>
                </a:solidFill>
                <a:effectLst/>
                <a:latin typeface="+mn-lt"/>
                <a:ea typeface="+mn-ea"/>
                <a:cs typeface="+mn-cs"/>
              </a:rPr>
              <a:t>el coste nivelado de la electricidad representa el coste final de la electricidad necesario para que el sistema global alcance el punto de equilibrio a lo largo de la vida del proyecto. El </a:t>
            </a:r>
            <a:r>
              <a:rPr lang="en-GB" dirty="0"/>
              <a:t>segundo punto </a:t>
            </a:r>
            <a:r>
              <a:rPr lang="en-GB" sz="1200" kern="1200" dirty="0">
                <a:solidFill>
                  <a:schemeClr val="tx1"/>
                </a:solidFill>
                <a:effectLst/>
                <a:latin typeface="+mn-lt"/>
                <a:ea typeface="+mn-ea"/>
                <a:cs typeface="+mn-cs"/>
              </a:rPr>
              <a:t>es que el concepto </a:t>
            </a:r>
            <a:r>
              <a:rPr lang="en-GB" dirty="0"/>
              <a:t>L.C.O.E </a:t>
            </a:r>
            <a:r>
              <a:rPr lang="en-GB" sz="1200" kern="1200" dirty="0">
                <a:solidFill>
                  <a:schemeClr val="tx1"/>
                </a:solidFill>
                <a:effectLst/>
                <a:latin typeface="+mn-lt"/>
                <a:ea typeface="+mn-ea"/>
                <a:cs typeface="+mn-cs"/>
              </a:rPr>
              <a:t>es bueno para comparar tecnologías con diferentes estructuras de costes. Hemos mencionado que las tecnologías renovables, que pueden tener un coste de inversión elevado pero un coste de combustible bajo o nulo, en comparación con las tecnologías diesel, que tienen un </a:t>
            </a:r>
            <a:r>
              <a:rPr lang="en-GB" dirty="0"/>
              <a:t>coste de </a:t>
            </a:r>
            <a:r>
              <a:rPr lang="en-GB" sz="1200" kern="1200" dirty="0">
                <a:solidFill>
                  <a:schemeClr val="tx1"/>
                </a:solidFill>
                <a:effectLst/>
                <a:latin typeface="+mn-lt"/>
                <a:ea typeface="+mn-ea"/>
                <a:cs typeface="+mn-cs"/>
              </a:rPr>
              <a:t>inversión relativamente bajo pero un coste de combustible más elevado</a:t>
            </a:r>
            <a:r>
              <a:rPr lang="en-GB" sz="1200" kern="1200" baseline="0" dirty="0">
                <a:solidFill>
                  <a:schemeClr val="tx1"/>
                </a:solidFill>
                <a:effectLst/>
                <a:latin typeface="+mn-lt"/>
                <a:ea typeface="+mn-ea"/>
                <a:cs typeface="+mn-cs"/>
              </a:rPr>
              <a:t>, pueden compararse mejor utilizando el L</a:t>
            </a:r>
            <a:r>
              <a:rPr lang="en-GB" dirty="0"/>
              <a:t>.C.O.E</a:t>
            </a:r>
            <a:r>
              <a:rPr lang="en-GB" sz="1200" kern="1200" baseline="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394" name="Google Shape;394;p2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3223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6: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En la siguiente parte de la </a:t>
            </a:r>
            <a:r>
              <a:rPr lang="en-GB" sz="1200" kern="1200" baseline="0" dirty="0">
                <a:solidFill>
                  <a:schemeClr val="tx1"/>
                </a:solidFill>
                <a:effectLst/>
                <a:latin typeface="+mn-lt"/>
                <a:ea typeface="+mn-ea"/>
                <a:cs typeface="+mn-cs"/>
              </a:rPr>
              <a:t>clase </a:t>
            </a:r>
            <a:r>
              <a:rPr lang="en-GB" sz="1200" kern="1200" dirty="0">
                <a:solidFill>
                  <a:schemeClr val="tx1"/>
                </a:solidFill>
                <a:effectLst/>
                <a:latin typeface="+mn-lt"/>
                <a:ea typeface="+mn-ea"/>
                <a:cs typeface="+mn-cs"/>
              </a:rPr>
              <a:t>de teoría avanzada, nos centraremos en cómo utilizamos los datos del </a:t>
            </a:r>
            <a:r>
              <a:rPr lang="en-GB" dirty="0"/>
              <a:t>S.I.G. </a:t>
            </a:r>
            <a:r>
              <a:rPr lang="en-GB" sz="1200" kern="1200" dirty="0">
                <a:solidFill>
                  <a:schemeClr val="tx1"/>
                </a:solidFill>
                <a:effectLst/>
                <a:latin typeface="+mn-lt"/>
                <a:ea typeface="+mn-ea"/>
                <a:cs typeface="+mn-cs"/>
              </a:rPr>
              <a:t>y del </a:t>
            </a:r>
            <a:r>
              <a:rPr lang="en-GB" dirty="0"/>
              <a:t>S.I.G. </a:t>
            </a:r>
            <a:r>
              <a:rPr lang="en-GB" sz="1200" kern="1200" dirty="0">
                <a:solidFill>
                  <a:schemeClr val="tx1"/>
                </a:solidFill>
                <a:effectLst/>
                <a:latin typeface="+mn-lt"/>
                <a:ea typeface="+mn-ea"/>
                <a:cs typeface="+mn-cs"/>
              </a:rPr>
              <a:t>para dimensionar las diferentes tecnologías. Además, </a:t>
            </a:r>
            <a:r>
              <a:rPr lang="en-GB" sz="1200" kern="1200" baseline="0" dirty="0">
                <a:solidFill>
                  <a:schemeClr val="tx1"/>
                </a:solidFill>
                <a:effectLst/>
                <a:latin typeface="+mn-lt"/>
                <a:ea typeface="+mn-ea"/>
                <a:cs typeface="+mn-cs"/>
              </a:rPr>
              <a:t>describiremos cómo </a:t>
            </a:r>
            <a:r>
              <a:rPr lang="en-GB" sz="1200" kern="1200" dirty="0">
                <a:solidFill>
                  <a:schemeClr val="tx1"/>
                </a:solidFill>
                <a:effectLst/>
                <a:latin typeface="+mn-lt"/>
                <a:ea typeface="+mn-ea"/>
                <a:cs typeface="+mn-cs"/>
              </a:rPr>
              <a:t>utilizamos los cálculos </a:t>
            </a:r>
            <a:r>
              <a:rPr lang="en-GB" dirty="0"/>
              <a:t>L.C.O.E </a:t>
            </a:r>
            <a:r>
              <a:rPr lang="en-GB" sz="1200" kern="1200" dirty="0">
                <a:solidFill>
                  <a:schemeClr val="tx1"/>
                </a:solidFill>
                <a:effectLst/>
                <a:latin typeface="+mn-lt"/>
                <a:ea typeface="+mn-ea"/>
                <a:cs typeface="+mn-cs"/>
              </a:rPr>
              <a:t>en OnSSET. Empezaremos por repasar algunos de los conceptos clave</a:t>
            </a:r>
            <a:r>
              <a:rPr lang="en-GB" dirty="0"/>
              <a:t>. </a:t>
            </a:r>
            <a:endParaRPr dirty="0"/>
          </a:p>
        </p:txBody>
      </p:sp>
      <p:sp>
        <p:nvSpPr>
          <p:cNvPr id="412" name="Google Shape;412;p2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7618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7: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Los tres primeros </a:t>
            </a:r>
            <a:r>
              <a:rPr lang="en-US" sz="1200" kern="1200" baseline="0" dirty="0">
                <a:solidFill>
                  <a:schemeClr val="tx1"/>
                </a:solidFill>
                <a:effectLst/>
                <a:latin typeface="+mn-lt"/>
                <a:ea typeface="+mn-ea"/>
                <a:cs typeface="+mn-cs"/>
              </a:rPr>
              <a:t>conceptos que introducimos </a:t>
            </a:r>
            <a:r>
              <a:rPr lang="en-US" sz="1200" kern="1200" dirty="0">
                <a:solidFill>
                  <a:schemeClr val="tx1"/>
                </a:solidFill>
                <a:effectLst/>
                <a:latin typeface="+mn-lt"/>
                <a:ea typeface="+mn-ea"/>
                <a:cs typeface="+mn-cs"/>
              </a:rPr>
              <a:t>son las curvas de carga, las cargas máximas y las cargas base. Una curva de carga muestra cómo varía la demanda de electricidad a lo largo del día o del mes del año. Aquí podemos ver un ejemplo de curvas de carga diarias. Se basan en las curvas de ejemplo del informe Progress towards Sustainable Energy del Banco Mundial y la Agencia Internacional de la Energía. Podemos ver ejemplos de curvas de carga para diferentes niveles de electricidad. En el nivel 1, en el que la electricidad se utiliza principalmente para la iluminación y la carga, </a:t>
            </a:r>
            <a:r>
              <a:rPr lang="en-US" sz="1200" kern="1200" baseline="0" dirty="0">
                <a:solidFill>
                  <a:schemeClr val="tx1"/>
                </a:solidFill>
                <a:effectLst/>
                <a:latin typeface="+mn-lt"/>
                <a:ea typeface="+mn-ea"/>
                <a:cs typeface="+mn-cs"/>
              </a:rPr>
              <a:t>es </a:t>
            </a:r>
            <a:r>
              <a:rPr lang="en-US" sz="1200" kern="1200" dirty="0">
                <a:solidFill>
                  <a:schemeClr val="tx1"/>
                </a:solidFill>
                <a:effectLst/>
                <a:latin typeface="+mn-lt"/>
                <a:ea typeface="+mn-ea"/>
                <a:cs typeface="+mn-cs"/>
              </a:rPr>
              <a:t>posible que no tengamos ninguna necesidad de energía durante la noche. A partir de la mañana, vemos una baja demanda de electricidad </a:t>
            </a:r>
            <a:r>
              <a:rPr lang="en-US" sz="1200" kern="1200" baseline="0" dirty="0">
                <a:solidFill>
                  <a:schemeClr val="tx1"/>
                </a:solidFill>
                <a:effectLst/>
                <a:latin typeface="+mn-lt"/>
                <a:ea typeface="+mn-ea"/>
                <a:cs typeface="+mn-cs"/>
              </a:rPr>
              <a:t>que </a:t>
            </a:r>
            <a:r>
              <a:rPr lang="en-US" dirty="0"/>
              <a:t>aumenta </a:t>
            </a:r>
            <a:r>
              <a:rPr lang="en-US" sz="1200" kern="1200" baseline="0" dirty="0">
                <a:solidFill>
                  <a:schemeClr val="tx1"/>
                </a:solidFill>
                <a:effectLst/>
                <a:latin typeface="+mn-lt"/>
                <a:ea typeface="+mn-ea"/>
                <a:cs typeface="+mn-cs"/>
              </a:rPr>
              <a:t>por la </a:t>
            </a:r>
            <a:r>
              <a:rPr lang="en-US" sz="1200" kern="1200" dirty="0">
                <a:solidFill>
                  <a:schemeClr val="tx1"/>
                </a:solidFill>
                <a:effectLst/>
                <a:latin typeface="+mn-lt"/>
                <a:ea typeface="+mn-ea"/>
                <a:cs typeface="+mn-cs"/>
              </a:rPr>
              <a:t>tarde, cuando tenemos la mayor demanda de electricidad. Este es el momento en el que se encienden las bombillas y quizás se carga el teléfono. La carga más alta se denomina carga máxima. A continuación, </a:t>
            </a:r>
            <a:r>
              <a:rPr lang="en-US" sz="1200" kern="1200" baseline="0" dirty="0">
                <a:solidFill>
                  <a:schemeClr val="tx1"/>
                </a:solidFill>
                <a:effectLst/>
                <a:latin typeface="+mn-lt"/>
                <a:ea typeface="+mn-ea"/>
                <a:cs typeface="+mn-cs"/>
              </a:rPr>
              <a:t>ésta </a:t>
            </a:r>
            <a:r>
              <a:rPr lang="en-US" sz="1200" kern="1200" dirty="0">
                <a:solidFill>
                  <a:schemeClr val="tx1"/>
                </a:solidFill>
                <a:effectLst/>
                <a:latin typeface="+mn-lt"/>
                <a:ea typeface="+mn-ea"/>
                <a:cs typeface="+mn-cs"/>
              </a:rPr>
              <a:t>desciende hacia la noche, cuando se apagan las bombillas. En el nivel </a:t>
            </a:r>
            <a:r>
              <a:rPr lang="en-US" dirty="0"/>
              <a:t>2 </a:t>
            </a:r>
            <a:r>
              <a:rPr lang="en-US" sz="1200" kern="1200" dirty="0">
                <a:solidFill>
                  <a:schemeClr val="tx1"/>
                </a:solidFill>
                <a:effectLst/>
                <a:latin typeface="+mn-lt"/>
                <a:ea typeface="+mn-ea"/>
                <a:cs typeface="+mn-cs"/>
              </a:rPr>
              <a:t>tienes </a:t>
            </a:r>
            <a:r>
              <a:rPr lang="en-US" sz="1200" kern="1200" baseline="0" dirty="0">
                <a:solidFill>
                  <a:schemeClr val="tx1"/>
                </a:solidFill>
                <a:effectLst/>
                <a:latin typeface="+mn-lt"/>
                <a:ea typeface="+mn-ea"/>
                <a:cs typeface="+mn-cs"/>
              </a:rPr>
              <a:t>algunos </a:t>
            </a:r>
            <a:r>
              <a:rPr lang="en-US" sz="1200" kern="1200" dirty="0">
                <a:solidFill>
                  <a:schemeClr val="tx1"/>
                </a:solidFill>
                <a:effectLst/>
                <a:latin typeface="+mn-lt"/>
                <a:ea typeface="+mn-ea"/>
                <a:cs typeface="+mn-cs"/>
              </a:rPr>
              <a:t>aparatos continuos (lo que significa que la </a:t>
            </a:r>
            <a:r>
              <a:rPr lang="en-US" dirty="0"/>
              <a:t>electricidad se consume </a:t>
            </a:r>
            <a:r>
              <a:rPr lang="en-US" sz="1200" kern="1200" baseline="0" dirty="0">
                <a:solidFill>
                  <a:schemeClr val="tx1"/>
                </a:solidFill>
                <a:effectLst/>
                <a:latin typeface="+mn-lt"/>
                <a:ea typeface="+mn-ea"/>
                <a:cs typeface="+mn-cs"/>
              </a:rPr>
              <a:t>durante todo el día y la noche)</a:t>
            </a:r>
            <a:r>
              <a:rPr lang="en-US" sz="1200" kern="1200" dirty="0">
                <a:solidFill>
                  <a:schemeClr val="tx1"/>
                </a:solidFill>
                <a:effectLst/>
                <a:latin typeface="+mn-lt"/>
                <a:ea typeface="+mn-ea"/>
                <a:cs typeface="+mn-cs"/>
              </a:rPr>
              <a:t>. En el Nivel 2 se </a:t>
            </a:r>
            <a:r>
              <a:rPr lang="en-GB" sz="1200" kern="1200" dirty="0">
                <a:solidFill>
                  <a:schemeClr val="tx1"/>
                </a:solidFill>
                <a:effectLst/>
                <a:latin typeface="+mn-lt"/>
                <a:ea typeface="+mn-ea"/>
                <a:cs typeface="+mn-cs"/>
              </a:rPr>
              <a:t>tiene una mayor demanda de electricidad durante el día, dependiendo de los aparatos que se utilicen. La </a:t>
            </a:r>
            <a:r>
              <a:rPr lang="en-GB" sz="1200" kern="1200" baseline="0" dirty="0">
                <a:solidFill>
                  <a:schemeClr val="tx1"/>
                </a:solidFill>
                <a:effectLst/>
                <a:latin typeface="+mn-lt"/>
                <a:ea typeface="+mn-ea"/>
                <a:cs typeface="+mn-cs"/>
              </a:rPr>
              <a:t>carga </a:t>
            </a:r>
            <a:r>
              <a:rPr lang="en-GB" sz="1200" kern="1200" dirty="0">
                <a:solidFill>
                  <a:schemeClr val="tx1"/>
                </a:solidFill>
                <a:effectLst/>
                <a:latin typeface="+mn-lt"/>
                <a:ea typeface="+mn-ea"/>
                <a:cs typeface="+mn-cs"/>
              </a:rPr>
              <a:t>máxima </a:t>
            </a:r>
            <a:r>
              <a:rPr lang="en-GB" sz="1200" kern="1200" baseline="0" dirty="0">
                <a:solidFill>
                  <a:schemeClr val="tx1"/>
                </a:solidFill>
                <a:effectLst/>
                <a:latin typeface="+mn-lt"/>
                <a:ea typeface="+mn-ea"/>
                <a:cs typeface="+mn-cs"/>
              </a:rPr>
              <a:t>es muy similar </a:t>
            </a:r>
            <a:r>
              <a:rPr lang="en-GB" dirty="0"/>
              <a:t>en todos los </a:t>
            </a:r>
            <a:r>
              <a:rPr lang="en-GB" sz="1200" kern="1200" baseline="0" dirty="0">
                <a:solidFill>
                  <a:schemeClr val="tx1"/>
                </a:solidFill>
                <a:effectLst/>
                <a:latin typeface="+mn-lt"/>
                <a:ea typeface="+mn-ea"/>
                <a:cs typeface="+mn-cs"/>
              </a:rPr>
              <a:t>niveles de </a:t>
            </a:r>
            <a:r>
              <a:rPr lang="en-GB" sz="1200" kern="1200" dirty="0">
                <a:solidFill>
                  <a:schemeClr val="tx1"/>
                </a:solidFill>
                <a:effectLst/>
                <a:latin typeface="+mn-lt"/>
                <a:ea typeface="+mn-ea"/>
                <a:cs typeface="+mn-cs"/>
              </a:rPr>
              <a:t>demanda de electricidad en los hogares</a:t>
            </a:r>
            <a:r>
              <a:rPr lang="en-GB" dirty="0"/>
              <a:t>. </a:t>
            </a:r>
            <a:endParaRPr lang="en-GB" sz="1200" kern="1200" dirty="0">
              <a:solidFill>
                <a:schemeClr val="tx1"/>
              </a:solidFill>
              <a:effectLst/>
              <a:latin typeface="+mn-lt"/>
              <a:ea typeface="+mn-ea"/>
              <a:cs typeface="+mn-cs"/>
            </a:endParaRPr>
          </a:p>
        </p:txBody>
      </p:sp>
      <p:sp>
        <p:nvSpPr>
          <p:cNvPr id="419" name="Google Shape;419;p2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150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8: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Ahora vamos a tratar un concepto llamado relación entre la carga base y la carga máxima. Se trata de una relación entre la carga media durante el día y la carga máxima durante el día. En un caso en el que tengamos más demanda durante el día, la relación entre la carga media y la carga punta será menor en comparación con un caso en el que tengamos una carga muy baja durante el día y una carga muy alta durante la punta. Cuando </a:t>
            </a:r>
            <a:r>
              <a:rPr lang="en-GB" dirty="0"/>
              <a:t>calculamos la carga </a:t>
            </a:r>
            <a:r>
              <a:rPr lang="en-GB" sz="1200" kern="1200" dirty="0">
                <a:solidFill>
                  <a:schemeClr val="tx1"/>
                </a:solidFill>
                <a:effectLst/>
                <a:latin typeface="+mn-lt"/>
                <a:ea typeface="+mn-ea"/>
                <a:cs typeface="+mn-cs"/>
              </a:rPr>
              <a:t>eléctrica en OnSSET</a:t>
            </a:r>
            <a:r>
              <a:rPr lang="en-GB" dirty="0"/>
              <a:t>, </a:t>
            </a:r>
            <a:r>
              <a:rPr lang="en-GB" sz="1200" kern="1200" dirty="0">
                <a:solidFill>
                  <a:schemeClr val="tx1"/>
                </a:solidFill>
                <a:effectLst/>
                <a:latin typeface="+mn-lt"/>
                <a:ea typeface="+mn-ea"/>
                <a:cs typeface="+mn-cs"/>
              </a:rPr>
              <a:t>partimos de las demandas eléctricas como demandas anuales. La demanda anual en cada asentamiento se </a:t>
            </a:r>
            <a:r>
              <a:rPr lang="en-GB" dirty="0"/>
              <a:t>calcula a </a:t>
            </a:r>
            <a:r>
              <a:rPr lang="en-GB" sz="1200" kern="1200" dirty="0">
                <a:solidFill>
                  <a:schemeClr val="tx1"/>
                </a:solidFill>
                <a:effectLst/>
                <a:latin typeface="+mn-lt"/>
                <a:ea typeface="+mn-ea"/>
                <a:cs typeface="+mn-cs"/>
              </a:rPr>
              <a:t>partir del número de hogares y el objetivo de demanda de electricidad por hogar (a partir del marco multinivel) más las cargas de otros sectores como escuelas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hospitales, agricultura </a:t>
            </a:r>
            <a:r>
              <a:rPr lang="en-GB" dirty="0"/>
              <a:t>y </a:t>
            </a:r>
            <a:r>
              <a:rPr lang="en-GB" sz="1200" kern="1200" dirty="0">
                <a:solidFill>
                  <a:schemeClr val="tx1"/>
                </a:solidFill>
                <a:effectLst/>
                <a:latin typeface="+mn-lt"/>
                <a:ea typeface="+mn-ea"/>
                <a:cs typeface="+mn-cs"/>
              </a:rPr>
              <a:t>actividades comerciales </a:t>
            </a:r>
            <a:r>
              <a:rPr lang="en-GB" sz="1200" kern="1200" baseline="0" dirty="0">
                <a:solidFill>
                  <a:schemeClr val="tx1"/>
                </a:solidFill>
                <a:effectLst/>
                <a:latin typeface="+mn-lt"/>
                <a:ea typeface="+mn-ea"/>
                <a:cs typeface="+mn-cs"/>
              </a:rPr>
              <a:t>(esto </a:t>
            </a:r>
            <a:r>
              <a:rPr lang="en-GB" sz="1200" kern="1200" dirty="0">
                <a:solidFill>
                  <a:schemeClr val="tx1"/>
                </a:solidFill>
                <a:effectLst/>
                <a:latin typeface="+mn-lt"/>
                <a:ea typeface="+mn-ea"/>
                <a:cs typeface="+mn-cs"/>
              </a:rPr>
              <a:t>depende de lo que se incluya en su estudio). </a:t>
            </a:r>
            <a:r>
              <a:rPr lang="en-US" sz="1200" kern="1200" dirty="0">
                <a:solidFill>
                  <a:schemeClr val="tx1"/>
                </a:solidFill>
                <a:effectLst/>
                <a:latin typeface="+mn-lt"/>
                <a:ea typeface="+mn-ea"/>
                <a:cs typeface="+mn-cs"/>
              </a:rPr>
              <a:t>A partir de la demanda total anual, podemos calcular la demanda media </a:t>
            </a:r>
            <a:r>
              <a:rPr lang="en-US" sz="1200" kern="1200" baseline="0" dirty="0">
                <a:solidFill>
                  <a:schemeClr val="tx1"/>
                </a:solidFill>
                <a:effectLst/>
                <a:latin typeface="+mn-lt"/>
                <a:ea typeface="+mn-ea"/>
                <a:cs typeface="+mn-cs"/>
              </a:rPr>
              <a:t>de </a:t>
            </a:r>
            <a:r>
              <a:rPr lang="en-US" sz="1200" kern="1200" dirty="0">
                <a:solidFill>
                  <a:schemeClr val="tx1"/>
                </a:solidFill>
                <a:effectLst/>
                <a:latin typeface="+mn-lt"/>
                <a:ea typeface="+mn-ea"/>
                <a:cs typeface="+mn-cs"/>
              </a:rPr>
              <a:t>cada hora mediante la siguiente fórmula: Tomamos el consumo anual, </a:t>
            </a:r>
            <a:r>
              <a:rPr lang="en-US" dirty="0"/>
              <a:t>y </a:t>
            </a:r>
            <a:r>
              <a:rPr lang="en-US" sz="1200" kern="1200" dirty="0">
                <a:solidFill>
                  <a:schemeClr val="tx1"/>
                </a:solidFill>
                <a:effectLst/>
                <a:latin typeface="+mn-lt"/>
                <a:ea typeface="+mn-ea"/>
                <a:cs typeface="+mn-cs"/>
              </a:rPr>
              <a:t>lo </a:t>
            </a:r>
            <a:r>
              <a:rPr lang="en-US" dirty="0"/>
              <a:t>multiplicamos </a:t>
            </a:r>
            <a:r>
              <a:rPr lang="en-US" sz="1200" kern="1200" dirty="0">
                <a:solidFill>
                  <a:schemeClr val="tx1"/>
                </a:solidFill>
                <a:effectLst/>
                <a:latin typeface="+mn-lt"/>
                <a:ea typeface="+mn-ea"/>
                <a:cs typeface="+mn-cs"/>
              </a:rPr>
              <a:t>por (1 </a:t>
            </a:r>
            <a:r>
              <a:rPr lang="en-US" sz="1200" kern="1200" baseline="0" dirty="0">
                <a:solidFill>
                  <a:schemeClr val="tx1"/>
                </a:solidFill>
                <a:effectLst/>
                <a:latin typeface="+mn-lt"/>
                <a:ea typeface="+mn-ea"/>
                <a:cs typeface="+mn-cs"/>
              </a:rPr>
              <a:t>+ las </a:t>
            </a:r>
            <a:r>
              <a:rPr lang="en-US" sz="1200" kern="1200" dirty="0">
                <a:solidFill>
                  <a:schemeClr val="tx1"/>
                </a:solidFill>
                <a:effectLst/>
                <a:latin typeface="+mn-lt"/>
                <a:ea typeface="+mn-ea"/>
                <a:cs typeface="+mn-cs"/>
              </a:rPr>
              <a:t>pérdidas de </a:t>
            </a:r>
            <a:r>
              <a:rPr lang="en-US" sz="1200" kern="1200" baseline="0" dirty="0">
                <a:solidFill>
                  <a:schemeClr val="tx1"/>
                </a:solidFill>
                <a:effectLst/>
                <a:latin typeface="+mn-lt"/>
                <a:ea typeface="+mn-ea"/>
                <a:cs typeface="+mn-cs"/>
              </a:rPr>
              <a:t>transporte </a:t>
            </a:r>
            <a:r>
              <a:rPr lang="en-US" sz="1200" kern="1200" dirty="0">
                <a:solidFill>
                  <a:schemeClr val="tx1"/>
                </a:solidFill>
                <a:effectLst/>
                <a:latin typeface="+mn-lt"/>
                <a:ea typeface="+mn-ea"/>
                <a:cs typeface="+mn-cs"/>
              </a:rPr>
              <a:t>y distribución). Como ejemplo: si necesitamos 100 </a:t>
            </a:r>
            <a:r>
              <a:rPr lang="en-US" dirty="0"/>
              <a:t>kilovatios hora </a:t>
            </a:r>
            <a:r>
              <a:rPr lang="en-US" sz="1200" kern="1200" dirty="0">
                <a:solidFill>
                  <a:schemeClr val="tx1"/>
                </a:solidFill>
                <a:effectLst/>
                <a:latin typeface="+mn-lt"/>
                <a:ea typeface="+mn-ea"/>
                <a:cs typeface="+mn-cs"/>
              </a:rPr>
              <a:t>en un año y tenemos un sistema con un </a:t>
            </a:r>
            <a:r>
              <a:rPr lang="en-US" dirty="0"/>
              <a:t>10% de pérdidas de transmisión y distribución</a:t>
            </a:r>
            <a:r>
              <a:rPr lang="en-US" sz="1200" kern="1200" baseline="0" dirty="0">
                <a:solidFill>
                  <a:schemeClr val="tx1"/>
                </a:solidFill>
                <a:effectLst/>
                <a:latin typeface="+mn-lt"/>
                <a:ea typeface="+mn-ea"/>
                <a:cs typeface="+mn-cs"/>
              </a:rPr>
              <a:t>, necesitamos suministrar </a:t>
            </a:r>
            <a:r>
              <a:rPr lang="en-US" sz="1200" kern="1200" dirty="0">
                <a:solidFill>
                  <a:schemeClr val="tx1"/>
                </a:solidFill>
                <a:effectLst/>
                <a:latin typeface="+mn-lt"/>
                <a:ea typeface="+mn-ea"/>
                <a:cs typeface="+mn-cs"/>
              </a:rPr>
              <a:t>110 </a:t>
            </a:r>
            <a:r>
              <a:rPr lang="en-US" dirty="0"/>
              <a:t>kilovatios hora </a:t>
            </a:r>
            <a:r>
              <a:rPr lang="en-US" sz="1200" kern="1200" dirty="0">
                <a:solidFill>
                  <a:schemeClr val="tx1"/>
                </a:solidFill>
                <a:effectLst/>
                <a:latin typeface="+mn-lt"/>
                <a:ea typeface="+mn-ea"/>
                <a:cs typeface="+mn-cs"/>
              </a:rPr>
              <a:t>para satisfacer la demanda final. La carga de suministro es en realidad mayor que la demanda real. A </a:t>
            </a:r>
            <a:r>
              <a:rPr lang="en-US" sz="1200" kern="1200" baseline="0" dirty="0">
                <a:solidFill>
                  <a:schemeClr val="tx1"/>
                </a:solidFill>
                <a:effectLst/>
                <a:latin typeface="+mn-lt"/>
                <a:ea typeface="+mn-ea"/>
                <a:cs typeface="+mn-cs"/>
              </a:rPr>
              <a:t>continuación, </a:t>
            </a:r>
            <a:r>
              <a:rPr lang="en-US" sz="1200" kern="1200" dirty="0">
                <a:solidFill>
                  <a:schemeClr val="tx1"/>
                </a:solidFill>
                <a:effectLst/>
                <a:latin typeface="+mn-lt"/>
                <a:ea typeface="+mn-ea"/>
                <a:cs typeface="+mn-cs"/>
              </a:rPr>
              <a:t>dividimos esto por el número total de horas al año para obtener la carga media en una hora del año. Esto nos da una carga media que utilizamos para calcular la carga máxima. </a:t>
            </a:r>
            <a:r>
              <a:rPr lang="en-US" sz="1200" kern="1200" baseline="0" dirty="0">
                <a:solidFill>
                  <a:schemeClr val="tx1"/>
                </a:solidFill>
                <a:effectLst/>
                <a:latin typeface="+mn-lt"/>
                <a:ea typeface="+mn-ea"/>
                <a:cs typeface="+mn-cs"/>
              </a:rPr>
              <a:t>La carga máxima </a:t>
            </a:r>
            <a:r>
              <a:rPr lang="en-US" sz="1200" kern="1200" dirty="0">
                <a:solidFill>
                  <a:schemeClr val="tx1"/>
                </a:solidFill>
                <a:effectLst/>
                <a:latin typeface="+mn-lt"/>
                <a:ea typeface="+mn-ea"/>
                <a:cs typeface="+mn-cs"/>
              </a:rPr>
              <a:t>es la carga media dividida por la relación entre la base y la carga máxima.</a:t>
            </a:r>
            <a:endParaRPr lang="en-US" dirty="0"/>
          </a:p>
          <a:p>
            <a:pPr marL="0" lvl="0" indent="0" algn="l" rtl="0">
              <a:lnSpc>
                <a:spcPct val="100000"/>
              </a:lnSpc>
              <a:spcBef>
                <a:spcPts val="0"/>
              </a:spcBef>
              <a:spcAft>
                <a:spcPts val="0"/>
              </a:spcAft>
              <a:buSzPts val="1400"/>
              <a:buNone/>
            </a:pPr>
            <a:endParaRPr dirty="0"/>
          </a:p>
        </p:txBody>
      </p:sp>
      <p:sp>
        <p:nvSpPr>
          <p:cNvPr id="429" name="Google Shape;429;p2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0309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9: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dirty="0"/>
              <a:t>El siguiente </a:t>
            </a:r>
            <a:r>
              <a:rPr lang="en-GB" sz="1200" kern="1200" dirty="0">
                <a:solidFill>
                  <a:schemeClr val="tx1"/>
                </a:solidFill>
                <a:effectLst/>
                <a:latin typeface="+mn-lt"/>
                <a:ea typeface="+mn-ea"/>
                <a:cs typeface="+mn-cs"/>
              </a:rPr>
              <a:t>concepto que introducimos es el factor de capacidad. El factor de capacidad es un ratio que mide la generación real que se genera en un año a partir de una fuente de generación de energía en comparación con la generación potencial. La generación potencial es la que se obtendría </a:t>
            </a:r>
            <a:r>
              <a:rPr lang="en-GB" sz="1200" kern="1200" baseline="0" dirty="0">
                <a:solidFill>
                  <a:schemeClr val="tx1"/>
                </a:solidFill>
                <a:effectLst/>
                <a:latin typeface="+mn-lt"/>
                <a:ea typeface="+mn-ea"/>
                <a:cs typeface="+mn-cs"/>
              </a:rPr>
              <a:t>si </a:t>
            </a:r>
            <a:r>
              <a:rPr lang="en-GB" sz="1200" kern="1200" dirty="0">
                <a:solidFill>
                  <a:schemeClr val="tx1"/>
                </a:solidFill>
                <a:effectLst/>
                <a:latin typeface="+mn-lt"/>
                <a:ea typeface="+mn-ea"/>
                <a:cs typeface="+mn-cs"/>
              </a:rPr>
              <a:t>el sistema funcionara a su máxima capacidad durante todas las horas del año. Como ejemplo, veremos un sistema de energía solar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Tenemos 1 kW </a:t>
            </a:r>
            <a:r>
              <a:rPr lang="en-GB" sz="1200" kern="1200" baseline="0" dirty="0">
                <a:solidFill>
                  <a:schemeClr val="tx1"/>
                </a:solidFill>
                <a:effectLst/>
                <a:latin typeface="+mn-lt"/>
                <a:ea typeface="+mn-ea"/>
                <a:cs typeface="+mn-cs"/>
              </a:rPr>
              <a:t>de </a:t>
            </a:r>
            <a:r>
              <a:rPr lang="en-GB" sz="1200" kern="1200" dirty="0">
                <a:solidFill>
                  <a:schemeClr val="tx1"/>
                </a:solidFill>
                <a:effectLst/>
                <a:latin typeface="+mn-lt"/>
                <a:ea typeface="+mn-ea"/>
                <a:cs typeface="+mn-cs"/>
              </a:rPr>
              <a:t>capacidad instalada en un año. </a:t>
            </a:r>
            <a:r>
              <a:rPr lang="en-GB" sz="1200" kern="1200" baseline="0" dirty="0">
                <a:solidFill>
                  <a:schemeClr val="tx1"/>
                </a:solidFill>
                <a:effectLst/>
                <a:latin typeface="+mn-lt"/>
                <a:ea typeface="+mn-ea"/>
                <a:cs typeface="+mn-cs"/>
              </a:rPr>
              <a:t>Un año tiene </a:t>
            </a:r>
            <a:r>
              <a:rPr lang="en-GB" dirty="0"/>
              <a:t>8.760 </a:t>
            </a:r>
            <a:r>
              <a:rPr lang="en-GB" sz="1200" kern="1200" dirty="0">
                <a:solidFill>
                  <a:schemeClr val="tx1"/>
                </a:solidFill>
                <a:effectLst/>
                <a:latin typeface="+mn-lt"/>
                <a:ea typeface="+mn-ea"/>
                <a:cs typeface="+mn-cs"/>
              </a:rPr>
              <a:t>horas, lo que significa que el sistema generaría 1*8760 kWh en un año </a:t>
            </a:r>
            <a:r>
              <a:rPr lang="en-GB" sz="1200" kern="1200" baseline="0" dirty="0">
                <a:solidFill>
                  <a:schemeClr val="tx1"/>
                </a:solidFill>
                <a:effectLst/>
                <a:latin typeface="+mn-lt"/>
                <a:ea typeface="+mn-ea"/>
                <a:cs typeface="+mn-cs"/>
              </a:rPr>
              <a:t>si pudiera producir </a:t>
            </a:r>
            <a:r>
              <a:rPr lang="en-GB" sz="1200" kern="1200" dirty="0">
                <a:solidFill>
                  <a:schemeClr val="tx1"/>
                </a:solidFill>
                <a:effectLst/>
                <a:latin typeface="+mn-lt"/>
                <a:ea typeface="+mn-ea"/>
                <a:cs typeface="+mn-cs"/>
              </a:rPr>
              <a:t>todas las horas del año según la capacidad instalada</a:t>
            </a:r>
            <a:r>
              <a:rPr lang="en-GB" dirty="0"/>
              <a:t>. </a:t>
            </a:r>
            <a:endParaRPr lang="en-GB" sz="1200" kern="1200" baseline="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r>
              <a:rPr lang="en-GB" sz="1200" kern="1200" dirty="0">
                <a:solidFill>
                  <a:schemeClr val="tx1"/>
                </a:solidFill>
                <a:effectLst/>
                <a:latin typeface="+mn-lt"/>
                <a:ea typeface="+mn-ea"/>
                <a:cs typeface="+mn-cs"/>
              </a:rPr>
              <a:t>Un sistema fotovoltaico sólo puede generar electricidad cuando brilla el sol. Esto significa </a:t>
            </a:r>
            <a:r>
              <a:rPr lang="en-GB" sz="1200" kern="1200" baseline="0" dirty="0">
                <a:solidFill>
                  <a:schemeClr val="tx1"/>
                </a:solidFill>
                <a:effectLst/>
                <a:latin typeface="+mn-lt"/>
                <a:ea typeface="+mn-ea"/>
                <a:cs typeface="+mn-cs"/>
              </a:rPr>
              <a:t>que funcionará aproximadamente a </a:t>
            </a:r>
            <a:r>
              <a:rPr lang="en-GB" sz="1200" kern="1200" dirty="0">
                <a:solidFill>
                  <a:schemeClr val="tx1"/>
                </a:solidFill>
                <a:effectLst/>
                <a:latin typeface="+mn-lt"/>
                <a:ea typeface="+mn-ea"/>
                <a:cs typeface="+mn-cs"/>
              </a:rPr>
              <a:t>un 25 o 30 por ciento de su capacidad máxima. Si calculamos la generación total que este sistema puede producir realmente y la </a:t>
            </a:r>
            <a:r>
              <a:rPr lang="en-GB" sz="1200" kern="1200" baseline="0" dirty="0">
                <a:solidFill>
                  <a:schemeClr val="tx1"/>
                </a:solidFill>
                <a:effectLst/>
                <a:latin typeface="+mn-lt"/>
                <a:ea typeface="+mn-ea"/>
                <a:cs typeface="+mn-cs"/>
              </a:rPr>
              <a:t>dividimos </a:t>
            </a:r>
            <a:r>
              <a:rPr lang="en-GB" sz="1200" kern="1200" dirty="0">
                <a:solidFill>
                  <a:schemeClr val="tx1"/>
                </a:solidFill>
                <a:effectLst/>
                <a:latin typeface="+mn-lt"/>
                <a:ea typeface="+mn-ea"/>
                <a:cs typeface="+mn-cs"/>
              </a:rPr>
              <a:t>por la generación potencial, obtenemos el factor de capacidad. </a:t>
            </a:r>
          </a:p>
          <a:p>
            <a:pPr>
              <a:buSzPts val="1400"/>
            </a:pPr>
            <a:r>
              <a:rPr lang="en-GB" sz="1200" kern="1200" dirty="0">
                <a:solidFill>
                  <a:schemeClr val="tx1"/>
                </a:solidFill>
                <a:effectLst/>
                <a:latin typeface="+mn-lt"/>
                <a:ea typeface="+mn-ea"/>
                <a:cs typeface="+mn-cs"/>
              </a:rPr>
              <a:t>El algoritmo de dimensionamiento del sistema en OnSSET se basa en el año siguiente, </a:t>
            </a:r>
            <a:r>
              <a:rPr lang="en-GB" sz="1200" kern="1200" baseline="0" dirty="0">
                <a:solidFill>
                  <a:schemeClr val="tx1"/>
                </a:solidFill>
                <a:effectLst/>
                <a:latin typeface="+mn-lt"/>
                <a:ea typeface="+mn-ea"/>
                <a:cs typeface="+mn-cs"/>
              </a:rPr>
              <a:t>donde </a:t>
            </a:r>
            <a:r>
              <a:rPr lang="en-GB" sz="1200" kern="1200" dirty="0">
                <a:solidFill>
                  <a:schemeClr val="tx1"/>
                </a:solidFill>
                <a:effectLst/>
                <a:latin typeface="+mn-lt"/>
                <a:ea typeface="+mn-ea"/>
                <a:cs typeface="+mn-cs"/>
              </a:rPr>
              <a:t>la capacidad instalada que se necesita </a:t>
            </a:r>
            <a:r>
              <a:rPr lang="en-GB" sz="1200" kern="1200" baseline="0" dirty="0">
                <a:solidFill>
                  <a:schemeClr val="tx1"/>
                </a:solidFill>
                <a:effectLst/>
                <a:latin typeface="+mn-lt"/>
                <a:ea typeface="+mn-ea"/>
                <a:cs typeface="+mn-cs"/>
              </a:rPr>
              <a:t>para </a:t>
            </a:r>
            <a:r>
              <a:rPr lang="en-GB" dirty="0"/>
              <a:t>satisfacer la carga </a:t>
            </a:r>
            <a:r>
              <a:rPr lang="en-GB" sz="1200" kern="1200" baseline="0" dirty="0">
                <a:solidFill>
                  <a:schemeClr val="tx1"/>
                </a:solidFill>
                <a:effectLst/>
                <a:latin typeface="+mn-lt"/>
                <a:ea typeface="+mn-ea"/>
                <a:cs typeface="+mn-cs"/>
              </a:rPr>
              <a:t>máxima </a:t>
            </a:r>
            <a:r>
              <a:rPr lang="en-GB" dirty="0"/>
              <a:t>se divide </a:t>
            </a:r>
            <a:r>
              <a:rPr lang="en-GB" sz="1200" kern="1200" dirty="0">
                <a:solidFill>
                  <a:schemeClr val="tx1"/>
                </a:solidFill>
                <a:effectLst/>
                <a:latin typeface="+mn-lt"/>
                <a:ea typeface="+mn-ea"/>
                <a:cs typeface="+mn-cs"/>
              </a:rPr>
              <a:t>por el factor de capacidad. Para </a:t>
            </a:r>
            <a:r>
              <a:rPr lang="en-GB" sz="1200" kern="1200" baseline="0" dirty="0">
                <a:solidFill>
                  <a:schemeClr val="tx1"/>
                </a:solidFill>
                <a:effectLst/>
                <a:latin typeface="+mn-lt"/>
                <a:ea typeface="+mn-ea"/>
                <a:cs typeface="+mn-cs"/>
              </a:rPr>
              <a:t>cada asentamiento habrá una carga máxima calculada en función de la demanda y las pérdidas de distribución. Además</a:t>
            </a:r>
            <a:r>
              <a:rPr lang="en-GB" dirty="0"/>
              <a:t>, a </a:t>
            </a:r>
            <a:r>
              <a:rPr lang="en-GB" sz="1200" kern="1200" baseline="0" dirty="0">
                <a:solidFill>
                  <a:schemeClr val="tx1"/>
                </a:solidFill>
                <a:effectLst/>
                <a:latin typeface="+mn-lt"/>
                <a:ea typeface="+mn-ea"/>
                <a:cs typeface="+mn-cs"/>
              </a:rPr>
              <a:t>cada tecnología se le asigna </a:t>
            </a:r>
            <a:r>
              <a:rPr lang="en-GB" dirty="0"/>
              <a:t>un factor de capacidad </a:t>
            </a:r>
            <a:r>
              <a:rPr lang="en-GB" sz="1200" kern="1200" baseline="0" dirty="0">
                <a:solidFill>
                  <a:schemeClr val="tx1"/>
                </a:solidFill>
                <a:effectLst/>
                <a:latin typeface="+mn-lt"/>
                <a:ea typeface="+mn-ea"/>
                <a:cs typeface="+mn-cs"/>
              </a:rPr>
              <a:t>único para </a:t>
            </a:r>
            <a:r>
              <a:rPr lang="en-GB" dirty="0"/>
              <a:t>esas liquidaciones en función de </a:t>
            </a:r>
            <a:r>
              <a:rPr lang="en-GB" sz="1200" kern="1200" baseline="0" dirty="0">
                <a:solidFill>
                  <a:schemeClr val="tx1"/>
                </a:solidFill>
                <a:effectLst/>
                <a:latin typeface="+mn-lt"/>
                <a:ea typeface="+mn-ea"/>
                <a:cs typeface="+mn-cs"/>
              </a:rPr>
              <a:t>la disponibilidad de recursos.</a:t>
            </a:r>
            <a:endParaRPr lang="en-GB" sz="1200" kern="1200" dirty="0">
              <a:solidFill>
                <a:schemeClr val="tx1"/>
              </a:solidFill>
              <a:effectLst/>
              <a:latin typeface="+mn-lt"/>
              <a:cs typeface="Calibri"/>
            </a:endParaRPr>
          </a:p>
        </p:txBody>
      </p:sp>
      <p:sp>
        <p:nvSpPr>
          <p:cNvPr id="436" name="Google Shape;436;p2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2473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0: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r>
              <a:rPr lang="en-GB" sz="1200" kern="1200" dirty="0">
                <a:solidFill>
                  <a:schemeClr val="tx1"/>
                </a:solidFill>
                <a:effectLst/>
                <a:latin typeface="+mn-lt"/>
                <a:ea typeface="+mn-ea"/>
                <a:cs typeface="+mn-cs"/>
              </a:rPr>
              <a:t>Si consideramos el cálculo de la </a:t>
            </a:r>
            <a:r>
              <a:rPr lang="en-GB" dirty="0"/>
              <a:t>L.C.O.E </a:t>
            </a:r>
            <a:r>
              <a:rPr lang="en-GB" sz="1200" kern="1200" dirty="0">
                <a:solidFill>
                  <a:schemeClr val="tx1"/>
                </a:solidFill>
                <a:effectLst/>
                <a:latin typeface="+mn-lt"/>
                <a:ea typeface="+mn-ea"/>
                <a:cs typeface="+mn-cs"/>
              </a:rPr>
              <a:t>para la energía solar fotovoltaica </a:t>
            </a:r>
            <a:r>
              <a:rPr lang="en-GB" dirty="0"/>
              <a:t>autónoma, </a:t>
            </a:r>
            <a:r>
              <a:rPr lang="en-GB" sz="1200" kern="1200" dirty="0">
                <a:solidFill>
                  <a:schemeClr val="tx1"/>
                </a:solidFill>
                <a:effectLst/>
                <a:latin typeface="+mn-lt"/>
                <a:ea typeface="+mn-ea"/>
                <a:cs typeface="+mn-cs"/>
              </a:rPr>
              <a:t>podemos calcular la capacidad necesaria a partir de la carga máxima, </a:t>
            </a:r>
            <a:r>
              <a:rPr lang="en-GB" sz="1200" kern="1200" baseline="0" dirty="0">
                <a:solidFill>
                  <a:schemeClr val="tx1"/>
                </a:solidFill>
                <a:effectLst/>
                <a:latin typeface="+mn-lt"/>
                <a:ea typeface="+mn-ea"/>
                <a:cs typeface="+mn-cs"/>
              </a:rPr>
              <a:t>que </a:t>
            </a:r>
            <a:r>
              <a:rPr lang="en-GB" sz="1200" kern="1200" dirty="0">
                <a:solidFill>
                  <a:schemeClr val="tx1"/>
                </a:solidFill>
                <a:effectLst/>
                <a:latin typeface="+mn-lt"/>
                <a:ea typeface="+mn-ea"/>
                <a:cs typeface="+mn-cs"/>
              </a:rPr>
              <a:t>depende de la demanda en el asentamiento. Calculamos el factor de capacidad a partir de la irradiación horizontal global anual </a:t>
            </a:r>
            <a:r>
              <a:rPr lang="en-GB" dirty="0"/>
              <a:t>(o G.H.I), </a:t>
            </a:r>
            <a:r>
              <a:rPr lang="en-GB" sz="1200" kern="1200" dirty="0">
                <a:solidFill>
                  <a:schemeClr val="tx1"/>
                </a:solidFill>
                <a:effectLst/>
                <a:latin typeface="+mn-lt"/>
                <a:ea typeface="+mn-ea"/>
                <a:cs typeface="+mn-cs"/>
              </a:rPr>
              <a:t>y el factor de capacidad se calcula simplemente como el </a:t>
            </a:r>
            <a:r>
              <a:rPr lang="en-GB" dirty="0"/>
              <a:t>G.H.I </a:t>
            </a:r>
            <a:r>
              <a:rPr lang="en-GB" sz="1200" kern="1200" dirty="0">
                <a:solidFill>
                  <a:schemeClr val="tx1"/>
                </a:solidFill>
                <a:effectLst/>
                <a:latin typeface="+mn-lt"/>
                <a:ea typeface="+mn-ea"/>
                <a:cs typeface="+mn-cs"/>
              </a:rPr>
              <a:t>dividido por las horas de un año </a:t>
            </a:r>
            <a:r>
              <a:rPr lang="en-GB" sz="1200" kern="1200" baseline="0" dirty="0">
                <a:solidFill>
                  <a:schemeClr val="tx1"/>
                </a:solidFill>
                <a:effectLst/>
                <a:latin typeface="+mn-lt"/>
                <a:ea typeface="+mn-ea"/>
                <a:cs typeface="+mn-cs"/>
              </a:rPr>
              <a:t>(</a:t>
            </a:r>
            <a:r>
              <a:rPr lang="en-GB" dirty="0"/>
              <a:t>8.760</a:t>
            </a:r>
            <a:r>
              <a:rPr lang="en-GB" sz="1200" kern="1200" dirty="0">
                <a:solidFill>
                  <a:schemeClr val="tx1"/>
                </a:solidFill>
                <a:effectLst/>
                <a:latin typeface="+mn-lt"/>
                <a:ea typeface="+mn-ea"/>
                <a:cs typeface="+mn-cs"/>
              </a:rPr>
              <a:t>). Entonces</a:t>
            </a:r>
            <a:r>
              <a:rPr lang="en-GB" dirty="0"/>
              <a:t>, </a:t>
            </a:r>
            <a:r>
              <a:rPr lang="en-GB" sz="1200" kern="1200" dirty="0">
                <a:solidFill>
                  <a:schemeClr val="tx1"/>
                </a:solidFill>
                <a:effectLst/>
                <a:latin typeface="+mn-lt"/>
                <a:ea typeface="+mn-ea"/>
                <a:cs typeface="+mn-cs"/>
              </a:rPr>
              <a:t>cuando calculamos ambos, podemos calcular el tamaño del sistema que se necesita para satisfacer la demanda en un asentamiento en función de su carga y su factor de capacidad. Esta metodología de dimensionamiento del sistema, que </a:t>
            </a:r>
            <a:r>
              <a:rPr lang="en-GB" sz="1200" kern="1200" baseline="0" dirty="0">
                <a:solidFill>
                  <a:schemeClr val="tx1"/>
                </a:solidFill>
                <a:effectLst/>
                <a:latin typeface="+mn-lt"/>
                <a:ea typeface="+mn-ea"/>
                <a:cs typeface="+mn-cs"/>
              </a:rPr>
              <a:t>utilizamos </a:t>
            </a:r>
            <a:r>
              <a:rPr lang="en-GB" sz="1200" kern="1200" dirty="0">
                <a:solidFill>
                  <a:schemeClr val="tx1"/>
                </a:solidFill>
                <a:effectLst/>
                <a:latin typeface="+mn-lt"/>
                <a:ea typeface="+mn-ea"/>
                <a:cs typeface="+mn-cs"/>
              </a:rPr>
              <a:t>para calcular el coste de inversión y los costes de explotación y mantenimiento</a:t>
            </a:r>
            <a:r>
              <a:rPr lang="en-GB" dirty="0"/>
              <a:t>, se </a:t>
            </a:r>
            <a:r>
              <a:rPr lang="en-GB" sz="1200" kern="1200" dirty="0">
                <a:solidFill>
                  <a:schemeClr val="tx1"/>
                </a:solidFill>
                <a:effectLst/>
                <a:latin typeface="+mn-lt"/>
                <a:ea typeface="+mn-ea"/>
                <a:cs typeface="+mn-cs"/>
              </a:rPr>
              <a:t>basa en los valores anuales de los recursos. Se </a:t>
            </a:r>
            <a:r>
              <a:rPr lang="en-GB" sz="1200" kern="1200" baseline="0" dirty="0">
                <a:solidFill>
                  <a:schemeClr val="tx1"/>
                </a:solidFill>
                <a:effectLst/>
                <a:latin typeface="+mn-lt"/>
                <a:ea typeface="+mn-ea"/>
                <a:cs typeface="+mn-cs"/>
              </a:rPr>
              <a:t>trata de </a:t>
            </a:r>
            <a:r>
              <a:rPr lang="en-GB" dirty="0"/>
              <a:t>un </a:t>
            </a:r>
            <a:r>
              <a:rPr lang="en-GB" sz="1200" kern="1200" dirty="0">
                <a:solidFill>
                  <a:schemeClr val="tx1"/>
                </a:solidFill>
                <a:effectLst/>
                <a:latin typeface="+mn-lt"/>
                <a:ea typeface="+mn-ea"/>
                <a:cs typeface="+mn-cs"/>
              </a:rPr>
              <a:t>algoritmo de dimensionamiento simplificado que se utiliza en la versión por defecto de la herramienta OnSSET. Existen opciones (que </a:t>
            </a:r>
            <a:r>
              <a:rPr lang="en-GB" dirty="0"/>
              <a:t>no </a:t>
            </a:r>
            <a:r>
              <a:rPr lang="en-GB" sz="1200" kern="1200" dirty="0">
                <a:solidFill>
                  <a:schemeClr val="tx1"/>
                </a:solidFill>
                <a:effectLst/>
                <a:latin typeface="+mn-lt"/>
                <a:ea typeface="+mn-ea"/>
                <a:cs typeface="+mn-cs"/>
              </a:rPr>
              <a:t>forman parte de la versión por defecto) para utilizar sistemas </a:t>
            </a:r>
            <a:r>
              <a:rPr lang="en-GB" sz="1200" kern="1200" baseline="0" dirty="0">
                <a:solidFill>
                  <a:schemeClr val="tx1"/>
                </a:solidFill>
                <a:effectLst/>
                <a:latin typeface="+mn-lt"/>
                <a:ea typeface="+mn-ea"/>
                <a:cs typeface="+mn-cs"/>
              </a:rPr>
              <a:t>híbridos </a:t>
            </a:r>
            <a:r>
              <a:rPr lang="en-GB" sz="1200" kern="1200" dirty="0">
                <a:solidFill>
                  <a:schemeClr val="tx1"/>
                </a:solidFill>
                <a:effectLst/>
                <a:latin typeface="+mn-lt"/>
                <a:ea typeface="+mn-ea"/>
                <a:cs typeface="+mn-cs"/>
              </a:rPr>
              <a:t>para las minirredes</a:t>
            </a:r>
            <a:r>
              <a:rPr lang="en-GB" dirty="0"/>
              <a:t>, </a:t>
            </a:r>
            <a:r>
              <a:rPr lang="en-GB" sz="1200" kern="1200" dirty="0">
                <a:solidFill>
                  <a:schemeClr val="tx1"/>
                </a:solidFill>
                <a:effectLst/>
                <a:latin typeface="+mn-lt"/>
                <a:ea typeface="+mn-ea"/>
                <a:cs typeface="+mn-cs"/>
              </a:rPr>
              <a:t>especialmente </a:t>
            </a:r>
            <a:r>
              <a:rPr lang="en-GB" dirty="0"/>
              <a:t>las que se basan </a:t>
            </a:r>
            <a:r>
              <a:rPr lang="en-GB" sz="1200" kern="1200" dirty="0">
                <a:solidFill>
                  <a:schemeClr val="tx1"/>
                </a:solidFill>
                <a:effectLst/>
                <a:latin typeface="+mn-lt"/>
                <a:ea typeface="+mn-ea"/>
                <a:cs typeface="+mn-cs"/>
              </a:rPr>
              <a:t>en un balance energético horario.</a:t>
            </a:r>
            <a:endParaRPr dirty="0"/>
          </a:p>
        </p:txBody>
      </p:sp>
      <p:sp>
        <p:nvSpPr>
          <p:cNvPr id="444" name="Google Shape;444;p30: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dirty="0"/>
          </a:p>
        </p:txBody>
      </p:sp>
    </p:spTree>
    <p:extLst>
      <p:ext uri="{BB962C8B-B14F-4D97-AF65-F5344CB8AC3E}">
        <p14:creationId xmlns:p14="http://schemas.microsoft.com/office/powerpoint/2010/main" val="3082219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1: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sz="1200" kern="1200" dirty="0">
                <a:solidFill>
                  <a:schemeClr val="tx1"/>
                </a:solidFill>
                <a:effectLst/>
                <a:latin typeface="+mn-lt"/>
                <a:ea typeface="+mn-ea"/>
                <a:cs typeface="+mn-cs"/>
              </a:rPr>
              <a:t>Cuando calculamos el </a:t>
            </a:r>
            <a:r>
              <a:rPr lang="en-GB" dirty="0"/>
              <a:t>L.C.O.E </a:t>
            </a:r>
            <a:r>
              <a:rPr lang="en-GB" sz="1200" kern="1200" dirty="0">
                <a:solidFill>
                  <a:schemeClr val="tx1"/>
                </a:solidFill>
                <a:effectLst/>
                <a:latin typeface="+mn-lt"/>
                <a:ea typeface="+mn-ea"/>
                <a:cs typeface="+mn-cs"/>
              </a:rPr>
              <a:t>de una tecnología fotovoltaica </a:t>
            </a:r>
            <a:r>
              <a:rPr lang="en-GB" dirty="0"/>
              <a:t>autónoma</a:t>
            </a:r>
            <a:r>
              <a:rPr lang="en-GB" sz="1200" kern="1200" dirty="0">
                <a:solidFill>
                  <a:schemeClr val="tx1"/>
                </a:solidFill>
                <a:effectLst/>
                <a:latin typeface="+mn-lt"/>
                <a:ea typeface="+mn-ea"/>
                <a:cs typeface="+mn-cs"/>
              </a:rPr>
              <a:t>, utilizamos las fórmulas anteriores para calcular cuánta capacidad se necesita para satisfacer la demanda. </a:t>
            </a:r>
            <a:r>
              <a:rPr lang="en-GB" dirty="0"/>
              <a:t>Luego </a:t>
            </a:r>
            <a:r>
              <a:rPr lang="en-GB" sz="1200" kern="1200" dirty="0">
                <a:solidFill>
                  <a:schemeClr val="tx1"/>
                </a:solidFill>
                <a:effectLst/>
                <a:latin typeface="+mn-lt"/>
                <a:ea typeface="+mn-ea"/>
                <a:cs typeface="+mn-cs"/>
              </a:rPr>
              <a:t>calculamos el coste total de la inversión multiplicando esta capacidad por el coste de la inversión en dólares por </a:t>
            </a:r>
            <a:r>
              <a:rPr lang="en-GB" dirty="0"/>
              <a:t>kilovatio</a:t>
            </a:r>
            <a:r>
              <a:rPr lang="en-GB" sz="1200" kern="1200" dirty="0">
                <a:solidFill>
                  <a:schemeClr val="tx1"/>
                </a:solidFill>
                <a:effectLst/>
                <a:latin typeface="+mn-lt"/>
                <a:ea typeface="+mn-ea"/>
                <a:cs typeface="+mn-cs"/>
              </a:rPr>
              <a:t>. Y luego calculamos los </a:t>
            </a:r>
            <a:r>
              <a:rPr lang="en-GB" dirty="0"/>
              <a:t>costes de </a:t>
            </a:r>
            <a:r>
              <a:rPr lang="en-GB" sz="1200" kern="1200" dirty="0">
                <a:solidFill>
                  <a:schemeClr val="tx1"/>
                </a:solidFill>
                <a:effectLst/>
                <a:latin typeface="+mn-lt"/>
                <a:ea typeface="+mn-ea"/>
                <a:cs typeface="+mn-cs"/>
              </a:rPr>
              <a:t>explotación y mantenimiento, que definimos como un porcentaje del coste total de la inversión. Utilizamos las fórmulas presentadas en las </a:t>
            </a:r>
            <a:r>
              <a:rPr lang="en-GB" sz="1200" kern="1200" baseline="0" dirty="0">
                <a:solidFill>
                  <a:schemeClr val="tx1"/>
                </a:solidFill>
                <a:effectLst/>
                <a:latin typeface="+mn-lt"/>
                <a:ea typeface="+mn-ea"/>
                <a:cs typeface="+mn-cs"/>
              </a:rPr>
              <a:t>minilecciones anteriores </a:t>
            </a:r>
            <a:r>
              <a:rPr lang="en-GB" sz="1200" kern="1200" dirty="0">
                <a:solidFill>
                  <a:schemeClr val="tx1"/>
                </a:solidFill>
                <a:effectLst/>
                <a:latin typeface="+mn-lt"/>
                <a:ea typeface="+mn-ea"/>
                <a:cs typeface="+mn-cs"/>
              </a:rPr>
              <a:t>para calcular el </a:t>
            </a:r>
            <a:r>
              <a:rPr lang="en-GB" dirty="0"/>
              <a:t>L.C.O.E. </a:t>
            </a:r>
            <a:r>
              <a:rPr lang="en-GB" sz="1200" kern="1200" dirty="0">
                <a:solidFill>
                  <a:schemeClr val="tx1"/>
                </a:solidFill>
                <a:effectLst/>
                <a:latin typeface="+mn-lt"/>
                <a:ea typeface="+mn-ea"/>
                <a:cs typeface="+mn-cs"/>
              </a:rPr>
              <a:t>de la </a:t>
            </a:r>
            <a:r>
              <a:rPr lang="en-GB" sz="1200" kern="1200" baseline="0" dirty="0">
                <a:solidFill>
                  <a:schemeClr val="tx1"/>
                </a:solidFill>
                <a:effectLst/>
                <a:latin typeface="+mn-lt"/>
                <a:ea typeface="+mn-ea"/>
                <a:cs typeface="+mn-cs"/>
              </a:rPr>
              <a:t>energía fotovoltaica </a:t>
            </a:r>
            <a:r>
              <a:rPr lang="en-GB" dirty="0"/>
              <a:t>aislada.</a:t>
            </a:r>
            <a:endParaRPr dirty="0"/>
          </a:p>
        </p:txBody>
      </p:sp>
      <p:sp>
        <p:nvSpPr>
          <p:cNvPr id="454" name="Google Shape;454;p31: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dirty="0"/>
          </a:p>
        </p:txBody>
      </p:sp>
    </p:spTree>
    <p:extLst>
      <p:ext uri="{BB962C8B-B14F-4D97-AF65-F5344CB8AC3E}">
        <p14:creationId xmlns:p14="http://schemas.microsoft.com/office/powerpoint/2010/main" val="164975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3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Si, en cambio, queremos calcular el </a:t>
            </a:r>
            <a:r>
              <a:rPr lang="en-GB" dirty="0"/>
              <a:t>L.C.O.E. </a:t>
            </a:r>
            <a:r>
              <a:rPr lang="en-GB" sz="1200" kern="1200" dirty="0">
                <a:solidFill>
                  <a:schemeClr val="tx1"/>
                </a:solidFill>
                <a:effectLst/>
                <a:latin typeface="+mn-lt"/>
                <a:ea typeface="+mn-ea"/>
                <a:cs typeface="+mn-cs"/>
              </a:rPr>
              <a:t>de un sistema de </a:t>
            </a:r>
            <a:r>
              <a:rPr lang="en-GB" dirty="0"/>
              <a:t>minirred </a:t>
            </a:r>
            <a:r>
              <a:rPr lang="en-GB" sz="1200" kern="1200" dirty="0">
                <a:solidFill>
                  <a:schemeClr val="tx1"/>
                </a:solidFill>
                <a:effectLst/>
                <a:latin typeface="+mn-lt"/>
                <a:ea typeface="+mn-ea"/>
                <a:cs typeface="+mn-cs"/>
              </a:rPr>
              <a:t>solar, </a:t>
            </a:r>
            <a:r>
              <a:rPr lang="en-GB" sz="1200" kern="1200" baseline="0" dirty="0">
                <a:solidFill>
                  <a:schemeClr val="tx1"/>
                </a:solidFill>
                <a:effectLst/>
                <a:latin typeface="+mn-lt"/>
                <a:ea typeface="+mn-ea"/>
                <a:cs typeface="+mn-cs"/>
              </a:rPr>
              <a:t>tenemos que </a:t>
            </a:r>
            <a:r>
              <a:rPr lang="en-GB" sz="1200" kern="1200" dirty="0">
                <a:solidFill>
                  <a:schemeClr val="tx1"/>
                </a:solidFill>
                <a:effectLst/>
                <a:latin typeface="+mn-lt"/>
                <a:ea typeface="+mn-ea"/>
                <a:cs typeface="+mn-cs"/>
              </a:rPr>
              <a:t>tener en cuenta todas las fórmulas que se utilizaron para la energía fotovoltaica </a:t>
            </a:r>
            <a:r>
              <a:rPr lang="en-GB" dirty="0"/>
              <a:t>aislada. Sin embargo, </a:t>
            </a:r>
            <a:r>
              <a:rPr lang="en-GB" sz="1200" kern="1200" dirty="0">
                <a:solidFill>
                  <a:schemeClr val="tx1"/>
                </a:solidFill>
                <a:effectLst/>
                <a:latin typeface="+mn-lt"/>
                <a:ea typeface="+mn-ea"/>
                <a:cs typeface="+mn-cs"/>
              </a:rPr>
              <a:t>también hay que añadir el coste de explotación y mantenimiento de una red de distribución en el asentamiento. La red de distribución se utiliza para distribuir la electricidad de los paneles fotovoltaicos a los distintos clientes. El tamaño de esta red de distribución en el asentamiento depende del número de hogares o del número de edificios y de la electricidad que hay que suministrar</a:t>
            </a:r>
            <a:r>
              <a:rPr lang="en-GB" dirty="0"/>
              <a:t>. La </a:t>
            </a:r>
            <a:r>
              <a:rPr lang="en-GB" sz="1200" kern="1200" dirty="0">
                <a:solidFill>
                  <a:schemeClr val="tx1"/>
                </a:solidFill>
                <a:effectLst/>
                <a:latin typeface="+mn-lt"/>
                <a:ea typeface="+mn-ea"/>
                <a:cs typeface="+mn-cs"/>
              </a:rPr>
              <a:t>metodología completa y el cálculo que hay detrás de esto se pueden encontrar en el documento Korkovelos et al. </a:t>
            </a:r>
            <a:r>
              <a:rPr lang="en-GB" dirty="0"/>
              <a:t>(</a:t>
            </a:r>
            <a:r>
              <a:rPr lang="en-GB" sz="1200" kern="1200" dirty="0">
                <a:solidFill>
                  <a:schemeClr val="tx1"/>
                </a:solidFill>
                <a:effectLst/>
                <a:latin typeface="+mn-lt"/>
                <a:ea typeface="+mn-ea"/>
                <a:cs typeface="+mn-cs"/>
              </a:rPr>
              <a:t>2019</a:t>
            </a:r>
            <a:r>
              <a:rPr lang="en-GB" dirty="0"/>
              <a:t>). No obstante, </a:t>
            </a:r>
            <a:r>
              <a:rPr lang="en-GB" sz="1200" kern="1200" dirty="0">
                <a:solidFill>
                  <a:schemeClr val="tx1"/>
                </a:solidFill>
                <a:effectLst/>
                <a:latin typeface="+mn-lt"/>
                <a:ea typeface="+mn-ea"/>
                <a:cs typeface="+mn-cs"/>
              </a:rPr>
              <a:t>lo </a:t>
            </a:r>
            <a:r>
              <a:rPr lang="en-GB" dirty="0"/>
              <a:t>trataremos </a:t>
            </a:r>
            <a:r>
              <a:rPr lang="en-GB" sz="1200" kern="1200" baseline="0" dirty="0">
                <a:solidFill>
                  <a:schemeClr val="tx1"/>
                </a:solidFill>
                <a:effectLst/>
                <a:latin typeface="+mn-lt"/>
                <a:ea typeface="+mn-ea"/>
                <a:cs typeface="+mn-cs"/>
              </a:rPr>
              <a:t>brevemente en la siguiente miniconferencia.</a:t>
            </a:r>
            <a:endParaRPr lang="sv-SE"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dirty="0"/>
          </a:p>
        </p:txBody>
      </p:sp>
      <p:sp>
        <p:nvSpPr>
          <p:cNvPr id="464" name="Google Shape;464;p32: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dirty="0"/>
          </a:p>
        </p:txBody>
      </p:sp>
    </p:spTree>
    <p:extLst>
      <p:ext uri="{BB962C8B-B14F-4D97-AF65-F5344CB8AC3E}">
        <p14:creationId xmlns:p14="http://schemas.microsoft.com/office/powerpoint/2010/main" val="1107984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3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El tamaño del sistema de distribución de una población se basa en la superficie de la población </a:t>
            </a:r>
            <a:r>
              <a:rPr lang="en-GB" sz="1200" kern="1200" baseline="0" dirty="0">
                <a:solidFill>
                  <a:schemeClr val="tx1"/>
                </a:solidFill>
                <a:effectLst/>
                <a:latin typeface="+mn-lt"/>
                <a:ea typeface="+mn-ea"/>
                <a:cs typeface="+mn-cs"/>
              </a:rPr>
              <a:t>y el </a:t>
            </a:r>
            <a:r>
              <a:rPr lang="en-GB" sz="1200" kern="1200" dirty="0">
                <a:solidFill>
                  <a:schemeClr val="tx1"/>
                </a:solidFill>
                <a:effectLst/>
                <a:latin typeface="+mn-lt"/>
                <a:ea typeface="+mn-ea"/>
                <a:cs typeface="+mn-cs"/>
              </a:rPr>
              <a:t>número de edificios</a:t>
            </a:r>
            <a:r>
              <a:rPr lang="en-GB" dirty="0"/>
              <a:t>. Esto se </a:t>
            </a:r>
            <a:r>
              <a:rPr lang="en-GB" sz="1200" kern="1200" dirty="0">
                <a:solidFill>
                  <a:schemeClr val="tx1"/>
                </a:solidFill>
                <a:effectLst/>
                <a:latin typeface="+mn-lt"/>
                <a:ea typeface="+mn-ea"/>
                <a:cs typeface="+mn-cs"/>
              </a:rPr>
              <a:t>utiliza para calcular la distancia entre los </a:t>
            </a:r>
            <a:r>
              <a:rPr lang="en-GB" dirty="0"/>
              <a:t>nodos de demanda </a:t>
            </a:r>
            <a:r>
              <a:rPr lang="en-GB" sz="1200" kern="1200" dirty="0">
                <a:solidFill>
                  <a:schemeClr val="tx1"/>
                </a:solidFill>
                <a:effectLst/>
                <a:latin typeface="+mn-lt"/>
                <a:ea typeface="+mn-ea"/>
                <a:cs typeface="+mn-cs"/>
              </a:rPr>
              <a:t>(como se ve </a:t>
            </a:r>
            <a:r>
              <a:rPr lang="en-GB" sz="1200" kern="1200" baseline="0" dirty="0">
                <a:solidFill>
                  <a:schemeClr val="tx1"/>
                </a:solidFill>
                <a:effectLst/>
                <a:latin typeface="+mn-lt"/>
                <a:ea typeface="+mn-ea"/>
                <a:cs typeface="+mn-cs"/>
              </a:rPr>
              <a:t>en la imagen) </a:t>
            </a:r>
            <a:r>
              <a:rPr lang="en-GB" sz="1200" kern="1200" dirty="0">
                <a:solidFill>
                  <a:schemeClr val="tx1"/>
                </a:solidFill>
                <a:effectLst/>
                <a:latin typeface="+mn-lt"/>
                <a:ea typeface="+mn-ea"/>
                <a:cs typeface="+mn-cs"/>
              </a:rPr>
              <a:t>para entender la longitud de las líneas de distribución que hay que utilizar para conectar a todos los clientes</a:t>
            </a:r>
            <a:r>
              <a:rPr lang="en-GB" sz="1200" kern="1200" baseline="0" dirty="0">
                <a:solidFill>
                  <a:schemeClr val="tx1"/>
                </a:solidFill>
                <a:effectLst/>
                <a:latin typeface="+mn-lt"/>
                <a:ea typeface="+mn-ea"/>
                <a:cs typeface="+mn-cs"/>
              </a:rPr>
              <a:t>. </a:t>
            </a:r>
            <a:r>
              <a:rPr lang="en-GB" dirty="0"/>
              <a:t>Además, </a:t>
            </a:r>
            <a:r>
              <a:rPr lang="en-GB" sz="1200" kern="1200" dirty="0">
                <a:solidFill>
                  <a:schemeClr val="tx1"/>
                </a:solidFill>
                <a:effectLst/>
                <a:latin typeface="+mn-lt"/>
                <a:ea typeface="+mn-ea"/>
                <a:cs typeface="+mn-cs"/>
              </a:rPr>
              <a:t>la demanda de electricidad </a:t>
            </a:r>
            <a:r>
              <a:rPr lang="en-GB" dirty="0"/>
              <a:t>define si </a:t>
            </a:r>
            <a:r>
              <a:rPr lang="en-GB" sz="1200" kern="1200" dirty="0">
                <a:solidFill>
                  <a:schemeClr val="tx1"/>
                </a:solidFill>
                <a:effectLst/>
                <a:latin typeface="+mn-lt"/>
                <a:ea typeface="+mn-ea"/>
                <a:cs typeface="+mn-cs"/>
              </a:rPr>
              <a:t>la red de distribución puede utilizar líneas de baja tensión o si se necesitan líneas de media tensión. Aquí también se calcula el número de transformadores de servicio que se necesitan en el asentamiento</a:t>
            </a:r>
            <a:r>
              <a:rPr lang="en-GB" dirty="0"/>
              <a:t>. </a:t>
            </a:r>
            <a:endParaRPr dirty="0"/>
          </a:p>
        </p:txBody>
      </p:sp>
      <p:sp>
        <p:nvSpPr>
          <p:cNvPr id="473" name="Google Shape;473;p3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dirty="0"/>
          </a:p>
        </p:txBody>
      </p:sp>
    </p:spTree>
    <p:extLst>
      <p:ext uri="{BB962C8B-B14F-4D97-AF65-F5344CB8AC3E}">
        <p14:creationId xmlns:p14="http://schemas.microsoft.com/office/powerpoint/2010/main" val="3743056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Todos estos </a:t>
            </a:r>
            <a:r>
              <a:rPr lang="en-US" sz="1200" kern="1200" baseline="0" dirty="0">
                <a:solidFill>
                  <a:schemeClr val="tx1"/>
                </a:solidFill>
                <a:effectLst/>
                <a:latin typeface="+mn-lt"/>
                <a:ea typeface="+mn-ea"/>
                <a:cs typeface="+mn-cs"/>
              </a:rPr>
              <a:t>costes de distribución se suman a </a:t>
            </a:r>
            <a:r>
              <a:rPr lang="en-US" sz="1200" kern="1200" dirty="0">
                <a:solidFill>
                  <a:schemeClr val="tx1"/>
                </a:solidFill>
                <a:effectLst/>
                <a:latin typeface="+mn-lt"/>
                <a:ea typeface="+mn-ea"/>
                <a:cs typeface="+mn-cs"/>
              </a:rPr>
              <a:t>los costes de inversión del sistema de generación fotovoltaica y a los costes de funcionamiento y mantenimiento. Esto significa que, para </a:t>
            </a:r>
            <a:r>
              <a:rPr lang="en-US" dirty="0"/>
              <a:t>un </a:t>
            </a:r>
            <a:r>
              <a:rPr lang="en-US" sz="1200" kern="1200" dirty="0">
                <a:solidFill>
                  <a:schemeClr val="tx1"/>
                </a:solidFill>
                <a:effectLst/>
                <a:latin typeface="+mn-lt"/>
                <a:ea typeface="+mn-ea"/>
                <a:cs typeface="+mn-cs"/>
              </a:rPr>
              <a:t>sistema fotovoltaico de minirred, tenemos que añadir información adicional que no es necesaria para un sistema </a:t>
            </a:r>
            <a:r>
              <a:rPr lang="en-US" dirty="0"/>
              <a:t>autónomo</a:t>
            </a:r>
            <a:r>
              <a:rPr lang="en-US" sz="1200" kern="1200" dirty="0">
                <a:solidFill>
                  <a:schemeClr val="tx1"/>
                </a:solidFill>
                <a:effectLst/>
                <a:latin typeface="+mn-lt"/>
                <a:ea typeface="+mn-ea"/>
                <a:cs typeface="+mn-cs"/>
              </a:rPr>
              <a:t>, como se ve en esta tabla</a:t>
            </a:r>
            <a:r>
              <a:rPr lang="en-US" dirty="0"/>
              <a:t>. </a:t>
            </a:r>
          </a:p>
        </p:txBody>
      </p:sp>
      <p:sp>
        <p:nvSpPr>
          <p:cNvPr id="484" name="Google Shape;484;p34: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dirty="0"/>
          </a:p>
        </p:txBody>
      </p:sp>
    </p:spTree>
    <p:extLst>
      <p:ext uri="{BB962C8B-B14F-4D97-AF65-F5344CB8AC3E}">
        <p14:creationId xmlns:p14="http://schemas.microsoft.com/office/powerpoint/2010/main" val="2570285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Esta clase tiene tres resultados previstos para el alumno. </a:t>
            </a:r>
            <a:r>
              <a:rPr lang="en-US" baseline="0" dirty="0"/>
              <a:t>Después de esta conferencia</a:t>
            </a:r>
            <a:r>
              <a:rPr lang="en-US" dirty="0"/>
              <a:t>, </a:t>
            </a:r>
            <a:r>
              <a:rPr lang="en-US" baseline="0" dirty="0"/>
              <a:t>usted será capaz de</a:t>
            </a:r>
          </a:p>
          <a:p>
            <a:pPr marL="0" lvl="0" indent="0" algn="l" rtl="0">
              <a:spcBef>
                <a:spcPts val="0"/>
              </a:spcBef>
              <a:spcAft>
                <a:spcPts val="0"/>
              </a:spcAft>
              <a:buNone/>
            </a:pPr>
            <a:endParaRPr lang="en-US" baseline="0" dirty="0"/>
          </a:p>
          <a:p>
            <a:pPr marL="0" indent="0" algn="l">
              <a:buFont typeface="Arial" panose="020B0604020202020204" pitchFamily="34" charset="0"/>
              <a:buNone/>
            </a:pPr>
            <a:r>
              <a:rPr lang="en-US" sz="1200" dirty="0">
                <a:latin typeface="Open Sans" panose="020B0606030504020204"/>
                <a:ea typeface="+mn-lt"/>
                <a:cs typeface="+mn-lt"/>
              </a:rPr>
              <a:t>Calcula el </a:t>
            </a:r>
            <a:r>
              <a:rPr lang="en-US" dirty="0">
                <a:latin typeface="Open Sans" panose="020B0606030504020204"/>
                <a:ea typeface="+mn-lt"/>
                <a:cs typeface="+mn-lt"/>
              </a:rPr>
              <a:t>L.C.O.E. </a:t>
            </a:r>
            <a:r>
              <a:rPr lang="en-US" sz="1200" dirty="0">
                <a:latin typeface="Open Sans" panose="020B0606030504020204"/>
                <a:ea typeface="+mn-lt"/>
                <a:cs typeface="+mn-lt"/>
              </a:rPr>
              <a:t>para diferentes tecnologías.</a:t>
            </a:r>
          </a:p>
          <a:p>
            <a:pPr marL="0" indent="0" algn="l">
              <a:buFont typeface="Arial" panose="020B0604020202020204" pitchFamily="34" charset="0"/>
              <a:buNone/>
            </a:pPr>
            <a:r>
              <a:rPr lang="en-US" sz="1200" dirty="0">
                <a:latin typeface="Open Sans" panose="020B0606030504020204"/>
                <a:ea typeface="+mn-lt"/>
                <a:cs typeface="+mn-lt"/>
              </a:rPr>
              <a:t>Describir el impacto de las cargas máximas en OnSSET</a:t>
            </a:r>
          </a:p>
          <a:p>
            <a:pPr marL="0" indent="0" algn="l">
              <a:buFont typeface="Arial" panose="020B0604020202020204" pitchFamily="34" charset="0"/>
              <a:buNone/>
            </a:pPr>
            <a:r>
              <a:rPr lang="en-US" sz="1200" dirty="0">
                <a:latin typeface="Open Sans" panose="020B0606030504020204"/>
                <a:ea typeface="+mn-lt"/>
                <a:cs typeface="+mn-lt"/>
              </a:rPr>
              <a:t>Explicar los </a:t>
            </a:r>
            <a:r>
              <a:rPr lang="en-US" dirty="0">
                <a:latin typeface="Open Sans" panose="020B0606030504020204"/>
                <a:ea typeface="+mn-lt"/>
                <a:cs typeface="+mn-lt"/>
              </a:rPr>
              <a:t>principios básicos </a:t>
            </a:r>
            <a:r>
              <a:rPr lang="en-US" sz="1200" dirty="0">
                <a:latin typeface="Open Sans" panose="020B0606030504020204"/>
                <a:ea typeface="+mn-lt"/>
                <a:cs typeface="+mn-lt"/>
              </a:rPr>
              <a:t>de la red de distribución en un asentamiento.</a:t>
            </a:r>
          </a:p>
          <a:p>
            <a:pPr marL="0" indent="0" algn="l">
              <a:buFont typeface="Arial" panose="020B0604020202020204" pitchFamily="34" charset="0"/>
              <a:buNone/>
            </a:pPr>
            <a:endParaRPr lang="en-US" sz="1200" dirty="0">
              <a:latin typeface="Open Sans" panose="020B0606030504020204"/>
              <a:ea typeface="+mn-lt"/>
              <a:cs typeface="+mn-lt"/>
            </a:endParaRPr>
          </a:p>
          <a:p>
            <a:r>
              <a:rPr lang="en-US" sz="1200" dirty="0">
                <a:latin typeface="Open Sans" panose="020B0606030504020204"/>
                <a:ea typeface="+mn-lt"/>
                <a:cs typeface="+mn-lt"/>
              </a:rPr>
              <a:t>Estos serán resultados de aprendizaje importantes para </a:t>
            </a:r>
            <a:r>
              <a:rPr lang="en-US" dirty="0">
                <a:latin typeface="Open Sans" panose="020B0606030504020204"/>
                <a:ea typeface="+mn-lt"/>
                <a:cs typeface="+mn-lt"/>
              </a:rPr>
              <a:t>obtener un </a:t>
            </a:r>
            <a:r>
              <a:rPr lang="en-US" sz="1200" baseline="0" dirty="0">
                <a:latin typeface="Open Sans" panose="020B0606030504020204"/>
                <a:ea typeface="+mn-lt"/>
                <a:cs typeface="+mn-lt"/>
              </a:rPr>
              <a:t>conocimiento más avanzado sobre OnSSET.</a:t>
            </a:r>
            <a:endParaRPr lang="en-US" sz="1200" dirty="0">
              <a:latin typeface="Open Sans" panose="020B0606030504020204"/>
              <a:ea typeface="+mn-lt"/>
              <a:cs typeface="+mn-lt"/>
            </a:endParaRPr>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35: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Ahora veremos cómo OnSSET </a:t>
            </a:r>
            <a:r>
              <a:rPr lang="en-GB" dirty="0"/>
              <a:t>calcula </a:t>
            </a:r>
            <a:r>
              <a:rPr lang="en-GB" sz="1200" kern="1200" dirty="0">
                <a:solidFill>
                  <a:schemeClr val="tx1"/>
                </a:solidFill>
                <a:effectLst/>
                <a:latin typeface="+mn-lt"/>
                <a:ea typeface="+mn-ea"/>
                <a:cs typeface="+mn-cs"/>
              </a:rPr>
              <a:t>el </a:t>
            </a:r>
            <a:r>
              <a:rPr lang="en-GB" dirty="0"/>
              <a:t>L.C.O.E </a:t>
            </a:r>
            <a:r>
              <a:rPr lang="en-GB" sz="1200" kern="1200" dirty="0">
                <a:solidFill>
                  <a:schemeClr val="tx1"/>
                </a:solidFill>
                <a:effectLst/>
                <a:latin typeface="+mn-lt"/>
                <a:ea typeface="+mn-ea"/>
                <a:cs typeface="+mn-cs"/>
              </a:rPr>
              <a:t>para un sistema </a:t>
            </a:r>
            <a:r>
              <a:rPr lang="en-GB" dirty="0"/>
              <a:t>autónomo </a:t>
            </a:r>
            <a:r>
              <a:rPr lang="en-GB" sz="1200" kern="1200" dirty="0">
                <a:solidFill>
                  <a:schemeClr val="tx1"/>
                </a:solidFill>
                <a:effectLst/>
                <a:latin typeface="+mn-lt"/>
                <a:ea typeface="+mn-ea"/>
                <a:cs typeface="+mn-cs"/>
              </a:rPr>
              <a:t>de gasóleo. Hacemos una evaluación similar a la de la fotovoltaica</a:t>
            </a:r>
            <a:r>
              <a:rPr lang="en-GB" dirty="0"/>
              <a:t>, </a:t>
            </a:r>
            <a:r>
              <a:rPr lang="en-GB" sz="1200" kern="1200" dirty="0">
                <a:solidFill>
                  <a:schemeClr val="tx1"/>
                </a:solidFill>
                <a:effectLst/>
                <a:latin typeface="+mn-lt"/>
                <a:ea typeface="+mn-ea"/>
                <a:cs typeface="+mn-cs"/>
              </a:rPr>
              <a:t>pero </a:t>
            </a:r>
            <a:r>
              <a:rPr lang="en-GB" dirty="0"/>
              <a:t>no </a:t>
            </a:r>
            <a:r>
              <a:rPr lang="en-GB" sz="1200" kern="1200" dirty="0">
                <a:solidFill>
                  <a:schemeClr val="tx1"/>
                </a:solidFill>
                <a:effectLst/>
                <a:latin typeface="+mn-lt"/>
                <a:ea typeface="+mn-ea"/>
                <a:cs typeface="+mn-cs"/>
              </a:rPr>
              <a:t>tenemos un recurso renovable </a:t>
            </a:r>
            <a:r>
              <a:rPr lang="en-GB" dirty="0"/>
              <a:t>variable</a:t>
            </a:r>
            <a:r>
              <a:rPr lang="en-GB" sz="1200" kern="120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Esto significa que </a:t>
            </a:r>
            <a:r>
              <a:rPr lang="en-GB" sz="1200" kern="1200" dirty="0">
                <a:solidFill>
                  <a:schemeClr val="tx1"/>
                </a:solidFill>
                <a:effectLst/>
                <a:latin typeface="+mn-lt"/>
                <a:ea typeface="+mn-ea"/>
                <a:cs typeface="+mn-cs"/>
              </a:rPr>
              <a:t>el factor de capacidad no se calcula para cada liquidación</a:t>
            </a:r>
            <a:r>
              <a:rPr lang="en-GB" dirty="0"/>
              <a:t>. En su lugar, es </a:t>
            </a:r>
            <a:r>
              <a:rPr lang="en-GB" sz="1200" kern="1200" dirty="0">
                <a:solidFill>
                  <a:schemeClr val="tx1"/>
                </a:solidFill>
                <a:effectLst/>
                <a:latin typeface="+mn-lt"/>
                <a:ea typeface="+mn-ea"/>
                <a:cs typeface="+mn-cs"/>
              </a:rPr>
              <a:t>un factor de entrada definido por el usuario. Un sistema diésel típico podría generar electricidad durante la mayor parte de las horas del año, ya que no depende de la disponibilidad solar o eólica. Sin embargo, se incluye algún tiempo de inactividad cuando el sistema no puede generar electricidad debido al mantenimiento. Los factores de capacidad de </a:t>
            </a:r>
            <a:r>
              <a:rPr lang="en-GB" sz="1200" kern="1200" baseline="0" dirty="0">
                <a:solidFill>
                  <a:schemeClr val="tx1"/>
                </a:solidFill>
                <a:effectLst/>
                <a:latin typeface="+mn-lt"/>
                <a:ea typeface="+mn-ea"/>
                <a:cs typeface="+mn-cs"/>
              </a:rPr>
              <a:t>un generador diésel </a:t>
            </a:r>
            <a:r>
              <a:rPr lang="en-GB" sz="1200" kern="1200" dirty="0">
                <a:solidFill>
                  <a:schemeClr val="tx1"/>
                </a:solidFill>
                <a:effectLst/>
                <a:latin typeface="+mn-lt"/>
                <a:ea typeface="+mn-ea"/>
                <a:cs typeface="+mn-cs"/>
              </a:rPr>
              <a:t>podrían oscilar entre </a:t>
            </a:r>
            <a:r>
              <a:rPr lang="en-GB" dirty="0"/>
              <a:t>el 70 y el </a:t>
            </a:r>
            <a:r>
              <a:rPr lang="en-GB" sz="1200" kern="1200" dirty="0">
                <a:solidFill>
                  <a:schemeClr val="tx1"/>
                </a:solidFill>
                <a:effectLst/>
                <a:latin typeface="+mn-lt"/>
                <a:ea typeface="+mn-ea"/>
                <a:cs typeface="+mn-cs"/>
              </a:rPr>
              <a:t>90%. </a:t>
            </a:r>
            <a:r>
              <a:rPr lang="en-GB" dirty="0"/>
              <a:t>A </a:t>
            </a:r>
            <a:r>
              <a:rPr lang="en-GB" sz="1200" kern="1200" dirty="0">
                <a:solidFill>
                  <a:schemeClr val="tx1"/>
                </a:solidFill>
                <a:effectLst/>
                <a:latin typeface="+mn-lt"/>
                <a:ea typeface="+mn-ea"/>
                <a:cs typeface="+mn-cs"/>
              </a:rPr>
              <a:t>diferencia de las energías renovables, el sistema diésel tiene un coste de combustible en funcionamiento. Esto significa que tenemos que entender cuánto variará el coste del combustible en todo el país. En los asentamientos más grandes, el coste por litro de gasóleo </a:t>
            </a:r>
            <a:r>
              <a:rPr lang="en-GB" dirty="0"/>
              <a:t>es menor </a:t>
            </a:r>
            <a:r>
              <a:rPr lang="en-GB" sz="1200" kern="1200" dirty="0">
                <a:solidFill>
                  <a:schemeClr val="tx1"/>
                </a:solidFill>
                <a:effectLst/>
                <a:latin typeface="+mn-lt"/>
                <a:ea typeface="+mn-ea"/>
                <a:cs typeface="+mn-cs"/>
              </a:rPr>
              <a:t>que en las </a:t>
            </a:r>
            <a:r>
              <a:rPr lang="en-GB" dirty="0"/>
              <a:t>zonas</a:t>
            </a:r>
            <a:r>
              <a:rPr lang="en-GB" sz="1200" kern="1200" dirty="0">
                <a:solidFill>
                  <a:schemeClr val="tx1"/>
                </a:solidFill>
                <a:effectLst/>
                <a:latin typeface="+mn-lt"/>
                <a:ea typeface="+mn-ea"/>
                <a:cs typeface="+mn-cs"/>
              </a:rPr>
              <a:t> rurales más remotas.</a:t>
            </a:r>
            <a:endParaRPr dirty="0"/>
          </a:p>
        </p:txBody>
      </p:sp>
      <p:sp>
        <p:nvSpPr>
          <p:cNvPr id="492" name="Google Shape;492;p35: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dirty="0"/>
          </a:p>
        </p:txBody>
      </p:sp>
    </p:spTree>
    <p:extLst>
      <p:ext uri="{BB962C8B-B14F-4D97-AF65-F5344CB8AC3E}">
        <p14:creationId xmlns:p14="http://schemas.microsoft.com/office/powerpoint/2010/main" val="3291468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36: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defRPr/>
            </a:pPr>
            <a:r>
              <a:rPr lang="en-US" sz="1200" kern="1200" dirty="0">
                <a:solidFill>
                  <a:schemeClr val="tx1"/>
                </a:solidFill>
                <a:effectLst/>
                <a:latin typeface="+mn-lt"/>
                <a:ea typeface="+mn-ea"/>
                <a:cs typeface="+mn-cs"/>
              </a:rPr>
              <a:t>El coste del gasóleo está relacionado con los costes de transporte, y se basa en la metodología desarrollada por </a:t>
            </a:r>
            <a:r>
              <a:rPr lang="en-US" sz="1200" kern="1200" baseline="0" dirty="0">
                <a:solidFill>
                  <a:schemeClr val="tx1"/>
                </a:solidFill>
                <a:effectLst/>
                <a:latin typeface="+mn-lt"/>
                <a:ea typeface="+mn-ea"/>
                <a:cs typeface="+mn-cs"/>
              </a:rPr>
              <a:t>Szabó et al. </a:t>
            </a:r>
            <a:r>
              <a:rPr lang="en-GB" sz="1200" kern="1200" dirty="0">
                <a:solidFill>
                  <a:schemeClr val="tx1"/>
                </a:solidFill>
                <a:effectLst/>
                <a:latin typeface="+mn-lt"/>
                <a:ea typeface="+mn-ea"/>
                <a:cs typeface="+mn-cs"/>
              </a:rPr>
              <a:t>Si sumamos el coste de transporte, que está relacionado con el precio del surtidor de gasóleo, el camión que lo entrega y su propio consumo de gasóleo</a:t>
            </a:r>
            <a:r>
              <a:rPr lang="en-GB" dirty="0"/>
              <a:t>, </a:t>
            </a:r>
            <a:r>
              <a:rPr lang="en-GB" sz="1200" kern="1200" dirty="0">
                <a:solidFill>
                  <a:schemeClr val="tx1"/>
                </a:solidFill>
                <a:effectLst/>
                <a:latin typeface="+mn-lt"/>
                <a:ea typeface="+mn-ea"/>
                <a:cs typeface="+mn-cs"/>
              </a:rPr>
              <a:t>obtenemos la siguiente fórmula. El coste anual del combustible en un asentamiento se calcula como la generación anual de electricidad multiplicada por el precio del gasóleo y el coste de transporte al asentamiento individual</a:t>
            </a:r>
            <a:r>
              <a:rPr lang="en-GB" dirty="0"/>
              <a:t>. </a:t>
            </a:r>
            <a:endParaRPr dirty="0"/>
          </a:p>
        </p:txBody>
      </p:sp>
      <p:sp>
        <p:nvSpPr>
          <p:cNvPr id="501" name="Google Shape;501;p36: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dirty="0"/>
          </a:p>
        </p:txBody>
      </p:sp>
    </p:spTree>
    <p:extLst>
      <p:ext uri="{BB962C8B-B14F-4D97-AF65-F5344CB8AC3E}">
        <p14:creationId xmlns:p14="http://schemas.microsoft.com/office/powerpoint/2010/main" val="3572711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37: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A continuación, dividimos </a:t>
            </a:r>
            <a:r>
              <a:rPr lang="en-US" dirty="0"/>
              <a:t>la generación de electricidad y el precio del gasóleo en la célula </a:t>
            </a:r>
            <a:r>
              <a:rPr lang="en-US" sz="1200" kern="1200" dirty="0">
                <a:solidFill>
                  <a:schemeClr val="tx1"/>
                </a:solidFill>
                <a:effectLst/>
                <a:latin typeface="+mn-lt"/>
                <a:ea typeface="+mn-ea"/>
                <a:cs typeface="+mn-cs"/>
              </a:rPr>
              <a:t>por el valor calorífico inferior del gasóleo y la eficiencia del generador de gasóleo. Para calcular el </a:t>
            </a:r>
            <a:r>
              <a:rPr lang="en-US" sz="1200" kern="1200" baseline="0" dirty="0">
                <a:solidFill>
                  <a:schemeClr val="tx1"/>
                </a:solidFill>
                <a:effectLst/>
                <a:latin typeface="+mn-lt"/>
                <a:ea typeface="+mn-ea"/>
                <a:cs typeface="+mn-cs"/>
              </a:rPr>
              <a:t>coste </a:t>
            </a:r>
            <a:r>
              <a:rPr lang="en-US" sz="1200" kern="1200" dirty="0">
                <a:solidFill>
                  <a:schemeClr val="tx1"/>
                </a:solidFill>
                <a:effectLst/>
                <a:latin typeface="+mn-lt"/>
                <a:ea typeface="+mn-ea"/>
                <a:cs typeface="+mn-cs"/>
              </a:rPr>
              <a:t>anual </a:t>
            </a:r>
            <a:r>
              <a:rPr lang="en-US" sz="1200" kern="1200" baseline="0" dirty="0">
                <a:solidFill>
                  <a:schemeClr val="tx1"/>
                </a:solidFill>
                <a:effectLst/>
                <a:latin typeface="+mn-lt"/>
                <a:ea typeface="+mn-ea"/>
                <a:cs typeface="+mn-cs"/>
              </a:rPr>
              <a:t>del combustible </a:t>
            </a:r>
            <a:r>
              <a:rPr lang="en-US" sz="1200" kern="1200" dirty="0">
                <a:solidFill>
                  <a:schemeClr val="tx1"/>
                </a:solidFill>
                <a:effectLst/>
                <a:latin typeface="+mn-lt"/>
                <a:ea typeface="+mn-ea"/>
                <a:cs typeface="+mn-cs"/>
              </a:rPr>
              <a:t>utilizamos </a:t>
            </a:r>
            <a:r>
              <a:rPr lang="en-US" dirty="0"/>
              <a:t>la eficiencia del generador</a:t>
            </a:r>
            <a:r>
              <a:rPr lang="en-US" sz="1200" kern="1200" dirty="0">
                <a:solidFill>
                  <a:schemeClr val="tx1"/>
                </a:solidFill>
                <a:effectLst/>
                <a:latin typeface="+mn-lt"/>
                <a:ea typeface="+mn-ea"/>
                <a:cs typeface="+mn-cs"/>
              </a:rPr>
              <a:t>. Hay pérdidas significativas </a:t>
            </a:r>
            <a:r>
              <a:rPr lang="en-US" sz="1200" kern="1200" baseline="0" dirty="0">
                <a:solidFill>
                  <a:schemeClr val="tx1"/>
                </a:solidFill>
                <a:effectLst/>
                <a:latin typeface="+mn-lt"/>
                <a:ea typeface="+mn-ea"/>
                <a:cs typeface="+mn-cs"/>
              </a:rPr>
              <a:t>en </a:t>
            </a:r>
            <a:r>
              <a:rPr lang="en-US" sz="1200" kern="1200" dirty="0">
                <a:solidFill>
                  <a:schemeClr val="tx1"/>
                </a:solidFill>
                <a:effectLst/>
                <a:latin typeface="+mn-lt"/>
                <a:ea typeface="+mn-ea"/>
                <a:cs typeface="+mn-cs"/>
              </a:rPr>
              <a:t>el generador de </a:t>
            </a:r>
            <a:r>
              <a:rPr lang="en-US" dirty="0"/>
              <a:t>gasóleo, </a:t>
            </a:r>
            <a:r>
              <a:rPr lang="en-US" sz="1200" kern="1200" dirty="0">
                <a:solidFill>
                  <a:schemeClr val="tx1"/>
                </a:solidFill>
                <a:effectLst/>
                <a:latin typeface="+mn-lt"/>
                <a:ea typeface="+mn-ea"/>
                <a:cs typeface="+mn-cs"/>
              </a:rPr>
              <a:t>donde </a:t>
            </a:r>
            <a:r>
              <a:rPr lang="en-US" dirty="0"/>
              <a:t>3-4 kilovatios hora </a:t>
            </a:r>
            <a:r>
              <a:rPr lang="en-US" sz="1200" kern="1200" dirty="0">
                <a:solidFill>
                  <a:schemeClr val="tx1"/>
                </a:solidFill>
                <a:effectLst/>
                <a:latin typeface="+mn-lt"/>
                <a:ea typeface="+mn-ea"/>
                <a:cs typeface="+mn-cs"/>
              </a:rPr>
              <a:t>de gasóleo pueden convertirse en 1 </a:t>
            </a:r>
            <a:r>
              <a:rPr lang="en-US" dirty="0"/>
              <a:t>kilovatio hora </a:t>
            </a:r>
            <a:r>
              <a:rPr lang="en-US" sz="1200" kern="1200" dirty="0">
                <a:solidFill>
                  <a:schemeClr val="tx1"/>
                </a:solidFill>
                <a:effectLst/>
                <a:latin typeface="+mn-lt"/>
                <a:ea typeface="+mn-ea"/>
                <a:cs typeface="+mn-cs"/>
              </a:rPr>
              <a:t>de electricidad. Los </a:t>
            </a:r>
            <a:r>
              <a:rPr lang="en-GB" sz="1200" kern="1200" dirty="0">
                <a:solidFill>
                  <a:schemeClr val="tx1"/>
                </a:solidFill>
                <a:effectLst/>
                <a:latin typeface="+mn-lt"/>
                <a:ea typeface="+mn-ea"/>
                <a:cs typeface="+mn-cs"/>
              </a:rPr>
              <a:t>parámetros de la tabla son importantes en el modelo OnSSET</a:t>
            </a:r>
            <a:r>
              <a:rPr lang="en-GB" dirty="0"/>
              <a:t>, </a:t>
            </a:r>
            <a:r>
              <a:rPr lang="en-GB" sz="1200" kern="1200" dirty="0">
                <a:solidFill>
                  <a:schemeClr val="tx1"/>
                </a:solidFill>
                <a:effectLst/>
                <a:latin typeface="+mn-lt"/>
                <a:ea typeface="+mn-ea"/>
                <a:cs typeface="+mn-cs"/>
              </a:rPr>
              <a:t>ya que se utilizan para calcular el coste anual del combustible. Los precios de los surtidores de gasóleo reflejan el precio del gasóleo </a:t>
            </a:r>
            <a:r>
              <a:rPr lang="en-GB" dirty="0"/>
              <a:t>en </a:t>
            </a:r>
            <a:r>
              <a:rPr lang="en-GB" sz="1200" kern="1200" dirty="0">
                <a:solidFill>
                  <a:schemeClr val="tx1"/>
                </a:solidFill>
                <a:effectLst/>
                <a:latin typeface="+mn-lt"/>
                <a:ea typeface="+mn-ea"/>
                <a:cs typeface="+mn-cs"/>
              </a:rPr>
              <a:t>las ciudades más grandes, donde esperamos que el coste sea más bajo.</a:t>
            </a:r>
            <a:r>
              <a:rPr lang="en-GB" dirty="0"/>
              <a:t>  La teoría avanzada continuará en la próxima conferencia y abarcará otras dos minilecturas.</a:t>
            </a:r>
            <a:endParaRPr dirty="0"/>
          </a:p>
        </p:txBody>
      </p:sp>
      <p:sp>
        <p:nvSpPr>
          <p:cNvPr id="509" name="Google Shape;509;p37: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dirty="0"/>
          </a:p>
        </p:txBody>
      </p:sp>
    </p:spTree>
    <p:extLst>
      <p:ext uri="{BB962C8B-B14F-4D97-AF65-F5344CB8AC3E}">
        <p14:creationId xmlns:p14="http://schemas.microsoft.com/office/powerpoint/2010/main" val="3211982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876532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7: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En esta clase continuaremos con la </a:t>
            </a:r>
            <a:r>
              <a:rPr lang="en-GB" sz="1200" kern="1200" baseline="0" dirty="0">
                <a:solidFill>
                  <a:schemeClr val="tx1"/>
                </a:solidFill>
                <a:effectLst/>
                <a:latin typeface="+mn-lt"/>
                <a:ea typeface="+mn-ea"/>
                <a:cs typeface="+mn-cs"/>
              </a:rPr>
              <a:t>última clase sobre la tasa de descuento</a:t>
            </a:r>
            <a:r>
              <a:rPr lang="en-GB" dirty="0"/>
              <a:t>. Consideraremos el </a:t>
            </a:r>
            <a:r>
              <a:rPr lang="en-GB" sz="1200" kern="1200" dirty="0">
                <a:solidFill>
                  <a:schemeClr val="tx1"/>
                </a:solidFill>
                <a:effectLst/>
                <a:latin typeface="+mn-lt"/>
                <a:ea typeface="+mn-ea"/>
                <a:cs typeface="+mn-cs"/>
              </a:rPr>
              <a:t>ejemplo de un pequeño sistema fotovoltaico y veremos cómo calcular el </a:t>
            </a:r>
            <a:r>
              <a:rPr lang="en-GB" dirty="0"/>
              <a:t>L.C.O.E. </a:t>
            </a:r>
            <a:r>
              <a:rPr lang="en-GB" sz="1200" kern="1200" baseline="0" dirty="0">
                <a:solidFill>
                  <a:schemeClr val="tx1"/>
                </a:solidFill>
                <a:effectLst/>
                <a:latin typeface="+mn-lt"/>
                <a:ea typeface="+mn-ea"/>
                <a:cs typeface="+mn-cs"/>
              </a:rPr>
              <a:t>Se trata de </a:t>
            </a:r>
            <a:r>
              <a:rPr lang="en-GB" sz="1200" kern="1200" dirty="0">
                <a:solidFill>
                  <a:schemeClr val="tx1"/>
                </a:solidFill>
                <a:effectLst/>
                <a:latin typeface="+mn-lt"/>
                <a:ea typeface="+mn-ea"/>
                <a:cs typeface="+mn-cs"/>
              </a:rPr>
              <a:t>un sistema diseñado para suministrar electricidad para unas pocas bombillas </a:t>
            </a:r>
            <a:r>
              <a:rPr lang="en-GB" sz="1200" kern="1200" baseline="0" dirty="0">
                <a:solidFill>
                  <a:schemeClr val="tx1"/>
                </a:solidFill>
                <a:effectLst/>
                <a:latin typeface="+mn-lt"/>
                <a:ea typeface="+mn-ea"/>
                <a:cs typeface="+mn-cs"/>
              </a:rPr>
              <a:t>y </a:t>
            </a:r>
            <a:r>
              <a:rPr lang="en-GB" sz="1200" kern="1200" dirty="0">
                <a:solidFill>
                  <a:schemeClr val="tx1"/>
                </a:solidFill>
                <a:effectLst/>
                <a:latin typeface="+mn-lt"/>
                <a:ea typeface="+mn-ea"/>
                <a:cs typeface="+mn-cs"/>
              </a:rPr>
              <a:t>quizá para cargar el teléfono. En el marco de los niveles múltiples, correspondería a un sistema de nivel 1. Tenemos un sistema de 17 </a:t>
            </a:r>
            <a:r>
              <a:rPr lang="en-GB" dirty="0"/>
              <a:t>vatios </a:t>
            </a:r>
            <a:r>
              <a:rPr lang="en-GB" sz="1200" kern="1200" baseline="0" dirty="0">
                <a:solidFill>
                  <a:schemeClr val="tx1"/>
                </a:solidFill>
                <a:effectLst/>
                <a:latin typeface="+mn-lt"/>
                <a:ea typeface="+mn-ea"/>
                <a:cs typeface="+mn-cs"/>
              </a:rPr>
              <a:t>y </a:t>
            </a:r>
            <a:r>
              <a:rPr lang="en-GB" sz="1200" kern="1200" dirty="0">
                <a:solidFill>
                  <a:schemeClr val="tx1"/>
                </a:solidFill>
                <a:effectLst/>
                <a:latin typeface="+mn-lt"/>
                <a:ea typeface="+mn-ea"/>
                <a:cs typeface="+mn-cs"/>
              </a:rPr>
              <a:t>un coste de inversión de 130 dólares </a:t>
            </a:r>
            <a:r>
              <a:rPr lang="en-GB" dirty="0"/>
              <a:t>estadounidenses. Se </a:t>
            </a:r>
            <a:r>
              <a:rPr lang="en-GB" sz="1200" kern="1200" dirty="0">
                <a:solidFill>
                  <a:schemeClr val="tx1"/>
                </a:solidFill>
                <a:effectLst/>
                <a:latin typeface="+mn-lt"/>
                <a:ea typeface="+mn-ea"/>
                <a:cs typeface="+mn-cs"/>
              </a:rPr>
              <a:t>espera que </a:t>
            </a:r>
            <a:r>
              <a:rPr lang="en-GB" dirty="0"/>
              <a:t>este sistema </a:t>
            </a:r>
            <a:r>
              <a:rPr lang="en-GB" sz="1200" kern="1200" dirty="0">
                <a:solidFill>
                  <a:schemeClr val="tx1"/>
                </a:solidFill>
                <a:effectLst/>
                <a:latin typeface="+mn-lt"/>
                <a:ea typeface="+mn-ea"/>
                <a:cs typeface="+mn-cs"/>
              </a:rPr>
              <a:t>genere unos 35 </a:t>
            </a:r>
            <a:r>
              <a:rPr lang="en-GB" dirty="0"/>
              <a:t>kilovatios hora al </a:t>
            </a:r>
            <a:r>
              <a:rPr lang="en-GB" sz="1200" kern="1200" dirty="0">
                <a:solidFill>
                  <a:schemeClr val="tx1"/>
                </a:solidFill>
                <a:effectLst/>
                <a:latin typeface="+mn-lt"/>
                <a:ea typeface="+mn-ea"/>
                <a:cs typeface="+mn-cs"/>
              </a:rPr>
              <a:t>año</a:t>
            </a:r>
            <a:r>
              <a:rPr lang="en-GB" dirty="0"/>
              <a:t>. </a:t>
            </a:r>
            <a:endParaRPr lang="en-GB" sz="1200" kern="1200" dirty="0">
              <a:solidFill>
                <a:schemeClr val="tx1"/>
              </a:solidFill>
              <a:effectLst/>
              <a:latin typeface="+mn-lt"/>
              <a:ea typeface="+mn-ea"/>
              <a:cs typeface="+mn-cs"/>
            </a:endParaRPr>
          </a:p>
          <a:p>
            <a:pPr>
              <a:buSzPts val="1400"/>
            </a:pPr>
            <a:r>
              <a:rPr lang="en-GB" sz="1200" kern="1200" dirty="0">
                <a:solidFill>
                  <a:schemeClr val="tx1"/>
                </a:solidFill>
                <a:effectLst/>
                <a:latin typeface="+mn-lt"/>
                <a:ea typeface="+mn-ea"/>
                <a:cs typeface="+mn-cs"/>
              </a:rPr>
              <a:t>También tenemos algunos </a:t>
            </a:r>
            <a:r>
              <a:rPr lang="en-GB" dirty="0"/>
              <a:t>costes de </a:t>
            </a:r>
            <a:r>
              <a:rPr lang="en-GB" sz="1200" kern="1200" dirty="0">
                <a:solidFill>
                  <a:schemeClr val="tx1"/>
                </a:solidFill>
                <a:effectLst/>
                <a:latin typeface="+mn-lt"/>
                <a:ea typeface="+mn-ea"/>
                <a:cs typeface="+mn-cs"/>
              </a:rPr>
              <a:t>operación y mantenimiento (</a:t>
            </a:r>
            <a:r>
              <a:rPr lang="en-GB" dirty="0"/>
              <a:t>o O&amp;M) </a:t>
            </a:r>
            <a:r>
              <a:rPr lang="en-GB" sz="1200" kern="1200" dirty="0">
                <a:solidFill>
                  <a:schemeClr val="tx1"/>
                </a:solidFill>
                <a:effectLst/>
                <a:latin typeface="+mn-lt"/>
                <a:ea typeface="+mn-ea"/>
                <a:cs typeface="+mn-cs"/>
              </a:rPr>
              <a:t>para asegurarnos de que el sistema funciona bien (puede haber alguna necesidad de reemplazar las baterías durante </a:t>
            </a:r>
            <a:r>
              <a:rPr lang="en-GB" sz="1200" kern="1200" baseline="0" dirty="0">
                <a:solidFill>
                  <a:schemeClr val="tx1"/>
                </a:solidFill>
                <a:effectLst/>
                <a:latin typeface="+mn-lt"/>
                <a:ea typeface="+mn-ea"/>
                <a:cs typeface="+mn-cs"/>
              </a:rPr>
              <a:t>su </a:t>
            </a:r>
            <a:r>
              <a:rPr lang="en-GB" dirty="0"/>
              <a:t>vida útil</a:t>
            </a:r>
            <a:r>
              <a:rPr lang="en-GB" sz="1200" kern="1200" baseline="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En este ejemplo, los gastos de operación y mantenimiento son de media dos dólares al año. Los </a:t>
            </a:r>
            <a:r>
              <a:rPr lang="en-GB" dirty="0"/>
              <a:t>paneles fotovoltaicos aprovechan </a:t>
            </a:r>
            <a:r>
              <a:rPr lang="en-GB" sz="1200" kern="1200" dirty="0">
                <a:solidFill>
                  <a:schemeClr val="tx1"/>
                </a:solidFill>
                <a:effectLst/>
                <a:latin typeface="+mn-lt"/>
                <a:ea typeface="+mn-ea"/>
                <a:cs typeface="+mn-cs"/>
              </a:rPr>
              <a:t>un recurso renovable </a:t>
            </a:r>
            <a:r>
              <a:rPr lang="en-GB" dirty="0"/>
              <a:t>y </a:t>
            </a:r>
            <a:r>
              <a:rPr lang="en-GB" sz="1200" kern="1200" dirty="0">
                <a:solidFill>
                  <a:schemeClr val="tx1"/>
                </a:solidFill>
                <a:effectLst/>
                <a:latin typeface="+mn-lt"/>
                <a:ea typeface="+mn-ea"/>
                <a:cs typeface="+mn-cs"/>
              </a:rPr>
              <a:t>no hay costes de combustible </a:t>
            </a:r>
            <a:r>
              <a:rPr lang="en-GB" sz="1200" kern="1200" baseline="0" dirty="0">
                <a:solidFill>
                  <a:schemeClr val="tx1"/>
                </a:solidFill>
                <a:effectLst/>
                <a:latin typeface="+mn-lt"/>
                <a:ea typeface="+mn-ea"/>
                <a:cs typeface="+mn-cs"/>
              </a:rPr>
              <a:t>(</a:t>
            </a:r>
            <a:r>
              <a:rPr lang="en-GB" sz="1200" kern="1200" dirty="0">
                <a:solidFill>
                  <a:schemeClr val="tx1"/>
                </a:solidFill>
                <a:effectLst/>
                <a:latin typeface="+mn-lt"/>
                <a:ea typeface="+mn-ea"/>
                <a:cs typeface="+mn-cs"/>
              </a:rPr>
              <a:t>el sol es gratis</a:t>
            </a:r>
            <a:r>
              <a:rPr lang="en-GB" dirty="0"/>
              <a:t>). </a:t>
            </a:r>
            <a:r>
              <a:rPr lang="en-GB" sz="1200" kern="1200" dirty="0">
                <a:solidFill>
                  <a:schemeClr val="tx1"/>
                </a:solidFill>
                <a:effectLst/>
                <a:latin typeface="+mn-lt"/>
                <a:ea typeface="+mn-ea"/>
                <a:cs typeface="+mn-cs"/>
              </a:rPr>
              <a:t>También estamos considerando una tasa de descuento del 10%, y esperamos que este sistema pueda generar electricidad durante unos 20 años</a:t>
            </a:r>
            <a:r>
              <a:rPr lang="en-GB" dirty="0"/>
              <a:t>. </a:t>
            </a:r>
            <a:endParaRPr dirty="0"/>
          </a:p>
        </p:txBody>
      </p:sp>
      <p:sp>
        <p:nvSpPr>
          <p:cNvPr id="310" name="Google Shape;310;p1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217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Si nos fijamos en lo que llamamos año cero, es el año en que invertimos </a:t>
            </a:r>
            <a:r>
              <a:rPr lang="en-US" sz="1200" kern="1200" baseline="0" dirty="0">
                <a:solidFill>
                  <a:schemeClr val="tx1"/>
                </a:solidFill>
                <a:effectLst/>
                <a:latin typeface="+mn-lt"/>
                <a:ea typeface="+mn-ea"/>
                <a:cs typeface="+mn-cs"/>
              </a:rPr>
              <a:t>en nuestro sistema fotovoltaico</a:t>
            </a:r>
            <a:r>
              <a:rPr lang="en-US" sz="1200" kern="1200" dirty="0">
                <a:solidFill>
                  <a:schemeClr val="tx1"/>
                </a:solidFill>
                <a:effectLst/>
                <a:latin typeface="+mn-lt"/>
                <a:ea typeface="+mn-ea"/>
                <a:cs typeface="+mn-cs"/>
              </a:rPr>
              <a:t>. En primer lugar, observaremos el coste de la inversión, los costes de funcionamiento y mantenimiento y el coste del combustible, que dividiremos por una tasa de descuento del 10% </a:t>
            </a:r>
            <a:r>
              <a:rPr lang="en-GB" sz="1200" kern="1200" dirty="0">
                <a:solidFill>
                  <a:schemeClr val="tx1"/>
                </a:solidFill>
                <a:effectLst/>
                <a:latin typeface="+mn-lt"/>
                <a:ea typeface="+mn-ea"/>
                <a:cs typeface="+mn-cs"/>
              </a:rPr>
              <a:t>a la potencia del año (como </a:t>
            </a:r>
            <a:r>
              <a:rPr lang="en-GB" dirty="0"/>
              <a:t>se muestra en el </a:t>
            </a:r>
            <a:r>
              <a:rPr lang="en-GB" sz="1200" kern="1200" dirty="0">
                <a:solidFill>
                  <a:schemeClr val="tx1"/>
                </a:solidFill>
                <a:effectLst/>
                <a:latin typeface="+mn-lt"/>
                <a:ea typeface="+mn-ea"/>
                <a:cs typeface="+mn-cs"/>
              </a:rPr>
              <a:t>cuadrado </a:t>
            </a:r>
            <a:r>
              <a:rPr lang="en-GB" dirty="0"/>
              <a:t>rojo</a:t>
            </a:r>
            <a:r>
              <a:rPr lang="en-GB" sz="1200" kern="1200" dirty="0">
                <a:solidFill>
                  <a:schemeClr val="tx1"/>
                </a:solidFill>
                <a:effectLst/>
                <a:latin typeface="+mn-lt"/>
                <a:ea typeface="+mn-ea"/>
                <a:cs typeface="+mn-cs"/>
              </a:rPr>
              <a:t>)</a:t>
            </a:r>
            <a:r>
              <a:rPr lang="en-GB" dirty="0"/>
              <a:t>. </a:t>
            </a: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En este año cero</a:t>
            </a:r>
            <a:r>
              <a:rPr lang="en-GB" dirty="0"/>
              <a:t>, el </a:t>
            </a:r>
            <a:r>
              <a:rPr lang="en-GB" sz="1200" kern="1200" dirty="0">
                <a:solidFill>
                  <a:schemeClr val="tx1"/>
                </a:solidFill>
                <a:effectLst/>
                <a:latin typeface="+mn-lt"/>
                <a:ea typeface="+mn-ea"/>
                <a:cs typeface="+mn-cs"/>
              </a:rPr>
              <a:t>coste de </a:t>
            </a:r>
            <a:r>
              <a:rPr lang="en-GB" sz="1200" kern="1200" baseline="0" dirty="0">
                <a:solidFill>
                  <a:schemeClr val="tx1"/>
                </a:solidFill>
                <a:effectLst/>
                <a:latin typeface="+mn-lt"/>
                <a:ea typeface="+mn-ea"/>
                <a:cs typeface="+mn-cs"/>
              </a:rPr>
              <a:t>la inversión </a:t>
            </a:r>
            <a:r>
              <a:rPr lang="en-GB" sz="1200" kern="1200" dirty="0">
                <a:solidFill>
                  <a:schemeClr val="tx1"/>
                </a:solidFill>
                <a:effectLst/>
                <a:latin typeface="+mn-lt"/>
                <a:ea typeface="+mn-ea"/>
                <a:cs typeface="+mn-cs"/>
              </a:rPr>
              <a:t>es de 130 dólares</a:t>
            </a:r>
            <a:r>
              <a:rPr lang="en-GB" dirty="0"/>
              <a:t>, </a:t>
            </a:r>
            <a:r>
              <a:rPr lang="en-GB" sz="1200" kern="1200" dirty="0">
                <a:solidFill>
                  <a:schemeClr val="tx1"/>
                </a:solidFill>
                <a:effectLst/>
                <a:latin typeface="+mn-lt"/>
                <a:ea typeface="+mn-ea"/>
                <a:cs typeface="+mn-cs"/>
              </a:rPr>
              <a:t>y aún no hay costes de operación y mantenimiento ni de combustible. En el denominador tenemos (1 + 0,1) que era la </a:t>
            </a:r>
            <a:r>
              <a:rPr lang="en-GB" sz="1200" kern="1200" baseline="0" dirty="0">
                <a:solidFill>
                  <a:schemeClr val="tx1"/>
                </a:solidFill>
                <a:effectLst/>
                <a:latin typeface="+mn-lt"/>
                <a:ea typeface="+mn-ea"/>
                <a:cs typeface="+mn-cs"/>
              </a:rPr>
              <a:t>tasa de</a:t>
            </a:r>
            <a:r>
              <a:rPr lang="en-GB" sz="1200" kern="1200" dirty="0">
                <a:solidFill>
                  <a:schemeClr val="tx1"/>
                </a:solidFill>
                <a:effectLst/>
                <a:latin typeface="+mn-lt"/>
                <a:ea typeface="+mn-ea"/>
                <a:cs typeface="+mn-cs"/>
              </a:rPr>
              <a:t> descuento</a:t>
            </a:r>
            <a:r>
              <a:rPr lang="en-GB" sz="1200" kern="1200" baseline="0" dirty="0">
                <a:solidFill>
                  <a:schemeClr val="tx1"/>
                </a:solidFill>
                <a:effectLst/>
                <a:latin typeface="+mn-lt"/>
                <a:ea typeface="+mn-ea"/>
                <a:cs typeface="+mn-cs"/>
              </a:rPr>
              <a:t>, luego a la potencia del año </a:t>
            </a:r>
            <a:r>
              <a:rPr lang="en-GB" sz="1200" kern="1200" dirty="0">
                <a:solidFill>
                  <a:schemeClr val="tx1"/>
                </a:solidFill>
                <a:effectLst/>
                <a:latin typeface="+mn-lt"/>
                <a:ea typeface="+mn-ea"/>
                <a:cs typeface="+mn-cs"/>
              </a:rPr>
              <a:t>que en este </a:t>
            </a:r>
            <a:r>
              <a:rPr lang="en-GB" sz="1200" kern="1200" baseline="0" dirty="0">
                <a:solidFill>
                  <a:schemeClr val="tx1"/>
                </a:solidFill>
                <a:effectLst/>
                <a:latin typeface="+mn-lt"/>
                <a:ea typeface="+mn-ea"/>
                <a:cs typeface="+mn-cs"/>
              </a:rPr>
              <a:t>caso es cero</a:t>
            </a:r>
            <a:r>
              <a:rPr lang="en-GB" sz="1200" kern="1200" dirty="0">
                <a:solidFill>
                  <a:schemeClr val="tx1"/>
                </a:solidFill>
                <a:effectLst/>
                <a:latin typeface="+mn-lt"/>
                <a:ea typeface="+mn-ea"/>
                <a:cs typeface="+mn-cs"/>
              </a:rPr>
              <a:t>. Esto significa que tenemos 130 + cero + cero, que es 130 dividido por (1 + 0,1) a la potencia de 0 que es 1. Los costes descontados en el año cero </a:t>
            </a:r>
            <a:r>
              <a:rPr lang="en-GB" dirty="0"/>
              <a:t>son, por tanto, </a:t>
            </a:r>
            <a:r>
              <a:rPr lang="en-GB" sz="1200" kern="1200" dirty="0">
                <a:solidFill>
                  <a:schemeClr val="tx1"/>
                </a:solidFill>
                <a:effectLst/>
                <a:latin typeface="+mn-lt"/>
                <a:ea typeface="+mn-ea"/>
                <a:cs typeface="+mn-cs"/>
              </a:rPr>
              <a:t>130 dólares (</a:t>
            </a:r>
            <a:r>
              <a:rPr lang="en-GB" dirty="0"/>
              <a:t>como se muestra en el </a:t>
            </a:r>
            <a:r>
              <a:rPr lang="en-GB" sz="1200" kern="1200" dirty="0">
                <a:solidFill>
                  <a:schemeClr val="tx1"/>
                </a:solidFill>
                <a:effectLst/>
                <a:latin typeface="+mn-lt"/>
                <a:ea typeface="+mn-ea"/>
                <a:cs typeface="+mn-cs"/>
              </a:rPr>
              <a:t>cuadrado </a:t>
            </a:r>
            <a:r>
              <a:rPr lang="en-GB" dirty="0"/>
              <a:t>rojo</a:t>
            </a:r>
            <a:r>
              <a:rPr lang="en-GB" sz="1200" kern="1200" dirty="0">
                <a:solidFill>
                  <a:schemeClr val="tx1"/>
                </a:solidFill>
                <a:effectLst/>
                <a:latin typeface="+mn-lt"/>
                <a:ea typeface="+mn-ea"/>
                <a:cs typeface="+mn-cs"/>
              </a:rPr>
              <a:t>). Si nos fijamos en la generación de electricidad </a:t>
            </a:r>
            <a:r>
              <a:rPr lang="en-GB" sz="1200" kern="1200" baseline="0" dirty="0">
                <a:solidFill>
                  <a:schemeClr val="tx1"/>
                </a:solidFill>
                <a:effectLst/>
                <a:latin typeface="+mn-lt"/>
                <a:ea typeface="+mn-ea"/>
                <a:cs typeface="+mn-cs"/>
              </a:rPr>
              <a:t>en el cuadrado azul</a:t>
            </a:r>
            <a:r>
              <a:rPr lang="en-GB" sz="1200" kern="1200" dirty="0">
                <a:solidFill>
                  <a:schemeClr val="tx1"/>
                </a:solidFill>
                <a:effectLst/>
                <a:latin typeface="+mn-lt"/>
                <a:ea typeface="+mn-ea"/>
                <a:cs typeface="+mn-cs"/>
              </a:rPr>
              <a:t>, suponemos que en el año cero aún no hay generación de electricidad. También tenemos que descontar la generación que </a:t>
            </a:r>
            <a:r>
              <a:rPr lang="en-GB" sz="1200" kern="1200" baseline="0" dirty="0">
                <a:solidFill>
                  <a:schemeClr val="tx1"/>
                </a:solidFill>
                <a:effectLst/>
                <a:latin typeface="+mn-lt"/>
                <a:ea typeface="+mn-ea"/>
                <a:cs typeface="+mn-cs"/>
              </a:rPr>
              <a:t>lleva a la operación de (</a:t>
            </a:r>
            <a:r>
              <a:rPr lang="en-GB" sz="1200" kern="1200" dirty="0">
                <a:solidFill>
                  <a:schemeClr val="tx1"/>
                </a:solidFill>
                <a:effectLst/>
                <a:latin typeface="+mn-lt"/>
                <a:ea typeface="+mn-ea"/>
                <a:cs typeface="+mn-cs"/>
              </a:rPr>
              <a:t>1 + 0,1) a la potencia de cero que es 0 kWh.</a:t>
            </a:r>
            <a:r>
              <a:rPr lang="en-GB" dirty="0"/>
              <a:t> Aunque descontar la generación de electricidad parece inconcebible desde un punto de vista físico, la generación de electricidad se corresponde con los beneficios de las ventas de electricidad. Cuanto más lejos estén las ganancias del presente, menor será el valor en efectivo.</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cs typeface="Calibri" panose="020F0502020204030204"/>
            </a:endParaRPr>
          </a:p>
        </p:txBody>
      </p:sp>
      <p:sp>
        <p:nvSpPr>
          <p:cNvPr id="318" name="Google Shape;318;p1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4649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9: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Si </a:t>
            </a:r>
            <a:r>
              <a:rPr lang="en-GB" sz="1200" kern="1200" baseline="0" dirty="0">
                <a:solidFill>
                  <a:schemeClr val="tx1"/>
                </a:solidFill>
                <a:effectLst/>
                <a:latin typeface="+mn-lt"/>
                <a:ea typeface="+mn-ea"/>
                <a:cs typeface="+mn-cs"/>
              </a:rPr>
              <a:t>ahora pasamos al </a:t>
            </a:r>
            <a:r>
              <a:rPr lang="en-GB" sz="1200" kern="1200" dirty="0">
                <a:solidFill>
                  <a:schemeClr val="tx1"/>
                </a:solidFill>
                <a:effectLst/>
                <a:latin typeface="+mn-lt"/>
                <a:ea typeface="+mn-ea"/>
                <a:cs typeface="+mn-cs"/>
              </a:rPr>
              <a:t>año uno, el primer año de funcionamiento del sistema, </a:t>
            </a:r>
            <a:r>
              <a:rPr lang="en-GB" dirty="0"/>
              <a:t>no </a:t>
            </a:r>
            <a:r>
              <a:rPr lang="en-GB" sz="1200" kern="1200" dirty="0">
                <a:solidFill>
                  <a:schemeClr val="tx1"/>
                </a:solidFill>
                <a:effectLst/>
                <a:latin typeface="+mn-lt"/>
                <a:ea typeface="+mn-ea"/>
                <a:cs typeface="+mn-cs"/>
              </a:rPr>
              <a:t>tenemos más costes de inversión (</a:t>
            </a:r>
            <a:r>
              <a:rPr lang="en-GB" dirty="0"/>
              <a:t>o I)</a:t>
            </a:r>
            <a:r>
              <a:rPr lang="en-GB" sz="1200" kern="1200" dirty="0">
                <a:solidFill>
                  <a:schemeClr val="tx1"/>
                </a:solidFill>
                <a:effectLst/>
                <a:latin typeface="+mn-lt"/>
                <a:ea typeface="+mn-ea"/>
                <a:cs typeface="+mn-cs"/>
              </a:rPr>
              <a:t>, pues ya invertimos en </a:t>
            </a:r>
            <a:r>
              <a:rPr lang="en-GB" sz="1200" kern="1200" baseline="0" dirty="0">
                <a:solidFill>
                  <a:schemeClr val="tx1"/>
                </a:solidFill>
                <a:effectLst/>
                <a:latin typeface="+mn-lt"/>
                <a:ea typeface="+mn-ea"/>
                <a:cs typeface="+mn-cs"/>
              </a:rPr>
              <a:t>el año cero</a:t>
            </a:r>
            <a:r>
              <a:rPr lang="en-GB" sz="1200" kern="1200" dirty="0">
                <a:solidFill>
                  <a:schemeClr val="tx1"/>
                </a:solidFill>
                <a:effectLst/>
                <a:latin typeface="+mn-lt"/>
                <a:ea typeface="+mn-ea"/>
                <a:cs typeface="+mn-cs"/>
              </a:rPr>
              <a:t>. </a:t>
            </a:r>
            <a:r>
              <a:rPr lang="en-GB" dirty="0"/>
              <a:t>Por tanto, el </a:t>
            </a:r>
            <a:r>
              <a:rPr lang="en-GB" sz="1200" kern="1200" dirty="0">
                <a:solidFill>
                  <a:schemeClr val="tx1"/>
                </a:solidFill>
                <a:effectLst/>
                <a:latin typeface="+mn-lt"/>
                <a:ea typeface="+mn-ea"/>
                <a:cs typeface="+mn-cs"/>
              </a:rPr>
              <a:t>coste de inversión es cero</a:t>
            </a:r>
            <a:r>
              <a:rPr lang="en-GB" dirty="0"/>
              <a:t>. Sin embargo, ahora </a:t>
            </a:r>
            <a:r>
              <a:rPr lang="en-GB" sz="1200" kern="1200" dirty="0">
                <a:solidFill>
                  <a:schemeClr val="tx1"/>
                </a:solidFill>
                <a:effectLst/>
                <a:latin typeface="+mn-lt"/>
                <a:ea typeface="+mn-ea"/>
                <a:cs typeface="+mn-cs"/>
              </a:rPr>
              <a:t>tenemos dos dólares de costes de funcionamiento y mantenimiento cada año. </a:t>
            </a:r>
            <a:r>
              <a:rPr lang="en-GB" dirty="0"/>
              <a:t>Seguimos sin tener costes de </a:t>
            </a:r>
            <a:r>
              <a:rPr lang="en-GB" sz="1200" kern="1200" dirty="0">
                <a:solidFill>
                  <a:schemeClr val="tx1"/>
                </a:solidFill>
                <a:effectLst/>
                <a:latin typeface="+mn-lt"/>
                <a:ea typeface="+mn-ea"/>
                <a:cs typeface="+mn-cs"/>
              </a:rPr>
              <a:t>combustible, ya que el recurso solar es gratuito, lo que significa que F es cero. En total, los costes son de dos dólares. </a:t>
            </a:r>
            <a:r>
              <a:rPr lang="en-GB" sz="1200" kern="1200" baseline="0" dirty="0">
                <a:solidFill>
                  <a:schemeClr val="tx1"/>
                </a:solidFill>
                <a:effectLst/>
                <a:latin typeface="+mn-lt"/>
                <a:ea typeface="+mn-ea"/>
                <a:cs typeface="+mn-cs"/>
              </a:rPr>
              <a:t>Seguimos </a:t>
            </a:r>
            <a:r>
              <a:rPr lang="en-GB" sz="1200" kern="1200" dirty="0">
                <a:solidFill>
                  <a:schemeClr val="tx1"/>
                </a:solidFill>
                <a:effectLst/>
                <a:latin typeface="+mn-lt"/>
                <a:ea typeface="+mn-ea"/>
                <a:cs typeface="+mn-cs"/>
              </a:rPr>
              <a:t>descontando un año, lo que significa que tenemos (1 + 0,1) (</a:t>
            </a:r>
            <a:r>
              <a:rPr lang="en-GB" dirty="0"/>
              <a:t>es decir, 1 </a:t>
            </a:r>
            <a:r>
              <a:rPr lang="en-GB" sz="1200" kern="1200" dirty="0">
                <a:solidFill>
                  <a:schemeClr val="tx1"/>
                </a:solidFill>
                <a:effectLst/>
                <a:latin typeface="+mn-lt"/>
                <a:ea typeface="+mn-ea"/>
                <a:cs typeface="+mn-cs"/>
              </a:rPr>
              <a:t>+ 10 % de tasa de descuento) a la potencia de uno. Tenemos 2 dividido por 1,1 lo que significa que los costes descontados son de 1,82 dólares. A continuación, examinamos la generación. </a:t>
            </a:r>
            <a:r>
              <a:rPr lang="en-GB" sz="1200" kern="1200" baseline="0" dirty="0">
                <a:solidFill>
                  <a:schemeClr val="tx1"/>
                </a:solidFill>
                <a:effectLst/>
                <a:latin typeface="+mn-lt"/>
                <a:ea typeface="+mn-ea"/>
                <a:cs typeface="+mn-cs"/>
              </a:rPr>
              <a:t>En </a:t>
            </a:r>
            <a:r>
              <a:rPr lang="en-GB" sz="1200" kern="1200" dirty="0">
                <a:solidFill>
                  <a:schemeClr val="tx1"/>
                </a:solidFill>
                <a:effectLst/>
                <a:latin typeface="+mn-lt"/>
                <a:ea typeface="+mn-ea"/>
                <a:cs typeface="+mn-cs"/>
              </a:rPr>
              <a:t>nuestro sistema tenemos una generación de 35 </a:t>
            </a:r>
            <a:r>
              <a:rPr lang="en-GB" dirty="0"/>
              <a:t>kilovatios hora </a:t>
            </a:r>
            <a:r>
              <a:rPr lang="en-GB" sz="1200" kern="1200" dirty="0">
                <a:solidFill>
                  <a:schemeClr val="tx1"/>
                </a:solidFill>
                <a:effectLst/>
                <a:latin typeface="+mn-lt"/>
                <a:ea typeface="+mn-ea"/>
                <a:cs typeface="+mn-cs"/>
              </a:rPr>
              <a:t>cada año. Si descontamos 35 </a:t>
            </a:r>
            <a:r>
              <a:rPr lang="en-GB" dirty="0"/>
              <a:t>kilovatios hora </a:t>
            </a:r>
            <a:r>
              <a:rPr lang="en-GB" sz="1200" kern="1200" dirty="0">
                <a:solidFill>
                  <a:schemeClr val="tx1"/>
                </a:solidFill>
                <a:effectLst/>
                <a:latin typeface="+mn-lt"/>
                <a:ea typeface="+mn-ea"/>
                <a:cs typeface="+mn-cs"/>
              </a:rPr>
              <a:t>por 1,1</a:t>
            </a:r>
            <a:r>
              <a:rPr lang="en-GB" sz="1200" kern="1200" baseline="0" dirty="0">
                <a:solidFill>
                  <a:schemeClr val="tx1"/>
                </a:solidFill>
                <a:effectLst/>
                <a:latin typeface="+mn-lt"/>
                <a:ea typeface="+mn-ea"/>
                <a:cs typeface="+mn-cs"/>
              </a:rPr>
              <a:t>, obtenemos 31,82 </a:t>
            </a:r>
            <a:r>
              <a:rPr lang="en-GB" dirty="0"/>
              <a:t>kilovatios hora de generación descontada. </a:t>
            </a:r>
            <a:endParaRPr lang="en-GB"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lang="en-GB"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r>
              <a:rPr lang="en-GB" sz="1200" kern="1200" dirty="0">
                <a:solidFill>
                  <a:schemeClr val="tx1"/>
                </a:solidFill>
                <a:effectLst/>
                <a:latin typeface="+mn-lt"/>
                <a:ea typeface="+mn-ea"/>
                <a:cs typeface="+mn-cs"/>
              </a:rPr>
              <a:t>Estos son los costes y la generación en el primer año. </a:t>
            </a:r>
            <a:endParaRPr dirty="0"/>
          </a:p>
        </p:txBody>
      </p:sp>
      <p:sp>
        <p:nvSpPr>
          <p:cNvPr id="333" name="Google Shape;333;p19: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dirty="0"/>
          </a:p>
        </p:txBody>
      </p:sp>
    </p:spTree>
    <p:extLst>
      <p:ext uri="{BB962C8B-B14F-4D97-AF65-F5344CB8AC3E}">
        <p14:creationId xmlns:p14="http://schemas.microsoft.com/office/powerpoint/2010/main" val="288267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0: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A continuación, seguimos el mismo proceso para el segundo año. Tenemos una inversión cero, dos dólares de coste de operación y mantenimiento, y cero dólares de coste de combustible. Descontamos este coste durante dos años, es decir, lo dividimos </a:t>
            </a:r>
            <a:r>
              <a:rPr lang="en-US" sz="1200" kern="1200" baseline="0" dirty="0">
                <a:solidFill>
                  <a:schemeClr val="tx1"/>
                </a:solidFill>
                <a:effectLst/>
                <a:latin typeface="+mn-lt"/>
                <a:ea typeface="+mn-ea"/>
                <a:cs typeface="+mn-cs"/>
              </a:rPr>
              <a:t>por 1,21. El coste del segundo año es</a:t>
            </a:r>
            <a:r>
              <a:rPr lang="en-US" dirty="0"/>
              <a:t>, por tanto, de </a:t>
            </a:r>
            <a:r>
              <a:rPr lang="en-US" sz="1200" kern="1200" baseline="0" dirty="0">
                <a:solidFill>
                  <a:schemeClr val="tx1"/>
                </a:solidFill>
                <a:effectLst/>
                <a:latin typeface="+mn-lt"/>
                <a:ea typeface="+mn-ea"/>
                <a:cs typeface="+mn-cs"/>
              </a:rPr>
              <a:t>1,65 </a:t>
            </a:r>
            <a:r>
              <a:rPr lang="en-US" dirty="0"/>
              <a:t>dólares </a:t>
            </a:r>
            <a:r>
              <a:rPr lang="en-US" sz="1200" kern="1200" dirty="0">
                <a:solidFill>
                  <a:schemeClr val="tx1"/>
                </a:solidFill>
                <a:effectLst/>
                <a:latin typeface="+mn-lt"/>
                <a:ea typeface="+mn-ea"/>
                <a:cs typeface="+mn-cs"/>
              </a:rPr>
              <a:t>en valor </a:t>
            </a:r>
            <a:r>
              <a:rPr lang="en-US" dirty="0"/>
              <a:t>actual</a:t>
            </a:r>
            <a:r>
              <a:rPr lang="en-US" sz="1200" kern="1200" dirty="0">
                <a:solidFill>
                  <a:schemeClr val="tx1"/>
                </a:solidFill>
                <a:effectLst/>
                <a:latin typeface="+mn-lt"/>
                <a:ea typeface="+mn-ea"/>
                <a:cs typeface="+mn-cs"/>
              </a:rPr>
              <a:t>. Del mismo modo, para la generación de electricidad, tenemos 35 kilovatios hora de generación descontados durante dos años, lo que supone el factor 1,21</a:t>
            </a:r>
            <a:r>
              <a:rPr lang="en-US" dirty="0"/>
              <a:t>. Esto </a:t>
            </a:r>
            <a:r>
              <a:rPr lang="en-US" sz="1200" kern="1200" dirty="0">
                <a:solidFill>
                  <a:schemeClr val="tx1"/>
                </a:solidFill>
                <a:effectLst/>
                <a:latin typeface="+mn-lt"/>
                <a:ea typeface="+mn-ea"/>
                <a:cs typeface="+mn-cs"/>
              </a:rPr>
              <a:t>supone 28,9 </a:t>
            </a:r>
            <a:r>
              <a:rPr lang="en-US" dirty="0"/>
              <a:t>kilovatios hora para el año dos</a:t>
            </a:r>
            <a:r>
              <a:rPr lang="en-US" sz="1200" kern="1200" dirty="0">
                <a:solidFill>
                  <a:schemeClr val="tx1"/>
                </a:solidFill>
                <a:effectLst/>
                <a:latin typeface="+mn-lt"/>
                <a:ea typeface="+mn-ea"/>
                <a:cs typeface="+mn-cs"/>
              </a:rPr>
              <a:t>.</a:t>
            </a:r>
            <a:endParaRPr lang="en-US" dirty="0"/>
          </a:p>
          <a:p>
            <a:pPr marL="0" lvl="0" indent="0" algn="l" rtl="0">
              <a:lnSpc>
                <a:spcPct val="100000"/>
              </a:lnSpc>
              <a:spcBef>
                <a:spcPts val="0"/>
              </a:spcBef>
              <a:spcAft>
                <a:spcPts val="0"/>
              </a:spcAft>
              <a:buSzPts val="1400"/>
              <a:buNone/>
            </a:pPr>
            <a:endParaRPr dirty="0"/>
          </a:p>
        </p:txBody>
      </p:sp>
      <p:sp>
        <p:nvSpPr>
          <p:cNvPr id="348" name="Google Shape;348;p20: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dirty="0"/>
          </a:p>
        </p:txBody>
      </p:sp>
    </p:spTree>
    <p:extLst>
      <p:ext uri="{BB962C8B-B14F-4D97-AF65-F5344CB8AC3E}">
        <p14:creationId xmlns:p14="http://schemas.microsoft.com/office/powerpoint/2010/main" val="4226066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1: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Seguimos haciendo esto para todos los años y luego podemos calcular el L</a:t>
            </a:r>
            <a:r>
              <a:rPr lang="en-GB" dirty="0"/>
              <a:t>.C.O.E basado en la </a:t>
            </a:r>
            <a:r>
              <a:rPr lang="en-GB" sz="1200" kern="1200" dirty="0">
                <a:solidFill>
                  <a:schemeClr val="tx1"/>
                </a:solidFill>
                <a:effectLst/>
                <a:latin typeface="+mn-lt"/>
                <a:ea typeface="+mn-ea"/>
                <a:cs typeface="+mn-cs"/>
              </a:rPr>
              <a:t>vida útil de la tecnología, es </a:t>
            </a:r>
            <a:r>
              <a:rPr lang="en-GB" dirty="0"/>
              <a:t>decir, los </a:t>
            </a:r>
            <a:r>
              <a:rPr lang="en-GB" sz="1200" kern="1200" dirty="0">
                <a:solidFill>
                  <a:schemeClr val="tx1"/>
                </a:solidFill>
                <a:effectLst/>
                <a:latin typeface="+mn-lt"/>
                <a:ea typeface="+mn-ea"/>
                <a:cs typeface="+mn-cs"/>
              </a:rPr>
              <a:t>20 años que se espera que la tecnología genere electricidad. O podemos calcular el L.C.O</a:t>
            </a:r>
            <a:r>
              <a:rPr lang="en-GB" dirty="0"/>
              <a:t>.E </a:t>
            </a:r>
            <a:r>
              <a:rPr lang="en-GB" sz="1200" kern="1200" baseline="0" dirty="0">
                <a:solidFill>
                  <a:schemeClr val="tx1"/>
                </a:solidFill>
                <a:effectLst/>
                <a:latin typeface="+mn-lt"/>
                <a:ea typeface="+mn-ea"/>
                <a:cs typeface="+mn-cs"/>
              </a:rPr>
              <a:t>para la vida útil del </a:t>
            </a:r>
            <a:r>
              <a:rPr lang="en-GB" sz="1200" kern="1200" dirty="0">
                <a:solidFill>
                  <a:schemeClr val="tx1"/>
                </a:solidFill>
                <a:effectLst/>
                <a:latin typeface="+mn-lt"/>
                <a:ea typeface="+mn-ea"/>
                <a:cs typeface="+mn-cs"/>
              </a:rPr>
              <a:t>proyecto. Si tenemos un proyecto de sólo 15 años, eso significa que al final de la vida útil del proyecto al sistema le quedan cinco años para generar </a:t>
            </a:r>
            <a:r>
              <a:rPr lang="en-GB" sz="1200" kern="1200" baseline="0" dirty="0">
                <a:solidFill>
                  <a:schemeClr val="tx1"/>
                </a:solidFill>
                <a:effectLst/>
                <a:latin typeface="+mn-lt"/>
                <a:ea typeface="+mn-ea"/>
                <a:cs typeface="+mn-cs"/>
              </a:rPr>
              <a:t>electricidad</a:t>
            </a:r>
            <a:r>
              <a:rPr lang="en-GB" dirty="0"/>
              <a:t>. Para compensar esto, </a:t>
            </a:r>
            <a:r>
              <a:rPr lang="en-GB" sz="1200" kern="1200" dirty="0">
                <a:solidFill>
                  <a:schemeClr val="tx1"/>
                </a:solidFill>
                <a:effectLst/>
                <a:latin typeface="+mn-lt"/>
                <a:ea typeface="+mn-ea"/>
                <a:cs typeface="+mn-cs"/>
              </a:rPr>
              <a:t>podemos tener en cuenta algo llamado coste de recuperación. El coste de recuperación representa el valor restante de este sistema</a:t>
            </a:r>
            <a:r>
              <a:rPr lang="en-GB" dirty="0"/>
              <a:t>. </a:t>
            </a:r>
            <a:endParaRPr lang="en-GB" sz="1200" kern="1200" dirty="0">
              <a:solidFill>
                <a:schemeClr val="tx1"/>
              </a:solidFill>
              <a:effectLst/>
              <a:latin typeface="+mn-lt"/>
              <a:ea typeface="+mn-ea"/>
              <a:cs typeface="+mn-cs"/>
            </a:endParaRPr>
          </a:p>
          <a:p>
            <a:pPr>
              <a:buSzPts val="1400"/>
            </a:pPr>
            <a:r>
              <a:rPr lang="en-GB" sz="1200" kern="1200" dirty="0">
                <a:solidFill>
                  <a:schemeClr val="tx1"/>
                </a:solidFill>
                <a:effectLst/>
                <a:latin typeface="+mn-lt"/>
                <a:ea typeface="+mn-ea"/>
                <a:cs typeface="+mn-cs"/>
              </a:rPr>
              <a:t>En la herramienta OnSSET aproximamos el coste de recuperación como los costes de inversión de la tecnología</a:t>
            </a:r>
            <a:r>
              <a:rPr lang="en-GB" dirty="0"/>
              <a:t>, </a:t>
            </a:r>
            <a:r>
              <a:rPr lang="en-GB" sz="1200" kern="1200" dirty="0">
                <a:solidFill>
                  <a:schemeClr val="tx1"/>
                </a:solidFill>
                <a:effectLst/>
                <a:latin typeface="+mn-lt"/>
                <a:ea typeface="+mn-ea"/>
                <a:cs typeface="+mn-cs"/>
              </a:rPr>
              <a:t>multiplicados por la vida útil restante de la tecnología</a:t>
            </a:r>
            <a:r>
              <a:rPr lang="en-GB" dirty="0"/>
              <a:t>, </a:t>
            </a:r>
            <a:r>
              <a:rPr lang="en-GB" sz="1200" kern="1200" dirty="0">
                <a:solidFill>
                  <a:schemeClr val="tx1"/>
                </a:solidFill>
                <a:effectLst/>
                <a:latin typeface="+mn-lt"/>
                <a:ea typeface="+mn-ea"/>
                <a:cs typeface="+mn-cs"/>
              </a:rPr>
              <a:t>dividida por la vida útil esperada de la misma. Si tenemos unos costes de inversión de 130 dólares</a:t>
            </a:r>
            <a:r>
              <a:rPr lang="en-GB" dirty="0"/>
              <a:t>, </a:t>
            </a:r>
            <a:r>
              <a:rPr lang="en-GB" sz="1200" kern="1200" baseline="0" dirty="0">
                <a:solidFill>
                  <a:schemeClr val="tx1"/>
                </a:solidFill>
                <a:effectLst/>
                <a:latin typeface="+mn-lt"/>
                <a:ea typeface="+mn-ea"/>
                <a:cs typeface="+mn-cs"/>
              </a:rPr>
              <a:t>la </a:t>
            </a:r>
            <a:r>
              <a:rPr lang="en-GB" dirty="0"/>
              <a:t>vida útil del </a:t>
            </a:r>
            <a:r>
              <a:rPr lang="en-GB" sz="1200" kern="1200" dirty="0">
                <a:solidFill>
                  <a:schemeClr val="tx1"/>
                </a:solidFill>
                <a:effectLst/>
                <a:latin typeface="+mn-lt"/>
                <a:ea typeface="+mn-ea"/>
                <a:cs typeface="+mn-cs"/>
              </a:rPr>
              <a:t>proyecto </a:t>
            </a:r>
            <a:r>
              <a:rPr lang="en-GB" sz="1200" kern="1200" baseline="0" dirty="0">
                <a:solidFill>
                  <a:schemeClr val="tx1"/>
                </a:solidFill>
                <a:effectLst/>
                <a:latin typeface="+mn-lt"/>
                <a:ea typeface="+mn-ea"/>
                <a:cs typeface="+mn-cs"/>
              </a:rPr>
              <a:t>es de </a:t>
            </a:r>
            <a:r>
              <a:rPr lang="en-GB" sz="1200" kern="1200" dirty="0">
                <a:solidFill>
                  <a:schemeClr val="tx1"/>
                </a:solidFill>
                <a:effectLst/>
                <a:latin typeface="+mn-lt"/>
                <a:ea typeface="+mn-ea"/>
                <a:cs typeface="+mn-cs"/>
              </a:rPr>
              <a:t>15 años</a:t>
            </a:r>
            <a:r>
              <a:rPr lang="en-GB" dirty="0"/>
              <a:t>, </a:t>
            </a:r>
            <a:r>
              <a:rPr lang="en-GB" sz="1200" kern="1200" dirty="0">
                <a:solidFill>
                  <a:schemeClr val="tx1"/>
                </a:solidFill>
                <a:effectLst/>
                <a:latin typeface="+mn-lt"/>
                <a:ea typeface="+mn-ea"/>
                <a:cs typeface="+mn-cs"/>
              </a:rPr>
              <a:t>y </a:t>
            </a:r>
            <a:r>
              <a:rPr lang="en-GB" dirty="0"/>
              <a:t>la vida útil prevista de la </a:t>
            </a:r>
            <a:r>
              <a:rPr lang="en-GB" sz="1200" kern="1200" dirty="0">
                <a:solidFill>
                  <a:schemeClr val="tx1"/>
                </a:solidFill>
                <a:effectLst/>
                <a:latin typeface="+mn-lt"/>
                <a:ea typeface="+mn-ea"/>
                <a:cs typeface="+mn-cs"/>
              </a:rPr>
              <a:t>tecnología </a:t>
            </a:r>
            <a:r>
              <a:rPr lang="en-GB" dirty="0"/>
              <a:t>es de </a:t>
            </a:r>
            <a:r>
              <a:rPr lang="en-GB" sz="1200" kern="1200" dirty="0">
                <a:solidFill>
                  <a:schemeClr val="tx1"/>
                </a:solidFill>
                <a:effectLst/>
                <a:latin typeface="+mn-lt"/>
                <a:ea typeface="+mn-ea"/>
                <a:cs typeface="+mn-cs"/>
              </a:rPr>
              <a:t>20 años, </a:t>
            </a:r>
            <a:r>
              <a:rPr lang="en-GB" dirty="0"/>
              <a:t>entonces </a:t>
            </a:r>
            <a:r>
              <a:rPr lang="en-GB" sz="1200" kern="1200" dirty="0">
                <a:solidFill>
                  <a:schemeClr val="tx1"/>
                </a:solidFill>
                <a:effectLst/>
                <a:latin typeface="+mn-lt"/>
                <a:ea typeface="+mn-ea"/>
                <a:cs typeface="+mn-cs"/>
              </a:rPr>
              <a:t>sabemos que al final de la vida del producto nos quedan 5 años más de vida útil de la tecnología</a:t>
            </a:r>
            <a:r>
              <a:rPr lang="en-GB" sz="1200" kern="1200" baseline="0" dirty="0">
                <a:solidFill>
                  <a:schemeClr val="tx1"/>
                </a:solidFill>
                <a:effectLst/>
                <a:latin typeface="+mn-lt"/>
                <a:ea typeface="+mn-ea"/>
                <a:cs typeface="+mn-cs"/>
              </a:rPr>
              <a:t>. Esto nos lleva a </a:t>
            </a:r>
            <a:r>
              <a:rPr lang="en-GB" sz="1200" kern="1200" dirty="0">
                <a:solidFill>
                  <a:schemeClr val="tx1"/>
                </a:solidFill>
                <a:effectLst/>
                <a:latin typeface="+mn-lt"/>
                <a:ea typeface="+mn-ea"/>
                <a:cs typeface="+mn-cs"/>
              </a:rPr>
              <a:t>dividir 5 entre 20 veces el coste de la inversión, que es el valor </a:t>
            </a:r>
            <a:r>
              <a:rPr lang="en-GB" sz="1200" kern="1200" baseline="0" dirty="0">
                <a:solidFill>
                  <a:schemeClr val="tx1"/>
                </a:solidFill>
                <a:effectLst/>
                <a:latin typeface="+mn-lt"/>
                <a:ea typeface="+mn-ea"/>
                <a:cs typeface="+mn-cs"/>
              </a:rPr>
              <a:t>que </a:t>
            </a:r>
            <a:r>
              <a:rPr lang="en-GB" sz="1200" kern="1200" dirty="0">
                <a:solidFill>
                  <a:schemeClr val="tx1"/>
                </a:solidFill>
                <a:effectLst/>
                <a:latin typeface="+mn-lt"/>
                <a:ea typeface="+mn-ea"/>
                <a:cs typeface="+mn-cs"/>
              </a:rPr>
              <a:t>queda en el sistema</a:t>
            </a:r>
            <a:r>
              <a:rPr lang="en-GB" dirty="0"/>
              <a:t>. Esto da como resultado </a:t>
            </a:r>
            <a:r>
              <a:rPr lang="en-GB" sz="1200" kern="1200" dirty="0">
                <a:solidFill>
                  <a:schemeClr val="tx1"/>
                </a:solidFill>
                <a:effectLst/>
                <a:latin typeface="+mn-lt"/>
                <a:ea typeface="+mn-ea"/>
                <a:cs typeface="+mn-cs"/>
              </a:rPr>
              <a:t>32,5 dólares. Podemos introducir los costes de recuperación en nuestra fórmula </a:t>
            </a:r>
            <a:r>
              <a:rPr lang="en-GB" dirty="0"/>
              <a:t>L.C.O.E </a:t>
            </a:r>
            <a:r>
              <a:rPr lang="en-GB" sz="1200" kern="1200" dirty="0">
                <a:solidFill>
                  <a:schemeClr val="tx1"/>
                </a:solidFill>
                <a:effectLst/>
                <a:latin typeface="+mn-lt"/>
                <a:ea typeface="+mn-ea"/>
                <a:cs typeface="+mn-cs"/>
              </a:rPr>
              <a:t>como un coste de inversión negativo. Hay que tener en cuenta que esta es una versión simplificada para calcular el coste de recuperación, ya que en algunos casos los costes del sistema pueden disminuir más </a:t>
            </a:r>
            <a:r>
              <a:rPr lang="en-GB" sz="1200" kern="1200" baseline="0" dirty="0">
                <a:solidFill>
                  <a:schemeClr val="tx1"/>
                </a:solidFill>
                <a:effectLst/>
                <a:latin typeface="+mn-lt"/>
                <a:ea typeface="+mn-ea"/>
                <a:cs typeface="+mn-cs"/>
              </a:rPr>
              <a:t>o menos </a:t>
            </a:r>
            <a:r>
              <a:rPr lang="en-GB" sz="1200" kern="1200" dirty="0">
                <a:solidFill>
                  <a:schemeClr val="tx1"/>
                </a:solidFill>
                <a:effectLst/>
                <a:latin typeface="+mn-lt"/>
                <a:ea typeface="+mn-ea"/>
                <a:cs typeface="+mn-cs"/>
              </a:rPr>
              <a:t>rápido a lo largo de la </a:t>
            </a:r>
            <a:r>
              <a:rPr lang="en-GB" dirty="0"/>
              <a:t>vida de una tecnología</a:t>
            </a:r>
            <a:r>
              <a:rPr lang="en-GB" sz="1200" kern="1200" dirty="0">
                <a:solidFill>
                  <a:schemeClr val="tx1"/>
                </a:solidFill>
                <a:effectLst/>
                <a:latin typeface="+mn-lt"/>
                <a:ea typeface="+mn-ea"/>
                <a:cs typeface="+mn-cs"/>
              </a:rPr>
              <a:t>.</a:t>
            </a:r>
            <a:endParaRPr dirty="0"/>
          </a:p>
        </p:txBody>
      </p:sp>
      <p:sp>
        <p:nvSpPr>
          <p:cNvPr id="362" name="Google Shape;362;p2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17385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baseline="0" dirty="0">
                <a:solidFill>
                  <a:schemeClr val="tx1"/>
                </a:solidFill>
                <a:effectLst/>
                <a:latin typeface="+mn-lt"/>
                <a:ea typeface="+mn-ea"/>
                <a:cs typeface="+mn-cs"/>
              </a:rPr>
              <a:t>Ahora continuamos nuestro </a:t>
            </a:r>
            <a:r>
              <a:rPr lang="en-GB" sz="1200" kern="1200" dirty="0">
                <a:solidFill>
                  <a:schemeClr val="tx1"/>
                </a:solidFill>
                <a:effectLst/>
                <a:latin typeface="+mn-lt"/>
                <a:ea typeface="+mn-ea"/>
                <a:cs typeface="+mn-cs"/>
              </a:rPr>
              <a:t>cálculo de </a:t>
            </a:r>
            <a:r>
              <a:rPr lang="en-GB" dirty="0"/>
              <a:t>L.C.O.E </a:t>
            </a:r>
            <a:r>
              <a:rPr lang="en-GB" sz="1200" kern="1200" dirty="0">
                <a:solidFill>
                  <a:schemeClr val="tx1"/>
                </a:solidFill>
                <a:effectLst/>
                <a:latin typeface="+mn-lt"/>
                <a:ea typeface="+mn-ea"/>
                <a:cs typeface="+mn-cs"/>
              </a:rPr>
              <a:t>para el año 15, que era el final de la vida útil del proyecto. El sistema tendrá un coste de recuperación, ya que la </a:t>
            </a:r>
            <a:r>
              <a:rPr lang="en-GB" dirty="0"/>
              <a:t>vida técnica </a:t>
            </a:r>
            <a:r>
              <a:rPr lang="en-GB" sz="1200" kern="1200" baseline="0" dirty="0">
                <a:solidFill>
                  <a:schemeClr val="tx1"/>
                </a:solidFill>
                <a:effectLst/>
                <a:latin typeface="+mn-lt"/>
                <a:ea typeface="+mn-ea"/>
                <a:cs typeface="+mn-cs"/>
              </a:rPr>
              <a:t>era de 20 años</a:t>
            </a:r>
            <a:r>
              <a:rPr lang="en-GB" sz="1200" kern="1200" dirty="0">
                <a:solidFill>
                  <a:schemeClr val="tx1"/>
                </a:solidFill>
                <a:effectLst/>
                <a:latin typeface="+mn-lt"/>
                <a:ea typeface="+mn-ea"/>
                <a:cs typeface="+mn-cs"/>
              </a:rPr>
              <a:t>. Lo introducimos como </a:t>
            </a:r>
            <a:r>
              <a:rPr lang="en-GB" sz="1200" kern="1200" baseline="0" dirty="0">
                <a:solidFill>
                  <a:schemeClr val="tx1"/>
                </a:solidFill>
                <a:effectLst/>
                <a:latin typeface="+mn-lt"/>
                <a:ea typeface="+mn-ea"/>
                <a:cs typeface="+mn-cs"/>
              </a:rPr>
              <a:t>32,5 </a:t>
            </a:r>
            <a:r>
              <a:rPr lang="en-GB" sz="1200" kern="1200" dirty="0">
                <a:solidFill>
                  <a:schemeClr val="tx1"/>
                </a:solidFill>
                <a:effectLst/>
                <a:latin typeface="+mn-lt"/>
                <a:ea typeface="+mn-ea"/>
                <a:cs typeface="+mn-cs"/>
              </a:rPr>
              <a:t>dólares. Ahora tenemos los costes finales de operación y mantenimiento de dos dólares y ningún coste de combustible. Los costes totales son menos 28</a:t>
            </a:r>
            <a:r>
              <a:rPr lang="en-GB" dirty="0"/>
              <a:t>,4 </a:t>
            </a:r>
            <a:r>
              <a:rPr lang="en-GB" sz="1200" kern="1200" dirty="0">
                <a:solidFill>
                  <a:schemeClr val="tx1"/>
                </a:solidFill>
                <a:effectLst/>
                <a:latin typeface="+mn-lt"/>
                <a:ea typeface="+mn-ea"/>
                <a:cs typeface="+mn-cs"/>
              </a:rPr>
              <a:t>dólares</a:t>
            </a:r>
            <a:r>
              <a:rPr lang="en-GB" dirty="0"/>
              <a:t>, </a:t>
            </a:r>
            <a:r>
              <a:rPr lang="en-GB" sz="1200" kern="1200" baseline="0" dirty="0">
                <a:solidFill>
                  <a:schemeClr val="tx1"/>
                </a:solidFill>
                <a:effectLst/>
                <a:latin typeface="+mn-lt"/>
                <a:ea typeface="+mn-ea"/>
                <a:cs typeface="+mn-cs"/>
              </a:rPr>
              <a:t>divididos por el </a:t>
            </a:r>
            <a:r>
              <a:rPr lang="en-GB" sz="1200" kern="1200" dirty="0">
                <a:solidFill>
                  <a:schemeClr val="tx1"/>
                </a:solidFill>
                <a:effectLst/>
                <a:latin typeface="+mn-lt"/>
                <a:ea typeface="+mn-ea"/>
                <a:cs typeface="+mn-cs"/>
              </a:rPr>
              <a:t>factor de descuento del año 15, que es 4,18. El coste restante es de menos </a:t>
            </a:r>
            <a:r>
              <a:rPr lang="en-GB" dirty="0"/>
              <a:t>6,79 </a:t>
            </a:r>
            <a:r>
              <a:rPr lang="en-GB" sz="1200" kern="1200" dirty="0">
                <a:solidFill>
                  <a:schemeClr val="tx1"/>
                </a:solidFill>
                <a:effectLst/>
                <a:latin typeface="+mn-lt"/>
                <a:ea typeface="+mn-ea"/>
                <a:cs typeface="+mn-cs"/>
              </a:rPr>
              <a:t>dólares</a:t>
            </a:r>
            <a:r>
              <a:rPr lang="en-GB" dirty="0"/>
              <a:t>. Esto </a:t>
            </a:r>
            <a:r>
              <a:rPr lang="en-GB" sz="1200" kern="1200" dirty="0">
                <a:solidFill>
                  <a:schemeClr val="tx1"/>
                </a:solidFill>
                <a:effectLst/>
                <a:latin typeface="+mn-lt"/>
                <a:ea typeface="+mn-ea"/>
                <a:cs typeface="+mn-cs"/>
              </a:rPr>
              <a:t>significa </a:t>
            </a:r>
            <a:r>
              <a:rPr lang="en-GB" dirty="0"/>
              <a:t>que </a:t>
            </a:r>
            <a:r>
              <a:rPr lang="en-GB" sz="1200" kern="1200" dirty="0">
                <a:solidFill>
                  <a:schemeClr val="tx1"/>
                </a:solidFill>
                <a:effectLst/>
                <a:latin typeface="+mn-lt"/>
                <a:ea typeface="+mn-ea"/>
                <a:cs typeface="+mn-cs"/>
              </a:rPr>
              <a:t>en el año 15, si vendemos el sistema</a:t>
            </a:r>
            <a:r>
              <a:rPr lang="en-GB" dirty="0"/>
              <a:t>, </a:t>
            </a:r>
            <a:r>
              <a:rPr lang="en-GB" sz="1200" kern="1200" dirty="0">
                <a:solidFill>
                  <a:schemeClr val="tx1"/>
                </a:solidFill>
                <a:effectLst/>
                <a:latin typeface="+mn-lt"/>
                <a:ea typeface="+mn-ea"/>
                <a:cs typeface="+mn-cs"/>
              </a:rPr>
              <a:t>recuperaremos 6,79 dólares </a:t>
            </a:r>
            <a:r>
              <a:rPr lang="en-GB" dirty="0"/>
              <a:t>en </a:t>
            </a:r>
            <a:r>
              <a:rPr lang="en-GB" sz="1200" kern="1200" dirty="0">
                <a:solidFill>
                  <a:schemeClr val="tx1"/>
                </a:solidFill>
                <a:effectLst/>
                <a:latin typeface="+mn-lt"/>
                <a:ea typeface="+mn-ea"/>
                <a:cs typeface="+mn-cs"/>
              </a:rPr>
              <a:t>valor actual. La generación de electricidad es de 35 </a:t>
            </a:r>
            <a:r>
              <a:rPr lang="en-GB" dirty="0"/>
              <a:t>kilovatios hora </a:t>
            </a:r>
            <a:r>
              <a:rPr lang="en-GB" sz="1200" kern="1200" dirty="0">
                <a:solidFill>
                  <a:schemeClr val="tx1"/>
                </a:solidFill>
                <a:effectLst/>
                <a:latin typeface="+mn-lt"/>
                <a:ea typeface="+mn-ea"/>
                <a:cs typeface="+mn-cs"/>
              </a:rPr>
              <a:t>dividida por el factor de descuento del año 15, </a:t>
            </a:r>
            <a:r>
              <a:rPr lang="en-GB" dirty="0"/>
              <a:t>es decir, </a:t>
            </a:r>
            <a:r>
              <a:rPr lang="en-GB" sz="1200" kern="1200" dirty="0">
                <a:solidFill>
                  <a:schemeClr val="tx1"/>
                </a:solidFill>
                <a:effectLst/>
                <a:latin typeface="+mn-lt"/>
                <a:ea typeface="+mn-ea"/>
                <a:cs typeface="+mn-cs"/>
              </a:rPr>
              <a:t>8,37 </a:t>
            </a:r>
            <a:r>
              <a:rPr lang="en-GB" dirty="0"/>
              <a:t>kilovatios hora. </a:t>
            </a:r>
            <a:endParaRPr lang="en-GB" sz="1200" kern="1200" dirty="0">
              <a:solidFill>
                <a:schemeClr val="tx1"/>
              </a:solidFill>
              <a:effectLst/>
              <a:latin typeface="+mn-lt"/>
              <a:ea typeface="+mn-ea"/>
              <a:cs typeface="+mn-cs"/>
            </a:endParaRPr>
          </a:p>
        </p:txBody>
      </p:sp>
      <p:sp>
        <p:nvSpPr>
          <p:cNvPr id="370" name="Google Shape;370;p22: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dirty="0"/>
          </a:p>
        </p:txBody>
      </p:sp>
    </p:spTree>
    <p:extLst>
      <p:ext uri="{BB962C8B-B14F-4D97-AF65-F5344CB8AC3E}">
        <p14:creationId xmlns:p14="http://schemas.microsoft.com/office/powerpoint/2010/main" val="966054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El último paso, una vez calculados todos los cálculos del </a:t>
            </a:r>
            <a:r>
              <a:rPr lang="en-GB" dirty="0"/>
              <a:t>L.C.O.E.</a:t>
            </a:r>
            <a:r>
              <a:rPr lang="en-GB" sz="1200" kern="1200" dirty="0">
                <a:solidFill>
                  <a:schemeClr val="tx1"/>
                </a:solidFill>
                <a:effectLst/>
                <a:latin typeface="+mn-lt"/>
                <a:ea typeface="+mn-ea"/>
                <a:cs typeface="+mn-cs"/>
              </a:rPr>
              <a:t>, es resumir todos los costes y toda la generación de todos los años. Eso es lo que </a:t>
            </a:r>
            <a:r>
              <a:rPr lang="en-GB" dirty="0"/>
              <a:t>representa</a:t>
            </a:r>
            <a:r>
              <a:rPr lang="en-GB" sz="1200" kern="1200" dirty="0">
                <a:solidFill>
                  <a:schemeClr val="tx1"/>
                </a:solidFill>
                <a:effectLst/>
                <a:latin typeface="+mn-lt"/>
                <a:ea typeface="+mn-ea"/>
                <a:cs typeface="+mn-cs"/>
              </a:rPr>
              <a:t> el signo </a:t>
            </a:r>
            <a:r>
              <a:rPr lang="en-GB" dirty="0"/>
              <a:t>sigma </a:t>
            </a:r>
            <a:r>
              <a:rPr lang="en-GB" sz="1200" kern="1200" dirty="0">
                <a:solidFill>
                  <a:schemeClr val="tx1"/>
                </a:solidFill>
                <a:effectLst/>
                <a:latin typeface="+mn-lt"/>
                <a:ea typeface="+mn-ea"/>
                <a:cs typeface="+mn-cs"/>
              </a:rPr>
              <a:t>(</a:t>
            </a:r>
            <a:r>
              <a:rPr lang="en-GB" dirty="0"/>
              <a:t>como se muestra en el </a:t>
            </a:r>
            <a:r>
              <a:rPr lang="en-GB" sz="1200" kern="1200" dirty="0">
                <a:solidFill>
                  <a:schemeClr val="tx1"/>
                </a:solidFill>
                <a:effectLst/>
                <a:latin typeface="+mn-lt"/>
                <a:ea typeface="+mn-ea"/>
                <a:cs typeface="+mn-cs"/>
              </a:rPr>
              <a:t>cuadrado </a:t>
            </a:r>
            <a:r>
              <a:rPr lang="en-GB" dirty="0"/>
              <a:t>rojo</a:t>
            </a:r>
            <a:r>
              <a:rPr lang="en-GB" sz="1200" kern="1200" dirty="0">
                <a:solidFill>
                  <a:schemeClr val="tx1"/>
                </a:solidFill>
                <a:effectLst/>
                <a:latin typeface="+mn-lt"/>
                <a:ea typeface="+mn-ea"/>
                <a:cs typeface="+mn-cs"/>
              </a:rPr>
              <a:t>). Tomamos el coste descontado del año cero</a:t>
            </a:r>
            <a:r>
              <a:rPr lang="en-GB" dirty="0"/>
              <a:t>, </a:t>
            </a:r>
            <a:r>
              <a:rPr lang="en-GB" sz="1200" kern="1200" dirty="0">
                <a:solidFill>
                  <a:schemeClr val="tx1"/>
                </a:solidFill>
                <a:effectLst/>
                <a:latin typeface="+mn-lt"/>
                <a:ea typeface="+mn-ea"/>
                <a:cs typeface="+mn-cs"/>
              </a:rPr>
              <a:t>que </a:t>
            </a:r>
            <a:r>
              <a:rPr lang="en-GB" dirty="0"/>
              <a:t>incluye los costes de inversión del año cero más </a:t>
            </a:r>
            <a:r>
              <a:rPr lang="en-GB" sz="1200" kern="1200" dirty="0">
                <a:solidFill>
                  <a:schemeClr val="tx1"/>
                </a:solidFill>
                <a:effectLst/>
                <a:latin typeface="+mn-lt"/>
                <a:ea typeface="+mn-ea"/>
                <a:cs typeface="+mn-cs"/>
              </a:rPr>
              <a:t>los costes descontados de </a:t>
            </a:r>
            <a:r>
              <a:rPr lang="en-GB" sz="1200" kern="1200" baseline="0" dirty="0">
                <a:solidFill>
                  <a:schemeClr val="tx1"/>
                </a:solidFill>
                <a:effectLst/>
                <a:latin typeface="+mn-lt"/>
                <a:ea typeface="+mn-ea"/>
                <a:cs typeface="+mn-cs"/>
              </a:rPr>
              <a:t>cada </a:t>
            </a:r>
            <a:r>
              <a:rPr lang="en-GB" dirty="0"/>
              <a:t>año</a:t>
            </a:r>
            <a:r>
              <a:rPr lang="en-GB" sz="1200" kern="1200" dirty="0">
                <a:solidFill>
                  <a:schemeClr val="tx1"/>
                </a:solidFill>
                <a:effectLst/>
                <a:latin typeface="+mn-lt"/>
                <a:ea typeface="+mn-ea"/>
                <a:cs typeface="+mn-cs"/>
              </a:rPr>
              <a:t>. Esto se resume hasta el año 15</a:t>
            </a:r>
            <a:r>
              <a:rPr lang="en-GB" dirty="0"/>
              <a:t>, que </a:t>
            </a:r>
            <a:r>
              <a:rPr lang="en-GB" sz="1200" kern="1200" dirty="0">
                <a:solidFill>
                  <a:schemeClr val="tx1"/>
                </a:solidFill>
                <a:effectLst/>
                <a:latin typeface="+mn-lt"/>
                <a:ea typeface="+mn-ea"/>
                <a:cs typeface="+mn-cs"/>
              </a:rPr>
              <a:t>era la </a:t>
            </a:r>
            <a:r>
              <a:rPr lang="en-GB" dirty="0"/>
              <a:t>vida útil del proyecto. A continuación, </a:t>
            </a:r>
            <a:r>
              <a:rPr lang="en-GB" sz="1200" kern="1200" baseline="0" dirty="0">
                <a:solidFill>
                  <a:schemeClr val="tx1"/>
                </a:solidFill>
                <a:effectLst/>
                <a:latin typeface="+mn-lt"/>
                <a:ea typeface="+mn-ea"/>
                <a:cs typeface="+mn-cs"/>
              </a:rPr>
              <a:t>añadimos el coste de </a:t>
            </a:r>
            <a:r>
              <a:rPr lang="en-GB" sz="1200" kern="1200" dirty="0">
                <a:solidFill>
                  <a:schemeClr val="tx1"/>
                </a:solidFill>
                <a:effectLst/>
                <a:latin typeface="+mn-lt"/>
                <a:ea typeface="+mn-ea"/>
                <a:cs typeface="+mn-cs"/>
              </a:rPr>
              <a:t>recuperación, que también se descuenta</a:t>
            </a:r>
            <a:r>
              <a:rPr lang="en-GB" dirty="0"/>
              <a:t>. </a:t>
            </a:r>
            <a:endParaRPr lang="en-GB" sz="1200" kern="1200" baseline="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baseline="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Dividimos todos los </a:t>
            </a:r>
            <a:r>
              <a:rPr lang="en-GB" sz="1200" kern="1200" baseline="0" dirty="0">
                <a:solidFill>
                  <a:schemeClr val="tx1"/>
                </a:solidFill>
                <a:effectLst/>
                <a:latin typeface="+mn-lt"/>
                <a:ea typeface="+mn-ea"/>
                <a:cs typeface="+mn-cs"/>
              </a:rPr>
              <a:t>costes </a:t>
            </a:r>
            <a:r>
              <a:rPr lang="en-GB" sz="1200" kern="1200" dirty="0">
                <a:solidFill>
                  <a:schemeClr val="tx1"/>
                </a:solidFill>
                <a:effectLst/>
                <a:latin typeface="+mn-lt"/>
                <a:ea typeface="+mn-ea"/>
                <a:cs typeface="+mn-cs"/>
              </a:rPr>
              <a:t>entre la generación de electricidad descontada resumida hasta el año 15. Cuando tomamos todos estos costes descontados y los dividimos por toda la generación descontada, obtenemos el coste nivelado de la electricidad. En este caso tenemos 0,528 dólares por </a:t>
            </a:r>
            <a:r>
              <a:rPr lang="en-GB" dirty="0"/>
              <a:t>kilovatio hora</a:t>
            </a:r>
            <a:r>
              <a:rPr lang="en-GB" sz="1200" kern="1200" dirty="0">
                <a:solidFill>
                  <a:schemeClr val="tx1"/>
                </a:solidFill>
                <a:effectLst/>
                <a:latin typeface="+mn-lt"/>
                <a:ea typeface="+mn-ea"/>
                <a:cs typeface="+mn-cs"/>
              </a:rPr>
              <a:t>. Ese es el coste de la electricidad para que este sistema alcance el punto de equilibrio a lo largo de la vida del proyecto.</a:t>
            </a:r>
            <a:endParaRPr dirty="0"/>
          </a:p>
        </p:txBody>
      </p:sp>
      <p:sp>
        <p:nvSpPr>
          <p:cNvPr id="384" name="Google Shape;384;p2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69669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doi.org/10.5281/zenodo.4574031" TargetMode="External"/><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hyperlink" Target="https://github.com/OnSSET/teaching_kit/courses/module_3/Lecture%20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eosweb.larc.nasa.gov/" TargetMode="External"/><Relationship Id="rId5" Type="http://schemas.openxmlformats.org/officeDocument/2006/relationships/image" Target="../media/image21.jp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endev-indonesia.info/" TargetMode="External"/><Relationship Id="rId5" Type="http://schemas.openxmlformats.org/officeDocument/2006/relationships/image" Target="../media/image23.jp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OnSSET/teaching_kit/courses/module_3/Lecture%206/" TargetMode="External"/><Relationship Id="rId2" Type="http://schemas.openxmlformats.org/officeDocument/2006/relationships/hyperlink" Target="https://doi.org/10.3390/en12071395"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creativecommons.org/licenses/by/4.0/" TargetMode="External"/><Relationship Id="rId5" Type="http://schemas.openxmlformats.org/officeDocument/2006/relationships/hyperlink" Target="https://doi.org/10.3390/en12071395" TargetMode="External"/><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creativecommons.org/licenses/by/3.0/"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doi.org/10.1088/1748-9326/aa7b29" TargetMode="External"/><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creativecommons.org/licenses/by/4.0/legalcode"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hyperlink" Target="https://doi.org/10.5281/zenodo.4574031" TargetMode="External"/><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en12071395"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doi.org/10.1088/1748-9326/6/3/034002" TargetMode="External"/><Relationship Id="rId4" Type="http://schemas.openxmlformats.org/officeDocument/2006/relationships/hyperlink" Target="https://github.com/OnSSET/teaching_kit/courses/module_3/Lecture%206/"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30.jpg"/><Relationship Id="rId1" Type="http://schemas.openxmlformats.org/officeDocument/2006/relationships/slideLayout" Target="../slideLayouts/slideLayout9.xml"/><Relationship Id="rId4" Type="http://schemas.openxmlformats.org/officeDocument/2006/relationships/hyperlink" Target="https://www.open.edu/openlearncreate/mod/quiz/view.php?id=173699"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onsset.github.io/teaching_kit/courses/module_3/Lecture%20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52955B6B-7887-5F4B-9022-6D25FEF409B8}"/>
              </a:ext>
            </a:extLst>
          </p:cNvPr>
          <p:cNvPicPr>
            <a:picLocks noChangeAspect="1"/>
          </p:cNvPicPr>
          <p:nvPr/>
        </p:nvPicPr>
        <p:blipFill>
          <a:blip r:embed="rId5"/>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EF366F99-F37F-CA45-AE52-19E84E8BEC10}"/>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Versión 1.0</a:t>
            </a:r>
            <a:endParaRPr lang="en-US" b="1" dirty="0">
              <a:solidFill>
                <a:schemeClr val="bg1"/>
              </a:solidFill>
              <a:latin typeface="Open Sans"/>
              <a:cs typeface="Calibri"/>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97230" y="3503950"/>
            <a:ext cx="3794648" cy="646331"/>
          </a:xfrm>
          <a:prstGeom prst="rect">
            <a:avLst/>
          </a:prstGeom>
          <a:noFill/>
        </p:spPr>
        <p:txBody>
          <a:bodyPr wrap="square" lIns="91440" tIns="45720" rIns="91440" bIns="45720" rtlCol="0" anchor="ctr">
            <a:spAutoFit/>
          </a:bodyPr>
          <a:lstStyle/>
          <a:p>
            <a:r>
              <a:rPr lang="en-ZA" b="1" dirty="0">
                <a:latin typeface="Arial" panose="020B0604020202020204" pitchFamily="34" charset="0"/>
                <a:ea typeface="Open Sans ExtraBold" panose="020B0606030504020204" pitchFamily="34" charset="0"/>
                <a:cs typeface="Arial" panose="020B0604020202020204" pitchFamily="34" charset="0"/>
              </a:rPr>
              <a:t>OnSSET/Global </a:t>
            </a:r>
            <a:br>
              <a:rPr lang="en-ZA" b="1" dirty="0">
                <a:latin typeface="Arial" panose="020B0604020202020204" pitchFamily="34" charset="0"/>
                <a:ea typeface="Open Sans ExtraBold" panose="020B0606030504020204" pitchFamily="34" charset="0"/>
                <a:cs typeface="Arial" panose="020B0604020202020204" pitchFamily="34" charset="0"/>
              </a:rPr>
            </a:br>
            <a:r>
              <a:rPr lang="en-ZA" b="1" dirty="0">
                <a:latin typeface="Arial" panose="020B0604020202020204" pitchFamily="34" charset="0"/>
                <a:ea typeface="Open Sans ExtraBold" panose="020B0606030504020204" pitchFamily="34" charset="0"/>
                <a:cs typeface="Arial" panose="020B0604020202020204" pitchFamily="34" charset="0"/>
              </a:rPr>
              <a:t>Plataforma de Electrificación</a:t>
            </a:r>
            <a:endParaRPr lang="en-US" b="1" dirty="0">
              <a:latin typeface="Arial" panose="020B0604020202020204" pitchFamily="34" charset="0"/>
              <a:ea typeface="Open Sans ExtraBold" panose="020B0606030504020204" pitchFamily="34" charset="0"/>
              <a:cs typeface="Arial" panose="020B0604020202020204" pitchFamily="34" charset="0"/>
            </a:endParaRPr>
          </a:p>
        </p:txBody>
      </p:sp>
      <p:sp>
        <p:nvSpPr>
          <p:cNvPr id="7" name="Title 6"/>
          <p:cNvSpPr>
            <a:spLocks noGrp="1"/>
          </p:cNvSpPr>
          <p:nvPr>
            <p:ph type="title"/>
          </p:nvPr>
        </p:nvSpPr>
        <p:spPr>
          <a:xfrm>
            <a:off x="747853" y="4511842"/>
            <a:ext cx="6527682" cy="1605949"/>
          </a:xfrm>
        </p:spPr>
        <p:txBody>
          <a:bodyPr>
            <a:normAutofit fontScale="90000"/>
          </a:bodyPr>
          <a:lstStyle/>
          <a:p>
            <a:r>
              <a:rPr lang="en-GB" dirty="0">
                <a:solidFill>
                  <a:schemeClr val="bg1"/>
                </a:solidFill>
                <a:latin typeface="Arial" panose="020B0604020202020204" pitchFamily="34" charset="0"/>
                <a:cs typeface="Arial" panose="020B0604020202020204" pitchFamily="34" charset="0"/>
              </a:rPr>
              <a:t>CONFERENCIA 8</a:t>
            </a:r>
            <a:br>
              <a:rPr lang="en-GB"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MODELIZACIÓN ENERGÉTICA AVANZADA EN ONSSET</a:t>
            </a:r>
            <a:endParaRPr lang="en-GB"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83FF0B7A-5C1C-9341-938B-6D05993B19A8}"/>
              </a:ext>
            </a:extLst>
          </p:cNvPr>
          <p:cNvSpPr/>
          <p:nvPr/>
        </p:nvSpPr>
        <p:spPr>
          <a:xfrm>
            <a:off x="7243028" y="476568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mp3" descr="Track1_Lecture8_Slide1.mp3">
            <a:hlinkClick r:id="" action="ppaction://media"/>
            <a:extLst>
              <a:ext uri="{FF2B5EF4-FFF2-40B4-BE49-F238E27FC236}">
                <a16:creationId xmlns:a16="http://schemas.microsoft.com/office/drawing/2014/main" id="{66F0C7C7-1890-2C40-A4F8-5E6AE751A4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5535" y="4837051"/>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3"/>
          <p:cNvSpPr/>
          <p:nvPr/>
        </p:nvSpPr>
        <p:spPr>
          <a:xfrm>
            <a:off x="7005996" y="1454512"/>
            <a:ext cx="4346400" cy="14679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89" name="Google Shape;389;p23"/>
          <p:cNvSpPr/>
          <p:nvPr/>
        </p:nvSpPr>
        <p:spPr>
          <a:xfrm>
            <a:off x="7101533" y="1169415"/>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90" name="Google Shape;390;p23"/>
          <p:cNvSpPr/>
          <p:nvPr/>
        </p:nvSpPr>
        <p:spPr>
          <a:xfrm>
            <a:off x="8395576" y="1620319"/>
            <a:ext cx="696000" cy="4641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pic>
        <p:nvPicPr>
          <p:cNvPr id="391" name="Google Shape;391;p23"/>
          <p:cNvPicPr preferRelativeResize="0"/>
          <p:nvPr/>
        </p:nvPicPr>
        <p:blipFill>
          <a:blip r:embed="rId6">
            <a:alphaModFix/>
          </a:blip>
          <a:stretch>
            <a:fillRect/>
          </a:stretch>
        </p:blipFill>
        <p:spPr>
          <a:xfrm>
            <a:off x="107430" y="3488861"/>
            <a:ext cx="11591925" cy="1781175"/>
          </a:xfrm>
          <a:prstGeom prst="rect">
            <a:avLst/>
          </a:prstGeom>
          <a:noFill/>
          <a:ln>
            <a:noFill/>
          </a:ln>
        </p:spPr>
      </p:pic>
      <p:sp>
        <p:nvSpPr>
          <p:cNvPr id="10" name="Google Shape;313;p17"/>
          <p:cNvSpPr txBox="1">
            <a:spLocks/>
          </p:cNvSpPr>
          <p:nvPr/>
        </p:nvSpPr>
        <p:spPr>
          <a:xfrm>
            <a:off x="756152" y="978453"/>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Ejemplo de LCOE </a:t>
            </a:r>
            <a:r>
              <a:rPr lang="en-SE" sz="2000" b="1" dirty="0">
                <a:solidFill>
                  <a:schemeClr val="accent5">
                    <a:lumMod val="60000"/>
                    <a:lumOff val="40000"/>
                  </a:schemeClr>
                </a:solidFill>
              </a:rPr>
              <a:t>- </a:t>
            </a:r>
            <a:r>
              <a:rPr lang="en-GB" sz="2000" b="1" dirty="0">
                <a:solidFill>
                  <a:schemeClr val="accent5">
                    <a:lumMod val="60000"/>
                    <a:lumOff val="40000"/>
                  </a:schemeClr>
                </a:solidFill>
              </a:rPr>
              <a:t>Coste final</a:t>
            </a:r>
          </a:p>
        </p:txBody>
      </p:sp>
      <p:sp>
        <p:nvSpPr>
          <p:cNvPr id="11" name="Google Shape;298;p15"/>
          <p:cNvSpPr txBox="1">
            <a:spLocks/>
          </p:cNvSpPr>
          <p:nvPr/>
        </p:nvSpPr>
        <p:spPr>
          <a:xfrm>
            <a:off x="758687" y="-327589"/>
            <a:ext cx="6166392"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Teoría avanzada III </a:t>
            </a:r>
            <a:endParaRPr lang="en-GB" dirty="0">
              <a:solidFill>
                <a:srgbClr val="17375E"/>
              </a:solidFill>
            </a:endParaRPr>
          </a:p>
        </p:txBody>
      </p:sp>
      <p:sp>
        <p:nvSpPr>
          <p:cNvPr id="12" name="Oval 11">
            <a:extLst>
              <a:ext uri="{FF2B5EF4-FFF2-40B4-BE49-F238E27FC236}">
                <a16:creationId xmlns:a16="http://schemas.microsoft.com/office/drawing/2014/main" id="{BA52C526-77B8-864B-BB97-87F083C0AD19}"/>
              </a:ext>
            </a:extLst>
          </p:cNvPr>
          <p:cNvSpPr/>
          <p:nvPr/>
        </p:nvSpPr>
        <p:spPr>
          <a:xfrm>
            <a:off x="10396866" y="96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10.mp3" descr="Track1_Lecture8_Slide10.mp3">
            <a:hlinkClick r:id="" action="ppaction://media"/>
            <a:extLst>
              <a:ext uri="{FF2B5EF4-FFF2-40B4-BE49-F238E27FC236}">
                <a16:creationId xmlns:a16="http://schemas.microsoft.com/office/drawing/2014/main" id="{8E0492F6-08DE-3944-BC33-E2B28BF483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58952" y="167593"/>
            <a:ext cx="812800" cy="812800"/>
          </a:xfrm>
          <a:prstGeom prst="rect">
            <a:avLst/>
          </a:prstGeom>
        </p:spPr>
      </p:pic>
    </p:spTree>
    <p:extLst>
      <p:ext uri="{BB962C8B-B14F-4D97-AF65-F5344CB8AC3E}">
        <p14:creationId xmlns:p14="http://schemas.microsoft.com/office/powerpoint/2010/main" val="36246980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8" name="Google Shape;398;p24"/>
          <p:cNvSpPr/>
          <p:nvPr/>
        </p:nvSpPr>
        <p:spPr>
          <a:xfrm>
            <a:off x="6905543" y="1340541"/>
            <a:ext cx="4464300" cy="2166900"/>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99" name="Google Shape;399;p24"/>
          <p:cNvSpPr/>
          <p:nvPr/>
        </p:nvSpPr>
        <p:spPr>
          <a:xfrm>
            <a:off x="177413" y="3699155"/>
            <a:ext cx="7861200" cy="1784400"/>
          </a:xfrm>
          <a:prstGeom prst="rect">
            <a:avLst/>
          </a:prstGeom>
          <a:blipFill rotWithShape="1">
            <a:blip r:embed="rId5">
              <a:alphaModFix/>
            </a:blip>
            <a:stretch>
              <a:fillRect r="-263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400" name="Google Shape;400;p24"/>
          <p:cNvSpPr txBox="1"/>
          <p:nvPr/>
        </p:nvSpPr>
        <p:spPr>
          <a:xfrm>
            <a:off x="781351" y="1489899"/>
            <a:ext cx="4505107" cy="12926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0" i="0" u="none" strike="noStrike" cap="none" dirty="0">
                <a:solidFill>
                  <a:schemeClr val="dk1"/>
                </a:solidFill>
                <a:latin typeface="Calibri"/>
                <a:ea typeface="Calibri"/>
                <a:cs typeface="Calibri"/>
                <a:sym typeface="Calibri"/>
              </a:rPr>
              <a:t>¿Qué ocurre si consideramos otro tipo de descuento?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GB" sz="2600" b="0" i="0" u="none" strike="noStrike" cap="none" dirty="0">
                <a:solidFill>
                  <a:schemeClr val="dk1"/>
                </a:solidFill>
                <a:latin typeface="Calibri"/>
                <a:ea typeface="Calibri"/>
                <a:cs typeface="Calibri"/>
                <a:sym typeface="Calibri"/>
              </a:rPr>
              <a:t>Ejemplo 5%: </a:t>
            </a:r>
            <a:endParaRPr sz="2600" b="0" i="0" u="none" strike="noStrike" cap="none" dirty="0">
              <a:solidFill>
                <a:schemeClr val="dk1"/>
              </a:solidFill>
              <a:latin typeface="Calibri"/>
              <a:ea typeface="Calibri"/>
              <a:cs typeface="Calibri"/>
              <a:sym typeface="Calibri"/>
            </a:endParaRPr>
          </a:p>
        </p:txBody>
      </p:sp>
      <p:sp>
        <p:nvSpPr>
          <p:cNvPr id="401" name="Google Shape;401;p24"/>
          <p:cNvSpPr txBox="1"/>
          <p:nvPr/>
        </p:nvSpPr>
        <p:spPr>
          <a:xfrm>
            <a:off x="7966867" y="4263802"/>
            <a:ext cx="3807600" cy="9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dirty="0">
                <a:solidFill>
                  <a:schemeClr val="dk1"/>
                </a:solidFill>
                <a:latin typeface="Cambria Math"/>
                <a:ea typeface="Cambria Math"/>
                <a:cs typeface="Cambria Math"/>
                <a:sym typeface="Cambria Math"/>
              </a:rPr>
              <a:t>0,385 USD/kWh</a:t>
            </a:r>
            <a:endParaRPr sz="4000" b="0" i="0" u="none" strike="noStrike" cap="none" dirty="0">
              <a:solidFill>
                <a:schemeClr val="dk1"/>
              </a:solidFill>
              <a:latin typeface="Cambria Math"/>
              <a:ea typeface="Cambria Math"/>
              <a:cs typeface="Cambria Math"/>
              <a:sym typeface="Cambria Math"/>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Calibri"/>
              <a:ea typeface="Calibri"/>
              <a:cs typeface="Calibri"/>
              <a:sym typeface="Calibri"/>
            </a:endParaRPr>
          </a:p>
        </p:txBody>
      </p:sp>
      <p:sp>
        <p:nvSpPr>
          <p:cNvPr id="402" name="Google Shape;402;p24"/>
          <p:cNvSpPr/>
          <p:nvPr/>
        </p:nvSpPr>
        <p:spPr>
          <a:xfrm>
            <a:off x="6951030" y="1759312"/>
            <a:ext cx="4346400" cy="14679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1" name="Google Shape;313;p17"/>
          <p:cNvSpPr txBox="1">
            <a:spLocks/>
          </p:cNvSpPr>
          <p:nvPr/>
        </p:nvSpPr>
        <p:spPr>
          <a:xfrm>
            <a:off x="854243" y="1056984"/>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Ejemplo de LCOE </a:t>
            </a:r>
            <a:r>
              <a:rPr lang="en-SE" sz="2000" b="1" dirty="0">
                <a:solidFill>
                  <a:schemeClr val="accent5">
                    <a:lumMod val="60000"/>
                    <a:lumOff val="40000"/>
                  </a:schemeClr>
                </a:solidFill>
              </a:rPr>
              <a:t>- </a:t>
            </a:r>
            <a:r>
              <a:rPr lang="en-GB" sz="2000" b="1" dirty="0">
                <a:solidFill>
                  <a:schemeClr val="accent5">
                    <a:lumMod val="60000"/>
                    <a:lumOff val="40000"/>
                  </a:schemeClr>
                </a:solidFill>
              </a:rPr>
              <a:t>Coste final</a:t>
            </a:r>
          </a:p>
        </p:txBody>
      </p:sp>
      <p:sp>
        <p:nvSpPr>
          <p:cNvPr id="12" name="Google Shape;298;p15"/>
          <p:cNvSpPr txBox="1">
            <a:spLocks/>
          </p:cNvSpPr>
          <p:nvPr/>
        </p:nvSpPr>
        <p:spPr>
          <a:xfrm>
            <a:off x="807743" y="-305542"/>
            <a:ext cx="6268278"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Teoría avanzada III </a:t>
            </a:r>
            <a:endParaRPr lang="en-GB" dirty="0">
              <a:solidFill>
                <a:srgbClr val="17375E"/>
              </a:solidFill>
            </a:endParaRPr>
          </a:p>
        </p:txBody>
      </p:sp>
      <p:sp>
        <p:nvSpPr>
          <p:cNvPr id="10" name="Oval 9">
            <a:extLst>
              <a:ext uri="{FF2B5EF4-FFF2-40B4-BE49-F238E27FC236}">
                <a16:creationId xmlns:a16="http://schemas.microsoft.com/office/drawing/2014/main" id="{38D9C9A3-9F15-5F48-8C9C-DBB06EC9B5D0}"/>
              </a:ext>
            </a:extLst>
          </p:cNvPr>
          <p:cNvSpPr/>
          <p:nvPr/>
        </p:nvSpPr>
        <p:spPr>
          <a:xfrm>
            <a:off x="9980415" y="1187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1.mp3" descr="Track1_Lecture8_Slide11.mp3">
            <a:hlinkClick r:id="" action="ppaction://media"/>
            <a:extLst>
              <a:ext uri="{FF2B5EF4-FFF2-40B4-BE49-F238E27FC236}">
                <a16:creationId xmlns:a16="http://schemas.microsoft.com/office/drawing/2014/main" id="{36183DAF-D604-1E4C-9483-AC3F5E4A76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51780" y="193112"/>
            <a:ext cx="812800" cy="812800"/>
          </a:xfrm>
          <a:prstGeom prst="rect">
            <a:avLst/>
          </a:prstGeom>
        </p:spPr>
      </p:pic>
      <p:sp>
        <p:nvSpPr>
          <p:cNvPr id="13" name="Rectangle 12">
            <a:extLst>
              <a:ext uri="{FF2B5EF4-FFF2-40B4-BE49-F238E27FC236}">
                <a16:creationId xmlns:a16="http://schemas.microsoft.com/office/drawing/2014/main" id="{4EDBCC75-B551-1C41-8A23-9667C36E9EF0}"/>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881743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6"/>
          <p:cNvSpPr/>
          <p:nvPr/>
        </p:nvSpPr>
        <p:spPr>
          <a:xfrm>
            <a:off x="1182757" y="2871593"/>
            <a:ext cx="10171043" cy="1076848"/>
          </a:xfrm>
          <a:prstGeom prst="rect">
            <a:avLst/>
          </a:prstGeom>
          <a:solidFill>
            <a:srgbClr val="8EB4E3"/>
          </a:solidFill>
          <a:ln w="9525" cap="flat" cmpd="sng">
            <a:solidFill>
              <a:srgbClr val="558E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7375E"/>
              </a:solidFill>
              <a:latin typeface="Calibri"/>
              <a:ea typeface="Calibri"/>
              <a:cs typeface="Calibri"/>
              <a:sym typeface="Calibri"/>
            </a:endParaRPr>
          </a:p>
        </p:txBody>
      </p:sp>
      <p:sp>
        <p:nvSpPr>
          <p:cNvPr id="416" name="Google Shape;416;p26"/>
          <p:cNvSpPr txBox="1"/>
          <p:nvPr/>
        </p:nvSpPr>
        <p:spPr>
          <a:xfrm>
            <a:off x="531169" y="3013542"/>
            <a:ext cx="10647004" cy="79295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17375E"/>
              </a:buClr>
              <a:buSzPts val="3600"/>
              <a:buFont typeface="Calibri"/>
              <a:buNone/>
            </a:pPr>
            <a:r>
              <a:rPr lang="en-GB" sz="3600" dirty="0">
                <a:solidFill>
                  <a:srgbClr val="17375E"/>
                </a:solidFill>
                <a:latin typeface="Calibri"/>
                <a:ea typeface="Calibri"/>
                <a:cs typeface="Calibri"/>
                <a:sym typeface="Calibri"/>
              </a:rPr>
              <a:t>Cálculos de LCOE</a:t>
            </a:r>
            <a:endParaRPr sz="3600" b="0" i="0" u="none" strike="noStrike" cap="none" dirty="0">
              <a:solidFill>
                <a:srgbClr val="17375E"/>
              </a:solidFill>
              <a:latin typeface="Calibri"/>
              <a:ea typeface="Calibri"/>
              <a:cs typeface="Calibri"/>
              <a:sym typeface="Calibri"/>
            </a:endParaRPr>
          </a:p>
        </p:txBody>
      </p:sp>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a:t>
            </a:r>
            <a:r>
              <a:rPr lang="sv-SE" sz="2000" b="1" dirty="0">
                <a:solidFill>
                  <a:schemeClr val="accent5">
                    <a:lumMod val="60000"/>
                    <a:lumOff val="40000"/>
                  </a:schemeClr>
                </a:solidFill>
              </a:rPr>
              <a:t>en OnSSET</a:t>
            </a:r>
            <a:endParaRPr lang="en-GB" sz="2000" b="1" dirty="0">
              <a:solidFill>
                <a:schemeClr val="accent5">
                  <a:lumMod val="60000"/>
                  <a:lumOff val="40000"/>
                </a:schemeClr>
              </a:solidFill>
            </a:endParaRPr>
          </a:p>
        </p:txBody>
      </p:sp>
      <p:sp>
        <p:nvSpPr>
          <p:cNvPr id="8"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Teoría avanzada III </a:t>
            </a:r>
            <a:endParaRPr lang="en-GB" dirty="0">
              <a:solidFill>
                <a:srgbClr val="17375E"/>
              </a:solidFill>
            </a:endParaRPr>
          </a:p>
        </p:txBody>
      </p:sp>
      <p:sp>
        <p:nvSpPr>
          <p:cNvPr id="9" name="Oval 8">
            <a:extLst>
              <a:ext uri="{FF2B5EF4-FFF2-40B4-BE49-F238E27FC236}">
                <a16:creationId xmlns:a16="http://schemas.microsoft.com/office/drawing/2014/main" id="{D3AE87E7-D403-304F-AE17-EADF8538AD11}"/>
              </a:ext>
            </a:extLst>
          </p:cNvPr>
          <p:cNvSpPr/>
          <p:nvPr/>
        </p:nvSpPr>
        <p:spPr>
          <a:xfrm>
            <a:off x="10082897" y="5858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2.mp3" descr="Track1_Lecture8_Slide12.mp3">
            <a:hlinkClick r:id="" action="ppaction://media"/>
            <a:extLst>
              <a:ext uri="{FF2B5EF4-FFF2-40B4-BE49-F238E27FC236}">
                <a16:creationId xmlns:a16="http://schemas.microsoft.com/office/drawing/2014/main" id="{F5392D60-5AEC-0F4F-B1B8-C053200F08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54262" y="643193"/>
            <a:ext cx="812800" cy="812800"/>
          </a:xfrm>
          <a:prstGeom prst="rect">
            <a:avLst/>
          </a:prstGeom>
        </p:spPr>
      </p:pic>
      <p:sp>
        <p:nvSpPr>
          <p:cNvPr id="10" name="Rectangle 9">
            <a:extLst>
              <a:ext uri="{FF2B5EF4-FFF2-40B4-BE49-F238E27FC236}">
                <a16:creationId xmlns:a16="http://schemas.microsoft.com/office/drawing/2014/main" id="{20E5FDF7-D184-9F47-846F-C21D98D12481}"/>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1474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4" name="Google Shape;424;p27"/>
          <p:cNvPicPr preferRelativeResize="0"/>
          <p:nvPr/>
        </p:nvPicPr>
        <p:blipFill rotWithShape="1">
          <a:blip r:embed="rId5">
            <a:alphaModFix/>
          </a:blip>
          <a:srcRect/>
          <a:stretch/>
        </p:blipFill>
        <p:spPr>
          <a:xfrm>
            <a:off x="1791255" y="1799599"/>
            <a:ext cx="7499346" cy="4380931"/>
          </a:xfrm>
          <a:prstGeom prst="rect">
            <a:avLst/>
          </a:prstGeom>
          <a:noFill/>
          <a:ln>
            <a:noFill/>
          </a:ln>
        </p:spPr>
      </p:pic>
      <p:sp>
        <p:nvSpPr>
          <p:cNvPr id="425" name="Google Shape;425;p27"/>
          <p:cNvSpPr txBox="1"/>
          <p:nvPr/>
        </p:nvSpPr>
        <p:spPr>
          <a:xfrm>
            <a:off x="9637840" y="2024486"/>
            <a:ext cx="1831917" cy="954067"/>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dirty="0">
                <a:solidFill>
                  <a:schemeClr val="dk1"/>
                </a:solidFill>
                <a:latin typeface="Calibri"/>
                <a:ea typeface="Calibri"/>
                <a:cs typeface="Calibri"/>
                <a:sym typeface="Calibri"/>
              </a:rPr>
              <a:t>Pico de carga</a:t>
            </a:r>
            <a:endParaRPr sz="2800" b="0" i="0" u="none" strike="noStrike" cap="none" dirty="0">
              <a:solidFill>
                <a:schemeClr val="dk1"/>
              </a:solidFill>
              <a:latin typeface="Calibri"/>
              <a:ea typeface="Calibri"/>
              <a:cs typeface="Calibri"/>
              <a:sym typeface="Calibri"/>
            </a:endParaRPr>
          </a:p>
        </p:txBody>
      </p:sp>
      <p:cxnSp>
        <p:nvCxnSpPr>
          <p:cNvPr id="426" name="Google Shape;426;p27"/>
          <p:cNvCxnSpPr>
            <a:cxnSpLocks/>
            <a:stCxn id="425" idx="1"/>
          </p:cNvCxnSpPr>
          <p:nvPr/>
        </p:nvCxnSpPr>
        <p:spPr>
          <a:xfrm flipH="1">
            <a:off x="7426840" y="2501520"/>
            <a:ext cx="2211000" cy="150877"/>
          </a:xfrm>
          <a:prstGeom prst="straightConnector1">
            <a:avLst/>
          </a:prstGeom>
          <a:noFill/>
          <a:ln w="28575" cap="flat" cmpd="sng">
            <a:solidFill>
              <a:srgbClr val="0C0C0C"/>
            </a:solidFill>
            <a:prstDash val="solid"/>
            <a:miter lim="800000"/>
            <a:headEnd type="none" w="sm" len="sm"/>
            <a:tailEnd type="stealth" w="med" len="med"/>
          </a:ln>
        </p:spPr>
      </p:cxnSp>
      <p:sp>
        <p:nvSpPr>
          <p:cNvPr id="8" name="Rectangle 7"/>
          <p:cNvSpPr/>
          <p:nvPr/>
        </p:nvSpPr>
        <p:spPr>
          <a:xfrm>
            <a:off x="2901399" y="6144851"/>
            <a:ext cx="1834156" cy="246221"/>
          </a:xfrm>
          <a:prstGeom prst="rect">
            <a:avLst/>
          </a:prstGeom>
        </p:spPr>
        <p:txBody>
          <a:bodyPr wrap="none">
            <a:spAutoFit/>
          </a:bodyPr>
          <a:lstStyle/>
          <a:p>
            <a:r>
              <a:rPr lang="sv-SE" sz="1000" b="1" dirty="0">
                <a:solidFill>
                  <a:srgbClr val="1D1C1D"/>
                </a:solidFill>
                <a:latin typeface="Slack-Lato"/>
              </a:rPr>
              <a:t>Fuente:</a:t>
            </a:r>
            <a:r>
              <a:rPr lang="sv-SE" sz="1000" dirty="0">
                <a:solidFill>
                  <a:srgbClr val="1D1C1D"/>
                </a:solidFill>
                <a:latin typeface="Slack-Lato"/>
              </a:rPr>
              <a:t> Sahlberg et al. 2021</a:t>
            </a:r>
            <a:endParaRPr lang="en-GB" sz="1000" dirty="0"/>
          </a:p>
        </p:txBody>
      </p:sp>
      <p:sp>
        <p:nvSpPr>
          <p:cNvPr id="10" name="Google Shape;313;p17"/>
          <p:cNvSpPr txBox="1">
            <a:spLocks/>
          </p:cNvSpPr>
          <p:nvPr/>
        </p:nvSpPr>
        <p:spPr>
          <a:xfrm>
            <a:off x="838200" y="1307758"/>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sv-SE" sz="2000" b="1" dirty="0">
                <a:solidFill>
                  <a:schemeClr val="accent5">
                    <a:lumMod val="60000"/>
                    <a:lumOff val="40000"/>
                  </a:schemeClr>
                </a:solidFill>
              </a:rPr>
              <a:t>Curvas de carga </a:t>
            </a:r>
            <a:endParaRPr lang="en-GB" sz="2000" b="1" dirty="0">
              <a:solidFill>
                <a:schemeClr val="accent5">
                  <a:lumMod val="60000"/>
                  <a:lumOff val="40000"/>
                </a:schemeClr>
              </a:solidFill>
            </a:endParaRPr>
          </a:p>
        </p:txBody>
      </p:sp>
      <p:sp>
        <p:nvSpPr>
          <p:cNvPr id="11" name="Google Shape;298;p15"/>
          <p:cNvSpPr txBox="1">
            <a:spLocks/>
          </p:cNvSpPr>
          <p:nvPr/>
        </p:nvSpPr>
        <p:spPr>
          <a:xfrm>
            <a:off x="838200" y="-37113"/>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Teoría avanzada III </a:t>
            </a:r>
            <a:endParaRPr lang="en-GB" dirty="0">
              <a:solidFill>
                <a:srgbClr val="17375E"/>
              </a:solidFill>
            </a:endParaRPr>
          </a:p>
        </p:txBody>
      </p:sp>
      <p:sp>
        <p:nvSpPr>
          <p:cNvPr id="13" name="TextBox 2"/>
          <p:cNvSpPr txBox="1"/>
          <p:nvPr/>
        </p:nvSpPr>
        <p:spPr>
          <a:xfrm>
            <a:off x="5169833" y="6134414"/>
            <a:ext cx="460033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425;p27">
            <a:extLst>
              <a:ext uri="{FF2B5EF4-FFF2-40B4-BE49-F238E27FC236}">
                <a16:creationId xmlns:a16="http://schemas.microsoft.com/office/drawing/2014/main" id="{EA704605-0E44-4A84-90D6-CDD0BEA3B99A}"/>
              </a:ext>
            </a:extLst>
          </p:cNvPr>
          <p:cNvSpPr txBox="1"/>
          <p:nvPr/>
        </p:nvSpPr>
        <p:spPr>
          <a:xfrm>
            <a:off x="9482049" y="4106931"/>
            <a:ext cx="2108041" cy="954067"/>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lgn="ctr">
              <a:buClr>
                <a:srgbClr val="000000"/>
              </a:buClr>
              <a:buSzPts val="2800"/>
            </a:pPr>
            <a:r>
              <a:rPr lang="en-GB" sz="2800" dirty="0">
                <a:solidFill>
                  <a:schemeClr val="dk1"/>
                </a:solidFill>
                <a:latin typeface="Calibri"/>
                <a:ea typeface="Calibri"/>
                <a:cs typeface="Calibri"/>
                <a:sym typeface="Calibri"/>
              </a:rPr>
              <a:t>Carga base = carga media</a:t>
            </a:r>
            <a:endParaRPr sz="2800" b="0" i="0" u="none" strike="noStrike" cap="none" dirty="0">
              <a:solidFill>
                <a:schemeClr val="dk1"/>
              </a:solidFill>
              <a:latin typeface="Calibri"/>
              <a:ea typeface="Calibri"/>
              <a:cs typeface="Calibri"/>
              <a:sym typeface="Calibri"/>
            </a:endParaRPr>
          </a:p>
        </p:txBody>
      </p:sp>
      <p:sp>
        <p:nvSpPr>
          <p:cNvPr id="12" name="Oval 11">
            <a:extLst>
              <a:ext uri="{FF2B5EF4-FFF2-40B4-BE49-F238E27FC236}">
                <a16:creationId xmlns:a16="http://schemas.microsoft.com/office/drawing/2014/main" id="{70CAC8BB-24DA-3042-AD41-28D879DF1678}"/>
              </a:ext>
            </a:extLst>
          </p:cNvPr>
          <p:cNvSpPr/>
          <p:nvPr/>
        </p:nvSpPr>
        <p:spPr>
          <a:xfrm>
            <a:off x="10172349" y="2999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3.mp3" descr="Track1_Lecture8_Slide13.mp3">
            <a:hlinkClick r:id="" action="ppaction://media"/>
            <a:extLst>
              <a:ext uri="{FF2B5EF4-FFF2-40B4-BE49-F238E27FC236}">
                <a16:creationId xmlns:a16="http://schemas.microsoft.com/office/drawing/2014/main" id="{648C1063-6C20-B44D-8698-5337626CFC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43714" y="348699"/>
            <a:ext cx="812800" cy="812800"/>
          </a:xfrm>
          <a:prstGeom prst="rect">
            <a:avLst/>
          </a:prstGeom>
        </p:spPr>
      </p:pic>
      <p:sp>
        <p:nvSpPr>
          <p:cNvPr id="14" name="Rectangle 13">
            <a:extLst>
              <a:ext uri="{FF2B5EF4-FFF2-40B4-BE49-F238E27FC236}">
                <a16:creationId xmlns:a16="http://schemas.microsoft.com/office/drawing/2014/main" id="{B6D6F88E-C5BD-7142-8FE7-0A0651166164}"/>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92472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Conferencia 8.2 Referencias</a:t>
            </a:r>
          </a:p>
        </p:txBody>
      </p:sp>
      <p:sp>
        <p:nvSpPr>
          <p:cNvPr id="5" name="Rectangle 4"/>
          <p:cNvSpPr/>
          <p:nvPr/>
        </p:nvSpPr>
        <p:spPr>
          <a:xfrm>
            <a:off x="838200" y="1690688"/>
            <a:ext cx="4118811" cy="2308324"/>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e_3/Lecture%206/ (consultado el 18.2.21).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2666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3" name="Google Shape;433;p28"/>
          <p:cNvPicPr preferRelativeResize="0"/>
          <p:nvPr/>
        </p:nvPicPr>
        <p:blipFill>
          <a:blip r:embed="rId5">
            <a:alphaModFix/>
          </a:blip>
          <a:stretch>
            <a:fillRect/>
          </a:stretch>
        </p:blipFill>
        <p:spPr>
          <a:xfrm>
            <a:off x="600075" y="1944897"/>
            <a:ext cx="10753725" cy="4298308"/>
          </a:xfrm>
          <a:prstGeom prst="rect">
            <a:avLst/>
          </a:prstGeom>
          <a:noFill/>
          <a:ln>
            <a:noFill/>
          </a:ln>
        </p:spPr>
      </p:pic>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Evaluación de la carga eléctrica</a:t>
            </a:r>
          </a:p>
        </p:txBody>
      </p:sp>
      <p:sp>
        <p:nvSpPr>
          <p:cNvPr id="8"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Teoría avanzada IV</a:t>
            </a:r>
            <a:endParaRPr lang="en-GB" dirty="0">
              <a:solidFill>
                <a:srgbClr val="17375E"/>
              </a:solidFill>
            </a:endParaRPr>
          </a:p>
        </p:txBody>
      </p:sp>
      <p:sp>
        <p:nvSpPr>
          <p:cNvPr id="6" name="Oval 5">
            <a:extLst>
              <a:ext uri="{FF2B5EF4-FFF2-40B4-BE49-F238E27FC236}">
                <a16:creationId xmlns:a16="http://schemas.microsoft.com/office/drawing/2014/main" id="{6399EE92-A0BC-804A-BB76-726A428ADA54}"/>
              </a:ext>
            </a:extLst>
          </p:cNvPr>
          <p:cNvSpPr/>
          <p:nvPr/>
        </p:nvSpPr>
        <p:spPr>
          <a:xfrm>
            <a:off x="10231984" y="4949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5.mp3" descr="Track1_Lecture8_Slide15.mp3">
            <a:hlinkClick r:id="" action="ppaction://media"/>
            <a:extLst>
              <a:ext uri="{FF2B5EF4-FFF2-40B4-BE49-F238E27FC236}">
                <a16:creationId xmlns:a16="http://schemas.microsoft.com/office/drawing/2014/main" id="{AF2D9C71-CA27-184B-8A8E-223C7A4432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3349" y="566300"/>
            <a:ext cx="812800" cy="812800"/>
          </a:xfrm>
          <a:prstGeom prst="rect">
            <a:avLst/>
          </a:prstGeom>
        </p:spPr>
      </p:pic>
      <p:sp>
        <p:nvSpPr>
          <p:cNvPr id="9" name="Rectangle 8">
            <a:extLst>
              <a:ext uri="{FF2B5EF4-FFF2-40B4-BE49-F238E27FC236}">
                <a16:creationId xmlns:a16="http://schemas.microsoft.com/office/drawing/2014/main" id="{9C84A446-CBFF-714F-A75E-E5B5D7A583C9}"/>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13396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6" name="Google Shape;313;p17"/>
          <p:cNvSpPr txBox="1">
            <a:spLocks/>
          </p:cNvSpPr>
          <p:nvPr/>
        </p:nvSpPr>
        <p:spPr>
          <a:xfrm>
            <a:off x="758597" y="1268491"/>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Dimensionamiento del sistema de generación de energía y coste de funcionamiento</a:t>
            </a:r>
            <a:endParaRPr lang="en-GB" sz="2000" b="1" dirty="0">
              <a:solidFill>
                <a:schemeClr val="accent5">
                  <a:lumMod val="60000"/>
                  <a:lumOff val="40000"/>
                </a:schemeClr>
              </a:solidFill>
            </a:endParaRPr>
          </a:p>
        </p:txBody>
      </p:sp>
      <p:sp>
        <p:nvSpPr>
          <p:cNvPr id="7" name="Google Shape;298;p15"/>
          <p:cNvSpPr txBox="1">
            <a:spLocks/>
          </p:cNvSpPr>
          <p:nvPr/>
        </p:nvSpPr>
        <p:spPr>
          <a:xfrm>
            <a:off x="758597" y="-150503"/>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Teoría avanzada IV</a:t>
            </a:r>
            <a:endParaRPr lang="en-GB" dirty="0">
              <a:solidFill>
                <a:srgbClr val="17375E"/>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43" y="1815855"/>
            <a:ext cx="9773653" cy="4328996"/>
          </a:xfrm>
          <a:prstGeom prst="rect">
            <a:avLst/>
          </a:prstGeom>
        </p:spPr>
      </p:pic>
      <p:sp>
        <p:nvSpPr>
          <p:cNvPr id="9" name="Oval 8">
            <a:extLst>
              <a:ext uri="{FF2B5EF4-FFF2-40B4-BE49-F238E27FC236}">
                <a16:creationId xmlns:a16="http://schemas.microsoft.com/office/drawing/2014/main" id="{F6C8FE5C-23D6-4E46-ACAA-03658C4AEE1C}"/>
              </a:ext>
            </a:extLst>
          </p:cNvPr>
          <p:cNvSpPr/>
          <p:nvPr/>
        </p:nvSpPr>
        <p:spPr>
          <a:xfrm>
            <a:off x="10318667" y="31296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6.mp3" descr="Track1_Lecture8_Slide16.mp3">
            <a:hlinkClick r:id="" action="ppaction://media"/>
            <a:extLst>
              <a:ext uri="{FF2B5EF4-FFF2-40B4-BE49-F238E27FC236}">
                <a16:creationId xmlns:a16="http://schemas.microsoft.com/office/drawing/2014/main" id="{4D0B4A51-219D-AE49-8134-15CE6CEF0D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0032" y="384326"/>
            <a:ext cx="812800" cy="812800"/>
          </a:xfrm>
          <a:prstGeom prst="rect">
            <a:avLst/>
          </a:prstGeom>
        </p:spPr>
      </p:pic>
      <p:sp>
        <p:nvSpPr>
          <p:cNvPr id="10" name="Rectangle 9">
            <a:extLst>
              <a:ext uri="{FF2B5EF4-FFF2-40B4-BE49-F238E27FC236}">
                <a16:creationId xmlns:a16="http://schemas.microsoft.com/office/drawing/2014/main" id="{C796C296-F188-F345-AAFB-205C2C74ADC3}"/>
              </a:ext>
            </a:extLst>
          </p:cNvPr>
          <p:cNvSpPr/>
          <p:nvPr/>
        </p:nvSpPr>
        <p:spPr>
          <a:xfrm>
            <a:off x="807743" y="6028064"/>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24844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7" name="Google Shape;447;p30"/>
          <p:cNvPicPr preferRelativeResize="0"/>
          <p:nvPr/>
        </p:nvPicPr>
        <p:blipFill rotWithShape="1">
          <a:blip r:embed="rId5">
            <a:alphaModFix/>
          </a:blip>
          <a:srcRect l="3412" t="4018" r="1691" b="15075"/>
          <a:stretch/>
        </p:blipFill>
        <p:spPr>
          <a:xfrm>
            <a:off x="4044860" y="1209173"/>
            <a:ext cx="7539762" cy="5004479"/>
          </a:xfrm>
          <a:prstGeom prst="rect">
            <a:avLst/>
          </a:prstGeom>
          <a:noFill/>
          <a:ln>
            <a:noFill/>
          </a:ln>
        </p:spPr>
      </p:pic>
      <p:sp>
        <p:nvSpPr>
          <p:cNvPr id="449" name="Google Shape;449;p30"/>
          <p:cNvSpPr txBox="1"/>
          <p:nvPr/>
        </p:nvSpPr>
        <p:spPr>
          <a:xfrm>
            <a:off x="5337314" y="6054800"/>
            <a:ext cx="584897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000" b="1"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Fuente de la imagen: </a:t>
            </a:r>
            <a:r>
              <a:rPr lang="en-GB" sz="1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Centro de Investigación Científica Atmosférica de Langley, </a:t>
            </a:r>
            <a:r>
              <a:rPr lang="en-GB" sz="1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rPr>
              <a:t>imagen</a:t>
            </a:r>
            <a:endParaRPr sz="10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450" name="Google Shape;450;p30"/>
          <p:cNvPicPr preferRelativeResize="0"/>
          <p:nvPr/>
        </p:nvPicPr>
        <p:blipFill>
          <a:blip r:embed="rId7">
            <a:alphaModFix/>
          </a:blip>
          <a:stretch>
            <a:fillRect/>
          </a:stretch>
        </p:blipFill>
        <p:spPr>
          <a:xfrm>
            <a:off x="876686" y="1869947"/>
            <a:ext cx="4234734" cy="3643117"/>
          </a:xfrm>
          <a:prstGeom prst="rect">
            <a:avLst/>
          </a:prstGeom>
          <a:noFill/>
          <a:ln>
            <a:noFill/>
          </a:ln>
        </p:spPr>
      </p:pic>
      <p:sp>
        <p:nvSpPr>
          <p:cNvPr id="11" name="Google Shape;313;p17"/>
          <p:cNvSpPr txBox="1">
            <a:spLocks/>
          </p:cNvSpPr>
          <p:nvPr/>
        </p:nvSpPr>
        <p:spPr>
          <a:xfrm>
            <a:off x="807743" y="1050748"/>
            <a:ext cx="7799544" cy="660774"/>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Cálculo del LCOE de las tecnologías solares autónomas </a:t>
            </a:r>
            <a:br>
              <a:rPr lang="en-US" sz="2000" b="1" dirty="0">
                <a:solidFill>
                  <a:schemeClr val="accent5">
                    <a:lumMod val="60000"/>
                    <a:lumOff val="40000"/>
                  </a:schemeClr>
                </a:solidFill>
              </a:rPr>
            </a:br>
            <a:r>
              <a:rPr lang="en-US" sz="2000" b="1" dirty="0">
                <a:solidFill>
                  <a:schemeClr val="accent5">
                    <a:lumMod val="60000"/>
                    <a:lumOff val="40000"/>
                  </a:schemeClr>
                </a:solidFill>
              </a:rPr>
              <a:t>tecnologías solares fotovoltaicas</a:t>
            </a:r>
            <a:endParaRPr lang="en-GB" sz="2000" b="1" dirty="0">
              <a:solidFill>
                <a:schemeClr val="accent5">
                  <a:lumMod val="60000"/>
                  <a:lumOff val="40000"/>
                </a:schemeClr>
              </a:solidFill>
            </a:endParaRPr>
          </a:p>
        </p:txBody>
      </p:sp>
      <p:sp>
        <p:nvSpPr>
          <p:cNvPr id="12" name="Google Shape;298;p15"/>
          <p:cNvSpPr txBox="1">
            <a:spLocks/>
          </p:cNvSpPr>
          <p:nvPr/>
        </p:nvSpPr>
        <p:spPr>
          <a:xfrm>
            <a:off x="838200" y="-299041"/>
            <a:ext cx="6188765"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Teoría avanzada IV</a:t>
            </a:r>
            <a:endParaRPr lang="en-GB" dirty="0">
              <a:solidFill>
                <a:srgbClr val="17375E"/>
              </a:solidFill>
            </a:endParaRPr>
          </a:p>
        </p:txBody>
      </p:sp>
      <p:sp>
        <p:nvSpPr>
          <p:cNvPr id="8" name="Oval 7">
            <a:extLst>
              <a:ext uri="{FF2B5EF4-FFF2-40B4-BE49-F238E27FC236}">
                <a16:creationId xmlns:a16="http://schemas.microsoft.com/office/drawing/2014/main" id="{F366AC5E-27B2-F446-8768-BEE0F3C952C6}"/>
              </a:ext>
            </a:extLst>
          </p:cNvPr>
          <p:cNvSpPr/>
          <p:nvPr/>
        </p:nvSpPr>
        <p:spPr>
          <a:xfrm>
            <a:off x="9882221" y="1665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7.mp3" descr="Track1_Lecture8_Slide17.mp3">
            <a:hlinkClick r:id="" action="ppaction://media"/>
            <a:extLst>
              <a:ext uri="{FF2B5EF4-FFF2-40B4-BE49-F238E27FC236}">
                <a16:creationId xmlns:a16="http://schemas.microsoft.com/office/drawing/2014/main" id="{1D5656A8-CFE3-F442-9786-1D7DF69805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53586" y="237948"/>
            <a:ext cx="812800" cy="812800"/>
          </a:xfrm>
          <a:prstGeom prst="rect">
            <a:avLst/>
          </a:prstGeom>
        </p:spPr>
      </p:pic>
      <p:sp>
        <p:nvSpPr>
          <p:cNvPr id="10" name="Rectangle 9">
            <a:extLst>
              <a:ext uri="{FF2B5EF4-FFF2-40B4-BE49-F238E27FC236}">
                <a16:creationId xmlns:a16="http://schemas.microsoft.com/office/drawing/2014/main" id="{BFE231AC-C7E3-4A4A-AB72-E0CECD110A27}"/>
              </a:ext>
            </a:extLst>
          </p:cNvPr>
          <p:cNvSpPr/>
          <p:nvPr/>
        </p:nvSpPr>
        <p:spPr>
          <a:xfrm>
            <a:off x="1534020" y="605051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581561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31"/>
          <p:cNvSpPr txBox="1">
            <a:spLocks noGrp="1"/>
          </p:cNvSpPr>
          <p:nvPr>
            <p:ph idx="1"/>
          </p:nvPr>
        </p:nvSpPr>
        <p:spPr>
          <a:xfrm>
            <a:off x="312514" y="1780111"/>
            <a:ext cx="4518991" cy="406454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dirty="0"/>
              <a:t>El coste total de la inversión se obtiene multiplicando la capacidad por el coste de la inversión (USD/kW)</a:t>
            </a:r>
            <a:endParaRPr dirty="0"/>
          </a:p>
          <a:p>
            <a:pPr marL="228600" lvl="0" indent="-228600" algn="l" rtl="0">
              <a:lnSpc>
                <a:spcPct val="90000"/>
              </a:lnSpc>
              <a:spcBef>
                <a:spcPts val="1000"/>
              </a:spcBef>
              <a:spcAft>
                <a:spcPts val="0"/>
              </a:spcAft>
              <a:buClr>
                <a:schemeClr val="dk1"/>
              </a:buClr>
              <a:buSzPts val="2800"/>
              <a:buChar char="•"/>
            </a:pPr>
            <a:r>
              <a:rPr lang="en-GB" dirty="0"/>
              <a:t>El funcionamiento y el mantenimiento anuales se indican como porcentaje del coste total de la inversión</a:t>
            </a:r>
            <a:endParaRPr dirty="0"/>
          </a:p>
          <a:p>
            <a:pPr marL="228600" lvl="0" indent="-228600" algn="l" rtl="0">
              <a:lnSpc>
                <a:spcPct val="90000"/>
              </a:lnSpc>
              <a:spcBef>
                <a:spcPts val="1000"/>
              </a:spcBef>
              <a:spcAft>
                <a:spcPts val="0"/>
              </a:spcAft>
              <a:buClr>
                <a:schemeClr val="dk1"/>
              </a:buClr>
              <a:buSzPts val="2800"/>
              <a:buChar char="•"/>
            </a:pPr>
            <a:r>
              <a:rPr lang="en-GB" dirty="0"/>
              <a:t>Sin coste de combustible </a:t>
            </a:r>
            <a:endParaRPr dirty="0"/>
          </a:p>
          <a:p>
            <a:pPr marL="0" lvl="0" indent="0" algn="l" rtl="0">
              <a:lnSpc>
                <a:spcPct val="90000"/>
              </a:lnSpc>
              <a:spcBef>
                <a:spcPts val="1000"/>
              </a:spcBef>
              <a:spcAft>
                <a:spcPts val="0"/>
              </a:spcAft>
              <a:buClr>
                <a:schemeClr val="dk1"/>
              </a:buClr>
              <a:buSzPts val="2800"/>
              <a:buNone/>
            </a:pPr>
            <a:endParaRPr dirty="0"/>
          </a:p>
        </p:txBody>
      </p:sp>
      <p:graphicFrame>
        <p:nvGraphicFramePr>
          <p:cNvPr id="460" name="Google Shape;460;p31"/>
          <p:cNvGraphicFramePr/>
          <p:nvPr>
            <p:extLst>
              <p:ext uri="{D42A27DB-BD31-4B8C-83A1-F6EECF244321}">
                <p14:modId xmlns:p14="http://schemas.microsoft.com/office/powerpoint/2010/main" val="3221098255"/>
              </p:ext>
            </p:extLst>
          </p:nvPr>
        </p:nvGraphicFramePr>
        <p:xfrm>
          <a:off x="5237709" y="3602718"/>
          <a:ext cx="6178550" cy="2241940"/>
        </p:xfrm>
        <a:graphic>
          <a:graphicData uri="http://schemas.openxmlformats.org/drawingml/2006/table">
            <a:tbl>
              <a:tblPr firstRow="1" bandRow="1">
                <a:noFill/>
              </a:tblPr>
              <a:tblGrid>
                <a:gridCol w="3089275">
                  <a:extLst>
                    <a:ext uri="{9D8B030D-6E8A-4147-A177-3AD203B41FA5}">
                      <a16:colId xmlns:a16="http://schemas.microsoft.com/office/drawing/2014/main" val="20000"/>
                    </a:ext>
                  </a:extLst>
                </a:gridCol>
                <a:gridCol w="3089275">
                  <a:extLst>
                    <a:ext uri="{9D8B030D-6E8A-4147-A177-3AD203B41FA5}">
                      <a16:colId xmlns:a16="http://schemas.microsoft.com/office/drawing/2014/main" val="20001"/>
                    </a:ext>
                  </a:extLst>
                </a:gridCol>
              </a:tblGrid>
              <a:tr h="4299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Parámetro</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Unidad</a:t>
                      </a:r>
                      <a:endParaRPr sz="1800" u="none" strike="noStrike" cap="none" dirty="0"/>
                    </a:p>
                  </a:txBody>
                  <a:tcPr marL="91450" marR="91450" marT="45725" marB="45725"/>
                </a:tc>
                <a:extLst>
                  <a:ext uri="{0D108BD9-81ED-4DB2-BD59-A6C34878D82A}">
                    <a16:rowId xmlns:a16="http://schemas.microsoft.com/office/drawing/2014/main" val="10000"/>
                  </a:ext>
                </a:extLst>
              </a:tr>
              <a:tr h="4299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Coste de la inversión</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5500 USD/kW</a:t>
                      </a:r>
                      <a:endParaRPr sz="1800" u="none" strike="noStrike" cap="none" dirty="0"/>
                    </a:p>
                  </a:txBody>
                  <a:tcPr marL="91450" marR="91450" marT="45725" marB="45725"/>
                </a:tc>
                <a:extLst>
                  <a:ext uri="{0D108BD9-81ED-4DB2-BD59-A6C34878D82A}">
                    <a16:rowId xmlns:a16="http://schemas.microsoft.com/office/drawing/2014/main" val="10001"/>
                  </a:ext>
                </a:extLst>
              </a:tr>
              <a:tr h="74205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Coste de funcionamiento</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1,5 % del coste de la inversión/año</a:t>
                      </a:r>
                      <a:endParaRPr sz="1800" u="none" strike="noStrike" cap="none" dirty="0"/>
                    </a:p>
                  </a:txBody>
                  <a:tcPr marL="91450" marR="91450" marT="45725" marB="45725"/>
                </a:tc>
                <a:extLst>
                  <a:ext uri="{0D108BD9-81ED-4DB2-BD59-A6C34878D82A}">
                    <a16:rowId xmlns:a16="http://schemas.microsoft.com/office/drawing/2014/main" val="10002"/>
                  </a:ext>
                </a:extLst>
              </a:tr>
              <a:tr h="4299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Vida útil prevista de la tecnología</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20 años</a:t>
                      </a:r>
                      <a:endParaRPr sz="1400" u="none" strike="noStrike" cap="none" dirty="0"/>
                    </a:p>
                  </a:txBody>
                  <a:tcPr marL="91450" marR="91450" marT="45725" marB="45725"/>
                </a:tc>
                <a:extLst>
                  <a:ext uri="{0D108BD9-81ED-4DB2-BD59-A6C34878D82A}">
                    <a16:rowId xmlns:a16="http://schemas.microsoft.com/office/drawing/2014/main" val="10003"/>
                  </a:ext>
                </a:extLst>
              </a:tr>
            </a:tbl>
          </a:graphicData>
        </a:graphic>
      </p:graphicFrame>
      <p:sp>
        <p:nvSpPr>
          <p:cNvPr id="8" name="Google Shape;313;p17"/>
          <p:cNvSpPr txBox="1">
            <a:spLocks/>
          </p:cNvSpPr>
          <p:nvPr/>
        </p:nvSpPr>
        <p:spPr>
          <a:xfrm>
            <a:off x="900659" y="1162795"/>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Cálculo del LCOE de las tecnologías solares fotovoltaicas autónomas</a:t>
            </a:r>
            <a:endParaRPr lang="en-GB" sz="2000" b="1" dirty="0">
              <a:solidFill>
                <a:schemeClr val="accent5">
                  <a:lumMod val="60000"/>
                  <a:lumOff val="40000"/>
                </a:schemeClr>
              </a:solidFill>
            </a:endParaRPr>
          </a:p>
        </p:txBody>
      </p:sp>
      <p:sp>
        <p:nvSpPr>
          <p:cNvPr id="9" name="Google Shape;298;p15"/>
          <p:cNvSpPr txBox="1">
            <a:spLocks/>
          </p:cNvSpPr>
          <p:nvPr/>
        </p:nvSpPr>
        <p:spPr>
          <a:xfrm>
            <a:off x="900659" y="-307723"/>
            <a:ext cx="7319002"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Teoría avanzada IV</a:t>
            </a:r>
            <a:endParaRPr lang="en-GB" dirty="0">
              <a:solidFill>
                <a:srgbClr val="17375E"/>
              </a:solidFill>
            </a:endParaRPr>
          </a:p>
        </p:txBody>
      </p:sp>
      <p:sp>
        <p:nvSpPr>
          <p:cNvPr id="10" name="TextBox 2"/>
          <p:cNvSpPr txBox="1"/>
          <p:nvPr/>
        </p:nvSpPr>
        <p:spPr>
          <a:xfrm>
            <a:off x="5057411" y="6018376"/>
            <a:ext cx="542113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402;p24">
            <a:extLst>
              <a:ext uri="{FF2B5EF4-FFF2-40B4-BE49-F238E27FC236}">
                <a16:creationId xmlns:a16="http://schemas.microsoft.com/office/drawing/2014/main" id="{7D28BA44-7C12-42EE-A870-C571CC360F46}"/>
              </a:ext>
            </a:extLst>
          </p:cNvPr>
          <p:cNvSpPr/>
          <p:nvPr/>
        </p:nvSpPr>
        <p:spPr>
          <a:xfrm>
            <a:off x="5594776" y="1852385"/>
            <a:ext cx="4346400" cy="1467900"/>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1" name="Oval 10">
            <a:extLst>
              <a:ext uri="{FF2B5EF4-FFF2-40B4-BE49-F238E27FC236}">
                <a16:creationId xmlns:a16="http://schemas.microsoft.com/office/drawing/2014/main" id="{F85E4BA8-2A0D-8A47-B42E-7647575B0A3D}"/>
              </a:ext>
            </a:extLst>
          </p:cNvPr>
          <p:cNvSpPr/>
          <p:nvPr/>
        </p:nvSpPr>
        <p:spPr>
          <a:xfrm>
            <a:off x="10335811" y="3282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8_Slide18.mp3" descr="Track1_Lecture8_Slide18.mp3">
            <a:hlinkClick r:id="" action="ppaction://media"/>
            <a:extLst>
              <a:ext uri="{FF2B5EF4-FFF2-40B4-BE49-F238E27FC236}">
                <a16:creationId xmlns:a16="http://schemas.microsoft.com/office/drawing/2014/main" id="{EA937652-021A-3849-A1C7-5DBF18C528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78541" y="399615"/>
            <a:ext cx="812800" cy="812800"/>
          </a:xfrm>
          <a:prstGeom prst="rect">
            <a:avLst/>
          </a:prstGeom>
        </p:spPr>
      </p:pic>
      <p:sp>
        <p:nvSpPr>
          <p:cNvPr id="12" name="Rectangle 11">
            <a:extLst>
              <a:ext uri="{FF2B5EF4-FFF2-40B4-BE49-F238E27FC236}">
                <a16:creationId xmlns:a16="http://schemas.microsoft.com/office/drawing/2014/main" id="{A8E749C3-0152-1C4E-A13E-FE6F9EC0B3FF}"/>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7621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7" name="Google Shape;467;p32"/>
          <p:cNvSpPr txBox="1">
            <a:spLocks noGrp="1"/>
          </p:cNvSpPr>
          <p:nvPr>
            <p:ph idx="1"/>
          </p:nvPr>
        </p:nvSpPr>
        <p:spPr>
          <a:xfrm>
            <a:off x="508193" y="2685817"/>
            <a:ext cx="4785149" cy="400955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400" dirty="0"/>
              <a:t>La minirred solar fotovoltaica tiene en cuenta la misma información que la energía solar fotovoltaica autónoma...</a:t>
            </a:r>
            <a:endParaRPr sz="2400" dirty="0"/>
          </a:p>
          <a:p>
            <a:pPr marL="228600" lvl="0" indent="-228600" algn="l" rtl="0">
              <a:lnSpc>
                <a:spcPct val="90000"/>
              </a:lnSpc>
              <a:spcBef>
                <a:spcPts val="1000"/>
              </a:spcBef>
              <a:spcAft>
                <a:spcPts val="0"/>
              </a:spcAft>
              <a:buClr>
                <a:schemeClr val="dk1"/>
              </a:buClr>
              <a:buSzPts val="2800"/>
              <a:buChar char="•"/>
            </a:pPr>
            <a:r>
              <a:rPr lang="en-GB" sz="2400" dirty="0"/>
              <a:t>... y también incluye un costo para la red de la célula</a:t>
            </a:r>
            <a:endParaRPr sz="2400" dirty="0"/>
          </a:p>
          <a:p>
            <a:pPr marL="228600" lvl="0" indent="-50800" algn="l" rtl="0">
              <a:lnSpc>
                <a:spcPct val="90000"/>
              </a:lnSpc>
              <a:spcBef>
                <a:spcPts val="1000"/>
              </a:spcBef>
              <a:spcAft>
                <a:spcPts val="0"/>
              </a:spcAft>
              <a:buClr>
                <a:schemeClr val="dk1"/>
              </a:buClr>
              <a:buSzPts val="2800"/>
              <a:buNone/>
            </a:pPr>
            <a:endParaRPr sz="2400" dirty="0"/>
          </a:p>
        </p:txBody>
      </p:sp>
      <p:sp>
        <p:nvSpPr>
          <p:cNvPr id="6" name="Rectangle 5"/>
          <p:cNvSpPr/>
          <p:nvPr/>
        </p:nvSpPr>
        <p:spPr>
          <a:xfrm>
            <a:off x="838200" y="6129065"/>
            <a:ext cx="2728632"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Adaptado de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9563" y="1503380"/>
            <a:ext cx="5955304" cy="4466478"/>
          </a:xfrm>
          <a:prstGeom prst="rect">
            <a:avLst/>
          </a:prstGeom>
        </p:spPr>
      </p:pic>
      <p:sp>
        <p:nvSpPr>
          <p:cNvPr id="8" name="Google Shape;313;p17"/>
          <p:cNvSpPr txBox="1">
            <a:spLocks/>
          </p:cNvSpPr>
          <p:nvPr/>
        </p:nvSpPr>
        <p:spPr>
          <a:xfrm>
            <a:off x="566728" y="1725289"/>
            <a:ext cx="4668078" cy="640439"/>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Cálculo del LCOE de la mini-red solar fotovoltaica</a:t>
            </a:r>
          </a:p>
        </p:txBody>
      </p:sp>
      <p:sp>
        <p:nvSpPr>
          <p:cNvPr id="9" name="Google Shape;298;p15"/>
          <p:cNvSpPr txBox="1">
            <a:spLocks/>
          </p:cNvSpPr>
          <p:nvPr/>
        </p:nvSpPr>
        <p:spPr>
          <a:xfrm>
            <a:off x="566728" y="-142272"/>
            <a:ext cx="6775174"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Teoría avanzada IV</a:t>
            </a:r>
            <a:endParaRPr lang="en-GB" dirty="0">
              <a:solidFill>
                <a:srgbClr val="17375E"/>
              </a:solidFill>
            </a:endParaRPr>
          </a:p>
        </p:txBody>
      </p:sp>
      <p:sp>
        <p:nvSpPr>
          <p:cNvPr id="10" name="Rectangle 9"/>
          <p:cNvSpPr/>
          <p:nvPr/>
        </p:nvSpPr>
        <p:spPr>
          <a:xfrm>
            <a:off x="7931426" y="5963958"/>
            <a:ext cx="3542294" cy="400110"/>
          </a:xfrm>
          <a:prstGeom prst="rect">
            <a:avLst/>
          </a:prstGeom>
        </p:spPr>
        <p:txBody>
          <a:bodyPr wrap="squar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Energising Development (EnDev) Indonesia,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CC-3.0 Unported</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272315C-AA3B-4D5C-B681-6D2BA41F70DB}"/>
              </a:ext>
            </a:extLst>
          </p:cNvPr>
          <p:cNvSpPr txBox="1"/>
          <p:nvPr/>
        </p:nvSpPr>
        <p:spPr>
          <a:xfrm>
            <a:off x="5623349" y="606102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Korkovelos et al. </a:t>
            </a:r>
            <a:r>
              <a:rPr lang="en-US" sz="1400" i="1" dirty="0">
                <a:latin typeface="Open Sans" panose="020B0606030504020204" pitchFamily="34" charset="0"/>
                <a:ea typeface="Open Sans" panose="020B0606030504020204" pitchFamily="34" charset="0"/>
                <a:cs typeface="Open Sans" panose="020B0606030504020204" pitchFamily="34" charset="0"/>
              </a:rPr>
              <a:t>2019</a:t>
            </a:r>
          </a:p>
        </p:txBody>
      </p:sp>
      <p:sp>
        <p:nvSpPr>
          <p:cNvPr id="11" name="Oval 10">
            <a:extLst>
              <a:ext uri="{FF2B5EF4-FFF2-40B4-BE49-F238E27FC236}">
                <a16:creationId xmlns:a16="http://schemas.microsoft.com/office/drawing/2014/main" id="{32F22976-CB30-C34F-A06E-53B274D93901}"/>
              </a:ext>
            </a:extLst>
          </p:cNvPr>
          <p:cNvSpPr/>
          <p:nvPr/>
        </p:nvSpPr>
        <p:spPr>
          <a:xfrm>
            <a:off x="10320609" y="1943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8_Slide19.mp3" descr="Track1_Lecture8_Slide19.mp3">
            <a:hlinkClick r:id="" action="ppaction://media"/>
            <a:extLst>
              <a:ext uri="{FF2B5EF4-FFF2-40B4-BE49-F238E27FC236}">
                <a16:creationId xmlns:a16="http://schemas.microsoft.com/office/drawing/2014/main" id="{8935F128-E967-1342-A9D4-9112DB031E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91974" y="261540"/>
            <a:ext cx="812800" cy="812800"/>
          </a:xfrm>
          <a:prstGeom prst="rect">
            <a:avLst/>
          </a:prstGeom>
        </p:spPr>
      </p:pic>
    </p:spTree>
    <p:extLst>
      <p:ext uri="{BB962C8B-B14F-4D97-AF65-F5344CB8AC3E}">
        <p14:creationId xmlns:p14="http://schemas.microsoft.com/office/powerpoint/2010/main" val="15069658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Resultados del aprendizaje</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6531501"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AutoNum type="arabicPeriod"/>
            </a:pPr>
            <a:r>
              <a:rPr lang="en-US" sz="2000" dirty="0">
                <a:latin typeface="Open Sans" panose="020B0606030504020204"/>
                <a:ea typeface="+mn-lt"/>
                <a:cs typeface="+mn-lt"/>
              </a:rPr>
              <a:t>OIT1: Calcular el LCOE de diferentes tecnologías.</a:t>
            </a:r>
          </a:p>
          <a:p>
            <a:pPr marL="342900" indent="-342900" algn="l">
              <a:buFont typeface="Arial" panose="020B0604020202020204" pitchFamily="34" charset="0"/>
              <a:buAutoNum type="arabicPeriod"/>
            </a:pPr>
            <a:r>
              <a:rPr lang="en-US" sz="2000" dirty="0">
                <a:latin typeface="Open Sans" panose="020B0606030504020204"/>
                <a:ea typeface="+mn-lt"/>
                <a:cs typeface="+mn-lt"/>
              </a:rPr>
              <a:t>OIT2: Describir el impacto de las cargas máximas en OnSSET</a:t>
            </a:r>
          </a:p>
          <a:p>
            <a:pPr marL="342900" indent="-342900" algn="l">
              <a:buFont typeface="Arial" panose="020B0604020202020204" pitchFamily="34" charset="0"/>
              <a:buAutoNum type="arabicPeriod"/>
            </a:pPr>
            <a:r>
              <a:rPr lang="en-US" sz="2000" dirty="0">
                <a:latin typeface="Open Sans" panose="020B0606030504020204"/>
                <a:ea typeface="+mn-lt"/>
                <a:cs typeface="+mn-lt"/>
              </a:rPr>
              <a:t>OIT3: Explicar los principios básicos de la red de distribución en un asentamiento.</a:t>
            </a:r>
          </a:p>
        </p:txBody>
      </p:sp>
      <p:sp>
        <p:nvSpPr>
          <p:cNvPr id="2" name="Rectangle 1"/>
          <p:cNvSpPr/>
          <p:nvPr/>
        </p:nvSpPr>
        <p:spPr>
          <a:xfrm>
            <a:off x="887214" y="1635663"/>
            <a:ext cx="5674951"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ea typeface="+mn-lt"/>
                <a:cs typeface="+mn-lt"/>
              </a:rPr>
              <a:t>Al final de esta conferencia, serás capaz de:</a:t>
            </a:r>
            <a:endParaRPr lang="en-US" sz="2000" b="1" dirty="0">
              <a:solidFill>
                <a:schemeClr val="accent5">
                  <a:lumMod val="60000"/>
                  <a:lumOff val="40000"/>
                </a:schemeClr>
              </a:solidFill>
              <a:latin typeface="Open Sans" panose="020B0606030504020204"/>
              <a:cs typeface="Calibri" panose="020F0502020204030204"/>
            </a:endParaRPr>
          </a:p>
        </p:txBody>
      </p:sp>
      <p:sp>
        <p:nvSpPr>
          <p:cNvPr id="6" name="Oval 5">
            <a:extLst>
              <a:ext uri="{FF2B5EF4-FFF2-40B4-BE49-F238E27FC236}">
                <a16:creationId xmlns:a16="http://schemas.microsoft.com/office/drawing/2014/main" id="{7C647E22-D235-014A-A7B6-BF862FB22782}"/>
              </a:ext>
            </a:extLst>
          </p:cNvPr>
          <p:cNvSpPr/>
          <p:nvPr/>
        </p:nvSpPr>
        <p:spPr>
          <a:xfrm>
            <a:off x="10141350" y="7488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8_Slide2.mp3" descr="Track1_Lecture8_Slide2.mp3">
            <a:hlinkClick r:id="" action="ppaction://media"/>
            <a:extLst>
              <a:ext uri="{FF2B5EF4-FFF2-40B4-BE49-F238E27FC236}">
                <a16:creationId xmlns:a16="http://schemas.microsoft.com/office/drawing/2014/main" id="{12174B1B-D0B5-374B-9C6E-B9E039BB0B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2715" y="822863"/>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235" y="-141771"/>
            <a:ext cx="10515600" cy="1325563"/>
          </a:xfrm>
        </p:spPr>
        <p:txBody>
          <a:bodyPr/>
          <a:lstStyle/>
          <a:p>
            <a:r>
              <a:rPr lang="en-GB" dirty="0"/>
              <a:t>Conferencia 8.3 Referencias</a:t>
            </a:r>
          </a:p>
        </p:txBody>
      </p:sp>
      <p:sp>
        <p:nvSpPr>
          <p:cNvPr id="5" name="Rectangle 4"/>
          <p:cNvSpPr/>
          <p:nvPr/>
        </p:nvSpPr>
        <p:spPr>
          <a:xfrm>
            <a:off x="669235" y="1305341"/>
            <a:ext cx="4660232" cy="4247317"/>
          </a:xfrm>
          <a:prstGeom prst="rect">
            <a:avLst/>
          </a:prstGeom>
        </p:spPr>
        <p:txBody>
          <a:bodyPr wrap="square" lIns="91440" tIns="45720" rIns="91440" bIns="45720" anchor="t">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Korkovelos, A., Khavari, B., Sahlberg, A., Howells, M., Arderne, C., 2019. El papel de los datos de acceso abierto en la planificación de la electrificación geoespacial y el logro del SDG7. Un estudio de caso basado en OnSSET para Malawi. Energies 12, 1395.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https://doi.org/10.3390/en12071395</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e_3/Lecture%206/ (consultado el 18.2.21).</a:t>
            </a:r>
          </a:p>
        </p:txBody>
      </p:sp>
    </p:spTree>
    <p:extLst>
      <p:ext uri="{BB962C8B-B14F-4D97-AF65-F5344CB8AC3E}">
        <p14:creationId xmlns:p14="http://schemas.microsoft.com/office/powerpoint/2010/main" val="226326389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6" name="Google Shape;476;p33"/>
          <p:cNvSpPr txBox="1">
            <a:spLocks noGrp="1"/>
          </p:cNvSpPr>
          <p:nvPr>
            <p:ph idx="1"/>
          </p:nvPr>
        </p:nvSpPr>
        <p:spPr>
          <a:xfrm>
            <a:off x="807743" y="1645814"/>
            <a:ext cx="10515600" cy="41195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dirty="0"/>
              <a:t>El tamaño de la red de distribución en la célula depende del número de hogares y de la electricidad que se transmita</a:t>
            </a:r>
            <a:endParaRPr dirty="0"/>
          </a:p>
          <a:p>
            <a:pPr marL="228600" lvl="0" indent="-228600" algn="l" rtl="0">
              <a:lnSpc>
                <a:spcPct val="90000"/>
              </a:lnSpc>
              <a:spcBef>
                <a:spcPts val="1000"/>
              </a:spcBef>
              <a:spcAft>
                <a:spcPts val="0"/>
              </a:spcAft>
              <a:buClr>
                <a:schemeClr val="dk1"/>
              </a:buClr>
              <a:buSzPts val="2800"/>
              <a:buChar char="•"/>
            </a:pPr>
            <a:r>
              <a:rPr lang="en-GB" dirty="0"/>
              <a:t>Se basa en un método presentado en Korkovelos et al. 2019</a:t>
            </a:r>
            <a:endParaRPr dirty="0"/>
          </a:p>
        </p:txBody>
      </p:sp>
      <p:sp>
        <p:nvSpPr>
          <p:cNvPr id="478" name="Google Shape;478;p33"/>
          <p:cNvSpPr txBox="1"/>
          <p:nvPr/>
        </p:nvSpPr>
        <p:spPr>
          <a:xfrm>
            <a:off x="8458679" y="5445219"/>
            <a:ext cx="2764315" cy="400069"/>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GB" sz="1000" b="1" i="0" u="none" strike="noStrike" cap="none" dirty="0">
                <a:solidFill>
                  <a:schemeClr val="dk1"/>
                </a:solidFill>
                <a:latin typeface="Calibri"/>
                <a:ea typeface="Calibri"/>
                <a:cs typeface="Calibri"/>
                <a:sym typeface="Calibri"/>
              </a:rPr>
              <a:t>Fuente de la imagen </a:t>
            </a:r>
            <a:r>
              <a:rPr lang="en-GB" sz="1000" b="1" dirty="0">
                <a:solidFill>
                  <a:schemeClr val="dk1"/>
                </a:solidFill>
                <a:latin typeface="Calibri"/>
                <a:ea typeface="Calibri"/>
                <a:cs typeface="Calibri"/>
                <a:sym typeface="Calibri"/>
              </a:rPr>
              <a:t>adaptada de</a:t>
            </a:r>
            <a:r>
              <a:rPr lang="en-GB" sz="1000" b="1" i="0" u="none" strike="noStrike" cap="none" dirty="0">
                <a:solidFill>
                  <a:schemeClr val="dk1"/>
                </a:solidFill>
                <a:latin typeface="Calibri"/>
                <a:ea typeface="Calibri"/>
                <a:cs typeface="Calibri"/>
                <a:sym typeface="Calibri"/>
              </a:rPr>
              <a:t>: </a:t>
            </a:r>
            <a:r>
              <a:rPr lang="en-GB" sz="1000" b="0" i="0" u="none" strike="noStrike" cap="none" dirty="0">
                <a:solidFill>
                  <a:schemeClr val="dk1"/>
                </a:solidFill>
                <a:latin typeface="Calibri"/>
                <a:ea typeface="Calibri"/>
                <a:cs typeface="Calibri"/>
                <a:sym typeface="Calibri"/>
              </a:rPr>
              <a:t>Korkovelos et al. 2019, </a:t>
            </a:r>
            <a:r>
              <a:rPr lang="en-GB" sz="1000" b="0" i="0" u="none"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imagen</a:t>
            </a:r>
            <a:r>
              <a:rPr lang="en-GB" sz="1000" b="0" i="0" u="none" strike="noStrike" cap="none" dirty="0">
                <a:solidFill>
                  <a:schemeClr val="dk1"/>
                </a:solidFill>
                <a:latin typeface="Calibri"/>
                <a:ea typeface="Calibri"/>
                <a:cs typeface="Calibri"/>
                <a:sym typeface="Calibri"/>
              </a:rPr>
              <a:t>, </a:t>
            </a:r>
            <a:r>
              <a:rPr lang="en-GB" sz="1000" b="0" i="0" u="none"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CC-BY 4.0</a:t>
            </a:r>
            <a:r>
              <a:rPr lang="en-GB" sz="1000" dirty="0">
                <a:solidFill>
                  <a:schemeClr val="dk1"/>
                </a:solidFill>
                <a:latin typeface="Calibri"/>
                <a:ea typeface="Calibri"/>
                <a:cs typeface="Calibri"/>
                <a:sym typeface="Calibri"/>
              </a:rPr>
              <a:t>. </a:t>
            </a:r>
            <a:endParaRPr sz="1000" b="0" i="0" u="none" strike="noStrike" cap="none" dirty="0">
              <a:solidFill>
                <a:schemeClr val="dk1"/>
              </a:solidFill>
              <a:latin typeface="Calibri"/>
              <a:ea typeface="Calibri"/>
              <a:cs typeface="Calibri"/>
              <a:sym typeface="Calibri"/>
            </a:endParaRPr>
          </a:p>
        </p:txBody>
      </p:sp>
      <p:sp>
        <p:nvSpPr>
          <p:cNvPr id="9" name="Google Shape;313;p17"/>
          <p:cNvSpPr txBox="1">
            <a:spLocks/>
          </p:cNvSpPr>
          <p:nvPr/>
        </p:nvSpPr>
        <p:spPr>
          <a:xfrm>
            <a:off x="807743" y="105031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Cálculo del LCOE de la mini-red solar fotovoltaica</a:t>
            </a:r>
          </a:p>
        </p:txBody>
      </p:sp>
      <p:sp>
        <p:nvSpPr>
          <p:cNvPr id="10" name="Google Shape;298;p15"/>
          <p:cNvSpPr txBox="1">
            <a:spLocks/>
          </p:cNvSpPr>
          <p:nvPr/>
        </p:nvSpPr>
        <p:spPr>
          <a:xfrm>
            <a:off x="838200" y="-263462"/>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Teoría avanzada V</a:t>
            </a:r>
            <a:endParaRPr lang="en-GB" dirty="0">
              <a:solidFill>
                <a:srgbClr val="17375E"/>
              </a:solidFill>
            </a:endParaRPr>
          </a:p>
        </p:txBody>
      </p:sp>
      <p:sp>
        <p:nvSpPr>
          <p:cNvPr id="2" name="TextBox 1">
            <a:extLst>
              <a:ext uri="{FF2B5EF4-FFF2-40B4-BE49-F238E27FC236}">
                <a16:creationId xmlns:a16="http://schemas.microsoft.com/office/drawing/2014/main" id="{DA83FE6A-F668-4DC1-915E-7D35B153154D}"/>
              </a:ext>
            </a:extLst>
          </p:cNvPr>
          <p:cNvSpPr txBox="1"/>
          <p:nvPr/>
        </p:nvSpPr>
        <p:spPr>
          <a:xfrm>
            <a:off x="9824514" y="6081269"/>
            <a:ext cx="19110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Korkovelos et al. </a:t>
            </a:r>
            <a:r>
              <a:rPr lang="en-US" sz="1400" i="1" dirty="0">
                <a:latin typeface="Open Sans" panose="020B0606030504020204" pitchFamily="34" charset="0"/>
                <a:ea typeface="Open Sans" panose="020B0606030504020204" pitchFamily="34" charset="0"/>
                <a:cs typeface="Open Sans" panose="020B0606030504020204" pitchFamily="34" charset="0"/>
              </a:rPr>
              <a:t>2019</a:t>
            </a:r>
          </a:p>
        </p:txBody>
      </p:sp>
      <p:pic>
        <p:nvPicPr>
          <p:cNvPr id="4" name="Picture 4" descr="Diagram&#10;&#10;Description automatically generated">
            <a:extLst>
              <a:ext uri="{FF2B5EF4-FFF2-40B4-BE49-F238E27FC236}">
                <a16:creationId xmlns:a16="http://schemas.microsoft.com/office/drawing/2014/main" id="{68A49BDA-1ABB-45C2-9737-2A7EAEC1ADAA}"/>
              </a:ext>
            </a:extLst>
          </p:cNvPr>
          <p:cNvPicPr>
            <a:picLocks noChangeAspect="1"/>
          </p:cNvPicPr>
          <p:nvPr/>
        </p:nvPicPr>
        <p:blipFill>
          <a:blip r:embed="rId7"/>
          <a:stretch>
            <a:fillRect/>
          </a:stretch>
        </p:blipFill>
        <p:spPr>
          <a:xfrm>
            <a:off x="6365631" y="3485683"/>
            <a:ext cx="4384430" cy="1844389"/>
          </a:xfrm>
          <a:prstGeom prst="rect">
            <a:avLst/>
          </a:prstGeom>
        </p:spPr>
      </p:pic>
      <p:pic>
        <p:nvPicPr>
          <p:cNvPr id="5" name="Picture 5" descr="Diagram&#10;&#10;Description automatically generated">
            <a:extLst>
              <a:ext uri="{FF2B5EF4-FFF2-40B4-BE49-F238E27FC236}">
                <a16:creationId xmlns:a16="http://schemas.microsoft.com/office/drawing/2014/main" id="{EC3E7882-8534-42CB-801C-F29A0550FDC7}"/>
              </a:ext>
            </a:extLst>
          </p:cNvPr>
          <p:cNvPicPr>
            <a:picLocks noChangeAspect="1"/>
          </p:cNvPicPr>
          <p:nvPr/>
        </p:nvPicPr>
        <p:blipFill>
          <a:blip r:embed="rId8"/>
          <a:stretch>
            <a:fillRect/>
          </a:stretch>
        </p:blipFill>
        <p:spPr>
          <a:xfrm>
            <a:off x="797170" y="3443179"/>
            <a:ext cx="5228492" cy="1952841"/>
          </a:xfrm>
          <a:prstGeom prst="rect">
            <a:avLst/>
          </a:prstGeom>
        </p:spPr>
      </p:pic>
      <p:sp>
        <p:nvSpPr>
          <p:cNvPr id="11" name="Oval 10">
            <a:extLst>
              <a:ext uri="{FF2B5EF4-FFF2-40B4-BE49-F238E27FC236}">
                <a16:creationId xmlns:a16="http://schemas.microsoft.com/office/drawing/2014/main" id="{7C8CC989-67F7-434D-8409-04493B543C3E}"/>
              </a:ext>
            </a:extLst>
          </p:cNvPr>
          <p:cNvSpPr/>
          <p:nvPr/>
        </p:nvSpPr>
        <p:spPr>
          <a:xfrm>
            <a:off x="10299601" y="28957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21.mp3" descr="Track1_Lecture8_Slide21.mp3">
            <a:hlinkClick r:id="" action="ppaction://media"/>
            <a:extLst>
              <a:ext uri="{FF2B5EF4-FFF2-40B4-BE49-F238E27FC236}">
                <a16:creationId xmlns:a16="http://schemas.microsoft.com/office/drawing/2014/main" id="{2E14B528-FC62-B94C-BA01-5838F7E5C4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43661" y="351351"/>
            <a:ext cx="812800" cy="812800"/>
          </a:xfrm>
          <a:prstGeom prst="rect">
            <a:avLst/>
          </a:prstGeom>
        </p:spPr>
      </p:pic>
      <p:sp>
        <p:nvSpPr>
          <p:cNvPr id="12" name="Rectangle 11">
            <a:extLst>
              <a:ext uri="{FF2B5EF4-FFF2-40B4-BE49-F238E27FC236}">
                <a16:creationId xmlns:a16="http://schemas.microsoft.com/office/drawing/2014/main" id="{21887617-8544-0348-9B1F-ACD0621CDE4F}"/>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98858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graphicFrame>
        <p:nvGraphicFramePr>
          <p:cNvPr id="487" name="Google Shape;487;p34"/>
          <p:cNvGraphicFramePr/>
          <p:nvPr>
            <p:extLst>
              <p:ext uri="{D42A27DB-BD31-4B8C-83A1-F6EECF244321}">
                <p14:modId xmlns:p14="http://schemas.microsoft.com/office/powerpoint/2010/main" val="2830737690"/>
              </p:ext>
            </p:extLst>
          </p:nvPr>
        </p:nvGraphicFramePr>
        <p:xfrm>
          <a:off x="807743" y="1580965"/>
          <a:ext cx="10515600" cy="4410930"/>
        </p:xfrm>
        <a:graphic>
          <a:graphicData uri="http://schemas.openxmlformats.org/drawingml/2006/table">
            <a:tbl>
              <a:tblPr firstRow="1" bandRow="1">
                <a:noFill/>
              </a:tblPr>
              <a:tblGrid>
                <a:gridCol w="6007575">
                  <a:extLst>
                    <a:ext uri="{9D8B030D-6E8A-4147-A177-3AD203B41FA5}">
                      <a16:colId xmlns:a16="http://schemas.microsoft.com/office/drawing/2014/main" val="20000"/>
                    </a:ext>
                  </a:extLst>
                </a:gridCol>
                <a:gridCol w="4508025">
                  <a:extLst>
                    <a:ext uri="{9D8B030D-6E8A-4147-A177-3AD203B41FA5}">
                      <a16:colId xmlns:a16="http://schemas.microsoft.com/office/drawing/2014/main" val="20001"/>
                    </a:ext>
                  </a:extLst>
                </a:gridCol>
              </a:tblGrid>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800" u="sng" strike="noStrike" cap="none" dirty="0">
                          <a:latin typeface="Open Sans" panose="020B0606030504020204"/>
                        </a:rPr>
                        <a:t>Parámetro</a:t>
                      </a:r>
                      <a:endParaRPr sz="1800" u="sng"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800" u="sng" strike="noStrike" cap="none" dirty="0">
                          <a:latin typeface="Open Sans" panose="020B0606030504020204"/>
                        </a:rPr>
                        <a:t>Unidad</a:t>
                      </a:r>
                      <a:endParaRPr sz="1800" u="sng" strike="noStrike" cap="none" dirty="0">
                        <a:latin typeface="Open Sans" panose="020B0606030504020204"/>
                      </a:endParaRPr>
                    </a:p>
                  </a:txBody>
                  <a:tcPr marL="91450" marR="91450" marT="45725" marB="45725"/>
                </a:tc>
                <a:extLst>
                  <a:ext uri="{0D108BD9-81ED-4DB2-BD59-A6C34878D82A}">
                    <a16:rowId xmlns:a16="http://schemas.microsoft.com/office/drawing/2014/main" val="10000"/>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Área de la celda de la cuadrícula</a:t>
                      </a:r>
                      <a:endParaRPr sz="18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km</a:t>
                      </a:r>
                      <a:r>
                        <a:rPr lang="en-GB" sz="1800" u="none" strike="noStrike" cap="none" baseline="30000" dirty="0">
                          <a:latin typeface="Open Sans" panose="020B0606030504020204"/>
                        </a:rPr>
                        <a:t>2</a:t>
                      </a:r>
                      <a:endParaRPr sz="18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1"/>
                  </a:ext>
                </a:extLst>
              </a:tr>
              <a:tr h="388909">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Hogares (a partir de la población y el tamaño de los hogares)</a:t>
                      </a:r>
                      <a:endParaRPr sz="18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a:t>
                      </a:r>
                      <a:endParaRPr sz="18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2"/>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Coste de la línea de MT</a:t>
                      </a:r>
                      <a:endParaRPr sz="18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USD/km</a:t>
                      </a:r>
                      <a:endParaRPr sz="18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3"/>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Coste de la línea de BT</a:t>
                      </a:r>
                      <a:endParaRPr sz="18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USD/km</a:t>
                      </a:r>
                      <a:endParaRPr sz="18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4"/>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Mantenimiento de la red de transmisión y distribución</a:t>
                      </a:r>
                      <a:endParaRPr sz="18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Porcentaje del coste de la inversión/año</a:t>
                      </a:r>
                      <a:endParaRPr sz="18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5"/>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Coste de conexión por hogar</a:t>
                      </a:r>
                      <a:endParaRPr sz="18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USD/hogar</a:t>
                      </a:r>
                      <a:endParaRPr sz="18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6"/>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Capacidad de la línea de MT</a:t>
                      </a:r>
                      <a:endParaRPr sz="18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kV</a:t>
                      </a:r>
                      <a:endParaRPr sz="18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7"/>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Capacidad de la línea de BT</a:t>
                      </a:r>
                      <a:endParaRPr sz="18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kV</a:t>
                      </a:r>
                      <a:endParaRPr sz="18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9"/>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Longitud máxima de la línea de BT</a:t>
                      </a:r>
                      <a:endParaRPr sz="18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km</a:t>
                      </a:r>
                      <a:endParaRPr sz="18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10"/>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Coste del transformador de servicio</a:t>
                      </a:r>
                      <a:endParaRPr sz="18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800" u="none" strike="noStrike" cap="none" dirty="0">
                          <a:latin typeface="Open Sans" panose="020B0606030504020204"/>
                        </a:rPr>
                        <a:t>USD/unidad (50 kVA)</a:t>
                      </a:r>
                      <a:endParaRPr sz="18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11"/>
                  </a:ext>
                </a:extLst>
              </a:tr>
            </a:tbl>
          </a:graphicData>
        </a:graphic>
      </p:graphicFrame>
      <p:sp>
        <p:nvSpPr>
          <p:cNvPr id="7" name="Google Shape;313;p17"/>
          <p:cNvSpPr txBox="1">
            <a:spLocks/>
          </p:cNvSpPr>
          <p:nvPr/>
        </p:nvSpPr>
        <p:spPr>
          <a:xfrm>
            <a:off x="838200" y="1010079"/>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Cálculo del LCOE de la mini-red solar fotovoltaica</a:t>
            </a:r>
          </a:p>
        </p:txBody>
      </p:sp>
      <p:sp>
        <p:nvSpPr>
          <p:cNvPr id="8" name="Google Shape;298;p15"/>
          <p:cNvSpPr txBox="1">
            <a:spLocks/>
          </p:cNvSpPr>
          <p:nvPr/>
        </p:nvSpPr>
        <p:spPr>
          <a:xfrm>
            <a:off x="807743" y="-299661"/>
            <a:ext cx="6636026"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Teoría avanzada V</a:t>
            </a:r>
            <a:endParaRPr lang="en-GB" dirty="0">
              <a:solidFill>
                <a:srgbClr val="17375E"/>
              </a:solidFill>
            </a:endParaRPr>
          </a:p>
        </p:txBody>
      </p:sp>
      <p:sp>
        <p:nvSpPr>
          <p:cNvPr id="6" name="TextBox 2"/>
          <p:cNvSpPr txBox="1"/>
          <p:nvPr/>
        </p:nvSpPr>
        <p:spPr>
          <a:xfrm>
            <a:off x="6669157" y="6144852"/>
            <a:ext cx="482003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BD259440-5C44-9B4F-9A23-7FCA62E52A3D}"/>
              </a:ext>
            </a:extLst>
          </p:cNvPr>
          <p:cNvSpPr/>
          <p:nvPr/>
        </p:nvSpPr>
        <p:spPr>
          <a:xfrm>
            <a:off x="10262766" y="1851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22.mp3" descr="Track1_Lecture8_Slide22.mp3">
            <a:hlinkClick r:id="" action="ppaction://media"/>
            <a:extLst>
              <a:ext uri="{FF2B5EF4-FFF2-40B4-BE49-F238E27FC236}">
                <a16:creationId xmlns:a16="http://schemas.microsoft.com/office/drawing/2014/main" id="{662F32C9-0D04-264B-8E02-A3CC5156CF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62766" y="256518"/>
            <a:ext cx="812800" cy="812800"/>
          </a:xfrm>
          <a:prstGeom prst="rect">
            <a:avLst/>
          </a:prstGeom>
        </p:spPr>
      </p:pic>
      <p:sp>
        <p:nvSpPr>
          <p:cNvPr id="9" name="Rectangle 8">
            <a:extLst>
              <a:ext uri="{FF2B5EF4-FFF2-40B4-BE49-F238E27FC236}">
                <a16:creationId xmlns:a16="http://schemas.microsoft.com/office/drawing/2014/main" id="{18B12282-7AD2-B04F-8E88-06FD35CFD2AB}"/>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396528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6" name="Google Shape;496;p35"/>
          <p:cNvSpPr txBox="1">
            <a:spLocks noGrp="1"/>
          </p:cNvSpPr>
          <p:nvPr>
            <p:ph idx="1"/>
          </p:nvPr>
        </p:nvSpPr>
        <p:spPr>
          <a:xfrm>
            <a:off x="906378" y="1640493"/>
            <a:ext cx="5189621" cy="374658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800" dirty="0"/>
              <a:t>Similar a la fotovoltaica autónoma pero...</a:t>
            </a:r>
            <a:endParaRPr sz="2800" dirty="0"/>
          </a:p>
          <a:p>
            <a:pPr marL="228600" lvl="0" indent="-228600" algn="l" rtl="0">
              <a:lnSpc>
                <a:spcPct val="90000"/>
              </a:lnSpc>
              <a:spcBef>
                <a:spcPts val="1000"/>
              </a:spcBef>
              <a:spcAft>
                <a:spcPts val="0"/>
              </a:spcAft>
              <a:buClr>
                <a:schemeClr val="dk1"/>
              </a:buClr>
              <a:buSzPts val="2800"/>
              <a:buChar char="•"/>
            </a:pPr>
            <a:r>
              <a:rPr lang="en-GB" sz="2800" dirty="0"/>
              <a:t>El factor de capacidad es un insumo que no se considera que varíe espacialmente</a:t>
            </a:r>
            <a:endParaRPr sz="2800" dirty="0"/>
          </a:p>
          <a:p>
            <a:pPr marL="228600" lvl="0" indent="-228600" algn="l" rtl="0">
              <a:lnSpc>
                <a:spcPct val="90000"/>
              </a:lnSpc>
              <a:spcBef>
                <a:spcPts val="1000"/>
              </a:spcBef>
              <a:spcAft>
                <a:spcPts val="0"/>
              </a:spcAft>
              <a:buClr>
                <a:schemeClr val="dk1"/>
              </a:buClr>
              <a:buSzPts val="2800"/>
              <a:buChar char="•"/>
            </a:pPr>
            <a:r>
              <a:rPr lang="en-GB" sz="2800" dirty="0"/>
              <a:t>El coste del combustible es aplicable y varía</a:t>
            </a:r>
            <a:endParaRPr sz="2800" dirty="0"/>
          </a:p>
        </p:txBody>
      </p:sp>
      <p:pic>
        <p:nvPicPr>
          <p:cNvPr id="495" name="Google Shape;495;p35"/>
          <p:cNvPicPr preferRelativeResize="0"/>
          <p:nvPr/>
        </p:nvPicPr>
        <p:blipFill rotWithShape="1">
          <a:blip r:embed="rId5">
            <a:alphaModFix/>
          </a:blip>
          <a:srcRect/>
          <a:stretch/>
        </p:blipFill>
        <p:spPr>
          <a:xfrm>
            <a:off x="6095999" y="1971276"/>
            <a:ext cx="5414681" cy="3698343"/>
          </a:xfrm>
          <a:prstGeom prst="rect">
            <a:avLst/>
          </a:prstGeom>
          <a:noFill/>
          <a:ln>
            <a:noFill/>
          </a:ln>
        </p:spPr>
      </p:pic>
      <p:sp>
        <p:nvSpPr>
          <p:cNvPr id="7" name="Google Shape;313;p17"/>
          <p:cNvSpPr txBox="1">
            <a:spLocks/>
          </p:cNvSpPr>
          <p:nvPr/>
        </p:nvSpPr>
        <p:spPr>
          <a:xfrm>
            <a:off x="758812" y="1188381"/>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Cálculo del LCOE para el diésel autónomo</a:t>
            </a:r>
            <a:endParaRPr lang="en-GB" sz="2000" b="1" dirty="0">
              <a:solidFill>
                <a:schemeClr val="accent5">
                  <a:lumMod val="60000"/>
                  <a:lumOff val="40000"/>
                </a:schemeClr>
              </a:solidFill>
            </a:endParaRPr>
          </a:p>
        </p:txBody>
      </p:sp>
      <p:sp>
        <p:nvSpPr>
          <p:cNvPr id="8" name="Google Shape;298;p15"/>
          <p:cNvSpPr txBox="1">
            <a:spLocks/>
          </p:cNvSpPr>
          <p:nvPr/>
        </p:nvSpPr>
        <p:spPr>
          <a:xfrm>
            <a:off x="770021" y="-97104"/>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Teoría avanzada V</a:t>
            </a:r>
            <a:endParaRPr lang="en-GB" dirty="0">
              <a:solidFill>
                <a:srgbClr val="17375E"/>
              </a:solidFill>
            </a:endParaRPr>
          </a:p>
        </p:txBody>
      </p:sp>
      <p:sp>
        <p:nvSpPr>
          <p:cNvPr id="10" name="Rectangle 9"/>
          <p:cNvSpPr/>
          <p:nvPr/>
        </p:nvSpPr>
        <p:spPr>
          <a:xfrm>
            <a:off x="6597694" y="5943236"/>
            <a:ext cx="3469219" cy="246221"/>
          </a:xfrm>
          <a:prstGeom prst="rect">
            <a:avLst/>
          </a:prstGeom>
        </p:spPr>
        <p:txBody>
          <a:bodyPr wrap="none" lIns="91440" tIns="45720" rIns="91440" bIns="45720" anchor="t">
            <a:spAutoFit/>
          </a:bodyPr>
          <a:lstStyle/>
          <a:p>
            <a:r>
              <a:rPr lang="en-GB" sz="1000" b="1" dirty="0">
                <a:latin typeface="Open Sans"/>
              </a:rPr>
              <a:t>Fuente de la imagen</a:t>
            </a:r>
            <a:r>
              <a:rPr lang="en-GB" sz="1000" dirty="0">
                <a:latin typeface="Open Sans"/>
              </a:rPr>
              <a:t>: Mentis et al. 2017, </a:t>
            </a:r>
            <a:r>
              <a:rPr lang="en-GB" sz="1000" dirty="0">
                <a:latin typeface="Open Sans"/>
                <a:hlinkClick r:id="rId6"/>
              </a:rPr>
              <a:t>imagen con </a:t>
            </a:r>
            <a:r>
              <a:rPr lang="en-GB" sz="1000" dirty="0">
                <a:latin typeface="Open Sans"/>
              </a:rPr>
              <a:t>licencia </a:t>
            </a:r>
            <a:r>
              <a:rPr lang="en-GB" sz="1000" dirty="0">
                <a:latin typeface="Open Sans"/>
                <a:hlinkClick r:id="rId7"/>
              </a:rPr>
              <a:t>CC-BY 3.0</a:t>
            </a:r>
            <a:endParaRPr lang="en-GB" sz="1000" dirty="0">
              <a:latin typeface="Open Sans"/>
            </a:endParaRPr>
          </a:p>
        </p:txBody>
      </p:sp>
      <p:sp>
        <p:nvSpPr>
          <p:cNvPr id="9" name="Oval 8">
            <a:extLst>
              <a:ext uri="{FF2B5EF4-FFF2-40B4-BE49-F238E27FC236}">
                <a16:creationId xmlns:a16="http://schemas.microsoft.com/office/drawing/2014/main" id="{9FF69D29-7147-BE47-9C6F-1D146F846BEA}"/>
              </a:ext>
            </a:extLst>
          </p:cNvPr>
          <p:cNvSpPr/>
          <p:nvPr/>
        </p:nvSpPr>
        <p:spPr>
          <a:xfrm>
            <a:off x="10172828" y="4139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23.mp3" descr="Track1_Lecture8_Slide23.mp3">
            <a:hlinkClick r:id="" action="ppaction://media"/>
            <a:extLst>
              <a:ext uri="{FF2B5EF4-FFF2-40B4-BE49-F238E27FC236}">
                <a16:creationId xmlns:a16="http://schemas.microsoft.com/office/drawing/2014/main" id="{90F39BB5-1CBB-BB4D-A33A-0B6D7D5EB1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44193" y="485343"/>
            <a:ext cx="812800" cy="812800"/>
          </a:xfrm>
          <a:prstGeom prst="rect">
            <a:avLst/>
          </a:prstGeom>
        </p:spPr>
      </p:pic>
      <p:sp>
        <p:nvSpPr>
          <p:cNvPr id="11" name="Rectangle 10">
            <a:extLst>
              <a:ext uri="{FF2B5EF4-FFF2-40B4-BE49-F238E27FC236}">
                <a16:creationId xmlns:a16="http://schemas.microsoft.com/office/drawing/2014/main" id="{77846AD2-419B-2645-821B-49CD44BB8AC8}"/>
              </a:ext>
            </a:extLst>
          </p:cNvPr>
          <p:cNvSpPr/>
          <p:nvPr/>
        </p:nvSpPr>
        <p:spPr>
          <a:xfrm>
            <a:off x="906378" y="5943235"/>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113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2" name="Rectangle 1"/>
          <p:cNvSpPr/>
          <p:nvPr/>
        </p:nvSpPr>
        <p:spPr>
          <a:xfrm>
            <a:off x="9817102" y="5909097"/>
            <a:ext cx="1337417" cy="307777"/>
          </a:xfrm>
          <a:prstGeom prst="rect">
            <a:avLst/>
          </a:prstGeom>
        </p:spPr>
        <p:txBody>
          <a:bodyPr wrap="none">
            <a:spAutoFit/>
          </a:bodyPr>
          <a:lstStyle/>
          <a:p>
            <a:pPr algn="r"/>
            <a:r>
              <a:rPr lang="en-GB" sz="1400" i="1" dirty="0">
                <a:latin typeface="Open Sans" panose="020B0606030504020204" pitchFamily="34" charset="0"/>
                <a:ea typeface="Open Sans" panose="020B0606030504020204" pitchFamily="34" charset="0"/>
                <a:cs typeface="Open Sans" panose="020B0606030504020204" pitchFamily="34" charset="0"/>
              </a:rPr>
              <a:t>Szabó et al. 2011</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437" y="1755848"/>
            <a:ext cx="10058400" cy="9848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950" y="2787139"/>
            <a:ext cx="10058400" cy="3368179"/>
          </a:xfrm>
          <a:prstGeom prst="rect">
            <a:avLst/>
          </a:prstGeom>
        </p:spPr>
      </p:pic>
      <p:sp>
        <p:nvSpPr>
          <p:cNvPr id="7" name="Rectangle 6"/>
          <p:cNvSpPr/>
          <p:nvPr/>
        </p:nvSpPr>
        <p:spPr>
          <a:xfrm>
            <a:off x="807743" y="1290577"/>
            <a:ext cx="6761787"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Cálculo del LCOE para el gasóleo autónomo - precio del gasóleo</a:t>
            </a:r>
          </a:p>
        </p:txBody>
      </p:sp>
      <p:sp>
        <p:nvSpPr>
          <p:cNvPr id="11" name="Google Shape;298;p15"/>
          <p:cNvSpPr txBox="1">
            <a:spLocks/>
          </p:cNvSpPr>
          <p:nvPr/>
        </p:nvSpPr>
        <p:spPr>
          <a:xfrm>
            <a:off x="807743" y="-139735"/>
            <a:ext cx="6500383"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Teoría avanzada V</a:t>
            </a:r>
            <a:endParaRPr lang="en-GB" dirty="0">
              <a:solidFill>
                <a:srgbClr val="17375E"/>
              </a:solidFill>
            </a:endParaRPr>
          </a:p>
        </p:txBody>
      </p:sp>
      <p:sp>
        <p:nvSpPr>
          <p:cNvPr id="8" name="Oval 7">
            <a:extLst>
              <a:ext uri="{FF2B5EF4-FFF2-40B4-BE49-F238E27FC236}">
                <a16:creationId xmlns:a16="http://schemas.microsoft.com/office/drawing/2014/main" id="{514B2974-A362-BA44-AF8C-309F126C1D70}"/>
              </a:ext>
            </a:extLst>
          </p:cNvPr>
          <p:cNvSpPr/>
          <p:nvPr/>
        </p:nvSpPr>
        <p:spPr>
          <a:xfrm>
            <a:off x="10342140" y="2556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24.mp3" descr="Track1_Lecture8_Slide24.mp3">
            <a:hlinkClick r:id="" action="ppaction://media"/>
            <a:extLst>
              <a:ext uri="{FF2B5EF4-FFF2-40B4-BE49-F238E27FC236}">
                <a16:creationId xmlns:a16="http://schemas.microsoft.com/office/drawing/2014/main" id="{C5DB1015-C558-5C46-A1F2-0024F73233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70129" y="319088"/>
            <a:ext cx="812800" cy="812800"/>
          </a:xfrm>
          <a:prstGeom prst="rect">
            <a:avLst/>
          </a:prstGeom>
        </p:spPr>
      </p:pic>
      <p:sp>
        <p:nvSpPr>
          <p:cNvPr id="10" name="Rectangle 9">
            <a:extLst>
              <a:ext uri="{FF2B5EF4-FFF2-40B4-BE49-F238E27FC236}">
                <a16:creationId xmlns:a16="http://schemas.microsoft.com/office/drawing/2014/main" id="{F5699C96-CCC6-1E4F-8313-4BEEEC371C78}"/>
              </a:ext>
            </a:extLst>
          </p:cNvPr>
          <p:cNvSpPr/>
          <p:nvPr/>
        </p:nvSpPr>
        <p:spPr>
          <a:xfrm>
            <a:off x="907135" y="5909097"/>
            <a:ext cx="1905639" cy="246221"/>
          </a:xfrm>
          <a:prstGeom prst="rect">
            <a:avLst/>
          </a:prstGeom>
        </p:spPr>
        <p:txBody>
          <a:bodyPr wrap="squar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7447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aphicFrame>
        <p:nvGraphicFramePr>
          <p:cNvPr id="514" name="Google Shape;514;p37"/>
          <p:cNvGraphicFramePr/>
          <p:nvPr>
            <p:extLst>
              <p:ext uri="{D42A27DB-BD31-4B8C-83A1-F6EECF244321}">
                <p14:modId xmlns:p14="http://schemas.microsoft.com/office/powerpoint/2010/main" val="1405995766"/>
              </p:ext>
            </p:extLst>
          </p:nvPr>
        </p:nvGraphicFramePr>
        <p:xfrm>
          <a:off x="1740049" y="2987376"/>
          <a:ext cx="8224388" cy="2803800"/>
        </p:xfrm>
        <a:graphic>
          <a:graphicData uri="http://schemas.openxmlformats.org/drawingml/2006/table">
            <a:tbl>
              <a:tblPr firstRow="1" bandRow="1">
                <a:noFill/>
              </a:tblPr>
              <a:tblGrid>
                <a:gridCol w="4112194">
                  <a:extLst>
                    <a:ext uri="{9D8B030D-6E8A-4147-A177-3AD203B41FA5}">
                      <a16:colId xmlns:a16="http://schemas.microsoft.com/office/drawing/2014/main" val="20000"/>
                    </a:ext>
                  </a:extLst>
                </a:gridCol>
                <a:gridCol w="4112194">
                  <a:extLst>
                    <a:ext uri="{9D8B030D-6E8A-4147-A177-3AD203B41FA5}">
                      <a16:colId xmlns:a16="http://schemas.microsoft.com/office/drawing/2014/main" val="20001"/>
                    </a:ext>
                  </a:extLst>
                </a:gridCol>
              </a:tblGrid>
              <a:tr h="4263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Parámetro</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Ejemplo</a:t>
                      </a:r>
                      <a:endParaRPr sz="1800" u="none" strike="noStrike" cap="none" dirty="0"/>
                    </a:p>
                  </a:txBody>
                  <a:tcPr marL="91450" marR="91450" marT="45725" marB="45725"/>
                </a:tc>
                <a:extLst>
                  <a:ext uri="{0D108BD9-81ED-4DB2-BD59-A6C34878D82A}">
                    <a16:rowId xmlns:a16="http://schemas.microsoft.com/office/drawing/2014/main" val="10000"/>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Eficiencia del generador</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28 %</a:t>
                      </a:r>
                      <a:endParaRPr sz="2000" u="none" strike="noStrike" cap="none" dirty="0"/>
                    </a:p>
                  </a:txBody>
                  <a:tcPr marL="91450" marR="91450" marT="45725" marB="45725"/>
                </a:tc>
                <a:extLst>
                  <a:ext uri="{0D108BD9-81ED-4DB2-BD59-A6C34878D82A}">
                    <a16:rowId xmlns:a16="http://schemas.microsoft.com/office/drawing/2014/main" val="10001"/>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Factor de capacidad</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0.7</a:t>
                      </a:r>
                      <a:endParaRPr sz="2000" u="none" strike="noStrike" cap="none" dirty="0"/>
                    </a:p>
                  </a:txBody>
                  <a:tcPr marL="91450" marR="91450" marT="45725" marB="45725"/>
                </a:tc>
                <a:extLst>
                  <a:ext uri="{0D108BD9-81ED-4DB2-BD59-A6C34878D82A}">
                    <a16:rowId xmlns:a16="http://schemas.microsoft.com/office/drawing/2014/main" val="10002"/>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Precio de la bomba de gasóleo</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1,00 USD/l</a:t>
                      </a:r>
                      <a:endParaRPr sz="2000" u="none" strike="noStrike" cap="none" dirty="0"/>
                    </a:p>
                  </a:txBody>
                  <a:tcPr marL="91450" marR="91450" marT="45725" marB="45725"/>
                </a:tc>
                <a:extLst>
                  <a:ext uri="{0D108BD9-81ED-4DB2-BD59-A6C34878D82A}">
                    <a16:rowId xmlns:a16="http://schemas.microsoft.com/office/drawing/2014/main" val="10003"/>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Volumen de camiones diésel</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300 litros</a:t>
                      </a:r>
                      <a:endParaRPr sz="2000" u="none" strike="noStrike" cap="none" dirty="0"/>
                    </a:p>
                  </a:txBody>
                  <a:tcPr marL="91450" marR="91450" marT="45725" marB="45725"/>
                </a:tc>
                <a:extLst>
                  <a:ext uri="{0D108BD9-81ED-4DB2-BD59-A6C34878D82A}">
                    <a16:rowId xmlns:a16="http://schemas.microsoft.com/office/drawing/2014/main" val="10004"/>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Consumo de camiones diesel</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14 litros/km</a:t>
                      </a:r>
                      <a:endParaRPr sz="1400" u="none" strike="noStrike" cap="none" dirty="0"/>
                    </a:p>
                  </a:txBody>
                  <a:tcPr marL="91450" marR="91450" marT="45725" marB="45725"/>
                </a:tc>
                <a:extLst>
                  <a:ext uri="{0D108BD9-81ED-4DB2-BD59-A6C34878D82A}">
                    <a16:rowId xmlns:a16="http://schemas.microsoft.com/office/drawing/2014/main" val="10005"/>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Diésel LHV</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9,94 kWh/l</a:t>
                      </a:r>
                      <a:endParaRPr sz="1400" u="none" strike="noStrike" cap="none" dirty="0"/>
                    </a:p>
                  </a:txBody>
                  <a:tcPr marL="91450" marR="91450" marT="45725" marB="45725"/>
                </a:tc>
                <a:extLst>
                  <a:ext uri="{0D108BD9-81ED-4DB2-BD59-A6C34878D82A}">
                    <a16:rowId xmlns:a16="http://schemas.microsoft.com/office/drawing/2014/main" val="10006"/>
                  </a:ext>
                </a:extLst>
              </a:tr>
            </a:tbl>
          </a:graphicData>
        </a:graphic>
      </p:graphicFrame>
      <p:sp>
        <p:nvSpPr>
          <p:cNvPr id="7" name="Rectangle 6"/>
          <p:cNvSpPr/>
          <p:nvPr/>
        </p:nvSpPr>
        <p:spPr>
          <a:xfrm>
            <a:off x="807743" y="1106558"/>
            <a:ext cx="6761787"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Cálculo del LCOE para el gasóleo autónomo - precio del gasóleo</a:t>
            </a:r>
          </a:p>
        </p:txBody>
      </p:sp>
      <p:sp>
        <p:nvSpPr>
          <p:cNvPr id="8" name="Google Shape;298;p15"/>
          <p:cNvSpPr txBox="1">
            <a:spLocks/>
          </p:cNvSpPr>
          <p:nvPr/>
        </p:nvSpPr>
        <p:spPr>
          <a:xfrm>
            <a:off x="807743" y="-266026"/>
            <a:ext cx="7295513"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Teoría avanzada V</a:t>
            </a:r>
            <a:endParaRPr lang="en-GB" dirty="0">
              <a:solidFill>
                <a:srgbClr val="17375E"/>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237" y="1306613"/>
            <a:ext cx="9725526" cy="4317948"/>
          </a:xfrm>
          <a:prstGeom prst="rect">
            <a:avLst/>
          </a:prstGeom>
        </p:spPr>
      </p:pic>
      <p:sp>
        <p:nvSpPr>
          <p:cNvPr id="9" name="TextBox 2"/>
          <p:cNvSpPr txBox="1"/>
          <p:nvPr/>
        </p:nvSpPr>
        <p:spPr>
          <a:xfrm>
            <a:off x="6410739" y="5957791"/>
            <a:ext cx="4961009"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57ABB5A2-3F04-7249-8333-3383168969D3}"/>
              </a:ext>
            </a:extLst>
          </p:cNvPr>
          <p:cNvSpPr/>
          <p:nvPr/>
        </p:nvSpPr>
        <p:spPr>
          <a:xfrm>
            <a:off x="10251036" y="2276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25.mp3" descr="Track1_Lecture8_Slide25.mp3">
            <a:hlinkClick r:id="" action="ppaction://media"/>
            <a:extLst>
              <a:ext uri="{FF2B5EF4-FFF2-40B4-BE49-F238E27FC236}">
                <a16:creationId xmlns:a16="http://schemas.microsoft.com/office/drawing/2014/main" id="{77DD3D4F-B012-924E-8949-0476230023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22401" y="301197"/>
            <a:ext cx="812800" cy="812800"/>
          </a:xfrm>
          <a:prstGeom prst="rect">
            <a:avLst/>
          </a:prstGeom>
        </p:spPr>
      </p:pic>
      <p:sp>
        <p:nvSpPr>
          <p:cNvPr id="11" name="Rectangle 10">
            <a:extLst>
              <a:ext uri="{FF2B5EF4-FFF2-40B4-BE49-F238E27FC236}">
                <a16:creationId xmlns:a16="http://schemas.microsoft.com/office/drawing/2014/main" id="{A8EB4E54-CCC0-1F46-A8E3-B9CC211B3C52}"/>
              </a:ext>
            </a:extLst>
          </p:cNvPr>
          <p:cNvSpPr/>
          <p:nvPr/>
        </p:nvSpPr>
        <p:spPr>
          <a:xfrm>
            <a:off x="807742" y="595779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80707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528"/>
            <a:ext cx="10515600" cy="1325563"/>
          </a:xfrm>
        </p:spPr>
        <p:txBody>
          <a:bodyPr/>
          <a:lstStyle/>
          <a:p>
            <a:r>
              <a:rPr lang="en-GB" dirty="0"/>
              <a:t>Conferencia 8.4 Referencias</a:t>
            </a:r>
          </a:p>
        </p:txBody>
      </p:sp>
      <p:sp>
        <p:nvSpPr>
          <p:cNvPr id="5" name="Rectangle 4"/>
          <p:cNvSpPr/>
          <p:nvPr/>
        </p:nvSpPr>
        <p:spPr>
          <a:xfrm>
            <a:off x="838200" y="1305341"/>
            <a:ext cx="7331439" cy="4247317"/>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Korkovelos, A., Khavari, B., Sahlberg, A., Howells, M., Arderne, C., 2019. El papel de los datos de acceso abierto en la planificación de la electrificación geoespacial y el logro del SDG7. Un estudio de caso basado en OnSSET para Malawi. Energies 12, 1395. </a:t>
            </a:r>
            <a:r>
              <a:rPr lang="en-US" dirty="0">
                <a:latin typeface="Open Sans" panose="020B0606030504020204" pitchFamily="34" charset="0"/>
                <a:ea typeface="Open Sans" panose="020B0606030504020204" pitchFamily="34" charset="0"/>
                <a:cs typeface="Open Sans" panose="020B0606030504020204" pitchFamily="34" charset="0"/>
                <a:hlinkClick r:id="rId3"/>
              </a:rPr>
              <a:t>https://doi.org/10.3390/en12071395</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e_3/Lecture%206/ (consultado el 18.2.21).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Szabó, S., Bódis, K., Huld, T., Moner-Girona, M., 2011. Soluciones energéticas en el África rural: cartografía de los costes de electrificación de la generación solar y diésel distribuida frente a la extensión de la red. Environ. Res. Lett. 6, 034002. </a:t>
            </a:r>
            <a:r>
              <a:rPr lang="sv-SE" dirty="0">
                <a:latin typeface="Open Sans" panose="020B0606030504020204" pitchFamily="34" charset="0"/>
                <a:ea typeface="Open Sans" panose="020B0606030504020204" pitchFamily="34" charset="0"/>
                <a:cs typeface="Open Sans" panose="020B0606030504020204" pitchFamily="34" charset="0"/>
                <a:hlinkClick r:id="rId5"/>
              </a:rPr>
              <a:t>https://doi.org/10.1088/1748-9326/6/3/034002</a:t>
            </a:r>
            <a:endParaRPr lang="sv-SE" dirty="0">
              <a:latin typeface="Open Sans" panose="020B0606030504020204" pitchFamily="34" charset="0"/>
              <a:ea typeface="Open Sans" panose="020B0606030504020204" pitchFamily="34" charset="0"/>
              <a:cs typeface="Open Sans" panose="020B0606030504020204" pitchFamily="34" charset="0"/>
            </a:endParaRP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3881143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D772781A-7ADF-7441-AC2D-F453E5A780C3}"/>
              </a:ext>
            </a:extLst>
          </p:cNvPr>
          <p:cNvSpPr txBox="1">
            <a:spLocks/>
          </p:cNvSpPr>
          <p:nvPr/>
        </p:nvSpPr>
        <p:spPr>
          <a:xfrm>
            <a:off x="718081" y="2211605"/>
            <a:ext cx="5652902"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Gracias por su atención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por su atención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¡en esta conferencia!</a:t>
            </a:r>
          </a:p>
        </p:txBody>
      </p:sp>
    </p:spTree>
    <p:extLst>
      <p:ext uri="{BB962C8B-B14F-4D97-AF65-F5344CB8AC3E}">
        <p14:creationId xmlns:p14="http://schemas.microsoft.com/office/powerpoint/2010/main" val="49206119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A15AC506-B565-8545-9B0B-A3314BF35E20}"/>
              </a:ext>
            </a:extLst>
          </p:cNvPr>
          <p:cNvPicPr>
            <a:picLocks noChangeAspect="1"/>
          </p:cNvPicPr>
          <p:nvPr/>
        </p:nvPicPr>
        <p:blipFill>
          <a:blip r:embed="rId2"/>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E849C59-B9E8-A14F-B515-E6DB3D0E7AFC}"/>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F979B931-A3CE-074D-99F9-5B6A22127099}"/>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Conferencia 8: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Plataforma de Electrificación Global. Versión 1.0. [en línea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presentación]. Crecimiento compatible con el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Asistencia para la Gestión del Sector Energético y Grupo del Banco Mundial</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629A3614-CA92-1F4D-8E85-C537B9E7FC9C}"/>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61BBCEC5-0396-7B4B-8B62-D8933CDE51F1}"/>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A8030C7-A025-8640-8D6E-BCF6B32E71C4}"/>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9" name="Rounded Rectangle 8">
              <a:hlinkClick r:id="rId4"/>
              <a:extLst>
                <a:ext uri="{FF2B5EF4-FFF2-40B4-BE49-F238E27FC236}">
                  <a16:creationId xmlns:a16="http://schemas.microsoft.com/office/drawing/2014/main" id="{54115193-2292-664E-868D-F95CD52C1513}"/>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9584146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4" name="Google Shape;314;p17"/>
          <p:cNvSpPr txBox="1">
            <a:spLocks noGrp="1"/>
          </p:cNvSpPr>
          <p:nvPr>
            <p:ph idx="1"/>
          </p:nvPr>
        </p:nvSpPr>
        <p:spPr>
          <a:xfrm>
            <a:off x="838200" y="1934805"/>
            <a:ext cx="10515600" cy="424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dirty="0">
                <a:latin typeface="Open Sans" panose="020B0606030504020204"/>
              </a:rPr>
              <a:t>Considere un pequeño sistema fotovoltaico diseñado para suministrar suficiente electricidad para alimentar algunas bombillas durante la noche</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Tamaño del sistema: 17 W</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Coste de inversión para un sistema de 17 W: 130 USD</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Generación de energía anual: 35 kWh</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Coste de funcionamiento y mantenimiento: 2 USD/año</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Coste del combustible: 0</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Tasa de descuento: 10 %</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Vida útil del sistema: 20 años</a:t>
            </a:r>
            <a:endParaRPr sz="2000" dirty="0">
              <a:latin typeface="Open Sans" panose="020B0606030504020204"/>
            </a:endParaRPr>
          </a:p>
          <a:p>
            <a:pPr marL="228600" lvl="0" indent="-50800" algn="l" rtl="0">
              <a:lnSpc>
                <a:spcPct val="90000"/>
              </a:lnSpc>
              <a:spcBef>
                <a:spcPts val="1000"/>
              </a:spcBef>
              <a:spcAft>
                <a:spcPts val="0"/>
              </a:spcAft>
              <a:buClr>
                <a:schemeClr val="dk1"/>
              </a:buClr>
              <a:buSzPts val="2800"/>
              <a:buNone/>
            </a:pPr>
            <a:endParaRPr dirty="0"/>
          </a:p>
        </p:txBody>
      </p:sp>
      <p:sp>
        <p:nvSpPr>
          <p:cNvPr id="6" name="Google Shape;298;p15"/>
          <p:cNvSpPr txBox="1">
            <a:spLocks/>
          </p:cNvSpPr>
          <p:nvPr/>
        </p:nvSpPr>
        <p:spPr>
          <a:xfrm>
            <a:off x="838200" y="230582"/>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Teoría avanzada II </a:t>
            </a:r>
            <a:endParaRPr lang="en-GB" dirty="0">
              <a:solidFill>
                <a:srgbClr val="17375E"/>
              </a:solidFill>
            </a:endParaRPr>
          </a:p>
        </p:txBody>
      </p:sp>
      <p:sp>
        <p:nvSpPr>
          <p:cNvPr id="7" name="Rectangle 6"/>
          <p:cNvSpPr/>
          <p:nvPr/>
        </p:nvSpPr>
        <p:spPr>
          <a:xfrm>
            <a:off x="122311" y="6356349"/>
            <a:ext cx="1834156" cy="246221"/>
          </a:xfrm>
          <a:prstGeom prst="rect">
            <a:avLst/>
          </a:prstGeom>
        </p:spPr>
        <p:txBody>
          <a:bodyPr wrap="none">
            <a:spAutoFit/>
          </a:bodyPr>
          <a:lstStyle/>
          <a:p>
            <a:r>
              <a:rPr lang="sv-SE" sz="1000" b="1" dirty="0">
                <a:solidFill>
                  <a:srgbClr val="1D1C1D"/>
                </a:solidFill>
                <a:latin typeface="Slack-Lato"/>
              </a:rPr>
              <a:t>Fuente:</a:t>
            </a:r>
            <a:r>
              <a:rPr lang="sv-SE" sz="1000" dirty="0">
                <a:solidFill>
                  <a:srgbClr val="1D1C1D"/>
                </a:solidFill>
                <a:latin typeface="Slack-Lato"/>
              </a:rPr>
              <a:t> Sahlberg et al. 2021</a:t>
            </a:r>
            <a:endParaRPr lang="en-GB" sz="1000" dirty="0"/>
          </a:p>
        </p:txBody>
      </p:sp>
      <p:sp>
        <p:nvSpPr>
          <p:cNvPr id="9" name="Google Shape;313;p17"/>
          <p:cNvSpPr txBox="1">
            <a:spLocks/>
          </p:cNvSpPr>
          <p:nvPr/>
        </p:nvSpPr>
        <p:spPr>
          <a:xfrm>
            <a:off x="838200" y="1516875"/>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Ejemplo de LCOE</a:t>
            </a:r>
          </a:p>
        </p:txBody>
      </p:sp>
      <p:sp>
        <p:nvSpPr>
          <p:cNvPr id="10" name="Oval 9">
            <a:extLst>
              <a:ext uri="{FF2B5EF4-FFF2-40B4-BE49-F238E27FC236}">
                <a16:creationId xmlns:a16="http://schemas.microsoft.com/office/drawing/2014/main" id="{4EFA4EAA-FE49-B14C-BE3D-2727C8C55063}"/>
              </a:ext>
            </a:extLst>
          </p:cNvPr>
          <p:cNvSpPr/>
          <p:nvPr/>
        </p:nvSpPr>
        <p:spPr>
          <a:xfrm>
            <a:off x="10009730" y="4533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3.mp3" descr="Track1_Lecture8_Slide3.mp3">
            <a:hlinkClick r:id="" action="ppaction://media"/>
            <a:extLst>
              <a:ext uri="{FF2B5EF4-FFF2-40B4-BE49-F238E27FC236}">
                <a16:creationId xmlns:a16="http://schemas.microsoft.com/office/drawing/2014/main" id="{8B8DF929-7208-3A49-B33D-5E1FAC4B2F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81095" y="524689"/>
            <a:ext cx="812800" cy="812800"/>
          </a:xfrm>
          <a:prstGeom prst="rect">
            <a:avLst/>
          </a:prstGeom>
        </p:spPr>
      </p:pic>
    </p:spTree>
    <p:extLst>
      <p:ext uri="{BB962C8B-B14F-4D97-AF65-F5344CB8AC3E}">
        <p14:creationId xmlns:p14="http://schemas.microsoft.com/office/powerpoint/2010/main" val="4038635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1" name="Google Shape;321;p18"/>
          <p:cNvSpPr/>
          <p:nvPr/>
        </p:nvSpPr>
        <p:spPr>
          <a:xfrm>
            <a:off x="7284464" y="1880401"/>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22" name="Google Shape;322;p18"/>
          <p:cNvSpPr/>
          <p:nvPr/>
        </p:nvSpPr>
        <p:spPr>
          <a:xfrm>
            <a:off x="7188927" y="2229973"/>
            <a:ext cx="4346369" cy="1467902"/>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23" name="Google Shape;323;p18"/>
          <p:cNvSpPr/>
          <p:nvPr/>
        </p:nvSpPr>
        <p:spPr>
          <a:xfrm>
            <a:off x="1080665" y="4186572"/>
            <a:ext cx="5715920" cy="2482474"/>
          </a:xfrm>
          <a:prstGeom prst="rect">
            <a:avLst/>
          </a:prstGeom>
          <a:blipFill rotWithShape="1">
            <a:blip r:embed="rId6">
              <a:alphaModFix/>
            </a:blip>
            <a:stretch>
              <a:fillRect l="-3195" t="-36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24" name="Google Shape;324;p18"/>
          <p:cNvSpPr/>
          <p:nvPr/>
        </p:nvSpPr>
        <p:spPr>
          <a:xfrm>
            <a:off x="1233062" y="1880401"/>
            <a:ext cx="5413397" cy="2443746"/>
          </a:xfrm>
          <a:prstGeom prst="rect">
            <a:avLst/>
          </a:prstGeom>
          <a:blipFill rotWithShape="1">
            <a:blip r:embed="rId7">
              <a:alphaModFix/>
            </a:blip>
            <a:stretch>
              <a:fillRect l="-3375" t="-37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25" name="Google Shape;325;p18"/>
          <p:cNvSpPr/>
          <p:nvPr/>
        </p:nvSpPr>
        <p:spPr>
          <a:xfrm>
            <a:off x="8485247" y="2085646"/>
            <a:ext cx="3050049" cy="8646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26" name="Google Shape;326;p18"/>
          <p:cNvSpPr/>
          <p:nvPr/>
        </p:nvSpPr>
        <p:spPr>
          <a:xfrm>
            <a:off x="8485246" y="3004868"/>
            <a:ext cx="3050049" cy="86463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27" name="Google Shape;327;p18"/>
          <p:cNvSpPr/>
          <p:nvPr/>
        </p:nvSpPr>
        <p:spPr>
          <a:xfrm>
            <a:off x="982638" y="1985969"/>
            <a:ext cx="5663822" cy="21595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28" name="Google Shape;328;p18"/>
          <p:cNvSpPr/>
          <p:nvPr/>
        </p:nvSpPr>
        <p:spPr>
          <a:xfrm>
            <a:off x="982638" y="4186573"/>
            <a:ext cx="5663821" cy="2173284"/>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2" name="Google Shape;313;p17"/>
          <p:cNvSpPr txBox="1">
            <a:spLocks/>
          </p:cNvSpPr>
          <p:nvPr/>
        </p:nvSpPr>
        <p:spPr>
          <a:xfrm>
            <a:off x="708990" y="1258263"/>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Ejemplo de LCOE </a:t>
            </a:r>
            <a:r>
              <a:rPr lang="en-SE" sz="2000" b="1" dirty="0">
                <a:solidFill>
                  <a:schemeClr val="accent5">
                    <a:lumMod val="60000"/>
                    <a:lumOff val="40000"/>
                  </a:schemeClr>
                </a:solidFill>
              </a:rPr>
              <a:t>- </a:t>
            </a:r>
            <a:r>
              <a:rPr lang="en-GB" sz="2000" b="1" dirty="0">
                <a:solidFill>
                  <a:schemeClr val="accent5">
                    <a:lumMod val="60000"/>
                    <a:lumOff val="40000"/>
                  </a:schemeClr>
                </a:solidFill>
              </a:rPr>
              <a:t>Año 0</a:t>
            </a:r>
          </a:p>
        </p:txBody>
      </p:sp>
      <p:sp>
        <p:nvSpPr>
          <p:cNvPr id="13" name="Google Shape;298;p15"/>
          <p:cNvSpPr txBox="1">
            <a:spLocks/>
          </p:cNvSpPr>
          <p:nvPr/>
        </p:nvSpPr>
        <p:spPr>
          <a:xfrm>
            <a:off x="708990" y="-189927"/>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Teoría avanzada II </a:t>
            </a:r>
            <a:endParaRPr lang="en-GB" dirty="0">
              <a:solidFill>
                <a:srgbClr val="17375E"/>
              </a:solidFill>
            </a:endParaRPr>
          </a:p>
        </p:txBody>
      </p:sp>
      <p:sp>
        <p:nvSpPr>
          <p:cNvPr id="14" name="Rectangle 13"/>
          <p:cNvSpPr/>
          <p:nvPr/>
        </p:nvSpPr>
        <p:spPr>
          <a:xfrm>
            <a:off x="8429804" y="6113636"/>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BF5E7322-0BE8-9E42-BF22-12624BFC9F37}"/>
              </a:ext>
            </a:extLst>
          </p:cNvPr>
          <p:cNvSpPr/>
          <p:nvPr/>
        </p:nvSpPr>
        <p:spPr>
          <a:xfrm>
            <a:off x="10117936" y="649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4.mp3" descr="Track1_Lecture8_Slide4.mp3">
            <a:hlinkClick r:id="" action="ppaction://media"/>
            <a:extLst>
              <a:ext uri="{FF2B5EF4-FFF2-40B4-BE49-F238E27FC236}">
                <a16:creationId xmlns:a16="http://schemas.microsoft.com/office/drawing/2014/main" id="{9DD88A08-AE75-564A-A6E8-9231431594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30791" y="726402"/>
            <a:ext cx="812800" cy="812800"/>
          </a:xfrm>
          <a:prstGeom prst="rect">
            <a:avLst/>
          </a:prstGeom>
        </p:spPr>
      </p:pic>
    </p:spTree>
    <p:extLst>
      <p:ext uri="{BB962C8B-B14F-4D97-AF65-F5344CB8AC3E}">
        <p14:creationId xmlns:p14="http://schemas.microsoft.com/office/powerpoint/2010/main" val="35858038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Google Shape;336;p19"/>
          <p:cNvSpPr/>
          <p:nvPr/>
        </p:nvSpPr>
        <p:spPr>
          <a:xfrm>
            <a:off x="7056563" y="1104940"/>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37" name="Google Shape;337;p19"/>
          <p:cNvSpPr/>
          <p:nvPr/>
        </p:nvSpPr>
        <p:spPr>
          <a:xfrm>
            <a:off x="6961026" y="1454512"/>
            <a:ext cx="4346369" cy="1467902"/>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38" name="Google Shape;338;p19"/>
          <p:cNvSpPr/>
          <p:nvPr/>
        </p:nvSpPr>
        <p:spPr>
          <a:xfrm>
            <a:off x="1081801" y="4200422"/>
            <a:ext cx="5715920" cy="2482474"/>
          </a:xfrm>
          <a:prstGeom prst="rect">
            <a:avLst/>
          </a:prstGeom>
          <a:blipFill rotWithShape="1">
            <a:blip r:embed="rId6">
              <a:alphaModFix/>
            </a:blip>
            <a:stretch>
              <a:fillRect l="-3195" t="-36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39" name="Google Shape;339;p19"/>
          <p:cNvSpPr/>
          <p:nvPr/>
        </p:nvSpPr>
        <p:spPr>
          <a:xfrm>
            <a:off x="1233063" y="1871229"/>
            <a:ext cx="5413397" cy="2443746"/>
          </a:xfrm>
          <a:prstGeom prst="rect">
            <a:avLst/>
          </a:prstGeom>
          <a:blipFill rotWithShape="1">
            <a:blip r:embed="rId7">
              <a:alphaModFix/>
            </a:blip>
            <a:stretch>
              <a:fillRect l="-3375" t="-37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40" name="Google Shape;340;p19"/>
          <p:cNvSpPr/>
          <p:nvPr/>
        </p:nvSpPr>
        <p:spPr>
          <a:xfrm>
            <a:off x="8257346" y="1310185"/>
            <a:ext cx="3050049" cy="8646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41" name="Google Shape;341;p19"/>
          <p:cNvSpPr/>
          <p:nvPr/>
        </p:nvSpPr>
        <p:spPr>
          <a:xfrm>
            <a:off x="8257345" y="2229407"/>
            <a:ext cx="3050049" cy="86463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42" name="Google Shape;342;p19"/>
          <p:cNvSpPr/>
          <p:nvPr/>
        </p:nvSpPr>
        <p:spPr>
          <a:xfrm>
            <a:off x="982638" y="1871230"/>
            <a:ext cx="5663822" cy="21595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43" name="Google Shape;343;p19"/>
          <p:cNvSpPr/>
          <p:nvPr/>
        </p:nvSpPr>
        <p:spPr>
          <a:xfrm>
            <a:off x="982638" y="4102739"/>
            <a:ext cx="5663821" cy="2173284"/>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2"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Ejemplo de LCOE </a:t>
            </a:r>
            <a:r>
              <a:rPr lang="en-SE" sz="2000" b="1" dirty="0">
                <a:solidFill>
                  <a:schemeClr val="accent5">
                    <a:lumMod val="60000"/>
                    <a:lumOff val="40000"/>
                  </a:schemeClr>
                </a:solidFill>
              </a:rPr>
              <a:t>- </a:t>
            </a:r>
            <a:r>
              <a:rPr lang="en-GB" sz="2000" b="1" dirty="0">
                <a:solidFill>
                  <a:schemeClr val="accent5">
                    <a:lumMod val="60000"/>
                    <a:lumOff val="40000"/>
                  </a:schemeClr>
                </a:solidFill>
              </a:rPr>
              <a:t>Año 1</a:t>
            </a:r>
          </a:p>
        </p:txBody>
      </p:sp>
      <p:sp>
        <p:nvSpPr>
          <p:cNvPr id="13" name="Google Shape;298;p15"/>
          <p:cNvSpPr txBox="1">
            <a:spLocks/>
          </p:cNvSpPr>
          <p:nvPr/>
        </p:nvSpPr>
        <p:spPr>
          <a:xfrm>
            <a:off x="884606" y="-304747"/>
            <a:ext cx="5959521"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Teoría avanzada II </a:t>
            </a:r>
            <a:endParaRPr lang="en-GB" dirty="0">
              <a:solidFill>
                <a:srgbClr val="17375E"/>
              </a:solidFill>
            </a:endParaRPr>
          </a:p>
        </p:txBody>
      </p:sp>
      <p:sp>
        <p:nvSpPr>
          <p:cNvPr id="14" name="Rectangle 13"/>
          <p:cNvSpPr/>
          <p:nvPr/>
        </p:nvSpPr>
        <p:spPr>
          <a:xfrm>
            <a:off x="8850062" y="6029802"/>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52BD24FF-43F7-954F-915A-70D7061E2C0A}"/>
              </a:ext>
            </a:extLst>
          </p:cNvPr>
          <p:cNvSpPr/>
          <p:nvPr/>
        </p:nvSpPr>
        <p:spPr>
          <a:xfrm>
            <a:off x="10494594" y="1767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5.mp3" descr="Track1_Lecture8_Slide5.mp3">
            <a:hlinkClick r:id="" action="ppaction://media"/>
            <a:extLst>
              <a:ext uri="{FF2B5EF4-FFF2-40B4-BE49-F238E27FC236}">
                <a16:creationId xmlns:a16="http://schemas.microsoft.com/office/drawing/2014/main" id="{F449377F-E9FD-8F4C-AE64-57AE0623A9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4594" y="208016"/>
            <a:ext cx="812800" cy="812800"/>
          </a:xfrm>
          <a:prstGeom prst="rect">
            <a:avLst/>
          </a:prstGeom>
        </p:spPr>
      </p:pic>
    </p:spTree>
    <p:extLst>
      <p:ext uri="{BB962C8B-B14F-4D97-AF65-F5344CB8AC3E}">
        <p14:creationId xmlns:p14="http://schemas.microsoft.com/office/powerpoint/2010/main" val="25845296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2" name="Google Shape;352;p20"/>
          <p:cNvSpPr/>
          <p:nvPr/>
        </p:nvSpPr>
        <p:spPr>
          <a:xfrm>
            <a:off x="7058629" y="1941139"/>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3" name="Google Shape;353;p20"/>
          <p:cNvSpPr/>
          <p:nvPr/>
        </p:nvSpPr>
        <p:spPr>
          <a:xfrm>
            <a:off x="1080665" y="4186572"/>
            <a:ext cx="5715920" cy="2482474"/>
          </a:xfrm>
          <a:prstGeom prst="rect">
            <a:avLst/>
          </a:prstGeom>
          <a:blipFill rotWithShape="1">
            <a:blip r:embed="rId5">
              <a:alphaModFix/>
            </a:blip>
            <a:stretch>
              <a:fillRect l="-3195" t="-36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54" name="Google Shape;354;p20"/>
          <p:cNvSpPr/>
          <p:nvPr/>
        </p:nvSpPr>
        <p:spPr>
          <a:xfrm>
            <a:off x="1233063" y="1944896"/>
            <a:ext cx="5413397" cy="2443746"/>
          </a:xfrm>
          <a:prstGeom prst="rect">
            <a:avLst/>
          </a:prstGeom>
          <a:blipFill rotWithShape="1">
            <a:blip r:embed="rId6">
              <a:alphaModFix/>
            </a:blip>
            <a:stretch>
              <a:fillRect l="-3375" t="-37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55" name="Google Shape;355;p20"/>
          <p:cNvSpPr/>
          <p:nvPr/>
        </p:nvSpPr>
        <p:spPr>
          <a:xfrm>
            <a:off x="8259412" y="2146384"/>
            <a:ext cx="3050049" cy="8646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6" name="Google Shape;356;p20"/>
          <p:cNvSpPr/>
          <p:nvPr/>
        </p:nvSpPr>
        <p:spPr>
          <a:xfrm>
            <a:off x="8259411" y="3065606"/>
            <a:ext cx="3050049" cy="86463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7" name="Google Shape;357;p20"/>
          <p:cNvSpPr/>
          <p:nvPr/>
        </p:nvSpPr>
        <p:spPr>
          <a:xfrm>
            <a:off x="982638" y="1944897"/>
            <a:ext cx="5663822" cy="21595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8" name="Google Shape;358;p20"/>
          <p:cNvSpPr/>
          <p:nvPr/>
        </p:nvSpPr>
        <p:spPr>
          <a:xfrm>
            <a:off x="982638" y="4186573"/>
            <a:ext cx="5663821" cy="2173284"/>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9" name="Google Shape;359;p20"/>
          <p:cNvSpPr/>
          <p:nvPr/>
        </p:nvSpPr>
        <p:spPr>
          <a:xfrm>
            <a:off x="6963092" y="2292541"/>
            <a:ext cx="4346400" cy="1467900"/>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2" name="Rectangle 11"/>
          <p:cNvSpPr/>
          <p:nvPr/>
        </p:nvSpPr>
        <p:spPr>
          <a:xfrm>
            <a:off x="6646459"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Google Shape;313;p17"/>
          <p:cNvSpPr txBox="1">
            <a:spLocks/>
          </p:cNvSpPr>
          <p:nvPr/>
        </p:nvSpPr>
        <p:spPr>
          <a:xfrm>
            <a:off x="838200" y="1159128"/>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Ejemplo de LCOE </a:t>
            </a:r>
            <a:r>
              <a:rPr lang="en-SE" sz="2000" b="1" dirty="0">
                <a:solidFill>
                  <a:schemeClr val="accent5">
                    <a:lumMod val="60000"/>
                    <a:lumOff val="40000"/>
                  </a:schemeClr>
                </a:solidFill>
              </a:rPr>
              <a:t>- </a:t>
            </a:r>
            <a:r>
              <a:rPr lang="en-GB" sz="2000" b="1" dirty="0">
                <a:solidFill>
                  <a:schemeClr val="accent5">
                    <a:lumMod val="60000"/>
                    <a:lumOff val="40000"/>
                  </a:schemeClr>
                </a:solidFill>
              </a:rPr>
              <a:t>Año 2</a:t>
            </a:r>
          </a:p>
        </p:txBody>
      </p:sp>
      <p:sp>
        <p:nvSpPr>
          <p:cNvPr id="14" name="Google Shape;298;p15"/>
          <p:cNvSpPr txBox="1">
            <a:spLocks/>
          </p:cNvSpPr>
          <p:nvPr/>
        </p:nvSpPr>
        <p:spPr>
          <a:xfrm>
            <a:off x="838200" y="-221027"/>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Teoría avanzada II </a:t>
            </a:r>
            <a:endParaRPr lang="en-GB" dirty="0">
              <a:solidFill>
                <a:srgbClr val="17375E"/>
              </a:solidFill>
            </a:endParaRPr>
          </a:p>
        </p:txBody>
      </p:sp>
      <p:sp>
        <p:nvSpPr>
          <p:cNvPr id="16" name="Oval 15">
            <a:extLst>
              <a:ext uri="{FF2B5EF4-FFF2-40B4-BE49-F238E27FC236}">
                <a16:creationId xmlns:a16="http://schemas.microsoft.com/office/drawing/2014/main" id="{CA23EFA8-CD13-2C4E-AD33-EB230AD17785}"/>
              </a:ext>
            </a:extLst>
          </p:cNvPr>
          <p:cNvSpPr/>
          <p:nvPr/>
        </p:nvSpPr>
        <p:spPr>
          <a:xfrm>
            <a:off x="10188635" y="330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6.mp3" descr="Track1_Lecture8_Slide6.mp3">
            <a:hlinkClick r:id="" action="ppaction://media"/>
            <a:extLst>
              <a:ext uri="{FF2B5EF4-FFF2-40B4-BE49-F238E27FC236}">
                <a16:creationId xmlns:a16="http://schemas.microsoft.com/office/drawing/2014/main" id="{61F4AB64-8388-184B-8F7C-10FEC6D56E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0000" y="391008"/>
            <a:ext cx="812800" cy="812800"/>
          </a:xfrm>
          <a:prstGeom prst="rect">
            <a:avLst/>
          </a:prstGeom>
        </p:spPr>
      </p:pic>
    </p:spTree>
    <p:extLst>
      <p:ext uri="{BB962C8B-B14F-4D97-AF65-F5344CB8AC3E}">
        <p14:creationId xmlns:p14="http://schemas.microsoft.com/office/powerpoint/2010/main" val="4348326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7" name="Google Shape;313;p17"/>
          <p:cNvSpPr txBox="1">
            <a:spLocks/>
          </p:cNvSpPr>
          <p:nvPr/>
        </p:nvSpPr>
        <p:spPr>
          <a:xfrm>
            <a:off x="838200" y="1179403"/>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sv-SE" sz="2000" b="1" dirty="0">
                <a:solidFill>
                  <a:schemeClr val="accent5">
                    <a:lumMod val="60000"/>
                    <a:lumOff val="40000"/>
                  </a:schemeClr>
                </a:solidFill>
              </a:rPr>
              <a:t>Coste de salvamento</a:t>
            </a:r>
            <a:endParaRPr lang="en-GB" sz="2000" b="1" dirty="0">
              <a:solidFill>
                <a:schemeClr val="accent5">
                  <a:lumMod val="60000"/>
                  <a:lumOff val="40000"/>
                </a:schemeClr>
              </a:solidFill>
            </a:endParaRPr>
          </a:p>
        </p:txBody>
      </p:sp>
      <p:sp>
        <p:nvSpPr>
          <p:cNvPr id="8" name="Google Shape;298;p15"/>
          <p:cNvSpPr txBox="1">
            <a:spLocks/>
          </p:cNvSpPr>
          <p:nvPr/>
        </p:nvSpPr>
        <p:spPr>
          <a:xfrm>
            <a:off x="807743" y="-200004"/>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Teoría avanzada II </a:t>
            </a:r>
            <a:endParaRPr lang="en-GB" dirty="0">
              <a:solidFill>
                <a:srgbClr val="17375E"/>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651177"/>
            <a:ext cx="10058400" cy="4460421"/>
          </a:xfrm>
          <a:prstGeom prst="rect">
            <a:avLst/>
          </a:prstGeom>
        </p:spPr>
      </p:pic>
      <p:sp>
        <p:nvSpPr>
          <p:cNvPr id="6" name="Oval 5">
            <a:extLst>
              <a:ext uri="{FF2B5EF4-FFF2-40B4-BE49-F238E27FC236}">
                <a16:creationId xmlns:a16="http://schemas.microsoft.com/office/drawing/2014/main" id="{EEDCD83F-141C-B94F-96E6-63786345DA55}"/>
              </a:ext>
            </a:extLst>
          </p:cNvPr>
          <p:cNvSpPr/>
          <p:nvPr/>
        </p:nvSpPr>
        <p:spPr>
          <a:xfrm>
            <a:off x="10012435" y="2035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8_Slide7.mp3" descr="Track1_Lecture8_Slide7.mp3">
            <a:hlinkClick r:id="" action="ppaction://media"/>
            <a:extLst>
              <a:ext uri="{FF2B5EF4-FFF2-40B4-BE49-F238E27FC236}">
                <a16:creationId xmlns:a16="http://schemas.microsoft.com/office/drawing/2014/main" id="{3A184D5B-EBEF-EC40-B9AA-A53639C828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83800" y="257349"/>
            <a:ext cx="812800" cy="812800"/>
          </a:xfrm>
          <a:prstGeom prst="rect">
            <a:avLst/>
          </a:prstGeom>
        </p:spPr>
      </p:pic>
      <p:sp>
        <p:nvSpPr>
          <p:cNvPr id="9" name="Rectangle 8">
            <a:extLst>
              <a:ext uri="{FF2B5EF4-FFF2-40B4-BE49-F238E27FC236}">
                <a16:creationId xmlns:a16="http://schemas.microsoft.com/office/drawing/2014/main" id="{CCE691AA-28AC-A348-AF14-C83F9E119676}"/>
              </a:ext>
            </a:extLst>
          </p:cNvPr>
          <p:cNvSpPr/>
          <p:nvPr/>
        </p:nvSpPr>
        <p:spPr>
          <a:xfrm>
            <a:off x="838200" y="5848680"/>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808486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Conferencia 8.1 Referencias</a:t>
            </a:r>
          </a:p>
        </p:txBody>
      </p:sp>
      <p:sp>
        <p:nvSpPr>
          <p:cNvPr id="5" name="Rectangle 4"/>
          <p:cNvSpPr/>
          <p:nvPr/>
        </p:nvSpPr>
        <p:spPr>
          <a:xfrm>
            <a:off x="838200" y="1690688"/>
            <a:ext cx="4558259" cy="203132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e_3/Lecture%206/ (consultado el 18.2.21).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0286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4" name="Google Shape;374;p22"/>
          <p:cNvSpPr/>
          <p:nvPr/>
        </p:nvSpPr>
        <p:spPr>
          <a:xfrm>
            <a:off x="7151795" y="1120058"/>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75" name="Google Shape;375;p22"/>
          <p:cNvSpPr/>
          <p:nvPr/>
        </p:nvSpPr>
        <p:spPr>
          <a:xfrm>
            <a:off x="7056258" y="1454512"/>
            <a:ext cx="4346369" cy="1467902"/>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76" name="Google Shape;376;p22"/>
          <p:cNvSpPr/>
          <p:nvPr/>
        </p:nvSpPr>
        <p:spPr>
          <a:xfrm>
            <a:off x="1080664" y="4186572"/>
            <a:ext cx="5920635" cy="2482474"/>
          </a:xfrm>
          <a:prstGeom prst="rect">
            <a:avLst/>
          </a:prstGeom>
          <a:blipFill rotWithShape="1">
            <a:blip r:embed="rId6">
              <a:alphaModFix/>
            </a:blip>
            <a:stretch>
              <a:fillRect l="-3084" t="-36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77" name="Google Shape;377;p22"/>
          <p:cNvSpPr/>
          <p:nvPr/>
        </p:nvSpPr>
        <p:spPr>
          <a:xfrm>
            <a:off x="1233062" y="2074995"/>
            <a:ext cx="5768237" cy="2451697"/>
          </a:xfrm>
          <a:prstGeom prst="rect">
            <a:avLst/>
          </a:prstGeom>
          <a:blipFill rotWithShape="1">
            <a:blip r:embed="rId7">
              <a:alphaModFix/>
            </a:blip>
            <a:stretch>
              <a:fillRect l="-3165" t="-371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78" name="Google Shape;378;p22"/>
          <p:cNvSpPr/>
          <p:nvPr/>
        </p:nvSpPr>
        <p:spPr>
          <a:xfrm>
            <a:off x="8352578" y="1325303"/>
            <a:ext cx="3050049" cy="8646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79" name="Google Shape;379;p22"/>
          <p:cNvSpPr/>
          <p:nvPr/>
        </p:nvSpPr>
        <p:spPr>
          <a:xfrm>
            <a:off x="8352577" y="2244525"/>
            <a:ext cx="3050049" cy="86463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80" name="Google Shape;380;p22"/>
          <p:cNvSpPr/>
          <p:nvPr/>
        </p:nvSpPr>
        <p:spPr>
          <a:xfrm>
            <a:off x="982636" y="1991093"/>
            <a:ext cx="6018663" cy="21595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81" name="Google Shape;381;p22"/>
          <p:cNvSpPr/>
          <p:nvPr/>
        </p:nvSpPr>
        <p:spPr>
          <a:xfrm>
            <a:off x="982638" y="4186573"/>
            <a:ext cx="6018662" cy="2173284"/>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4" name="Google Shape;313;p17"/>
          <p:cNvSpPr txBox="1">
            <a:spLocks/>
          </p:cNvSpPr>
          <p:nvPr/>
        </p:nvSpPr>
        <p:spPr>
          <a:xfrm>
            <a:off x="838200" y="1493992"/>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Ejemplo de LCOE </a:t>
            </a:r>
            <a:r>
              <a:rPr lang="en-SE" sz="2000" b="1" dirty="0">
                <a:solidFill>
                  <a:schemeClr val="accent5">
                    <a:lumMod val="60000"/>
                    <a:lumOff val="40000"/>
                  </a:schemeClr>
                </a:solidFill>
              </a:rPr>
              <a:t>- </a:t>
            </a:r>
            <a:r>
              <a:rPr lang="en-GB" sz="2000" b="1" dirty="0">
                <a:solidFill>
                  <a:schemeClr val="accent5">
                    <a:lumMod val="60000"/>
                    <a:lumOff val="40000"/>
                  </a:schemeClr>
                </a:solidFill>
              </a:rPr>
              <a:t>Año 15</a:t>
            </a:r>
          </a:p>
        </p:txBody>
      </p:sp>
      <p:sp>
        <p:nvSpPr>
          <p:cNvPr id="15" name="Google Shape;298;p15"/>
          <p:cNvSpPr txBox="1">
            <a:spLocks/>
          </p:cNvSpPr>
          <p:nvPr/>
        </p:nvSpPr>
        <p:spPr>
          <a:xfrm>
            <a:off x="765315" y="-254897"/>
            <a:ext cx="6163099"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Teoría avanzada III </a:t>
            </a:r>
            <a:endParaRPr lang="en-GB" dirty="0">
              <a:solidFill>
                <a:srgbClr val="17375E"/>
              </a:solidFill>
            </a:endParaRPr>
          </a:p>
        </p:txBody>
      </p:sp>
      <p:sp>
        <p:nvSpPr>
          <p:cNvPr id="13" name="Oval 12">
            <a:extLst>
              <a:ext uri="{FF2B5EF4-FFF2-40B4-BE49-F238E27FC236}">
                <a16:creationId xmlns:a16="http://schemas.microsoft.com/office/drawing/2014/main" id="{F1EEC80B-5046-1D49-A380-F023CF555515}"/>
              </a:ext>
            </a:extLst>
          </p:cNvPr>
          <p:cNvSpPr/>
          <p:nvPr/>
        </p:nvSpPr>
        <p:spPr>
          <a:xfrm>
            <a:off x="10039885" y="359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9.mp3" descr="Track1_Lecture8_Slide9.mp3">
            <a:hlinkClick r:id="" action="ppaction://media"/>
            <a:extLst>
              <a:ext uri="{FF2B5EF4-FFF2-40B4-BE49-F238E27FC236}">
                <a16:creationId xmlns:a16="http://schemas.microsoft.com/office/drawing/2014/main" id="{089F00CA-6EE2-E14F-B1F2-11E59DCA1D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99728" y="107330"/>
            <a:ext cx="812800" cy="812800"/>
          </a:xfrm>
          <a:prstGeom prst="rect">
            <a:avLst/>
          </a:prstGeom>
        </p:spPr>
      </p:pic>
      <p:sp>
        <p:nvSpPr>
          <p:cNvPr id="16" name="Rectangle 15">
            <a:extLst>
              <a:ext uri="{FF2B5EF4-FFF2-40B4-BE49-F238E27FC236}">
                <a16:creationId xmlns:a16="http://schemas.microsoft.com/office/drawing/2014/main" id="{DD54D01A-F9D1-6D41-8B63-AC690CC53748}"/>
              </a:ext>
            </a:extLst>
          </p:cNvPr>
          <p:cNvSpPr/>
          <p:nvPr/>
        </p:nvSpPr>
        <p:spPr>
          <a:xfrm>
            <a:off x="7001299"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86916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0b696a8a-ab1a-459b-a09e-44df7cbe9330"/>
    <ds:schemaRef ds:uri="35b8b66e-5759-43c1-a138-f967a8bf5a20"/>
    <ds:schemaRef ds:uri="http://www.w3.org/XML/1998/namespac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6079FD64-32AA-479B-8FB1-459BEBFEFB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2940</TotalTime>
  <Words>5164</Words>
  <Application>Microsoft Office PowerPoint</Application>
  <PresentationFormat>Panorámica</PresentationFormat>
  <Paragraphs>236</Paragraphs>
  <Slides>28</Slides>
  <Notes>24</Notes>
  <HiddenSlides>0</HiddenSlides>
  <MMClips>22</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28</vt:i4>
      </vt:variant>
    </vt:vector>
  </HeadingPairs>
  <TitlesOfParts>
    <vt:vector size="38" baseType="lpstr">
      <vt:lpstr>Arial</vt:lpstr>
      <vt:lpstr>Calibri</vt:lpstr>
      <vt:lpstr>Calibri Light</vt:lpstr>
      <vt:lpstr>Cambria Math</vt:lpstr>
      <vt:lpstr>Open Sans</vt:lpstr>
      <vt:lpstr>Open Sans </vt:lpstr>
      <vt:lpstr>Open Sans ExtraBold</vt:lpstr>
      <vt:lpstr>Slack-Lato</vt:lpstr>
      <vt:lpstr>Office Theme</vt:lpstr>
      <vt:lpstr>Office Theme</vt:lpstr>
      <vt:lpstr>CONFERENCIA 8 MODELIZACIÓN ENERGÉTICA AVANZADA EN ONSSET</vt:lpstr>
      <vt:lpstr>Presentación de PowerPoint</vt:lpstr>
      <vt:lpstr>Presentación de PowerPoint</vt:lpstr>
      <vt:lpstr>Presentación de PowerPoint</vt:lpstr>
      <vt:lpstr>Presentación de PowerPoint</vt:lpstr>
      <vt:lpstr>Presentación de PowerPoint</vt:lpstr>
      <vt:lpstr>Presentación de PowerPoint</vt:lpstr>
      <vt:lpstr>Conferencia 8.1 Referencias</vt:lpstr>
      <vt:lpstr>Presentación de PowerPoint</vt:lpstr>
      <vt:lpstr>Presentación de PowerPoint</vt:lpstr>
      <vt:lpstr>Presentación de PowerPoint</vt:lpstr>
      <vt:lpstr>Presentación de PowerPoint</vt:lpstr>
      <vt:lpstr>Presentación de PowerPoint</vt:lpstr>
      <vt:lpstr>Conferencia 8.2 Referencias</vt:lpstr>
      <vt:lpstr>Presentación de PowerPoint</vt:lpstr>
      <vt:lpstr>Presentación de PowerPoint</vt:lpstr>
      <vt:lpstr>Presentación de PowerPoint</vt:lpstr>
      <vt:lpstr>Presentación de PowerPoint</vt:lpstr>
      <vt:lpstr>Presentación de PowerPoint</vt:lpstr>
      <vt:lpstr>Conferencia 8.3 Referencias</vt:lpstr>
      <vt:lpstr>Presentación de PowerPoint</vt:lpstr>
      <vt:lpstr>Presentación de PowerPoint</vt:lpstr>
      <vt:lpstr>Presentación de PowerPoint</vt:lpstr>
      <vt:lpstr>Presentación de PowerPoint</vt:lpstr>
      <vt:lpstr>Presentación de PowerPoint</vt:lpstr>
      <vt:lpstr>Conferencia 8.4 Referencias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docId:41F08061E19C78436F26705E58728D29</cp:keywords>
  <cp:lastModifiedBy>Diego Daniel Mora Gonzalez</cp:lastModifiedBy>
  <cp:revision>669</cp:revision>
  <dcterms:created xsi:type="dcterms:W3CDTF">2021-02-10T16:48:02Z</dcterms:created>
  <dcterms:modified xsi:type="dcterms:W3CDTF">2022-11-01T18:10:15Z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