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gr3YJ7MMi8NEUQFZqKrmvnrkOQ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Presented here is an example reference energy system for the electricity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primary energy level, typically, contains all technologies and fuels which are related to raw energy resources. Such as natural gas, coal, oil, and wind.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resources which are either extracted or imported at the primary energy level are then processed at the secondary energy level. The secondary energy level is where the raw commodities are transformed into more refined commodities, such as oil to diesel, or wind to electricity.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refined commodities are then distributed to the demand side to be used for useful services for the final consumer. The consumer uses these refined commodities for services such as heat, lighting, or mechanical energy.</a:t>
            </a:r>
            <a:endParaRPr/>
          </a:p>
        </p:txBody>
      </p:sp>
      <p:sp>
        <p:nvSpPr>
          <p:cNvPr id="208" name="Google Shape;20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 example reference energy system is displayed on the right. Whilst the system looks quite complicated at first glance, it is very similar to the energy system presented in the previous slide for the electricity sector.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arrows refer to energy carriers or fuels, whilst the boxes refer to energy technologies.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start from a primary energy system which contains raw commodities on the left-hand side. These commodities are then converted into refined commodities such as electricity, oil, coal, and gas. Finally, these refined commodities are distributed for the final energy demand, which can be seen on the right-hand side.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final energy demand, or demand for energy-services in this example, is made up of transport, buildings, industry, and agriculture and forestry.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Notice that this reference energy system is larger than the one on the previous slide; however, this is just to account for additional service demands.</a:t>
            </a:r>
            <a:endParaRPr/>
          </a:p>
          <a:p>
            <a:pPr indent="0" lvl="0" marL="0" rtl="0" algn="l">
              <a:spcBef>
                <a:spcPts val="0"/>
              </a:spcBef>
              <a:spcAft>
                <a:spcPts val="0"/>
              </a:spcAft>
              <a:buNone/>
            </a:pPr>
            <a:r>
              <a:t/>
            </a:r>
            <a:endParaRPr/>
          </a:p>
        </p:txBody>
      </p:sp>
      <p:sp>
        <p:nvSpPr>
          <p:cNvPr id="234" name="Google Shape;23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Open Sans"/>
                <a:ea typeface="Open Sans"/>
                <a:cs typeface="Open Sans"/>
                <a:sym typeface="Open Sans"/>
              </a:rPr>
              <a:t>To design a reference energy system, a starting point is the energy balance of a country. An energy balance is an accounting framework which has data for all energy products entering, exiting</a:t>
            </a:r>
            <a:r>
              <a:rPr lang="en-US">
                <a:latin typeface="Open Sans"/>
                <a:ea typeface="Open Sans"/>
                <a:cs typeface="Open Sans"/>
                <a:sym typeface="Open Sans"/>
              </a:rPr>
              <a:t>,</a:t>
            </a:r>
            <a:r>
              <a:rPr lang="en-US" sz="1200">
                <a:latin typeface="Open Sans"/>
                <a:ea typeface="Open Sans"/>
                <a:cs typeface="Open Sans"/>
                <a:sym typeface="Open Sans"/>
              </a:rPr>
              <a:t> and used within a country during a reference period, typically one year.</a:t>
            </a:r>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US" sz="1200">
                <a:latin typeface="Open Sans"/>
                <a:ea typeface="Open Sans"/>
                <a:cs typeface="Open Sans"/>
                <a:sym typeface="Open Sans"/>
              </a:rPr>
              <a:t>It is a way of accounting for the different energy carriers along with the different processes happening on a country level.</a:t>
            </a:r>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US" sz="1200">
                <a:latin typeface="Open Sans"/>
                <a:ea typeface="Open Sans"/>
                <a:cs typeface="Open Sans"/>
                <a:sym typeface="Open Sans"/>
              </a:rPr>
              <a:t>Energy balances should be as complete as possible, so that all energy flows are accounted for and a complete reference of the whole system is accounted for.</a:t>
            </a:r>
            <a:r>
              <a:rPr lang="en-US">
                <a:latin typeface="Open Sans"/>
                <a:ea typeface="Open Sans"/>
                <a:cs typeface="Open Sans"/>
                <a:sym typeface="Open Sans"/>
              </a:rPr>
              <a:t>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US" sz="1200">
                <a:latin typeface="Open Sans"/>
                <a:ea typeface="Open Sans"/>
                <a:cs typeface="Open Sans"/>
                <a:sym typeface="Open Sans"/>
              </a:rPr>
              <a:t>In this example energy balance, the energy balance of renewable energy is accounted for </a:t>
            </a:r>
            <a:r>
              <a:rPr lang="en-US">
                <a:latin typeface="Open Sans"/>
                <a:ea typeface="Open Sans"/>
                <a:cs typeface="Open Sans"/>
                <a:sym typeface="Open Sans"/>
              </a:rPr>
              <a:t>in</a:t>
            </a:r>
            <a:r>
              <a:rPr lang="en-US" sz="1200">
                <a:latin typeface="Open Sans"/>
                <a:ea typeface="Open Sans"/>
                <a:cs typeface="Open Sans"/>
                <a:sym typeface="Open Sans"/>
              </a:rPr>
              <a:t> the United Kingdom.</a:t>
            </a:r>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US" sz="1200">
                <a:latin typeface="Open Sans"/>
                <a:ea typeface="Open Sans"/>
                <a:cs typeface="Open Sans"/>
                <a:sym typeface="Open Sans"/>
              </a:rPr>
              <a:t>Firstly, the different commodities are grouped by type at the top of the table. Next, primary energy is accounted for. Here, we can see an energy balance for hydro, wind, photovoltaics, thermal, geothermal</a:t>
            </a:r>
            <a:r>
              <a:rPr lang="en-US">
                <a:latin typeface="Open Sans"/>
                <a:ea typeface="Open Sans"/>
                <a:cs typeface="Open Sans"/>
                <a:sym typeface="Open Sans"/>
              </a:rPr>
              <a:t>,</a:t>
            </a:r>
            <a:r>
              <a:rPr lang="en-US" sz="1200">
                <a:latin typeface="Open Sans"/>
                <a:ea typeface="Open Sans"/>
                <a:cs typeface="Open Sans"/>
                <a:sym typeface="Open Sans"/>
              </a:rPr>
              <a:t> and others.</a:t>
            </a:r>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US" sz="1200">
                <a:latin typeface="Open Sans"/>
                <a:ea typeface="Open Sans"/>
                <a:cs typeface="Open Sans"/>
                <a:sym typeface="Open Sans"/>
              </a:rPr>
              <a:t>Below the primary energy row, there is the transformation of the primary energy. As this energy balance is for renewable energy, the transformation is mainly into electricity.</a:t>
            </a:r>
            <a:r>
              <a:rPr lang="en-US">
                <a:latin typeface="Open Sans"/>
                <a:ea typeface="Open Sans"/>
                <a:cs typeface="Open Sans"/>
                <a:sym typeface="Open Sans"/>
              </a:rPr>
              <a:t>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US" sz="1200">
                <a:latin typeface="Open Sans"/>
                <a:ea typeface="Open Sans"/>
                <a:cs typeface="Open Sans"/>
                <a:sym typeface="Open Sans"/>
              </a:rPr>
              <a:t>Finally, the energy consumption is accounted for in the final consumption, by sector and end-use.</a:t>
            </a:r>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p:txBody>
      </p:sp>
      <p:sp>
        <p:nvSpPr>
          <p:cNvPr id="248" name="Google Shape;24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create a reference energy system, an energy balance can be used as a starting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main steps involved are the identification of energy levels and energy carriers, as well as the identification of the technologies which are used in the energy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Using these data, a reference energy system can be created.</a:t>
            </a:r>
            <a:endParaRPr/>
          </a:p>
        </p:txBody>
      </p:sp>
      <p:sp>
        <p:nvSpPr>
          <p:cNvPr id="270" name="Google Shape;2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Achieving sustainable development goals will require fundamental transformation of the energy system. This transformation is complex and involves interactions both within the energy system and with other sectors and systems. For these reasons, comprehensive energy planning is essential. Such comprehensive planning can allow countries to transform their energy systems in the most cost-effective way and ensure that investments made now are effective and supportive of the long-term trajectory. Comprehensive energy planning is complex and challenging; however, frameworks that make use of energy modelling tools can help to simplify the process. This diagram shows a framework for comprehensive energy planning. We can see the interactions between analyses of energy needs and energy supply options, and how these analyses are constrained by resource availability, technology options, sustainability goals, and financial constraints. We can also see how these analyses are fundamentally affected and driven by social and economic perspectives. Energy modelling tools provide frameworks to undertake these analyses. </a:t>
            </a:r>
            <a:endParaRPr/>
          </a:p>
        </p:txBody>
      </p:sp>
      <p:sp>
        <p:nvSpPr>
          <p:cNvPr id="290" name="Google Shape;29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Energy modelling tools are often characterized by their temporal scope. This can range from short-term, with time frames of seconds to days; mid-term, with time frames of days to years; and long-term, with decadal time frames. Different temporal scopes are used for different types of analysis; for example, stability analyses, which focus on maintaining the voltage of the electricity system, usually have short time frames of seconds to days, while long-term energy analyses that assess future investment requirements often have decadal time frames. </a:t>
            </a:r>
            <a:endParaRPr/>
          </a:p>
        </p:txBody>
      </p:sp>
      <p:sp>
        <p:nvSpPr>
          <p:cNvPr id="303" name="Google Shape;30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Energy models are also often classified as either top-down or bottom-up. Top-down, or macroeconomic, energy models are driven by projections of economic indicators such as energy prices. These models are used for analyses that focus on the broad relationships between economic development and energy demand and supply. Such models do not usually focus on detailed representation of technologies. In contrast, bottom-up energy models focus on the physical configuration of energy systems, representing technologies with a high level of detail, including their performance and cost parameters and environmental impacts. Such models often use an externally-determined energy demand, which may be provided by a top-down model. The most common bottom-up energy models are optimization models. These are models that identify the optimal way of meeting the externally-defined demand, for example, in terms of minimizing the cost or environmental impact, or maximizing the access to energy services. </a:t>
            </a:r>
            <a:endParaRPr/>
          </a:p>
        </p:txBody>
      </p:sp>
      <p:sp>
        <p:nvSpPr>
          <p:cNvPr id="316" name="Google Shape;31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diagram shows some of the key steps in an energy modelling analysis. The first stage is usually sourcing the raw data, in this case the diagram focuses on open source analysis and so open data are used. The raw data then have to be processed, which usually means manipulating the data into a form that can be used to develop the model. This might include converting the data format or units, or using the raw data to create estimates for model parameters. </a:t>
            </a:r>
            <a:endParaRPr/>
          </a:p>
          <a:p>
            <a:pPr indent="0" lvl="0" marL="0" rtl="0" algn="l">
              <a:spcBef>
                <a:spcPts val="0"/>
              </a:spcBef>
              <a:spcAft>
                <a:spcPts val="0"/>
              </a:spcAft>
              <a:buNone/>
            </a:pPr>
            <a:r>
              <a:rPr lang="en-US"/>
              <a:t>Once the data have been processed, the model can be formulated. This step varies depending on the modelling system being used, for example there is a spreadsheet-based interface that can be used to input data for OSeMOSYS models. The model then has to be solved. In the case of optimization models, this involves using a solver on your computer that can find the optimal solution. Once the solution has been found, model outputs will be produced. Model outputs vary and the user can often choose what type of outputs they would like, including results csv-files or automatically-generated graphs and charts. The final step is usually the interpretation of model outputs. This should be done in the context of the specific country, region, or system in question and with consideration of the simplifications and adjustments made in the modelling process.</a:t>
            </a:r>
            <a:endParaRPr/>
          </a:p>
        </p:txBody>
      </p:sp>
      <p:sp>
        <p:nvSpPr>
          <p:cNvPr id="329" name="Google Shape;32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have touched on some of the applications of energy modelling tools already. This slide provides some examples of how energy modelling tools are currently used to support policymaking. Broadly, energy system modelling allows a greater understanding of the interactions between energy access, resource use, and sustainable development. By considering these interactions, energy planners can adopt a more holistic approach that maximizes the synergies between different goals. In relation to energy access, one particularly useful type of energy modelling is geospatial electrification modelling, which can be used to gain insights into the most economic pathways for increasing access. Energy modelling tools are frequently employed to support long-term capacity expansion planning as they provide insights into the economic and environmental implications of different scenarios and can be used to suggest the optimal configuration to meet future demand. Finally, energy modelling tools are increasingly used to assess the interactions between different systems. For example, the CLEWs modelling framework, which we will see later in the course, is used to explore the interactions between the climate, land, energy, and water systems. </a:t>
            </a:r>
            <a:endParaRPr/>
          </a:p>
        </p:txBody>
      </p:sp>
      <p:sp>
        <p:nvSpPr>
          <p:cNvPr id="342" name="Google Shape;3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By the end of this lecture, you will be able to: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1) Understand what energy system modelling is and why it is important.</a:t>
            </a:r>
            <a:endParaRPr/>
          </a:p>
          <a:p>
            <a:pPr indent="0" lvl="0" marL="0" rtl="0" algn="l">
              <a:spcBef>
                <a:spcPts val="0"/>
              </a:spcBef>
              <a:spcAft>
                <a:spcPts val="0"/>
              </a:spcAft>
              <a:buNone/>
            </a:pPr>
            <a:r>
              <a:rPr lang="en-US"/>
              <a:t>2) Sketch a Reference Energy System and understand its contents.</a:t>
            </a:r>
            <a:endParaRPr/>
          </a:p>
          <a:p>
            <a:pPr indent="0" lvl="0" marL="0" rtl="0" algn="l">
              <a:spcBef>
                <a:spcPts val="0"/>
              </a:spcBef>
              <a:spcAft>
                <a:spcPts val="0"/>
              </a:spcAft>
              <a:buNone/>
            </a:pPr>
            <a:r>
              <a:rPr lang="en-US"/>
              <a:t>3) Recall the different types of energy modelling tools and understand what OSeMOSYS is.</a:t>
            </a:r>
            <a:endParaRPr/>
          </a:p>
          <a:p>
            <a:pPr indent="0" lvl="0" marL="0" rtl="0" algn="l">
              <a:spcBef>
                <a:spcPts val="0"/>
              </a:spcBef>
              <a:spcAft>
                <a:spcPts val="0"/>
              </a:spcAft>
              <a:buNone/>
            </a:pPr>
            <a:r>
              <a:rPr lang="en-US"/>
              <a:t>4) Understand what FlexTool is and its applications.</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lecture 1 we introduced OSeMOSYS as an open source energy modelling system used to support long-term capacity expansion planning. OSeMOSYS is a bottom-up energy modelling system which focuses on detailed representation of technologies and flows in the energy system, considering performance, costs, resource use, and environmental impacts. Like other bottom-up models, OSeMOSYS models are driven by an externally-defined demand. We will explore how demands can be defined in OSeMOSYS later in the course. OSeMOSYS was designed to have a modular structure. This means that it is structured in stand-alone blocks that can be added or removed. Each of these blocks is described in plain English, increasing the accessibility of the tool. This diagram shows the seven core blocks of OSeMOSYS.</a:t>
            </a:r>
            <a:endParaRPr/>
          </a:p>
        </p:txBody>
      </p:sp>
      <p:sp>
        <p:nvSpPr>
          <p:cNvPr id="362" name="Google Shape;36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highlights some applications of OSeMOSYS and example studies. As you can see, OSeMOSYS is used for a range of analyses, ranging from national energy outlooks to global energy system models. At the national level, OSeMOSYS models are used to assess various aspects of future energy systems. For example, OSeMOSYS has been used to assess the economic impacts of different energy policy options in Cyprus, while also being used to assess alternative electrification pathways for Tanzania. These are just two examples of national level analyses developed using OSeMOSYS. Multiple studies have also been performed at the continental level; for example, The Electricity Model Base for Africa (TEMBA for short) was developed in OSeMOSYS to provide energy projections for the whole of Africa at the continental and regional level. OSeMOSYS has been implemented in several CLEWs analyses to explore the interactions between different systems, such as water, food, energy, and ecosystems in the Drina River basin in Europe. Finally, OSeMOSYS can be used at the global level, with GENeSYS-MOD being a global energy system model used to develop a path for the global energy system to 2050.</a:t>
            </a:r>
            <a:endParaRPr/>
          </a:p>
        </p:txBody>
      </p:sp>
      <p:sp>
        <p:nvSpPr>
          <p:cNvPr id="375" name="Google Shape;37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latest graphical user interface developed to use OSeMOSYS is called SAND (Simple and Nearly Done). It is an Excel spreadsheet where the user can input the data needed for the energy modelling analysis. It supports up to 200 technologies, 50 commodities, and 5 types of emissions. The accessibility and user friendliness of the interface are pluses for beginner users approaching energy modelling for the first time. This shortens the learning curve and therefore accelerates the impact on policymaking. SAND Interface is currently part of the clicSAND software which includes a graphical user interface (GUI), an Access database, and an Excel template to visualize results in a sharable format. You will learn how to use this software in the Hands-on exercises, where we will build a simplified energy system step by step. </a:t>
            </a:r>
            <a:endParaRPr/>
          </a:p>
          <a:p>
            <a:pPr indent="0" lvl="0" marL="0" rtl="0" algn="l">
              <a:spcBef>
                <a:spcPts val="0"/>
              </a:spcBef>
              <a:spcAft>
                <a:spcPts val="0"/>
              </a:spcAft>
              <a:buNone/>
            </a:pPr>
            <a:r>
              <a:t/>
            </a:r>
            <a:endParaRPr/>
          </a:p>
        </p:txBody>
      </p:sp>
      <p:sp>
        <p:nvSpPr>
          <p:cNvPr id="387" name="Google Shape;38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second part of the course, we will introduce you to FlexTool. FlexTool is a model that allows you to model the flexibility of a given power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important as intermittent energy sources, such as solar PV, can make it difficult to match supply and demand. However, it remains pivotal that a power system remains flexible enough to provide energy in all conditions, for instance as weather or demand patterns change.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FlexTool will allow you to directly assess the flexibility of a current or proposed system. If a system does not seem to be flexible enough, you will learn ways to improve the flexibility in a cost-effective manner.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do this, you will learn through example case studies. The key flexibility metrics will also be introduced.</a:t>
            </a:r>
            <a:endParaRPr/>
          </a:p>
        </p:txBody>
      </p:sp>
      <p:sp>
        <p:nvSpPr>
          <p:cNvPr id="406" name="Google Shape;40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Once a power system has been designed, it is important to know whether you can meet future needs. For instance, will the low-carbon supply, such as wind turbines or photovoltaics, be able to meet electricity demand from electric vehicles?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a system is not flexible enough, FlexTool can demonstrate options that can be used to improve the flexibility of a system. This could be through power to electric vehicles, hydrogen networks, or heat systems. All of these can be used to increase the flexibility of a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an example of adding flexibility to a system, electric vehicles could be allowed to store and transfer power to the grid in times of high demand and low supply.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end of this course you will learn how to design a future system that can meet all needs.</a:t>
            </a:r>
            <a:endParaRPr/>
          </a:p>
        </p:txBody>
      </p:sp>
      <p:sp>
        <p:nvSpPr>
          <p:cNvPr id="420" name="Google Shape;42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This mini-lecture contains an overview of both energy systems and the concept of energy system modelling. Energy systems are complex systems containing many components and interactions. The main components of energy systems include fuel production and energy resources, energy conversion, energy transportation, and final demands for energy services. Energy resources include fossil fuels, such as coal or natural gas, alongside renewable energy resources, such as solar or wind energy. These resources often undergo conversions; for example, solar and wind energy are converted to electricity, while crude oil is often converted to more useful oil products like diesel. The products of these conversion processes then need to be transported to where they are used. Energy systems include a range of final demands that can be divided by sector, for example residential electricity demand or demand for oil products in the transport sector. It is important to recognize that society demands energy services, such as lighting, heating, or transport, that are provided by fuels such as electricity or oil products.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shows a simplified diagram of an example electricity system, which is part of the wider energy system. The diagram shows the key components of electricity systems. These include primary resources, such as coal, natural gas, biomass, and solar energy. In many cases these resources have to be extracted or imported; for example, this diagram includes the domestic extraction and importation of coal. These primary resources are then converted to electricity by power plants. There are many types of power plants, each using different fuels to generate electricity, as shown on this diagram. Once electricity has been generated, it is transported to end-users, where it is used in a range of sectors, including the residential, commercial, and industrial sectors shown on this diagram. All elements of this system will be explored in more detail throughout this course. </a:t>
            </a:r>
            <a:endParaRPr/>
          </a:p>
        </p:txBody>
      </p:sp>
      <p:sp>
        <p:nvSpPr>
          <p:cNvPr id="135" name="Google Shape;1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We will now explore the concept of energy system modelling. All models are simplifications of reality, in which complex systems are represented in an organized and simplified manner. In energy system models, all components and processes within an energy system are distilled into mathematical equations. The model can then be used to simulate the energy system under different scenarios and assess its properties, such as its costs, environmental impacts, or flexibility. Energy modelling tools provide critical analyses of both existing energy system configurations and alternative future scenarios. One example use of energy system models is the creation of scenarios in line with global climate change targets, which can then be used to understand which investments might be important for meeting such targets. It is critical to remember that energy system models can provide very useful insights to support policymaking; however, they are fundamentally simplifications of reality and cannot predict the future with exact certainty. Modelling results should also be viewed in the context of the type of model used. There are many forms of energy system models, as we will see within this course. </a:t>
            </a:r>
            <a:endParaRPr/>
          </a:p>
        </p:txBody>
      </p:sp>
      <p:sp>
        <p:nvSpPr>
          <p:cNvPr id="147" name="Google Shape;14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This diagram shows ways in which energy models can be classified. Energy models can vary significantly and can be classified in multiple ways. Firstly, models can have different geographic scales; for example, some may focus on country-level analysis while others may look at individual villages or the global energy system as a whole. Secondly, models can include a range of sectors – some may only focus on the power sector, while others may look at the whole energy system and include demands from a range of end-use sectors, such as transport and industry. Thirdly, models can operate on different timescales – some models may only assess the system within one year or less, while others are used to create scenarios running to 2050 or beyond. Models also vary in many other ways, for example using different mathematical approaches, methodologies, and levels of detail. The classification of a model should be compatible with its purpose; for example, electrification models may need to use a regional scale and geospatial approach because of the differences in access and resource availability between different regions of the same country. </a:t>
            </a:r>
            <a:endParaRPr/>
          </a:p>
        </p:txBody>
      </p:sp>
      <p:sp>
        <p:nvSpPr>
          <p:cNvPr id="159" name="Google Shape;15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Energy system models can be highly effective tools for supporting policymaking. Governments often have existing national policy goals as well as the aim of working towards international agreements and objectives. These goals and objectives often set the course for the country's energy system. However, there are many other considerations needed; for example, the energy system needs to be technically capable of meeting future energy demand whilst also satisfying climate change goals. Other factors that should be considered in energy system planning include the future availability of resources, changes in technology costs and performance, and policy goals in other sectors that often interact with the energy system. Energy system models can aid such a holistic approach to energy planning by allowing quantitative analysis of different scenarios, including assessment of environmental and socio-economic implications of different policy tools. </a:t>
            </a:r>
            <a:endParaRPr/>
          </a:p>
        </p:txBody>
      </p:sp>
      <p:sp>
        <p:nvSpPr>
          <p:cNvPr id="172" name="Google Shape;17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Reference energy systems are an important foundation for energy system modelling. A reference energy system (or R.E.S.) is a simplified and aggregated graphical representation of the real energy system under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Reference energy systems can cover possible development paths and not just the present configuration of the system. For example, with the introduction of electric vehicles, higher electricity demand is required for the transport sector.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reference energy system shows all the existing and potential new energy supply chains, from primary energy resources to final energy demand. Specifically, energy comes from energy extraction or import to conversion, then transmission and distribution and conversion into a final energy demand.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level of simplification of the reference energy system depends on the issues which will be analysed and the data availability. Thus, different use-cases require different levels of simplification.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reference energy system should be a minimum representation of reality which is required to answer the policy questions addressed.</a:t>
            </a:r>
            <a:endParaRPr/>
          </a:p>
        </p:txBody>
      </p:sp>
      <p:sp>
        <p:nvSpPr>
          <p:cNvPr id="195" name="Google Shape;19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6.png"/><Relationship Id="rId5" Type="http://schemas.openxmlformats.org/officeDocument/2006/relationships/hyperlink" Target="https://commons.wikimedia.org/wiki/File:Generic_energy_system_supplying_fuels_and_electricity.svg" TargetMode="External"/><Relationship Id="rId6" Type="http://schemas.openxmlformats.org/officeDocument/2006/relationships/hyperlink" Target="https://creativecommons.org/licenses/by-sa/4.0/deed.en" TargetMode="External"/><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hyperlink" Target="http://documents1.worldbank.org/curated/en/628541494925426928/pdf/115065-BRI-P148200-PUBLIC-FINALSEARSFElectricityPlanningweb.pdf" TargetMode="External"/><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hyperlink" Target="http://documents1.worldbank.org/curated/en/628541494925426928/pdf/115065-BRI-P148200-PUBLIC-FINALSEARSFElectricityPlanningweb.pdf" TargetMode="External"/><Relationship Id="rId6"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13.jpg"/><Relationship Id="rId5" Type="http://schemas.openxmlformats.org/officeDocument/2006/relationships/hyperlink" Target="https://www.mdpi.com/1996-1073/12/22/4298"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hyperlink" Target="http://documents1.worldbank.org/curated/en/628541494925426928/pdf/115065-BRI-P148200-PUBLIC-FINALSEARSFElectricityPlanningweb.pdf" TargetMode="External"/><Relationship Id="rId5" Type="http://schemas.openxmlformats.org/officeDocument/2006/relationships/hyperlink" Target="https://doi.org/10.3390/en1222429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hyperlink" Target="https://www.mdpi.com/1996-1073/10/10/1468/htm#B20-energies-10-01468" TargetMode="External"/><Relationship Id="rId5" Type="http://schemas.openxmlformats.org/officeDocument/2006/relationships/hyperlink" Target="https://creativecommons.org/licenses/by/4.0/" TargetMode="External"/><Relationship Id="rId6" Type="http://schemas.openxmlformats.org/officeDocument/2006/relationships/image" Target="../media/image15.png"/><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hyperlink" Target="https://pixabay.com/en/electricity-sun-wind-1330214/" TargetMode="External"/><Relationship Id="rId6"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jpg"/><Relationship Id="rId4" Type="http://schemas.openxmlformats.org/officeDocument/2006/relationships/image" Target="../media/image11.png"/><Relationship Id="rId5" Type="http://schemas.openxmlformats.org/officeDocument/2006/relationships/hyperlink" Target="https://pixabay.com/illustrations/car-electric-car-auto-automobile-3321668/" TargetMode="External"/><Relationship Id="rId6"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jpg"/><Relationship Id="rId4" Type="http://schemas.openxmlformats.org/officeDocument/2006/relationships/hyperlink" Target="https://doi.org/10.3390/en10101468" TargetMode="External"/><Relationship Id="rId5" Type="http://schemas.openxmlformats.org/officeDocument/2006/relationships/hyperlink" Target="http://doi.org/10.5281/zenodo.459310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2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hyperlink" Target="https://commons.wikimedia.org/w/index.php?curid=52206978" TargetMode="External"/><Relationship Id="rId6" Type="http://schemas.openxmlformats.org/officeDocument/2006/relationships/hyperlink" Target="https://creativecommons.org/licenses/by-sa/4.0/?ref=ccsearch&amp;atype=rich" TargetMode="External"/><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hyperlink" Target="https://www.mdpi.com/2071-1050/12/12/5078"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hyperlink" Target="https://doi.org/10.3390/su1212507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4445"/>
            <a:ext cx="12222480" cy="6866890"/>
          </a:xfrm>
          <a:prstGeom prst="rect">
            <a:avLst/>
          </a:prstGeom>
          <a:noFill/>
          <a:ln>
            <a:noFill/>
          </a:ln>
        </p:spPr>
      </p:pic>
      <p:sp>
        <p:nvSpPr>
          <p:cNvPr id="91" name="Google Shape;91;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789893" y="3719249"/>
            <a:ext cx="8050696"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Energy and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Flexibility Modelling</a:t>
            </a:r>
            <a:endParaRPr/>
          </a:p>
        </p:txBody>
      </p:sp>
      <p:sp>
        <p:nvSpPr>
          <p:cNvPr id="93" name="Google Shape;93;p1"/>
          <p:cNvSpPr txBox="1"/>
          <p:nvPr/>
        </p:nvSpPr>
        <p:spPr>
          <a:xfrm>
            <a:off x="750292" y="4324428"/>
            <a:ext cx="5438724"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2</a:t>
            </a:r>
            <a:br>
              <a:rPr b="1" lang="en-US" sz="4400">
                <a:solidFill>
                  <a:schemeClr val="dk1"/>
                </a:solidFill>
                <a:latin typeface="Open Sans ExtraBold"/>
                <a:ea typeface="Open Sans ExtraBold"/>
                <a:cs typeface="Open Sans ExtraBold"/>
                <a:sym typeface="Open Sans ExtraBold"/>
              </a:rPr>
            </a:br>
            <a:r>
              <a:rPr b="1" lang="en-US" sz="4400">
                <a:solidFill>
                  <a:schemeClr val="dk1"/>
                </a:solidFill>
                <a:latin typeface="Open Sans ExtraBold"/>
                <a:ea typeface="Open Sans ExtraBold"/>
                <a:cs typeface="Open Sans ExtraBold"/>
                <a:sym typeface="Open Sans ExtraBold"/>
              </a:rPr>
              <a:t>ENERGY SYSTEM MODELLING</a:t>
            </a:r>
            <a:endParaRPr/>
          </a:p>
        </p:txBody>
      </p:sp>
      <p:sp>
        <p:nvSpPr>
          <p:cNvPr id="94" name="Google Shape;94;p1"/>
          <p:cNvSpPr/>
          <p:nvPr/>
        </p:nvSpPr>
        <p:spPr>
          <a:xfrm>
            <a:off x="5848934" y="522197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mp3" id="95" name="Google Shape;95;p1"/>
          <p:cNvPicPr preferRelativeResize="0"/>
          <p:nvPr/>
        </p:nvPicPr>
        <p:blipFill rotWithShape="1">
          <a:blip r:embed="rId4">
            <a:alphaModFix/>
          </a:blip>
          <a:srcRect b="0" l="0" r="0" t="0"/>
          <a:stretch/>
        </p:blipFill>
        <p:spPr>
          <a:xfrm>
            <a:off x="5920299" y="5293336"/>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Graphical user interface, text&#10;&#10;Description automatically generated" id="210" name="Google Shape;210;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1" name="Google Shape;211;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2" name="Google Shape;212;p1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2.2.2 An example: the electricity system</a:t>
            </a:r>
            <a:endParaRPr/>
          </a:p>
        </p:txBody>
      </p:sp>
      <p:sp>
        <p:nvSpPr>
          <p:cNvPr id="213" name="Google Shape;213;p10"/>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Reference Energy Systems</a:t>
            </a:r>
            <a:endParaRPr/>
          </a:p>
        </p:txBody>
      </p:sp>
      <p:sp>
        <p:nvSpPr>
          <p:cNvPr id="214" name="Google Shape;214;p10"/>
          <p:cNvSpPr/>
          <p:nvPr/>
        </p:nvSpPr>
        <p:spPr>
          <a:xfrm>
            <a:off x="951026" y="2269895"/>
            <a:ext cx="1675973" cy="1700012"/>
          </a:xfrm>
          <a:prstGeom prst="roundRect">
            <a:avLst>
              <a:gd fmla="val 16667" name="adj"/>
            </a:avLst>
          </a:prstGeom>
          <a:solidFill>
            <a:srgbClr val="F4B08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Extraction or import</a:t>
            </a:r>
            <a:endParaRPr/>
          </a:p>
        </p:txBody>
      </p:sp>
      <p:sp>
        <p:nvSpPr>
          <p:cNvPr id="215" name="Google Shape;215;p10"/>
          <p:cNvSpPr/>
          <p:nvPr/>
        </p:nvSpPr>
        <p:spPr>
          <a:xfrm>
            <a:off x="3649295" y="2252996"/>
            <a:ext cx="1675973" cy="1717718"/>
          </a:xfrm>
          <a:prstGeom prst="roundRect">
            <a:avLst>
              <a:gd fmla="val 16667" name="adj"/>
            </a:avLst>
          </a:prstGeom>
          <a:solidFill>
            <a:schemeClr val="l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Conversion</a:t>
            </a:r>
            <a:endParaRPr/>
          </a:p>
        </p:txBody>
      </p:sp>
      <p:sp>
        <p:nvSpPr>
          <p:cNvPr id="216" name="Google Shape;216;p10"/>
          <p:cNvSpPr/>
          <p:nvPr/>
        </p:nvSpPr>
        <p:spPr>
          <a:xfrm>
            <a:off x="6347564" y="2269896"/>
            <a:ext cx="1675973" cy="1700012"/>
          </a:xfrm>
          <a:prstGeom prst="roundRect">
            <a:avLst>
              <a:gd fmla="val 16667" name="adj"/>
            </a:avLst>
          </a:prstGeom>
          <a:solidFill>
            <a:srgbClr val="FFD96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Transmission and distribution</a:t>
            </a:r>
            <a:endParaRPr/>
          </a:p>
        </p:txBody>
      </p:sp>
      <p:sp>
        <p:nvSpPr>
          <p:cNvPr id="217" name="Google Shape;217;p10"/>
          <p:cNvSpPr/>
          <p:nvPr/>
        </p:nvSpPr>
        <p:spPr>
          <a:xfrm>
            <a:off x="9045833" y="2269895"/>
            <a:ext cx="1675973" cy="1700012"/>
          </a:xfrm>
          <a:prstGeom prst="roundRect">
            <a:avLst>
              <a:gd fmla="val 16667" name="adj"/>
            </a:avLst>
          </a:prstGeom>
          <a:solidFill>
            <a:srgbClr val="8DA9D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Conversion</a:t>
            </a:r>
            <a:endParaRPr/>
          </a:p>
        </p:txBody>
      </p:sp>
      <p:sp>
        <p:nvSpPr>
          <p:cNvPr id="218" name="Google Shape;218;p10"/>
          <p:cNvSpPr/>
          <p:nvPr/>
        </p:nvSpPr>
        <p:spPr>
          <a:xfrm>
            <a:off x="2626999" y="3036352"/>
            <a:ext cx="1022296" cy="244377"/>
          </a:xfrm>
          <a:prstGeom prst="rightArrow">
            <a:avLst>
              <a:gd fmla="val 50000" name="adj1"/>
              <a:gd fmla="val 50000" name="adj2"/>
            </a:avLst>
          </a:prstGeom>
          <a:solidFill>
            <a:schemeClr val="l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0"/>
          <p:cNvSpPr/>
          <p:nvPr/>
        </p:nvSpPr>
        <p:spPr>
          <a:xfrm>
            <a:off x="5345470" y="2997712"/>
            <a:ext cx="1022296" cy="244377"/>
          </a:xfrm>
          <a:prstGeom prst="rightArrow">
            <a:avLst>
              <a:gd fmla="val 50000" name="adj1"/>
              <a:gd fmla="val 50000" name="adj2"/>
            </a:avLst>
          </a:prstGeom>
          <a:solidFill>
            <a:srgbClr val="FFD96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0"/>
          <p:cNvSpPr/>
          <p:nvPr/>
        </p:nvSpPr>
        <p:spPr>
          <a:xfrm>
            <a:off x="8046254" y="2996105"/>
            <a:ext cx="1022296" cy="244377"/>
          </a:xfrm>
          <a:prstGeom prst="rightArrow">
            <a:avLst>
              <a:gd fmla="val 50000" name="adj1"/>
              <a:gd fmla="val 50000" name="adj2"/>
            </a:avLst>
          </a:prstGeom>
          <a:solidFill>
            <a:srgbClr val="8DA9D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0"/>
          <p:cNvSpPr txBox="1"/>
          <p:nvPr/>
        </p:nvSpPr>
        <p:spPr>
          <a:xfrm>
            <a:off x="951026" y="4146997"/>
            <a:ext cx="993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Primary</a:t>
            </a:r>
            <a:endParaRPr/>
          </a:p>
        </p:txBody>
      </p:sp>
      <p:sp>
        <p:nvSpPr>
          <p:cNvPr id="222" name="Google Shape;222;p10"/>
          <p:cNvSpPr txBox="1"/>
          <p:nvPr/>
        </p:nvSpPr>
        <p:spPr>
          <a:xfrm>
            <a:off x="3649295" y="4146997"/>
            <a:ext cx="1270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Secondary</a:t>
            </a:r>
            <a:endParaRPr/>
          </a:p>
        </p:txBody>
      </p:sp>
      <p:sp>
        <p:nvSpPr>
          <p:cNvPr id="223" name="Google Shape;223;p10"/>
          <p:cNvSpPr txBox="1"/>
          <p:nvPr/>
        </p:nvSpPr>
        <p:spPr>
          <a:xfrm>
            <a:off x="6367766" y="4146997"/>
            <a:ext cx="1270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Final</a:t>
            </a:r>
            <a:endParaRPr/>
          </a:p>
        </p:txBody>
      </p:sp>
      <p:sp>
        <p:nvSpPr>
          <p:cNvPr id="224" name="Google Shape;224;p10"/>
          <p:cNvSpPr txBox="1"/>
          <p:nvPr/>
        </p:nvSpPr>
        <p:spPr>
          <a:xfrm>
            <a:off x="9045833" y="4146997"/>
            <a:ext cx="1270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Useful</a:t>
            </a:r>
            <a:endParaRPr/>
          </a:p>
        </p:txBody>
      </p:sp>
      <p:sp>
        <p:nvSpPr>
          <p:cNvPr id="225" name="Google Shape;225;p10"/>
          <p:cNvSpPr txBox="1"/>
          <p:nvPr/>
        </p:nvSpPr>
        <p:spPr>
          <a:xfrm>
            <a:off x="1206018" y="4516329"/>
            <a:ext cx="1675973"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Oil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Gas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Coal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Water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Wind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Solar</a:t>
            </a:r>
            <a:endParaRPr/>
          </a:p>
        </p:txBody>
      </p:sp>
      <p:sp>
        <p:nvSpPr>
          <p:cNvPr id="226" name="Google Shape;226;p10"/>
          <p:cNvSpPr txBox="1"/>
          <p:nvPr/>
        </p:nvSpPr>
        <p:spPr>
          <a:xfrm>
            <a:off x="3786892" y="4516329"/>
            <a:ext cx="1675973"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Diesel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Kerosene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Gas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Electricity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Coal</a:t>
            </a:r>
            <a:endParaRPr/>
          </a:p>
        </p:txBody>
      </p:sp>
      <p:sp>
        <p:nvSpPr>
          <p:cNvPr id="227" name="Google Shape;227;p10"/>
          <p:cNvSpPr txBox="1"/>
          <p:nvPr/>
        </p:nvSpPr>
        <p:spPr>
          <a:xfrm>
            <a:off x="9173271" y="4516329"/>
            <a:ext cx="1675973"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Heat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Lighting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Mechanical energy</a:t>
            </a:r>
            <a:endParaRPr/>
          </a:p>
        </p:txBody>
      </p:sp>
      <p:sp>
        <p:nvSpPr>
          <p:cNvPr id="228" name="Google Shape;228;p10"/>
          <p:cNvSpPr txBox="1"/>
          <p:nvPr/>
        </p:nvSpPr>
        <p:spPr>
          <a:xfrm>
            <a:off x="6527141" y="4516329"/>
            <a:ext cx="1675973"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Diesel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Kerosene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Gas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Electricity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Coal</a:t>
            </a:r>
            <a:endParaRPr/>
          </a:p>
        </p:txBody>
      </p:sp>
      <p:sp>
        <p:nvSpPr>
          <p:cNvPr id="229" name="Google Shape;229;p10"/>
          <p:cNvSpPr/>
          <p:nvPr/>
        </p:nvSpPr>
        <p:spPr>
          <a:xfrm>
            <a:off x="8953309"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0.mp3" id="230" name="Google Shape;230;p10"/>
          <p:cNvPicPr preferRelativeResize="0"/>
          <p:nvPr/>
        </p:nvPicPr>
        <p:blipFill rotWithShape="1">
          <a:blip r:embed="rId4">
            <a:alphaModFix/>
          </a:blip>
          <a:srcRect b="0" l="0" r="0" t="0"/>
          <a:stretch/>
        </p:blipFill>
        <p:spPr>
          <a:xfrm>
            <a:off x="9024674" y="71309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Graphical user interface, text&#10;&#10;Description automatically generated" id="236" name="Google Shape;236;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7" name="Google Shape;237;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8" name="Google Shape;238;p1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2.2.3 Example reference energy system</a:t>
            </a:r>
            <a:endParaRPr/>
          </a:p>
        </p:txBody>
      </p:sp>
      <p:sp>
        <p:nvSpPr>
          <p:cNvPr id="239" name="Google Shape;239;p11"/>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Reference Energy Systems</a:t>
            </a:r>
            <a:endParaRPr/>
          </a:p>
        </p:txBody>
      </p:sp>
      <p:pic>
        <p:nvPicPr>
          <p:cNvPr descr="A picture containing text&#10;&#10;Description automatically generated" id="240" name="Google Shape;240;p11"/>
          <p:cNvPicPr preferRelativeResize="0"/>
          <p:nvPr>
            <p:ph idx="1" type="body"/>
          </p:nvPr>
        </p:nvPicPr>
        <p:blipFill rotWithShape="1">
          <a:blip r:embed="rId4">
            <a:alphaModFix/>
          </a:blip>
          <a:srcRect b="0" l="0" r="0" t="0"/>
          <a:stretch/>
        </p:blipFill>
        <p:spPr>
          <a:xfrm>
            <a:off x="5349229" y="1606663"/>
            <a:ext cx="6407784" cy="4893418"/>
          </a:xfrm>
          <a:prstGeom prst="rect">
            <a:avLst/>
          </a:prstGeom>
          <a:noFill/>
          <a:ln>
            <a:noFill/>
          </a:ln>
        </p:spPr>
      </p:pic>
      <p:sp>
        <p:nvSpPr>
          <p:cNvPr id="241" name="Google Shape;241;p11"/>
          <p:cNvSpPr txBox="1"/>
          <p:nvPr/>
        </p:nvSpPr>
        <p:spPr>
          <a:xfrm>
            <a:off x="838201" y="1955021"/>
            <a:ext cx="4467896" cy="404177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Primary energy</a:t>
            </a:r>
            <a:r>
              <a:rPr lang="en-US" sz="2000">
                <a:solidFill>
                  <a:schemeClr val="dk1"/>
                </a:solidFill>
                <a:latin typeface="Open Sans"/>
                <a:ea typeface="Open Sans"/>
                <a:cs typeface="Open Sans"/>
                <a:sym typeface="Open Sans"/>
              </a:rPr>
              <a:t> to </a:t>
            </a:r>
            <a:r>
              <a:rPr b="1" lang="en-US" sz="2000">
                <a:solidFill>
                  <a:schemeClr val="dk1"/>
                </a:solidFill>
                <a:latin typeface="Open Sans"/>
                <a:ea typeface="Open Sans"/>
                <a:cs typeface="Open Sans"/>
                <a:sym typeface="Open Sans"/>
              </a:rPr>
              <a:t>secondary energy system</a:t>
            </a:r>
            <a:r>
              <a:rPr lang="en-US" sz="2000">
                <a:solidFill>
                  <a:schemeClr val="dk1"/>
                </a:solidFill>
                <a:latin typeface="Open Sans"/>
                <a:ea typeface="Open Sans"/>
                <a:cs typeface="Open Sans"/>
                <a:sym typeface="Open Sans"/>
              </a:rPr>
              <a:t>, to </a:t>
            </a:r>
            <a:r>
              <a:rPr b="1" lang="en-US" sz="2000">
                <a:solidFill>
                  <a:schemeClr val="dk1"/>
                </a:solidFill>
                <a:latin typeface="Open Sans"/>
                <a:ea typeface="Open Sans"/>
                <a:cs typeface="Open Sans"/>
                <a:sym typeface="Open Sans"/>
              </a:rPr>
              <a:t>distribution </a:t>
            </a:r>
            <a:r>
              <a:rPr lang="en-US" sz="2000">
                <a:solidFill>
                  <a:schemeClr val="dk1"/>
                </a:solidFill>
                <a:latin typeface="Open Sans"/>
                <a:ea typeface="Open Sans"/>
                <a:cs typeface="Open Sans"/>
                <a:sym typeface="Open Sans"/>
              </a:rPr>
              <a:t>and </a:t>
            </a:r>
            <a:r>
              <a:rPr b="1" lang="en-US" sz="2000">
                <a:solidFill>
                  <a:schemeClr val="dk1"/>
                </a:solidFill>
                <a:latin typeface="Open Sans"/>
                <a:ea typeface="Open Sans"/>
                <a:cs typeface="Open Sans"/>
                <a:sym typeface="Open Sans"/>
              </a:rPr>
              <a:t>final energy demand.</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Primary energy system made up of major </a:t>
            </a:r>
            <a:r>
              <a:rPr b="1" lang="en-US" sz="2000">
                <a:solidFill>
                  <a:schemeClr val="dk1"/>
                </a:solidFill>
                <a:latin typeface="Open Sans"/>
                <a:ea typeface="Open Sans"/>
                <a:cs typeface="Open Sans"/>
                <a:sym typeface="Open Sans"/>
              </a:rPr>
              <a:t>raw commodities</a:t>
            </a:r>
            <a:r>
              <a:rPr lang="en-US" sz="2000">
                <a:solidFill>
                  <a:schemeClr val="dk1"/>
                </a:solidFill>
                <a:latin typeface="Open Sans"/>
                <a:ea typeface="Open Sans"/>
                <a:cs typeface="Open Sans"/>
                <a:sym typeface="Open Sans"/>
              </a:rPr>
              <a:t>.</a:t>
            </a:r>
            <a:endParaRPr/>
          </a:p>
          <a:p>
            <a:pPr indent="-228600" lvl="0" marL="228600" marR="0" rtl="0" algn="l">
              <a:lnSpc>
                <a:spcPct val="90000"/>
              </a:lnSpc>
              <a:spcBef>
                <a:spcPts val="10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Conversion</a:t>
            </a:r>
            <a:r>
              <a:rPr lang="en-US" sz="2000">
                <a:solidFill>
                  <a:schemeClr val="dk1"/>
                </a:solidFill>
                <a:latin typeface="Open Sans"/>
                <a:ea typeface="Open Sans"/>
                <a:cs typeface="Open Sans"/>
                <a:sym typeface="Open Sans"/>
              </a:rPr>
              <a:t> into refined commodities such as </a:t>
            </a:r>
            <a:r>
              <a:rPr b="1" lang="en-US" sz="2000">
                <a:solidFill>
                  <a:schemeClr val="dk1"/>
                </a:solidFill>
                <a:latin typeface="Open Sans"/>
                <a:ea typeface="Open Sans"/>
                <a:cs typeface="Open Sans"/>
                <a:sym typeface="Open Sans"/>
              </a:rPr>
              <a:t>electricity, oil, coal, gas</a:t>
            </a:r>
            <a:r>
              <a:rPr lang="en-US" sz="2000">
                <a:solidFill>
                  <a:schemeClr val="dk1"/>
                </a:solidFill>
                <a:latin typeface="Open Sans"/>
                <a:ea typeface="Open Sans"/>
                <a:cs typeface="Open Sans"/>
                <a:sym typeface="Open Sans"/>
              </a:rPr>
              <a:t>.</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Refined commodities used for </a:t>
            </a:r>
            <a:r>
              <a:rPr b="1" lang="en-US" sz="2000">
                <a:solidFill>
                  <a:schemeClr val="dk1"/>
                </a:solidFill>
                <a:latin typeface="Open Sans"/>
                <a:ea typeface="Open Sans"/>
                <a:cs typeface="Open Sans"/>
                <a:sym typeface="Open Sans"/>
              </a:rPr>
              <a:t>transport, buildings, industry, </a:t>
            </a:r>
            <a:r>
              <a:rPr lang="en-US" sz="2000">
                <a:solidFill>
                  <a:schemeClr val="dk1"/>
                </a:solidFill>
                <a:latin typeface="Open Sans"/>
                <a:ea typeface="Open Sans"/>
                <a:cs typeface="Open Sans"/>
                <a:sym typeface="Open Sans"/>
              </a:rPr>
              <a:t>and</a:t>
            </a:r>
            <a:r>
              <a:rPr b="1" lang="en-US" sz="2000">
                <a:solidFill>
                  <a:schemeClr val="dk1"/>
                </a:solidFill>
                <a:latin typeface="Open Sans"/>
                <a:ea typeface="Open Sans"/>
                <a:cs typeface="Open Sans"/>
                <a:sym typeface="Open Sans"/>
              </a:rPr>
              <a:t> agriculture and forestry.</a:t>
            </a:r>
            <a:endParaRPr sz="2000">
              <a:solidFill>
                <a:schemeClr val="dk1"/>
              </a:solidFill>
              <a:latin typeface="Open Sans"/>
              <a:ea typeface="Open Sans"/>
              <a:cs typeface="Open Sans"/>
              <a:sym typeface="Open Sans"/>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242" name="Google Shape;242;p11"/>
          <p:cNvSpPr/>
          <p:nvPr/>
        </p:nvSpPr>
        <p:spPr>
          <a:xfrm>
            <a:off x="3571955" y="6215746"/>
            <a:ext cx="621792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(R. Morrison,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b="1" lang="en-US" sz="1000">
                <a:solidFill>
                  <a:srgbClr val="9CC2E5"/>
                </a:solidFill>
                <a:latin typeface="Open Sans"/>
                <a:ea typeface="Open Sans"/>
                <a:cs typeface="Open Sans"/>
                <a:sym typeface="Open Sans"/>
              </a:rPr>
              <a:t> </a:t>
            </a:r>
            <a:r>
              <a:rPr lang="en-US" sz="1000">
                <a:solidFill>
                  <a:schemeClr val="dk1"/>
                </a:solidFill>
                <a:latin typeface="Open Sans"/>
                <a:ea typeface="Open Sans"/>
                <a:cs typeface="Open Sans"/>
                <a:sym typeface="Open Sans"/>
              </a:rPr>
              <a:t>license: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BY-SA 4.0</a:t>
            </a:r>
            <a:r>
              <a:rPr lang="en-US"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243" name="Google Shape;243;p11"/>
          <p:cNvSpPr/>
          <p:nvPr/>
        </p:nvSpPr>
        <p:spPr>
          <a:xfrm>
            <a:off x="8953309"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1.mp3" id="244" name="Google Shape;244;p11"/>
          <p:cNvPicPr preferRelativeResize="0"/>
          <p:nvPr/>
        </p:nvPicPr>
        <p:blipFill rotWithShape="1">
          <a:blip r:embed="rId7">
            <a:alphaModFix/>
          </a:blip>
          <a:srcRect b="0" l="0" r="0" t="0"/>
          <a:stretch/>
        </p:blipFill>
        <p:spPr>
          <a:xfrm>
            <a:off x="9024674" y="70920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Graphical user interface, text&#10;&#10;Description automatically generated" id="250" name="Google Shape;250;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1" name="Google Shape;251;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52" name="Google Shape;252;p12"/>
          <p:cNvPicPr preferRelativeResize="0"/>
          <p:nvPr/>
        </p:nvPicPr>
        <p:blipFill rotWithShape="1">
          <a:blip r:embed="rId4">
            <a:alphaModFix/>
          </a:blip>
          <a:srcRect b="10007" l="0" r="0" t="0"/>
          <a:stretch/>
        </p:blipFill>
        <p:spPr>
          <a:xfrm>
            <a:off x="3275245" y="1729440"/>
            <a:ext cx="5641510" cy="3993981"/>
          </a:xfrm>
          <a:prstGeom prst="rect">
            <a:avLst/>
          </a:prstGeom>
          <a:noFill/>
          <a:ln>
            <a:noFill/>
          </a:ln>
        </p:spPr>
      </p:pic>
      <p:sp>
        <p:nvSpPr>
          <p:cNvPr id="253" name="Google Shape;253;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2.2.4 Energy balance of a country</a:t>
            </a:r>
            <a:endParaRPr/>
          </a:p>
        </p:txBody>
      </p:sp>
      <p:sp>
        <p:nvSpPr>
          <p:cNvPr id="254" name="Google Shape;254;p12"/>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Reference Energy Systems</a:t>
            </a:r>
            <a:endParaRPr/>
          </a:p>
        </p:txBody>
      </p:sp>
      <p:sp>
        <p:nvSpPr>
          <p:cNvPr id="255" name="Google Shape;255;p12"/>
          <p:cNvSpPr txBox="1"/>
          <p:nvPr/>
        </p:nvSpPr>
        <p:spPr>
          <a:xfrm>
            <a:off x="887215" y="6167600"/>
            <a:ext cx="376205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(International Renewable Energy Agency, 2019) </a:t>
            </a:r>
            <a:endParaRPr sz="1000">
              <a:solidFill>
                <a:schemeClr val="dk1"/>
              </a:solidFill>
              <a:latin typeface="Open Sans"/>
              <a:ea typeface="Open Sans"/>
              <a:cs typeface="Open Sans"/>
              <a:sym typeface="Open Sans"/>
            </a:endParaRPr>
          </a:p>
        </p:txBody>
      </p:sp>
      <p:sp>
        <p:nvSpPr>
          <p:cNvPr id="256" name="Google Shape;256;p12"/>
          <p:cNvSpPr txBox="1"/>
          <p:nvPr/>
        </p:nvSpPr>
        <p:spPr>
          <a:xfrm>
            <a:off x="295501" y="2021983"/>
            <a:ext cx="24727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Commodities grouped by type</a:t>
            </a:r>
            <a:endParaRPr/>
          </a:p>
        </p:txBody>
      </p:sp>
      <p:cxnSp>
        <p:nvCxnSpPr>
          <p:cNvPr id="257" name="Google Shape;257;p12"/>
          <p:cNvCxnSpPr/>
          <p:nvPr/>
        </p:nvCxnSpPr>
        <p:spPr>
          <a:xfrm flipH="1" rot="10800000">
            <a:off x="2356834" y="2399499"/>
            <a:ext cx="2550017" cy="19092"/>
          </a:xfrm>
          <a:prstGeom prst="straightConnector1">
            <a:avLst/>
          </a:prstGeom>
          <a:noFill/>
          <a:ln cap="flat" cmpd="sng" w="19050">
            <a:solidFill>
              <a:schemeClr val="accent2"/>
            </a:solidFill>
            <a:prstDash val="solid"/>
            <a:miter lim="800000"/>
            <a:headEnd len="sm" w="sm" type="none"/>
            <a:tailEnd len="med" w="med" type="triangle"/>
          </a:ln>
        </p:spPr>
      </p:cxnSp>
      <p:sp>
        <p:nvSpPr>
          <p:cNvPr id="258" name="Google Shape;258;p12"/>
          <p:cNvSpPr txBox="1"/>
          <p:nvPr/>
        </p:nvSpPr>
        <p:spPr>
          <a:xfrm>
            <a:off x="9423756" y="2459413"/>
            <a:ext cx="24727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Primary energy</a:t>
            </a:r>
            <a:endParaRPr/>
          </a:p>
        </p:txBody>
      </p:sp>
      <p:cxnSp>
        <p:nvCxnSpPr>
          <p:cNvPr id="259" name="Google Shape;259;p12"/>
          <p:cNvCxnSpPr>
            <a:stCxn id="258" idx="1"/>
          </p:cNvCxnSpPr>
          <p:nvPr/>
        </p:nvCxnSpPr>
        <p:spPr>
          <a:xfrm rot="10800000">
            <a:off x="7225056" y="2659468"/>
            <a:ext cx="2198700" cy="0"/>
          </a:xfrm>
          <a:prstGeom prst="straightConnector1">
            <a:avLst/>
          </a:prstGeom>
          <a:noFill/>
          <a:ln cap="flat" cmpd="sng" w="19050">
            <a:solidFill>
              <a:schemeClr val="accent2"/>
            </a:solidFill>
            <a:prstDash val="solid"/>
            <a:miter lim="800000"/>
            <a:headEnd len="sm" w="sm" type="none"/>
            <a:tailEnd len="med" w="med" type="triangle"/>
          </a:ln>
        </p:spPr>
      </p:cxnSp>
      <p:sp>
        <p:nvSpPr>
          <p:cNvPr id="260" name="Google Shape;260;p12"/>
          <p:cNvSpPr txBox="1"/>
          <p:nvPr/>
        </p:nvSpPr>
        <p:spPr>
          <a:xfrm>
            <a:off x="9241297" y="3153203"/>
            <a:ext cx="24727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Transformation </a:t>
            </a:r>
            <a:br>
              <a:rPr lang="en-US" sz="2000">
                <a:solidFill>
                  <a:schemeClr val="dk1"/>
                </a:solidFill>
                <a:latin typeface="Open Sans"/>
                <a:ea typeface="Open Sans"/>
                <a:cs typeface="Open Sans"/>
                <a:sym typeface="Open Sans"/>
              </a:rPr>
            </a:br>
            <a:r>
              <a:rPr lang="en-US" sz="2000">
                <a:solidFill>
                  <a:schemeClr val="dk1"/>
                </a:solidFill>
                <a:latin typeface="Open Sans"/>
                <a:ea typeface="Open Sans"/>
                <a:cs typeface="Open Sans"/>
                <a:sym typeface="Open Sans"/>
              </a:rPr>
              <a:t>and losses</a:t>
            </a:r>
            <a:endParaRPr/>
          </a:p>
        </p:txBody>
      </p:sp>
      <p:cxnSp>
        <p:nvCxnSpPr>
          <p:cNvPr id="261" name="Google Shape;261;p12"/>
          <p:cNvCxnSpPr>
            <a:stCxn id="260" idx="1"/>
          </p:cNvCxnSpPr>
          <p:nvPr/>
        </p:nvCxnSpPr>
        <p:spPr>
          <a:xfrm rot="10800000">
            <a:off x="7778497" y="3353246"/>
            <a:ext cx="1462800" cy="153900"/>
          </a:xfrm>
          <a:prstGeom prst="straightConnector1">
            <a:avLst/>
          </a:prstGeom>
          <a:noFill/>
          <a:ln cap="flat" cmpd="sng" w="19050">
            <a:solidFill>
              <a:schemeClr val="accent2"/>
            </a:solidFill>
            <a:prstDash val="solid"/>
            <a:miter lim="800000"/>
            <a:headEnd len="sm" w="sm" type="none"/>
            <a:tailEnd len="med" w="med" type="triangle"/>
          </a:ln>
        </p:spPr>
      </p:cxnSp>
      <p:sp>
        <p:nvSpPr>
          <p:cNvPr id="262" name="Google Shape;262;p12"/>
          <p:cNvSpPr txBox="1"/>
          <p:nvPr/>
        </p:nvSpPr>
        <p:spPr>
          <a:xfrm>
            <a:off x="295501" y="4043966"/>
            <a:ext cx="24727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Final consumption</a:t>
            </a:r>
            <a:endParaRPr/>
          </a:p>
        </p:txBody>
      </p:sp>
      <p:cxnSp>
        <p:nvCxnSpPr>
          <p:cNvPr id="263" name="Google Shape;263;p12"/>
          <p:cNvCxnSpPr>
            <a:stCxn id="262" idx="3"/>
          </p:cNvCxnSpPr>
          <p:nvPr/>
        </p:nvCxnSpPr>
        <p:spPr>
          <a:xfrm>
            <a:off x="2768244" y="4244021"/>
            <a:ext cx="2138700" cy="177600"/>
          </a:xfrm>
          <a:prstGeom prst="straightConnector1">
            <a:avLst/>
          </a:prstGeom>
          <a:noFill/>
          <a:ln cap="flat" cmpd="sng" w="19050">
            <a:solidFill>
              <a:schemeClr val="accent2"/>
            </a:solidFill>
            <a:prstDash val="solid"/>
            <a:miter lim="800000"/>
            <a:headEnd len="sm" w="sm" type="none"/>
            <a:tailEnd len="med" w="med" type="triangle"/>
          </a:ln>
        </p:spPr>
      </p:cxnSp>
      <p:cxnSp>
        <p:nvCxnSpPr>
          <p:cNvPr id="264" name="Google Shape;264;p12"/>
          <p:cNvCxnSpPr>
            <a:stCxn id="262" idx="2"/>
          </p:cNvCxnSpPr>
          <p:nvPr/>
        </p:nvCxnSpPr>
        <p:spPr>
          <a:xfrm>
            <a:off x="1531872" y="4444076"/>
            <a:ext cx="2048400" cy="694500"/>
          </a:xfrm>
          <a:prstGeom prst="straightConnector1">
            <a:avLst/>
          </a:prstGeom>
          <a:noFill/>
          <a:ln cap="flat" cmpd="sng" w="19050">
            <a:solidFill>
              <a:schemeClr val="accent2"/>
            </a:solidFill>
            <a:prstDash val="solid"/>
            <a:miter lim="800000"/>
            <a:headEnd len="sm" w="sm" type="none"/>
            <a:tailEnd len="med" w="med" type="triangle"/>
          </a:ln>
        </p:spPr>
      </p:cxnSp>
      <p:sp>
        <p:nvSpPr>
          <p:cNvPr id="265" name="Google Shape;265;p12"/>
          <p:cNvSpPr/>
          <p:nvPr/>
        </p:nvSpPr>
        <p:spPr>
          <a:xfrm>
            <a:off x="8953309"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2.mp3" id="266" name="Google Shape;266;p12"/>
          <p:cNvPicPr preferRelativeResize="0"/>
          <p:nvPr/>
        </p:nvPicPr>
        <p:blipFill rotWithShape="1">
          <a:blip r:embed="rId5">
            <a:alphaModFix/>
          </a:blip>
          <a:srcRect b="0" l="0" r="0" t="0"/>
          <a:stretch/>
        </p:blipFill>
        <p:spPr>
          <a:xfrm>
            <a:off x="9017356" y="7165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3"/>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73" name="Google Shape;273;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4" name="Google Shape;274;p1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2.2.5 How to create a reference energy system</a:t>
            </a:r>
            <a:endParaRPr/>
          </a:p>
        </p:txBody>
      </p:sp>
      <p:sp>
        <p:nvSpPr>
          <p:cNvPr id="275" name="Google Shape;275;p13"/>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Reference Energy Systems</a:t>
            </a:r>
            <a:endParaRPr/>
          </a:p>
        </p:txBody>
      </p:sp>
      <p:sp>
        <p:nvSpPr>
          <p:cNvPr id="276" name="Google Shape;276;p13"/>
          <p:cNvSpPr txBox="1"/>
          <p:nvPr>
            <p:ph idx="1" type="body"/>
          </p:nvPr>
        </p:nvSpPr>
        <p:spPr>
          <a:xfrm>
            <a:off x="881332" y="1940644"/>
            <a:ext cx="667018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The energy balance can be used as </a:t>
            </a:r>
            <a:br>
              <a:rPr lang="en-US" sz="2000">
                <a:latin typeface="Open Sans"/>
                <a:ea typeface="Open Sans"/>
                <a:cs typeface="Open Sans"/>
                <a:sym typeface="Open Sans"/>
              </a:rPr>
            </a:br>
            <a:r>
              <a:rPr lang="en-US" sz="2000">
                <a:latin typeface="Open Sans"/>
                <a:ea typeface="Open Sans"/>
                <a:cs typeface="Open Sans"/>
                <a:sym typeface="Open Sans"/>
              </a:rPr>
              <a:t>a starting point for drawing a RES. </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The main steps are:</a:t>
            </a:r>
            <a:endParaRPr/>
          </a:p>
          <a:p>
            <a:pPr indent="-342900" lvl="1" marL="800100" rtl="0" algn="l">
              <a:lnSpc>
                <a:spcPct val="90000"/>
              </a:lnSpc>
              <a:spcBef>
                <a:spcPts val="500"/>
              </a:spcBef>
              <a:spcAft>
                <a:spcPts val="0"/>
              </a:spcAft>
              <a:buClr>
                <a:schemeClr val="dk1"/>
              </a:buClr>
              <a:buSzPts val="2000"/>
              <a:buFont typeface="Calibri"/>
              <a:buAutoNum type="arabicPeriod"/>
            </a:pPr>
            <a:r>
              <a:rPr lang="en-US" sz="2000">
                <a:latin typeface="Open Sans"/>
                <a:ea typeface="Open Sans"/>
                <a:cs typeface="Open Sans"/>
                <a:sym typeface="Open Sans"/>
              </a:rPr>
              <a:t>Identification of energy levels </a:t>
            </a:r>
            <a:br>
              <a:rPr lang="en-US" sz="2000">
                <a:latin typeface="Open Sans"/>
                <a:ea typeface="Open Sans"/>
                <a:cs typeface="Open Sans"/>
                <a:sym typeface="Open Sans"/>
              </a:rPr>
            </a:br>
            <a:r>
              <a:rPr lang="en-US" sz="2000">
                <a:latin typeface="Open Sans"/>
                <a:ea typeface="Open Sans"/>
                <a:cs typeface="Open Sans"/>
                <a:sym typeface="Open Sans"/>
              </a:rPr>
              <a:t>and energy carriers,</a:t>
            </a:r>
            <a:endParaRPr/>
          </a:p>
          <a:p>
            <a:pPr indent="-342900" lvl="1" marL="800100" rtl="0" algn="l">
              <a:lnSpc>
                <a:spcPct val="90000"/>
              </a:lnSpc>
              <a:spcBef>
                <a:spcPts val="500"/>
              </a:spcBef>
              <a:spcAft>
                <a:spcPts val="0"/>
              </a:spcAft>
              <a:buClr>
                <a:schemeClr val="dk1"/>
              </a:buClr>
              <a:buSzPts val="2000"/>
              <a:buFont typeface="Calibri"/>
              <a:buAutoNum type="arabicPeriod"/>
            </a:pPr>
            <a:r>
              <a:rPr lang="en-US" sz="2000">
                <a:latin typeface="Open Sans"/>
                <a:ea typeface="Open Sans"/>
                <a:cs typeface="Open Sans"/>
                <a:sym typeface="Open Sans"/>
              </a:rPr>
              <a:t>Identification of technologies.</a:t>
            </a:r>
            <a:endParaRPr/>
          </a:p>
        </p:txBody>
      </p:sp>
      <p:sp>
        <p:nvSpPr>
          <p:cNvPr id="277" name="Google Shape;277;p13"/>
          <p:cNvSpPr/>
          <p:nvPr/>
        </p:nvSpPr>
        <p:spPr>
          <a:xfrm>
            <a:off x="8953309"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3.mp3" id="278" name="Google Shape;278;p13"/>
          <p:cNvPicPr preferRelativeResize="0"/>
          <p:nvPr/>
        </p:nvPicPr>
        <p:blipFill rotWithShape="1">
          <a:blip r:embed="rId4">
            <a:alphaModFix/>
          </a:blip>
          <a:srcRect b="0" l="0" r="0" t="0"/>
          <a:stretch/>
        </p:blipFill>
        <p:spPr>
          <a:xfrm>
            <a:off x="9024674" y="70920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84" name="Google Shape;284;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5" name="Google Shape;285;p1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2.2 References</a:t>
            </a:r>
            <a:endParaRPr/>
          </a:p>
        </p:txBody>
      </p:sp>
      <p:sp>
        <p:nvSpPr>
          <p:cNvPr id="286" name="Google Shape;286;p14"/>
          <p:cNvSpPr txBox="1"/>
          <p:nvPr/>
        </p:nvSpPr>
        <p:spPr>
          <a:xfrm>
            <a:off x="929196" y="1494761"/>
            <a:ext cx="5313949"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Taliotis, C., Gardumi, F., Shivakumar, A., Sridharan, V., Ramos, E., Beltramo, A., Henke, H., Rogner, H., Howells, M., 2019. Designing a representative Reference Energy System, KTH-dESA and OpTIMUS.community. Available at: https://www.youtube.com/watch?v=9L1mqC8WuUw. 03/03/21 </a:t>
            </a:r>
            <a:endParaRPr/>
          </a:p>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International Renewable Energy Agency (IRENA). Renewable Energy Statistics. 2019</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Graphical user interface, text&#10;&#10;Description automatically generated" id="292" name="Google Shape;292;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3" name="Google Shape;293;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4" name="Google Shape;294;p1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2.3.1 Comprehensive Energy Planning </a:t>
            </a:r>
            <a:endParaRPr/>
          </a:p>
        </p:txBody>
      </p:sp>
      <p:sp>
        <p:nvSpPr>
          <p:cNvPr id="295" name="Google Shape;295;p15"/>
          <p:cNvSpPr txBox="1"/>
          <p:nvPr/>
        </p:nvSpPr>
        <p:spPr>
          <a:xfrm>
            <a:off x="879354" y="-1018"/>
            <a:ext cx="11099676"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Energy Modelling Tools </a:t>
            </a:r>
            <a:endParaRPr/>
          </a:p>
        </p:txBody>
      </p:sp>
      <p:pic>
        <p:nvPicPr>
          <p:cNvPr descr="Diagram&#10;&#10;Description automatically generated" id="296" name="Google Shape;296;p15"/>
          <p:cNvPicPr preferRelativeResize="0"/>
          <p:nvPr/>
        </p:nvPicPr>
        <p:blipFill rotWithShape="1">
          <a:blip r:embed="rId4">
            <a:alphaModFix/>
          </a:blip>
          <a:srcRect b="0" l="0" r="0" t="0"/>
          <a:stretch/>
        </p:blipFill>
        <p:spPr>
          <a:xfrm>
            <a:off x="2783457" y="1813716"/>
            <a:ext cx="6639463" cy="4495775"/>
          </a:xfrm>
          <a:prstGeom prst="rect">
            <a:avLst/>
          </a:prstGeom>
          <a:noFill/>
          <a:ln>
            <a:noFill/>
          </a:ln>
        </p:spPr>
      </p:pic>
      <p:sp>
        <p:nvSpPr>
          <p:cNvPr id="297" name="Google Shape;297;p15"/>
          <p:cNvSpPr/>
          <p:nvPr/>
        </p:nvSpPr>
        <p:spPr>
          <a:xfrm>
            <a:off x="5051316" y="6157735"/>
            <a:ext cx="621792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(Howells et al. (2017),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a:t>
            </a:r>
            <a:endParaRPr b="1" sz="2000">
              <a:solidFill>
                <a:srgbClr val="9CC2E5"/>
              </a:solidFill>
              <a:latin typeface="Open Sans"/>
              <a:ea typeface="Open Sans"/>
              <a:cs typeface="Open Sans"/>
              <a:sym typeface="Open Sans"/>
            </a:endParaRPr>
          </a:p>
        </p:txBody>
      </p:sp>
      <p:sp>
        <p:nvSpPr>
          <p:cNvPr id="298" name="Google Shape;298;p15"/>
          <p:cNvSpPr/>
          <p:nvPr/>
        </p:nvSpPr>
        <p:spPr>
          <a:xfrm>
            <a:off x="8215272"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5.mp3" id="299" name="Google Shape;299;p15"/>
          <p:cNvPicPr preferRelativeResize="0"/>
          <p:nvPr/>
        </p:nvPicPr>
        <p:blipFill rotWithShape="1">
          <a:blip r:embed="rId6">
            <a:alphaModFix/>
          </a:blip>
          <a:srcRect b="0" l="0" r="0" t="0"/>
          <a:stretch/>
        </p:blipFill>
        <p:spPr>
          <a:xfrm>
            <a:off x="8286637" y="70417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Graphical user interface, text&#10;&#10;Description automatically generated" id="305" name="Google Shape;305;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6" name="Google Shape;306;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7" name="Google Shape;307;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2.3.2 Temporal Scope of Energy Models</a:t>
            </a:r>
            <a:endParaRPr/>
          </a:p>
        </p:txBody>
      </p:sp>
      <p:pic>
        <p:nvPicPr>
          <p:cNvPr descr="Graphical user interface, timeline&#10;&#10;Description automatically generated" id="308" name="Google Shape;308;p16"/>
          <p:cNvPicPr preferRelativeResize="0"/>
          <p:nvPr/>
        </p:nvPicPr>
        <p:blipFill rotWithShape="1">
          <a:blip r:embed="rId4">
            <a:alphaModFix/>
          </a:blip>
          <a:srcRect b="5862" l="0" r="226" t="6186"/>
          <a:stretch/>
        </p:blipFill>
        <p:spPr>
          <a:xfrm>
            <a:off x="2366514" y="1929592"/>
            <a:ext cx="7099549" cy="4392377"/>
          </a:xfrm>
          <a:prstGeom prst="rect">
            <a:avLst/>
          </a:prstGeom>
          <a:noFill/>
          <a:ln>
            <a:noFill/>
          </a:ln>
        </p:spPr>
      </p:pic>
      <p:sp>
        <p:nvSpPr>
          <p:cNvPr id="309" name="Google Shape;309;p16"/>
          <p:cNvSpPr/>
          <p:nvPr/>
        </p:nvSpPr>
        <p:spPr>
          <a:xfrm>
            <a:off x="5150837" y="6073564"/>
            <a:ext cx="621792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(Howells et al. (2017),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a:t>
            </a:r>
            <a:endParaRPr b="1" sz="2000">
              <a:solidFill>
                <a:srgbClr val="9CC2E5"/>
              </a:solidFill>
              <a:latin typeface="Open Sans"/>
              <a:ea typeface="Open Sans"/>
              <a:cs typeface="Open Sans"/>
              <a:sym typeface="Open Sans"/>
            </a:endParaRPr>
          </a:p>
        </p:txBody>
      </p:sp>
      <p:sp>
        <p:nvSpPr>
          <p:cNvPr id="310" name="Google Shape;310;p16"/>
          <p:cNvSpPr txBox="1"/>
          <p:nvPr/>
        </p:nvSpPr>
        <p:spPr>
          <a:xfrm>
            <a:off x="879354" y="-7644"/>
            <a:ext cx="11099676"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Energy Modelling Tools </a:t>
            </a:r>
            <a:endParaRPr/>
          </a:p>
        </p:txBody>
      </p:sp>
      <p:sp>
        <p:nvSpPr>
          <p:cNvPr id="311" name="Google Shape;311;p16"/>
          <p:cNvSpPr/>
          <p:nvPr/>
        </p:nvSpPr>
        <p:spPr>
          <a:xfrm>
            <a:off x="8215272"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6.mp3" id="312" name="Google Shape;312;p16"/>
          <p:cNvPicPr preferRelativeResize="0"/>
          <p:nvPr/>
        </p:nvPicPr>
        <p:blipFill rotWithShape="1">
          <a:blip r:embed="rId6">
            <a:alphaModFix/>
          </a:blip>
          <a:srcRect b="0" l="0" r="0" t="0"/>
          <a:stretch/>
        </p:blipFill>
        <p:spPr>
          <a:xfrm>
            <a:off x="8286637" y="7167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Graphical user interface, text&#10;&#10;Description automatically generated" id="318" name="Google Shape;318;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9" name="Google Shape;319;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0" name="Google Shape;320;p1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2.3.3 Bottom-Up and Top-Down Models </a:t>
            </a:r>
            <a:endParaRPr/>
          </a:p>
        </p:txBody>
      </p:sp>
      <p:sp>
        <p:nvSpPr>
          <p:cNvPr id="321" name="Google Shape;321;p17"/>
          <p:cNvSpPr txBox="1"/>
          <p:nvPr>
            <p:ph idx="1" type="body"/>
          </p:nvPr>
        </p:nvSpPr>
        <p:spPr>
          <a:xfrm>
            <a:off x="870205" y="1969399"/>
            <a:ext cx="1053769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latin typeface="Open Sans"/>
                <a:ea typeface="Open Sans"/>
                <a:cs typeface="Open Sans"/>
                <a:sym typeface="Open Sans"/>
              </a:rPr>
              <a:t>Top-Down (Macroeconomic) Models: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Driven by projections of economic indicators </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Used to gain insights into relationships between economic development and energy demand and supply</a:t>
            </a:r>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rPr b="1" lang="en-US" sz="2000">
                <a:latin typeface="Open Sans"/>
                <a:ea typeface="Open Sans"/>
                <a:cs typeface="Open Sans"/>
                <a:sym typeface="Open Sans"/>
              </a:rPr>
              <a:t>Bottom-Up Models: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Detailed representation of technologies and infrastructure</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Driven by an externally-determined demand that must be met</a:t>
            </a:r>
            <a:endParaRPr/>
          </a:p>
        </p:txBody>
      </p:sp>
      <p:sp>
        <p:nvSpPr>
          <p:cNvPr id="322" name="Google Shape;322;p17"/>
          <p:cNvSpPr/>
          <p:nvPr/>
        </p:nvSpPr>
        <p:spPr>
          <a:xfrm>
            <a:off x="866195" y="6158597"/>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Open Sans"/>
                <a:ea typeface="Open Sans"/>
                <a:cs typeface="Open Sans"/>
                <a:sym typeface="Open Sans"/>
              </a:rPr>
              <a:t>Source: </a:t>
            </a:r>
            <a:r>
              <a:rPr lang="en-US" sz="1000">
                <a:solidFill>
                  <a:schemeClr val="dk1"/>
                </a:solidFill>
                <a:latin typeface="Open Sans"/>
                <a:ea typeface="Open Sans"/>
                <a:cs typeface="Open Sans"/>
                <a:sym typeface="Open Sans"/>
              </a:rPr>
              <a:t>(Howells et al. (2017))</a:t>
            </a:r>
            <a:endParaRPr b="1" sz="2000">
              <a:solidFill>
                <a:srgbClr val="9CC2E5"/>
              </a:solidFill>
              <a:latin typeface="Open Sans"/>
              <a:ea typeface="Open Sans"/>
              <a:cs typeface="Open Sans"/>
              <a:sym typeface="Open Sans"/>
            </a:endParaRPr>
          </a:p>
        </p:txBody>
      </p:sp>
      <p:sp>
        <p:nvSpPr>
          <p:cNvPr id="323" name="Google Shape;323;p17"/>
          <p:cNvSpPr txBox="1"/>
          <p:nvPr/>
        </p:nvSpPr>
        <p:spPr>
          <a:xfrm>
            <a:off x="879354" y="-1018"/>
            <a:ext cx="11099676"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Energy Modelling Tools </a:t>
            </a:r>
            <a:endParaRPr/>
          </a:p>
        </p:txBody>
      </p:sp>
      <p:sp>
        <p:nvSpPr>
          <p:cNvPr id="324" name="Google Shape;324;p17"/>
          <p:cNvSpPr/>
          <p:nvPr/>
        </p:nvSpPr>
        <p:spPr>
          <a:xfrm>
            <a:off x="8215272"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7.mp3" id="325" name="Google Shape;325;p17"/>
          <p:cNvPicPr preferRelativeResize="0"/>
          <p:nvPr/>
        </p:nvPicPr>
        <p:blipFill rotWithShape="1">
          <a:blip r:embed="rId4">
            <a:alphaModFix/>
          </a:blip>
          <a:srcRect b="0" l="0" r="0" t="0"/>
          <a:stretch/>
        </p:blipFill>
        <p:spPr>
          <a:xfrm>
            <a:off x="8279288" y="71400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Graphical user interface, text&#10;&#10;Description automatically generated" id="331" name="Google Shape;331;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2" name="Google Shape;332;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3" name="Google Shape;333;p1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2.3.4 Key Steps in Modelling </a:t>
            </a:r>
            <a:endParaRPr/>
          </a:p>
        </p:txBody>
      </p:sp>
      <p:pic>
        <p:nvPicPr>
          <p:cNvPr descr="A picture containing chart&#10;&#10;Description automatically generated" id="334" name="Google Shape;334;p18"/>
          <p:cNvPicPr preferRelativeResize="0"/>
          <p:nvPr/>
        </p:nvPicPr>
        <p:blipFill rotWithShape="1">
          <a:blip r:embed="rId4">
            <a:alphaModFix/>
          </a:blip>
          <a:srcRect b="0" l="0" r="0" t="0"/>
          <a:stretch/>
        </p:blipFill>
        <p:spPr>
          <a:xfrm>
            <a:off x="770626" y="2713384"/>
            <a:ext cx="10046897" cy="2063835"/>
          </a:xfrm>
          <a:prstGeom prst="rect">
            <a:avLst/>
          </a:prstGeom>
          <a:noFill/>
          <a:ln>
            <a:noFill/>
          </a:ln>
        </p:spPr>
      </p:pic>
      <p:sp>
        <p:nvSpPr>
          <p:cNvPr id="335" name="Google Shape;335;p18"/>
          <p:cNvSpPr/>
          <p:nvPr/>
        </p:nvSpPr>
        <p:spPr>
          <a:xfrm>
            <a:off x="8156608" y="6167884"/>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(Maruf et al. (2019),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b="1" lang="en-US" sz="1000">
                <a:solidFill>
                  <a:srgbClr val="9CC2E5"/>
                </a:solidFill>
                <a:latin typeface="Open Sans"/>
                <a:ea typeface="Open Sans"/>
                <a:cs typeface="Open Sans"/>
                <a:sym typeface="Open Sans"/>
              </a:rPr>
              <a:t> </a:t>
            </a:r>
            <a:r>
              <a:rPr lang="en-US" sz="1000">
                <a:solidFill>
                  <a:schemeClr val="dk1"/>
                </a:solidFill>
                <a:latin typeface="Open Sans"/>
                <a:ea typeface="Open Sans"/>
                <a:cs typeface="Open Sans"/>
                <a:sym typeface="Open Sans"/>
              </a:rPr>
              <a:t>license: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336" name="Google Shape;336;p18"/>
          <p:cNvSpPr txBox="1"/>
          <p:nvPr/>
        </p:nvSpPr>
        <p:spPr>
          <a:xfrm>
            <a:off x="879354" y="-1018"/>
            <a:ext cx="11099676"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Energy Modelling Tools </a:t>
            </a:r>
            <a:endParaRPr/>
          </a:p>
        </p:txBody>
      </p:sp>
      <p:sp>
        <p:nvSpPr>
          <p:cNvPr id="337" name="Google Shape;337;p18"/>
          <p:cNvSpPr/>
          <p:nvPr/>
        </p:nvSpPr>
        <p:spPr>
          <a:xfrm>
            <a:off x="8215272"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8.mp3" id="338" name="Google Shape;338;p18"/>
          <p:cNvPicPr preferRelativeResize="0"/>
          <p:nvPr/>
        </p:nvPicPr>
        <p:blipFill rotWithShape="1">
          <a:blip r:embed="rId7">
            <a:alphaModFix/>
          </a:blip>
          <a:srcRect b="0" l="0" r="0" t="0"/>
          <a:stretch/>
        </p:blipFill>
        <p:spPr>
          <a:xfrm>
            <a:off x="8286637" y="70920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Graphical user interface, text&#10;&#10;Description automatically generated" id="344" name="Google Shape;344;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5" name="Google Shape;345;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6" name="Google Shape;346;p1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2.3.5 Applications of Energy Modelling Tools </a:t>
            </a:r>
            <a:endParaRPr/>
          </a:p>
        </p:txBody>
      </p:sp>
      <p:sp>
        <p:nvSpPr>
          <p:cNvPr id="347" name="Google Shape;347;p19"/>
          <p:cNvSpPr txBox="1"/>
          <p:nvPr>
            <p:ph idx="1" type="body"/>
          </p:nvPr>
        </p:nvSpPr>
        <p:spPr>
          <a:xfrm>
            <a:off x="890083" y="1969399"/>
            <a:ext cx="10007607" cy="315864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Exploring interactions between energy access, resource use, and sustainable development </a:t>
            </a:r>
            <a:endParaRPr/>
          </a:p>
          <a:p>
            <a:pPr indent="-342900" lvl="0" marL="3429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Geospatial electrification planning</a:t>
            </a:r>
            <a:endParaRPr/>
          </a:p>
          <a:p>
            <a:pPr indent="-342900" lvl="0" marL="3429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Technical assessment of energy systems, e.g., electricity system flexibility</a:t>
            </a:r>
            <a:endParaRPr/>
          </a:p>
          <a:p>
            <a:pPr indent="-342900" lvl="0" marL="3429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Long-term capacity expansion planning</a:t>
            </a:r>
            <a:endParaRPr/>
          </a:p>
          <a:p>
            <a:pPr indent="-342900" lvl="0" marL="3429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Insights into the economic and environmental implications of different scenarios</a:t>
            </a:r>
            <a:endParaRPr/>
          </a:p>
          <a:p>
            <a:pPr indent="-342900" lvl="0" marL="3429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Considering interactions between different systems, e.g., climate, land, energy, and water (CLEWs)</a:t>
            </a:r>
            <a:endParaRPr/>
          </a:p>
        </p:txBody>
      </p:sp>
      <p:sp>
        <p:nvSpPr>
          <p:cNvPr id="348" name="Google Shape;348;p19"/>
          <p:cNvSpPr txBox="1"/>
          <p:nvPr/>
        </p:nvSpPr>
        <p:spPr>
          <a:xfrm>
            <a:off x="879354" y="-1018"/>
            <a:ext cx="11099676"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2.3 Energy Modelling Tools </a:t>
            </a:r>
            <a:endParaRPr/>
          </a:p>
        </p:txBody>
      </p:sp>
      <p:sp>
        <p:nvSpPr>
          <p:cNvPr id="349" name="Google Shape;349;p19"/>
          <p:cNvSpPr/>
          <p:nvPr/>
        </p:nvSpPr>
        <p:spPr>
          <a:xfrm>
            <a:off x="8215272"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19.mp3" id="350" name="Google Shape;350;p19"/>
          <p:cNvPicPr preferRelativeResize="0"/>
          <p:nvPr/>
        </p:nvPicPr>
        <p:blipFill rotWithShape="1">
          <a:blip r:embed="rId4">
            <a:alphaModFix/>
          </a:blip>
          <a:srcRect b="0" l="0" r="0" t="0"/>
          <a:stretch/>
        </p:blipFill>
        <p:spPr>
          <a:xfrm>
            <a:off x="8286637" y="71247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65021" y="1411753"/>
            <a:ext cx="4708072" cy="350352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None/>
            </a:pPr>
            <a:r>
              <a:rPr b="1" lang="en-US"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ILO1: Understand what energy system modelling is and why it is important</a:t>
            </a:r>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ILO2: Sketch a Reference Energy System and understand its contents</a:t>
            </a:r>
            <a:endParaRPr sz="1800">
              <a:solidFill>
                <a:schemeClr val="dk1"/>
              </a:solidFill>
              <a:latin typeface="Calibri"/>
              <a:ea typeface="Calibri"/>
              <a:cs typeface="Calibri"/>
              <a:sym typeface="Calibri"/>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ILO3: Recall the different types of energy modelling tools and understand what OSeMOSYS is</a:t>
            </a:r>
            <a:endParaRPr b="1" sz="2000">
              <a:solidFill>
                <a:schemeClr val="dk1"/>
              </a:solidFill>
              <a:latin typeface="Open Sans"/>
              <a:ea typeface="Open Sans"/>
              <a:cs typeface="Open Sans"/>
              <a:sym typeface="Open Sans"/>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ILO4: Understand what FlexTool is and its applications</a:t>
            </a:r>
            <a:endParaRPr b="1" sz="2000">
              <a:solidFill>
                <a:schemeClr val="dk1"/>
              </a:solidFill>
              <a:latin typeface="Open Sans"/>
              <a:ea typeface="Open Sans"/>
              <a:cs typeface="Open Sans"/>
              <a:sym typeface="Open Sans"/>
            </a:endParaRPr>
          </a:p>
        </p:txBody>
      </p:sp>
      <p:sp>
        <p:nvSpPr>
          <p:cNvPr id="109" name="Google Shape;109;p2"/>
          <p:cNvSpPr/>
          <p:nvPr/>
        </p:nvSpPr>
        <p:spPr>
          <a:xfrm>
            <a:off x="6333036"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2.mp3" id="110" name="Google Shape;110;p2"/>
          <p:cNvPicPr preferRelativeResize="0"/>
          <p:nvPr/>
        </p:nvPicPr>
        <p:blipFill rotWithShape="1">
          <a:blip r:embed="rId4">
            <a:alphaModFix/>
          </a:blip>
          <a:srcRect b="0" l="0" r="0" t="0"/>
          <a:stretch/>
        </p:blipFill>
        <p:spPr>
          <a:xfrm>
            <a:off x="6408522" y="83238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56" name="Google Shape;356;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7" name="Google Shape;357;p20"/>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2.3 References</a:t>
            </a:r>
            <a:endParaRPr/>
          </a:p>
        </p:txBody>
      </p:sp>
      <p:sp>
        <p:nvSpPr>
          <p:cNvPr id="358" name="Google Shape;358;p20"/>
          <p:cNvSpPr txBox="1"/>
          <p:nvPr/>
        </p:nvSpPr>
        <p:spPr>
          <a:xfrm>
            <a:off x="929196" y="1494761"/>
            <a:ext cx="5302928" cy="304698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Open Sans"/>
                <a:ea typeface="Open Sans"/>
                <a:cs typeface="Open Sans"/>
                <a:sym typeface="Open Sans"/>
              </a:rPr>
              <a:t>Howells M, Rogner HH, Mentis D, Broad O. SEAR ENERGY ACCESS AND ELECTRICITY PLANNING SPECIAL FEATURE. 2017. Available from: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http://documents1.worldbank.org/curated/en/628541494925426928/pdf/115065-BRI-P148200-PUBLIC-FINALSEARSFElectricityPlanningweb.pdf</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Open Sans"/>
              <a:buAutoNum type="arabicPeriod"/>
            </a:pPr>
            <a:r>
              <a:rPr lang="en-US" sz="1600">
                <a:solidFill>
                  <a:schemeClr val="dk1"/>
                </a:solidFill>
                <a:latin typeface="Open Sans"/>
                <a:ea typeface="Open Sans"/>
                <a:cs typeface="Open Sans"/>
                <a:sym typeface="Open Sans"/>
              </a:rPr>
              <a:t>Maruf, M..N.I. Sector Coupling in the North Sea Region—A Review on the Energy System Modelling Perspective. Energies 2019, 12, 4298. </a:t>
            </a:r>
            <a:r>
              <a:rPr lang="en-US" sz="1600" u="sng">
                <a:solidFill>
                  <a:schemeClr val="dk1"/>
                </a:solidFill>
                <a:latin typeface="Open Sans"/>
                <a:ea typeface="Open Sans"/>
                <a:cs typeface="Open Sans"/>
                <a:sym typeface="Open Sans"/>
                <a:hlinkClick r:id="rId5">
                  <a:extLst>
                    <a:ext uri="{A12FA001-AC4F-418D-AE19-62706E023703}">
                      <ahyp:hlinkClr val="tx"/>
                    </a:ext>
                  </a:extLst>
                </a:hlinkClick>
              </a:rPr>
              <a:t>https://doi.org/10.3390/en12224298</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Graphical user interface, text&#10;&#10;Description automatically generated" id="364" name="Google Shape;364;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5" name="Google Shape;365;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6" name="Google Shape;366;p2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2.4.1 OSeMOSYS Structure  </a:t>
            </a:r>
            <a:endParaRPr/>
          </a:p>
        </p:txBody>
      </p:sp>
      <p:sp>
        <p:nvSpPr>
          <p:cNvPr id="367" name="Google Shape;367;p2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OSeMOSYS &amp; FlexTool </a:t>
            </a:r>
            <a:endParaRPr/>
          </a:p>
        </p:txBody>
      </p:sp>
      <p:sp>
        <p:nvSpPr>
          <p:cNvPr id="368" name="Google Shape;368;p21"/>
          <p:cNvSpPr txBox="1"/>
          <p:nvPr/>
        </p:nvSpPr>
        <p:spPr>
          <a:xfrm>
            <a:off x="1610710" y="6212935"/>
            <a:ext cx="423755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(Adapted from Loffler et al. (2017), </a:t>
            </a:r>
            <a:r>
              <a:rPr lang="en-US"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pic>
        <p:nvPicPr>
          <p:cNvPr descr="A picture containing table&#10;&#10;Description automatically generated" id="369" name="Google Shape;369;p21"/>
          <p:cNvPicPr preferRelativeResize="0"/>
          <p:nvPr/>
        </p:nvPicPr>
        <p:blipFill rotWithShape="1">
          <a:blip r:embed="rId6">
            <a:alphaModFix/>
          </a:blip>
          <a:srcRect b="0" l="0" r="0" t="0"/>
          <a:stretch/>
        </p:blipFill>
        <p:spPr>
          <a:xfrm>
            <a:off x="1805797" y="1711929"/>
            <a:ext cx="8307237" cy="4498067"/>
          </a:xfrm>
          <a:prstGeom prst="rect">
            <a:avLst/>
          </a:prstGeom>
          <a:noFill/>
          <a:ln>
            <a:noFill/>
          </a:ln>
        </p:spPr>
      </p:pic>
      <p:sp>
        <p:nvSpPr>
          <p:cNvPr id="370" name="Google Shape;370;p21"/>
          <p:cNvSpPr/>
          <p:nvPr/>
        </p:nvSpPr>
        <p:spPr>
          <a:xfrm>
            <a:off x="7902772" y="45987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21.mp3" id="371" name="Google Shape;371;p21"/>
          <p:cNvPicPr preferRelativeResize="0"/>
          <p:nvPr/>
        </p:nvPicPr>
        <p:blipFill rotWithShape="1">
          <a:blip r:embed="rId7">
            <a:alphaModFix/>
          </a:blip>
          <a:srcRect b="0" l="0" r="0" t="0"/>
          <a:stretch/>
        </p:blipFill>
        <p:spPr>
          <a:xfrm>
            <a:off x="7974137" y="53145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Graphical user interface, text&#10;&#10;Description automatically generated" id="377" name="Google Shape;37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8" name="Google Shape;378;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9" name="Google Shape;379;p2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2.4.2 Applications of OSeMOSYS</a:t>
            </a:r>
            <a:endParaRPr/>
          </a:p>
        </p:txBody>
      </p:sp>
      <p:sp>
        <p:nvSpPr>
          <p:cNvPr id="380" name="Google Shape;380;p22"/>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OSeMOSYS &amp; FlexTool</a:t>
            </a:r>
            <a:endParaRPr sz="4400">
              <a:solidFill>
                <a:schemeClr val="dk1"/>
              </a:solidFill>
              <a:latin typeface="Open Sans"/>
              <a:ea typeface="Open Sans"/>
              <a:cs typeface="Open Sans"/>
              <a:sym typeface="Open Sans"/>
            </a:endParaRPr>
          </a:p>
        </p:txBody>
      </p:sp>
      <p:sp>
        <p:nvSpPr>
          <p:cNvPr id="381" name="Google Shape;381;p22"/>
          <p:cNvSpPr txBox="1"/>
          <p:nvPr>
            <p:ph idx="1" type="body"/>
          </p:nvPr>
        </p:nvSpPr>
        <p:spPr>
          <a:xfrm>
            <a:off x="823822" y="1969399"/>
            <a:ext cx="10537693"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dk1"/>
              </a:buClr>
              <a:buSzPct val="100000"/>
              <a:buNone/>
            </a:pPr>
            <a:r>
              <a:rPr b="1" lang="en-US" sz="2000">
                <a:latin typeface="Open Sans"/>
                <a:ea typeface="Open Sans"/>
                <a:cs typeface="Open Sans"/>
                <a:sym typeface="Open Sans"/>
              </a:rPr>
              <a:t>National energy outlooks </a:t>
            </a:r>
            <a:endParaRPr/>
          </a:p>
          <a:p>
            <a:pPr indent="-342900" lvl="0" marL="342900" rtl="0" algn="l">
              <a:lnSpc>
                <a:spcPct val="120000"/>
              </a:lnSpc>
              <a:spcBef>
                <a:spcPts val="1000"/>
              </a:spcBef>
              <a:spcAft>
                <a:spcPts val="0"/>
              </a:spcAft>
              <a:buClr>
                <a:schemeClr val="dk1"/>
              </a:buClr>
              <a:buSzPct val="100000"/>
              <a:buChar char="•"/>
            </a:pPr>
            <a:r>
              <a:rPr lang="en-US" sz="2000">
                <a:latin typeface="Open Sans"/>
                <a:ea typeface="Open Sans"/>
                <a:cs typeface="Open Sans"/>
                <a:sym typeface="Open Sans"/>
              </a:rPr>
              <a:t>E.g., estimating impacts of energy policies in Cyprus (Taliotis et al. 2020) or electrification pathways for Tanzania (Rocco et al. 2020)</a:t>
            </a:r>
            <a:endParaRPr sz="2000">
              <a:latin typeface="Open Sans"/>
              <a:ea typeface="Open Sans"/>
              <a:cs typeface="Open Sans"/>
              <a:sym typeface="Open Sans"/>
            </a:endParaRPr>
          </a:p>
          <a:p>
            <a:pPr indent="0" lvl="0" marL="0" rtl="0" algn="l">
              <a:lnSpc>
                <a:spcPct val="120000"/>
              </a:lnSpc>
              <a:spcBef>
                <a:spcPts val="1000"/>
              </a:spcBef>
              <a:spcAft>
                <a:spcPts val="0"/>
              </a:spcAft>
              <a:buClr>
                <a:schemeClr val="dk1"/>
              </a:buClr>
              <a:buSzPct val="100000"/>
              <a:buNone/>
            </a:pPr>
            <a:r>
              <a:rPr b="1" lang="en-US" sz="2000">
                <a:latin typeface="Open Sans"/>
                <a:ea typeface="Open Sans"/>
                <a:cs typeface="Open Sans"/>
                <a:sym typeface="Open Sans"/>
              </a:rPr>
              <a:t>Continental-scale analysis </a:t>
            </a:r>
            <a:endParaRPr/>
          </a:p>
          <a:p>
            <a:pPr indent="-342900" lvl="0" marL="342900" rtl="0" algn="l">
              <a:lnSpc>
                <a:spcPct val="120000"/>
              </a:lnSpc>
              <a:spcBef>
                <a:spcPts val="1000"/>
              </a:spcBef>
              <a:spcAft>
                <a:spcPts val="0"/>
              </a:spcAft>
              <a:buClr>
                <a:schemeClr val="dk1"/>
              </a:buClr>
              <a:buSzPct val="100000"/>
              <a:buChar char="•"/>
            </a:pPr>
            <a:r>
              <a:rPr lang="en-US" sz="2000">
                <a:latin typeface="Open Sans"/>
                <a:ea typeface="Open Sans"/>
                <a:cs typeface="Open Sans"/>
                <a:sym typeface="Open Sans"/>
              </a:rPr>
              <a:t>E.g., energy projections for Africa (Pappis et al. 2019)</a:t>
            </a:r>
            <a:endParaRPr sz="2000">
              <a:latin typeface="Open Sans"/>
              <a:ea typeface="Open Sans"/>
              <a:cs typeface="Open Sans"/>
              <a:sym typeface="Open Sans"/>
            </a:endParaRPr>
          </a:p>
          <a:p>
            <a:pPr indent="0" lvl="0" marL="0" rtl="0" algn="l">
              <a:lnSpc>
                <a:spcPct val="120000"/>
              </a:lnSpc>
              <a:spcBef>
                <a:spcPts val="1000"/>
              </a:spcBef>
              <a:spcAft>
                <a:spcPts val="0"/>
              </a:spcAft>
              <a:buClr>
                <a:schemeClr val="dk1"/>
              </a:buClr>
              <a:buSzPct val="100000"/>
              <a:buNone/>
            </a:pPr>
            <a:r>
              <a:rPr b="1" lang="en-US" sz="2000">
                <a:latin typeface="Open Sans"/>
                <a:ea typeface="Open Sans"/>
                <a:cs typeface="Open Sans"/>
                <a:sym typeface="Open Sans"/>
              </a:rPr>
              <a:t>CLEWs modelling </a:t>
            </a:r>
            <a:endParaRPr/>
          </a:p>
          <a:p>
            <a:pPr indent="-342900" lvl="0" marL="342900" rtl="0" algn="l">
              <a:lnSpc>
                <a:spcPct val="120000"/>
              </a:lnSpc>
              <a:spcBef>
                <a:spcPts val="1000"/>
              </a:spcBef>
              <a:spcAft>
                <a:spcPts val="0"/>
              </a:spcAft>
              <a:buClr>
                <a:schemeClr val="dk1"/>
              </a:buClr>
              <a:buSzPct val="100000"/>
              <a:buChar char="•"/>
            </a:pPr>
            <a:r>
              <a:rPr lang="en-US" sz="2000">
                <a:latin typeface="Open Sans"/>
                <a:ea typeface="Open Sans"/>
                <a:cs typeface="Open Sans"/>
                <a:sym typeface="Open Sans"/>
              </a:rPr>
              <a:t>e.g., assessment of the water, food, energy, and ecosystems nexus in the Drina River basin </a:t>
            </a:r>
            <a:br>
              <a:rPr lang="en-US" sz="2000">
                <a:latin typeface="Open Sans"/>
                <a:ea typeface="Open Sans"/>
                <a:cs typeface="Open Sans"/>
                <a:sym typeface="Open Sans"/>
              </a:rPr>
            </a:br>
            <a:r>
              <a:rPr lang="en-US" sz="2000">
                <a:latin typeface="Open Sans"/>
                <a:ea typeface="Open Sans"/>
                <a:cs typeface="Open Sans"/>
                <a:sym typeface="Open Sans"/>
              </a:rPr>
              <a:t>(UNECE 2017)</a:t>
            </a:r>
            <a:endParaRPr/>
          </a:p>
          <a:p>
            <a:pPr indent="0" lvl="0" marL="0" rtl="0" algn="l">
              <a:lnSpc>
                <a:spcPct val="120000"/>
              </a:lnSpc>
              <a:spcBef>
                <a:spcPts val="1000"/>
              </a:spcBef>
              <a:spcAft>
                <a:spcPts val="0"/>
              </a:spcAft>
              <a:buClr>
                <a:schemeClr val="dk1"/>
              </a:buClr>
              <a:buSzPct val="100000"/>
              <a:buNone/>
            </a:pPr>
            <a:r>
              <a:rPr b="1" lang="en-US" sz="2000">
                <a:latin typeface="Open Sans"/>
                <a:ea typeface="Open Sans"/>
                <a:cs typeface="Open Sans"/>
                <a:sym typeface="Open Sans"/>
              </a:rPr>
              <a:t>Global energy system model</a:t>
            </a:r>
            <a:endParaRPr/>
          </a:p>
          <a:p>
            <a:pPr indent="-342900" lvl="0" marL="342900" rtl="0" algn="l">
              <a:lnSpc>
                <a:spcPct val="120000"/>
              </a:lnSpc>
              <a:spcBef>
                <a:spcPts val="1000"/>
              </a:spcBef>
              <a:spcAft>
                <a:spcPts val="0"/>
              </a:spcAft>
              <a:buClr>
                <a:schemeClr val="dk1"/>
              </a:buClr>
              <a:buSzPct val="100000"/>
              <a:buChar char="•"/>
            </a:pPr>
            <a:r>
              <a:rPr lang="en-US" sz="2000">
                <a:latin typeface="Open Sans"/>
                <a:ea typeface="Open Sans"/>
                <a:cs typeface="Open Sans"/>
                <a:sym typeface="Open Sans"/>
              </a:rPr>
              <a:t>e.g., GENeSYS-MOD – designing a 100% renewable global system (Loffler et al. 2017)</a:t>
            </a:r>
            <a:endParaRPr/>
          </a:p>
        </p:txBody>
      </p:sp>
      <p:sp>
        <p:nvSpPr>
          <p:cNvPr id="382" name="Google Shape;382;p22"/>
          <p:cNvSpPr/>
          <p:nvPr/>
        </p:nvSpPr>
        <p:spPr>
          <a:xfrm>
            <a:off x="7976345" y="69943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22.mp3" id="383" name="Google Shape;383;p22"/>
          <p:cNvPicPr preferRelativeResize="0"/>
          <p:nvPr/>
        </p:nvPicPr>
        <p:blipFill rotWithShape="1">
          <a:blip r:embed="rId4">
            <a:alphaModFix/>
          </a:blip>
          <a:srcRect b="0" l="0" r="0" t="0"/>
          <a:stretch/>
        </p:blipFill>
        <p:spPr>
          <a:xfrm>
            <a:off x="8047710" y="77080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descr="Graphical user interface, text&#10;&#10;Description automatically generated" id="389" name="Google Shape;389;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0" name="Google Shape;390;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1" name="Google Shape;391;p2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2.4.3 SAND Interface &amp; Results Visualisation </a:t>
            </a:r>
            <a:endParaRPr/>
          </a:p>
        </p:txBody>
      </p:sp>
      <p:sp>
        <p:nvSpPr>
          <p:cNvPr id="392" name="Google Shape;392;p2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OSeMOSYS &amp; FlexTool </a:t>
            </a:r>
            <a:endParaRPr/>
          </a:p>
        </p:txBody>
      </p:sp>
      <p:sp>
        <p:nvSpPr>
          <p:cNvPr id="393" name="Google Shape;393;p23"/>
          <p:cNvSpPr/>
          <p:nvPr/>
        </p:nvSpPr>
        <p:spPr>
          <a:xfrm>
            <a:off x="6788988" y="2051649"/>
            <a:ext cx="4097546" cy="3867508"/>
          </a:xfrm>
          <a:prstGeom prst="ellipse">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7708241" y="3977317"/>
            <a:ext cx="1495243" cy="1423356"/>
          </a:xfrm>
          <a:prstGeom prst="ellipse">
            <a:avLst/>
          </a:prstGeom>
          <a:solidFill>
            <a:srgbClr val="ED7D3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SAND </a:t>
            </a:r>
            <a:endParaRPr/>
          </a:p>
          <a:p>
            <a:pPr indent="0" lvl="0" marL="0" marR="0" rtl="0" algn="ctr">
              <a:spcBef>
                <a:spcPts val="0"/>
              </a:spcBef>
              <a:spcAft>
                <a:spcPts val="0"/>
              </a:spcAft>
              <a:buNone/>
            </a:pPr>
            <a:r>
              <a:rPr b="1" lang="en-US" sz="1800">
                <a:solidFill>
                  <a:schemeClr val="lt1"/>
                </a:solidFill>
                <a:latin typeface="Calibri"/>
                <a:ea typeface="Calibri"/>
                <a:cs typeface="Calibri"/>
                <a:sym typeface="Calibri"/>
              </a:rPr>
              <a:t>Interface</a:t>
            </a:r>
            <a:endParaRPr/>
          </a:p>
        </p:txBody>
      </p:sp>
      <p:sp>
        <p:nvSpPr>
          <p:cNvPr id="395" name="Google Shape;395;p23"/>
          <p:cNvSpPr txBox="1"/>
          <p:nvPr/>
        </p:nvSpPr>
        <p:spPr>
          <a:xfrm>
            <a:off x="8331320" y="2335962"/>
            <a:ext cx="108980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Graphical</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User</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Interface </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(GUI)</a:t>
            </a:r>
            <a:endParaRPr/>
          </a:p>
        </p:txBody>
      </p:sp>
      <p:sp>
        <p:nvSpPr>
          <p:cNvPr id="396" name="Google Shape;396;p23"/>
          <p:cNvSpPr txBox="1"/>
          <p:nvPr/>
        </p:nvSpPr>
        <p:spPr>
          <a:xfrm>
            <a:off x="9395244" y="3227357"/>
            <a:ext cx="10898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Access Database</a:t>
            </a:r>
            <a:endParaRPr sz="1800">
              <a:solidFill>
                <a:schemeClr val="dk1"/>
              </a:solidFill>
              <a:latin typeface="Calibri"/>
              <a:ea typeface="Calibri"/>
              <a:cs typeface="Calibri"/>
              <a:sym typeface="Calibri"/>
            </a:endParaRPr>
          </a:p>
        </p:txBody>
      </p:sp>
      <p:sp>
        <p:nvSpPr>
          <p:cNvPr id="397" name="Google Shape;397;p23"/>
          <p:cNvSpPr txBox="1"/>
          <p:nvPr/>
        </p:nvSpPr>
        <p:spPr>
          <a:xfrm>
            <a:off x="9395244" y="4147508"/>
            <a:ext cx="108980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Excel Results Template</a:t>
            </a:r>
            <a:endParaRPr/>
          </a:p>
        </p:txBody>
      </p:sp>
      <p:sp>
        <p:nvSpPr>
          <p:cNvPr id="398" name="Google Shape;398;p23"/>
          <p:cNvSpPr txBox="1"/>
          <p:nvPr/>
        </p:nvSpPr>
        <p:spPr>
          <a:xfrm>
            <a:off x="7024777" y="3229155"/>
            <a:ext cx="114731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Mathprog/CBC scripts</a:t>
            </a:r>
            <a:endParaRPr sz="1800">
              <a:solidFill>
                <a:schemeClr val="dk1"/>
              </a:solidFill>
              <a:latin typeface="Calibri"/>
              <a:ea typeface="Calibri"/>
              <a:cs typeface="Calibri"/>
              <a:sym typeface="Calibri"/>
            </a:endParaRPr>
          </a:p>
        </p:txBody>
      </p:sp>
      <p:sp>
        <p:nvSpPr>
          <p:cNvPr id="399" name="Google Shape;399;p23"/>
          <p:cNvSpPr txBox="1"/>
          <p:nvPr/>
        </p:nvSpPr>
        <p:spPr>
          <a:xfrm>
            <a:off x="813758" y="2150852"/>
            <a:ext cx="567618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a:ea typeface="Open Sans"/>
                <a:cs typeface="Open Sans"/>
                <a:sym typeface="Open Sans"/>
              </a:rPr>
              <a:t>SAND Interface for OSeMOSYS (Cannone 2020)</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Accessible and user-friendly Excel Spreadsheet to input data</a:t>
            </a:r>
            <a:endParaRPr/>
          </a:p>
          <a:p>
            <a:pPr indent="0" lvl="0" marL="0" marR="0" rtl="0" algn="l">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Supports up to 200 technologies, 50 commodities, and 5 types of emissions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US" sz="1800">
                <a:solidFill>
                  <a:schemeClr val="dk1"/>
                </a:solidFill>
                <a:latin typeface="Open Sans"/>
                <a:ea typeface="Open Sans"/>
                <a:cs typeface="Open Sans"/>
                <a:sym typeface="Open Sans"/>
              </a:rPr>
              <a:t>ClicSAND Software includes ​(Cannone et al. 2021)</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Graphical User Interface (GUI)</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SAND Interface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Access database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Excel results template for results visualization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Solver and scripts</a:t>
            </a:r>
            <a:endParaRPr/>
          </a:p>
        </p:txBody>
      </p:sp>
      <p:sp>
        <p:nvSpPr>
          <p:cNvPr id="400" name="Google Shape;400;p23"/>
          <p:cNvSpPr txBox="1"/>
          <p:nvPr/>
        </p:nvSpPr>
        <p:spPr>
          <a:xfrm>
            <a:off x="9123872" y="1820174"/>
            <a:ext cx="27432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1F3864"/>
                </a:solidFill>
                <a:latin typeface="Calibri"/>
                <a:ea typeface="Calibri"/>
                <a:cs typeface="Calibri"/>
                <a:sym typeface="Calibri"/>
              </a:rPr>
              <a:t>ClicSAND Software</a:t>
            </a:r>
            <a:endParaRPr/>
          </a:p>
        </p:txBody>
      </p:sp>
      <p:sp>
        <p:nvSpPr>
          <p:cNvPr id="401" name="Google Shape;401;p23"/>
          <p:cNvSpPr/>
          <p:nvPr/>
        </p:nvSpPr>
        <p:spPr>
          <a:xfrm>
            <a:off x="7976345" y="69943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23.mp3" id="402" name="Google Shape;402;p23"/>
          <p:cNvPicPr preferRelativeResize="0"/>
          <p:nvPr/>
        </p:nvPicPr>
        <p:blipFill rotWithShape="1">
          <a:blip r:embed="rId4">
            <a:alphaModFix/>
          </a:blip>
          <a:srcRect b="0" l="0" r="0" t="0"/>
          <a:stretch/>
        </p:blipFill>
        <p:spPr>
          <a:xfrm>
            <a:off x="8047710" y="7676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Graphical user interface, text&#10;&#10;Description automatically generated" id="408" name="Google Shape;408;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9" name="Google Shape;409;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10" name="Google Shape;410;p2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2.4.4 Modelling flexibility of a system</a:t>
            </a:r>
            <a:endParaRPr/>
          </a:p>
        </p:txBody>
      </p:sp>
      <p:sp>
        <p:nvSpPr>
          <p:cNvPr id="411" name="Google Shape;411;p2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OSeMOSYS &amp; FlexTool </a:t>
            </a:r>
            <a:endParaRPr/>
          </a:p>
        </p:txBody>
      </p:sp>
      <p:sp>
        <p:nvSpPr>
          <p:cNvPr id="412" name="Google Shape;412;p24"/>
          <p:cNvSpPr txBox="1"/>
          <p:nvPr>
            <p:ph idx="1" type="body"/>
          </p:nvPr>
        </p:nvSpPr>
        <p:spPr>
          <a:xfrm>
            <a:off x="838199" y="1812373"/>
            <a:ext cx="5631848" cy="436948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Intermittent energy sources can make it difficult to match supply and demand.</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Important to understand whether a power system is flexible enough to provide energy in all conditions.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 the FlexTool section of the course you will learn whether a power system is flexible enough.</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If a system is not flexible enough, you will learn </a:t>
            </a:r>
            <a:r>
              <a:rPr b="1" lang="en-US" sz="2000">
                <a:latin typeface="Open Sans"/>
                <a:ea typeface="Open Sans"/>
                <a:cs typeface="Open Sans"/>
                <a:sym typeface="Open Sans"/>
              </a:rPr>
              <a:t>how to improve the flexibility in a cost-effective manner.</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You will investigate example case studies.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Identify the key flexibility metrics.</a:t>
            </a:r>
            <a:endParaRPr/>
          </a:p>
        </p:txBody>
      </p:sp>
      <p:pic>
        <p:nvPicPr>
          <p:cNvPr descr="A picture containing outdoor, sky, outdoor object, windmill&#10;&#10;Description automatically generated" id="413" name="Google Shape;413;p24"/>
          <p:cNvPicPr preferRelativeResize="0"/>
          <p:nvPr/>
        </p:nvPicPr>
        <p:blipFill rotWithShape="1">
          <a:blip r:embed="rId4">
            <a:alphaModFix/>
          </a:blip>
          <a:srcRect b="0" l="0" r="0" t="0"/>
          <a:stretch/>
        </p:blipFill>
        <p:spPr>
          <a:xfrm>
            <a:off x="7324124" y="1926920"/>
            <a:ext cx="4274375" cy="3004160"/>
          </a:xfrm>
          <a:prstGeom prst="rect">
            <a:avLst/>
          </a:prstGeom>
          <a:noFill/>
          <a:ln>
            <a:noFill/>
          </a:ln>
        </p:spPr>
      </p:pic>
      <p:sp>
        <p:nvSpPr>
          <p:cNvPr id="414" name="Google Shape;414;p24"/>
          <p:cNvSpPr/>
          <p:nvPr/>
        </p:nvSpPr>
        <p:spPr>
          <a:xfrm>
            <a:off x="10471363" y="4931431"/>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(Kenueone,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415" name="Google Shape;415;p24"/>
          <p:cNvSpPr/>
          <p:nvPr/>
        </p:nvSpPr>
        <p:spPr>
          <a:xfrm>
            <a:off x="7976345" y="69943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24.mp3" id="416" name="Google Shape;416;p24"/>
          <p:cNvPicPr preferRelativeResize="0"/>
          <p:nvPr/>
        </p:nvPicPr>
        <p:blipFill rotWithShape="1">
          <a:blip r:embed="rId6">
            <a:alphaModFix/>
          </a:blip>
          <a:srcRect b="0" l="0" r="0" t="0"/>
          <a:stretch/>
        </p:blipFill>
        <p:spPr>
          <a:xfrm>
            <a:off x="8047710" y="77080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descr="Graphical user interface, text&#10;&#10;Description automatically generated" id="422" name="Google Shape;422;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3" name="Google Shape;423;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24" name="Google Shape;424;p2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2.4.5 Improving flexibility of a power system</a:t>
            </a:r>
            <a:endParaRPr/>
          </a:p>
        </p:txBody>
      </p:sp>
      <p:sp>
        <p:nvSpPr>
          <p:cNvPr id="425" name="Google Shape;425;p2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2.4 OSeMOSYS &amp; FlexTool </a:t>
            </a:r>
            <a:endParaRPr/>
          </a:p>
        </p:txBody>
      </p:sp>
      <p:sp>
        <p:nvSpPr>
          <p:cNvPr id="426" name="Google Shape;426;p25"/>
          <p:cNvSpPr txBox="1"/>
          <p:nvPr>
            <p:ph idx="1" type="body"/>
          </p:nvPr>
        </p:nvSpPr>
        <p:spPr>
          <a:xfrm>
            <a:off x="881332" y="1911888"/>
            <a:ext cx="6077755" cy="413729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A power system may not be flexible enough to meet future needs: low-carbon supply and demand.</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FlexTool can demonstrate how options such as power to electric vehicles, hydrogen and hydrogen networks, as well as heat and heat networks can increase flexibility of a system.</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For example, many </a:t>
            </a:r>
            <a:r>
              <a:rPr b="1" lang="en-US" sz="2000">
                <a:latin typeface="Open Sans"/>
                <a:ea typeface="Open Sans"/>
                <a:cs typeface="Open Sans"/>
                <a:sym typeface="Open Sans"/>
              </a:rPr>
              <a:t>electric vehicles can act as battery storage to the electric grid </a:t>
            </a:r>
            <a:r>
              <a:rPr lang="en-US" sz="2000">
                <a:latin typeface="Open Sans"/>
                <a:ea typeface="Open Sans"/>
                <a:cs typeface="Open Sans"/>
                <a:sym typeface="Open Sans"/>
              </a:rPr>
              <a:t>to smooth differences in supply and demand.</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Design a </a:t>
            </a:r>
            <a:r>
              <a:rPr b="1" lang="en-US" sz="2000">
                <a:latin typeface="Open Sans"/>
                <a:ea typeface="Open Sans"/>
                <a:cs typeface="Open Sans"/>
                <a:sym typeface="Open Sans"/>
              </a:rPr>
              <a:t>future system that can meet all needs</a:t>
            </a:r>
            <a:r>
              <a:rPr lang="en-US" sz="2000">
                <a:latin typeface="Open Sans"/>
                <a:ea typeface="Open Sans"/>
                <a:cs typeface="Open Sans"/>
                <a:sym typeface="Open Sans"/>
              </a:rPr>
              <a:t>.</a:t>
            </a:r>
            <a:endParaRPr/>
          </a:p>
        </p:txBody>
      </p:sp>
      <p:pic>
        <p:nvPicPr>
          <p:cNvPr descr="A picture containing car&#10;&#10;Description automatically generated" id="427" name="Google Shape;427;p25"/>
          <p:cNvPicPr preferRelativeResize="0"/>
          <p:nvPr/>
        </p:nvPicPr>
        <p:blipFill rotWithShape="1">
          <a:blip r:embed="rId4">
            <a:alphaModFix/>
          </a:blip>
          <a:srcRect b="0" l="0" r="0" t="0"/>
          <a:stretch/>
        </p:blipFill>
        <p:spPr>
          <a:xfrm>
            <a:off x="7105135" y="2384415"/>
            <a:ext cx="4489229" cy="1914937"/>
          </a:xfrm>
          <a:prstGeom prst="rect">
            <a:avLst/>
          </a:prstGeom>
          <a:noFill/>
          <a:ln>
            <a:noFill/>
          </a:ln>
        </p:spPr>
      </p:pic>
      <p:sp>
        <p:nvSpPr>
          <p:cNvPr id="428" name="Google Shape;428;p25"/>
          <p:cNvSpPr/>
          <p:nvPr/>
        </p:nvSpPr>
        <p:spPr>
          <a:xfrm>
            <a:off x="10385099" y="4701393"/>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(Painter06,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429" name="Google Shape;429;p25"/>
          <p:cNvSpPr/>
          <p:nvPr/>
        </p:nvSpPr>
        <p:spPr>
          <a:xfrm>
            <a:off x="7976345" y="69943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25.mp3" id="430" name="Google Shape;430;p25"/>
          <p:cNvPicPr preferRelativeResize="0"/>
          <p:nvPr/>
        </p:nvPicPr>
        <p:blipFill rotWithShape="1">
          <a:blip r:embed="rId6">
            <a:alphaModFix/>
          </a:blip>
          <a:srcRect b="0" l="0" r="0" t="0"/>
          <a:stretch/>
        </p:blipFill>
        <p:spPr>
          <a:xfrm>
            <a:off x="8047710" y="76919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36" name="Google Shape;436;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37" name="Google Shape;437;p26"/>
          <p:cNvSpPr txBox="1"/>
          <p:nvPr/>
        </p:nvSpPr>
        <p:spPr>
          <a:xfrm>
            <a:off x="887215" y="123766"/>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2.4 References</a:t>
            </a:r>
            <a:endParaRPr/>
          </a:p>
        </p:txBody>
      </p:sp>
      <p:sp>
        <p:nvSpPr>
          <p:cNvPr id="438" name="Google Shape;438;p26"/>
          <p:cNvSpPr txBox="1"/>
          <p:nvPr/>
        </p:nvSpPr>
        <p:spPr>
          <a:xfrm>
            <a:off x="886065" y="1494760"/>
            <a:ext cx="10344378" cy="461664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400"/>
              <a:buFont typeface="Open Sans"/>
              <a:buAutoNum type="arabicPeriod"/>
            </a:pPr>
            <a:r>
              <a:rPr lang="en-US" sz="1400">
                <a:solidFill>
                  <a:schemeClr val="dk1"/>
                </a:solidFill>
                <a:latin typeface="Open Sans"/>
                <a:ea typeface="Open Sans"/>
                <a:cs typeface="Open Sans"/>
                <a:sym typeface="Open Sans"/>
              </a:rPr>
              <a:t>Gardumi F, Shivakumar A, Morrison R, Taliotis C, Broad O, Beltramo A, et al. From the development of an open-source energy modelling tool to its application and the creation of communities of practice: The example of OSeMOSYS. Energy Strateg Rev. 2018 Apr 1;20:209–28. </a:t>
            </a:r>
            <a:endParaRPr/>
          </a:p>
          <a:p>
            <a:pPr indent="-342900" lvl="0" marL="342900" marR="0" rtl="0" algn="l">
              <a:spcBef>
                <a:spcPts val="0"/>
              </a:spcBef>
              <a:spcAft>
                <a:spcPts val="0"/>
              </a:spcAft>
              <a:buClr>
                <a:schemeClr val="dk1"/>
              </a:buClr>
              <a:buSzPts val="1400"/>
              <a:buFont typeface="Open Sans"/>
              <a:buAutoNum type="arabicPeriod"/>
            </a:pPr>
            <a:r>
              <a:rPr lang="en-US" sz="1400">
                <a:solidFill>
                  <a:schemeClr val="dk1"/>
                </a:solidFill>
                <a:latin typeface="Open Sans"/>
                <a:ea typeface="Open Sans"/>
                <a:cs typeface="Open Sans"/>
                <a:sym typeface="Open Sans"/>
              </a:rPr>
              <a:t>Löffler, K.; Hainsch, K.; Burandt, T.; Oei, P.-Y.; Kemfert, C.; Von Hirschhausen, C. Designing a Model for the Global Energy System—GENeSYS-MOD: An Application of the Open-Source Energy Modeling System (OSeMOSYS). Energies 2017, 10, 1468. </a:t>
            </a:r>
            <a:r>
              <a:rPr lang="en-US" sz="1400" u="sng">
                <a:solidFill>
                  <a:schemeClr val="dk1"/>
                </a:solidFill>
                <a:latin typeface="Open Sans"/>
                <a:ea typeface="Open Sans"/>
                <a:cs typeface="Open Sans"/>
                <a:sym typeface="Open Sans"/>
                <a:hlinkClick r:id="rId4">
                  <a:extLst>
                    <a:ext uri="{A12FA001-AC4F-418D-AE19-62706E023703}">
                      <ahyp:hlinkClr val="tx"/>
                    </a:ext>
                  </a:extLst>
                </a:hlinkClick>
              </a:rPr>
              <a:t>https://doi.org/10.3390/en10101468</a:t>
            </a:r>
            <a:endParaRPr sz="14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400"/>
              <a:buFont typeface="Open Sans"/>
              <a:buAutoNum type="arabicPeriod"/>
            </a:pPr>
            <a:r>
              <a:rPr lang="en-US" sz="1400">
                <a:solidFill>
                  <a:schemeClr val="dk1"/>
                </a:solidFill>
                <a:latin typeface="Open Sans"/>
                <a:ea typeface="Open Sans"/>
                <a:cs typeface="Open Sans"/>
                <a:sym typeface="Open Sans"/>
              </a:rPr>
              <a:t>Taliotis C, Giannakis E, Karmellos M, Fylaktos N, Zachariadis T. Estimating the economy-wide impacts of energy policies in Cyprus. Energy Strateg Rev. 2020 May 1;29:100495. </a:t>
            </a:r>
            <a:endParaRPr/>
          </a:p>
          <a:p>
            <a:pPr indent="-342900" lvl="0" marL="342900" marR="0" rtl="0" algn="l">
              <a:spcBef>
                <a:spcPts val="0"/>
              </a:spcBef>
              <a:spcAft>
                <a:spcPts val="0"/>
              </a:spcAft>
              <a:buClr>
                <a:schemeClr val="dk1"/>
              </a:buClr>
              <a:buSzPts val="1400"/>
              <a:buFont typeface="Open Sans"/>
              <a:buAutoNum type="arabicPeriod"/>
            </a:pPr>
            <a:r>
              <a:rPr lang="en-US" sz="1400">
                <a:solidFill>
                  <a:schemeClr val="dk1"/>
                </a:solidFill>
                <a:latin typeface="Open Sans"/>
                <a:ea typeface="Open Sans"/>
                <a:cs typeface="Open Sans"/>
                <a:sym typeface="Open Sans"/>
              </a:rPr>
              <a:t>Rocco M V., Tonini F, Fumagalli EM, Colombo E. Electrification pathways for Tanzania: Implications for the economy and the environment. J Clean Prod. 2020 Aug 1;263:121278. </a:t>
            </a:r>
            <a:endParaRPr/>
          </a:p>
          <a:p>
            <a:pPr indent="-342900" lvl="0" marL="342900" marR="0" rtl="0" algn="l">
              <a:spcBef>
                <a:spcPts val="0"/>
              </a:spcBef>
              <a:spcAft>
                <a:spcPts val="0"/>
              </a:spcAft>
              <a:buClr>
                <a:schemeClr val="dk1"/>
              </a:buClr>
              <a:buSzPts val="1400"/>
              <a:buFont typeface="Open Sans"/>
              <a:buAutoNum type="arabicPeriod"/>
            </a:pPr>
            <a:r>
              <a:rPr lang="en-US" sz="1400">
                <a:solidFill>
                  <a:schemeClr val="dk1"/>
                </a:solidFill>
                <a:latin typeface="Open Sans"/>
                <a:ea typeface="Open Sans"/>
                <a:cs typeface="Open Sans"/>
                <a:sym typeface="Open Sans"/>
              </a:rPr>
              <a:t>United Nations Economic Commission for Europe. Assessment of the water-food-energy-ecosystems nexus and benefits of transboundary cooperation in the Drina River Basin. 2017</a:t>
            </a:r>
            <a:endParaRPr/>
          </a:p>
          <a:p>
            <a:pPr indent="-342900" lvl="0" marL="342900" marR="0" rtl="0" algn="l">
              <a:spcBef>
                <a:spcPts val="0"/>
              </a:spcBef>
              <a:spcAft>
                <a:spcPts val="0"/>
              </a:spcAft>
              <a:buClr>
                <a:schemeClr val="dk1"/>
              </a:buClr>
              <a:buSzPts val="1400"/>
              <a:buFont typeface="Open Sans"/>
              <a:buAutoNum type="arabicPeriod"/>
            </a:pPr>
            <a:r>
              <a:rPr lang="en-US" sz="1400">
                <a:solidFill>
                  <a:schemeClr val="dk1"/>
                </a:solidFill>
                <a:latin typeface="Open Sans"/>
                <a:ea typeface="Open Sans"/>
                <a:cs typeface="Open Sans"/>
                <a:sym typeface="Open Sans"/>
              </a:rPr>
              <a:t>Pappis, I., Howells, M., Sridharan, V., Usher, W., Shivakumar, A., Gardumi, F. and Ramos, E., Energy projections for African countries, Hidalgo Gonzalez, I., Medarac, H., Gonzalez Sanchez, M. and Kougias, I., editor(s), EUR 29904 EN, Publications Office of the European Union, Luxembourg, 2019, ISBN 978-92-76-12391-0, doi:10.2760/678700, JRC118432.</a:t>
            </a:r>
            <a:endParaRPr/>
          </a:p>
          <a:p>
            <a:pPr indent="-342900" lvl="0" marL="342900" marR="0" rtl="0" algn="l">
              <a:spcBef>
                <a:spcPts val="0"/>
              </a:spcBef>
              <a:spcAft>
                <a:spcPts val="0"/>
              </a:spcAft>
              <a:buClr>
                <a:schemeClr val="dk1"/>
              </a:buClr>
              <a:buSzPts val="1400"/>
              <a:buFont typeface="Open Sans"/>
              <a:buAutoNum type="arabicPeriod"/>
            </a:pPr>
            <a:r>
              <a:rPr lang="en-US" sz="1400">
                <a:solidFill>
                  <a:schemeClr val="dk1"/>
                </a:solidFill>
                <a:latin typeface="Open Sans"/>
                <a:ea typeface="Open Sans"/>
                <a:cs typeface="Open Sans"/>
                <a:sym typeface="Open Sans"/>
              </a:rPr>
              <a:t>Cannone, C., 2020. Towards evidence-based policymaking: energy modelling tools for sustainable development. Projecte Final de Màster Oficial. UPC, Escola Tècnica Superior d'Enginyeria Industrial de Barcelona, Departament d'Enginyeria Química. Available at: http://hdl.handle.net/2117/333306 [Accessed March 14, 2021].</a:t>
            </a:r>
            <a:endParaRPr/>
          </a:p>
          <a:p>
            <a:pPr indent="-342900" lvl="0" marL="342900" marR="0" rtl="0" algn="l">
              <a:spcBef>
                <a:spcPts val="0"/>
              </a:spcBef>
              <a:spcAft>
                <a:spcPts val="0"/>
              </a:spcAft>
              <a:buClr>
                <a:schemeClr val="dk1"/>
              </a:buClr>
              <a:buSzPts val="1400"/>
              <a:buFont typeface="Open Sans"/>
              <a:buAutoNum type="arabicPeriod"/>
            </a:pPr>
            <a:r>
              <a:rPr lang="en-US" sz="1400">
                <a:solidFill>
                  <a:schemeClr val="dk1"/>
                </a:solidFill>
                <a:latin typeface="Open Sans"/>
                <a:ea typeface="Open Sans"/>
                <a:cs typeface="Open Sans"/>
                <a:sym typeface="Open Sans"/>
              </a:rPr>
              <a:t>Cannone, C., Allington, L., De Wet, N., Shivakumar, A., Goyns, P., Valderrama, C., Howells, M. (2021). clicSAND [computer software]. </a:t>
            </a:r>
            <a:r>
              <a:rPr lang="en-US" sz="1400" u="sng">
                <a:solidFill>
                  <a:schemeClr val="dk1"/>
                </a:solidFill>
                <a:latin typeface="Open Sans"/>
                <a:ea typeface="Open Sans"/>
                <a:cs typeface="Open Sans"/>
                <a:sym typeface="Open Sans"/>
                <a:hlinkClick r:id="rId5">
                  <a:extLst>
                    <a:ext uri="{A12FA001-AC4F-418D-AE19-62706E023703}">
                      <ahyp:hlinkClr val="tx"/>
                    </a:ext>
                  </a:extLst>
                </a:hlinkClick>
              </a:rPr>
              <a:t>http://doi.org/10.5281/zenodo.4593100</a:t>
            </a:r>
            <a:endParaRPr sz="1400">
              <a:solidFill>
                <a:schemeClr val="dk1"/>
              </a:solidFill>
              <a:latin typeface="Open Sans"/>
              <a:ea typeface="Open Sans"/>
              <a:cs typeface="Open Sans"/>
              <a:sym typeface="Open Sans"/>
            </a:endParaRPr>
          </a:p>
          <a:p>
            <a:pPr indent="-254000" lvl="0" marL="342900" marR="0" rtl="0" algn="l">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Graphical user interface, website&#10;&#10;Description automatically generated" id="443" name="Google Shape;443;p27"/>
          <p:cNvPicPr preferRelativeResize="0"/>
          <p:nvPr/>
        </p:nvPicPr>
        <p:blipFill rotWithShape="1">
          <a:blip r:embed="rId3">
            <a:alphaModFix/>
          </a:blip>
          <a:srcRect b="0" l="0" r="0" t="0"/>
          <a:stretch/>
        </p:blipFill>
        <p:spPr>
          <a:xfrm>
            <a:off x="-5751" y="-2336"/>
            <a:ext cx="12275388" cy="6920182"/>
          </a:xfrm>
          <a:prstGeom prst="rect">
            <a:avLst/>
          </a:prstGeom>
          <a:noFill/>
          <a:ln>
            <a:noFill/>
          </a:ln>
        </p:spPr>
      </p:pic>
      <p:sp>
        <p:nvSpPr>
          <p:cNvPr id="444" name="Google Shape;444;p27"/>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Hawkes A., Howells M., 2021. Lecture 2: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45" name="Google Shape;445;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46" name="Google Shape;446;p27"/>
          <p:cNvGrpSpPr/>
          <p:nvPr/>
        </p:nvGrpSpPr>
        <p:grpSpPr>
          <a:xfrm>
            <a:off x="3339465" y="4126495"/>
            <a:ext cx="1877504" cy="558800"/>
            <a:chOff x="929196" y="5461000"/>
            <a:chExt cx="1877504" cy="558800"/>
          </a:xfrm>
        </p:grpSpPr>
        <p:sp>
          <p:nvSpPr>
            <p:cNvPr id="447" name="Google Shape;447;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49" name="Google Shape;449;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descr="Graphical user interface, text" id="454" name="Google Shape;454;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5" name="Google Shape;455;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2.1.1 Introducing Energy Systems </a:t>
            </a:r>
            <a:endParaRPr/>
          </a:p>
        </p:txBody>
      </p:sp>
      <p:sp>
        <p:nvSpPr>
          <p:cNvPr id="119" name="Google Shape;119;p3"/>
          <p:cNvSpPr txBox="1"/>
          <p:nvPr/>
        </p:nvSpPr>
        <p:spPr>
          <a:xfrm>
            <a:off x="887215" y="11897"/>
            <a:ext cx="9002775"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System Modelling </a:t>
            </a:r>
            <a:endParaRPr/>
          </a:p>
        </p:txBody>
      </p:sp>
      <p:grpSp>
        <p:nvGrpSpPr>
          <p:cNvPr id="120" name="Google Shape;120;p3"/>
          <p:cNvGrpSpPr/>
          <p:nvPr/>
        </p:nvGrpSpPr>
        <p:grpSpPr>
          <a:xfrm>
            <a:off x="1641487" y="2967113"/>
            <a:ext cx="8420193" cy="2476527"/>
            <a:chOff x="2468" y="1180007"/>
            <a:chExt cx="8420193" cy="2476527"/>
          </a:xfrm>
        </p:grpSpPr>
        <p:sp>
          <p:nvSpPr>
            <p:cNvPr id="121" name="Google Shape;121;p3"/>
            <p:cNvSpPr/>
            <p:nvPr/>
          </p:nvSpPr>
          <p:spPr>
            <a:xfrm>
              <a:off x="2468" y="1180007"/>
              <a:ext cx="2476527" cy="2476527"/>
            </a:xfrm>
            <a:prstGeom prst="ellipse">
              <a:avLst/>
            </a:prstGeom>
            <a:solidFill>
              <a:schemeClr val="accent2">
                <a:alpha val="49803"/>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txBox="1"/>
            <p:nvPr/>
          </p:nvSpPr>
          <p:spPr>
            <a:xfrm>
              <a:off x="365147" y="1542686"/>
              <a:ext cx="1751169" cy="1751169"/>
            </a:xfrm>
            <a:prstGeom prst="rect">
              <a:avLst/>
            </a:prstGeom>
            <a:noFill/>
            <a:ln>
              <a:noFill/>
            </a:ln>
          </p:spPr>
          <p:txBody>
            <a:bodyPr anchorCtr="0" anchor="ctr" bIns="24125" lIns="136275" spcFirstLastPara="1" rIns="1362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Energy resources</a:t>
              </a:r>
              <a:endParaRPr sz="1900">
                <a:solidFill>
                  <a:schemeClr val="dk1"/>
                </a:solidFill>
                <a:latin typeface="Calibri"/>
                <a:ea typeface="Calibri"/>
                <a:cs typeface="Calibri"/>
                <a:sym typeface="Calibri"/>
              </a:endParaRPr>
            </a:p>
          </p:txBody>
        </p:sp>
        <p:sp>
          <p:nvSpPr>
            <p:cNvPr id="123" name="Google Shape;123;p3"/>
            <p:cNvSpPr/>
            <p:nvPr/>
          </p:nvSpPr>
          <p:spPr>
            <a:xfrm>
              <a:off x="1983690" y="1180007"/>
              <a:ext cx="2476527" cy="2476527"/>
            </a:xfrm>
            <a:prstGeom prst="ellipse">
              <a:avLst/>
            </a:prstGeom>
            <a:solidFill>
              <a:schemeClr val="accent3">
                <a:alpha val="49803"/>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txBox="1"/>
            <p:nvPr/>
          </p:nvSpPr>
          <p:spPr>
            <a:xfrm>
              <a:off x="2346369" y="1542686"/>
              <a:ext cx="1751169" cy="1751169"/>
            </a:xfrm>
            <a:prstGeom prst="rect">
              <a:avLst/>
            </a:prstGeom>
            <a:noFill/>
            <a:ln>
              <a:noFill/>
            </a:ln>
          </p:spPr>
          <p:txBody>
            <a:bodyPr anchorCtr="0" anchor="ctr" bIns="24125" lIns="136275" spcFirstLastPara="1" rIns="1362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Energy conversion</a:t>
              </a:r>
              <a:endParaRPr sz="1900">
                <a:solidFill>
                  <a:schemeClr val="dk1"/>
                </a:solidFill>
                <a:latin typeface="Calibri"/>
                <a:ea typeface="Calibri"/>
                <a:cs typeface="Calibri"/>
                <a:sym typeface="Calibri"/>
              </a:endParaRPr>
            </a:p>
          </p:txBody>
        </p:sp>
        <p:sp>
          <p:nvSpPr>
            <p:cNvPr id="125" name="Google Shape;125;p3"/>
            <p:cNvSpPr/>
            <p:nvPr/>
          </p:nvSpPr>
          <p:spPr>
            <a:xfrm>
              <a:off x="3964912" y="1180007"/>
              <a:ext cx="2476527" cy="2476527"/>
            </a:xfrm>
            <a:prstGeom prst="ellipse">
              <a:avLst/>
            </a:prstGeom>
            <a:solidFill>
              <a:schemeClr val="accent4">
                <a:alpha val="49803"/>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txBox="1"/>
            <p:nvPr/>
          </p:nvSpPr>
          <p:spPr>
            <a:xfrm>
              <a:off x="4327591" y="1542686"/>
              <a:ext cx="1751169" cy="1751169"/>
            </a:xfrm>
            <a:prstGeom prst="rect">
              <a:avLst/>
            </a:prstGeom>
            <a:noFill/>
            <a:ln>
              <a:noFill/>
            </a:ln>
          </p:spPr>
          <p:txBody>
            <a:bodyPr anchorCtr="0" anchor="ctr" bIns="24125" lIns="136275" spcFirstLastPara="1" rIns="1362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Transportation</a:t>
              </a:r>
              <a:endParaRPr sz="1900">
                <a:solidFill>
                  <a:schemeClr val="dk1"/>
                </a:solidFill>
                <a:latin typeface="Calibri"/>
                <a:ea typeface="Calibri"/>
                <a:cs typeface="Calibri"/>
                <a:sym typeface="Calibri"/>
              </a:endParaRPr>
            </a:p>
          </p:txBody>
        </p:sp>
        <p:sp>
          <p:nvSpPr>
            <p:cNvPr id="127" name="Google Shape;127;p3"/>
            <p:cNvSpPr/>
            <p:nvPr/>
          </p:nvSpPr>
          <p:spPr>
            <a:xfrm>
              <a:off x="5946134" y="1180007"/>
              <a:ext cx="2476527" cy="2476527"/>
            </a:xfrm>
            <a:prstGeom prst="ellipse">
              <a:avLst/>
            </a:prstGeom>
            <a:solidFill>
              <a:srgbClr val="599BD5">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txBox="1"/>
            <p:nvPr/>
          </p:nvSpPr>
          <p:spPr>
            <a:xfrm>
              <a:off x="6308813" y="1542686"/>
              <a:ext cx="1751169" cy="1751169"/>
            </a:xfrm>
            <a:prstGeom prst="rect">
              <a:avLst/>
            </a:prstGeom>
            <a:noFill/>
            <a:ln>
              <a:noFill/>
            </a:ln>
          </p:spPr>
          <p:txBody>
            <a:bodyPr anchorCtr="0" anchor="ctr" bIns="24125" lIns="136275" spcFirstLastPara="1" rIns="1362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Final demands</a:t>
              </a:r>
              <a:endParaRPr sz="1900">
                <a:solidFill>
                  <a:schemeClr val="dk1"/>
                </a:solidFill>
                <a:latin typeface="Calibri"/>
                <a:ea typeface="Calibri"/>
                <a:cs typeface="Calibri"/>
                <a:sym typeface="Calibri"/>
              </a:endParaRPr>
            </a:p>
          </p:txBody>
        </p:sp>
      </p:grpSp>
      <p:sp>
        <p:nvSpPr>
          <p:cNvPr id="129" name="Google Shape;129;p3"/>
          <p:cNvSpPr/>
          <p:nvPr/>
        </p:nvSpPr>
        <p:spPr>
          <a:xfrm>
            <a:off x="887214" y="2058371"/>
            <a:ext cx="985539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Energy systems include everything from fuel production to final energy consumption</a:t>
            </a:r>
            <a:endParaRPr b="1" sz="2000">
              <a:solidFill>
                <a:srgbClr val="9CC2E5"/>
              </a:solidFill>
              <a:latin typeface="Open Sans"/>
              <a:ea typeface="Open Sans"/>
              <a:cs typeface="Open Sans"/>
              <a:sym typeface="Open Sans"/>
            </a:endParaRPr>
          </a:p>
        </p:txBody>
      </p:sp>
      <p:sp>
        <p:nvSpPr>
          <p:cNvPr id="130" name="Google Shape;130;p3"/>
          <p:cNvSpPr/>
          <p:nvPr/>
        </p:nvSpPr>
        <p:spPr>
          <a:xfrm>
            <a:off x="8691255"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3.mp3" id="131" name="Google Shape;131;p3"/>
          <p:cNvPicPr preferRelativeResize="0"/>
          <p:nvPr/>
        </p:nvPicPr>
        <p:blipFill rotWithShape="1">
          <a:blip r:embed="rId4">
            <a:alphaModFix/>
          </a:blip>
          <a:srcRect b="0" l="0" r="0" t="0"/>
          <a:stretch/>
        </p:blipFill>
        <p:spPr>
          <a:xfrm>
            <a:off x="8762620" y="82998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Graphical user interface, text&#10;&#10;Description automatically generated" id="137" name="Google Shape;137;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38" name="Google Shape;138;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9" name="Google Shape;139;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2.1.2 Components of Electricity Systems</a:t>
            </a:r>
            <a:endParaRPr/>
          </a:p>
        </p:txBody>
      </p:sp>
      <p:sp>
        <p:nvSpPr>
          <p:cNvPr id="140" name="Google Shape;140;p4"/>
          <p:cNvSpPr txBox="1"/>
          <p:nvPr/>
        </p:nvSpPr>
        <p:spPr>
          <a:xfrm>
            <a:off x="887215" y="11897"/>
            <a:ext cx="9002775"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System Modelling </a:t>
            </a:r>
            <a:endParaRPr/>
          </a:p>
        </p:txBody>
      </p:sp>
      <p:pic>
        <p:nvPicPr>
          <p:cNvPr descr="Diagram, schematic&#10;&#10;Description automatically generated" id="141" name="Google Shape;141;p4"/>
          <p:cNvPicPr preferRelativeResize="0"/>
          <p:nvPr/>
        </p:nvPicPr>
        <p:blipFill rotWithShape="1">
          <a:blip r:embed="rId4">
            <a:alphaModFix/>
          </a:blip>
          <a:srcRect b="0" l="0" r="0" t="0"/>
          <a:stretch/>
        </p:blipFill>
        <p:spPr>
          <a:xfrm>
            <a:off x="1920816" y="1816122"/>
            <a:ext cx="8350368" cy="4390322"/>
          </a:xfrm>
          <a:prstGeom prst="rect">
            <a:avLst/>
          </a:prstGeom>
          <a:noFill/>
          <a:ln>
            <a:noFill/>
          </a:ln>
        </p:spPr>
      </p:pic>
      <p:sp>
        <p:nvSpPr>
          <p:cNvPr id="142" name="Google Shape;142;p4"/>
          <p:cNvSpPr/>
          <p:nvPr/>
        </p:nvSpPr>
        <p:spPr>
          <a:xfrm>
            <a:off x="8691255"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4.mp3" id="143" name="Google Shape;143;p4"/>
          <p:cNvPicPr preferRelativeResize="0"/>
          <p:nvPr/>
        </p:nvPicPr>
        <p:blipFill rotWithShape="1">
          <a:blip r:embed="rId5">
            <a:alphaModFix/>
          </a:blip>
          <a:srcRect b="0" l="0" r="0" t="0"/>
          <a:stretch/>
        </p:blipFill>
        <p:spPr>
          <a:xfrm>
            <a:off x="8762620" y="82998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Graphical user interface, text&#10;&#10;Description automatically generated" id="149" name="Google Shape;149;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50" name="Google Shape;150;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1" name="Google Shape;151;p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2.1.3 Introduction to Energy System Models </a:t>
            </a:r>
            <a:endParaRPr/>
          </a:p>
        </p:txBody>
      </p:sp>
      <p:sp>
        <p:nvSpPr>
          <p:cNvPr id="152" name="Google Shape;152;p5"/>
          <p:cNvSpPr txBox="1"/>
          <p:nvPr/>
        </p:nvSpPr>
        <p:spPr>
          <a:xfrm>
            <a:off x="887215" y="11897"/>
            <a:ext cx="9002775"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System Modelling </a:t>
            </a:r>
            <a:endParaRPr/>
          </a:p>
        </p:txBody>
      </p:sp>
      <p:sp>
        <p:nvSpPr>
          <p:cNvPr id="153" name="Google Shape;153;p5"/>
          <p:cNvSpPr/>
          <p:nvPr/>
        </p:nvSpPr>
        <p:spPr>
          <a:xfrm>
            <a:off x="887214" y="2000862"/>
            <a:ext cx="9582221" cy="28623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Models are simplified representations of reality</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Energy systems can be simplified and represented in organized model structures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Energy system models aim to represent all components and processes in energy systems with mathematical equations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This allows different future scenarios to be assessed</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Crucially, energy system models provide useful insights, but cannot predict the future with certainty</a:t>
            </a:r>
            <a:endParaRPr/>
          </a:p>
        </p:txBody>
      </p:sp>
      <p:sp>
        <p:nvSpPr>
          <p:cNvPr id="154" name="Google Shape;154;p5"/>
          <p:cNvSpPr/>
          <p:nvPr/>
        </p:nvSpPr>
        <p:spPr>
          <a:xfrm>
            <a:off x="8691255"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5.mp3" id="155" name="Google Shape;155;p5"/>
          <p:cNvPicPr preferRelativeResize="0"/>
          <p:nvPr/>
        </p:nvPicPr>
        <p:blipFill rotWithShape="1">
          <a:blip r:embed="rId4">
            <a:alphaModFix/>
          </a:blip>
          <a:srcRect b="0" l="0" r="0" t="0"/>
          <a:stretch/>
        </p:blipFill>
        <p:spPr>
          <a:xfrm>
            <a:off x="8762620" y="82998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Graphical user interface, text&#10;&#10;Description automatically generated" id="161" name="Google Shape;161;p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62" name="Google Shape;162;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3" name="Google Shape;163;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2.1.4. Classifications of Energy Models </a:t>
            </a:r>
            <a:endParaRPr/>
          </a:p>
        </p:txBody>
      </p:sp>
      <p:sp>
        <p:nvSpPr>
          <p:cNvPr id="164" name="Google Shape;164;p6"/>
          <p:cNvSpPr txBox="1"/>
          <p:nvPr/>
        </p:nvSpPr>
        <p:spPr>
          <a:xfrm>
            <a:off x="887215" y="11897"/>
            <a:ext cx="9002775"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System Modelling </a:t>
            </a:r>
            <a:endParaRPr/>
          </a:p>
        </p:txBody>
      </p:sp>
      <p:pic>
        <p:nvPicPr>
          <p:cNvPr id="165" name="Google Shape;165;p6"/>
          <p:cNvPicPr preferRelativeResize="0"/>
          <p:nvPr/>
        </p:nvPicPr>
        <p:blipFill rotWithShape="1">
          <a:blip r:embed="rId4">
            <a:alphaModFix/>
          </a:blip>
          <a:srcRect b="0" l="0" r="0" t="0"/>
          <a:stretch/>
        </p:blipFill>
        <p:spPr>
          <a:xfrm>
            <a:off x="3937269" y="1925228"/>
            <a:ext cx="4310331" cy="4252823"/>
          </a:xfrm>
          <a:prstGeom prst="rect">
            <a:avLst/>
          </a:prstGeom>
          <a:noFill/>
          <a:ln>
            <a:noFill/>
          </a:ln>
        </p:spPr>
      </p:pic>
      <p:sp>
        <p:nvSpPr>
          <p:cNvPr id="166" name="Google Shape;166;p6"/>
          <p:cNvSpPr/>
          <p:nvPr/>
        </p:nvSpPr>
        <p:spPr>
          <a:xfrm>
            <a:off x="2983475" y="6163656"/>
            <a:ext cx="621792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(R Morrison,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b="1" lang="en-US" sz="1000">
                <a:solidFill>
                  <a:srgbClr val="9CC2E5"/>
                </a:solidFill>
                <a:latin typeface="Open Sans"/>
                <a:ea typeface="Open Sans"/>
                <a:cs typeface="Open Sans"/>
                <a:sym typeface="Open Sans"/>
              </a:rPr>
              <a:t> </a:t>
            </a:r>
            <a:r>
              <a:rPr lang="en-US" sz="1000">
                <a:solidFill>
                  <a:schemeClr val="dk1"/>
                </a:solidFill>
                <a:latin typeface="Open Sans"/>
                <a:ea typeface="Open Sans"/>
                <a:cs typeface="Open Sans"/>
                <a:sym typeface="Open Sans"/>
              </a:rPr>
              <a:t>license: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SA 4.0</a:t>
            </a:r>
            <a:r>
              <a:rPr lang="en-US"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67" name="Google Shape;167;p6"/>
          <p:cNvSpPr/>
          <p:nvPr/>
        </p:nvSpPr>
        <p:spPr>
          <a:xfrm>
            <a:off x="8827889"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6.mp3" id="168" name="Google Shape;168;p6"/>
          <p:cNvPicPr preferRelativeResize="0"/>
          <p:nvPr/>
        </p:nvPicPr>
        <p:blipFill rotWithShape="1">
          <a:blip r:embed="rId7">
            <a:alphaModFix/>
          </a:blip>
          <a:srcRect b="0" l="0" r="0" t="0"/>
          <a:stretch/>
        </p:blipFill>
        <p:spPr>
          <a:xfrm>
            <a:off x="8897843" y="82998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Graphical user interface, text&#10;&#10;Description automatically generated" id="174" name="Google Shape;174;p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75" name="Google Shape;175;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6" name="Google Shape;176;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2.1.5. Modelling &amp; Policymaking </a:t>
            </a:r>
            <a:endParaRPr/>
          </a:p>
        </p:txBody>
      </p:sp>
      <p:sp>
        <p:nvSpPr>
          <p:cNvPr id="177" name="Google Shape;177;p7"/>
          <p:cNvSpPr txBox="1"/>
          <p:nvPr/>
        </p:nvSpPr>
        <p:spPr>
          <a:xfrm>
            <a:off x="887215" y="11897"/>
            <a:ext cx="9002775"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2.1 Energy System Modelling </a:t>
            </a:r>
            <a:endParaRPr/>
          </a:p>
        </p:txBody>
      </p:sp>
      <p:pic>
        <p:nvPicPr>
          <p:cNvPr descr="Diagram&#10;&#10;Description automatically generated" id="178" name="Google Shape;178;p7"/>
          <p:cNvPicPr preferRelativeResize="0"/>
          <p:nvPr/>
        </p:nvPicPr>
        <p:blipFill rotWithShape="1">
          <a:blip r:embed="rId4">
            <a:alphaModFix/>
          </a:blip>
          <a:srcRect b="8836" l="5046" r="7662" t="13953"/>
          <a:stretch/>
        </p:blipFill>
        <p:spPr>
          <a:xfrm>
            <a:off x="1810690" y="2377656"/>
            <a:ext cx="7900149" cy="2892629"/>
          </a:xfrm>
          <a:prstGeom prst="rect">
            <a:avLst/>
          </a:prstGeom>
          <a:noFill/>
          <a:ln>
            <a:noFill/>
          </a:ln>
        </p:spPr>
      </p:pic>
      <p:sp>
        <p:nvSpPr>
          <p:cNvPr id="179" name="Google Shape;179;p7"/>
          <p:cNvSpPr/>
          <p:nvPr/>
        </p:nvSpPr>
        <p:spPr>
          <a:xfrm>
            <a:off x="2651804" y="6129482"/>
            <a:ext cx="621792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(Lu et al. (2020),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b="1" lang="en-US" sz="1000">
                <a:solidFill>
                  <a:srgbClr val="9CC2E5"/>
                </a:solidFill>
                <a:latin typeface="Open Sans"/>
                <a:ea typeface="Open Sans"/>
                <a:cs typeface="Open Sans"/>
                <a:sym typeface="Open Sans"/>
              </a:rPr>
              <a:t> </a:t>
            </a:r>
            <a:r>
              <a:rPr lang="en-US" sz="1000">
                <a:solidFill>
                  <a:schemeClr val="dk1"/>
                </a:solidFill>
                <a:latin typeface="Open Sans"/>
                <a:ea typeface="Open Sans"/>
                <a:cs typeface="Open Sans"/>
                <a:sym typeface="Open Sans"/>
              </a:rPr>
              <a:t>license: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b="1" sz="1000">
              <a:solidFill>
                <a:srgbClr val="9CC2E5"/>
              </a:solidFill>
              <a:latin typeface="Open Sans"/>
              <a:ea typeface="Open Sans"/>
              <a:cs typeface="Open Sans"/>
              <a:sym typeface="Open Sans"/>
            </a:endParaRPr>
          </a:p>
        </p:txBody>
      </p:sp>
      <p:sp>
        <p:nvSpPr>
          <p:cNvPr id="180" name="Google Shape;180;p7"/>
          <p:cNvSpPr/>
          <p:nvPr/>
        </p:nvSpPr>
        <p:spPr>
          <a:xfrm>
            <a:off x="8691255"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7.mp3" id="181" name="Google Shape;181;p7"/>
          <p:cNvPicPr preferRelativeResize="0"/>
          <p:nvPr/>
        </p:nvPicPr>
        <p:blipFill rotWithShape="1">
          <a:blip r:embed="rId7">
            <a:alphaModFix/>
          </a:blip>
          <a:srcRect b="0" l="0" r="0" t="0"/>
          <a:stretch/>
        </p:blipFill>
        <p:spPr>
          <a:xfrm>
            <a:off x="8762620" y="83794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87" name="Google Shape;187;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88" name="Google Shape;188;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89" name="Google Shape;189;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0" name="Google Shape;190;p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2.1 References</a:t>
            </a:r>
            <a:endParaRPr/>
          </a:p>
        </p:txBody>
      </p:sp>
      <p:sp>
        <p:nvSpPr>
          <p:cNvPr id="191" name="Google Shape;191;p8"/>
          <p:cNvSpPr txBox="1"/>
          <p:nvPr/>
        </p:nvSpPr>
        <p:spPr>
          <a:xfrm>
            <a:off x="929196" y="1494761"/>
            <a:ext cx="5302928" cy="156966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Open Sans"/>
                <a:ea typeface="Open Sans"/>
                <a:cs typeface="Open Sans"/>
                <a:sym typeface="Open Sans"/>
              </a:rPr>
              <a:t>Lu, Y.; Khan, Z.A.; Alvarez-Alvarado, M.S.; Zhang, Y.; Huang, Z.; Imran, M. A Critical Review of Sustainable Energy Policies for the Promotion of Renewable Energy Sources. Sustainability 2020, 12, 5078. </a:t>
            </a:r>
            <a:r>
              <a:rPr lang="en-US" sz="1600" u="sng">
                <a:solidFill>
                  <a:schemeClr val="dk1"/>
                </a:solidFill>
                <a:latin typeface="Open Sans"/>
                <a:ea typeface="Open Sans"/>
                <a:cs typeface="Open Sans"/>
                <a:sym typeface="Open Sans"/>
                <a:hlinkClick r:id="rId4">
                  <a:extLst>
                    <a:ext uri="{A12FA001-AC4F-418D-AE19-62706E023703}">
                      <ahyp:hlinkClr val="tx"/>
                    </a:ext>
                  </a:extLst>
                </a:hlinkClick>
              </a:rPr>
              <a:t>https://doi.org/10.3390/su12125078</a:t>
            </a:r>
            <a:endParaRPr sz="1600">
              <a:solidFill>
                <a:schemeClr val="dk1"/>
              </a:solidFill>
              <a:latin typeface="Open Sans"/>
              <a:ea typeface="Open Sans"/>
              <a:cs typeface="Open Sans"/>
              <a:sym typeface="Open Sans"/>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Graphical user interface, text&#10;&#10;Description automatically generated" id="197" name="Google Shape;197;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8" name="Google Shape;198;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9" name="Google Shape;199;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2.2.1 What is a reference energy system?</a:t>
            </a:r>
            <a:endParaRPr/>
          </a:p>
        </p:txBody>
      </p:sp>
      <p:sp>
        <p:nvSpPr>
          <p:cNvPr id="200" name="Google Shape;200;p9"/>
          <p:cNvSpPr txBox="1"/>
          <p:nvPr/>
        </p:nvSpPr>
        <p:spPr>
          <a:xfrm>
            <a:off x="887215" y="11897"/>
            <a:ext cx="8916511"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2.2 Reference Energy Systems</a:t>
            </a:r>
            <a:endParaRPr/>
          </a:p>
        </p:txBody>
      </p:sp>
      <p:sp>
        <p:nvSpPr>
          <p:cNvPr id="201" name="Google Shape;201;p9"/>
          <p:cNvSpPr txBox="1"/>
          <p:nvPr/>
        </p:nvSpPr>
        <p:spPr>
          <a:xfrm>
            <a:off x="887215" y="6156559"/>
            <a:ext cx="28230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Source:</a:t>
            </a:r>
            <a:r>
              <a:rPr lang="en-US" sz="1000">
                <a:solidFill>
                  <a:srgbClr val="1D1C1D"/>
                </a:solidFill>
                <a:latin typeface="Open Sans"/>
                <a:ea typeface="Open Sans"/>
                <a:cs typeface="Open Sans"/>
                <a:sym typeface="Open Sans"/>
              </a:rPr>
              <a:t> (OpTIMUS.community, 2019)</a:t>
            </a:r>
            <a:endParaRPr sz="1000">
              <a:solidFill>
                <a:schemeClr val="dk1"/>
              </a:solidFill>
              <a:latin typeface="Open Sans"/>
              <a:ea typeface="Open Sans"/>
              <a:cs typeface="Open Sans"/>
              <a:sym typeface="Open Sans"/>
            </a:endParaRPr>
          </a:p>
        </p:txBody>
      </p:sp>
      <p:sp>
        <p:nvSpPr>
          <p:cNvPr id="202" name="Google Shape;202;p9"/>
          <p:cNvSpPr txBox="1"/>
          <p:nvPr>
            <p:ph idx="1" type="body"/>
          </p:nvPr>
        </p:nvSpPr>
        <p:spPr>
          <a:xfrm>
            <a:off x="881332" y="1883134"/>
            <a:ext cx="9960429" cy="40417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A reference energy system (RES) is a </a:t>
            </a:r>
            <a:r>
              <a:rPr b="1" lang="en-US" sz="2000">
                <a:latin typeface="Open Sans"/>
                <a:ea typeface="Open Sans"/>
                <a:cs typeface="Open Sans"/>
                <a:sym typeface="Open Sans"/>
              </a:rPr>
              <a:t>simplified and aggregated graphical representation </a:t>
            </a:r>
            <a:r>
              <a:rPr lang="en-US" sz="2000">
                <a:latin typeface="Open Sans"/>
                <a:ea typeface="Open Sans"/>
                <a:cs typeface="Open Sans"/>
                <a:sym typeface="Open Sans"/>
              </a:rPr>
              <a:t>of the real energy system under analysis.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RES can cover </a:t>
            </a:r>
            <a:r>
              <a:rPr b="1" lang="en-US" sz="2000">
                <a:latin typeface="Open Sans"/>
                <a:ea typeface="Open Sans"/>
                <a:cs typeface="Open Sans"/>
                <a:sym typeface="Open Sans"/>
              </a:rPr>
              <a:t>possible development paths</a:t>
            </a:r>
            <a:r>
              <a:rPr lang="en-US" sz="2000">
                <a:latin typeface="Open Sans"/>
                <a:ea typeface="Open Sans"/>
                <a:cs typeface="Open Sans"/>
                <a:sym typeface="Open Sans"/>
              </a:rPr>
              <a:t>.</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Shows </a:t>
            </a:r>
            <a:r>
              <a:rPr b="1" lang="en-US" sz="2000">
                <a:latin typeface="Open Sans"/>
                <a:ea typeface="Open Sans"/>
                <a:cs typeface="Open Sans"/>
                <a:sym typeface="Open Sans"/>
              </a:rPr>
              <a:t>all existing and potential new energy supply chains</a:t>
            </a:r>
            <a:r>
              <a:rPr lang="en-US" sz="2000">
                <a:latin typeface="Open Sans"/>
                <a:ea typeface="Open Sans"/>
                <a:cs typeface="Open Sans"/>
                <a:sym typeface="Open Sans"/>
              </a:rPr>
              <a:t>, from primary energy resources to final demand.</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The level of simplification depends on the issues which will be analysed and data availability</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RES should be a </a:t>
            </a:r>
            <a:r>
              <a:rPr b="1" lang="en-US" sz="2000">
                <a:latin typeface="Open Sans"/>
                <a:ea typeface="Open Sans"/>
                <a:cs typeface="Open Sans"/>
                <a:sym typeface="Open Sans"/>
              </a:rPr>
              <a:t>minimum representation of reality</a:t>
            </a:r>
            <a:r>
              <a:rPr lang="en-US" sz="2000">
                <a:latin typeface="Open Sans"/>
                <a:ea typeface="Open Sans"/>
                <a:cs typeface="Open Sans"/>
                <a:sym typeface="Open Sans"/>
              </a:rPr>
              <a:t> needed to answer the policy questions addressed.</a:t>
            </a:r>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203" name="Google Shape;203;p9"/>
          <p:cNvSpPr/>
          <p:nvPr/>
        </p:nvSpPr>
        <p:spPr>
          <a:xfrm>
            <a:off x="8953309" y="63783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2_Slide9.mp3" id="204" name="Google Shape;204;p9"/>
          <p:cNvPicPr preferRelativeResize="0"/>
          <p:nvPr/>
        </p:nvPicPr>
        <p:blipFill rotWithShape="1">
          <a:blip r:embed="rId4">
            <a:alphaModFix/>
          </a:blip>
          <a:srcRect b="0" l="0" r="0" t="0"/>
          <a:stretch/>
        </p:blipFill>
        <p:spPr>
          <a:xfrm>
            <a:off x="9030900" y="72743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