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Open Sans ExtraBold"/>
      <p:bold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4" roundtripDataSignature="AMtx7mgR1vEPddp101CoobptAzSSqJaU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penSansExtraBold-boldItalic.fntdata"/><Relationship Id="rId6" Type="http://schemas.openxmlformats.org/officeDocument/2006/relationships/slide" Target="slides/slide1.xml"/><Relationship Id="rId18" Type="http://schemas.openxmlformats.org/officeDocument/2006/relationships/font" Target="fonts/OpenSansExtraBo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91" name="Google Shape;19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final step in the OnStove modelling process, is to generate results, interpret them and use them to guide decision-making. After this presentation you will be able toä:</a:t>
            </a:r>
            <a:endParaRPr/>
          </a:p>
          <a:p>
            <a:pPr indent="-228600" lvl="0" marL="228600" rtl="0" algn="l">
              <a:spcBef>
                <a:spcPts val="0"/>
              </a:spcBef>
              <a:spcAft>
                <a:spcPts val="0"/>
              </a:spcAft>
              <a:buClr>
                <a:schemeClr val="dk1"/>
              </a:buClr>
              <a:buSzPts val="1200"/>
              <a:buFont typeface="Calibri"/>
              <a:buAutoNum type="arabicPeriod"/>
            </a:pPr>
            <a:r>
              <a:rPr lang="en-US"/>
              <a:t>Understand the results presented by the OnStove cost-benefit model</a:t>
            </a:r>
            <a:endParaRPr/>
          </a:p>
          <a:p>
            <a:pPr indent="-228600" lvl="0" marL="228600" rtl="0" algn="l">
              <a:spcBef>
                <a:spcPts val="0"/>
              </a:spcBef>
              <a:spcAft>
                <a:spcPts val="0"/>
              </a:spcAft>
              <a:buClr>
                <a:schemeClr val="dk1"/>
              </a:buClr>
              <a:buSzPts val="1200"/>
              <a:buFont typeface="Calibri"/>
              <a:buAutoNum type="arabicPeriod"/>
            </a:pPr>
            <a:r>
              <a:rPr lang="en-US"/>
              <a:t>Use the outputs of the OnStove model to formulate policy-relevant questions and support clean cooking strategies</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 main result of the OnStove model is in the form of a map showing the spatial distribution of stoves. This map has a resolution of 1 square kilometre and tells you which technologies ranked highest in every cell (i.e. every square kilometre) in terms of net-benefits. Reading this alone, however, can be misleading as the spatial distribution is basically showing area shares, but it does not consider the population density over each cell. It is important then to always read this map in combination with the bar-plot showing the aggregated population share of each stove.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Moreover, in the box the total benefits attained across the region are presented. </a:t>
            </a:r>
            <a:r>
              <a:rPr lang="en-US" sz="1200">
                <a:latin typeface="Open Sans"/>
                <a:ea typeface="Open Sans"/>
                <a:cs typeface="Open Sans"/>
                <a:sym typeface="Open Sans"/>
              </a:rPr>
              <a:t>These benefits are presented in terms of deaths avoided, health costs avoided, emissions avoided and time saved. All the calculations in OnStove are relative to the effects of the current cooking practices in the region. This means that these numbers can also be seen as the cost of inaction.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Due to this relative nature of the model, note how the optimal stove mix is very different from the current practices (no traditional stoves selected), meaning that no traditional stove achieved a net-benefit high enough to surpass a clean or transitional option, even if the costs are marginal.</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27" name="Google Shape;12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53" name="Google Shape;15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Finally, OnStove can produce other spatially explicit results, such as the spatial distribution of net-benefits achieved by the transition or the total annualized costs. This datasets can be used in order to prioritize areas of action. For example, a policy centered in maximizing the benefits of a transition, would prioritize the areas with highest net-benefits achieved, whereas a policy prioritizing lower costs would star with the areas where less investment in´s needed.</a:t>
            </a:r>
            <a:endParaRPr/>
          </a:p>
        </p:txBody>
      </p:sp>
      <p:sp>
        <p:nvSpPr>
          <p:cNvPr id="166" name="Google Shape;16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2" name="Shape 12"/>
        <p:cNvGrpSpPr/>
        <p:nvPr/>
      </p:nvGrpSpPr>
      <p:grpSpPr>
        <a:xfrm>
          <a:off x="0" y="0"/>
          <a:ext cx="0" cy="0"/>
          <a:chOff x="0" y="0"/>
          <a:chExt cx="0" cy="0"/>
        </a:xfrm>
      </p:grpSpPr>
      <p:pic>
        <p:nvPicPr>
          <p:cNvPr descr="A picture containing website&#10;&#10;Description automatically generated" id="13" name="Google Shape;13;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14"/>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ExtraBold"/>
              <a:buNone/>
              <a:defRPr b="1"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4"/>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Open Sans ExtraBold"/>
                <a:ea typeface="Open Sans ExtraBold"/>
                <a:cs typeface="Open Sans ExtraBold"/>
                <a:sym typeface="Open Sans ExtraBold"/>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p14"/>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 name="Google Shape;17;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23"/>
          <p:cNvSpPr/>
          <p:nvPr>
            <p:ph idx="2" type="pic"/>
          </p:nvPr>
        </p:nvSpPr>
        <p:spPr>
          <a:xfrm>
            <a:off x="5183188" y="987425"/>
            <a:ext cx="6172200" cy="4873625"/>
          </a:xfrm>
          <a:prstGeom prst="rect">
            <a:avLst/>
          </a:prstGeom>
          <a:noFill/>
          <a:ln>
            <a:noFill/>
          </a:ln>
        </p:spPr>
      </p:sp>
      <p:sp>
        <p:nvSpPr>
          <p:cNvPr id="66" name="Google Shape;66;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2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25"/>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2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pic>
        <p:nvPicPr>
          <p:cNvPr descr="A picture containing text&#10;&#10;Description automatically generated" id="22" name="Google Shape;22;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16"/>
          <p:cNvSpPr txBox="1"/>
          <p:nvPr>
            <p:ph type="title"/>
          </p:nvPr>
        </p:nvSpPr>
        <p:spPr>
          <a:xfrm>
            <a:off x="805249" y="4443413"/>
            <a:ext cx="5587313" cy="132500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Open Sans ExtraBold"/>
              <a:buNone/>
              <a:defRPr b="1"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16"/>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8" name="Google Shape;28;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 name="Google Shape;60;p2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2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2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Graphical user interface, text&#10;&#10;Description automatically generated" id="10" name="Google Shape;10;p13"/>
          <p:cNvPicPr preferRelativeResize="0"/>
          <p:nvPr/>
        </p:nvPicPr>
        <p:blipFill rotWithShape="1">
          <a:blip r:embed="rId1">
            <a:alphaModFix/>
          </a:blip>
          <a:srcRect b="0" l="0" r="0" t="0"/>
          <a:stretch/>
        </p:blipFill>
        <p:spPr>
          <a:xfrm>
            <a:off x="-3565" y="-1605"/>
            <a:ext cx="12192000" cy="6858000"/>
          </a:xfrm>
          <a:prstGeom prst="rect">
            <a:avLst/>
          </a:prstGeom>
          <a:noFill/>
          <a:ln>
            <a:noFill/>
          </a:ln>
        </p:spPr>
      </p:pic>
      <p:sp>
        <p:nvSpPr>
          <p:cNvPr id="11" name="Google Shape;11;p1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i.org/10.1038/s41893-022-01039-8" TargetMode="External"/><Relationship Id="rId4" Type="http://schemas.openxmlformats.org/officeDocument/2006/relationships/hyperlink" Target="https://www.iea.org/reports/a-vision-for-clean-cooking-access-for-al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747853" y="4156117"/>
            <a:ext cx="7029608" cy="19487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Open Sans ExtraBold"/>
              <a:buNone/>
            </a:pPr>
            <a:r>
              <a:rPr b="1" lang="en-US" sz="4400">
                <a:solidFill>
                  <a:schemeClr val="lt1"/>
                </a:solidFill>
                <a:latin typeface="Open Sans ExtraBold"/>
                <a:ea typeface="Open Sans ExtraBold"/>
                <a:cs typeface="Open Sans ExtraBold"/>
                <a:sym typeface="Open Sans ExtraBold"/>
              </a:rPr>
              <a:t>LECTURE 6 </a:t>
            </a:r>
            <a:br>
              <a:rPr b="1" lang="en-US" sz="4400">
                <a:solidFill>
                  <a:schemeClr val="lt1"/>
                </a:solidFill>
                <a:latin typeface="Open Sans ExtraBold"/>
                <a:ea typeface="Open Sans ExtraBold"/>
                <a:cs typeface="Open Sans ExtraBold"/>
                <a:sym typeface="Open Sans ExtraBold"/>
              </a:rPr>
            </a:br>
            <a:r>
              <a:rPr b="1" lang="en-US" sz="4400">
                <a:latin typeface="Open Sans ExtraBold"/>
                <a:ea typeface="Open Sans ExtraBold"/>
                <a:cs typeface="Open Sans ExtraBold"/>
                <a:sym typeface="Open Sans ExtraBold"/>
              </a:rPr>
              <a:t>RESULTS INTERPRETATION</a:t>
            </a:r>
            <a:endParaRPr/>
          </a:p>
        </p:txBody>
      </p:sp>
      <p:sp>
        <p:nvSpPr>
          <p:cNvPr id="87" name="Google Shape;87;p1"/>
          <p:cNvSpPr txBox="1"/>
          <p:nvPr/>
        </p:nvSpPr>
        <p:spPr>
          <a:xfrm>
            <a:off x="8788857" y="3367815"/>
            <a:ext cx="16228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chemeClr val="lt1"/>
                </a:solidFill>
                <a:latin typeface="Open Sans"/>
                <a:ea typeface="Open Sans"/>
                <a:cs typeface="Open Sans"/>
                <a:sym typeface="Open Sans"/>
              </a:rPr>
              <a:t>Supported by and in collaboration with Sustainable Energy for All. Consolidated by KTH</a:t>
            </a:r>
            <a:endParaRPr/>
          </a:p>
        </p:txBody>
      </p:sp>
      <p:pic>
        <p:nvPicPr>
          <p:cNvPr descr="A white circle with white text&#10;&#10;Description automatically generated" id="88" name="Google Shape;88;p1"/>
          <p:cNvPicPr preferRelativeResize="0"/>
          <p:nvPr/>
        </p:nvPicPr>
        <p:blipFill rotWithShape="1">
          <a:blip r:embed="rId3">
            <a:alphaModFix/>
          </a:blip>
          <a:srcRect b="0" l="0" r="0" t="0"/>
          <a:stretch/>
        </p:blipFill>
        <p:spPr>
          <a:xfrm>
            <a:off x="10479687" y="3429000"/>
            <a:ext cx="566102" cy="569519"/>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11213730" y="3344046"/>
            <a:ext cx="620242" cy="698286"/>
          </a:xfrm>
          <a:prstGeom prst="rect">
            <a:avLst/>
          </a:prstGeom>
          <a:noFill/>
          <a:ln>
            <a:noFill/>
          </a:ln>
        </p:spPr>
      </p:pic>
      <p:sp>
        <p:nvSpPr>
          <p:cNvPr id="90" name="Google Shape;90;p1"/>
          <p:cNvSpPr txBox="1"/>
          <p:nvPr/>
        </p:nvSpPr>
        <p:spPr>
          <a:xfrm>
            <a:off x="747853" y="3390440"/>
            <a:ext cx="3320805"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ExtraBold"/>
                <a:ea typeface="Open Sans ExtraBold"/>
                <a:cs typeface="Open Sans ExtraBold"/>
                <a:sym typeface="Open Sans ExtraBold"/>
              </a:rPr>
              <a:t>Geospatial Clean Cooking access modelling using OnStove</a:t>
            </a:r>
            <a:endParaRPr sz="1800">
              <a:solidFill>
                <a:schemeClr val="dk1"/>
              </a:solidFill>
              <a:latin typeface="Open Sans ExtraBold"/>
              <a:ea typeface="Open Sans ExtraBold"/>
              <a:cs typeface="Open Sans ExtraBold"/>
              <a:sym typeface="Open Sans ExtraBold"/>
            </a:endParaRPr>
          </a:p>
        </p:txBody>
      </p:sp>
      <p:sp>
        <p:nvSpPr>
          <p:cNvPr id="91" name="Google Shape;91;p1"/>
          <p:cNvSpPr txBox="1"/>
          <p:nvPr/>
        </p:nvSpPr>
        <p:spPr>
          <a:xfrm>
            <a:off x="747853" y="6163060"/>
            <a:ext cx="77115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400" u="none">
                <a:solidFill>
                  <a:schemeClr val="dk1"/>
                </a:solidFill>
                <a:latin typeface="Open Sans"/>
                <a:ea typeface="Open Sans"/>
                <a:cs typeface="Open Sans"/>
                <a:sym typeface="Open Sans"/>
              </a:rPr>
              <a:t>by B. Khavari and C. Ramirez</a:t>
            </a:r>
            <a:endParaRPr b="0" sz="1400" u="none">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188" name="Google Shape;188;p10"/>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US" sz="4400">
                <a:solidFill>
                  <a:schemeClr val="dk1"/>
                </a:solidFill>
                <a:latin typeface="Open Sans"/>
                <a:ea typeface="Open Sans"/>
                <a:cs typeface="Open Sans"/>
                <a:sym typeface="Open Sans"/>
              </a:rPr>
              <a:t>Thank you </a:t>
            </a:r>
            <a:br>
              <a:rPr b="1"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for your attention </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94" name="Google Shape;194;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95" name="Google Shape;195;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6" name="Google Shape;196;p11"/>
          <p:cNvSpPr txBox="1"/>
          <p:nvPr/>
        </p:nvSpPr>
        <p:spPr>
          <a:xfrm>
            <a:off x="8765022" y="5114953"/>
            <a:ext cx="332128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Khavari B., Ramirez C., 2023.</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6: Geospatial Clean Cooking access modelling using OnStove. Release Version 1.0  [online presentation]. Climate Compatible Growth Programme, Sustainable Energy for All, KTH</a:t>
            </a:r>
            <a:endParaRPr sz="1800">
              <a:solidFill>
                <a:schemeClr val="dk1"/>
              </a:solidFill>
              <a:latin typeface="Calibri"/>
              <a:ea typeface="Calibri"/>
              <a:cs typeface="Calibri"/>
              <a:sym typeface="Calibri"/>
            </a:endParaRPr>
          </a:p>
        </p:txBody>
      </p:sp>
      <p:sp>
        <p:nvSpPr>
          <p:cNvPr id="197" name="Google Shape;197;p11"/>
          <p:cNvSpPr txBox="1"/>
          <p:nvPr/>
        </p:nvSpPr>
        <p:spPr>
          <a:xfrm>
            <a:off x="9266839" y="2145904"/>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Sustainable Energy for All</a:t>
            </a:r>
            <a:endParaRPr sz="1800">
              <a:solidFill>
                <a:schemeClr val="dk1"/>
              </a:solidFill>
              <a:latin typeface="Calibri"/>
              <a:ea typeface="Calibri"/>
              <a:cs typeface="Calibri"/>
              <a:sym typeface="Calibri"/>
            </a:endParaRPr>
          </a:p>
        </p:txBody>
      </p:sp>
      <p:pic>
        <p:nvPicPr>
          <p:cNvPr descr="A white circle with white text&#10;&#10;Description automatically generated" id="198" name="Google Shape;198;p11"/>
          <p:cNvPicPr preferRelativeResize="0"/>
          <p:nvPr/>
        </p:nvPicPr>
        <p:blipFill rotWithShape="1">
          <a:blip r:embed="rId4">
            <a:alphaModFix/>
          </a:blip>
          <a:srcRect b="0" l="0" r="0" t="0"/>
          <a:stretch/>
        </p:blipFill>
        <p:spPr>
          <a:xfrm>
            <a:off x="10031199" y="2545843"/>
            <a:ext cx="843297" cy="848387"/>
          </a:xfrm>
          <a:prstGeom prst="rect">
            <a:avLst/>
          </a:prstGeom>
          <a:noFill/>
          <a:ln>
            <a:noFill/>
          </a:ln>
        </p:spPr>
      </p:pic>
      <p:sp>
        <p:nvSpPr>
          <p:cNvPr id="199" name="Google Shape;199;p11"/>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00" name="Google Shape;200;p11"/>
          <p:cNvSpPr txBox="1"/>
          <p:nvPr/>
        </p:nvSpPr>
        <p:spPr>
          <a:xfrm>
            <a:off x="9266839" y="3495017"/>
            <a:ext cx="237201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Consolidated by Babak Khavari and Camilo Ramirez from the Royal Institute of Technology (KTH) in Stockholm</a:t>
            </a:r>
            <a:endParaRPr sz="1800">
              <a:solidFill>
                <a:schemeClr val="dk1"/>
              </a:solidFill>
              <a:latin typeface="Calibri"/>
              <a:ea typeface="Calibri"/>
              <a:cs typeface="Calibri"/>
              <a:sym typeface="Calibri"/>
            </a:endParaRPr>
          </a:p>
        </p:txBody>
      </p:sp>
      <p:pic>
        <p:nvPicPr>
          <p:cNvPr id="201" name="Google Shape;201;p11"/>
          <p:cNvPicPr preferRelativeResize="0"/>
          <p:nvPr/>
        </p:nvPicPr>
        <p:blipFill rotWithShape="1">
          <a:blip r:embed="rId5">
            <a:alphaModFix/>
          </a:blip>
          <a:srcRect b="0" l="0" r="0" t="0"/>
          <a:stretch/>
        </p:blipFill>
        <p:spPr>
          <a:xfrm>
            <a:off x="9990874" y="3991319"/>
            <a:ext cx="923946" cy="1040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Graphical user interface, text" id="206" name="Google Shape;20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7" name="Google Shape;207;p1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98" name="Google Shape;98;p2"/>
          <p:cNvSpPr txBox="1"/>
          <p:nvPr>
            <p:ph idx="1" type="body"/>
          </p:nvPr>
        </p:nvSpPr>
        <p:spPr>
          <a:xfrm>
            <a:off x="838200" y="1825625"/>
            <a:ext cx="8979568" cy="2950906"/>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Clr>
                <a:schemeClr val="dk1"/>
              </a:buClr>
              <a:buSzPts val="2000"/>
              <a:buFont typeface="Calibri"/>
              <a:buAutoNum type="arabicPeriod"/>
            </a:pPr>
            <a:r>
              <a:rPr lang="en-US" sz="2000">
                <a:latin typeface="Open Sans"/>
                <a:ea typeface="Open Sans"/>
                <a:cs typeface="Open Sans"/>
                <a:sym typeface="Open Sans"/>
              </a:rPr>
              <a:t>ILO1: Understand the results presented by the OnStove cost-benefit model</a:t>
            </a:r>
            <a:endParaRPr/>
          </a:p>
          <a:p>
            <a:pPr indent="-457200" lvl="0" marL="457200" rtl="0" algn="l">
              <a:lnSpc>
                <a:spcPct val="10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ILO2: Use the outputs of the OnStove model to formulate policy-relevant questions and support clean cooking strategies</a:t>
            </a:r>
            <a:endParaRPr/>
          </a:p>
        </p:txBody>
      </p:sp>
      <p:sp>
        <p:nvSpPr>
          <p:cNvPr id="99" name="Google Shape;99;p2"/>
          <p:cNvSpPr txBox="1"/>
          <p:nvPr/>
        </p:nvSpPr>
        <p:spPr>
          <a:xfrm>
            <a:off x="887215" y="2640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00" name="Google Shape;100;p2"/>
          <p:cNvSpPr/>
          <p:nvPr/>
        </p:nvSpPr>
        <p:spPr>
          <a:xfrm>
            <a:off x="887214" y="1411655"/>
            <a:ext cx="43546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By the end of this lecture, you will:</a:t>
            </a:r>
            <a:endParaRPr b="1" sz="2000">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07" name="Google Shape;107;p3"/>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6.1 Spatial technology mix</a:t>
            </a:r>
            <a:endParaRPr sz="4400">
              <a:solidFill>
                <a:schemeClr val="dk1"/>
              </a:solidFill>
              <a:latin typeface="Open Sans"/>
              <a:ea typeface="Open Sans"/>
              <a:cs typeface="Open Sans"/>
              <a:sym typeface="Open Sans"/>
            </a:endParaRPr>
          </a:p>
        </p:txBody>
      </p:sp>
      <p:sp>
        <p:nvSpPr>
          <p:cNvPr id="108" name="Google Shape;108;p3"/>
          <p:cNvSpPr/>
          <p:nvPr/>
        </p:nvSpPr>
        <p:spPr>
          <a:xfrm>
            <a:off x="6014552" y="6085070"/>
            <a:ext cx="579966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Optimal clean cooking technology and distribution derived from OnStove (IEA, 2023)</a:t>
            </a:r>
            <a:endParaRPr/>
          </a:p>
        </p:txBody>
      </p:sp>
      <p:pic>
        <p:nvPicPr>
          <p:cNvPr id="109" name="Google Shape;109;p3"/>
          <p:cNvPicPr preferRelativeResize="0"/>
          <p:nvPr/>
        </p:nvPicPr>
        <p:blipFill rotWithShape="1">
          <a:blip r:embed="rId3">
            <a:alphaModFix/>
          </a:blip>
          <a:srcRect b="0" l="0" r="0" t="0"/>
          <a:stretch/>
        </p:blipFill>
        <p:spPr>
          <a:xfrm>
            <a:off x="6168980" y="1363319"/>
            <a:ext cx="5460643" cy="4783092"/>
          </a:xfrm>
          <a:prstGeom prst="rect">
            <a:avLst/>
          </a:prstGeom>
          <a:noFill/>
          <a:ln>
            <a:noFill/>
          </a:ln>
        </p:spPr>
      </p:pic>
      <p:sp>
        <p:nvSpPr>
          <p:cNvPr id="110" name="Google Shape;110;p3"/>
          <p:cNvSpPr txBox="1"/>
          <p:nvPr>
            <p:ph idx="1" type="body"/>
          </p:nvPr>
        </p:nvSpPr>
        <p:spPr>
          <a:xfrm>
            <a:off x="1003177" y="2846230"/>
            <a:ext cx="5165803" cy="34450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Open Sans"/>
                <a:ea typeface="Open Sans"/>
                <a:cs typeface="Open Sans"/>
                <a:sym typeface="Open Sans"/>
              </a:rPr>
              <a:t>The spatial technology mix needs to be read in combination with the stove share bar plot. The spatial distribution does not account for population density, showing a misleading view if seen alone.</a:t>
            </a:r>
            <a:endParaRPr/>
          </a:p>
          <a:p>
            <a:pPr indent="-228600" lvl="0" marL="228600" rtl="0" algn="l">
              <a:lnSpc>
                <a:spcPct val="90000"/>
              </a:lnSpc>
              <a:spcBef>
                <a:spcPts val="1000"/>
              </a:spcBef>
              <a:spcAft>
                <a:spcPts val="0"/>
              </a:spcAft>
              <a:buClr>
                <a:schemeClr val="dk1"/>
              </a:buClr>
              <a:buSzPts val="1800"/>
              <a:buChar char="•"/>
            </a:pPr>
            <a:r>
              <a:rPr lang="en-US" sz="1800">
                <a:latin typeface="Open Sans"/>
                <a:ea typeface="Open Sans"/>
                <a:cs typeface="Open Sans"/>
                <a:sym typeface="Open Sans"/>
              </a:rPr>
              <a:t>The benefits presented in terms of deaths avoided, health costs avoided, emissions avoided and time saved, are relative to the effects of the current cooking practices in the region. This means that these numbers can also be seen as the cost of inaction. </a:t>
            </a:r>
            <a:endParaRPr/>
          </a:p>
          <a:p>
            <a:pPr indent="-114300" lvl="0" marL="228600" rtl="0" algn="l">
              <a:lnSpc>
                <a:spcPct val="90000"/>
              </a:lnSpc>
              <a:spcBef>
                <a:spcPts val="1000"/>
              </a:spcBef>
              <a:spcAft>
                <a:spcPts val="0"/>
              </a:spcAft>
              <a:buClr>
                <a:schemeClr val="dk1"/>
              </a:buClr>
              <a:buSzPts val="1800"/>
              <a:buNone/>
            </a:pPr>
            <a:r>
              <a:t/>
            </a:r>
            <a:endParaRPr sz="1800">
              <a:latin typeface="Open Sans"/>
              <a:ea typeface="Open Sans"/>
              <a:cs typeface="Open Sans"/>
              <a:sym typeface="Open Sans"/>
            </a:endParaRPr>
          </a:p>
        </p:txBody>
      </p:sp>
      <p:pic>
        <p:nvPicPr>
          <p:cNvPr id="111" name="Google Shape;111;p3"/>
          <p:cNvPicPr preferRelativeResize="0"/>
          <p:nvPr/>
        </p:nvPicPr>
        <p:blipFill rotWithShape="1">
          <a:blip r:embed="rId4">
            <a:alphaModFix/>
          </a:blip>
          <a:srcRect b="0" l="0" r="0" t="0"/>
          <a:stretch/>
        </p:blipFill>
        <p:spPr>
          <a:xfrm>
            <a:off x="6083000" y="4947214"/>
            <a:ext cx="2109110" cy="992937"/>
          </a:xfrm>
          <a:prstGeom prst="rect">
            <a:avLst/>
          </a:prstGeom>
          <a:solidFill>
            <a:schemeClr val="lt1"/>
          </a:solidFill>
          <a:ln>
            <a:noFill/>
          </a:ln>
        </p:spPr>
      </p:pic>
      <p:sp>
        <p:nvSpPr>
          <p:cNvPr id="112" name="Google Shape;112;p3"/>
          <p:cNvSpPr/>
          <p:nvPr/>
        </p:nvSpPr>
        <p:spPr>
          <a:xfrm>
            <a:off x="1003177" y="1565481"/>
            <a:ext cx="516580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Main result map of the OnStove analysis, showing the spatial distribution of the maximized net-benefit technology mix and the annual benefits achieved by the transition</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19" name="Google Shape;119;p4"/>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6.1 Spatial technology mix</a:t>
            </a:r>
            <a:endParaRPr sz="4400">
              <a:solidFill>
                <a:schemeClr val="dk1"/>
              </a:solidFill>
              <a:latin typeface="Open Sans"/>
              <a:ea typeface="Open Sans"/>
              <a:cs typeface="Open Sans"/>
              <a:sym typeface="Open Sans"/>
            </a:endParaRPr>
          </a:p>
        </p:txBody>
      </p:sp>
      <p:sp>
        <p:nvSpPr>
          <p:cNvPr id="120" name="Google Shape;120;p4"/>
          <p:cNvSpPr/>
          <p:nvPr/>
        </p:nvSpPr>
        <p:spPr>
          <a:xfrm>
            <a:off x="5751443" y="6085070"/>
            <a:ext cx="607602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Optimal clean cooking technology and distribution derived from OnStove (Khavari et.al., 2023)</a:t>
            </a:r>
            <a:endParaRPr/>
          </a:p>
        </p:txBody>
      </p:sp>
      <p:sp>
        <p:nvSpPr>
          <p:cNvPr id="121" name="Google Shape;121;p4"/>
          <p:cNvSpPr txBox="1"/>
          <p:nvPr>
            <p:ph idx="1" type="body"/>
          </p:nvPr>
        </p:nvSpPr>
        <p:spPr>
          <a:xfrm>
            <a:off x="1003177" y="2846230"/>
            <a:ext cx="5165803" cy="34450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Open Sans"/>
                <a:ea typeface="Open Sans"/>
                <a:cs typeface="Open Sans"/>
                <a:sym typeface="Open Sans"/>
              </a:rPr>
              <a:t>When two technologies are presented in combination in the same cell, it does not indicates fuel stacking. Instead, it indicates that in such area it is not possible to supply clean cooking to all households with the highest net-benefit technology. This is due to supply constraints such as electricity access rates or biogas potential. Then, the second best technology is chosen to supply the remaining households.</a:t>
            </a:r>
            <a:endParaRPr/>
          </a:p>
          <a:p>
            <a:pPr indent="-114300" lvl="0" marL="228600" rtl="0" algn="l">
              <a:lnSpc>
                <a:spcPct val="90000"/>
              </a:lnSpc>
              <a:spcBef>
                <a:spcPts val="1000"/>
              </a:spcBef>
              <a:spcAft>
                <a:spcPts val="0"/>
              </a:spcAft>
              <a:buClr>
                <a:schemeClr val="dk1"/>
              </a:buClr>
              <a:buSzPts val="1800"/>
              <a:buNone/>
            </a:pPr>
            <a:r>
              <a:t/>
            </a:r>
            <a:endParaRPr sz="1800">
              <a:latin typeface="Open Sans"/>
              <a:ea typeface="Open Sans"/>
              <a:cs typeface="Open Sans"/>
              <a:sym typeface="Open Sans"/>
            </a:endParaRPr>
          </a:p>
        </p:txBody>
      </p:sp>
      <p:sp>
        <p:nvSpPr>
          <p:cNvPr id="122" name="Google Shape;122;p4"/>
          <p:cNvSpPr/>
          <p:nvPr/>
        </p:nvSpPr>
        <p:spPr>
          <a:xfrm>
            <a:off x="1003177" y="1565481"/>
            <a:ext cx="516580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Main result map of the OnStove analysis, showing the spatial distribution of the maximized net-benefit technology mix and the annual benefits achieved by the transition</a:t>
            </a:r>
            <a:endParaRPr/>
          </a:p>
        </p:txBody>
      </p:sp>
      <p:pic>
        <p:nvPicPr>
          <p:cNvPr id="123" name="Google Shape;123;p4"/>
          <p:cNvPicPr preferRelativeResize="0"/>
          <p:nvPr/>
        </p:nvPicPr>
        <p:blipFill rotWithShape="1">
          <a:blip r:embed="rId3">
            <a:alphaModFix/>
          </a:blip>
          <a:srcRect b="0" l="0" r="0" t="0"/>
          <a:stretch/>
        </p:blipFill>
        <p:spPr>
          <a:xfrm>
            <a:off x="6294782" y="1345905"/>
            <a:ext cx="5229156" cy="4699118"/>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30" name="Google Shape;130;p5"/>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Costs and benefits</a:t>
            </a:r>
            <a:endParaRPr sz="4400">
              <a:solidFill>
                <a:schemeClr val="dk1"/>
              </a:solidFill>
              <a:latin typeface="Open Sans"/>
              <a:ea typeface="Open Sans"/>
              <a:cs typeface="Open Sans"/>
              <a:sym typeface="Open Sans"/>
            </a:endParaRPr>
          </a:p>
        </p:txBody>
      </p:sp>
      <p:sp>
        <p:nvSpPr>
          <p:cNvPr id="131" name="Google Shape;131;p5"/>
          <p:cNvSpPr/>
          <p:nvPr/>
        </p:nvSpPr>
        <p:spPr>
          <a:xfrm>
            <a:off x="6014552" y="5932672"/>
            <a:ext cx="579966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Total costs and benefits of the optimal clean cooking technology mix (IEA, 2023)</a:t>
            </a:r>
            <a:endParaRPr/>
          </a:p>
        </p:txBody>
      </p:sp>
      <p:sp>
        <p:nvSpPr>
          <p:cNvPr id="132" name="Google Shape;132;p5"/>
          <p:cNvSpPr txBox="1"/>
          <p:nvPr>
            <p:ph idx="1" type="body"/>
          </p:nvPr>
        </p:nvSpPr>
        <p:spPr>
          <a:xfrm>
            <a:off x="1003177" y="2935817"/>
            <a:ext cx="5165803" cy="335551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Open Sans"/>
                <a:ea typeface="Open Sans"/>
                <a:cs typeface="Open Sans"/>
                <a:sym typeface="Open Sans"/>
              </a:rPr>
              <a:t>The total costs and benefits per stove are presented in the form of a bar plot where negative values are seen as costs (relative to the baseline) and positive values as monetary gains or benefits (relative to the baseline).</a:t>
            </a:r>
            <a:endParaRPr/>
          </a:p>
          <a:p>
            <a:pPr indent="-228600" lvl="0" marL="228600" rtl="0" algn="l">
              <a:lnSpc>
                <a:spcPct val="90000"/>
              </a:lnSpc>
              <a:spcBef>
                <a:spcPts val="1000"/>
              </a:spcBef>
              <a:spcAft>
                <a:spcPts val="0"/>
              </a:spcAft>
              <a:buClr>
                <a:schemeClr val="dk1"/>
              </a:buClr>
              <a:buSzPts val="1800"/>
              <a:buChar char="•"/>
            </a:pPr>
            <a:r>
              <a:rPr lang="en-US" sz="1800">
                <a:latin typeface="Open Sans"/>
                <a:ea typeface="Open Sans"/>
                <a:cs typeface="Open Sans"/>
                <a:sym typeface="Open Sans"/>
              </a:rPr>
              <a:t>A cost e.g. fuel cost, can also be positive, meaning that the transition is less expensive regarding fuel expenses than the baseline. The same could happen to a benefit.</a:t>
            </a:r>
            <a:endParaRPr sz="1800">
              <a:latin typeface="Open Sans"/>
              <a:ea typeface="Open Sans"/>
              <a:cs typeface="Open Sans"/>
              <a:sym typeface="Open Sans"/>
            </a:endParaRPr>
          </a:p>
        </p:txBody>
      </p:sp>
      <p:pic>
        <p:nvPicPr>
          <p:cNvPr id="133" name="Google Shape;133;p5"/>
          <p:cNvPicPr preferRelativeResize="0"/>
          <p:nvPr/>
        </p:nvPicPr>
        <p:blipFill rotWithShape="1">
          <a:blip r:embed="rId3">
            <a:alphaModFix/>
          </a:blip>
          <a:srcRect b="0" l="0" r="0" t="0"/>
          <a:stretch/>
        </p:blipFill>
        <p:spPr>
          <a:xfrm>
            <a:off x="6656002" y="3867024"/>
            <a:ext cx="4516762" cy="2102946"/>
          </a:xfrm>
          <a:prstGeom prst="rect">
            <a:avLst/>
          </a:prstGeom>
          <a:noFill/>
          <a:ln>
            <a:noFill/>
          </a:ln>
        </p:spPr>
      </p:pic>
      <p:pic>
        <p:nvPicPr>
          <p:cNvPr id="134" name="Google Shape;134;p5"/>
          <p:cNvPicPr preferRelativeResize="0"/>
          <p:nvPr/>
        </p:nvPicPr>
        <p:blipFill rotWithShape="1">
          <a:blip r:embed="rId4">
            <a:alphaModFix/>
          </a:blip>
          <a:srcRect b="0" l="0" r="0" t="0"/>
          <a:stretch/>
        </p:blipFill>
        <p:spPr>
          <a:xfrm>
            <a:off x="6827063" y="1793626"/>
            <a:ext cx="3651202" cy="1718930"/>
          </a:xfrm>
          <a:prstGeom prst="rect">
            <a:avLst/>
          </a:prstGeom>
          <a:noFill/>
          <a:ln>
            <a:noFill/>
          </a:ln>
        </p:spPr>
      </p:pic>
      <p:sp>
        <p:nvSpPr>
          <p:cNvPr id="135" name="Google Shape;135;p5"/>
          <p:cNvSpPr/>
          <p:nvPr/>
        </p:nvSpPr>
        <p:spPr>
          <a:xfrm>
            <a:off x="6021178" y="3546628"/>
            <a:ext cx="579966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Optimal clean cooking technology shares derived from OnStove (IEA, 2023)</a:t>
            </a:r>
            <a:endParaRPr/>
          </a:p>
        </p:txBody>
      </p:sp>
      <p:sp>
        <p:nvSpPr>
          <p:cNvPr id="136" name="Google Shape;136;p5"/>
          <p:cNvSpPr/>
          <p:nvPr/>
        </p:nvSpPr>
        <p:spPr>
          <a:xfrm>
            <a:off x="1003177" y="1565481"/>
            <a:ext cx="516580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OnStove calculates the costs and benefits of transitioning to clean cooking alternatives relative to a baseline, i.e. the current cooking technologies used over the study area.</a:t>
            </a:r>
            <a:endParaRPr b="1" i="1" sz="1800">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43" name="Google Shape;143;p6"/>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Wealth distribution</a:t>
            </a:r>
            <a:endParaRPr sz="4400">
              <a:solidFill>
                <a:schemeClr val="dk1"/>
              </a:solidFill>
              <a:latin typeface="Open Sans"/>
              <a:ea typeface="Open Sans"/>
              <a:cs typeface="Open Sans"/>
              <a:sym typeface="Open Sans"/>
            </a:endParaRPr>
          </a:p>
        </p:txBody>
      </p:sp>
      <p:sp>
        <p:nvSpPr>
          <p:cNvPr id="144" name="Google Shape;144;p6"/>
          <p:cNvSpPr/>
          <p:nvPr/>
        </p:nvSpPr>
        <p:spPr>
          <a:xfrm>
            <a:off x="6021178" y="3546628"/>
            <a:ext cx="579966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Optimal clean cooking technology shares derived from OnStove (IEA, 2023)</a:t>
            </a:r>
            <a:endParaRPr/>
          </a:p>
        </p:txBody>
      </p:sp>
      <p:sp>
        <p:nvSpPr>
          <p:cNvPr id="145" name="Google Shape;145;p6"/>
          <p:cNvSpPr txBox="1"/>
          <p:nvPr>
            <p:ph idx="1" type="body"/>
          </p:nvPr>
        </p:nvSpPr>
        <p:spPr>
          <a:xfrm>
            <a:off x="1003177" y="3133164"/>
            <a:ext cx="5165803" cy="315816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1800"/>
              <a:buChar char="•"/>
            </a:pPr>
            <a:r>
              <a:rPr lang="en-US" sz="1800">
                <a:latin typeface="Open Sans"/>
                <a:ea typeface="Open Sans"/>
                <a:cs typeface="Open Sans"/>
                <a:sym typeface="Open Sans"/>
              </a:rPr>
              <a:t>A wealth index is a composite measure used to assess the economic well-being or wealth of individuals, households, or populations. It typically takes into account various indicators related to income, assets, and living conditions to provide a more comprehensive picture of economic status than income alone.</a:t>
            </a:r>
            <a:endParaRPr/>
          </a:p>
          <a:p>
            <a:pPr indent="-228600" lvl="0" marL="228600" rtl="0" algn="l">
              <a:lnSpc>
                <a:spcPct val="90000"/>
              </a:lnSpc>
              <a:spcBef>
                <a:spcPts val="1000"/>
              </a:spcBef>
              <a:spcAft>
                <a:spcPts val="0"/>
              </a:spcAft>
              <a:buClr>
                <a:schemeClr val="dk1"/>
              </a:buClr>
              <a:buSzPts val="1800"/>
              <a:buChar char="•"/>
            </a:pPr>
            <a:r>
              <a:rPr lang="en-US" sz="1800">
                <a:latin typeface="Open Sans"/>
                <a:ea typeface="Open Sans"/>
                <a:cs typeface="Open Sans"/>
                <a:sym typeface="Open Sans"/>
              </a:rPr>
              <a:t>The Relative Wealth Index predicts the spatial relative living standards using anonymized connectivity data, satellite imagery and other nontraditional data sources.</a:t>
            </a:r>
            <a:endParaRPr/>
          </a:p>
        </p:txBody>
      </p:sp>
      <p:pic>
        <p:nvPicPr>
          <p:cNvPr id="146" name="Google Shape;146;p6"/>
          <p:cNvPicPr preferRelativeResize="0"/>
          <p:nvPr/>
        </p:nvPicPr>
        <p:blipFill rotWithShape="1">
          <a:blip r:embed="rId3">
            <a:alphaModFix/>
          </a:blip>
          <a:srcRect b="0" l="0" r="0" t="0"/>
          <a:stretch/>
        </p:blipFill>
        <p:spPr>
          <a:xfrm>
            <a:off x="6827063" y="1793626"/>
            <a:ext cx="3651202" cy="1718930"/>
          </a:xfrm>
          <a:prstGeom prst="rect">
            <a:avLst/>
          </a:prstGeom>
          <a:noFill/>
          <a:ln>
            <a:noFill/>
          </a:ln>
        </p:spPr>
      </p:pic>
      <p:pic>
        <p:nvPicPr>
          <p:cNvPr id="147" name="Google Shape;147;p6"/>
          <p:cNvPicPr preferRelativeResize="0"/>
          <p:nvPr/>
        </p:nvPicPr>
        <p:blipFill rotWithShape="1">
          <a:blip r:embed="rId4">
            <a:alphaModFix/>
          </a:blip>
          <a:srcRect b="0" l="0" r="0" t="0"/>
          <a:stretch/>
        </p:blipFill>
        <p:spPr>
          <a:xfrm>
            <a:off x="6827063" y="4003472"/>
            <a:ext cx="3422911" cy="1865380"/>
          </a:xfrm>
          <a:prstGeom prst="rect">
            <a:avLst/>
          </a:prstGeom>
          <a:noFill/>
          <a:ln>
            <a:noFill/>
          </a:ln>
        </p:spPr>
      </p:pic>
      <p:sp>
        <p:nvSpPr>
          <p:cNvPr id="148" name="Google Shape;148;p6"/>
          <p:cNvSpPr/>
          <p:nvPr/>
        </p:nvSpPr>
        <p:spPr>
          <a:xfrm>
            <a:off x="5941665" y="5910197"/>
            <a:ext cx="579966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Optimal clean cooking technology shares distributed over the wealth index (IEA, 2023)</a:t>
            </a:r>
            <a:endParaRPr/>
          </a:p>
        </p:txBody>
      </p:sp>
      <p:sp>
        <p:nvSpPr>
          <p:cNvPr id="149" name="Google Shape;149;p6"/>
          <p:cNvSpPr/>
          <p:nvPr/>
        </p:nvSpPr>
        <p:spPr>
          <a:xfrm>
            <a:off x="1003177" y="1565481"/>
            <a:ext cx="5165803"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The distribution of cooking technologies over the relative wealth index, shows a visual and fast indication if the recommended transition may be affordable to the majority of the population.</a:t>
            </a:r>
            <a:endParaRPr b="1" i="1" sz="1800">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56" name="Google Shape;156;p7"/>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Wealth distribution</a:t>
            </a:r>
            <a:endParaRPr sz="4400">
              <a:solidFill>
                <a:schemeClr val="dk1"/>
              </a:solidFill>
              <a:latin typeface="Open Sans"/>
              <a:ea typeface="Open Sans"/>
              <a:cs typeface="Open Sans"/>
              <a:sym typeface="Open Sans"/>
            </a:endParaRPr>
          </a:p>
        </p:txBody>
      </p:sp>
      <p:sp>
        <p:nvSpPr>
          <p:cNvPr id="157" name="Google Shape;157;p7"/>
          <p:cNvSpPr/>
          <p:nvPr/>
        </p:nvSpPr>
        <p:spPr>
          <a:xfrm>
            <a:off x="6021178" y="3546628"/>
            <a:ext cx="579966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Optimal clean cooking technology shares derived from OnStove (IEA, 2023)</a:t>
            </a:r>
            <a:endParaRPr/>
          </a:p>
        </p:txBody>
      </p:sp>
      <p:sp>
        <p:nvSpPr>
          <p:cNvPr id="158" name="Google Shape;158;p7"/>
          <p:cNvSpPr txBox="1"/>
          <p:nvPr>
            <p:ph idx="1" type="body"/>
          </p:nvPr>
        </p:nvSpPr>
        <p:spPr>
          <a:xfrm>
            <a:off x="1003177" y="3133164"/>
            <a:ext cx="5165803" cy="315816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700"/>
              <a:buChar char="•"/>
            </a:pPr>
            <a:r>
              <a:rPr lang="en-US" sz="1700">
                <a:latin typeface="Open Sans"/>
                <a:ea typeface="Open Sans"/>
                <a:cs typeface="Open Sans"/>
                <a:sym typeface="Open Sans"/>
              </a:rPr>
              <a:t>By looking at the distribution of households over the relative wealth, it can be seen how the different technologies fall within the distribution. For example, ICS technologies are mostly adopted in households below the first quantile of wealth, which present a realistic view as ICS technologies can be a more affordable solution to poorer households. </a:t>
            </a:r>
            <a:endParaRPr/>
          </a:p>
          <a:p>
            <a:pPr indent="-228600" lvl="0" marL="228600" rtl="0" algn="l">
              <a:lnSpc>
                <a:spcPct val="90000"/>
              </a:lnSpc>
              <a:spcBef>
                <a:spcPts val="1000"/>
              </a:spcBef>
              <a:spcAft>
                <a:spcPts val="0"/>
              </a:spcAft>
              <a:buClr>
                <a:schemeClr val="dk1"/>
              </a:buClr>
              <a:buSzPts val="1700"/>
              <a:buChar char="•"/>
            </a:pPr>
            <a:r>
              <a:rPr lang="en-US" sz="1700">
                <a:latin typeface="Open Sans"/>
                <a:ea typeface="Open Sans"/>
                <a:cs typeface="Open Sans"/>
                <a:sym typeface="Open Sans"/>
              </a:rPr>
              <a:t>Moreover, electric stoves are adopted in the higher wealth quantiles, which indicates that this households could have a better economic capacity to pay for sustained use of electric cooking.</a:t>
            </a:r>
            <a:endParaRPr/>
          </a:p>
        </p:txBody>
      </p:sp>
      <p:pic>
        <p:nvPicPr>
          <p:cNvPr id="159" name="Google Shape;159;p7"/>
          <p:cNvPicPr preferRelativeResize="0"/>
          <p:nvPr/>
        </p:nvPicPr>
        <p:blipFill rotWithShape="1">
          <a:blip r:embed="rId3">
            <a:alphaModFix/>
          </a:blip>
          <a:srcRect b="0" l="0" r="0" t="0"/>
          <a:stretch/>
        </p:blipFill>
        <p:spPr>
          <a:xfrm>
            <a:off x="6827063" y="1793626"/>
            <a:ext cx="3651202" cy="1718930"/>
          </a:xfrm>
          <a:prstGeom prst="rect">
            <a:avLst/>
          </a:prstGeom>
          <a:noFill/>
          <a:ln>
            <a:noFill/>
          </a:ln>
        </p:spPr>
      </p:pic>
      <p:pic>
        <p:nvPicPr>
          <p:cNvPr id="160" name="Google Shape;160;p7"/>
          <p:cNvPicPr preferRelativeResize="0"/>
          <p:nvPr/>
        </p:nvPicPr>
        <p:blipFill rotWithShape="1">
          <a:blip r:embed="rId4">
            <a:alphaModFix/>
          </a:blip>
          <a:srcRect b="0" l="0" r="0" t="0"/>
          <a:stretch/>
        </p:blipFill>
        <p:spPr>
          <a:xfrm>
            <a:off x="6827063" y="4003472"/>
            <a:ext cx="3422911" cy="1865380"/>
          </a:xfrm>
          <a:prstGeom prst="rect">
            <a:avLst/>
          </a:prstGeom>
          <a:noFill/>
          <a:ln>
            <a:noFill/>
          </a:ln>
        </p:spPr>
      </p:pic>
      <p:sp>
        <p:nvSpPr>
          <p:cNvPr id="161" name="Google Shape;161;p7"/>
          <p:cNvSpPr/>
          <p:nvPr/>
        </p:nvSpPr>
        <p:spPr>
          <a:xfrm>
            <a:off x="5941665" y="5910197"/>
            <a:ext cx="579966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Optimal clean cooking technology shares distributed over the wealth index (IEA, 2023)</a:t>
            </a:r>
            <a:endParaRPr/>
          </a:p>
        </p:txBody>
      </p:sp>
      <p:sp>
        <p:nvSpPr>
          <p:cNvPr id="162" name="Google Shape;162;p7"/>
          <p:cNvSpPr/>
          <p:nvPr/>
        </p:nvSpPr>
        <p:spPr>
          <a:xfrm>
            <a:off x="1003177" y="1565481"/>
            <a:ext cx="5165803"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The distribution of cooking technologies over the relative wealth index, shows a visual and fast indication if the recommended transition may be affordable to the majority of the population.</a:t>
            </a:r>
            <a:endParaRPr b="1" i="1" sz="1800">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69" name="Google Shape;169;p8"/>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Other results</a:t>
            </a:r>
            <a:endParaRPr sz="4400">
              <a:solidFill>
                <a:schemeClr val="dk1"/>
              </a:solidFill>
              <a:latin typeface="Open Sans"/>
              <a:ea typeface="Open Sans"/>
              <a:cs typeface="Open Sans"/>
              <a:sym typeface="Open Sans"/>
            </a:endParaRPr>
          </a:p>
        </p:txBody>
      </p:sp>
      <p:sp>
        <p:nvSpPr>
          <p:cNvPr id="170" name="Google Shape;170;p8"/>
          <p:cNvSpPr/>
          <p:nvPr/>
        </p:nvSpPr>
        <p:spPr>
          <a:xfrm>
            <a:off x="1200375" y="5941503"/>
            <a:ext cx="451321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Net-benefits of the optimal clean cooking technology mix derived from OnStove (IEA, 2023)</a:t>
            </a:r>
            <a:endParaRPr/>
          </a:p>
        </p:txBody>
      </p:sp>
      <p:pic>
        <p:nvPicPr>
          <p:cNvPr id="171" name="Google Shape;171;p8"/>
          <p:cNvPicPr preferRelativeResize="0"/>
          <p:nvPr/>
        </p:nvPicPr>
        <p:blipFill rotWithShape="1">
          <a:blip r:embed="rId3">
            <a:alphaModFix/>
          </a:blip>
          <a:srcRect b="0" l="0" r="0" t="0"/>
          <a:stretch/>
        </p:blipFill>
        <p:spPr>
          <a:xfrm>
            <a:off x="853594" y="1398487"/>
            <a:ext cx="4860000" cy="4603871"/>
          </a:xfrm>
          <a:prstGeom prst="rect">
            <a:avLst/>
          </a:prstGeom>
          <a:noFill/>
          <a:ln>
            <a:noFill/>
          </a:ln>
        </p:spPr>
      </p:pic>
      <p:pic>
        <p:nvPicPr>
          <p:cNvPr id="172" name="Google Shape;172;p8"/>
          <p:cNvPicPr preferRelativeResize="0"/>
          <p:nvPr/>
        </p:nvPicPr>
        <p:blipFill rotWithShape="1">
          <a:blip r:embed="rId4">
            <a:alphaModFix/>
          </a:blip>
          <a:srcRect b="0" l="0" r="0" t="0"/>
          <a:stretch/>
        </p:blipFill>
        <p:spPr>
          <a:xfrm>
            <a:off x="6142139" y="1398487"/>
            <a:ext cx="4860000" cy="4603871"/>
          </a:xfrm>
          <a:prstGeom prst="rect">
            <a:avLst/>
          </a:prstGeom>
          <a:noFill/>
          <a:ln>
            <a:noFill/>
          </a:ln>
        </p:spPr>
      </p:pic>
      <p:sp>
        <p:nvSpPr>
          <p:cNvPr id="173" name="Google Shape;173;p8"/>
          <p:cNvSpPr/>
          <p:nvPr/>
        </p:nvSpPr>
        <p:spPr>
          <a:xfrm>
            <a:off x="6142139" y="5941503"/>
            <a:ext cx="50369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Total annualized costs of the optimal clean cooking technology mix derived from OnStove (IEA, 2023)</a:t>
            </a:r>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80" name="Google Shape;180;p9"/>
          <p:cNvSpPr txBox="1"/>
          <p:nvPr/>
        </p:nvSpPr>
        <p:spPr>
          <a:xfrm>
            <a:off x="887215" y="26400"/>
            <a:ext cx="1003333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References</a:t>
            </a:r>
            <a:endParaRPr sz="4400">
              <a:solidFill>
                <a:schemeClr val="dk1"/>
              </a:solidFill>
              <a:latin typeface="Open Sans"/>
              <a:ea typeface="Open Sans"/>
              <a:cs typeface="Open Sans"/>
              <a:sym typeface="Open Sans"/>
            </a:endParaRPr>
          </a:p>
        </p:txBody>
      </p:sp>
      <p:sp>
        <p:nvSpPr>
          <p:cNvPr id="181" name="Google Shape;181;p9"/>
          <p:cNvSpPr txBox="1"/>
          <p:nvPr>
            <p:ph idx="1" type="body"/>
          </p:nvPr>
        </p:nvSpPr>
        <p:spPr>
          <a:xfrm>
            <a:off x="838200" y="1825624"/>
            <a:ext cx="10606238" cy="41709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Khavari, B., Ramirez, C., Jeuland, M., &amp; Fuso Nerini, F. (2023). A geospatial approach to understanding clean cooking challenges in sub-Saharan Africa. </a:t>
            </a:r>
            <a:r>
              <a:rPr i="1" lang="en-US" sz="1800"/>
              <a:t>Nature Sustainability</a:t>
            </a:r>
            <a:r>
              <a:rPr lang="en-US" sz="1800"/>
              <a:t>. </a:t>
            </a:r>
            <a:r>
              <a:rPr lang="en-US" sz="1800" u="sng">
                <a:solidFill>
                  <a:schemeClr val="hlink"/>
                </a:solidFill>
                <a:hlinkClick r:id="rId3"/>
              </a:rPr>
              <a:t>https://doi.org/10.1038/s41893-022-01039-8</a:t>
            </a:r>
            <a:endParaRPr sz="1800"/>
          </a:p>
          <a:p>
            <a:pPr indent="-228600" lvl="0" marL="228600" rtl="0" algn="l">
              <a:lnSpc>
                <a:spcPct val="90000"/>
              </a:lnSpc>
              <a:spcBef>
                <a:spcPts val="1000"/>
              </a:spcBef>
              <a:spcAft>
                <a:spcPts val="0"/>
              </a:spcAft>
              <a:buClr>
                <a:schemeClr val="dk1"/>
              </a:buClr>
              <a:buSzPts val="1800"/>
              <a:buChar char="•"/>
            </a:pPr>
            <a:r>
              <a:rPr lang="en-US" sz="1800"/>
              <a:t>IEA. (2023). </a:t>
            </a:r>
            <a:r>
              <a:rPr i="1" lang="en-US" sz="1800"/>
              <a:t>A Vision for Clean Cooking Access for All</a:t>
            </a:r>
            <a:r>
              <a:rPr lang="en-US" sz="1800"/>
              <a:t>. IEA. </a:t>
            </a:r>
            <a:r>
              <a:rPr lang="en-US" sz="1800" u="sng">
                <a:solidFill>
                  <a:schemeClr val="hlink"/>
                </a:solidFill>
                <a:hlinkClick r:id="rId4"/>
              </a:rPr>
              <a:t>https://www.iea.org/reports/a-vision-for-clean-cooking-access-for-all</a:t>
            </a:r>
            <a:endParaRPr sz="1800"/>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0x010100A82B7371D8E4D845AB2141135A9D5464</vt:lpwstr>
  </property>
</Properties>
</file>