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4A_DD111E96.xml" ContentType="application/vnd.ms-powerpoint.comments+xml"/>
  <Override PartName="/ppt/notesSlides/notesSlide14.xml" ContentType="application/vnd.openxmlformats-officedocument.presentationml.notesSlide+xml"/>
  <Override PartName="/ppt/comments/modernComment_14B_B62C2550.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2"/>
  </p:notesMasterIdLst>
  <p:sldIdLst>
    <p:sldId id="328" r:id="rId5"/>
    <p:sldId id="264" r:id="rId6"/>
    <p:sldId id="272" r:id="rId7"/>
    <p:sldId id="295" r:id="rId8"/>
    <p:sldId id="296" r:id="rId9"/>
    <p:sldId id="297" r:id="rId10"/>
    <p:sldId id="298" r:id="rId11"/>
    <p:sldId id="277" r:id="rId12"/>
    <p:sldId id="278" r:id="rId13"/>
    <p:sldId id="299" r:id="rId14"/>
    <p:sldId id="300" r:id="rId15"/>
    <p:sldId id="301" r:id="rId16"/>
    <p:sldId id="302" r:id="rId17"/>
    <p:sldId id="330" r:id="rId18"/>
    <p:sldId id="331" r:id="rId19"/>
    <p:sldId id="285" r:id="rId20"/>
    <p:sldId id="329"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7S0dZHlbR9efq1yq2XcAiQ==" hashData="1BRF5TNoaX41kv3Xxo6gUdker0u6oTIrabB9nA13p4N/moJ1MIpZnq+W2pPJ2AlmXnnS2ZIABiIKIGlVVT5Szw=="/>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AF4564-B3F0-0C0B-184B-E68B101E2DE1}" name="Richardson, Emma J J" initials="ER" userId="S::ejr121@ic.ac.uk::cd282356-08e9-4b47-9ec2-0960e6b8e21d" providerId="AD"/>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72000" autoAdjust="0"/>
  </p:normalViewPr>
  <p:slideViewPr>
    <p:cSldViewPr snapToGrid="0">
      <p:cViewPr varScale="1">
        <p:scale>
          <a:sx n="51" d="100"/>
          <a:sy n="51" d="100"/>
        </p:scale>
        <p:origin x="1061"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35"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docChgLst>
    <pc:chgData name="Ashutosh.Bhagurkar" userId="e54b5c48-fd92-480c-8e66-acef16c1a8d2" providerId="ADAL" clId="{A884225A-35F0-4757-86CC-0916CF3EE054}"/>
    <pc:docChg chg="custSel addSld delSld modSld">
      <pc:chgData name="Ashutosh.Bhagurkar" userId="e54b5c48-fd92-480c-8e66-acef16c1a8d2" providerId="ADAL" clId="{A884225A-35F0-4757-86CC-0916CF3EE054}" dt="2025-03-15T17:53:04.699" v="14"/>
      <pc:docMkLst>
        <pc:docMk/>
      </pc:docMkLst>
      <pc:sldChg chg="del">
        <pc:chgData name="Ashutosh.Bhagurkar" userId="e54b5c48-fd92-480c-8e66-acef16c1a8d2" providerId="ADAL" clId="{A884225A-35F0-4757-86CC-0916CF3EE054}" dt="2025-03-15T17:52:19.934" v="8" actId="47"/>
        <pc:sldMkLst>
          <pc:docMk/>
          <pc:sldMk cId="701856915" sldId="266"/>
        </pc:sldMkLst>
      </pc:sldChg>
      <pc:sldChg chg="del">
        <pc:chgData name="Ashutosh.Bhagurkar" userId="e54b5c48-fd92-480c-8e66-acef16c1a8d2" providerId="ADAL" clId="{A884225A-35F0-4757-86CC-0916CF3EE054}" dt="2025-03-15T17:52:36.285" v="12" actId="47"/>
        <pc:sldMkLst>
          <pc:docMk/>
          <pc:sldMk cId="169286684" sldId="269"/>
        </pc:sldMkLst>
      </pc:sldChg>
      <pc:sldChg chg="addSp delSp modSp add mod">
        <pc:chgData name="Ashutosh.Bhagurkar" userId="e54b5c48-fd92-480c-8e66-acef16c1a8d2" providerId="ADAL" clId="{A884225A-35F0-4757-86CC-0916CF3EE054}" dt="2025-03-15T17:52:30.063" v="11" actId="207"/>
        <pc:sldMkLst>
          <pc:docMk/>
          <pc:sldMk cId="3001480701" sldId="328"/>
        </pc:sldMkLst>
      </pc:sldChg>
      <pc:sldChg chg="modSp add del mod">
        <pc:chgData name="Ashutosh.Bhagurkar" userId="e54b5c48-fd92-480c-8e66-acef16c1a8d2" providerId="ADAL" clId="{A884225A-35F0-4757-86CC-0916CF3EE054}" dt="2025-03-15T17:53:04.699" v="14"/>
        <pc:sldMkLst>
          <pc:docMk/>
          <pc:sldMk cId="1645726346" sldId="329"/>
        </pc:sldMkLst>
      </pc:sldChg>
      <pc:sldMasterChg chg="delSldLayout">
        <pc:chgData name="Ashutosh.Bhagurkar" userId="e54b5c48-fd92-480c-8e66-acef16c1a8d2" providerId="ADAL" clId="{A884225A-35F0-4757-86CC-0916CF3EE054}" dt="2025-03-15T17:52:36.285" v="12" actId="47"/>
        <pc:sldMasterMkLst>
          <pc:docMk/>
          <pc:sldMasterMk cId="0" sldId="2147483648"/>
        </pc:sldMasterMkLst>
        <pc:sldLayoutChg chg="del">
          <pc:chgData name="Ashutosh.Bhagurkar" userId="e54b5c48-fd92-480c-8e66-acef16c1a8d2" providerId="ADAL" clId="{A884225A-35F0-4757-86CC-0916CF3EE054}" dt="2025-03-15T17:52:36.285" v="12" actId="47"/>
          <pc:sldLayoutMkLst>
            <pc:docMk/>
            <pc:sldMasterMk cId="0" sldId="2147483648"/>
            <pc:sldLayoutMk cId="0" sldId="2147483649"/>
          </pc:sldLayoutMkLst>
        </pc:sldLayoutChg>
      </pc:sldMasterChg>
    </pc:docChg>
  </pc:docChgLst>
  <pc:docChgLst>
    <pc:chgData name="Kavya Abeysundara" userId="1f6050f3a44159ab" providerId="LiveId" clId="{7D020836-873D-48BC-BA0C-1FF7AA8C133F}"/>
    <pc:docChg chg="custSel addSld delSld modSld">
      <pc:chgData name="Kavya Abeysundara" userId="1f6050f3a44159ab" providerId="LiveId" clId="{7D020836-873D-48BC-BA0C-1FF7AA8C133F}" dt="2025-07-07T14:29:46.391" v="994" actId="20577"/>
      <pc:docMkLst>
        <pc:docMk/>
      </pc:docMkLst>
      <pc:sldChg chg="modSp mod">
        <pc:chgData name="Kavya Abeysundara" userId="1f6050f3a44159ab" providerId="LiveId" clId="{7D020836-873D-48BC-BA0C-1FF7AA8C133F}" dt="2025-07-05T18:52:11.294" v="93" actId="20577"/>
        <pc:sldMkLst>
          <pc:docMk/>
          <pc:sldMk cId="0" sldId="264"/>
        </pc:sldMkLst>
        <pc:spChg chg="mod">
          <ac:chgData name="Kavya Abeysundara" userId="1f6050f3a44159ab" providerId="LiveId" clId="{7D020836-873D-48BC-BA0C-1FF7AA8C133F}" dt="2025-07-05T18:52:11.294" v="93" actId="20577"/>
          <ac:spMkLst>
            <pc:docMk/>
            <pc:sldMk cId="0" sldId="264"/>
            <ac:spMk id="6" creationId="{7898B265-18EB-84FA-C945-87B330A9D067}"/>
          </ac:spMkLst>
        </pc:spChg>
      </pc:sldChg>
      <pc:sldChg chg="del">
        <pc:chgData name="Kavya Abeysundara" userId="1f6050f3a44159ab" providerId="LiveId" clId="{7D020836-873D-48BC-BA0C-1FF7AA8C133F}" dt="2025-07-05T18:50:39.268" v="0" actId="2696"/>
        <pc:sldMkLst>
          <pc:docMk/>
          <pc:sldMk cId="2172223504" sldId="280"/>
        </pc:sldMkLst>
      </pc:sldChg>
      <pc:sldChg chg="del">
        <pc:chgData name="Kavya Abeysundara" userId="1f6050f3a44159ab" providerId="LiveId" clId="{7D020836-873D-48BC-BA0C-1FF7AA8C133F}" dt="2025-07-05T18:51:01.500" v="6" actId="2696"/>
        <pc:sldMkLst>
          <pc:docMk/>
          <pc:sldMk cId="2084459267" sldId="289"/>
        </pc:sldMkLst>
      </pc:sldChg>
      <pc:sldChg chg="del">
        <pc:chgData name="Kavya Abeysundara" userId="1f6050f3a44159ab" providerId="LiveId" clId="{7D020836-873D-48BC-BA0C-1FF7AA8C133F}" dt="2025-07-05T18:51:21.582" v="13" actId="2696"/>
        <pc:sldMkLst>
          <pc:docMk/>
          <pc:sldMk cId="3918939115" sldId="294"/>
        </pc:sldMkLst>
      </pc:sldChg>
      <pc:sldChg chg="modNotesTx">
        <pc:chgData name="Kavya Abeysundara" userId="1f6050f3a44159ab" providerId="LiveId" clId="{7D020836-873D-48BC-BA0C-1FF7AA8C133F}" dt="2025-07-05T18:52:31.752" v="104" actId="20577"/>
        <pc:sldMkLst>
          <pc:docMk/>
          <pc:sldMk cId="2373833945" sldId="301"/>
        </pc:sldMkLst>
      </pc:sldChg>
      <pc:sldChg chg="del">
        <pc:chgData name="Kavya Abeysundara" userId="1f6050f3a44159ab" providerId="LiveId" clId="{7D020836-873D-48BC-BA0C-1FF7AA8C133F}" dt="2025-07-05T18:50:41.452" v="1" actId="2696"/>
        <pc:sldMkLst>
          <pc:docMk/>
          <pc:sldMk cId="3461589072" sldId="303"/>
        </pc:sldMkLst>
      </pc:sldChg>
      <pc:sldChg chg="del">
        <pc:chgData name="Kavya Abeysundara" userId="1f6050f3a44159ab" providerId="LiveId" clId="{7D020836-873D-48BC-BA0C-1FF7AA8C133F}" dt="2025-07-05T18:50:43.710" v="2" actId="2696"/>
        <pc:sldMkLst>
          <pc:docMk/>
          <pc:sldMk cId="2767723928" sldId="305"/>
        </pc:sldMkLst>
      </pc:sldChg>
      <pc:sldChg chg="del">
        <pc:chgData name="Kavya Abeysundara" userId="1f6050f3a44159ab" providerId="LiveId" clId="{7D020836-873D-48BC-BA0C-1FF7AA8C133F}" dt="2025-07-05T18:50:46.168" v="3" actId="2696"/>
        <pc:sldMkLst>
          <pc:docMk/>
          <pc:sldMk cId="1136945088" sldId="306"/>
        </pc:sldMkLst>
      </pc:sldChg>
      <pc:sldChg chg="del">
        <pc:chgData name="Kavya Abeysundara" userId="1f6050f3a44159ab" providerId="LiveId" clId="{7D020836-873D-48BC-BA0C-1FF7AA8C133F}" dt="2025-07-05T18:51:15.011" v="11" actId="2696"/>
        <pc:sldMkLst>
          <pc:docMk/>
          <pc:sldMk cId="3167702961" sldId="308"/>
        </pc:sldMkLst>
      </pc:sldChg>
      <pc:sldChg chg="del">
        <pc:chgData name="Kavya Abeysundara" userId="1f6050f3a44159ab" providerId="LiveId" clId="{7D020836-873D-48BC-BA0C-1FF7AA8C133F}" dt="2025-07-05T18:51:17.786" v="12" actId="2696"/>
        <pc:sldMkLst>
          <pc:docMk/>
          <pc:sldMk cId="3902164328" sldId="309"/>
        </pc:sldMkLst>
      </pc:sldChg>
      <pc:sldChg chg="del">
        <pc:chgData name="Kavya Abeysundara" userId="1f6050f3a44159ab" providerId="LiveId" clId="{7D020836-873D-48BC-BA0C-1FF7AA8C133F}" dt="2025-07-05T18:50:50.317" v="4" actId="2696"/>
        <pc:sldMkLst>
          <pc:docMk/>
          <pc:sldMk cId="2480040589" sldId="310"/>
        </pc:sldMkLst>
      </pc:sldChg>
      <pc:sldChg chg="del">
        <pc:chgData name="Kavya Abeysundara" userId="1f6050f3a44159ab" providerId="LiveId" clId="{7D020836-873D-48BC-BA0C-1FF7AA8C133F}" dt="2025-07-05T18:50:54.017" v="5" actId="2696"/>
        <pc:sldMkLst>
          <pc:docMk/>
          <pc:sldMk cId="1741499872" sldId="311"/>
        </pc:sldMkLst>
      </pc:sldChg>
      <pc:sldChg chg="del">
        <pc:chgData name="Kavya Abeysundara" userId="1f6050f3a44159ab" providerId="LiveId" clId="{7D020836-873D-48BC-BA0C-1FF7AA8C133F}" dt="2025-07-05T18:51:12.015" v="10" actId="2696"/>
        <pc:sldMkLst>
          <pc:docMk/>
          <pc:sldMk cId="1052998086" sldId="313"/>
        </pc:sldMkLst>
      </pc:sldChg>
      <pc:sldChg chg="del">
        <pc:chgData name="Kavya Abeysundara" userId="1f6050f3a44159ab" providerId="LiveId" clId="{7D020836-873D-48BC-BA0C-1FF7AA8C133F}" dt="2025-07-05T18:51:09.077" v="9" actId="2696"/>
        <pc:sldMkLst>
          <pc:docMk/>
          <pc:sldMk cId="1764800261" sldId="318"/>
        </pc:sldMkLst>
      </pc:sldChg>
      <pc:sldChg chg="del">
        <pc:chgData name="Kavya Abeysundara" userId="1f6050f3a44159ab" providerId="LiveId" clId="{7D020836-873D-48BC-BA0C-1FF7AA8C133F}" dt="2025-07-05T18:51:03.950" v="7" actId="2696"/>
        <pc:sldMkLst>
          <pc:docMk/>
          <pc:sldMk cId="2934210611" sldId="319"/>
        </pc:sldMkLst>
      </pc:sldChg>
      <pc:sldChg chg="del">
        <pc:chgData name="Kavya Abeysundara" userId="1f6050f3a44159ab" providerId="LiveId" clId="{7D020836-873D-48BC-BA0C-1FF7AA8C133F}" dt="2025-07-05T18:51:06.211" v="8" actId="2696"/>
        <pc:sldMkLst>
          <pc:docMk/>
          <pc:sldMk cId="4084651103" sldId="327"/>
        </pc:sldMkLst>
      </pc:sldChg>
      <pc:sldChg chg="modSp mod">
        <pc:chgData name="Kavya Abeysundara" userId="1f6050f3a44159ab" providerId="LiveId" clId="{7D020836-873D-48BC-BA0C-1FF7AA8C133F}" dt="2025-07-05T18:51:42.570" v="14" actId="20577"/>
        <pc:sldMkLst>
          <pc:docMk/>
          <pc:sldMk cId="3001480701" sldId="328"/>
        </pc:sldMkLst>
        <pc:spChg chg="mod">
          <ac:chgData name="Kavya Abeysundara" userId="1f6050f3a44159ab" providerId="LiveId" clId="{7D020836-873D-48BC-BA0C-1FF7AA8C133F}" dt="2025-07-05T18:51:42.570" v="14" actId="20577"/>
          <ac:spMkLst>
            <pc:docMk/>
            <pc:sldMk cId="3001480701" sldId="328"/>
            <ac:spMk id="7" creationId="{4DDDC315-846A-9B10-9200-54B3635F840E}"/>
          </ac:spMkLst>
        </pc:spChg>
      </pc:sldChg>
      <pc:sldChg chg="addSp delSp modSp new mod modNotesTx">
        <pc:chgData name="Kavya Abeysundara" userId="1f6050f3a44159ab" providerId="LiveId" clId="{7D020836-873D-48BC-BA0C-1FF7AA8C133F}" dt="2025-07-07T14:29:46.391" v="994" actId="20577"/>
        <pc:sldMkLst>
          <pc:docMk/>
          <pc:sldMk cId="3708886678" sldId="330"/>
        </pc:sldMkLst>
        <pc:spChg chg="add mod">
          <ac:chgData name="Kavya Abeysundara" userId="1f6050f3a44159ab" providerId="LiveId" clId="{7D020836-873D-48BC-BA0C-1FF7AA8C133F}" dt="2025-07-05T18:52:51.407" v="108"/>
          <ac:spMkLst>
            <pc:docMk/>
            <pc:sldMk cId="3708886678" sldId="330"/>
            <ac:spMk id="4" creationId="{2A677813-27DD-6E8E-84DE-795081BAF48E}"/>
          </ac:spMkLst>
        </pc:spChg>
        <pc:spChg chg="add mod">
          <ac:chgData name="Kavya Abeysundara" userId="1f6050f3a44159ab" providerId="LiveId" clId="{7D020836-873D-48BC-BA0C-1FF7AA8C133F}" dt="2025-07-05T18:53:14.311" v="165" actId="20577"/>
          <ac:spMkLst>
            <pc:docMk/>
            <pc:sldMk cId="3708886678" sldId="330"/>
            <ac:spMk id="5" creationId="{C9C07A4A-2D8B-9169-CA78-2983DE87C6D0}"/>
          </ac:spMkLst>
        </pc:spChg>
        <pc:picChg chg="add mod">
          <ac:chgData name="Kavya Abeysundara" userId="1f6050f3a44159ab" providerId="LiveId" clId="{7D020836-873D-48BC-BA0C-1FF7AA8C133F}" dt="2025-07-05T18:54:06.770" v="168" actId="1076"/>
          <ac:picMkLst>
            <pc:docMk/>
            <pc:sldMk cId="3708886678" sldId="330"/>
            <ac:picMk id="7" creationId="{8DECAE4D-A72E-4A4D-AA93-9BCBB1AA4DD7}"/>
          </ac:picMkLst>
        </pc:picChg>
      </pc:sldChg>
      <pc:sldChg chg="addSp delSp modSp new mod modNotesTx">
        <pc:chgData name="Kavya Abeysundara" userId="1f6050f3a44159ab" providerId="LiveId" clId="{7D020836-873D-48BC-BA0C-1FF7AA8C133F}" dt="2025-07-05T19:18:02.069" v="958" actId="20577"/>
        <pc:sldMkLst>
          <pc:docMk/>
          <pc:sldMk cId="3056346448" sldId="331"/>
        </pc:sldMkLst>
        <pc:spChg chg="add mod">
          <ac:chgData name="Kavya Abeysundara" userId="1f6050f3a44159ab" providerId="LiveId" clId="{7D020836-873D-48BC-BA0C-1FF7AA8C133F}" dt="2025-07-05T19:03:45.315" v="809"/>
          <ac:spMkLst>
            <pc:docMk/>
            <pc:sldMk cId="3056346448" sldId="331"/>
            <ac:spMk id="5" creationId="{DEC2EBCD-EC3A-3762-28C2-4CD63990C349}"/>
          </ac:spMkLst>
        </pc:spChg>
        <pc:spChg chg="add mod">
          <ac:chgData name="Kavya Abeysundara" userId="1f6050f3a44159ab" providerId="LiveId" clId="{7D020836-873D-48BC-BA0C-1FF7AA8C133F}" dt="2025-07-05T19:18:02.069" v="958" actId="20577"/>
          <ac:spMkLst>
            <pc:docMk/>
            <pc:sldMk cId="3056346448" sldId="331"/>
            <ac:spMk id="6" creationId="{DB465907-8CF7-DF74-C4A7-280916ECFDBC}"/>
          </ac:spMkLst>
        </pc:spChg>
        <pc:graphicFrameChg chg="add mod modGraphic">
          <ac:chgData name="Kavya Abeysundara" userId="1f6050f3a44159ab" providerId="LiveId" clId="{7D020836-873D-48BC-BA0C-1FF7AA8C133F}" dt="2025-07-05T19:03:38.571" v="808" actId="14100"/>
          <ac:graphicFrameMkLst>
            <pc:docMk/>
            <pc:sldMk cId="3056346448" sldId="331"/>
            <ac:graphicFrameMk id="4" creationId="{B3D8E1FE-B1FA-7141-C865-CC824E8F78EF}"/>
          </ac:graphicFrameMkLst>
        </pc:graphicFrameChg>
      </pc:sldChg>
      <pc:sldChg chg="new del">
        <pc:chgData name="Kavya Abeysundara" userId="1f6050f3a44159ab" providerId="LiveId" clId="{7D020836-873D-48BC-BA0C-1FF7AA8C133F}" dt="2025-07-05T19:17:55.370" v="956" actId="2696"/>
        <pc:sldMkLst>
          <pc:docMk/>
          <pc:sldMk cId="3379474035" sldId="332"/>
        </pc:sldMkLst>
      </pc:sldChg>
    </pc:docChg>
  </pc:docChgLst>
</pc:chgInfo>
</file>

<file path=ppt/comments/modernComment_14A_DD111E96.xml><?xml version="1.0" encoding="utf-8"?>
<p188:cmLst xmlns:a="http://schemas.openxmlformats.org/drawingml/2006/main" xmlns:r="http://schemas.openxmlformats.org/officeDocument/2006/relationships" xmlns:p188="http://schemas.microsoft.com/office/powerpoint/2018/8/main">
  <p188:cm id="{6241261E-A001-42DE-96CB-A3141514C36D}" authorId="{78514878-EC33-30E9-8854-F7AFDACDDE32}" created="2025-07-07T14:31:28.374">
    <pc:sldMkLst xmlns:pc="http://schemas.microsoft.com/office/powerpoint/2013/main/command">
      <pc:docMk/>
      <pc:sldMk cId="3708886678" sldId="330"/>
    </pc:sldMkLst>
    <p188:txBody>
      <a:bodyPr/>
      <a:lstStyle/>
      <a:p>
        <a:r>
          <a:rPr lang="en-GB"/>
          <a:t>No audio</a:t>
        </a:r>
      </a:p>
    </p188:txBody>
  </p188:cm>
</p188:cmLst>
</file>

<file path=ppt/comments/modernComment_14B_B62C2550.xml><?xml version="1.0" encoding="utf-8"?>
<p188:cmLst xmlns:a="http://schemas.openxmlformats.org/drawingml/2006/main" xmlns:r="http://schemas.openxmlformats.org/officeDocument/2006/relationships" xmlns:p188="http://schemas.microsoft.com/office/powerpoint/2018/8/main">
  <p188:cm id="{2DE13BA7-727D-420D-99B5-27DAF3094AE7}" authorId="{78514878-EC33-30E9-8854-F7AFDACDDE32}" created="2025-07-07T14:31:34.956">
    <pc:sldMkLst xmlns:pc="http://schemas.microsoft.com/office/powerpoint/2013/main/command">
      <pc:docMk/>
      <pc:sldMk cId="3056346448" sldId="331"/>
    </pc:sldMkLst>
    <p188:txBody>
      <a:bodyPr/>
      <a:lstStyle/>
      <a:p>
        <a:r>
          <a:rPr lang="en-GB"/>
          <a:t>No audio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8519EE0-3A55-A473-9FBB-47A006ABDBF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5C0F051-8933-4B68-6982-58F319C44C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994159-8EBD-A654-98B2-04D8FDC80D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mentioned in the previous slide, different emissions are represented in different parts of the Reference Energy System.</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Fuel-dependent emissions, such as carbon dioxide, can be accounted for by primary energy supply technologies, such as the coal extraction and imports technologies. Therefore, we do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need to add a carbon dioxide emissions factor to coal power plant technologies, as their emissions are already represented in the coal primary fuel technologies.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technology-dependent emissions are accounted for by the emitting (i.e. fuel-burning) technologies. For example, to represent nitrous oxides emissions from power plants, we assign emissions factors to each power plant technology that produces nitrous oxides.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discuss emissions factors and the parameters used to represent emissions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more detail next.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4B176F54-943B-5301-5E75-4AC9D655DF8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97971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4DB128E-6879-E90E-511F-870DC9987A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2A8F6AD-E874-612D-4EBB-D34942B3B5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7114C07-4655-BA41-E0A2-91299978A0B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all emissions are accounted for using the same parameter: the Emission Activity Ratio. This parameter defines the rate of emission of a pollutant by a technology in units million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 petajoule or gigawatt hour of energy. The Emission Activity Ratio is defined for each combination of technology and pollutant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 example, the Emission Activity Ratio for carbon dioxide (the pollutant) for the coal extraction technology (the technology) would be equal to the amount of carbon dioxide released (in million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from burning 1 petajoule of coal.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technology-dependent emissions, instead of requiring one emission ratio per fuel and pollutant, we ideally need emissions data for each technology which emits the pollutant.  If this data is not available, we can estimate the emission activity ratio by dividing the average fuel emission factor by the technology efficiency. We will go through examples using these parameters in hands-on exercises.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39E7F9C5-D8D5-563D-C327-4413AB6E03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58344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DFC4E64-F887-D115-35F8-5AAC4E0AB78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8DC1E-3EED-DD17-FEB8-111671F48B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64C7008-7A12-1FF4-797E-12CA8DC6FB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shows some emissions factors for different fossil fuels and pollutants. These are the kind of data that we would use to define the Emission Activity Ratio 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OSeMOSYS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this case, we would use the emissions factors to define the Emission Activity Ratio for the technologies that produce the fuels listed, such as the coal extraction technology or coal imports technology. Looking at the data themselves, we can see that coal has the highest carbon dioxide emissions factor of the fuels listed, with oil products having slightly lower values and natural gas having the lowest. This is one of the reasons why coal power plants are often considered the most controversial in light of climate change goals, since coal has a very high carbon content.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EC9474-8FBF-27C5-388E-9350D5FFC9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24862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To assign emissions to a particular technology you would have to assign the relevant emissions to the ‘Emissions Activity Ratio’ column on the far right of the technologies tab in the ‘Model Configuration’ page of </a:t>
            </a:r>
            <a:r>
              <a:rPr lang="en-GB" dirty="0" err="1"/>
              <a:t>OSeMOSYS</a:t>
            </a:r>
            <a:r>
              <a:rPr lang="en-GB" dirty="0"/>
              <a:t> MUIO.</a:t>
            </a:r>
            <a:br>
              <a:rPr lang="en-GB" dirty="0"/>
            </a:br>
            <a:br>
              <a:rPr lang="en-GB" dirty="0"/>
            </a:br>
            <a:r>
              <a:rPr lang="en-GB" dirty="0"/>
              <a:t>Then you will you will be able to enter emissions activity ratio data for all years in the modelling horizon for that technology in the interface.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401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Constraining emissions is a key feature in </a:t>
            </a:r>
            <a:r>
              <a:rPr lang="en-GB" b="1" dirty="0" err="1"/>
              <a:t>OSeMOSYS</a:t>
            </a:r>
            <a:r>
              <a:rPr lang="en-GB" dirty="0"/>
              <a:t> that allows users to model the environmental impact of different energy system pathways. As countries adopt climate targets, such as net-zero commitments or emissions reduction pledges under the Paris Agreement, it becomes essential to incorporate </a:t>
            </a:r>
            <a:r>
              <a:rPr lang="en-GB" b="1" dirty="0"/>
              <a:t>emission limits and penalties</a:t>
            </a:r>
            <a:r>
              <a:rPr lang="en-GB" dirty="0"/>
              <a:t> into energy system planning models.</a:t>
            </a:r>
          </a:p>
          <a:p>
            <a:r>
              <a:rPr lang="en-GB" dirty="0"/>
              <a:t>     </a:t>
            </a:r>
          </a:p>
          <a:p>
            <a:r>
              <a:rPr lang="en-GB" dirty="0"/>
              <a:t>      </a:t>
            </a:r>
            <a:r>
              <a:rPr lang="en-GB" dirty="0" err="1"/>
              <a:t>OSeMOSYS</a:t>
            </a:r>
            <a:r>
              <a:rPr lang="en-GB" dirty="0"/>
              <a:t> offers flexible tools to represent these constraints, helping users explore how different policy options—like carbon taxes or emission caps—can shape investment decisions and system operation.</a:t>
            </a:r>
          </a:p>
          <a:p>
            <a:r>
              <a:rPr lang="en-GB" dirty="0"/>
              <a:t> </a:t>
            </a:r>
          </a:p>
          <a:p>
            <a:pPr rtl="0"/>
            <a:r>
              <a:rPr lang="en-GB" dirty="0"/>
              <a:t>      </a:t>
            </a:r>
            <a:r>
              <a:rPr lang="en-GB" sz="1200" b="0" i="0" u="none" strike="noStrike" cap="none" dirty="0">
                <a:solidFill>
                  <a:schemeClr val="dk1"/>
                </a:solidFill>
                <a:effectLst/>
                <a:latin typeface="Calibri"/>
                <a:ea typeface="Calibri"/>
                <a:cs typeface="Calibri"/>
                <a:sym typeface="Calibri"/>
              </a:rPr>
              <a:t>The </a:t>
            </a:r>
            <a:r>
              <a:rPr lang="en-GB" sz="1200" b="0" i="1" u="none" strike="noStrike" cap="none" dirty="0" err="1">
                <a:solidFill>
                  <a:schemeClr val="dk1"/>
                </a:solidFill>
                <a:effectLst/>
                <a:latin typeface="Calibri"/>
                <a:ea typeface="Calibri"/>
                <a:cs typeface="Calibri"/>
                <a:sym typeface="Calibri"/>
              </a:rPr>
              <a:t>AnnualEmissionLimit</a:t>
            </a:r>
            <a:r>
              <a:rPr lang="en-GB" sz="1200" b="0" i="0" u="none" strike="noStrike" cap="none" dirty="0">
                <a:solidFill>
                  <a:schemeClr val="dk1"/>
                </a:solidFill>
                <a:effectLst/>
                <a:latin typeface="Calibri"/>
                <a:ea typeface="Calibri"/>
                <a:cs typeface="Calibri"/>
                <a:sym typeface="Calibri"/>
              </a:rPr>
              <a:t> parameter is used to set an upper limit on emissions in a particular year. It will set a total maximum allowable cap on emissions that cannot be exceeded. This parameter can for instance be used to model carbon mitigation scenarios. GHG mitigation goals are often specified as a target in a specific year (e.g. 30% reductions by 2030) and this parameter can be used to represent this. </a:t>
            </a: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a:t>
            </a:r>
          </a:p>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AnnualEmissionLimit</a:t>
            </a:r>
            <a:r>
              <a:rPr lang="en-GB" sz="1200" b="0" i="0" u="none" strike="noStrike" cap="none" dirty="0">
                <a:solidFill>
                  <a:schemeClr val="dk1"/>
                </a:solidFill>
                <a:effectLst/>
                <a:latin typeface="Calibri"/>
                <a:ea typeface="Calibri"/>
                <a:cs typeface="Calibri"/>
                <a:sym typeface="Calibri"/>
              </a:rPr>
              <a:t> parameter is defined for each emission and can be changed from year to year. It is specified in the applicable units of that emission.  </a:t>
            </a:r>
            <a:endParaRPr lang="en-GB" b="0" dirty="0">
              <a:effectLst/>
            </a:endParaRPr>
          </a:p>
          <a:p>
            <a:pPr rtl="0"/>
            <a:br>
              <a:rPr lang="en-GB" dirty="0"/>
            </a:br>
            <a:r>
              <a:rPr lang="en-GB" sz="1200" b="0" i="0" u="none" strike="noStrike" cap="none" dirty="0">
                <a:solidFill>
                  <a:schemeClr val="dk1"/>
                </a:solidFill>
                <a:effectLst/>
                <a:latin typeface="Calibri"/>
                <a:ea typeface="Calibri"/>
                <a:cs typeface="Calibri"/>
                <a:sym typeface="Calibri"/>
              </a:rPr>
              <a:t>The </a:t>
            </a:r>
            <a:r>
              <a:rPr lang="en-GB" sz="1200" b="0" i="1" u="none" strike="noStrike" cap="none" dirty="0">
                <a:solidFill>
                  <a:schemeClr val="dk1"/>
                </a:solidFill>
                <a:effectLst/>
                <a:latin typeface="Calibri"/>
                <a:ea typeface="Calibri"/>
                <a:cs typeface="Calibri"/>
                <a:sym typeface="Calibri"/>
              </a:rPr>
              <a:t>emissions penalty</a:t>
            </a:r>
            <a:r>
              <a:rPr lang="en-GB" sz="1200" b="0" i="0" u="none" strike="noStrike" cap="none" dirty="0">
                <a:solidFill>
                  <a:schemeClr val="dk1"/>
                </a:solidFill>
                <a:effectLst/>
                <a:latin typeface="Calibri"/>
                <a:ea typeface="Calibri"/>
                <a:cs typeface="Calibri"/>
                <a:sym typeface="Calibri"/>
              </a:rPr>
              <a:t> parameter is used to assign a cost to the release of an emission. It can represent an actual charge such as a tax or penalty, or an external cost that is not formally monetized. A negative value can be used to represent a credit or subsidy. </a:t>
            </a:r>
            <a:endParaRPr lang="en-GB" b="0" dirty="0">
              <a:effectLst/>
            </a:endParaRPr>
          </a:p>
          <a:p>
            <a:r>
              <a:rPr lang="en-GB" sz="1200" b="0" i="0" u="none" strike="noStrike" cap="none" dirty="0">
                <a:solidFill>
                  <a:schemeClr val="dk1"/>
                </a:solidFill>
                <a:effectLst/>
                <a:latin typeface="Calibri"/>
                <a:ea typeface="Calibri"/>
                <a:cs typeface="Calibri"/>
                <a:sym typeface="Calibri"/>
              </a:rPr>
              <a:t>      </a:t>
            </a:r>
          </a:p>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AnnualEmissionLimit</a:t>
            </a:r>
            <a:r>
              <a:rPr lang="en-GB" sz="1200" b="0" i="0" u="none" strike="noStrike" cap="none" dirty="0">
                <a:solidFill>
                  <a:schemeClr val="dk1"/>
                </a:solidFill>
                <a:effectLst/>
                <a:latin typeface="Calibri"/>
                <a:ea typeface="Calibri"/>
                <a:cs typeface="Calibri"/>
                <a:sym typeface="Calibri"/>
              </a:rPr>
              <a:t> parameter is defined for each emission and can be changed from year to year. It is specified in currency units per unit of emission (e.g. $/Million tonnes).  </a:t>
            </a:r>
            <a:br>
              <a:rPr lang="en-GB" sz="1200" b="0" i="0" u="none" strike="noStrike" cap="none" dirty="0">
                <a:solidFill>
                  <a:schemeClr val="dk1"/>
                </a:solidFill>
                <a:effectLst/>
                <a:latin typeface="Calibri"/>
                <a:ea typeface="Calibri"/>
                <a:cs typeface="Calibri"/>
                <a:sym typeface="Calibri"/>
              </a:rPr>
            </a:b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The parameter </a:t>
            </a:r>
            <a:r>
              <a:rPr lang="en-GB" sz="1200" b="0" i="1" u="none" strike="noStrike" cap="none" dirty="0" err="1">
                <a:solidFill>
                  <a:schemeClr val="dk1"/>
                </a:solidFill>
                <a:effectLst/>
                <a:latin typeface="Calibri"/>
                <a:ea typeface="Calibri"/>
                <a:cs typeface="Calibri"/>
                <a:sym typeface="Calibri"/>
              </a:rPr>
              <a:t>ModelPeriodEmissionLimit</a:t>
            </a:r>
            <a:r>
              <a:rPr lang="en-GB" sz="1200" b="0" i="0" u="none" strike="noStrike" cap="none" dirty="0">
                <a:solidFill>
                  <a:schemeClr val="dk1"/>
                </a:solidFill>
                <a:effectLst/>
                <a:latin typeface="Calibri"/>
                <a:ea typeface="Calibri"/>
                <a:cs typeface="Calibri"/>
                <a:sym typeface="Calibri"/>
              </a:rPr>
              <a:t> is used to set a cumulative limit on emissions over the entire model horizon (i.e. all years).  </a:t>
            </a: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The parameter can for instance be used to model carbon mitigation scenarios. Since climate change impacts are ultimately determined by total cumulative greenhouse gas emission (GHG), reducing total emissions over time is more important than reaching an emission target for a given year. This parameter therefore lets users directly limit GHG impacts on climate, while allowing for the emission reduction pathway to be optimized. </a:t>
            </a:r>
          </a:p>
          <a:p>
            <a:pPr rtl="0"/>
            <a:endParaRPr lang="en-GB" b="0" dirty="0">
              <a:effectLst/>
            </a:endParaRPr>
          </a:p>
          <a:p>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ModelPeriodEmissionLimit</a:t>
            </a:r>
            <a:r>
              <a:rPr lang="en-GB" sz="1200" b="0" i="0" u="none" strike="noStrike" cap="none" dirty="0">
                <a:solidFill>
                  <a:schemeClr val="dk1"/>
                </a:solidFill>
                <a:effectLst/>
                <a:latin typeface="Calibri"/>
                <a:ea typeface="Calibri"/>
                <a:cs typeface="Calibri"/>
                <a:sym typeface="Calibri"/>
              </a:rPr>
              <a:t> parameter is time-independent and defined for each emission. It is specified in the applicable units of that emission.</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672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Climate change is most often thought of as the rise in global temperatures since the 20th century, shown on this figure. This global warming has multiple impacts that are also elements of climate change, including sea level rise, ice mass loss, ocean acidification, changes in animal and plant life, and extreme weather conditions. Whilst there has historically been natural climate variability, the changes since the 20th century cannot be explained by this alone and are attributed directly or indirectly to human activities which have altered the composition of the atmosphere, in addition to the natural climate variability. These human activities are known as anthropogenic causes of climate change, which we will discuss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64EE89-B959-80E4-E4CD-6219327E0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B27D3-F140-54FD-773A-42FC50E096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A7C7FB6-5D8A-9ADC-6E70-A479A1DE5C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Human activities are thought to cause climate change through the greenhouse effect. This is where heat naturally radiating from the earth is trapped in the atmosphere due to the presence of greenhouse gases (GHGs). GHGs occur naturally. However, human activities have significantly increased their concentration in the atmosphere, hence amplifying the greenhouse effect and causing global warming. GHGs include carbon dioxide (CO2), methane (CH4), and nitrous oxides (NOx).  The concentrations of all these gases have increased significantly since the pre-industrial era.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capacity of a GHG or other agent to contribute to climate change is measured using the concept of radiative forcing. A positive radiative forcing indicates that the gas or agent increases global warming, with higher values signifying a greater effect. From this graph, we can see that all the GHGs mentioned above contribute to climate change. However, carbon dioxide is the focus of most analyses, because it has a large radiative forcing and it is the most emitted GHG by volume.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we will look at which human activities emit GHGs.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BA4B5A8-3049-DA65-AD55-539087EF34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13168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DDD366-D461-52F7-E151-E96646ABF50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ADEFC78-E9B2-199B-F257-23093F600E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9D2A1C-9EC0-BD3E-FE84-793367D178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introduces the links between human activities, global warming, and climate change effects. Several human activities, across multiple sectors, are responsible for emitting greenhouse gases. Most of these activities relate to the burning of fossil fuels, including electricity, heat production, cooking, and transportation. The retrieval, processing, and distribution of fossil fuels before they are used are also responsible for emitting greenhouse gases. Other activities creating significant levels of greenhouse gas emissions include industrial processes and agriculture, forestry, and land-use change.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8A728AF-992E-103C-C7DF-49578F1FC44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87430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2FB12A8-6FBC-4D3C-C0B9-1C241CFD55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F4AD4B-3983-8023-CB4F-A1140F4BC0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CCB519-F4B8-D87F-4671-84509DD0EB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chart shows that some countries emit more carbon dioxide than others. Emissions from China, the United States, and the European Union alone far outweigh those from all other countries combined. Developed countries are responsible for the majority of historical emissions, and it follows that they bear a large part of the responsibility for mitigating climate change. However, although many developing countries are taking steps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decarbonise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their economies, the pace of progress is insufficient to avoid dangerous levels of global warming. Furthermore, climate change is a global issue with global impacts, and there are opportunities for all countries to play a part in its mitigation. It is often thought that developing countries must choose between economic development and protecting the environment, but there is the opportunity to avoid mistakes made by developed countries and instead pursue sustainable, low-carbon economic growth. Renewable energy technologies are rapidly declining in cost, so developing countries could support growth with affordable low-carbon energy systems. Importantly, small shares of fossil generation could play a role in developing countries to stabilize the system and allow incorporation of variable renewables, especially since developing countries have historically had low emissions. This can be pictured as an intermediate step, where small shares of fossil fuels are used to support the system whilst shares of renewables are increased, after which the system would ideally become 100% renewable to meet climate change goals.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helpful in assessing the cost and emissions implications of such scenarios to support policymaking.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0E3F68F-4664-9E3B-10FF-5B1406016B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35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D66153-332C-E6CB-B7F0-32ABC2BB16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E6C6B3-4D99-E7B5-B836-FC88447288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D834ED8-5E9A-1A81-0D21-1EF72D52C9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Climate change and sea level rise impact all human, animal, and plant life. Many of these effects are already measurable and will continue to worsen. They include: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uninhabitable areas, causing displacement of communities and mass migration;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reduced biodiversity, increased species extinctions rates, and changes in life ecosystems;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poorer human health, for example due to rising temperatures in cities or reduced agricultural yields that threaten food supplies;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higher frequency of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extreme weather events such as floods and hurricanes, threatening lives and infrastructure;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Via these impacts, climate change will have enormous economic consequences, especially in the global south. For example, this graph shows that GDP in Africa, Asia, and South America is forecast to be up to 4% lower under a scenario with 2 degrees of warming relative to a scenario with no additional warming.</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negative effects of climate change are grounds for rapid and extensive action on climate change, with the transformation of global energy systems being a key step due to the emissions they currently produce.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000CCAD-2895-91AE-0DCC-9EC0A358AA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06443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an effort to mitigate climate change and prevent the severe impacts mentioned previously, representatives from 195 nations at the 'COP' 21 in Paris agreed to a long-term goal of limiting the global average temperature rise to well below 2 degrees Celsius relative to pre-industrial levels. Achieving this goal will require a global transition to a low-carbon economy. The energy sector will play a crucial role, since it is responsible for a large share of total historical anthropogenic GHG emissions. In addition, it is important to reduce emissions of other pollutants such as nitrous oxides, which also have public health and environmental impacts.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Energy system modelling using tools like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support the transformation of energy systems by providing insights into the implications of different scenarios. In order to use modelling to support policymaking in line with climate change goals, it is crucial that we can represent emissions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448C95-8F76-239B-250C-E812AE64F3E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B39EB1E-A915-EB87-A6CF-6A9680DB5B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102518E-30BA-4D5F-E2F0-0861B1D7CF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energy system models, emissions are represented either in fuels or in technologies. Carbon dioxide emissions are usually modelled in fuels, because emissions can be estimated fairly accurately based on the total amount of fuels combusted and the average carbon content of those fuels. In contrast, some pollutants such as nitrous oxides, are commonly represented in technologies. This is because these emissions depend on the combustion technology and its operating conditions.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44A29F-B0DE-5AA2-CA42-BB7823CAC4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210325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5721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16270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hyperlink" Target="https://www.ipcc-nggip.iges.or.jp/EFDB/find_ef.php"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4A_DD111E96.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4B_B62C2550.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doi.org/10.5281/zenodo.4585676"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ipcc-nggip.iges.or.jp/EFDB/find_ef.ph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87410053"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hyperlink" Target="http://doi.org/10.5281/zenodo.4585597"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81034563"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hyperlink" Target="http://doi.org/10.5281/zenodo.4585597"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doi.org/10.5281/zenodo.4585597" TargetMode="External"/><Relationship Id="rId3" Type="http://schemas.openxmlformats.org/officeDocument/2006/relationships/slideLayout" Target="../slideLayouts/slideLayout3.xml"/><Relationship Id="rId7" Type="http://schemas.openxmlformats.org/officeDocument/2006/relationships/hyperlink" Target="https://creativecommons.org/licenses/by-sa/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ommons.wikimedia.org/w/index.php?curid=85514945" TargetMode="External"/><Relationship Id="rId5"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sa/4.0/"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ndex.php?curid=80085343" TargetMode="Externa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econimpact2c"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hyperlink" Target="http://doi.org/10.5281/zenodo.458559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97"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co-emissions-by-sector"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1BC4391B-75E9-2E32-F50D-91770161F256}"/>
              </a:ext>
            </a:extLst>
          </p:cNvPr>
          <p:cNvSpPr txBox="1"/>
          <p:nvPr/>
        </p:nvSpPr>
        <p:spPr>
          <a:xfrm>
            <a:off x="299777" y="229883"/>
            <a:ext cx="3093912" cy="523220"/>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4DDDC315-846A-9B10-9200-54B3635F840E}"/>
              </a:ext>
            </a:extLst>
          </p:cNvPr>
          <p:cNvSpPr txBox="1"/>
          <p:nvPr/>
        </p:nvSpPr>
        <p:spPr>
          <a:xfrm>
            <a:off x="271736" y="2107319"/>
            <a:ext cx="7587564" cy="1446550"/>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10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EMISSIONS</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0014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805DF-312A-0E68-B2BD-BA359F5908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756CC8D-EC17-35F7-0924-3D52342BABC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F43C04C7-F13E-CF1E-63BD-B5C358927D7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10.2.2 Introduction to Emissions Representation in Energy System Models  </a:t>
            </a:r>
          </a:p>
        </p:txBody>
      </p:sp>
      <p:sp>
        <p:nvSpPr>
          <p:cNvPr id="4" name="Title 10">
            <a:extLst>
              <a:ext uri="{FF2B5EF4-FFF2-40B4-BE49-F238E27FC236}">
                <a16:creationId xmlns:a16="http://schemas.microsoft.com/office/drawing/2014/main" id="{C95D59D2-1130-D6E3-00C8-B45FBD82FC21}"/>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5" name="Rectangle 4">
            <a:extLst>
              <a:ext uri="{FF2B5EF4-FFF2-40B4-BE49-F238E27FC236}">
                <a16:creationId xmlns:a16="http://schemas.microsoft.com/office/drawing/2014/main" id="{ACE44332-4EF3-5CA9-8D76-2ADF53739E59}"/>
              </a:ext>
            </a:extLst>
          </p:cNvPr>
          <p:cNvSpPr/>
          <p:nvPr/>
        </p:nvSpPr>
        <p:spPr>
          <a:xfrm>
            <a:off x="715856" y="1557499"/>
            <a:ext cx="10285520" cy="4708981"/>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Fuel-Dependent Emissions:</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Emissions that can be estimated fairly accurately based on the total amount of fuels combusted and the averaged carbon content of the fuels </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E.g., Carbon Dioxide</a:t>
            </a:r>
          </a:p>
          <a:p>
            <a:pPr marL="342900" indent="-342900">
              <a:spcAft>
                <a:spcPts val="1200"/>
              </a:spcAft>
              <a:buFont typeface="Arial"/>
              <a:buChar char="•"/>
            </a:pPr>
            <a:endParaRPr lang="en-ZA"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ZA" sz="2400" b="1" dirty="0">
                <a:solidFill>
                  <a:srgbClr val="000000"/>
                </a:solidFill>
                <a:latin typeface="Open Sans"/>
                <a:ea typeface="Open Sans" panose="020B0606030504020204" pitchFamily="34" charset="0"/>
                <a:cs typeface="Open Sans" panose="020B0606030504020204" pitchFamily="34" charset="0"/>
              </a:rPr>
              <a:t>Technology-Dependent Emissions</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Emissions depend significantly on the combustion technology and operating conditions used, such as the specific type of power plant</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E.g., Nitrous Oxides </a:t>
            </a:r>
          </a:p>
        </p:txBody>
      </p:sp>
      <p:pic>
        <p:nvPicPr>
          <p:cNvPr id="6" name="synthesize (21)">
            <a:hlinkClick r:id="" action="ppaction://media"/>
            <a:extLst>
              <a:ext uri="{FF2B5EF4-FFF2-40B4-BE49-F238E27FC236}">
                <a16:creationId xmlns:a16="http://schemas.microsoft.com/office/drawing/2014/main" id="{CB87775D-0292-D1CC-B51B-CB989438A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2743" y="111266"/>
            <a:ext cx="884979" cy="884979"/>
          </a:xfrm>
          <a:prstGeom prst="rect">
            <a:avLst/>
          </a:prstGeom>
        </p:spPr>
      </p:pic>
    </p:spTree>
    <p:extLst>
      <p:ext uri="{BB962C8B-B14F-4D97-AF65-F5344CB8AC3E}">
        <p14:creationId xmlns:p14="http://schemas.microsoft.com/office/powerpoint/2010/main" val="23215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72327E7-542B-4B5A-57F8-35B0BDEED2F3}"/>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B760BC38-7080-0D53-0E75-231E7EFE247D}"/>
              </a:ext>
            </a:extLst>
          </p:cNvPr>
          <p:cNvPicPr>
            <a:picLocks noChangeAspect="1"/>
          </p:cNvPicPr>
          <p:nvPr/>
        </p:nvPicPr>
        <p:blipFill>
          <a:blip r:embed="rId5"/>
          <a:stretch>
            <a:fillRect/>
          </a:stretch>
        </p:blipFill>
        <p:spPr>
          <a:xfrm>
            <a:off x="544678" y="1305560"/>
            <a:ext cx="10767177" cy="5246052"/>
          </a:xfrm>
          <a:prstGeom prst="rect">
            <a:avLst/>
          </a:prstGeom>
        </p:spPr>
      </p:pic>
      <p:sp>
        <p:nvSpPr>
          <p:cNvPr id="3" name="Slide Number Placeholder 1">
            <a:extLst>
              <a:ext uri="{FF2B5EF4-FFF2-40B4-BE49-F238E27FC236}">
                <a16:creationId xmlns:a16="http://schemas.microsoft.com/office/drawing/2014/main" id="{D8192DFF-C0C7-BC89-6219-3CF367BA0E7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58C75934-E05B-766E-97FC-825D96DEDB86}"/>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10.2.3 Representing Emissions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149481A-0C91-EA1C-1A3B-9FDA088F162C}"/>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8" name="Rectangle: Rounded Corners 7">
            <a:extLst>
              <a:ext uri="{FF2B5EF4-FFF2-40B4-BE49-F238E27FC236}">
                <a16:creationId xmlns:a16="http://schemas.microsoft.com/office/drawing/2014/main" id="{56FC6965-7652-60D8-DF12-FDAF2D9A3BF8}"/>
              </a:ext>
            </a:extLst>
          </p:cNvPr>
          <p:cNvSpPr/>
          <p:nvPr/>
        </p:nvSpPr>
        <p:spPr>
          <a:xfrm>
            <a:off x="428625" y="2014537"/>
            <a:ext cx="1014413" cy="24003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Rounded Corners 8">
            <a:extLst>
              <a:ext uri="{FF2B5EF4-FFF2-40B4-BE49-F238E27FC236}">
                <a16:creationId xmlns:a16="http://schemas.microsoft.com/office/drawing/2014/main" id="{60300EF0-C339-3EDE-939A-2EC43BF368E9}"/>
              </a:ext>
            </a:extLst>
          </p:cNvPr>
          <p:cNvSpPr/>
          <p:nvPr/>
        </p:nvSpPr>
        <p:spPr>
          <a:xfrm>
            <a:off x="3824289" y="2166937"/>
            <a:ext cx="1014413" cy="22479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Box 9">
            <a:extLst>
              <a:ext uri="{FF2B5EF4-FFF2-40B4-BE49-F238E27FC236}">
                <a16:creationId xmlns:a16="http://schemas.microsoft.com/office/drawing/2014/main" id="{61D78648-E33E-1D17-1B4D-83459EA0BF95}"/>
              </a:ext>
            </a:extLst>
          </p:cNvPr>
          <p:cNvSpPr txBox="1"/>
          <p:nvPr/>
        </p:nvSpPr>
        <p:spPr>
          <a:xfrm>
            <a:off x="-114298" y="1399643"/>
            <a:ext cx="2071687" cy="507831"/>
          </a:xfrm>
          <a:prstGeom prst="rect">
            <a:avLst/>
          </a:prstGeom>
          <a:noFill/>
        </p:spPr>
        <p:txBody>
          <a:bodyPr wrap="square" rtlCol="0">
            <a:spAutoFit/>
          </a:bodyPr>
          <a:lstStyle/>
          <a:p>
            <a:pPr algn="ctr"/>
            <a:r>
              <a:rPr lang="es-CO" sz="900" b="1" dirty="0">
                <a:solidFill>
                  <a:srgbClr val="C00000"/>
                </a:solidFill>
              </a:rPr>
              <a:t>Fuel-</a:t>
            </a:r>
            <a:r>
              <a:rPr lang="es-CO" sz="900" b="1" dirty="0" err="1">
                <a:solidFill>
                  <a:srgbClr val="C00000"/>
                </a:solidFill>
              </a:rPr>
              <a:t>dependent</a:t>
            </a:r>
            <a:r>
              <a:rPr lang="es-CO" sz="900" b="1" dirty="0">
                <a:solidFill>
                  <a:srgbClr val="C00000"/>
                </a:solidFill>
              </a:rPr>
              <a:t> </a:t>
            </a:r>
            <a:r>
              <a:rPr lang="es-CO" sz="900" b="1" dirty="0" err="1">
                <a:solidFill>
                  <a:srgbClr val="C00000"/>
                </a:solidFill>
              </a:rPr>
              <a:t>emissions</a:t>
            </a:r>
            <a:r>
              <a:rPr lang="es-CO" sz="900" b="1" dirty="0">
                <a:solidFill>
                  <a:srgbClr val="C00000"/>
                </a:solidFill>
              </a:rPr>
              <a:t> are </a:t>
            </a:r>
            <a:r>
              <a:rPr lang="es-CO" sz="900" b="1" dirty="0" err="1">
                <a:solidFill>
                  <a:srgbClr val="C00000"/>
                </a:solidFill>
              </a:rPr>
              <a:t>accounted</a:t>
            </a:r>
            <a:r>
              <a:rPr lang="es-CO" sz="900" b="1" dirty="0">
                <a:solidFill>
                  <a:srgbClr val="C00000"/>
                </a:solidFill>
              </a:rPr>
              <a:t> </a:t>
            </a:r>
            <a:r>
              <a:rPr lang="es-CO" sz="900" b="1" dirty="0" err="1">
                <a:solidFill>
                  <a:srgbClr val="C00000"/>
                </a:solidFill>
              </a:rPr>
              <a:t>for</a:t>
            </a:r>
            <a:r>
              <a:rPr lang="es-CO" sz="900" b="1" dirty="0">
                <a:solidFill>
                  <a:srgbClr val="C00000"/>
                </a:solidFill>
              </a:rPr>
              <a:t> in </a:t>
            </a:r>
            <a:r>
              <a:rPr lang="es-CO" sz="900" b="1" dirty="0" err="1">
                <a:solidFill>
                  <a:srgbClr val="C00000"/>
                </a:solidFill>
              </a:rPr>
              <a:t>primary</a:t>
            </a:r>
            <a:r>
              <a:rPr lang="es-CO" sz="900" b="1" dirty="0">
                <a:solidFill>
                  <a:srgbClr val="C00000"/>
                </a:solidFill>
              </a:rPr>
              <a:t> </a:t>
            </a:r>
            <a:r>
              <a:rPr lang="es-CO" sz="900" b="1" dirty="0" err="1">
                <a:solidFill>
                  <a:srgbClr val="C00000"/>
                </a:solidFill>
              </a:rPr>
              <a:t>energy</a:t>
            </a:r>
            <a:r>
              <a:rPr lang="es-CO" sz="900" b="1" dirty="0">
                <a:solidFill>
                  <a:srgbClr val="C00000"/>
                </a:solidFill>
              </a:rPr>
              <a:t> </a:t>
            </a:r>
            <a:r>
              <a:rPr lang="es-CO" sz="900" b="1" dirty="0" err="1">
                <a:solidFill>
                  <a:srgbClr val="C00000"/>
                </a:solidFill>
              </a:rPr>
              <a:t>supply</a:t>
            </a:r>
            <a:r>
              <a:rPr lang="es-CO" sz="900" b="1" dirty="0">
                <a:solidFill>
                  <a:srgbClr val="C00000"/>
                </a:solidFill>
              </a:rPr>
              <a:t> </a:t>
            </a:r>
            <a:r>
              <a:rPr lang="es-CO" sz="900" b="1" dirty="0" err="1">
                <a:solidFill>
                  <a:srgbClr val="C00000"/>
                </a:solidFill>
              </a:rPr>
              <a:t>technologies</a:t>
            </a:r>
            <a:endParaRPr lang="es-CO" sz="900" b="1" dirty="0">
              <a:solidFill>
                <a:srgbClr val="C00000"/>
              </a:solidFill>
            </a:endParaRPr>
          </a:p>
        </p:txBody>
      </p:sp>
      <p:sp>
        <p:nvSpPr>
          <p:cNvPr id="11" name="TextBox 10">
            <a:extLst>
              <a:ext uri="{FF2B5EF4-FFF2-40B4-BE49-F238E27FC236}">
                <a16:creationId xmlns:a16="http://schemas.microsoft.com/office/drawing/2014/main" id="{EF804A88-812E-4B9D-3B75-A1B7E9847989}"/>
              </a:ext>
            </a:extLst>
          </p:cNvPr>
          <p:cNvSpPr txBox="1"/>
          <p:nvPr/>
        </p:nvSpPr>
        <p:spPr>
          <a:xfrm>
            <a:off x="3212764" y="1599665"/>
            <a:ext cx="2071687" cy="507831"/>
          </a:xfrm>
          <a:prstGeom prst="rect">
            <a:avLst/>
          </a:prstGeom>
          <a:noFill/>
        </p:spPr>
        <p:txBody>
          <a:bodyPr wrap="square" rtlCol="0">
            <a:spAutoFit/>
          </a:bodyPr>
          <a:lstStyle/>
          <a:p>
            <a:pPr algn="ctr"/>
            <a:r>
              <a:rPr lang="es-CO" sz="900" b="1" dirty="0" err="1">
                <a:solidFill>
                  <a:srgbClr val="C00000"/>
                </a:solidFill>
              </a:rPr>
              <a:t>Technology-dependent</a:t>
            </a:r>
            <a:r>
              <a:rPr lang="es-CO" sz="900" b="1" dirty="0">
                <a:solidFill>
                  <a:srgbClr val="C00000"/>
                </a:solidFill>
              </a:rPr>
              <a:t> </a:t>
            </a:r>
            <a:r>
              <a:rPr lang="es-CO" sz="900" b="1" dirty="0" err="1">
                <a:solidFill>
                  <a:srgbClr val="C00000"/>
                </a:solidFill>
              </a:rPr>
              <a:t>emissions</a:t>
            </a:r>
            <a:r>
              <a:rPr lang="es-CO" sz="900" b="1" dirty="0">
                <a:solidFill>
                  <a:srgbClr val="C00000"/>
                </a:solidFill>
              </a:rPr>
              <a:t> are </a:t>
            </a:r>
            <a:r>
              <a:rPr lang="es-CO" sz="900" b="1" dirty="0" err="1">
                <a:solidFill>
                  <a:srgbClr val="C00000"/>
                </a:solidFill>
              </a:rPr>
              <a:t>accounted</a:t>
            </a:r>
            <a:r>
              <a:rPr lang="es-CO" sz="900" b="1" dirty="0">
                <a:solidFill>
                  <a:srgbClr val="C00000"/>
                </a:solidFill>
              </a:rPr>
              <a:t> </a:t>
            </a:r>
            <a:r>
              <a:rPr lang="es-CO" sz="900" b="1" dirty="0" err="1">
                <a:solidFill>
                  <a:srgbClr val="C00000"/>
                </a:solidFill>
              </a:rPr>
              <a:t>for</a:t>
            </a:r>
            <a:r>
              <a:rPr lang="es-CO" sz="900" b="1" dirty="0">
                <a:solidFill>
                  <a:srgbClr val="C00000"/>
                </a:solidFill>
              </a:rPr>
              <a:t> in </a:t>
            </a:r>
            <a:r>
              <a:rPr lang="es-CO" sz="900" b="1" dirty="0" err="1">
                <a:solidFill>
                  <a:srgbClr val="C00000"/>
                </a:solidFill>
              </a:rPr>
              <a:t>technologies</a:t>
            </a:r>
            <a:r>
              <a:rPr lang="es-CO" sz="900" b="1" dirty="0">
                <a:solidFill>
                  <a:srgbClr val="C00000"/>
                </a:solidFill>
              </a:rPr>
              <a:t> </a:t>
            </a:r>
            <a:r>
              <a:rPr lang="es-CO" sz="900" b="1" dirty="0" err="1">
                <a:solidFill>
                  <a:srgbClr val="C00000"/>
                </a:solidFill>
              </a:rPr>
              <a:t>using</a:t>
            </a:r>
            <a:r>
              <a:rPr lang="es-CO" sz="900" b="1" dirty="0">
                <a:solidFill>
                  <a:srgbClr val="C00000"/>
                </a:solidFill>
              </a:rPr>
              <a:t> </a:t>
            </a:r>
            <a:r>
              <a:rPr lang="es-CO" sz="900" b="1" dirty="0" err="1">
                <a:solidFill>
                  <a:srgbClr val="C00000"/>
                </a:solidFill>
              </a:rPr>
              <a:t>fuels</a:t>
            </a:r>
            <a:r>
              <a:rPr lang="es-CO" sz="900" b="1" dirty="0">
                <a:solidFill>
                  <a:srgbClr val="C00000"/>
                </a:solidFill>
              </a:rPr>
              <a:t> </a:t>
            </a:r>
            <a:r>
              <a:rPr lang="es-CO" sz="900" b="1" dirty="0" err="1">
                <a:solidFill>
                  <a:srgbClr val="C00000"/>
                </a:solidFill>
              </a:rPr>
              <a:t>e.g</a:t>
            </a:r>
            <a:r>
              <a:rPr lang="es-CO" sz="900" b="1" dirty="0">
                <a:solidFill>
                  <a:srgbClr val="C00000"/>
                </a:solidFill>
              </a:rPr>
              <a:t>. </a:t>
            </a:r>
            <a:r>
              <a:rPr lang="es-CO" sz="900" b="1" dirty="0" err="1">
                <a:solidFill>
                  <a:srgbClr val="C00000"/>
                </a:solidFill>
              </a:rPr>
              <a:t>power</a:t>
            </a:r>
            <a:r>
              <a:rPr lang="es-CO" sz="900" b="1" dirty="0">
                <a:solidFill>
                  <a:srgbClr val="C00000"/>
                </a:solidFill>
              </a:rPr>
              <a:t> </a:t>
            </a:r>
            <a:r>
              <a:rPr lang="es-CO" sz="900" b="1" dirty="0" err="1">
                <a:solidFill>
                  <a:srgbClr val="C00000"/>
                </a:solidFill>
              </a:rPr>
              <a:t>plants</a:t>
            </a:r>
            <a:endParaRPr lang="es-CO" sz="900" b="1" dirty="0">
              <a:solidFill>
                <a:srgbClr val="C00000"/>
              </a:solidFill>
            </a:endParaRPr>
          </a:p>
        </p:txBody>
      </p:sp>
      <p:pic>
        <p:nvPicPr>
          <p:cNvPr id="5" name="synthesize (22)">
            <a:hlinkClick r:id="" action="ppaction://media"/>
            <a:extLst>
              <a:ext uri="{FF2B5EF4-FFF2-40B4-BE49-F238E27FC236}">
                <a16:creationId xmlns:a16="http://schemas.microsoft.com/office/drawing/2014/main" id="{B5C62237-878A-32B4-4EB4-6BB6D5FCF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4183" y="200784"/>
            <a:ext cx="868826" cy="868826"/>
          </a:xfrm>
          <a:prstGeom prst="rect">
            <a:avLst/>
          </a:prstGeom>
        </p:spPr>
      </p:pic>
    </p:spTree>
    <p:extLst>
      <p:ext uri="{BB962C8B-B14F-4D97-AF65-F5344CB8AC3E}">
        <p14:creationId xmlns:p14="http://schemas.microsoft.com/office/powerpoint/2010/main" val="402999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466FD54-4479-B2A2-7E71-2026CF009A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5F3A77-FFA9-C3D4-2398-A071D51DC8E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E8C5A19F-94E2-AC7E-0FF8-75C6D3EEA617}"/>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10.2.4 Emission Activity Ratio</a:t>
            </a:r>
          </a:p>
        </p:txBody>
      </p:sp>
      <p:sp>
        <p:nvSpPr>
          <p:cNvPr id="4" name="Title 10">
            <a:extLst>
              <a:ext uri="{FF2B5EF4-FFF2-40B4-BE49-F238E27FC236}">
                <a16:creationId xmlns:a16="http://schemas.microsoft.com/office/drawing/2014/main" id="{64F5AE1B-38D8-352A-1786-95BD4EF5E9F8}"/>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6" name="TextBox 5">
            <a:extLst>
              <a:ext uri="{FF2B5EF4-FFF2-40B4-BE49-F238E27FC236}">
                <a16:creationId xmlns:a16="http://schemas.microsoft.com/office/drawing/2014/main" id="{888ED91B-9A2D-7E8F-83E8-F0CDC8CF63A4}"/>
              </a:ext>
            </a:extLst>
          </p:cNvPr>
          <p:cNvSpPr txBox="1"/>
          <p:nvPr/>
        </p:nvSpPr>
        <p:spPr>
          <a:xfrm>
            <a:off x="582415" y="1652914"/>
            <a:ext cx="10604697" cy="1200329"/>
          </a:xfrm>
          <a:prstGeom prst="rect">
            <a:avLst/>
          </a:prstGeom>
          <a:noFill/>
        </p:spPr>
        <p:txBody>
          <a:bodyPr wrap="square">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Emission Activity Ratio [</a:t>
            </a:r>
            <a:r>
              <a:rPr lang="en-ZA" sz="2400" b="1" dirty="0">
                <a:latin typeface="Open Sans"/>
                <a:ea typeface="Open Sans" panose="020B0606030504020204" pitchFamily="34" charset="0"/>
                <a:cs typeface="Open Sans" panose="020B0606030504020204" pitchFamily="34" charset="0"/>
              </a:rPr>
              <a:t>Mt</a:t>
            </a:r>
            <a:r>
              <a:rPr lang="en-ZA" sz="2400" b="1" dirty="0">
                <a:solidFill>
                  <a:srgbClr val="000000"/>
                </a:solidFill>
                <a:latin typeface="Open Sans"/>
                <a:ea typeface="Open Sans" panose="020B0606030504020204" pitchFamily="34" charset="0"/>
                <a:cs typeface="Open Sans" panose="020B0606030504020204" pitchFamily="34" charset="0"/>
              </a:rPr>
              <a:t>/</a:t>
            </a:r>
            <a:r>
              <a:rPr lang="en-ZA" sz="2400" b="1" dirty="0">
                <a:latin typeface="Open Sans"/>
                <a:ea typeface="Open Sans" panose="020B0606030504020204" pitchFamily="34" charset="0"/>
                <a:cs typeface="Open Sans" panose="020B0606030504020204" pitchFamily="34" charset="0"/>
              </a:rPr>
              <a:t>P</a:t>
            </a:r>
            <a:r>
              <a:rPr lang="en-ZA" sz="2400" b="1" dirty="0">
                <a:solidFill>
                  <a:srgbClr val="000000"/>
                </a:solidFill>
                <a:latin typeface="Open Sans"/>
                <a:ea typeface="Open Sans" panose="020B0606030504020204" pitchFamily="34" charset="0"/>
                <a:cs typeface="Open Sans" panose="020B0606030504020204" pitchFamily="34" charset="0"/>
              </a:rPr>
              <a:t>J]: </a:t>
            </a:r>
            <a:r>
              <a:rPr lang="en-ZA" sz="2400" dirty="0">
                <a:solidFill>
                  <a:srgbClr val="000000"/>
                </a:solidFill>
                <a:latin typeface="Open Sans"/>
                <a:ea typeface="Open Sans" panose="020B0606030504020204" pitchFamily="34" charset="0"/>
                <a:cs typeface="Open Sans" panose="020B0606030504020204" pitchFamily="34" charset="0"/>
              </a:rPr>
              <a:t>defines the rate of emission by each technology. We can estimate the emission activity ratio by dividing the input </a:t>
            </a:r>
            <a:r>
              <a:rPr lang="en-ZA" sz="2400" dirty="0">
                <a:latin typeface="Open Sans"/>
                <a:ea typeface="Open Sans" panose="020B0606030504020204" pitchFamily="34" charset="0"/>
                <a:cs typeface="Open Sans" panose="020B0606030504020204" pitchFamily="34" charset="0"/>
              </a:rPr>
              <a:t>fuel emission factor by the technology efficiency. </a:t>
            </a:r>
            <a:endParaRPr lang="en-ZA" sz="2400" dirty="0">
              <a:solidFill>
                <a:srgbClr val="000000"/>
              </a:solidFill>
              <a:latin typeface="Open Sans"/>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7" name="CuadroTexto 5">
                <a:extLst>
                  <a:ext uri="{FF2B5EF4-FFF2-40B4-BE49-F238E27FC236}">
                    <a16:creationId xmlns:a16="http://schemas.microsoft.com/office/drawing/2014/main" id="{402EA676-872F-9EB3-4F7F-F9B5A5731590}"/>
                  </a:ext>
                </a:extLst>
              </p:cNvPr>
              <p:cNvSpPr txBox="1"/>
              <p:nvPr/>
            </p:nvSpPr>
            <p:spPr>
              <a:xfrm>
                <a:off x="-130195" y="3429000"/>
                <a:ext cx="11787027" cy="13066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600" i="1" smtClean="0">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𝐴𝑐𝑡𝑖𝑣𝑖𝑡𝑦</m:t>
                      </m:r>
                      <m:r>
                        <a:rPr lang="es-CO" sz="2600" b="0" i="1" smtClean="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𝑅𝑎𝑡𝑖𝑜</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𝑀𝑡</m:t>
                              </m:r>
                            </m:num>
                            <m:den>
                              <m:r>
                                <a:rPr lang="es-CO" sz="2600" i="1">
                                  <a:solidFill>
                                    <a:schemeClr val="tx1"/>
                                  </a:solidFill>
                                  <a:latin typeface="Cambria Math" panose="02040503050406030204" pitchFamily="18" charset="0"/>
                                </a:rPr>
                                <m:t>𝑃𝐽</m:t>
                              </m:r>
                            </m:den>
                          </m:f>
                        </m:e>
                      </m:d>
                      <m:r>
                        <a:rPr lang="es-CO" sz="2600" i="0">
                          <a:solidFill>
                            <a:schemeClr val="tx1"/>
                          </a:solidFill>
                          <a:latin typeface="Cambria Math" panose="02040503050406030204" pitchFamily="18" charset="0"/>
                        </a:rPr>
                        <m:t>=</m:t>
                      </m:r>
                      <m:f>
                        <m:fPr>
                          <m:ctrlPr>
                            <a:rPr lang="es-CO" sz="2600" i="1">
                              <a:solidFill>
                                <a:schemeClr val="tx1"/>
                              </a:solidFill>
                              <a:latin typeface="Cambria Math" panose="02040503050406030204" pitchFamily="18" charset="0"/>
                            </a:rPr>
                          </m:ctrlPr>
                        </m:fPr>
                        <m:num>
                          <m:r>
                            <a:rPr lang="es-CO" sz="2600" i="1">
                              <a:solidFill>
                                <a:schemeClr val="tx1"/>
                              </a:solidFill>
                              <a:latin typeface="Cambria Math" panose="02040503050406030204" pitchFamily="18" charset="0"/>
                            </a:rPr>
                            <m:t>𝐹𝑢𝑒𝑙</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𝑓𝑎𝑐𝑡𝑜𝑟</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m:t>
                                  </m:r>
                                  <m:r>
                                    <a:rPr lang="es-CO" sz="2600" i="1">
                                      <a:solidFill>
                                        <a:schemeClr val="tx1"/>
                                      </a:solidFill>
                                      <a:latin typeface="Cambria Math" panose="02040503050406030204" pitchFamily="18" charset="0"/>
                                    </a:rPr>
                                    <m:t>𝑡</m:t>
                                  </m:r>
                                </m:num>
                                <m:den>
                                  <m:r>
                                    <a:rPr lang="es-CO" sz="2600" i="1">
                                      <a:solidFill>
                                        <a:schemeClr val="tx1"/>
                                      </a:solidFill>
                                      <a:latin typeface="Cambria Math" panose="02040503050406030204" pitchFamily="18" charset="0"/>
                                    </a:rPr>
                                    <m:t>𝑃𝐽</m:t>
                                  </m:r>
                                </m:den>
                              </m:f>
                            </m:e>
                          </m:d>
                        </m:num>
                        <m:den>
                          <m:r>
                            <a:rPr lang="es-CO" sz="2600" i="1">
                              <a:solidFill>
                                <a:schemeClr val="tx1"/>
                              </a:solidFill>
                              <a:latin typeface="Cambria Math" panose="02040503050406030204" pitchFamily="18" charset="0"/>
                            </a:rPr>
                            <m:t>𝑇𝑒𝑐h𝑛𝑜𝑙𝑜𝑔𝑦</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𝑒𝑓𝑓𝑖𝑐𝑖𝑒𝑛𝑐𝑦</m:t>
                          </m:r>
                        </m:den>
                      </m:f>
                    </m:oMath>
                  </m:oMathPara>
                </a14:m>
                <a:endParaRPr lang="es-CO" sz="2600" dirty="0">
                  <a:solidFill>
                    <a:schemeClr val="tx1"/>
                  </a:solidFill>
                </a:endParaRPr>
              </a:p>
            </p:txBody>
          </p:sp>
        </mc:Choice>
        <mc:Fallback xmlns="">
          <p:sp>
            <p:nvSpPr>
              <p:cNvPr id="7" name="CuadroTexto 5">
                <a:extLst>
                  <a:ext uri="{FF2B5EF4-FFF2-40B4-BE49-F238E27FC236}">
                    <a16:creationId xmlns:a16="http://schemas.microsoft.com/office/drawing/2014/main" id="{402EA676-872F-9EB3-4F7F-F9B5A5731590}"/>
                  </a:ext>
                </a:extLst>
              </p:cNvPr>
              <p:cNvSpPr txBox="1">
                <a:spLocks noRot="1" noChangeAspect="1" noMove="1" noResize="1" noEditPoints="1" noAdjustHandles="1" noChangeArrowheads="1" noChangeShapeType="1" noTextEdit="1"/>
              </p:cNvSpPr>
              <p:nvPr/>
            </p:nvSpPr>
            <p:spPr>
              <a:xfrm>
                <a:off x="-130195" y="3429000"/>
                <a:ext cx="11787027" cy="1306640"/>
              </a:xfrm>
              <a:prstGeom prst="rect">
                <a:avLst/>
              </a:prstGeom>
              <a:blipFill>
                <a:blip r:embed="rId5"/>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6F5869F9-F897-06A0-B02A-18F2BAD7D45D}"/>
              </a:ext>
            </a:extLst>
          </p:cNvPr>
          <p:cNvSpPr txBox="1"/>
          <p:nvPr/>
        </p:nvSpPr>
        <p:spPr>
          <a:xfrm>
            <a:off x="990600" y="5582546"/>
            <a:ext cx="10403114" cy="830997"/>
          </a:xfrm>
          <a:prstGeom prst="rect">
            <a:avLst/>
          </a:prstGeom>
          <a:noFill/>
        </p:spPr>
        <p:txBody>
          <a:bodyPr wrap="square">
            <a:spAutoFit/>
          </a:bodyPr>
          <a:lstStyle/>
          <a:p>
            <a:r>
              <a:rPr lang="en-US" sz="2400" dirty="0">
                <a:solidFill>
                  <a:srgbClr val="000000"/>
                </a:solidFill>
                <a:latin typeface="Open Sans"/>
                <a:ea typeface="Open Sans" panose="020B0606030504020204" pitchFamily="34" charset="0"/>
                <a:cs typeface="Open Sans" panose="020B0606030504020204" pitchFamily="34" charset="0"/>
              </a:rPr>
              <a:t>Note that for primary technologies, the emission activity ratio is equivalent to the fuel emission factor.</a:t>
            </a:r>
            <a:endParaRPr lang="es-CO" sz="2400" dirty="0"/>
          </a:p>
        </p:txBody>
      </p:sp>
      <p:pic>
        <p:nvPicPr>
          <p:cNvPr id="5" name="synthesize (23)">
            <a:hlinkClick r:id="" action="ppaction://media"/>
            <a:extLst>
              <a:ext uri="{FF2B5EF4-FFF2-40B4-BE49-F238E27FC236}">
                <a16:creationId xmlns:a16="http://schemas.microsoft.com/office/drawing/2014/main" id="{3EB024DD-0BFB-13DF-B2B9-BB78E092A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3371" y="256202"/>
            <a:ext cx="939527" cy="939527"/>
          </a:xfrm>
          <a:prstGeom prst="rect">
            <a:avLst/>
          </a:prstGeom>
        </p:spPr>
      </p:pic>
    </p:spTree>
    <p:extLst>
      <p:ext uri="{BB962C8B-B14F-4D97-AF65-F5344CB8AC3E}">
        <p14:creationId xmlns:p14="http://schemas.microsoft.com/office/powerpoint/2010/main" val="23738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A79E76-B32E-500B-45E7-8851503BB35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CCDB649-D8D6-E5A4-73A2-22A5CF01D2A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5D5D4216-CD14-E7E8-8C54-7E0869F8FAB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10.2.5 Example Emissions Factors</a:t>
            </a:r>
          </a:p>
        </p:txBody>
      </p:sp>
      <p:sp>
        <p:nvSpPr>
          <p:cNvPr id="4" name="Title 10">
            <a:extLst>
              <a:ext uri="{FF2B5EF4-FFF2-40B4-BE49-F238E27FC236}">
                <a16:creationId xmlns:a16="http://schemas.microsoft.com/office/drawing/2014/main" id="{B8C326F1-F445-03B7-D81C-970E3F19DB29}"/>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graphicFrame>
        <p:nvGraphicFramePr>
          <p:cNvPr id="5" name="Tabla 1">
            <a:extLst>
              <a:ext uri="{FF2B5EF4-FFF2-40B4-BE49-F238E27FC236}">
                <a16:creationId xmlns:a16="http://schemas.microsoft.com/office/drawing/2014/main" id="{8937E47A-530E-9B43-C415-23E6F0792210}"/>
              </a:ext>
            </a:extLst>
          </p:cNvPr>
          <p:cNvGraphicFramePr>
            <a:graphicFrameLocks noGrp="1"/>
          </p:cNvGraphicFramePr>
          <p:nvPr>
            <p:extLst>
              <p:ext uri="{D42A27DB-BD31-4B8C-83A1-F6EECF244321}">
                <p14:modId xmlns:p14="http://schemas.microsoft.com/office/powerpoint/2010/main" val="2464003811"/>
              </p:ext>
            </p:extLst>
          </p:nvPr>
        </p:nvGraphicFramePr>
        <p:xfrm>
          <a:off x="862545" y="1625067"/>
          <a:ext cx="9638766" cy="4027469"/>
        </p:xfrm>
        <a:graphic>
          <a:graphicData uri="http://schemas.openxmlformats.org/drawingml/2006/table">
            <a:tbl>
              <a:tblPr firstRow="1" firstCol="1" bandRow="1">
                <a:tableStyleId>{B8DA472E-C0B5-4FAA-A71B-45BBE6C39A2A}</a:tableStyleId>
              </a:tblPr>
              <a:tblGrid>
                <a:gridCol w="3222305">
                  <a:extLst>
                    <a:ext uri="{9D8B030D-6E8A-4147-A177-3AD203B41FA5}">
                      <a16:colId xmlns:a16="http://schemas.microsoft.com/office/drawing/2014/main" val="3296380538"/>
                    </a:ext>
                  </a:extLst>
                </a:gridCol>
                <a:gridCol w="3222305">
                  <a:extLst>
                    <a:ext uri="{9D8B030D-6E8A-4147-A177-3AD203B41FA5}">
                      <a16:colId xmlns:a16="http://schemas.microsoft.com/office/drawing/2014/main" val="2813672652"/>
                    </a:ext>
                  </a:extLst>
                </a:gridCol>
                <a:gridCol w="1597078">
                  <a:extLst>
                    <a:ext uri="{9D8B030D-6E8A-4147-A177-3AD203B41FA5}">
                      <a16:colId xmlns:a16="http://schemas.microsoft.com/office/drawing/2014/main" val="3098028479"/>
                    </a:ext>
                  </a:extLst>
                </a:gridCol>
                <a:gridCol w="1597078">
                  <a:extLst>
                    <a:ext uri="{9D8B030D-6E8A-4147-A177-3AD203B41FA5}">
                      <a16:colId xmlns:a16="http://schemas.microsoft.com/office/drawing/2014/main" val="2787351164"/>
                    </a:ext>
                  </a:extLst>
                </a:gridCol>
              </a:tblGrid>
              <a:tr h="411905">
                <a:tc rowSpan="2">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Fuel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Emission factor (kg/TJ)</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98572689"/>
                  </a:ext>
                </a:extLst>
              </a:tr>
              <a:tr h="732229">
                <a:tc vMerge="1">
                  <a:txBody>
                    <a:bodyPr/>
                    <a:lstStyle/>
                    <a:p>
                      <a:endParaRPr lang="es-CO"/>
                    </a:p>
                  </a:txBody>
                  <a:tcP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CO</a:t>
                      </a:r>
                      <a:r>
                        <a:rPr lang="es-CO" sz="2000" b="1" kern="0" baseline="-25000" dirty="0">
                          <a:effectLst/>
                          <a:latin typeface="Segoe UI" panose="020B0502040204020203" pitchFamily="34" charset="0"/>
                          <a:cs typeface="Segoe UI" panose="020B0502040204020203" pitchFamily="34" charset="0"/>
                        </a:rPr>
                        <a:t>2</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a:effectLst/>
                          <a:latin typeface="Segoe UI" panose="020B0502040204020203" pitchFamily="34" charset="0"/>
                          <a:cs typeface="Segoe UI" panose="020B0502040204020203" pitchFamily="34" charset="0"/>
                        </a:rPr>
                        <a:t>CH</a:t>
                      </a:r>
                      <a:r>
                        <a:rPr lang="es-CO" sz="2000" b="1" kern="0" baseline="-25000">
                          <a:effectLst/>
                          <a:latin typeface="Segoe UI" panose="020B0502040204020203" pitchFamily="34" charset="0"/>
                          <a:cs typeface="Segoe UI" panose="020B0502040204020203" pitchFamily="34" charset="0"/>
                        </a:rPr>
                        <a:t>4</a:t>
                      </a:r>
                      <a:endParaRPr lang="es-CO" sz="2000" b="1"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N</a:t>
                      </a:r>
                      <a:r>
                        <a:rPr lang="es-CO" sz="2000" b="1" kern="0" baseline="-25000" dirty="0">
                          <a:effectLst/>
                          <a:latin typeface="Segoe UI" panose="020B0502040204020203" pitchFamily="34" charset="0"/>
                          <a:cs typeface="Segoe UI" panose="020B0502040204020203" pitchFamily="34" charset="0"/>
                        </a:rPr>
                        <a:t>2</a:t>
                      </a:r>
                      <a:r>
                        <a:rPr lang="es-CO" sz="2000" b="1" kern="0" dirty="0">
                          <a:effectLst/>
                          <a:latin typeface="Segoe UI" panose="020B0502040204020203" pitchFamily="34" charset="0"/>
                          <a:cs typeface="Segoe UI" panose="020B0502040204020203" pitchFamily="34" charset="0"/>
                        </a:rPr>
                        <a:t>O</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913536263"/>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Coal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88136.0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1.5</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96704563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Fuel oil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80460.3</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0.6</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579083424"/>
                  </a:ext>
                </a:extLst>
              </a:tr>
              <a:tr h="411905">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Diesel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74233.4</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3.9</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3.9</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01571841"/>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Natural gas</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55539.1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92.0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04773150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Gasoline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69323.7</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3.2</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51185832"/>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LPG</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67185.1</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0.1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442229638"/>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Jet fuel-Kerosene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73939.6</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878476755"/>
                  </a:ext>
                </a:extLst>
              </a:tr>
            </a:tbl>
          </a:graphicData>
        </a:graphic>
      </p:graphicFrame>
      <p:sp>
        <p:nvSpPr>
          <p:cNvPr id="6" name="Rectangle 5">
            <a:extLst>
              <a:ext uri="{FF2B5EF4-FFF2-40B4-BE49-F238E27FC236}">
                <a16:creationId xmlns:a16="http://schemas.microsoft.com/office/drawing/2014/main" id="{43D1C5B7-1AB8-178A-728B-6E7854770761}"/>
              </a:ext>
            </a:extLst>
          </p:cNvPr>
          <p:cNvSpPr/>
          <p:nvPr/>
        </p:nvSpPr>
        <p:spPr>
          <a:xfrm>
            <a:off x="993704" y="6142138"/>
            <a:ext cx="1342034" cy="246221"/>
          </a:xfrm>
          <a:prstGeom prst="rect">
            <a:avLst/>
          </a:prstGeom>
        </p:spPr>
        <p:txBody>
          <a:bodyPr wrap="none">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a:solidFill>
                  <a:srgbClr val="000000"/>
                </a:solidFill>
                <a:latin typeface="Open Sans"/>
                <a:ea typeface="Open Sans" panose="020B0606030504020204" pitchFamily="34" charset="0"/>
                <a:cs typeface="Open Sans" panose="020B0606030504020204" pitchFamily="34" charset="0"/>
                <a:hlinkClick r:id="rId5"/>
              </a:rPr>
              <a:t>IPCC (2006)</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7" name="synthesize (24)">
            <a:hlinkClick r:id="" action="ppaction://media"/>
            <a:extLst>
              <a:ext uri="{FF2B5EF4-FFF2-40B4-BE49-F238E27FC236}">
                <a16:creationId xmlns:a16="http://schemas.microsoft.com/office/drawing/2014/main" id="{158DDA7B-C017-BF06-74FE-8A08F13F2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9895" y="183491"/>
            <a:ext cx="849313" cy="849313"/>
          </a:xfrm>
          <a:prstGeom prst="rect">
            <a:avLst/>
          </a:prstGeom>
        </p:spPr>
      </p:pic>
    </p:spTree>
    <p:extLst>
      <p:ext uri="{BB962C8B-B14F-4D97-AF65-F5344CB8AC3E}">
        <p14:creationId xmlns:p14="http://schemas.microsoft.com/office/powerpoint/2010/main" val="40427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2A677813-27DD-6E8E-84DE-795081BAF48E}"/>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5" name="Rectangle 4">
            <a:extLst>
              <a:ext uri="{FF2B5EF4-FFF2-40B4-BE49-F238E27FC236}">
                <a16:creationId xmlns:a16="http://schemas.microsoft.com/office/drawing/2014/main" id="{C9C07A4A-2D8B-9169-CA78-2983DE87C6D0}"/>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10.2.6 Adding Emission Activity Ratios to the Model</a:t>
            </a:r>
          </a:p>
        </p:txBody>
      </p:sp>
      <p:pic>
        <p:nvPicPr>
          <p:cNvPr id="7" name="Picture 6">
            <a:extLst>
              <a:ext uri="{FF2B5EF4-FFF2-40B4-BE49-F238E27FC236}">
                <a16:creationId xmlns:a16="http://schemas.microsoft.com/office/drawing/2014/main" id="{8DECAE4D-A72E-4A4D-AA93-9BCBB1AA4DD7}"/>
              </a:ext>
            </a:extLst>
          </p:cNvPr>
          <p:cNvPicPr>
            <a:picLocks noChangeAspect="1"/>
          </p:cNvPicPr>
          <p:nvPr/>
        </p:nvPicPr>
        <p:blipFill>
          <a:blip r:embed="rId4"/>
          <a:stretch>
            <a:fillRect/>
          </a:stretch>
        </p:blipFill>
        <p:spPr>
          <a:xfrm>
            <a:off x="844062" y="1875692"/>
            <a:ext cx="9942197" cy="2742462"/>
          </a:xfrm>
          <a:prstGeom prst="rect">
            <a:avLst/>
          </a:prstGeom>
        </p:spPr>
      </p:pic>
    </p:spTree>
    <p:extLst>
      <p:ext uri="{BB962C8B-B14F-4D97-AF65-F5344CB8AC3E}">
        <p14:creationId xmlns:p14="http://schemas.microsoft.com/office/powerpoint/2010/main" val="370888667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D8E1FE-B1FA-7141-C865-CC824E8F78EF}"/>
              </a:ext>
            </a:extLst>
          </p:cNvPr>
          <p:cNvGraphicFramePr>
            <a:graphicFrameLocks noGrp="1"/>
          </p:cNvGraphicFramePr>
          <p:nvPr>
            <p:extLst>
              <p:ext uri="{D42A27DB-BD31-4B8C-83A1-F6EECF244321}">
                <p14:modId xmlns:p14="http://schemas.microsoft.com/office/powerpoint/2010/main" val="1985208360"/>
              </p:ext>
            </p:extLst>
          </p:nvPr>
        </p:nvGraphicFramePr>
        <p:xfrm>
          <a:off x="620294" y="1890740"/>
          <a:ext cx="10625222" cy="3873924"/>
        </p:xfrm>
        <a:graphic>
          <a:graphicData uri="http://schemas.openxmlformats.org/drawingml/2006/table">
            <a:tbl>
              <a:tblPr firstRow="1" bandRow="1">
                <a:tableStyleId>{B8DA472E-C0B5-4FAA-A71B-45BBE6C39A2A}</a:tableStyleId>
              </a:tblPr>
              <a:tblGrid>
                <a:gridCol w="5312611">
                  <a:extLst>
                    <a:ext uri="{9D8B030D-6E8A-4147-A177-3AD203B41FA5}">
                      <a16:colId xmlns:a16="http://schemas.microsoft.com/office/drawing/2014/main" val="3650415325"/>
                    </a:ext>
                  </a:extLst>
                </a:gridCol>
                <a:gridCol w="5312611">
                  <a:extLst>
                    <a:ext uri="{9D8B030D-6E8A-4147-A177-3AD203B41FA5}">
                      <a16:colId xmlns:a16="http://schemas.microsoft.com/office/drawing/2014/main" val="2846543423"/>
                    </a:ext>
                  </a:extLst>
                </a:gridCol>
              </a:tblGrid>
              <a:tr h="582084">
                <a:tc>
                  <a:txBody>
                    <a:bodyPr/>
                    <a:lstStyle/>
                    <a:p>
                      <a:r>
                        <a:rPr lang="en-GB" sz="1800" dirty="0"/>
                        <a:t>Emission Constraints</a:t>
                      </a:r>
                    </a:p>
                  </a:txBody>
                  <a:tcPr/>
                </a:tc>
                <a:tc>
                  <a:txBody>
                    <a:bodyPr/>
                    <a:lstStyle/>
                    <a:p>
                      <a:r>
                        <a:rPr lang="en-GB" sz="1800" dirty="0"/>
                        <a:t>Descriptions</a:t>
                      </a:r>
                    </a:p>
                  </a:txBody>
                  <a:tcPr/>
                </a:tc>
                <a:extLst>
                  <a:ext uri="{0D108BD9-81ED-4DB2-BD59-A6C34878D82A}">
                    <a16:rowId xmlns:a16="http://schemas.microsoft.com/office/drawing/2014/main" val="2980389097"/>
                  </a:ext>
                </a:extLst>
              </a:tr>
              <a:tr h="582084">
                <a:tc>
                  <a:txBody>
                    <a:bodyPr/>
                    <a:lstStyle/>
                    <a:p>
                      <a:r>
                        <a:rPr lang="en-GB" sz="1800" dirty="0"/>
                        <a:t>Annual Emission Limit</a:t>
                      </a:r>
                    </a:p>
                  </a:txBody>
                  <a:tcPr/>
                </a:tc>
                <a:tc>
                  <a:txBody>
                    <a:bodyPr/>
                    <a:lstStyle/>
                    <a:p>
                      <a:pPr rtl="0"/>
                      <a:r>
                        <a:rPr lang="en-GB" sz="1800" b="0" i="0" u="none" strike="noStrike" cap="none" dirty="0">
                          <a:solidFill>
                            <a:schemeClr val="dk1"/>
                          </a:solidFill>
                          <a:effectLst/>
                          <a:latin typeface="Arial"/>
                          <a:ea typeface="Arial"/>
                          <a:cs typeface="Arial"/>
                          <a:sym typeface="Arial"/>
                        </a:rPr>
                        <a:t>Used to set an upper limit on emissions in a particular year. It will set a total maximum allowable cap on emissions that cannot be exceeded. </a:t>
                      </a:r>
                      <a:endParaRPr lang="en-GB" sz="1800" b="0" dirty="0">
                        <a:effectLst/>
                      </a:endParaRPr>
                    </a:p>
                  </a:txBody>
                  <a:tcPr/>
                </a:tc>
                <a:extLst>
                  <a:ext uri="{0D108BD9-81ED-4DB2-BD59-A6C34878D82A}">
                    <a16:rowId xmlns:a16="http://schemas.microsoft.com/office/drawing/2014/main" val="4283072604"/>
                  </a:ext>
                </a:extLst>
              </a:tr>
              <a:tr h="582084">
                <a:tc>
                  <a:txBody>
                    <a:bodyPr/>
                    <a:lstStyle/>
                    <a:p>
                      <a:r>
                        <a:rPr lang="en-GB" sz="1800" dirty="0"/>
                        <a:t>Emissions Penalty</a:t>
                      </a:r>
                    </a:p>
                  </a:txBody>
                  <a:tcPr/>
                </a:tc>
                <a:tc>
                  <a:txBody>
                    <a:bodyPr/>
                    <a:lstStyle/>
                    <a:p>
                      <a:pPr rtl="0"/>
                      <a:r>
                        <a:rPr lang="en-GB" sz="1800" b="0" i="0" u="none" strike="noStrike" cap="none" dirty="0">
                          <a:solidFill>
                            <a:schemeClr val="dk1"/>
                          </a:solidFill>
                          <a:effectLst/>
                          <a:latin typeface="Arial"/>
                          <a:ea typeface="Arial"/>
                          <a:cs typeface="Arial"/>
                          <a:sym typeface="Arial"/>
                        </a:rPr>
                        <a:t>Used to assign a cost to the release of an emission. It can represent an actual charge such as a tax or penalty, or an external cost that is not formally monetized. A negative value can be used to represent a credit or subsidy. </a:t>
                      </a:r>
                      <a:endParaRPr lang="en-GB" sz="1800" b="0" dirty="0">
                        <a:effectLst/>
                      </a:endParaRPr>
                    </a:p>
                  </a:txBody>
                  <a:tcPr/>
                </a:tc>
                <a:extLst>
                  <a:ext uri="{0D108BD9-81ED-4DB2-BD59-A6C34878D82A}">
                    <a16:rowId xmlns:a16="http://schemas.microsoft.com/office/drawing/2014/main" val="4157209031"/>
                  </a:ext>
                </a:extLst>
              </a:tr>
              <a:tr h="582084">
                <a:tc>
                  <a:txBody>
                    <a:bodyPr/>
                    <a:lstStyle/>
                    <a:p>
                      <a:r>
                        <a:rPr lang="en-GB" sz="1800" dirty="0"/>
                        <a:t>Model Period Emission Limit</a:t>
                      </a:r>
                    </a:p>
                  </a:txBody>
                  <a:tcPr/>
                </a:tc>
                <a:tc>
                  <a:txBody>
                    <a:bodyPr/>
                    <a:lstStyle/>
                    <a:p>
                      <a:pPr rtl="0"/>
                      <a:r>
                        <a:rPr lang="en-GB" sz="1800" b="0" i="0" u="none" strike="noStrike" cap="none" dirty="0">
                          <a:solidFill>
                            <a:schemeClr val="dk1"/>
                          </a:solidFill>
                          <a:effectLst/>
                          <a:latin typeface="Arial"/>
                          <a:ea typeface="Arial"/>
                          <a:cs typeface="Arial"/>
                          <a:sym typeface="Arial"/>
                        </a:rPr>
                        <a:t>Used to set a cumulative limit on emissions over the entire model horizon (i.e. all years).  </a:t>
                      </a:r>
                      <a:endParaRPr lang="en-GB" sz="1800" b="0" dirty="0">
                        <a:effectLst/>
                      </a:endParaRPr>
                    </a:p>
                  </a:txBody>
                  <a:tcPr/>
                </a:tc>
                <a:extLst>
                  <a:ext uri="{0D108BD9-81ED-4DB2-BD59-A6C34878D82A}">
                    <a16:rowId xmlns:a16="http://schemas.microsoft.com/office/drawing/2014/main" val="2667429487"/>
                  </a:ext>
                </a:extLst>
              </a:tr>
            </a:tbl>
          </a:graphicData>
        </a:graphic>
      </p:graphicFrame>
      <p:sp>
        <p:nvSpPr>
          <p:cNvPr id="5" name="Title 10">
            <a:extLst>
              <a:ext uri="{FF2B5EF4-FFF2-40B4-BE49-F238E27FC236}">
                <a16:creationId xmlns:a16="http://schemas.microsoft.com/office/drawing/2014/main" id="{DEC2EBCD-EC3A-3762-28C2-4CD63990C349}"/>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6" name="Rectangle 5">
            <a:extLst>
              <a:ext uri="{FF2B5EF4-FFF2-40B4-BE49-F238E27FC236}">
                <a16:creationId xmlns:a16="http://schemas.microsoft.com/office/drawing/2014/main" id="{DB465907-8CF7-DF74-C4A7-280916ECFDBC}"/>
              </a:ext>
            </a:extLst>
          </p:cNvPr>
          <p:cNvSpPr/>
          <p:nvPr/>
        </p:nvSpPr>
        <p:spPr>
          <a:xfrm>
            <a:off x="620294" y="1243437"/>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10.2.7 Constraining Emissions</a:t>
            </a:r>
          </a:p>
        </p:txBody>
      </p:sp>
    </p:spTree>
    <p:extLst>
      <p:ext uri="{BB962C8B-B14F-4D97-AF65-F5344CB8AC3E}">
        <p14:creationId xmlns:p14="http://schemas.microsoft.com/office/powerpoint/2010/main" val="305634644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Emissions representation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http://doi.org/10.5281/zenodo.4585676</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IPCC (2006) Guidelines for National Greenhouse Gas Inventories, Volume 2: Energy, Table 1.3; available from: </a:t>
            </a:r>
            <a:r>
              <a:rPr lang="en-GB" sz="2400" dirty="0">
                <a:latin typeface="Open Sans" panose="020B0606030504020204" pitchFamily="34" charset="0"/>
                <a:ea typeface="Open Sans" panose="020B0606030504020204" pitchFamily="34" charset="0"/>
                <a:cs typeface="Open Sans" panose="020B0606030504020204" pitchFamily="34" charset="0"/>
                <a:hlinkClick r:id="rId4"/>
              </a:rPr>
              <a:t>https://www.ipcc-nggip.iges.or.jp/EFDB/find_ef.php</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966462"/>
            <a:ext cx="2339789" cy="1384995"/>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Emma Richardson,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880197"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cs typeface="Calibri"/>
              </a:rPr>
              <a:t>ILO1 : Learn the importance of emissions accounting and the anthropogenic nature of climate change</a:t>
            </a:r>
          </a:p>
          <a:p>
            <a:pPr>
              <a:spcBef>
                <a:spcPts val="1000"/>
              </a:spcBef>
            </a:pPr>
            <a:r>
              <a:rPr lang="en-US" sz="2400" dirty="0">
                <a:latin typeface="Open Sans"/>
                <a:cs typeface="Calibri"/>
              </a:rPr>
              <a:t>ILO2: Learn how to represent emissions and how to constrain emission levels in </a:t>
            </a:r>
            <a:r>
              <a:rPr lang="en-US" sz="2400" dirty="0" err="1">
                <a:latin typeface="Open Sans"/>
                <a:cs typeface="Calibri"/>
              </a:rPr>
              <a:t>OSeMOSYS</a:t>
            </a:r>
            <a:r>
              <a:rPr lang="en-US" sz="2400" dirty="0">
                <a:latin typeface="Open Sans"/>
                <a:cs typeface="Calibri"/>
              </a:rPr>
              <a:t> in line with climate targets</a:t>
            </a:r>
          </a:p>
          <a:p>
            <a:pPr>
              <a:spcBef>
                <a:spcPts val="1000"/>
              </a:spcBef>
            </a:pPr>
            <a:r>
              <a:rPr lang="en-US" sz="2400" dirty="0">
                <a:latin typeface="Open Sans"/>
                <a:cs typeface="Calibri"/>
              </a:rPr>
              <a:t>ILO3: Learn how to add emissions to the </a:t>
            </a:r>
            <a:r>
              <a:rPr lang="en-US" sz="2400" dirty="0" err="1">
                <a:latin typeface="Open Sans"/>
                <a:cs typeface="Calibri"/>
              </a:rPr>
              <a:t>OSeMOSYS</a:t>
            </a:r>
            <a:r>
              <a:rPr lang="en-US" sz="2400" dirty="0">
                <a:latin typeface="Open Sans"/>
                <a:cs typeface="Calibri"/>
              </a:rPr>
              <a:t> model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Graphic 11">
            <a:extLst>
              <a:ext uri="{FF2B5EF4-FFF2-40B4-BE49-F238E27FC236}">
                <a16:creationId xmlns:a16="http://schemas.microsoft.com/office/drawing/2014/main" id="{B28DF98D-0DC1-1742-3268-92A01B193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9247" y="1377648"/>
            <a:ext cx="6429015" cy="489079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10.1.1 What is Climate Change?</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5" name="Rectangle 4">
            <a:extLst>
              <a:ext uri="{FF2B5EF4-FFF2-40B4-BE49-F238E27FC236}">
                <a16:creationId xmlns:a16="http://schemas.microsoft.com/office/drawing/2014/main" id="{C22BC1AE-0458-B299-8DC3-862BC5A402DB}"/>
              </a:ext>
            </a:extLst>
          </p:cNvPr>
          <p:cNvSpPr/>
          <p:nvPr/>
        </p:nvSpPr>
        <p:spPr>
          <a:xfrm>
            <a:off x="2547403" y="6308361"/>
            <a:ext cx="244972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61F5BAC-D275-F3B2-FA7B-CE49A0FA46FE}"/>
              </a:ext>
            </a:extLst>
          </p:cNvPr>
          <p:cNvSpPr/>
          <p:nvPr/>
        </p:nvSpPr>
        <p:spPr>
          <a:xfrm>
            <a:off x="9936003" y="6282727"/>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14)">
            <a:hlinkClick r:id="" action="ppaction://media"/>
            <a:extLst>
              <a:ext uri="{FF2B5EF4-FFF2-40B4-BE49-F238E27FC236}">
                <a16:creationId xmlns:a16="http://schemas.microsoft.com/office/drawing/2014/main" id="{DE44FB91-0E0C-24F1-A264-1DC1FF21E5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pic>
        <p:nvPicPr>
          <p:cNvPr id="9" name="synthesize (17)">
            <a:hlinkClick r:id="" action="ppaction://media"/>
            <a:extLst>
              <a:ext uri="{FF2B5EF4-FFF2-40B4-BE49-F238E27FC236}">
                <a16:creationId xmlns:a16="http://schemas.microsoft.com/office/drawing/2014/main" id="{5F341A4D-2BB3-7BAE-8AF6-C72835FEFB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63812" y="929900"/>
            <a:ext cx="759700" cy="75970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D205D63-3BC0-F21A-111A-F2136A10D486}"/>
            </a:ext>
          </a:extLst>
        </p:cNvPr>
        <p:cNvGrpSpPr/>
        <p:nvPr/>
      </p:nvGrpSpPr>
      <p:grpSpPr>
        <a:xfrm>
          <a:off x="0" y="0"/>
          <a:ext cx="0" cy="0"/>
          <a:chOff x="0" y="0"/>
          <a:chExt cx="0" cy="0"/>
        </a:xfrm>
      </p:grpSpPr>
      <p:pic>
        <p:nvPicPr>
          <p:cNvPr id="2" name="Graphic 2">
            <a:extLst>
              <a:ext uri="{FF2B5EF4-FFF2-40B4-BE49-F238E27FC236}">
                <a16:creationId xmlns:a16="http://schemas.microsoft.com/office/drawing/2014/main" id="{7D86FD5E-051F-96B9-B3F4-82A1436C52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8116" y="1374889"/>
            <a:ext cx="5860579" cy="4968317"/>
          </a:xfrm>
          <a:prstGeom prst="rect">
            <a:avLst/>
          </a:prstGeom>
        </p:spPr>
      </p:pic>
      <p:sp>
        <p:nvSpPr>
          <p:cNvPr id="3" name="Slide Number Placeholder 1">
            <a:extLst>
              <a:ext uri="{FF2B5EF4-FFF2-40B4-BE49-F238E27FC236}">
                <a16:creationId xmlns:a16="http://schemas.microsoft.com/office/drawing/2014/main" id="{F308B553-DC01-9F15-BB77-C1E937FFEE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7F270F87-D3F2-3E53-65C6-53BCF8C18DDA}"/>
              </a:ext>
            </a:extLst>
          </p:cNvPr>
          <p:cNvSpPr/>
          <p:nvPr/>
        </p:nvSpPr>
        <p:spPr>
          <a:xfrm>
            <a:off x="343847" y="995986"/>
            <a:ext cx="87144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10.1.2 Global Warming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and the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Greenhouse Effect </a:t>
            </a:r>
          </a:p>
        </p:txBody>
      </p:sp>
      <p:sp>
        <p:nvSpPr>
          <p:cNvPr id="8" name="Title 10">
            <a:extLst>
              <a:ext uri="{FF2B5EF4-FFF2-40B4-BE49-F238E27FC236}">
                <a16:creationId xmlns:a16="http://schemas.microsoft.com/office/drawing/2014/main" id="{74897860-8073-E180-89BF-DB2A7542EBE8}"/>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A0E88FCA-A3CF-09CF-7054-8FF108C4EC16}"/>
              </a:ext>
            </a:extLst>
          </p:cNvPr>
          <p:cNvSpPr/>
          <p:nvPr/>
        </p:nvSpPr>
        <p:spPr>
          <a:xfrm>
            <a:off x="2851700" y="6305824"/>
            <a:ext cx="346863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(Femke </a:t>
            </a:r>
            <a:r>
              <a:rPr lang="en-ZA" sz="1000" dirty="0" err="1">
                <a:latin typeface="Open Sans"/>
                <a:ea typeface="Open Sans" panose="020B0606030504020204" pitchFamily="34" charset="0"/>
                <a:cs typeface="Open Sans" panose="020B0606030504020204" pitchFamily="34" charset="0"/>
              </a:rPr>
              <a:t>Nijsse</a:t>
            </a:r>
            <a:r>
              <a:rPr lang="en-ZA" sz="1000" dirty="0">
                <a:latin typeface="Open Sans"/>
                <a:ea typeface="Open Sans" panose="020B0606030504020204" pitchFamily="34" charset="0"/>
                <a:cs typeface="Open Sans" panose="020B0606030504020204" pitchFamily="34" charset="0"/>
              </a:rPr>
              <a:t> &amp; Eric Fisk,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41E68A1A-6DA9-6E5A-3F24-BFFDAA983E7B}"/>
              </a:ext>
            </a:extLst>
          </p:cNvPr>
          <p:cNvSpPr/>
          <p:nvPr/>
        </p:nvSpPr>
        <p:spPr>
          <a:xfrm>
            <a:off x="9936003" y="632558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5)">
            <a:hlinkClick r:id="" action="ppaction://media"/>
            <a:extLst>
              <a:ext uri="{FF2B5EF4-FFF2-40B4-BE49-F238E27FC236}">
                <a16:creationId xmlns:a16="http://schemas.microsoft.com/office/drawing/2014/main" id="{453E2B3A-97DA-9430-E677-A3630E63D4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93977" y="995986"/>
            <a:ext cx="929517" cy="929517"/>
          </a:xfrm>
          <a:prstGeom prst="rect">
            <a:avLst/>
          </a:prstGeom>
        </p:spPr>
      </p:pic>
    </p:spTree>
    <p:extLst>
      <p:ext uri="{BB962C8B-B14F-4D97-AF65-F5344CB8AC3E}">
        <p14:creationId xmlns:p14="http://schemas.microsoft.com/office/powerpoint/2010/main" val="32769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2E60A01-E217-D4D6-ACA3-983373985641}"/>
            </a:ext>
          </a:extLst>
        </p:cNvPr>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E9D1B081-3607-7030-C0D5-76C5835F9803}"/>
              </a:ext>
            </a:extLst>
          </p:cNvPr>
          <p:cNvPicPr>
            <a:picLocks noChangeAspect="1"/>
          </p:cNvPicPr>
          <p:nvPr/>
        </p:nvPicPr>
        <p:blipFill>
          <a:blip r:embed="rId5"/>
          <a:srcRect t="3104" b="4147"/>
          <a:stretch/>
        </p:blipFill>
        <p:spPr>
          <a:xfrm>
            <a:off x="1740200" y="1450844"/>
            <a:ext cx="8161040" cy="4906651"/>
          </a:xfrm>
          <a:prstGeom prst="rect">
            <a:avLst/>
          </a:prstGeom>
        </p:spPr>
      </p:pic>
      <p:sp>
        <p:nvSpPr>
          <p:cNvPr id="3" name="Slide Number Placeholder 1">
            <a:extLst>
              <a:ext uri="{FF2B5EF4-FFF2-40B4-BE49-F238E27FC236}">
                <a16:creationId xmlns:a16="http://schemas.microsoft.com/office/drawing/2014/main" id="{72893E61-479E-B2E2-64D8-24C4848EEE2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F44DB23-7B93-BCB3-E817-3C5FCD069F08}"/>
              </a:ext>
            </a:extLst>
          </p:cNvPr>
          <p:cNvSpPr/>
          <p:nvPr/>
        </p:nvSpPr>
        <p:spPr>
          <a:xfrm>
            <a:off x="343847" y="995986"/>
            <a:ext cx="89430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10.1.3 Introduction to Anthropogenic Causes of Climate Change</a:t>
            </a:r>
          </a:p>
        </p:txBody>
      </p:sp>
      <p:sp>
        <p:nvSpPr>
          <p:cNvPr id="8" name="Title 10">
            <a:extLst>
              <a:ext uri="{FF2B5EF4-FFF2-40B4-BE49-F238E27FC236}">
                <a16:creationId xmlns:a16="http://schemas.microsoft.com/office/drawing/2014/main" id="{17DABD59-8FBD-13E5-D274-C57034D6ACD1}"/>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9A74DC72-458C-0A8C-368C-8F088A074BEE}"/>
              </a:ext>
            </a:extLst>
          </p:cNvPr>
          <p:cNvSpPr/>
          <p:nvPr/>
        </p:nvSpPr>
        <p:spPr>
          <a:xfrm>
            <a:off x="1668760" y="6293513"/>
            <a:ext cx="2888035" cy="270843"/>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(RCraig09,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5E33F46C-D509-50C1-E53D-F80E2DDD7E6A}"/>
              </a:ext>
            </a:extLst>
          </p:cNvPr>
          <p:cNvSpPr/>
          <p:nvPr/>
        </p:nvSpPr>
        <p:spPr>
          <a:xfrm>
            <a:off x="9978867" y="6311306"/>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6)">
            <a:hlinkClick r:id="" action="ppaction://media"/>
            <a:extLst>
              <a:ext uri="{FF2B5EF4-FFF2-40B4-BE49-F238E27FC236}">
                <a16:creationId xmlns:a16="http://schemas.microsoft.com/office/drawing/2014/main" id="{BCAB5958-3D79-264F-32FF-5574361339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9553" y="939371"/>
            <a:ext cx="762067" cy="762067"/>
          </a:xfrm>
          <a:prstGeom prst="rect">
            <a:avLst/>
          </a:prstGeom>
        </p:spPr>
      </p:pic>
    </p:spTree>
    <p:extLst>
      <p:ext uri="{BB962C8B-B14F-4D97-AF65-F5344CB8AC3E}">
        <p14:creationId xmlns:p14="http://schemas.microsoft.com/office/powerpoint/2010/main" val="60461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4070F53-1DDC-A611-B473-FF00BC3F7153}"/>
            </a:ext>
          </a:extLst>
        </p:cNvPr>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7ED79DF7-B820-FC64-1DD4-AA1CF4F1D651}"/>
              </a:ext>
            </a:extLst>
          </p:cNvPr>
          <p:cNvPicPr>
            <a:picLocks noChangeAspect="1"/>
          </p:cNvPicPr>
          <p:nvPr/>
        </p:nvPicPr>
        <p:blipFill>
          <a:blip r:embed="rId5"/>
          <a:stretch>
            <a:fillRect/>
          </a:stretch>
        </p:blipFill>
        <p:spPr>
          <a:xfrm>
            <a:off x="1208145" y="1290776"/>
            <a:ext cx="9462389" cy="4994693"/>
          </a:xfrm>
          <a:prstGeom prst="rect">
            <a:avLst/>
          </a:prstGeom>
        </p:spPr>
      </p:pic>
      <p:sp>
        <p:nvSpPr>
          <p:cNvPr id="3" name="Slide Number Placeholder 1">
            <a:extLst>
              <a:ext uri="{FF2B5EF4-FFF2-40B4-BE49-F238E27FC236}">
                <a16:creationId xmlns:a16="http://schemas.microsoft.com/office/drawing/2014/main" id="{B40E929D-FBDA-15D3-5A9C-51BD7C19DD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BD333D6B-042D-1B2D-804F-2F8C3D02870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10.1.4 Carbon Dioxide Emissions by Country</a:t>
            </a:r>
          </a:p>
        </p:txBody>
      </p:sp>
      <p:sp>
        <p:nvSpPr>
          <p:cNvPr id="8" name="Title 10">
            <a:extLst>
              <a:ext uri="{FF2B5EF4-FFF2-40B4-BE49-F238E27FC236}">
                <a16:creationId xmlns:a16="http://schemas.microsoft.com/office/drawing/2014/main" id="{C7FEE893-FE8C-7517-9F17-0DCBA2DDFFEB}"/>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76F04383-B03F-AE9B-6160-6B5A842A980E}"/>
              </a:ext>
            </a:extLst>
          </p:cNvPr>
          <p:cNvSpPr/>
          <p:nvPr/>
        </p:nvSpPr>
        <p:spPr>
          <a:xfrm>
            <a:off x="1555085" y="6267857"/>
            <a:ext cx="2881028"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Tomastvivlaren</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18)">
            <a:hlinkClick r:id="" action="ppaction://media"/>
            <a:extLst>
              <a:ext uri="{FF2B5EF4-FFF2-40B4-BE49-F238E27FC236}">
                <a16:creationId xmlns:a16="http://schemas.microsoft.com/office/drawing/2014/main" id="{0976B6BF-47D7-9DA0-6561-59D932F646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83855" y="912661"/>
            <a:ext cx="762067" cy="762067"/>
          </a:xfrm>
          <a:prstGeom prst="rect">
            <a:avLst/>
          </a:prstGeom>
        </p:spPr>
      </p:pic>
    </p:spTree>
    <p:extLst>
      <p:ext uri="{BB962C8B-B14F-4D97-AF65-F5344CB8AC3E}">
        <p14:creationId xmlns:p14="http://schemas.microsoft.com/office/powerpoint/2010/main" val="292148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905BE4E-03F6-2304-E41B-535D4EF2537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655775E-8435-BED8-68A2-396EB80083D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5DA1DDBE-8643-37D2-1A20-0C70FADC3A0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10.1.5 Effects of Climate Change </a:t>
            </a:r>
          </a:p>
        </p:txBody>
      </p:sp>
      <p:sp>
        <p:nvSpPr>
          <p:cNvPr id="8" name="Title 10">
            <a:extLst>
              <a:ext uri="{FF2B5EF4-FFF2-40B4-BE49-F238E27FC236}">
                <a16:creationId xmlns:a16="http://schemas.microsoft.com/office/drawing/2014/main" id="{2CF32EBE-713C-DDCE-34D4-FCB89929F50A}"/>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pic>
        <p:nvPicPr>
          <p:cNvPr id="2" name="Graphic 2">
            <a:extLst>
              <a:ext uri="{FF2B5EF4-FFF2-40B4-BE49-F238E27FC236}">
                <a16:creationId xmlns:a16="http://schemas.microsoft.com/office/drawing/2014/main" id="{5679EEBA-33BD-2E4B-2A54-77C87B5D5F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9351" y="1285877"/>
            <a:ext cx="6890931" cy="4893534"/>
          </a:xfrm>
          <a:prstGeom prst="rect">
            <a:avLst/>
          </a:prstGeom>
        </p:spPr>
      </p:pic>
      <p:sp>
        <p:nvSpPr>
          <p:cNvPr id="4" name="Rectangle 3">
            <a:extLst>
              <a:ext uri="{FF2B5EF4-FFF2-40B4-BE49-F238E27FC236}">
                <a16:creationId xmlns:a16="http://schemas.microsoft.com/office/drawing/2014/main" id="{E42F8182-ECAC-0457-52D7-9027712F2DB2}"/>
              </a:ext>
            </a:extLst>
          </p:cNvPr>
          <p:cNvSpPr/>
          <p:nvPr/>
        </p:nvSpPr>
        <p:spPr>
          <a:xfrm>
            <a:off x="8441666" y="6258956"/>
            <a:ext cx="289861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25E98A62-98BA-D380-DC82-3D66D19FFAEE}"/>
              </a:ext>
            </a:extLst>
          </p:cNvPr>
          <p:cNvSpPr/>
          <p:nvPr/>
        </p:nvSpPr>
        <p:spPr>
          <a:xfrm>
            <a:off x="343847" y="1740736"/>
            <a:ext cx="6217920" cy="3877985"/>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Global temperature rise</a:t>
            </a:r>
            <a:endParaRPr lang="en-ZA" sz="2200" b="1"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Sea level rise</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Ocean acidification</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Extreme weather events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Reduced biodiversity</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Human health impacts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Reduced agricultural yields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Economic consequences </a:t>
            </a:r>
          </a:p>
        </p:txBody>
      </p:sp>
      <p:sp>
        <p:nvSpPr>
          <p:cNvPr id="6" name="Rectangle 5">
            <a:extLst>
              <a:ext uri="{FF2B5EF4-FFF2-40B4-BE49-F238E27FC236}">
                <a16:creationId xmlns:a16="http://schemas.microsoft.com/office/drawing/2014/main" id="{4554ACE3-91D1-446E-1360-02AB4E70A150}"/>
              </a:ext>
            </a:extLst>
          </p:cNvPr>
          <p:cNvSpPr/>
          <p:nvPr/>
        </p:nvSpPr>
        <p:spPr>
          <a:xfrm>
            <a:off x="440363" y="631967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9)">
            <a:hlinkClick r:id="" action="ppaction://media"/>
            <a:extLst>
              <a:ext uri="{FF2B5EF4-FFF2-40B4-BE49-F238E27FC236}">
                <a16:creationId xmlns:a16="http://schemas.microsoft.com/office/drawing/2014/main" id="{2DC8B9A9-E8E6-859F-184C-F761B5F92A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4423" y="912660"/>
            <a:ext cx="852255" cy="852255"/>
          </a:xfrm>
          <a:prstGeom prst="rect">
            <a:avLst/>
          </a:prstGeom>
        </p:spPr>
      </p:pic>
    </p:spTree>
    <p:extLst>
      <p:ext uri="{BB962C8B-B14F-4D97-AF65-F5344CB8AC3E}">
        <p14:creationId xmlns:p14="http://schemas.microsoft.com/office/powerpoint/2010/main" val="17251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737657"/>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http://doi.org/10.5281/zenodo.4585597</a:t>
            </a:r>
            <a:r>
              <a:rPr lang="en-GB"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a:cs typeface="Calibri"/>
            </a:endParaRPr>
          </a:p>
          <a:p>
            <a:pPr marL="342900" indent="-342900">
              <a:buAutoNum type="arabicPeriod"/>
            </a:pPr>
            <a:endParaRPr lang="en-GB" sz="2400" dirty="0">
              <a:latin typeface="Open Sans"/>
              <a:cs typeface="Calibri"/>
            </a:endParaRPr>
          </a:p>
          <a:p>
            <a:endParaRPr lang="en-US" sz="2400" dirty="0">
              <a:latin typeface="Open Sans"/>
              <a:cs typeface="Calibri"/>
            </a:endParaRPr>
          </a:p>
          <a:p>
            <a:pPr marL="342900" indent="-342900">
              <a:buFontTx/>
              <a:buAutoNum type="arabicPeriod"/>
            </a:pPr>
            <a:endParaRPr lang="en-US" sz="2400" dirty="0">
              <a:latin typeface="Open Sans"/>
            </a:endParaRPr>
          </a:p>
          <a:p>
            <a:pPr marL="342900" indent="-342900">
              <a:buFontTx/>
              <a:buAutoNum type="arabicPeriod"/>
            </a:pPr>
            <a:endParaRPr lang="en-US" sz="2400" dirty="0">
              <a:latin typeface="Open Sans"/>
            </a:endParaRPr>
          </a:p>
          <a:p>
            <a:pPr marL="342900" indent="-342900">
              <a:buAutoNum type="arabicPeriod"/>
            </a:pPr>
            <a:endParaRPr lang="en-US" sz="2400" dirty="0">
              <a:latin typeface="Open Sans"/>
              <a:cs typeface="Calibri" panose="020F0502020204030204"/>
            </a:endParaRPr>
          </a:p>
          <a:p>
            <a:pPr marL="342900" indent="-342900">
              <a:buAutoNum type="arabicPeriod"/>
            </a:pP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Graphic 9">
            <a:extLst>
              <a:ext uri="{FF2B5EF4-FFF2-40B4-BE49-F238E27FC236}">
                <a16:creationId xmlns:a16="http://schemas.microsoft.com/office/drawing/2014/main" id="{605D37CB-5E10-968A-05A5-C8A6D7E2D1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2048" y="1347833"/>
            <a:ext cx="7017678" cy="501210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10.2.1 The Need for Emissions Representation in Energy System Models</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8" name="Rectangle 7">
            <a:extLst>
              <a:ext uri="{FF2B5EF4-FFF2-40B4-BE49-F238E27FC236}">
                <a16:creationId xmlns:a16="http://schemas.microsoft.com/office/drawing/2014/main" id="{6EF1FAA0-03E6-C94E-2A23-D1C5B004CE92}"/>
              </a:ext>
            </a:extLst>
          </p:cNvPr>
          <p:cNvSpPr/>
          <p:nvPr/>
        </p:nvSpPr>
        <p:spPr>
          <a:xfrm>
            <a:off x="866736" y="6311832"/>
            <a:ext cx="2857344" cy="24972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0)">
            <a:hlinkClick r:id="" action="ppaction://media"/>
            <a:extLst>
              <a:ext uri="{FF2B5EF4-FFF2-40B4-BE49-F238E27FC236}">
                <a16:creationId xmlns:a16="http://schemas.microsoft.com/office/drawing/2014/main" id="{F4960D25-D627-B59C-CFAC-E58DFF7963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31808" y="192696"/>
            <a:ext cx="795835" cy="7958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08727940-0D23-477D-A238-15030A74DA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5128</TotalTime>
  <Words>2904</Words>
  <Application>Microsoft Office PowerPoint</Application>
  <PresentationFormat>Widescreen</PresentationFormat>
  <Paragraphs>198</Paragraphs>
  <Slides>17</Slides>
  <Notes>16</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Aptos</vt:lpstr>
      <vt:lpstr>Arial</vt:lpstr>
      <vt:lpstr>Calibri</vt:lpstr>
      <vt:lpstr>Calibri Light</vt:lpstr>
      <vt:lpstr>Cambria Math</vt:lpstr>
      <vt:lpstr>Helvetica Neue</vt:lpstr>
      <vt:lpstr>Open Sans</vt:lpstr>
      <vt:lpstr>Open Sans ExtraBold</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112</cp:revision>
  <dcterms:created xsi:type="dcterms:W3CDTF">2019-06-09T10:25:43Z</dcterms:created>
  <dcterms:modified xsi:type="dcterms:W3CDTF">2025-07-07T14:31:39Z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