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Open Sans" panose="020B0606030504020204" pitchFamily="34" charset="0"/>
      <p:regular r:id="rId30"/>
      <p:bold r:id="rId31"/>
      <p:italic r:id="rId32"/>
      <p:boldItalic r:id="rId33"/>
    </p:embeddedFont>
    <p:embeddedFont>
      <p:font typeface="Open Sans ExtraBold" panose="020B0606030504020204" pitchFamily="34" charset="0"/>
      <p:bold r:id="rId34"/>
      <p:italic r:id="rId35"/>
      <p:boldItalic r:id="rId36"/>
    </p:embeddedFont>
    <p:embeddedFont>
      <p:font typeface="Open Sans SemiBold" panose="020B0606030504020204" pitchFamily="34" charset="0"/>
      <p:regular r:id="rId37"/>
      <p:bold r:id="rId38"/>
      <p:italic r:id="rId39"/>
      <p:boldItalic r:id="rId40"/>
    </p:embeddedFont>
    <p:embeddedFont>
      <p:font typeface="Quattrocento Sans" panose="020B0502050000020003"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ssuDSjcLYIEcDShg8iQjGw==" hashData="ZwoaM1KImEcODS8nto3o6XARNUvMHXuWUEjn6hW4NVXL/IYj3QrVrNwnOGd12bZtZckD2+R60l41ilHSNpGAag=="/>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3eZVliJr2f62fj1NtdwpqsDki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 cours a pour but d'explorer les concepts de base du système de l'eau.</a:t>
            </a:r>
            <a:endParaRPr/>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La gestion des bassins versants fait référence à la gestion de toute activité qui interagit ou a un impact sur l'eau à l'intérieur du bassin versant. Il s'agit principalement des actions et des politiques menées à l'intérieur du </a:t>
            </a:r>
            <a:r>
              <a:rPr lang="en-US">
                <a:solidFill>
                  <a:srgbClr val="000000"/>
                </a:solidFill>
              </a:rPr>
              <a:t>bassin versant </a:t>
            </a:r>
            <a:r>
              <a:rPr lang="en-US" sz="1200">
                <a:solidFill>
                  <a:srgbClr val="000000"/>
                </a:solidFill>
              </a:rPr>
              <a:t>et de l'impact sur la flore et la faune qui dépendent de l'eau à l'intérieur de ses limites.  Par exemple, la coupe des forêts affecte l'hydrologie du bassin versant. Elle affecte le contrôle des inondations dans la région en provoquant la sédimentation et l'érosion des sols. </a:t>
            </a:r>
            <a:r>
              <a:rPr lang="en-US">
                <a:solidFill>
                  <a:srgbClr val="000000"/>
                </a:solidFill>
              </a:rPr>
              <a:t>La construction </a:t>
            </a:r>
            <a:r>
              <a:rPr lang="en-US" sz="1200">
                <a:solidFill>
                  <a:srgbClr val="000000"/>
                </a:solidFill>
              </a:rPr>
              <a:t>d'un barrage affecte l'écoulement de l'eau en aval. L'eau utilisée pour l'irrigation dans les régions en amont aura un impact sur les populations vivant en aval. Il convient donc de trouver un équilibre entre le prélèvement et la consommation d'eau dans les zones situées en amont et en aval d'un bassin hydrographique. Les pratiques qui favorisent cet équilibre et régulent l'écoulement de l'eau peuvent être classées dans la catégorie de la gestion des bassins versants. En général, ces pratiques de gestion </a:t>
            </a:r>
            <a:r>
              <a:rPr lang="en-US" sz="1200"/>
              <a:t>justifient une action intégrée </a:t>
            </a:r>
            <a:r>
              <a:rPr lang="en-US"/>
              <a:t>et/ou </a:t>
            </a:r>
            <a:r>
              <a:rPr lang="en-US" sz="1200"/>
              <a:t>combinée entre plusieurs secteurs. Parfois, elles peuvent impliquer deux nations ou plus.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solidFill>
                <a:srgbClr val="000000"/>
              </a:solidFill>
            </a:endParaRPr>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200">
                <a:solidFill>
                  <a:srgbClr val="000000"/>
                </a:solidFill>
              </a:rPr>
              <a:t>La gestion intégrée des bassins versants adopte une vision intégrée des activités à l'intérieur d'un bassin versant ou d'une zone de captage. Cela peut impliquer une série d'activités ou d'éléments </a:t>
            </a:r>
            <a:r>
              <a:rPr lang="en-US">
                <a:solidFill>
                  <a:srgbClr val="000000"/>
                </a:solidFill>
              </a:rPr>
              <a:t>comme suit. L'hydrologie </a:t>
            </a:r>
            <a:r>
              <a:rPr lang="en-US" sz="1200">
                <a:solidFill>
                  <a:srgbClr val="000000"/>
                </a:solidFill>
              </a:rPr>
              <a:t>et la disponibilité de l'eau concernent la quantité d'eau disponible pour le prélèvement et la consommation. La qualité de l'eau se réfère au respect des normes de qualité requises pour une consommation sûre. Les fonctions de l'écosystème et la morphologie des cours d'eau </a:t>
            </a:r>
            <a:r>
              <a:rPr lang="en-US">
                <a:solidFill>
                  <a:srgbClr val="000000"/>
                </a:solidFill>
              </a:rPr>
              <a:t>comprennent des activités </a:t>
            </a:r>
            <a:r>
              <a:rPr lang="en-US" sz="1200">
                <a:solidFill>
                  <a:srgbClr val="000000"/>
                </a:solidFill>
              </a:rPr>
              <a:t>qui peuvent aller du maintien d'un débit minimum dans les rivières à la garantie que les petits cours d'eau et leurs formes ne changent pas de manière importante au fil du temps. Les éléments mentionnés ci-dessus ne sont que des aspects choisis des activités impliquées dans la gestion intégrée des </a:t>
            </a:r>
            <a:r>
              <a:rPr lang="en-US">
                <a:solidFill>
                  <a:srgbClr val="000000"/>
                </a:solidFill>
              </a:rPr>
              <a:t>bassins versants. Il </a:t>
            </a:r>
            <a:r>
              <a:rPr lang="en-US" sz="1200">
                <a:solidFill>
                  <a:srgbClr val="000000"/>
                </a:solidFill>
              </a:rPr>
              <a:t>est important de comprendre que ce </a:t>
            </a:r>
            <a:r>
              <a:rPr lang="en-US" sz="1200"/>
              <a:t>ne sont pas les actions d'une seule entité ou d'un seul acteur qui gèrent les éléments mentionnés ci-dessus. Il s'agit </a:t>
            </a:r>
            <a:r>
              <a:rPr lang="en-US"/>
              <a:t>plutôt d'une </a:t>
            </a:r>
            <a:r>
              <a:rPr lang="en-US" sz="1200"/>
              <a:t>combinaison d'agences gouvernementales, d'acteurs et d'entités municipaux, privés et individuels qui influencent le bassin versant. Les mécanismes utilisés pour gérer un bassin versant sont de différents types. Il peut s'agir de mesures physiques telles que la construction d'un barrage, la mise en place de canalisations pour </a:t>
            </a:r>
            <a:r>
              <a:rPr lang="en-US"/>
              <a:t>acheminer l'</a:t>
            </a:r>
            <a:r>
              <a:rPr lang="en-US" sz="1200"/>
              <a:t>eau jusqu'aux habitations et d'infrastructures d'irrigation. Les mesures réglementaires peuvent inclure des politiques de prévention de la déforestation, l'établissement de débits environnementaux minimums dans les rivières</a:t>
            </a:r>
            <a:r>
              <a:rPr lang="en-US"/>
              <a:t>, </a:t>
            </a:r>
            <a:r>
              <a:rPr lang="en-US" sz="1200"/>
              <a:t>etc. Les outils </a:t>
            </a:r>
            <a:r>
              <a:rPr lang="en-US"/>
              <a:t>économiques </a:t>
            </a:r>
            <a:r>
              <a:rPr lang="en-US" sz="1200"/>
              <a:t>pourraient inclure des mécanismes financiers, des prix et des taxes pour faciliter les </a:t>
            </a:r>
            <a:r>
              <a:rPr lang="en-US"/>
              <a:t>comportements </a:t>
            </a:r>
            <a:r>
              <a:rPr lang="en-US" sz="1200"/>
              <a:t>nécessaires. Globalement, l'objectif est d'assurer une gestion efficace, harmonieuse et équitable des ressources afin de répondre aux besoins de la population sans causer de dommages irréparables à l'environnement.</a:t>
            </a:r>
            <a:endParaRPr sz="1200"/>
          </a:p>
        </p:txBody>
      </p:sp>
      <p:sp>
        <p:nvSpPr>
          <p:cNvPr id="179" name="Google Shape;17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n-US" sz="1200"/>
              <a:t>Tout comme le système énergétique, le système de distribution d'eau comporte un côté demande et un côté offre. Deux questions principales peuvent aider à explorer ces deux composantes du système de l'eau. </a:t>
            </a:r>
            <a:endParaRPr/>
          </a:p>
          <a:p>
            <a:pPr marL="0" lvl="0" indent="0" algn="just" rtl="0">
              <a:spcBef>
                <a:spcPts val="0"/>
              </a:spcBef>
              <a:spcAft>
                <a:spcPts val="0"/>
              </a:spcAft>
              <a:buNone/>
            </a:pPr>
            <a:r>
              <a:rPr lang="en-US" sz="1200"/>
              <a:t>La première </a:t>
            </a:r>
            <a:r>
              <a:rPr lang="en-US"/>
              <a:t>concerne la </a:t>
            </a:r>
            <a:r>
              <a:rPr lang="en-US" sz="1200"/>
              <a:t>disponibilité de l'eau, qui se rapporte à l'offre. La </a:t>
            </a:r>
            <a:r>
              <a:rPr lang="en-US"/>
              <a:t>seconde</a:t>
            </a:r>
            <a:r>
              <a:rPr lang="en-US" sz="1200"/>
              <a:t>, qui porte sur la quantification des besoins en eau, concerne la demande. D'une part, l'approvisionnement en eau dépend de nombreux processus physiologiques impliquant des précipitations sous forme de pluie, de neige ou de grêle. Elle implique également la formation d'eaux de surface sous forme de rivières, de ruisseaux et de lacs, ainsi que la création d'aquifères souterrains. D'autre part, l'action de l'homme joue un rôle essentiel dans l'influence de l'offre sur l'équation. Les figures présentées dans cette diapositive indiquent les parts de prélèvement d'eau dans les différents secteurs sur les différents continents.  Il est intéressant de constater que le secteur agricole représente environ 70 % des prélèvements d'eau douce dans le monde. Le secteur industriel représente 19 %, ce qui inclut les </a:t>
            </a:r>
            <a:r>
              <a:rPr lang="en-US"/>
              <a:t>sous-secteurs de la </a:t>
            </a:r>
            <a:r>
              <a:rPr lang="en-US" sz="1200"/>
              <a:t>production d'énergie et de la fabrication. Les prélèvements d'eau par les municipalités représentent environ 11 %. Parallèlement, nous pouvons également observer les taux de prélèvement d'eau dans les différents continents, classés par secteur. Nous pouvons remarquer que les économies agraires d'Asie et d'Afrique ont un ratio de prélèvement élevé pour le secteur </a:t>
            </a:r>
            <a:r>
              <a:rPr lang="en-US"/>
              <a:t>agricole.</a:t>
            </a:r>
            <a:r>
              <a:rPr lang="en-US" sz="1200"/>
              <a:t> En revanche, l'accent est mis sur le secteur industriel en Europe et dans les Amériques.</a:t>
            </a:r>
            <a:endParaRPr sz="1200"/>
          </a:p>
          <a:p>
            <a:pPr marL="0" marR="0" lvl="0" indent="0" algn="just" rtl="0">
              <a:lnSpc>
                <a:spcPct val="100000"/>
              </a:lnSpc>
              <a:spcBef>
                <a:spcPts val="0"/>
              </a:spcBef>
              <a:spcAft>
                <a:spcPts val="0"/>
              </a:spcAft>
              <a:buClr>
                <a:schemeClr val="dk1"/>
              </a:buClr>
              <a:buSzPts val="1200"/>
              <a:buFont typeface="Calibri"/>
              <a:buNone/>
            </a:pPr>
            <a:endParaRPr sz="1200"/>
          </a:p>
        </p:txBody>
      </p:sp>
      <p:sp>
        <p:nvSpPr>
          <p:cNvPr id="192" name="Google Shape;1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200"/>
              <a:t>Le diagramme </a:t>
            </a:r>
            <a:r>
              <a:rPr lang="en-US"/>
              <a:t>présente de manière </a:t>
            </a:r>
            <a:r>
              <a:rPr lang="en-US" sz="1200"/>
              <a:t>schématique les différentes composantes du bilan hydrique d'un bassin versant. Quatre processus principaux sont essentiels au maintien de cet équilibre. Il s'agit des processus suivants </a:t>
            </a:r>
            <a:r>
              <a:rPr lang="en-US"/>
              <a:t>: précipitations, évapotranspiration, ruissellement et ruissellement : Les </a:t>
            </a:r>
            <a:r>
              <a:rPr lang="en-US" sz="1200"/>
              <a:t>précipitations, l'évapotranspiration, le ruissellement et la recharge des </a:t>
            </a:r>
            <a:r>
              <a:rPr lang="en-US"/>
              <a:t>nappes phréatiques.</a:t>
            </a:r>
            <a:r>
              <a:rPr lang="en-US" sz="1200"/>
              <a:t> Il est important de savoir qu'un équilibre est toujours maintenu dans le système, quelle que soit l'occupation des sols dans le bassin versant concerné. Il convient également de rappeler l'importance des actions humaines dans l'atteinte de cet équilibre. Les activités qui contribuent au changement d'</a:t>
            </a:r>
            <a:r>
              <a:rPr lang="en-US"/>
              <a:t>affectation des sols</a:t>
            </a:r>
            <a:r>
              <a:rPr lang="en-US" sz="1200"/>
              <a:t>, </a:t>
            </a:r>
            <a:r>
              <a:rPr lang="en-US"/>
              <a:t>telles que la construction de barrages sur </a:t>
            </a:r>
            <a:r>
              <a:rPr lang="en-US" sz="1200"/>
              <a:t>les rivières et la déforestation</a:t>
            </a:r>
            <a:r>
              <a:rPr lang="en-US"/>
              <a:t>, </a:t>
            </a:r>
            <a:r>
              <a:rPr lang="en-US" sz="1200"/>
              <a:t>sont des exemples où les décisions humaines ont affecté cet équilibre de manière significative.</a:t>
            </a:r>
            <a:r>
              <a:rPr lang="en-US"/>
              <a:t>  </a:t>
            </a:r>
            <a:endParaRPr sz="1200"/>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rgbClr val="2E75B5"/>
                </a:solidFill>
                <a:latin typeface="Roboto"/>
                <a:ea typeface="Roboto"/>
                <a:cs typeface="Roboto"/>
                <a:sym typeface="Roboto"/>
              </a:rPr>
              <a:t>La première composante du bilan hydrique est la précipitation. Les précipitations </a:t>
            </a:r>
            <a:r>
              <a:rPr lang="en-US" sz="1200">
                <a:solidFill>
                  <a:srgbClr val="2E75B5"/>
                </a:solidFill>
                <a:latin typeface="Roboto"/>
                <a:ea typeface="Roboto"/>
                <a:cs typeface="Roboto"/>
                <a:sym typeface="Roboto"/>
              </a:rPr>
              <a:t>sont le produit de la condensation de la vapeur d'eau atmosphérique qui tombe des nuages sous l'effet de la gravité. Les </a:t>
            </a:r>
            <a:r>
              <a:rPr lang="en-US">
                <a:solidFill>
                  <a:srgbClr val="2E75B5"/>
                </a:solidFill>
                <a:latin typeface="Roboto"/>
                <a:ea typeface="Roboto"/>
                <a:cs typeface="Roboto"/>
                <a:sym typeface="Roboto"/>
              </a:rPr>
              <a:t>formes </a:t>
            </a:r>
            <a:r>
              <a:rPr lang="en-US" sz="1200">
                <a:solidFill>
                  <a:srgbClr val="2E75B5"/>
                </a:solidFill>
                <a:latin typeface="Roboto"/>
                <a:ea typeface="Roboto"/>
                <a:cs typeface="Roboto"/>
                <a:sym typeface="Roboto"/>
              </a:rPr>
              <a:t>courantes </a:t>
            </a:r>
            <a:r>
              <a:rPr lang="en-US">
                <a:solidFill>
                  <a:srgbClr val="2E75B5"/>
                </a:solidFill>
                <a:latin typeface="Roboto"/>
                <a:ea typeface="Roboto"/>
                <a:cs typeface="Roboto"/>
                <a:sym typeface="Roboto"/>
              </a:rPr>
              <a:t>de </a:t>
            </a:r>
            <a:r>
              <a:rPr lang="en-US" sz="1200">
                <a:solidFill>
                  <a:srgbClr val="2E75B5"/>
                </a:solidFill>
                <a:latin typeface="Roboto"/>
                <a:ea typeface="Roboto"/>
                <a:cs typeface="Roboto"/>
                <a:sym typeface="Roboto"/>
              </a:rPr>
              <a:t>précipitations sont la pluie, la </a:t>
            </a:r>
            <a:r>
              <a:rPr lang="en-US">
                <a:solidFill>
                  <a:srgbClr val="2E75B5"/>
                </a:solidFill>
                <a:latin typeface="Roboto"/>
                <a:ea typeface="Roboto"/>
                <a:cs typeface="Roboto"/>
                <a:sym typeface="Roboto"/>
              </a:rPr>
              <a:t>neige </a:t>
            </a:r>
            <a:r>
              <a:rPr lang="en-US" sz="1200">
                <a:solidFill>
                  <a:srgbClr val="2E75B5"/>
                </a:solidFill>
                <a:latin typeface="Roboto"/>
                <a:ea typeface="Roboto"/>
                <a:cs typeface="Roboto"/>
                <a:sym typeface="Roboto"/>
              </a:rPr>
              <a:t>et la grêle. La figure ci-dessous présente la </a:t>
            </a:r>
            <a:r>
              <a:rPr lang="en-US"/>
              <a:t>moyenne mensuelle à long terme des précipitations dans le monde, exprimée en millimètres par mois. Nous pouvons constater, sous forme de graphique, que les précipitations mensuelles varient, les couleurs plus foncées indiquant plus de pluie et vice-versa. </a:t>
            </a:r>
            <a:r>
              <a:rPr lang="en-US" sz="1200" b="0" i="0">
                <a:solidFill>
                  <a:schemeClr val="dk1"/>
                </a:solidFill>
                <a:latin typeface="Calibri"/>
                <a:ea typeface="Calibri"/>
                <a:cs typeface="Calibri"/>
                <a:sym typeface="Calibri"/>
              </a:rPr>
              <a:t>De nombreux pays connaissent une seule saison humide et une seule saison sèche par an, mais dans certains pays, il peut y avoir deux saisons humides et deux saisons sèches par an, ce qui indique un schéma de précipitations bimodal. Selon les </a:t>
            </a:r>
            <a:r>
              <a:rPr lang="en-US"/>
              <a:t>dernières informations météorologiques, l'endroit le plus humide de la planète est une petite ville appelée Masynram en Inde, avec des précipitations d'environ 12 000 millimètres par mois. L'endroit le plus sec est le désert d'Atacama, au Chili.</a:t>
            </a:r>
            <a:endParaRPr/>
          </a:p>
          <a:p>
            <a:pPr marL="0" marR="0" lvl="0" indent="0" algn="just" rtl="0">
              <a:lnSpc>
                <a:spcPct val="100000"/>
              </a:lnSpc>
              <a:spcBef>
                <a:spcPts val="0"/>
              </a:spcBef>
              <a:spcAft>
                <a:spcPts val="0"/>
              </a:spcAft>
              <a:buClr>
                <a:schemeClr val="dk1"/>
              </a:buClr>
              <a:buSzPts val="1200"/>
              <a:buFont typeface="Calibri"/>
              <a:buNone/>
            </a:pPr>
            <a:endParaRPr sz="1200"/>
          </a:p>
        </p:txBody>
      </p:sp>
      <p:sp>
        <p:nvSpPr>
          <p:cNvPr id="234" name="Google Shape;23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deuxième composante est appelée évapotranspiration. Il s</a:t>
            </a:r>
            <a:r>
              <a:rPr lang="en-US" sz="1200">
                <a:latin typeface="Roboto"/>
                <a:ea typeface="Roboto"/>
                <a:cs typeface="Roboto"/>
                <a:sym typeface="Roboto"/>
              </a:rPr>
              <a:t>'agit d'une combinaison de deux processus </a:t>
            </a:r>
            <a:r>
              <a:rPr lang="en-US">
                <a:latin typeface="Roboto"/>
                <a:ea typeface="Roboto"/>
                <a:cs typeface="Roboto"/>
                <a:sym typeface="Roboto"/>
              </a:rPr>
              <a:t>: l'évaporation </a:t>
            </a:r>
            <a:r>
              <a:rPr lang="en-US" sz="1200">
                <a:latin typeface="Roboto"/>
                <a:ea typeface="Roboto"/>
                <a:cs typeface="Roboto"/>
                <a:sym typeface="Roboto"/>
              </a:rPr>
              <a:t>des surfaces terrestres et la transpiration des surfaces végétales</a:t>
            </a:r>
            <a:r>
              <a:rPr lang="en-US">
                <a:latin typeface="Roboto"/>
                <a:ea typeface="Roboto"/>
                <a:cs typeface="Roboto"/>
                <a:sym typeface="Roboto"/>
              </a:rPr>
              <a:t>. </a:t>
            </a:r>
            <a:endParaRPr sz="1200">
              <a:latin typeface="Roboto"/>
              <a:ea typeface="Roboto"/>
              <a:cs typeface="Roboto"/>
              <a:sym typeface="Roboto"/>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L'évaporation est le processus par lequel l'eau liquide est transformée en vapeur d'eau, également appelée vaporisation, et éliminée d'une surface, également appelée élimination de la vapeur. L'eau s'évapore de diverses surfaces, telles que les lacs, les rivières, les chaussées, les </a:t>
            </a:r>
            <a:r>
              <a:rPr lang="en-US"/>
              <a:t>sols </a:t>
            </a:r>
            <a:r>
              <a:rPr lang="en-US" sz="1200" b="0" i="0">
                <a:solidFill>
                  <a:schemeClr val="dk1"/>
                </a:solidFill>
                <a:latin typeface="Calibri"/>
                <a:ea typeface="Calibri"/>
                <a:cs typeface="Calibri"/>
                <a:sym typeface="Calibri"/>
              </a:rPr>
              <a:t>et la végétation humide. La transpiration consiste en la vaporisation de l'eau liquide contenue dans les tissus végétaux et en l'évacuation de la vapeur dans l'atmosphère. Les cultures perdent principalement leur eau par les stomates. Il s'agit de petites ouvertures sur la feuille de la plante par lesquelles passent les gaz et la vapeur d'eau. L'évapotranspiration dépend de nombreux facteurs météorologiques. Le rayonnement solaire et la température de l'air contribuent au processus d'absorption de l'énergie par les surfaces d'évaporation. L'humidité de l'air régule la quantité d'humidité que l'air peut contenir. L'humidité et la température sont également liées. </a:t>
            </a:r>
            <a:r>
              <a:rPr lang="en-US"/>
              <a:t>Plus </a:t>
            </a:r>
            <a:r>
              <a:rPr lang="en-US" sz="1200" b="0" i="0">
                <a:solidFill>
                  <a:schemeClr val="dk1"/>
                </a:solidFill>
                <a:latin typeface="Calibri"/>
                <a:ea typeface="Calibri"/>
                <a:cs typeface="Calibri"/>
                <a:sym typeface="Calibri"/>
              </a:rPr>
              <a:t>la température de l'air est élevée, </a:t>
            </a:r>
            <a:r>
              <a:rPr lang="en-US"/>
              <a:t>plus </a:t>
            </a:r>
            <a:r>
              <a:rPr lang="en-US" sz="1200" b="0" i="0">
                <a:solidFill>
                  <a:schemeClr val="dk1"/>
                </a:solidFill>
                <a:latin typeface="Calibri"/>
                <a:ea typeface="Calibri"/>
                <a:cs typeface="Calibri"/>
                <a:sym typeface="Calibri"/>
              </a:rPr>
              <a:t>la capacité d'humidité de l'air est grande</a:t>
            </a:r>
            <a:r>
              <a:rPr lang="en-US"/>
              <a:t>, ce qui </a:t>
            </a:r>
            <a:r>
              <a:rPr lang="en-US" sz="1200" b="0" i="0">
                <a:solidFill>
                  <a:schemeClr val="dk1"/>
                </a:solidFill>
                <a:latin typeface="Calibri"/>
                <a:ea typeface="Calibri"/>
                <a:cs typeface="Calibri"/>
                <a:sym typeface="Calibri"/>
              </a:rPr>
              <a:t>se </a:t>
            </a:r>
            <a:r>
              <a:rPr lang="en-US"/>
              <a:t>traduit par </a:t>
            </a:r>
            <a:r>
              <a:rPr lang="en-US" sz="1200" b="0" i="0">
                <a:solidFill>
                  <a:schemeClr val="dk1"/>
                </a:solidFill>
                <a:latin typeface="Calibri"/>
                <a:ea typeface="Calibri"/>
                <a:cs typeface="Calibri"/>
                <a:sym typeface="Calibri"/>
              </a:rPr>
              <a:t>une évapotranspiration plus importante. La vitesse du vent augmente le taux de transpiration de la surface des feuilles.</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Roboto"/>
              <a:ea typeface="Roboto"/>
              <a:cs typeface="Roboto"/>
              <a:sym typeface="Roboto"/>
            </a:endParaRPr>
          </a:p>
          <a:p>
            <a:pPr marL="0" lvl="0" indent="0" algn="l" rtl="0">
              <a:spcBef>
                <a:spcPts val="0"/>
              </a:spcBef>
              <a:spcAft>
                <a:spcPts val="0"/>
              </a:spcAft>
              <a:buNone/>
            </a:pPr>
            <a:endParaRPr/>
          </a:p>
          <a:p>
            <a:pPr marL="0" marR="0" lvl="0" indent="0" algn="just" rtl="0">
              <a:lnSpc>
                <a:spcPct val="100000"/>
              </a:lnSpc>
              <a:spcBef>
                <a:spcPts val="0"/>
              </a:spcBef>
              <a:spcAft>
                <a:spcPts val="0"/>
              </a:spcAft>
              <a:buClr>
                <a:schemeClr val="dk1"/>
              </a:buClr>
              <a:buSzPts val="1200"/>
              <a:buFont typeface="Calibri"/>
              <a:buNone/>
            </a:pPr>
            <a:endParaRPr sz="1200"/>
          </a:p>
        </p:txBody>
      </p:sp>
      <p:sp>
        <p:nvSpPr>
          <p:cNvPr id="244" name="Google Shape;24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Roboto"/>
              <a:buNone/>
            </a:pPr>
            <a:r>
              <a:rPr lang="en-US" sz="1200">
                <a:latin typeface="Roboto"/>
                <a:ea typeface="Roboto"/>
                <a:cs typeface="Roboto"/>
                <a:sym typeface="Roboto"/>
              </a:rPr>
              <a:t>Il est désormais établi que le terme évapotranspiration est une combinaison de l'évaporation et de la transpiration.</a:t>
            </a:r>
            <a:endParaRPr sz="1200">
              <a:latin typeface="Roboto"/>
              <a:ea typeface="Roboto"/>
              <a:cs typeface="Roboto"/>
              <a:sym typeface="Roboto"/>
            </a:endParaRPr>
          </a:p>
          <a:p>
            <a:pPr marL="0" lvl="0" indent="0" algn="l" rtl="0">
              <a:spcBef>
                <a:spcPts val="0"/>
              </a:spcBef>
              <a:spcAft>
                <a:spcPts val="0"/>
              </a:spcAft>
              <a:buNone/>
            </a:pPr>
            <a:r>
              <a:rPr lang="en-US" sz="1200">
                <a:latin typeface="Roboto"/>
                <a:ea typeface="Roboto"/>
                <a:cs typeface="Roboto"/>
                <a:sym typeface="Roboto"/>
              </a:rPr>
              <a:t>La transpiration étant la perte d'eau par les feuilles des plantes, </a:t>
            </a:r>
            <a:r>
              <a:rPr lang="en-US">
                <a:latin typeface="Roboto"/>
                <a:ea typeface="Roboto"/>
                <a:cs typeface="Roboto"/>
                <a:sym typeface="Roboto"/>
              </a:rPr>
              <a:t>sa </a:t>
            </a:r>
            <a:r>
              <a:rPr lang="en-US" sz="1200">
                <a:latin typeface="Roboto"/>
                <a:ea typeface="Roboto"/>
                <a:cs typeface="Roboto"/>
                <a:sym typeface="Roboto"/>
              </a:rPr>
              <a:t>part n'augmente qu'avec l'accroissement de la surface foliaire des plantes, qui est mesurée par un indicateur appelé </a:t>
            </a:r>
            <a:r>
              <a:rPr lang="en-US">
                <a:latin typeface="Roboto"/>
                <a:ea typeface="Roboto"/>
                <a:cs typeface="Roboto"/>
                <a:sym typeface="Roboto"/>
              </a:rPr>
              <a:t>indice de surface foliaire</a:t>
            </a:r>
            <a:r>
              <a:rPr lang="en-US" sz="1200">
                <a:latin typeface="Roboto"/>
                <a:ea typeface="Roboto"/>
                <a:cs typeface="Roboto"/>
                <a:sym typeface="Roboto"/>
              </a:rPr>
              <a:t>. L'indice de </a:t>
            </a:r>
            <a:r>
              <a:rPr lang="en-US">
                <a:latin typeface="Roboto"/>
                <a:ea typeface="Roboto"/>
                <a:cs typeface="Roboto"/>
                <a:sym typeface="Roboto"/>
              </a:rPr>
              <a:t>surface foliaire </a:t>
            </a:r>
            <a:r>
              <a:rPr lang="en-US" sz="1200">
                <a:latin typeface="Roboto"/>
                <a:ea typeface="Roboto"/>
                <a:cs typeface="Roboto"/>
                <a:sym typeface="Roboto"/>
              </a:rPr>
              <a:t>est un paramètre sans dimension qui définit le rapport entre la surface foliaire de la plante et la surface du sol qu'elle occupe. Il est important de noter que toutes les surfaces s'évaporent ou transpirent ; la part varie en fonction des stades de croissance de la végétation.  L'évapotranspiration joue un </a:t>
            </a:r>
            <a:r>
              <a:rPr lang="en-US">
                <a:latin typeface="Roboto"/>
                <a:ea typeface="Roboto"/>
                <a:cs typeface="Roboto"/>
                <a:sym typeface="Roboto"/>
              </a:rPr>
              <a:t>rôle </a:t>
            </a:r>
            <a:r>
              <a:rPr lang="en-US" sz="1200">
                <a:latin typeface="Roboto"/>
                <a:ea typeface="Roboto"/>
                <a:cs typeface="Roboto"/>
                <a:sym typeface="Roboto"/>
              </a:rPr>
              <a:t>essentiel </a:t>
            </a:r>
            <a:r>
              <a:rPr lang="en-US">
                <a:latin typeface="Roboto"/>
                <a:ea typeface="Roboto"/>
                <a:cs typeface="Roboto"/>
                <a:sym typeface="Roboto"/>
              </a:rPr>
              <a:t>dans la </a:t>
            </a:r>
            <a:r>
              <a:rPr lang="en-US" sz="1200">
                <a:latin typeface="Roboto"/>
                <a:ea typeface="Roboto"/>
                <a:cs typeface="Roboto"/>
                <a:sym typeface="Roboto"/>
              </a:rPr>
              <a:t>relation entre les rendements des cultures et l'utilisation de l'eau. Cette relation varie selon les cultures et les saisons et n'est pas linéaire. Cette relation est également régie par un nombre sans dimension appelé facteur de réponse du rendement des cultures, qui détaille la manière dont une culture réagit à un déficit hydrique. La diapositive présente la formule utilisée pour estimer les rendements réels des cultures. À partir des mesures de température dans la région, les valeurs de l'évapotranspiration réelle et maximale peuvent être estimées. Le rendement maximal des cultures est également une entité connue. Les valeurs du facteur de réponse du rendement des cultures peuvent être obtenues à partir de la base de données de l'Organisation des Nations Unies pour l'alimentation et l'agriculture.</a:t>
            </a:r>
            <a:endParaRPr sz="1200">
              <a:latin typeface="Roboto"/>
              <a:ea typeface="Roboto"/>
              <a:cs typeface="Roboto"/>
              <a:sym typeface="Roboto"/>
            </a:endParaRPr>
          </a:p>
        </p:txBody>
      </p:sp>
      <p:sp>
        <p:nvSpPr>
          <p:cNvPr id="255" name="Google Shape;25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latin typeface="Roboto"/>
                <a:ea typeface="Roboto"/>
                <a:cs typeface="Roboto"/>
                <a:sym typeface="Roboto"/>
              </a:rPr>
              <a:t>Cette diapositive traite du facteur de réponse culture-rendement ou (Ky). Il s'agit d'une valeur empirique de réponse au rendement utilisée pour intégrer les liens complexes entre la production végétale et l'utilisation de l'eau nécessaire à cette production. Ce facteur n'est pas un chiffre fixe. Des ajustements pour les conditions spécifiques au site seraient nécessaires pour améliorer la précision des formules. Le tableau présente les facteurs de réponse moyens pour certaines cultures courantes. Ces données sont tirées de la publication numéro 66 de l'Organisation des Nations unies pour l'alimentation et l'agriculture (FAO), qui porte sur les réactions des rendements des cultures à la disponibilité de l'eau. Pour les cultures dont les </a:t>
            </a:r>
            <a:r>
              <a:rPr lang="en-US">
                <a:latin typeface="Roboto"/>
                <a:ea typeface="Roboto"/>
                <a:cs typeface="Roboto"/>
                <a:sym typeface="Roboto"/>
              </a:rPr>
              <a:t>valeurs de Ky sont supérieures à 1, la réponse de la culture est très sensible au déficit hydrique. Pour </a:t>
            </a:r>
            <a:r>
              <a:rPr lang="en-US" sz="2000">
                <a:latin typeface="Roboto"/>
                <a:ea typeface="Roboto"/>
                <a:cs typeface="Roboto"/>
                <a:sym typeface="Roboto"/>
              </a:rPr>
              <a:t>les cultures dont la valeur de Ky est </a:t>
            </a:r>
            <a:r>
              <a:rPr lang="en-US">
                <a:latin typeface="Roboto"/>
                <a:ea typeface="Roboto"/>
                <a:cs typeface="Roboto"/>
                <a:sym typeface="Roboto"/>
              </a:rPr>
              <a:t>inférieure à 1, la culture est tolérante au déficit hydrique. </a:t>
            </a:r>
            <a:r>
              <a:rPr lang="en-US" sz="2000">
                <a:latin typeface="Roboto"/>
                <a:ea typeface="Roboto"/>
                <a:cs typeface="Roboto"/>
                <a:sym typeface="Roboto"/>
              </a:rPr>
              <a:t>Pour les cultures dont la valeur </a:t>
            </a:r>
            <a:r>
              <a:rPr lang="en-US">
                <a:latin typeface="Roboto"/>
                <a:ea typeface="Roboto"/>
                <a:cs typeface="Roboto"/>
                <a:sym typeface="Roboto"/>
              </a:rPr>
              <a:t>Ky est égale à 1, le rendement est directement proportionnel à la réduction de l'utilisation de l'eau. Par exemple, des cultures comme le sorgho et le soja supportent mieux la sécheresse que des cultures comme les bananes et la canne à sucre. La diapositive met également en évidence les </a:t>
            </a:r>
            <a:endParaRPr>
              <a:latin typeface="Roboto"/>
              <a:ea typeface="Roboto"/>
              <a:cs typeface="Roboto"/>
              <a:sym typeface="Roboto"/>
            </a:endParaRPr>
          </a:p>
          <a:p>
            <a:pPr marL="0" lvl="0" indent="0" algn="l" rtl="0">
              <a:spcBef>
                <a:spcPts val="180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268" name="Google Shape;26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L'évapotranspiration des cultures dépend de nombreux facteurs. Elle varie d'une culture à l'autre et dépend également de son stade dans le cycle de croissance. La figure ci-dessous présente un nombre appelé coefficient de culture ou Kc, qui est directement proportionnel à l'évapotranspiration de la culture. La valeur du coefficient est faible pendant la phase initiale d'ensemencement. Cela peut être attribué en partie à l'</a:t>
            </a:r>
            <a:r>
              <a:rPr lang="en-US"/>
              <a:t>indice de surface foliaire </a:t>
            </a:r>
            <a:r>
              <a:rPr lang="en-US" sz="1200"/>
              <a:t>dont nous avons parlé lors des séances précédentes. Au fur et à mesure de la croissance de la culture, la valeur du Kc augmente et atteint un maximum au cours de la mi-saison et les valeurs diminuent au cours de la fin de la saison</a:t>
            </a:r>
            <a:r>
              <a:rPr lang="en-US"/>
              <a:t>, comme le montre la figure de cette diapositive. </a:t>
            </a:r>
            <a:r>
              <a:rPr lang="en-US" sz="1200"/>
              <a:t>La </a:t>
            </a:r>
            <a:r>
              <a:rPr lang="en-US"/>
              <a:t>F.A.O. </a:t>
            </a:r>
            <a:r>
              <a:rPr lang="en-US" sz="1200"/>
              <a:t>fournit des valeurs Kc standard pour les cultures à différents stades de leur cycle de croissance et pour différentes régions du monde. Cette valeur Kc est ensuite multipliée par une autre norme appelée évapotranspiration de la culture de référence pour obtenir la valeur finale de l'évapotranspiration de la culture. </a:t>
            </a:r>
            <a:r>
              <a:rPr lang="en-US" sz="1200" b="0" i="0">
                <a:solidFill>
                  <a:schemeClr val="dk1"/>
                </a:solidFill>
                <a:latin typeface="Calibri"/>
                <a:ea typeface="Calibri"/>
                <a:cs typeface="Calibri"/>
                <a:sym typeface="Calibri"/>
              </a:rPr>
              <a:t>Le taux d'évapotranspiration d'une surface de référence, qui ne manque pas d'eau, est appelé évapotranspiration de la culture de référence ou évapotranspiration de référence. La surface de référence est une culture de référence herbacée hypothétique présentant des caractéristiques spécifiques. De plus amples informations sur l'</a:t>
            </a:r>
            <a:r>
              <a:rPr lang="en-US" sz="1200"/>
              <a:t>évapotranspiration de la culture de référence peuvent être obtenues à partir des références fournies dans le cadre de cette section. L'exposé pratique fournira davantage d'informations sur l'évapotranspiration spécifique aux cultures et son utilisation dans la modélisation CLEWs.</a:t>
            </a:r>
            <a:endParaRPr sz="1200"/>
          </a:p>
        </p:txBody>
      </p:sp>
      <p:sp>
        <p:nvSpPr>
          <p:cNvPr id="282" name="Google Shape;28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 cours comporte quatre objectifs d'apprentissage. A l'issue de ce cours, vous serez en mesure de</a:t>
            </a:r>
            <a:endParaRPr/>
          </a:p>
          <a:p>
            <a:pPr marL="171450" lvl="0" indent="-171450" algn="l" rtl="0">
              <a:spcBef>
                <a:spcPts val="0"/>
              </a:spcBef>
              <a:spcAft>
                <a:spcPts val="0"/>
              </a:spcAft>
              <a:buClr>
                <a:schemeClr val="dk1"/>
              </a:buClr>
              <a:buSzPts val="1200"/>
              <a:buFont typeface="Arial"/>
              <a:buChar char="•"/>
            </a:pPr>
            <a:r>
              <a:rPr lang="en-US"/>
              <a:t>Se familiariser avec les composantes du cycle de l'eau et l'état de la disponibilité de l'eau sur terre.</a:t>
            </a:r>
            <a:endParaRPr/>
          </a:p>
          <a:p>
            <a:pPr marL="171450" lvl="0" indent="-171450" algn="l" rtl="0">
              <a:spcBef>
                <a:spcPts val="0"/>
              </a:spcBef>
              <a:spcAft>
                <a:spcPts val="0"/>
              </a:spcAft>
              <a:buClr>
                <a:schemeClr val="dk1"/>
              </a:buClr>
              <a:buSzPts val="1200"/>
              <a:buFont typeface="Arial"/>
              <a:buChar char="•"/>
            </a:pPr>
            <a:r>
              <a:rPr lang="en-US"/>
              <a:t>Comprendre la nécessité d'une utilisation et d'une gestion durables des ressources en eau</a:t>
            </a:r>
            <a:endParaRPr/>
          </a:p>
          <a:p>
            <a:pPr marL="171450" lvl="0" indent="-171450" algn="l" rtl="0">
              <a:spcBef>
                <a:spcPts val="0"/>
              </a:spcBef>
              <a:spcAft>
                <a:spcPts val="0"/>
              </a:spcAft>
              <a:buClr>
                <a:schemeClr val="dk1"/>
              </a:buClr>
              <a:buSzPts val="1200"/>
              <a:buFont typeface="Arial"/>
              <a:buChar char="•"/>
            </a:pPr>
            <a:r>
              <a:rPr lang="en-US"/>
              <a:t>Comprendre les bases du bilan hydrique mondial</a:t>
            </a:r>
            <a:endParaRPr/>
          </a:p>
          <a:p>
            <a:pPr marL="171450" lvl="0" indent="-171450" algn="l" rtl="0">
              <a:spcBef>
                <a:spcPts val="0"/>
              </a:spcBef>
              <a:spcAft>
                <a:spcPts val="0"/>
              </a:spcAft>
              <a:buClr>
                <a:schemeClr val="dk1"/>
              </a:buClr>
              <a:buSzPts val="1200"/>
              <a:buFont typeface="Arial"/>
              <a:buChar char="•"/>
            </a:pPr>
            <a:r>
              <a:rPr lang="en-US"/>
              <a:t>Se familiariser avec le rôle des précipitations et de l'évapotranspiration dans le maintien de l'équilibre hydrique.</a:t>
            </a:r>
            <a:endParaRPr/>
          </a:p>
        </p:txBody>
      </p:sp>
      <p:sp>
        <p:nvSpPr>
          <p:cNvPr id="83" name="Google Shape;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2E75B5"/>
                </a:solidFill>
                <a:latin typeface="Roboto"/>
                <a:ea typeface="Roboto"/>
                <a:cs typeface="Roboto"/>
                <a:sym typeface="Roboto"/>
              </a:rPr>
              <a:t>Le ruissellement </a:t>
            </a:r>
            <a:r>
              <a:rPr lang="en-US" sz="1200">
                <a:solidFill>
                  <a:srgbClr val="2E75B5"/>
                </a:solidFill>
                <a:latin typeface="Roboto"/>
                <a:ea typeface="Roboto"/>
                <a:cs typeface="Roboto"/>
                <a:sym typeface="Roboto"/>
              </a:rPr>
              <a:t>est la partie des précipitations qui s'écoule en aval d'un bassin versant sous forme de cours d'eau, de lacs ou d'océans en tant que flux de surface. Il se compose de différents éléments, allant du ruissellement de surface et souterrain à l'écoulement de base, qui est souterrain.  Un ensemble de facteurs météorologiques déterminent la quantité d'eau de ruissellement. Le </a:t>
            </a:r>
            <a:r>
              <a:rPr lang="en-US">
                <a:solidFill>
                  <a:srgbClr val="2E75B5"/>
                </a:solidFill>
                <a:latin typeface="Roboto"/>
                <a:ea typeface="Roboto"/>
                <a:cs typeface="Roboto"/>
                <a:sym typeface="Roboto"/>
              </a:rPr>
              <a:t>premier </a:t>
            </a:r>
            <a:r>
              <a:rPr lang="en-US" sz="1200">
                <a:solidFill>
                  <a:srgbClr val="2E75B5"/>
                </a:solidFill>
                <a:latin typeface="Roboto"/>
                <a:ea typeface="Roboto"/>
                <a:cs typeface="Roboto"/>
                <a:sym typeface="Roboto"/>
              </a:rPr>
              <a:t>est le </a:t>
            </a:r>
            <a:r>
              <a:rPr lang="en-US" sz="1200">
                <a:solidFill>
                  <a:srgbClr val="333333"/>
                </a:solidFill>
                <a:latin typeface="Roboto"/>
                <a:ea typeface="Roboto"/>
                <a:cs typeface="Roboto"/>
                <a:sym typeface="Roboto"/>
              </a:rPr>
              <a:t>type de précipitations sous forme de pluie, de neige, de grésil, etc. La pluie qui tombe sur la surface de la </a:t>
            </a:r>
            <a:r>
              <a:rPr lang="en-US">
                <a:solidFill>
                  <a:srgbClr val="333333"/>
                </a:solidFill>
                <a:latin typeface="Roboto"/>
                <a:ea typeface="Roboto"/>
                <a:cs typeface="Roboto"/>
                <a:sym typeface="Roboto"/>
              </a:rPr>
              <a:t>terre </a:t>
            </a:r>
            <a:r>
              <a:rPr lang="en-US" sz="1200">
                <a:solidFill>
                  <a:srgbClr val="333333"/>
                </a:solidFill>
                <a:latin typeface="Roboto"/>
                <a:ea typeface="Roboto"/>
                <a:cs typeface="Roboto"/>
                <a:sym typeface="Roboto"/>
              </a:rPr>
              <a:t>se transforme en ruissellement de surface en fonction de la pente et du niveau de saturation de l'humidité du sol dans la région. La neige qui tombe sur </a:t>
            </a:r>
            <a:r>
              <a:rPr lang="en-US">
                <a:solidFill>
                  <a:srgbClr val="333333"/>
                </a:solidFill>
                <a:latin typeface="Roboto"/>
                <a:ea typeface="Roboto"/>
                <a:cs typeface="Roboto"/>
                <a:sym typeface="Roboto"/>
              </a:rPr>
              <a:t>le </a:t>
            </a:r>
            <a:r>
              <a:rPr lang="en-US" sz="1200">
                <a:solidFill>
                  <a:srgbClr val="333333"/>
                </a:solidFill>
                <a:latin typeface="Roboto"/>
                <a:ea typeface="Roboto"/>
                <a:cs typeface="Roboto"/>
                <a:sym typeface="Roboto"/>
              </a:rPr>
              <a:t>sol reste sous forme de neige ou fond et se transforme en eau qui s'écoule en aval. L'intensité des précipitations influe sur le ruissellement. La quantité et la durée d'un épisode de précipitations peuvent avoir des effets désastreux tels que des crues soudaines. La répartition des précipitations varie d'un bassin versant à l'autre, ce qui influe sur le ruissellement. Dans un grand </a:t>
            </a:r>
            <a:r>
              <a:rPr lang="en-US">
                <a:solidFill>
                  <a:srgbClr val="333333"/>
                </a:solidFill>
                <a:latin typeface="Roboto"/>
                <a:ea typeface="Roboto"/>
                <a:cs typeface="Roboto"/>
                <a:sym typeface="Roboto"/>
              </a:rPr>
              <a:t>bassin versant</a:t>
            </a:r>
            <a:r>
              <a:rPr lang="en-US" sz="1200">
                <a:solidFill>
                  <a:srgbClr val="333333"/>
                </a:solidFill>
                <a:latin typeface="Roboto"/>
                <a:ea typeface="Roboto"/>
                <a:cs typeface="Roboto"/>
                <a:sym typeface="Roboto"/>
              </a:rPr>
              <a:t>, il y a de fortes chances que les précipitations sous forme de neige soient plus fréquentes en altitude et sous forme de pluie dans les zones de basse altitude</a:t>
            </a:r>
            <a:r>
              <a:rPr lang="en-US">
                <a:solidFill>
                  <a:srgbClr val="333333"/>
                </a:solidFill>
                <a:latin typeface="Roboto"/>
                <a:ea typeface="Roboto"/>
                <a:cs typeface="Roboto"/>
                <a:sym typeface="Roboto"/>
              </a:rPr>
              <a:t>. </a:t>
            </a:r>
            <a:endParaRPr sz="1200">
              <a:solidFill>
                <a:srgbClr val="333333"/>
              </a:solidFill>
              <a:latin typeface="Roboto"/>
              <a:ea typeface="Roboto"/>
              <a:cs typeface="Roboto"/>
              <a:sym typeface="Roboto"/>
            </a:endParaRPr>
          </a:p>
          <a:p>
            <a:pPr marL="0" lvl="0" indent="0" algn="l" rtl="0">
              <a:spcBef>
                <a:spcPts val="0"/>
              </a:spcBef>
              <a:spcAft>
                <a:spcPts val="0"/>
              </a:spcAft>
              <a:buNone/>
            </a:pPr>
            <a:endParaRPr sz="1200">
              <a:solidFill>
                <a:srgbClr val="2E75B5"/>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200"/>
              <a:buFont typeface="Calibri"/>
              <a:buNone/>
            </a:pPr>
            <a:endParaRPr sz="1200"/>
          </a:p>
        </p:txBody>
      </p:sp>
      <p:sp>
        <p:nvSpPr>
          <p:cNvPr id="301" name="Google Shape;3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Bien que les facteurs météorologiques jouent un rôle important dans la détermination du ruissellement, les facteurs physiques tels que l'occupation des sols jouent un rôle critique. </a:t>
            </a:r>
            <a:endParaRPr/>
          </a:p>
          <a:p>
            <a:pPr marL="0" lvl="0" indent="0" algn="l" rtl="0">
              <a:spcBef>
                <a:spcPts val="0"/>
              </a:spcBef>
              <a:spcAft>
                <a:spcPts val="0"/>
              </a:spcAft>
              <a:buNone/>
            </a:pPr>
            <a:r>
              <a:rPr lang="en-US"/>
              <a:t>En particulier, les actions humaines, telles que la construction d'infrastructures urbaines, ont un impact important sur le ruissellement de surface. C'est l'un des aspects clés à représenter dans les modèles CLEWs. La gestion de l'occupation des sols, telle que la surface bâtie totale, la couverture forestière et la surface irriguée, est essentielle pour la qualité et la quantité de l'eau qui s'écoule en aval. Dans la figure, un exemple simple est présenté pour illustrer l'impact de l'occupation du sol sur le ruissellement de surface. La figure de gauche présente une couverture végétale naturelle composée de forêts et de prairies et, à droite, une zone bâtie. Il est évident qu'en raison de la construction artificielle, le taux d'infiltration de l'eau dans le sol est réduit, ce qui augmente le ruissellement. C'est l'un des principaux facteurs contribuant aux inondations dans les grandes villes du monde. Le maintien d'une couverture naturelle des sols dans la région a pour but de réguler l'écoulement de l'eau et d'accroître ainsi la protection contre les inondations. Des facteurs tels que la végétation, le type de sol, la pente et l'altitude sont également importants pour déterminer le ruissellement.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marR="0" lvl="0" indent="0" algn="just" rtl="0">
              <a:lnSpc>
                <a:spcPct val="100000"/>
              </a:lnSpc>
              <a:spcBef>
                <a:spcPts val="0"/>
              </a:spcBef>
              <a:spcAft>
                <a:spcPts val="0"/>
              </a:spcAft>
              <a:buClr>
                <a:schemeClr val="dk1"/>
              </a:buClr>
              <a:buSzPts val="1200"/>
              <a:buFont typeface="Calibri"/>
              <a:buNone/>
            </a:pPr>
            <a:endParaRPr sz="1200"/>
          </a:p>
        </p:txBody>
      </p:sp>
      <p:sp>
        <p:nvSpPr>
          <p:cNvPr id="312" name="Google Shape;31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b="0" i="0">
                <a:solidFill>
                  <a:schemeClr val="dk1"/>
                </a:solidFill>
                <a:latin typeface="Open Sans"/>
                <a:ea typeface="Open Sans"/>
                <a:cs typeface="Open Sans"/>
                <a:sym typeface="Open Sans"/>
              </a:rPr>
              <a:t>L'eau </a:t>
            </a:r>
            <a:r>
              <a:rPr lang="en-US" sz="1600" b="1" i="0">
                <a:solidFill>
                  <a:schemeClr val="dk1"/>
                </a:solidFill>
                <a:latin typeface="Open Sans"/>
                <a:ea typeface="Open Sans"/>
                <a:cs typeface="Open Sans"/>
                <a:sym typeface="Open Sans"/>
              </a:rPr>
              <a:t>souterraine </a:t>
            </a:r>
            <a:r>
              <a:rPr lang="en-US" sz="1600" b="0" i="0">
                <a:solidFill>
                  <a:schemeClr val="dk1"/>
                </a:solidFill>
                <a:latin typeface="Open Sans"/>
                <a:ea typeface="Open Sans"/>
                <a:cs typeface="Open Sans"/>
                <a:sym typeface="Open Sans"/>
              </a:rPr>
              <a:t>est l'eau présente sous </a:t>
            </a:r>
            <a:r>
              <a:rPr lang="en-US" sz="1600">
                <a:latin typeface="Open Sans"/>
                <a:ea typeface="Open Sans"/>
                <a:cs typeface="Open Sans"/>
                <a:sym typeface="Open Sans"/>
              </a:rPr>
              <a:t>la </a:t>
            </a:r>
            <a:r>
              <a:rPr lang="en-US" sz="1600" b="0" i="0">
                <a:solidFill>
                  <a:schemeClr val="dk1"/>
                </a:solidFill>
                <a:latin typeface="Open Sans"/>
                <a:ea typeface="Open Sans"/>
                <a:cs typeface="Open Sans"/>
                <a:sym typeface="Open Sans"/>
              </a:rPr>
              <a:t>surface de la terre dans les pores du sol et dans les fractures des formations rocheuses. La figure montre les différentes couches sous la surface de la terre. Juste en dessous de la surface, il y a une zone non saturée dans le sol à travers laquelle l'eau s'infiltre. La nappe phréatique </a:t>
            </a:r>
            <a:r>
              <a:rPr lang="en-US" sz="1600">
                <a:latin typeface="Open Sans"/>
                <a:ea typeface="Open Sans"/>
                <a:cs typeface="Open Sans"/>
                <a:sym typeface="Open Sans"/>
              </a:rPr>
              <a:t>commence à l'endroit </a:t>
            </a:r>
            <a:r>
              <a:rPr lang="en-US" sz="1600" b="0" i="0">
                <a:solidFill>
                  <a:schemeClr val="dk1"/>
                </a:solidFill>
                <a:latin typeface="Open Sans"/>
                <a:ea typeface="Open Sans"/>
                <a:cs typeface="Open Sans"/>
                <a:sym typeface="Open Sans"/>
              </a:rPr>
              <a:t>où la zone non saturée se termine. Il existe deux types d'aquifères souterrains. Les aquifères libres sont ceux qui ne sont pas confinés par une couche rocheuse imperméable. Les aquifères captifs sont ceux qui sont séparés des autres couches par des roches dures et imperméables, également appelées aquitards. Les aquifères libres sont également facilement accessibles et nos pompes à eau modernes puisent généralement l'eau dans cette couche. Les aquifères captifs nécessitent généralement des puits profonds et artésiens pour accéder à l'eau qu'ils contiennent. </a:t>
            </a:r>
            <a:r>
              <a:rPr lang="en-US" sz="1600">
                <a:solidFill>
                  <a:schemeClr val="dk1"/>
                </a:solidFill>
                <a:latin typeface="Open Sans"/>
                <a:ea typeface="Open Sans"/>
                <a:cs typeface="Open Sans"/>
                <a:sym typeface="Open Sans"/>
              </a:rPr>
              <a:t>Il est également intéressant de noter qu'environ </a:t>
            </a:r>
            <a:r>
              <a:rPr lang="en-US" sz="1600">
                <a:latin typeface="Open Sans"/>
                <a:ea typeface="Open Sans"/>
                <a:cs typeface="Open Sans"/>
                <a:sym typeface="Open Sans"/>
              </a:rPr>
              <a:t>30 % de l'eau douce mondiale se trouve sous forme d'eaux souterraines. Et 40 % de l'irrigation dans le monde se fait à partir de sources d'eau souterraines. C'est l'une des principales raisons pour lesquelles des cadres tels que les CLEW sont utilisés pour explorer des voies durables pour l'utilisation et la gestion de nos ressources en eaux souterraines.</a:t>
            </a:r>
            <a:endParaRPr/>
          </a:p>
          <a:p>
            <a:pPr marL="0" marR="0" lvl="0" indent="0" algn="just" rtl="0">
              <a:lnSpc>
                <a:spcPct val="100000"/>
              </a:lnSpc>
              <a:spcBef>
                <a:spcPts val="0"/>
              </a:spcBef>
              <a:spcAft>
                <a:spcPts val="0"/>
              </a:spcAft>
              <a:buClr>
                <a:schemeClr val="dk1"/>
              </a:buClr>
              <a:buSzPts val="1600"/>
              <a:buFont typeface="Calibri"/>
              <a:buNone/>
            </a:pPr>
            <a:endParaRPr sz="1600">
              <a:solidFill>
                <a:schemeClr val="dk1"/>
              </a:solidFill>
              <a:latin typeface="Open Sans"/>
              <a:ea typeface="Open Sans"/>
              <a:cs typeface="Open Sans"/>
              <a:sym typeface="Open Sans"/>
            </a:endParaRPr>
          </a:p>
        </p:txBody>
      </p:sp>
      <p:sp>
        <p:nvSpPr>
          <p:cNvPr id="323" name="Google Shape;32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600" b="1">
                <a:latin typeface="Open Sans"/>
                <a:ea typeface="Open Sans"/>
                <a:cs typeface="Open Sans"/>
                <a:sym typeface="Open Sans"/>
              </a:rPr>
              <a:t>La recharge des nappes phréatiques </a:t>
            </a:r>
            <a:r>
              <a:rPr lang="en-US" sz="1600">
                <a:latin typeface="Open Sans"/>
                <a:ea typeface="Open Sans"/>
                <a:cs typeface="Open Sans"/>
                <a:sym typeface="Open Sans"/>
              </a:rPr>
              <a:t>est un processus hydrologique au cours duquel l'eau descend de la surface vers le sous-sol. La recharge des nappes phréatiques et le ruissellement sont des processus qui vont de pair. Des facteurs tels que la couverture du sol, la végétation et la pente jouent un rôle important dans l'influence des taux de recharge. Les taux de recharge sont généralement plus faibles sur un terrain incliné que sur une surface plane. L'humidité du sol influe sur la vitesse de recharge. Si le sol est saturé, l'eau supplémentaire ne peut pas s'infiltrer à travers la surface et le ruissellement augmente donc, et vice versa. Les types de couverture terrestre tels que les forêts et les marais contribuent à réguler le ruissellement en absorbant davantage d'eau et en réduisant ainsi la fréquence des inondations. La géologie du sous-sol est également un facteur qui influe sur la recharge des nappes phréatiques. </a:t>
            </a:r>
            <a:r>
              <a:rPr lang="en-US" sz="1200" b="0" i="0">
                <a:solidFill>
                  <a:schemeClr val="dk1"/>
                </a:solidFill>
                <a:latin typeface="Calibri"/>
                <a:ea typeface="Calibri"/>
                <a:cs typeface="Calibri"/>
                <a:sym typeface="Calibri"/>
              </a:rPr>
              <a:t>Un </a:t>
            </a:r>
            <a:r>
              <a:rPr lang="en-US" sz="1200" b="1" i="0">
                <a:solidFill>
                  <a:schemeClr val="dk1"/>
                </a:solidFill>
                <a:latin typeface="Calibri"/>
                <a:ea typeface="Calibri"/>
                <a:cs typeface="Calibri"/>
                <a:sym typeface="Calibri"/>
              </a:rPr>
              <a:t>aquifère captif </a:t>
            </a:r>
            <a:r>
              <a:rPr lang="en-US" sz="1200" b="0" i="0">
                <a:solidFill>
                  <a:schemeClr val="dk1"/>
                </a:solidFill>
                <a:latin typeface="Calibri"/>
                <a:ea typeface="Calibri"/>
                <a:cs typeface="Calibri"/>
                <a:sym typeface="Calibri"/>
              </a:rPr>
              <a:t>se forme lorsque l'eau s'accumule, sous l'effet de la pression ou de la gravité, entre deux couches de roches imperméables et qu'elle est stockée pendant des millénaires. Certaines régions du monde soumises à un stress hydrique dépendent en fait exclusivement de ces ressources en eaux souterraines non renouvelables. Le système aquifère nord-saharien occidental en est un exemple frappant : une grande partie des pays d'Afrique du Nord dépendent d'un grand aquifère confiné pour la majeure partie de </a:t>
            </a:r>
            <a:r>
              <a:rPr lang="en-US"/>
              <a:t>leur </a:t>
            </a:r>
            <a:r>
              <a:rPr lang="en-US" sz="1200" b="0" i="0">
                <a:solidFill>
                  <a:schemeClr val="dk1"/>
                </a:solidFill>
                <a:latin typeface="Calibri"/>
                <a:ea typeface="Calibri"/>
                <a:cs typeface="Calibri"/>
                <a:sym typeface="Calibri"/>
              </a:rPr>
              <a:t>consommation d'eau domestique et agricole. Ceci conclut la discussion sur le bilan hydrique et ses principales composantes.</a:t>
            </a:r>
            <a:endParaRPr sz="1600">
              <a:latin typeface="Open Sans"/>
              <a:ea typeface="Open Sans"/>
              <a:cs typeface="Open Sans"/>
              <a:sym typeface="Open Sans"/>
            </a:endParaRPr>
          </a:p>
        </p:txBody>
      </p:sp>
      <p:sp>
        <p:nvSpPr>
          <p:cNvPr id="337" name="Google Shape;33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600">
                <a:latin typeface="Open Sans"/>
                <a:ea typeface="Open Sans"/>
                <a:cs typeface="Open Sans"/>
                <a:sym typeface="Open Sans"/>
              </a:rPr>
              <a:t>Le schéma ci-dessous illustre la représentation du bilan hydrique dans les modèles CLEWs. Ici, l'exemple d'une plantation de canne à sucre pluviale est fourni. Les quatre composantes discutées dans les diapositives précédentes sont représentées. Pour chacun des intrants et des extrants, les ratios respectifs seront calculés, spécifiques à la culture et à la région, et mis en œuvre dans le modèle CLEWs. Pour l'option irriguée, il y aura un apport supplémentaire d'eau fournie artificiellement, qui inclura ses propres besoins en énergie pour le pompage. Il est important de garder à l'esprit que le bilan hydrique existe pour tous les types de couverture terrestre. Il n'est pas spécifique aux terres agricoles. Dans le modèle, les taux de recharge des eaux souterraines sont généralement maintenus constants, en supposant qu'une certaine géologie n'aura qu'un taux de recharge constant. Cette hypothèse est utilisée pour simplifier la représentation de la recharge des eaux souterraines dans l'exemple de modèle. Dans les modèles à l'échelle nationale, des valeurs mesurées peuvent être utilisées pour représenter avec précision le taux de recharge réel. Ceci conclut le cours sur l'introduction aux systèmes hydriques. Le prochain cours portera sur le système climatique. </a:t>
            </a:r>
            <a:endParaRPr sz="1600">
              <a:latin typeface="Open Sans"/>
              <a:ea typeface="Open Sans"/>
              <a:cs typeface="Open Sans"/>
              <a:sym typeface="Open Sans"/>
            </a:endParaRPr>
          </a:p>
        </p:txBody>
      </p:sp>
      <p:sp>
        <p:nvSpPr>
          <p:cNvPr id="351" name="Google Shape;35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L'eau est présente </a:t>
            </a:r>
            <a:r>
              <a:rPr lang="en-US" sz="1200" b="0" i="0">
                <a:solidFill>
                  <a:schemeClr val="dk1"/>
                </a:solidFill>
                <a:latin typeface="Calibri"/>
                <a:ea typeface="Calibri"/>
                <a:cs typeface="Calibri"/>
                <a:sym typeface="Calibri"/>
              </a:rPr>
              <a:t>partout sur Terre, dans les océans, sur terre et dans l'atmosphère. Le </a:t>
            </a:r>
            <a:r>
              <a:rPr lang="en-US" sz="1200" b="1" i="0">
                <a:solidFill>
                  <a:schemeClr val="dk1"/>
                </a:solidFill>
                <a:latin typeface="Calibri"/>
                <a:ea typeface="Calibri"/>
                <a:cs typeface="Calibri"/>
                <a:sym typeface="Calibri"/>
              </a:rPr>
              <a:t>cycle de l'eau </a:t>
            </a:r>
            <a:r>
              <a:rPr lang="en-US" sz="1200" b="0" i="0">
                <a:solidFill>
                  <a:schemeClr val="dk1"/>
                </a:solidFill>
                <a:latin typeface="Calibri"/>
                <a:ea typeface="Calibri"/>
                <a:cs typeface="Calibri"/>
                <a:sym typeface="Calibri"/>
              </a:rPr>
              <a:t>est le chemin que suit l'eau lorsqu'elle se déplace sur notre planète. Pour comprendre le cycle de l'eau, il est important de savoir comment et où l'eau existe. L'eau existe sous trois formes principales : l'eau liquide, l'eau solide sous forme de neige et de glace</a:t>
            </a:r>
            <a:r>
              <a:rPr lang="en-US"/>
              <a:t>, </a:t>
            </a:r>
            <a:r>
              <a:rPr lang="en-US" sz="1200" b="0" i="0">
                <a:solidFill>
                  <a:schemeClr val="dk1"/>
                </a:solidFill>
                <a:latin typeface="Calibri"/>
                <a:ea typeface="Calibri"/>
                <a:cs typeface="Calibri"/>
                <a:sym typeface="Calibri"/>
              </a:rPr>
              <a:t>et l'eau gazeuse sous forme de vapeur d'eau. C'est sous sa forme liquide que l'eau nous est la plus familière. Lorsque l'eau gèle, ses molécules s'</a:t>
            </a:r>
            <a:r>
              <a:rPr lang="en-US"/>
              <a:t>éloignent </a:t>
            </a:r>
            <a:r>
              <a:rPr lang="en-US" sz="1200" b="0" i="0">
                <a:solidFill>
                  <a:schemeClr val="dk1"/>
                </a:solidFill>
                <a:latin typeface="Calibri"/>
                <a:ea typeface="Calibri"/>
                <a:cs typeface="Calibri"/>
                <a:sym typeface="Calibri"/>
              </a:rPr>
              <a:t>les unes des autres </a:t>
            </a:r>
            <a:r>
              <a:rPr lang="en-US"/>
              <a:t>et </a:t>
            </a:r>
            <a:r>
              <a:rPr lang="en-US" sz="1200" b="0" i="0">
                <a:solidFill>
                  <a:schemeClr val="dk1"/>
                </a:solidFill>
                <a:latin typeface="Calibri"/>
                <a:ea typeface="Calibri"/>
                <a:cs typeface="Calibri"/>
                <a:sym typeface="Calibri"/>
              </a:rPr>
              <a:t>forment la glace, qui est moins dense que l'eau. Lorsque l'eau absorbe de l'énergie, elle passe de l'état liquide à l'état de vapeur d'eau. En termes de localisation, l'eau existe à différents endroits. Sous sa forme liquide, en surface, elle se trouve dans les océans, les rivières, les lacs et les ruisseaux. Sous terre, elle existe sous forme d'eau souterraine dans les aquifères et sous forme d'humidité dans le sol. Elle est également présente dans tous les êtres vivants. Il est </a:t>
            </a:r>
            <a:r>
              <a:rPr lang="en-US"/>
              <a:t>bien connu </a:t>
            </a:r>
            <a:r>
              <a:rPr lang="en-US" sz="1200" b="0" i="0">
                <a:solidFill>
                  <a:schemeClr val="dk1"/>
                </a:solidFill>
                <a:latin typeface="Calibri"/>
                <a:ea typeface="Calibri"/>
                <a:cs typeface="Calibri"/>
                <a:sym typeface="Calibri"/>
              </a:rPr>
              <a:t>qu'environ 60 % du poids du corps humain provient de l'eau liquide. À l'état solide, sous forme de glace ou de neige, elle existe sous forme de glaciers et de neige sur les montagnes. L'eau sous sa forme gazeuse ou vapeur est toujours présente dans l'air qui nous entoure. Lorsque nous parlons du cycle de l'eau, nous nous référons au mouvement de l'eau entre les différents endroits </a:t>
            </a:r>
            <a:r>
              <a:rPr lang="en-US"/>
              <a:t>en raison de sa </a:t>
            </a:r>
            <a:r>
              <a:rPr lang="en-US" sz="1200" b="0" i="0">
                <a:solidFill>
                  <a:schemeClr val="dk1"/>
                </a:solidFill>
                <a:latin typeface="Calibri"/>
                <a:ea typeface="Calibri"/>
                <a:cs typeface="Calibri"/>
                <a:sym typeface="Calibri"/>
              </a:rPr>
              <a:t>transformation d'un état à un </a:t>
            </a:r>
            <a:r>
              <a:rPr lang="en-US"/>
              <a:t>autre</a:t>
            </a:r>
            <a:r>
              <a:rPr lang="en-US" sz="1200" b="0" i="0">
                <a:solidFill>
                  <a:schemeClr val="dk1"/>
                </a:solidFill>
                <a:latin typeface="Calibri"/>
                <a:ea typeface="Calibri"/>
                <a:cs typeface="Calibri"/>
                <a:sym typeface="Calibri"/>
              </a:rPr>
              <a:t>. Ce mouvement est principalement alimenté par l'énergie solaire. Le cycle commence par l'évaporation des sources d'eau de surface telles que les océans, les ruisseaux et les rivières</a:t>
            </a:r>
            <a:r>
              <a:rPr lang="en-US"/>
              <a:t>, </a:t>
            </a:r>
            <a:r>
              <a:rPr lang="en-US" sz="1200" b="0" i="0">
                <a:solidFill>
                  <a:schemeClr val="dk1"/>
                </a:solidFill>
                <a:latin typeface="Calibri"/>
                <a:ea typeface="Calibri"/>
                <a:cs typeface="Calibri"/>
                <a:sym typeface="Calibri"/>
              </a:rPr>
              <a:t>et par la transpiration des arbres.  La vapeur d'eau forme ensuite des nuages, se refroidit et se </a:t>
            </a:r>
            <a:r>
              <a:rPr lang="en-US"/>
              <a:t>condense </a:t>
            </a:r>
            <a:r>
              <a:rPr lang="en-US" sz="1200" b="0" i="0">
                <a:solidFill>
                  <a:schemeClr val="dk1"/>
                </a:solidFill>
                <a:latin typeface="Calibri"/>
                <a:ea typeface="Calibri"/>
                <a:cs typeface="Calibri"/>
                <a:sym typeface="Calibri"/>
              </a:rPr>
              <a:t>pour former de la neige ou de l'eau liquide. Cette eau retourne ensuite dans les rivières et les ruisseaux et s'infiltre également sous terre pour recharger les aquifères et compléter le cycle. Les processus discutés ci-dessus seront revus au cours de ce module.</a:t>
            </a:r>
            <a:endParaRPr/>
          </a:p>
          <a:p>
            <a:pPr marL="0" lvl="0" indent="0" algn="l" rtl="0">
              <a:spcBef>
                <a:spcPts val="0"/>
              </a:spcBef>
              <a:spcAft>
                <a:spcPts val="0"/>
              </a:spcAft>
              <a:buNone/>
            </a:pPr>
            <a:endParaRPr/>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Où et sous quelle forme l'eau existe-t-elle sur terre ? Environ 97 % de l'eau de la planète se trouve dans les océans. Elle existe sous forme d'eau salée. L'eau douce, qui est essentielle à la survie des êtres vivants, n'occupe qu'une maigre part de 2,5 %. Une grande partie de cette ressource en eau douce se trouve dans les glaciers et les calottes glaciaires de la Terre. Après les glaciers, l'eau douce se trouve également sous terre, dans des aquifères confinés ou non. On la trouve également à la surface de la terre sous forme de rivières, de lacs, d'étangs et de marécages. Il est également important de savoir que l'eau est également présente dans les êtres vivants et dans l'atmosphère sous forme de vapeur d'eau. Toutefois, cette part représente moins de 1 % du total de l'eau douce disponible sur terre.</a:t>
            </a:r>
            <a:endParaRPr/>
          </a:p>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Quels sont les principaux défis en matière d'utilisation durable des ressources en eau limitées ? </a:t>
            </a:r>
            <a:r>
              <a:rPr lang="en-US" sz="1200"/>
              <a:t>3 personnes sur 10 n'ont pas accès </a:t>
            </a:r>
            <a:r>
              <a:rPr lang="en-US" sz="1200" b="1"/>
              <a:t>à des </a:t>
            </a:r>
            <a:r>
              <a:rPr lang="en-US" sz="1200"/>
              <a:t>services d'</a:t>
            </a:r>
            <a:r>
              <a:rPr lang="en-US" sz="1200" b="1"/>
              <a:t>eau potable gérés en toute sécurité. Une </a:t>
            </a:r>
            <a:r>
              <a:rPr lang="en-US" sz="1200"/>
              <a:t>eau gérée en toute sécurité est une eau non contaminée à laquelle on peut accéder à une distance raisonnable. La </a:t>
            </a:r>
            <a:r>
              <a:rPr lang="en-US" sz="1200" b="1"/>
              <a:t>pénurie d'eau </a:t>
            </a:r>
            <a:r>
              <a:rPr lang="en-US" sz="1200"/>
              <a:t>touche plus de 40 % de la population mondiale et devrait encore s'aggraver. Cette pénurie peut être interprétée de </a:t>
            </a:r>
            <a:r>
              <a:rPr lang="en-US"/>
              <a:t>trois </a:t>
            </a:r>
            <a:r>
              <a:rPr lang="en-US" sz="1200"/>
              <a:t>manières. Premièrement, en termes de manque de disponibilité de l'eau. Deuxièmement, le manque d'infrastructures pour fournir et traiter l'eau pour les masses. Troisièmement, l'échec des politiques et des institutions qui a conduit à cette pénurie. Plus de 1,7 milliard de personnes vivent actuellement dans des bassins fluviaux où l'</a:t>
            </a:r>
            <a:r>
              <a:rPr lang="en-US" sz="1200" b="1"/>
              <a:t>utilisation de l'eau dépasse la recharge</a:t>
            </a:r>
            <a:r>
              <a:rPr lang="en-US" sz="1200"/>
              <a:t>. En d'autres termes, dans de nombreuses régions du monde, l'eau est prélevée plus rapidement qu'elle ne se renouvelle. Plus de 80 % des eaux usées résultant des activités humaines sont </a:t>
            </a:r>
            <a:r>
              <a:rPr lang="en-US" sz="1200" b="1"/>
              <a:t>déversées dans les rivières ou la mer sans qu'aucun contaminant ne soit éliminé. </a:t>
            </a:r>
            <a:r>
              <a:rPr lang="en-US" sz="1200"/>
              <a:t>Enfin, les inondations et autres </a:t>
            </a:r>
            <a:r>
              <a:rPr lang="en-US" sz="1200" b="1"/>
              <a:t>catastrophes liées à l'eau représentent </a:t>
            </a:r>
            <a:r>
              <a:rPr lang="en-US" sz="1200"/>
              <a:t>environ 70 % de tous les décès liés aux catastrophes naturelles. </a:t>
            </a:r>
            <a:r>
              <a:rPr lang="en-US" sz="1200" b="0">
                <a:solidFill>
                  <a:schemeClr val="dk1"/>
                </a:solidFill>
              </a:rPr>
              <a:t>Les </a:t>
            </a:r>
            <a:r>
              <a:rPr lang="en-US"/>
              <a:t>problèmes susmentionnés </a:t>
            </a:r>
            <a:r>
              <a:rPr lang="en-US" sz="1200" b="0">
                <a:solidFill>
                  <a:schemeClr val="dk1"/>
                </a:solidFill>
              </a:rPr>
              <a:t>ne </a:t>
            </a:r>
            <a:r>
              <a:rPr lang="en-US"/>
              <a:t>sont </a:t>
            </a:r>
            <a:r>
              <a:rPr lang="en-US" sz="1200" b="0">
                <a:solidFill>
                  <a:schemeClr val="dk1"/>
                </a:solidFill>
              </a:rPr>
              <a:t>que quelques-uns des défis auxquels </a:t>
            </a:r>
            <a:r>
              <a:rPr lang="en-US"/>
              <a:t>est confronté le </a:t>
            </a:r>
            <a:r>
              <a:rPr lang="en-US" sz="1200" b="0">
                <a:solidFill>
                  <a:schemeClr val="dk1"/>
                </a:solidFill>
              </a:rPr>
              <a:t>système de l'eau, ce qui se traduit par un stress hydrique dans de nombreuses régions du monde</a:t>
            </a:r>
            <a:r>
              <a:rPr lang="en-US"/>
              <a:t>. </a:t>
            </a:r>
            <a:endParaRPr/>
          </a:p>
        </p:txBody>
      </p:sp>
      <p:sp>
        <p:nvSpPr>
          <p:cNvPr id="114" name="Google Shape;1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L'indice de stress hydrique, illustré dans cette figure, est un indicateur de la vulnérabilité de certains pays et régions à la disponibilité de l'eau. Cet indicateur est le rapport entre la quantité d'eau prélevée et la quantité d'eau renouvelable disponible au même endroit. L'indicateur prend en compte les précipitations locales </a:t>
            </a:r>
            <a:r>
              <a:rPr lang="en-US" b="1"/>
              <a:t>- c'est-à-dire la neige et la pluie - les eaux souterraines disponibles, les eaux transfrontalières - à la fois les flux entrants et sortants - </a:t>
            </a:r>
            <a:r>
              <a:rPr lang="en-US"/>
              <a:t>et tous les types de prélèvements d'eau dans la région. L'indice commence à zéro, où sont représentés les pays où le stress hydrique est le plus faible. Les pays qui dépassent le seuil de 1 sont considérés comme étant en situation de stress grave, car ils surexploitent leurs ressources naturelles en eau. La figure montre que plusieurs États d'Asie centrale, d'Amérique et d'Afrique du Nord sont soumis à un stress hydrique important. Nous devons également garder à l'esprit que ces indices de stress hydrique peuvent varier d'un moment à l'autre en fonction des précipitations locales. Toutefois, les saisons sèches prolongées dans de nombreuses régions du monde ne feront qu'exacerber le stress. On s'attend à ce que la disponibilité de l'eau soit un facteur crucial dans les dialogues et les débats géopolitiques à l'avenir, avec des possibilités de conflits potentiels.</a:t>
            </a:r>
            <a:endParaRPr/>
          </a:p>
          <a:p>
            <a:pPr marL="0" lvl="0" indent="0" algn="l" rtl="0">
              <a:spcBef>
                <a:spcPts val="0"/>
              </a:spcBef>
              <a:spcAft>
                <a:spcPts val="0"/>
              </a:spcAft>
              <a:buNone/>
            </a:pP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L'augmentation du stress hydrique à travers le monde a tiré la sonnette d'alarme et conduit à la formulation de grands objectifs pour le prélèvement et la consommation durables de l'eau. L'ODD6, le sixième objectif de développement durable dans le cadre du programme des Nations unies pour 2030, est consacré à l'approvisionnement en </a:t>
            </a:r>
            <a:r>
              <a:rPr lang="en-US" sz="1200" b="0" i="0">
                <a:solidFill>
                  <a:schemeClr val="dk1"/>
                </a:solidFill>
                <a:latin typeface="Calibri"/>
                <a:ea typeface="Calibri"/>
                <a:cs typeface="Calibri"/>
                <a:sym typeface="Calibri"/>
              </a:rPr>
              <a:t>eau propre et à l'assainissement pour tous. Des cibles sélectionnées de l'ODD6 liées aux systèmes d'eau sont détaillées. La première cible concerne l'</a:t>
            </a:r>
            <a:r>
              <a:rPr lang="en-US" sz="1200" b="1"/>
              <a:t>accès universel et équitable à une </a:t>
            </a:r>
            <a:r>
              <a:rPr lang="en-US" sz="1200"/>
              <a:t>eau potable salubre et abordable pour tous. La deuxième vise à améliorer la </a:t>
            </a:r>
            <a:r>
              <a:rPr lang="en-US" sz="1200" b="1"/>
              <a:t>qualité de l'</a:t>
            </a:r>
            <a:r>
              <a:rPr lang="en-US" sz="1200"/>
              <a:t>eau en réduisant la pollution, en augmentant le traitement des eaux usées et en promouvant un recyclage sûr de l'eau. Le troisième vise à accroître l'</a:t>
            </a:r>
            <a:r>
              <a:rPr lang="en-US" sz="1200" b="1"/>
              <a:t>efficacité de l'utilisation de l'eau </a:t>
            </a:r>
            <a:r>
              <a:rPr lang="en-US" sz="1200"/>
              <a:t>dans tous les secteurs et à </a:t>
            </a:r>
            <a:r>
              <a:rPr lang="en-US"/>
              <a:t>garantir des </a:t>
            </a:r>
            <a:r>
              <a:rPr lang="en-US" sz="1200"/>
              <a:t>prélèvements et un approvisionnement durables en eau douce. Les deux derniers objectifs sortent de la sphère de l'ODD 6 et s'inscrivent dans d'autres ODD interdépendants</a:t>
            </a:r>
            <a:r>
              <a:rPr lang="en-US"/>
              <a:t>, </a:t>
            </a:r>
            <a:r>
              <a:rPr lang="en-US" sz="1200"/>
              <a:t>tels que l'ODD 13 sur l'action climatique et l'ODD 15 sur la protection des écosystèmes terrestres. Ils se concentrent sur la </a:t>
            </a:r>
            <a:r>
              <a:rPr lang="en-US" sz="1200" b="1"/>
              <a:t>protection et la restauration des </a:t>
            </a:r>
            <a:r>
              <a:rPr lang="en-US" sz="1200"/>
              <a:t>écosystèmes liés à l'eau et à la terre, y compris les montagnes, les forêts, les zones humides, les rivières, les aquifères et les lacs. Cet objectif peut être atteint en mettant en œuvre une </a:t>
            </a:r>
            <a:r>
              <a:rPr lang="en-US" sz="1200" b="1"/>
              <a:t>gestion intégrée des ressources en eau </a:t>
            </a:r>
            <a:r>
              <a:rPr lang="en-US" sz="1200"/>
              <a:t>à tous les niveaux, y compris par le biais d'une coopération interne et transfrontalière. C'est là que les méthodologies de gestion intégrée des ressources, telles que les CLEW, sont utiles pour explorer les synergies et les </a:t>
            </a:r>
            <a:r>
              <a:rPr lang="en-US"/>
              <a:t>compromis </a:t>
            </a:r>
            <a:r>
              <a:rPr lang="en-US" sz="1200"/>
              <a:t>dans les politiques et les décisions liées à la gestion de l'eau.</a:t>
            </a:r>
            <a:r>
              <a:rPr lang="en-US"/>
              <a:t>  </a:t>
            </a:r>
            <a:endParaRPr sz="1200"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 bassin versant est l'unité de base avec laquelle on travaille lorsqu'il s'agit de la gestion de l'eau. Les bassins versants sont des </a:t>
            </a:r>
            <a:r>
              <a:rPr lang="en-US" sz="1200">
                <a:solidFill>
                  <a:srgbClr val="000000"/>
                </a:solidFill>
              </a:rPr>
              <a:t>systèmes biophysiques qui définissent la surface terrestre qui draine l'eau vers un point d'un ruisseau ou d'une rivière. La direction de l'écoulement de l'eau est déterminée par le contour du bassin versant. Le concept d'écoulement de l'eau dans un </a:t>
            </a:r>
            <a:r>
              <a:rPr lang="en-US">
                <a:solidFill>
                  <a:srgbClr val="000000"/>
                </a:solidFill>
              </a:rPr>
              <a:t>bassin versant </a:t>
            </a:r>
            <a:r>
              <a:rPr lang="en-US" sz="1200">
                <a:solidFill>
                  <a:srgbClr val="000000"/>
                </a:solidFill>
              </a:rPr>
              <a:t>est similaire à celui d'une baignoire. Dans une baignoire, toute l'eau qui tombe à l'intérieur de ses parois est recueillie et </a:t>
            </a:r>
            <a:r>
              <a:rPr lang="en-US">
                <a:solidFill>
                  <a:srgbClr val="000000"/>
                </a:solidFill>
              </a:rPr>
              <a:t>s'écoule dans l'</a:t>
            </a:r>
            <a:r>
              <a:rPr lang="en-US" sz="1200">
                <a:solidFill>
                  <a:srgbClr val="000000"/>
                </a:solidFill>
              </a:rPr>
              <a:t>égout par le robinet. De même, toutes les précipitations à l'intérieur d'un bassin versant sont recueillies et s'écoulent en aval sous forme de ruisseaux et de rivières. Les collines et les montagnes qui forment les limites d'un bassin versant sont analogues aux parois latérales d'une baignoire. Le terme "bassin versant" est parfois utilisé de manière interchangeable avec les termes "bassin de drainage" ou "bassin hydrographique". Un </a:t>
            </a:r>
            <a:r>
              <a:rPr lang="en-US">
                <a:solidFill>
                  <a:srgbClr val="000000"/>
                </a:solidFill>
              </a:rPr>
              <a:t>bassin </a:t>
            </a:r>
            <a:r>
              <a:rPr lang="en-US" sz="1200">
                <a:solidFill>
                  <a:srgbClr val="000000"/>
                </a:solidFill>
              </a:rPr>
              <a:t>hydrographique est un terme collectif qui regroupe de nombreux bassins versants. Par exemple, le bassin du fleuve Amazone est le plus grand bassin du monde avec </a:t>
            </a:r>
            <a:r>
              <a:rPr lang="en-US" sz="1200" b="0" i="0">
                <a:solidFill>
                  <a:schemeClr val="dk1"/>
                </a:solidFill>
                <a:latin typeface="Calibri"/>
                <a:ea typeface="Calibri"/>
                <a:cs typeface="Calibri"/>
                <a:sym typeface="Calibri"/>
              </a:rPr>
              <a:t>une superficie de plus de 7 millions de kilomètres carrés. L'ensemble du bassin contribue à l'écoulement de l'eau dans le fleuve Amazone et ses </a:t>
            </a:r>
            <a:r>
              <a:rPr lang="en-US"/>
              <a:t>affluents</a:t>
            </a:r>
            <a:r>
              <a:rPr lang="en-US" sz="1200" b="0" i="0">
                <a:solidFill>
                  <a:schemeClr val="dk1"/>
                </a:solidFill>
                <a:latin typeface="Calibri"/>
                <a:ea typeface="Calibri"/>
                <a:cs typeface="Calibri"/>
                <a:sym typeface="Calibri"/>
              </a:rPr>
              <a:t>.  </a:t>
            </a:r>
            <a:endParaRPr sz="1200">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sz="1200">
              <a:solidFill>
                <a:srgbClr val="000000"/>
              </a:solidFill>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9"/>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ExtraBold"/>
              <a:buNone/>
              <a:defRPr sz="40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dk1"/>
              </a:buClr>
              <a:buSzPts val="1800"/>
              <a:buNone/>
              <a:defRPr sz="1800" b="1" i="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p:nvPr/>
        </p:nvSpPr>
        <p:spPr>
          <a:xfrm>
            <a:off x="8455068" y="6112701"/>
            <a:ext cx="37369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8"/>
        <p:cNvGrpSpPr/>
        <p:nvPr/>
      </p:nvGrpSpPr>
      <p:grpSpPr>
        <a:xfrm>
          <a:off x="0" y="0"/>
          <a:ext cx="0" cy="0"/>
          <a:chOff x="0" y="0"/>
          <a:chExt cx="0" cy="0"/>
        </a:xfrm>
      </p:grpSpPr>
      <p:sp>
        <p:nvSpPr>
          <p:cNvPr id="69" name="Google Shape;69;p38"/>
          <p:cNvSpPr txBox="1"/>
          <p:nvPr/>
        </p:nvSpPr>
        <p:spPr>
          <a:xfrm>
            <a:off x="9836954" y="5970068"/>
            <a:ext cx="2071027"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70" name="Google Shape;70;p38"/>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1000"/>
              </a:spcBef>
              <a:spcAft>
                <a:spcPts val="0"/>
              </a:spcAft>
              <a:buClr>
                <a:schemeClr val="lt1"/>
              </a:buClr>
              <a:buSzPts val="800"/>
              <a:buFont typeface="Arial"/>
              <a:buNone/>
              <a:defRPr sz="800" b="0" i="0">
                <a:solidFill>
                  <a:schemeClr val="lt1"/>
                </a:solidFill>
                <a:latin typeface="Open Sans"/>
                <a:ea typeface="Open Sans"/>
                <a:cs typeface="Open Sans"/>
                <a:sym typeface="Open Sans"/>
              </a:defRPr>
            </a:lvl1pPr>
            <a:lvl2pPr marL="914400" lvl="1"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2" name="Google Shape;72;p38"/>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200"/>
              </a:spcBef>
              <a:spcAft>
                <a:spcPts val="0"/>
              </a:spcAft>
              <a:buClr>
                <a:schemeClr val="dk1"/>
              </a:buClr>
              <a:buSzPts val="2000"/>
              <a:buChar char="•"/>
              <a:defRPr sz="2000" b="1"/>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marL="1371600" lvl="2"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None/>
              <a:defRPr sz="1400" b="0" i="1">
                <a:latin typeface="Open Sans"/>
                <a:ea typeface="Open Sans"/>
                <a:cs typeface="Open Sans"/>
                <a:sym typeface="Open Sans"/>
              </a:defRPr>
            </a:lvl1pPr>
            <a:lvl2pPr marL="914400" lvl="1" indent="-228600" algn="l">
              <a:lnSpc>
                <a:spcPct val="100000"/>
              </a:lnSpc>
              <a:spcBef>
                <a:spcPts val="500"/>
              </a:spcBef>
              <a:spcAft>
                <a:spcPts val="0"/>
              </a:spcAft>
              <a:buClr>
                <a:schemeClr val="dk1"/>
              </a:buClr>
              <a:buSzPts val="1600"/>
              <a:buNone/>
              <a:defRPr/>
            </a:lvl2pPr>
            <a:lvl3pPr marL="1371600" lvl="2" indent="-228600" algn="l">
              <a:lnSpc>
                <a:spcPct val="100000"/>
              </a:lnSpc>
              <a:spcBef>
                <a:spcPts val="500"/>
              </a:spcBef>
              <a:spcAft>
                <a:spcPts val="0"/>
              </a:spcAft>
              <a:buClr>
                <a:schemeClr val="dk1"/>
              </a:buClr>
              <a:buSzPts val="1600"/>
              <a:buNone/>
              <a:defRPr/>
            </a:lvl3pPr>
            <a:lvl4pPr marL="1828800" lvl="3" indent="-228600" algn="l">
              <a:lnSpc>
                <a:spcPct val="100000"/>
              </a:lnSpc>
              <a:spcBef>
                <a:spcPts val="500"/>
              </a:spcBef>
              <a:spcAft>
                <a:spcPts val="0"/>
              </a:spcAft>
              <a:buClr>
                <a:schemeClr val="dk1"/>
              </a:buClr>
              <a:buSzPts val="1600"/>
              <a:buNone/>
              <a:defRPr/>
            </a:lvl4pPr>
            <a:lvl5pPr marL="2286000" lvl="4" indent="-228600" algn="l">
              <a:lnSpc>
                <a:spcPct val="10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31"/>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C00000"/>
              </a:buClr>
              <a:buSzPts val="2000"/>
              <a:buChar char="•"/>
              <a:defRPr sz="2000" b="1" i="0">
                <a:solidFill>
                  <a:srgbClr val="C00000"/>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31"/>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a:solidFill>
                  <a:srgbClr val="2E75B5"/>
                </a:solidFill>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31"/>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1"/>
          <p:cNvSpPr txBox="1">
            <a:spLocks noGrp="1"/>
          </p:cNvSpPr>
          <p:nvPr>
            <p:ph type="body" idx="7"/>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pic>
        <p:nvPicPr>
          <p:cNvPr id="36" name="Google Shape;36;p3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32"/>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32"/>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30200" algn="l">
              <a:lnSpc>
                <a:spcPct val="100000"/>
              </a:lnSpc>
              <a:spcBef>
                <a:spcPts val="500"/>
              </a:spcBef>
              <a:spcAft>
                <a:spcPts val="0"/>
              </a:spcAft>
              <a:buClr>
                <a:schemeClr val="dk1"/>
              </a:buClr>
              <a:buSzPts val="1600"/>
              <a:buFont typeface="Calibri"/>
              <a:buAutoNum type="arabicPeriod"/>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
        <p:cNvGrpSpPr/>
        <p:nvPr/>
      </p:nvGrpSpPr>
      <p:grpSpPr>
        <a:xfrm>
          <a:off x="0" y="0"/>
          <a:ext cx="0" cy="0"/>
          <a:chOff x="0" y="0"/>
          <a:chExt cx="0" cy="0"/>
        </a:xfrm>
      </p:grpSpPr>
      <p:sp>
        <p:nvSpPr>
          <p:cNvPr id="41" name="Google Shape;41;p3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42" name="Google Shape;42;p33" descr="A screenshot of a computer&#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3"/>
        <p:cNvGrpSpPr/>
        <p:nvPr/>
      </p:nvGrpSpPr>
      <p:grpSpPr>
        <a:xfrm>
          <a:off x="0" y="0"/>
          <a:ext cx="0" cy="0"/>
          <a:chOff x="0" y="0"/>
          <a:chExt cx="0" cy="0"/>
        </a:xfrm>
      </p:grpSpPr>
      <p:pic>
        <p:nvPicPr>
          <p:cNvPr id="44" name="Google Shape;44;p34"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34"/>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35"/>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35"/>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5"/>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5"/>
          <p:cNvSpPr txBox="1">
            <a:spLocks noGrp="1"/>
          </p:cNvSpPr>
          <p:nvPr>
            <p:ph type="body" idx="4"/>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663575" y="2455273"/>
            <a:ext cx="10626096"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6"/>
          <p:cNvSpPr txBox="1">
            <a:spLocks noGrp="1"/>
          </p:cNvSpPr>
          <p:nvPr>
            <p:ph type="body" idx="2"/>
          </p:nvPr>
        </p:nvSpPr>
        <p:spPr>
          <a:xfrm>
            <a:off x="663575" y="2910427"/>
            <a:ext cx="10626096"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sz="2000" b="1" i="0">
                <a:solidFill>
                  <a:srgbClr val="2E75B5"/>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9" name="Google Shape;59;p36"/>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6"/>
          <p:cNvSpPr txBox="1">
            <a:spLocks noGrp="1"/>
          </p:cNvSpPr>
          <p:nvPr>
            <p:ph type="body" idx="4"/>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6"/>
          <p:cNvSpPr txBox="1">
            <a:spLocks noGrp="1"/>
          </p:cNvSpPr>
          <p:nvPr>
            <p:ph type="body" idx="5"/>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2"/>
        <p:cNvGrpSpPr/>
        <p:nvPr/>
      </p:nvGrpSpPr>
      <p:grpSpPr>
        <a:xfrm>
          <a:off x="0" y="0"/>
          <a:ext cx="0" cy="0"/>
          <a:chOff x="0" y="0"/>
          <a:chExt cx="0" cy="0"/>
        </a:xfrm>
      </p:grpSpPr>
      <p:pic>
        <p:nvPicPr>
          <p:cNvPr id="63" name="Google Shape;63;p37"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3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grpSp>
        <p:nvGrpSpPr>
          <p:cNvPr id="65" name="Google Shape;65;p37"/>
          <p:cNvGrpSpPr/>
          <p:nvPr/>
        </p:nvGrpSpPr>
        <p:grpSpPr>
          <a:xfrm>
            <a:off x="10464504" y="866053"/>
            <a:ext cx="955530" cy="955530"/>
            <a:chOff x="9022202" y="727174"/>
            <a:chExt cx="955530" cy="955530"/>
          </a:xfrm>
        </p:grpSpPr>
        <p:sp>
          <p:nvSpPr>
            <p:cNvPr id="66" name="Google Shape;66;p37"/>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 name="Google Shape;67;p37"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descr="Graphical user interface, text&#10;&#10;Description automatically generated"/>
          <p:cNvPicPr preferRelativeResize="0"/>
          <p:nvPr/>
        </p:nvPicPr>
        <p:blipFill rotWithShape="1">
          <a:blip r:embed="rId12">
            <a:alphaModFix/>
          </a:blip>
          <a:srcRect/>
          <a:stretch/>
        </p:blipFill>
        <p:spPr>
          <a:xfrm>
            <a:off x="0" y="0"/>
            <a:ext cx="12192000" cy="6858000"/>
          </a:xfrm>
          <a:prstGeom prst="rect">
            <a:avLst/>
          </a:prstGeom>
          <a:noFill/>
          <a:ln>
            <a:noFill/>
          </a:ln>
        </p:spPr>
      </p:pic>
      <p:sp>
        <p:nvSpPr>
          <p:cNvPr id="11" name="Google Shape;11;p28"/>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8"/>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1" i="0" u="none" strike="noStrike" cap="none">
                <a:solidFill>
                  <a:schemeClr val="dk1"/>
                </a:solidFill>
                <a:latin typeface="Open Sans SemiBold"/>
                <a:ea typeface="Open Sans SemiBold"/>
                <a:cs typeface="Open Sans SemiBold"/>
                <a:sym typeface="Open Sans SemiBold"/>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1"/>
                </a:solidFill>
                <a:latin typeface="Open Sans"/>
                <a:ea typeface="Open Sans"/>
                <a:cs typeface="Open Sans"/>
                <a:sym typeface="Open Sans"/>
              </a:defRPr>
            </a:lvl1pPr>
            <a:lvl2pPr marL="0" marR="0" lvl="1" indent="0" algn="ctr" rtl="0">
              <a:spcBef>
                <a:spcPts val="0"/>
              </a:spcBef>
              <a:buNone/>
              <a:defRPr sz="1400" b="1" i="0" u="none" strike="noStrike" cap="none">
                <a:solidFill>
                  <a:schemeClr val="lt1"/>
                </a:solidFill>
                <a:latin typeface="Open Sans"/>
                <a:ea typeface="Open Sans"/>
                <a:cs typeface="Open Sans"/>
                <a:sym typeface="Open Sans"/>
              </a:defRPr>
            </a:lvl2pPr>
            <a:lvl3pPr marL="0" marR="0" lvl="2" indent="0" algn="ctr" rtl="0">
              <a:spcBef>
                <a:spcPts val="0"/>
              </a:spcBef>
              <a:buNone/>
              <a:defRPr sz="1400" b="1" i="0" u="none" strike="noStrike" cap="none">
                <a:solidFill>
                  <a:schemeClr val="lt1"/>
                </a:solidFill>
                <a:latin typeface="Open Sans"/>
                <a:ea typeface="Open Sans"/>
                <a:cs typeface="Open Sans"/>
                <a:sym typeface="Open Sans"/>
              </a:defRPr>
            </a:lvl3pPr>
            <a:lvl4pPr marL="0" marR="0" lvl="3" indent="0" algn="ctr" rtl="0">
              <a:spcBef>
                <a:spcPts val="0"/>
              </a:spcBef>
              <a:buNone/>
              <a:defRPr sz="1400" b="1" i="0" u="none" strike="noStrike" cap="none">
                <a:solidFill>
                  <a:schemeClr val="lt1"/>
                </a:solidFill>
                <a:latin typeface="Open Sans"/>
                <a:ea typeface="Open Sans"/>
                <a:cs typeface="Open Sans"/>
                <a:sym typeface="Open Sans"/>
              </a:defRPr>
            </a:lvl4pPr>
            <a:lvl5pPr marL="0" marR="0" lvl="4" indent="0" algn="ctr" rtl="0">
              <a:spcBef>
                <a:spcPts val="0"/>
              </a:spcBef>
              <a:buNone/>
              <a:defRPr sz="1400" b="1" i="0" u="none" strike="noStrike" cap="none">
                <a:solidFill>
                  <a:schemeClr val="lt1"/>
                </a:solidFill>
                <a:latin typeface="Open Sans"/>
                <a:ea typeface="Open Sans"/>
                <a:cs typeface="Open Sans"/>
                <a:sym typeface="Open Sans"/>
              </a:defRPr>
            </a:lvl5pPr>
            <a:lvl6pPr marL="0" marR="0" lvl="5" indent="0" algn="ctr" rtl="0">
              <a:spcBef>
                <a:spcPts val="0"/>
              </a:spcBef>
              <a:buNone/>
              <a:defRPr sz="1400" b="1" i="0" u="none" strike="noStrike" cap="none">
                <a:solidFill>
                  <a:schemeClr val="lt1"/>
                </a:solidFill>
                <a:latin typeface="Open Sans"/>
                <a:ea typeface="Open Sans"/>
                <a:cs typeface="Open Sans"/>
                <a:sym typeface="Open Sans"/>
              </a:defRPr>
            </a:lvl6pPr>
            <a:lvl7pPr marL="0" marR="0" lvl="6" indent="0" algn="ctr" rtl="0">
              <a:spcBef>
                <a:spcPts val="0"/>
              </a:spcBef>
              <a:buNone/>
              <a:defRPr sz="1400" b="1" i="0" u="none" strike="noStrike" cap="none">
                <a:solidFill>
                  <a:schemeClr val="lt1"/>
                </a:solidFill>
                <a:latin typeface="Open Sans"/>
                <a:ea typeface="Open Sans"/>
                <a:cs typeface="Open Sans"/>
                <a:sym typeface="Open Sans"/>
              </a:defRPr>
            </a:lvl7pPr>
            <a:lvl8pPr marL="0" marR="0" lvl="7" indent="0" algn="ctr" rtl="0">
              <a:spcBef>
                <a:spcPts val="0"/>
              </a:spcBef>
              <a:buNone/>
              <a:defRPr sz="1400" b="1" i="0" u="none" strike="noStrike" cap="none">
                <a:solidFill>
                  <a:schemeClr val="lt1"/>
                </a:solidFill>
                <a:latin typeface="Open Sans"/>
                <a:ea typeface="Open Sans"/>
                <a:cs typeface="Open Sans"/>
                <a:sym typeface="Open Sans"/>
              </a:defRPr>
            </a:lvl8pPr>
            <a:lvl9pPr marL="0" marR="0" lvl="8" indent="0" algn="ctr" rtl="0">
              <a:spcBef>
                <a:spcPts val="0"/>
              </a:spcBef>
              <a:buNone/>
              <a:defRPr sz="14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24662369@N07/4804963236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24662369@N07"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10816734@N03" TargetMode="External"/><Relationship Id="rId3" Type="http://schemas.openxmlformats.org/officeDocument/2006/relationships/hyperlink" Target="https://www.flickr.com/photos/27558040@N00/37008680066" TargetMode="External"/><Relationship Id="rId7" Type="http://schemas.openxmlformats.org/officeDocument/2006/relationships/hyperlink" Target="https://www.flickr.com/photos/10816734@N03/820564380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27558040@N00" TargetMode="External"/><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flickr.com/photos/90896682@N06/8264025043" TargetMode="External"/><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90896682@N0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2/9781118459751.part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upload.wikimedia.org/wikipedia/commons/e/e8/Precipitation_longterm.gi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Surface_water_cycle.sv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Surface_water_cycle.sv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www.fao.org/3/i2800e/i2800e.pdf"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fao.org/3/X0490E/x0490e0h.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ao.org/3/i2800e/i2800e.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fao.org/3/x0490e/x0490e00.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126394262@N02/3681829836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126394262@N0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Natural_%26_impervious_cover_diagrams_EPA.jp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Groundwater_(aquifer,_aquitard,_3_type_wells).PN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Groundwater_(aquifer,_aquitard,_3_type_wells).P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fao.org/3/i2800e/i2800e.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ao.org/3/x0490e/x0490e00.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creativecommons.org/licenses/by/2.0/?ref=ccsearch&amp;atype=rich" TargetMode="External"/><Relationship Id="rId5" Type="http://schemas.openxmlformats.org/officeDocument/2006/relationships/hyperlink" Target="https://www.flickr.com/photos/90896682@N06" TargetMode="External"/><Relationship Id="rId4" Type="http://schemas.openxmlformats.org/officeDocument/2006/relationships/hyperlink" Target="https://www.flickr.com/photos/90896682@N06/826507214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commons.wikimedia.org/wiki/File:Earth%27s_water_distribution.sv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86712369@N00" TargetMode="External"/><Relationship Id="rId3" Type="http://schemas.openxmlformats.org/officeDocument/2006/relationships/image" Target="../media/image8.jpg"/><Relationship Id="rId7" Type="http://schemas.openxmlformats.org/officeDocument/2006/relationships/hyperlink" Target="https://www.flickr.com/photos/86712369@N00/396850107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61545321@N06" TargetMode="External"/><Relationship Id="rId10" Type="http://schemas.openxmlformats.org/officeDocument/2006/relationships/image" Target="../media/image9.jpg"/><Relationship Id="rId4" Type="http://schemas.openxmlformats.org/officeDocument/2006/relationships/hyperlink" Target="https://www.flickr.com/photos/61545321@N06/12602047103" TargetMode="External"/><Relationship Id="rId9" Type="http://schemas.openxmlformats.org/officeDocument/2006/relationships/hyperlink" Target="https://creativecommons.org/licenses/by-nc-sa/2.0/?ref=ccsearch&amp;atype=ric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48768555@N05/3236308041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148768555@N05"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lickr.com/photos/18535671@N00/6735846777" TargetMode="External"/><Relationship Id="rId3" Type="http://schemas.openxmlformats.org/officeDocument/2006/relationships/hyperlink" Target="https://www.flickr.com/photos/10816734@N03/8206741606" TargetMode="External"/><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creativecommons.org/licenses/by-nc-nd/2.0/?ref=ccsearch&amp;atype=rich" TargetMode="External"/><Relationship Id="rId10" Type="http://schemas.openxmlformats.org/officeDocument/2006/relationships/hyperlink" Target="https://creativecommons.org/licenses/by-nd/2.0/?ref=ccsearch&amp;atype=rich" TargetMode="External"/><Relationship Id="rId4" Type="http://schemas.openxmlformats.org/officeDocument/2006/relationships/hyperlink" Target="https://www.flickr.com/photos/10816734@N03" TargetMode="External"/><Relationship Id="rId9" Type="http://schemas.openxmlformats.org/officeDocument/2006/relationships/hyperlink" Target="https://www.flickr.com/photos/18535671@N0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B978-012370626-3.00010-7"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50534569@N00/120697592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50534569@N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subTitle" idx="1"/>
          </p:nvPr>
        </p:nvSpPr>
        <p:spPr>
          <a:xfrm>
            <a:off x="681600" y="4072325"/>
            <a:ext cx="2928000" cy="361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100000"/>
              </a:lnSpc>
              <a:spcBef>
                <a:spcPts val="0"/>
              </a:spcBef>
              <a:spcAft>
                <a:spcPts val="0"/>
              </a:spcAft>
              <a:buClr>
                <a:schemeClr val="dk1"/>
              </a:buClr>
              <a:buSzPts val="1800"/>
              <a:buNone/>
            </a:pPr>
            <a:r>
              <a:rPr lang="en-US"/>
              <a:t>Introduction aux CLEW</a:t>
            </a:r>
            <a:endParaRPr/>
          </a:p>
        </p:txBody>
      </p:sp>
      <p:sp>
        <p:nvSpPr>
          <p:cNvPr id="79" name="Google Shape;79;p1"/>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n-US">
                <a:solidFill>
                  <a:schemeClr val="lt1"/>
                </a:solidFill>
                <a:latin typeface="Open Sans ExtraBold"/>
                <a:ea typeface="Open Sans ExtraBold"/>
                <a:cs typeface="Open Sans ExtraBold"/>
                <a:sym typeface="Open Sans ExtraBold"/>
              </a:rPr>
              <a:t>LECTURE 7</a:t>
            </a:r>
            <a:br>
              <a:rPr lang="en-US"/>
            </a:br>
            <a:r>
              <a:rPr lang="en-US">
                <a:latin typeface="Open Sans ExtraBold"/>
                <a:ea typeface="Open Sans ExtraBold"/>
                <a:cs typeface="Open Sans ExtraBold"/>
                <a:sym typeface="Open Sans ExtraBold"/>
              </a:rPr>
              <a:t>LE SYSTÈME </a:t>
            </a:r>
            <a:br>
              <a:rPr lang="en-US">
                <a:latin typeface="Open Sans ExtraBold"/>
                <a:ea typeface="Open Sans ExtraBold"/>
                <a:cs typeface="Open Sans ExtraBold"/>
                <a:sym typeface="Open Sans ExtraBold"/>
              </a:rPr>
            </a:br>
            <a:r>
              <a:rPr lang="en-US">
                <a:latin typeface="Open Sans ExtraBold"/>
                <a:ea typeface="Open Sans ExtraBold"/>
                <a:cs typeface="Open Sans ExtraBold"/>
                <a:sym typeface="Open Sans ExtraBold"/>
              </a:rPr>
              <a:t>DE L'EAU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663575" y="544400"/>
            <a:ext cx="8694000" cy="1325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a:t>7.2 Le bassin versant et sa gestion</a:t>
            </a:r>
            <a:br>
              <a:rPr lang="en-US"/>
            </a:br>
            <a:endParaRPr/>
          </a:p>
        </p:txBody>
      </p:sp>
      <p:sp>
        <p:nvSpPr>
          <p:cNvPr id="171" name="Google Shape;171;p1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172" name="Google Shape;172;p10"/>
          <p:cNvSpPr txBox="1"/>
          <p:nvPr/>
        </p:nvSpPr>
        <p:spPr>
          <a:xfrm>
            <a:off x="8250886" y="5129139"/>
            <a:ext cx="3062506" cy="54093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Source de la photo :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Gestion de l'eau en temps réel dans les Rocheuses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NASA/Thaddeus Cesari ; </a:t>
            </a:r>
            <a:r>
              <a:rPr lang="en-US" sz="1000" b="0" i="0" u="none" strike="noStrike" cap="none">
                <a:solidFill>
                  <a:schemeClr val="dk1"/>
                </a:solidFill>
                <a:latin typeface="Open Sans"/>
                <a:ea typeface="Open Sans"/>
                <a:cs typeface="Open Sans"/>
                <a:sym typeface="Open Sans"/>
              </a:rPr>
              <a:t>sous licence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2.</a:t>
            </a:r>
            <a:r>
              <a:rPr lang="en-US" sz="1000" b="0" i="0" u="none" strike="noStrike" cap="none">
                <a:solidFill>
                  <a:schemeClr val="dk1"/>
                </a:solidFill>
                <a:latin typeface="Open Sans"/>
                <a:ea typeface="Open Sans"/>
                <a:cs typeface="Open Sans"/>
                <a:sym typeface="Open Sans"/>
              </a:rPr>
              <a:t>0 </a:t>
            </a:r>
            <a:endParaRPr sz="1000" b="0" i="0" u="none" strike="noStrike" cap="none">
              <a:solidFill>
                <a:schemeClr val="dk1"/>
              </a:solidFill>
              <a:latin typeface="Open Sans"/>
              <a:ea typeface="Open Sans"/>
              <a:cs typeface="Open Sans"/>
              <a:sym typeface="Open Sans"/>
            </a:endParaRPr>
          </a:p>
        </p:txBody>
      </p:sp>
      <p:sp>
        <p:nvSpPr>
          <p:cNvPr id="173" name="Google Shape;173;p10"/>
          <p:cNvSpPr txBox="1">
            <a:spLocks noGrp="1"/>
          </p:cNvSpPr>
          <p:nvPr>
            <p:ph type="body" idx="6"/>
          </p:nvPr>
        </p:nvSpPr>
        <p:spPr>
          <a:xfrm>
            <a:off x="663576" y="1272417"/>
            <a:ext cx="71595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que la gestion d'un bassin versant ?</a:t>
            </a:r>
            <a:endParaRPr/>
          </a:p>
        </p:txBody>
      </p:sp>
      <p:sp>
        <p:nvSpPr>
          <p:cNvPr id="174" name="Google Shape;174;p10"/>
          <p:cNvSpPr txBox="1">
            <a:spLocks noGrp="1"/>
          </p:cNvSpPr>
          <p:nvPr>
            <p:ph type="body" idx="7"/>
          </p:nvPr>
        </p:nvSpPr>
        <p:spPr>
          <a:xfrm>
            <a:off x="773876" y="2074420"/>
            <a:ext cx="7482900" cy="4732800"/>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a:t>La gestion des bassins versants est définie comme toute action humaine visant à assurer l'utilisation durable des ressources naturelles dans un bassin versant.</a:t>
            </a:r>
            <a:endParaRPr sz="1800"/>
          </a:p>
          <a:p>
            <a:pPr marL="285750" lvl="0" indent="-285750" algn="l" rtl="0">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Les origines de la gestion des bassins versants sont étroitement liées à la sylviculture dans les années 50</a:t>
            </a:r>
            <a:endParaRPr sz="1800"/>
          </a:p>
          <a:p>
            <a:pPr marL="742950" lvl="1" indent="-285750" algn="l" rtl="0">
              <a:lnSpc>
                <a:spcPct val="100000"/>
              </a:lnSpc>
              <a:spcBef>
                <a:spcPts val="1200"/>
              </a:spcBef>
              <a:spcAft>
                <a:spcPts val="0"/>
              </a:spcAft>
              <a:buClr>
                <a:schemeClr val="dk1"/>
              </a:buClr>
              <a:buSzPts val="1800"/>
              <a:buChar char="•"/>
            </a:pPr>
            <a:r>
              <a:rPr lang="en-US" sz="1800">
                <a:latin typeface="Open Sans"/>
                <a:ea typeface="Open Sans"/>
                <a:cs typeface="Open Sans"/>
                <a:sym typeface="Open Sans"/>
              </a:rPr>
              <a:t>La déforestation a entraîné une modification des régimes hydrologiques, ce qui a accéléré l'érosion et a eu des conséquences dangereuses pour les populations en aval.</a:t>
            </a:r>
            <a:endParaRPr sz="1800"/>
          </a:p>
          <a:p>
            <a:pPr marL="742950" lvl="1" indent="-285750" algn="l" rtl="0">
              <a:lnSpc>
                <a:spcPct val="100000"/>
              </a:lnSpc>
              <a:spcBef>
                <a:spcPts val="1200"/>
              </a:spcBef>
              <a:spcAft>
                <a:spcPts val="0"/>
              </a:spcAft>
              <a:buClr>
                <a:schemeClr val="dk1"/>
              </a:buClr>
              <a:buSzPts val="1800"/>
              <a:buChar char="•"/>
            </a:pPr>
            <a:r>
              <a:rPr lang="en-US" sz="1800"/>
              <a:t>La reconnaissance des dynamiques en amont et en aval a conduit au développement de la gestion des bassins versants.</a:t>
            </a:r>
            <a:endParaRPr/>
          </a:p>
          <a:p>
            <a:pPr marL="285750" lvl="0" indent="-285750" algn="l" rtl="0">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Elle justifie généralement une action intégrée/combinée dans plusieurs secteurs. Parfois, cela peut impliquer deux nations ou plus</a:t>
            </a:r>
            <a:endParaRPr/>
          </a:p>
          <a:p>
            <a:pPr marL="285750" lvl="0" indent="-171450" algn="just" rtl="0">
              <a:lnSpc>
                <a:spcPct val="100000"/>
              </a:lnSpc>
              <a:spcBef>
                <a:spcPts val="1200"/>
              </a:spcBef>
              <a:spcAft>
                <a:spcPts val="0"/>
              </a:spcAft>
              <a:buClr>
                <a:srgbClr val="1D1C1D"/>
              </a:buClr>
              <a:buSzPts val="1800"/>
              <a:buFont typeface="Arial"/>
              <a:buNone/>
            </a:pPr>
            <a:endParaRPr sz="1800" b="1">
              <a:solidFill>
                <a:schemeClr val="dk1"/>
              </a:solidFill>
            </a:endParaRPr>
          </a:p>
        </p:txBody>
      </p:sp>
      <p:pic>
        <p:nvPicPr>
          <p:cNvPr id="175" name="Google Shape;175;p10"/>
          <p:cNvPicPr preferRelativeResize="0"/>
          <p:nvPr/>
        </p:nvPicPr>
        <p:blipFill rotWithShape="1">
          <a:blip r:embed="rId6">
            <a:alphaModFix/>
          </a:blip>
          <a:srcRect/>
          <a:stretch/>
        </p:blipFill>
        <p:spPr>
          <a:xfrm>
            <a:off x="8351212" y="2262909"/>
            <a:ext cx="3384484" cy="2863273"/>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663574" y="134150"/>
            <a:ext cx="9172200" cy="196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7.2 Le bassin versant et sa gestion</a:t>
            </a:r>
            <a:br>
              <a:rPr lang="en-US"/>
            </a:br>
            <a:endParaRPr/>
          </a:p>
        </p:txBody>
      </p:sp>
      <p:sp>
        <p:nvSpPr>
          <p:cNvPr id="182" name="Google Shape;182;p1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183" name="Google Shape;183;p11"/>
          <p:cNvSpPr txBox="1"/>
          <p:nvPr/>
        </p:nvSpPr>
        <p:spPr>
          <a:xfrm>
            <a:off x="8460499" y="5998125"/>
            <a:ext cx="3225300" cy="410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Source de la photo :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"Dam"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AstridWestvang </a:t>
            </a:r>
            <a:r>
              <a:rPr lang="en-US" sz="1000" b="0" i="0" u="none" strike="noStrike" cap="none">
                <a:solidFill>
                  <a:schemeClr val="dk1"/>
                </a:solidFill>
                <a:latin typeface="Open Sans"/>
                <a:ea typeface="Open Sans"/>
                <a:cs typeface="Open Sans"/>
                <a:sym typeface="Open Sans"/>
              </a:rPr>
              <a:t>est sous licence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1000" b="0" i="0" u="none" strike="noStrike" cap="none">
              <a:solidFill>
                <a:schemeClr val="dk1"/>
              </a:solidFill>
              <a:latin typeface="Open Sans"/>
              <a:ea typeface="Open Sans"/>
              <a:cs typeface="Open Sans"/>
              <a:sym typeface="Open Sans"/>
            </a:endParaRPr>
          </a:p>
        </p:txBody>
      </p:sp>
      <p:sp>
        <p:nvSpPr>
          <p:cNvPr id="184" name="Google Shape;184;p11"/>
          <p:cNvSpPr txBox="1">
            <a:spLocks noGrp="1"/>
          </p:cNvSpPr>
          <p:nvPr>
            <p:ph type="body" idx="6"/>
          </p:nvPr>
        </p:nvSpPr>
        <p:spPr>
          <a:xfrm>
            <a:off x="663576" y="1485624"/>
            <a:ext cx="71595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que la gestion intégrée des bassins versants?</a:t>
            </a:r>
            <a:endParaRPr/>
          </a:p>
        </p:txBody>
      </p:sp>
      <p:sp>
        <p:nvSpPr>
          <p:cNvPr id="185" name="Google Shape;185;p11"/>
          <p:cNvSpPr txBox="1">
            <a:spLocks noGrp="1"/>
          </p:cNvSpPr>
          <p:nvPr>
            <p:ph type="body" idx="7"/>
          </p:nvPr>
        </p:nvSpPr>
        <p:spPr>
          <a:xfrm>
            <a:off x="655878" y="2483659"/>
            <a:ext cx="7159625" cy="3536167"/>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a:latin typeface="Open Sans"/>
                <a:ea typeface="Open Sans"/>
                <a:cs typeface="Open Sans"/>
                <a:sym typeface="Open Sans"/>
              </a:rPr>
              <a:t>La gestion durable d'un bassin versant nécessite une vision large et intégrée des activités qui s'y déroulent.</a:t>
            </a:r>
            <a:endParaRPr>
              <a:latin typeface="Open Sans"/>
              <a:ea typeface="Open Sans"/>
              <a:cs typeface="Open Sans"/>
              <a:sym typeface="Open Sans"/>
            </a:endParaRPr>
          </a:p>
          <a:p>
            <a:pPr marL="285750" lvl="0" indent="-285750" algn="l" rtl="0">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L'hydrologie, la disponibilité de l'eau, la qualité de l'eau, les fonctions de l'écosystème, la productivité des terres, la morphologie des cours d'eau et l'utilisation des terres font partie intégrante de la gestion des bassins versants. </a:t>
            </a:r>
            <a:endParaRPr sz="1800"/>
          </a:p>
          <a:p>
            <a:pPr marL="285750" lvl="0" indent="-285750" algn="l" rtl="0">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La gestion des bassins versants n'est pas le fait d'une seule entité ou d'un seul acteur ; les agences gouvernementales, les acteurs et entités municipaux, privés et individuels mènent tous des activités qui influencent le bassin versant.</a:t>
            </a:r>
            <a:endParaRPr/>
          </a:p>
          <a:p>
            <a:pPr marL="285750" lvl="0" indent="-285750" algn="l" rtl="0">
              <a:lnSpc>
                <a:spcPct val="100000"/>
              </a:lnSpc>
              <a:spcBef>
                <a:spcPts val="1200"/>
              </a:spcBef>
              <a:spcAft>
                <a:spcPts val="0"/>
              </a:spcAft>
              <a:buClr>
                <a:srgbClr val="1D1C1D"/>
              </a:buClr>
              <a:buSzPts val="1800"/>
              <a:buFont typeface="Arial"/>
              <a:buChar char="•"/>
            </a:pPr>
            <a:r>
              <a:rPr lang="en-US" sz="1800">
                <a:latin typeface="Open Sans"/>
                <a:ea typeface="Open Sans"/>
                <a:cs typeface="Open Sans"/>
                <a:sym typeface="Open Sans"/>
              </a:rPr>
              <a:t>Des outils et des mesures physiques, réglementaires et économiques peuvent être utilisés pour gérer les bassins versants. </a:t>
            </a:r>
            <a:endParaRPr sz="1800" b="1">
              <a:solidFill>
                <a:schemeClr val="dk1"/>
              </a:solidFill>
            </a:endParaRPr>
          </a:p>
        </p:txBody>
      </p:sp>
      <p:pic>
        <p:nvPicPr>
          <p:cNvPr id="186" name="Google Shape;186;p11"/>
          <p:cNvPicPr preferRelativeResize="0"/>
          <p:nvPr/>
        </p:nvPicPr>
        <p:blipFill rotWithShape="1">
          <a:blip r:embed="rId6">
            <a:alphaModFix/>
          </a:blip>
          <a:srcRect/>
          <a:stretch/>
        </p:blipFill>
        <p:spPr>
          <a:xfrm>
            <a:off x="8569035" y="4355910"/>
            <a:ext cx="2566687" cy="1642001"/>
          </a:xfrm>
          <a:prstGeom prst="rect">
            <a:avLst/>
          </a:prstGeom>
          <a:noFill/>
          <a:ln>
            <a:noFill/>
          </a:ln>
        </p:spPr>
      </p:pic>
      <p:sp>
        <p:nvSpPr>
          <p:cNvPr id="187" name="Google Shape;187;p11"/>
          <p:cNvSpPr txBox="1"/>
          <p:nvPr/>
        </p:nvSpPr>
        <p:spPr>
          <a:xfrm>
            <a:off x="8459675" y="3608700"/>
            <a:ext cx="3334200" cy="733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900" b="0" i="0" u="none" strike="noStrike" cap="none">
                <a:solidFill>
                  <a:schemeClr val="dk1"/>
                </a:solidFill>
                <a:latin typeface="Open Sans"/>
                <a:ea typeface="Open Sans"/>
                <a:cs typeface="Open Sans"/>
                <a:sym typeface="Open Sans"/>
              </a:rPr>
              <a:t>Source de la photo : </a:t>
            </a:r>
            <a:r>
              <a:rPr lang="en-US" sz="900" b="0" i="0" u="sng" strike="noStrike" cap="none">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"Le projet de développement des associations d'usagers de l'eau contribue à améliorer l'irrigation et le drainage dans les zones rurales d'Azerbaïdjan" </a:t>
            </a:r>
            <a:r>
              <a:rPr lang="en-US" sz="900" b="0" i="0" u="none" strike="noStrike" cap="none">
                <a:solidFill>
                  <a:schemeClr val="dk1"/>
                </a:solidFill>
                <a:latin typeface="Open Sans"/>
                <a:ea typeface="Open Sans"/>
                <a:cs typeface="Open Sans"/>
                <a:sym typeface="Open Sans"/>
              </a:rPr>
              <a:t>par </a:t>
            </a:r>
            <a:r>
              <a:rPr lang="en-US" sz="9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World Bank Photo Collection </a:t>
            </a:r>
            <a:r>
              <a:rPr lang="en-US" sz="900" b="0" i="0" u="none" strike="noStrike" cap="none">
                <a:solidFill>
                  <a:schemeClr val="dk1"/>
                </a:solidFill>
                <a:latin typeface="Open Sans"/>
                <a:ea typeface="Open Sans"/>
                <a:cs typeface="Open Sans"/>
                <a:sym typeface="Open Sans"/>
              </a:rPr>
              <a:t>est sous licence </a:t>
            </a:r>
            <a:r>
              <a:rPr lang="en-US" sz="9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900" b="0" i="0" u="none" strike="noStrike" cap="none">
              <a:solidFill>
                <a:schemeClr val="dk1"/>
              </a:solidFill>
              <a:latin typeface="Open Sans"/>
              <a:ea typeface="Open Sans"/>
              <a:cs typeface="Open Sans"/>
              <a:sym typeface="Open Sans"/>
            </a:endParaRPr>
          </a:p>
        </p:txBody>
      </p:sp>
      <p:pic>
        <p:nvPicPr>
          <p:cNvPr id="188" name="Google Shape;188;p11"/>
          <p:cNvPicPr preferRelativeResize="0"/>
          <p:nvPr/>
        </p:nvPicPr>
        <p:blipFill rotWithShape="1">
          <a:blip r:embed="rId9">
            <a:alphaModFix/>
          </a:blip>
          <a:srcRect/>
          <a:stretch/>
        </p:blipFill>
        <p:spPr>
          <a:xfrm>
            <a:off x="8569035" y="1954970"/>
            <a:ext cx="2566687" cy="1652712"/>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609700" y="293475"/>
            <a:ext cx="10498500" cy="1433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7.2 Le bassin versant et sa gestion</a:t>
            </a:r>
            <a:endParaRPr/>
          </a:p>
        </p:txBody>
      </p:sp>
      <p:sp>
        <p:nvSpPr>
          <p:cNvPr id="195" name="Google Shape;195;p1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196" name="Google Shape;196;p12"/>
          <p:cNvSpPr txBox="1"/>
          <p:nvPr/>
        </p:nvSpPr>
        <p:spPr>
          <a:xfrm>
            <a:off x="685919" y="5976106"/>
            <a:ext cx="3647475" cy="41777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Source de la photo :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Le cycle de l'eau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NASA/JPL </a:t>
            </a:r>
            <a:r>
              <a:rPr lang="en-US" sz="1000" b="0" i="0" u="none" strike="noStrike" cap="none">
                <a:solidFill>
                  <a:schemeClr val="dk1"/>
                </a:solidFill>
                <a:latin typeface="Open Sans"/>
                <a:ea typeface="Open Sans"/>
                <a:cs typeface="Open Sans"/>
                <a:sym typeface="Open Sans"/>
              </a:rPr>
              <a:t>est sous licence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2.0</a:t>
            </a:r>
            <a:endParaRPr sz="1000" b="0" i="0" u="none" strike="noStrike" cap="none">
              <a:solidFill>
                <a:schemeClr val="dk1"/>
              </a:solidFill>
              <a:latin typeface="Open Sans"/>
              <a:ea typeface="Open Sans"/>
              <a:cs typeface="Open Sans"/>
              <a:sym typeface="Open Sans"/>
            </a:endParaRPr>
          </a:p>
        </p:txBody>
      </p:sp>
      <p:sp>
        <p:nvSpPr>
          <p:cNvPr id="197" name="Google Shape;197;p12"/>
          <p:cNvSpPr txBox="1">
            <a:spLocks noGrp="1"/>
          </p:cNvSpPr>
          <p:nvPr>
            <p:ph type="body" idx="6"/>
          </p:nvPr>
        </p:nvSpPr>
        <p:spPr>
          <a:xfrm>
            <a:off x="655879" y="1790423"/>
            <a:ext cx="38391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Quelle est la quantité d'eau disponible?</a:t>
            </a:r>
            <a:endParaRPr/>
          </a:p>
        </p:txBody>
      </p:sp>
      <p:sp>
        <p:nvSpPr>
          <p:cNvPr id="198" name="Google Shape;198;p12"/>
          <p:cNvSpPr txBox="1">
            <a:spLocks noGrp="1"/>
          </p:cNvSpPr>
          <p:nvPr>
            <p:ph type="body" idx="6"/>
          </p:nvPr>
        </p:nvSpPr>
        <p:spPr>
          <a:xfrm>
            <a:off x="6252286" y="1790423"/>
            <a:ext cx="38391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Quelle est la quantité d'eau nécessaire?</a:t>
            </a:r>
            <a:endParaRPr/>
          </a:p>
        </p:txBody>
      </p:sp>
      <p:pic>
        <p:nvPicPr>
          <p:cNvPr id="199" name="Google Shape;199;p12"/>
          <p:cNvPicPr preferRelativeResize="0"/>
          <p:nvPr/>
        </p:nvPicPr>
        <p:blipFill rotWithShape="1">
          <a:blip r:embed="rId6">
            <a:alphaModFix/>
          </a:blip>
          <a:srcRect/>
          <a:stretch/>
        </p:blipFill>
        <p:spPr>
          <a:xfrm>
            <a:off x="775336" y="2446864"/>
            <a:ext cx="2969085" cy="3536938"/>
          </a:xfrm>
          <a:prstGeom prst="rect">
            <a:avLst/>
          </a:prstGeom>
          <a:noFill/>
          <a:ln>
            <a:noFill/>
          </a:ln>
        </p:spPr>
      </p:pic>
      <p:pic>
        <p:nvPicPr>
          <p:cNvPr id="200" name="Google Shape;200;p12"/>
          <p:cNvPicPr preferRelativeResize="0"/>
          <p:nvPr/>
        </p:nvPicPr>
        <p:blipFill rotWithShape="1">
          <a:blip r:embed="rId7">
            <a:alphaModFix/>
          </a:blip>
          <a:srcRect l="1095" t="4550" r="1933" b="2166"/>
          <a:stretch/>
        </p:blipFill>
        <p:spPr>
          <a:xfrm>
            <a:off x="7646111" y="2773436"/>
            <a:ext cx="4022880" cy="2500528"/>
          </a:xfrm>
          <a:prstGeom prst="rect">
            <a:avLst/>
          </a:prstGeom>
          <a:noFill/>
          <a:ln>
            <a:noFill/>
          </a:ln>
        </p:spPr>
      </p:pic>
      <p:pic>
        <p:nvPicPr>
          <p:cNvPr id="201" name="Google Shape;201;p12"/>
          <p:cNvPicPr preferRelativeResize="0"/>
          <p:nvPr/>
        </p:nvPicPr>
        <p:blipFill rotWithShape="1">
          <a:blip r:embed="rId8">
            <a:alphaModFix/>
          </a:blip>
          <a:srcRect l="12376" t="2593" r="12074" b="3095"/>
          <a:stretch/>
        </p:blipFill>
        <p:spPr>
          <a:xfrm>
            <a:off x="4471939" y="2750345"/>
            <a:ext cx="3002083" cy="2403546"/>
          </a:xfrm>
          <a:prstGeom prst="rect">
            <a:avLst/>
          </a:prstGeom>
          <a:noFill/>
          <a:ln>
            <a:noFill/>
          </a:ln>
        </p:spPr>
      </p:pic>
      <p:sp>
        <p:nvSpPr>
          <p:cNvPr id="202" name="Google Shape;202;p12"/>
          <p:cNvSpPr txBox="1"/>
          <p:nvPr/>
        </p:nvSpPr>
        <p:spPr>
          <a:xfrm>
            <a:off x="7659254" y="5381722"/>
            <a:ext cx="4025396" cy="25845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Diagramme Source : Interprétation par l'auteur des données Aquastat de la FAO</a:t>
            </a:r>
            <a:endParaRPr sz="1400" b="0" i="1"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632810" y="49475"/>
            <a:ext cx="10015200" cy="144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7.2 Le bassin versant et sa gestion</a:t>
            </a:r>
            <a:endParaRPr/>
          </a:p>
        </p:txBody>
      </p:sp>
      <p:sp>
        <p:nvSpPr>
          <p:cNvPr id="209" name="Google Shape;209;p1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210" name="Google Shape;210;p13"/>
          <p:cNvSpPr txBox="1">
            <a:spLocks noGrp="1"/>
          </p:cNvSpPr>
          <p:nvPr>
            <p:ph type="body" idx="6"/>
          </p:nvPr>
        </p:nvSpPr>
        <p:spPr>
          <a:xfrm>
            <a:off x="663575" y="1494150"/>
            <a:ext cx="76203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Comment l'équilibre hydrique est-il maintenu ?</a:t>
            </a:r>
            <a:endParaRPr/>
          </a:p>
        </p:txBody>
      </p:sp>
      <p:sp>
        <p:nvSpPr>
          <p:cNvPr id="211" name="Google Shape;211;p13"/>
          <p:cNvSpPr txBox="1"/>
          <p:nvPr/>
        </p:nvSpPr>
        <p:spPr>
          <a:xfrm>
            <a:off x="9146870" y="6145312"/>
            <a:ext cx="3294184" cy="258452"/>
          </a:xfrm>
          <a:prstGeom prst="rect">
            <a:avLst/>
          </a:prstGeom>
          <a:noFill/>
          <a:ln>
            <a:noFill/>
          </a:ln>
        </p:spPr>
        <p:txBody>
          <a:bodyPr spcFirstLastPara="1" wrap="square" lIns="91425" tIns="45700" rIns="91425" bIns="45700" anchor="b" anchorCtr="0">
            <a:noAutofit/>
          </a:bodyPr>
          <a:lstStyle/>
          <a:p>
            <a:pPr marL="0" marR="0" lvl="0" indent="0" algn="just"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Diagramme Source : Interprétation de l'auteur </a:t>
            </a:r>
            <a:endParaRPr sz="1000" b="0" i="0" u="none" strike="noStrike" cap="none">
              <a:solidFill>
                <a:schemeClr val="dk1"/>
              </a:solidFill>
              <a:latin typeface="Open Sans"/>
              <a:ea typeface="Open Sans"/>
              <a:cs typeface="Open Sans"/>
              <a:sym typeface="Open Sans"/>
            </a:endParaRPr>
          </a:p>
        </p:txBody>
      </p:sp>
      <p:grpSp>
        <p:nvGrpSpPr>
          <p:cNvPr id="212" name="Google Shape;212;p13"/>
          <p:cNvGrpSpPr/>
          <p:nvPr/>
        </p:nvGrpSpPr>
        <p:grpSpPr>
          <a:xfrm>
            <a:off x="2459217" y="2080296"/>
            <a:ext cx="6072937" cy="4418971"/>
            <a:chOff x="1502076" y="1581189"/>
            <a:chExt cx="10452560" cy="4769531"/>
          </a:xfrm>
        </p:grpSpPr>
        <p:cxnSp>
          <p:nvCxnSpPr>
            <p:cNvPr id="213" name="Google Shape;213;p13"/>
            <p:cNvCxnSpPr/>
            <p:nvPr/>
          </p:nvCxnSpPr>
          <p:spPr>
            <a:xfrm>
              <a:off x="6415098" y="3710124"/>
              <a:ext cx="0" cy="1130949"/>
            </a:xfrm>
            <a:prstGeom prst="straightConnector1">
              <a:avLst/>
            </a:prstGeom>
            <a:noFill/>
            <a:ln w="28575" cap="flat" cmpd="sng">
              <a:solidFill>
                <a:schemeClr val="dk1"/>
              </a:solidFill>
              <a:prstDash val="solid"/>
              <a:miter lim="800000"/>
              <a:headEnd type="none" w="sm" len="sm"/>
              <a:tailEnd type="triangle" w="med" len="med"/>
            </a:ln>
          </p:spPr>
        </p:cxnSp>
        <p:sp>
          <p:nvSpPr>
            <p:cNvPr id="214" name="Google Shape;214;p13"/>
            <p:cNvSpPr/>
            <p:nvPr/>
          </p:nvSpPr>
          <p:spPr>
            <a:xfrm>
              <a:off x="1502076" y="2897435"/>
              <a:ext cx="7884368" cy="1315617"/>
            </a:xfrm>
            <a:prstGeom prst="ellipse">
              <a:avLst/>
            </a:prstGeom>
            <a:solidFill>
              <a:schemeClr val="accent5">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13"/>
            <p:cNvSpPr txBox="1"/>
            <p:nvPr/>
          </p:nvSpPr>
          <p:spPr>
            <a:xfrm>
              <a:off x="4294673" y="3340792"/>
              <a:ext cx="2571600" cy="69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Open Sans"/>
                  <a:ea typeface="Open Sans"/>
                  <a:cs typeface="Open Sans"/>
                  <a:sym typeface="Open Sans"/>
                </a:rPr>
                <a:t>Bassin versant</a:t>
              </a:r>
              <a:endParaRPr/>
            </a:p>
          </p:txBody>
        </p:sp>
        <p:cxnSp>
          <p:nvCxnSpPr>
            <p:cNvPr id="216" name="Google Shape;216;p13"/>
            <p:cNvCxnSpPr/>
            <p:nvPr/>
          </p:nvCxnSpPr>
          <p:spPr>
            <a:xfrm>
              <a:off x="3566993" y="2034354"/>
              <a:ext cx="0" cy="1492898"/>
            </a:xfrm>
            <a:prstGeom prst="straightConnector1">
              <a:avLst/>
            </a:prstGeom>
            <a:noFill/>
            <a:ln w="28575" cap="flat" cmpd="sng">
              <a:solidFill>
                <a:schemeClr val="dk1"/>
              </a:solidFill>
              <a:prstDash val="solid"/>
              <a:miter lim="800000"/>
              <a:headEnd type="none" w="sm" len="sm"/>
              <a:tailEnd type="triangle" w="med" len="med"/>
            </a:ln>
          </p:spPr>
        </p:cxnSp>
        <p:cxnSp>
          <p:nvCxnSpPr>
            <p:cNvPr id="217" name="Google Shape;217;p13"/>
            <p:cNvCxnSpPr/>
            <p:nvPr/>
          </p:nvCxnSpPr>
          <p:spPr>
            <a:xfrm rot="10800000">
              <a:off x="7069082" y="2034354"/>
              <a:ext cx="0" cy="1420485"/>
            </a:xfrm>
            <a:prstGeom prst="straightConnector1">
              <a:avLst/>
            </a:prstGeom>
            <a:noFill/>
            <a:ln w="28575" cap="flat" cmpd="sng">
              <a:solidFill>
                <a:schemeClr val="dk1"/>
              </a:solidFill>
              <a:prstDash val="solid"/>
              <a:miter lim="800000"/>
              <a:headEnd type="none" w="sm" len="sm"/>
              <a:tailEnd type="triangle" w="med" len="med"/>
            </a:ln>
          </p:spPr>
        </p:cxnSp>
        <p:sp>
          <p:nvSpPr>
            <p:cNvPr id="218" name="Google Shape;218;p13"/>
            <p:cNvSpPr txBox="1"/>
            <p:nvPr/>
          </p:nvSpPr>
          <p:spPr>
            <a:xfrm>
              <a:off x="2464433" y="1581189"/>
              <a:ext cx="3627600" cy="39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Précipitations (P)</a:t>
              </a:r>
              <a:endParaRPr/>
            </a:p>
          </p:txBody>
        </p:sp>
        <p:sp>
          <p:nvSpPr>
            <p:cNvPr id="219" name="Google Shape;219;p13"/>
            <p:cNvSpPr txBox="1"/>
            <p:nvPr/>
          </p:nvSpPr>
          <p:spPr>
            <a:xfrm>
              <a:off x="7069081" y="1802016"/>
              <a:ext cx="4399800" cy="69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Evapotranspiration (ET)</a:t>
              </a:r>
              <a:endParaRPr/>
            </a:p>
          </p:txBody>
        </p:sp>
        <p:cxnSp>
          <p:nvCxnSpPr>
            <p:cNvPr id="220" name="Google Shape;220;p13"/>
            <p:cNvCxnSpPr/>
            <p:nvPr/>
          </p:nvCxnSpPr>
          <p:spPr>
            <a:xfrm rot="10800000" flipH="1">
              <a:off x="8906508" y="3555243"/>
              <a:ext cx="1629478" cy="1"/>
            </a:xfrm>
            <a:prstGeom prst="straightConnector1">
              <a:avLst/>
            </a:prstGeom>
            <a:noFill/>
            <a:ln w="28575" cap="flat" cmpd="sng">
              <a:solidFill>
                <a:schemeClr val="dk1"/>
              </a:solidFill>
              <a:prstDash val="solid"/>
              <a:miter lim="800000"/>
              <a:headEnd type="none" w="sm" len="sm"/>
              <a:tailEnd type="triangle" w="med" len="med"/>
            </a:ln>
          </p:spPr>
        </p:cxnSp>
        <p:sp>
          <p:nvSpPr>
            <p:cNvPr id="221" name="Google Shape;221;p13"/>
            <p:cNvSpPr txBox="1"/>
            <p:nvPr/>
          </p:nvSpPr>
          <p:spPr>
            <a:xfrm>
              <a:off x="9589136" y="3059668"/>
              <a:ext cx="2365500" cy="69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Second tour (R)</a:t>
              </a:r>
              <a:endParaRPr/>
            </a:p>
          </p:txBody>
        </p:sp>
        <p:sp>
          <p:nvSpPr>
            <p:cNvPr id="222" name="Google Shape;222;p13"/>
            <p:cNvSpPr txBox="1"/>
            <p:nvPr/>
          </p:nvSpPr>
          <p:spPr>
            <a:xfrm>
              <a:off x="6584125" y="4480542"/>
              <a:ext cx="3537600" cy="129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Recharge des eaux souterraines (GWR)</a:t>
              </a:r>
              <a:endParaRPr/>
            </a:p>
          </p:txBody>
        </p:sp>
        <p:sp>
          <p:nvSpPr>
            <p:cNvPr id="223" name="Google Shape;223;p13"/>
            <p:cNvSpPr txBox="1"/>
            <p:nvPr/>
          </p:nvSpPr>
          <p:spPr>
            <a:xfrm>
              <a:off x="4458563" y="5786120"/>
              <a:ext cx="6077400" cy="56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Open Sans"/>
                  <a:ea typeface="Open Sans"/>
                  <a:cs typeface="Open Sans"/>
                  <a:sym typeface="Open Sans"/>
                </a:rPr>
                <a:t>P = ET + R + GWR</a:t>
              </a:r>
              <a:endParaRPr/>
            </a:p>
          </p:txBody>
        </p:sp>
      </p:gr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625395" y="696431"/>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7.2 Références</a:t>
            </a:r>
            <a:endParaRPr/>
          </a:p>
        </p:txBody>
      </p:sp>
      <p:sp>
        <p:nvSpPr>
          <p:cNvPr id="229" name="Google Shape;229;p1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230" name="Google Shape;230;p14"/>
          <p:cNvSpPr txBox="1"/>
          <p:nvPr/>
        </p:nvSpPr>
        <p:spPr>
          <a:xfrm>
            <a:off x="645761" y="2095773"/>
            <a:ext cx="60591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Watersheds, Hydrologic Processes, and Pathways. Hydrol. Manag. Watersheds, John Wiley &amp; Sons, Ltd; 2012, p. 3–5. </a:t>
            </a:r>
            <a:r>
              <a:rPr lang="en-US" sz="16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https://doi.org/10.1002/9781118459751.part1</a:t>
            </a: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648182" y="682940"/>
            <a:ext cx="5713429"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7.3 Précipitations et évapotranspiration</a:t>
            </a:r>
            <a:endParaRPr/>
          </a:p>
        </p:txBody>
      </p:sp>
      <p:sp>
        <p:nvSpPr>
          <p:cNvPr id="237" name="Google Shape;237;p1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238" name="Google Shape;238;p15"/>
          <p:cNvSpPr txBox="1"/>
          <p:nvPr/>
        </p:nvSpPr>
        <p:spPr>
          <a:xfrm>
            <a:off x="9375797" y="5657151"/>
            <a:ext cx="2168503" cy="74874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Source de la photo : Greenmind1980,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Precipitation_longterm</a:t>
            </a:r>
            <a:r>
              <a:rPr lang="en-US" sz="1000" b="0" i="0">
                <a:solidFill>
                  <a:schemeClr val="dk1"/>
                </a:solidFill>
                <a:latin typeface="Open Sans"/>
                <a:ea typeface="Open Sans"/>
                <a:cs typeface="Open Sans"/>
                <a:sym typeface="Open Sans"/>
              </a:rPr>
              <a:t>, CC BY-SA 4.0, via Wikimedia Commons</a:t>
            </a:r>
            <a:endParaRPr/>
          </a:p>
        </p:txBody>
      </p:sp>
      <p:sp>
        <p:nvSpPr>
          <p:cNvPr id="239" name="Google Shape;239;p15"/>
          <p:cNvSpPr txBox="1">
            <a:spLocks noGrp="1"/>
          </p:cNvSpPr>
          <p:nvPr>
            <p:ph type="body" idx="6"/>
          </p:nvPr>
        </p:nvSpPr>
        <p:spPr>
          <a:xfrm>
            <a:off x="678970" y="2019024"/>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que les précipitations?</a:t>
            </a:r>
            <a:endParaRPr/>
          </a:p>
        </p:txBody>
      </p:sp>
      <p:pic>
        <p:nvPicPr>
          <p:cNvPr id="240" name="Google Shape;240;p15"/>
          <p:cNvPicPr preferRelativeResize="0"/>
          <p:nvPr/>
        </p:nvPicPr>
        <p:blipFill rotWithShape="1">
          <a:blip r:embed="rId4">
            <a:alphaModFix/>
          </a:blip>
          <a:srcRect/>
          <a:stretch/>
        </p:blipFill>
        <p:spPr>
          <a:xfrm>
            <a:off x="2410884" y="2560550"/>
            <a:ext cx="6684050" cy="3760113"/>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247" name="Google Shape;247;p16"/>
          <p:cNvSpPr txBox="1"/>
          <p:nvPr/>
        </p:nvSpPr>
        <p:spPr>
          <a:xfrm>
            <a:off x="6878012" y="6105379"/>
            <a:ext cx="5006759" cy="28499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Source de la photo :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Evapotranspiration </a:t>
            </a:r>
            <a:r>
              <a:rPr lang="en-US" sz="1000" b="0" i="0">
                <a:solidFill>
                  <a:schemeClr val="dk1"/>
                </a:solidFill>
                <a:latin typeface="Open Sans"/>
                <a:ea typeface="Open Sans"/>
                <a:cs typeface="Open Sans"/>
                <a:sym typeface="Open Sans"/>
              </a:rPr>
              <a:t>par M. W. Toews, sous licence CC BY 4.0</a:t>
            </a:r>
            <a:endParaRPr/>
          </a:p>
        </p:txBody>
      </p:sp>
      <p:sp>
        <p:nvSpPr>
          <p:cNvPr id="248" name="Google Shape;248;p16"/>
          <p:cNvSpPr txBox="1">
            <a:spLocks noGrp="1"/>
          </p:cNvSpPr>
          <p:nvPr>
            <p:ph type="body" idx="6"/>
          </p:nvPr>
        </p:nvSpPr>
        <p:spPr>
          <a:xfrm>
            <a:off x="686667" y="2011327"/>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que l'évapotranspiration?</a:t>
            </a:r>
            <a:endParaRPr/>
          </a:p>
        </p:txBody>
      </p:sp>
      <p:sp>
        <p:nvSpPr>
          <p:cNvPr id="249" name="Google Shape;249;p16"/>
          <p:cNvSpPr/>
          <p:nvPr/>
        </p:nvSpPr>
        <p:spPr>
          <a:xfrm>
            <a:off x="686668" y="2541325"/>
            <a:ext cx="6388388" cy="3400931"/>
          </a:xfrm>
          <a:prstGeom prst="rect">
            <a:avLst/>
          </a:prstGeom>
          <a:noFill/>
          <a:ln>
            <a:noFill/>
          </a:ln>
        </p:spPr>
        <p:txBody>
          <a:bodyPr spcFirstLastPara="1" wrap="square" lIns="91425" tIns="45700" rIns="91425" bIns="45700" anchor="t" anchorCtr="0">
            <a:spAutoFit/>
          </a:bodyPr>
          <a:lstStyle/>
          <a:p>
            <a:pPr marL="285750" marR="0" lvl="0" indent="-279400" algn="l" rtl="0">
              <a:spcBef>
                <a:spcPts val="0"/>
              </a:spcBef>
              <a:spcAft>
                <a:spcPts val="0"/>
              </a:spcAft>
              <a:buClr>
                <a:schemeClr val="dk1"/>
              </a:buClr>
              <a:buSzPts val="1900"/>
              <a:buFont typeface="Arial"/>
              <a:buChar char="•"/>
            </a:pPr>
            <a:r>
              <a:rPr lang="en-US" sz="1900">
                <a:solidFill>
                  <a:schemeClr val="dk1"/>
                </a:solidFill>
                <a:latin typeface="Open Sans"/>
                <a:ea typeface="Open Sans"/>
                <a:cs typeface="Open Sans"/>
                <a:sym typeface="Open Sans"/>
              </a:rPr>
              <a:t>Il s'agit d'une combinaison d'évaporation (à partir des surfaces terrestres) et de transpiration (à partir des surfaces végétales). </a:t>
            </a:r>
            <a:endParaRPr sz="1300"/>
          </a:p>
          <a:p>
            <a:pPr marL="285750" marR="0" lvl="0" indent="-279400" algn="l" rtl="0">
              <a:spcBef>
                <a:spcPts val="1800"/>
              </a:spcBef>
              <a:spcAft>
                <a:spcPts val="0"/>
              </a:spcAft>
              <a:buClr>
                <a:schemeClr val="dk1"/>
              </a:buClr>
              <a:buSzPts val="1900"/>
              <a:buFont typeface="Arial"/>
              <a:buChar char="•"/>
            </a:pPr>
            <a:r>
              <a:rPr lang="en-US" sz="1900">
                <a:solidFill>
                  <a:schemeClr val="dk1"/>
                </a:solidFill>
                <a:latin typeface="Open Sans"/>
                <a:ea typeface="Open Sans"/>
                <a:cs typeface="Open Sans"/>
                <a:sym typeface="Open Sans"/>
              </a:rPr>
              <a:t>Elle est fonction de différents facteurs météorologiques</a:t>
            </a:r>
            <a:endParaRPr sz="1300"/>
          </a:p>
          <a:p>
            <a:pPr marL="742950" marR="0" lvl="1" indent="-279400" algn="l" rtl="0">
              <a:spcBef>
                <a:spcPts val="1800"/>
              </a:spcBef>
              <a:spcAft>
                <a:spcPts val="0"/>
              </a:spcAft>
              <a:buClr>
                <a:schemeClr val="dk1"/>
              </a:buClr>
              <a:buSzPts val="1900"/>
              <a:buFont typeface="Arial"/>
              <a:buChar char="•"/>
            </a:pPr>
            <a:r>
              <a:rPr lang="en-US" sz="1900" b="0" i="0" u="none" strike="noStrike" cap="none">
                <a:solidFill>
                  <a:schemeClr val="dk1"/>
                </a:solidFill>
                <a:latin typeface="Open Sans"/>
                <a:ea typeface="Open Sans"/>
                <a:cs typeface="Open Sans"/>
                <a:sym typeface="Open Sans"/>
              </a:rPr>
              <a:t>Rayonnement solaire</a:t>
            </a:r>
            <a:endParaRPr sz="1300"/>
          </a:p>
          <a:p>
            <a:pPr marL="742950" marR="0" lvl="1" indent="-279400" algn="l" rtl="0">
              <a:spcBef>
                <a:spcPts val="1800"/>
              </a:spcBef>
              <a:spcAft>
                <a:spcPts val="0"/>
              </a:spcAft>
              <a:buClr>
                <a:schemeClr val="dk1"/>
              </a:buClr>
              <a:buSzPts val="1900"/>
              <a:buFont typeface="Arial"/>
              <a:buChar char="•"/>
            </a:pPr>
            <a:r>
              <a:rPr lang="en-US" sz="1900" b="0" i="0" u="none" strike="noStrike" cap="none">
                <a:solidFill>
                  <a:schemeClr val="dk1"/>
                </a:solidFill>
                <a:latin typeface="Open Sans"/>
                <a:ea typeface="Open Sans"/>
                <a:cs typeface="Open Sans"/>
                <a:sym typeface="Open Sans"/>
              </a:rPr>
              <a:t>Température de l'air</a:t>
            </a:r>
            <a:endParaRPr sz="1300"/>
          </a:p>
          <a:p>
            <a:pPr marL="742950" marR="0" lvl="1" indent="-279400" algn="l" rtl="0">
              <a:spcBef>
                <a:spcPts val="1800"/>
              </a:spcBef>
              <a:spcAft>
                <a:spcPts val="0"/>
              </a:spcAft>
              <a:buClr>
                <a:schemeClr val="dk1"/>
              </a:buClr>
              <a:buSzPts val="1900"/>
              <a:buFont typeface="Arial"/>
              <a:buChar char="•"/>
            </a:pPr>
            <a:r>
              <a:rPr lang="en-US" sz="1900" b="0" i="0" u="none" strike="noStrike" cap="none">
                <a:solidFill>
                  <a:schemeClr val="dk1"/>
                </a:solidFill>
                <a:latin typeface="Open Sans"/>
                <a:ea typeface="Open Sans"/>
                <a:cs typeface="Open Sans"/>
                <a:sym typeface="Open Sans"/>
              </a:rPr>
              <a:t>Humidité de l'air</a:t>
            </a:r>
            <a:endParaRPr sz="1300"/>
          </a:p>
          <a:p>
            <a:pPr marL="742950" marR="0" lvl="1" indent="-279400" algn="l" rtl="0">
              <a:spcBef>
                <a:spcPts val="1800"/>
              </a:spcBef>
              <a:spcAft>
                <a:spcPts val="0"/>
              </a:spcAft>
              <a:buClr>
                <a:schemeClr val="dk1"/>
              </a:buClr>
              <a:buSzPts val="1900"/>
              <a:buFont typeface="Arial"/>
              <a:buChar char="•"/>
            </a:pPr>
            <a:r>
              <a:rPr lang="en-US" sz="1900" b="0" i="0" u="none" strike="noStrike" cap="none">
                <a:solidFill>
                  <a:schemeClr val="dk1"/>
                </a:solidFill>
                <a:latin typeface="Open Sans"/>
                <a:ea typeface="Open Sans"/>
                <a:cs typeface="Open Sans"/>
                <a:sym typeface="Open Sans"/>
              </a:rPr>
              <a:t>Vitesse du vent</a:t>
            </a:r>
            <a:endParaRPr sz="1300"/>
          </a:p>
        </p:txBody>
      </p:sp>
      <p:pic>
        <p:nvPicPr>
          <p:cNvPr id="250" name="Google Shape;250;p16"/>
          <p:cNvPicPr preferRelativeResize="0"/>
          <p:nvPr/>
        </p:nvPicPr>
        <p:blipFill rotWithShape="1">
          <a:blip r:embed="rId4">
            <a:alphaModFix/>
          </a:blip>
          <a:srcRect/>
          <a:stretch/>
        </p:blipFill>
        <p:spPr>
          <a:xfrm>
            <a:off x="7912049" y="2138682"/>
            <a:ext cx="2869096" cy="3835980"/>
          </a:xfrm>
          <a:prstGeom prst="rect">
            <a:avLst/>
          </a:prstGeom>
          <a:noFill/>
          <a:ln>
            <a:noFill/>
          </a:ln>
        </p:spPr>
      </p:pic>
      <p:sp>
        <p:nvSpPr>
          <p:cNvPr id="251" name="Google Shape;251;p16"/>
          <p:cNvSpPr txBox="1"/>
          <p:nvPr/>
        </p:nvSpPr>
        <p:spPr>
          <a:xfrm>
            <a:off x="648182" y="682940"/>
            <a:ext cx="564811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7.3 Précipitations et évapotranspiration</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258" name="Google Shape;258;p17"/>
          <p:cNvSpPr txBox="1"/>
          <p:nvPr/>
        </p:nvSpPr>
        <p:spPr>
          <a:xfrm>
            <a:off x="6947286" y="6174651"/>
            <a:ext cx="4814334" cy="23111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Source de la photo :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Evapotranspiration </a:t>
            </a:r>
            <a:r>
              <a:rPr lang="en-US" sz="1000" b="0" i="0">
                <a:solidFill>
                  <a:schemeClr val="dk1"/>
                </a:solidFill>
                <a:latin typeface="Open Sans"/>
                <a:ea typeface="Open Sans"/>
                <a:cs typeface="Open Sans"/>
                <a:sym typeface="Open Sans"/>
              </a:rPr>
              <a:t>par M. W. Toews, sous licence CC BY 4.0</a:t>
            </a:r>
            <a:endParaRPr/>
          </a:p>
        </p:txBody>
      </p:sp>
      <p:sp>
        <p:nvSpPr>
          <p:cNvPr id="259" name="Google Shape;259;p17"/>
          <p:cNvSpPr txBox="1">
            <a:spLocks noGrp="1"/>
          </p:cNvSpPr>
          <p:nvPr>
            <p:ph type="body" idx="6"/>
          </p:nvPr>
        </p:nvSpPr>
        <p:spPr>
          <a:xfrm>
            <a:off x="678970" y="1630326"/>
            <a:ext cx="7998600" cy="464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Quels sont les facteurs qui influencent l'évapotranspiration et son impact sur le rendement des cultures?</a:t>
            </a:r>
            <a:endParaRPr/>
          </a:p>
        </p:txBody>
      </p:sp>
      <p:sp>
        <p:nvSpPr>
          <p:cNvPr id="260" name="Google Shape;260;p17"/>
          <p:cNvSpPr/>
          <p:nvPr/>
        </p:nvSpPr>
        <p:spPr>
          <a:xfrm>
            <a:off x="663576" y="2180337"/>
            <a:ext cx="6845700" cy="19698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Plus l'indice de surface foliaire (LAI) est élevé, plus la composante transpiration de l'évapotranspiration est importante.</a:t>
            </a:r>
            <a:endParaRPr/>
          </a:p>
          <a:p>
            <a:pPr marL="285750" marR="0" lvl="0" indent="-285750" algn="l" rtl="0">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Les rendements agricoles peuvent être directement liés à l'utilisation de l'eau et l'évapotranspiration joue un rôle essentiel dans cette relation</a:t>
            </a:r>
            <a:endParaRPr/>
          </a:p>
          <a:p>
            <a:pPr marL="285750" marR="0" lvl="0" indent="-158750" algn="l" rtl="0">
              <a:spcBef>
                <a:spcPts val="1800"/>
              </a:spcBef>
              <a:spcAft>
                <a:spcPts val="0"/>
              </a:spcAft>
              <a:buClr>
                <a:schemeClr val="dk1"/>
              </a:buClr>
              <a:buSzPts val="2000"/>
              <a:buFont typeface="Arial"/>
              <a:buNone/>
            </a:pPr>
            <a:endParaRPr sz="2000">
              <a:solidFill>
                <a:schemeClr val="dk1"/>
              </a:solidFill>
              <a:latin typeface="Open Sans"/>
              <a:ea typeface="Open Sans"/>
              <a:cs typeface="Open Sans"/>
              <a:sym typeface="Open Sans"/>
            </a:endParaRPr>
          </a:p>
        </p:txBody>
      </p:sp>
      <p:pic>
        <p:nvPicPr>
          <p:cNvPr id="261" name="Google Shape;261;p17"/>
          <p:cNvPicPr preferRelativeResize="0"/>
          <p:nvPr/>
        </p:nvPicPr>
        <p:blipFill rotWithShape="1">
          <a:blip r:embed="rId4">
            <a:alphaModFix/>
          </a:blip>
          <a:srcRect/>
          <a:stretch/>
        </p:blipFill>
        <p:spPr>
          <a:xfrm>
            <a:off x="8481624" y="2030925"/>
            <a:ext cx="2969156" cy="3974525"/>
          </a:xfrm>
          <a:prstGeom prst="rect">
            <a:avLst/>
          </a:prstGeom>
          <a:noFill/>
          <a:ln>
            <a:noFill/>
          </a:ln>
        </p:spPr>
      </p:pic>
      <p:sp>
        <p:nvSpPr>
          <p:cNvPr id="262" name="Google Shape;262;p17"/>
          <p:cNvSpPr/>
          <p:nvPr/>
        </p:nvSpPr>
        <p:spPr>
          <a:xfrm>
            <a:off x="2320648" y="4096158"/>
            <a:ext cx="2975686" cy="714683"/>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63" name="Google Shape;263;p17"/>
          <p:cNvSpPr/>
          <p:nvPr/>
        </p:nvSpPr>
        <p:spPr>
          <a:xfrm>
            <a:off x="663575" y="4955135"/>
            <a:ext cx="7004915" cy="138499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Y</a:t>
            </a:r>
            <a:r>
              <a:rPr lang="en-US" sz="1800" baseline="-25000">
                <a:solidFill>
                  <a:schemeClr val="dk1"/>
                </a:solidFill>
                <a:latin typeface="Open Sans"/>
                <a:ea typeface="Open Sans"/>
                <a:cs typeface="Open Sans"/>
                <a:sym typeface="Open Sans"/>
              </a:rPr>
              <a:t>a</a:t>
            </a:r>
            <a:r>
              <a:rPr lang="en-US" sz="1800">
                <a:solidFill>
                  <a:schemeClr val="dk1"/>
                </a:solidFill>
                <a:latin typeface="Open Sans"/>
                <a:ea typeface="Open Sans"/>
                <a:cs typeface="Open Sans"/>
                <a:sym typeface="Open Sans"/>
              </a:rPr>
              <a:t> &amp; Y</a:t>
            </a:r>
            <a:r>
              <a:rPr lang="en-US" sz="1800" baseline="-25000">
                <a:solidFill>
                  <a:schemeClr val="dk1"/>
                </a:solidFill>
                <a:latin typeface="Open Sans"/>
                <a:ea typeface="Open Sans"/>
                <a:cs typeface="Open Sans"/>
                <a:sym typeface="Open Sans"/>
              </a:rPr>
              <a:t>x</a:t>
            </a:r>
            <a:r>
              <a:rPr lang="en-US" sz="1800">
                <a:solidFill>
                  <a:schemeClr val="dk1"/>
                </a:solidFill>
                <a:latin typeface="Open Sans"/>
                <a:ea typeface="Open Sans"/>
                <a:cs typeface="Open Sans"/>
                <a:sym typeface="Open Sans"/>
              </a:rPr>
              <a:t> : Rendements réels et maximaux des cultures</a:t>
            </a:r>
            <a:endParaRPr/>
          </a:p>
          <a:p>
            <a:pPr marL="285750" marR="0" lvl="0" indent="-285750" algn="l" rtl="0">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ET</a:t>
            </a:r>
            <a:r>
              <a:rPr lang="en-US" sz="1800" baseline="-25000">
                <a:solidFill>
                  <a:schemeClr val="dk1"/>
                </a:solidFill>
                <a:latin typeface="Open Sans"/>
                <a:ea typeface="Open Sans"/>
                <a:cs typeface="Open Sans"/>
                <a:sym typeface="Open Sans"/>
              </a:rPr>
              <a:t>a</a:t>
            </a:r>
            <a:r>
              <a:rPr lang="en-US" sz="1800">
                <a:solidFill>
                  <a:schemeClr val="dk1"/>
                </a:solidFill>
                <a:latin typeface="Open Sans"/>
                <a:ea typeface="Open Sans"/>
                <a:cs typeface="Open Sans"/>
                <a:sym typeface="Open Sans"/>
              </a:rPr>
              <a:t> &amp; ET</a:t>
            </a:r>
            <a:r>
              <a:rPr lang="en-US" sz="1800" baseline="-25000">
                <a:solidFill>
                  <a:schemeClr val="dk1"/>
                </a:solidFill>
                <a:latin typeface="Open Sans"/>
                <a:ea typeface="Open Sans"/>
                <a:cs typeface="Open Sans"/>
                <a:sym typeface="Open Sans"/>
              </a:rPr>
              <a:t>x </a:t>
            </a:r>
            <a:r>
              <a:rPr lang="en-US" sz="1800">
                <a:solidFill>
                  <a:schemeClr val="dk1"/>
                </a:solidFill>
                <a:latin typeface="Open Sans"/>
                <a:ea typeface="Open Sans"/>
                <a:cs typeface="Open Sans"/>
                <a:sym typeface="Open Sans"/>
              </a:rPr>
              <a:t> : Évapotranspiration réelle et maximale</a:t>
            </a:r>
            <a:endParaRPr/>
          </a:p>
          <a:p>
            <a:pPr marL="285750" marR="0" lvl="0" indent="-285750" algn="l" rtl="0">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K</a:t>
            </a:r>
            <a:r>
              <a:rPr lang="en-US" sz="1800" baseline="-25000">
                <a:solidFill>
                  <a:schemeClr val="dk1"/>
                </a:solidFill>
                <a:latin typeface="Open Sans"/>
                <a:ea typeface="Open Sans"/>
                <a:cs typeface="Open Sans"/>
                <a:sym typeface="Open Sans"/>
              </a:rPr>
              <a:t>y</a:t>
            </a:r>
            <a:r>
              <a:rPr lang="en-US" sz="1800">
                <a:solidFill>
                  <a:schemeClr val="dk1"/>
                </a:solidFill>
                <a:latin typeface="Open Sans"/>
                <a:ea typeface="Open Sans"/>
                <a:cs typeface="Open Sans"/>
                <a:sym typeface="Open Sans"/>
              </a:rPr>
              <a:t> : Facteur de réponse au rendement des cultures</a:t>
            </a:r>
            <a:endParaRPr/>
          </a:p>
        </p:txBody>
      </p:sp>
      <p:sp>
        <p:nvSpPr>
          <p:cNvPr id="264" name="Google Shape;264;p17"/>
          <p:cNvSpPr txBox="1"/>
          <p:nvPr/>
        </p:nvSpPr>
        <p:spPr>
          <a:xfrm>
            <a:off x="648182" y="301940"/>
            <a:ext cx="56481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7.3 Précipitations et évapotranspiration</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271" name="Google Shape;271;p18"/>
          <p:cNvSpPr txBox="1">
            <a:spLocks noGrp="1"/>
          </p:cNvSpPr>
          <p:nvPr>
            <p:ph type="body" idx="6"/>
          </p:nvPr>
        </p:nvSpPr>
        <p:spPr>
          <a:xfrm>
            <a:off x="678971" y="1561824"/>
            <a:ext cx="50862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Quel est le facteur de réponse entre la culture et le rendement ?</a:t>
            </a:r>
            <a:endParaRPr/>
          </a:p>
        </p:txBody>
      </p:sp>
      <p:sp>
        <p:nvSpPr>
          <p:cNvPr id="272" name="Google Shape;272;p18"/>
          <p:cNvSpPr/>
          <p:nvPr/>
        </p:nvSpPr>
        <p:spPr>
          <a:xfrm>
            <a:off x="566592" y="2107772"/>
            <a:ext cx="6104400" cy="35394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La relation entre l'évapotranspiration et le rendement n'est pas linéaire, elle dépend du facteur de réponse culture-rendement (K ).</a:t>
            </a:r>
            <a:r>
              <a:rPr lang="en-US" sz="1800" baseline="-25000">
                <a:solidFill>
                  <a:schemeClr val="dk1"/>
                </a:solidFill>
                <a:latin typeface="Open Sans"/>
                <a:ea typeface="Open Sans"/>
                <a:cs typeface="Open Sans"/>
                <a:sym typeface="Open Sans"/>
              </a:rPr>
              <a:t>y</a:t>
            </a:r>
            <a:endParaRPr/>
          </a:p>
          <a:p>
            <a:pPr marL="742950" marR="0" lvl="2" indent="-285750" algn="l" rtl="0">
              <a:spcBef>
                <a:spcPts val="180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K</a:t>
            </a:r>
            <a:r>
              <a:rPr lang="en-US" sz="1800" b="0" i="0" u="none" strike="noStrike" cap="none" baseline="-25000">
                <a:solidFill>
                  <a:schemeClr val="dk1"/>
                </a:solidFill>
                <a:latin typeface="Open Sans"/>
                <a:ea typeface="Open Sans"/>
                <a:cs typeface="Open Sans"/>
                <a:sym typeface="Open Sans"/>
              </a:rPr>
              <a:t>y</a:t>
            </a:r>
            <a:r>
              <a:rPr lang="en-US" sz="1800" b="0" i="0" u="none" strike="noStrike" cap="none">
                <a:solidFill>
                  <a:schemeClr val="dk1"/>
                </a:solidFill>
                <a:latin typeface="Open Sans"/>
                <a:ea typeface="Open Sans"/>
                <a:cs typeface="Open Sans"/>
                <a:sym typeface="Open Sans"/>
              </a:rPr>
              <a:t> &gt;1 : la réponse de la culture est très sensible au déficit hydrique</a:t>
            </a:r>
            <a:endParaRPr/>
          </a:p>
          <a:p>
            <a:pPr marL="742950" marR="0" lvl="2" indent="-285750" algn="l" rtl="0">
              <a:spcBef>
                <a:spcPts val="180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K</a:t>
            </a:r>
            <a:r>
              <a:rPr lang="en-US" sz="1800" b="0" i="0" u="none" strike="noStrike" cap="none" baseline="-25000">
                <a:solidFill>
                  <a:schemeClr val="dk1"/>
                </a:solidFill>
                <a:latin typeface="Open Sans"/>
                <a:ea typeface="Open Sans"/>
                <a:cs typeface="Open Sans"/>
                <a:sym typeface="Open Sans"/>
              </a:rPr>
              <a:t>y </a:t>
            </a:r>
            <a:r>
              <a:rPr lang="en-US" sz="1800" b="0" i="0" u="none" strike="noStrike" cap="none">
                <a:solidFill>
                  <a:schemeClr val="dk1"/>
                </a:solidFill>
                <a:latin typeface="Open Sans"/>
                <a:ea typeface="Open Sans"/>
                <a:cs typeface="Open Sans"/>
                <a:sym typeface="Open Sans"/>
              </a:rPr>
              <a:t> &lt;1 : la culture est tolérante au déficit hydrique</a:t>
            </a:r>
            <a:endParaRPr/>
          </a:p>
          <a:p>
            <a:pPr marL="742950" marR="0" lvl="2" indent="-285750" algn="l" rtl="0">
              <a:spcBef>
                <a:spcPts val="180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K</a:t>
            </a:r>
            <a:r>
              <a:rPr lang="en-US" sz="1800" b="0" i="0" u="none" strike="noStrike" cap="none" baseline="-25000">
                <a:solidFill>
                  <a:schemeClr val="dk1"/>
                </a:solidFill>
                <a:latin typeface="Open Sans"/>
                <a:ea typeface="Open Sans"/>
                <a:cs typeface="Open Sans"/>
                <a:sym typeface="Open Sans"/>
              </a:rPr>
              <a:t>y </a:t>
            </a:r>
            <a:r>
              <a:rPr lang="en-US" sz="1800" b="0" i="0" u="none" strike="noStrike" cap="none">
                <a:solidFill>
                  <a:schemeClr val="dk1"/>
                </a:solidFill>
                <a:latin typeface="Open Sans"/>
                <a:ea typeface="Open Sans"/>
                <a:cs typeface="Open Sans"/>
                <a:sym typeface="Open Sans"/>
              </a:rPr>
              <a:t> =1 : le rendement des cultures est directement proportionnel à la réduction de la consommation d'eau.</a:t>
            </a:r>
            <a:endParaRPr sz="1800" b="0" i="0" u="none" strike="noStrike" cap="none">
              <a:solidFill>
                <a:schemeClr val="dk1"/>
              </a:solidFill>
              <a:latin typeface="Open Sans"/>
              <a:ea typeface="Open Sans"/>
              <a:cs typeface="Open Sans"/>
              <a:sym typeface="Open Sans"/>
            </a:endParaRPr>
          </a:p>
          <a:p>
            <a:pPr marL="285750" marR="0" lvl="0" indent="-158750" algn="l" rtl="0">
              <a:spcBef>
                <a:spcPts val="1800"/>
              </a:spcBef>
              <a:spcAft>
                <a:spcPts val="0"/>
              </a:spcAft>
              <a:buClr>
                <a:schemeClr val="dk1"/>
              </a:buClr>
              <a:buSzPts val="2000"/>
              <a:buFont typeface="Arial"/>
              <a:buNone/>
            </a:pPr>
            <a:endParaRPr sz="2000">
              <a:solidFill>
                <a:schemeClr val="dk1"/>
              </a:solidFill>
              <a:latin typeface="Open Sans"/>
              <a:ea typeface="Open Sans"/>
              <a:cs typeface="Open Sans"/>
              <a:sym typeface="Open Sans"/>
            </a:endParaRPr>
          </a:p>
        </p:txBody>
      </p:sp>
      <p:sp>
        <p:nvSpPr>
          <p:cNvPr id="273" name="Google Shape;273;p18"/>
          <p:cNvSpPr/>
          <p:nvPr/>
        </p:nvSpPr>
        <p:spPr>
          <a:xfrm>
            <a:off x="1734158" y="5565799"/>
            <a:ext cx="2975686" cy="714683"/>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nvGrpSpPr>
          <p:cNvPr id="274" name="Google Shape;274;p18"/>
          <p:cNvGrpSpPr/>
          <p:nvPr/>
        </p:nvGrpSpPr>
        <p:grpSpPr>
          <a:xfrm>
            <a:off x="6816436" y="1772181"/>
            <a:ext cx="4177146" cy="3984863"/>
            <a:chOff x="6968836" y="2043546"/>
            <a:chExt cx="4177146" cy="3984863"/>
          </a:xfrm>
        </p:grpSpPr>
        <p:pic>
          <p:nvPicPr>
            <p:cNvPr id="275" name="Google Shape;275;p18"/>
            <p:cNvPicPr preferRelativeResize="0"/>
            <p:nvPr/>
          </p:nvPicPr>
          <p:blipFill rotWithShape="1">
            <a:blip r:embed="rId4">
              <a:alphaModFix/>
            </a:blip>
            <a:srcRect t="7724"/>
            <a:stretch/>
          </p:blipFill>
          <p:spPr>
            <a:xfrm>
              <a:off x="6968836" y="2657196"/>
              <a:ext cx="4177146" cy="3371213"/>
            </a:xfrm>
            <a:prstGeom prst="rect">
              <a:avLst/>
            </a:prstGeom>
            <a:noFill/>
            <a:ln>
              <a:noFill/>
            </a:ln>
          </p:spPr>
        </p:pic>
        <p:sp>
          <p:nvSpPr>
            <p:cNvPr id="276" name="Google Shape;276;p18"/>
            <p:cNvSpPr txBox="1"/>
            <p:nvPr/>
          </p:nvSpPr>
          <p:spPr>
            <a:xfrm>
              <a:off x="7401790" y="2043546"/>
              <a:ext cx="3311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Facteur de réponse au rendement des cultures</a:t>
              </a:r>
              <a:endParaRPr/>
            </a:p>
          </p:txBody>
        </p:sp>
      </p:grpSp>
      <p:sp>
        <p:nvSpPr>
          <p:cNvPr id="277" name="Google Shape;277;p18"/>
          <p:cNvSpPr txBox="1"/>
          <p:nvPr/>
        </p:nvSpPr>
        <p:spPr>
          <a:xfrm>
            <a:off x="648182" y="225740"/>
            <a:ext cx="57786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7.3 Précipitations et évapotranspiration</a:t>
            </a:r>
            <a:endParaRPr/>
          </a:p>
        </p:txBody>
      </p:sp>
      <p:sp>
        <p:nvSpPr>
          <p:cNvPr id="278" name="Google Shape;278;p18"/>
          <p:cNvSpPr txBox="1"/>
          <p:nvPr/>
        </p:nvSpPr>
        <p:spPr>
          <a:xfrm>
            <a:off x="6875054" y="5968182"/>
            <a:ext cx="4298700" cy="285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800"/>
              <a:buFont typeface="Open Sans"/>
              <a:buNone/>
            </a:pPr>
            <a:r>
              <a:rPr lang="en-US" sz="800" b="0" i="0">
                <a:solidFill>
                  <a:schemeClr val="dk1"/>
                </a:solidFill>
                <a:latin typeface="Open Sans"/>
                <a:ea typeface="Open Sans"/>
                <a:cs typeface="Open Sans"/>
                <a:sym typeface="Open Sans"/>
              </a:rPr>
              <a:t>Tableau Source : Tableau des facteurs de </a:t>
            </a:r>
            <a:r>
              <a:rPr lang="en-US" sz="800" b="0" i="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réponse au rendement des cultures</a:t>
            </a:r>
            <a:r>
              <a:rPr lang="en-US" sz="800" b="0" i="0">
                <a:solidFill>
                  <a:schemeClr val="dk1"/>
                </a:solidFill>
                <a:latin typeface="Open Sans"/>
                <a:ea typeface="Open Sans"/>
                <a:cs typeface="Open Sans"/>
                <a:sym typeface="Open Sans"/>
              </a:rPr>
              <a:t>, Source : Organisation des Nations unies pour l'alimentation et l'agriculture. Reproduction autorisée.</a:t>
            </a:r>
            <a:endParaRPr sz="800" b="0" i="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285" name="Google Shape;285;p19"/>
          <p:cNvSpPr txBox="1"/>
          <p:nvPr/>
        </p:nvSpPr>
        <p:spPr>
          <a:xfrm>
            <a:off x="7439891" y="6028409"/>
            <a:ext cx="4298638" cy="28499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800"/>
              <a:buFont typeface="Open Sans"/>
              <a:buNone/>
            </a:pPr>
            <a:endParaRPr sz="800" b="0" i="0">
              <a:solidFill>
                <a:schemeClr val="dk1"/>
              </a:solidFill>
              <a:latin typeface="Open Sans"/>
              <a:ea typeface="Open Sans"/>
              <a:cs typeface="Open Sans"/>
              <a:sym typeface="Open Sans"/>
            </a:endParaRPr>
          </a:p>
        </p:txBody>
      </p:sp>
      <p:sp>
        <p:nvSpPr>
          <p:cNvPr id="286" name="Google Shape;286;p19"/>
          <p:cNvSpPr txBox="1">
            <a:spLocks noGrp="1"/>
          </p:cNvSpPr>
          <p:nvPr>
            <p:ph type="body" idx="6"/>
          </p:nvPr>
        </p:nvSpPr>
        <p:spPr>
          <a:xfrm>
            <a:off x="671274" y="2026721"/>
            <a:ext cx="5086060"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Coefficients et cycles de culture</a:t>
            </a:r>
            <a:endParaRPr/>
          </a:p>
        </p:txBody>
      </p:sp>
      <p:sp>
        <p:nvSpPr>
          <p:cNvPr id="287" name="Google Shape;287;p19"/>
          <p:cNvSpPr/>
          <p:nvPr/>
        </p:nvSpPr>
        <p:spPr>
          <a:xfrm>
            <a:off x="597380" y="2546499"/>
            <a:ext cx="3520499" cy="21698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Les coefficients de culture (Kc) dépendent de la culture et de la saison.</a:t>
            </a:r>
            <a:endParaRPr/>
          </a:p>
          <a:p>
            <a:pPr marL="285750" marR="0" lvl="0" indent="-285750" algn="l" rtl="0">
              <a:spcBef>
                <a:spcPts val="1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Kc est directement proportionnel à l'évapotranspiration totale.</a:t>
            </a:r>
            <a:endParaRPr/>
          </a:p>
        </p:txBody>
      </p:sp>
      <p:sp>
        <p:nvSpPr>
          <p:cNvPr id="288" name="Google Shape;288;p19"/>
          <p:cNvSpPr txBox="1"/>
          <p:nvPr/>
        </p:nvSpPr>
        <p:spPr>
          <a:xfrm>
            <a:off x="648182" y="682940"/>
            <a:ext cx="583099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7.3 Précipitations et évapotranspiration</a:t>
            </a:r>
            <a:endParaRPr/>
          </a:p>
        </p:txBody>
      </p:sp>
      <p:pic>
        <p:nvPicPr>
          <p:cNvPr id="289" name="Google Shape;289;p19" descr="http://www.fao.org/3/X0490E/x0490e0h.jpg"/>
          <p:cNvPicPr preferRelativeResize="0"/>
          <p:nvPr/>
        </p:nvPicPr>
        <p:blipFill rotWithShape="1">
          <a:blip r:embed="rId3">
            <a:alphaModFix/>
          </a:blip>
          <a:srcRect/>
          <a:stretch/>
        </p:blipFill>
        <p:spPr>
          <a:xfrm>
            <a:off x="5245557" y="2173197"/>
            <a:ext cx="6298743" cy="3825318"/>
          </a:xfrm>
          <a:prstGeom prst="rect">
            <a:avLst/>
          </a:prstGeom>
          <a:noFill/>
          <a:ln>
            <a:noFill/>
          </a:ln>
        </p:spPr>
      </p:pic>
      <p:sp>
        <p:nvSpPr>
          <p:cNvPr id="290" name="Google Shape;290;p19"/>
          <p:cNvSpPr txBox="1"/>
          <p:nvPr/>
        </p:nvSpPr>
        <p:spPr>
          <a:xfrm>
            <a:off x="5942200" y="6058303"/>
            <a:ext cx="5602099" cy="28499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800"/>
              <a:buFont typeface="Open Sans"/>
              <a:buNone/>
            </a:pPr>
            <a:r>
              <a:rPr lang="en-US" sz="800" b="0" i="0">
                <a:solidFill>
                  <a:schemeClr val="dk1"/>
                </a:solidFill>
                <a:latin typeface="Open Sans"/>
                <a:ea typeface="Open Sans"/>
                <a:cs typeface="Open Sans"/>
                <a:sym typeface="Open Sans"/>
              </a:rPr>
              <a:t>Photo Source : </a:t>
            </a:r>
            <a:r>
              <a:rPr lang="en-US" sz="800" b="0" i="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Coefficients de culture (Kc), </a:t>
            </a:r>
            <a:r>
              <a:rPr lang="en-US" sz="800" b="0" i="0">
                <a:solidFill>
                  <a:schemeClr val="dk1"/>
                </a:solidFill>
                <a:latin typeface="Open Sans"/>
                <a:ea typeface="Open Sans"/>
                <a:cs typeface="Open Sans"/>
                <a:sym typeface="Open Sans"/>
              </a:rPr>
              <a:t>Source : Organisation des Nations unies pour l'alimentation et l'agriculture. Reproduction autorisée.</a:t>
            </a:r>
            <a:endParaRPr sz="800" b="0" i="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663880" y="714709"/>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Résultats de l'apprentissage</a:t>
            </a:r>
            <a:endParaRPr/>
          </a:p>
        </p:txBody>
      </p:sp>
      <p:sp>
        <p:nvSpPr>
          <p:cNvPr id="86" name="Google Shape;86;p2"/>
          <p:cNvSpPr txBox="1">
            <a:spLocks noGrp="1"/>
          </p:cNvSpPr>
          <p:nvPr>
            <p:ph type="body" idx="1"/>
          </p:nvPr>
        </p:nvSpPr>
        <p:spPr>
          <a:xfrm>
            <a:off x="663880" y="2616617"/>
            <a:ext cx="10514556" cy="342193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a:t>OIT1: se familiariser avec les composantes du cycle de l'eau et l'état de la disponibilité de l'eau sur terre</a:t>
            </a:r>
            <a:endParaRPr/>
          </a:p>
          <a:p>
            <a:pPr marL="228600" lvl="0" indent="-228600" algn="l" rtl="0">
              <a:lnSpc>
                <a:spcPct val="100000"/>
              </a:lnSpc>
              <a:spcBef>
                <a:spcPts val="1200"/>
              </a:spcBef>
              <a:spcAft>
                <a:spcPts val="0"/>
              </a:spcAft>
              <a:buClr>
                <a:schemeClr val="dk1"/>
              </a:buClr>
              <a:buSzPts val="2000"/>
              <a:buChar char="•"/>
            </a:pPr>
            <a:r>
              <a:rPr lang="en-US"/>
              <a:t>OIT2: Comprendre la nécessité d'une utilisation et d'une gestion durables des ressources en eau</a:t>
            </a:r>
            <a:endParaRPr/>
          </a:p>
          <a:p>
            <a:pPr marL="228600" lvl="0" indent="-228600" algn="l" rtl="0">
              <a:lnSpc>
                <a:spcPct val="100000"/>
              </a:lnSpc>
              <a:spcBef>
                <a:spcPts val="1200"/>
              </a:spcBef>
              <a:spcAft>
                <a:spcPts val="0"/>
              </a:spcAft>
              <a:buClr>
                <a:schemeClr val="dk1"/>
              </a:buClr>
              <a:buSzPts val="2000"/>
              <a:buChar char="•"/>
            </a:pPr>
            <a:r>
              <a:rPr lang="en-US"/>
              <a:t>OIT3: Comprendre les bases du bilan hydrique mondial</a:t>
            </a:r>
            <a:endParaRPr/>
          </a:p>
          <a:p>
            <a:pPr marL="228600" lvl="0" indent="-228600" algn="l" rtl="0">
              <a:lnSpc>
                <a:spcPct val="100000"/>
              </a:lnSpc>
              <a:spcBef>
                <a:spcPts val="1200"/>
              </a:spcBef>
              <a:spcAft>
                <a:spcPts val="0"/>
              </a:spcAft>
              <a:buClr>
                <a:schemeClr val="dk1"/>
              </a:buClr>
              <a:buSzPts val="2000"/>
              <a:buChar char="•"/>
            </a:pPr>
            <a:r>
              <a:rPr lang="en-US"/>
              <a:t>OIT4: se familiariser avec le rôle des précipitations et de l'évapotranspiration dans le maintien de l'équilibre hydrique</a:t>
            </a:r>
            <a:endParaRPr/>
          </a:p>
        </p:txBody>
      </p:sp>
      <p:sp>
        <p:nvSpPr>
          <p:cNvPr id="87" name="Google Shape;87;p2"/>
          <p:cNvSpPr txBox="1">
            <a:spLocks noGrp="1"/>
          </p:cNvSpPr>
          <p:nvPr>
            <p:ph type="sldNum" idx="12"/>
          </p:nvPr>
        </p:nvSpPr>
        <p:spPr>
          <a:xfrm>
            <a:off x="11743853" y="645757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88" name="Google Shape;88;p2"/>
          <p:cNvSpPr txBox="1">
            <a:spLocks noGrp="1"/>
          </p:cNvSpPr>
          <p:nvPr>
            <p:ph type="body" idx="2"/>
          </p:nvPr>
        </p:nvSpPr>
        <p:spPr>
          <a:xfrm>
            <a:off x="663575" y="2042000"/>
            <a:ext cx="7575000" cy="447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US">
                <a:latin typeface="Open Sans SemiBold"/>
                <a:ea typeface="Open Sans SemiBold"/>
                <a:cs typeface="Open Sans SemiBold"/>
                <a:sym typeface="Open Sans SemiBold"/>
              </a:rPr>
              <a:t>À la fin de cette conférence, vous serez en mesure de.. :</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7.3 Références</a:t>
            </a:r>
            <a:endParaRPr/>
          </a:p>
        </p:txBody>
      </p:sp>
      <p:sp>
        <p:nvSpPr>
          <p:cNvPr id="296" name="Google Shape;296;p2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297" name="Google Shape;297;p20"/>
          <p:cNvSpPr txBox="1"/>
          <p:nvPr/>
        </p:nvSpPr>
        <p:spPr>
          <a:xfrm>
            <a:off x="661156" y="2103470"/>
            <a:ext cx="58935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Steduto, P.; Hsiao, T.C.; Fereres, E.; Raes, D. </a:t>
            </a:r>
            <a:r>
              <a:rPr lang="en-US" sz="1600" i="1"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Crop Yield Response to Water</a:t>
            </a:r>
            <a:r>
              <a:rPr lang="en-US" sz="1600">
                <a:solidFill>
                  <a:srgbClr val="000000"/>
                </a:solidFill>
                <a:latin typeface="Open Sans"/>
                <a:ea typeface="Open Sans"/>
                <a:cs typeface="Open Sans"/>
                <a:sym typeface="Open Sans"/>
              </a:rPr>
              <a:t>; FAO: Rome, Italy, 2012.</a:t>
            </a:r>
            <a:endParaRPr sz="1600">
              <a:solidFill>
                <a:srgbClr val="000000"/>
              </a:solidFill>
              <a:latin typeface="Open Sans"/>
              <a:ea typeface="Open Sans"/>
              <a:cs typeface="Open Sans"/>
              <a:sym typeface="Open Sans"/>
            </a:endParaRPr>
          </a:p>
          <a:p>
            <a:pPr marL="342900" lvl="0" indent="-342900" algn="l" rtl="0">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Allen R.G.; Pereira, L.S.; Raes, D.; Smith, M; FAO </a:t>
            </a:r>
            <a:r>
              <a:rPr lang="en-US" sz="1600"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Irrigation and Drainage Paper</a:t>
            </a:r>
            <a:r>
              <a:rPr lang="en-US" sz="1600">
                <a:solidFill>
                  <a:srgbClr val="000000"/>
                </a:solidFill>
                <a:latin typeface="Open Sans"/>
                <a:ea typeface="Open Sans"/>
                <a:cs typeface="Open Sans"/>
                <a:sym typeface="Open Sans"/>
              </a:rPr>
              <a:t> No. 56 Crop Evapotranspiration 1977.</a:t>
            </a:r>
            <a:endParaRPr sz="1600">
              <a:solidFill>
                <a:srgbClr val="000000"/>
              </a:solidFill>
              <a:latin typeface="Open Sans"/>
              <a:ea typeface="Open Sans"/>
              <a:cs typeface="Open Sans"/>
              <a:sym typeface="Open Sans"/>
            </a:endParaRPr>
          </a:p>
          <a:p>
            <a:pPr marL="342900" lvl="0" indent="-241300" algn="l" rtl="0">
              <a:spcBef>
                <a:spcPts val="100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640472" y="729125"/>
            <a:ext cx="80403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7.4 Ruissellement et recharge des nappes phréatiques</a:t>
            </a:r>
            <a:endParaRPr/>
          </a:p>
        </p:txBody>
      </p:sp>
      <p:sp>
        <p:nvSpPr>
          <p:cNvPr id="304" name="Google Shape;304;p2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305" name="Google Shape;305;p21"/>
          <p:cNvSpPr txBox="1"/>
          <p:nvPr/>
        </p:nvSpPr>
        <p:spPr>
          <a:xfrm>
            <a:off x="7547649" y="5195376"/>
            <a:ext cx="3883003" cy="43893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Source de la photo :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Loch Skeen Runoff" </a:t>
            </a:r>
            <a:r>
              <a:rPr lang="en-US" sz="1000" b="0" i="0">
                <a:solidFill>
                  <a:schemeClr val="dk1"/>
                </a:solidFill>
                <a:latin typeface="Open Sans"/>
                <a:ea typeface="Open Sans"/>
                <a:cs typeface="Open Sans"/>
                <a:sym typeface="Open Sans"/>
              </a:rPr>
              <a:t>par </a:t>
            </a:r>
            <a:r>
              <a:rPr lang="en-US" sz="1000" b="0" i="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daedmike </a:t>
            </a:r>
            <a:r>
              <a:rPr lang="en-US" sz="1000" b="0" i="0">
                <a:solidFill>
                  <a:schemeClr val="dk1"/>
                </a:solidFill>
                <a:latin typeface="Open Sans"/>
                <a:ea typeface="Open Sans"/>
                <a:cs typeface="Open Sans"/>
                <a:sym typeface="Open Sans"/>
              </a:rPr>
              <a:t>est sous licence </a:t>
            </a:r>
            <a:r>
              <a:rPr lang="en-US" sz="1000" b="0" i="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BY-NC-SA 2.0</a:t>
            </a:r>
            <a:endParaRPr sz="1000" b="0" i="0">
              <a:solidFill>
                <a:schemeClr val="dk1"/>
              </a:solidFill>
              <a:latin typeface="Open Sans"/>
              <a:ea typeface="Open Sans"/>
              <a:cs typeface="Open Sans"/>
              <a:sym typeface="Open Sans"/>
            </a:endParaRPr>
          </a:p>
        </p:txBody>
      </p:sp>
      <p:sp>
        <p:nvSpPr>
          <p:cNvPr id="306" name="Google Shape;306;p21"/>
          <p:cNvSpPr txBox="1">
            <a:spLocks noGrp="1"/>
          </p:cNvSpPr>
          <p:nvPr>
            <p:ph type="body" idx="6"/>
          </p:nvPr>
        </p:nvSpPr>
        <p:spPr>
          <a:xfrm>
            <a:off x="686667" y="2026720"/>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que le ruissellement?</a:t>
            </a:r>
            <a:endParaRPr/>
          </a:p>
        </p:txBody>
      </p:sp>
      <p:sp>
        <p:nvSpPr>
          <p:cNvPr id="307" name="Google Shape;307;p21"/>
          <p:cNvSpPr/>
          <p:nvPr/>
        </p:nvSpPr>
        <p:spPr>
          <a:xfrm>
            <a:off x="663577" y="2549022"/>
            <a:ext cx="6388388" cy="390876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Le ruissellement </a:t>
            </a:r>
            <a:r>
              <a:rPr lang="en-US" sz="2000">
                <a:solidFill>
                  <a:schemeClr val="dk1"/>
                </a:solidFill>
                <a:latin typeface="Open Sans"/>
                <a:ea typeface="Open Sans"/>
                <a:cs typeface="Open Sans"/>
                <a:sym typeface="Open Sans"/>
              </a:rPr>
              <a:t>est la partie des précipitations qui se dirige vers les cours d'eau, les lacs ou les océans sous forme de flux de surface. </a:t>
            </a:r>
            <a:endParaRPr/>
          </a:p>
          <a:p>
            <a:pPr marL="285750" marR="0" lvl="0" indent="-285750" algn="l" rtl="0">
              <a:spcBef>
                <a:spcPts val="1800"/>
              </a:spcBef>
              <a:spcAft>
                <a:spcPts val="0"/>
              </a:spcAft>
              <a:buClr>
                <a:srgbClr val="333333"/>
              </a:buClr>
              <a:buSzPts val="2000"/>
              <a:buFont typeface="Arial"/>
              <a:buChar char="•"/>
            </a:pPr>
            <a:r>
              <a:rPr lang="en-US" sz="2000" b="1">
                <a:solidFill>
                  <a:srgbClr val="333333"/>
                </a:solidFill>
                <a:latin typeface="Open Sans"/>
                <a:ea typeface="Open Sans"/>
                <a:cs typeface="Open Sans"/>
                <a:sym typeface="Open Sans"/>
              </a:rPr>
              <a:t>Facteurs météorologiques affectant le ruissellement</a:t>
            </a:r>
            <a:endParaRPr sz="2000">
              <a:solidFill>
                <a:srgbClr val="333333"/>
              </a:solidFill>
              <a:latin typeface="Open Sans"/>
              <a:ea typeface="Open Sans"/>
              <a:cs typeface="Open Sans"/>
              <a:sym typeface="Open Sans"/>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Type de précipitations (pluie, neige, grésil, etc.)</a:t>
            </a:r>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Intensité des précipitations</a:t>
            </a:r>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Quantité de pluie</a:t>
            </a:r>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Durée des précipitations</a:t>
            </a:r>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Répartition des précipitations sur les bassins versants</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1800"/>
              </a:spcBef>
              <a:spcAft>
                <a:spcPts val="0"/>
              </a:spcAft>
              <a:buNone/>
            </a:pPr>
            <a:endParaRPr sz="2000">
              <a:solidFill>
                <a:schemeClr val="dk1"/>
              </a:solidFill>
              <a:latin typeface="Open Sans"/>
              <a:ea typeface="Open Sans"/>
              <a:cs typeface="Open Sans"/>
              <a:sym typeface="Open Sans"/>
            </a:endParaRPr>
          </a:p>
        </p:txBody>
      </p:sp>
      <p:pic>
        <p:nvPicPr>
          <p:cNvPr id="308" name="Google Shape;308;p21"/>
          <p:cNvPicPr preferRelativeResize="0"/>
          <p:nvPr/>
        </p:nvPicPr>
        <p:blipFill rotWithShape="1">
          <a:blip r:embed="rId6">
            <a:alphaModFix/>
          </a:blip>
          <a:srcRect/>
          <a:stretch/>
        </p:blipFill>
        <p:spPr>
          <a:xfrm>
            <a:off x="7643031" y="2644402"/>
            <a:ext cx="3830782" cy="2536397"/>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315" name="Google Shape;315;p22"/>
          <p:cNvSpPr txBox="1"/>
          <p:nvPr/>
        </p:nvSpPr>
        <p:spPr>
          <a:xfrm>
            <a:off x="4644087" y="5656553"/>
            <a:ext cx="6755403" cy="44662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Source de la photo :  Agence américaine pour la protection de l'environnement,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diagrammes de couverture naturelle et imperméable</a:t>
            </a:r>
            <a:r>
              <a:rPr lang="en-US" sz="1000" b="0" i="0">
                <a:solidFill>
                  <a:schemeClr val="dk1"/>
                </a:solidFill>
                <a:latin typeface="Open Sans"/>
                <a:ea typeface="Open Sans"/>
                <a:cs typeface="Open Sans"/>
                <a:sym typeface="Open Sans"/>
              </a:rPr>
              <a:t>, domaine public, via Wikimedia Commons</a:t>
            </a:r>
            <a:endParaRPr/>
          </a:p>
        </p:txBody>
      </p:sp>
      <p:sp>
        <p:nvSpPr>
          <p:cNvPr id="316" name="Google Shape;316;p22"/>
          <p:cNvSpPr txBox="1">
            <a:spLocks noGrp="1"/>
          </p:cNvSpPr>
          <p:nvPr>
            <p:ph type="body" idx="6"/>
          </p:nvPr>
        </p:nvSpPr>
        <p:spPr>
          <a:xfrm>
            <a:off x="686667" y="2026721"/>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que le ruissellement?</a:t>
            </a:r>
            <a:endParaRPr/>
          </a:p>
        </p:txBody>
      </p:sp>
      <p:sp>
        <p:nvSpPr>
          <p:cNvPr id="317" name="Google Shape;317;p22"/>
          <p:cNvSpPr/>
          <p:nvPr/>
        </p:nvSpPr>
        <p:spPr>
          <a:xfrm>
            <a:off x="663577" y="2550470"/>
            <a:ext cx="3693678" cy="36779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Caractéristiques physiques influençant le ruissellement</a:t>
            </a:r>
            <a:endParaRPr sz="20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Couverture végétale</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Végétation</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Type de sol</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Zone de drainage</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Élévation</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Pente</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Topographie</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1800"/>
              </a:spcBef>
              <a:spcAft>
                <a:spcPts val="0"/>
              </a:spcAft>
              <a:buNone/>
            </a:pPr>
            <a:endParaRPr sz="2000">
              <a:solidFill>
                <a:schemeClr val="dk1"/>
              </a:solidFill>
              <a:latin typeface="Open Sans"/>
              <a:ea typeface="Open Sans"/>
              <a:cs typeface="Open Sans"/>
              <a:sym typeface="Open Sans"/>
            </a:endParaRPr>
          </a:p>
        </p:txBody>
      </p:sp>
      <p:pic>
        <p:nvPicPr>
          <p:cNvPr id="318" name="Google Shape;318;p22"/>
          <p:cNvPicPr preferRelativeResize="0"/>
          <p:nvPr/>
        </p:nvPicPr>
        <p:blipFill rotWithShape="1">
          <a:blip r:embed="rId4">
            <a:alphaModFix/>
          </a:blip>
          <a:srcRect t="10754"/>
          <a:stretch/>
        </p:blipFill>
        <p:spPr>
          <a:xfrm>
            <a:off x="4678133" y="2778520"/>
            <a:ext cx="6759841" cy="2905583"/>
          </a:xfrm>
          <a:prstGeom prst="rect">
            <a:avLst/>
          </a:prstGeom>
          <a:noFill/>
          <a:ln>
            <a:noFill/>
          </a:ln>
        </p:spPr>
      </p:pic>
      <p:sp>
        <p:nvSpPr>
          <p:cNvPr id="319" name="Google Shape;319;p22"/>
          <p:cNvSpPr/>
          <p:nvPr/>
        </p:nvSpPr>
        <p:spPr>
          <a:xfrm>
            <a:off x="640471" y="729125"/>
            <a:ext cx="87531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7.4 Ruissellement et recharge des nappes phréatiques</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326" name="Google Shape;326;p23"/>
          <p:cNvSpPr txBox="1"/>
          <p:nvPr/>
        </p:nvSpPr>
        <p:spPr>
          <a:xfrm>
            <a:off x="7212060" y="5742112"/>
            <a:ext cx="3496734" cy="43123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Source de la photo :  Shigeru23,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Groundwater </a:t>
            </a:r>
            <a:r>
              <a:rPr lang="en-US" sz="1000" b="0" i="0">
                <a:solidFill>
                  <a:schemeClr val="dk1"/>
                </a:solidFill>
                <a:latin typeface="Open Sans"/>
                <a:ea typeface="Open Sans"/>
                <a:cs typeface="Open Sans"/>
                <a:sym typeface="Open Sans"/>
              </a:rPr>
              <a:t>sous licence CC BY-SA 3.0 via Wikimedia Commons</a:t>
            </a:r>
            <a:endParaRPr/>
          </a:p>
        </p:txBody>
      </p:sp>
      <p:sp>
        <p:nvSpPr>
          <p:cNvPr id="327" name="Google Shape;327;p23"/>
          <p:cNvSpPr txBox="1">
            <a:spLocks noGrp="1"/>
          </p:cNvSpPr>
          <p:nvPr>
            <p:ph type="body" idx="6"/>
          </p:nvPr>
        </p:nvSpPr>
        <p:spPr>
          <a:xfrm>
            <a:off x="678970" y="2026720"/>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qu'une eau souterraine?</a:t>
            </a:r>
            <a:endParaRPr/>
          </a:p>
        </p:txBody>
      </p:sp>
      <p:sp>
        <p:nvSpPr>
          <p:cNvPr id="328" name="Google Shape;328;p23"/>
          <p:cNvSpPr/>
          <p:nvPr/>
        </p:nvSpPr>
        <p:spPr>
          <a:xfrm>
            <a:off x="711298" y="2570382"/>
            <a:ext cx="5342208"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L'eau </a:t>
            </a:r>
            <a:r>
              <a:rPr lang="en-US" sz="1800" b="1">
                <a:solidFill>
                  <a:schemeClr val="dk1"/>
                </a:solidFill>
                <a:latin typeface="Open Sans"/>
                <a:ea typeface="Open Sans"/>
                <a:cs typeface="Open Sans"/>
                <a:sym typeface="Open Sans"/>
              </a:rPr>
              <a:t>souterraine </a:t>
            </a:r>
            <a:r>
              <a:rPr lang="en-US" sz="1800">
                <a:solidFill>
                  <a:schemeClr val="dk1"/>
                </a:solidFill>
                <a:latin typeface="Open Sans"/>
                <a:ea typeface="Open Sans"/>
                <a:cs typeface="Open Sans"/>
                <a:sym typeface="Open Sans"/>
              </a:rPr>
              <a:t>est l'eau présente sous la surface de la terre dans les pores du sol et dans les fractures des formations rocheuses.</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30 % de l'eau douce mondiale se trouve sous forme d'eaux souterraines. 40 % de l'irrigation dans le monde se fait à partir des eaux souterraines.</a:t>
            </a:r>
            <a:endParaRPr/>
          </a:p>
          <a:p>
            <a:pPr marL="0" marR="0" lvl="0" indent="0" algn="l" rtl="0">
              <a:spcBef>
                <a:spcPts val="0"/>
              </a:spcBef>
              <a:spcAft>
                <a:spcPts val="0"/>
              </a:spcAft>
              <a:buNone/>
            </a:pPr>
            <a:endParaRPr sz="2000">
              <a:solidFill>
                <a:schemeClr val="dk1"/>
              </a:solidFill>
              <a:latin typeface="Open Sans"/>
              <a:ea typeface="Open Sans"/>
              <a:cs typeface="Open Sans"/>
              <a:sym typeface="Open Sans"/>
            </a:endParaRPr>
          </a:p>
        </p:txBody>
      </p:sp>
      <p:sp>
        <p:nvSpPr>
          <p:cNvPr id="329" name="Google Shape;329;p23"/>
          <p:cNvSpPr txBox="1">
            <a:spLocks noGrp="1"/>
          </p:cNvSpPr>
          <p:nvPr>
            <p:ph type="body" idx="6"/>
          </p:nvPr>
        </p:nvSpPr>
        <p:spPr>
          <a:xfrm>
            <a:off x="7690950" y="2138753"/>
            <a:ext cx="3137726"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Open Sans SemiBold"/>
              <a:buNone/>
            </a:pPr>
            <a:r>
              <a:rPr lang="en-US" sz="1800">
                <a:solidFill>
                  <a:schemeClr val="dk1"/>
                </a:solidFill>
              </a:rPr>
              <a:t>Recharge des eaux souterraines</a:t>
            </a:r>
            <a:endParaRPr/>
          </a:p>
        </p:txBody>
      </p:sp>
      <p:pic>
        <p:nvPicPr>
          <p:cNvPr id="330" name="Google Shape;330;p23" descr="https://upload.wikimedia.org/wikipedia/commons/thumb/3/38/Groundwater_%28aquifer%2C_aquitard%2C_3_type_wells%29.PNG/512px-Groundwater_%28aquifer%2C_aquitard%2C_3_type_wells%29.PNG"/>
          <p:cNvPicPr preferRelativeResize="0"/>
          <p:nvPr/>
        </p:nvPicPr>
        <p:blipFill rotWithShape="1">
          <a:blip r:embed="rId4">
            <a:alphaModFix/>
          </a:blip>
          <a:srcRect t="4516"/>
          <a:stretch/>
        </p:blipFill>
        <p:spPr>
          <a:xfrm>
            <a:off x="6837056" y="2604654"/>
            <a:ext cx="4876800" cy="3165021"/>
          </a:xfrm>
          <a:prstGeom prst="rect">
            <a:avLst/>
          </a:prstGeom>
          <a:noFill/>
          <a:ln>
            <a:noFill/>
          </a:ln>
        </p:spPr>
      </p:pic>
      <p:sp>
        <p:nvSpPr>
          <p:cNvPr id="331" name="Google Shape;331;p23"/>
          <p:cNvSpPr/>
          <p:nvPr/>
        </p:nvSpPr>
        <p:spPr>
          <a:xfrm>
            <a:off x="1624207" y="4824867"/>
            <a:ext cx="2211300" cy="17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 Aquifère</a:t>
            </a:r>
            <a:br>
              <a:rPr lang="en-US" sz="20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2. Aquitard</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3. Zone non saturée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4. Nappe phréatique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5. Aquifère captif</a:t>
            </a: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32" name="Google Shape;332;p23"/>
          <p:cNvSpPr/>
          <p:nvPr/>
        </p:nvSpPr>
        <p:spPr>
          <a:xfrm>
            <a:off x="4079330" y="4824867"/>
            <a:ext cx="2211300" cy="17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 Aquifère libre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7. Puits profond</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8. Puits de tri</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9. Puits artésien</a:t>
            </a:r>
            <a:endParaRPr sz="2000">
              <a:solidFill>
                <a:schemeClr val="dk1"/>
              </a:solidFill>
              <a:latin typeface="Open Sans"/>
              <a:ea typeface="Open Sans"/>
              <a:cs typeface="Open Sans"/>
              <a:sym typeface="Open Sans"/>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33" name="Google Shape;333;p23"/>
          <p:cNvSpPr/>
          <p:nvPr/>
        </p:nvSpPr>
        <p:spPr>
          <a:xfrm>
            <a:off x="640475" y="729125"/>
            <a:ext cx="80313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7.4 Ruissellement et recharge des nappes phréatiques</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340" name="Google Shape;340;p24"/>
          <p:cNvSpPr txBox="1">
            <a:spLocks noGrp="1"/>
          </p:cNvSpPr>
          <p:nvPr>
            <p:ph type="body" idx="6"/>
          </p:nvPr>
        </p:nvSpPr>
        <p:spPr>
          <a:xfrm>
            <a:off x="686667" y="2034418"/>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que la recharge des eaux souterraines?</a:t>
            </a:r>
            <a:endParaRPr/>
          </a:p>
        </p:txBody>
      </p:sp>
      <p:sp>
        <p:nvSpPr>
          <p:cNvPr id="341" name="Google Shape;341;p24"/>
          <p:cNvSpPr/>
          <p:nvPr/>
        </p:nvSpPr>
        <p:spPr>
          <a:xfrm>
            <a:off x="688207" y="2570382"/>
            <a:ext cx="603493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Open Sans"/>
                <a:ea typeface="Open Sans"/>
                <a:cs typeface="Open Sans"/>
                <a:sym typeface="Open Sans"/>
              </a:rPr>
              <a:t>La recharge des nappes phréatiques </a:t>
            </a:r>
            <a:r>
              <a:rPr lang="en-US" sz="1800">
                <a:solidFill>
                  <a:schemeClr val="dk1"/>
                </a:solidFill>
                <a:latin typeface="Open Sans"/>
                <a:ea typeface="Open Sans"/>
                <a:cs typeface="Open Sans"/>
                <a:sym typeface="Open Sans"/>
              </a:rPr>
              <a:t>est un processus hydrologique au cours duquel l'eau se déplace de la surface vers le sous-sol. </a:t>
            </a: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800" b="1">
                <a:solidFill>
                  <a:schemeClr val="dk1"/>
                </a:solidFill>
                <a:latin typeface="Open Sans"/>
                <a:ea typeface="Open Sans"/>
                <a:cs typeface="Open Sans"/>
                <a:sym typeface="Open Sans"/>
              </a:rPr>
              <a:t>Facteurs affectant la recharge</a:t>
            </a: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Couverture végétale, Végétation, Type de sol, Pente</a:t>
            </a: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Intensité des précipitations, Géologie souterraine</a:t>
            </a:r>
            <a:endParaRPr/>
          </a:p>
        </p:txBody>
      </p:sp>
      <p:sp>
        <p:nvSpPr>
          <p:cNvPr id="342" name="Google Shape;342;p24"/>
          <p:cNvSpPr txBox="1">
            <a:spLocks noGrp="1"/>
          </p:cNvSpPr>
          <p:nvPr>
            <p:ph type="body" idx="6"/>
          </p:nvPr>
        </p:nvSpPr>
        <p:spPr>
          <a:xfrm>
            <a:off x="7690950" y="2138753"/>
            <a:ext cx="3137726"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Open Sans SemiBold"/>
              <a:buNone/>
            </a:pPr>
            <a:r>
              <a:rPr lang="en-US" sz="1800">
                <a:solidFill>
                  <a:schemeClr val="dk1"/>
                </a:solidFill>
              </a:rPr>
              <a:t>Recharge des eaux souterraines</a:t>
            </a:r>
            <a:endParaRPr/>
          </a:p>
        </p:txBody>
      </p:sp>
      <p:sp>
        <p:nvSpPr>
          <p:cNvPr id="343" name="Google Shape;343;p24"/>
          <p:cNvSpPr/>
          <p:nvPr/>
        </p:nvSpPr>
        <p:spPr>
          <a:xfrm>
            <a:off x="1808934" y="4632443"/>
            <a:ext cx="2211300" cy="17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 Aquifère</a:t>
            </a:r>
            <a:br>
              <a:rPr lang="en-US" sz="20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2. Aquitard</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3. Zone non saturée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4. Nappe phréatique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5. Aquifère captif</a:t>
            </a: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44" name="Google Shape;344;p24"/>
          <p:cNvSpPr/>
          <p:nvPr/>
        </p:nvSpPr>
        <p:spPr>
          <a:xfrm>
            <a:off x="4264057" y="4632443"/>
            <a:ext cx="2211300" cy="17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 Aquifère libre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7. Puits profond</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8. Puits de tri</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9. Puits artésien</a:t>
            </a:r>
            <a:endParaRPr sz="2000">
              <a:solidFill>
                <a:schemeClr val="dk1"/>
              </a:solidFill>
              <a:latin typeface="Open Sans"/>
              <a:ea typeface="Open Sans"/>
              <a:cs typeface="Open Sans"/>
              <a:sym typeface="Open Sans"/>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45" name="Google Shape;345;p24"/>
          <p:cNvSpPr/>
          <p:nvPr/>
        </p:nvSpPr>
        <p:spPr>
          <a:xfrm>
            <a:off x="640475" y="729125"/>
            <a:ext cx="80583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7.4 Ruissellement et recharge des nappes phréatiques</a:t>
            </a:r>
            <a:endParaRPr/>
          </a:p>
        </p:txBody>
      </p:sp>
      <p:sp>
        <p:nvSpPr>
          <p:cNvPr id="346" name="Google Shape;346;p24"/>
          <p:cNvSpPr txBox="1"/>
          <p:nvPr/>
        </p:nvSpPr>
        <p:spPr>
          <a:xfrm>
            <a:off x="7212060" y="5742112"/>
            <a:ext cx="3496734" cy="43123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Source de la photo :  Shigeru23,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Groundwater </a:t>
            </a:r>
            <a:r>
              <a:rPr lang="en-US" sz="1000" b="0" i="0">
                <a:solidFill>
                  <a:schemeClr val="dk1"/>
                </a:solidFill>
                <a:latin typeface="Open Sans"/>
                <a:ea typeface="Open Sans"/>
                <a:cs typeface="Open Sans"/>
                <a:sym typeface="Open Sans"/>
              </a:rPr>
              <a:t>sous licence CC BY-SA 3.0 via Wikimedia Commons</a:t>
            </a:r>
            <a:endParaRPr/>
          </a:p>
        </p:txBody>
      </p:sp>
      <p:pic>
        <p:nvPicPr>
          <p:cNvPr id="347" name="Google Shape;347;p24" descr="https://upload.wikimedia.org/wikipedia/commons/thumb/3/38/Groundwater_%28aquifer%2C_aquitard%2C_3_type_wells%29.PNG/512px-Groundwater_%28aquifer%2C_aquitard%2C_3_type_wells%29.PNG"/>
          <p:cNvPicPr preferRelativeResize="0"/>
          <p:nvPr/>
        </p:nvPicPr>
        <p:blipFill rotWithShape="1">
          <a:blip r:embed="rId4">
            <a:alphaModFix/>
          </a:blip>
          <a:srcRect t="4516"/>
          <a:stretch/>
        </p:blipFill>
        <p:spPr>
          <a:xfrm>
            <a:off x="6837056" y="2604654"/>
            <a:ext cx="4876800" cy="3165021"/>
          </a:xfrm>
          <a:prstGeom prst="rect">
            <a:avLst/>
          </a:prstGeom>
          <a:noFill/>
          <a:ln>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354" name="Google Shape;354;p25"/>
          <p:cNvSpPr txBox="1">
            <a:spLocks noGrp="1"/>
          </p:cNvSpPr>
          <p:nvPr>
            <p:ph type="body" idx="6"/>
          </p:nvPr>
        </p:nvSpPr>
        <p:spPr>
          <a:xfrm>
            <a:off x="671587" y="2028338"/>
            <a:ext cx="10880724"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b="0">
                <a:latin typeface="Open Sans SemiBold"/>
                <a:ea typeface="Open Sans SemiBold"/>
                <a:cs typeface="Open Sans SemiBold"/>
                <a:sym typeface="Open Sans SemiBold"/>
              </a:rPr>
              <a:t>Quelle est la quantité d'eau attendue?  (Représentation dans un modèle CLEWs)</a:t>
            </a:r>
            <a:endParaRPr/>
          </a:p>
        </p:txBody>
      </p:sp>
      <p:grpSp>
        <p:nvGrpSpPr>
          <p:cNvPr id="355" name="Google Shape;355;p25"/>
          <p:cNvGrpSpPr/>
          <p:nvPr/>
        </p:nvGrpSpPr>
        <p:grpSpPr>
          <a:xfrm>
            <a:off x="1914730" y="2510207"/>
            <a:ext cx="8453330" cy="3918788"/>
            <a:chOff x="1910275" y="2324646"/>
            <a:chExt cx="8876961" cy="4095266"/>
          </a:xfrm>
        </p:grpSpPr>
        <p:grpSp>
          <p:nvGrpSpPr>
            <p:cNvPr id="356" name="Google Shape;356;p25"/>
            <p:cNvGrpSpPr/>
            <p:nvPr/>
          </p:nvGrpSpPr>
          <p:grpSpPr>
            <a:xfrm>
              <a:off x="1910275" y="2324646"/>
              <a:ext cx="8876961" cy="4095266"/>
              <a:chOff x="4604571" y="2018562"/>
              <a:chExt cx="8876961" cy="4095266"/>
            </a:xfrm>
          </p:grpSpPr>
          <p:sp>
            <p:nvSpPr>
              <p:cNvPr id="357" name="Google Shape;357;p25"/>
              <p:cNvSpPr txBox="1"/>
              <p:nvPr/>
            </p:nvSpPr>
            <p:spPr>
              <a:xfrm>
                <a:off x="7164178" y="2161309"/>
                <a:ext cx="2127843" cy="3416320"/>
              </a:xfrm>
              <a:prstGeom prst="rect">
                <a:avLst/>
              </a:prstGeom>
              <a:solidFill>
                <a:srgbClr val="548135"/>
              </a:solidFill>
              <a:ln w="9525" cap="flat" cmpd="sng">
                <a:solidFill>
                  <a:srgbClr val="75707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 </a:t>
                </a:r>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Plantation de canne à sucre</a:t>
                </a:r>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grpSp>
            <p:nvGrpSpPr>
              <p:cNvPr id="358" name="Google Shape;358;p25"/>
              <p:cNvGrpSpPr/>
              <p:nvPr/>
            </p:nvGrpSpPr>
            <p:grpSpPr>
              <a:xfrm>
                <a:off x="4604571" y="2663310"/>
                <a:ext cx="2419500" cy="873018"/>
                <a:chOff x="4566781" y="3156677"/>
                <a:chExt cx="2419500" cy="873018"/>
              </a:xfrm>
            </p:grpSpPr>
            <p:sp>
              <p:nvSpPr>
                <p:cNvPr id="359" name="Google Shape;359;p25"/>
                <p:cNvSpPr/>
                <p:nvPr/>
              </p:nvSpPr>
              <p:spPr>
                <a:xfrm>
                  <a:off x="5037081" y="3573189"/>
                  <a:ext cx="1810176" cy="96393"/>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60" name="Google Shape;360;p25"/>
                <p:cNvSpPr txBox="1"/>
                <p:nvPr/>
              </p:nvSpPr>
              <p:spPr>
                <a:xfrm>
                  <a:off x="4566781" y="3156677"/>
                  <a:ext cx="24195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a:solidFill>
                        <a:srgbClr val="00B050"/>
                      </a:solidFill>
                      <a:latin typeface="Calibri"/>
                      <a:ea typeface="Calibri"/>
                      <a:cs typeface="Calibri"/>
                      <a:sym typeface="Calibri"/>
                    </a:rPr>
                    <a:t>Ressources foncières</a:t>
                  </a:r>
                  <a:endParaRPr sz="1800" b="1">
                    <a:solidFill>
                      <a:srgbClr val="548135"/>
                    </a:solidFill>
                    <a:latin typeface="Calibri"/>
                    <a:ea typeface="Calibri"/>
                    <a:cs typeface="Calibri"/>
                    <a:sym typeface="Calibri"/>
                  </a:endParaRPr>
                </a:p>
              </p:txBody>
            </p:sp>
            <p:sp>
              <p:nvSpPr>
                <p:cNvPr id="361" name="Google Shape;361;p25"/>
                <p:cNvSpPr txBox="1"/>
                <p:nvPr/>
              </p:nvSpPr>
              <p:spPr>
                <a:xfrm>
                  <a:off x="4829908" y="3643595"/>
                  <a:ext cx="20964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surface cultivée</a:t>
                  </a:r>
                  <a:endParaRPr/>
                </a:p>
              </p:txBody>
            </p:sp>
          </p:grpSp>
          <p:grpSp>
            <p:nvGrpSpPr>
              <p:cNvPr id="362" name="Google Shape;362;p25"/>
              <p:cNvGrpSpPr/>
              <p:nvPr/>
            </p:nvGrpSpPr>
            <p:grpSpPr>
              <a:xfrm>
                <a:off x="9058915" y="2018562"/>
                <a:ext cx="2379000" cy="847858"/>
                <a:chOff x="9217708" y="2228539"/>
                <a:chExt cx="2379000" cy="847858"/>
              </a:xfrm>
            </p:grpSpPr>
            <p:sp>
              <p:nvSpPr>
                <p:cNvPr id="363" name="Google Shape;363;p25"/>
                <p:cNvSpPr/>
                <p:nvPr/>
              </p:nvSpPr>
              <p:spPr>
                <a:xfrm>
                  <a:off x="9553719" y="2540806"/>
                  <a:ext cx="1810176" cy="96393"/>
                </a:xfrm>
                <a:prstGeom prst="rightArrow">
                  <a:avLst>
                    <a:gd name="adj1" fmla="val 50000"/>
                    <a:gd name="adj2" fmla="val 50000"/>
                  </a:avLst>
                </a:prstGeom>
                <a:solidFill>
                  <a:srgbClr val="7B7B7B"/>
                </a:solidFill>
                <a:ln w="127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64" name="Google Shape;364;p25"/>
                <p:cNvSpPr txBox="1"/>
                <p:nvPr/>
              </p:nvSpPr>
              <p:spPr>
                <a:xfrm>
                  <a:off x="9217708" y="2228539"/>
                  <a:ext cx="23790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7B7B7B"/>
                      </a:solidFill>
                      <a:latin typeface="Calibri"/>
                      <a:ea typeface="Calibri"/>
                      <a:cs typeface="Calibri"/>
                      <a:sym typeface="Calibri"/>
                    </a:rPr>
                    <a:t>Sucre</a:t>
                  </a:r>
                  <a:endParaRPr sz="1800" b="1">
                    <a:solidFill>
                      <a:srgbClr val="BF9000"/>
                    </a:solidFill>
                    <a:latin typeface="Calibri"/>
                    <a:ea typeface="Calibri"/>
                    <a:cs typeface="Calibri"/>
                    <a:sym typeface="Calibri"/>
                  </a:endParaRPr>
                </a:p>
              </p:txBody>
            </p:sp>
            <p:sp>
              <p:nvSpPr>
                <p:cNvPr id="365" name="Google Shape;365;p25"/>
                <p:cNvSpPr txBox="1"/>
                <p:nvPr/>
              </p:nvSpPr>
              <p:spPr>
                <a:xfrm>
                  <a:off x="9335668" y="2611526"/>
                  <a:ext cx="2143138"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surface cultivée</a:t>
                  </a:r>
                  <a:endParaRPr/>
                </a:p>
              </p:txBody>
            </p:sp>
          </p:grpSp>
          <p:sp>
            <p:nvSpPr>
              <p:cNvPr id="366" name="Google Shape;366;p25"/>
              <p:cNvSpPr/>
              <p:nvPr/>
            </p:nvSpPr>
            <p:spPr>
              <a:xfrm>
                <a:off x="5078122" y="4127675"/>
                <a:ext cx="1810176" cy="96393"/>
              </a:xfrm>
              <a:prstGeom prst="right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67" name="Google Shape;367;p25"/>
              <p:cNvSpPr txBox="1"/>
              <p:nvPr/>
            </p:nvSpPr>
            <p:spPr>
              <a:xfrm>
                <a:off x="4665584" y="3704198"/>
                <a:ext cx="2419423"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0070C0"/>
                    </a:solidFill>
                    <a:latin typeface="Calibri"/>
                    <a:ea typeface="Calibri"/>
                    <a:cs typeface="Calibri"/>
                    <a:sym typeface="Calibri"/>
                  </a:rPr>
                  <a:t>Précipitations (p)</a:t>
                </a:r>
                <a:endParaRPr sz="1800" b="1">
                  <a:solidFill>
                    <a:srgbClr val="7030A0"/>
                  </a:solidFill>
                  <a:latin typeface="Calibri"/>
                  <a:ea typeface="Calibri"/>
                  <a:cs typeface="Calibri"/>
                  <a:sym typeface="Calibri"/>
                </a:endParaRPr>
              </a:p>
            </p:txBody>
          </p:sp>
          <p:sp>
            <p:nvSpPr>
              <p:cNvPr id="368" name="Google Shape;368;p25"/>
              <p:cNvSpPr/>
              <p:nvPr/>
            </p:nvSpPr>
            <p:spPr>
              <a:xfrm>
                <a:off x="9478950" y="5152588"/>
                <a:ext cx="1810176" cy="96393"/>
              </a:xfrm>
              <a:prstGeom prst="right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69" name="Google Shape;369;p25"/>
              <p:cNvSpPr txBox="1"/>
              <p:nvPr/>
            </p:nvSpPr>
            <p:spPr>
              <a:xfrm>
                <a:off x="9338532" y="4662395"/>
                <a:ext cx="41430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0070C0"/>
                    </a:solidFill>
                    <a:latin typeface="Calibri"/>
                    <a:ea typeface="Calibri"/>
                    <a:cs typeface="Calibri"/>
                    <a:sym typeface="Calibri"/>
                  </a:rPr>
                  <a:t>Recharge des eaux souterraines (GWR)</a:t>
                </a:r>
                <a:endParaRPr/>
              </a:p>
            </p:txBody>
          </p:sp>
          <p:sp>
            <p:nvSpPr>
              <p:cNvPr id="370" name="Google Shape;370;p25"/>
              <p:cNvSpPr/>
              <p:nvPr/>
            </p:nvSpPr>
            <p:spPr>
              <a:xfrm>
                <a:off x="9478950" y="4217177"/>
                <a:ext cx="1810176" cy="96393"/>
              </a:xfrm>
              <a:prstGeom prst="right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71" name="Google Shape;371;p25"/>
              <p:cNvSpPr txBox="1"/>
              <p:nvPr/>
            </p:nvSpPr>
            <p:spPr>
              <a:xfrm>
                <a:off x="9277181" y="3771524"/>
                <a:ext cx="20964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0070C0"/>
                    </a:solidFill>
                    <a:latin typeface="Calibri"/>
                    <a:ea typeface="Calibri"/>
                    <a:cs typeface="Calibri"/>
                    <a:sym typeface="Calibri"/>
                  </a:rPr>
                  <a:t>Ruissellement (R) </a:t>
                </a:r>
                <a:endParaRPr/>
              </a:p>
            </p:txBody>
          </p:sp>
          <p:sp>
            <p:nvSpPr>
              <p:cNvPr id="372" name="Google Shape;372;p25"/>
              <p:cNvSpPr/>
              <p:nvPr/>
            </p:nvSpPr>
            <p:spPr>
              <a:xfrm>
                <a:off x="9413967" y="3358535"/>
                <a:ext cx="1810176" cy="96393"/>
              </a:xfrm>
              <a:prstGeom prst="right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73" name="Google Shape;373;p25"/>
              <p:cNvSpPr txBox="1"/>
              <p:nvPr/>
            </p:nvSpPr>
            <p:spPr>
              <a:xfrm>
                <a:off x="9307941" y="2907009"/>
                <a:ext cx="2583510"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0070C0"/>
                    </a:solidFill>
                    <a:latin typeface="Calibri"/>
                    <a:ea typeface="Calibri"/>
                    <a:cs typeface="Calibri"/>
                    <a:sym typeface="Calibri"/>
                  </a:rPr>
                  <a:t>Evapotranspiration (ET)</a:t>
                </a:r>
                <a:endParaRPr/>
              </a:p>
            </p:txBody>
          </p:sp>
          <p:sp>
            <p:nvSpPr>
              <p:cNvPr id="374" name="Google Shape;374;p25"/>
              <p:cNvSpPr txBox="1"/>
              <p:nvPr/>
            </p:nvSpPr>
            <p:spPr>
              <a:xfrm>
                <a:off x="4916283" y="4189961"/>
                <a:ext cx="20964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surface cultivée</a:t>
                </a:r>
                <a:endParaRPr/>
              </a:p>
            </p:txBody>
          </p:sp>
          <p:sp>
            <p:nvSpPr>
              <p:cNvPr id="375" name="Google Shape;375;p25"/>
              <p:cNvSpPr txBox="1"/>
              <p:nvPr/>
            </p:nvSpPr>
            <p:spPr>
              <a:xfrm>
                <a:off x="9340985" y="3383983"/>
                <a:ext cx="20964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surface cultivée</a:t>
                </a:r>
                <a:endParaRPr/>
              </a:p>
            </p:txBody>
          </p:sp>
          <p:sp>
            <p:nvSpPr>
              <p:cNvPr id="376" name="Google Shape;376;p25"/>
              <p:cNvSpPr txBox="1"/>
              <p:nvPr/>
            </p:nvSpPr>
            <p:spPr>
              <a:xfrm>
                <a:off x="9325950" y="4267185"/>
                <a:ext cx="20964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surface cultivée</a:t>
                </a:r>
                <a:endParaRPr/>
              </a:p>
            </p:txBody>
          </p:sp>
          <p:sp>
            <p:nvSpPr>
              <p:cNvPr id="377" name="Google Shape;377;p25"/>
              <p:cNvSpPr txBox="1"/>
              <p:nvPr/>
            </p:nvSpPr>
            <p:spPr>
              <a:xfrm>
                <a:off x="9331216" y="5193564"/>
                <a:ext cx="2096400" cy="386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surface cultivée</a:t>
                </a:r>
                <a:endParaRPr/>
              </a:p>
            </p:txBody>
          </p:sp>
          <p:sp>
            <p:nvSpPr>
              <p:cNvPr id="378" name="Google Shape;378;p25"/>
              <p:cNvSpPr txBox="1"/>
              <p:nvPr/>
            </p:nvSpPr>
            <p:spPr>
              <a:xfrm>
                <a:off x="6624583" y="5590608"/>
                <a:ext cx="52498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70C0"/>
                    </a:solidFill>
                    <a:latin typeface="Calibri"/>
                    <a:ea typeface="Calibri"/>
                    <a:cs typeface="Calibri"/>
                    <a:sym typeface="Calibri"/>
                  </a:rPr>
                  <a:t>P = ET + R + GWR</a:t>
                </a:r>
                <a:endParaRPr/>
              </a:p>
            </p:txBody>
          </p:sp>
        </p:grpSp>
        <p:pic>
          <p:nvPicPr>
            <p:cNvPr id="379" name="Google Shape;379;p25"/>
            <p:cNvPicPr preferRelativeResize="0"/>
            <p:nvPr/>
          </p:nvPicPr>
          <p:blipFill rotWithShape="1">
            <a:blip r:embed="rId3">
              <a:alphaModFix/>
            </a:blip>
            <a:srcRect l="6437" t="11111" r="12962" b="4320"/>
            <a:stretch/>
          </p:blipFill>
          <p:spPr>
            <a:xfrm>
              <a:off x="4818238" y="2801628"/>
              <a:ext cx="1408065" cy="2110557"/>
            </a:xfrm>
            <a:prstGeom prst="rect">
              <a:avLst/>
            </a:prstGeom>
            <a:noFill/>
            <a:ln>
              <a:noFill/>
            </a:ln>
          </p:spPr>
        </p:pic>
      </p:grpSp>
      <p:sp>
        <p:nvSpPr>
          <p:cNvPr id="380" name="Google Shape;380;p25"/>
          <p:cNvSpPr txBox="1"/>
          <p:nvPr/>
        </p:nvSpPr>
        <p:spPr>
          <a:xfrm>
            <a:off x="9267434" y="5702420"/>
            <a:ext cx="2527024" cy="70063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Source de la photo :  Karen Arnold "Sugar Cane Clipart Illustration" publié sous licence CC0 1.0 Public Domain.</a:t>
            </a:r>
            <a:endParaRPr/>
          </a:p>
        </p:txBody>
      </p:sp>
      <p:sp>
        <p:nvSpPr>
          <p:cNvPr id="381" name="Google Shape;381;p25"/>
          <p:cNvSpPr/>
          <p:nvPr/>
        </p:nvSpPr>
        <p:spPr>
          <a:xfrm>
            <a:off x="640469" y="729125"/>
            <a:ext cx="98361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7.4 Ruissellement et recharge des nappes phréatiques</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6"/>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7.4 Références</a:t>
            </a:r>
            <a:endParaRPr/>
          </a:p>
        </p:txBody>
      </p:sp>
      <p:sp>
        <p:nvSpPr>
          <p:cNvPr id="387" name="Google Shape;387;p2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388" name="Google Shape;388;p26"/>
          <p:cNvSpPr txBox="1"/>
          <p:nvPr/>
        </p:nvSpPr>
        <p:spPr>
          <a:xfrm>
            <a:off x="676550" y="2111167"/>
            <a:ext cx="58935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Steduto, P.; Hsiao, T.C.; Fereres, E.; Raes, D. </a:t>
            </a:r>
            <a:r>
              <a:rPr lang="en-US" sz="1600" i="1"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Crop Yield Response to Water</a:t>
            </a:r>
            <a:r>
              <a:rPr lang="en-US" sz="1600">
                <a:solidFill>
                  <a:srgbClr val="000000"/>
                </a:solidFill>
                <a:latin typeface="Open Sans"/>
                <a:ea typeface="Open Sans"/>
                <a:cs typeface="Open Sans"/>
                <a:sym typeface="Open Sans"/>
              </a:rPr>
              <a:t>; FAO: Rome, Italy, 2012.</a:t>
            </a:r>
            <a:endParaRPr sz="1600">
              <a:solidFill>
                <a:srgbClr val="000000"/>
              </a:solidFill>
              <a:latin typeface="Open Sans"/>
              <a:ea typeface="Open Sans"/>
              <a:cs typeface="Open Sans"/>
              <a:sym typeface="Open Sans"/>
            </a:endParaRPr>
          </a:p>
          <a:p>
            <a:pPr marL="342900" lvl="0" indent="-342900" algn="l" rtl="0">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Allen R.G.; Pereira, L.S.; Raes, D.; Smith, M; FAO </a:t>
            </a:r>
            <a:r>
              <a:rPr lang="en-US" sz="1600"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Irrigation and Drainage Paper</a:t>
            </a:r>
            <a:r>
              <a:rPr lang="en-US" sz="1600">
                <a:solidFill>
                  <a:srgbClr val="000000"/>
                </a:solidFill>
                <a:latin typeface="Open Sans"/>
                <a:ea typeface="Open Sans"/>
                <a:cs typeface="Open Sans"/>
                <a:sym typeface="Open Sans"/>
              </a:rPr>
              <a:t> No. 56 Crop Evapotranspiration 1977.</a:t>
            </a: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7"/>
          <p:cNvSpPr txBox="1"/>
          <p:nvPr/>
        </p:nvSpPr>
        <p:spPr>
          <a:xfrm>
            <a:off x="9883907" y="5881992"/>
            <a:ext cx="20612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Cours de la GCC (cela vous amènera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au lien du site web http://www.ClimateCompatibleGrowth.com/teachingmaterials)</a:t>
            </a:r>
            <a:endParaRPr/>
          </a:p>
        </p:txBody>
      </p:sp>
      <p:sp>
        <p:nvSpPr>
          <p:cNvPr id="394" name="Google Shape;394;p27"/>
          <p:cNvSpPr txBox="1"/>
          <p:nvPr/>
        </p:nvSpPr>
        <p:spPr>
          <a:xfrm>
            <a:off x="397050" y="4245075"/>
            <a:ext cx="5045400" cy="8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900">
                <a:solidFill>
                  <a:srgbClr val="000000"/>
                </a:solidFill>
                <a:latin typeface="Open Sans"/>
                <a:ea typeface="Open Sans"/>
                <a:cs typeface="Open Sans"/>
                <a:sym typeface="Open Sans"/>
              </a:rPr>
              <a:t>“This material was translated in French by Pacifique Koshikwinja from the </a:t>
            </a:r>
            <a:r>
              <a:rPr lang="en-US" sz="900">
                <a:latin typeface="Open Sans"/>
                <a:ea typeface="Open Sans"/>
                <a:cs typeface="Open Sans"/>
                <a:sym typeface="Open Sans"/>
              </a:rPr>
              <a:t>Université Catholique de Bukavu</a:t>
            </a:r>
            <a:r>
              <a:rPr lang="en-US" sz="900">
                <a:solidFill>
                  <a:srgbClr val="000000"/>
                </a:solidFill>
                <a:latin typeface="Open Sans"/>
                <a:ea typeface="Open Sans"/>
                <a:cs typeface="Open Sans"/>
                <a:sym typeface="Open Sans"/>
              </a:rPr>
              <a:t> as part of the work of the RE-INTEGRATE project. The RE-INTEGRATE project has received funding from the European Union's HORIZON EUROPE Research and Innovation Programme under grant agreement No 101118217.”</a:t>
            </a:r>
            <a:endParaRPr sz="900">
              <a:solidFill>
                <a:srgbClr val="000000"/>
              </a:solidFill>
              <a:latin typeface="Open Sans"/>
              <a:ea typeface="Open Sans"/>
              <a:cs typeface="Open Sans"/>
              <a:sym typeface="Open Sans"/>
            </a:endParaRPr>
          </a:p>
        </p:txBody>
      </p:sp>
      <p:pic>
        <p:nvPicPr>
          <p:cNvPr id="395" name="Google Shape;395;p27"/>
          <p:cNvPicPr preferRelativeResize="0"/>
          <p:nvPr/>
        </p:nvPicPr>
        <p:blipFill>
          <a:blip r:embed="rId3">
            <a:alphaModFix/>
          </a:blip>
          <a:stretch>
            <a:fillRect/>
          </a:stretch>
        </p:blipFill>
        <p:spPr>
          <a:xfrm>
            <a:off x="5376100" y="4273575"/>
            <a:ext cx="1663150" cy="584699"/>
          </a:xfrm>
          <a:prstGeom prst="rect">
            <a:avLst/>
          </a:prstGeom>
          <a:noFill/>
          <a:ln>
            <a:noFill/>
          </a:ln>
        </p:spPr>
      </p:pic>
      <p:pic>
        <p:nvPicPr>
          <p:cNvPr id="396" name="Google Shape;396;p27"/>
          <p:cNvPicPr preferRelativeResize="0"/>
          <p:nvPr/>
        </p:nvPicPr>
        <p:blipFill rotWithShape="1">
          <a:blip r:embed="rId4">
            <a:alphaModFix/>
          </a:blip>
          <a:srcRect l="11449" t="7571" r="12476" b="17907"/>
          <a:stretch/>
        </p:blipFill>
        <p:spPr>
          <a:xfrm>
            <a:off x="7201650" y="4322688"/>
            <a:ext cx="754200" cy="486475"/>
          </a:xfrm>
          <a:prstGeom prst="rect">
            <a:avLst/>
          </a:prstGeom>
          <a:noFill/>
          <a:ln>
            <a:noFill/>
          </a:ln>
        </p:spPr>
      </p:pic>
      <p:sp>
        <p:nvSpPr>
          <p:cNvPr id="397" name="Google Shape;397;p27"/>
          <p:cNvSpPr txBox="1"/>
          <p:nvPr/>
        </p:nvSpPr>
        <p:spPr>
          <a:xfrm>
            <a:off x="8758465" y="4872435"/>
            <a:ext cx="3172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FFFFFF"/>
                </a:solidFill>
                <a:latin typeface="Open Sans"/>
                <a:ea typeface="Open Sans"/>
                <a:cs typeface="Open Sans"/>
                <a:sym typeface="Open Sans"/>
              </a:rPr>
              <a:t>Sridharan V. (KTH)., Shivakumar A. (UNDESA)., Gardumi F. (KTH)., Niet T. (SFU)., Ramos E.P. (KTH)., Alfstad T., (UNDESA) 2021. Lecture 7: The water system. Release Version 1.0.  [online presentation]. Climate Compatible Growth Programme, United Nations Development Program and United Nations Department of Economic and Social Affairs.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663575" y="675250"/>
            <a:ext cx="8269800" cy="1341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7.1 Le cycle de l'eau et les défis liés à l'utilisation de l'eau</a:t>
            </a:r>
            <a:endParaRPr/>
          </a:p>
        </p:txBody>
      </p:sp>
      <p:sp>
        <p:nvSpPr>
          <p:cNvPr id="95" name="Google Shape;95;p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96" name="Google Shape;96;p3"/>
          <p:cNvSpPr txBox="1">
            <a:spLocks noGrp="1"/>
          </p:cNvSpPr>
          <p:nvPr>
            <p:ph type="body" idx="6"/>
          </p:nvPr>
        </p:nvSpPr>
        <p:spPr>
          <a:xfrm>
            <a:off x="663574" y="2016028"/>
            <a:ext cx="4645025" cy="454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Qu'entend-on par "cycle de l'eau"?</a:t>
            </a:r>
            <a:endParaRPr/>
          </a:p>
        </p:txBody>
      </p:sp>
      <p:pic>
        <p:nvPicPr>
          <p:cNvPr id="97" name="Google Shape;97;p3"/>
          <p:cNvPicPr preferRelativeResize="0"/>
          <p:nvPr/>
        </p:nvPicPr>
        <p:blipFill rotWithShape="1">
          <a:blip r:embed="rId3">
            <a:alphaModFix/>
          </a:blip>
          <a:srcRect/>
          <a:stretch/>
        </p:blipFill>
        <p:spPr>
          <a:xfrm>
            <a:off x="5805476" y="2153199"/>
            <a:ext cx="5680134" cy="3966239"/>
          </a:xfrm>
          <a:prstGeom prst="rect">
            <a:avLst/>
          </a:prstGeom>
          <a:noFill/>
          <a:ln>
            <a:noFill/>
          </a:ln>
        </p:spPr>
      </p:pic>
      <p:sp>
        <p:nvSpPr>
          <p:cNvPr id="98" name="Google Shape;98;p3"/>
          <p:cNvSpPr txBox="1"/>
          <p:nvPr/>
        </p:nvSpPr>
        <p:spPr>
          <a:xfrm>
            <a:off x="5566064" y="6116858"/>
            <a:ext cx="5996515" cy="27192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Source de la photo : "</a:t>
            </a:r>
            <a:r>
              <a:rPr lang="en-US" sz="1000" b="0" i="0" u="sng" strike="noStrike" cap="none">
                <a:solidFill>
                  <a:srgbClr val="E236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Le cycle de l'eau </a:t>
            </a:r>
            <a:r>
              <a:rPr lang="en-US" sz="1000" b="0" i="0" u="none" strike="noStrike" cap="none">
                <a:solidFill>
                  <a:srgbClr val="333333"/>
                </a:solidFill>
                <a:latin typeface="Open Sans"/>
                <a:ea typeface="Open Sans"/>
                <a:cs typeface="Open Sans"/>
                <a:sym typeface="Open Sans"/>
              </a:rPr>
              <a:t>par </a:t>
            </a:r>
            <a:r>
              <a:rPr lang="en-US" sz="1000" b="0" i="0" u="sng" strike="noStrike" cap="none">
                <a:solidFill>
                  <a:srgbClr val="E236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Atmospheric Infrared Sounder </a:t>
            </a:r>
            <a:r>
              <a:rPr lang="en-US" sz="1000" b="0" i="0" u="none" strike="noStrike" cap="none">
                <a:solidFill>
                  <a:srgbClr val="333333"/>
                </a:solidFill>
                <a:latin typeface="Open Sans"/>
                <a:ea typeface="Open Sans"/>
                <a:cs typeface="Open Sans"/>
                <a:sym typeface="Open Sans"/>
              </a:rPr>
              <a:t>est sous licence </a:t>
            </a:r>
            <a:r>
              <a:rPr lang="en-US" sz="1000" b="0" i="0" u="sng" strike="noStrike" cap="none">
                <a:solidFill>
                  <a:srgbClr val="E236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2.0</a:t>
            </a:r>
            <a:endParaRPr sz="1000" b="0" i="0" u="none" strike="noStrike" cap="none">
              <a:solidFill>
                <a:schemeClr val="dk1"/>
              </a:solidFill>
              <a:latin typeface="Open Sans"/>
              <a:ea typeface="Open Sans"/>
              <a:cs typeface="Open Sans"/>
              <a:sym typeface="Open Sans"/>
            </a:endParaRPr>
          </a:p>
        </p:txBody>
      </p:sp>
      <p:sp>
        <p:nvSpPr>
          <p:cNvPr id="99" name="Google Shape;99;p3"/>
          <p:cNvSpPr txBox="1">
            <a:spLocks noGrp="1"/>
          </p:cNvSpPr>
          <p:nvPr>
            <p:ph type="body" idx="7"/>
          </p:nvPr>
        </p:nvSpPr>
        <p:spPr>
          <a:xfrm>
            <a:off x="663880" y="2470496"/>
            <a:ext cx="5038420" cy="2826946"/>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Sous quelle forme l'eau existe-t-elle?</a:t>
            </a:r>
            <a:endParaRPr/>
          </a:p>
          <a:p>
            <a:pPr marL="285750" lvl="0" indent="-285750" algn="l" rtl="0">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Où se trouve l'eau?</a:t>
            </a:r>
            <a:endParaRPr/>
          </a:p>
          <a:p>
            <a:pPr marL="285750" lvl="0" indent="-285750" algn="l" rtl="0">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Comment change-t-il de forme?</a:t>
            </a:r>
            <a:endParaRPr/>
          </a:p>
          <a:p>
            <a:pPr marL="285750" lvl="0" indent="-285750" algn="l" rtl="0">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Comment se déplace-t-il?</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4" descr="https://www.researchgate.net/profile/Patrick-Regan-3/publication/286384014/figure/fig1/AS:669533337579537@1536640595491/Igor-Shiklomanovs-chapter-World-Fresh-Water-Resources-in-Water-in-Crisis-A-Guide-to_W640.jpg"/>
          <p:cNvPicPr preferRelativeResize="0"/>
          <p:nvPr/>
        </p:nvPicPr>
        <p:blipFill rotWithShape="1">
          <a:blip r:embed="rId3">
            <a:alphaModFix/>
          </a:blip>
          <a:srcRect b="2830"/>
          <a:stretch/>
        </p:blipFill>
        <p:spPr>
          <a:xfrm>
            <a:off x="5143500" y="1873384"/>
            <a:ext cx="6253046" cy="4190674"/>
          </a:xfrm>
          <a:prstGeom prst="rect">
            <a:avLst/>
          </a:prstGeom>
          <a:noFill/>
          <a:ln>
            <a:noFill/>
          </a:ln>
        </p:spPr>
      </p:pic>
      <p:sp>
        <p:nvSpPr>
          <p:cNvPr id="106" name="Google Shape;106;p4"/>
          <p:cNvSpPr txBox="1">
            <a:spLocks noGrp="1"/>
          </p:cNvSpPr>
          <p:nvPr>
            <p:ph type="title"/>
          </p:nvPr>
        </p:nvSpPr>
        <p:spPr>
          <a:xfrm>
            <a:off x="663575" y="675250"/>
            <a:ext cx="9370800" cy="1341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7.1 Le cycle de l'eau et les défis liés à l'utilisation de l'eau</a:t>
            </a:r>
            <a:endParaRPr/>
          </a:p>
        </p:txBody>
      </p:sp>
      <p:sp>
        <p:nvSpPr>
          <p:cNvPr id="107" name="Google Shape;107;p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08" name="Google Shape;108;p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CC2E5"/>
              </a:buClr>
              <a:buSzPts val="2000"/>
              <a:buFont typeface="Open Sans SemiBold"/>
              <a:buNone/>
            </a:pPr>
            <a:r>
              <a:rPr lang="en-US"/>
              <a:t>Où se trouve l'eau de la terre?</a:t>
            </a:r>
            <a:endParaRPr/>
          </a:p>
        </p:txBody>
      </p:sp>
      <p:sp>
        <p:nvSpPr>
          <p:cNvPr id="109" name="Google Shape;109;p4"/>
          <p:cNvSpPr txBox="1"/>
          <p:nvPr/>
        </p:nvSpPr>
        <p:spPr>
          <a:xfrm>
            <a:off x="5975929" y="6134833"/>
            <a:ext cx="5509681" cy="25827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Source de la photo : USGS, </a:t>
            </a:r>
            <a:r>
              <a:rPr lang="en-US" sz="1000" b="0" i="0" u="sng" strike="noStrike" cap="none">
                <a:solidFill>
                  <a:srgbClr val="333333"/>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Earth's water</a:t>
            </a:r>
            <a:r>
              <a:rPr lang="en-US" sz="1000" b="0" i="0" u="none" strike="noStrike" cap="none">
                <a:solidFill>
                  <a:srgbClr val="333333"/>
                </a:solidFill>
                <a:latin typeface="Open Sans"/>
                <a:ea typeface="Open Sans"/>
                <a:cs typeface="Open Sans"/>
                <a:sym typeface="Open Sans"/>
              </a:rPr>
              <a:t>, disponible sur Public domain, via Wikimedia Commons</a:t>
            </a:r>
            <a:endParaRPr sz="1000" b="0" i="0" u="none" strike="noStrike" cap="none">
              <a:solidFill>
                <a:schemeClr val="dk1"/>
              </a:solidFill>
              <a:latin typeface="Open Sans"/>
              <a:ea typeface="Open Sans"/>
              <a:cs typeface="Open Sans"/>
              <a:sym typeface="Open Sans"/>
            </a:endParaRPr>
          </a:p>
        </p:txBody>
      </p:sp>
      <p:sp>
        <p:nvSpPr>
          <p:cNvPr id="110" name="Google Shape;110;p4"/>
          <p:cNvSpPr txBox="1">
            <a:spLocks noGrp="1"/>
          </p:cNvSpPr>
          <p:nvPr>
            <p:ph type="body" idx="7"/>
          </p:nvPr>
        </p:nvSpPr>
        <p:spPr>
          <a:xfrm>
            <a:off x="663575" y="2488284"/>
            <a:ext cx="4391025" cy="2206253"/>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Principalement de l'eau salée </a:t>
            </a:r>
            <a:endParaRPr sz="2000">
              <a:solidFill>
                <a:schemeClr val="dk1"/>
              </a:solidFill>
            </a:endParaRPr>
          </a:p>
          <a:p>
            <a:pPr marL="285750" lvl="0" indent="-285750" algn="l" rtl="0">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Les sources d'eau douce sont rares</a:t>
            </a:r>
            <a:endParaRPr/>
          </a:p>
          <a:p>
            <a:pPr marL="285750" lvl="0" indent="-285750" algn="l" rtl="0">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Une part relativement faible des produits frais </a:t>
            </a:r>
            <a:endParaRPr sz="2000">
              <a:solidFill>
                <a:schemeClr val="dk1"/>
              </a:solidFil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663576" y="446643"/>
            <a:ext cx="9957000" cy="1341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7.1 Le cycle de l'eau et les défis liés à l'utilisation de l'eau</a:t>
            </a:r>
            <a:endParaRPr/>
          </a:p>
        </p:txBody>
      </p:sp>
      <p:sp>
        <p:nvSpPr>
          <p:cNvPr id="117" name="Google Shape;117;p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118" name="Google Shape;118;p5"/>
          <p:cNvSpPr txBox="1">
            <a:spLocks noGrp="1"/>
          </p:cNvSpPr>
          <p:nvPr>
            <p:ph type="body" idx="6"/>
          </p:nvPr>
        </p:nvSpPr>
        <p:spPr>
          <a:xfrm>
            <a:off x="663575" y="1787425"/>
            <a:ext cx="76206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Quels sont les défis à relever pour une utilisation durable de l'eau?</a:t>
            </a:r>
            <a:endParaRPr/>
          </a:p>
        </p:txBody>
      </p:sp>
      <p:sp>
        <p:nvSpPr>
          <p:cNvPr id="119" name="Google Shape;119;p5"/>
          <p:cNvSpPr txBox="1">
            <a:spLocks noGrp="1"/>
          </p:cNvSpPr>
          <p:nvPr>
            <p:ph type="body" idx="7"/>
          </p:nvPr>
        </p:nvSpPr>
        <p:spPr>
          <a:xfrm>
            <a:off x="663576" y="2408382"/>
            <a:ext cx="7567500" cy="3836100"/>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a:latin typeface="Open Sans"/>
                <a:ea typeface="Open Sans"/>
                <a:cs typeface="Open Sans"/>
                <a:sym typeface="Open Sans"/>
              </a:rPr>
              <a:t>3 personnes sur 10 n'ont pas </a:t>
            </a:r>
            <a:r>
              <a:rPr lang="en-US" sz="1800" b="1">
                <a:latin typeface="Open Sans"/>
                <a:ea typeface="Open Sans"/>
                <a:cs typeface="Open Sans"/>
                <a:sym typeface="Open Sans"/>
              </a:rPr>
              <a:t>accès à des </a:t>
            </a:r>
            <a:r>
              <a:rPr lang="en-US" sz="1800">
                <a:latin typeface="Open Sans"/>
                <a:ea typeface="Open Sans"/>
                <a:cs typeface="Open Sans"/>
                <a:sym typeface="Open Sans"/>
              </a:rPr>
              <a:t>services d'</a:t>
            </a:r>
            <a:r>
              <a:rPr lang="en-US" sz="1800" b="1">
                <a:latin typeface="Open Sans"/>
                <a:ea typeface="Open Sans"/>
                <a:cs typeface="Open Sans"/>
                <a:sym typeface="Open Sans"/>
              </a:rPr>
              <a:t>eau potable gérés en toute sécurité </a:t>
            </a:r>
            <a:endParaRPr sz="1800"/>
          </a:p>
          <a:p>
            <a:pPr marL="285750" lvl="0" indent="-285750" algn="l" rtl="0">
              <a:lnSpc>
                <a:spcPct val="100000"/>
              </a:lnSpc>
              <a:spcBef>
                <a:spcPts val="1000"/>
              </a:spcBef>
              <a:spcAft>
                <a:spcPts val="0"/>
              </a:spcAft>
              <a:buClr>
                <a:srgbClr val="1D1C1D"/>
              </a:buClr>
              <a:buSzPts val="1800"/>
              <a:buFont typeface="Arial"/>
              <a:buChar char="•"/>
            </a:pPr>
            <a:r>
              <a:rPr lang="en-US" sz="1800" b="1">
                <a:latin typeface="Open Sans"/>
                <a:ea typeface="Open Sans"/>
                <a:cs typeface="Open Sans"/>
                <a:sym typeface="Open Sans"/>
              </a:rPr>
              <a:t>La pénurie d'eau </a:t>
            </a:r>
            <a:r>
              <a:rPr lang="en-US" sz="1800">
                <a:latin typeface="Open Sans"/>
                <a:ea typeface="Open Sans"/>
                <a:cs typeface="Open Sans"/>
                <a:sym typeface="Open Sans"/>
              </a:rPr>
              <a:t>touche plus de 40 % de la population mondiale et devrait s'aggraver.</a:t>
            </a:r>
            <a:endParaRPr/>
          </a:p>
          <a:p>
            <a:pPr marL="285750" lvl="0" indent="-285750" algn="l" rtl="0">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Plus de 1,7 milliard de personnes vivent actuellement dans des bassins fluviaux où l'</a:t>
            </a:r>
            <a:r>
              <a:rPr lang="en-US" sz="1800" b="1">
                <a:latin typeface="Open Sans"/>
                <a:ea typeface="Open Sans"/>
                <a:cs typeface="Open Sans"/>
                <a:sym typeface="Open Sans"/>
              </a:rPr>
              <a:t>utilisation de l'eau dépasse la recharge.</a:t>
            </a:r>
            <a:endParaRPr sz="1800">
              <a:latin typeface="Open Sans"/>
              <a:ea typeface="Open Sans"/>
              <a:cs typeface="Open Sans"/>
              <a:sym typeface="Open Sans"/>
            </a:endParaRPr>
          </a:p>
          <a:p>
            <a:pPr marL="285750" lvl="0" indent="-285750" algn="l" rtl="0">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Plus de 80 % des eaux usées résultant des activités humaines sont </a:t>
            </a:r>
            <a:r>
              <a:rPr lang="en-US" sz="1800" b="1">
                <a:latin typeface="Open Sans"/>
                <a:ea typeface="Open Sans"/>
                <a:cs typeface="Open Sans"/>
                <a:sym typeface="Open Sans"/>
              </a:rPr>
              <a:t>déversées dans les rivières ou la mer sans élimination des contaminants.</a:t>
            </a:r>
            <a:endParaRPr/>
          </a:p>
          <a:p>
            <a:pPr marL="285750" lvl="0" indent="-285750" algn="l" rtl="0">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Les inondations et autres </a:t>
            </a:r>
            <a:r>
              <a:rPr lang="en-US" sz="1800" b="1">
                <a:latin typeface="Open Sans"/>
                <a:ea typeface="Open Sans"/>
                <a:cs typeface="Open Sans"/>
                <a:sym typeface="Open Sans"/>
              </a:rPr>
              <a:t>catastrophes liées à l'eau représentent </a:t>
            </a:r>
            <a:r>
              <a:rPr lang="en-US" sz="1800">
                <a:latin typeface="Open Sans"/>
                <a:ea typeface="Open Sans"/>
                <a:cs typeface="Open Sans"/>
                <a:sym typeface="Open Sans"/>
              </a:rPr>
              <a:t>70 % de l'ensemble des décès liés aux catastrophes naturelles.</a:t>
            </a:r>
            <a:endParaRPr sz="1800" b="1">
              <a:solidFill>
                <a:schemeClr val="dk1"/>
              </a:solidFill>
              <a:latin typeface="Open Sans"/>
              <a:ea typeface="Open Sans"/>
              <a:cs typeface="Open Sans"/>
              <a:sym typeface="Open Sans"/>
            </a:endParaRPr>
          </a:p>
        </p:txBody>
      </p:sp>
      <p:pic>
        <p:nvPicPr>
          <p:cNvPr id="120" name="Google Shape;120;p5"/>
          <p:cNvPicPr preferRelativeResize="0"/>
          <p:nvPr/>
        </p:nvPicPr>
        <p:blipFill rotWithShape="1">
          <a:blip r:embed="rId3">
            <a:alphaModFix/>
          </a:blip>
          <a:srcRect/>
          <a:stretch/>
        </p:blipFill>
        <p:spPr>
          <a:xfrm>
            <a:off x="8359234" y="1923664"/>
            <a:ext cx="3242733" cy="1838164"/>
          </a:xfrm>
          <a:prstGeom prst="rect">
            <a:avLst/>
          </a:prstGeom>
          <a:noFill/>
          <a:ln>
            <a:noFill/>
          </a:ln>
        </p:spPr>
      </p:pic>
      <p:sp>
        <p:nvSpPr>
          <p:cNvPr id="121" name="Google Shape;121;p5"/>
          <p:cNvSpPr txBox="1"/>
          <p:nvPr/>
        </p:nvSpPr>
        <p:spPr>
          <a:xfrm>
            <a:off x="8270720" y="3750502"/>
            <a:ext cx="2744294" cy="75361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Photo :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"Ramener de l'eau à l'aide de pichets à Khulna, au Bangladesh. Photo par Felix Clay/Duckrabbit"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WorldFish sous </a:t>
            </a:r>
            <a:r>
              <a:rPr lang="en-US" sz="1000" b="0" i="0" u="none" strike="noStrike" cap="none">
                <a:solidFill>
                  <a:schemeClr val="dk1"/>
                </a:solidFill>
                <a:latin typeface="Open Sans"/>
                <a:ea typeface="Open Sans"/>
                <a:cs typeface="Open Sans"/>
                <a:sym typeface="Open Sans"/>
              </a:rPr>
              <a:t>licence </a:t>
            </a:r>
            <a:r>
              <a:rPr lang="en-US" sz="1000" b="0" i="0" u="sng" strike="noStrike" cap="none">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BY-NC-ND 2.0</a:t>
            </a:r>
            <a:endParaRPr sz="1000" b="0" i="0" u="none" strike="noStrike" cap="none">
              <a:solidFill>
                <a:schemeClr val="dk1"/>
              </a:solidFill>
              <a:latin typeface="Open Sans"/>
              <a:ea typeface="Open Sans"/>
              <a:cs typeface="Open Sans"/>
              <a:sym typeface="Open Sans"/>
            </a:endParaRPr>
          </a:p>
        </p:txBody>
      </p:sp>
      <p:sp>
        <p:nvSpPr>
          <p:cNvPr id="122" name="Google Shape;122;p5"/>
          <p:cNvSpPr txBox="1"/>
          <p:nvPr/>
        </p:nvSpPr>
        <p:spPr>
          <a:xfrm>
            <a:off x="8284249" y="5949275"/>
            <a:ext cx="3515856" cy="44845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Photo : </a:t>
            </a:r>
            <a:r>
              <a:rPr lang="en-US" sz="1000" b="0" i="0" u="sng" strike="noStrike" cap="none">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"Ce champ d'eau était autrefois un champ de riz"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IRRI Images sous </a:t>
            </a:r>
            <a:r>
              <a:rPr lang="en-US" sz="1000" b="0" i="0" u="none" strike="noStrike" cap="none">
                <a:solidFill>
                  <a:schemeClr val="dk1"/>
                </a:solidFill>
                <a:latin typeface="Open Sans"/>
                <a:ea typeface="Open Sans"/>
                <a:cs typeface="Open Sans"/>
                <a:sym typeface="Open Sans"/>
              </a:rPr>
              <a:t>licence </a:t>
            </a:r>
            <a:r>
              <a:rPr lang="en-US" sz="1000" b="0" i="0" u="sng" strike="noStrike" cap="none">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CC BY-NC-SA 2.0</a:t>
            </a:r>
            <a:endParaRPr sz="1000" b="0" i="0" u="none" strike="noStrike" cap="none">
              <a:solidFill>
                <a:schemeClr val="dk1"/>
              </a:solidFill>
              <a:latin typeface="Open Sans"/>
              <a:ea typeface="Open Sans"/>
              <a:cs typeface="Open Sans"/>
              <a:sym typeface="Open Sans"/>
            </a:endParaRPr>
          </a:p>
        </p:txBody>
      </p:sp>
      <p:pic>
        <p:nvPicPr>
          <p:cNvPr id="123" name="Google Shape;123;p5"/>
          <p:cNvPicPr preferRelativeResize="0"/>
          <p:nvPr/>
        </p:nvPicPr>
        <p:blipFill rotWithShape="1">
          <a:blip r:embed="rId10">
            <a:alphaModFix/>
          </a:blip>
          <a:srcRect/>
          <a:stretch/>
        </p:blipFill>
        <p:spPr>
          <a:xfrm>
            <a:off x="8382518" y="4498880"/>
            <a:ext cx="3242731" cy="1484121"/>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63576" y="682940"/>
            <a:ext cx="9210482"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7.1 Le cycle de l'eau et les défis liés à l'utilisation de l'eau</a:t>
            </a:r>
            <a:endParaRPr/>
          </a:p>
        </p:txBody>
      </p:sp>
      <p:sp>
        <p:nvSpPr>
          <p:cNvPr id="130" name="Google Shape;130;p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131" name="Google Shape;131;p6"/>
          <p:cNvSpPr txBox="1"/>
          <p:nvPr/>
        </p:nvSpPr>
        <p:spPr>
          <a:xfrm>
            <a:off x="5775150" y="6157250"/>
            <a:ext cx="5940600" cy="233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Source de la photo :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Indice de rareté de l'eau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GRIDArendal </a:t>
            </a:r>
            <a:r>
              <a:rPr lang="en-US" sz="1000" b="0" i="0" u="none" strike="noStrike" cap="none">
                <a:solidFill>
                  <a:schemeClr val="dk1"/>
                </a:solidFill>
                <a:latin typeface="Open Sans"/>
                <a:ea typeface="Open Sans"/>
                <a:cs typeface="Open Sans"/>
                <a:sym typeface="Open Sans"/>
              </a:rPr>
              <a:t>sous licence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BY-NC-SA 2.0</a:t>
            </a:r>
            <a:endParaRPr sz="1000" b="0" i="0" u="none" strike="noStrike" cap="none">
              <a:solidFill>
                <a:schemeClr val="dk1"/>
              </a:solidFill>
              <a:latin typeface="Open Sans"/>
              <a:ea typeface="Open Sans"/>
              <a:cs typeface="Open Sans"/>
              <a:sym typeface="Open Sans"/>
            </a:endParaRPr>
          </a:p>
        </p:txBody>
      </p:sp>
      <p:pic>
        <p:nvPicPr>
          <p:cNvPr id="132" name="Google Shape;132;p6"/>
          <p:cNvPicPr preferRelativeResize="0"/>
          <p:nvPr/>
        </p:nvPicPr>
        <p:blipFill rotWithShape="1">
          <a:blip r:embed="rId6">
            <a:alphaModFix/>
          </a:blip>
          <a:srcRect/>
          <a:stretch/>
        </p:blipFill>
        <p:spPr>
          <a:xfrm>
            <a:off x="3517986" y="1956934"/>
            <a:ext cx="8220543" cy="4147786"/>
          </a:xfrm>
          <a:prstGeom prst="rect">
            <a:avLst/>
          </a:prstGeom>
          <a:noFill/>
          <a:ln>
            <a:noFill/>
          </a:ln>
        </p:spPr>
      </p:pic>
      <p:sp>
        <p:nvSpPr>
          <p:cNvPr id="133" name="Google Shape;133;p6"/>
          <p:cNvSpPr txBox="1">
            <a:spLocks noGrp="1"/>
          </p:cNvSpPr>
          <p:nvPr>
            <p:ph type="body" idx="6"/>
          </p:nvPr>
        </p:nvSpPr>
        <p:spPr>
          <a:xfrm>
            <a:off x="678969" y="2025264"/>
            <a:ext cx="2322080"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Stress hydrique</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663575" y="370450"/>
            <a:ext cx="8883600" cy="1341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7.1 Le cycle de l'eau et les défis liés à l'utilisation de l'eau</a:t>
            </a:r>
            <a:endParaRPr/>
          </a:p>
        </p:txBody>
      </p:sp>
      <p:sp>
        <p:nvSpPr>
          <p:cNvPr id="140" name="Google Shape;140;p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141" name="Google Shape;141;p7"/>
          <p:cNvSpPr txBox="1"/>
          <p:nvPr/>
        </p:nvSpPr>
        <p:spPr>
          <a:xfrm>
            <a:off x="8995294" y="5336011"/>
            <a:ext cx="2337727" cy="105743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Source de la photo : "National Water and Sanitation Program brings better water and sanitation services to rural parts of Azerbaijan"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World Bank Photo Collection </a:t>
            </a:r>
            <a:r>
              <a:rPr lang="en-US" sz="1000" b="0" i="0" u="none" strike="noStrike" cap="none">
                <a:solidFill>
                  <a:schemeClr val="dk1"/>
                </a:solidFill>
                <a:latin typeface="Open Sans"/>
                <a:ea typeface="Open Sans"/>
                <a:cs typeface="Open Sans"/>
                <a:sym typeface="Open Sans"/>
              </a:rPr>
              <a:t>est sous licence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1000" b="0" i="0" u="none" strike="noStrike" cap="none">
              <a:solidFill>
                <a:schemeClr val="dk1"/>
              </a:solidFill>
              <a:latin typeface="Open Sans"/>
              <a:ea typeface="Open Sans"/>
              <a:cs typeface="Open Sans"/>
              <a:sym typeface="Open Sans"/>
            </a:endParaRPr>
          </a:p>
        </p:txBody>
      </p:sp>
      <p:sp>
        <p:nvSpPr>
          <p:cNvPr id="142" name="Google Shape;142;p7"/>
          <p:cNvSpPr txBox="1">
            <a:spLocks noGrp="1"/>
          </p:cNvSpPr>
          <p:nvPr>
            <p:ph type="body" idx="6"/>
          </p:nvPr>
        </p:nvSpPr>
        <p:spPr>
          <a:xfrm>
            <a:off x="663574" y="1711228"/>
            <a:ext cx="71595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Objectifs pour une utilisation durable de l'eau</a:t>
            </a:r>
            <a:endParaRPr/>
          </a:p>
        </p:txBody>
      </p:sp>
      <p:sp>
        <p:nvSpPr>
          <p:cNvPr id="143" name="Google Shape;143;p7"/>
          <p:cNvSpPr txBox="1">
            <a:spLocks noGrp="1"/>
          </p:cNvSpPr>
          <p:nvPr>
            <p:ph type="body" idx="7"/>
          </p:nvPr>
        </p:nvSpPr>
        <p:spPr>
          <a:xfrm>
            <a:off x="663576" y="2639291"/>
            <a:ext cx="7572951" cy="3687458"/>
          </a:xfrm>
          <a:prstGeom prst="rect">
            <a:avLst/>
          </a:prstGeom>
          <a:noFill/>
          <a:ln>
            <a:noFill/>
          </a:ln>
        </p:spPr>
        <p:txBody>
          <a:bodyPr spcFirstLastPara="1" wrap="square" lIns="91425" tIns="45700" rIns="91425" bIns="45700" anchor="b" anchorCtr="0">
            <a:noAutofit/>
          </a:bodyPr>
          <a:lstStyle/>
          <a:p>
            <a:pPr marL="285750" lvl="0" indent="-273050" algn="l" rtl="0">
              <a:lnSpc>
                <a:spcPct val="100000"/>
              </a:lnSpc>
              <a:spcBef>
                <a:spcPts val="0"/>
              </a:spcBef>
              <a:spcAft>
                <a:spcPts val="0"/>
              </a:spcAft>
              <a:buClr>
                <a:srgbClr val="1D1C1D"/>
              </a:buClr>
              <a:buSzPts val="1600"/>
              <a:buFont typeface="Arial"/>
              <a:buChar char="•"/>
            </a:pPr>
            <a:r>
              <a:rPr lang="en-US" sz="1600"/>
              <a:t>Assurer un </a:t>
            </a:r>
            <a:r>
              <a:rPr lang="en-US" sz="1600" b="1"/>
              <a:t>accès universel et équitable à une </a:t>
            </a:r>
            <a:r>
              <a:rPr lang="en-US" sz="1600"/>
              <a:t>eau potable sûre et abordable pour tous</a:t>
            </a:r>
            <a:endParaRPr sz="800"/>
          </a:p>
          <a:p>
            <a:pPr marL="285750" lvl="0" indent="-273050" algn="l" rtl="0">
              <a:lnSpc>
                <a:spcPct val="100000"/>
              </a:lnSpc>
              <a:spcBef>
                <a:spcPts val="1200"/>
              </a:spcBef>
              <a:spcAft>
                <a:spcPts val="0"/>
              </a:spcAft>
              <a:buClr>
                <a:srgbClr val="1D1C1D"/>
              </a:buClr>
              <a:buSzPts val="1600"/>
              <a:buFont typeface="Arial"/>
              <a:buChar char="•"/>
            </a:pPr>
            <a:r>
              <a:rPr lang="en-US" sz="1600" b="1">
                <a:latin typeface="Open Sans"/>
                <a:ea typeface="Open Sans"/>
                <a:cs typeface="Open Sans"/>
                <a:sym typeface="Open Sans"/>
              </a:rPr>
              <a:t>Améliorer la qualité de l'eau </a:t>
            </a:r>
            <a:r>
              <a:rPr lang="en-US" sz="1600">
                <a:latin typeface="Open Sans"/>
                <a:ea typeface="Open Sans"/>
                <a:cs typeface="Open Sans"/>
                <a:sym typeface="Open Sans"/>
              </a:rPr>
              <a:t>en réduisant la pollution, en améliorant le traitement des eaux usées, en recyclant et en réutilisant l'eau en toute sécurité. </a:t>
            </a:r>
            <a:endParaRPr sz="1600"/>
          </a:p>
          <a:p>
            <a:pPr marL="285750" lvl="0" indent="-273050" algn="l" rtl="0">
              <a:lnSpc>
                <a:spcPct val="100000"/>
              </a:lnSpc>
              <a:spcBef>
                <a:spcPts val="1200"/>
              </a:spcBef>
              <a:spcAft>
                <a:spcPts val="0"/>
              </a:spcAft>
              <a:buClr>
                <a:srgbClr val="1D1C1D"/>
              </a:buClr>
              <a:buSzPts val="1600"/>
              <a:buFont typeface="Arial"/>
              <a:buChar char="•"/>
            </a:pPr>
            <a:r>
              <a:rPr lang="en-US" sz="1600" b="1"/>
              <a:t>Augmenter l'efficacité de l'utilisation de l'eau </a:t>
            </a:r>
            <a:r>
              <a:rPr lang="en-US" sz="1600"/>
              <a:t>dans tous les secteurs et garantir des prélèvements et un approvisionnement durables en eau douce </a:t>
            </a:r>
            <a:endParaRPr sz="800"/>
          </a:p>
          <a:p>
            <a:pPr marL="285750" lvl="0" indent="-273050" algn="l" rtl="0">
              <a:lnSpc>
                <a:spcPct val="100000"/>
              </a:lnSpc>
              <a:spcBef>
                <a:spcPts val="1200"/>
              </a:spcBef>
              <a:spcAft>
                <a:spcPts val="0"/>
              </a:spcAft>
              <a:buClr>
                <a:srgbClr val="1D1C1D"/>
              </a:buClr>
              <a:buSzPts val="1600"/>
              <a:buFont typeface="Arial"/>
              <a:buChar char="•"/>
            </a:pPr>
            <a:r>
              <a:rPr lang="en-US" sz="1600" b="1">
                <a:latin typeface="Open Sans"/>
                <a:ea typeface="Open Sans"/>
                <a:cs typeface="Open Sans"/>
                <a:sym typeface="Open Sans"/>
              </a:rPr>
              <a:t>Protéger et restaurer les </a:t>
            </a:r>
            <a:r>
              <a:rPr lang="en-US" sz="1600">
                <a:latin typeface="Open Sans"/>
                <a:ea typeface="Open Sans"/>
                <a:cs typeface="Open Sans"/>
                <a:sym typeface="Open Sans"/>
              </a:rPr>
              <a:t>écosystèmes liés à l'eau, notamment les montagnes, les forêts, les zones humides, les rivières, les aquifères et les lacs.</a:t>
            </a:r>
            <a:endParaRPr sz="800"/>
          </a:p>
          <a:p>
            <a:pPr marL="285750" lvl="0" indent="-273050" algn="l" rtl="0">
              <a:lnSpc>
                <a:spcPct val="100000"/>
              </a:lnSpc>
              <a:spcBef>
                <a:spcPts val="1200"/>
              </a:spcBef>
              <a:spcAft>
                <a:spcPts val="0"/>
              </a:spcAft>
              <a:buClr>
                <a:srgbClr val="1D1C1D"/>
              </a:buClr>
              <a:buSzPts val="1600"/>
              <a:buFont typeface="Arial"/>
              <a:buChar char="•"/>
            </a:pPr>
            <a:r>
              <a:rPr lang="en-US" sz="1600"/>
              <a:t>Mettre en œuvre une </a:t>
            </a:r>
            <a:r>
              <a:rPr lang="en-US" sz="1600" b="1"/>
              <a:t>gestion intégrée des ressources en eau </a:t>
            </a:r>
            <a:r>
              <a:rPr lang="en-US" sz="1600"/>
              <a:t>à tous les niveaux, y compris par le biais d'une coopération transfrontalière, le cas échéant.</a:t>
            </a:r>
            <a:endParaRPr sz="1600" b="1">
              <a:solidFill>
                <a:schemeClr val="dk1"/>
              </a:solidFill>
            </a:endParaRPr>
          </a:p>
        </p:txBody>
      </p:sp>
      <p:pic>
        <p:nvPicPr>
          <p:cNvPr id="144" name="Google Shape;144;p7"/>
          <p:cNvPicPr preferRelativeResize="0"/>
          <p:nvPr/>
        </p:nvPicPr>
        <p:blipFill rotWithShape="1">
          <a:blip r:embed="rId6">
            <a:alphaModFix/>
          </a:blip>
          <a:srcRect/>
          <a:stretch/>
        </p:blipFill>
        <p:spPr>
          <a:xfrm>
            <a:off x="9080470" y="1531118"/>
            <a:ext cx="2529640" cy="1655427"/>
          </a:xfrm>
          <a:prstGeom prst="rect">
            <a:avLst/>
          </a:prstGeom>
          <a:noFill/>
          <a:ln>
            <a:noFill/>
          </a:ln>
        </p:spPr>
      </p:pic>
      <p:pic>
        <p:nvPicPr>
          <p:cNvPr id="145" name="Google Shape;145;p7"/>
          <p:cNvPicPr preferRelativeResize="0"/>
          <p:nvPr/>
        </p:nvPicPr>
        <p:blipFill rotWithShape="1">
          <a:blip r:embed="rId7">
            <a:alphaModFix/>
          </a:blip>
          <a:srcRect/>
          <a:stretch/>
        </p:blipFill>
        <p:spPr>
          <a:xfrm>
            <a:off x="9080471" y="3621723"/>
            <a:ext cx="2529640" cy="1721985"/>
          </a:xfrm>
          <a:prstGeom prst="rect">
            <a:avLst/>
          </a:prstGeom>
          <a:noFill/>
          <a:ln>
            <a:noFill/>
          </a:ln>
        </p:spPr>
      </p:pic>
      <p:sp>
        <p:nvSpPr>
          <p:cNvPr id="146" name="Google Shape;146;p7"/>
          <p:cNvSpPr txBox="1"/>
          <p:nvPr/>
        </p:nvSpPr>
        <p:spPr>
          <a:xfrm>
            <a:off x="8988330" y="3178130"/>
            <a:ext cx="2242199" cy="43883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Photo : </a:t>
            </a:r>
            <a:r>
              <a:rPr lang="en-US" sz="10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"Waters"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danpalmer </a:t>
            </a:r>
            <a:r>
              <a:rPr lang="en-US" sz="1000" b="0" i="0" u="none" strike="noStrike" cap="none">
                <a:solidFill>
                  <a:schemeClr val="dk1"/>
                </a:solidFill>
                <a:latin typeface="Open Sans"/>
                <a:ea typeface="Open Sans"/>
                <a:cs typeface="Open Sans"/>
                <a:sym typeface="Open Sans"/>
              </a:rPr>
              <a:t>est sous licence </a:t>
            </a:r>
            <a:r>
              <a:rPr lang="en-US" sz="1000" b="0" i="0" u="sng" strike="noStrike" cap="none">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CC BY-ND 2.0</a:t>
            </a:r>
            <a:endParaRPr sz="100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7.1 Références</a:t>
            </a:r>
            <a:endParaRPr/>
          </a:p>
        </p:txBody>
      </p:sp>
      <p:sp>
        <p:nvSpPr>
          <p:cNvPr id="152" name="Google Shape;152;p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153" name="Google Shape;153;p8"/>
          <p:cNvSpPr txBox="1"/>
          <p:nvPr/>
        </p:nvSpPr>
        <p:spPr>
          <a:xfrm>
            <a:off x="668853" y="2111167"/>
            <a:ext cx="57174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Narasimhan TN. Hydrological Cycle and Water Budgets. In: Likens GE, editor. Encycl. Inland Waters, Oxford: Academic Press; 2009, p. 714–20. </a:t>
            </a:r>
            <a:r>
              <a:rPr lang="en-US" sz="16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https://doi.org/10.1016/B978-012370626-3.00010-7</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663574" y="529000"/>
            <a:ext cx="8621700" cy="1333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a:t>7.2 Le bassin versant et sa gestion</a:t>
            </a:r>
            <a:br>
              <a:rPr lang="en-US"/>
            </a:br>
            <a:endParaRPr/>
          </a:p>
        </p:txBody>
      </p:sp>
      <p:sp>
        <p:nvSpPr>
          <p:cNvPr id="160" name="Google Shape;160;p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161" name="Google Shape;161;p9"/>
          <p:cNvSpPr txBox="1"/>
          <p:nvPr/>
        </p:nvSpPr>
        <p:spPr>
          <a:xfrm>
            <a:off x="7566003" y="5712568"/>
            <a:ext cx="3664528" cy="41777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Source de la photo :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Hola Valley, Norway</a:t>
            </a:r>
            <a:r>
              <a:rPr lang="en-US" sz="1000" b="0" i="0" u="none" strike="noStrike" cap="none">
                <a:solidFill>
                  <a:schemeClr val="dk1"/>
                </a:solidFill>
                <a:latin typeface="Open Sans"/>
                <a:ea typeface="Open Sans"/>
                <a:cs typeface="Open Sans"/>
                <a:sym typeface="Open Sans"/>
              </a:rPr>
              <a:t>" par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Jon Ragnarsson </a:t>
            </a:r>
            <a:r>
              <a:rPr lang="en-US" sz="1000" b="0" i="0" u="none" strike="noStrike" cap="none">
                <a:solidFill>
                  <a:schemeClr val="dk1"/>
                </a:solidFill>
                <a:latin typeface="Open Sans"/>
                <a:ea typeface="Open Sans"/>
                <a:cs typeface="Open Sans"/>
                <a:sym typeface="Open Sans"/>
              </a:rPr>
              <a:t>est sous licence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400" b="0" i="0" u="none" strike="noStrike" cap="none">
              <a:solidFill>
                <a:schemeClr val="dk1"/>
              </a:solidFill>
              <a:latin typeface="Open Sans"/>
              <a:ea typeface="Open Sans"/>
              <a:cs typeface="Open Sans"/>
              <a:sym typeface="Open Sans"/>
            </a:endParaRPr>
          </a:p>
        </p:txBody>
      </p:sp>
      <p:sp>
        <p:nvSpPr>
          <p:cNvPr id="162" name="Google Shape;162;p9"/>
          <p:cNvSpPr txBox="1">
            <a:spLocks noGrp="1"/>
          </p:cNvSpPr>
          <p:nvPr>
            <p:ph type="body" idx="6"/>
          </p:nvPr>
        </p:nvSpPr>
        <p:spPr>
          <a:xfrm>
            <a:off x="663576" y="1196217"/>
            <a:ext cx="71595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Qu'est-ce qu'un bassin versant ?</a:t>
            </a:r>
            <a:endParaRPr/>
          </a:p>
        </p:txBody>
      </p:sp>
      <p:sp>
        <p:nvSpPr>
          <p:cNvPr id="163" name="Google Shape;163;p9"/>
          <p:cNvSpPr txBox="1">
            <a:spLocks noGrp="1"/>
          </p:cNvSpPr>
          <p:nvPr>
            <p:ph type="body" idx="7"/>
          </p:nvPr>
        </p:nvSpPr>
        <p:spPr>
          <a:xfrm>
            <a:off x="663576" y="2624567"/>
            <a:ext cx="6736292" cy="3670211"/>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a:latin typeface="Open Sans"/>
                <a:ea typeface="Open Sans"/>
                <a:cs typeface="Open Sans"/>
                <a:sym typeface="Open Sans"/>
              </a:rPr>
              <a:t>Les bassins versants sont des systèmes biophysiques qui définissent la surface de terre qui draine l'eau vers un point d'un ruisseau ou d'une rivière</a:t>
            </a:r>
            <a:endParaRPr sz="1800">
              <a:latin typeface="Open Sans"/>
              <a:ea typeface="Open Sans"/>
              <a:cs typeface="Open Sans"/>
              <a:sym typeface="Open Sans"/>
            </a:endParaRPr>
          </a:p>
          <a:p>
            <a:pPr marL="285750" lvl="0" indent="-285750" algn="l" rtl="0">
              <a:lnSpc>
                <a:spcPct val="100000"/>
              </a:lnSpc>
              <a:spcBef>
                <a:spcPts val="500"/>
              </a:spcBef>
              <a:spcAft>
                <a:spcPts val="0"/>
              </a:spcAft>
              <a:buClr>
                <a:srgbClr val="000000"/>
              </a:buClr>
              <a:buSzPts val="1800"/>
              <a:buFont typeface="Arial"/>
              <a:buChar char="•"/>
            </a:pPr>
            <a:r>
              <a:rPr lang="en-US" sz="1800">
                <a:solidFill>
                  <a:srgbClr val="000000"/>
                </a:solidFill>
              </a:rPr>
              <a:t>Principalement déterminée par la topographie :</a:t>
            </a:r>
            <a:endParaRPr/>
          </a:p>
          <a:p>
            <a:pPr marL="742950" lvl="1" indent="-285750" algn="l" rtl="0">
              <a:lnSpc>
                <a:spcPct val="100000"/>
              </a:lnSpc>
              <a:spcBef>
                <a:spcPts val="500"/>
              </a:spcBef>
              <a:spcAft>
                <a:spcPts val="0"/>
              </a:spcAft>
              <a:buClr>
                <a:schemeClr val="dk1"/>
              </a:buClr>
              <a:buSzPts val="1800"/>
              <a:buChar char="•"/>
            </a:pPr>
            <a:r>
              <a:rPr lang="en-US" sz="1800">
                <a:latin typeface="Open Sans"/>
                <a:ea typeface="Open Sans"/>
                <a:cs typeface="Open Sans"/>
                <a:sym typeface="Open Sans"/>
              </a:rPr>
              <a:t>Les contours d'un bassin versant sont appelés lignes de partage des eaux et sont généralement des crêtes et des collines qui séparent deux bassins versants. </a:t>
            </a:r>
            <a:endParaRPr sz="1800"/>
          </a:p>
          <a:p>
            <a:pPr marL="742950" lvl="1" indent="-285750" algn="l" rtl="0">
              <a:lnSpc>
                <a:spcPct val="100000"/>
              </a:lnSpc>
              <a:spcBef>
                <a:spcPts val="500"/>
              </a:spcBef>
              <a:spcAft>
                <a:spcPts val="0"/>
              </a:spcAft>
              <a:buClr>
                <a:srgbClr val="000000"/>
              </a:buClr>
              <a:buSzPts val="1800"/>
              <a:buChar char="•"/>
            </a:pPr>
            <a:r>
              <a:rPr lang="en-US" sz="1800">
                <a:solidFill>
                  <a:srgbClr val="000000"/>
                </a:solidFill>
              </a:rPr>
              <a:t>La pluie qui tombe d'un côté de la crête s'écoule dans un bassin versant et la pluie qui tombe de l'autre côté s'écoule dans un autre bassin versant.</a:t>
            </a:r>
            <a:endParaRPr sz="1800"/>
          </a:p>
          <a:p>
            <a:pPr marL="285750" lvl="0" indent="-285750" algn="l" rtl="0">
              <a:lnSpc>
                <a:spcPct val="100000"/>
              </a:lnSpc>
              <a:spcBef>
                <a:spcPts val="500"/>
              </a:spcBef>
              <a:spcAft>
                <a:spcPts val="0"/>
              </a:spcAft>
              <a:buClr>
                <a:srgbClr val="1D1C1D"/>
              </a:buClr>
              <a:buSzPts val="1800"/>
              <a:buFont typeface="Arial"/>
              <a:buChar char="•"/>
            </a:pPr>
            <a:r>
              <a:rPr lang="en-US" sz="1800">
                <a:latin typeface="Open Sans"/>
                <a:ea typeface="Open Sans"/>
                <a:cs typeface="Open Sans"/>
                <a:sym typeface="Open Sans"/>
              </a:rPr>
              <a:t>Le terme "bassin versant" est parfois utilisé de manière interchangeable avec les termes "bassin de drainage" ou "bassin d'alimentation".</a:t>
            </a:r>
            <a:endParaRPr/>
          </a:p>
          <a:p>
            <a:pPr marL="285750" lvl="0" indent="-285750" algn="l" rtl="0">
              <a:lnSpc>
                <a:spcPct val="100000"/>
              </a:lnSpc>
              <a:spcBef>
                <a:spcPts val="500"/>
              </a:spcBef>
              <a:spcAft>
                <a:spcPts val="0"/>
              </a:spcAft>
              <a:buClr>
                <a:srgbClr val="1D1C1D"/>
              </a:buClr>
              <a:buSzPts val="1800"/>
              <a:buFont typeface="Arial"/>
              <a:buChar char="•"/>
            </a:pPr>
            <a:r>
              <a:rPr lang="en-US" sz="1800">
                <a:latin typeface="Open Sans"/>
                <a:ea typeface="Open Sans"/>
                <a:cs typeface="Open Sans"/>
                <a:sym typeface="Open Sans"/>
              </a:rPr>
              <a:t>Un bassin fluvial se compose généralement de plusieurs bassins versants différents</a:t>
            </a:r>
            <a:endParaRPr sz="1800" b="1">
              <a:latin typeface="Open Sans"/>
              <a:ea typeface="Open Sans"/>
              <a:cs typeface="Open Sans"/>
              <a:sym typeface="Open Sans"/>
            </a:endParaRPr>
          </a:p>
        </p:txBody>
      </p:sp>
      <p:pic>
        <p:nvPicPr>
          <p:cNvPr id="164" name="Google Shape;164;p9"/>
          <p:cNvPicPr preferRelativeResize="0"/>
          <p:nvPr/>
        </p:nvPicPr>
        <p:blipFill rotWithShape="1">
          <a:blip r:embed="rId6">
            <a:alphaModFix/>
          </a:blip>
          <a:srcRect/>
          <a:stretch/>
        </p:blipFill>
        <p:spPr>
          <a:xfrm>
            <a:off x="7650669" y="2648526"/>
            <a:ext cx="4085389" cy="3064042"/>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7304</Words>
  <Application>Microsoft Macintosh PowerPoint</Application>
  <PresentationFormat>Widescreen</PresentationFormat>
  <Paragraphs>279</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Quattrocento Sans</vt:lpstr>
      <vt:lpstr>Open Sans SemiBold</vt:lpstr>
      <vt:lpstr>Roboto</vt:lpstr>
      <vt:lpstr>Open Sans ExtraBold</vt:lpstr>
      <vt:lpstr>Calibri</vt:lpstr>
      <vt:lpstr>Open Sans</vt:lpstr>
      <vt:lpstr>Office Theme</vt:lpstr>
      <vt:lpstr>LECTURE 7 LE SYSTÈME  DE L'EAU </vt:lpstr>
      <vt:lpstr>Résultats de l'apprentissage</vt:lpstr>
      <vt:lpstr>7.1 Le cycle de l'eau et les défis liés à l'utilisation de l'eau</vt:lpstr>
      <vt:lpstr>7.1 Le cycle de l'eau et les défis liés à l'utilisation de l'eau</vt:lpstr>
      <vt:lpstr>7.1 Le cycle de l'eau et les défis liés à l'utilisation de l'eau</vt:lpstr>
      <vt:lpstr>7.1 Le cycle de l'eau et les défis liés à l'utilisation de l'eau</vt:lpstr>
      <vt:lpstr>7.1 Le cycle de l'eau et les défis liés à l'utilisation de l'eau</vt:lpstr>
      <vt:lpstr>Lecture 7.1 Références</vt:lpstr>
      <vt:lpstr>7.2 Le bassin versant et sa gestion </vt:lpstr>
      <vt:lpstr>7.2 Le bassin versant et sa gestion </vt:lpstr>
      <vt:lpstr>7.2 Le bassin versant et sa gestion </vt:lpstr>
      <vt:lpstr>7.2 Le bassin versant et sa gestion</vt:lpstr>
      <vt:lpstr>7.2 Le bassin versant et sa gestion</vt:lpstr>
      <vt:lpstr>Lecture 7.2 Références</vt:lpstr>
      <vt:lpstr>7.3 Précipitations et évapotranspiration</vt:lpstr>
      <vt:lpstr>PowerPoint Presentation</vt:lpstr>
      <vt:lpstr>PowerPoint Presentation</vt:lpstr>
      <vt:lpstr>PowerPoint Presentation</vt:lpstr>
      <vt:lpstr>PowerPoint Presentation</vt:lpstr>
      <vt:lpstr>Lecture 7.3 Références</vt:lpstr>
      <vt:lpstr>7.4 Ruissellement et recharge des nappes phréatiques</vt:lpstr>
      <vt:lpstr>PowerPoint Presentation</vt:lpstr>
      <vt:lpstr>PowerPoint Presentation</vt:lpstr>
      <vt:lpstr>PowerPoint Presentation</vt:lpstr>
      <vt:lpstr>PowerPoint Presentation</vt:lpstr>
      <vt:lpstr>Lecture 7.4 Références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2021-04-22T09:38:07Z</dcterms:created>
  <dcterms:modified xsi:type="dcterms:W3CDTF">2024-06-20T13:34:47Z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