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Roboto"/>
      <p:regular r:id="rId30"/>
      <p:bold r:id="rId31"/>
      <p:italic r:id="rId32"/>
      <p:boldItalic r:id="rId33"/>
    </p:embeddedFon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hVMfddUsh99L+SJRS/CpLpR8y6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The model choice depends on the </a:t>
            </a:r>
            <a:r>
              <a:rPr b="1" lang="en-GB" sz="1800">
                <a:latin typeface="Times New Roman"/>
                <a:ea typeface="Times New Roman"/>
                <a:cs typeface="Times New Roman"/>
                <a:sym typeface="Times New Roman"/>
              </a:rPr>
              <a:t>questions</a:t>
            </a:r>
            <a:r>
              <a:rPr lang="en-GB" sz="1800">
                <a:latin typeface="Times New Roman"/>
                <a:ea typeface="Times New Roman"/>
                <a:cs typeface="Times New Roman"/>
                <a:sym typeface="Times New Roman"/>
              </a:rPr>
              <a:t> you want to address, which will be linked to your vision and priorities. Examples of questions include:</a:t>
            </a:r>
            <a:endParaRPr/>
          </a:p>
          <a:p>
            <a:pPr indent="-342900" lvl="0" marL="342900" rtl="0" algn="l">
              <a:spcBef>
                <a:spcPts val="0"/>
              </a:spcBef>
              <a:spcAft>
                <a:spcPts val="0"/>
              </a:spcAft>
              <a:buClr>
                <a:schemeClr val="dk1"/>
              </a:buClr>
              <a:buSzPts val="1800"/>
              <a:buFont typeface="Noto Sans Symbols"/>
              <a:buChar char="∙"/>
            </a:pPr>
            <a:r>
              <a:rPr lang="en-GB" sz="1800">
                <a:latin typeface="Times New Roman"/>
                <a:ea typeface="Times New Roman"/>
                <a:cs typeface="Times New Roman"/>
                <a:sym typeface="Times New Roman"/>
              </a:rPr>
              <a:t>What are the </a:t>
            </a:r>
            <a:r>
              <a:rPr b="1" lang="en-GB" sz="1800">
                <a:latin typeface="Times New Roman"/>
                <a:ea typeface="Times New Roman"/>
                <a:cs typeface="Times New Roman"/>
                <a:sym typeface="Times New Roman"/>
              </a:rPr>
              <a:t>impacts of the goals </a:t>
            </a:r>
            <a:r>
              <a:rPr lang="en-GB" sz="1800">
                <a:latin typeface="Times New Roman"/>
                <a:ea typeface="Times New Roman"/>
                <a:cs typeface="Times New Roman"/>
                <a:sym typeface="Times New Roman"/>
              </a:rPr>
              <a:t>on the energy system? They can be political, institutional, economic, financial, social and/or technological.</a:t>
            </a:r>
            <a:endParaRPr/>
          </a:p>
          <a:p>
            <a:pPr indent="-342900" lvl="0" marL="342900" rtl="0" algn="l">
              <a:spcBef>
                <a:spcPts val="0"/>
              </a:spcBef>
              <a:spcAft>
                <a:spcPts val="0"/>
              </a:spcAft>
              <a:buClr>
                <a:schemeClr val="dk1"/>
              </a:buClr>
              <a:buSzPts val="1800"/>
              <a:buFont typeface="Noto Sans Symbols"/>
              <a:buChar char="∙"/>
            </a:pPr>
            <a:r>
              <a:rPr lang="en-GB" sz="1800">
                <a:latin typeface="Times New Roman"/>
                <a:ea typeface="Times New Roman"/>
                <a:cs typeface="Times New Roman"/>
                <a:sym typeface="Times New Roman"/>
              </a:rPr>
              <a:t>What are the </a:t>
            </a:r>
            <a:r>
              <a:rPr b="1" lang="en-GB" sz="1800">
                <a:latin typeface="Times New Roman"/>
                <a:ea typeface="Times New Roman"/>
                <a:cs typeface="Times New Roman"/>
                <a:sym typeface="Times New Roman"/>
              </a:rPr>
              <a:t>trade-offs</a:t>
            </a:r>
            <a:r>
              <a:rPr lang="en-GB" sz="1800">
                <a:latin typeface="Times New Roman"/>
                <a:ea typeface="Times New Roman"/>
                <a:cs typeface="Times New Roman"/>
                <a:sym typeface="Times New Roman"/>
              </a:rPr>
              <a:t> between the different priorities?</a:t>
            </a:r>
            <a:endParaRPr/>
          </a:p>
          <a:p>
            <a:pPr indent="-342900" lvl="0" marL="342900" rtl="0" algn="l">
              <a:spcBef>
                <a:spcPts val="0"/>
              </a:spcBef>
              <a:spcAft>
                <a:spcPts val="0"/>
              </a:spcAft>
              <a:buClr>
                <a:schemeClr val="dk1"/>
              </a:buClr>
              <a:buSzPts val="1800"/>
              <a:buFont typeface="Noto Sans Symbols"/>
              <a:buChar char="∙"/>
            </a:pPr>
            <a:r>
              <a:rPr lang="en-GB" sz="1800">
                <a:latin typeface="Times New Roman"/>
                <a:ea typeface="Times New Roman"/>
                <a:cs typeface="Times New Roman"/>
                <a:sym typeface="Times New Roman"/>
              </a:rPr>
              <a:t>What are the sectors which can create </a:t>
            </a:r>
            <a:r>
              <a:rPr b="1" lang="en-GB" sz="1800">
                <a:latin typeface="Times New Roman"/>
                <a:ea typeface="Times New Roman"/>
                <a:cs typeface="Times New Roman"/>
                <a:sym typeface="Times New Roman"/>
              </a:rPr>
              <a:t>carbon lock-in</a:t>
            </a:r>
            <a:r>
              <a:rPr lang="en-GB" sz="1800">
                <a:latin typeface="Times New Roman"/>
                <a:ea typeface="Times New Roman"/>
                <a:cs typeface="Times New Roman"/>
                <a:sym typeface="Times New Roman"/>
              </a:rPr>
              <a:t>?</a:t>
            </a:r>
            <a:endParaRPr/>
          </a:p>
          <a:p>
            <a:pPr indent="-342900" lvl="0" marL="342900" rtl="0" algn="l">
              <a:spcBef>
                <a:spcPts val="0"/>
              </a:spcBef>
              <a:spcAft>
                <a:spcPts val="0"/>
              </a:spcAft>
              <a:buClr>
                <a:schemeClr val="dk1"/>
              </a:buClr>
              <a:buSzPts val="1800"/>
              <a:buFont typeface="Noto Sans Symbols"/>
              <a:buChar char="∙"/>
            </a:pPr>
            <a:r>
              <a:rPr lang="en-GB" sz="1800">
                <a:latin typeface="Times New Roman"/>
                <a:ea typeface="Times New Roman"/>
                <a:cs typeface="Times New Roman"/>
                <a:sym typeface="Times New Roman"/>
              </a:rPr>
              <a:t>How are the </a:t>
            </a:r>
            <a:r>
              <a:rPr b="1" lang="en-GB" sz="1800">
                <a:latin typeface="Times New Roman"/>
                <a:ea typeface="Times New Roman"/>
                <a:cs typeface="Times New Roman"/>
                <a:sym typeface="Times New Roman"/>
              </a:rPr>
              <a:t>uncertainties</a:t>
            </a:r>
            <a:r>
              <a:rPr lang="en-GB" sz="1800">
                <a:latin typeface="Times New Roman"/>
                <a:ea typeface="Times New Roman"/>
                <a:cs typeface="Times New Roman"/>
                <a:sym typeface="Times New Roman"/>
              </a:rPr>
              <a:t> taken into account? How will they be managed?</a:t>
            </a:r>
            <a:endParaRPr/>
          </a:p>
          <a:p>
            <a:pPr indent="-342900" lvl="0" marL="342900" rtl="0" algn="l">
              <a:spcBef>
                <a:spcPts val="0"/>
              </a:spcBef>
              <a:spcAft>
                <a:spcPts val="0"/>
              </a:spcAft>
              <a:buClr>
                <a:schemeClr val="dk1"/>
              </a:buClr>
              <a:buSzPts val="1800"/>
              <a:buFont typeface="Noto Sans Symbols"/>
              <a:buChar char="∙"/>
            </a:pPr>
            <a:r>
              <a:rPr lang="en-GB" sz="1800">
                <a:latin typeface="Times New Roman"/>
                <a:ea typeface="Times New Roman"/>
                <a:cs typeface="Times New Roman"/>
                <a:sym typeface="Times New Roman"/>
              </a:rPr>
              <a:t>What are the </a:t>
            </a:r>
            <a:r>
              <a:rPr b="1" lang="en-GB" sz="1800">
                <a:latin typeface="Times New Roman"/>
                <a:ea typeface="Times New Roman"/>
                <a:cs typeface="Times New Roman"/>
                <a:sym typeface="Times New Roman"/>
              </a:rPr>
              <a:t>investments</a:t>
            </a:r>
            <a:r>
              <a:rPr lang="en-GB" sz="1800">
                <a:latin typeface="Times New Roman"/>
                <a:ea typeface="Times New Roman"/>
                <a:cs typeface="Times New Roman"/>
                <a:sym typeface="Times New Roman"/>
              </a:rPr>
              <a:t> needed?</a:t>
            </a:r>
            <a:endParaRPr/>
          </a:p>
          <a:p>
            <a:pPr indent="-342900" lvl="0" marL="342900" rtl="0" algn="l">
              <a:spcBef>
                <a:spcPts val="0"/>
              </a:spcBef>
              <a:spcAft>
                <a:spcPts val="0"/>
              </a:spcAft>
              <a:buClr>
                <a:schemeClr val="dk1"/>
              </a:buClr>
              <a:buSzPts val="1800"/>
              <a:buFont typeface="Noto Sans Symbols"/>
              <a:buChar char="∙"/>
            </a:pPr>
            <a:r>
              <a:rPr lang="en-GB" sz="1800">
                <a:latin typeface="Times New Roman"/>
                <a:ea typeface="Times New Roman"/>
                <a:cs typeface="Times New Roman"/>
                <a:sym typeface="Times New Roman"/>
              </a:rPr>
              <a:t>How </a:t>
            </a:r>
            <a:r>
              <a:rPr b="1" lang="en-GB" sz="1800">
                <a:latin typeface="Times New Roman"/>
                <a:ea typeface="Times New Roman"/>
                <a:cs typeface="Times New Roman"/>
                <a:sym typeface="Times New Roman"/>
              </a:rPr>
              <a:t>resilient</a:t>
            </a:r>
            <a:r>
              <a:rPr lang="en-GB" sz="1800">
                <a:latin typeface="Times New Roman"/>
                <a:ea typeface="Times New Roman"/>
                <a:cs typeface="Times New Roman"/>
                <a:sym typeface="Times New Roman"/>
              </a:rPr>
              <a:t> is the energy system?</a:t>
            </a:r>
            <a:endParaRPr/>
          </a:p>
          <a:p>
            <a:pPr indent="-342900" lvl="0" marL="342900" rtl="0" algn="l">
              <a:spcBef>
                <a:spcPts val="0"/>
              </a:spcBef>
              <a:spcAft>
                <a:spcPts val="0"/>
              </a:spcAft>
              <a:buClr>
                <a:schemeClr val="dk1"/>
              </a:buClr>
              <a:buSzPts val="1800"/>
              <a:buFont typeface="Noto Sans Symbols"/>
              <a:buChar char="∙"/>
            </a:pPr>
            <a:r>
              <a:rPr lang="en-GB" sz="1800">
                <a:latin typeface="Times New Roman"/>
                <a:ea typeface="Times New Roman"/>
                <a:cs typeface="Times New Roman"/>
                <a:sym typeface="Times New Roman"/>
              </a:rPr>
              <a:t>What is the </a:t>
            </a:r>
            <a:r>
              <a:rPr b="1" lang="en-GB" sz="1800">
                <a:latin typeface="Times New Roman"/>
                <a:ea typeface="Times New Roman"/>
                <a:cs typeface="Times New Roman"/>
                <a:sym typeface="Times New Roman"/>
              </a:rPr>
              <a:t>impact of climate change </a:t>
            </a:r>
            <a:r>
              <a:rPr lang="en-GB" sz="1800">
                <a:latin typeface="Times New Roman"/>
                <a:ea typeface="Times New Roman"/>
                <a:cs typeface="Times New Roman"/>
                <a:sym typeface="Times New Roman"/>
              </a:rPr>
              <a:t>on your energy system?</a:t>
            </a:r>
            <a:endParaRPr/>
          </a:p>
          <a:p>
            <a:pPr indent="0" lvl="0" marL="0" rtl="0" algn="l">
              <a:spcBef>
                <a:spcPts val="0"/>
              </a:spcBef>
              <a:spcAft>
                <a:spcPts val="0"/>
              </a:spcAft>
              <a:buNone/>
            </a:pPr>
            <a:r>
              <a:rPr lang="en-GB" sz="1800">
                <a:latin typeface="Times New Roman"/>
                <a:ea typeface="Times New Roman"/>
                <a:cs typeface="Times New Roman"/>
                <a:sym typeface="Times New Roman"/>
              </a:rPr>
              <a:t>To explore uncertainties, you can run multiple scenarios and run sensitivity analysis.</a:t>
            </a:r>
            <a:endParaRPr/>
          </a:p>
        </p:txBody>
      </p:sp>
      <p:sp>
        <p:nvSpPr>
          <p:cNvPr id="164" name="Google Shape;16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rgbClr val="111111"/>
                </a:solidFill>
                <a:latin typeface="Arial"/>
                <a:ea typeface="Arial"/>
                <a:cs typeface="Arial"/>
                <a:sym typeface="Arial"/>
              </a:rPr>
              <a:t>To achieve your vision, energy system modelling is an important tool. These models facilitate long-term thinking, emphasizing the crucial link between present decisions and their far-reaching implications, potentially leading to infrastructure lock-ins that span decades. For instance, certain power plants and industrial structures have lifespans exceeding 30 years.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GB" sz="1200">
                <a:solidFill>
                  <a:srgbClr val="111111"/>
                </a:solidFill>
                <a:latin typeface="Arial"/>
                <a:ea typeface="Arial"/>
                <a:cs typeface="Arial"/>
                <a:sym typeface="Arial"/>
              </a:rPr>
              <a:t>Energy system modelling encompasses mathematical representations of various energy system components, spanning production, conversion, and consumption. These models construct coherent pathways by accounting for intersectoral and economic interactions, collectively referred to as scenarios.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GB" sz="1200">
                <a:solidFill>
                  <a:srgbClr val="111111"/>
                </a:solidFill>
                <a:latin typeface="Arial"/>
                <a:ea typeface="Arial"/>
                <a:cs typeface="Arial"/>
                <a:sym typeface="Arial"/>
              </a:rPr>
              <a:t>These scenarios serve a multifaceted purpose, enabling us to:</a:t>
            </a:r>
            <a:endParaRPr sz="1200">
              <a:latin typeface="Times New Roman"/>
              <a:ea typeface="Times New Roman"/>
              <a:cs typeface="Times New Roman"/>
              <a:sym typeface="Times New Roman"/>
            </a:endParaRPr>
          </a:p>
          <a:p>
            <a:pPr indent="-285750" lvl="1" marL="742950" rtl="0" algn="l">
              <a:spcBef>
                <a:spcPts val="0"/>
              </a:spcBef>
              <a:spcAft>
                <a:spcPts val="0"/>
              </a:spcAft>
              <a:buClr>
                <a:srgbClr val="111111"/>
              </a:buClr>
              <a:buSzPts val="1200"/>
              <a:buFont typeface="Arial"/>
              <a:buChar char="•"/>
            </a:pPr>
            <a:r>
              <a:rPr b="1" lang="en-GB" sz="1200">
                <a:solidFill>
                  <a:srgbClr val="111111"/>
                </a:solidFill>
                <a:latin typeface="Arial"/>
                <a:ea typeface="Arial"/>
                <a:cs typeface="Arial"/>
                <a:sym typeface="Arial"/>
              </a:rPr>
              <a:t>explore</a:t>
            </a:r>
            <a:r>
              <a:rPr lang="en-GB" sz="1200">
                <a:solidFill>
                  <a:srgbClr val="111111"/>
                </a:solidFill>
                <a:latin typeface="Arial"/>
                <a:ea typeface="Arial"/>
                <a:cs typeface="Arial"/>
                <a:sym typeface="Arial"/>
              </a:rPr>
              <a:t> the future by varying different hypotheses regarding technologies, economic growth or behaviours,</a:t>
            </a:r>
            <a:endParaRPr sz="1200">
              <a:latin typeface="Times New Roman"/>
              <a:ea typeface="Times New Roman"/>
              <a:cs typeface="Times New Roman"/>
              <a:sym typeface="Times New Roman"/>
            </a:endParaRPr>
          </a:p>
          <a:p>
            <a:pPr indent="-285750" lvl="1" marL="742950" rtl="0" algn="l">
              <a:spcBef>
                <a:spcPts val="0"/>
              </a:spcBef>
              <a:spcAft>
                <a:spcPts val="0"/>
              </a:spcAft>
              <a:buClr>
                <a:srgbClr val="111111"/>
              </a:buClr>
              <a:buSzPts val="1200"/>
              <a:buFont typeface="Arial"/>
              <a:buChar char="•"/>
            </a:pPr>
            <a:r>
              <a:rPr lang="en-GB" sz="1200">
                <a:solidFill>
                  <a:srgbClr val="111111"/>
                </a:solidFill>
                <a:latin typeface="Arial"/>
                <a:ea typeface="Arial"/>
                <a:cs typeface="Arial"/>
                <a:sym typeface="Arial"/>
              </a:rPr>
              <a:t>assess the </a:t>
            </a:r>
            <a:r>
              <a:rPr b="1" lang="en-GB" sz="1200">
                <a:solidFill>
                  <a:srgbClr val="111111"/>
                </a:solidFill>
                <a:latin typeface="Arial"/>
                <a:ea typeface="Arial"/>
                <a:cs typeface="Arial"/>
                <a:sym typeface="Arial"/>
              </a:rPr>
              <a:t>feasibility</a:t>
            </a:r>
            <a:r>
              <a:rPr lang="en-GB" sz="1200">
                <a:solidFill>
                  <a:srgbClr val="111111"/>
                </a:solidFill>
                <a:latin typeface="Arial"/>
                <a:ea typeface="Arial"/>
                <a:cs typeface="Arial"/>
                <a:sym typeface="Arial"/>
              </a:rPr>
              <a:t> of different energy and technological options in terms of costs or emissions,</a:t>
            </a:r>
            <a:endParaRPr sz="1200">
              <a:latin typeface="Times New Roman"/>
              <a:ea typeface="Times New Roman"/>
              <a:cs typeface="Times New Roman"/>
              <a:sym typeface="Times New Roman"/>
            </a:endParaRPr>
          </a:p>
          <a:p>
            <a:pPr indent="-285750" lvl="1" marL="742950" rtl="0" algn="l">
              <a:spcBef>
                <a:spcPts val="0"/>
              </a:spcBef>
              <a:spcAft>
                <a:spcPts val="0"/>
              </a:spcAft>
              <a:buClr>
                <a:srgbClr val="111111"/>
              </a:buClr>
              <a:buSzPts val="1200"/>
              <a:buFont typeface="Arial"/>
              <a:buChar char="•"/>
            </a:pPr>
            <a:r>
              <a:rPr lang="en-GB" sz="1200">
                <a:solidFill>
                  <a:srgbClr val="111111"/>
                </a:solidFill>
                <a:latin typeface="Arial"/>
                <a:ea typeface="Arial"/>
                <a:cs typeface="Arial"/>
                <a:sym typeface="Arial"/>
              </a:rPr>
              <a:t>investigate </a:t>
            </a:r>
            <a:r>
              <a:rPr b="1" lang="en-GB" sz="1200">
                <a:solidFill>
                  <a:srgbClr val="111111"/>
                </a:solidFill>
                <a:latin typeface="Arial"/>
                <a:ea typeface="Arial"/>
                <a:cs typeface="Arial"/>
                <a:sym typeface="Arial"/>
              </a:rPr>
              <a:t>trade-offs</a:t>
            </a:r>
            <a:r>
              <a:rPr lang="en-GB" sz="1200">
                <a:solidFill>
                  <a:srgbClr val="111111"/>
                </a:solidFill>
                <a:latin typeface="Arial"/>
                <a:ea typeface="Arial"/>
                <a:cs typeface="Arial"/>
                <a:sym typeface="Arial"/>
              </a:rPr>
              <a:t> and </a:t>
            </a:r>
            <a:r>
              <a:rPr b="1" lang="en-GB" sz="1200">
                <a:solidFill>
                  <a:srgbClr val="111111"/>
                </a:solidFill>
                <a:latin typeface="Arial"/>
                <a:ea typeface="Arial"/>
                <a:cs typeface="Arial"/>
                <a:sym typeface="Arial"/>
              </a:rPr>
              <a:t>synergies</a:t>
            </a:r>
            <a:r>
              <a:rPr lang="en-GB" sz="1200">
                <a:solidFill>
                  <a:srgbClr val="111111"/>
                </a:solidFill>
                <a:latin typeface="Arial"/>
                <a:ea typeface="Arial"/>
                <a:cs typeface="Arial"/>
                <a:sym typeface="Arial"/>
              </a:rPr>
              <a:t> between different targets,</a:t>
            </a:r>
            <a:endParaRPr sz="1200">
              <a:latin typeface="Times New Roman"/>
              <a:ea typeface="Times New Roman"/>
              <a:cs typeface="Times New Roman"/>
              <a:sym typeface="Times New Roman"/>
            </a:endParaRPr>
          </a:p>
          <a:p>
            <a:pPr indent="-285750" lvl="1" marL="742950" rtl="0" algn="l">
              <a:spcBef>
                <a:spcPts val="0"/>
              </a:spcBef>
              <a:spcAft>
                <a:spcPts val="0"/>
              </a:spcAft>
              <a:buClr>
                <a:srgbClr val="111111"/>
              </a:buClr>
              <a:buSzPts val="1200"/>
              <a:buFont typeface="Arial"/>
              <a:buChar char="•"/>
            </a:pPr>
            <a:r>
              <a:rPr b="1" lang="en-GB" sz="1200">
                <a:solidFill>
                  <a:srgbClr val="111111"/>
                </a:solidFill>
                <a:latin typeface="Arial"/>
                <a:ea typeface="Arial"/>
                <a:cs typeface="Arial"/>
                <a:sym typeface="Arial"/>
              </a:rPr>
              <a:t>support</a:t>
            </a:r>
            <a:r>
              <a:rPr lang="en-GB" sz="1200">
                <a:solidFill>
                  <a:srgbClr val="111111"/>
                </a:solidFill>
                <a:latin typeface="Arial"/>
                <a:ea typeface="Arial"/>
                <a:cs typeface="Arial"/>
                <a:sym typeface="Arial"/>
              </a:rPr>
              <a:t> </a:t>
            </a:r>
            <a:r>
              <a:rPr b="1" lang="en-GB" sz="1200">
                <a:solidFill>
                  <a:srgbClr val="111111"/>
                </a:solidFill>
                <a:latin typeface="Arial"/>
                <a:ea typeface="Arial"/>
                <a:cs typeface="Arial"/>
                <a:sym typeface="Arial"/>
              </a:rPr>
              <a:t>policymaking</a:t>
            </a:r>
            <a:r>
              <a:rPr lang="en-GB" sz="1200">
                <a:solidFill>
                  <a:srgbClr val="111111"/>
                </a:solidFill>
                <a:latin typeface="Arial"/>
                <a:ea typeface="Arial"/>
                <a:cs typeface="Arial"/>
                <a:sym typeface="Arial"/>
              </a:rPr>
              <a:t> by assessing the impacts of energy policies on the energy system.</a:t>
            </a:r>
            <a:endParaRPr sz="1200">
              <a:latin typeface="Times New Roman"/>
              <a:ea typeface="Times New Roman"/>
              <a:cs typeface="Times New Roman"/>
              <a:sym typeface="Times New Roman"/>
            </a:endParaRPr>
          </a:p>
          <a:p>
            <a:pPr indent="0" lvl="0" marL="0" rtl="0" algn="l">
              <a:spcBef>
                <a:spcPts val="0"/>
              </a:spcBef>
              <a:spcAft>
                <a:spcPts val="0"/>
              </a:spcAft>
              <a:buNone/>
            </a:pPr>
            <a:r>
              <a:rPr lang="en-GB" sz="1200">
                <a:solidFill>
                  <a:srgbClr val="111111"/>
                </a:solidFill>
                <a:latin typeface="Arial"/>
                <a:ea typeface="Arial"/>
                <a:cs typeface="Arial"/>
                <a:sym typeface="Arial"/>
              </a:rPr>
              <a:t>It's important to note that scenarios do not constitute predictions, but rather invaluable tools for informed decision-making and strategic planning.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75" name="Google Shape;17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Times New Roman"/>
                <a:ea typeface="Times New Roman"/>
                <a:cs typeface="Times New Roman"/>
                <a:sym typeface="Times New Roman"/>
              </a:rPr>
              <a:t>Diverse modelling approaches are available, they include bottom-up or top-down representation and use simulation or optimisation approaches to determine the pathway.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latin typeface="Times New Roman"/>
                <a:ea typeface="Times New Roman"/>
                <a:cs typeface="Times New Roman"/>
                <a:sym typeface="Times New Roman"/>
              </a:rPr>
              <a:t>Your choice of model depends on the nature of your question, and sometimes, complementary studies become indispensable. Consider the following dimensions when selecting a model:</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Scope</a:t>
            </a:r>
            <a:r>
              <a:rPr lang="en-GB" sz="1800">
                <a:latin typeface="Times New Roman"/>
                <a:ea typeface="Times New Roman"/>
                <a:cs typeface="Times New Roman"/>
                <a:sym typeface="Times New Roman"/>
              </a:rPr>
              <a:t>: Decide between sectoral or whole energy system models.</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Scale</a:t>
            </a:r>
            <a:r>
              <a:rPr lang="en-GB" sz="1800">
                <a:latin typeface="Times New Roman"/>
                <a:ea typeface="Times New Roman"/>
                <a:cs typeface="Times New Roman"/>
                <a:sym typeface="Times New Roman"/>
              </a:rPr>
              <a:t>: Choose from local, regional or national geographical scales.</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Timeframe</a:t>
            </a:r>
            <a:r>
              <a:rPr lang="en-GB" sz="1800">
                <a:latin typeface="Times New Roman"/>
                <a:ea typeface="Times New Roman"/>
                <a:cs typeface="Times New Roman"/>
                <a:sym typeface="Times New Roman"/>
              </a:rPr>
              <a:t>: Determine whether a mid-term or long-term temporal scope is appropriate.</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Economic Framework</a:t>
            </a:r>
            <a:r>
              <a:rPr lang="en-GB" sz="1800">
                <a:latin typeface="Times New Roman"/>
                <a:ea typeface="Times New Roman"/>
                <a:cs typeface="Times New Roman"/>
                <a:sym typeface="Times New Roman"/>
              </a:rPr>
              <a:t>: Weigh the merits of general equilibrium models (e.g., CGE) with intricate economic representations against partial equilibrium models for assessing sector-specific environmental interactions.</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latin typeface="Times New Roman"/>
                <a:ea typeface="Times New Roman"/>
                <a:cs typeface="Times New Roman"/>
                <a:sym typeface="Times New Roman"/>
              </a:rPr>
              <a:t>To harness the full potential of energy modelling, it’s important to develop expertise among academia and promote ownership among stakeholders with capacity-building events.</a:t>
            </a:r>
            <a:endParaRPr sz="1800">
              <a:latin typeface="Calibri"/>
              <a:ea typeface="Calibri"/>
              <a:cs typeface="Calibri"/>
              <a:sym typeface="Calibri"/>
            </a:endParaRPr>
          </a:p>
        </p:txBody>
      </p:sp>
      <p:sp>
        <p:nvSpPr>
          <p:cNvPr id="182" name="Google Shape;1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Once you've chosen your energy modelling approach, the next critical step is to assess your country's current energy situation. This assessment is important for charting a path that aligns with your nation's energy vision.</a:t>
            </a:r>
            <a:endParaRPr/>
          </a:p>
          <a:p>
            <a:pPr indent="0" lvl="0" marL="0" rtl="0" algn="l">
              <a:spcBef>
                <a:spcPts val="0"/>
              </a:spcBef>
              <a:spcAft>
                <a:spcPts val="0"/>
              </a:spcAft>
              <a:buNone/>
            </a:pPr>
            <a:r>
              <a:rPr lang="en-GB" sz="1800">
                <a:latin typeface="Times New Roman"/>
                <a:ea typeface="Times New Roman"/>
                <a:cs typeface="Times New Roman"/>
                <a:sym typeface="Times New Roman"/>
              </a:rPr>
              <a:t>To gain a comprehensive understanding of your country's energy landscape, consider these key aspects:</a:t>
            </a:r>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Current Energy Mix: </a:t>
            </a:r>
            <a:r>
              <a:rPr b="0" lang="en-GB" sz="1800">
                <a:latin typeface="Times New Roman"/>
                <a:ea typeface="Times New Roman"/>
                <a:cs typeface="Times New Roman"/>
                <a:sym typeface="Times New Roman"/>
              </a:rPr>
              <a:t>Analyse the existing energy mix, both in terms of the overall energy balance and its distribution across sectors like electricity, transportation, industry, and residential.</a:t>
            </a:r>
            <a:endParaRPr sz="1800">
              <a:latin typeface="Times New Roman"/>
              <a:ea typeface="Times New Roman"/>
              <a:cs typeface="Times New Roman"/>
              <a:sym typeface="Times New Roman"/>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Resource Assessment</a:t>
            </a:r>
            <a:r>
              <a:rPr b="0" lang="en-GB" sz="1800">
                <a:latin typeface="Times New Roman"/>
                <a:ea typeface="Times New Roman"/>
                <a:cs typeface="Times New Roman"/>
                <a:sym typeface="Times New Roman"/>
              </a:rPr>
              <a:t>: Evaluate the technical and economic potential of available energy resources, including renewables and fossil fuels. Assess trade relationships and interconnections with neighbouring regions.</a:t>
            </a:r>
            <a:endParaRPr sz="1800">
              <a:latin typeface="Times New Roman"/>
              <a:ea typeface="Times New Roman"/>
              <a:cs typeface="Times New Roman"/>
              <a:sym typeface="Times New Roman"/>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Other Influential Factors: </a:t>
            </a:r>
            <a:r>
              <a:rPr b="0" lang="en-GB" sz="1800">
                <a:latin typeface="Times New Roman"/>
                <a:ea typeface="Times New Roman"/>
                <a:cs typeface="Times New Roman"/>
                <a:sym typeface="Times New Roman"/>
              </a:rPr>
              <a:t>Examine demographic trends, GDP growth, appliance ownership, transportation mileage, and other factors influencing energy demand and consumption.</a:t>
            </a:r>
            <a:endParaRPr sz="1800">
              <a:latin typeface="Times New Roman"/>
              <a:ea typeface="Times New Roman"/>
              <a:cs typeface="Times New Roman"/>
              <a:sym typeface="Times New Roman"/>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Greenhouse Gas Emissions</a:t>
            </a:r>
            <a:r>
              <a:rPr b="0" lang="en-GB" sz="1800">
                <a:latin typeface="Times New Roman"/>
                <a:ea typeface="Times New Roman"/>
                <a:cs typeface="Times New Roman"/>
                <a:sym typeface="Times New Roman"/>
              </a:rPr>
              <a:t>: Quantify current greenhouse gas emissions to understand the environmental impact of current energy practices.</a:t>
            </a:r>
            <a:endParaRPr sz="1800">
              <a:latin typeface="Times New Roman"/>
              <a:ea typeface="Times New Roman"/>
              <a:cs typeface="Times New Roman"/>
              <a:sym typeface="Times New Roman"/>
            </a:endParaRPr>
          </a:p>
          <a:p>
            <a:pPr indent="0" lvl="0" marL="0" rtl="0" algn="l">
              <a:spcBef>
                <a:spcPts val="0"/>
              </a:spcBef>
              <a:spcAft>
                <a:spcPts val="0"/>
              </a:spcAft>
              <a:buNone/>
            </a:pPr>
            <a:r>
              <a:rPr lang="en-GB" sz="1800">
                <a:latin typeface="Times New Roman"/>
                <a:ea typeface="Times New Roman"/>
                <a:cs typeface="Times New Roman"/>
                <a:sym typeface="Times New Roman"/>
              </a:rPr>
              <a:t>You can collect the relevant data:</a:t>
            </a:r>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Data needs</a:t>
            </a:r>
            <a:r>
              <a:rPr lang="en-GB" sz="1800">
                <a:latin typeface="Times New Roman"/>
                <a:ea typeface="Times New Roman"/>
                <a:cs typeface="Times New Roman"/>
                <a:sym typeface="Times New Roman"/>
              </a:rPr>
              <a:t>: Different modelling approaches require varying data granularity.</a:t>
            </a:r>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Data quality</a:t>
            </a:r>
            <a:r>
              <a:rPr lang="en-GB" sz="1800">
                <a:latin typeface="Times New Roman"/>
                <a:ea typeface="Times New Roman"/>
                <a:cs typeface="Times New Roman"/>
                <a:sym typeface="Times New Roman"/>
              </a:rPr>
              <a:t>: Data quality may vary between sectors, offering an opportunity to enhance data collection processes.</a:t>
            </a:r>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Historical data</a:t>
            </a:r>
            <a:r>
              <a:rPr lang="en-GB" sz="1800">
                <a:latin typeface="Times New Roman"/>
                <a:ea typeface="Times New Roman"/>
                <a:cs typeface="Times New Roman"/>
                <a:sym typeface="Times New Roman"/>
              </a:rPr>
              <a:t>: they are helpful for identifying past trends and shifts in energy consumption, aiding in future scenario development.</a:t>
            </a:r>
            <a:endParaRPr/>
          </a:p>
        </p:txBody>
      </p:sp>
      <p:sp>
        <p:nvSpPr>
          <p:cNvPr id="191" name="Google Shape;19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To develop meaningful energy scenarios, engaging stakeholders in a participatory process is pivotal. This collaborative approach ensures a comprehensive understanding of evolving drivers and helps construct a narrative aligning with your vision. Engaging at an early stage is crucial to building acceptance of the scenarios, strategy and ultimately the decisions that are based on them. Key considerations include:</a:t>
            </a:r>
            <a:endParaRPr/>
          </a:p>
          <a:p>
            <a:pPr indent="-342900" lvl="0" marL="342900" rtl="0" algn="l">
              <a:spcBef>
                <a:spcPts val="0"/>
              </a:spcBef>
              <a:spcAft>
                <a:spcPts val="0"/>
              </a:spcAft>
              <a:buClr>
                <a:schemeClr val="dk1"/>
              </a:buClr>
              <a:buSzPts val="1800"/>
              <a:buFont typeface="Noto Sans Symbols"/>
              <a:buChar char="∙"/>
            </a:pPr>
            <a:r>
              <a:rPr b="1" lang="en-GB" sz="1800">
                <a:latin typeface="Times New Roman"/>
                <a:ea typeface="Times New Roman"/>
                <a:cs typeface="Times New Roman"/>
                <a:sym typeface="Times New Roman"/>
              </a:rPr>
              <a:t>Scenario narrative</a:t>
            </a:r>
            <a:r>
              <a:rPr lang="en-GB" sz="1800">
                <a:latin typeface="Times New Roman"/>
                <a:ea typeface="Times New Roman"/>
                <a:cs typeface="Times New Roman"/>
                <a:sym typeface="Times New Roman"/>
              </a:rPr>
              <a:t>: Discuss the overarching framework for your scenario and core assumptions that support your vision. </a:t>
            </a:r>
            <a:endParaRPr/>
          </a:p>
          <a:p>
            <a:pPr indent="-342900" lvl="0" marL="342900" rtl="0" algn="l">
              <a:spcBef>
                <a:spcPts val="0"/>
              </a:spcBef>
              <a:spcAft>
                <a:spcPts val="0"/>
              </a:spcAft>
              <a:buClr>
                <a:schemeClr val="dk1"/>
              </a:buClr>
              <a:buSzPts val="1800"/>
              <a:buFont typeface="Noto Sans Symbols"/>
              <a:buChar char="∙"/>
            </a:pPr>
            <a:r>
              <a:rPr b="1" lang="en-GB" sz="1800">
                <a:latin typeface="Times New Roman"/>
                <a:ea typeface="Times New Roman"/>
                <a:cs typeface="Times New Roman"/>
                <a:sym typeface="Times New Roman"/>
              </a:rPr>
              <a:t>Planning horizon</a:t>
            </a:r>
            <a:r>
              <a:rPr lang="en-GB" sz="1800">
                <a:latin typeface="Times New Roman"/>
                <a:ea typeface="Times New Roman"/>
                <a:cs typeface="Times New Roman"/>
                <a:sym typeface="Times New Roman"/>
              </a:rPr>
              <a:t>: Determine your energy planning timeframe, typically up to 2050 or 2070.</a:t>
            </a:r>
            <a:endParaRPr/>
          </a:p>
          <a:p>
            <a:pPr indent="-342900" lvl="0" marL="342900" rtl="0" algn="l">
              <a:spcBef>
                <a:spcPts val="0"/>
              </a:spcBef>
              <a:spcAft>
                <a:spcPts val="0"/>
              </a:spcAft>
              <a:buClr>
                <a:schemeClr val="dk1"/>
              </a:buClr>
              <a:buSzPts val="1800"/>
              <a:buFont typeface="Noto Sans Symbols"/>
              <a:buChar char="∙"/>
            </a:pPr>
            <a:r>
              <a:rPr b="1" lang="en-GB" sz="1800">
                <a:latin typeface="Times New Roman"/>
                <a:ea typeface="Times New Roman"/>
                <a:cs typeface="Times New Roman"/>
                <a:sym typeface="Times New Roman"/>
              </a:rPr>
              <a:t>Driver pathways</a:t>
            </a:r>
            <a:r>
              <a:rPr lang="en-GB" sz="1800">
                <a:latin typeface="Times New Roman"/>
                <a:ea typeface="Times New Roman"/>
                <a:cs typeface="Times New Roman"/>
                <a:sym typeface="Times New Roman"/>
              </a:rPr>
              <a:t>: Investigate key driver pathways, including social (population, floor area), economic (GDP, industrial output), and technological (renewable deployment, cost reductions).</a:t>
            </a:r>
            <a:endParaRPr/>
          </a:p>
          <a:p>
            <a:pPr indent="-342900" lvl="0" marL="342900" rtl="0" algn="l">
              <a:spcBef>
                <a:spcPts val="0"/>
              </a:spcBef>
              <a:spcAft>
                <a:spcPts val="0"/>
              </a:spcAft>
              <a:buClr>
                <a:schemeClr val="dk1"/>
              </a:buClr>
              <a:buSzPts val="1800"/>
              <a:buFont typeface="Noto Sans Symbols"/>
              <a:buChar char="∙"/>
            </a:pPr>
            <a:r>
              <a:rPr b="1" lang="en-GB" sz="1800">
                <a:latin typeface="Times New Roman"/>
                <a:ea typeface="Times New Roman"/>
                <a:cs typeface="Times New Roman"/>
                <a:sym typeface="Times New Roman"/>
              </a:rPr>
              <a:t>Identifying barriers and drivers</a:t>
            </a:r>
            <a:r>
              <a:rPr lang="en-GB" sz="1800">
                <a:latin typeface="Times New Roman"/>
                <a:ea typeface="Times New Roman"/>
                <a:cs typeface="Times New Roman"/>
                <a:sym typeface="Times New Roman"/>
              </a:rPr>
              <a:t>: Recognize the barriers and catalysts for change, encompassing political, economic, social, and technical aspects.</a:t>
            </a:r>
            <a:endParaRPr/>
          </a:p>
          <a:p>
            <a:pPr indent="-342900" lvl="0" marL="342900" rtl="0" algn="l">
              <a:spcBef>
                <a:spcPts val="0"/>
              </a:spcBef>
              <a:spcAft>
                <a:spcPts val="0"/>
              </a:spcAft>
              <a:buClr>
                <a:schemeClr val="dk1"/>
              </a:buClr>
              <a:buSzPts val="1800"/>
              <a:buFont typeface="Noto Sans Symbols"/>
              <a:buChar char="∙"/>
            </a:pPr>
            <a:r>
              <a:rPr b="1" lang="en-GB" sz="1800">
                <a:latin typeface="Times New Roman"/>
                <a:ea typeface="Times New Roman"/>
                <a:cs typeface="Times New Roman"/>
                <a:sym typeface="Times New Roman"/>
              </a:rPr>
              <a:t>Addressing uncertainties</a:t>
            </a:r>
            <a:r>
              <a:rPr lang="en-GB" sz="1800">
                <a:latin typeface="Times New Roman"/>
                <a:ea typeface="Times New Roman"/>
                <a:cs typeface="Times New Roman"/>
                <a:sym typeface="Times New Roman"/>
              </a:rPr>
              <a:t>: Highlight and address key uncertainties in your assumptions to enhance scenario robustness.</a:t>
            </a:r>
            <a:endParaRPr/>
          </a:p>
        </p:txBody>
      </p:sp>
      <p:sp>
        <p:nvSpPr>
          <p:cNvPr id="203" name="Google Shape;20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Times New Roman"/>
                <a:ea typeface="Times New Roman"/>
                <a:cs typeface="Times New Roman"/>
                <a:sym typeface="Times New Roman"/>
              </a:rPr>
              <a:t>As stressed previously, stakeholder engagement is of paramount importance. Stakeholders play an invaluable role by offering input and feedback at various stages. It's imperative to strategically plan the timeline for their involvement by considering:</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Who to engage</a:t>
            </a:r>
            <a:r>
              <a:rPr lang="en-GB" sz="1800">
                <a:latin typeface="Times New Roman"/>
                <a:ea typeface="Times New Roman"/>
                <a:cs typeface="Times New Roman"/>
                <a:sym typeface="Times New Roman"/>
              </a:rPr>
              <a:t>: Identifying the key stakeholders relevant to the modelling exercise.</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Interaction strategies</a:t>
            </a:r>
            <a:r>
              <a:rPr lang="en-GB" sz="1800">
                <a:latin typeface="Times New Roman"/>
                <a:ea typeface="Times New Roman"/>
                <a:cs typeface="Times New Roman"/>
                <a:sym typeface="Times New Roman"/>
              </a:rPr>
              <a:t>: Determining how best to interact with stakeholders to gather insights and feedback effectively.</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Timing of involvement</a:t>
            </a:r>
            <a:r>
              <a:rPr lang="en-GB" sz="1800">
                <a:latin typeface="Times New Roman"/>
                <a:ea typeface="Times New Roman"/>
                <a:cs typeface="Times New Roman"/>
                <a:sym typeface="Times New Roman"/>
              </a:rPr>
              <a:t>: Deciding when to engage stakeholders, ensuring their input aligns with the modelling's progression.</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latin typeface="Times New Roman"/>
                <a:ea typeface="Times New Roman"/>
                <a:cs typeface="Times New Roman"/>
                <a:sym typeface="Times New Roman"/>
              </a:rPr>
              <a:t>Embrace a participatory approach that includes sessions for collective reflection on the scenarios. This allows for iterative cycles involving modelling, result analysis, and assumptions adjustment, enabling a more comprehensive and refined outcome. Additionally, these sessions offer the opportunity to scrutinize risk assessments associated with different scenarios.</a:t>
            </a:r>
            <a:endParaRPr sz="1800">
              <a:latin typeface="Calibri"/>
              <a:ea typeface="Calibri"/>
              <a:cs typeface="Calibri"/>
              <a:sym typeface="Calibri"/>
            </a:endParaRPr>
          </a:p>
        </p:txBody>
      </p:sp>
      <p:sp>
        <p:nvSpPr>
          <p:cNvPr id="211" name="Google Shape;21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Times New Roman"/>
                <a:ea typeface="Times New Roman"/>
                <a:cs typeface="Times New Roman"/>
                <a:sym typeface="Times New Roman"/>
              </a:rPr>
              <a:t>Fostering consensus and trust among stakeholders is paramount in the modelling process, and transparency rules serve as a valuable facilitator. Utilizing open modelling platforms and open data significantly enhances transparency, ensuring that the modelling exercise is accessible and comprehensible, ultimately enabling a more effective and collaborative decision-making process..</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latin typeface="Times New Roman"/>
                <a:ea typeface="Times New Roman"/>
                <a:cs typeface="Times New Roman"/>
                <a:sym typeface="Times New Roman"/>
              </a:rPr>
              <a:t>The U4RIA principles provide a comprehensive framework for energy system modelling, with each letter representing a key guideline:</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Ubuntu</a:t>
            </a:r>
            <a:r>
              <a:rPr lang="en-GB" sz="1800">
                <a:latin typeface="Times New Roman"/>
                <a:ea typeface="Times New Roman"/>
                <a:cs typeface="Times New Roman"/>
                <a:sym typeface="Times New Roman"/>
              </a:rPr>
              <a:t>: Encourage community engagement in the modelling process.</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Retrievability</a:t>
            </a:r>
            <a:r>
              <a:rPr lang="en-GB" sz="1800">
                <a:latin typeface="Times New Roman"/>
                <a:ea typeface="Times New Roman"/>
                <a:cs typeface="Times New Roman"/>
                <a:sym typeface="Times New Roman"/>
              </a:rPr>
              <a:t>: Make data easily findable and accessible.</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Reusability</a:t>
            </a:r>
            <a:r>
              <a:rPr lang="en-GB" sz="1800">
                <a:latin typeface="Times New Roman"/>
                <a:ea typeface="Times New Roman"/>
                <a:cs typeface="Times New Roman"/>
                <a:sym typeface="Times New Roman"/>
              </a:rPr>
              <a:t>: Design models to be reusable and user-friendly.</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Repeatability</a:t>
            </a:r>
            <a:r>
              <a:rPr lang="en-GB" sz="1800">
                <a:latin typeface="Times New Roman"/>
                <a:ea typeface="Times New Roman"/>
                <a:cs typeface="Times New Roman"/>
                <a:sym typeface="Times New Roman"/>
              </a:rPr>
              <a:t>: Enable others to replicate the model with clear instructions, digital metadata, and well-documented workflows.</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Reconstructability</a:t>
            </a:r>
            <a:r>
              <a:rPr lang="en-GB" sz="1800">
                <a:latin typeface="Times New Roman"/>
                <a:ea typeface="Times New Roman"/>
                <a:cs typeface="Times New Roman"/>
                <a:sym typeface="Times New Roman"/>
              </a:rPr>
              <a:t>: Ensure the model can be reconstructed, supported by digital metadata and organized workflows.</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Interoperability</a:t>
            </a:r>
            <a:r>
              <a:rPr lang="en-GB" sz="1800">
                <a:latin typeface="Times New Roman"/>
                <a:ea typeface="Times New Roman"/>
                <a:cs typeface="Times New Roman"/>
                <a:sym typeface="Times New Roman"/>
              </a:rPr>
              <a:t>: Allow scenario outputs to be tested by other models and integrated into broader modelling efforts for policy support.</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Auditability</a:t>
            </a:r>
            <a:r>
              <a:rPr lang="en-GB" sz="1800">
                <a:latin typeface="Times New Roman"/>
                <a:ea typeface="Times New Roman"/>
                <a:cs typeface="Times New Roman"/>
                <a:sym typeface="Times New Roman"/>
              </a:rPr>
              <a:t>: Establish accountability to funders and society.</a:t>
            </a:r>
            <a:endParaRPr sz="1800">
              <a:latin typeface="Calibri"/>
              <a:ea typeface="Calibri"/>
              <a:cs typeface="Calibri"/>
              <a:sym typeface="Calibri"/>
            </a:endParaRPr>
          </a:p>
        </p:txBody>
      </p:sp>
      <p:sp>
        <p:nvSpPr>
          <p:cNvPr id="231" name="Google Shape;23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After engaging with stakeholders to discuss your modelling results and analysis, the next crucial step is effective communication of key insights to a broader audience, including policymakers. It's important to note that some stakeholders may have been part of earlier project phases.</a:t>
            </a:r>
            <a:endParaRPr/>
          </a:p>
          <a:p>
            <a:pPr indent="0" lvl="0" marL="0" rtl="0" algn="l">
              <a:spcBef>
                <a:spcPts val="0"/>
              </a:spcBef>
              <a:spcAft>
                <a:spcPts val="0"/>
              </a:spcAft>
              <a:buNone/>
            </a:pPr>
            <a:r>
              <a:rPr lang="en-GB" sz="1800">
                <a:latin typeface="Times New Roman"/>
                <a:ea typeface="Times New Roman"/>
                <a:cs typeface="Times New Roman"/>
                <a:sym typeface="Times New Roman"/>
              </a:rPr>
              <a:t>To ensure your communication resonates effectively, consider adapting your presentation and selecting specific results and insights based on your objectives. Understanding the interests and values of these stakeholders is essential in crafting a meaningful message.</a:t>
            </a:r>
            <a:endParaRPr/>
          </a:p>
          <a:p>
            <a:pPr indent="0" lvl="0" marL="0" rtl="0" algn="l">
              <a:spcBef>
                <a:spcPts val="0"/>
              </a:spcBef>
              <a:spcAft>
                <a:spcPts val="0"/>
              </a:spcAft>
              <a:buNone/>
            </a:pPr>
            <a:r>
              <a:rPr lang="en-GB" sz="1800">
                <a:latin typeface="Times New Roman"/>
                <a:ea typeface="Times New Roman"/>
                <a:cs typeface="Times New Roman"/>
                <a:sym typeface="Times New Roman"/>
              </a:rPr>
              <a:t>Key considerations include:</a:t>
            </a:r>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Identifying key stakeholders</a:t>
            </a:r>
            <a:r>
              <a:rPr lang="en-GB" sz="1800">
                <a:latin typeface="Times New Roman"/>
                <a:ea typeface="Times New Roman"/>
                <a:cs typeface="Times New Roman"/>
                <a:sym typeface="Times New Roman"/>
              </a:rPr>
              <a:t>: Determine the primary stakeholders you need to communicate with, which may include financing institutions, private sector entities, ministries, non-governmental organizations, utilities, and citizens.</a:t>
            </a:r>
            <a:endParaRPr/>
          </a:p>
          <a:p>
            <a:pPr indent="-342900" lvl="0" marL="342900" rtl="0" algn="l">
              <a:spcBef>
                <a:spcPts val="0"/>
              </a:spcBef>
              <a:spcAft>
                <a:spcPts val="0"/>
              </a:spcAft>
              <a:buClr>
                <a:schemeClr val="dk1"/>
              </a:buClr>
              <a:buSzPts val="1000"/>
              <a:buFont typeface="Noto Sans Symbols"/>
              <a:buChar char="∙"/>
            </a:pPr>
            <a:r>
              <a:rPr b="1" lang="en-GB" sz="1800">
                <a:latin typeface="Times New Roman"/>
                <a:ea typeface="Times New Roman"/>
                <a:cs typeface="Times New Roman"/>
                <a:sym typeface="Times New Roman"/>
              </a:rPr>
              <a:t>Objectives for each group</a:t>
            </a:r>
            <a:r>
              <a:rPr lang="en-GB" sz="1800">
                <a:latin typeface="Times New Roman"/>
                <a:ea typeface="Times New Roman"/>
                <a:cs typeface="Times New Roman"/>
                <a:sym typeface="Times New Roman"/>
              </a:rPr>
              <a:t>: Tailor your communication objectives for each stakeholder group. This may involve identifying financing options, exploring policies to support the chosen pathway, and generating buy-in for the process.</a:t>
            </a:r>
            <a:endParaRPr/>
          </a:p>
          <a:p>
            <a:pPr indent="0" lvl="0" marL="0" rtl="0" algn="l">
              <a:spcBef>
                <a:spcPts val="0"/>
              </a:spcBef>
              <a:spcAft>
                <a:spcPts val="0"/>
              </a:spcAft>
              <a:buNone/>
            </a:pPr>
            <a:r>
              <a:rPr lang="en-GB" sz="1800">
                <a:latin typeface="Times New Roman"/>
                <a:ea typeface="Times New Roman"/>
                <a:cs typeface="Times New Roman"/>
                <a:sym typeface="Times New Roman"/>
              </a:rPr>
              <a:t>By customizing your communication strategy to the interests and goals of each stakeholder group, you can maximize the impact of your insights, fostering understanding, collaboration, and support for the energy system modelling outcomes.</a:t>
            </a:r>
            <a:endParaRPr/>
          </a:p>
        </p:txBody>
      </p:sp>
      <p:sp>
        <p:nvSpPr>
          <p:cNvPr id="243" name="Google Shape;24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Stakeholders might be interested in different parts of the modelling results, as each group has distinct areas of interest and potential use cases. Understanding these divergent interests is essential. Stakeholders might focus on specific aspects such as total investments, energy access or clean cooking solutions. Tailoring results for each stakeholder group, especially for the Ministry of Energy, involves considering the specific political and economic context. Results should not only be technically viable but also politically and socially acceptable. Emphasizing co-benefits like job creation, improved health, and environmental gains is crucial.</a:t>
            </a:r>
            <a:endParaRPr/>
          </a:p>
          <a:p>
            <a:pPr indent="0" lvl="0" marL="0" rtl="0" algn="l">
              <a:spcBef>
                <a:spcPts val="0"/>
              </a:spcBef>
              <a:spcAft>
                <a:spcPts val="0"/>
              </a:spcAft>
              <a:buNone/>
            </a:pPr>
            <a:r>
              <a:rPr lang="en-GB" sz="1800">
                <a:latin typeface="Times New Roman"/>
                <a:ea typeface="Times New Roman"/>
                <a:cs typeface="Times New Roman"/>
                <a:sym typeface="Times New Roman"/>
              </a:rPr>
              <a:t>Identifying no-regret actions involves conducting </a:t>
            </a:r>
            <a:r>
              <a:rPr b="1" lang="en-GB" sz="1800">
                <a:latin typeface="Times New Roman"/>
                <a:ea typeface="Times New Roman"/>
                <a:cs typeface="Times New Roman"/>
                <a:sym typeface="Times New Roman"/>
              </a:rPr>
              <a:t>sensitivity analysis </a:t>
            </a:r>
            <a:r>
              <a:rPr lang="en-GB" sz="1800">
                <a:latin typeface="Times New Roman"/>
                <a:ea typeface="Times New Roman"/>
                <a:cs typeface="Times New Roman"/>
                <a:sym typeface="Times New Roman"/>
              </a:rPr>
              <a:t>around the main uncertainties, which can produce similar results for multiple scenarios. It also entails assessing common investments required for different pathways, minimizing risks, and enhancing resiliency. Timely decisions may be essential when selecting between pathways, especially for technologies like CCS, DAC, and nuclear, which require extended development timelines.</a:t>
            </a:r>
            <a:endParaRPr/>
          </a:p>
        </p:txBody>
      </p:sp>
      <p:sp>
        <p:nvSpPr>
          <p:cNvPr id="252" name="Google Shape;25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11111"/>
              </a:buClr>
              <a:buSzPts val="1200"/>
              <a:buFont typeface="Arial"/>
              <a:buNone/>
            </a:pPr>
            <a:r>
              <a:rPr b="0" i="0" lang="en-GB">
                <a:solidFill>
                  <a:srgbClr val="111111"/>
                </a:solidFill>
                <a:latin typeface="Arial"/>
                <a:ea typeface="Arial"/>
                <a:cs typeface="Arial"/>
                <a:sym typeface="Arial"/>
              </a:rPr>
              <a:t>By the end of this lecture, you will be able to:</a:t>
            </a:r>
            <a:endParaRPr/>
          </a:p>
          <a:p>
            <a:pPr indent="0" lvl="0" marL="0" rtl="0" algn="l">
              <a:spcBef>
                <a:spcPts val="0"/>
              </a:spcBef>
              <a:spcAft>
                <a:spcPts val="0"/>
              </a:spcAft>
              <a:buClr>
                <a:srgbClr val="111111"/>
              </a:buClr>
              <a:buSzPts val="1200"/>
              <a:buFont typeface="Arial"/>
              <a:buNone/>
            </a:pPr>
            <a:r>
              <a:rPr b="1" i="0" lang="en-GB">
                <a:solidFill>
                  <a:srgbClr val="111111"/>
                </a:solidFill>
                <a:latin typeface="Arial"/>
                <a:ea typeface="Arial"/>
                <a:cs typeface="Arial"/>
                <a:sym typeface="Arial"/>
              </a:rPr>
              <a:t>- describe</a:t>
            </a:r>
            <a:r>
              <a:rPr b="0" i="0" lang="en-GB">
                <a:solidFill>
                  <a:srgbClr val="111111"/>
                </a:solidFill>
                <a:latin typeface="Arial"/>
                <a:ea typeface="Arial"/>
                <a:cs typeface="Arial"/>
                <a:sym typeface="Arial"/>
              </a:rPr>
              <a:t> the process of how to set up a long-term vision for the energy system and </a:t>
            </a:r>
            <a:r>
              <a:rPr b="1" i="0" lang="en-GB">
                <a:solidFill>
                  <a:srgbClr val="111111"/>
                </a:solidFill>
                <a:latin typeface="Arial"/>
                <a:ea typeface="Arial"/>
                <a:cs typeface="Arial"/>
                <a:sym typeface="Arial"/>
              </a:rPr>
              <a:t>explain</a:t>
            </a:r>
            <a:r>
              <a:rPr b="0" i="0" lang="en-GB">
                <a:solidFill>
                  <a:srgbClr val="111111"/>
                </a:solidFill>
                <a:latin typeface="Arial"/>
                <a:ea typeface="Arial"/>
                <a:cs typeface="Arial"/>
                <a:sym typeface="Arial"/>
              </a:rPr>
              <a:t> why it is important for achieving sustainability goals,</a:t>
            </a:r>
            <a:endParaRPr/>
          </a:p>
          <a:p>
            <a:pPr indent="0" lvl="0" marL="0" rtl="0" algn="l">
              <a:spcBef>
                <a:spcPts val="0"/>
              </a:spcBef>
              <a:spcAft>
                <a:spcPts val="0"/>
              </a:spcAft>
              <a:buClr>
                <a:srgbClr val="111111"/>
              </a:buClr>
              <a:buSzPts val="1200"/>
              <a:buFont typeface="Arial"/>
              <a:buNone/>
            </a:pPr>
            <a:r>
              <a:rPr b="1" i="0" lang="en-GB">
                <a:solidFill>
                  <a:srgbClr val="111111"/>
                </a:solidFill>
                <a:latin typeface="Arial"/>
                <a:ea typeface="Arial"/>
                <a:cs typeface="Arial"/>
                <a:sym typeface="Arial"/>
              </a:rPr>
              <a:t>- understand </a:t>
            </a:r>
            <a:r>
              <a:rPr b="0" i="0" lang="en-GB">
                <a:solidFill>
                  <a:srgbClr val="111111"/>
                </a:solidFill>
                <a:latin typeface="Arial"/>
                <a:ea typeface="Arial"/>
                <a:cs typeface="Arial"/>
                <a:sym typeface="Arial"/>
              </a:rPr>
              <a:t>the tools that can be used to explore pathways of the energy system,</a:t>
            </a:r>
            <a:endParaRPr/>
          </a:p>
          <a:p>
            <a:pPr indent="0" lvl="0" marL="0" rtl="0" algn="l">
              <a:spcBef>
                <a:spcPts val="0"/>
              </a:spcBef>
              <a:spcAft>
                <a:spcPts val="0"/>
              </a:spcAft>
              <a:buClr>
                <a:srgbClr val="111111"/>
              </a:buClr>
              <a:buSzPts val="1200"/>
              <a:buFont typeface="Arial"/>
              <a:buNone/>
            </a:pPr>
            <a:r>
              <a:rPr b="1" i="0" lang="en-GB">
                <a:solidFill>
                  <a:srgbClr val="111111"/>
                </a:solidFill>
                <a:latin typeface="Arial"/>
                <a:ea typeface="Arial"/>
                <a:cs typeface="Arial"/>
                <a:sym typeface="Arial"/>
              </a:rPr>
              <a:t>-</a:t>
            </a:r>
            <a:r>
              <a:rPr b="0" i="0" lang="en-GB">
                <a:solidFill>
                  <a:srgbClr val="111111"/>
                </a:solidFill>
                <a:latin typeface="Arial"/>
                <a:ea typeface="Arial"/>
                <a:cs typeface="Arial"/>
                <a:sym typeface="Arial"/>
              </a:rPr>
              <a:t> </a:t>
            </a:r>
            <a:r>
              <a:rPr b="1" i="0" lang="en-GB">
                <a:solidFill>
                  <a:srgbClr val="111111"/>
                </a:solidFill>
                <a:latin typeface="Arial"/>
                <a:ea typeface="Arial"/>
                <a:cs typeface="Arial"/>
                <a:sym typeface="Arial"/>
              </a:rPr>
              <a:t>apply</a:t>
            </a:r>
            <a:r>
              <a:rPr b="0" i="0" lang="en-GB">
                <a:solidFill>
                  <a:srgbClr val="111111"/>
                </a:solidFill>
                <a:latin typeface="Arial"/>
                <a:ea typeface="Arial"/>
                <a:cs typeface="Arial"/>
                <a:sym typeface="Arial"/>
              </a:rPr>
              <a:t> the principles of stakeholder analysis and engagement to leverage impact.</a:t>
            </a:r>
            <a:endParaRPr/>
          </a:p>
        </p:txBody>
      </p:sp>
      <p:sp>
        <p:nvSpPr>
          <p:cNvPr id="57" name="Google Shape;5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After communicating key results to relevant stakeholders, the next step involves exploring a diverse array of policy instruments that can support your chosen pathway. </a:t>
            </a:r>
            <a:r>
              <a:rPr b="0" i="0" lang="en-GB" sz="2800">
                <a:solidFill>
                  <a:srgbClr val="111111"/>
                </a:solidFill>
                <a:latin typeface="Arial"/>
                <a:ea typeface="Arial"/>
                <a:cs typeface="Arial"/>
                <a:sym typeface="Arial"/>
              </a:rPr>
              <a:t>You need first to define near-term targets that align with your long-term vision and which will help you to design adequate policies. </a:t>
            </a:r>
            <a:r>
              <a:rPr lang="en-GB" sz="1800">
                <a:latin typeface="Times New Roman"/>
                <a:ea typeface="Times New Roman"/>
                <a:cs typeface="Times New Roman"/>
                <a:sym typeface="Times New Roman"/>
              </a:rPr>
              <a:t>These policy instruments span economic, regulatory, and communication strategies. Concurrently, it's important to identify the requisite investments, collaborate closely with financing institutions and stakeholders, and chart a financing strategy closely aligned with your chosen pathway. This entails the identification and discussion of project actions such as renewables, transport infrastructure, and industrial pilot projects with key stakeholders.</a:t>
            </a:r>
            <a:endParaRPr/>
          </a:p>
          <a:p>
            <a:pPr indent="0" lvl="0" marL="0" rtl="0" algn="l">
              <a:spcBef>
                <a:spcPts val="0"/>
              </a:spcBef>
              <a:spcAft>
                <a:spcPts val="0"/>
              </a:spcAft>
              <a:buNone/>
            </a:pPr>
            <a:r>
              <a:rPr lang="en-GB" sz="1800">
                <a:latin typeface="Times New Roman"/>
                <a:ea typeface="Times New Roman"/>
                <a:cs typeface="Times New Roman"/>
                <a:sym typeface="Times New Roman"/>
              </a:rPr>
              <a:t>Furthermore, it's essential to proactively identify potential barriers and meticulously prioritize actions to surmount these challenges, coupled with the design of tailored strategies for their achievement.</a:t>
            </a:r>
            <a:endParaRPr/>
          </a:p>
          <a:p>
            <a:pPr indent="0" lvl="0" marL="0" rtl="0" algn="l">
              <a:spcBef>
                <a:spcPts val="0"/>
              </a:spcBef>
              <a:spcAft>
                <a:spcPts val="0"/>
              </a:spcAft>
              <a:buNone/>
            </a:pPr>
            <a:r>
              <a:rPr lang="en-GB" sz="1800">
                <a:latin typeface="Times New Roman"/>
                <a:ea typeface="Times New Roman"/>
                <a:cs typeface="Times New Roman"/>
                <a:sym typeface="Times New Roman"/>
              </a:rPr>
              <a:t>To broaden the scope of your analysis, consider factors like decentralization, regional energy planning, well-being indicators, financial vulnerabilities, gender perspectives, and the array of co-benefits associated with health, environment, and climate. The integration of a just transition framework ensures equity throughout the energy transformation journey. By embracing these dimensions, you can forge a comprehensive and resilient strategy aligned with your long-term energy vision.</a:t>
            </a:r>
            <a:endParaRPr/>
          </a:p>
          <a:p>
            <a:pPr indent="0" lvl="0" marL="0" rtl="0" algn="l">
              <a:spcBef>
                <a:spcPts val="0"/>
              </a:spcBef>
              <a:spcAft>
                <a:spcPts val="0"/>
              </a:spcAft>
              <a:buNone/>
            </a:pPr>
            <a:r>
              <a:t/>
            </a:r>
            <a:endParaRPr/>
          </a:p>
        </p:txBody>
      </p:sp>
      <p:sp>
        <p:nvSpPr>
          <p:cNvPr id="259" name="Google Shape;2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diagram presents an overview of the different possible steps to set up a long-term vision for your energy mix through a participatory modelling process.</a:t>
            </a:r>
            <a:endParaRPr/>
          </a:p>
        </p:txBody>
      </p:sp>
      <p:sp>
        <p:nvSpPr>
          <p:cNvPr id="266" name="Google Shape;26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0" name="Google Shape;28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63" name="Google Shape;63;p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lang="en-GB"/>
              <a:t>The first step for setting up a pathway for the energy system is to create an overarching vision through stakeholder engagement.</a:t>
            </a:r>
            <a:endParaRPr/>
          </a:p>
        </p:txBody>
      </p:sp>
      <p:sp>
        <p:nvSpPr>
          <p:cNvPr id="64" name="Google Shape;64;p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Calibri"/>
                <a:ea typeface="Calibri"/>
                <a:cs typeface="Calibri"/>
                <a:sym typeface="Calibri"/>
              </a:rPr>
              <a:t>The energy mix of a country is not just a technical choice, but also a reflection of its vision for the future. The vision is a picture of how the country wants to be in the future, with positive changes in human, social and economic aspects. It should be long-term, for example, 20 years or more, and it should be inclusive, meaning that everyone should benefit from it in some way. The vision should also be inspiring and easy to communicate, without using numbers or technical terms.</a:t>
            </a:r>
            <a:endParaRPr/>
          </a:p>
          <a:p>
            <a:pPr indent="0" lvl="0" marL="0" rtl="0" algn="l">
              <a:lnSpc>
                <a:spcPct val="107000"/>
              </a:lnSpc>
              <a:spcBef>
                <a:spcPts val="800"/>
              </a:spcBef>
              <a:spcAft>
                <a:spcPts val="0"/>
              </a:spcAft>
              <a:buNone/>
            </a:pPr>
            <a:r>
              <a:rPr lang="en-GB" sz="1800">
                <a:latin typeface="Calibri"/>
                <a:ea typeface="Calibri"/>
                <a:cs typeface="Calibri"/>
                <a:sym typeface="Calibri"/>
              </a:rPr>
              <a:t>The vision of a country may be already defined in a strategic document developed by the government or other legal representatives. Alternatively, it may be derived or linked to existing national development strategies.</a:t>
            </a:r>
            <a:endParaRPr/>
          </a:p>
          <a:p>
            <a:pPr indent="0" lvl="0" marL="0" rtl="0" algn="l">
              <a:lnSpc>
                <a:spcPct val="107000"/>
              </a:lnSpc>
              <a:spcBef>
                <a:spcPts val="800"/>
              </a:spcBef>
              <a:spcAft>
                <a:spcPts val="0"/>
              </a:spcAft>
              <a:buNone/>
            </a:pPr>
            <a:r>
              <a:rPr lang="en-GB" sz="1800">
                <a:latin typeface="Calibri"/>
                <a:ea typeface="Calibri"/>
                <a:cs typeface="Calibri"/>
                <a:sym typeface="Calibri"/>
              </a:rPr>
              <a:t>Each country needs its own vision because there is no one-size-fits-all all pathway. The vision depends on the country’s economy, geography and social organization. For example, some countries need to address the issue of energy poverty and provide access to clean and affordable energy and clean cooking solutions. The scale of the challenge differs from country to country.</a:t>
            </a:r>
            <a:endParaRPr/>
          </a:p>
          <a:p>
            <a:pPr indent="0" lvl="0" marL="0" rtl="0" algn="l">
              <a:lnSpc>
                <a:spcPct val="107000"/>
              </a:lnSpc>
              <a:spcBef>
                <a:spcPts val="800"/>
              </a:spcBef>
              <a:spcAft>
                <a:spcPts val="0"/>
              </a:spcAft>
              <a:buNone/>
            </a:pPr>
            <a:r>
              <a:rPr lang="en-GB" sz="1800">
                <a:latin typeface="Calibri"/>
                <a:ea typeface="Calibri"/>
                <a:cs typeface="Calibri"/>
                <a:sym typeface="Calibri"/>
              </a:rPr>
              <a:t>A vision for a country includes overarching goals related to the country's development, including its economy, social development, infrastructure, etc. </a:t>
            </a:r>
            <a:r>
              <a:rPr lang="en-GB" sz="1800">
                <a:solidFill>
                  <a:srgbClr val="111111"/>
                </a:solidFill>
                <a:latin typeface="Roboto"/>
                <a:ea typeface="Roboto"/>
                <a:cs typeface="Roboto"/>
                <a:sym typeface="Roboto"/>
              </a:rPr>
              <a:t>It also specifies a target year to indicate when </a:t>
            </a:r>
            <a:r>
              <a:rPr lang="en-GB" sz="1800">
                <a:latin typeface="Calibri"/>
                <a:ea typeface="Calibri"/>
                <a:cs typeface="Calibri"/>
                <a:sym typeface="Calibri"/>
              </a:rPr>
              <a:t>the vision should be achieved. </a:t>
            </a:r>
            <a:endParaRPr/>
          </a:p>
          <a:p>
            <a:pPr indent="0" lvl="0" marL="0" rtl="0" algn="l">
              <a:lnSpc>
                <a:spcPct val="107000"/>
              </a:lnSpc>
              <a:spcBef>
                <a:spcPts val="800"/>
              </a:spcBef>
              <a:spcAft>
                <a:spcPts val="0"/>
              </a:spcAft>
              <a:buNone/>
            </a:pPr>
            <a:r>
              <a:rPr lang="en-GB" sz="1800">
                <a:latin typeface="Calibri"/>
                <a:ea typeface="Calibri"/>
                <a:cs typeface="Calibri"/>
                <a:sym typeface="Calibri"/>
              </a:rPr>
              <a:t>For example, Kenya has defined a vision for its country by 2030 called Kenya Vision 2030. It aims to transform Kenya into a newly industrializing, middle-income country providing a high quality of life to all its citizens by 2030 in a clean and secure environment.</a:t>
            </a:r>
            <a:endParaRPr/>
          </a:p>
          <a:p>
            <a:pPr indent="0" lvl="0" marL="0" rtl="0" algn="l">
              <a:lnSpc>
                <a:spcPct val="107000"/>
              </a:lnSpc>
              <a:spcBef>
                <a:spcPts val="800"/>
              </a:spcBef>
              <a:spcAft>
                <a:spcPts val="0"/>
              </a:spcAft>
              <a:buNone/>
            </a:pPr>
            <a:r>
              <a:rPr lang="en-GB" sz="1800">
                <a:latin typeface="Calibri"/>
                <a:ea typeface="Calibri"/>
                <a:cs typeface="Calibri"/>
                <a:sym typeface="Calibri"/>
              </a:rPr>
              <a:t>It is important to identify which stakeholders have formulated the vision, and to involve them in the energy planning process. If a vision has not been established yet, it can be discussed with some representatives of the government or ideally selected stakeholders.</a:t>
            </a:r>
            <a:endParaRPr/>
          </a:p>
        </p:txBody>
      </p:sp>
      <p:sp>
        <p:nvSpPr>
          <p:cNvPr id="71" name="Google Shape;7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solidFill>
                  <a:srgbClr val="111111"/>
                </a:solidFill>
                <a:latin typeface="Arial"/>
                <a:ea typeface="Arial"/>
                <a:cs typeface="Arial"/>
                <a:sym typeface="Arial"/>
              </a:rPr>
              <a:t>Stakeholders are essential for the energy planning process, as they are the ones who will implement the vision and the transformation. You need to identify and engage with a wide range of stakeholders to create consensus by avoiding silo-thinking, such as: ministries, regulatory bodies, renewable agency, businesses and other utilities, representatives of civil society, local representatives, academic institutions, financing institutions, trade unions, etc.</a:t>
            </a:r>
            <a:endParaRPr sz="1800">
              <a:latin typeface="Calibri"/>
              <a:ea typeface="Calibri"/>
              <a:cs typeface="Calibri"/>
              <a:sym typeface="Calibri"/>
            </a:endParaRPr>
          </a:p>
          <a:p>
            <a:pPr indent="0" lvl="0" marL="0" rtl="0" algn="l">
              <a:lnSpc>
                <a:spcPct val="107000"/>
              </a:lnSpc>
              <a:spcBef>
                <a:spcPts val="1700"/>
              </a:spcBef>
              <a:spcAft>
                <a:spcPts val="0"/>
              </a:spcAft>
              <a:buNone/>
            </a:pPr>
            <a:r>
              <a:rPr lang="en-GB" sz="1800">
                <a:solidFill>
                  <a:srgbClr val="111111"/>
                </a:solidFill>
                <a:latin typeface="Arial"/>
                <a:ea typeface="Arial"/>
                <a:cs typeface="Arial"/>
                <a:sym typeface="Arial"/>
              </a:rPr>
              <a:t>You can create a map of stakeholders and assess their level of interest and influence in the process. Based on their position on the map, you can plan how best to engage with them. There are four main types of engagement:</a:t>
            </a:r>
            <a:endParaRPr sz="1800">
              <a:latin typeface="Calibri"/>
              <a:ea typeface="Calibri"/>
              <a:cs typeface="Calibri"/>
              <a:sym typeface="Calibri"/>
            </a:endParaRPr>
          </a:p>
          <a:p>
            <a:pPr indent="-342900" lvl="0" marL="342900" rtl="0" algn="l">
              <a:lnSpc>
                <a:spcPct val="107000"/>
              </a:lnSpc>
              <a:spcBef>
                <a:spcPts val="800"/>
              </a:spcBef>
              <a:spcAft>
                <a:spcPts val="0"/>
              </a:spcAft>
              <a:buClr>
                <a:srgbClr val="111111"/>
              </a:buClr>
              <a:buSzPts val="1000"/>
              <a:buFont typeface="Noto Sans Symbols"/>
              <a:buChar char="∙"/>
            </a:pPr>
            <a:r>
              <a:rPr lang="en-GB" sz="1800">
                <a:solidFill>
                  <a:srgbClr val="111111"/>
                </a:solidFill>
                <a:latin typeface="Arial"/>
                <a:ea typeface="Arial"/>
                <a:cs typeface="Arial"/>
                <a:sym typeface="Arial"/>
              </a:rPr>
              <a:t>Inform: You keep these stakeholders updated on the developments and progress of the process. You can also educate them on the planning process.</a:t>
            </a:r>
            <a:endParaRPr sz="1800">
              <a:solidFill>
                <a:srgbClr val="111111"/>
              </a:solidFill>
              <a:latin typeface="Calibri"/>
              <a:ea typeface="Calibri"/>
              <a:cs typeface="Calibri"/>
              <a:sym typeface="Calibri"/>
            </a:endParaRPr>
          </a:p>
          <a:p>
            <a:pPr indent="-342900" lvl="0" marL="342900" rtl="0" algn="l">
              <a:lnSpc>
                <a:spcPct val="107000"/>
              </a:lnSpc>
              <a:spcBef>
                <a:spcPts val="800"/>
              </a:spcBef>
              <a:spcAft>
                <a:spcPts val="0"/>
              </a:spcAft>
              <a:buClr>
                <a:srgbClr val="111111"/>
              </a:buClr>
              <a:buSzPts val="1000"/>
              <a:buFont typeface="Noto Sans Symbols"/>
              <a:buChar char="∙"/>
            </a:pPr>
            <a:r>
              <a:rPr lang="en-GB" sz="1800">
                <a:solidFill>
                  <a:srgbClr val="111111"/>
                </a:solidFill>
                <a:latin typeface="Arial"/>
                <a:ea typeface="Arial"/>
                <a:cs typeface="Arial"/>
                <a:sym typeface="Arial"/>
              </a:rPr>
              <a:t>Consult: You pro-actively ask these stakeholders for feedback and inputs on specific aspects of the process.</a:t>
            </a:r>
            <a:endParaRPr sz="1800">
              <a:solidFill>
                <a:srgbClr val="111111"/>
              </a:solidFill>
              <a:latin typeface="Calibri"/>
              <a:ea typeface="Calibri"/>
              <a:cs typeface="Calibri"/>
              <a:sym typeface="Calibri"/>
            </a:endParaRPr>
          </a:p>
          <a:p>
            <a:pPr indent="-342900" lvl="0" marL="342900" rtl="0" algn="l">
              <a:lnSpc>
                <a:spcPct val="107000"/>
              </a:lnSpc>
              <a:spcBef>
                <a:spcPts val="800"/>
              </a:spcBef>
              <a:spcAft>
                <a:spcPts val="0"/>
              </a:spcAft>
              <a:buClr>
                <a:srgbClr val="111111"/>
              </a:buClr>
              <a:buSzPts val="1000"/>
              <a:buFont typeface="Noto Sans Symbols"/>
              <a:buChar char="∙"/>
            </a:pPr>
            <a:r>
              <a:rPr lang="en-GB" sz="1800">
                <a:solidFill>
                  <a:srgbClr val="111111"/>
                </a:solidFill>
                <a:latin typeface="Arial"/>
                <a:ea typeface="Arial"/>
                <a:cs typeface="Arial"/>
                <a:sym typeface="Arial"/>
              </a:rPr>
              <a:t>Involve: You keep these stakeholders informed of the general developments and progress of the process. You can also involve them in specific parts of the process that might be of interest to them or where their contribution is valuable.</a:t>
            </a:r>
            <a:endParaRPr sz="1800">
              <a:solidFill>
                <a:srgbClr val="111111"/>
              </a:solidFill>
              <a:latin typeface="Calibri"/>
              <a:ea typeface="Calibri"/>
              <a:cs typeface="Calibri"/>
              <a:sym typeface="Calibri"/>
            </a:endParaRPr>
          </a:p>
          <a:p>
            <a:pPr indent="-342900" lvl="0" marL="342900" rtl="0" algn="l">
              <a:lnSpc>
                <a:spcPct val="107000"/>
              </a:lnSpc>
              <a:spcBef>
                <a:spcPts val="800"/>
              </a:spcBef>
              <a:spcAft>
                <a:spcPts val="0"/>
              </a:spcAft>
              <a:buClr>
                <a:srgbClr val="111111"/>
              </a:buClr>
              <a:buSzPts val="1000"/>
              <a:buFont typeface="Noto Sans Symbols"/>
              <a:buChar char="∙"/>
            </a:pPr>
            <a:r>
              <a:rPr lang="en-GB" sz="1800">
                <a:solidFill>
                  <a:srgbClr val="111111"/>
                </a:solidFill>
                <a:latin typeface="Arial"/>
                <a:ea typeface="Arial"/>
                <a:cs typeface="Arial"/>
                <a:sym typeface="Arial"/>
              </a:rPr>
              <a:t>Manage: You establish a close relationship with these stakeholders throughout the process. You discuss with them the day-to-day activities as well as the milestones and final targets. You solicit their input for the vision and goals of the whole process.</a:t>
            </a:r>
            <a:endParaRPr sz="1800">
              <a:solidFill>
                <a:srgbClr val="111111"/>
              </a:solidFill>
              <a:latin typeface="Calibri"/>
              <a:ea typeface="Calibri"/>
              <a:cs typeface="Calibri"/>
              <a:sym typeface="Calibri"/>
            </a:endParaRPr>
          </a:p>
        </p:txBody>
      </p:sp>
      <p:sp>
        <p:nvSpPr>
          <p:cNvPr id="79" name="Google Shape;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solidFill>
                  <a:srgbClr val="111111"/>
                </a:solidFill>
                <a:latin typeface="Arial"/>
                <a:ea typeface="Arial"/>
                <a:cs typeface="Arial"/>
                <a:sym typeface="Arial"/>
              </a:rPr>
              <a:t>Planning stakeholders’ engagement is important to make the interactions more effective. You need to plan ahead the different steps for developing your energy vision, and decide who, when and how to engage with different stakeholders. Some stakeholders may need to provide inputs, while others may only need to see the results. You need to communicate with them at each step of the process and manage their expectations.</a:t>
            </a:r>
            <a:endParaRPr sz="1800">
              <a:latin typeface="Times New Roman"/>
              <a:ea typeface="Times New Roman"/>
              <a:cs typeface="Times New Roman"/>
              <a:sym typeface="Times New Roman"/>
            </a:endParaRPr>
          </a:p>
          <a:p>
            <a:pPr indent="0" lvl="0" marL="0" rtl="0" algn="l">
              <a:spcBef>
                <a:spcPts val="900"/>
              </a:spcBef>
              <a:spcAft>
                <a:spcPts val="0"/>
              </a:spcAft>
              <a:buNone/>
            </a:pPr>
            <a:r>
              <a:rPr lang="en-GB" sz="1800">
                <a:solidFill>
                  <a:srgbClr val="111111"/>
                </a:solidFill>
                <a:latin typeface="Arial"/>
                <a:ea typeface="Arial"/>
                <a:cs typeface="Arial"/>
                <a:sym typeface="Arial"/>
              </a:rPr>
              <a:t>Stakeholder engagement should start early and continue throughout the process. This will help to build understanding and acceptance of the scenarios, strategy and decisions. You also need to establish the rules of communication between the stakeholders, such as the level of confidentiality, transparency and frequency. The rules may differ for internal and external communication.</a:t>
            </a:r>
            <a:endParaRPr sz="1800">
              <a:latin typeface="Times New Roman"/>
              <a:ea typeface="Times New Roman"/>
              <a:cs typeface="Times New Roman"/>
              <a:sym typeface="Times New Roman"/>
            </a:endParaRPr>
          </a:p>
        </p:txBody>
      </p:sp>
      <p:sp>
        <p:nvSpPr>
          <p:cNvPr id="97" name="Google Shape;9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solidFill>
                  <a:srgbClr val="111111"/>
                </a:solidFill>
                <a:latin typeface="Arial"/>
                <a:ea typeface="Arial"/>
                <a:cs typeface="Arial"/>
                <a:sym typeface="Arial"/>
              </a:rPr>
              <a:t>Based on the vision defined in step 1, priorities need to be identified and discussed among stakeholders. These can include for example energy access, economic growth, decarbonisation, energy security, affordable energy services and other SDGs.</a:t>
            </a:r>
            <a:endParaRPr sz="1800">
              <a:latin typeface="Calibri"/>
              <a:ea typeface="Calibri"/>
              <a:cs typeface="Calibri"/>
              <a:sym typeface="Calibri"/>
            </a:endParaRPr>
          </a:p>
          <a:p>
            <a:pPr indent="0" lvl="0" marL="0" rtl="0" algn="l">
              <a:lnSpc>
                <a:spcPct val="107000"/>
              </a:lnSpc>
              <a:spcBef>
                <a:spcPts val="1700"/>
              </a:spcBef>
              <a:spcAft>
                <a:spcPts val="0"/>
              </a:spcAft>
              <a:buNone/>
            </a:pPr>
            <a:r>
              <a:rPr lang="en-GB" sz="1800">
                <a:solidFill>
                  <a:srgbClr val="111111"/>
                </a:solidFill>
                <a:latin typeface="Arial"/>
                <a:ea typeface="Arial"/>
                <a:cs typeface="Arial"/>
                <a:sym typeface="Arial"/>
              </a:rPr>
              <a:t>The goals and priorities should have a clear timeline, with short-term, mid-term and long-term targets. You need to analyse the synergies and trade-offs between these goals and priorities. For example, how can decarbonisation support or hinder economic growth and job creation? You also need to determine how stakeholders rank them and establish success criteria for their achievement. You can facilitate stakeholder discussions to reach a consensus on the list of priorities that will guide the process.</a:t>
            </a:r>
            <a:endParaRPr sz="1800">
              <a:latin typeface="Calibri"/>
              <a:ea typeface="Calibri"/>
              <a:cs typeface="Calibri"/>
              <a:sym typeface="Calibri"/>
            </a:endParaRPr>
          </a:p>
        </p:txBody>
      </p:sp>
      <p:sp>
        <p:nvSpPr>
          <p:cNvPr id="134" name="Google Shape;1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solidFill>
                  <a:srgbClr val="111111"/>
                </a:solidFill>
                <a:latin typeface="Arial"/>
                <a:ea typeface="Arial"/>
                <a:cs typeface="Arial"/>
                <a:sym typeface="Arial"/>
              </a:rPr>
              <a:t>The vision of the country should be translated into priorities and goals for each sector of the economy and for the society’s organization and evolution. Some examples of sectors are:</a:t>
            </a:r>
            <a:endParaRPr sz="1800">
              <a:latin typeface="Calibri"/>
              <a:ea typeface="Calibri"/>
              <a:cs typeface="Calibri"/>
              <a:sym typeface="Calibri"/>
            </a:endParaRPr>
          </a:p>
          <a:p>
            <a:pPr indent="-342900" lvl="0" marL="342900" rtl="0" algn="l">
              <a:lnSpc>
                <a:spcPct val="107000"/>
              </a:lnSpc>
              <a:spcBef>
                <a:spcPts val="800"/>
              </a:spcBef>
              <a:spcAft>
                <a:spcPts val="0"/>
              </a:spcAft>
              <a:buClr>
                <a:srgbClr val="111111"/>
              </a:buClr>
              <a:buSzPts val="1000"/>
              <a:buFont typeface="Noto Sans Symbols"/>
              <a:buChar char="∙"/>
            </a:pPr>
            <a:r>
              <a:rPr lang="en-GB" sz="1800">
                <a:solidFill>
                  <a:srgbClr val="111111"/>
                </a:solidFill>
                <a:latin typeface="Arial"/>
                <a:ea typeface="Arial"/>
                <a:cs typeface="Arial"/>
                <a:sym typeface="Arial"/>
              </a:rPr>
              <a:t>Agriculture</a:t>
            </a:r>
            <a:endParaRPr sz="1800">
              <a:solidFill>
                <a:srgbClr val="111111"/>
              </a:solidFill>
              <a:latin typeface="Calibri"/>
              <a:ea typeface="Calibri"/>
              <a:cs typeface="Calibri"/>
              <a:sym typeface="Calibri"/>
            </a:endParaRPr>
          </a:p>
          <a:p>
            <a:pPr indent="-342900" lvl="0" marL="342900" rtl="0" algn="l">
              <a:lnSpc>
                <a:spcPct val="107000"/>
              </a:lnSpc>
              <a:spcBef>
                <a:spcPts val="800"/>
              </a:spcBef>
              <a:spcAft>
                <a:spcPts val="0"/>
              </a:spcAft>
              <a:buClr>
                <a:srgbClr val="111111"/>
              </a:buClr>
              <a:buSzPts val="1000"/>
              <a:buFont typeface="Noto Sans Symbols"/>
              <a:buChar char="∙"/>
            </a:pPr>
            <a:r>
              <a:rPr lang="en-GB" sz="1800">
                <a:solidFill>
                  <a:srgbClr val="111111"/>
                </a:solidFill>
                <a:latin typeface="Arial"/>
                <a:ea typeface="Arial"/>
                <a:cs typeface="Arial"/>
                <a:sym typeface="Arial"/>
              </a:rPr>
              <a:t>Industries</a:t>
            </a:r>
            <a:endParaRPr sz="1800">
              <a:solidFill>
                <a:srgbClr val="111111"/>
              </a:solidFill>
              <a:latin typeface="Calibri"/>
              <a:ea typeface="Calibri"/>
              <a:cs typeface="Calibri"/>
              <a:sym typeface="Calibri"/>
            </a:endParaRPr>
          </a:p>
          <a:p>
            <a:pPr indent="-342900" lvl="0" marL="342900" rtl="0" algn="l">
              <a:lnSpc>
                <a:spcPct val="107000"/>
              </a:lnSpc>
              <a:spcBef>
                <a:spcPts val="800"/>
              </a:spcBef>
              <a:spcAft>
                <a:spcPts val="0"/>
              </a:spcAft>
              <a:buClr>
                <a:srgbClr val="111111"/>
              </a:buClr>
              <a:buSzPts val="1000"/>
              <a:buFont typeface="Noto Sans Symbols"/>
              <a:buChar char="∙"/>
            </a:pPr>
            <a:r>
              <a:rPr lang="en-GB" sz="1800">
                <a:solidFill>
                  <a:srgbClr val="111111"/>
                </a:solidFill>
                <a:latin typeface="Arial"/>
                <a:ea typeface="Arial"/>
                <a:cs typeface="Arial"/>
                <a:sym typeface="Arial"/>
              </a:rPr>
              <a:t>Buildings</a:t>
            </a:r>
            <a:endParaRPr sz="1800">
              <a:solidFill>
                <a:srgbClr val="111111"/>
              </a:solidFill>
              <a:latin typeface="Calibri"/>
              <a:ea typeface="Calibri"/>
              <a:cs typeface="Calibri"/>
              <a:sym typeface="Calibri"/>
            </a:endParaRPr>
          </a:p>
          <a:p>
            <a:pPr indent="-342900" lvl="0" marL="342900" rtl="0" algn="l">
              <a:lnSpc>
                <a:spcPct val="107000"/>
              </a:lnSpc>
              <a:spcBef>
                <a:spcPts val="800"/>
              </a:spcBef>
              <a:spcAft>
                <a:spcPts val="0"/>
              </a:spcAft>
              <a:buClr>
                <a:srgbClr val="111111"/>
              </a:buClr>
              <a:buSzPts val="1000"/>
              <a:buFont typeface="Noto Sans Symbols"/>
              <a:buChar char="∙"/>
            </a:pPr>
            <a:r>
              <a:rPr lang="en-GB" sz="1800">
                <a:solidFill>
                  <a:srgbClr val="111111"/>
                </a:solidFill>
                <a:latin typeface="Arial"/>
                <a:ea typeface="Arial"/>
                <a:cs typeface="Arial"/>
                <a:sym typeface="Arial"/>
              </a:rPr>
              <a:t>Transport</a:t>
            </a:r>
            <a:endParaRPr sz="1800">
              <a:solidFill>
                <a:srgbClr val="111111"/>
              </a:solidFill>
              <a:latin typeface="Calibri"/>
              <a:ea typeface="Calibri"/>
              <a:cs typeface="Calibri"/>
              <a:sym typeface="Calibri"/>
            </a:endParaRPr>
          </a:p>
          <a:p>
            <a:pPr indent="0" lvl="0" marL="0" rtl="0" algn="l">
              <a:lnSpc>
                <a:spcPct val="107000"/>
              </a:lnSpc>
              <a:spcBef>
                <a:spcPts val="1700"/>
              </a:spcBef>
              <a:spcAft>
                <a:spcPts val="0"/>
              </a:spcAft>
              <a:buNone/>
            </a:pPr>
            <a:r>
              <a:rPr lang="en-GB" sz="1800">
                <a:solidFill>
                  <a:srgbClr val="111111"/>
                </a:solidFill>
                <a:latin typeface="Arial"/>
                <a:ea typeface="Arial"/>
                <a:cs typeface="Arial"/>
                <a:sym typeface="Arial"/>
              </a:rPr>
              <a:t>The priorities and goals should consider the barriers, conflicts and synergies within and between sectors, as well as the climate change impacts. For example, you need to identify the targets for the energy sector and how it reflects on the energy trilemma: energy security, energy equity and environmental sustainability. Think beyond the electricity sector and consider how these dimensions affect and are affected by the other sectors.</a:t>
            </a:r>
            <a:endParaRPr sz="1800">
              <a:latin typeface="Calibri"/>
              <a:ea typeface="Calibri"/>
              <a:cs typeface="Calibri"/>
              <a:sym typeface="Calibri"/>
            </a:endParaRPr>
          </a:p>
          <a:p>
            <a:pPr indent="0" lvl="0" marL="0" rtl="0" algn="l">
              <a:lnSpc>
                <a:spcPct val="107000"/>
              </a:lnSpc>
              <a:spcBef>
                <a:spcPts val="1700"/>
              </a:spcBef>
              <a:spcAft>
                <a:spcPts val="0"/>
              </a:spcAft>
              <a:buNone/>
            </a:pPr>
            <a:r>
              <a:rPr lang="en-GB" sz="1800">
                <a:solidFill>
                  <a:srgbClr val="111111"/>
                </a:solidFill>
                <a:latin typeface="Arial"/>
                <a:ea typeface="Arial"/>
                <a:cs typeface="Arial"/>
                <a:sym typeface="Arial"/>
              </a:rPr>
              <a:t>You also need to describe the society’s evolution and how it will affect the lifestyles of people. </a:t>
            </a:r>
            <a:r>
              <a:rPr lang="en-GB" sz="3200"/>
              <a:t>The impact on energy demand can vary greatly according to it.</a:t>
            </a:r>
            <a:r>
              <a:rPr b="1" lang="en-GB" sz="3200"/>
              <a:t> </a:t>
            </a:r>
            <a:r>
              <a:rPr lang="en-GB" sz="1800">
                <a:solidFill>
                  <a:srgbClr val="111111"/>
                </a:solidFill>
                <a:latin typeface="Arial"/>
                <a:ea typeface="Arial"/>
                <a:cs typeface="Arial"/>
                <a:sym typeface="Arial"/>
              </a:rPr>
              <a:t>For example, will the society be more urbanized or decentralized? This will be part of your narratives for your scenarios.</a:t>
            </a:r>
            <a:endParaRPr sz="1800">
              <a:latin typeface="Calibri"/>
              <a:ea typeface="Calibri"/>
              <a:cs typeface="Calibri"/>
              <a:sym typeface="Calibri"/>
            </a:endParaRPr>
          </a:p>
        </p:txBody>
      </p:sp>
      <p:sp>
        <p:nvSpPr>
          <p:cNvPr id="148" name="Google Shape;1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2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6"/>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26"/>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26"/>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2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8"/>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28"/>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28"/>
          <p:cNvGrpSpPr/>
          <p:nvPr/>
        </p:nvGrpSpPr>
        <p:grpSpPr>
          <a:xfrm>
            <a:off x="9055065" y="266555"/>
            <a:ext cx="1097280" cy="718618"/>
            <a:chOff x="3403969" y="5271776"/>
            <a:chExt cx="1878150" cy="1161732"/>
          </a:xfrm>
        </p:grpSpPr>
        <p:pic>
          <p:nvPicPr>
            <p:cNvPr descr="Logo&#10;&#10;Description automatically generated" id="31" name="Google Shape;31;p28"/>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28"/>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28"/>
          <p:cNvPicPr preferRelativeResize="0"/>
          <p:nvPr/>
        </p:nvPicPr>
        <p:blipFill rotWithShape="1">
          <a:blip r:embed="rId3">
            <a:alphaModFix/>
          </a:blip>
          <a:srcRect b="55139" l="72969" r="1015" t="6111"/>
          <a:stretch/>
        </p:blipFill>
        <p:spPr>
          <a:xfrm>
            <a:off x="10504156" y="118568"/>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29"/>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29"/>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29"/>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0"/>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0"/>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2" name="Google Shape;42;p30"/>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3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25"/>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7"/>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27"/>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27"/>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7"/>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27"/>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27"/>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11.png"/><Relationship Id="rId7"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doi.org/10.21203/rs.3.rs-311311/v1" TargetMode="External"/><Relationship Id="rId4" Type="http://schemas.openxmlformats.org/officeDocument/2006/relationships/hyperlink" Target="https://www.eere.energy.gov/etiplaybook/" TargetMode="External"/><Relationship Id="rId5" Type="http://schemas.openxmlformats.org/officeDocument/2006/relationships/hyperlink" Target="https://www.nationalgrideso.com/future-energy/future-energy-scenarios/documents" TargetMode="External"/><Relationship Id="rId6" Type="http://schemas.openxmlformats.org/officeDocument/2006/relationships/hyperlink" Target="https://www.carbontrust.com/our-work-and-impact/guides-reports-and-tools/supporting-a-rapid-just-and-equitable-transition-away-from-coa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jp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51851"/>
              <a:buNone/>
            </a:pPr>
            <a:r>
              <a:rPr lang="en-GB" sz="6000">
                <a:solidFill>
                  <a:schemeClr val="lt1"/>
                </a:solidFill>
              </a:rPr>
              <a:t>Lecture 1 </a:t>
            </a:r>
            <a:br>
              <a:rPr lang="en-GB"/>
            </a:br>
            <a:r>
              <a:rPr lang="en-GB"/>
              <a:t>Long-Term Vision for the Energy Mix</a:t>
            </a:r>
            <a:endParaRPr/>
          </a:p>
        </p:txBody>
      </p:sp>
      <p:sp>
        <p:nvSpPr>
          <p:cNvPr id="50" name="Google Shape;50;p1"/>
          <p:cNvSpPr txBox="1"/>
          <p:nvPr>
            <p:ph idx="1" type="subTitle"/>
          </p:nvPr>
        </p:nvSpPr>
        <p:spPr>
          <a:xfrm>
            <a:off x="688931" y="3272056"/>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51" name="Google Shape;51;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52" name="Google Shape;52;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53" name="Google Shape;53;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1. Identify key questions and scenarios</a:t>
            </a:r>
            <a:endParaRPr/>
          </a:p>
        </p:txBody>
      </p:sp>
      <p:sp>
        <p:nvSpPr>
          <p:cNvPr id="167" name="Google Shape;167;p10"/>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t/>
            </a:r>
            <a:endParaRPr/>
          </a:p>
          <a:p>
            <a:pPr indent="0" lvl="0" marL="101600" rtl="0" algn="l">
              <a:lnSpc>
                <a:spcPct val="110000"/>
              </a:lnSpc>
              <a:spcBef>
                <a:spcPts val="600"/>
              </a:spcBef>
              <a:spcAft>
                <a:spcPts val="0"/>
              </a:spcAft>
              <a:buSzPts val="2000"/>
              <a:buNone/>
            </a:pPr>
            <a:r>
              <a:rPr lang="en-GB"/>
              <a:t>The model choice depends on the </a:t>
            </a:r>
            <a:r>
              <a:rPr b="1" lang="en-GB"/>
              <a:t>questions</a:t>
            </a:r>
            <a:r>
              <a:rPr lang="en-GB"/>
              <a:t> you want to address, which will be linked to your vision and priorities. </a:t>
            </a:r>
            <a:endParaRPr/>
          </a:p>
          <a:p>
            <a:pPr indent="0" lvl="0" marL="101600" rtl="0" algn="l">
              <a:lnSpc>
                <a:spcPct val="110000"/>
              </a:lnSpc>
              <a:spcBef>
                <a:spcPts val="600"/>
              </a:spcBef>
              <a:spcAft>
                <a:spcPts val="0"/>
              </a:spcAft>
              <a:buSzPts val="2000"/>
              <a:buNone/>
            </a:pPr>
            <a:r>
              <a:rPr lang="en-GB"/>
              <a:t>These questions will be explored in different </a:t>
            </a:r>
            <a:r>
              <a:rPr b="1" lang="en-GB"/>
              <a:t>scenarios.</a:t>
            </a:r>
            <a:endParaRPr/>
          </a:p>
          <a:p>
            <a:pPr indent="-330200" lvl="0" marL="558800" rtl="0" algn="l">
              <a:lnSpc>
                <a:spcPct val="110000"/>
              </a:lnSpc>
              <a:spcBef>
                <a:spcPts val="600"/>
              </a:spcBef>
              <a:spcAft>
                <a:spcPts val="300"/>
              </a:spcAft>
              <a:buClr>
                <a:schemeClr val="dk1"/>
              </a:buClr>
              <a:buSzPts val="2000"/>
              <a:buFont typeface="Arial"/>
              <a:buNone/>
            </a:pPr>
            <a:r>
              <a:t/>
            </a:r>
            <a:endParaRPr/>
          </a:p>
        </p:txBody>
      </p:sp>
      <p:pic>
        <p:nvPicPr>
          <p:cNvPr descr="A black background with a black square&#10;&#10;Description automatically generated with medium confidence" id="168" name="Google Shape;168;p10"/>
          <p:cNvPicPr preferRelativeResize="0"/>
          <p:nvPr/>
        </p:nvPicPr>
        <p:blipFill rotWithShape="1">
          <a:blip r:embed="rId3">
            <a:alphaModFix/>
          </a:blip>
          <a:srcRect b="0" l="0" r="0" t="0"/>
          <a:stretch/>
        </p:blipFill>
        <p:spPr>
          <a:xfrm>
            <a:off x="5149275" y="4360319"/>
            <a:ext cx="1800000" cy="1800000"/>
          </a:xfrm>
          <a:prstGeom prst="rect">
            <a:avLst/>
          </a:prstGeom>
          <a:noFill/>
          <a:ln>
            <a:noFill/>
          </a:ln>
        </p:spPr>
      </p:pic>
      <p:pic>
        <p:nvPicPr>
          <p:cNvPr descr="A black background with a black square&#10;&#10;Description automatically generated with medium confidence" id="169" name="Google Shape;169;p10"/>
          <p:cNvPicPr preferRelativeResize="0"/>
          <p:nvPr/>
        </p:nvPicPr>
        <p:blipFill rotWithShape="1">
          <a:blip r:embed="rId4">
            <a:alphaModFix/>
          </a:blip>
          <a:srcRect b="0" l="0" r="0" t="0"/>
          <a:stretch/>
        </p:blipFill>
        <p:spPr>
          <a:xfrm>
            <a:off x="2032416" y="4360319"/>
            <a:ext cx="1800000" cy="1800000"/>
          </a:xfrm>
          <a:prstGeom prst="rect">
            <a:avLst/>
          </a:prstGeom>
          <a:noFill/>
          <a:ln>
            <a:noFill/>
          </a:ln>
        </p:spPr>
      </p:pic>
      <p:pic>
        <p:nvPicPr>
          <p:cNvPr descr="A group of colorful question marks&#10;&#10;Description automatically generated" id="170" name="Google Shape;170;p10"/>
          <p:cNvPicPr preferRelativeResize="0"/>
          <p:nvPr/>
        </p:nvPicPr>
        <p:blipFill rotWithShape="1">
          <a:blip r:embed="rId5">
            <a:alphaModFix/>
          </a:blip>
          <a:srcRect b="0" l="0" r="0" t="0"/>
          <a:stretch/>
        </p:blipFill>
        <p:spPr>
          <a:xfrm>
            <a:off x="5149275" y="2657388"/>
            <a:ext cx="1800000" cy="1800000"/>
          </a:xfrm>
          <a:prstGeom prst="rect">
            <a:avLst/>
          </a:prstGeom>
          <a:noFill/>
          <a:ln>
            <a:noFill/>
          </a:ln>
        </p:spPr>
      </p:pic>
      <p:pic>
        <p:nvPicPr>
          <p:cNvPr descr="A black background with a black square&#10;&#10;Description automatically generated with medium confidence" id="171" name="Google Shape;171;p10"/>
          <p:cNvPicPr preferRelativeResize="0"/>
          <p:nvPr/>
        </p:nvPicPr>
        <p:blipFill rotWithShape="1">
          <a:blip r:embed="rId6">
            <a:alphaModFix/>
          </a:blip>
          <a:srcRect b="0" l="0" r="0" t="0"/>
          <a:stretch/>
        </p:blipFill>
        <p:spPr>
          <a:xfrm>
            <a:off x="8266134" y="4360319"/>
            <a:ext cx="1800000" cy="1800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2. How do you develop this pathway?</a:t>
            </a:r>
            <a:endParaRPr/>
          </a:p>
        </p:txBody>
      </p:sp>
      <p:sp>
        <p:nvSpPr>
          <p:cNvPr id="178" name="Google Shape;178;p11"/>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2.1 What modelling tools can you use and why?</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Energy system </a:t>
            </a:r>
            <a:r>
              <a:rPr lang="en-GB"/>
              <a:t>models are</a:t>
            </a:r>
            <a:r>
              <a:rPr lang="en-GB">
                <a:latin typeface="Arial"/>
                <a:ea typeface="Arial"/>
                <a:cs typeface="Arial"/>
                <a:sym typeface="Arial"/>
              </a:rPr>
              <a:t> </a:t>
            </a:r>
            <a:r>
              <a:rPr b="1" lang="en-GB">
                <a:latin typeface="Arial"/>
                <a:ea typeface="Arial"/>
                <a:cs typeface="Arial"/>
                <a:sym typeface="Arial"/>
              </a:rPr>
              <a:t>mathematical models </a:t>
            </a:r>
            <a:r>
              <a:rPr lang="en-GB">
                <a:latin typeface="Arial"/>
                <a:ea typeface="Arial"/>
                <a:cs typeface="Arial"/>
                <a:sym typeface="Arial"/>
              </a:rPr>
              <a:t>representing the different components of the energy system from production through conversion to consumption.</a:t>
            </a:r>
            <a:r>
              <a:rPr lang="en-GB"/>
              <a:t> </a:t>
            </a:r>
            <a:endParaRPr>
              <a:latin typeface="Arial"/>
              <a:ea typeface="Arial"/>
              <a:cs typeface="Arial"/>
              <a:sym typeface="Arial"/>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The models give </a:t>
            </a:r>
            <a:r>
              <a:rPr b="1" lang="en-GB">
                <a:latin typeface="Arial"/>
                <a:ea typeface="Arial"/>
                <a:cs typeface="Arial"/>
                <a:sym typeface="Arial"/>
              </a:rPr>
              <a:t>consistent pathways </a:t>
            </a:r>
            <a:r>
              <a:rPr lang="en-GB">
                <a:latin typeface="Arial"/>
                <a:ea typeface="Arial"/>
                <a:cs typeface="Arial"/>
                <a:sym typeface="Arial"/>
              </a:rPr>
              <a:t>of the energy system by considering interactions between sectors of the energy system or the economy. These pathways with their set of modelling assumptions are referred to as </a:t>
            </a:r>
            <a:r>
              <a:rPr b="1" i="1" lang="en-GB">
                <a:latin typeface="Arial"/>
                <a:ea typeface="Arial"/>
                <a:cs typeface="Arial"/>
                <a:sym typeface="Arial"/>
              </a:rPr>
              <a:t>scenarios</a:t>
            </a:r>
            <a:r>
              <a:rPr i="1" lang="en-GB">
                <a:latin typeface="Arial"/>
                <a:ea typeface="Arial"/>
                <a:cs typeface="Arial"/>
                <a:sym typeface="Arial"/>
              </a:rPr>
              <a:t>.</a:t>
            </a:r>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The scenarios are used:</a:t>
            </a:r>
            <a:endParaRPr/>
          </a:p>
          <a:p>
            <a:pPr indent="-457200" lvl="1" marL="1016000" rtl="0" algn="l">
              <a:lnSpc>
                <a:spcPct val="100000"/>
              </a:lnSpc>
              <a:spcBef>
                <a:spcPts val="300"/>
              </a:spcBef>
              <a:spcAft>
                <a:spcPts val="0"/>
              </a:spcAft>
              <a:buSzPts val="2000"/>
              <a:buChar char="•"/>
            </a:pPr>
            <a:r>
              <a:rPr lang="en-GB" sz="1800">
                <a:latin typeface="Arial"/>
                <a:ea typeface="Arial"/>
                <a:cs typeface="Arial"/>
                <a:sym typeface="Arial"/>
              </a:rPr>
              <a:t>To </a:t>
            </a:r>
            <a:r>
              <a:rPr b="1" lang="en-GB" sz="1800">
                <a:latin typeface="Arial"/>
                <a:ea typeface="Arial"/>
                <a:cs typeface="Arial"/>
                <a:sym typeface="Arial"/>
              </a:rPr>
              <a:t>explore</a:t>
            </a:r>
            <a:r>
              <a:rPr lang="en-GB" sz="1800">
                <a:latin typeface="Arial"/>
                <a:ea typeface="Arial"/>
                <a:cs typeface="Arial"/>
                <a:sym typeface="Arial"/>
              </a:rPr>
              <a:t> the future by varying different hypotheses regarding technologies, economic growth or behaviours,</a:t>
            </a:r>
            <a:endParaRPr/>
          </a:p>
          <a:p>
            <a:pPr indent="-457200" lvl="1" marL="1016000" rtl="0" algn="l">
              <a:lnSpc>
                <a:spcPct val="100000"/>
              </a:lnSpc>
              <a:spcBef>
                <a:spcPts val="0"/>
              </a:spcBef>
              <a:spcAft>
                <a:spcPts val="0"/>
              </a:spcAft>
              <a:buSzPts val="2000"/>
              <a:buChar char="•"/>
            </a:pPr>
            <a:r>
              <a:rPr lang="en-GB" sz="1800">
                <a:latin typeface="Arial"/>
                <a:ea typeface="Arial"/>
                <a:cs typeface="Arial"/>
                <a:sym typeface="Arial"/>
              </a:rPr>
              <a:t>To assess the </a:t>
            </a:r>
            <a:r>
              <a:rPr b="1" lang="en-GB" sz="1800">
                <a:latin typeface="Arial"/>
                <a:ea typeface="Arial"/>
                <a:cs typeface="Arial"/>
                <a:sym typeface="Arial"/>
              </a:rPr>
              <a:t>feasibility</a:t>
            </a:r>
            <a:r>
              <a:rPr lang="en-GB" sz="1800">
                <a:latin typeface="Arial"/>
                <a:ea typeface="Arial"/>
                <a:cs typeface="Arial"/>
                <a:sym typeface="Arial"/>
              </a:rPr>
              <a:t> of different energy and technological options in terms of costs or emissions,</a:t>
            </a:r>
            <a:endParaRPr/>
          </a:p>
          <a:p>
            <a:pPr indent="-457200" lvl="1" marL="1016000" rtl="0" algn="l">
              <a:lnSpc>
                <a:spcPct val="100000"/>
              </a:lnSpc>
              <a:spcBef>
                <a:spcPts val="0"/>
              </a:spcBef>
              <a:spcAft>
                <a:spcPts val="0"/>
              </a:spcAft>
              <a:buSzPts val="2000"/>
              <a:buChar char="•"/>
            </a:pPr>
            <a:r>
              <a:rPr lang="en-GB" sz="1800">
                <a:latin typeface="Arial"/>
                <a:ea typeface="Arial"/>
                <a:cs typeface="Arial"/>
                <a:sym typeface="Arial"/>
              </a:rPr>
              <a:t>To explore </a:t>
            </a:r>
            <a:r>
              <a:rPr b="1" lang="en-GB" sz="1800">
                <a:latin typeface="Arial"/>
                <a:ea typeface="Arial"/>
                <a:cs typeface="Arial"/>
                <a:sym typeface="Arial"/>
              </a:rPr>
              <a:t>trade-offs</a:t>
            </a:r>
            <a:r>
              <a:rPr lang="en-GB" sz="1800">
                <a:latin typeface="Arial"/>
                <a:ea typeface="Arial"/>
                <a:cs typeface="Arial"/>
                <a:sym typeface="Arial"/>
              </a:rPr>
              <a:t> and </a:t>
            </a:r>
            <a:r>
              <a:rPr b="1" lang="en-GB" sz="1800">
                <a:latin typeface="Arial"/>
                <a:ea typeface="Arial"/>
                <a:cs typeface="Arial"/>
                <a:sym typeface="Arial"/>
              </a:rPr>
              <a:t>synergies</a:t>
            </a:r>
            <a:r>
              <a:rPr lang="en-GB" sz="1800">
                <a:latin typeface="Arial"/>
                <a:ea typeface="Arial"/>
                <a:cs typeface="Arial"/>
                <a:sym typeface="Arial"/>
              </a:rPr>
              <a:t> between different targets,</a:t>
            </a:r>
            <a:endParaRPr/>
          </a:p>
          <a:p>
            <a:pPr indent="-457200" lvl="1" marL="1016000" rtl="0" algn="l">
              <a:lnSpc>
                <a:spcPct val="100000"/>
              </a:lnSpc>
              <a:spcBef>
                <a:spcPts val="0"/>
              </a:spcBef>
              <a:spcAft>
                <a:spcPts val="0"/>
              </a:spcAft>
              <a:buSzPts val="2000"/>
              <a:buChar char="•"/>
            </a:pPr>
            <a:r>
              <a:rPr lang="en-GB" sz="1800">
                <a:latin typeface="Arial"/>
                <a:ea typeface="Arial"/>
                <a:cs typeface="Arial"/>
                <a:sym typeface="Arial"/>
              </a:rPr>
              <a:t>To </a:t>
            </a:r>
            <a:r>
              <a:rPr b="1" lang="en-GB" sz="1800">
                <a:latin typeface="Arial"/>
                <a:ea typeface="Arial"/>
                <a:cs typeface="Arial"/>
                <a:sym typeface="Arial"/>
              </a:rPr>
              <a:t>support</a:t>
            </a:r>
            <a:r>
              <a:rPr lang="en-GB" sz="1800">
                <a:latin typeface="Arial"/>
                <a:ea typeface="Arial"/>
                <a:cs typeface="Arial"/>
                <a:sym typeface="Arial"/>
              </a:rPr>
              <a:t> </a:t>
            </a:r>
            <a:r>
              <a:rPr b="1" lang="en-GB" sz="1800">
                <a:latin typeface="Arial"/>
                <a:ea typeface="Arial"/>
                <a:cs typeface="Arial"/>
                <a:sym typeface="Arial"/>
              </a:rPr>
              <a:t>policymaking</a:t>
            </a:r>
            <a:r>
              <a:rPr lang="en-GB" sz="1800">
                <a:latin typeface="Arial"/>
                <a:ea typeface="Arial"/>
                <a:cs typeface="Arial"/>
                <a:sym typeface="Arial"/>
              </a:rPr>
              <a:t> by assessing the impacts of energy policies on the energy system.</a:t>
            </a:r>
            <a:endParaRPr/>
          </a:p>
          <a:p>
            <a:pPr indent="-342900" lvl="0" marL="444500" rtl="0" algn="l">
              <a:lnSpc>
                <a:spcPct val="110000"/>
              </a:lnSpc>
              <a:spcBef>
                <a:spcPts val="600"/>
              </a:spcBef>
              <a:spcAft>
                <a:spcPts val="0"/>
              </a:spcAft>
              <a:buSzPts val="2000"/>
              <a:buFont typeface="Arial"/>
              <a:buChar char="•"/>
            </a:pPr>
            <a:r>
              <a:rPr b="1" lang="en-GB">
                <a:latin typeface="Arial"/>
                <a:ea typeface="Arial"/>
                <a:cs typeface="Arial"/>
                <a:sym typeface="Arial"/>
              </a:rPr>
              <a:t>The scenarios are not predictions </a:t>
            </a:r>
            <a:r>
              <a:rPr lang="en-GB"/>
              <a:t>but rather projections of what could happen, under a set of assumptions.</a:t>
            </a:r>
            <a:endParaRPr>
              <a:latin typeface="Arial"/>
              <a:ea typeface="Arial"/>
              <a:cs typeface="Arial"/>
              <a:sym typeface="Arial"/>
            </a:endParaRPr>
          </a:p>
          <a:p>
            <a:pPr indent="-330200" lvl="1" marL="1016000" rtl="0" algn="l">
              <a:lnSpc>
                <a:spcPct val="100000"/>
              </a:lnSpc>
              <a:spcBef>
                <a:spcPts val="300"/>
              </a:spcBef>
              <a:spcAft>
                <a:spcPts val="0"/>
              </a:spcAft>
              <a:buSzPts val="2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2. How do you develop this strategy?</a:t>
            </a:r>
            <a:endParaRPr/>
          </a:p>
        </p:txBody>
      </p:sp>
      <p:sp>
        <p:nvSpPr>
          <p:cNvPr id="185" name="Google Shape;185;p12"/>
          <p:cNvSpPr txBox="1"/>
          <p:nvPr>
            <p:ph idx="1" type="body"/>
          </p:nvPr>
        </p:nvSpPr>
        <p:spPr>
          <a:xfrm>
            <a:off x="629399" y="1667487"/>
            <a:ext cx="10933801" cy="4507272"/>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b="1" lang="en-GB">
                <a:latin typeface="Arial"/>
                <a:ea typeface="Arial"/>
                <a:cs typeface="Arial"/>
                <a:sym typeface="Arial"/>
              </a:rPr>
              <a:t>Different model </a:t>
            </a:r>
            <a:r>
              <a:rPr lang="en-GB">
                <a:latin typeface="Arial"/>
                <a:ea typeface="Arial"/>
                <a:cs typeface="Arial"/>
                <a:sym typeface="Arial"/>
              </a:rPr>
              <a:t>types are available.</a:t>
            </a:r>
            <a:endParaRPr/>
          </a:p>
          <a:p>
            <a:pPr indent="-215900" lvl="0" marL="444500" rtl="0" algn="l">
              <a:lnSpc>
                <a:spcPct val="110000"/>
              </a:lnSpc>
              <a:spcBef>
                <a:spcPts val="600"/>
              </a:spcBef>
              <a:spcAft>
                <a:spcPts val="0"/>
              </a:spcAft>
              <a:buSzPts val="2000"/>
              <a:buFont typeface="Arial"/>
              <a:buNone/>
            </a:pPr>
            <a:r>
              <a:t/>
            </a:r>
            <a:endParaRPr>
              <a:latin typeface="Arial"/>
              <a:ea typeface="Arial"/>
              <a:cs typeface="Arial"/>
              <a:sym typeface="Arial"/>
            </a:endParaRPr>
          </a:p>
          <a:p>
            <a:pPr indent="-342900" lvl="0" marL="444500" rtl="0" algn="l">
              <a:lnSpc>
                <a:spcPct val="110000"/>
              </a:lnSpc>
              <a:spcBef>
                <a:spcPts val="600"/>
              </a:spcBef>
              <a:spcAft>
                <a:spcPts val="0"/>
              </a:spcAft>
              <a:buSzPts val="2000"/>
              <a:buFont typeface="Arial"/>
              <a:buChar char="•"/>
            </a:pPr>
            <a:r>
              <a:rPr lang="en-GB">
                <a:latin typeface="Arial"/>
                <a:ea typeface="Arial"/>
                <a:cs typeface="Arial"/>
                <a:sym typeface="Arial"/>
              </a:rPr>
              <a:t>The choice of model depends on the </a:t>
            </a:r>
            <a:r>
              <a:rPr b="1" lang="en-GB">
                <a:latin typeface="Arial"/>
                <a:ea typeface="Arial"/>
                <a:cs typeface="Arial"/>
                <a:sym typeface="Arial"/>
              </a:rPr>
              <a:t>question</a:t>
            </a:r>
            <a:r>
              <a:rPr lang="en-GB">
                <a:latin typeface="Arial"/>
                <a:ea typeface="Arial"/>
                <a:cs typeface="Arial"/>
                <a:sym typeface="Arial"/>
              </a:rPr>
              <a:t> you are exploring: a </a:t>
            </a:r>
            <a:r>
              <a:rPr b="1" lang="en-GB">
                <a:latin typeface="Arial"/>
                <a:ea typeface="Arial"/>
                <a:cs typeface="Arial"/>
                <a:sym typeface="Arial"/>
              </a:rPr>
              <a:t>plurality</a:t>
            </a:r>
            <a:r>
              <a:rPr lang="en-GB">
                <a:latin typeface="Arial"/>
                <a:ea typeface="Arial"/>
                <a:cs typeface="Arial"/>
                <a:sym typeface="Arial"/>
              </a:rPr>
              <a:t> of tools might be needed!</a:t>
            </a:r>
            <a:endParaRPr b="1"/>
          </a:p>
          <a:p>
            <a:pPr indent="-215900" lvl="0" marL="444500" rtl="0" algn="l">
              <a:lnSpc>
                <a:spcPct val="110000"/>
              </a:lnSpc>
              <a:spcBef>
                <a:spcPts val="1500"/>
              </a:spcBef>
              <a:spcAft>
                <a:spcPts val="0"/>
              </a:spcAft>
              <a:buSzPts val="2000"/>
              <a:buFont typeface="Arial"/>
              <a:buNone/>
            </a:pPr>
            <a:r>
              <a:t/>
            </a:r>
            <a:endParaRPr>
              <a:latin typeface="Arial"/>
              <a:ea typeface="Arial"/>
              <a:cs typeface="Arial"/>
              <a:sym typeface="Arial"/>
            </a:endParaRPr>
          </a:p>
          <a:p>
            <a:pPr indent="-342900" lvl="0" marL="444500" rtl="0" algn="l">
              <a:lnSpc>
                <a:spcPct val="110000"/>
              </a:lnSpc>
              <a:spcBef>
                <a:spcPts val="600"/>
              </a:spcBef>
              <a:spcAft>
                <a:spcPts val="0"/>
              </a:spcAft>
              <a:buSzPts val="2000"/>
              <a:buFont typeface="Arial"/>
              <a:buChar char="•"/>
            </a:pPr>
            <a:r>
              <a:rPr b="1" lang="en-GB"/>
              <a:t>Promote modelling ownership</a:t>
            </a:r>
            <a:r>
              <a:rPr lang="en-GB"/>
              <a:t>: support academic expertise and capacity developments among stakeholders</a:t>
            </a:r>
            <a:endParaRPr/>
          </a:p>
          <a:p>
            <a:pPr indent="0" lvl="0" marL="101600" rtl="0" algn="l">
              <a:lnSpc>
                <a:spcPct val="110000"/>
              </a:lnSpc>
              <a:spcBef>
                <a:spcPts val="600"/>
              </a:spcBef>
              <a:spcAft>
                <a:spcPts val="300"/>
              </a:spcAft>
              <a:buSzPts val="2000"/>
              <a:buNone/>
            </a:pPr>
            <a:r>
              <a:t/>
            </a:r>
            <a:endParaRPr b="1"/>
          </a:p>
        </p:txBody>
      </p:sp>
      <p:pic>
        <p:nvPicPr>
          <p:cNvPr descr="A black background with a black square&#10;&#10;Description automatically generated with medium confidence" id="186" name="Google Shape;186;p12"/>
          <p:cNvPicPr preferRelativeResize="0"/>
          <p:nvPr/>
        </p:nvPicPr>
        <p:blipFill rotWithShape="1">
          <a:blip r:embed="rId3">
            <a:alphaModFix/>
          </a:blip>
          <a:srcRect b="0" l="0" r="0" t="0"/>
          <a:stretch/>
        </p:blipFill>
        <p:spPr>
          <a:xfrm>
            <a:off x="3577455" y="4496844"/>
            <a:ext cx="1211358" cy="1211358"/>
          </a:xfrm>
          <a:prstGeom prst="rect">
            <a:avLst/>
          </a:prstGeom>
          <a:noFill/>
          <a:ln>
            <a:noFill/>
          </a:ln>
        </p:spPr>
      </p:pic>
      <p:pic>
        <p:nvPicPr>
          <p:cNvPr descr="A black background with a black square&#10;&#10;Description automatically generated with medium confidence" id="187" name="Google Shape;187;p12"/>
          <p:cNvPicPr preferRelativeResize="0"/>
          <p:nvPr/>
        </p:nvPicPr>
        <p:blipFill rotWithShape="1">
          <a:blip r:embed="rId4">
            <a:alphaModFix/>
          </a:blip>
          <a:srcRect b="0" l="0" r="0" t="0"/>
          <a:stretch/>
        </p:blipFill>
        <p:spPr>
          <a:xfrm>
            <a:off x="7322734" y="4496844"/>
            <a:ext cx="1211359" cy="1211359"/>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2. How do you develop this strategy?</a:t>
            </a:r>
            <a:endParaRPr/>
          </a:p>
        </p:txBody>
      </p:sp>
      <p:sp>
        <p:nvSpPr>
          <p:cNvPr id="194" name="Google Shape;194;p1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2.2 Identify the existing situation of the country</a:t>
            </a:r>
            <a:endParaRPr/>
          </a:p>
          <a:p>
            <a:pPr indent="0" lvl="0" marL="101600" rtl="0" algn="l">
              <a:lnSpc>
                <a:spcPct val="110000"/>
              </a:lnSpc>
              <a:spcBef>
                <a:spcPts val="600"/>
              </a:spcBef>
              <a:spcAft>
                <a:spcPts val="0"/>
              </a:spcAft>
              <a:buSzPts val="2000"/>
              <a:buNone/>
            </a:pPr>
            <a:r>
              <a:t/>
            </a:r>
            <a:endParaRPr b="1" sz="900"/>
          </a:p>
          <a:p>
            <a:pPr indent="-342900" lvl="0" marL="444500" rtl="0" algn="l">
              <a:lnSpc>
                <a:spcPct val="110000"/>
              </a:lnSpc>
              <a:spcBef>
                <a:spcPts val="600"/>
              </a:spcBef>
              <a:spcAft>
                <a:spcPts val="0"/>
              </a:spcAft>
              <a:buSzPts val="2000"/>
              <a:buFont typeface="Arial"/>
              <a:buChar char="•"/>
            </a:pPr>
            <a:r>
              <a:rPr lang="en-GB"/>
              <a:t>The current energy profile is a crucial starting point from which to assess the pathway that will fulfil the country’s vision.</a:t>
            </a:r>
            <a:endParaRPr/>
          </a:p>
          <a:p>
            <a:pPr indent="-215900" lvl="0" marL="444500" rtl="0" algn="l">
              <a:lnSpc>
                <a:spcPct val="110000"/>
              </a:lnSpc>
              <a:spcBef>
                <a:spcPts val="600"/>
              </a:spcBef>
              <a:spcAft>
                <a:spcPts val="0"/>
              </a:spcAft>
              <a:buSzPts val="2000"/>
              <a:buFont typeface="Arial"/>
              <a:buNone/>
            </a:pPr>
            <a:r>
              <a:t/>
            </a:r>
            <a:endParaRPr/>
          </a:p>
          <a:p>
            <a:pPr indent="-342900" lvl="0" marL="444500" rtl="0" algn="l">
              <a:lnSpc>
                <a:spcPct val="110000"/>
              </a:lnSpc>
              <a:spcBef>
                <a:spcPts val="600"/>
              </a:spcBef>
              <a:spcAft>
                <a:spcPts val="0"/>
              </a:spcAft>
              <a:buSzPts val="2000"/>
              <a:buFont typeface="Arial"/>
              <a:buChar char="•"/>
            </a:pPr>
            <a:r>
              <a:rPr lang="en-GB"/>
              <a:t>Identify the </a:t>
            </a:r>
            <a:r>
              <a:rPr b="1" lang="en-GB"/>
              <a:t>characteristics of your country.</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342900" lvl="0" marL="444500" rtl="0" algn="l">
              <a:lnSpc>
                <a:spcPct val="110000"/>
              </a:lnSpc>
              <a:spcBef>
                <a:spcPts val="600"/>
              </a:spcBef>
              <a:spcAft>
                <a:spcPts val="300"/>
              </a:spcAft>
              <a:buSzPts val="2000"/>
              <a:buFont typeface="Arial"/>
              <a:buChar char="•"/>
            </a:pPr>
            <a:r>
              <a:rPr lang="en-GB"/>
              <a:t>Collect</a:t>
            </a:r>
            <a:r>
              <a:rPr b="1" lang="en-GB"/>
              <a:t> </a:t>
            </a:r>
            <a:r>
              <a:rPr lang="en-GB"/>
              <a:t>relevant</a:t>
            </a:r>
            <a:r>
              <a:rPr b="1" lang="en-GB"/>
              <a:t> data</a:t>
            </a:r>
            <a:r>
              <a:rPr lang="en-GB"/>
              <a:t>.</a:t>
            </a:r>
            <a:endParaRPr/>
          </a:p>
        </p:txBody>
      </p:sp>
      <p:pic>
        <p:nvPicPr>
          <p:cNvPr descr="A black background with a black square&#10;&#10;Description automatically generated with medium confidence" id="195" name="Google Shape;195;p13"/>
          <p:cNvPicPr preferRelativeResize="0"/>
          <p:nvPr/>
        </p:nvPicPr>
        <p:blipFill rotWithShape="1">
          <a:blip r:embed="rId3">
            <a:alphaModFix/>
          </a:blip>
          <a:srcRect b="0" l="0" r="0" t="0"/>
          <a:stretch/>
        </p:blipFill>
        <p:spPr>
          <a:xfrm>
            <a:off x="5849653" y="5045928"/>
            <a:ext cx="1118687" cy="1118687"/>
          </a:xfrm>
          <a:prstGeom prst="rect">
            <a:avLst/>
          </a:prstGeom>
          <a:noFill/>
          <a:ln>
            <a:noFill/>
          </a:ln>
        </p:spPr>
      </p:pic>
      <p:pic>
        <p:nvPicPr>
          <p:cNvPr descr="A black background with a black square&#10;&#10;Description automatically generated with medium confidence" id="196" name="Google Shape;196;p13"/>
          <p:cNvPicPr preferRelativeResize="0"/>
          <p:nvPr/>
        </p:nvPicPr>
        <p:blipFill rotWithShape="1">
          <a:blip r:embed="rId4">
            <a:alphaModFix/>
          </a:blip>
          <a:srcRect b="0" l="0" r="0" t="0"/>
          <a:stretch/>
        </p:blipFill>
        <p:spPr>
          <a:xfrm>
            <a:off x="4457341" y="3433728"/>
            <a:ext cx="1080000" cy="1080000"/>
          </a:xfrm>
          <a:prstGeom prst="rect">
            <a:avLst/>
          </a:prstGeom>
          <a:noFill/>
          <a:ln>
            <a:noFill/>
          </a:ln>
        </p:spPr>
      </p:pic>
      <p:pic>
        <p:nvPicPr>
          <p:cNvPr descr="A black background with a black square&#10;&#10;Description automatically generated with medium confidence" id="197" name="Google Shape;197;p13"/>
          <p:cNvPicPr preferRelativeResize="0"/>
          <p:nvPr/>
        </p:nvPicPr>
        <p:blipFill rotWithShape="1">
          <a:blip r:embed="rId5">
            <a:alphaModFix/>
          </a:blip>
          <a:srcRect b="0" l="0" r="0" t="0"/>
          <a:stretch/>
        </p:blipFill>
        <p:spPr>
          <a:xfrm>
            <a:off x="2082544" y="3433728"/>
            <a:ext cx="1080000" cy="1080000"/>
          </a:xfrm>
          <a:prstGeom prst="rect">
            <a:avLst/>
          </a:prstGeom>
          <a:noFill/>
          <a:ln>
            <a:noFill/>
          </a:ln>
        </p:spPr>
      </p:pic>
      <p:pic>
        <p:nvPicPr>
          <p:cNvPr descr="A black background with a black square&#10;&#10;Description automatically generated with medium confidence" id="198" name="Google Shape;198;p13"/>
          <p:cNvPicPr preferRelativeResize="0"/>
          <p:nvPr/>
        </p:nvPicPr>
        <p:blipFill rotWithShape="1">
          <a:blip r:embed="rId6">
            <a:alphaModFix/>
          </a:blip>
          <a:srcRect b="0" l="0" r="0" t="0"/>
          <a:stretch/>
        </p:blipFill>
        <p:spPr>
          <a:xfrm>
            <a:off x="6832138" y="3433728"/>
            <a:ext cx="1080000" cy="1080000"/>
          </a:xfrm>
          <a:prstGeom prst="rect">
            <a:avLst/>
          </a:prstGeom>
          <a:noFill/>
          <a:ln>
            <a:noFill/>
          </a:ln>
        </p:spPr>
      </p:pic>
      <p:pic>
        <p:nvPicPr>
          <p:cNvPr descr="A black background with a black square&#10;&#10;Description automatically generated with medium confidence" id="199" name="Google Shape;199;p13"/>
          <p:cNvPicPr preferRelativeResize="0"/>
          <p:nvPr/>
        </p:nvPicPr>
        <p:blipFill rotWithShape="1">
          <a:blip r:embed="rId7">
            <a:alphaModFix/>
          </a:blip>
          <a:srcRect b="0" l="0" r="0" t="0"/>
          <a:stretch/>
        </p:blipFill>
        <p:spPr>
          <a:xfrm>
            <a:off x="9206935" y="3433728"/>
            <a:ext cx="1080000" cy="1080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2. How do you develop this strategy?</a:t>
            </a:r>
            <a:endParaRPr/>
          </a:p>
        </p:txBody>
      </p:sp>
      <p:sp>
        <p:nvSpPr>
          <p:cNvPr id="206" name="Google Shape;206;p14"/>
          <p:cNvSpPr txBox="1"/>
          <p:nvPr>
            <p:ph idx="1" type="body"/>
          </p:nvPr>
        </p:nvSpPr>
        <p:spPr>
          <a:xfrm>
            <a:off x="629398" y="1252728"/>
            <a:ext cx="10933200" cy="4955032"/>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2.3 Explore evolutions of the drivers with the stakeholders in a participatory process</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342900" lvl="0" marL="444500" rtl="0" algn="l">
              <a:lnSpc>
                <a:spcPct val="110000"/>
              </a:lnSpc>
              <a:spcBef>
                <a:spcPts val="600"/>
              </a:spcBef>
              <a:spcAft>
                <a:spcPts val="0"/>
              </a:spcAft>
              <a:buSzPts val="2000"/>
              <a:buFont typeface="Arial"/>
              <a:buChar char="•"/>
            </a:pPr>
            <a:r>
              <a:rPr lang="en-GB"/>
              <a:t>Discuss the overall framework for your scenario and the main assumptions linked to the vision: they will constitute the </a:t>
            </a:r>
            <a:r>
              <a:rPr b="1" lang="en-GB"/>
              <a:t>narrative</a:t>
            </a:r>
            <a:r>
              <a:rPr lang="en-GB"/>
              <a:t>.</a:t>
            </a:r>
            <a:endParaRPr/>
          </a:p>
          <a:p>
            <a:pPr indent="-342900" lvl="0" marL="444500" rtl="0" algn="l">
              <a:lnSpc>
                <a:spcPct val="110000"/>
              </a:lnSpc>
              <a:spcBef>
                <a:spcPts val="600"/>
              </a:spcBef>
              <a:spcAft>
                <a:spcPts val="0"/>
              </a:spcAft>
              <a:buSzPts val="2000"/>
              <a:buFont typeface="Arial"/>
              <a:buChar char="•"/>
            </a:pPr>
            <a:r>
              <a:rPr b="1" lang="en-GB"/>
              <a:t>Horizon</a:t>
            </a:r>
            <a:r>
              <a:rPr lang="en-GB"/>
              <a:t> for energy planning: it can vary but usually up to 2050/2070.</a:t>
            </a:r>
            <a:endParaRPr/>
          </a:p>
          <a:p>
            <a:pPr indent="-342900" lvl="0" marL="444500" rtl="0" algn="l">
              <a:lnSpc>
                <a:spcPct val="110000"/>
              </a:lnSpc>
              <a:spcBef>
                <a:spcPts val="600"/>
              </a:spcBef>
              <a:spcAft>
                <a:spcPts val="0"/>
              </a:spcAft>
              <a:buSzPts val="2000"/>
              <a:buFont typeface="Arial"/>
              <a:buChar char="•"/>
            </a:pPr>
            <a:r>
              <a:rPr lang="en-GB"/>
              <a:t>Explore </a:t>
            </a:r>
            <a:r>
              <a:rPr b="1" lang="en-GB"/>
              <a:t>pathways for the drivers </a:t>
            </a:r>
            <a:r>
              <a:rPr lang="en-GB"/>
              <a:t>of your model.</a:t>
            </a:r>
            <a:endParaRPr/>
          </a:p>
          <a:p>
            <a:pPr indent="-342900" lvl="0" marL="444500" rtl="0" algn="l">
              <a:lnSpc>
                <a:spcPct val="110000"/>
              </a:lnSpc>
              <a:spcBef>
                <a:spcPts val="600"/>
              </a:spcBef>
              <a:spcAft>
                <a:spcPts val="0"/>
              </a:spcAft>
              <a:buSzPts val="2000"/>
              <a:buFont typeface="Arial"/>
              <a:buChar char="•"/>
            </a:pPr>
            <a:r>
              <a:rPr lang="en-GB"/>
              <a:t>Identify </a:t>
            </a:r>
            <a:r>
              <a:rPr b="1" lang="en-GB"/>
              <a:t>barriers</a:t>
            </a:r>
            <a:r>
              <a:rPr lang="en-GB"/>
              <a:t> and </a:t>
            </a:r>
            <a:r>
              <a:rPr b="1" lang="en-GB"/>
              <a:t>drivers</a:t>
            </a:r>
            <a:r>
              <a:rPr lang="en-GB"/>
              <a:t> of changes: political, economic, social, technical, etc.</a:t>
            </a:r>
            <a:endParaRPr/>
          </a:p>
          <a:p>
            <a:pPr indent="-342900" lvl="0" marL="444500" rtl="0" algn="l">
              <a:lnSpc>
                <a:spcPct val="110000"/>
              </a:lnSpc>
              <a:spcBef>
                <a:spcPts val="600"/>
              </a:spcBef>
              <a:spcAft>
                <a:spcPts val="0"/>
              </a:spcAft>
              <a:buSzPts val="2000"/>
              <a:buFont typeface="Arial"/>
              <a:buChar char="•"/>
            </a:pPr>
            <a:r>
              <a:rPr lang="en-GB"/>
              <a:t>Identify the key </a:t>
            </a:r>
            <a:r>
              <a:rPr b="1" lang="en-GB"/>
              <a:t>uncertainties</a:t>
            </a:r>
            <a:r>
              <a:rPr lang="en-GB"/>
              <a:t> of the assumptions.</a:t>
            </a:r>
            <a:endParaRPr/>
          </a:p>
          <a:p>
            <a:pPr indent="-330200" lvl="0" marL="558800" rtl="0" algn="l">
              <a:lnSpc>
                <a:spcPct val="110000"/>
              </a:lnSpc>
              <a:spcBef>
                <a:spcPts val="600"/>
              </a:spcBef>
              <a:spcAft>
                <a:spcPts val="300"/>
              </a:spcAft>
              <a:buClr>
                <a:schemeClr val="dk1"/>
              </a:buClr>
              <a:buSzPts val="2000"/>
              <a:buFont typeface="Arial"/>
              <a:buNone/>
            </a:pPr>
            <a:r>
              <a:t/>
            </a:r>
            <a:endParaRPr/>
          </a:p>
        </p:txBody>
      </p:sp>
      <p:pic>
        <p:nvPicPr>
          <p:cNvPr descr="A black background with a black square&#10;&#10;Description automatically generated with medium confidence" id="207" name="Google Shape;207;p14"/>
          <p:cNvPicPr preferRelativeResize="0"/>
          <p:nvPr/>
        </p:nvPicPr>
        <p:blipFill rotWithShape="1">
          <a:blip r:embed="rId3">
            <a:alphaModFix/>
          </a:blip>
          <a:srcRect b="0" l="0" r="0" t="0"/>
          <a:stretch/>
        </p:blipFill>
        <p:spPr>
          <a:xfrm>
            <a:off x="4922728" y="1675356"/>
            <a:ext cx="1895945" cy="1895945"/>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type="title"/>
          </p:nvPr>
        </p:nvSpPr>
        <p:spPr>
          <a:xfrm>
            <a:off x="629400" y="525491"/>
            <a:ext cx="8373971" cy="7755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3. Stakeholder engagement in the modelling process</a:t>
            </a:r>
            <a:endParaRPr/>
          </a:p>
        </p:txBody>
      </p:sp>
      <p:sp>
        <p:nvSpPr>
          <p:cNvPr id="214" name="Google Shape;214;p15"/>
          <p:cNvSpPr txBox="1"/>
          <p:nvPr>
            <p:ph idx="1" type="body"/>
          </p:nvPr>
        </p:nvSpPr>
        <p:spPr>
          <a:xfrm>
            <a:off x="629399" y="1252728"/>
            <a:ext cx="63810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600"/>
              </a:spcBef>
              <a:spcAft>
                <a:spcPts val="0"/>
              </a:spcAft>
              <a:buSzPts val="2000"/>
              <a:buNone/>
            </a:pPr>
            <a:r>
              <a:rPr b="1" lang="en-GB"/>
              <a:t>3.1 How do you engage with stakeholders?</a:t>
            </a:r>
            <a:br>
              <a:rPr lang="en-GB"/>
            </a:br>
            <a:r>
              <a:rPr lang="en-GB"/>
              <a:t>Stakeholders provide input and feedback during the modelling process at different stages.</a:t>
            </a:r>
            <a:endParaRPr/>
          </a:p>
          <a:p>
            <a:pPr indent="0" lvl="0" marL="101600" rtl="0" algn="l">
              <a:lnSpc>
                <a:spcPct val="110000"/>
              </a:lnSpc>
              <a:spcBef>
                <a:spcPts val="600"/>
              </a:spcBef>
              <a:spcAft>
                <a:spcPts val="0"/>
              </a:spcAft>
              <a:buSzPts val="2000"/>
              <a:buNone/>
            </a:pPr>
            <a:r>
              <a:rPr lang="en-GB"/>
              <a:t>Use the timeline defined earlier to plan for engagement. </a:t>
            </a:r>
            <a:endParaRPr/>
          </a:p>
          <a:p>
            <a:pPr indent="-342900" lvl="1" marL="901700" rtl="0" algn="l">
              <a:lnSpc>
                <a:spcPct val="110000"/>
              </a:lnSpc>
              <a:spcBef>
                <a:spcPts val="300"/>
              </a:spcBef>
              <a:spcAft>
                <a:spcPts val="0"/>
              </a:spcAft>
              <a:buSzPts val="2000"/>
              <a:buChar char="•"/>
            </a:pPr>
            <a:r>
              <a:rPr lang="en-GB">
                <a:latin typeface="Arial"/>
                <a:ea typeface="Arial"/>
                <a:cs typeface="Arial"/>
                <a:sym typeface="Arial"/>
              </a:rPr>
              <a:t>Who do you engage with?</a:t>
            </a:r>
            <a:endParaRPr/>
          </a:p>
          <a:p>
            <a:pPr indent="-342900" lvl="1" marL="901700" rtl="0" algn="l">
              <a:lnSpc>
                <a:spcPct val="110000"/>
              </a:lnSpc>
              <a:spcBef>
                <a:spcPts val="0"/>
              </a:spcBef>
              <a:spcAft>
                <a:spcPts val="0"/>
              </a:spcAft>
              <a:buSzPts val="2000"/>
              <a:buChar char="•"/>
            </a:pPr>
            <a:r>
              <a:rPr lang="en-GB">
                <a:latin typeface="Arial"/>
                <a:ea typeface="Arial"/>
                <a:cs typeface="Arial"/>
                <a:sym typeface="Arial"/>
              </a:rPr>
              <a:t>How do you interact?</a:t>
            </a:r>
            <a:endParaRPr/>
          </a:p>
          <a:p>
            <a:pPr indent="-342900" lvl="1" marL="901700" rtl="0" algn="l">
              <a:lnSpc>
                <a:spcPct val="110000"/>
              </a:lnSpc>
              <a:spcBef>
                <a:spcPts val="0"/>
              </a:spcBef>
              <a:spcAft>
                <a:spcPts val="0"/>
              </a:spcAft>
              <a:buSzPts val="2000"/>
              <a:buChar char="•"/>
            </a:pPr>
            <a:r>
              <a:rPr lang="en-GB">
                <a:latin typeface="Arial"/>
                <a:ea typeface="Arial"/>
                <a:cs typeface="Arial"/>
                <a:sym typeface="Arial"/>
              </a:rPr>
              <a:t>When do you involve them?</a:t>
            </a:r>
            <a:endParaRPr/>
          </a:p>
          <a:p>
            <a:pPr indent="0" lvl="0" marL="101600" rtl="0" algn="l">
              <a:lnSpc>
                <a:spcPct val="110000"/>
              </a:lnSpc>
              <a:spcBef>
                <a:spcPts val="300"/>
              </a:spcBef>
              <a:spcAft>
                <a:spcPts val="0"/>
              </a:spcAft>
              <a:buSzPts val="2000"/>
              <a:buNone/>
            </a:pPr>
            <a:r>
              <a:t/>
            </a:r>
            <a:endParaRPr/>
          </a:p>
          <a:p>
            <a:pPr indent="0" lvl="0" marL="101600" rtl="0" algn="l">
              <a:lnSpc>
                <a:spcPct val="110000"/>
              </a:lnSpc>
              <a:spcBef>
                <a:spcPts val="600"/>
              </a:spcBef>
              <a:spcAft>
                <a:spcPts val="0"/>
              </a:spcAft>
              <a:buSzPts val="2000"/>
              <a:buNone/>
            </a:pPr>
            <a:r>
              <a:rPr b="1" lang="en-GB"/>
              <a:t>Participatory process</a:t>
            </a:r>
            <a:r>
              <a:rPr lang="en-GB"/>
              <a:t>: plan for sessions on collective reflection on the scenarios </a:t>
            </a:r>
            <a:endParaRPr/>
          </a:p>
          <a:p>
            <a:pPr indent="-342900" lvl="0" marL="444500" rtl="0" algn="l">
              <a:lnSpc>
                <a:spcPct val="110000"/>
              </a:lnSpc>
              <a:spcBef>
                <a:spcPts val="600"/>
              </a:spcBef>
              <a:spcAft>
                <a:spcPts val="0"/>
              </a:spcAft>
              <a:buSzPts val="2000"/>
              <a:buFont typeface="Noto Sans Symbols"/>
              <a:buChar char="🡪"/>
            </a:pPr>
            <a:r>
              <a:rPr lang="en-GB"/>
              <a:t>Cycles between modelling, analysing the results and adjusting assumptions can be performed a few times. </a:t>
            </a:r>
            <a:endParaRPr/>
          </a:p>
          <a:p>
            <a:pPr indent="-342900" lvl="0" marL="444500" rtl="0" algn="l">
              <a:lnSpc>
                <a:spcPct val="110000"/>
              </a:lnSpc>
              <a:spcBef>
                <a:spcPts val="600"/>
              </a:spcBef>
              <a:spcAft>
                <a:spcPts val="300"/>
              </a:spcAft>
              <a:buSzPts val="2000"/>
              <a:buFont typeface="Noto Sans Symbols"/>
              <a:buChar char="🡪"/>
            </a:pPr>
            <a:r>
              <a:rPr lang="en-GB"/>
              <a:t>Analyse risk assessments of scenarios</a:t>
            </a:r>
            <a:endParaRPr/>
          </a:p>
        </p:txBody>
      </p:sp>
      <p:grpSp>
        <p:nvGrpSpPr>
          <p:cNvPr id="215" name="Google Shape;215;p15"/>
          <p:cNvGrpSpPr/>
          <p:nvPr/>
        </p:nvGrpSpPr>
        <p:grpSpPr>
          <a:xfrm>
            <a:off x="7039956" y="1253532"/>
            <a:ext cx="5081846" cy="4673100"/>
            <a:chOff x="425796" y="804"/>
            <a:chExt cx="5081846" cy="4673100"/>
          </a:xfrm>
        </p:grpSpPr>
        <p:sp>
          <p:nvSpPr>
            <p:cNvPr id="216" name="Google Shape;216;p15"/>
            <p:cNvSpPr/>
            <p:nvPr/>
          </p:nvSpPr>
          <p:spPr>
            <a:xfrm>
              <a:off x="1951255" y="804"/>
              <a:ext cx="2030928" cy="2030928"/>
            </a:xfrm>
            <a:prstGeom prst="ellipse">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txBox="1"/>
            <p:nvPr/>
          </p:nvSpPr>
          <p:spPr>
            <a:xfrm>
              <a:off x="2248678" y="298227"/>
              <a:ext cx="1436082" cy="14360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Arial"/>
                <a:buNone/>
              </a:pPr>
              <a:r>
                <a:rPr lang="en-GB" sz="1900">
                  <a:solidFill>
                    <a:schemeClr val="lt1"/>
                  </a:solidFill>
                  <a:latin typeface="Arial"/>
                  <a:ea typeface="Arial"/>
                  <a:cs typeface="Arial"/>
                  <a:sym typeface="Arial"/>
                </a:rPr>
                <a:t>Results discussion</a:t>
              </a:r>
              <a:endParaRPr/>
            </a:p>
          </p:txBody>
        </p:sp>
        <p:sp>
          <p:nvSpPr>
            <p:cNvPr id="218" name="Google Shape;218;p15"/>
            <p:cNvSpPr/>
            <p:nvPr/>
          </p:nvSpPr>
          <p:spPr>
            <a:xfrm rot="3600000">
              <a:off x="3451502" y="1981385"/>
              <a:ext cx="540594" cy="685438"/>
            </a:xfrm>
            <a:prstGeom prst="rightArrow">
              <a:avLst>
                <a:gd fmla="val 6000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txBox="1"/>
            <p:nvPr/>
          </p:nvSpPr>
          <p:spPr>
            <a:xfrm rot="3600000">
              <a:off x="3492047" y="2048248"/>
              <a:ext cx="378416" cy="41126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Arial"/>
                <a:buNone/>
              </a:pPr>
              <a:r>
                <a:t/>
              </a:r>
              <a:endParaRPr sz="1500">
                <a:solidFill>
                  <a:schemeClr val="lt1"/>
                </a:solidFill>
                <a:latin typeface="Arial"/>
                <a:ea typeface="Arial"/>
                <a:cs typeface="Arial"/>
                <a:sym typeface="Arial"/>
              </a:endParaRPr>
            </a:p>
          </p:txBody>
        </p:sp>
        <p:sp>
          <p:nvSpPr>
            <p:cNvPr id="220" name="Google Shape;220;p15"/>
            <p:cNvSpPr/>
            <p:nvPr/>
          </p:nvSpPr>
          <p:spPr>
            <a:xfrm>
              <a:off x="3476714" y="2642976"/>
              <a:ext cx="2030928" cy="2030928"/>
            </a:xfrm>
            <a:prstGeom prst="ellipse">
              <a:avLst/>
            </a:prstGeom>
            <a:solidFill>
              <a:srgbClr val="D2ACA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txBox="1"/>
            <p:nvPr/>
          </p:nvSpPr>
          <p:spPr>
            <a:xfrm>
              <a:off x="3774137" y="2940399"/>
              <a:ext cx="1436082" cy="14360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Arial"/>
                <a:buNone/>
              </a:pPr>
              <a:r>
                <a:rPr lang="en-GB" sz="1900">
                  <a:solidFill>
                    <a:schemeClr val="lt1"/>
                  </a:solidFill>
                  <a:latin typeface="Arial"/>
                  <a:ea typeface="Arial"/>
                  <a:cs typeface="Arial"/>
                  <a:sym typeface="Arial"/>
                </a:rPr>
                <a:t>Assumptions adjustments</a:t>
              </a:r>
              <a:endParaRPr/>
            </a:p>
          </p:txBody>
        </p:sp>
        <p:sp>
          <p:nvSpPr>
            <p:cNvPr id="222" name="Google Shape;222;p15"/>
            <p:cNvSpPr/>
            <p:nvPr/>
          </p:nvSpPr>
          <p:spPr>
            <a:xfrm rot="10800000">
              <a:off x="2711722" y="3315721"/>
              <a:ext cx="540594" cy="685438"/>
            </a:xfrm>
            <a:prstGeom prst="rightArrow">
              <a:avLst>
                <a:gd fmla="val 60000" name="adj1"/>
                <a:gd fmla="val 50000" name="adj2"/>
              </a:avLst>
            </a:prstGeom>
            <a:solidFill>
              <a:srgbClr val="D2AC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txBox="1"/>
            <p:nvPr/>
          </p:nvSpPr>
          <p:spPr>
            <a:xfrm>
              <a:off x="2873900" y="3452809"/>
              <a:ext cx="378416" cy="41126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Arial"/>
                <a:buNone/>
              </a:pPr>
              <a:r>
                <a:t/>
              </a:r>
              <a:endParaRPr sz="1500">
                <a:solidFill>
                  <a:schemeClr val="lt1"/>
                </a:solidFill>
                <a:latin typeface="Arial"/>
                <a:ea typeface="Arial"/>
                <a:cs typeface="Arial"/>
                <a:sym typeface="Arial"/>
              </a:endParaRPr>
            </a:p>
          </p:txBody>
        </p:sp>
        <p:sp>
          <p:nvSpPr>
            <p:cNvPr id="224" name="Google Shape;224;p15"/>
            <p:cNvSpPr/>
            <p:nvPr/>
          </p:nvSpPr>
          <p:spPr>
            <a:xfrm>
              <a:off x="425796" y="2642976"/>
              <a:ext cx="2030928" cy="2030928"/>
            </a:xfrm>
            <a:prstGeom prst="ellipse">
              <a:avLst/>
            </a:prstGeom>
            <a:solidFill>
              <a:srgbClr val="DA737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txBox="1"/>
            <p:nvPr/>
          </p:nvSpPr>
          <p:spPr>
            <a:xfrm>
              <a:off x="723219" y="2940399"/>
              <a:ext cx="1436082" cy="143608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Arial"/>
                <a:buNone/>
              </a:pPr>
              <a:r>
                <a:rPr lang="en-GB" sz="1900">
                  <a:solidFill>
                    <a:schemeClr val="lt1"/>
                  </a:solidFill>
                  <a:latin typeface="Arial"/>
                  <a:ea typeface="Arial"/>
                  <a:cs typeface="Arial"/>
                  <a:sym typeface="Arial"/>
                </a:rPr>
                <a:t>Modelling</a:t>
              </a:r>
              <a:endParaRPr/>
            </a:p>
          </p:txBody>
        </p:sp>
        <p:sp>
          <p:nvSpPr>
            <p:cNvPr id="226" name="Google Shape;226;p15"/>
            <p:cNvSpPr/>
            <p:nvPr/>
          </p:nvSpPr>
          <p:spPr>
            <a:xfrm rot="-3600000">
              <a:off x="1926043" y="2007885"/>
              <a:ext cx="540594" cy="685438"/>
            </a:xfrm>
            <a:prstGeom prst="rightArrow">
              <a:avLst>
                <a:gd fmla="val 60000" name="adj1"/>
                <a:gd fmla="val 50000" name="adj2"/>
              </a:avLst>
            </a:prstGeom>
            <a:solidFill>
              <a:srgbClr val="DA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txBox="1"/>
            <p:nvPr/>
          </p:nvSpPr>
          <p:spPr>
            <a:xfrm rot="-3600000">
              <a:off x="1966588" y="2215198"/>
              <a:ext cx="378416" cy="41126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Arial"/>
                <a:buNone/>
              </a:pPr>
              <a:r>
                <a:t/>
              </a:r>
              <a:endParaRPr sz="1500">
                <a:solidFill>
                  <a:schemeClr val="lt1"/>
                </a:solidFill>
                <a:latin typeface="Arial"/>
                <a:ea typeface="Arial"/>
                <a:cs typeface="Arial"/>
                <a:sym typeface="Arial"/>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6"/>
          <p:cNvSpPr txBox="1"/>
          <p:nvPr>
            <p:ph type="title"/>
          </p:nvPr>
        </p:nvSpPr>
        <p:spPr>
          <a:xfrm>
            <a:off x="629400" y="9144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3. Stakeholder engagement in the modelling process</a:t>
            </a:r>
            <a:endParaRPr/>
          </a:p>
        </p:txBody>
      </p:sp>
      <p:sp>
        <p:nvSpPr>
          <p:cNvPr id="234" name="Google Shape;234;p16"/>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3.2 Agree on the transparency rules for the modelling exercise</a:t>
            </a:r>
            <a:endParaRPr/>
          </a:p>
          <a:p>
            <a:pPr indent="0" lvl="0" marL="101600" rtl="0" algn="l">
              <a:lnSpc>
                <a:spcPct val="110000"/>
              </a:lnSpc>
              <a:spcBef>
                <a:spcPts val="600"/>
              </a:spcBef>
              <a:spcAft>
                <a:spcPts val="0"/>
              </a:spcAft>
              <a:buSzPts val="2000"/>
              <a:buNone/>
            </a:pPr>
            <a:r>
              <a:rPr lang="en-GB"/>
              <a:t>Open modelling platforms and open data enhance the </a:t>
            </a:r>
            <a:r>
              <a:rPr b="1" lang="en-GB"/>
              <a:t>transparency</a:t>
            </a:r>
            <a:r>
              <a:rPr lang="en-GB"/>
              <a:t> of your process.</a:t>
            </a:r>
            <a:endParaRPr/>
          </a:p>
          <a:p>
            <a:pPr indent="0" lvl="0" marL="101600" rtl="0" algn="l">
              <a:lnSpc>
                <a:spcPct val="110000"/>
              </a:lnSpc>
              <a:spcBef>
                <a:spcPts val="600"/>
              </a:spcBef>
              <a:spcAft>
                <a:spcPts val="0"/>
              </a:spcAft>
              <a:buSzPts val="2000"/>
              <a:buNone/>
            </a:pPr>
            <a:r>
              <a:rPr lang="en-GB"/>
              <a:t>Promote U4RIA principles: </a:t>
            </a:r>
            <a:endParaRPr/>
          </a:p>
          <a:p>
            <a:pPr indent="-342900" lvl="1" marL="901700" rtl="0" algn="l">
              <a:lnSpc>
                <a:spcPct val="100000"/>
              </a:lnSpc>
              <a:spcBef>
                <a:spcPts val="300"/>
              </a:spcBef>
              <a:spcAft>
                <a:spcPts val="0"/>
              </a:spcAft>
              <a:buSzPts val="2000"/>
              <a:buChar char="•"/>
            </a:pPr>
            <a:r>
              <a:rPr b="1" i="0" lang="en-GB" u="none" strike="noStrike">
                <a:solidFill>
                  <a:srgbClr val="000000"/>
                </a:solidFill>
                <a:latin typeface="Roboto"/>
                <a:ea typeface="Roboto"/>
                <a:cs typeface="Roboto"/>
                <a:sym typeface="Roboto"/>
              </a:rPr>
              <a:t>Ubuntu</a:t>
            </a:r>
            <a:r>
              <a:rPr b="0" i="0" lang="en-GB" u="none" strike="noStrike">
                <a:solidFill>
                  <a:srgbClr val="000000"/>
                </a:solidFill>
                <a:latin typeface="Roboto"/>
                <a:ea typeface="Roboto"/>
                <a:cs typeface="Roboto"/>
                <a:sym typeface="Roboto"/>
              </a:rPr>
              <a:t>: modelling should engage communities</a:t>
            </a:r>
            <a:endParaRPr/>
          </a:p>
          <a:p>
            <a:pPr indent="-342900" lvl="1" marL="901700" rtl="0" algn="l">
              <a:lnSpc>
                <a:spcPct val="100000"/>
              </a:lnSpc>
              <a:spcBef>
                <a:spcPts val="0"/>
              </a:spcBef>
              <a:spcAft>
                <a:spcPts val="0"/>
              </a:spcAft>
              <a:buSzPts val="2000"/>
              <a:buChar char="•"/>
            </a:pPr>
            <a:r>
              <a:rPr b="1" i="0" lang="en-GB" sz="2000" u="none" strike="noStrike">
                <a:solidFill>
                  <a:srgbClr val="000000"/>
                </a:solidFill>
                <a:latin typeface="Roboto"/>
                <a:ea typeface="Roboto"/>
                <a:cs typeface="Roboto"/>
                <a:sym typeface="Roboto"/>
              </a:rPr>
              <a:t>Retrievability</a:t>
            </a:r>
            <a:r>
              <a:rPr b="0" i="0" lang="en-GB" sz="2000" u="none" strike="noStrike">
                <a:solidFill>
                  <a:srgbClr val="000000"/>
                </a:solidFill>
                <a:latin typeface="Roboto"/>
                <a:ea typeface="Roboto"/>
                <a:cs typeface="Roboto"/>
                <a:sym typeface="Roboto"/>
              </a:rPr>
              <a:t>:  should be easy to find and access the data</a:t>
            </a:r>
            <a:endParaRPr/>
          </a:p>
          <a:p>
            <a:pPr indent="-342900" lvl="1" marL="901700" rtl="0" algn="l">
              <a:lnSpc>
                <a:spcPct val="100000"/>
              </a:lnSpc>
              <a:spcBef>
                <a:spcPts val="0"/>
              </a:spcBef>
              <a:spcAft>
                <a:spcPts val="0"/>
              </a:spcAft>
              <a:buSzPts val="2000"/>
              <a:buChar char="•"/>
            </a:pPr>
            <a:r>
              <a:rPr b="1" i="0" lang="en-GB" sz="2000" u="none" strike="noStrike">
                <a:solidFill>
                  <a:srgbClr val="000000"/>
                </a:solidFill>
                <a:latin typeface="Roboto"/>
                <a:ea typeface="Roboto"/>
                <a:cs typeface="Roboto"/>
                <a:sym typeface="Roboto"/>
              </a:rPr>
              <a:t>Reusability</a:t>
            </a:r>
            <a:endParaRPr/>
          </a:p>
          <a:p>
            <a:pPr indent="-342900" lvl="1" marL="901700" rtl="0" algn="l">
              <a:lnSpc>
                <a:spcPct val="100000"/>
              </a:lnSpc>
              <a:spcBef>
                <a:spcPts val="0"/>
              </a:spcBef>
              <a:spcAft>
                <a:spcPts val="0"/>
              </a:spcAft>
              <a:buSzPts val="2000"/>
              <a:buChar char="•"/>
            </a:pPr>
            <a:r>
              <a:rPr b="1" i="0" lang="en-GB" sz="2000" u="none" strike="noStrike">
                <a:solidFill>
                  <a:srgbClr val="000000"/>
                </a:solidFill>
                <a:latin typeface="Roboto"/>
                <a:ea typeface="Roboto"/>
                <a:cs typeface="Roboto"/>
                <a:sym typeface="Roboto"/>
              </a:rPr>
              <a:t>Repeatability</a:t>
            </a:r>
            <a:r>
              <a:rPr b="0" i="0" lang="en-GB" sz="2000" u="none" strike="noStrike">
                <a:solidFill>
                  <a:srgbClr val="000000"/>
                </a:solidFill>
                <a:latin typeface="Roboto"/>
                <a:ea typeface="Roboto"/>
                <a:cs typeface="Roboto"/>
                <a:sym typeface="Roboto"/>
              </a:rPr>
              <a:t>: reusable and user friendly</a:t>
            </a:r>
            <a:endParaRPr/>
          </a:p>
          <a:p>
            <a:pPr indent="-342900" lvl="1" marL="901700" rtl="0" algn="l">
              <a:lnSpc>
                <a:spcPct val="100000"/>
              </a:lnSpc>
              <a:spcBef>
                <a:spcPts val="0"/>
              </a:spcBef>
              <a:spcAft>
                <a:spcPts val="0"/>
              </a:spcAft>
              <a:buSzPts val="2000"/>
              <a:buChar char="•"/>
            </a:pPr>
            <a:r>
              <a:rPr b="1" i="0" lang="en-GB" sz="2000" u="none" strike="noStrike">
                <a:solidFill>
                  <a:srgbClr val="000000"/>
                </a:solidFill>
                <a:latin typeface="Roboto"/>
                <a:ea typeface="Roboto"/>
                <a:cs typeface="Roboto"/>
                <a:sym typeface="Roboto"/>
              </a:rPr>
              <a:t>Reconstructability</a:t>
            </a:r>
            <a:r>
              <a:rPr b="0" i="0" lang="en-GB" sz="2000" u="none" strike="noStrike">
                <a:solidFill>
                  <a:srgbClr val="000000"/>
                </a:solidFill>
                <a:latin typeface="Roboto"/>
                <a:ea typeface="Roboto"/>
                <a:cs typeface="Roboto"/>
                <a:sym typeface="Roboto"/>
              </a:rPr>
              <a:t>: instructions for how to rebuild the model. This is done with appropriate ‘digital’ metadata and appropriately documented digital and organisational workflows.</a:t>
            </a:r>
            <a:endParaRPr/>
          </a:p>
          <a:p>
            <a:pPr indent="-342900" lvl="1" marL="901700" rtl="0" algn="l">
              <a:lnSpc>
                <a:spcPct val="100000"/>
              </a:lnSpc>
              <a:spcBef>
                <a:spcPts val="0"/>
              </a:spcBef>
              <a:spcAft>
                <a:spcPts val="0"/>
              </a:spcAft>
              <a:buSzPts val="2000"/>
              <a:buChar char="•"/>
            </a:pPr>
            <a:r>
              <a:rPr b="1" i="0" lang="en-GB" sz="2000" u="none" strike="noStrike">
                <a:solidFill>
                  <a:srgbClr val="000000"/>
                </a:solidFill>
                <a:latin typeface="Roboto"/>
                <a:ea typeface="Roboto"/>
                <a:cs typeface="Roboto"/>
                <a:sym typeface="Roboto"/>
              </a:rPr>
              <a:t>Interoperability</a:t>
            </a:r>
            <a:r>
              <a:rPr b="0" i="0" lang="en-GB" sz="2000" u="none" strike="noStrike">
                <a:solidFill>
                  <a:srgbClr val="000000"/>
                </a:solidFill>
                <a:latin typeface="Roboto"/>
                <a:ea typeface="Roboto"/>
                <a:cs typeface="Roboto"/>
                <a:sym typeface="Roboto"/>
              </a:rPr>
              <a:t>: allows for scenario outputs to be (1) tested by other models or approaches and (2) their compatibility to sub‑sector or broader integration with other </a:t>
            </a:r>
            <a:r>
              <a:rPr i="0" lang="en-GB" sz="2000" u="none" strike="noStrike">
                <a:solidFill>
                  <a:srgbClr val="000000"/>
                </a:solidFill>
                <a:latin typeface="Roboto"/>
                <a:ea typeface="Roboto"/>
                <a:cs typeface="Roboto"/>
                <a:sym typeface="Roboto"/>
              </a:rPr>
              <a:t>modelling</a:t>
            </a:r>
            <a:r>
              <a:rPr b="0" i="0" lang="en-GB" sz="2000" u="none" strike="noStrike">
                <a:solidFill>
                  <a:srgbClr val="000000"/>
                </a:solidFill>
                <a:latin typeface="Roboto"/>
                <a:ea typeface="Roboto"/>
                <a:cs typeface="Roboto"/>
                <a:sym typeface="Roboto"/>
              </a:rPr>
              <a:t> for policy support. </a:t>
            </a:r>
            <a:endParaRPr/>
          </a:p>
          <a:p>
            <a:pPr indent="-342900" lvl="1" marL="901700" rtl="0" algn="l">
              <a:lnSpc>
                <a:spcPct val="100000"/>
              </a:lnSpc>
              <a:spcBef>
                <a:spcPts val="0"/>
              </a:spcBef>
              <a:spcAft>
                <a:spcPts val="0"/>
              </a:spcAft>
              <a:buSzPts val="2000"/>
              <a:buChar char="•"/>
            </a:pPr>
            <a:r>
              <a:rPr b="1" i="0" lang="en-GB" sz="2000" u="none" strike="noStrike">
                <a:solidFill>
                  <a:srgbClr val="000000"/>
                </a:solidFill>
                <a:latin typeface="Roboto"/>
                <a:ea typeface="Roboto"/>
                <a:cs typeface="Roboto"/>
                <a:sym typeface="Roboto"/>
              </a:rPr>
              <a:t>Auditability</a:t>
            </a:r>
            <a:r>
              <a:rPr b="0" i="0" lang="en-GB" sz="2000" u="none" strike="noStrike">
                <a:solidFill>
                  <a:srgbClr val="000000"/>
                </a:solidFill>
                <a:latin typeface="Roboto"/>
                <a:ea typeface="Roboto"/>
                <a:cs typeface="Roboto"/>
                <a:sym typeface="Roboto"/>
              </a:rPr>
              <a:t>: should provide direct accountability to the internal or external funder, as well as to society more broadly.</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Translating the insights into policy recommendation: leveraging impact</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8"/>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1. Communicate with key stakeholders</a:t>
            </a:r>
            <a:endParaRPr/>
          </a:p>
        </p:txBody>
      </p:sp>
      <p:sp>
        <p:nvSpPr>
          <p:cNvPr id="246" name="Google Shape;246;p18"/>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GB"/>
              <a:t>Who are the </a:t>
            </a:r>
            <a:r>
              <a:rPr b="1" lang="en-GB"/>
              <a:t>key stakeholders </a:t>
            </a:r>
            <a:r>
              <a:rPr lang="en-GB"/>
              <a:t>that you need to communicate with?</a:t>
            </a:r>
            <a:endParaRPr/>
          </a:p>
          <a:p>
            <a:pPr indent="-342900" lvl="1" marL="901700" rtl="0" algn="l">
              <a:lnSpc>
                <a:spcPct val="110000"/>
              </a:lnSpc>
              <a:spcBef>
                <a:spcPts val="300"/>
              </a:spcBef>
              <a:spcAft>
                <a:spcPts val="0"/>
              </a:spcAft>
              <a:buSzPts val="2000"/>
              <a:buFont typeface="Arial"/>
              <a:buChar char="-"/>
            </a:pPr>
            <a:r>
              <a:rPr lang="en-GB">
                <a:latin typeface="Arial"/>
                <a:ea typeface="Arial"/>
                <a:cs typeface="Arial"/>
                <a:sym typeface="Arial"/>
              </a:rPr>
              <a:t>Financing institutions</a:t>
            </a:r>
            <a:endParaRPr/>
          </a:p>
          <a:p>
            <a:pPr indent="-342900" lvl="1" marL="901700" rtl="0" algn="l">
              <a:lnSpc>
                <a:spcPct val="110000"/>
              </a:lnSpc>
              <a:spcBef>
                <a:spcPts val="0"/>
              </a:spcBef>
              <a:spcAft>
                <a:spcPts val="0"/>
              </a:spcAft>
              <a:buSzPts val="2000"/>
              <a:buFont typeface="Arial"/>
              <a:buChar char="-"/>
            </a:pPr>
            <a:r>
              <a:rPr lang="en-GB">
                <a:latin typeface="Arial"/>
                <a:ea typeface="Arial"/>
                <a:cs typeface="Arial"/>
                <a:sym typeface="Arial"/>
              </a:rPr>
              <a:t>Private sector</a:t>
            </a:r>
            <a:endParaRPr/>
          </a:p>
          <a:p>
            <a:pPr indent="-342900" lvl="1" marL="901700" rtl="0" algn="l">
              <a:lnSpc>
                <a:spcPct val="110000"/>
              </a:lnSpc>
              <a:spcBef>
                <a:spcPts val="0"/>
              </a:spcBef>
              <a:spcAft>
                <a:spcPts val="0"/>
              </a:spcAft>
              <a:buSzPts val="2000"/>
              <a:buFont typeface="Arial"/>
              <a:buChar char="-"/>
            </a:pPr>
            <a:r>
              <a:rPr lang="en-GB">
                <a:latin typeface="Arial"/>
                <a:ea typeface="Arial"/>
                <a:cs typeface="Arial"/>
                <a:sym typeface="Arial"/>
              </a:rPr>
              <a:t>Ministries</a:t>
            </a:r>
            <a:endParaRPr/>
          </a:p>
          <a:p>
            <a:pPr indent="-342900" lvl="1" marL="901700" rtl="0" algn="l">
              <a:lnSpc>
                <a:spcPct val="110000"/>
              </a:lnSpc>
              <a:spcBef>
                <a:spcPts val="0"/>
              </a:spcBef>
              <a:spcAft>
                <a:spcPts val="0"/>
              </a:spcAft>
              <a:buSzPts val="2000"/>
              <a:buFont typeface="Arial"/>
              <a:buChar char="-"/>
            </a:pPr>
            <a:r>
              <a:rPr lang="en-GB">
                <a:latin typeface="Arial"/>
                <a:ea typeface="Arial"/>
                <a:cs typeface="Arial"/>
                <a:sym typeface="Arial"/>
              </a:rPr>
              <a:t>Non-governmental organizations</a:t>
            </a:r>
            <a:endParaRPr/>
          </a:p>
          <a:p>
            <a:pPr indent="-342900" lvl="1" marL="901700" rtl="0" algn="l">
              <a:lnSpc>
                <a:spcPct val="110000"/>
              </a:lnSpc>
              <a:spcBef>
                <a:spcPts val="0"/>
              </a:spcBef>
              <a:spcAft>
                <a:spcPts val="0"/>
              </a:spcAft>
              <a:buSzPts val="2000"/>
              <a:buFont typeface="Arial"/>
              <a:buChar char="-"/>
            </a:pPr>
            <a:r>
              <a:rPr lang="en-GB">
                <a:latin typeface="Arial"/>
                <a:ea typeface="Arial"/>
                <a:cs typeface="Arial"/>
                <a:sym typeface="Arial"/>
              </a:rPr>
              <a:t>Utilities</a:t>
            </a:r>
            <a:endParaRPr/>
          </a:p>
          <a:p>
            <a:pPr indent="-342900" lvl="1" marL="901700" rtl="0" algn="l">
              <a:lnSpc>
                <a:spcPct val="110000"/>
              </a:lnSpc>
              <a:spcBef>
                <a:spcPts val="0"/>
              </a:spcBef>
              <a:spcAft>
                <a:spcPts val="0"/>
              </a:spcAft>
              <a:buSzPts val="2000"/>
              <a:buFont typeface="Arial"/>
              <a:buChar char="-"/>
            </a:pPr>
            <a:r>
              <a:rPr lang="en-GB">
                <a:latin typeface="Arial"/>
                <a:ea typeface="Arial"/>
                <a:cs typeface="Arial"/>
                <a:sym typeface="Arial"/>
              </a:rPr>
              <a:t>Citizens</a:t>
            </a:r>
            <a:endParaRPr/>
          </a:p>
          <a:p>
            <a:pPr indent="-215900" lvl="0" marL="444500" rtl="0" algn="l">
              <a:lnSpc>
                <a:spcPct val="110000"/>
              </a:lnSpc>
              <a:spcBef>
                <a:spcPts val="300"/>
              </a:spcBef>
              <a:spcAft>
                <a:spcPts val="0"/>
              </a:spcAft>
              <a:buSzPts val="2000"/>
              <a:buFont typeface="Arial"/>
              <a:buNone/>
            </a:pPr>
            <a:r>
              <a:t/>
            </a:r>
            <a:endParaRPr/>
          </a:p>
          <a:p>
            <a:pPr indent="-342900" lvl="0" marL="444500" rtl="0" algn="l">
              <a:lnSpc>
                <a:spcPct val="110000"/>
              </a:lnSpc>
              <a:spcBef>
                <a:spcPts val="600"/>
              </a:spcBef>
              <a:spcAft>
                <a:spcPts val="0"/>
              </a:spcAft>
              <a:buSzPts val="2000"/>
              <a:buFont typeface="Arial"/>
              <a:buChar char="•"/>
            </a:pPr>
            <a:r>
              <a:rPr lang="en-GB"/>
              <a:t>What are your </a:t>
            </a:r>
            <a:r>
              <a:rPr b="1" lang="en-GB"/>
              <a:t>objectives</a:t>
            </a:r>
            <a:r>
              <a:rPr lang="en-GB"/>
              <a:t> for each group of stakeholders?</a:t>
            </a:r>
            <a:endParaRPr/>
          </a:p>
          <a:p>
            <a:pPr indent="-342900" lvl="1" marL="901700" rtl="0" algn="l">
              <a:lnSpc>
                <a:spcPct val="110000"/>
              </a:lnSpc>
              <a:spcBef>
                <a:spcPts val="300"/>
              </a:spcBef>
              <a:spcAft>
                <a:spcPts val="0"/>
              </a:spcAft>
              <a:buSzPts val="2000"/>
              <a:buFont typeface="Arial"/>
              <a:buChar char="-"/>
            </a:pPr>
            <a:r>
              <a:rPr lang="en-GB">
                <a:latin typeface="Arial"/>
                <a:ea typeface="Arial"/>
                <a:cs typeface="Arial"/>
                <a:sym typeface="Arial"/>
              </a:rPr>
              <a:t>Identify financing options</a:t>
            </a:r>
            <a:endParaRPr/>
          </a:p>
          <a:p>
            <a:pPr indent="-342900" lvl="1" marL="901700" rtl="0" algn="l">
              <a:lnSpc>
                <a:spcPct val="110000"/>
              </a:lnSpc>
              <a:spcBef>
                <a:spcPts val="0"/>
              </a:spcBef>
              <a:spcAft>
                <a:spcPts val="0"/>
              </a:spcAft>
              <a:buSzPts val="2000"/>
              <a:buFont typeface="Arial"/>
              <a:buChar char="-"/>
            </a:pPr>
            <a:r>
              <a:rPr lang="en-GB">
                <a:latin typeface="Arial"/>
                <a:ea typeface="Arial"/>
                <a:cs typeface="Arial"/>
                <a:sym typeface="Arial"/>
              </a:rPr>
              <a:t>Explore policies to support the pathway</a:t>
            </a:r>
            <a:endParaRPr/>
          </a:p>
          <a:p>
            <a:pPr indent="-342900" lvl="1" marL="901700" rtl="0" algn="l">
              <a:lnSpc>
                <a:spcPct val="110000"/>
              </a:lnSpc>
              <a:spcBef>
                <a:spcPts val="0"/>
              </a:spcBef>
              <a:spcAft>
                <a:spcPts val="0"/>
              </a:spcAft>
              <a:buSzPts val="2000"/>
              <a:buFont typeface="Arial"/>
              <a:buChar char="-"/>
            </a:pPr>
            <a:r>
              <a:rPr lang="en-GB">
                <a:latin typeface="Arial"/>
                <a:ea typeface="Arial"/>
                <a:cs typeface="Arial"/>
                <a:sym typeface="Arial"/>
              </a:rPr>
              <a:t>Generate buy-in in the process</a:t>
            </a:r>
            <a:endParaRPr/>
          </a:p>
          <a:p>
            <a:pPr indent="-215900" lvl="0" marL="444500" rtl="0" algn="l">
              <a:lnSpc>
                <a:spcPct val="110000"/>
              </a:lnSpc>
              <a:spcBef>
                <a:spcPts val="3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330200" lvl="0" marL="558800" rtl="0" algn="l">
              <a:lnSpc>
                <a:spcPct val="110000"/>
              </a:lnSpc>
              <a:spcBef>
                <a:spcPts val="600"/>
              </a:spcBef>
              <a:spcAft>
                <a:spcPts val="300"/>
              </a:spcAft>
              <a:buClr>
                <a:schemeClr val="dk1"/>
              </a:buClr>
              <a:buSzPts val="2000"/>
              <a:buFont typeface="Arial"/>
              <a:buNone/>
            </a:pPr>
            <a:r>
              <a:t/>
            </a:r>
            <a:endParaRPr/>
          </a:p>
        </p:txBody>
      </p:sp>
      <p:pic>
        <p:nvPicPr>
          <p:cNvPr descr="Customer review outline" id="247" name="Google Shape;247;p18"/>
          <p:cNvPicPr preferRelativeResize="0"/>
          <p:nvPr/>
        </p:nvPicPr>
        <p:blipFill rotWithShape="1">
          <a:blip r:embed="rId3">
            <a:alphaModFix/>
          </a:blip>
          <a:srcRect b="0" l="0" r="0" t="0"/>
          <a:stretch/>
        </p:blipFill>
        <p:spPr>
          <a:xfrm>
            <a:off x="9156445" y="2116419"/>
            <a:ext cx="770965" cy="770965"/>
          </a:xfrm>
          <a:prstGeom prst="rect">
            <a:avLst/>
          </a:prstGeom>
          <a:noFill/>
          <a:ln>
            <a:noFill/>
          </a:ln>
        </p:spPr>
      </p:pic>
      <p:pic>
        <p:nvPicPr>
          <p:cNvPr descr="A picture containing black, darkness&#10;&#10;Description automatically generated" id="248" name="Google Shape;248;p18"/>
          <p:cNvPicPr preferRelativeResize="0"/>
          <p:nvPr/>
        </p:nvPicPr>
        <p:blipFill rotWithShape="1">
          <a:blip r:embed="rId4">
            <a:alphaModFix/>
          </a:blip>
          <a:srcRect b="0" l="0" r="0" t="0"/>
          <a:stretch/>
        </p:blipFill>
        <p:spPr>
          <a:xfrm>
            <a:off x="9229661" y="4522041"/>
            <a:ext cx="624534" cy="624534"/>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2. Dissemination of the results</a:t>
            </a:r>
            <a:endParaRPr/>
          </a:p>
        </p:txBody>
      </p:sp>
      <p:sp>
        <p:nvSpPr>
          <p:cNvPr id="255" name="Google Shape;255;p19"/>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2.1</a:t>
            </a:r>
            <a:r>
              <a:rPr lang="en-GB"/>
              <a:t> </a:t>
            </a:r>
            <a:r>
              <a:rPr b="1" lang="en-GB"/>
              <a:t>Identify key results </a:t>
            </a:r>
            <a:r>
              <a:rPr lang="en-GB"/>
              <a:t>for each group of stakeholders, especially </a:t>
            </a:r>
            <a:r>
              <a:rPr b="1" lang="en-GB"/>
              <a:t>for the Ministry of Energy</a:t>
            </a:r>
            <a:endParaRPr/>
          </a:p>
          <a:p>
            <a:pPr indent="-342900" lvl="0" marL="444500" rtl="0" algn="l">
              <a:lnSpc>
                <a:spcPct val="110000"/>
              </a:lnSpc>
              <a:spcBef>
                <a:spcPts val="600"/>
              </a:spcBef>
              <a:spcAft>
                <a:spcPts val="0"/>
              </a:spcAft>
              <a:buSzPts val="2000"/>
              <a:buFont typeface="Arial"/>
              <a:buChar char="•"/>
            </a:pPr>
            <a:r>
              <a:rPr b="1" lang="en-GB"/>
              <a:t>Contextualise</a:t>
            </a:r>
            <a:r>
              <a:rPr lang="en-GB"/>
              <a:t> the results and indicators useful for the stakeholders according to the specific political economy landscape.</a:t>
            </a:r>
            <a:endParaRPr/>
          </a:p>
          <a:p>
            <a:pPr indent="-342900" lvl="0" marL="444500" rtl="0" algn="l">
              <a:lnSpc>
                <a:spcPct val="110000"/>
              </a:lnSpc>
              <a:spcBef>
                <a:spcPts val="600"/>
              </a:spcBef>
              <a:spcAft>
                <a:spcPts val="0"/>
              </a:spcAft>
              <a:buSzPts val="2000"/>
              <a:buFont typeface="Arial"/>
              <a:buChar char="•"/>
            </a:pPr>
            <a:r>
              <a:rPr b="1" lang="en-GB"/>
              <a:t>Discuss</a:t>
            </a:r>
            <a:r>
              <a:rPr lang="en-GB"/>
              <a:t> the results to make sure that they are not only technically feasible but also politically and socially acceptable</a:t>
            </a:r>
            <a:endParaRPr/>
          </a:p>
          <a:p>
            <a:pPr indent="-342900" lvl="0" marL="444500" rtl="0" algn="l">
              <a:lnSpc>
                <a:spcPct val="110000"/>
              </a:lnSpc>
              <a:spcBef>
                <a:spcPts val="600"/>
              </a:spcBef>
              <a:spcAft>
                <a:spcPts val="0"/>
              </a:spcAft>
              <a:buSzPts val="2000"/>
              <a:buFont typeface="Arial"/>
              <a:buChar char="•"/>
            </a:pPr>
            <a:r>
              <a:rPr b="1" lang="en-GB"/>
              <a:t>Stress the co-benefits </a:t>
            </a:r>
            <a:r>
              <a:rPr lang="en-GB"/>
              <a:t>linked to the results: job creation, health, environment, etc.</a:t>
            </a:r>
            <a:endParaRPr/>
          </a:p>
          <a:p>
            <a:pPr indent="0" lvl="0" marL="101600" rtl="0" algn="l">
              <a:lnSpc>
                <a:spcPct val="110000"/>
              </a:lnSpc>
              <a:spcBef>
                <a:spcPts val="600"/>
              </a:spcBef>
              <a:spcAft>
                <a:spcPts val="0"/>
              </a:spcAft>
              <a:buSzPts val="2000"/>
              <a:buNone/>
            </a:pPr>
            <a:r>
              <a:rPr b="1" lang="en-GB"/>
              <a:t>2.2 Identify the no-regret actions</a:t>
            </a:r>
            <a:endParaRPr/>
          </a:p>
          <a:p>
            <a:pPr indent="-342900" lvl="0" marL="444500" rtl="0" algn="l">
              <a:lnSpc>
                <a:spcPct val="110000"/>
              </a:lnSpc>
              <a:spcBef>
                <a:spcPts val="600"/>
              </a:spcBef>
              <a:spcAft>
                <a:spcPts val="0"/>
              </a:spcAft>
              <a:buSzPts val="2000"/>
              <a:buFont typeface="Arial"/>
              <a:buChar char="•"/>
            </a:pPr>
            <a:r>
              <a:rPr b="1" lang="en-GB"/>
              <a:t>Sensitivity analysis </a:t>
            </a:r>
            <a:r>
              <a:rPr lang="en-GB"/>
              <a:t>around the main uncertainties can produce similar options for multiple scenarios.</a:t>
            </a:r>
            <a:endParaRPr/>
          </a:p>
          <a:p>
            <a:pPr indent="-342900" lvl="0" marL="444500" rtl="0" algn="l">
              <a:lnSpc>
                <a:spcPct val="110000"/>
              </a:lnSpc>
              <a:spcBef>
                <a:spcPts val="600"/>
              </a:spcBef>
              <a:spcAft>
                <a:spcPts val="0"/>
              </a:spcAft>
              <a:buSzPts val="2000"/>
              <a:buFont typeface="Arial"/>
              <a:buChar char="•"/>
            </a:pPr>
            <a:r>
              <a:rPr lang="en-GB"/>
              <a:t>Assess the </a:t>
            </a:r>
            <a:r>
              <a:rPr b="1" lang="en-GB"/>
              <a:t>common</a:t>
            </a:r>
            <a:r>
              <a:rPr lang="en-GB"/>
              <a:t> </a:t>
            </a:r>
            <a:r>
              <a:rPr b="1" lang="en-GB"/>
              <a:t>investments</a:t>
            </a:r>
            <a:r>
              <a:rPr lang="en-GB"/>
              <a:t> needed for different pathways that achieve your goals. </a:t>
            </a:r>
            <a:endParaRPr/>
          </a:p>
          <a:p>
            <a:pPr indent="-342900" lvl="0" marL="444500" rtl="0" algn="l">
              <a:lnSpc>
                <a:spcPct val="110000"/>
              </a:lnSpc>
              <a:spcBef>
                <a:spcPts val="600"/>
              </a:spcBef>
              <a:spcAft>
                <a:spcPts val="0"/>
              </a:spcAft>
              <a:buSzPts val="2000"/>
              <a:buFont typeface="Arial"/>
              <a:buChar char="•"/>
            </a:pPr>
            <a:r>
              <a:rPr lang="en-GB"/>
              <a:t>Identify the scenarios that minimize risks and/or </a:t>
            </a:r>
            <a:r>
              <a:rPr b="1" lang="en-GB"/>
              <a:t>increase resiliency.</a:t>
            </a:r>
            <a:endParaRPr/>
          </a:p>
          <a:p>
            <a:pPr indent="-342900" lvl="0" marL="444500" rtl="0" algn="l">
              <a:lnSpc>
                <a:spcPct val="110000"/>
              </a:lnSpc>
              <a:spcBef>
                <a:spcPts val="600"/>
              </a:spcBef>
              <a:spcAft>
                <a:spcPts val="0"/>
              </a:spcAft>
              <a:buSzPts val="2000"/>
              <a:buFont typeface="Arial"/>
              <a:buChar char="•"/>
            </a:pPr>
            <a:r>
              <a:rPr lang="en-GB"/>
              <a:t>Identify when you need to make choices between pathways.</a:t>
            </a:r>
            <a:endParaRPr/>
          </a:p>
          <a:p>
            <a:pPr indent="-215900" lvl="0" marL="444500" rtl="0" algn="l">
              <a:lnSpc>
                <a:spcPct val="110000"/>
              </a:lnSpc>
              <a:spcBef>
                <a:spcPts val="6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Learning Outcomes</a:t>
            </a:r>
            <a:endParaRPr/>
          </a:p>
        </p:txBody>
      </p:sp>
      <p:sp>
        <p:nvSpPr>
          <p:cNvPr id="60" name="Google Shape;60;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215900" lvl="1" marL="800100" rtl="0" algn="l">
              <a:lnSpc>
                <a:spcPct val="107000"/>
              </a:lnSpc>
              <a:spcBef>
                <a:spcPts val="0"/>
              </a:spcBef>
              <a:spcAft>
                <a:spcPts val="0"/>
              </a:spcAft>
              <a:buSzPts val="2000"/>
              <a:buFont typeface="Arial"/>
              <a:buNone/>
            </a:pPr>
            <a:r>
              <a:t/>
            </a:r>
            <a:endParaRPr>
              <a:latin typeface="Arial"/>
              <a:ea typeface="Arial"/>
              <a:cs typeface="Arial"/>
              <a:sym typeface="Arial"/>
            </a:endParaRPr>
          </a:p>
          <a:p>
            <a:pPr indent="-215900" lvl="1" marL="800100" rtl="0" algn="l">
              <a:lnSpc>
                <a:spcPct val="107000"/>
              </a:lnSpc>
              <a:spcBef>
                <a:spcPts val="800"/>
              </a:spcBef>
              <a:spcAft>
                <a:spcPts val="0"/>
              </a:spcAft>
              <a:buSzPts val="2000"/>
              <a:buFont typeface="Arial"/>
              <a:buNone/>
            </a:pPr>
            <a:r>
              <a:t/>
            </a:r>
            <a:endParaRPr>
              <a:latin typeface="Arial"/>
              <a:ea typeface="Arial"/>
              <a:cs typeface="Arial"/>
              <a:sym typeface="Arial"/>
            </a:endParaRPr>
          </a:p>
          <a:p>
            <a:pPr indent="-342900" lvl="1" marL="800100" rtl="0" algn="l">
              <a:lnSpc>
                <a:spcPct val="107000"/>
              </a:lnSpc>
              <a:spcBef>
                <a:spcPts val="800"/>
              </a:spcBef>
              <a:spcAft>
                <a:spcPts val="0"/>
              </a:spcAft>
              <a:buSzPts val="2000"/>
              <a:buFont typeface="Arial"/>
              <a:buAutoNum type="arabicPeriod"/>
            </a:pPr>
            <a:r>
              <a:rPr lang="en-GB">
                <a:latin typeface="Arial"/>
                <a:ea typeface="Arial"/>
                <a:cs typeface="Arial"/>
                <a:sym typeface="Arial"/>
              </a:rPr>
              <a:t>Learning the process of how to set up a long-term vision for the energy system</a:t>
            </a:r>
            <a:endParaRPr/>
          </a:p>
          <a:p>
            <a:pPr indent="-342900" lvl="1" marL="800100" rtl="0" algn="l">
              <a:lnSpc>
                <a:spcPct val="107000"/>
              </a:lnSpc>
              <a:spcBef>
                <a:spcPts val="800"/>
              </a:spcBef>
              <a:spcAft>
                <a:spcPts val="0"/>
              </a:spcAft>
              <a:buSzPts val="2000"/>
              <a:buFont typeface="Arial"/>
              <a:buAutoNum type="arabicPeriod"/>
            </a:pPr>
            <a:r>
              <a:rPr lang="en-GB">
                <a:latin typeface="Arial"/>
                <a:ea typeface="Arial"/>
                <a:cs typeface="Arial"/>
                <a:sym typeface="Arial"/>
              </a:rPr>
              <a:t>Understanding the tools that can be used to explore pathways of the energy system</a:t>
            </a:r>
            <a:endParaRPr/>
          </a:p>
          <a:p>
            <a:pPr indent="-342900" lvl="1" marL="800100" rtl="0" algn="l">
              <a:lnSpc>
                <a:spcPct val="107000"/>
              </a:lnSpc>
              <a:spcBef>
                <a:spcPts val="800"/>
              </a:spcBef>
              <a:spcAft>
                <a:spcPts val="800"/>
              </a:spcAft>
              <a:buSzPts val="2000"/>
              <a:buFont typeface="Arial"/>
              <a:buAutoNum type="arabicPeriod"/>
            </a:pPr>
            <a:r>
              <a:rPr lang="en-GB">
                <a:latin typeface="Arial"/>
                <a:ea typeface="Arial"/>
                <a:cs typeface="Arial"/>
                <a:sym typeface="Arial"/>
              </a:rPr>
              <a:t>Learning how to identify and engage with stakeholders to leverage impact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3. Policy recommendation</a:t>
            </a:r>
            <a:endParaRPr/>
          </a:p>
        </p:txBody>
      </p:sp>
      <p:sp>
        <p:nvSpPr>
          <p:cNvPr id="262" name="Google Shape;262;p20"/>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3.1 Translate pathways into near and mid-term sectoral targets</a:t>
            </a:r>
            <a:endParaRPr/>
          </a:p>
          <a:p>
            <a:pPr indent="-342900" lvl="0" marL="444500" rtl="0" algn="l">
              <a:lnSpc>
                <a:spcPct val="110000"/>
              </a:lnSpc>
              <a:spcBef>
                <a:spcPts val="600"/>
              </a:spcBef>
              <a:spcAft>
                <a:spcPts val="0"/>
              </a:spcAft>
              <a:buSzPts val="2000"/>
              <a:buFont typeface="Arial"/>
              <a:buChar char="•"/>
            </a:pPr>
            <a:r>
              <a:rPr lang="en-GB"/>
              <a:t>A long-term vision can only be delivered by near-term actions.</a:t>
            </a:r>
            <a:endParaRPr/>
          </a:p>
          <a:p>
            <a:pPr indent="0" lvl="0" marL="101600" rtl="0" algn="l">
              <a:lnSpc>
                <a:spcPct val="110000"/>
              </a:lnSpc>
              <a:spcBef>
                <a:spcPts val="600"/>
              </a:spcBef>
              <a:spcAft>
                <a:spcPts val="0"/>
              </a:spcAft>
              <a:buSzPts val="2000"/>
              <a:buNone/>
            </a:pPr>
            <a:r>
              <a:rPr b="1" lang="en-GB"/>
              <a:t>3.2 What policy instruments could be put in place to support the long-term vision?</a:t>
            </a:r>
            <a:endParaRPr/>
          </a:p>
          <a:p>
            <a:pPr indent="0" lvl="0" marL="101600" rtl="0" algn="l">
              <a:lnSpc>
                <a:spcPct val="110000"/>
              </a:lnSpc>
              <a:spcBef>
                <a:spcPts val="600"/>
              </a:spcBef>
              <a:spcAft>
                <a:spcPts val="0"/>
              </a:spcAft>
              <a:buSzPts val="2000"/>
              <a:buNone/>
            </a:pPr>
            <a:r>
              <a:rPr lang="en-GB"/>
              <a:t>Different types of policy instruments:</a:t>
            </a:r>
            <a:endParaRPr/>
          </a:p>
          <a:p>
            <a:pPr indent="-342900" lvl="0" marL="444500" rtl="0" algn="l">
              <a:lnSpc>
                <a:spcPct val="110000"/>
              </a:lnSpc>
              <a:spcBef>
                <a:spcPts val="600"/>
              </a:spcBef>
              <a:spcAft>
                <a:spcPts val="0"/>
              </a:spcAft>
              <a:buSzPts val="2000"/>
              <a:buFont typeface="Arial"/>
              <a:buChar char="•"/>
            </a:pPr>
            <a:r>
              <a:rPr b="1" lang="en-GB"/>
              <a:t>Economical and financial</a:t>
            </a:r>
            <a:r>
              <a:rPr lang="en-GB"/>
              <a:t>: loans, subsidies, taxes, etc.</a:t>
            </a:r>
            <a:endParaRPr/>
          </a:p>
          <a:p>
            <a:pPr indent="-342900" lvl="0" marL="444500" rtl="0" algn="l">
              <a:lnSpc>
                <a:spcPct val="110000"/>
              </a:lnSpc>
              <a:spcBef>
                <a:spcPts val="600"/>
              </a:spcBef>
              <a:spcAft>
                <a:spcPts val="0"/>
              </a:spcAft>
              <a:buSzPts val="2000"/>
              <a:buFont typeface="Arial"/>
              <a:buChar char="•"/>
            </a:pPr>
            <a:r>
              <a:rPr b="1" lang="en-GB"/>
              <a:t>Regulatory</a:t>
            </a:r>
            <a:r>
              <a:rPr lang="en-GB"/>
              <a:t>: rules, standards, bans, etc.</a:t>
            </a:r>
            <a:endParaRPr/>
          </a:p>
          <a:p>
            <a:pPr indent="-342900" lvl="0" marL="444500" rtl="0" algn="l">
              <a:lnSpc>
                <a:spcPct val="110000"/>
              </a:lnSpc>
              <a:spcBef>
                <a:spcPts val="600"/>
              </a:spcBef>
              <a:spcAft>
                <a:spcPts val="0"/>
              </a:spcAft>
              <a:buSzPts val="2000"/>
              <a:buFont typeface="Arial"/>
              <a:buChar char="•"/>
            </a:pPr>
            <a:r>
              <a:rPr b="1" lang="en-GB"/>
              <a:t>Communication</a:t>
            </a:r>
            <a:r>
              <a:rPr lang="en-GB"/>
              <a:t>: information campaign, education, labels, etc.</a:t>
            </a:r>
            <a:endParaRPr sz="1100"/>
          </a:p>
          <a:p>
            <a:pPr indent="0" lvl="0" marL="101600" rtl="0" algn="l">
              <a:lnSpc>
                <a:spcPct val="110000"/>
              </a:lnSpc>
              <a:spcBef>
                <a:spcPts val="600"/>
              </a:spcBef>
              <a:spcAft>
                <a:spcPts val="0"/>
              </a:spcAft>
              <a:buSzPts val="2000"/>
              <a:buNone/>
            </a:pPr>
            <a:r>
              <a:rPr b="1" lang="en-GB"/>
              <a:t>3.3 What are the investments required to achieve the goals?</a:t>
            </a:r>
            <a:endParaRPr/>
          </a:p>
          <a:p>
            <a:pPr indent="-342900" lvl="0" marL="444500" rtl="0" algn="l">
              <a:lnSpc>
                <a:spcPct val="110000"/>
              </a:lnSpc>
              <a:spcBef>
                <a:spcPts val="600"/>
              </a:spcBef>
              <a:spcAft>
                <a:spcPts val="0"/>
              </a:spcAft>
              <a:buSzPts val="2000"/>
              <a:buFont typeface="Arial"/>
              <a:buChar char="•"/>
            </a:pPr>
            <a:r>
              <a:rPr lang="en-GB"/>
              <a:t>Develop a financing strategy </a:t>
            </a:r>
            <a:r>
              <a:rPr lang="en-GB">
                <a:latin typeface="Arial"/>
                <a:ea typeface="Arial"/>
                <a:cs typeface="Arial"/>
                <a:sym typeface="Arial"/>
              </a:rPr>
              <a:t>with the </a:t>
            </a:r>
            <a:r>
              <a:rPr b="1" lang="en-GB">
                <a:latin typeface="Arial"/>
                <a:ea typeface="Arial"/>
                <a:cs typeface="Arial"/>
                <a:sym typeface="Arial"/>
              </a:rPr>
              <a:t>financing institutions</a:t>
            </a:r>
            <a:endParaRPr>
              <a:latin typeface="Arial"/>
              <a:ea typeface="Arial"/>
              <a:cs typeface="Arial"/>
              <a:sym typeface="Arial"/>
            </a:endParaRPr>
          </a:p>
          <a:p>
            <a:pPr indent="0" lvl="0" marL="101600" rtl="0" algn="l">
              <a:lnSpc>
                <a:spcPct val="110000"/>
              </a:lnSpc>
              <a:spcBef>
                <a:spcPts val="600"/>
              </a:spcBef>
              <a:spcAft>
                <a:spcPts val="0"/>
              </a:spcAft>
              <a:buSzPts val="2000"/>
              <a:buNone/>
            </a:pPr>
            <a:r>
              <a:rPr b="1" lang="en-GB"/>
              <a:t>3.4 Broaden the scope of analysis</a:t>
            </a:r>
            <a:r>
              <a:rPr lang="en-GB"/>
              <a:t>:</a:t>
            </a:r>
            <a:endParaRPr/>
          </a:p>
          <a:p>
            <a:pPr indent="-342900" lvl="0" marL="444500" rtl="0" algn="l">
              <a:lnSpc>
                <a:spcPct val="110000"/>
              </a:lnSpc>
              <a:spcBef>
                <a:spcPts val="600"/>
              </a:spcBef>
              <a:spcAft>
                <a:spcPts val="0"/>
              </a:spcAft>
              <a:buSzPts val="2000"/>
              <a:buFont typeface="Arial"/>
              <a:buChar char="•"/>
            </a:pPr>
            <a:r>
              <a:rPr lang="en-GB"/>
              <a:t>Integrate gender consideration, and other co-benefits of the transition regarding health, the environment or the climate</a:t>
            </a:r>
            <a:endParaRPr/>
          </a:p>
          <a:p>
            <a:pPr indent="-342900" lvl="0" marL="444500" rtl="0" algn="l">
              <a:lnSpc>
                <a:spcPct val="110000"/>
              </a:lnSpc>
              <a:spcBef>
                <a:spcPts val="600"/>
              </a:spcBef>
              <a:spcAft>
                <a:spcPts val="300"/>
              </a:spcAft>
              <a:buSzPts val="2000"/>
              <a:buFont typeface="Arial"/>
              <a:buChar char="•"/>
            </a:pPr>
            <a:r>
              <a:rPr lang="en-GB"/>
              <a:t>Just transition framework</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t/>
            </a:r>
            <a:endParaRPr/>
          </a:p>
        </p:txBody>
      </p:sp>
      <p:sp>
        <p:nvSpPr>
          <p:cNvPr id="269" name="Google Shape;269;p21"/>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30200" lvl="0" marL="558800" rtl="0" algn="l">
              <a:lnSpc>
                <a:spcPct val="110000"/>
              </a:lnSpc>
              <a:spcBef>
                <a:spcPts val="300"/>
              </a:spcBef>
              <a:spcAft>
                <a:spcPts val="300"/>
              </a:spcAft>
              <a:buClr>
                <a:schemeClr val="dk1"/>
              </a:buClr>
              <a:buSzPts val="2000"/>
              <a:buFont typeface="Arial"/>
              <a:buNone/>
            </a:pPr>
            <a:r>
              <a:t/>
            </a:r>
            <a:endParaRPr/>
          </a:p>
        </p:txBody>
      </p:sp>
      <p:pic>
        <p:nvPicPr>
          <p:cNvPr id="270" name="Google Shape;270;p21"/>
          <p:cNvPicPr preferRelativeResize="0"/>
          <p:nvPr/>
        </p:nvPicPr>
        <p:blipFill rotWithShape="1">
          <a:blip r:embed="rId3">
            <a:alphaModFix/>
          </a:blip>
          <a:srcRect b="0" l="0" r="0" t="0"/>
          <a:stretch/>
        </p:blipFill>
        <p:spPr>
          <a:xfrm>
            <a:off x="22225" y="0"/>
            <a:ext cx="12147550" cy="6858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References to go further</a:t>
            </a:r>
            <a:endParaRPr/>
          </a:p>
        </p:txBody>
      </p:sp>
      <p:sp>
        <p:nvSpPr>
          <p:cNvPr id="277" name="Google Shape;277;p2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r">
              <a:lnSpc>
                <a:spcPct val="110000"/>
              </a:lnSpc>
              <a:spcBef>
                <a:spcPts val="300"/>
              </a:spcBef>
              <a:spcAft>
                <a:spcPts val="0"/>
              </a:spcAft>
              <a:buSzPts val="2000"/>
              <a:buNone/>
            </a:pPr>
            <a:r>
              <a:t/>
            </a:r>
            <a:endParaRPr/>
          </a:p>
          <a:p>
            <a:pPr indent="-457200" lvl="0" marL="558800" rtl="0" algn="l">
              <a:lnSpc>
                <a:spcPct val="110000"/>
              </a:lnSpc>
              <a:spcBef>
                <a:spcPts val="300"/>
              </a:spcBef>
              <a:spcAft>
                <a:spcPts val="0"/>
              </a:spcAft>
              <a:buSzPts val="2000"/>
              <a:buFont typeface="Arial"/>
              <a:buChar char="•"/>
            </a:pPr>
            <a:r>
              <a:rPr lang="en-GB"/>
              <a:t>Howells, M. </a:t>
            </a:r>
            <a:r>
              <a:rPr i="1" lang="en-GB"/>
              <a:t>et al.</a:t>
            </a:r>
            <a:r>
              <a:rPr lang="en-GB"/>
              <a:t> Energy system analytics and good governance -U4RIA goals of Energy Modelling for Policy Support. Preprint at </a:t>
            </a:r>
            <a:r>
              <a:rPr lang="en-GB" u="sng">
                <a:solidFill>
                  <a:schemeClr val="hlink"/>
                </a:solidFill>
                <a:hlinkClick r:id="rId3"/>
              </a:rPr>
              <a:t>https://doi.org/10.21203/rs.3.rs-311311/v1</a:t>
            </a:r>
            <a:r>
              <a:rPr lang="en-GB"/>
              <a:t> (2022).</a:t>
            </a:r>
            <a:endParaRPr/>
          </a:p>
          <a:p>
            <a:pPr indent="-457200" lvl="0" marL="558800" rtl="0" algn="l">
              <a:lnSpc>
                <a:spcPct val="110000"/>
              </a:lnSpc>
              <a:spcBef>
                <a:spcPts val="0"/>
              </a:spcBef>
              <a:spcAft>
                <a:spcPts val="0"/>
              </a:spcAft>
              <a:buSzPts val="2000"/>
              <a:buFont typeface="Arial"/>
              <a:buChar char="•"/>
            </a:pPr>
            <a:r>
              <a:rPr lang="en-GB"/>
              <a:t>Pfenninger, S., Hawkes, A. &amp; Keirstead, J. Energy systems modeling for twenty-first century energy challenges. </a:t>
            </a:r>
            <a:r>
              <a:rPr i="1" lang="en-GB"/>
              <a:t>Renewable and Sustainable Energy Reviews</a:t>
            </a:r>
            <a:r>
              <a:rPr lang="en-GB"/>
              <a:t> </a:t>
            </a:r>
            <a:r>
              <a:rPr b="1" lang="en-GB"/>
              <a:t>33</a:t>
            </a:r>
            <a:r>
              <a:rPr lang="en-GB"/>
              <a:t>, 74–86 (2014).</a:t>
            </a:r>
            <a:endParaRPr/>
          </a:p>
          <a:p>
            <a:pPr indent="-457200" lvl="0" marL="558800" rtl="0" algn="l">
              <a:lnSpc>
                <a:spcPct val="110000"/>
              </a:lnSpc>
              <a:spcBef>
                <a:spcPts val="0"/>
              </a:spcBef>
              <a:spcAft>
                <a:spcPts val="0"/>
              </a:spcAft>
              <a:buSzPts val="2000"/>
              <a:buFont typeface="Arial"/>
              <a:buChar char="•"/>
            </a:pPr>
            <a:r>
              <a:rPr lang="en-GB"/>
              <a:t>US Department of Energy. </a:t>
            </a:r>
            <a:r>
              <a:rPr i="1" lang="en-GB"/>
              <a:t>Energy Transitions Playbook</a:t>
            </a:r>
            <a:r>
              <a:rPr lang="en-GB"/>
              <a:t>. </a:t>
            </a:r>
            <a:r>
              <a:rPr lang="en-GB" u="sng">
                <a:solidFill>
                  <a:schemeClr val="hlink"/>
                </a:solidFill>
                <a:hlinkClick r:id="rId4"/>
              </a:rPr>
              <a:t>https://www.eere.energy.gov/etiplaybook/</a:t>
            </a:r>
            <a:r>
              <a:rPr lang="en-GB"/>
              <a:t> (2021).</a:t>
            </a:r>
            <a:endParaRPr/>
          </a:p>
          <a:p>
            <a:pPr indent="-457200" lvl="0" marL="558800" rtl="0" algn="l">
              <a:lnSpc>
                <a:spcPct val="110000"/>
              </a:lnSpc>
              <a:spcBef>
                <a:spcPts val="0"/>
              </a:spcBef>
              <a:spcAft>
                <a:spcPts val="0"/>
              </a:spcAft>
              <a:buSzPts val="2000"/>
              <a:buFont typeface="Arial"/>
              <a:buChar char="•"/>
            </a:pPr>
            <a:r>
              <a:rPr lang="en-GB"/>
              <a:t>NationalGrid. </a:t>
            </a:r>
            <a:r>
              <a:rPr i="1" lang="en-GB"/>
              <a:t>Future Energy Scenarios 2021 Stakeholder Feedback Document</a:t>
            </a:r>
            <a:r>
              <a:rPr lang="en-GB"/>
              <a:t>. </a:t>
            </a:r>
            <a:r>
              <a:rPr lang="en-GB" u="sng">
                <a:solidFill>
                  <a:schemeClr val="hlink"/>
                </a:solidFill>
                <a:hlinkClick r:id="rId5"/>
              </a:rPr>
              <a:t>https://www.nationalgrideso.com/future-energy/future-energy-scenarios/documents</a:t>
            </a:r>
            <a:r>
              <a:rPr lang="en-GB"/>
              <a:t> (2021).</a:t>
            </a:r>
            <a:endParaRPr/>
          </a:p>
          <a:p>
            <a:pPr indent="-457200" lvl="0" marL="558800" rtl="0" algn="l">
              <a:lnSpc>
                <a:spcPct val="110000"/>
              </a:lnSpc>
              <a:spcBef>
                <a:spcPts val="0"/>
              </a:spcBef>
              <a:spcAft>
                <a:spcPts val="0"/>
              </a:spcAft>
              <a:buSzPts val="2000"/>
              <a:buFont typeface="Arial"/>
              <a:buChar char="•"/>
            </a:pPr>
            <a:r>
              <a:rPr lang="en-GB"/>
              <a:t>IRENA. </a:t>
            </a:r>
            <a:r>
              <a:rPr i="1" lang="en-GB"/>
              <a:t>Planning for the renewable future: Long-term modelling and tools to expand variable renewable power in emerging economies</a:t>
            </a:r>
            <a:r>
              <a:rPr lang="en-GB"/>
              <a:t>. (2017).</a:t>
            </a:r>
            <a:endParaRPr/>
          </a:p>
          <a:p>
            <a:pPr indent="-457200" lvl="0" marL="558800" rtl="0" algn="l">
              <a:lnSpc>
                <a:spcPct val="110000"/>
              </a:lnSpc>
              <a:spcBef>
                <a:spcPts val="0"/>
              </a:spcBef>
              <a:spcAft>
                <a:spcPts val="0"/>
              </a:spcAft>
              <a:buSzPts val="2000"/>
              <a:buFont typeface="Arial"/>
              <a:buChar char="•"/>
            </a:pPr>
            <a:r>
              <a:rPr lang="en-GB"/>
              <a:t>IRENA. </a:t>
            </a:r>
            <a:r>
              <a:rPr i="1" lang="en-GB"/>
              <a:t>Scenarios for the Energy Transition: Global experience and best practices</a:t>
            </a:r>
            <a:r>
              <a:rPr lang="en-GB"/>
              <a:t>. (2020).</a:t>
            </a:r>
            <a:endParaRPr/>
          </a:p>
          <a:p>
            <a:pPr indent="-457200" lvl="0" marL="558800" rtl="0" algn="l">
              <a:lnSpc>
                <a:spcPct val="110000"/>
              </a:lnSpc>
              <a:spcBef>
                <a:spcPts val="0"/>
              </a:spcBef>
              <a:spcAft>
                <a:spcPts val="0"/>
              </a:spcAft>
              <a:buSzPts val="2000"/>
              <a:buFont typeface="Arial"/>
              <a:buChar char="•"/>
            </a:pPr>
            <a:r>
              <a:rPr lang="en-GB">
                <a:solidFill>
                  <a:srgbClr val="242424"/>
                </a:solidFill>
              </a:rPr>
              <a:t>Carbon Trust, </a:t>
            </a:r>
            <a:r>
              <a:rPr i="1" lang="en-GB" u="sng">
                <a:solidFill>
                  <a:srgbClr val="2E3558"/>
                </a:solidFill>
                <a:hlinkClick r:id="rId6">
                  <a:extLst>
                    <a:ext uri="{A12FA001-AC4F-418D-AE19-62706E023703}">
                      <ahyp:hlinkClr val="tx"/>
                    </a:ext>
                  </a:extLst>
                </a:hlinkClick>
              </a:rPr>
              <a:t>Supporting a rapid, just and equitable transition away from coal</a:t>
            </a:r>
            <a:r>
              <a:rPr i="1" lang="en-GB"/>
              <a:t>,</a:t>
            </a:r>
            <a:r>
              <a:rPr lang="en-GB"/>
              <a:t> (2023).</a:t>
            </a:r>
            <a:endParaRPr/>
          </a:p>
          <a:p>
            <a:pPr indent="-330200" lvl="0" marL="558800" rtl="0" algn="l">
              <a:lnSpc>
                <a:spcPct val="110000"/>
              </a:lnSpc>
              <a:spcBef>
                <a:spcPts val="300"/>
              </a:spcBef>
              <a:spcAft>
                <a:spcPts val="300"/>
              </a:spcAft>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83" name="Google Shape;28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84" name="Google Shape;28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5" name="Google Shape;285;p23"/>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Millot A.,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Long-term vision for the energy mix. </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286" name="Google Shape;286;p23"/>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287" name="Google Shape;287;p23"/>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288" name="Google Shape;288;p23"/>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Ariane Millot from CCG and Green Grids Initiative</a:t>
            </a:r>
            <a:endParaRPr/>
          </a:p>
        </p:txBody>
      </p:sp>
      <p:pic>
        <p:nvPicPr>
          <p:cNvPr id="289" name="Google Shape;289;p23"/>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Graphical user interface, text" id="294" name="Google Shape;294;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5" name="Google Shape;295;p24"/>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67" name="Google Shape;67;p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Creating an overarching vision from long-term thinking through stakeholder engagement</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1. Defining the overarching vision</a:t>
            </a:r>
            <a:endParaRPr sz="2800"/>
          </a:p>
        </p:txBody>
      </p:sp>
      <p:sp>
        <p:nvSpPr>
          <p:cNvPr id="74" name="Google Shape;74;p4"/>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1.1 What is the vision for the country? </a:t>
            </a:r>
            <a:endParaRPr b="1"/>
          </a:p>
          <a:p>
            <a:pPr indent="0" lvl="0" marL="101600" rtl="0" algn="l">
              <a:lnSpc>
                <a:spcPct val="110000"/>
              </a:lnSpc>
              <a:spcBef>
                <a:spcPts val="600"/>
              </a:spcBef>
              <a:spcAft>
                <a:spcPts val="0"/>
              </a:spcAft>
              <a:buSzPts val="2000"/>
              <a:buNone/>
            </a:pPr>
            <a:r>
              <a:rPr lang="en-GB"/>
              <a:t>The vision should describe what the </a:t>
            </a:r>
            <a:r>
              <a:rPr b="1" lang="en-GB"/>
              <a:t>future</a:t>
            </a:r>
            <a:r>
              <a:rPr lang="en-GB"/>
              <a:t> will look like, and the characteristics of the future state of the country in the long term, for instance </a:t>
            </a:r>
            <a:r>
              <a:rPr b="1" lang="en-GB"/>
              <a:t>in 10 or 20 years</a:t>
            </a:r>
            <a:r>
              <a:rPr lang="en-GB"/>
              <a:t>. It usually includes beneficial impacts of transformations of the country in terms of </a:t>
            </a:r>
            <a:r>
              <a:rPr b="1" lang="en-GB"/>
              <a:t>human</a:t>
            </a:r>
            <a:r>
              <a:rPr lang="en-GB"/>
              <a:t>, </a:t>
            </a:r>
            <a:r>
              <a:rPr b="1" lang="en-GB"/>
              <a:t>social</a:t>
            </a:r>
            <a:r>
              <a:rPr lang="en-GB"/>
              <a:t> and </a:t>
            </a:r>
            <a:r>
              <a:rPr b="1" lang="en-GB"/>
              <a:t>economic</a:t>
            </a:r>
            <a:r>
              <a:rPr lang="en-GB"/>
              <a:t> development. </a:t>
            </a:r>
            <a:endParaRPr/>
          </a:p>
          <a:p>
            <a:pPr indent="0" lvl="0" marL="101600" rtl="0" algn="l">
              <a:lnSpc>
                <a:spcPct val="110000"/>
              </a:lnSpc>
              <a:spcBef>
                <a:spcPts val="600"/>
              </a:spcBef>
              <a:spcAft>
                <a:spcPts val="0"/>
              </a:spcAft>
              <a:buSzPts val="2000"/>
              <a:buNone/>
            </a:pPr>
            <a:r>
              <a:rPr lang="en-GB"/>
              <a:t>Ideally, everyone should benefit from the vision in the long term, but some may benefit more than others.</a:t>
            </a:r>
            <a:endParaRPr/>
          </a:p>
          <a:p>
            <a:pPr indent="0" lvl="0" marL="101600" rtl="0" algn="l">
              <a:lnSpc>
                <a:spcPct val="110000"/>
              </a:lnSpc>
              <a:spcBef>
                <a:spcPts val="600"/>
              </a:spcBef>
              <a:spcAft>
                <a:spcPts val="0"/>
              </a:spcAft>
              <a:buSzPts val="2000"/>
              <a:buNone/>
            </a:pPr>
            <a:r>
              <a:rPr lang="en-GB"/>
              <a:t>At this stage, the vision is only </a:t>
            </a:r>
            <a:r>
              <a:rPr b="1" lang="en-GB"/>
              <a:t>qualitative</a:t>
            </a:r>
            <a:r>
              <a:rPr lang="en-GB"/>
              <a:t>, it is meant to be aspirational and meaningful for the society and doesn’t include quantitative elements. It should specify a </a:t>
            </a:r>
            <a:r>
              <a:rPr b="1" lang="en-GB"/>
              <a:t>target year</a:t>
            </a:r>
            <a:r>
              <a:rPr lang="en-GB"/>
              <a:t>.</a:t>
            </a:r>
            <a:endParaRPr/>
          </a:p>
          <a:p>
            <a:pPr indent="0" lvl="0" marL="101600" rtl="0" algn="l">
              <a:lnSpc>
                <a:spcPct val="110000"/>
              </a:lnSpc>
              <a:spcBef>
                <a:spcPts val="600"/>
              </a:spcBef>
              <a:spcAft>
                <a:spcPts val="300"/>
              </a:spcAft>
              <a:buSzPts val="2000"/>
              <a:buNone/>
            </a:pPr>
            <a:r>
              <a:t/>
            </a:r>
            <a:endParaRPr/>
          </a:p>
        </p:txBody>
      </p:sp>
      <p:sp>
        <p:nvSpPr>
          <p:cNvPr id="75" name="Google Shape;75;p4"/>
          <p:cNvSpPr/>
          <p:nvPr/>
        </p:nvSpPr>
        <p:spPr>
          <a:xfrm>
            <a:off x="628800" y="5026679"/>
            <a:ext cx="10933801" cy="1351280"/>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101600" marR="0" rtl="0" algn="l">
              <a:spcBef>
                <a:spcPts val="0"/>
              </a:spcBef>
              <a:spcAft>
                <a:spcPts val="0"/>
              </a:spcAft>
              <a:buClr>
                <a:schemeClr val="dk1"/>
              </a:buClr>
              <a:buSzPts val="1800"/>
              <a:buFont typeface="Arial"/>
              <a:buNone/>
            </a:pPr>
            <a:r>
              <a:rPr i="1" lang="en-GB" sz="1800">
                <a:solidFill>
                  <a:schemeClr val="dk1"/>
                </a:solidFill>
                <a:latin typeface="Arial"/>
                <a:ea typeface="Arial"/>
                <a:cs typeface="Arial"/>
                <a:sym typeface="Arial"/>
              </a:rPr>
              <a:t>Example: </a:t>
            </a:r>
            <a:r>
              <a:rPr lang="en-GB" sz="1800">
                <a:solidFill>
                  <a:schemeClr val="dk1"/>
                </a:solidFill>
                <a:latin typeface="Arial"/>
                <a:ea typeface="Arial"/>
                <a:cs typeface="Arial"/>
                <a:sym typeface="Arial"/>
              </a:rPr>
              <a:t>Kenya Vision 2030 aims to transform Kenya into a newly industrializing, middle-income country providing a high quality of life to all its citizens by 2030 in a clean and secure environment. </a:t>
            </a:r>
            <a:endParaRPr/>
          </a:p>
          <a:p>
            <a:pPr indent="0" lvl="0" marL="101600" marR="0" rtl="0" algn="l">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Source: https://vision2030.go.ke/</a:t>
            </a:r>
            <a:endParaRPr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2. Stakeholder engagement in the process</a:t>
            </a:r>
            <a:endParaRPr/>
          </a:p>
        </p:txBody>
      </p:sp>
      <p:sp>
        <p:nvSpPr>
          <p:cNvPr id="82" name="Google Shape;82;p5"/>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2.1 </a:t>
            </a:r>
            <a:r>
              <a:rPr lang="en-GB"/>
              <a:t>Identify </a:t>
            </a:r>
            <a:r>
              <a:rPr b="1" lang="en-GB"/>
              <a:t>key stakeholders </a:t>
            </a:r>
            <a:r>
              <a:rPr lang="en-GB"/>
              <a:t>for defining the vision and the priorities linked to it</a:t>
            </a:r>
            <a:endParaRPr/>
          </a:p>
          <a:p>
            <a:pPr indent="0" lvl="0" marL="101600" rtl="0" algn="l">
              <a:lnSpc>
                <a:spcPct val="110000"/>
              </a:lnSpc>
              <a:spcBef>
                <a:spcPts val="600"/>
              </a:spcBef>
              <a:spcAft>
                <a:spcPts val="0"/>
              </a:spcAft>
              <a:buSzPts val="2000"/>
              <a:buNone/>
            </a:pPr>
            <a:r>
              <a:t/>
            </a:r>
            <a:endParaRPr b="1"/>
          </a:p>
          <a:p>
            <a:pPr indent="0" lvl="0" marL="101600" rtl="0" algn="l">
              <a:lnSpc>
                <a:spcPct val="110000"/>
              </a:lnSpc>
              <a:spcBef>
                <a:spcPts val="600"/>
              </a:spcBef>
              <a:spcAft>
                <a:spcPts val="0"/>
              </a:spcAft>
              <a:buSzPts val="2000"/>
              <a:buNone/>
            </a:pPr>
            <a:r>
              <a:t/>
            </a:r>
            <a:endParaRPr b="1"/>
          </a:p>
          <a:p>
            <a:pPr indent="0" lvl="0" marL="101600" rtl="0" algn="l">
              <a:lnSpc>
                <a:spcPct val="110000"/>
              </a:lnSpc>
              <a:spcBef>
                <a:spcPts val="600"/>
              </a:spcBef>
              <a:spcAft>
                <a:spcPts val="0"/>
              </a:spcAft>
              <a:buSzPts val="2000"/>
              <a:buNone/>
            </a:pPr>
            <a:r>
              <a:t/>
            </a:r>
            <a:endParaRPr b="1" sz="1400"/>
          </a:p>
          <a:p>
            <a:pPr indent="0" lvl="0" marL="101600" rtl="0" algn="l">
              <a:lnSpc>
                <a:spcPct val="110000"/>
              </a:lnSpc>
              <a:spcBef>
                <a:spcPts val="600"/>
              </a:spcBef>
              <a:spcAft>
                <a:spcPts val="0"/>
              </a:spcAft>
              <a:buSzPts val="2000"/>
              <a:buNone/>
            </a:pPr>
            <a:r>
              <a:t/>
            </a:r>
            <a:endParaRPr b="1" sz="1000"/>
          </a:p>
          <a:p>
            <a:pPr indent="0" lvl="0" marL="101600" rtl="0" algn="l">
              <a:lnSpc>
                <a:spcPct val="110000"/>
              </a:lnSpc>
              <a:spcBef>
                <a:spcPts val="600"/>
              </a:spcBef>
              <a:spcAft>
                <a:spcPts val="300"/>
              </a:spcAft>
              <a:buSzPts val="2000"/>
              <a:buNone/>
            </a:pPr>
            <a:r>
              <a:rPr b="1" lang="en-GB"/>
              <a:t>2.2 </a:t>
            </a:r>
            <a:r>
              <a:rPr lang="en-GB"/>
              <a:t>Define the </a:t>
            </a:r>
            <a:r>
              <a:rPr b="1" lang="en-GB"/>
              <a:t>level and type of engagement </a:t>
            </a:r>
            <a:r>
              <a:rPr lang="en-GB"/>
              <a:t>for each stakeholder</a:t>
            </a:r>
            <a:endParaRPr/>
          </a:p>
        </p:txBody>
      </p:sp>
      <p:grpSp>
        <p:nvGrpSpPr>
          <p:cNvPr id="83" name="Google Shape;83;p5"/>
          <p:cNvGrpSpPr/>
          <p:nvPr/>
        </p:nvGrpSpPr>
        <p:grpSpPr>
          <a:xfrm>
            <a:off x="3798238" y="3474380"/>
            <a:ext cx="4226194" cy="3258870"/>
            <a:chOff x="3798238" y="3248912"/>
            <a:chExt cx="4226194" cy="3258870"/>
          </a:xfrm>
        </p:grpSpPr>
        <p:cxnSp>
          <p:nvCxnSpPr>
            <p:cNvPr id="84" name="Google Shape;84;p5"/>
            <p:cNvCxnSpPr/>
            <p:nvPr/>
          </p:nvCxnSpPr>
          <p:spPr>
            <a:xfrm rot="10800000">
              <a:off x="4167569" y="3248912"/>
              <a:ext cx="0" cy="2880000"/>
            </a:xfrm>
            <a:prstGeom prst="straightConnector1">
              <a:avLst/>
            </a:prstGeom>
            <a:noFill/>
            <a:ln cap="flat" cmpd="sng" w="9525">
              <a:solidFill>
                <a:srgbClr val="001035"/>
              </a:solidFill>
              <a:prstDash val="solid"/>
              <a:round/>
              <a:headEnd len="sm" w="sm" type="none"/>
              <a:tailEnd len="med" w="med" type="triangle"/>
            </a:ln>
          </p:spPr>
        </p:cxnSp>
        <p:grpSp>
          <p:nvGrpSpPr>
            <p:cNvPr id="85" name="Google Shape;85;p5"/>
            <p:cNvGrpSpPr/>
            <p:nvPr/>
          </p:nvGrpSpPr>
          <p:grpSpPr>
            <a:xfrm>
              <a:off x="3798238" y="3255451"/>
              <a:ext cx="4226194" cy="3252331"/>
              <a:chOff x="3798238" y="3255451"/>
              <a:chExt cx="4226194" cy="3252331"/>
            </a:xfrm>
          </p:grpSpPr>
          <p:cxnSp>
            <p:nvCxnSpPr>
              <p:cNvPr id="86" name="Google Shape;86;p5"/>
              <p:cNvCxnSpPr/>
              <p:nvPr/>
            </p:nvCxnSpPr>
            <p:spPr>
              <a:xfrm>
                <a:off x="4167569" y="6128912"/>
                <a:ext cx="3856862" cy="0"/>
              </a:xfrm>
              <a:prstGeom prst="straightConnector1">
                <a:avLst/>
              </a:prstGeom>
              <a:noFill/>
              <a:ln cap="flat" cmpd="sng" w="9525">
                <a:solidFill>
                  <a:srgbClr val="001035"/>
                </a:solidFill>
                <a:prstDash val="solid"/>
                <a:round/>
                <a:headEnd len="sm" w="sm" type="none"/>
                <a:tailEnd len="med" w="med" type="triangle"/>
              </a:ln>
            </p:spPr>
          </p:cxnSp>
          <p:sp>
            <p:nvSpPr>
              <p:cNvPr id="87" name="Google Shape;87;p5"/>
              <p:cNvSpPr txBox="1"/>
              <p:nvPr/>
            </p:nvSpPr>
            <p:spPr>
              <a:xfrm rot="-5400000">
                <a:off x="2542904" y="4510785"/>
                <a:ext cx="28799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Influence on outcome</a:t>
                </a:r>
                <a:endParaRPr/>
              </a:p>
            </p:txBody>
          </p:sp>
          <p:sp>
            <p:nvSpPr>
              <p:cNvPr id="88" name="Google Shape;88;p5"/>
              <p:cNvSpPr txBox="1"/>
              <p:nvPr/>
            </p:nvSpPr>
            <p:spPr>
              <a:xfrm>
                <a:off x="4939094" y="6139126"/>
                <a:ext cx="2313812" cy="368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Interest in outcome</a:t>
                </a:r>
                <a:endParaRPr/>
              </a:p>
            </p:txBody>
          </p:sp>
          <p:sp>
            <p:nvSpPr>
              <p:cNvPr id="89" name="Google Shape;89;p5"/>
              <p:cNvSpPr/>
              <p:nvPr/>
            </p:nvSpPr>
            <p:spPr>
              <a:xfrm>
                <a:off x="4445462" y="3451859"/>
                <a:ext cx="1559098" cy="1085845"/>
              </a:xfrm>
              <a:prstGeom prst="rect">
                <a:avLst/>
              </a:prstGeom>
              <a:solidFill>
                <a:srgbClr val="D9D9D9"/>
              </a:solidFill>
              <a:ln cap="flat" cmpd="sng" w="25400">
                <a:solidFill>
                  <a:srgbClr val="7979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000000"/>
                    </a:solidFill>
                    <a:latin typeface="Arial"/>
                    <a:ea typeface="Arial"/>
                    <a:cs typeface="Arial"/>
                    <a:sym typeface="Arial"/>
                  </a:rPr>
                  <a:t>Consult</a:t>
                </a:r>
                <a:endParaRPr/>
              </a:p>
            </p:txBody>
          </p:sp>
          <p:sp>
            <p:nvSpPr>
              <p:cNvPr id="90" name="Google Shape;90;p5"/>
              <p:cNvSpPr/>
              <p:nvPr/>
            </p:nvSpPr>
            <p:spPr>
              <a:xfrm>
                <a:off x="4445462" y="4791782"/>
                <a:ext cx="1559098" cy="1085845"/>
              </a:xfrm>
              <a:prstGeom prst="rect">
                <a:avLst/>
              </a:prstGeom>
              <a:solidFill>
                <a:srgbClr val="D9D9D9"/>
              </a:solidFill>
              <a:ln cap="flat" cmpd="sng" w="25400">
                <a:solidFill>
                  <a:srgbClr val="7979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000000"/>
                    </a:solidFill>
                    <a:latin typeface="Arial"/>
                    <a:ea typeface="Arial"/>
                    <a:cs typeface="Arial"/>
                    <a:sym typeface="Arial"/>
                  </a:rPr>
                  <a:t>Inform</a:t>
                </a:r>
                <a:endParaRPr/>
              </a:p>
            </p:txBody>
          </p:sp>
          <p:sp>
            <p:nvSpPr>
              <p:cNvPr id="91" name="Google Shape;91;p5"/>
              <p:cNvSpPr/>
              <p:nvPr/>
            </p:nvSpPr>
            <p:spPr>
              <a:xfrm>
                <a:off x="6214847" y="4786710"/>
                <a:ext cx="1559098" cy="1085845"/>
              </a:xfrm>
              <a:prstGeom prst="rect">
                <a:avLst/>
              </a:prstGeom>
              <a:solidFill>
                <a:srgbClr val="D9D9D9"/>
              </a:solidFill>
              <a:ln cap="flat" cmpd="sng" w="25400">
                <a:solidFill>
                  <a:srgbClr val="7979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000000"/>
                    </a:solidFill>
                    <a:latin typeface="Arial"/>
                    <a:ea typeface="Arial"/>
                    <a:cs typeface="Arial"/>
                    <a:sym typeface="Arial"/>
                  </a:rPr>
                  <a:t>Involve</a:t>
                </a:r>
                <a:endParaRPr/>
              </a:p>
            </p:txBody>
          </p:sp>
          <p:sp>
            <p:nvSpPr>
              <p:cNvPr id="92" name="Google Shape;92;p5"/>
              <p:cNvSpPr/>
              <p:nvPr/>
            </p:nvSpPr>
            <p:spPr>
              <a:xfrm>
                <a:off x="6214847" y="3451859"/>
                <a:ext cx="1559098" cy="1085845"/>
              </a:xfrm>
              <a:prstGeom prst="rect">
                <a:avLst/>
              </a:prstGeom>
              <a:solidFill>
                <a:srgbClr val="D9D9D9"/>
              </a:solidFill>
              <a:ln cap="flat" cmpd="sng" w="25400">
                <a:solidFill>
                  <a:srgbClr val="7979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000000"/>
                    </a:solidFill>
                    <a:latin typeface="Arial"/>
                    <a:ea typeface="Arial"/>
                    <a:cs typeface="Arial"/>
                    <a:sym typeface="Arial"/>
                  </a:rPr>
                  <a:t>Manage</a:t>
                </a:r>
                <a:endParaRPr/>
              </a:p>
            </p:txBody>
          </p:sp>
        </p:grpSp>
      </p:grpSp>
      <p:pic>
        <p:nvPicPr>
          <p:cNvPr descr="Group Of Business People Meeting Stock Photo, Picture And Royalty Free  Image. Image 31289838." id="93" name="Google Shape;93;p5"/>
          <p:cNvPicPr preferRelativeResize="0"/>
          <p:nvPr/>
        </p:nvPicPr>
        <p:blipFill rotWithShape="1">
          <a:blip r:embed="rId3">
            <a:alphaModFix/>
          </a:blip>
          <a:srcRect b="0" l="0" r="0" t="0"/>
          <a:stretch/>
        </p:blipFill>
        <p:spPr>
          <a:xfrm>
            <a:off x="5197911" y="1660150"/>
            <a:ext cx="1796177" cy="14072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2. Stakeholder engagement in the process</a:t>
            </a:r>
            <a:endParaRPr/>
          </a:p>
        </p:txBody>
      </p:sp>
      <p:sp>
        <p:nvSpPr>
          <p:cNvPr id="100" name="Google Shape;100;p6"/>
          <p:cNvSpPr txBox="1"/>
          <p:nvPr>
            <p:ph idx="1" type="body"/>
          </p:nvPr>
        </p:nvSpPr>
        <p:spPr>
          <a:xfrm>
            <a:off x="629399" y="1252729"/>
            <a:ext cx="10933801" cy="1358392"/>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2.4 Prepare a timeline of the process</a:t>
            </a:r>
            <a:endParaRPr/>
          </a:p>
          <a:p>
            <a:pPr indent="0" lvl="0" marL="101600" rtl="0" algn="l">
              <a:lnSpc>
                <a:spcPct val="110000"/>
              </a:lnSpc>
              <a:spcBef>
                <a:spcPts val="600"/>
              </a:spcBef>
              <a:spcAft>
                <a:spcPts val="300"/>
              </a:spcAft>
              <a:buSzPts val="2000"/>
              <a:buNone/>
            </a:pPr>
            <a:r>
              <a:rPr lang="en-GB"/>
              <a:t>From the stakeholders’ map, identify who you engage with and when? For which part of the process?</a:t>
            </a:r>
            <a:endParaRPr/>
          </a:p>
        </p:txBody>
      </p:sp>
      <p:grpSp>
        <p:nvGrpSpPr>
          <p:cNvPr id="101" name="Google Shape;101;p6"/>
          <p:cNvGrpSpPr/>
          <p:nvPr/>
        </p:nvGrpSpPr>
        <p:grpSpPr>
          <a:xfrm>
            <a:off x="635144" y="2534935"/>
            <a:ext cx="10921112" cy="1619709"/>
            <a:chOff x="6343" y="126250"/>
            <a:chExt cx="10921112" cy="1619709"/>
          </a:xfrm>
        </p:grpSpPr>
        <p:sp>
          <p:nvSpPr>
            <p:cNvPr id="102" name="Google Shape;102;p6"/>
            <p:cNvSpPr/>
            <p:nvPr/>
          </p:nvSpPr>
          <p:spPr>
            <a:xfrm>
              <a:off x="6343" y="126250"/>
              <a:ext cx="1431270" cy="648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txBox="1"/>
            <p:nvPr/>
          </p:nvSpPr>
          <p:spPr>
            <a:xfrm>
              <a:off x="6343" y="126250"/>
              <a:ext cx="1431270" cy="432000"/>
            </a:xfrm>
            <a:prstGeom prst="rect">
              <a:avLst/>
            </a:prstGeom>
            <a:noFill/>
            <a:ln>
              <a:noFill/>
            </a:ln>
          </p:spPr>
          <p:txBody>
            <a:bodyPr anchorCtr="0" anchor="t" bIns="57150" lIns="106675" spcFirstLastPara="1" rIns="106675" wrap="square" tIns="106675">
              <a:noAutofit/>
            </a:bodyPr>
            <a:lstStyle/>
            <a:p>
              <a:pPr indent="0" lvl="0" marL="0" marR="0" rtl="0" algn="l">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Vision</a:t>
              </a:r>
              <a:endParaRPr/>
            </a:p>
          </p:txBody>
        </p:sp>
        <p:sp>
          <p:nvSpPr>
            <p:cNvPr id="104" name="Google Shape;104;p6"/>
            <p:cNvSpPr/>
            <p:nvPr/>
          </p:nvSpPr>
          <p:spPr>
            <a:xfrm>
              <a:off x="299495" y="558250"/>
              <a:ext cx="1431270" cy="1187709"/>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txBox="1"/>
            <p:nvPr/>
          </p:nvSpPr>
          <p:spPr>
            <a:xfrm>
              <a:off x="334282" y="593037"/>
              <a:ext cx="1361696" cy="1118135"/>
            </a:xfrm>
            <a:prstGeom prst="rect">
              <a:avLst/>
            </a:prstGeom>
            <a:noFill/>
            <a:ln>
              <a:noFill/>
            </a:ln>
          </p:spPr>
          <p:txBody>
            <a:bodyPr anchorCtr="0" anchor="t" bIns="106675" lIns="106675" spcFirstLastPara="1" rIns="106675" wrap="square" tIns="106675">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Ministries</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Civil society</a:t>
              </a:r>
              <a:endParaRPr/>
            </a:p>
            <a:p>
              <a:pPr indent="-19050" lvl="1" marL="114300" marR="0" rtl="0" algn="l">
                <a:lnSpc>
                  <a:spcPct val="90000"/>
                </a:lnSpc>
                <a:spcBef>
                  <a:spcPts val="225"/>
                </a:spcBef>
                <a:spcAft>
                  <a:spcPts val="0"/>
                </a:spcAft>
                <a:buClr>
                  <a:schemeClr val="dk1"/>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106" name="Google Shape;106;p6"/>
            <p:cNvSpPr/>
            <p:nvPr/>
          </p:nvSpPr>
          <p:spPr>
            <a:xfrm>
              <a:off x="1654589" y="164078"/>
              <a:ext cx="459987" cy="356345"/>
            </a:xfrm>
            <a:prstGeom prst="rightArrow">
              <a:avLst>
                <a:gd fmla="val 60000" name="adj1"/>
                <a:gd fmla="val 50000" name="adj2"/>
              </a:avLst>
            </a:prstGeom>
            <a:solidFill>
              <a:srgbClr val="A8A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txBox="1"/>
            <p:nvPr/>
          </p:nvSpPr>
          <p:spPr>
            <a:xfrm>
              <a:off x="1654589" y="235347"/>
              <a:ext cx="353084" cy="2138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108" name="Google Shape;108;p6"/>
            <p:cNvSpPr/>
            <p:nvPr/>
          </p:nvSpPr>
          <p:spPr>
            <a:xfrm>
              <a:off x="2305516" y="126250"/>
              <a:ext cx="1431270" cy="648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txBox="1"/>
            <p:nvPr/>
          </p:nvSpPr>
          <p:spPr>
            <a:xfrm>
              <a:off x="2305516" y="126250"/>
              <a:ext cx="1431270" cy="432000"/>
            </a:xfrm>
            <a:prstGeom prst="rect">
              <a:avLst/>
            </a:prstGeom>
            <a:noFill/>
            <a:ln>
              <a:noFill/>
            </a:ln>
          </p:spPr>
          <p:txBody>
            <a:bodyPr anchorCtr="0" anchor="t" bIns="57150" lIns="106675" spcFirstLastPara="1" rIns="106675" wrap="square" tIns="106675">
              <a:noAutofit/>
            </a:bodyPr>
            <a:lstStyle/>
            <a:p>
              <a:pPr indent="0" lvl="0" marL="0" marR="0" rtl="0" algn="l">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Pathway</a:t>
              </a:r>
              <a:endParaRPr/>
            </a:p>
          </p:txBody>
        </p:sp>
        <p:sp>
          <p:nvSpPr>
            <p:cNvPr id="110" name="Google Shape;110;p6"/>
            <p:cNvSpPr/>
            <p:nvPr/>
          </p:nvSpPr>
          <p:spPr>
            <a:xfrm>
              <a:off x="2598667" y="558250"/>
              <a:ext cx="1431270" cy="1187709"/>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txBox="1"/>
            <p:nvPr/>
          </p:nvSpPr>
          <p:spPr>
            <a:xfrm>
              <a:off x="2633454" y="593037"/>
              <a:ext cx="1361696" cy="1118135"/>
            </a:xfrm>
            <a:prstGeom prst="rect">
              <a:avLst/>
            </a:prstGeom>
            <a:noFill/>
            <a:ln>
              <a:noFill/>
            </a:ln>
          </p:spPr>
          <p:txBody>
            <a:bodyPr anchorCtr="0" anchor="t" bIns="106675" lIns="106675" spcFirstLastPara="1" rIns="106675" wrap="square" tIns="106675">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Ministries</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Civil society</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Private sector</a:t>
              </a:r>
              <a:endParaRPr/>
            </a:p>
          </p:txBody>
        </p:sp>
        <p:sp>
          <p:nvSpPr>
            <p:cNvPr id="112" name="Google Shape;112;p6"/>
            <p:cNvSpPr/>
            <p:nvPr/>
          </p:nvSpPr>
          <p:spPr>
            <a:xfrm>
              <a:off x="3953762" y="164078"/>
              <a:ext cx="459987" cy="356345"/>
            </a:xfrm>
            <a:prstGeom prst="rightArrow">
              <a:avLst>
                <a:gd fmla="val 60000" name="adj1"/>
                <a:gd fmla="val 50000" name="adj2"/>
              </a:avLst>
            </a:prstGeom>
            <a:solidFill>
              <a:srgbClr val="A8A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txBox="1"/>
            <p:nvPr/>
          </p:nvSpPr>
          <p:spPr>
            <a:xfrm>
              <a:off x="3953762" y="235347"/>
              <a:ext cx="353084" cy="2138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114" name="Google Shape;114;p6"/>
            <p:cNvSpPr/>
            <p:nvPr/>
          </p:nvSpPr>
          <p:spPr>
            <a:xfrm>
              <a:off x="4604688" y="126250"/>
              <a:ext cx="1431270" cy="648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txBox="1"/>
            <p:nvPr/>
          </p:nvSpPr>
          <p:spPr>
            <a:xfrm>
              <a:off x="4604688" y="126250"/>
              <a:ext cx="1431270" cy="432000"/>
            </a:xfrm>
            <a:prstGeom prst="rect">
              <a:avLst/>
            </a:prstGeom>
            <a:noFill/>
            <a:ln>
              <a:noFill/>
            </a:ln>
          </p:spPr>
          <p:txBody>
            <a:bodyPr anchorCtr="0" anchor="t" bIns="57150" lIns="106675" spcFirstLastPara="1" rIns="106675" wrap="square" tIns="106675">
              <a:noAutofit/>
            </a:bodyPr>
            <a:lstStyle/>
            <a:p>
              <a:pPr indent="0" lvl="0" marL="0" marR="0" rtl="0" algn="l">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Modelling</a:t>
              </a:r>
              <a:endParaRPr/>
            </a:p>
          </p:txBody>
        </p:sp>
        <p:sp>
          <p:nvSpPr>
            <p:cNvPr id="116" name="Google Shape;116;p6"/>
            <p:cNvSpPr/>
            <p:nvPr/>
          </p:nvSpPr>
          <p:spPr>
            <a:xfrm>
              <a:off x="4897840" y="558250"/>
              <a:ext cx="1431270" cy="1187709"/>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
            <p:cNvSpPr txBox="1"/>
            <p:nvPr/>
          </p:nvSpPr>
          <p:spPr>
            <a:xfrm>
              <a:off x="4932627" y="593037"/>
              <a:ext cx="1361696" cy="1118135"/>
            </a:xfrm>
            <a:prstGeom prst="rect">
              <a:avLst/>
            </a:prstGeom>
            <a:noFill/>
            <a:ln>
              <a:noFill/>
            </a:ln>
          </p:spPr>
          <p:txBody>
            <a:bodyPr anchorCtr="0" anchor="t" bIns="106675" lIns="106675" spcFirstLastPara="1" rIns="106675" wrap="square" tIns="106675">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Ministries</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Utilities</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Agencies</a:t>
              </a:r>
              <a:endParaRPr/>
            </a:p>
            <a:p>
              <a:pPr indent="-19050" lvl="1" marL="114300" marR="0" rtl="0" algn="l">
                <a:lnSpc>
                  <a:spcPct val="90000"/>
                </a:lnSpc>
                <a:spcBef>
                  <a:spcPts val="225"/>
                </a:spcBef>
                <a:spcAft>
                  <a:spcPts val="0"/>
                </a:spcAft>
                <a:buClr>
                  <a:schemeClr val="dk1"/>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118" name="Google Shape;118;p6"/>
            <p:cNvSpPr/>
            <p:nvPr/>
          </p:nvSpPr>
          <p:spPr>
            <a:xfrm>
              <a:off x="6252934" y="164078"/>
              <a:ext cx="459987" cy="356345"/>
            </a:xfrm>
            <a:prstGeom prst="rightArrow">
              <a:avLst>
                <a:gd fmla="val 60000" name="adj1"/>
                <a:gd fmla="val 50000" name="adj2"/>
              </a:avLst>
            </a:prstGeom>
            <a:solidFill>
              <a:srgbClr val="A8A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txBox="1"/>
            <p:nvPr/>
          </p:nvSpPr>
          <p:spPr>
            <a:xfrm>
              <a:off x="6252934" y="235347"/>
              <a:ext cx="353084" cy="2138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120" name="Google Shape;120;p6"/>
            <p:cNvSpPr/>
            <p:nvPr/>
          </p:nvSpPr>
          <p:spPr>
            <a:xfrm>
              <a:off x="6903861" y="126250"/>
              <a:ext cx="1431270" cy="648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txBox="1"/>
            <p:nvPr/>
          </p:nvSpPr>
          <p:spPr>
            <a:xfrm>
              <a:off x="6903861" y="126250"/>
              <a:ext cx="1431270" cy="432000"/>
            </a:xfrm>
            <a:prstGeom prst="rect">
              <a:avLst/>
            </a:prstGeom>
            <a:noFill/>
            <a:ln>
              <a:noFill/>
            </a:ln>
          </p:spPr>
          <p:txBody>
            <a:bodyPr anchorCtr="0" anchor="t" bIns="57150" lIns="106675" spcFirstLastPara="1" rIns="106675" wrap="square" tIns="106675">
              <a:noAutofit/>
            </a:bodyPr>
            <a:lstStyle/>
            <a:p>
              <a:pPr indent="0" lvl="0" marL="0" marR="0" rtl="0" algn="l">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Results</a:t>
              </a:r>
              <a:endParaRPr/>
            </a:p>
          </p:txBody>
        </p:sp>
        <p:sp>
          <p:nvSpPr>
            <p:cNvPr id="122" name="Google Shape;122;p6"/>
            <p:cNvSpPr/>
            <p:nvPr/>
          </p:nvSpPr>
          <p:spPr>
            <a:xfrm>
              <a:off x="7197013" y="558250"/>
              <a:ext cx="1431270" cy="1187709"/>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txBox="1"/>
            <p:nvPr/>
          </p:nvSpPr>
          <p:spPr>
            <a:xfrm>
              <a:off x="7231800" y="593037"/>
              <a:ext cx="1361696" cy="1118135"/>
            </a:xfrm>
            <a:prstGeom prst="rect">
              <a:avLst/>
            </a:prstGeom>
            <a:noFill/>
            <a:ln>
              <a:noFill/>
            </a:ln>
          </p:spPr>
          <p:txBody>
            <a:bodyPr anchorCtr="0" anchor="t" bIns="106675" lIns="106675" spcFirstLastPara="1" rIns="106675" wrap="square" tIns="106675">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Ministries</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Utilities</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Agencies</a:t>
              </a:r>
              <a:endParaRPr/>
            </a:p>
          </p:txBody>
        </p:sp>
        <p:sp>
          <p:nvSpPr>
            <p:cNvPr id="124" name="Google Shape;124;p6"/>
            <p:cNvSpPr/>
            <p:nvPr/>
          </p:nvSpPr>
          <p:spPr>
            <a:xfrm>
              <a:off x="8552107" y="164078"/>
              <a:ext cx="459987" cy="356345"/>
            </a:xfrm>
            <a:prstGeom prst="rightArrow">
              <a:avLst>
                <a:gd fmla="val 60000" name="adj1"/>
                <a:gd fmla="val 50000" name="adj2"/>
              </a:avLst>
            </a:prstGeom>
            <a:solidFill>
              <a:srgbClr val="A8A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
            <p:cNvSpPr txBox="1"/>
            <p:nvPr/>
          </p:nvSpPr>
          <p:spPr>
            <a:xfrm>
              <a:off x="8552107" y="235347"/>
              <a:ext cx="353084" cy="2138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p:txBody>
        </p:sp>
        <p:sp>
          <p:nvSpPr>
            <p:cNvPr id="126" name="Google Shape;126;p6"/>
            <p:cNvSpPr/>
            <p:nvPr/>
          </p:nvSpPr>
          <p:spPr>
            <a:xfrm>
              <a:off x="9203033" y="126250"/>
              <a:ext cx="1431270" cy="648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
            <p:cNvSpPr txBox="1"/>
            <p:nvPr/>
          </p:nvSpPr>
          <p:spPr>
            <a:xfrm>
              <a:off x="9203033" y="126250"/>
              <a:ext cx="1431270" cy="432000"/>
            </a:xfrm>
            <a:prstGeom prst="rect">
              <a:avLst/>
            </a:prstGeom>
            <a:noFill/>
            <a:ln>
              <a:noFill/>
            </a:ln>
          </p:spPr>
          <p:txBody>
            <a:bodyPr anchorCtr="0" anchor="t" bIns="57150" lIns="106675" spcFirstLastPara="1" rIns="106675" wrap="square" tIns="106675">
              <a:noAutofit/>
            </a:bodyPr>
            <a:lstStyle/>
            <a:p>
              <a:pPr indent="0" lvl="0" marL="0" marR="0" rtl="0" algn="l">
                <a:lnSpc>
                  <a:spcPct val="90000"/>
                </a:lnSpc>
                <a:spcBef>
                  <a:spcPts val="0"/>
                </a:spcBef>
                <a:spcAft>
                  <a:spcPts val="0"/>
                </a:spcAft>
                <a:buClr>
                  <a:schemeClr val="lt1"/>
                </a:buClr>
                <a:buSzPts val="1500"/>
                <a:buFont typeface="Arial"/>
                <a:buNone/>
              </a:pPr>
              <a:r>
                <a:rPr lang="en-GB" sz="1500">
                  <a:solidFill>
                    <a:schemeClr val="lt1"/>
                  </a:solidFill>
                  <a:latin typeface="Arial"/>
                  <a:ea typeface="Arial"/>
                  <a:cs typeface="Arial"/>
                  <a:sym typeface="Arial"/>
                </a:rPr>
                <a:t>Policy insights</a:t>
              </a:r>
              <a:endParaRPr/>
            </a:p>
          </p:txBody>
        </p:sp>
        <p:sp>
          <p:nvSpPr>
            <p:cNvPr id="128" name="Google Shape;128;p6"/>
            <p:cNvSpPr/>
            <p:nvPr/>
          </p:nvSpPr>
          <p:spPr>
            <a:xfrm>
              <a:off x="9496185" y="558250"/>
              <a:ext cx="1431270" cy="1187709"/>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txBox="1"/>
            <p:nvPr/>
          </p:nvSpPr>
          <p:spPr>
            <a:xfrm>
              <a:off x="9530972" y="593037"/>
              <a:ext cx="1361696" cy="1118135"/>
            </a:xfrm>
            <a:prstGeom prst="rect">
              <a:avLst/>
            </a:prstGeom>
            <a:noFill/>
            <a:ln>
              <a:noFill/>
            </a:ln>
          </p:spPr>
          <p:txBody>
            <a:bodyPr anchorCtr="0" anchor="t" bIns="106675" lIns="106675" spcFirstLastPara="1" rIns="106675" wrap="square" tIns="106675">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Ministries</a:t>
              </a:r>
              <a:endParaRPr/>
            </a:p>
            <a:p>
              <a:pPr indent="-114300" lvl="1" marL="114300" marR="0" rtl="0" algn="l">
                <a:lnSpc>
                  <a:spcPct val="90000"/>
                </a:lnSpc>
                <a:spcBef>
                  <a:spcPts val="225"/>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Finance</a:t>
              </a:r>
              <a:endParaRPr/>
            </a:p>
          </p:txBody>
        </p:sp>
      </p:grpSp>
      <p:sp>
        <p:nvSpPr>
          <p:cNvPr id="130" name="Google Shape;130;p6"/>
          <p:cNvSpPr txBox="1"/>
          <p:nvPr/>
        </p:nvSpPr>
        <p:spPr>
          <a:xfrm>
            <a:off x="628801" y="4843799"/>
            <a:ext cx="10933801" cy="2014201"/>
          </a:xfrm>
          <a:prstGeom prst="rect">
            <a:avLst/>
          </a:prstGeom>
          <a:noFill/>
          <a:ln>
            <a:noFill/>
          </a:ln>
        </p:spPr>
        <p:txBody>
          <a:bodyPr anchorCtr="0" anchor="t" bIns="0" lIns="0" spcFirstLastPara="1" rIns="0" wrap="square" tIns="0">
            <a:noAutofit/>
          </a:bodyPr>
          <a:lstStyle/>
          <a:p>
            <a:pPr indent="0" lvl="0" marL="101600" marR="0" rtl="0" algn="l">
              <a:lnSpc>
                <a:spcPct val="110000"/>
              </a:lnSpc>
              <a:spcBef>
                <a:spcPts val="300"/>
              </a:spcBef>
              <a:spcAft>
                <a:spcPts val="0"/>
              </a:spcAft>
              <a:buClr>
                <a:schemeClr val="dk1"/>
              </a:buClr>
              <a:buSzPts val="2000"/>
              <a:buFont typeface="Arial"/>
              <a:buNone/>
            </a:pPr>
            <a:r>
              <a:rPr b="1" i="0" lang="en-GB" sz="2000" u="none" cap="none" strike="noStrike">
                <a:solidFill>
                  <a:schemeClr val="dk1"/>
                </a:solidFill>
                <a:latin typeface="Arial"/>
                <a:ea typeface="Arial"/>
                <a:cs typeface="Arial"/>
                <a:sym typeface="Arial"/>
              </a:rPr>
              <a:t>2.5 Agree on the rules of communication</a:t>
            </a:r>
            <a:endParaRPr/>
          </a:p>
          <a:p>
            <a:pPr indent="-342900" lvl="0" marL="444500" marR="0" rtl="0" algn="l">
              <a:lnSpc>
                <a:spcPct val="110000"/>
              </a:lnSpc>
              <a:spcBef>
                <a:spcPts val="600"/>
              </a:spcBef>
              <a:spcAft>
                <a:spcPts val="30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Define from the beginning the </a:t>
            </a:r>
            <a:r>
              <a:rPr b="1" i="0" lang="en-GB" sz="2000" u="none" cap="none" strike="noStrike">
                <a:solidFill>
                  <a:schemeClr val="dk1"/>
                </a:solidFill>
                <a:latin typeface="Arial"/>
                <a:ea typeface="Arial"/>
                <a:cs typeface="Arial"/>
                <a:sym typeface="Arial"/>
              </a:rPr>
              <a:t>level of confidentiality </a:t>
            </a:r>
            <a:r>
              <a:rPr b="0" i="0" lang="en-GB" sz="2000" u="none" cap="none" strike="noStrike">
                <a:solidFill>
                  <a:schemeClr val="dk1"/>
                </a:solidFill>
                <a:latin typeface="Arial"/>
                <a:ea typeface="Arial"/>
                <a:cs typeface="Arial"/>
                <a:sym typeface="Arial"/>
              </a:rPr>
              <a:t>for each step of the process as well as the level of </a:t>
            </a:r>
            <a:r>
              <a:rPr b="1" i="0" lang="en-GB" sz="2000" u="none" cap="none" strike="noStrike">
                <a:solidFill>
                  <a:schemeClr val="dk1"/>
                </a:solidFill>
                <a:latin typeface="Arial"/>
                <a:ea typeface="Arial"/>
                <a:cs typeface="Arial"/>
                <a:sym typeface="Arial"/>
              </a:rPr>
              <a:t>transparency</a:t>
            </a:r>
            <a:r>
              <a:rPr b="0" i="0" lang="en-GB" sz="2000" u="none" cap="none" strike="noStrike">
                <a:solidFill>
                  <a:schemeClr val="dk1"/>
                </a:solidFill>
                <a:latin typeface="Arial"/>
                <a:ea typeface="Arial"/>
                <a:cs typeface="Arial"/>
                <a:sym typeface="Arial"/>
              </a:rPr>
              <a:t> for the results and the modelling assumptions.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3. Defining priorities in relation to the vision</a:t>
            </a:r>
            <a:endParaRPr sz="2800"/>
          </a:p>
        </p:txBody>
      </p:sp>
      <p:sp>
        <p:nvSpPr>
          <p:cNvPr id="137" name="Google Shape;137;p7"/>
          <p:cNvSpPr txBox="1"/>
          <p:nvPr>
            <p:ph idx="1" type="body"/>
          </p:nvPr>
        </p:nvSpPr>
        <p:spPr>
          <a:xfrm>
            <a:off x="629399" y="1252728"/>
            <a:ext cx="10662890"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3.1 What are the goals and national priorities linked to the vision? </a:t>
            </a:r>
            <a:endParaRPr/>
          </a:p>
          <a:p>
            <a:pPr indent="-342900" lvl="0" marL="444500" rtl="0" algn="l">
              <a:lnSpc>
                <a:spcPct val="110000"/>
              </a:lnSpc>
              <a:spcBef>
                <a:spcPts val="600"/>
              </a:spcBef>
              <a:spcAft>
                <a:spcPts val="0"/>
              </a:spcAft>
              <a:buSzPts val="2000"/>
              <a:buFont typeface="Arial"/>
              <a:buChar char="•"/>
            </a:pPr>
            <a:r>
              <a:rPr lang="en-GB"/>
              <a:t>Priorities linked to the vision can include:</a:t>
            </a:r>
            <a:endParaRPr/>
          </a:p>
          <a:p>
            <a:pPr indent="-342900" lvl="1" marL="901700" rtl="0" algn="l">
              <a:lnSpc>
                <a:spcPct val="100000"/>
              </a:lnSpc>
              <a:spcBef>
                <a:spcPts val="300"/>
              </a:spcBef>
              <a:spcAft>
                <a:spcPts val="0"/>
              </a:spcAft>
              <a:buSzPts val="1260"/>
              <a:buChar char="•"/>
            </a:pPr>
            <a:r>
              <a:rPr lang="en-GB" sz="1800">
                <a:latin typeface="Arial"/>
                <a:ea typeface="Arial"/>
                <a:cs typeface="Arial"/>
                <a:sym typeface="Arial"/>
              </a:rPr>
              <a:t>Energy access</a:t>
            </a:r>
            <a:endParaRPr/>
          </a:p>
          <a:p>
            <a:pPr indent="-342900" lvl="1" marL="901700" rtl="0" algn="l">
              <a:lnSpc>
                <a:spcPct val="100000"/>
              </a:lnSpc>
              <a:spcBef>
                <a:spcPts val="0"/>
              </a:spcBef>
              <a:spcAft>
                <a:spcPts val="0"/>
              </a:spcAft>
              <a:buSzPts val="1260"/>
              <a:buChar char="•"/>
            </a:pPr>
            <a:r>
              <a:rPr lang="en-GB" sz="1800">
                <a:latin typeface="Arial"/>
                <a:ea typeface="Arial"/>
                <a:cs typeface="Arial"/>
                <a:sym typeface="Arial"/>
              </a:rPr>
              <a:t>Economic growth and job creation</a:t>
            </a:r>
            <a:endParaRPr/>
          </a:p>
          <a:p>
            <a:pPr indent="-342900" lvl="1" marL="901700" rtl="0" algn="l">
              <a:lnSpc>
                <a:spcPct val="100000"/>
              </a:lnSpc>
              <a:spcBef>
                <a:spcPts val="0"/>
              </a:spcBef>
              <a:spcAft>
                <a:spcPts val="0"/>
              </a:spcAft>
              <a:buSzPts val="1260"/>
              <a:buChar char="•"/>
            </a:pPr>
            <a:r>
              <a:rPr lang="en-GB" sz="1800">
                <a:latin typeface="Arial"/>
                <a:ea typeface="Arial"/>
                <a:cs typeface="Arial"/>
                <a:sym typeface="Arial"/>
              </a:rPr>
              <a:t>Affordable energy services</a:t>
            </a:r>
            <a:endParaRPr/>
          </a:p>
          <a:p>
            <a:pPr indent="-342900" lvl="1" marL="901700" rtl="0" algn="l">
              <a:lnSpc>
                <a:spcPct val="100000"/>
              </a:lnSpc>
              <a:spcBef>
                <a:spcPts val="0"/>
              </a:spcBef>
              <a:spcAft>
                <a:spcPts val="0"/>
              </a:spcAft>
              <a:buSzPts val="1260"/>
              <a:buChar char="•"/>
            </a:pPr>
            <a:r>
              <a:rPr lang="en-GB" sz="1800">
                <a:latin typeface="Arial"/>
                <a:ea typeface="Arial"/>
                <a:cs typeface="Arial"/>
                <a:sym typeface="Arial"/>
              </a:rPr>
              <a:t>Decarbonisation</a:t>
            </a:r>
            <a:endParaRPr/>
          </a:p>
          <a:p>
            <a:pPr indent="-342900" lvl="1" marL="901700" rtl="0" algn="l">
              <a:lnSpc>
                <a:spcPct val="100000"/>
              </a:lnSpc>
              <a:spcBef>
                <a:spcPts val="0"/>
              </a:spcBef>
              <a:spcAft>
                <a:spcPts val="0"/>
              </a:spcAft>
              <a:buSzPts val="1260"/>
              <a:buChar char="•"/>
            </a:pPr>
            <a:r>
              <a:rPr lang="en-GB" sz="1800">
                <a:latin typeface="Arial"/>
                <a:ea typeface="Arial"/>
                <a:cs typeface="Arial"/>
                <a:sym typeface="Arial"/>
              </a:rPr>
              <a:t>Energy security</a:t>
            </a:r>
            <a:endParaRPr/>
          </a:p>
          <a:p>
            <a:pPr indent="-342900" lvl="1" marL="901700" rtl="0" algn="l">
              <a:lnSpc>
                <a:spcPct val="100000"/>
              </a:lnSpc>
              <a:spcBef>
                <a:spcPts val="0"/>
              </a:spcBef>
              <a:spcAft>
                <a:spcPts val="0"/>
              </a:spcAft>
              <a:buSzPts val="1260"/>
              <a:buChar char="•"/>
            </a:pPr>
            <a:r>
              <a:rPr lang="en-GB" sz="1800">
                <a:latin typeface="Arial"/>
                <a:ea typeface="Arial"/>
                <a:cs typeface="Arial"/>
                <a:sym typeface="Arial"/>
              </a:rPr>
              <a:t>Resilience</a:t>
            </a:r>
            <a:endParaRPr/>
          </a:p>
          <a:p>
            <a:pPr indent="-342900" lvl="1" marL="901700" rtl="0" algn="l">
              <a:lnSpc>
                <a:spcPct val="100000"/>
              </a:lnSpc>
              <a:spcBef>
                <a:spcPts val="0"/>
              </a:spcBef>
              <a:spcAft>
                <a:spcPts val="0"/>
              </a:spcAft>
              <a:buSzPts val="1260"/>
              <a:buChar char="•"/>
            </a:pPr>
            <a:r>
              <a:rPr lang="en-GB" sz="1800">
                <a:latin typeface="Arial"/>
                <a:ea typeface="Arial"/>
                <a:cs typeface="Arial"/>
                <a:sym typeface="Arial"/>
              </a:rPr>
              <a:t>Other SDGs (sustainable development goals)</a:t>
            </a:r>
            <a:endParaRPr/>
          </a:p>
          <a:p>
            <a:pPr indent="-254000" lvl="1" marL="901700" rtl="0" algn="l">
              <a:lnSpc>
                <a:spcPct val="100000"/>
              </a:lnSpc>
              <a:spcBef>
                <a:spcPts val="0"/>
              </a:spcBef>
              <a:spcAft>
                <a:spcPts val="0"/>
              </a:spcAft>
              <a:buSzPts val="1400"/>
              <a:buNone/>
            </a:pPr>
            <a:r>
              <a:t/>
            </a:r>
            <a:endParaRPr/>
          </a:p>
          <a:p>
            <a:pPr indent="-342900" lvl="0" marL="444500" rtl="0" algn="l">
              <a:lnSpc>
                <a:spcPct val="110000"/>
              </a:lnSpc>
              <a:spcBef>
                <a:spcPts val="300"/>
              </a:spcBef>
              <a:spcAft>
                <a:spcPts val="0"/>
              </a:spcAft>
              <a:buSzPts val="2000"/>
              <a:buFont typeface="Arial"/>
              <a:buChar char="•"/>
            </a:pPr>
            <a:r>
              <a:rPr lang="en-GB"/>
              <a:t>Translate priorities into </a:t>
            </a:r>
            <a:r>
              <a:rPr b="1" lang="en-GB"/>
              <a:t>long and mid-term goals</a:t>
            </a:r>
            <a:endParaRPr/>
          </a:p>
          <a:p>
            <a:pPr indent="-342900" lvl="0" marL="444500" rtl="0" algn="l">
              <a:lnSpc>
                <a:spcPct val="110000"/>
              </a:lnSpc>
              <a:spcBef>
                <a:spcPts val="600"/>
              </a:spcBef>
              <a:spcAft>
                <a:spcPts val="0"/>
              </a:spcAft>
              <a:buSzPts val="2000"/>
              <a:buFont typeface="Arial"/>
              <a:buChar char="•"/>
            </a:pPr>
            <a:r>
              <a:rPr lang="en-GB"/>
              <a:t>Identify </a:t>
            </a:r>
            <a:r>
              <a:rPr b="1" lang="en-GB"/>
              <a:t>synergies and trade-offs </a:t>
            </a:r>
            <a:r>
              <a:rPr lang="en-GB"/>
              <a:t>between the different targets.</a:t>
            </a:r>
            <a:endParaRPr/>
          </a:p>
          <a:p>
            <a:pPr indent="-342900" lvl="0" marL="444500" rtl="0" algn="l">
              <a:lnSpc>
                <a:spcPct val="110000"/>
              </a:lnSpc>
              <a:spcBef>
                <a:spcPts val="600"/>
              </a:spcBef>
              <a:spcAft>
                <a:spcPts val="300"/>
              </a:spcAft>
              <a:buSzPts val="2000"/>
              <a:buFont typeface="Arial"/>
              <a:buChar char="•"/>
            </a:pPr>
            <a:r>
              <a:rPr lang="en-GB"/>
              <a:t>Facilitate stakeholder discussions to reach a </a:t>
            </a:r>
            <a:r>
              <a:rPr b="1" lang="en-GB"/>
              <a:t>consensus</a:t>
            </a:r>
            <a:r>
              <a:rPr lang="en-GB"/>
              <a:t> on the </a:t>
            </a:r>
            <a:r>
              <a:rPr b="1" lang="en-GB"/>
              <a:t>ranking</a:t>
            </a:r>
            <a:r>
              <a:rPr lang="en-GB"/>
              <a:t> of goals and priorities.</a:t>
            </a:r>
            <a:endParaRPr/>
          </a:p>
        </p:txBody>
      </p:sp>
      <p:grpSp>
        <p:nvGrpSpPr>
          <p:cNvPr id="138" name="Google Shape;138;p7"/>
          <p:cNvGrpSpPr/>
          <p:nvPr/>
        </p:nvGrpSpPr>
        <p:grpSpPr>
          <a:xfrm>
            <a:off x="7689773" y="1396699"/>
            <a:ext cx="4089707" cy="2789710"/>
            <a:chOff x="0" y="0"/>
            <a:chExt cx="4089707" cy="2789710"/>
          </a:xfrm>
        </p:grpSpPr>
        <p:sp>
          <p:nvSpPr>
            <p:cNvPr id="139" name="Google Shape;139;p7"/>
            <p:cNvSpPr/>
            <p:nvPr/>
          </p:nvSpPr>
          <p:spPr>
            <a:xfrm>
              <a:off x="1363235" y="0"/>
              <a:ext cx="1363235" cy="929903"/>
            </a:xfrm>
            <a:prstGeom prst="trapezoid">
              <a:avLst>
                <a:gd fmla="val 73300" name="adj"/>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txBox="1"/>
            <p:nvPr/>
          </p:nvSpPr>
          <p:spPr>
            <a:xfrm>
              <a:off x="1363235" y="0"/>
              <a:ext cx="1363235" cy="929903"/>
            </a:xfrm>
            <a:prstGeom prst="rect">
              <a:avLst/>
            </a:prstGeom>
            <a:noFill/>
            <a:ln>
              <a:noFill/>
            </a:ln>
          </p:spPr>
          <p:txBody>
            <a:bodyPr anchorCtr="0" anchor="ctr" bIns="43175" lIns="43175" spcFirstLastPara="1" rIns="43175" wrap="square" tIns="43175">
              <a:noAutofit/>
            </a:bodyPr>
            <a:lstStyle/>
            <a:p>
              <a:pPr indent="0" lvl="0" marL="0" marR="0" rtl="0" algn="ctr">
                <a:lnSpc>
                  <a:spcPct val="90000"/>
                </a:lnSpc>
                <a:spcBef>
                  <a:spcPts val="0"/>
                </a:spcBef>
                <a:spcAft>
                  <a:spcPts val="0"/>
                </a:spcAft>
                <a:buClr>
                  <a:schemeClr val="lt1"/>
                </a:buClr>
                <a:buSzPts val="3400"/>
                <a:buFont typeface="Arial"/>
                <a:buNone/>
              </a:pPr>
              <a:r>
                <a:rPr lang="en-GB" sz="3400">
                  <a:solidFill>
                    <a:schemeClr val="lt1"/>
                  </a:solidFill>
                  <a:latin typeface="Arial"/>
                  <a:ea typeface="Arial"/>
                  <a:cs typeface="Arial"/>
                  <a:sym typeface="Arial"/>
                </a:rPr>
                <a:t>Vision</a:t>
              </a:r>
              <a:endParaRPr/>
            </a:p>
          </p:txBody>
        </p:sp>
        <p:sp>
          <p:nvSpPr>
            <p:cNvPr id="141" name="Google Shape;141;p7"/>
            <p:cNvSpPr/>
            <p:nvPr/>
          </p:nvSpPr>
          <p:spPr>
            <a:xfrm>
              <a:off x="681617" y="929903"/>
              <a:ext cx="2726471" cy="929903"/>
            </a:xfrm>
            <a:prstGeom prst="trapezoid">
              <a:avLst>
                <a:gd fmla="val 73300" name="adj"/>
              </a:avLst>
            </a:prstGeom>
            <a:solidFill>
              <a:srgbClr val="D2ACA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txBox="1"/>
            <p:nvPr/>
          </p:nvSpPr>
          <p:spPr>
            <a:xfrm>
              <a:off x="1158750" y="929903"/>
              <a:ext cx="1772206" cy="929903"/>
            </a:xfrm>
            <a:prstGeom prst="rect">
              <a:avLst/>
            </a:prstGeom>
            <a:noFill/>
            <a:ln>
              <a:noFill/>
            </a:ln>
          </p:spPr>
          <p:txBody>
            <a:bodyPr anchorCtr="0" anchor="ctr" bIns="43175" lIns="43175" spcFirstLastPara="1" rIns="43175" wrap="square" tIns="43175">
              <a:noAutofit/>
            </a:bodyPr>
            <a:lstStyle/>
            <a:p>
              <a:pPr indent="0" lvl="0" marL="0" marR="0" rtl="0" algn="ctr">
                <a:lnSpc>
                  <a:spcPct val="90000"/>
                </a:lnSpc>
                <a:spcBef>
                  <a:spcPts val="0"/>
                </a:spcBef>
                <a:spcAft>
                  <a:spcPts val="0"/>
                </a:spcAft>
                <a:buClr>
                  <a:schemeClr val="lt1"/>
                </a:buClr>
                <a:buSzPts val="3400"/>
                <a:buFont typeface="Arial"/>
                <a:buNone/>
              </a:pPr>
              <a:r>
                <a:rPr lang="en-GB" sz="3400">
                  <a:solidFill>
                    <a:schemeClr val="lt1"/>
                  </a:solidFill>
                  <a:latin typeface="Arial"/>
                  <a:ea typeface="Arial"/>
                  <a:cs typeface="Arial"/>
                  <a:sym typeface="Arial"/>
                </a:rPr>
                <a:t>Priorities</a:t>
              </a:r>
              <a:endParaRPr/>
            </a:p>
          </p:txBody>
        </p:sp>
        <p:sp>
          <p:nvSpPr>
            <p:cNvPr id="143" name="Google Shape;143;p7"/>
            <p:cNvSpPr/>
            <p:nvPr/>
          </p:nvSpPr>
          <p:spPr>
            <a:xfrm>
              <a:off x="0" y="1859807"/>
              <a:ext cx="4089707" cy="929903"/>
            </a:xfrm>
            <a:prstGeom prst="trapezoid">
              <a:avLst>
                <a:gd fmla="val 73300" name="adj"/>
              </a:avLst>
            </a:prstGeom>
            <a:solidFill>
              <a:srgbClr val="DA737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txBox="1"/>
            <p:nvPr/>
          </p:nvSpPr>
          <p:spPr>
            <a:xfrm>
              <a:off x="715698" y="1859807"/>
              <a:ext cx="2658309" cy="929903"/>
            </a:xfrm>
            <a:prstGeom prst="rect">
              <a:avLst/>
            </a:prstGeom>
            <a:noFill/>
            <a:ln>
              <a:noFill/>
            </a:ln>
          </p:spPr>
          <p:txBody>
            <a:bodyPr anchorCtr="0" anchor="ctr" bIns="43175" lIns="43175" spcFirstLastPara="1" rIns="43175" wrap="square" tIns="43175">
              <a:noAutofit/>
            </a:bodyPr>
            <a:lstStyle/>
            <a:p>
              <a:pPr indent="0" lvl="0" marL="0" marR="0" rtl="0" algn="ctr">
                <a:lnSpc>
                  <a:spcPct val="90000"/>
                </a:lnSpc>
                <a:spcBef>
                  <a:spcPts val="0"/>
                </a:spcBef>
                <a:spcAft>
                  <a:spcPts val="0"/>
                </a:spcAft>
                <a:buClr>
                  <a:schemeClr val="lt1"/>
                </a:buClr>
                <a:buSzPts val="3400"/>
                <a:buFont typeface="Arial"/>
                <a:buNone/>
              </a:pPr>
              <a:r>
                <a:rPr lang="en-GB" sz="3400">
                  <a:solidFill>
                    <a:schemeClr val="lt1"/>
                  </a:solidFill>
                  <a:latin typeface="Arial"/>
                  <a:ea typeface="Arial"/>
                  <a:cs typeface="Arial"/>
                  <a:sym typeface="Arial"/>
                </a:rPr>
                <a:t>Goals</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type="title"/>
          </p:nvPr>
        </p:nvSpPr>
        <p:spPr>
          <a:xfrm>
            <a:off x="629400" y="476496"/>
            <a:ext cx="8103896"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3. Defining priorities in relation to the vision</a:t>
            </a:r>
            <a:endParaRPr sz="2800"/>
          </a:p>
        </p:txBody>
      </p:sp>
      <p:sp>
        <p:nvSpPr>
          <p:cNvPr id="151" name="Google Shape;151;p8"/>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b="1" lang="en-GB"/>
              <a:t>3.3 For each sector, what is your vision and goals/priorities? </a:t>
            </a:r>
            <a:endParaRPr b="1"/>
          </a:p>
          <a:p>
            <a:pPr indent="-342900" lvl="0" marL="444500" rtl="0" algn="l">
              <a:lnSpc>
                <a:spcPct val="110000"/>
              </a:lnSpc>
              <a:spcBef>
                <a:spcPts val="600"/>
              </a:spcBef>
              <a:spcAft>
                <a:spcPts val="0"/>
              </a:spcAft>
              <a:buSzPts val="2000"/>
              <a:buFont typeface="Arial"/>
              <a:buChar char="•"/>
            </a:pPr>
            <a:r>
              <a:rPr lang="en-GB"/>
              <a:t>Priorities and goals coming from the vision need to be </a:t>
            </a:r>
            <a:r>
              <a:rPr b="1" lang="en-GB"/>
              <a:t>translated for each sector </a:t>
            </a:r>
            <a:r>
              <a:rPr lang="en-GB"/>
              <a:t>of the economy and for the society’s organization and evolution.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342900" lvl="0" marL="444500" rtl="0" algn="l">
              <a:lnSpc>
                <a:spcPct val="110000"/>
              </a:lnSpc>
              <a:spcBef>
                <a:spcPts val="600"/>
              </a:spcBef>
              <a:spcAft>
                <a:spcPts val="0"/>
              </a:spcAft>
              <a:buSzPts val="2000"/>
              <a:buFont typeface="Arial"/>
              <a:buChar char="•"/>
            </a:pPr>
            <a:r>
              <a:rPr lang="en-GB"/>
              <a:t>Identify the </a:t>
            </a:r>
            <a:r>
              <a:rPr b="1" lang="en-GB"/>
              <a:t>barriers </a:t>
            </a:r>
            <a:r>
              <a:rPr lang="en-GB"/>
              <a:t>and</a:t>
            </a:r>
            <a:r>
              <a:rPr b="1" lang="en-GB"/>
              <a:t> </a:t>
            </a:r>
            <a:r>
              <a:rPr lang="en-GB"/>
              <a:t>the </a:t>
            </a:r>
            <a:r>
              <a:rPr b="1" lang="en-GB"/>
              <a:t>drivers</a:t>
            </a:r>
            <a:r>
              <a:rPr lang="en-GB"/>
              <a:t> for each sector that impact the achievement of goals.</a:t>
            </a:r>
            <a:endParaRPr/>
          </a:p>
          <a:p>
            <a:pPr indent="-342900" lvl="0" marL="444500" rtl="0" algn="l">
              <a:lnSpc>
                <a:spcPct val="110000"/>
              </a:lnSpc>
              <a:spcBef>
                <a:spcPts val="600"/>
              </a:spcBef>
              <a:spcAft>
                <a:spcPts val="0"/>
              </a:spcAft>
              <a:buSzPts val="2000"/>
              <a:buFont typeface="Arial"/>
              <a:buChar char="•"/>
            </a:pPr>
            <a:r>
              <a:rPr lang="en-GB"/>
              <a:t>Identify </a:t>
            </a:r>
            <a:r>
              <a:rPr b="1" lang="en-GB"/>
              <a:t>conflicts</a:t>
            </a:r>
            <a:r>
              <a:rPr lang="en-GB"/>
              <a:t> and </a:t>
            </a:r>
            <a:r>
              <a:rPr b="1" lang="en-GB"/>
              <a:t>synergies</a:t>
            </a:r>
            <a:r>
              <a:rPr lang="en-GB"/>
              <a:t> between goals within each sector but also between sectors.</a:t>
            </a:r>
            <a:endParaRPr/>
          </a:p>
          <a:p>
            <a:pPr indent="-342900" lvl="0" marL="444500" rtl="0" algn="l">
              <a:lnSpc>
                <a:spcPct val="110000"/>
              </a:lnSpc>
              <a:spcBef>
                <a:spcPts val="600"/>
              </a:spcBef>
              <a:spcAft>
                <a:spcPts val="0"/>
              </a:spcAft>
              <a:buSzPts val="2000"/>
              <a:buFont typeface="Arial"/>
              <a:buChar char="•"/>
            </a:pPr>
            <a:r>
              <a:rPr lang="en-GB"/>
              <a:t>Consider the </a:t>
            </a:r>
            <a:r>
              <a:rPr b="1" lang="en-GB"/>
              <a:t>climate change impacts </a:t>
            </a:r>
            <a:r>
              <a:rPr lang="en-GB"/>
              <a:t>that could threaten the achievement of the goals.</a:t>
            </a:r>
            <a:endParaRPr/>
          </a:p>
          <a:p>
            <a:pPr indent="-342900" lvl="0" marL="444500" rtl="0" algn="l">
              <a:lnSpc>
                <a:spcPct val="110000"/>
              </a:lnSpc>
              <a:spcBef>
                <a:spcPts val="600"/>
              </a:spcBef>
              <a:spcAft>
                <a:spcPts val="300"/>
              </a:spcAft>
              <a:buSzPts val="2000"/>
              <a:buFont typeface="Arial"/>
              <a:buChar char="•"/>
            </a:pPr>
            <a:r>
              <a:rPr lang="en-GB"/>
              <a:t>Reflect on </a:t>
            </a:r>
            <a:r>
              <a:rPr b="1" lang="en-GB"/>
              <a:t>society’s evolution </a:t>
            </a:r>
            <a:r>
              <a:rPr lang="en-GB"/>
              <a:t>in the future and what it will mean in terms of lifestyle change. This will constitute the </a:t>
            </a:r>
            <a:r>
              <a:rPr b="1" lang="en-GB"/>
              <a:t>narrative</a:t>
            </a:r>
            <a:r>
              <a:rPr lang="en-GB"/>
              <a:t> of your scenarios. </a:t>
            </a:r>
            <a:endParaRPr/>
          </a:p>
        </p:txBody>
      </p:sp>
      <p:pic>
        <p:nvPicPr>
          <p:cNvPr descr="A black background with a black square&#10;&#10;Description automatically generated with medium confidence" id="152" name="Google Shape;152;p8"/>
          <p:cNvPicPr preferRelativeResize="0"/>
          <p:nvPr/>
        </p:nvPicPr>
        <p:blipFill rotWithShape="1">
          <a:blip r:embed="rId3">
            <a:alphaModFix/>
          </a:blip>
          <a:srcRect b="0" l="0" r="0" t="0"/>
          <a:stretch/>
        </p:blipFill>
        <p:spPr>
          <a:xfrm>
            <a:off x="1655867" y="2657668"/>
            <a:ext cx="1260000" cy="1260000"/>
          </a:xfrm>
          <a:prstGeom prst="rect">
            <a:avLst/>
          </a:prstGeom>
          <a:noFill/>
          <a:ln>
            <a:noFill/>
          </a:ln>
        </p:spPr>
      </p:pic>
      <p:pic>
        <p:nvPicPr>
          <p:cNvPr descr="A black background with a black square&#10;&#10;Description automatically generated with medium confidence" id="153" name="Google Shape;153;p8"/>
          <p:cNvPicPr preferRelativeResize="0"/>
          <p:nvPr/>
        </p:nvPicPr>
        <p:blipFill rotWithShape="1">
          <a:blip r:embed="rId4">
            <a:alphaModFix/>
          </a:blip>
          <a:srcRect b="0" l="0" r="0" t="0"/>
          <a:stretch/>
        </p:blipFill>
        <p:spPr>
          <a:xfrm>
            <a:off x="4173441" y="2657668"/>
            <a:ext cx="1260000" cy="1260000"/>
          </a:xfrm>
          <a:prstGeom prst="rect">
            <a:avLst/>
          </a:prstGeom>
          <a:noFill/>
          <a:ln>
            <a:noFill/>
          </a:ln>
        </p:spPr>
      </p:pic>
      <p:pic>
        <p:nvPicPr>
          <p:cNvPr descr="A black background with a black square&#10;&#10;Description automatically generated with medium confidence" id="154" name="Google Shape;154;p8"/>
          <p:cNvPicPr preferRelativeResize="0"/>
          <p:nvPr/>
        </p:nvPicPr>
        <p:blipFill rotWithShape="1">
          <a:blip r:embed="rId5">
            <a:alphaModFix/>
          </a:blip>
          <a:srcRect b="0" l="0" r="0" t="0"/>
          <a:stretch/>
        </p:blipFill>
        <p:spPr>
          <a:xfrm>
            <a:off x="6691015" y="2657668"/>
            <a:ext cx="1260000" cy="1260000"/>
          </a:xfrm>
          <a:prstGeom prst="rect">
            <a:avLst/>
          </a:prstGeom>
          <a:noFill/>
          <a:ln>
            <a:noFill/>
          </a:ln>
        </p:spPr>
      </p:pic>
      <p:pic>
        <p:nvPicPr>
          <p:cNvPr descr="A black background with a black square&#10;&#10;Description automatically generated with medium confidence" id="155" name="Google Shape;155;p8"/>
          <p:cNvPicPr preferRelativeResize="0"/>
          <p:nvPr/>
        </p:nvPicPr>
        <p:blipFill rotWithShape="1">
          <a:blip r:embed="rId6">
            <a:alphaModFix/>
          </a:blip>
          <a:srcRect b="0" l="0" r="0" t="0"/>
          <a:stretch/>
        </p:blipFill>
        <p:spPr>
          <a:xfrm>
            <a:off x="9208589" y="2657668"/>
            <a:ext cx="1260000" cy="1260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Developing a pathway to achieve your vision</a:t>
            </a:r>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