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339" r:id="rId7"/>
    <p:sldId id="340" r:id="rId8"/>
    <p:sldId id="341" r:id="rId9"/>
    <p:sldId id="342" r:id="rId10"/>
    <p:sldId id="297" r:id="rId11"/>
    <p:sldId id="264" r:id="rId12"/>
    <p:sldId id="369" r:id="rId13"/>
    <p:sldId id="298" r:id="rId14"/>
    <p:sldId id="344" r:id="rId15"/>
    <p:sldId id="345" r:id="rId16"/>
    <p:sldId id="343" r:id="rId17"/>
    <p:sldId id="288" r:id="rId18"/>
    <p:sldId id="305" r:id="rId19"/>
    <p:sldId id="346" r:id="rId20"/>
    <p:sldId id="303" r:id="rId21"/>
    <p:sldId id="347" r:id="rId22"/>
    <p:sldId id="292" r:id="rId23"/>
    <p:sldId id="348" r:id="rId24"/>
    <p:sldId id="349" r:id="rId25"/>
    <p:sldId id="308" r:id="rId26"/>
    <p:sldId id="368" r:id="rId27"/>
    <p:sldId id="336"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BxIukpFnfQTeHp5UNfnakQ==" hashData="fSWjkIHqvZaTrajtTFAaPcR+taXrn2MSNXvSF4941m78RRYS+YzBQYgCewDxmbtMyRieK/ILSPgPMDTup80Qd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4" clrIdx="0"/>
  <p:cmAuthor id="2" name="Flora Charbonnier" initials="FC" lastIdx="2" clrIdx="1"/>
  <p:cmAuthor id="3" name=" " initials="" lastIdx="2" clrIdx="2">
    <p:extLst>
      <p:ext uri="{19B8F6BF-5375-455C-9EA6-DF929625EA0E}">
        <p15:presenceInfo xmlns:p15="http://schemas.microsoft.com/office/powerpoint/2012/main" userId="S::stephanie.hirmer@eng.ox.ac.uk::13e44439-8913-4347-a3e1-e8bd29e343d7" providerId="AD"/>
      </p:ext>
    </p:extLst>
  </p:cmAuthor>
  <p:cmAuthor id="4" name="sareljgreyling@gmail.com" initials="sa" lastIdx="1" clrIdx="3">
    <p:extLst>
      <p:ext uri="{19B8F6BF-5375-455C-9EA6-DF929625EA0E}">
        <p15:presenceInfo xmlns:p15="http://schemas.microsoft.com/office/powerpoint/2012/main" userId="S::urn:spo:guest#sareljgreyling@gmail.com::" providerId="AD"/>
      </p:ext>
    </p:extLst>
  </p:cmAuthor>
  <p:cmAuthor id="5" name="HACHAD" initials="HACHAD" lastIdx="41" clrIdx="4">
    <p:extLst>
      <p:ext uri="{19B8F6BF-5375-455C-9EA6-DF929625EA0E}">
        <p15:presenceInfo xmlns:p15="http://schemas.microsoft.com/office/powerpoint/2012/main" userId="HACHA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D89B61-CD3B-4DD0-986C-295070251D0C}" v="612" dt="2023-03-19T14:35:44.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6" autoAdjust="0"/>
    <p:restoredTop sz="79130" autoAdjust="0"/>
  </p:normalViewPr>
  <p:slideViewPr>
    <p:cSldViewPr snapToGrid="0">
      <p:cViewPr varScale="1">
        <p:scale>
          <a:sx n="88" d="100"/>
          <a:sy n="88" d="100"/>
        </p:scale>
        <p:origin x="150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a" userId="417464ba-0c67-467a-8d9f-e5f447a9fc8a" providerId="ADAL" clId="{D7D89B61-CD3B-4DD0-986C-295070251D0C}"/>
    <pc:docChg chg="undo custSel modSld">
      <pc:chgData name="Carla" userId="417464ba-0c67-467a-8d9f-e5f447a9fc8a" providerId="ADAL" clId="{D7D89B61-CD3B-4DD0-986C-295070251D0C}" dt="2023-02-22T08:25:16.603" v="1685" actId="1076"/>
      <pc:docMkLst>
        <pc:docMk/>
      </pc:docMkLst>
      <pc:sldChg chg="modNotesTx">
        <pc:chgData name="Carla" userId="417464ba-0c67-467a-8d9f-e5f447a9fc8a" providerId="ADAL" clId="{D7D89B61-CD3B-4DD0-986C-295070251D0C}" dt="2022-11-16T14:36:59.957" v="455" actId="20577"/>
        <pc:sldMkLst>
          <pc:docMk/>
          <pc:sldMk cId="927864516" sldId="264"/>
        </pc:sldMkLst>
      </pc:sldChg>
      <pc:sldChg chg="modSp mod">
        <pc:chgData name="Carla" userId="417464ba-0c67-467a-8d9f-e5f447a9fc8a" providerId="ADAL" clId="{D7D89B61-CD3B-4DD0-986C-295070251D0C}" dt="2023-02-22T08:21:38.682" v="1623" actId="207"/>
        <pc:sldMkLst>
          <pc:docMk/>
          <pc:sldMk cId="1635019296" sldId="288"/>
        </pc:sldMkLst>
        <pc:spChg chg="mod">
          <ac:chgData name="Carla" userId="417464ba-0c67-467a-8d9f-e5f447a9fc8a" providerId="ADAL" clId="{D7D89B61-CD3B-4DD0-986C-295070251D0C}" dt="2023-02-22T08:21:38.682" v="1623" actId="207"/>
          <ac:spMkLst>
            <pc:docMk/>
            <pc:sldMk cId="1635019296" sldId="288"/>
            <ac:spMk id="2" creationId="{1206EBB5-513A-0447-B940-C7FD6C4CCBFE}"/>
          </ac:spMkLst>
        </pc:spChg>
      </pc:sldChg>
      <pc:sldChg chg="modSp mod">
        <pc:chgData name="Carla" userId="417464ba-0c67-467a-8d9f-e5f447a9fc8a" providerId="ADAL" clId="{D7D89B61-CD3B-4DD0-986C-295070251D0C}" dt="2023-02-22T08:25:16.603" v="1685" actId="1076"/>
        <pc:sldMkLst>
          <pc:docMk/>
          <pc:sldMk cId="96294859" sldId="292"/>
        </pc:sldMkLst>
        <pc:spChg chg="mod">
          <ac:chgData name="Carla" userId="417464ba-0c67-467a-8d9f-e5f447a9fc8a" providerId="ADAL" clId="{D7D89B61-CD3B-4DD0-986C-295070251D0C}" dt="2023-02-22T08:25:16.603" v="1685" actId="1076"/>
          <ac:spMkLst>
            <pc:docMk/>
            <pc:sldMk cId="96294859" sldId="292"/>
            <ac:spMk id="2" creationId="{44D3DE08-3E6A-104E-921A-CEFED62D1B59}"/>
          </ac:spMkLst>
        </pc:spChg>
        <pc:spChg chg="mod">
          <ac:chgData name="Carla" userId="417464ba-0c67-467a-8d9f-e5f447a9fc8a" providerId="ADAL" clId="{D7D89B61-CD3B-4DD0-986C-295070251D0C}" dt="2023-02-22T08:25:13.463" v="1684" actId="14100"/>
          <ac:spMkLst>
            <pc:docMk/>
            <pc:sldMk cId="96294859" sldId="292"/>
            <ac:spMk id="31" creationId="{8E86DA39-B8FB-4343-BF54-A34BE9F9C56A}"/>
          </ac:spMkLst>
        </pc:spChg>
      </pc:sldChg>
      <pc:sldChg chg="modSp mod">
        <pc:chgData name="Carla" userId="417464ba-0c67-467a-8d9f-e5f447a9fc8a" providerId="ADAL" clId="{D7D89B61-CD3B-4DD0-986C-295070251D0C}" dt="2023-02-22T08:24:52.202" v="1681" actId="207"/>
        <pc:sldMkLst>
          <pc:docMk/>
          <pc:sldMk cId="1366967247" sldId="303"/>
        </pc:sldMkLst>
        <pc:spChg chg="mod">
          <ac:chgData name="Carla" userId="417464ba-0c67-467a-8d9f-e5f447a9fc8a" providerId="ADAL" clId="{D7D89B61-CD3B-4DD0-986C-295070251D0C}" dt="2023-02-22T08:24:52.202" v="1681" actId="207"/>
          <ac:spMkLst>
            <pc:docMk/>
            <pc:sldMk cId="1366967247" sldId="303"/>
            <ac:spMk id="2" creationId="{9AA7A10C-9DFB-9F43-9A8E-EBA5E2C9C44D}"/>
          </ac:spMkLst>
        </pc:spChg>
        <pc:graphicFrameChg chg="mod modGraphic">
          <ac:chgData name="Carla" userId="417464ba-0c67-467a-8d9f-e5f447a9fc8a" providerId="ADAL" clId="{D7D89B61-CD3B-4DD0-986C-295070251D0C}" dt="2023-02-22T08:24:47.517" v="1679" actId="113"/>
          <ac:graphicFrameMkLst>
            <pc:docMk/>
            <pc:sldMk cId="1366967247" sldId="303"/>
            <ac:graphicFrameMk id="6" creationId="{EE7B8A73-4A7A-EC45-9631-14B96C9A9EEB}"/>
          </ac:graphicFrameMkLst>
        </pc:graphicFrameChg>
      </pc:sldChg>
      <pc:sldChg chg="addSp modSp mod">
        <pc:chgData name="Carla" userId="417464ba-0c67-467a-8d9f-e5f447a9fc8a" providerId="ADAL" clId="{D7D89B61-CD3B-4DD0-986C-295070251D0C}" dt="2022-11-16T14:58:58.949" v="1579" actId="207"/>
        <pc:sldMkLst>
          <pc:docMk/>
          <pc:sldMk cId="1363255111" sldId="342"/>
        </pc:sldMkLst>
        <pc:spChg chg="add mod">
          <ac:chgData name="Carla" userId="417464ba-0c67-467a-8d9f-e5f447a9fc8a" providerId="ADAL" clId="{D7D89B61-CD3B-4DD0-986C-295070251D0C}" dt="2022-11-16T14:58:43.559" v="1577" actId="1076"/>
          <ac:spMkLst>
            <pc:docMk/>
            <pc:sldMk cId="1363255111" sldId="342"/>
            <ac:spMk id="5" creationId="{11E78B6B-028A-7FD4-8910-E0C45A31E246}"/>
          </ac:spMkLst>
        </pc:spChg>
        <pc:spChg chg="mod">
          <ac:chgData name="Carla" userId="417464ba-0c67-467a-8d9f-e5f447a9fc8a" providerId="ADAL" clId="{D7D89B61-CD3B-4DD0-986C-295070251D0C}" dt="2022-11-16T14:58:14.422" v="1569" actId="207"/>
          <ac:spMkLst>
            <pc:docMk/>
            <pc:sldMk cId="1363255111" sldId="342"/>
            <ac:spMk id="36" creationId="{F46A5799-9179-CE44-BE8D-BEF6AB023647}"/>
          </ac:spMkLst>
        </pc:spChg>
        <pc:spChg chg="mod">
          <ac:chgData name="Carla" userId="417464ba-0c67-467a-8d9f-e5f447a9fc8a" providerId="ADAL" clId="{D7D89B61-CD3B-4DD0-986C-295070251D0C}" dt="2022-11-16T14:58:58.949" v="1579" actId="207"/>
          <ac:spMkLst>
            <pc:docMk/>
            <pc:sldMk cId="1363255111" sldId="342"/>
            <ac:spMk id="115" creationId="{00000000-0000-0000-0000-000000000000}"/>
          </ac:spMkLst>
        </pc:spChg>
      </pc:sldChg>
      <pc:sldChg chg="addSp delSp modSp mod modNotesTx">
        <pc:chgData name="Carla" userId="417464ba-0c67-467a-8d9f-e5f447a9fc8a" providerId="ADAL" clId="{D7D89B61-CD3B-4DD0-986C-295070251D0C}" dt="2022-11-17T12:11:55.606" v="1619" actId="21"/>
        <pc:sldMkLst>
          <pc:docMk/>
          <pc:sldMk cId="688759692" sldId="343"/>
        </pc:sldMkLst>
        <pc:spChg chg="mod">
          <ac:chgData name="Carla" userId="417464ba-0c67-467a-8d9f-e5f447a9fc8a" providerId="ADAL" clId="{D7D89B61-CD3B-4DD0-986C-295070251D0C}" dt="2022-11-17T12:01:18.807" v="1604" actId="207"/>
          <ac:spMkLst>
            <pc:docMk/>
            <pc:sldMk cId="688759692" sldId="343"/>
            <ac:spMk id="2" creationId="{363B31A3-6D26-F341-B98F-54A9B35BF2C1}"/>
          </ac:spMkLst>
        </pc:spChg>
        <pc:spChg chg="mod">
          <ac:chgData name="Carla" userId="417464ba-0c67-467a-8d9f-e5f447a9fc8a" providerId="ADAL" clId="{D7D89B61-CD3B-4DD0-986C-295070251D0C}" dt="2022-11-16T14:46:08.787" v="948" actId="1076"/>
          <ac:spMkLst>
            <pc:docMk/>
            <pc:sldMk cId="688759692" sldId="343"/>
            <ac:spMk id="3" creationId="{43F1D214-561F-B74A-BBA0-5619DBB0D476}"/>
          </ac:spMkLst>
        </pc:spChg>
        <pc:spChg chg="mod">
          <ac:chgData name="Carla" userId="417464ba-0c67-467a-8d9f-e5f447a9fc8a" providerId="ADAL" clId="{D7D89B61-CD3B-4DD0-986C-295070251D0C}" dt="2022-11-17T12:01:28.802" v="1605" actId="207"/>
          <ac:spMkLst>
            <pc:docMk/>
            <pc:sldMk cId="688759692" sldId="343"/>
            <ac:spMk id="4" creationId="{B630A6DE-3BCC-DD4C-B61D-0ECB4A1F066A}"/>
          </ac:spMkLst>
        </pc:spChg>
        <pc:spChg chg="mod">
          <ac:chgData name="Carla" userId="417464ba-0c67-467a-8d9f-e5f447a9fc8a" providerId="ADAL" clId="{D7D89B61-CD3B-4DD0-986C-295070251D0C}" dt="2022-11-17T12:00:37.658" v="1599" actId="207"/>
          <ac:spMkLst>
            <pc:docMk/>
            <pc:sldMk cId="688759692" sldId="343"/>
            <ac:spMk id="5" creationId="{E6C5D60C-E59A-C94C-88FA-C69B05F2A667}"/>
          </ac:spMkLst>
        </pc:spChg>
        <pc:spChg chg="add del mod">
          <ac:chgData name="Carla" userId="417464ba-0c67-467a-8d9f-e5f447a9fc8a" providerId="ADAL" clId="{D7D89B61-CD3B-4DD0-986C-295070251D0C}" dt="2022-11-17T12:11:55.606" v="1619" actId="21"/>
          <ac:spMkLst>
            <pc:docMk/>
            <pc:sldMk cId="688759692" sldId="343"/>
            <ac:spMk id="7" creationId="{D7399B13-D45E-FD96-F903-0BAF30801DE1}"/>
          </ac:spMkLst>
        </pc:spChg>
        <pc:spChg chg="mod">
          <ac:chgData name="Carla" userId="417464ba-0c67-467a-8d9f-e5f447a9fc8a" providerId="ADAL" clId="{D7D89B61-CD3B-4DD0-986C-295070251D0C}" dt="2022-11-17T12:00:12.012" v="1595" actId="207"/>
          <ac:spMkLst>
            <pc:docMk/>
            <pc:sldMk cId="688759692" sldId="343"/>
            <ac:spMk id="16" creationId="{9C4D9CD5-64EC-0C46-9B42-2DE19367417D}"/>
          </ac:spMkLst>
        </pc:spChg>
        <pc:spChg chg="mod">
          <ac:chgData name="Carla" userId="417464ba-0c67-467a-8d9f-e5f447a9fc8a" providerId="ADAL" clId="{D7D89B61-CD3B-4DD0-986C-295070251D0C}" dt="2022-11-17T12:00:21.865" v="1597" actId="207"/>
          <ac:spMkLst>
            <pc:docMk/>
            <pc:sldMk cId="688759692" sldId="343"/>
            <ac:spMk id="17" creationId="{CF099D03-6C7D-0140-859B-9E4A2BC93310}"/>
          </ac:spMkLst>
        </pc:spChg>
        <pc:spChg chg="mod">
          <ac:chgData name="Carla" userId="417464ba-0c67-467a-8d9f-e5f447a9fc8a" providerId="ADAL" clId="{D7D89B61-CD3B-4DD0-986C-295070251D0C}" dt="2022-11-17T12:00:17.670" v="1596" actId="207"/>
          <ac:spMkLst>
            <pc:docMk/>
            <pc:sldMk cId="688759692" sldId="343"/>
            <ac:spMk id="27" creationId="{AA6A967B-4DBF-EF44-B3F5-C711340A4DD7}"/>
          </ac:spMkLst>
        </pc:spChg>
        <pc:spChg chg="mod">
          <ac:chgData name="Carla" userId="417464ba-0c67-467a-8d9f-e5f447a9fc8a" providerId="ADAL" clId="{D7D89B61-CD3B-4DD0-986C-295070251D0C}" dt="2022-11-16T14:44:19.851" v="843" actId="1076"/>
          <ac:spMkLst>
            <pc:docMk/>
            <pc:sldMk cId="688759692" sldId="343"/>
            <ac:spMk id="33" creationId="{3C3EBCD5-08E1-2E41-ACBB-ACDCF95469C9}"/>
          </ac:spMkLst>
        </pc:spChg>
        <pc:spChg chg="mod">
          <ac:chgData name="Carla" userId="417464ba-0c67-467a-8d9f-e5f447a9fc8a" providerId="ADAL" clId="{D7D89B61-CD3B-4DD0-986C-295070251D0C}" dt="2022-11-16T14:44:19.851" v="843" actId="1076"/>
          <ac:spMkLst>
            <pc:docMk/>
            <pc:sldMk cId="688759692" sldId="343"/>
            <ac:spMk id="34" creationId="{6AA1AF6F-53E7-9247-98E2-80C51B484722}"/>
          </ac:spMkLst>
        </pc:spChg>
        <pc:spChg chg="mod">
          <ac:chgData name="Carla" userId="417464ba-0c67-467a-8d9f-e5f447a9fc8a" providerId="ADAL" clId="{D7D89B61-CD3B-4DD0-986C-295070251D0C}" dt="2022-11-16T14:46:05.288" v="947" actId="14100"/>
          <ac:spMkLst>
            <pc:docMk/>
            <pc:sldMk cId="688759692" sldId="343"/>
            <ac:spMk id="38" creationId="{856857B0-B5A5-FD4F-8094-2D3AB565FF5D}"/>
          </ac:spMkLst>
        </pc:spChg>
        <pc:spChg chg="mod">
          <ac:chgData name="Carla" userId="417464ba-0c67-467a-8d9f-e5f447a9fc8a" providerId="ADAL" clId="{D7D89B61-CD3B-4DD0-986C-295070251D0C}" dt="2022-11-17T12:01:31.585" v="1606" actId="207"/>
          <ac:spMkLst>
            <pc:docMk/>
            <pc:sldMk cId="688759692" sldId="343"/>
            <ac:spMk id="40" creationId="{CAAC1108-4E4F-A641-A920-793E2E09F46A}"/>
          </ac:spMkLst>
        </pc:spChg>
        <pc:picChg chg="mod">
          <ac:chgData name="Carla" userId="417464ba-0c67-467a-8d9f-e5f447a9fc8a" providerId="ADAL" clId="{D7D89B61-CD3B-4DD0-986C-295070251D0C}" dt="2022-11-16T14:44:19.851" v="843" actId="1076"/>
          <ac:picMkLst>
            <pc:docMk/>
            <pc:sldMk cId="688759692" sldId="343"/>
            <ac:picMk id="6" creationId="{0BADA445-9671-4447-975F-E5F038E94730}"/>
          </ac:picMkLst>
        </pc:picChg>
        <pc:picChg chg="mod">
          <ac:chgData name="Carla" userId="417464ba-0c67-467a-8d9f-e5f447a9fc8a" providerId="ADAL" clId="{D7D89B61-CD3B-4DD0-986C-295070251D0C}" dt="2022-11-16T14:44:19.851" v="843" actId="1076"/>
          <ac:picMkLst>
            <pc:docMk/>
            <pc:sldMk cId="688759692" sldId="343"/>
            <ac:picMk id="8" creationId="{63568DB7-3B16-E849-BA3E-B658F858B238}"/>
          </ac:picMkLst>
        </pc:picChg>
        <pc:cxnChg chg="add mod">
          <ac:chgData name="Carla" userId="417464ba-0c67-467a-8d9f-e5f447a9fc8a" providerId="ADAL" clId="{D7D89B61-CD3B-4DD0-986C-295070251D0C}" dt="2022-11-16T14:45:35.433" v="939" actId="14100"/>
          <ac:cxnSpMkLst>
            <pc:docMk/>
            <pc:sldMk cId="688759692" sldId="343"/>
            <ac:cxnSpMk id="20" creationId="{98D92265-36CF-3210-6265-698750B7E703}"/>
          </ac:cxnSpMkLst>
        </pc:cxnChg>
        <pc:cxnChg chg="add mod">
          <ac:chgData name="Carla" userId="417464ba-0c67-467a-8d9f-e5f447a9fc8a" providerId="ADAL" clId="{D7D89B61-CD3B-4DD0-986C-295070251D0C}" dt="2022-11-16T14:46:32.254" v="954" actId="1076"/>
          <ac:cxnSpMkLst>
            <pc:docMk/>
            <pc:sldMk cId="688759692" sldId="343"/>
            <ac:cxnSpMk id="22" creationId="{AB73A961-F88C-9B44-56C4-53DF019C1819}"/>
          </ac:cxnSpMkLst>
        </pc:cxnChg>
        <pc:cxnChg chg="mod">
          <ac:chgData name="Carla" userId="417464ba-0c67-467a-8d9f-e5f447a9fc8a" providerId="ADAL" clId="{D7D89B61-CD3B-4DD0-986C-295070251D0C}" dt="2022-11-16T14:44:19.851" v="843" actId="1076"/>
          <ac:cxnSpMkLst>
            <pc:docMk/>
            <pc:sldMk cId="688759692" sldId="343"/>
            <ac:cxnSpMk id="23" creationId="{FC87AC33-DB18-B541-85F5-FBCD5C5C0AD1}"/>
          </ac:cxnSpMkLst>
        </pc:cxnChg>
        <pc:cxnChg chg="mod">
          <ac:chgData name="Carla" userId="417464ba-0c67-467a-8d9f-e5f447a9fc8a" providerId="ADAL" clId="{D7D89B61-CD3B-4DD0-986C-295070251D0C}" dt="2022-11-16T14:44:19.851" v="843" actId="1076"/>
          <ac:cxnSpMkLst>
            <pc:docMk/>
            <pc:sldMk cId="688759692" sldId="343"/>
            <ac:cxnSpMk id="24" creationId="{8ECC68DA-66AF-CC45-98AF-592A55237CBE}"/>
          </ac:cxnSpMkLst>
        </pc:cxnChg>
        <pc:cxnChg chg="mod">
          <ac:chgData name="Carla" userId="417464ba-0c67-467a-8d9f-e5f447a9fc8a" providerId="ADAL" clId="{D7D89B61-CD3B-4DD0-986C-295070251D0C}" dt="2022-11-16T14:44:19.851" v="843" actId="1076"/>
          <ac:cxnSpMkLst>
            <pc:docMk/>
            <pc:sldMk cId="688759692" sldId="343"/>
            <ac:cxnSpMk id="26" creationId="{0D1EDBBA-2E0F-5C4F-AA0C-EAC9D0F2A469}"/>
          </ac:cxnSpMkLst>
        </pc:cxnChg>
        <pc:cxnChg chg="mod">
          <ac:chgData name="Carla" userId="417464ba-0c67-467a-8d9f-e5f447a9fc8a" providerId="ADAL" clId="{D7D89B61-CD3B-4DD0-986C-295070251D0C}" dt="2022-11-16T14:44:19.851" v="843" actId="1076"/>
          <ac:cxnSpMkLst>
            <pc:docMk/>
            <pc:sldMk cId="688759692" sldId="343"/>
            <ac:cxnSpMk id="29" creationId="{7203625E-7247-9A47-A891-B8F02584D1FE}"/>
          </ac:cxnSpMkLst>
        </pc:cxnChg>
        <pc:cxnChg chg="mod">
          <ac:chgData name="Carla" userId="417464ba-0c67-467a-8d9f-e5f447a9fc8a" providerId="ADAL" clId="{D7D89B61-CD3B-4DD0-986C-295070251D0C}" dt="2022-11-16T14:44:19.851" v="843" actId="1076"/>
          <ac:cxnSpMkLst>
            <pc:docMk/>
            <pc:sldMk cId="688759692" sldId="343"/>
            <ac:cxnSpMk id="35" creationId="{E24DF0DF-6546-484C-BA11-0CE9E20801CA}"/>
          </ac:cxnSpMkLst>
        </pc:cxnChg>
        <pc:cxnChg chg="mod">
          <ac:chgData name="Carla" userId="417464ba-0c67-467a-8d9f-e5f447a9fc8a" providerId="ADAL" clId="{D7D89B61-CD3B-4DD0-986C-295070251D0C}" dt="2022-11-16T14:44:19.851" v="843" actId="1076"/>
          <ac:cxnSpMkLst>
            <pc:docMk/>
            <pc:sldMk cId="688759692" sldId="343"/>
            <ac:cxnSpMk id="39" creationId="{0E291414-C1FB-FF45-860C-A564339476A0}"/>
          </ac:cxnSpMkLst>
        </pc:cxnChg>
      </pc:sldChg>
      <pc:sldChg chg="modSp mod">
        <pc:chgData name="Carla" userId="417464ba-0c67-467a-8d9f-e5f447a9fc8a" providerId="ADAL" clId="{D7D89B61-CD3B-4DD0-986C-295070251D0C}" dt="2022-11-16T15:14:53.163" v="1581" actId="20577"/>
        <pc:sldMkLst>
          <pc:docMk/>
          <pc:sldMk cId="2891153595" sldId="345"/>
        </pc:sldMkLst>
        <pc:spChg chg="mod">
          <ac:chgData name="Carla" userId="417464ba-0c67-467a-8d9f-e5f447a9fc8a" providerId="ADAL" clId="{D7D89B61-CD3B-4DD0-986C-295070251D0C}" dt="2022-11-16T15:14:53.163" v="1581" actId="20577"/>
          <ac:spMkLst>
            <pc:docMk/>
            <pc:sldMk cId="2891153595" sldId="345"/>
            <ac:spMk id="18" creationId="{12594855-EC6F-3843-8D8E-466C39BDB928}"/>
          </ac:spMkLst>
        </pc:spChg>
      </pc:sldChg>
      <pc:sldChg chg="modSp mod modNotesTx">
        <pc:chgData name="Carla" userId="417464ba-0c67-467a-8d9f-e5f447a9fc8a" providerId="ADAL" clId="{D7D89B61-CD3B-4DD0-986C-295070251D0C}" dt="2023-02-22T08:23:46.907" v="1652" actId="207"/>
        <pc:sldMkLst>
          <pc:docMk/>
          <pc:sldMk cId="1137469938" sldId="346"/>
        </pc:sldMkLst>
        <pc:spChg chg="mod">
          <ac:chgData name="Carla" userId="417464ba-0c67-467a-8d9f-e5f447a9fc8a" providerId="ADAL" clId="{D7D89B61-CD3B-4DD0-986C-295070251D0C}" dt="2023-02-22T08:22:35.471" v="1639" actId="207"/>
          <ac:spMkLst>
            <pc:docMk/>
            <pc:sldMk cId="1137469938" sldId="346"/>
            <ac:spMk id="9" creationId="{1141B53C-DE62-354B-84FE-3A39A2090719}"/>
          </ac:spMkLst>
        </pc:spChg>
        <pc:graphicFrameChg chg="mod modGraphic">
          <ac:chgData name="Carla" userId="417464ba-0c67-467a-8d9f-e5f447a9fc8a" providerId="ADAL" clId="{D7D89B61-CD3B-4DD0-986C-295070251D0C}" dt="2023-02-22T08:23:46.907" v="1652" actId="207"/>
          <ac:graphicFrameMkLst>
            <pc:docMk/>
            <pc:sldMk cId="1137469938" sldId="346"/>
            <ac:graphicFrameMk id="2" creationId="{71976AFD-677D-774E-BE09-2F7F952BF471}"/>
          </ac:graphicFrameMkLst>
        </pc:graphicFrameChg>
      </pc:sldChg>
      <pc:sldChg chg="modSp mod">
        <pc:chgData name="Carla" userId="417464ba-0c67-467a-8d9f-e5f447a9fc8a" providerId="ADAL" clId="{D7D89B61-CD3B-4DD0-986C-295070251D0C}" dt="2022-11-17T12:02:01.420" v="1616" actId="207"/>
        <pc:sldMkLst>
          <pc:docMk/>
          <pc:sldMk cId="3474893487" sldId="347"/>
        </pc:sldMkLst>
        <pc:spChg chg="mod">
          <ac:chgData name="Carla" userId="417464ba-0c67-467a-8d9f-e5f447a9fc8a" providerId="ADAL" clId="{D7D89B61-CD3B-4DD0-986C-295070251D0C}" dt="2022-11-17T12:02:01.420" v="1616" actId="207"/>
          <ac:spMkLst>
            <pc:docMk/>
            <pc:sldMk cId="3474893487" sldId="347"/>
            <ac:spMk id="2" creationId="{7DE53143-753B-8B4D-A75E-4DA729DBA775}"/>
          </ac:spMkLst>
        </pc:spChg>
        <pc:spChg chg="mod">
          <ac:chgData name="Carla" userId="417464ba-0c67-467a-8d9f-e5f447a9fc8a" providerId="ADAL" clId="{D7D89B61-CD3B-4DD0-986C-295070251D0C}" dt="2022-11-16T14:13:56.439" v="106" actId="1076"/>
          <ac:spMkLst>
            <pc:docMk/>
            <pc:sldMk cId="3474893487" sldId="347"/>
            <ac:spMk id="7" creationId="{63DDD546-E1A8-404E-A53E-17AA156377EA}"/>
          </ac:spMkLst>
        </pc:spChg>
      </pc:sldChg>
      <pc:sldChg chg="modSp">
        <pc:chgData name="Carla" userId="417464ba-0c67-467a-8d9f-e5f447a9fc8a" providerId="ADAL" clId="{D7D89B61-CD3B-4DD0-986C-295070251D0C}" dt="2023-02-22T08:25:10.484" v="1683" actId="1076"/>
        <pc:sldMkLst>
          <pc:docMk/>
          <pc:sldMk cId="4076705750" sldId="348"/>
        </pc:sldMkLst>
        <pc:spChg chg="mod">
          <ac:chgData name="Carla" userId="417464ba-0c67-467a-8d9f-e5f447a9fc8a" providerId="ADAL" clId="{D7D89B61-CD3B-4DD0-986C-295070251D0C}" dt="2023-02-22T08:25:10.484" v="1683" actId="1076"/>
          <ac:spMkLst>
            <pc:docMk/>
            <pc:sldMk cId="4076705750" sldId="348"/>
            <ac:spMk id="3" creationId="{2901A72C-F0C0-5F4D-B910-10CDA2B51858}"/>
          </ac:spMkLst>
        </pc:spChg>
        <pc:spChg chg="mod">
          <ac:chgData name="Carla" userId="417464ba-0c67-467a-8d9f-e5f447a9fc8a" providerId="ADAL" clId="{D7D89B61-CD3B-4DD0-986C-295070251D0C}" dt="2023-02-22T08:25:06.688" v="1682" actId="14100"/>
          <ac:spMkLst>
            <pc:docMk/>
            <pc:sldMk cId="4076705750" sldId="348"/>
            <ac:spMk id="66" creationId="{0BD69228-4A2A-2C49-B188-74E1904CEED8}"/>
          </ac:spMkLst>
        </pc:spChg>
      </pc:sldChg>
    </pc:docChg>
  </pc:docChgLst>
  <pc:docChgLst>
    <pc:chgData name="Carla Cannone" userId="417464ba-0c67-467a-8d9f-e5f447a9fc8a" providerId="ADAL" clId="{D7D89B61-CD3B-4DD0-986C-295070251D0C}"/>
    <pc:docChg chg="custSel modSld">
      <pc:chgData name="Carla Cannone" userId="417464ba-0c67-467a-8d9f-e5f447a9fc8a" providerId="ADAL" clId="{D7D89B61-CD3B-4DD0-986C-295070251D0C}" dt="2023-03-19T14:35:52.720" v="29"/>
      <pc:docMkLst>
        <pc:docMk/>
      </pc:docMkLst>
      <pc:sldChg chg="modSp">
        <pc:chgData name="Carla Cannone" userId="417464ba-0c67-467a-8d9f-e5f447a9fc8a" providerId="ADAL" clId="{D7D89B61-CD3B-4DD0-986C-295070251D0C}" dt="2023-03-19T14:35:44.949" v="28" actId="1076"/>
        <pc:sldMkLst>
          <pc:docMk/>
          <pc:sldMk cId="0" sldId="256"/>
        </pc:sldMkLst>
        <pc:spChg chg="mod">
          <ac:chgData name="Carla Cannone" userId="417464ba-0c67-467a-8d9f-e5f447a9fc8a" providerId="ADAL" clId="{D7D89B61-CD3B-4DD0-986C-295070251D0C}" dt="2023-03-19T14:35:44.949" v="28" actId="1076"/>
          <ac:spMkLst>
            <pc:docMk/>
            <pc:sldMk cId="0" sldId="256"/>
            <ac:spMk id="15362" creationId="{387F75CF-EFF7-48EE-9B58-68F46609EE5D}"/>
          </ac:spMkLst>
        </pc:spChg>
      </pc:sldChg>
      <pc:sldChg chg="modSp mod">
        <pc:chgData name="Carla Cannone" userId="417464ba-0c67-467a-8d9f-e5f447a9fc8a" providerId="ADAL" clId="{D7D89B61-CD3B-4DD0-986C-295070251D0C}" dt="2023-03-19T14:22:34.279" v="4"/>
        <pc:sldMkLst>
          <pc:docMk/>
          <pc:sldMk cId="1366967247" sldId="303"/>
        </pc:sldMkLst>
        <pc:spChg chg="mod">
          <ac:chgData name="Carla Cannone" userId="417464ba-0c67-467a-8d9f-e5f447a9fc8a" providerId="ADAL" clId="{D7D89B61-CD3B-4DD0-986C-295070251D0C}" dt="2023-03-19T14:22:34.279" v="4"/>
          <ac:spMkLst>
            <pc:docMk/>
            <pc:sldMk cId="1366967247" sldId="303"/>
            <ac:spMk id="8" creationId="{913EA4AF-A936-5E4B-9F76-99AB1CAF4FEC}"/>
          </ac:spMkLst>
        </pc:spChg>
      </pc:sldChg>
      <pc:sldChg chg="addSp delSp modSp mod">
        <pc:chgData name="Carla Cannone" userId="417464ba-0c67-467a-8d9f-e5f447a9fc8a" providerId="ADAL" clId="{D7D89B61-CD3B-4DD0-986C-295070251D0C}" dt="2023-03-19T14:35:52.720" v="29"/>
        <pc:sldMkLst>
          <pc:docMk/>
          <pc:sldMk cId="144697344" sldId="336"/>
        </pc:sldMkLst>
        <pc:spChg chg="add mod">
          <ac:chgData name="Carla Cannone" userId="417464ba-0c67-467a-8d9f-e5f447a9fc8a" providerId="ADAL" clId="{D7D89B61-CD3B-4DD0-986C-295070251D0C}" dt="2023-03-19T14:35:52.720" v="29"/>
          <ac:spMkLst>
            <pc:docMk/>
            <pc:sldMk cId="144697344" sldId="336"/>
            <ac:spMk id="3" creationId="{02FEC328-E784-492C-391D-5101E2CB56DA}"/>
          </ac:spMkLst>
        </pc:spChg>
        <pc:spChg chg="del mod">
          <ac:chgData name="Carla Cannone" userId="417464ba-0c67-467a-8d9f-e5f447a9fc8a" providerId="ADAL" clId="{D7D89B61-CD3B-4DD0-986C-295070251D0C}" dt="2023-03-19T14:30:02.697" v="23" actId="478"/>
          <ac:spMkLst>
            <pc:docMk/>
            <pc:sldMk cId="144697344" sldId="336"/>
            <ac:spMk id="5" creationId="{2EFD1FDD-E1AD-432C-BB8A-49E10D80943C}"/>
          </ac:spMkLst>
        </pc:spChg>
      </pc:sldChg>
      <pc:sldChg chg="modSp mod">
        <pc:chgData name="Carla Cannone" userId="417464ba-0c67-467a-8d9f-e5f447a9fc8a" providerId="ADAL" clId="{D7D89B61-CD3B-4DD0-986C-295070251D0C}" dt="2023-03-19T14:22:26.213" v="3" actId="207"/>
        <pc:sldMkLst>
          <pc:docMk/>
          <pc:sldMk cId="1137469938" sldId="346"/>
        </pc:sldMkLst>
        <pc:spChg chg="mod">
          <ac:chgData name="Carla Cannone" userId="417464ba-0c67-467a-8d9f-e5f447a9fc8a" providerId="ADAL" clId="{D7D89B61-CD3B-4DD0-986C-295070251D0C}" dt="2023-03-19T14:22:26.213" v="3" actId="207"/>
          <ac:spMkLst>
            <pc:docMk/>
            <pc:sldMk cId="1137469938" sldId="346"/>
            <ac:spMk id="8" creationId="{B32BBC24-E756-5842-88A5-A20528EA2BCD}"/>
          </ac:spMkLst>
        </pc:spChg>
      </pc:sldChg>
      <pc:sldChg chg="modSp mod">
        <pc:chgData name="Carla Cannone" userId="417464ba-0c67-467a-8d9f-e5f447a9fc8a" providerId="ADAL" clId="{D7D89B61-CD3B-4DD0-986C-295070251D0C}" dt="2023-03-19T14:22:36.852" v="5"/>
        <pc:sldMkLst>
          <pc:docMk/>
          <pc:sldMk cId="3474893487" sldId="347"/>
        </pc:sldMkLst>
        <pc:spChg chg="mod">
          <ac:chgData name="Carla Cannone" userId="417464ba-0c67-467a-8d9f-e5f447a9fc8a" providerId="ADAL" clId="{D7D89B61-CD3B-4DD0-986C-295070251D0C}" dt="2023-03-19T14:22:36.852" v="5"/>
          <ac:spMkLst>
            <pc:docMk/>
            <pc:sldMk cId="3474893487" sldId="347"/>
            <ac:spMk id="7" creationId="{63DDD546-E1A8-404E-A53E-17AA156377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t>3/19/2025</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Cliquez pour modifier les styles de texte du Master</a:t>
            </a:r>
          </a:p>
          <a:p>
            <a:pPr lvl="1"/>
            <a:r>
              <a:rPr lang="en-GB" noProof="0"/>
              <a:t>Deuxième niveau</a:t>
            </a:r>
          </a:p>
          <a:p>
            <a:pPr lvl="2"/>
            <a:r>
              <a:rPr lang="en-GB" noProof="0"/>
              <a:t>Troisième niveau</a:t>
            </a:r>
          </a:p>
          <a:p>
            <a:pPr lvl="3"/>
            <a:r>
              <a:rPr lang="en-GB" noProof="0"/>
              <a:t>Quatrième niveau</a:t>
            </a:r>
          </a:p>
          <a:p>
            <a:pPr lvl="4"/>
            <a:r>
              <a:rPr lang="en-GB" noProof="0"/>
              <a:t>Cinquième niveau</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t>‹#›</a:t>
            </a:fld>
            <a:endParaRPr lang="en-US"/>
          </a:p>
        </p:txBody>
      </p:sp>
    </p:spTree>
    <p:extLst>
      <p:ext uri="{BB962C8B-B14F-4D97-AF65-F5344CB8AC3E}">
        <p14:creationId xmlns:p14="http://schemas.microsoft.com/office/powerpoint/2010/main" val="36859641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ia.gov/todayinenergy/detail.php?id=44436"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ourworldindata.org/energy-definitions#:~:text=Final%20energy%20is%20what%20a,of%20light%20that%20is%20produced."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t>1</a:t>
            </a:fld>
            <a:endParaRPr lang="en-US" altLang="en-US">
              <a:latin typeface="Open Sans" panose="020B0606030504020204" pitchFamily="34" charset="0"/>
            </a:endParaRPr>
          </a:p>
        </p:txBody>
      </p:sp>
    </p:spTree>
    <p:extLst>
      <p:ext uri="{BB962C8B-B14F-4D97-AF65-F5344CB8AC3E}">
        <p14:creationId xmlns:p14="http://schemas.microsoft.com/office/powerpoint/2010/main" val="1431083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Les éléments constitutifs du système énergétique sont reliés entre eux par la chaîne énergétique. </a:t>
            </a:r>
            <a:endParaRPr lang="en-US" dirty="0">
              <a:latin typeface="Open Sans"/>
            </a:endParaRPr>
          </a:p>
          <a:p>
            <a:r>
              <a:rPr lang="en-GB" dirty="0">
                <a:latin typeface="Open Sans"/>
              </a:rPr>
              <a:t>L'extraction relie les ressources à l'énergie primaire. Il convient de noter que toutes les ressources énergétiques ne doivent pas être extraites. L'eau qui coule et le soleil, par exemple, sont des formes d'énergie primaire déjà disponibles. Cette énergie primaire est convertie en énergie secondaire. Par exemple, le pétrole est transformé en diesel et en kérosène, l'eau courante en électricité. L'énergie secondaire est transportée jusqu'au point d'utilisation de l'énergie, ce qui entraîne des coûts et des pertes. L'énergie finale qui atteint les consommateurs est convertie en énergie utile, par exemple le gaz ou l'électricité convertis en chaleur utilisable dans les maisons.</a:t>
            </a:r>
          </a:p>
        </p:txBody>
      </p:sp>
    </p:spTree>
    <p:extLst>
      <p:ext uri="{BB962C8B-B14F-4D97-AF65-F5344CB8AC3E}">
        <p14:creationId xmlns:p14="http://schemas.microsoft.com/office/powerpoint/2010/main" val="1880226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none" strike="noStrike" cap="none" dirty="0">
                <a:effectLst/>
                <a:latin typeface="Open Sans"/>
                <a:sym typeface="Arial"/>
              </a:rPr>
              <a:t>L'analyse de la demande énergétique est la première étape nécessaire pour quantifier l'objectif que la chaîne </a:t>
            </a:r>
            <a:r>
              <a:rPr lang="en-US" u="none" strike="noStrike" cap="none" dirty="0" err="1">
                <a:effectLst/>
                <a:latin typeface="Open Sans"/>
                <a:sym typeface="Arial"/>
              </a:rPr>
              <a:t>énergétique</a:t>
            </a:r>
            <a:r>
              <a:rPr lang="en-US" u="none" strike="noStrike" cap="none" dirty="0">
                <a:effectLst/>
                <a:latin typeface="Open Sans"/>
                <a:sym typeface="Arial"/>
              </a:rPr>
              <a:t> doit atteindre. L'analyse de la demande énergétique se concentre sur les trois derniers points : Quels sont les produits ou services nécessaires ? Quelle quantité d'énergie utile est nécessaire pour les réaliser ? Quelle quantité d'énergie finale est nécessaire pour produire cette énergie utile ?</a:t>
            </a:r>
            <a:endParaRPr lang="en-US" dirty="0">
              <a:latin typeface="Open Sans"/>
            </a:endParaRPr>
          </a:p>
          <a:p>
            <a:r>
              <a:rPr lang="en-US" u="none" strike="noStrike" cap="none" dirty="0">
                <a:effectLst/>
                <a:latin typeface="Open Sans"/>
                <a:sym typeface="Arial"/>
              </a:rPr>
              <a:t>Cela a des conséquences sur le reste de la chaîne </a:t>
            </a:r>
            <a:r>
              <a:rPr lang="en-US" dirty="0">
                <a:latin typeface="Open Sans"/>
                <a:sym typeface="Arial"/>
              </a:rPr>
              <a:t>: quelle </a:t>
            </a:r>
            <a:r>
              <a:rPr lang="en-US" u="none" strike="noStrike" cap="none" dirty="0">
                <a:effectLst/>
                <a:latin typeface="Open Sans"/>
                <a:sym typeface="Arial"/>
              </a:rPr>
              <a:t>quantité d'énergie secondaire et primaire est nécessaire pour fournir de l'énergie finale ou utile ? Comment la demande en ressources est-elle affectée ?</a:t>
            </a:r>
            <a:endParaRPr lang="en-GB" dirty="0"/>
          </a:p>
          <a:p>
            <a:pPr>
              <a:buFontTx/>
              <a:buNone/>
            </a:pPr>
            <a:endParaRPr lang="en-GB" dirty="0"/>
          </a:p>
        </p:txBody>
      </p:sp>
    </p:spTree>
    <p:extLst>
      <p:ext uri="{BB962C8B-B14F-4D97-AF65-F5344CB8AC3E}">
        <p14:creationId xmlns:p14="http://schemas.microsoft.com/office/powerpoint/2010/main" val="1849936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Un bilan énergétique peut être établi pour représenter chaque étape entre les flux d'énergie dans la chaîne énergétique. À chaque étape de la chaîne énergétique, il y a des flux d'énergie qui entrent et des flux d'énergie qui sortent sous différentes formes. </a:t>
            </a:r>
            <a:endParaRPr lang="en-US" dirty="0">
              <a:latin typeface="Open Sans"/>
            </a:endParaRPr>
          </a:p>
          <a:p>
            <a:r>
              <a:rPr lang="en-GB" dirty="0">
                <a:latin typeface="Open Sans"/>
              </a:rPr>
              <a:t> </a:t>
            </a:r>
          </a:p>
          <a:p>
            <a:r>
              <a:rPr lang="en-GB" dirty="0">
                <a:latin typeface="Open Sans"/>
              </a:rPr>
              <a:t>Selon la loi de conservation de l'énergie, l'énergie ne peut être ni créée ni détruite ; elle ne peut être que transformée ou transférée d'une forme à une autre. Par conséquent, le flux d'énergie entrant et </a:t>
            </a:r>
            <a:r>
              <a:rPr lang="en-GB" dirty="0" err="1">
                <a:latin typeface="Open Sans"/>
              </a:rPr>
              <a:t>sortant</a:t>
            </a:r>
            <a:r>
              <a:rPr lang="en-GB" dirty="0">
                <a:latin typeface="Open Sans"/>
              </a:rPr>
              <a:t> doit être égal.</a:t>
            </a:r>
          </a:p>
          <a:p>
            <a:r>
              <a:rPr lang="en-GB" dirty="0">
                <a:latin typeface="Open Sans"/>
              </a:rPr>
              <a:t> </a:t>
            </a:r>
          </a:p>
          <a:p>
            <a:r>
              <a:rPr lang="en-GB" dirty="0" err="1">
                <a:latin typeface="Open Sans"/>
              </a:rPr>
              <a:t>Cependant</a:t>
            </a:r>
            <a:r>
              <a:rPr lang="en-GB" dirty="0">
                <a:latin typeface="Open Sans"/>
              </a:rPr>
              <a:t>, il y a des </a:t>
            </a:r>
            <a:r>
              <a:rPr lang="en-GB" dirty="0" err="1">
                <a:latin typeface="Open Sans"/>
              </a:rPr>
              <a:t>pertes</a:t>
            </a:r>
            <a:r>
              <a:rPr lang="en-GB" dirty="0">
                <a:latin typeface="Open Sans"/>
              </a:rPr>
              <a:t> </a:t>
            </a:r>
            <a:r>
              <a:rPr lang="en-GB" dirty="0" err="1">
                <a:latin typeface="Open Sans"/>
              </a:rPr>
              <a:t>en</a:t>
            </a:r>
            <a:r>
              <a:rPr lang="en-GB" dirty="0">
                <a:latin typeface="Open Sans"/>
              </a:rPr>
              <a:t> </a:t>
            </a:r>
            <a:r>
              <a:rPr lang="en-GB" dirty="0" err="1">
                <a:latin typeface="Open Sans"/>
              </a:rPr>
              <a:t>termes</a:t>
            </a:r>
            <a:r>
              <a:rPr lang="en-GB" dirty="0">
                <a:latin typeface="Open Sans"/>
              </a:rPr>
              <a:t> pratiques, car </a:t>
            </a:r>
            <a:r>
              <a:rPr lang="en-GB" dirty="0" err="1">
                <a:latin typeface="Open Sans"/>
              </a:rPr>
              <a:t>toute</a:t>
            </a:r>
            <a:r>
              <a:rPr lang="en-GB" dirty="0">
                <a:latin typeface="Open Sans"/>
              </a:rPr>
              <a:t> </a:t>
            </a:r>
            <a:r>
              <a:rPr lang="en-GB" dirty="0" err="1">
                <a:latin typeface="Open Sans"/>
              </a:rPr>
              <a:t>l'énergie</a:t>
            </a:r>
            <a:r>
              <a:rPr lang="en-GB" dirty="0">
                <a:latin typeface="Open Sans"/>
              </a:rPr>
              <a:t> d'un processus ne </a:t>
            </a:r>
            <a:r>
              <a:rPr lang="en-GB" dirty="0" err="1">
                <a:latin typeface="Open Sans"/>
              </a:rPr>
              <a:t>peut</a:t>
            </a:r>
            <a:r>
              <a:rPr lang="en-GB" dirty="0">
                <a:latin typeface="Open Sans"/>
              </a:rPr>
              <a:t> pas </a:t>
            </a:r>
            <a:r>
              <a:rPr lang="en-GB" dirty="0" err="1">
                <a:latin typeface="Open Sans"/>
              </a:rPr>
              <a:t>être</a:t>
            </a:r>
            <a:r>
              <a:rPr lang="en-GB" dirty="0">
                <a:latin typeface="Open Sans"/>
              </a:rPr>
              <a:t> </a:t>
            </a:r>
            <a:r>
              <a:rPr lang="en-GB" dirty="0" err="1">
                <a:latin typeface="Open Sans"/>
              </a:rPr>
              <a:t>récupérée</a:t>
            </a:r>
            <a:r>
              <a:rPr lang="en-GB" dirty="0">
                <a:latin typeface="Open Sans"/>
              </a:rPr>
              <a:t> sous </a:t>
            </a:r>
            <a:r>
              <a:rPr lang="en-GB" dirty="0" err="1">
                <a:latin typeface="Open Sans"/>
              </a:rPr>
              <a:t>une</a:t>
            </a:r>
            <a:r>
              <a:rPr lang="en-GB" dirty="0">
                <a:latin typeface="Open Sans"/>
              </a:rPr>
              <a:t> </a:t>
            </a:r>
            <a:r>
              <a:rPr lang="en-GB" dirty="0" err="1">
                <a:latin typeface="Open Sans"/>
              </a:rPr>
              <a:t>forme</a:t>
            </a:r>
            <a:r>
              <a:rPr lang="en-GB" dirty="0">
                <a:latin typeface="Open Sans"/>
              </a:rPr>
              <a:t> utilisable à la fin du processus. Par </a:t>
            </a:r>
            <a:r>
              <a:rPr lang="en-GB" dirty="0" err="1">
                <a:latin typeface="Open Sans"/>
              </a:rPr>
              <a:t>exemple</a:t>
            </a:r>
            <a:r>
              <a:rPr lang="en-GB" dirty="0">
                <a:latin typeface="Open Sans"/>
              </a:rPr>
              <a:t>, </a:t>
            </a:r>
            <a:r>
              <a:rPr lang="en-GB" dirty="0" err="1">
                <a:latin typeface="Open Sans"/>
              </a:rPr>
              <a:t>l'énergie</a:t>
            </a:r>
            <a:r>
              <a:rPr lang="en-GB" dirty="0">
                <a:latin typeface="Open Sans"/>
              </a:rPr>
              <a:t> </a:t>
            </a:r>
            <a:r>
              <a:rPr lang="en-GB" dirty="0" err="1">
                <a:latin typeface="Open Sans"/>
              </a:rPr>
              <a:t>est</a:t>
            </a:r>
            <a:r>
              <a:rPr lang="en-GB" dirty="0">
                <a:latin typeface="Open Sans"/>
              </a:rPr>
              <a:t> perdue sous </a:t>
            </a:r>
            <a:r>
              <a:rPr lang="en-GB" dirty="0" err="1">
                <a:latin typeface="Open Sans"/>
              </a:rPr>
              <a:t>forme</a:t>
            </a:r>
            <a:r>
              <a:rPr lang="en-GB" dirty="0">
                <a:latin typeface="Open Sans"/>
              </a:rPr>
              <a:t> de </a:t>
            </a:r>
            <a:r>
              <a:rPr lang="en-GB" dirty="0" err="1">
                <a:latin typeface="Open Sans"/>
              </a:rPr>
              <a:t>chaleur</a:t>
            </a:r>
            <a:r>
              <a:rPr lang="en-GB" dirty="0">
                <a:latin typeface="Open Sans"/>
              </a:rPr>
              <a:t> </a:t>
            </a:r>
            <a:r>
              <a:rPr lang="en-GB" dirty="0" err="1">
                <a:latin typeface="Open Sans"/>
              </a:rPr>
              <a:t>lors</a:t>
            </a:r>
            <a:r>
              <a:rPr lang="en-GB" dirty="0">
                <a:latin typeface="Open Sans"/>
              </a:rPr>
              <a:t> de </a:t>
            </a:r>
            <a:r>
              <a:rPr lang="en-GB" dirty="0" err="1">
                <a:latin typeface="Open Sans"/>
              </a:rPr>
              <a:t>l'utilisation</a:t>
            </a:r>
            <a:r>
              <a:rPr lang="en-GB" dirty="0">
                <a:latin typeface="Open Sans"/>
              </a:rPr>
              <a:t> du </a:t>
            </a:r>
            <a:r>
              <a:rPr lang="en-GB" dirty="0" err="1">
                <a:latin typeface="Open Sans"/>
              </a:rPr>
              <a:t>gaz</a:t>
            </a:r>
            <a:r>
              <a:rPr lang="en-GB" dirty="0">
                <a:latin typeface="Open Sans"/>
              </a:rPr>
              <a:t> pour alimenter </a:t>
            </a:r>
            <a:r>
              <a:rPr lang="en-GB" dirty="0" err="1">
                <a:latin typeface="Open Sans"/>
              </a:rPr>
              <a:t>une</a:t>
            </a:r>
            <a:r>
              <a:rPr lang="en-GB" dirty="0">
                <a:latin typeface="Open Sans"/>
              </a:rPr>
              <a:t> turbine qui </a:t>
            </a:r>
            <a:r>
              <a:rPr lang="en-GB" dirty="0" err="1">
                <a:latin typeface="Open Sans"/>
              </a:rPr>
              <a:t>produit</a:t>
            </a:r>
            <a:r>
              <a:rPr lang="en-GB" dirty="0">
                <a:latin typeface="Open Sans"/>
              </a:rPr>
              <a:t> de </a:t>
            </a:r>
            <a:r>
              <a:rPr lang="en-GB" dirty="0" err="1">
                <a:latin typeface="Open Sans"/>
              </a:rPr>
              <a:t>l'électricité</a:t>
            </a:r>
            <a:r>
              <a:rPr lang="en-GB" dirty="0">
                <a:latin typeface="Open Sans"/>
              </a:rPr>
              <a:t> et </a:t>
            </a:r>
            <a:r>
              <a:rPr lang="en-GB" dirty="0" err="1">
                <a:latin typeface="Open Sans"/>
              </a:rPr>
              <a:t>lors</a:t>
            </a:r>
            <a:r>
              <a:rPr lang="en-GB" dirty="0">
                <a:latin typeface="Open Sans"/>
              </a:rPr>
              <a:t> de la transmission de </a:t>
            </a:r>
            <a:r>
              <a:rPr lang="en-GB" dirty="0" err="1">
                <a:latin typeface="Open Sans"/>
              </a:rPr>
              <a:t>l'électricité</a:t>
            </a:r>
            <a:r>
              <a:rPr lang="en-GB" dirty="0">
                <a:latin typeface="Open Sans"/>
              </a:rPr>
              <a:t> dans le </a:t>
            </a:r>
            <a:r>
              <a:rPr lang="en-GB" dirty="0" err="1">
                <a:latin typeface="Open Sans"/>
              </a:rPr>
              <a:t>réseau</a:t>
            </a:r>
            <a:r>
              <a:rPr lang="en-GB" dirty="0">
                <a:latin typeface="Open Sans"/>
              </a:rPr>
              <a:t>, </a:t>
            </a:r>
            <a:r>
              <a:rPr lang="en-GB" dirty="0" err="1">
                <a:latin typeface="Open Sans"/>
              </a:rPr>
              <a:t>puis</a:t>
            </a:r>
            <a:r>
              <a:rPr lang="en-GB" dirty="0">
                <a:latin typeface="Open Sans"/>
              </a:rPr>
              <a:t> </a:t>
            </a:r>
            <a:r>
              <a:rPr lang="en-GB" dirty="0" err="1">
                <a:latin typeface="Open Sans"/>
              </a:rPr>
              <a:t>lors</a:t>
            </a:r>
            <a:r>
              <a:rPr lang="en-GB" dirty="0">
                <a:latin typeface="Open Sans"/>
              </a:rPr>
              <a:t> de la transformation de </a:t>
            </a:r>
            <a:r>
              <a:rPr lang="en-GB" dirty="0" err="1">
                <a:latin typeface="Open Sans"/>
              </a:rPr>
              <a:t>cette</a:t>
            </a:r>
            <a:r>
              <a:rPr lang="en-GB" dirty="0">
                <a:latin typeface="Open Sans"/>
              </a:rPr>
              <a:t> </a:t>
            </a:r>
            <a:r>
              <a:rPr lang="en-GB" dirty="0" err="1">
                <a:latin typeface="Open Sans"/>
              </a:rPr>
              <a:t>électricité</a:t>
            </a:r>
            <a:r>
              <a:rPr lang="en-GB" dirty="0">
                <a:latin typeface="Open Sans"/>
              </a:rPr>
              <a:t> </a:t>
            </a:r>
            <a:r>
              <a:rPr lang="en-GB" dirty="0" err="1">
                <a:latin typeface="Open Sans"/>
              </a:rPr>
              <a:t>en</a:t>
            </a:r>
            <a:r>
              <a:rPr lang="en-GB" dirty="0">
                <a:latin typeface="Open Sans"/>
              </a:rPr>
              <a:t> lumière dans </a:t>
            </a:r>
            <a:r>
              <a:rPr lang="en-GB" dirty="0" err="1">
                <a:latin typeface="Open Sans"/>
              </a:rPr>
              <a:t>une</a:t>
            </a:r>
            <a:r>
              <a:rPr lang="en-GB" dirty="0">
                <a:latin typeface="Open Sans"/>
              </a:rPr>
              <a:t> ampoule.</a:t>
            </a:r>
          </a:p>
          <a:p>
            <a:r>
              <a:rPr lang="en-GB" dirty="0">
                <a:latin typeface="Open Sans"/>
              </a:rPr>
              <a:t> </a:t>
            </a:r>
          </a:p>
          <a:p>
            <a:r>
              <a:rPr lang="en-GB" dirty="0">
                <a:latin typeface="Open Sans"/>
              </a:rPr>
              <a:t>Les bilans énergétiques permettent de quantifier les flux de différentes formes d'énergie entrant et sortant de ces processus dans la chaîne énergétique.</a:t>
            </a:r>
          </a:p>
          <a:p>
            <a:r>
              <a:rPr lang="en-GB" dirty="0">
                <a:latin typeface="Open Sans"/>
              </a:rPr>
              <a:t> </a:t>
            </a:r>
          </a:p>
          <a:p>
            <a:r>
              <a:rPr lang="en-GB" dirty="0">
                <a:latin typeface="Open Sans"/>
              </a:rPr>
              <a:t>Le </a:t>
            </a:r>
            <a:r>
              <a:rPr lang="en-GB" dirty="0" err="1">
                <a:latin typeface="Open Sans"/>
              </a:rPr>
              <a:t>bilan</a:t>
            </a:r>
            <a:r>
              <a:rPr lang="en-GB" dirty="0">
                <a:latin typeface="Open Sans"/>
              </a:rPr>
              <a:t> </a:t>
            </a:r>
            <a:r>
              <a:rPr lang="en-GB" dirty="0" err="1">
                <a:latin typeface="Open Sans"/>
              </a:rPr>
              <a:t>énergétique</a:t>
            </a:r>
            <a:r>
              <a:rPr lang="en-GB" dirty="0">
                <a:latin typeface="Open Sans"/>
              </a:rPr>
              <a:t> </a:t>
            </a:r>
            <a:r>
              <a:rPr lang="en-GB" dirty="0" err="1">
                <a:latin typeface="Open Sans"/>
              </a:rPr>
              <a:t>peut</a:t>
            </a:r>
            <a:r>
              <a:rPr lang="en-GB" dirty="0">
                <a:latin typeface="Open Sans"/>
              </a:rPr>
              <a:t> </a:t>
            </a:r>
            <a:r>
              <a:rPr lang="en-GB" dirty="0" err="1">
                <a:latin typeface="Open Sans"/>
              </a:rPr>
              <a:t>être</a:t>
            </a:r>
            <a:r>
              <a:rPr lang="en-GB" dirty="0">
                <a:latin typeface="Open Sans"/>
              </a:rPr>
              <a:t> </a:t>
            </a:r>
            <a:r>
              <a:rPr lang="en-GB" dirty="0" err="1">
                <a:latin typeface="Open Sans"/>
              </a:rPr>
              <a:t>représenté</a:t>
            </a:r>
            <a:r>
              <a:rPr lang="en-GB" dirty="0">
                <a:latin typeface="Open Sans"/>
              </a:rPr>
              <a:t> sous la </a:t>
            </a:r>
            <a:r>
              <a:rPr lang="en-GB" dirty="0" err="1">
                <a:latin typeface="Open Sans"/>
              </a:rPr>
              <a:t>forme</a:t>
            </a:r>
            <a:r>
              <a:rPr lang="en-GB" dirty="0">
                <a:latin typeface="Open Sans"/>
              </a:rPr>
              <a:t> de </a:t>
            </a:r>
            <a:r>
              <a:rPr lang="en-GB" dirty="0" err="1">
                <a:latin typeface="Open Sans"/>
              </a:rPr>
              <a:t>diagrammes</a:t>
            </a:r>
            <a:r>
              <a:rPr lang="en-GB" dirty="0">
                <a:latin typeface="Open Sans"/>
              </a:rPr>
              <a:t> de flux </a:t>
            </a:r>
            <a:r>
              <a:rPr lang="en-GB" dirty="0" err="1">
                <a:latin typeface="Open Sans"/>
              </a:rPr>
              <a:t>ou</a:t>
            </a:r>
            <a:r>
              <a:rPr lang="en-GB" dirty="0">
                <a:latin typeface="Open Sans"/>
              </a:rPr>
              <a:t> de matrices. Nous </a:t>
            </a:r>
            <a:r>
              <a:rPr lang="en-GB" dirty="0" err="1">
                <a:latin typeface="Open Sans"/>
              </a:rPr>
              <a:t>reviendrons</a:t>
            </a:r>
            <a:r>
              <a:rPr lang="en-GB" dirty="0">
                <a:latin typeface="Open Sans"/>
              </a:rPr>
              <a:t> sur </a:t>
            </a:r>
            <a:r>
              <a:rPr lang="en-GB" dirty="0" err="1">
                <a:latin typeface="Open Sans"/>
              </a:rPr>
              <a:t>ce</a:t>
            </a:r>
            <a:r>
              <a:rPr lang="en-GB" dirty="0">
                <a:latin typeface="Open Sans"/>
              </a:rPr>
              <a:t> point dans la mini-formation 3.4.</a:t>
            </a:r>
          </a:p>
        </p:txBody>
      </p:sp>
    </p:spTree>
    <p:extLst>
      <p:ext uri="{BB962C8B-B14F-4D97-AF65-F5344CB8AC3E}">
        <p14:creationId xmlns:p14="http://schemas.microsoft.com/office/powerpoint/2010/main" val="4251807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u="none" strike="noStrike" cap="none" dirty="0">
                <a:effectLst/>
                <a:latin typeface="Open Sans"/>
                <a:sym typeface="Arial"/>
              </a:rPr>
              <a:t>Pour passer du service requis à la quantité d'énergie à fournir, nous introduisons le concept d'intensité énergétique. L'intensité énergétique indique la quantité d'énergie nécessaire pour produire un certain service. Elle diffère de l'énergie utile : si nous devions calculer l'énergie utile à partir de la consommation finale d'énergie (CFE), nous multiplierions la CFE par </a:t>
            </a:r>
            <a:r>
              <a:rPr lang="en-GB" u="none" strike="noStrike" cap="none" dirty="0" err="1">
                <a:effectLst/>
                <a:latin typeface="Open Sans"/>
                <a:sym typeface="Arial"/>
              </a:rPr>
              <a:t>l'rendement</a:t>
            </a:r>
            <a:r>
              <a:rPr lang="en-GB" u="none" strike="noStrike" cap="none" dirty="0">
                <a:effectLst/>
                <a:latin typeface="Open Sans"/>
                <a:sym typeface="Arial"/>
              </a:rPr>
              <a:t> </a:t>
            </a:r>
            <a:r>
              <a:rPr lang="en-GB" u="none" strike="noStrike" cap="none" dirty="0" err="1">
                <a:effectLst/>
                <a:latin typeface="Open Sans"/>
                <a:sym typeface="Arial"/>
              </a:rPr>
              <a:t>thermodynamique</a:t>
            </a:r>
            <a:r>
              <a:rPr lang="en-GB" u="none" strike="noStrike" cap="none" dirty="0">
                <a:effectLst/>
                <a:latin typeface="Open Sans"/>
                <a:sym typeface="Arial"/>
              </a:rPr>
              <a:t> de l'équipement utilisé. Ici, nous mesurons plutôt la quantité d'énergie nécessaire pour produire une unité d'un certain service ou produit. Par exemple, pour produire de l'acier, le charbon peut être utilisé comme source d'énergie. Si 100 tonnes de charbon doivent être brûlées pour produire 25 tonnes d'acier, l'intensité énergétique est de 4 tonnes de charbon par tonne d'acier produite.</a:t>
            </a:r>
            <a:endParaRPr lang="en-US" dirty="0">
              <a:latin typeface="Open Sans"/>
            </a:endParaRPr>
          </a:p>
          <a:p>
            <a:r>
              <a:rPr lang="en-GB" u="none" strike="noStrike" cap="none" dirty="0">
                <a:effectLst/>
                <a:latin typeface="Open Sans"/>
                <a:sym typeface="Arial"/>
              </a:rPr>
              <a:t>Dans le secteur des transports, l'intensité énergétique est calculée en fonction du service fourni. Dans le cas des passagers, l'énergie consommée pour 100 kilomètres parcourus. Dans le cas du fret, l'énergie consommée par tonne-kilomètre. </a:t>
            </a:r>
            <a:r>
              <a:rPr lang="en-GB" sz="1200" b="0" i="0" dirty="0">
                <a:solidFill>
                  <a:srgbClr val="292929"/>
                </a:solidFill>
                <a:effectLst/>
                <a:latin typeface="Karla" panose="020B0604020202020204" pitchFamily="2" charset="0"/>
              </a:rPr>
              <a:t>En théorie, </a:t>
            </a:r>
            <a:r>
              <a:rPr lang="en-GB" sz="1200" b="0" i="0" dirty="0" err="1">
                <a:solidFill>
                  <a:srgbClr val="292929"/>
                </a:solidFill>
                <a:effectLst/>
                <a:latin typeface="Karla" panose="020B0604020202020204" pitchFamily="2" charset="0"/>
              </a:rPr>
              <a:t>si</a:t>
            </a:r>
            <a:r>
              <a:rPr lang="en-GB" sz="1200" b="0" i="0" dirty="0">
                <a:solidFill>
                  <a:srgbClr val="292929"/>
                </a:solidFill>
                <a:effectLst/>
                <a:latin typeface="Karla" panose="020B0604020202020204" pitchFamily="2" charset="0"/>
              </a:rPr>
              <a:t> </a:t>
            </a:r>
            <a:r>
              <a:rPr lang="en-GB" sz="1200" b="0" i="0" dirty="0" err="1">
                <a:solidFill>
                  <a:srgbClr val="292929"/>
                </a:solidFill>
                <a:effectLst/>
                <a:latin typeface="Karla" panose="020B0604020202020204" pitchFamily="2" charset="0"/>
              </a:rPr>
              <a:t>l'rendement</a:t>
            </a:r>
            <a:r>
              <a:rPr lang="en-GB" sz="1200" b="0" i="0" dirty="0">
                <a:solidFill>
                  <a:srgbClr val="292929"/>
                </a:solidFill>
                <a:effectLst/>
                <a:latin typeface="Karla" panose="020B0604020202020204" pitchFamily="2" charset="0"/>
              </a:rPr>
              <a:t> énergétique thermodynamique ( ) s'améliore, l'intensité énergétique (IE) </a:t>
            </a:r>
            <a:r>
              <a:rPr lang="en-GB" sz="1200" dirty="0">
                <a:solidFill>
                  <a:srgbClr val="292929"/>
                </a:solidFill>
                <a:latin typeface="Karla" panose="020B0604020202020204" pitchFamily="2" charset="0"/>
              </a:rPr>
              <a:t>pour produire un certain service </a:t>
            </a:r>
            <a:r>
              <a:rPr lang="en-GB" sz="1200" b="0" i="0" dirty="0">
                <a:solidFill>
                  <a:srgbClr val="292929"/>
                </a:solidFill>
                <a:effectLst/>
                <a:latin typeface="Karla" panose="020B0604020202020204" pitchFamily="2" charset="0"/>
              </a:rPr>
              <a:t>diminuera. Dans la pratique, de nombreux autres facteurs doivent être pris en compte lors de l'examen de cette relation.</a:t>
            </a:r>
            <a:endParaRPr lang="en-GB" dirty="0">
              <a:latin typeface="Open Sans"/>
            </a:endParaRPr>
          </a:p>
          <a:p>
            <a:endParaRPr lang="en-GB" u="none" strike="noStrike" cap="none" dirty="0">
              <a:effectLst/>
            </a:endParaRPr>
          </a:p>
        </p:txBody>
      </p:sp>
    </p:spTree>
    <p:extLst>
      <p:ext uri="{BB962C8B-B14F-4D97-AF65-F5344CB8AC3E}">
        <p14:creationId xmlns:p14="http://schemas.microsoft.com/office/powerpoint/2010/main" val="3083965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Dans la </a:t>
            </a:r>
            <a:r>
              <a:rPr lang="en-US" dirty="0" err="1">
                <a:latin typeface="Open Sans"/>
              </a:rPr>
              <a:t>troisième</a:t>
            </a:r>
            <a:r>
              <a:rPr lang="en-US" dirty="0">
                <a:latin typeface="Open Sans"/>
              </a:rPr>
              <a:t> mini-Session, nous allons maintenant nous pencher sur le concept d'intensité énergétique.</a:t>
            </a:r>
          </a:p>
          <a:p>
            <a:r>
              <a:rPr lang="en-US" dirty="0">
                <a:latin typeface="Open Sans"/>
              </a:rPr>
              <a:t> </a:t>
            </a:r>
          </a:p>
          <a:p>
            <a:r>
              <a:rPr lang="en-US" dirty="0">
                <a:latin typeface="Open Sans"/>
              </a:rPr>
              <a:t>Les données énergétiques peuvent être représentées sous plusieurs formes :</a:t>
            </a:r>
          </a:p>
          <a:p>
            <a:r>
              <a:rPr lang="en-US" dirty="0">
                <a:latin typeface="Open Sans"/>
              </a:rPr>
              <a:t>Les unités physiques représentent la quantité physique du type d'énergie. Par exemple, les barils pour les produits pétroliers liquides, les </a:t>
            </a:r>
            <a:r>
              <a:rPr lang="en-US" dirty="0" err="1">
                <a:latin typeface="Open Sans"/>
              </a:rPr>
              <a:t>mètres cubes </a:t>
            </a:r>
            <a:r>
              <a:rPr lang="en-US" dirty="0">
                <a:latin typeface="Open Sans"/>
              </a:rPr>
              <a:t>pour le gaz naturel, les tonnes pour le charbon, les kilowattheures pour l'électricité.</a:t>
            </a:r>
          </a:p>
          <a:p>
            <a:r>
              <a:rPr lang="en-US" dirty="0">
                <a:latin typeface="Open Sans"/>
              </a:rPr>
              <a:t>Les unités d'énergie représentent une conversion des unités physiques en une unité d'énergie commune. Par exemple, les gigajoules, les tonnes d'équivalent pétrole, les téra calories, etc. </a:t>
            </a:r>
            <a:endParaRPr lang="en-GB" dirty="0">
              <a:latin typeface="Open Sans"/>
            </a:endParaRPr>
          </a:p>
          <a:p>
            <a:r>
              <a:rPr lang="en-US" dirty="0">
                <a:latin typeface="Open Sans"/>
              </a:rPr>
              <a:t>La communication des données énergétiques dans ces unités nécessite la conversion des quantités physiques en quantités d'énergie sur la base du contenu énergétique du combustible.</a:t>
            </a:r>
          </a:p>
          <a:p>
            <a:r>
              <a:rPr lang="en-US" dirty="0">
                <a:latin typeface="Open Sans"/>
              </a:rPr>
              <a:t>Par exemple, supposons qu'un type de charbon donné contienne 25 gigajoules par tonne. Ainsi, 100 tonnes de charbon représentent 2500 gigajoules d'énergie. On calcule ainsi le contenu énergétique (ou C.E.) comme indiqué sur la diapositive.</a:t>
            </a:r>
          </a:p>
          <a:p>
            <a:r>
              <a:rPr lang="en-US" dirty="0">
                <a:latin typeface="Open Sans"/>
              </a:rPr>
              <a:t>L'avantage d'utiliser ces unités d'énergie est qu'elles permettent de comparer différents types de formes d'énergie sur une base commune.</a:t>
            </a:r>
          </a:p>
          <a:p>
            <a:r>
              <a:rPr lang="en-US" dirty="0">
                <a:latin typeface="Open Sans"/>
              </a:rPr>
              <a:t>Le contenu énergétique est une caractéristique physique de la matière énergétique et est directement lié à la qualité du combustible. Comme indiqué précédemment, il est utilisé pour convertir les unités physiques en unités d'énergie.</a:t>
            </a:r>
          </a:p>
          <a:p>
            <a:endParaRPr lang="en-GB" dirty="0"/>
          </a:p>
          <a:p>
            <a:endParaRPr lang="en-US" dirty="0"/>
          </a:p>
        </p:txBody>
      </p:sp>
    </p:spTree>
    <p:extLst>
      <p:ext uri="{BB962C8B-B14F-4D97-AF65-F5344CB8AC3E}">
        <p14:creationId xmlns:p14="http://schemas.microsoft.com/office/powerpoint/2010/main" val="2585566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Les données énergétiques peuvent être représentées sous plusieurs formes. Il existe plusieurs unités d'énergie et elles peuvent être converties d'une unité à l'autre. </a:t>
            </a:r>
          </a:p>
          <a:p>
            <a:r>
              <a:rPr lang="en-US" dirty="0">
                <a:latin typeface="Open Sans"/>
              </a:rPr>
              <a:t>Il s'agit d'un tableau de conversion d'unités. A titre d'exemple, il est montré comment l'utiliser pour convertir les méga joules en kilo watts heures.</a:t>
            </a:r>
          </a:p>
          <a:p>
            <a:r>
              <a:rPr lang="en-US" dirty="0">
                <a:latin typeface="Open Sans"/>
              </a:rPr>
              <a:t>Le joule est une unité dérivée de l'énergie dans le Système international d'unités. Il est égal à l'énergie transférée à un objet lorsqu'une force d'un newton agit sur cet objet dans la direction du mouvement de la force sur une distance d'un </a:t>
            </a:r>
            <a:r>
              <a:rPr lang="en-US" dirty="0" err="1">
                <a:latin typeface="Open Sans"/>
              </a:rPr>
              <a:t>mètre</a:t>
            </a:r>
            <a:r>
              <a:rPr lang="en-US" dirty="0">
                <a:latin typeface="Open Sans"/>
              </a:rPr>
              <a:t>.</a:t>
            </a:r>
          </a:p>
          <a:p>
            <a:r>
              <a:rPr lang="en-US" dirty="0">
                <a:latin typeface="Open Sans"/>
              </a:rPr>
              <a:t>Un méga Joule correspond à un million de Joules ou à 10 puissance 6 Joules. Un térajoule correspond à 10 puissance 12 joules.</a:t>
            </a:r>
          </a:p>
          <a:p>
            <a:r>
              <a:rPr lang="en-US" dirty="0">
                <a:latin typeface="Open Sans"/>
              </a:rPr>
              <a:t>Le watt est une unité de puissance, c'est-à-dire le taux d'utilisation de l'énergie. Un watt équivaut à un joule par seconde.</a:t>
            </a:r>
          </a:p>
          <a:p>
            <a:r>
              <a:rPr lang="en-US" dirty="0">
                <a:latin typeface="Open Sans"/>
              </a:rPr>
              <a:t>Le kilowattheure est égal à une puissance de 1000 watts maintenue pendant une heure. En d'autres termes, un kiloWattheure est l'énergie qui équivaut à 1000 joules par seconde pendant une heure.</a:t>
            </a:r>
          </a:p>
        </p:txBody>
      </p:sp>
    </p:spTree>
    <p:extLst>
      <p:ext uri="{BB962C8B-B14F-4D97-AF65-F5344CB8AC3E}">
        <p14:creationId xmlns:p14="http://schemas.microsoft.com/office/powerpoint/2010/main" val="139465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L'intensité énergétique est un indicateur puissant. Il nous permet, par exemple, de comparer </a:t>
            </a:r>
            <a:r>
              <a:rPr lang="en-GB" dirty="0" err="1">
                <a:latin typeface="Open Sans"/>
              </a:rPr>
              <a:t>l'rendement</a:t>
            </a:r>
            <a:r>
              <a:rPr lang="en-GB" dirty="0">
                <a:latin typeface="Open Sans"/>
              </a:rPr>
              <a:t> des industries produisant le même produit ou service dans différents pays.</a:t>
            </a:r>
            <a:endParaRPr lang="en-US" dirty="0">
              <a:latin typeface="Open Sans"/>
            </a:endParaRPr>
          </a:p>
          <a:p>
            <a:r>
              <a:rPr lang="en-GB" dirty="0">
                <a:latin typeface="Open Sans"/>
              </a:rPr>
              <a:t>Supposons que dans le pays A, l'industrie sidérurgique utilise 4 tonnes de charbon pour produire 1 tonne d'acier. Mais dans le pays B, elle n'utilise que 3,8 tonnes de charbon pour produire la même tonne d'acier. </a:t>
            </a:r>
          </a:p>
          <a:p>
            <a:r>
              <a:rPr lang="en-GB" dirty="0">
                <a:latin typeface="Open Sans"/>
              </a:rPr>
              <a:t>Nous pouvons dire que l'industrie sidérurgique du pays B est 5 % plus efficace que celle du pays A.</a:t>
            </a:r>
          </a:p>
          <a:p>
            <a:r>
              <a:rPr lang="en-GB" dirty="0">
                <a:latin typeface="Open Sans"/>
              </a:rPr>
              <a:t>Mais cela dépend de la qualité du charbon utilisé. En particulier de la caractéristique physique du contenu énergétique.</a:t>
            </a:r>
          </a:p>
          <a:p>
            <a:r>
              <a:rPr lang="en-GB" dirty="0">
                <a:latin typeface="Open Sans"/>
              </a:rPr>
              <a:t>Si le contenu énergétique du charbon dans le pays A est de 25 gigajoules par tonne de charbon, alors que dans le pays B il est de 30 gigajoules par tonne, l'intensité énergétique du pays A est inférieure à celle du pays B. Par conséquent, l'industrie sidérurgique du pays A est environ 12 % plus efficace que l'industrie du pays B. </a:t>
            </a:r>
          </a:p>
          <a:p>
            <a:r>
              <a:rPr lang="en-GB" dirty="0">
                <a:latin typeface="Open Sans"/>
              </a:rPr>
              <a:t>Cet exemple montre l'importance d'utiliser des unités physiques communes pour effectuer des comparaisons de manière appropriée, et il illustre l'un des autres facteurs (le contenu énergétique de la ressource énergétique) qui influencent l'intensité énergétique d'une activité spécifique. </a:t>
            </a:r>
          </a:p>
        </p:txBody>
      </p:sp>
    </p:spTree>
    <p:extLst>
      <p:ext uri="{BB962C8B-B14F-4D97-AF65-F5344CB8AC3E}">
        <p14:creationId xmlns:p14="http://schemas.microsoft.com/office/powerpoint/2010/main" val="17207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En utilisant l'intensité énergétique par unité de produit fabriqué, il est possible de comparer différents types d'industries. Cette méthode est efficace lorsque l'on compare deux industries lourdes, comme l'industrie sidérurgique et l'industrie du verre, qui produisent toutes deux des tonnes d'un produit. Toutefois, elle peut s'avérer moins utile lorsqu'il s'agit de comparer des industries lourdes avec des industries légères telles que l'électronique. La production de l'industrie </a:t>
            </a:r>
            <a:r>
              <a:rPr lang="en-GB" dirty="0" err="1">
                <a:latin typeface="Open Sans"/>
              </a:rPr>
              <a:t>électronique</a:t>
            </a:r>
            <a:r>
              <a:rPr lang="en-GB" dirty="0">
                <a:latin typeface="Open Sans"/>
              </a:rPr>
              <a:t> doit-</a:t>
            </a:r>
            <a:r>
              <a:rPr lang="en-GB" dirty="0" err="1">
                <a:latin typeface="Open Sans"/>
              </a:rPr>
              <a:t>elle</a:t>
            </a:r>
            <a:r>
              <a:rPr lang="en-GB" dirty="0">
                <a:latin typeface="Open Sans"/>
              </a:rPr>
              <a:t> être mesurée en tonnes ? Ne vaut-il pas mieux considérer, par exemple, les milliers de puces produites ? La même question peut être posée pour l'industrie textile, où il est probablement préférable de mesurer la production en mètres de textile.</a:t>
            </a:r>
            <a:endParaRPr lang="en-US" dirty="0">
              <a:latin typeface="Open Sans"/>
            </a:endParaRPr>
          </a:p>
          <a:p>
            <a:r>
              <a:rPr lang="en-GB" dirty="0">
                <a:latin typeface="Open Sans"/>
              </a:rPr>
              <a:t>La question peut être étendue à des comparaisons entre différents secteurs de production. On peut parler de tonnes de riz, mais il est très inhabituel de parler de tonnes de cheeseburgers.</a:t>
            </a:r>
          </a:p>
          <a:p>
            <a:r>
              <a:rPr lang="en-GB" dirty="0">
                <a:latin typeface="Open Sans"/>
              </a:rPr>
              <a:t>Le problème est facilement résolu en changeant l'unité du service fourni par l'énergie en une unité commune. </a:t>
            </a:r>
          </a:p>
          <a:p>
            <a:r>
              <a:rPr lang="en-GB" dirty="0">
                <a:latin typeface="Open Sans"/>
              </a:rPr>
              <a:t>Le nombre d'unités monétaires produites, ou le montant de la valeur ajoutée, sont les unités les plus naturelles pour effectuer ce type de comparaisons. C'est pourquoi nous parlons généralement de l'intensité énergétique du PIB.</a:t>
            </a:r>
          </a:p>
        </p:txBody>
      </p:sp>
    </p:spTree>
    <p:extLst>
      <p:ext uri="{BB962C8B-B14F-4D97-AF65-F5344CB8AC3E}">
        <p14:creationId xmlns:p14="http://schemas.microsoft.com/office/powerpoint/2010/main" val="296496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649170e4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649170e4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Le rapport entre la consommation d'énergie et le produit intérieur brut (PIB) est également appelé intensité énergétique globale ou intensité énergétique à l'échelle de l'économie. Le rapport entre la consommation d'énergie et le PIB indique l'énergie totale utilisée pour soutenir l'activité économique et sociale. Il représente un agrégat de l'utilisation de l'énergie, résultant d'un large éventail d'activités de production et de consommation. L'intensité énergétique, calculée en unités d'énergie par unité de PIB, est largement utilisée comme mesure de </a:t>
            </a:r>
            <a:r>
              <a:rPr lang="en-GB" dirty="0" err="1">
                <a:latin typeface="Open Sans"/>
              </a:rPr>
              <a:t>l'rendement</a:t>
            </a:r>
            <a:r>
              <a:rPr lang="en-GB" dirty="0">
                <a:latin typeface="Open Sans"/>
              </a:rPr>
              <a:t> énergétique de l'économie d'un pays. Mais ce n'est pas un indicateur idéal de </a:t>
            </a:r>
            <a:r>
              <a:rPr lang="en-GB" dirty="0" err="1">
                <a:latin typeface="Open Sans"/>
              </a:rPr>
              <a:t>l'rendement</a:t>
            </a:r>
            <a:r>
              <a:rPr lang="en-GB" dirty="0">
                <a:latin typeface="Open Sans"/>
              </a:rPr>
              <a:t> énergétique, de la durabilité de l'utilisation de l'énergie ou du développement technologique. </a:t>
            </a:r>
            <a:endParaRPr lang="en-US" dirty="0">
              <a:latin typeface="Open Sans"/>
            </a:endParaRPr>
          </a:p>
          <a:p>
            <a:r>
              <a:rPr lang="en-GB" dirty="0">
                <a:latin typeface="Open Sans"/>
              </a:rPr>
              <a:t>Cet indicateur dépend des intensités énergétiques des secteurs ou des activités, mais aussi de facteurs tels que le climat, la géographie et la structure de l'économie. Par conséquent, l'évolution du ratio dans le temps est influencée par des facteurs qui ne sont pas liés à l'évolution de </a:t>
            </a:r>
            <a:r>
              <a:rPr lang="en-GB" dirty="0" err="1">
                <a:latin typeface="Open Sans"/>
              </a:rPr>
              <a:t>l'rendement</a:t>
            </a:r>
            <a:r>
              <a:rPr lang="en-GB" dirty="0">
                <a:latin typeface="Open Sans"/>
              </a:rPr>
              <a:t> énergétique (tels que l'évolution de la structure économique). Il est donc important de compléter l'indicateur de consommation d'énergie par PIB par des intensités énergétiques désagrégées par secteur, car ces indicateurs désagrégés sont une meilleure représentation de l'évolution de </a:t>
            </a:r>
            <a:r>
              <a:rPr lang="en-GB" dirty="0" err="1">
                <a:latin typeface="Open Sans"/>
              </a:rPr>
              <a:t>l'rendement</a:t>
            </a:r>
            <a:r>
              <a:rPr lang="en-GB" dirty="0">
                <a:latin typeface="Open Sans"/>
              </a:rPr>
              <a:t> énergétique.</a:t>
            </a:r>
          </a:p>
        </p:txBody>
      </p:sp>
    </p:spTree>
    <p:extLst>
      <p:ext uri="{BB962C8B-B14F-4D97-AF65-F5344CB8AC3E}">
        <p14:creationId xmlns:p14="http://schemas.microsoft.com/office/powerpoint/2010/main" val="2167935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Dans la </a:t>
            </a:r>
            <a:r>
              <a:rPr lang="en-US" dirty="0" err="1">
                <a:latin typeface="Open Sans"/>
              </a:rPr>
              <a:t>quatrième</a:t>
            </a:r>
            <a:r>
              <a:rPr lang="en-US" dirty="0">
                <a:latin typeface="Open Sans"/>
              </a:rPr>
              <a:t> mini-Session, nous abordons maintenant le concept de l'équilibre énergétique. </a:t>
            </a:r>
          </a:p>
          <a:p>
            <a:r>
              <a:rPr lang="en-US" dirty="0">
                <a:latin typeface="Open Sans"/>
              </a:rPr>
              <a:t>Le bilan énergétique est une représentation qui établit l'équilibre du système énergétique. </a:t>
            </a:r>
          </a:p>
          <a:p>
            <a:r>
              <a:rPr lang="en-US" dirty="0">
                <a:latin typeface="Open Sans"/>
              </a:rPr>
              <a:t>L'équilibre est établi entre les entrées d'énergie par type de vecteur énergétique ou de combustible et les sorties par secteur de consommation.</a:t>
            </a:r>
          </a:p>
          <a:p>
            <a:r>
              <a:rPr lang="en-US" dirty="0">
                <a:latin typeface="Open Sans"/>
              </a:rPr>
              <a:t>Le bilan énergétique peut refléter les flux d'énergie d'un vecteur énergétique spécifique ou le mélange énergétique total. Les stocks de chaque vecteur énergétique sont acheminés là où ils sont consommés. Dans cet exemple, les combustibles fossiles sont les vecteurs énergétiques et les consommateurs sont les centrales électriques, l'industrie et les ménages.</a:t>
            </a:r>
          </a:p>
          <a:p>
            <a:r>
              <a:rPr lang="en-US" dirty="0">
                <a:latin typeface="Open Sans"/>
              </a:rPr>
              <a:t>Dans le système énergétique, la production d'énergie s'accompagne de pertes. </a:t>
            </a:r>
          </a:p>
          <a:p>
            <a:r>
              <a:rPr lang="en-US" dirty="0">
                <a:latin typeface="Open Sans"/>
              </a:rPr>
              <a:t>Le bilan énergétique vous aide à suivre ces changements et ces pertes. </a:t>
            </a:r>
          </a:p>
          <a:p>
            <a:r>
              <a:rPr lang="en-US" dirty="0">
                <a:latin typeface="Open Sans"/>
              </a:rPr>
              <a:t>Les données énergétiques originales sont converties en une unité énergétique commune.</a:t>
            </a:r>
          </a:p>
        </p:txBody>
      </p:sp>
    </p:spTree>
    <p:extLst>
      <p:ext uri="{BB962C8B-B14F-4D97-AF65-F5344CB8AC3E}">
        <p14:creationId xmlns:p14="http://schemas.microsoft.com/office/powerpoint/2010/main" val="337747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Les objectifs d'apprentissage de ce cours sont les suivants : </a:t>
            </a:r>
          </a:p>
          <a:p>
            <a:pPr>
              <a:spcBef>
                <a:spcPts val="0"/>
              </a:spcBef>
              <a:spcAft>
                <a:spcPts val="0"/>
              </a:spcAft>
            </a:pPr>
            <a:r>
              <a:rPr lang="en-GB" dirty="0">
                <a:latin typeface="Open Sans"/>
              </a:rPr>
              <a:t>1) se familiariser avec la terminologie de base de l'énergie, </a:t>
            </a:r>
          </a:p>
          <a:p>
            <a:pPr>
              <a:spcBef>
                <a:spcPts val="0"/>
              </a:spcBef>
              <a:spcAft>
                <a:spcPts val="0"/>
              </a:spcAft>
            </a:pPr>
            <a:r>
              <a:rPr lang="en-GB" dirty="0">
                <a:latin typeface="Open Sans"/>
              </a:rPr>
              <a:t>2) se familiariser avec le concept de chaîne énergétique, </a:t>
            </a:r>
          </a:p>
          <a:p>
            <a:pPr>
              <a:spcBef>
                <a:spcPts val="0"/>
              </a:spcBef>
              <a:spcAft>
                <a:spcPts val="0"/>
              </a:spcAft>
            </a:pPr>
            <a:r>
              <a:rPr lang="en-GB" dirty="0">
                <a:latin typeface="Open Sans"/>
              </a:rPr>
              <a:t>3) être capable de comparer les intensités énergétiques, et, </a:t>
            </a:r>
          </a:p>
          <a:p>
            <a:pPr>
              <a:spcBef>
                <a:spcPts val="0"/>
              </a:spcBef>
              <a:spcAft>
                <a:spcPts val="0"/>
              </a:spcAft>
            </a:pPr>
            <a:r>
              <a:rPr lang="en-GB" dirty="0">
                <a:latin typeface="Open Sans"/>
              </a:rPr>
              <a:t>4) comprendre les bilans énergétiques. </a:t>
            </a:r>
            <a:endParaRPr lang="en-US" dirty="0">
              <a:latin typeface="Open Sans"/>
            </a:endParaRPr>
          </a:p>
        </p:txBody>
      </p:sp>
    </p:spTree>
    <p:extLst>
      <p:ext uri="{BB962C8B-B14F-4D97-AF65-F5344CB8AC3E}">
        <p14:creationId xmlns:p14="http://schemas.microsoft.com/office/powerpoint/2010/main" val="537539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Ce diagramme montre un exemple de bilan énergétique sous la forme d'un diagramme de flux. Cette forme est plus appropriée lorsqu'une présentation qualitative est requise.</a:t>
            </a:r>
            <a:endParaRPr lang="en-US" dirty="0">
              <a:latin typeface="Open Sans"/>
            </a:endParaRPr>
          </a:p>
          <a:p>
            <a:r>
              <a:rPr lang="en-GB" dirty="0">
                <a:latin typeface="Open Sans"/>
              </a:rPr>
              <a:t>À chaque source primaire ont été ajoutées les importations, et soustraites les pertes et les exportations. Dans le cas présent, elles sont destinées aux centrales électriques, qui produisent l'électricité finale.</a:t>
            </a:r>
          </a:p>
          <a:p>
            <a:r>
              <a:rPr lang="en-GB" dirty="0">
                <a:latin typeface="Open Sans"/>
              </a:rPr>
              <a:t>Le bilan </a:t>
            </a:r>
            <a:r>
              <a:rPr lang="en-GB" dirty="0" err="1">
                <a:latin typeface="Open Sans"/>
              </a:rPr>
              <a:t>énergétique</a:t>
            </a:r>
            <a:r>
              <a:rPr lang="en-GB" dirty="0">
                <a:latin typeface="Open Sans"/>
              </a:rPr>
              <a:t> doit également tenir compte des importations d'électricité en provenance de réseaux étrangers, de l'électricité ne provenant pas de combustibles fossiles et, bien sûr, des pertes de transmission. </a:t>
            </a:r>
          </a:p>
        </p:txBody>
      </p:sp>
    </p:spTree>
    <p:extLst>
      <p:ext uri="{BB962C8B-B14F-4D97-AF65-F5344CB8AC3E}">
        <p14:creationId xmlns:p14="http://schemas.microsoft.com/office/powerpoint/2010/main" val="2788053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Pour la présentation quantitative détaillée des bilans énergétiques, le format tabulaire est plus approprié. </a:t>
            </a:r>
            <a:endParaRPr lang="en-US" dirty="0">
              <a:latin typeface="Open Sans"/>
            </a:endParaRPr>
          </a:p>
          <a:p>
            <a:r>
              <a:rPr lang="en-GB" dirty="0">
                <a:latin typeface="Open Sans"/>
              </a:rPr>
              <a:t>Le bilan énergétique est une matrice qui comprend en colonnes les formes d'énergie et en lignes les transactions énergétiques : Primaire, Transformations, et consommation par secteur. Si l'information est disponible, le bilan énergétique peut également indiquer la consommation par utilisation. </a:t>
            </a:r>
          </a:p>
          <a:p>
            <a:r>
              <a:rPr lang="en-US" dirty="0"/>
              <a:t>Le tableau du bilan énergétique comporte trois éléments principaux : La section des approvisionnements, la section des conversions et la section des consommations et des utilisations.</a:t>
            </a:r>
            <a:endParaRPr lang="en-GB" dirty="0"/>
          </a:p>
        </p:txBody>
      </p:sp>
    </p:spTree>
    <p:extLst>
      <p:ext uri="{BB962C8B-B14F-4D97-AF65-F5344CB8AC3E}">
        <p14:creationId xmlns:p14="http://schemas.microsoft.com/office/powerpoint/2010/main" val="615409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La section sur l'offre comprend la production intérieure, la balance des importations et des exportations et les stocks.</a:t>
            </a:r>
            <a:endParaRPr lang="en-US" dirty="0">
              <a:latin typeface="Open Sans"/>
            </a:endParaRPr>
          </a:p>
          <a:p>
            <a:r>
              <a:rPr lang="en-GB" dirty="0">
                <a:latin typeface="Open Sans"/>
              </a:rPr>
              <a:t>La section sur la conversion comprend les usines de transformation de l'énergie primaire, telles que les raffineries, les centrales électriques, les usines de charbon et d'autres grands centres de transformation. Cette section doit indiquer les pertes survenues au cours du processus de conversion, de transport et de distribution.</a:t>
            </a:r>
          </a:p>
          <a:p>
            <a:r>
              <a:rPr lang="en-US" dirty="0">
                <a:latin typeface="Open Sans"/>
              </a:rPr>
              <a:t>La section "Utilisations et consommation" indique la consommation par secteur et sous-secteurs de l'économie. Si l'information est disponible, la consommation par utilisation peut être indiquée.</a:t>
            </a:r>
            <a:endParaRPr lang="en-GB" dirty="0"/>
          </a:p>
        </p:txBody>
      </p:sp>
    </p:spTree>
    <p:extLst>
      <p:ext uri="{BB962C8B-B14F-4D97-AF65-F5344CB8AC3E}">
        <p14:creationId xmlns:p14="http://schemas.microsoft.com/office/powerpoint/2010/main" val="988859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b649170e4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b649170e4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Il pourrait y avoir des tableaux de bilan énergétique partiels. Par exemple, pour une forme d'énergie spécifique, par secteur, par consommateur et même par utilisation finale. </a:t>
            </a:r>
            <a:endParaRPr lang="en-US" dirty="0">
              <a:latin typeface="Open Sans"/>
            </a:endParaRPr>
          </a:p>
          <a:p>
            <a:r>
              <a:rPr lang="en-GB" dirty="0">
                <a:latin typeface="Open Sans"/>
              </a:rPr>
              <a:t>Cette diapositive donne un exemple de bilan énergétique, établi pour la consommation totale d'énergie finale par combustibles et par utilisations finales dans les secteurs domestiques. Il montre la quantité de chaque combustible en unités énergétiques consommées dans chaque catégorie d'utilisation finale.</a:t>
            </a:r>
          </a:p>
          <a:p>
            <a:r>
              <a:rPr lang="en-GB" dirty="0">
                <a:latin typeface="Open Sans"/>
              </a:rPr>
              <a:t>Ce type d'analyse est utile pour définir des objectifs politiques adéquats, par exemple pour donner la priorité aux investissements dans </a:t>
            </a:r>
            <a:r>
              <a:rPr lang="en-GB" dirty="0" err="1">
                <a:latin typeface="Open Sans"/>
              </a:rPr>
              <a:t>l'rendement</a:t>
            </a:r>
            <a:r>
              <a:rPr lang="en-GB" dirty="0">
                <a:latin typeface="Open Sans"/>
              </a:rPr>
              <a:t> énergétique pour l'utilisation finale spécifique.</a:t>
            </a:r>
          </a:p>
          <a:p>
            <a:endParaRPr lang="en-GB" dirty="0">
              <a:latin typeface="Open Sans"/>
            </a:endParaRPr>
          </a:p>
          <a:p>
            <a:r>
              <a:rPr lang="en-GB" dirty="0">
                <a:latin typeface="Open Sans"/>
              </a:rPr>
              <a:t>Ceci conclut le cours 3 sur la chaîne énergétique.</a:t>
            </a:r>
          </a:p>
        </p:txBody>
      </p:sp>
    </p:spTree>
    <p:extLst>
      <p:ext uri="{BB962C8B-B14F-4D97-AF65-F5344CB8AC3E}">
        <p14:creationId xmlns:p14="http://schemas.microsoft.com/office/powerpoint/2010/main" val="20206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Nous commencerons par définir quelques termes clés de la terminologie de l'énergie. </a:t>
            </a:r>
            <a:endParaRPr lang="en-US" dirty="0">
              <a:latin typeface="Open Sans"/>
            </a:endParaRPr>
          </a:p>
          <a:p>
            <a:r>
              <a:rPr lang="en-GB" dirty="0">
                <a:latin typeface="Open Sans"/>
              </a:rPr>
              <a:t>Les réserves et les ressources énergétiques constituent la première étape de la chaîne énergétique. Elles peuvent être réparties entre les réserves épuisables et les ressources énergétiques renouvelables.</a:t>
            </a:r>
            <a:endParaRPr lang="en-GB" dirty="0">
              <a:latin typeface="Open Sans"/>
              <a:ea typeface="Open Sans"/>
              <a:cs typeface="Open Sans"/>
            </a:endParaRPr>
          </a:p>
          <a:p>
            <a:r>
              <a:rPr lang="en-GB" dirty="0">
                <a:latin typeface="Open Sans"/>
              </a:rPr>
              <a:t>Les ressources énergétiques épuisables sont des ressources dont le stock total diminue chaque fois que la ressource est utilisée et n'augmente pas sur l'échelle de temps pertinente pour la prise de décision économique. Il s'agit par exemple des gisements de charbon, de pétrole ou de minéraux. Par exemple, le pétrole met environ 50 millions d'années à se former. La reconstitution n'est pas pertinente pour l'échelle de temps de l'économie humaine. Par conséquent, dans la pratique, on dit que le pétrole est épuisable. Nous parlons de réserves ou de ressources pour désigner les matières qui n'ont pas encore été extraites. Les ressources font généralement référence à la quantité totale de matière énergétique et les réserves à la partie de la ressource qui est techniquement et économiquement récupérable. Il convient de noter que cette part de matière récupérable dépend des progrès technologiques et de la dynamique du marché. Si les prix du pétrole diminuent, la part de la matière économiquement récupérable diminue.</a:t>
            </a:r>
            <a:endParaRPr lang="en-GB" dirty="0">
              <a:latin typeface="Open Sans"/>
              <a:ea typeface="Open Sans"/>
              <a:cs typeface="Open Sans"/>
            </a:endParaRPr>
          </a:p>
          <a:p>
            <a:r>
              <a:rPr lang="en-GB" dirty="0">
                <a:latin typeface="Open Sans"/>
              </a:rPr>
              <a:t> </a:t>
            </a:r>
          </a:p>
          <a:p>
            <a:r>
              <a:rPr lang="en-GB" dirty="0">
                <a:latin typeface="Open Sans"/>
              </a:rPr>
              <a:t>Les ressources énergétiques renouvelables, quant à elles, se reconstituent à la même échelle de temps qu'elles sont utilisées. Les exemples incluent l'hydroélectricité, l'énergie solaire, l'énergie éolienne et l'utilisation de la biomasse. Il convient toutefois de noter que les ressources énergétiques renouvelables peuvent cesser de l'être si l'environnement se dégrade. Par exemple, l'énergie hydraulique est renouvelable tant que l'infrastructure ne provoque pas une sédimentation excessive qui limite le débit de l'eau. Les ressources en biomasse telles que les arbres sont renouvelables tant que nous coupons les arbres à un rythme inférieur au taux de croissance, de sorte que le stock total ne diminue pas au fil des ans. </a:t>
            </a:r>
          </a:p>
          <a:p>
            <a:endParaRPr lang="en-GB" sz="1100" dirty="0"/>
          </a:p>
        </p:txBody>
      </p:sp>
    </p:spTree>
    <p:extLst>
      <p:ext uri="{BB962C8B-B14F-4D97-AF65-F5344CB8AC3E}">
        <p14:creationId xmlns:p14="http://schemas.microsoft.com/office/powerpoint/2010/main" val="170119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rPr>
              <a:t>La production d'énergie primaire correspond à la quantité de matière énergétique extraite des réserves sur une période donnée. Les exemples incluent la production de pétrole brut (mesurée en </a:t>
            </a:r>
            <a:r>
              <a:rPr lang="en-US" dirty="0" err="1">
                <a:latin typeface="Open Sans"/>
              </a:rPr>
              <a:t>barils </a:t>
            </a:r>
            <a:r>
              <a:rPr lang="en-US" dirty="0">
                <a:latin typeface="Open Sans"/>
              </a:rPr>
              <a:t>par jour), la production de gaz naturel (mesurée en mètres cubes par jour) et la production de charbon (mesurée en tonnes par an).</a:t>
            </a:r>
          </a:p>
          <a:p>
            <a:r>
              <a:rPr lang="en-US" dirty="0">
                <a:latin typeface="Open Sans"/>
              </a:rPr>
              <a:t> </a:t>
            </a:r>
          </a:p>
          <a:p>
            <a:pPr>
              <a:spcBef>
                <a:spcPct val="0"/>
              </a:spcBef>
            </a:pPr>
            <a:r>
              <a:rPr lang="en-US" dirty="0">
                <a:latin typeface="Open Sans"/>
              </a:rPr>
              <a:t>La production d'énergie secondaire est la quantité d'énergie qui est convertie d'une forme à une autre et qui peut être livrée aux utilisateurs finaux. Les exemples incluent les produits pétroliers (essence, diesel, mazout) qui sont traités à partir du pétrole brut, l'électricité qui peut être produite à partir du charbon et l'éthanol qui peut être converti à partir du maïs.  La production d'énergie secondaire est mesurée à l'entrée du fournisseur d'énergie (par exemple, à l'entrée de la raffinerie ou de la centrale électrique).</a:t>
            </a:r>
          </a:p>
        </p:txBody>
      </p:sp>
    </p:spTree>
    <p:extLst>
      <p:ext uri="{BB962C8B-B14F-4D97-AF65-F5344CB8AC3E}">
        <p14:creationId xmlns:p14="http://schemas.microsoft.com/office/powerpoint/2010/main" val="146830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u="none" strike="noStrike" cap="none" dirty="0">
                <a:effectLst/>
                <a:latin typeface="Open Sans"/>
                <a:sym typeface="Arial"/>
              </a:rPr>
              <a:t>La consommation finale d'énergie est la quantité d'énergie achetée par les utilisateurs finaux. Il s'agit de l'énergie qui arrive à la porte du consommateur final, à l'exclusion de celle qui est utilisée par le secteur de l'énergie lui-même. Elle diffère de la production d'énergie secondaire </a:t>
            </a:r>
            <a:r>
              <a:rPr lang="en-US" dirty="0">
                <a:latin typeface="Open Sans"/>
                <a:sym typeface="Arial"/>
              </a:rPr>
              <a:t>car elle inclut </a:t>
            </a:r>
            <a:r>
              <a:rPr lang="en-US" u="none" strike="noStrike" cap="none" dirty="0">
                <a:effectLst/>
                <a:latin typeface="Open Sans"/>
                <a:sym typeface="Arial"/>
              </a:rPr>
              <a:t>les pertes liées au transport de l'énergie du fournisseur à l'utilisateur final. Par exemple, les </a:t>
            </a:r>
            <a:r>
              <a:rPr lang="en-US" dirty="0">
                <a:latin typeface="Open Sans"/>
                <a:sym typeface="Arial"/>
              </a:rPr>
              <a:t>pertes liées au </a:t>
            </a:r>
            <a:r>
              <a:rPr lang="en-US" u="none" strike="noStrike" cap="none" dirty="0">
                <a:effectLst/>
                <a:latin typeface="Open Sans"/>
                <a:sym typeface="Arial"/>
              </a:rPr>
              <a:t>transport et à la distribution de l'électricité réduisent la quantité d'énergie disponible à l'achat par les consommateurs</a:t>
            </a:r>
            <a:r>
              <a:rPr lang="en-US" dirty="0">
                <a:latin typeface="Open Sans"/>
                <a:sym typeface="Arial"/>
              </a:rPr>
              <a:t>.</a:t>
            </a:r>
            <a:endParaRPr lang="en-US" dirty="0">
              <a:latin typeface="Open Sans"/>
            </a:endParaRPr>
          </a:p>
          <a:p>
            <a:r>
              <a:rPr lang="en-US" u="none" strike="noStrike" cap="none" dirty="0">
                <a:effectLst/>
                <a:latin typeface="Open Sans"/>
                <a:sym typeface="Arial"/>
              </a:rPr>
              <a:t>La consommation finale d'énergie couvre les quantités consommées par les ménages privés, le commerce, l'administration publique, les services, l'industrie, l'agriculture, le transport routier, le transport aérien et la pêche. </a:t>
            </a:r>
            <a:endParaRPr lang="en-US" dirty="0">
              <a:latin typeface="Open Sans"/>
            </a:endParaRPr>
          </a:p>
          <a:p>
            <a:br>
              <a:rPr lang="en-US" dirty="0"/>
            </a:br>
            <a:endParaRPr lang="en-US">
              <a:latin typeface="Open Sans"/>
            </a:endParaRPr>
          </a:p>
          <a:p>
            <a:endParaRPr lang="en-US" sz="1100" u="none" strike="noStrike" cap="none">
              <a:solidFill>
                <a:srgbClr val="00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49071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Open Sans"/>
                <a:sym typeface="Arial"/>
              </a:rPr>
              <a:t>La </a:t>
            </a:r>
            <a:r>
              <a:rPr lang="en-US" dirty="0" err="1">
                <a:latin typeface="Open Sans"/>
                <a:sym typeface="Arial"/>
              </a:rPr>
              <a:t>demande</a:t>
            </a:r>
            <a:r>
              <a:rPr lang="en-US" dirty="0">
                <a:latin typeface="Open Sans"/>
                <a:sym typeface="Arial"/>
              </a:rPr>
              <a:t> </a:t>
            </a:r>
            <a:r>
              <a:rPr lang="en-US" dirty="0" err="1">
                <a:latin typeface="Open Sans"/>
                <a:sym typeface="Arial"/>
              </a:rPr>
              <a:t>d'énergie</a:t>
            </a:r>
            <a:r>
              <a:rPr lang="en-US" dirty="0">
                <a:latin typeface="Open Sans"/>
                <a:sym typeface="Arial"/>
              </a:rPr>
              <a:t> utile </a:t>
            </a:r>
            <a:r>
              <a:rPr lang="en-US" dirty="0" err="1">
                <a:latin typeface="Open Sans"/>
                <a:sym typeface="Arial"/>
              </a:rPr>
              <a:t>est</a:t>
            </a:r>
            <a:r>
              <a:rPr lang="en-US" dirty="0">
                <a:latin typeface="Open Sans"/>
                <a:sym typeface="Arial"/>
              </a:rPr>
              <a:t> la </a:t>
            </a:r>
            <a:r>
              <a:rPr lang="en-US" dirty="0" err="1">
                <a:latin typeface="Open Sans"/>
                <a:sym typeface="Arial"/>
              </a:rPr>
              <a:t>forme</a:t>
            </a:r>
            <a:r>
              <a:rPr lang="en-US" dirty="0">
                <a:latin typeface="Open Sans"/>
                <a:sym typeface="Arial"/>
              </a:rPr>
              <a:t> </a:t>
            </a:r>
            <a:r>
              <a:rPr lang="en-US" dirty="0" err="1">
                <a:latin typeface="Open Sans"/>
                <a:sym typeface="Arial"/>
              </a:rPr>
              <a:t>d'énergie</a:t>
            </a:r>
            <a:r>
              <a:rPr lang="en-US" dirty="0">
                <a:latin typeface="Open Sans"/>
                <a:sym typeface="Arial"/>
              </a:rPr>
              <a:t> </a:t>
            </a:r>
            <a:r>
              <a:rPr lang="en-US" dirty="0" err="1">
                <a:latin typeface="Open Sans"/>
                <a:sym typeface="Arial"/>
              </a:rPr>
              <a:t>utilisée</a:t>
            </a:r>
            <a:r>
              <a:rPr lang="en-US" dirty="0">
                <a:latin typeface="Open Sans"/>
                <a:sym typeface="Arial"/>
              </a:rPr>
              <a:t> après la conversion finale </a:t>
            </a:r>
            <a:r>
              <a:rPr lang="en-US" dirty="0" err="1">
                <a:latin typeface="Open Sans"/>
                <a:sym typeface="Arial"/>
              </a:rPr>
              <a:t>vers</a:t>
            </a:r>
            <a:r>
              <a:rPr lang="en-US" dirty="0">
                <a:latin typeface="Open Sans"/>
                <a:sym typeface="Arial"/>
              </a:rPr>
              <a:t> le </a:t>
            </a:r>
            <a:r>
              <a:rPr lang="en-US" dirty="0" err="1">
                <a:latin typeface="Open Sans"/>
                <a:sym typeface="Arial"/>
              </a:rPr>
              <a:t>consommateur</a:t>
            </a:r>
            <a:r>
              <a:rPr lang="en-US" dirty="0">
                <a:latin typeface="Open Sans"/>
                <a:sym typeface="Arial"/>
              </a:rPr>
              <a:t> pour son usage </a:t>
            </a:r>
            <a:r>
              <a:rPr lang="en-US" dirty="0" err="1">
                <a:latin typeface="Open Sans"/>
                <a:sym typeface="Arial"/>
              </a:rPr>
              <a:t>respectif</a:t>
            </a:r>
            <a:r>
              <a:rPr lang="en-US" dirty="0">
                <a:latin typeface="Open Sans"/>
                <a:sym typeface="Arial"/>
              </a:rPr>
              <a:t>. </a:t>
            </a:r>
            <a:r>
              <a:rPr lang="en-US" u="none" strike="noStrike" cap="none" dirty="0" err="1">
                <a:effectLst/>
                <a:latin typeface="Open Sans"/>
                <a:sym typeface="Arial"/>
              </a:rPr>
              <a:t>Lors</a:t>
            </a:r>
            <a:r>
              <a:rPr lang="en-US" u="none" strike="noStrike" cap="none" dirty="0">
                <a:effectLst/>
                <a:latin typeface="Open Sans"/>
                <a:sym typeface="Arial"/>
              </a:rPr>
              <a:t> de la conversion finale, </a:t>
            </a:r>
            <a:r>
              <a:rPr lang="en-US" u="none" strike="noStrike" cap="none" dirty="0" err="1">
                <a:effectLst/>
                <a:latin typeface="Open Sans"/>
                <a:sym typeface="Arial"/>
              </a:rPr>
              <a:t>l'électricité</a:t>
            </a:r>
            <a:r>
              <a:rPr lang="en-US" u="none" strike="noStrike" cap="none" dirty="0">
                <a:effectLst/>
                <a:latin typeface="Open Sans"/>
                <a:sym typeface="Arial"/>
              </a:rPr>
              <a:t> </a:t>
            </a:r>
            <a:r>
              <a:rPr lang="en-US" u="none" strike="noStrike" cap="none" dirty="0" err="1">
                <a:effectLst/>
                <a:latin typeface="Open Sans"/>
                <a:sym typeface="Arial"/>
              </a:rPr>
              <a:t>devient</a:t>
            </a:r>
            <a:r>
              <a:rPr lang="en-US" dirty="0">
                <a:latin typeface="Open Sans"/>
                <a:sym typeface="Arial"/>
              </a:rPr>
              <a:t>, par </a:t>
            </a:r>
            <a:r>
              <a:rPr lang="en-US" u="none" strike="noStrike" cap="none" dirty="0" err="1">
                <a:effectLst/>
                <a:latin typeface="Open Sans"/>
                <a:sym typeface="Arial"/>
              </a:rPr>
              <a:t>exemple</a:t>
            </a:r>
            <a:r>
              <a:rPr lang="en-US" u="none" strike="noStrike" cap="none" dirty="0">
                <a:effectLst/>
                <a:latin typeface="Open Sans"/>
                <a:sym typeface="Arial"/>
              </a:rPr>
              <a:t>, </a:t>
            </a:r>
            <a:r>
              <a:rPr lang="en-US" dirty="0">
                <a:latin typeface="Open Sans"/>
                <a:sym typeface="Arial"/>
              </a:rPr>
              <a:t>de la </a:t>
            </a:r>
            <a:r>
              <a:rPr lang="en-US" u="none" strike="noStrike" cap="none" dirty="0">
                <a:effectLst/>
                <a:latin typeface="Open Sans"/>
                <a:sym typeface="Arial"/>
              </a:rPr>
              <a:t>lumière, de </a:t>
            </a:r>
            <a:r>
              <a:rPr lang="en-US" u="none" strike="noStrike" cap="none" dirty="0" err="1">
                <a:effectLst/>
                <a:latin typeface="Open Sans"/>
                <a:sym typeface="Arial"/>
              </a:rPr>
              <a:t>l'énergie</a:t>
            </a:r>
            <a:r>
              <a:rPr lang="en-US" u="none" strike="noStrike" cap="none" dirty="0">
                <a:effectLst/>
                <a:latin typeface="Open Sans"/>
                <a:sym typeface="Arial"/>
              </a:rPr>
              <a:t> </a:t>
            </a:r>
            <a:r>
              <a:rPr lang="en-US" u="none" strike="noStrike" cap="none" dirty="0" err="1">
                <a:effectLst/>
                <a:latin typeface="Open Sans"/>
                <a:sym typeface="Arial"/>
              </a:rPr>
              <a:t>mécanique</a:t>
            </a:r>
            <a:r>
              <a:rPr lang="en-US" u="none" strike="noStrike" cap="none" dirty="0">
                <a:effectLst/>
                <a:latin typeface="Open Sans"/>
                <a:sym typeface="Arial"/>
              </a:rPr>
              <a:t> </a:t>
            </a:r>
            <a:r>
              <a:rPr lang="en-US" u="none" strike="noStrike" cap="none" dirty="0" err="1">
                <a:effectLst/>
                <a:latin typeface="Open Sans"/>
                <a:sym typeface="Arial"/>
              </a:rPr>
              <a:t>ou</a:t>
            </a:r>
            <a:r>
              <a:rPr lang="en-US" u="none" strike="noStrike" cap="none" dirty="0">
                <a:effectLst/>
                <a:latin typeface="Open Sans"/>
                <a:sym typeface="Arial"/>
              </a:rPr>
              <a:t> de la </a:t>
            </a:r>
            <a:r>
              <a:rPr lang="en-US" u="none" strike="noStrike" cap="none" dirty="0" err="1">
                <a:effectLst/>
                <a:latin typeface="Open Sans"/>
                <a:sym typeface="Arial"/>
              </a:rPr>
              <a:t>chaleur</a:t>
            </a:r>
            <a:r>
              <a:rPr lang="en-US" u="none" strike="noStrike" cap="none" dirty="0">
                <a:effectLst/>
                <a:latin typeface="Open Sans"/>
                <a:sym typeface="Arial"/>
              </a:rPr>
              <a:t>.</a:t>
            </a:r>
            <a:endParaRPr lang="en-US" dirty="0">
              <a:latin typeface="Open Sans"/>
              <a:sym typeface="Arial"/>
            </a:endParaRPr>
          </a:p>
          <a:p>
            <a:r>
              <a:rPr lang="en-US" u="none" strike="noStrike" cap="none" dirty="0">
                <a:effectLst/>
                <a:latin typeface="Open Sans"/>
                <a:sym typeface="Arial"/>
              </a:rPr>
              <a:t>Il s'agit par exemple de la chaleur nécessaire à la cuisson, de l'énergie contenue dans la vapeur des chaudières industrielles</a:t>
            </a:r>
            <a:r>
              <a:rPr lang="en-US" dirty="0">
                <a:latin typeface="Open Sans"/>
                <a:sym typeface="Arial"/>
              </a:rPr>
              <a:t>, de la </a:t>
            </a:r>
            <a:r>
              <a:rPr lang="en-US" u="none" strike="noStrike" cap="none" dirty="0">
                <a:effectLst/>
                <a:latin typeface="Open Sans"/>
                <a:sym typeface="Arial"/>
              </a:rPr>
              <a:t>force motrice des véhicules, etc. La demande d'énergie utile diffère de la consommation d'énergie finale par </a:t>
            </a:r>
            <a:r>
              <a:rPr lang="en-US" u="none" strike="noStrike" cap="none" dirty="0" err="1">
                <a:effectLst/>
                <a:latin typeface="Open Sans"/>
                <a:sym typeface="Arial"/>
              </a:rPr>
              <a:t>l'rendement</a:t>
            </a:r>
            <a:r>
              <a:rPr lang="en-US" u="none" strike="noStrike" cap="none" dirty="0">
                <a:effectLst/>
                <a:latin typeface="Open Sans"/>
                <a:sym typeface="Arial"/>
              </a:rPr>
              <a:t> de l'équipement utilisé</a:t>
            </a:r>
            <a:r>
              <a:rPr lang="en-US" dirty="0">
                <a:latin typeface="Open Sans"/>
                <a:sym typeface="Arial"/>
              </a:rPr>
              <a:t>.</a:t>
            </a:r>
            <a:endParaRPr lang="en-GB" dirty="0">
              <a:latin typeface="Open Sans"/>
            </a:endParaRPr>
          </a:p>
          <a:p>
            <a:r>
              <a:rPr lang="en-US" u="none" strike="noStrike" cap="none" dirty="0">
                <a:effectLst/>
                <a:latin typeface="Open Sans"/>
                <a:sym typeface="Arial"/>
              </a:rPr>
              <a:t>Il </a:t>
            </a:r>
            <a:r>
              <a:rPr lang="en-US" u="none" strike="noStrike" cap="none" dirty="0" err="1">
                <a:effectLst/>
                <a:latin typeface="Open Sans"/>
                <a:sym typeface="Arial"/>
              </a:rPr>
              <a:t>s'agit</a:t>
            </a:r>
            <a:r>
              <a:rPr lang="en-US" u="none" strike="noStrike" cap="none" dirty="0">
                <a:effectLst/>
                <a:latin typeface="Open Sans"/>
                <a:sym typeface="Arial"/>
              </a:rPr>
              <a:t> d'un </a:t>
            </a:r>
            <a:r>
              <a:rPr lang="en-US" u="none" strike="noStrike" cap="none" dirty="0" err="1">
                <a:effectLst/>
                <a:latin typeface="Open Sans"/>
                <a:sym typeface="Arial"/>
              </a:rPr>
              <a:t>exemple</a:t>
            </a:r>
            <a:r>
              <a:rPr lang="en-US" u="none" strike="noStrike" cap="none" dirty="0">
                <a:effectLst/>
                <a:latin typeface="Open Sans"/>
                <a:sym typeface="Arial"/>
              </a:rPr>
              <a:t> de la relation entre la </a:t>
            </a:r>
            <a:r>
              <a:rPr lang="en-US" u="none" strike="noStrike" cap="none" dirty="0" err="1">
                <a:effectLst/>
                <a:latin typeface="Open Sans"/>
                <a:sym typeface="Arial"/>
              </a:rPr>
              <a:t>consommation</a:t>
            </a:r>
            <a:r>
              <a:rPr lang="en-US" u="none" strike="noStrike" cap="none" dirty="0">
                <a:effectLst/>
                <a:latin typeface="Open Sans"/>
                <a:sym typeface="Arial"/>
              </a:rPr>
              <a:t> </a:t>
            </a:r>
            <a:r>
              <a:rPr lang="en-US" u="none" strike="noStrike" cap="none" dirty="0" err="1">
                <a:effectLst/>
                <a:latin typeface="Open Sans"/>
                <a:sym typeface="Arial"/>
              </a:rPr>
              <a:t>d'énergie</a:t>
            </a:r>
            <a:r>
              <a:rPr lang="en-US" u="none" strike="noStrike" cap="none" dirty="0">
                <a:effectLst/>
                <a:latin typeface="Open Sans"/>
                <a:sym typeface="Arial"/>
              </a:rPr>
              <a:t> finale </a:t>
            </a:r>
            <a:r>
              <a:rPr lang="en-US" dirty="0">
                <a:latin typeface="Open Sans"/>
                <a:sym typeface="Arial"/>
              </a:rPr>
              <a:t>(</a:t>
            </a:r>
            <a:r>
              <a:rPr lang="en-US" dirty="0" err="1">
                <a:latin typeface="Open Sans"/>
                <a:sym typeface="Arial"/>
              </a:rPr>
              <a:t>ou</a:t>
            </a:r>
            <a:r>
              <a:rPr lang="en-US" dirty="0">
                <a:latin typeface="Open Sans"/>
                <a:sym typeface="Arial"/>
              </a:rPr>
              <a:t> C.E.F.) </a:t>
            </a:r>
            <a:r>
              <a:rPr lang="en-US" u="none" strike="noStrike" cap="none" dirty="0">
                <a:effectLst/>
                <a:latin typeface="Open Sans"/>
                <a:sym typeface="Arial"/>
              </a:rPr>
              <a:t>et la </a:t>
            </a:r>
            <a:r>
              <a:rPr lang="en-US" u="none" strike="noStrike" cap="none" dirty="0" err="1">
                <a:effectLst/>
                <a:latin typeface="Open Sans"/>
                <a:sym typeface="Arial"/>
              </a:rPr>
              <a:t>demande</a:t>
            </a:r>
            <a:r>
              <a:rPr lang="en-US" u="none" strike="noStrike" cap="none" dirty="0">
                <a:effectLst/>
                <a:latin typeface="Open Sans"/>
                <a:sym typeface="Arial"/>
              </a:rPr>
              <a:t> </a:t>
            </a:r>
            <a:r>
              <a:rPr lang="en-US" u="none" strike="noStrike" cap="none" dirty="0" err="1">
                <a:effectLst/>
                <a:latin typeface="Open Sans"/>
                <a:sym typeface="Arial"/>
              </a:rPr>
              <a:t>d'énergie</a:t>
            </a:r>
            <a:r>
              <a:rPr lang="en-US" u="none" strike="noStrike" cap="none" dirty="0">
                <a:effectLst/>
                <a:latin typeface="Open Sans"/>
                <a:sym typeface="Arial"/>
              </a:rPr>
              <a:t> utile </a:t>
            </a:r>
            <a:r>
              <a:rPr lang="en-US" dirty="0">
                <a:latin typeface="Open Sans"/>
                <a:sym typeface="Arial"/>
              </a:rPr>
              <a:t>(</a:t>
            </a:r>
            <a:r>
              <a:rPr lang="en-US" dirty="0" err="1">
                <a:latin typeface="Open Sans"/>
                <a:sym typeface="Arial"/>
              </a:rPr>
              <a:t>ou</a:t>
            </a:r>
            <a:r>
              <a:rPr lang="en-US" dirty="0">
                <a:latin typeface="Open Sans"/>
                <a:sym typeface="Arial"/>
              </a:rPr>
              <a:t> D.E.U.). </a:t>
            </a:r>
            <a:r>
              <a:rPr lang="en-US" dirty="0" err="1">
                <a:latin typeface="Open Sans"/>
                <a:sym typeface="Arial"/>
              </a:rPr>
              <a:t>L'</a:t>
            </a:r>
            <a:r>
              <a:rPr lang="en-US" u="none" strike="noStrike" cap="none" dirty="0" err="1">
                <a:effectLst/>
                <a:latin typeface="Open Sans"/>
                <a:sym typeface="Arial"/>
              </a:rPr>
              <a:t>énergie</a:t>
            </a:r>
            <a:r>
              <a:rPr lang="en-US" u="none" strike="noStrike" cap="none" dirty="0">
                <a:effectLst/>
                <a:latin typeface="Open Sans"/>
                <a:sym typeface="Arial"/>
              </a:rPr>
              <a:t> finale </a:t>
            </a:r>
            <a:r>
              <a:rPr lang="en-US" u="none" strike="noStrike" cap="none" dirty="0" err="1">
                <a:effectLst/>
                <a:latin typeface="Open Sans"/>
                <a:sym typeface="Arial"/>
              </a:rPr>
              <a:t>sert</a:t>
            </a:r>
            <a:r>
              <a:rPr lang="en-US" u="none" strike="noStrike" cap="none" dirty="0">
                <a:effectLst/>
                <a:latin typeface="Open Sans"/>
                <a:sym typeface="Arial"/>
              </a:rPr>
              <a:t> </a:t>
            </a:r>
            <a:r>
              <a:rPr lang="en-US" u="none" strike="noStrike" cap="none" dirty="0" err="1">
                <a:effectLst/>
                <a:latin typeface="Open Sans"/>
                <a:sym typeface="Arial"/>
              </a:rPr>
              <a:t>d'entrée</a:t>
            </a:r>
            <a:r>
              <a:rPr lang="en-US" u="none" strike="noStrike" cap="none" dirty="0">
                <a:effectLst/>
                <a:latin typeface="Open Sans"/>
                <a:sym typeface="Arial"/>
              </a:rPr>
              <a:t> à la machine, </a:t>
            </a:r>
            <a:r>
              <a:rPr lang="en-US" u="none" strike="noStrike" cap="none" dirty="0" err="1">
                <a:effectLst/>
                <a:latin typeface="Open Sans"/>
                <a:sym typeface="Arial"/>
              </a:rPr>
              <a:t>dont</a:t>
            </a:r>
            <a:r>
              <a:rPr lang="en-US" u="none" strike="noStrike" cap="none" dirty="0">
                <a:effectLst/>
                <a:latin typeface="Open Sans"/>
                <a:sym typeface="Arial"/>
              </a:rPr>
              <a:t> le </a:t>
            </a:r>
            <a:r>
              <a:rPr lang="en-US" u="none" strike="noStrike" cap="none" dirty="0" err="1">
                <a:effectLst/>
                <a:latin typeface="Open Sans"/>
                <a:sym typeface="Arial"/>
              </a:rPr>
              <a:t>rendement</a:t>
            </a:r>
            <a:r>
              <a:rPr lang="en-US" u="none" strike="noStrike" cap="none" dirty="0">
                <a:effectLst/>
                <a:latin typeface="Open Sans"/>
                <a:sym typeface="Arial"/>
              </a:rPr>
              <a:t> </a:t>
            </a:r>
            <a:r>
              <a:rPr lang="en-US" u="none" strike="noStrike" cap="none" dirty="0" err="1">
                <a:effectLst/>
                <a:latin typeface="Open Sans"/>
                <a:sym typeface="Arial"/>
              </a:rPr>
              <a:t>thermodynamique</a:t>
            </a:r>
            <a:r>
              <a:rPr lang="en-US" u="none" strike="noStrike" cap="none" dirty="0">
                <a:effectLst/>
                <a:latin typeface="Open Sans"/>
                <a:sym typeface="Arial"/>
              </a:rPr>
              <a:t> </a:t>
            </a:r>
            <a:r>
              <a:rPr lang="en-US" u="none" strike="noStrike" cap="none" dirty="0" err="1">
                <a:effectLst/>
                <a:latin typeface="Open Sans"/>
                <a:sym typeface="Arial"/>
              </a:rPr>
              <a:t>exprimé</a:t>
            </a:r>
            <a:r>
              <a:rPr lang="en-US" u="none" strike="noStrike" cap="none" dirty="0">
                <a:effectLst/>
                <a:latin typeface="Open Sans"/>
                <a:sym typeface="Arial"/>
              </a:rPr>
              <a:t> </a:t>
            </a:r>
            <a:r>
              <a:rPr lang="en-US" u="none" strike="noStrike" cap="none" dirty="0" err="1">
                <a:effectLst/>
                <a:latin typeface="Open Sans"/>
                <a:sym typeface="Arial"/>
              </a:rPr>
              <a:t>en</a:t>
            </a:r>
            <a:r>
              <a:rPr lang="en-US" u="none" strike="noStrike" cap="none" dirty="0">
                <a:effectLst/>
                <a:latin typeface="Open Sans"/>
                <a:sym typeface="Arial"/>
              </a:rPr>
              <a:t> </a:t>
            </a:r>
            <a:r>
              <a:rPr lang="en-US" u="none" strike="noStrike" cap="none" dirty="0" err="1">
                <a:effectLst/>
                <a:latin typeface="Open Sans"/>
                <a:sym typeface="Arial"/>
              </a:rPr>
              <a:t>pourcentage</a:t>
            </a:r>
            <a:r>
              <a:rPr lang="en-US" u="none" strike="noStrike" cap="none" dirty="0">
                <a:effectLst/>
                <a:latin typeface="Open Sans"/>
                <a:sym typeface="Arial"/>
              </a:rPr>
              <a:t> </a:t>
            </a:r>
            <a:r>
              <a:rPr lang="en-US" u="none" strike="noStrike" cap="none" dirty="0" err="1">
                <a:effectLst/>
                <a:latin typeface="Open Sans"/>
                <a:sym typeface="Arial"/>
              </a:rPr>
              <a:t>déterminera</a:t>
            </a:r>
            <a:r>
              <a:rPr lang="en-US" u="none" strike="noStrike" cap="none" dirty="0">
                <a:effectLst/>
                <a:latin typeface="Open Sans"/>
                <a:sym typeface="Arial"/>
              </a:rPr>
              <a:t> </a:t>
            </a:r>
            <a:r>
              <a:rPr lang="en-US" u="none" strike="noStrike" cap="none" dirty="0" err="1">
                <a:effectLst/>
                <a:latin typeface="Open Sans"/>
                <a:sym typeface="Arial"/>
              </a:rPr>
              <a:t>l'énergie</a:t>
            </a:r>
            <a:r>
              <a:rPr lang="en-US" u="none" strike="noStrike" cap="none" dirty="0">
                <a:effectLst/>
                <a:latin typeface="Open Sans"/>
                <a:sym typeface="Arial"/>
              </a:rPr>
              <a:t> utile.</a:t>
            </a:r>
            <a:r>
              <a:rPr lang="en-US" dirty="0">
                <a:latin typeface="Open Sans"/>
                <a:sym typeface="Arial"/>
              </a:rPr>
              <a:t> </a:t>
            </a:r>
            <a:r>
              <a:rPr lang="en-US" dirty="0" err="1">
                <a:latin typeface="Open Sans"/>
                <a:sym typeface="Arial"/>
              </a:rPr>
              <a:t>Cette</a:t>
            </a:r>
            <a:r>
              <a:rPr lang="en-US" dirty="0">
                <a:latin typeface="Open Sans"/>
                <a:sym typeface="Arial"/>
              </a:rPr>
              <a:t> relation </a:t>
            </a:r>
            <a:r>
              <a:rPr lang="en-US" dirty="0" err="1">
                <a:latin typeface="Open Sans"/>
                <a:sym typeface="Arial"/>
              </a:rPr>
              <a:t>peut</a:t>
            </a:r>
            <a:r>
              <a:rPr lang="en-US" dirty="0">
                <a:latin typeface="Open Sans"/>
                <a:sym typeface="Arial"/>
              </a:rPr>
              <a:t> </a:t>
            </a:r>
            <a:r>
              <a:rPr lang="en-US" dirty="0" err="1">
                <a:latin typeface="Open Sans"/>
                <a:sym typeface="Arial"/>
              </a:rPr>
              <a:t>être</a:t>
            </a:r>
            <a:r>
              <a:rPr lang="en-US" dirty="0">
                <a:latin typeface="Open Sans"/>
                <a:sym typeface="Arial"/>
              </a:rPr>
              <a:t> </a:t>
            </a:r>
            <a:r>
              <a:rPr lang="en-US" dirty="0" err="1">
                <a:latin typeface="Open Sans"/>
                <a:sym typeface="Arial"/>
              </a:rPr>
              <a:t>calculée</a:t>
            </a:r>
            <a:r>
              <a:rPr lang="en-US" dirty="0">
                <a:latin typeface="Open Sans"/>
                <a:sym typeface="Arial"/>
              </a:rPr>
              <a:t> à </a:t>
            </a:r>
            <a:r>
              <a:rPr lang="en-US" dirty="0" err="1">
                <a:latin typeface="Open Sans"/>
                <a:sym typeface="Arial"/>
              </a:rPr>
              <a:t>l'aide</a:t>
            </a:r>
            <a:r>
              <a:rPr lang="en-US" dirty="0">
                <a:latin typeface="Open Sans"/>
                <a:sym typeface="Arial"/>
              </a:rPr>
              <a:t> de la </a:t>
            </a:r>
            <a:r>
              <a:rPr lang="en-US" dirty="0" err="1">
                <a:latin typeface="Open Sans"/>
                <a:sym typeface="Arial"/>
              </a:rPr>
              <a:t>formule</a:t>
            </a:r>
            <a:r>
              <a:rPr lang="en-US" dirty="0">
                <a:latin typeface="Open Sans"/>
                <a:sym typeface="Arial"/>
              </a:rPr>
              <a:t> donnée sur la diapositive : la </a:t>
            </a:r>
            <a:r>
              <a:rPr lang="en-US" dirty="0" err="1">
                <a:latin typeface="Open Sans"/>
                <a:sym typeface="Arial"/>
              </a:rPr>
              <a:t>demande</a:t>
            </a:r>
            <a:r>
              <a:rPr lang="en-US" dirty="0">
                <a:latin typeface="Open Sans"/>
                <a:sym typeface="Arial"/>
              </a:rPr>
              <a:t> </a:t>
            </a:r>
            <a:r>
              <a:rPr lang="en-US" dirty="0" err="1">
                <a:latin typeface="Open Sans"/>
                <a:sym typeface="Arial"/>
              </a:rPr>
              <a:t>d'énergie</a:t>
            </a:r>
            <a:r>
              <a:rPr lang="en-US" dirty="0">
                <a:latin typeface="Open Sans"/>
                <a:sym typeface="Arial"/>
              </a:rPr>
              <a:t> utile </a:t>
            </a:r>
            <a:r>
              <a:rPr lang="en-US" dirty="0" err="1">
                <a:latin typeface="Open Sans"/>
                <a:sym typeface="Arial"/>
              </a:rPr>
              <a:t>est</a:t>
            </a:r>
            <a:r>
              <a:rPr lang="en-US" dirty="0">
                <a:latin typeface="Open Sans"/>
                <a:sym typeface="Arial"/>
              </a:rPr>
              <a:t> </a:t>
            </a:r>
            <a:r>
              <a:rPr lang="en-US" dirty="0" err="1">
                <a:latin typeface="Open Sans"/>
                <a:sym typeface="Arial"/>
              </a:rPr>
              <a:t>égale</a:t>
            </a:r>
            <a:r>
              <a:rPr lang="en-US" dirty="0">
                <a:latin typeface="Open Sans"/>
                <a:sym typeface="Arial"/>
              </a:rPr>
              <a:t> au </a:t>
            </a:r>
            <a:r>
              <a:rPr lang="en-US" dirty="0" err="1">
                <a:latin typeface="Open Sans"/>
                <a:sym typeface="Arial"/>
              </a:rPr>
              <a:t>rendement</a:t>
            </a:r>
            <a:r>
              <a:rPr lang="en-US" dirty="0">
                <a:latin typeface="Open Sans"/>
                <a:sym typeface="Arial"/>
              </a:rPr>
              <a:t> </a:t>
            </a:r>
            <a:r>
              <a:rPr lang="en-US" dirty="0" err="1">
                <a:latin typeface="Open Sans"/>
                <a:sym typeface="Arial"/>
              </a:rPr>
              <a:t>multiplié</a:t>
            </a:r>
            <a:r>
              <a:rPr lang="en-US" dirty="0">
                <a:latin typeface="Open Sans"/>
                <a:sym typeface="Arial"/>
              </a:rPr>
              <a:t> par la </a:t>
            </a:r>
            <a:r>
              <a:rPr lang="en-US" dirty="0" err="1">
                <a:latin typeface="Open Sans"/>
                <a:sym typeface="Arial"/>
              </a:rPr>
              <a:t>consommation</a:t>
            </a:r>
            <a:r>
              <a:rPr lang="en-US" dirty="0">
                <a:latin typeface="Open Sans"/>
                <a:sym typeface="Arial"/>
              </a:rPr>
              <a:t> </a:t>
            </a:r>
            <a:r>
              <a:rPr lang="en-US" dirty="0" err="1">
                <a:latin typeface="Open Sans"/>
                <a:sym typeface="Arial"/>
              </a:rPr>
              <a:t>d'énergie</a:t>
            </a:r>
            <a:r>
              <a:rPr lang="en-US" dirty="0">
                <a:latin typeface="Open Sans"/>
                <a:sym typeface="Arial"/>
              </a:rPr>
              <a:t> finale.</a:t>
            </a:r>
            <a:endParaRPr lang="en-GB" dirty="0">
              <a:latin typeface="Open Sans"/>
            </a:endParaRPr>
          </a:p>
        </p:txBody>
      </p:sp>
    </p:spTree>
    <p:extLst>
      <p:ext uri="{BB962C8B-B14F-4D97-AF65-F5344CB8AC3E}">
        <p14:creationId xmlns:p14="http://schemas.microsoft.com/office/powerpoint/2010/main" val="2107628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b649170e4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b649170e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Les produits et services fournis sont l'utilisation finale pour laquelle l'énergie est consommée. Ils ne sont généralement pas mesurés en unités énergétiques, mais en unités physiques.  Les exemples incluent les véhicules-kilomètres parcourus pour les automobiles, les tonnes d'acier produites, ou la surface des bâtiments chauffés ou refroidis. </a:t>
            </a:r>
            <a:endParaRPr lang="en-US" dirty="0">
              <a:latin typeface="Open Sans"/>
            </a:endParaRPr>
          </a:p>
          <a:p>
            <a:r>
              <a:rPr lang="en-GB" dirty="0">
                <a:latin typeface="Open Sans"/>
              </a:rPr>
              <a:t> </a:t>
            </a:r>
          </a:p>
          <a:p>
            <a:r>
              <a:rPr lang="en-GB" dirty="0">
                <a:latin typeface="Open Sans"/>
              </a:rPr>
              <a:t>L'énergie est une demande dérivée. Le consommateur n'accorde pas de valeur à la quantité d'énergie qui arrive à sa porte, mais au service qu'il peut en tirer. La consommation d'énergie et la valeur du service ne sont pas toujours proportionnelles. Le </a:t>
            </a:r>
            <a:r>
              <a:rPr lang="en-GB" sz="1200" b="0" i="0" kern="1200" dirty="0" err="1">
                <a:solidFill>
                  <a:schemeClr val="tx1"/>
                </a:solidFill>
                <a:effectLst/>
                <a:latin typeface="Open Sans"/>
              </a:rPr>
              <a:t>même</a:t>
            </a:r>
            <a:r>
              <a:rPr lang="en-GB" sz="1200" b="0" i="0" kern="1200" dirty="0">
                <a:solidFill>
                  <a:schemeClr val="tx1"/>
                </a:solidFill>
                <a:effectLst/>
                <a:latin typeface="Open Sans"/>
              </a:rPr>
              <a:t> service </a:t>
            </a:r>
            <a:r>
              <a:rPr lang="en-GB" sz="1200" b="0" i="0" kern="1200" dirty="0" err="1">
                <a:solidFill>
                  <a:schemeClr val="tx1"/>
                </a:solidFill>
                <a:effectLst/>
                <a:latin typeface="Open Sans"/>
              </a:rPr>
              <a:t>énergétique</a:t>
            </a:r>
            <a:r>
              <a:rPr lang="en-GB" sz="1200" b="0" i="0" kern="1200" dirty="0">
                <a:solidFill>
                  <a:schemeClr val="tx1"/>
                </a:solidFill>
                <a:effectLst/>
                <a:latin typeface="Open Sans"/>
              </a:rPr>
              <a:t> </a:t>
            </a:r>
            <a:r>
              <a:rPr lang="en-GB" sz="1200" b="0" i="0" kern="1200" dirty="0" err="1">
                <a:solidFill>
                  <a:schemeClr val="tx1"/>
                </a:solidFill>
                <a:effectLst/>
                <a:latin typeface="Open Sans"/>
              </a:rPr>
              <a:t>peut</a:t>
            </a:r>
            <a:r>
              <a:rPr lang="en-GB" sz="1200" b="0" i="0" kern="1200" dirty="0">
                <a:solidFill>
                  <a:schemeClr val="tx1"/>
                </a:solidFill>
                <a:effectLst/>
                <a:latin typeface="Open Sans"/>
              </a:rPr>
              <a:t> </a:t>
            </a:r>
            <a:r>
              <a:rPr lang="en-GB" sz="1200" b="0" i="0" kern="1200" dirty="0" err="1">
                <a:solidFill>
                  <a:schemeClr val="tx1"/>
                </a:solidFill>
                <a:effectLst/>
                <a:latin typeface="Open Sans"/>
              </a:rPr>
              <a:t>être</a:t>
            </a:r>
            <a:r>
              <a:rPr lang="en-GB" sz="1200" b="0" i="0" kern="1200" dirty="0">
                <a:solidFill>
                  <a:schemeClr val="tx1"/>
                </a:solidFill>
                <a:effectLst/>
                <a:latin typeface="Open Sans"/>
              </a:rPr>
              <a:t> </a:t>
            </a:r>
            <a:r>
              <a:rPr lang="en-GB" sz="1200" b="0" i="0" kern="1200" dirty="0" err="1">
                <a:solidFill>
                  <a:schemeClr val="tx1"/>
                </a:solidFill>
                <a:effectLst/>
                <a:latin typeface="Open Sans"/>
              </a:rPr>
              <a:t>obtenu</a:t>
            </a:r>
            <a:r>
              <a:rPr lang="en-GB" sz="1200" b="0" i="0" kern="1200" dirty="0">
                <a:solidFill>
                  <a:schemeClr val="tx1"/>
                </a:solidFill>
                <a:effectLst/>
                <a:latin typeface="Open Sans"/>
              </a:rPr>
              <a:t> </a:t>
            </a:r>
            <a:r>
              <a:rPr lang="en-GB" sz="1200" b="0" i="0" kern="1200" dirty="0" err="1">
                <a:solidFill>
                  <a:schemeClr val="tx1"/>
                </a:solidFill>
                <a:effectLst/>
                <a:latin typeface="Open Sans"/>
              </a:rPr>
              <a:t>en</a:t>
            </a:r>
            <a:r>
              <a:rPr lang="en-GB" sz="1200" b="0" i="0" kern="1200" dirty="0">
                <a:solidFill>
                  <a:schemeClr val="tx1"/>
                </a:solidFill>
                <a:effectLst/>
                <a:latin typeface="Open Sans"/>
              </a:rPr>
              <a:t> </a:t>
            </a:r>
            <a:r>
              <a:rPr lang="en-GB" sz="1200" b="0" i="0" kern="1200" dirty="0" err="1">
                <a:solidFill>
                  <a:schemeClr val="tx1"/>
                </a:solidFill>
                <a:effectLst/>
                <a:latin typeface="Open Sans"/>
              </a:rPr>
              <a:t>utilisant</a:t>
            </a:r>
            <a:r>
              <a:rPr lang="en-GB" sz="1200" b="0" i="0" kern="1200" dirty="0">
                <a:solidFill>
                  <a:schemeClr val="tx1"/>
                </a:solidFill>
                <a:effectLst/>
                <a:latin typeface="Open Sans"/>
              </a:rPr>
              <a:t> des </a:t>
            </a:r>
            <a:r>
              <a:rPr lang="en-GB" sz="1200" b="0" i="0" kern="1200" dirty="0" err="1">
                <a:solidFill>
                  <a:schemeClr val="tx1"/>
                </a:solidFill>
                <a:effectLst/>
                <a:latin typeface="Open Sans"/>
              </a:rPr>
              <a:t>quantités</a:t>
            </a:r>
            <a:r>
              <a:rPr lang="en-GB" sz="1200" b="0" i="0" kern="1200" dirty="0">
                <a:solidFill>
                  <a:schemeClr val="tx1"/>
                </a:solidFill>
                <a:effectLst/>
                <a:latin typeface="Open Sans"/>
              </a:rPr>
              <a:t> </a:t>
            </a:r>
            <a:r>
              <a:rPr lang="en-GB" sz="1200" b="0" i="0" kern="1200" dirty="0" err="1">
                <a:solidFill>
                  <a:schemeClr val="tx1"/>
                </a:solidFill>
                <a:effectLst/>
                <a:latin typeface="Open Sans"/>
              </a:rPr>
              <a:t>d'énergie</a:t>
            </a:r>
            <a:r>
              <a:rPr lang="en-GB" sz="1200" b="0" i="0" kern="1200" dirty="0">
                <a:solidFill>
                  <a:schemeClr val="tx1"/>
                </a:solidFill>
                <a:effectLst/>
                <a:latin typeface="Open Sans"/>
              </a:rPr>
              <a:t> </a:t>
            </a:r>
            <a:r>
              <a:rPr lang="en-GB" sz="1200" b="0" i="0" kern="1200" dirty="0" err="1">
                <a:solidFill>
                  <a:schemeClr val="tx1"/>
                </a:solidFill>
                <a:effectLst/>
                <a:latin typeface="Open Sans"/>
              </a:rPr>
              <a:t>différentes</a:t>
            </a:r>
            <a:r>
              <a:rPr lang="en-GB" sz="1200" b="0" i="0" kern="1200" dirty="0">
                <a:solidFill>
                  <a:schemeClr val="tx1"/>
                </a:solidFill>
                <a:effectLst/>
                <a:latin typeface="Open Sans"/>
              </a:rPr>
              <a:t> </a:t>
            </a:r>
            <a:r>
              <a:rPr lang="en-GB" sz="1200" b="0" i="0" kern="1200" dirty="0" err="1">
                <a:solidFill>
                  <a:schemeClr val="tx1"/>
                </a:solidFill>
                <a:effectLst/>
                <a:latin typeface="Open Sans"/>
              </a:rPr>
              <a:t>si</a:t>
            </a:r>
            <a:r>
              <a:rPr lang="en-GB" dirty="0">
                <a:latin typeface="Open Sans"/>
              </a:rPr>
              <a:t>, par </a:t>
            </a:r>
            <a:r>
              <a:rPr lang="en-GB" dirty="0" err="1">
                <a:latin typeface="Open Sans"/>
              </a:rPr>
              <a:t>exemple</a:t>
            </a:r>
            <a:r>
              <a:rPr lang="en-GB" dirty="0">
                <a:latin typeface="Open Sans"/>
              </a:rPr>
              <a:t>, </a:t>
            </a:r>
            <a:r>
              <a:rPr lang="en-GB" sz="1200" b="0" i="0" kern="1200" dirty="0">
                <a:solidFill>
                  <a:schemeClr val="tx1"/>
                </a:solidFill>
                <a:effectLst/>
                <a:latin typeface="Open Sans"/>
              </a:rPr>
              <a:t>on </a:t>
            </a:r>
            <a:r>
              <a:rPr lang="en-GB" sz="1200" b="0" i="0" kern="1200" dirty="0" err="1">
                <a:solidFill>
                  <a:schemeClr val="tx1"/>
                </a:solidFill>
                <a:effectLst/>
                <a:latin typeface="Open Sans"/>
              </a:rPr>
              <a:t>consomme</a:t>
            </a:r>
            <a:r>
              <a:rPr lang="en-GB" sz="1200" b="0" i="0" kern="1200" dirty="0">
                <a:solidFill>
                  <a:schemeClr val="tx1"/>
                </a:solidFill>
                <a:effectLst/>
                <a:latin typeface="Open Sans"/>
              </a:rPr>
              <a:t> plus </a:t>
            </a:r>
            <a:r>
              <a:rPr lang="en-GB" sz="1200" b="0" i="0" kern="1200" dirty="0" err="1">
                <a:solidFill>
                  <a:schemeClr val="tx1"/>
                </a:solidFill>
                <a:effectLst/>
                <a:latin typeface="Open Sans"/>
              </a:rPr>
              <a:t>d'énergie</a:t>
            </a:r>
            <a:r>
              <a:rPr lang="en-GB" sz="1200" b="0" i="0" kern="1200" dirty="0">
                <a:solidFill>
                  <a:schemeClr val="tx1"/>
                </a:solidFill>
                <a:effectLst/>
                <a:latin typeface="Open Sans"/>
              </a:rPr>
              <a:t> </a:t>
            </a:r>
            <a:r>
              <a:rPr lang="en-GB" sz="1200" b="0" i="0" kern="1200" dirty="0" err="1">
                <a:solidFill>
                  <a:schemeClr val="tx1"/>
                </a:solidFill>
                <a:effectLst/>
                <a:latin typeface="Open Sans"/>
              </a:rPr>
              <a:t>en</a:t>
            </a:r>
            <a:r>
              <a:rPr lang="en-GB" sz="1200" b="0" i="0" kern="1200" dirty="0">
                <a:solidFill>
                  <a:schemeClr val="tx1"/>
                </a:solidFill>
                <a:effectLst/>
                <a:latin typeface="Open Sans"/>
              </a:rPr>
              <a:t> se </a:t>
            </a:r>
            <a:r>
              <a:rPr lang="en-GB" sz="1200" b="0" i="0" kern="1200" dirty="0" err="1">
                <a:solidFill>
                  <a:schemeClr val="tx1"/>
                </a:solidFill>
                <a:effectLst/>
                <a:latin typeface="Open Sans"/>
              </a:rPr>
              <a:t>rendant</a:t>
            </a:r>
            <a:r>
              <a:rPr lang="en-GB" sz="1200" b="0" i="0" kern="1200" dirty="0">
                <a:solidFill>
                  <a:schemeClr val="tx1"/>
                </a:solidFill>
                <a:effectLst/>
                <a:latin typeface="Open Sans"/>
              </a:rPr>
              <a:t> </a:t>
            </a:r>
            <a:r>
              <a:rPr lang="en-GB" sz="1200" b="0" i="0" kern="1200" dirty="0" err="1">
                <a:solidFill>
                  <a:schemeClr val="tx1"/>
                </a:solidFill>
                <a:effectLst/>
                <a:latin typeface="Open Sans"/>
              </a:rPr>
              <a:t>en</a:t>
            </a:r>
            <a:r>
              <a:rPr lang="en-GB" sz="1200" b="0" i="0" kern="1200" dirty="0">
                <a:solidFill>
                  <a:schemeClr val="tx1"/>
                </a:solidFill>
                <a:effectLst/>
                <a:latin typeface="Open Sans"/>
              </a:rPr>
              <a:t> voiture chez le </a:t>
            </a:r>
            <a:r>
              <a:rPr lang="en-GB" sz="1200" b="0" i="0" kern="1200" dirty="0" err="1">
                <a:solidFill>
                  <a:schemeClr val="tx1"/>
                </a:solidFill>
                <a:effectLst/>
                <a:latin typeface="Open Sans"/>
              </a:rPr>
              <a:t>fournisseur</a:t>
            </a:r>
            <a:r>
              <a:rPr lang="en-GB" sz="1200" b="0" i="0" kern="1200" dirty="0">
                <a:solidFill>
                  <a:schemeClr val="tx1"/>
                </a:solidFill>
                <a:effectLst/>
                <a:latin typeface="Open Sans"/>
              </a:rPr>
              <a:t> de services au lieu </a:t>
            </a:r>
            <a:r>
              <a:rPr lang="en-GB" sz="1200" b="0" i="0" kern="1200" dirty="0" err="1">
                <a:solidFill>
                  <a:schemeClr val="tx1"/>
                </a:solidFill>
                <a:effectLst/>
                <a:latin typeface="Open Sans"/>
              </a:rPr>
              <a:t>d'obtenir</a:t>
            </a:r>
            <a:r>
              <a:rPr lang="en-GB" sz="1200" b="0" i="0" kern="1200" dirty="0">
                <a:solidFill>
                  <a:schemeClr val="tx1"/>
                </a:solidFill>
                <a:effectLst/>
                <a:latin typeface="Open Sans"/>
              </a:rPr>
              <a:t> le service à distance</a:t>
            </a:r>
            <a:r>
              <a:rPr lang="en-GB" dirty="0">
                <a:effectLst/>
                <a:latin typeface="Open Sans"/>
              </a:rPr>
              <a:t>. </a:t>
            </a:r>
            <a:r>
              <a:rPr lang="en-GB" dirty="0">
                <a:latin typeface="Open Sans"/>
              </a:rPr>
              <a:t>L'objectif de la fourniture d'énergie est toujours le produit final et les services fournis. </a:t>
            </a:r>
          </a:p>
        </p:txBody>
      </p:sp>
    </p:spTree>
    <p:extLst>
      <p:ext uri="{BB962C8B-B14F-4D97-AF65-F5344CB8AC3E}">
        <p14:creationId xmlns:p14="http://schemas.microsoft.com/office/powerpoint/2010/main" val="3505524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Comme le montre l'illustration ci-dessus, à chaque étape de la chaîne énergétique, une partie de l'énergie est perdue ou gaspillée. Les quatre mesures permettent d'appréhender les pertes d'énergie de la manière suivante.</a:t>
            </a:r>
            <a:endParaRPr lang="en-US" dirty="0"/>
          </a:p>
          <a:p>
            <a:r>
              <a:rPr lang="en-GB" b="1" dirty="0">
                <a:latin typeface="Open Sans"/>
                <a:ea typeface="Open Sans"/>
                <a:cs typeface="Open Sans"/>
              </a:rPr>
              <a:t>De l'énergie primaire à l'énergie secondaire : </a:t>
            </a:r>
            <a:r>
              <a:rPr lang="en-GB" dirty="0">
                <a:latin typeface="Open Sans"/>
                <a:ea typeface="Open Sans"/>
                <a:cs typeface="Open Sans"/>
              </a:rPr>
              <a:t>la conversion de l'énergie primaire en énergie secondaire peut être </a:t>
            </a:r>
            <a:r>
              <a:rPr lang="en-GB" i="1" dirty="0">
                <a:latin typeface="Open Sans"/>
                <a:ea typeface="Open Sans"/>
                <a:cs typeface="Open Sans"/>
              </a:rPr>
              <a:t>très </a:t>
            </a:r>
            <a:r>
              <a:rPr lang="en-GB" dirty="0">
                <a:latin typeface="Open Sans"/>
                <a:ea typeface="Open Sans"/>
                <a:cs typeface="Open Sans"/>
              </a:rPr>
              <a:t>inefficace. Dans les centrales thermiques, qui transforment les combustibles fossiles, la biomasse ou l'énergie nucléaire en électricité, jusqu'à </a:t>
            </a:r>
            <a:r>
              <a:rPr lang="en-GB" u="sng" dirty="0">
                <a:latin typeface="Open Sans"/>
                <a:ea typeface="Open Sans"/>
                <a:cs typeface="Open Sans"/>
                <a:hlinkClick r:id="rId3"/>
              </a:rPr>
              <a:t>deux tiers de l'énergie primaire </a:t>
            </a:r>
            <a:r>
              <a:rPr lang="en-GB" dirty="0">
                <a:latin typeface="Open Sans"/>
                <a:ea typeface="Open Sans"/>
                <a:cs typeface="Open Sans"/>
              </a:rPr>
              <a:t>sont gaspillés sous forme de chaleur. Pour trois unités d'énergie consommées, une seule unité d'électricité est produite.</a:t>
            </a:r>
          </a:p>
          <a:p>
            <a:r>
              <a:rPr lang="en-GB" dirty="0"/>
              <a:t>Les pertes d'énergie primaire étant particulièrement importantes pour les combustibles fossiles, leur contribution à la demande d'énergie est beaucoup plus élevée en termes d'énergie primaire que pour les trois autres méthodes de mesure de l'énergie. Il est important de le savoir, car cela peut fausser notre perception de la contribution des sources à faible teneur en carbone : en termes d'énergie primaire, elles peuvent sembler plus faibles parce qu'elles sont diluées par l'énergie perdue qui accompagne la combustion des combustibles fossiles.</a:t>
            </a:r>
          </a:p>
          <a:p>
            <a:r>
              <a:rPr lang="en-GB" b="1" dirty="0"/>
              <a:t>De l'énergie secondaire à l'énergie finale : </a:t>
            </a:r>
            <a:r>
              <a:rPr lang="en-GB" dirty="0"/>
              <a:t>nous perdons également de l'énergie au cours du processus d'acheminement vers le consommateur. C'est ce qu'on appelle une perte de "transmission et de distribution". Lorsque nous transportons l'électricité d'une centrale électrique (énergie secondaire) vers les foyers (énergie finale), par exemple, nous perdons de l'énergie en la transmettant par les lignes électriques.</a:t>
            </a:r>
          </a:p>
          <a:p>
            <a:r>
              <a:rPr lang="en-GB" b="1" dirty="0"/>
              <a:t>De l'énergie finale à l'énergie utile : </a:t>
            </a:r>
            <a:r>
              <a:rPr lang="en-GB" dirty="0"/>
              <a:t>aucun appareil n'est totalement efficace pour fournir </a:t>
            </a:r>
            <a:r>
              <a:rPr lang="en-GB" i="1" dirty="0"/>
              <a:t>uniquement </a:t>
            </a:r>
            <a:r>
              <a:rPr lang="en-GB" dirty="0"/>
              <a:t>la production souhaitée.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latin typeface="Open Sans"/>
                <a:ea typeface="Open Sans"/>
                <a:cs typeface="Open Sans"/>
              </a:rPr>
              <a:t>Pour une ampoule, l'énergie utile - ce que nous voulons - est la </a:t>
            </a:r>
            <a:r>
              <a:rPr lang="en-GB" i="1" dirty="0">
                <a:latin typeface="Open Sans"/>
                <a:ea typeface="Open Sans"/>
                <a:cs typeface="Open Sans"/>
              </a:rPr>
              <a:t>lumière (pour satisfaire le besoin socio-économique d'éclairer un espace)</a:t>
            </a:r>
            <a:r>
              <a:rPr lang="en-GB" dirty="0">
                <a:latin typeface="Open Sans"/>
                <a:ea typeface="Open Sans"/>
                <a:cs typeface="Open Sans"/>
              </a:rPr>
              <a:t>. Mais les ampoules produisent aussi de la chaleur. L'énergie utile des voitures est le mouvement. Mais les moteurs produisent également de la chaleur et du bruit. Pour passer de la consommation finale d'énergie (CFE) à la demande d'énergie utile (DEU), il faut faire le rapport entre la CFE et le </a:t>
            </a:r>
            <a:r>
              <a:rPr lang="en-GB" sz="1200" dirty="0">
                <a:latin typeface="Open Sans" panose="020B0606030504020204" pitchFamily="34" charset="0"/>
                <a:ea typeface="Open Sans" panose="020B0606030504020204" pitchFamily="34" charset="0"/>
                <a:cs typeface="Open Sans" panose="020B0606030504020204" pitchFamily="34" charset="0"/>
                <a:sym typeface="Calibri"/>
              </a:rPr>
              <a:t>rendement thermodynamique de l'équipement spécifique utilisé. </a:t>
            </a:r>
            <a:endParaRPr lang="en-GB" dirty="0">
              <a:latin typeface="Open Sans"/>
              <a:ea typeface="Open Sans"/>
              <a:cs typeface="Open Sans"/>
            </a:endParaRPr>
          </a:p>
          <a:p>
            <a:r>
              <a:rPr lang="en-GB" dirty="0"/>
              <a:t>Toute énergie qui n'est pas utilisée spécifiquement pour l'usage souhaité d'un appareil est un gaspillage.</a:t>
            </a:r>
          </a:p>
          <a:p>
            <a:r>
              <a:rPr lang="en-GB" dirty="0">
                <a:latin typeface="Open Sans"/>
                <a:ea typeface="Open Sans"/>
                <a:cs typeface="Open Sans"/>
              </a:rPr>
              <a:t>L'énergie dont nous avons besoin en tant qu'utilisateur final n'est souvent qu'une petite fraction de ce qui entre dans la partie supérieure du système (l'énergie primaire). C'est ce que montre le schéma.</a:t>
            </a:r>
          </a:p>
          <a:p>
            <a:r>
              <a:rPr lang="en-GB" dirty="0">
                <a:latin typeface="Open Sans"/>
                <a:ea typeface="Open Sans"/>
                <a:cs typeface="Open Sans"/>
              </a:rPr>
              <a:t>Le monde produit beaucoup d'énergie et la majeure partie est perdue en chemin. [</a:t>
            </a:r>
            <a:r>
              <a:rPr lang="en-GB" dirty="0">
                <a:latin typeface="Open Sans"/>
                <a:ea typeface="Open Sans"/>
                <a:cs typeface="Open Sans"/>
                <a:hlinkClick r:id="rId4"/>
              </a:rPr>
              <a:t>OurWorldInData</a:t>
            </a:r>
            <a:r>
              <a:rPr lang="en-GB" dirty="0">
                <a:latin typeface="Open Sans"/>
                <a:ea typeface="Open Sans"/>
                <a:cs typeface="Open Sans"/>
              </a:rPr>
              <a:t>]</a:t>
            </a:r>
          </a:p>
          <a:p>
            <a:endParaRPr lang="en-GB" dirty="0">
              <a:latin typeface="Open Sans"/>
              <a:ea typeface="Open Sans"/>
              <a:cs typeface="Open Sans"/>
            </a:endParaRPr>
          </a:p>
        </p:txBody>
      </p:sp>
    </p:spTree>
    <p:extLst>
      <p:ext uri="{BB962C8B-B14F-4D97-AF65-F5344CB8AC3E}">
        <p14:creationId xmlns:p14="http://schemas.microsoft.com/office/powerpoint/2010/main" val="3222870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649170e4b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649170e4b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latin typeface="Open Sans"/>
              </a:rPr>
              <a:t>La chaîne énergétique peut également être considérée à l'envers, du point de vue de la fourniture. Nous nous préoccupons moins de fournir une quantité d'énergie que de fournir des services. Nous pouvons donc partir des besoins socio-économiques que nous cherchons à satisfaire et </a:t>
            </a:r>
            <a:r>
              <a:rPr lang="en-GB" dirty="0" err="1">
                <a:latin typeface="Open Sans"/>
              </a:rPr>
              <a:t>toitailler</a:t>
            </a:r>
            <a:r>
              <a:rPr lang="en-GB" dirty="0">
                <a:latin typeface="Open Sans"/>
              </a:rPr>
              <a:t> à rebours pour déterminer les implications pour la chaîne énergétique. </a:t>
            </a:r>
            <a:endParaRPr lang="en-US" dirty="0">
              <a:latin typeface="Open Sans"/>
            </a:endParaRPr>
          </a:p>
          <a:p>
            <a:r>
              <a:rPr lang="en-GB" dirty="0">
                <a:latin typeface="Open Sans"/>
              </a:rPr>
              <a:t>À partir des besoins socio-économiques, on peut déterminer la demande d'énergie utile.</a:t>
            </a:r>
          </a:p>
          <a:p>
            <a:r>
              <a:rPr lang="en-GB" dirty="0">
                <a:latin typeface="Open Sans"/>
              </a:rPr>
              <a:t>La demande d'énergie utile détermine à son tour les besoins en énergie finale. La quantité d'énergie finale détermine la quantité d'énergie </a:t>
            </a:r>
            <a:r>
              <a:rPr lang="en-GB" dirty="0" err="1">
                <a:latin typeface="Open Sans"/>
              </a:rPr>
              <a:t>secondaire </a:t>
            </a:r>
            <a:r>
              <a:rPr lang="en-GB" dirty="0">
                <a:latin typeface="Open Sans"/>
              </a:rPr>
              <a:t>et primaire nécessaire.</a:t>
            </a:r>
            <a:endParaRPr lang="en-GB" dirty="0">
              <a:latin typeface="Open Sans"/>
              <a:ea typeface="Open Sans"/>
              <a:cs typeface="Open Sans"/>
            </a:endParaRPr>
          </a:p>
          <a:p>
            <a:r>
              <a:rPr lang="en-GB" dirty="0">
                <a:latin typeface="Open Sans"/>
              </a:rPr>
              <a:t>Enfin, les besoins en énergie primaire peuvent être satisfaits par les ressources existantes ou les importations. </a:t>
            </a:r>
          </a:p>
        </p:txBody>
      </p:sp>
    </p:spTree>
    <p:extLst>
      <p:ext uri="{BB962C8B-B14F-4D97-AF65-F5344CB8AC3E}">
        <p14:creationId xmlns:p14="http://schemas.microsoft.com/office/powerpoint/2010/main" val="180045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3/19/2025</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3/19/2025</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3/19/2025</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3/19/2025</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3/19/2025</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3/19/2025</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3/19/2025</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3/19/2025</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3/19/2025</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3/19/2025</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3/19/2025</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3/19/2025</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Cliquez pour modifier le style du titre principal</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Cliquez pour modifier les styles de texte du Master</a:t>
            </a:r>
          </a:p>
          <a:p>
            <a:pPr lvl="1"/>
            <a:r>
              <a:rPr lang="en-GB" altLang="en-US"/>
              <a:t>Deuxième niveau</a:t>
            </a:r>
          </a:p>
          <a:p>
            <a:pPr lvl="2"/>
            <a:r>
              <a:rPr lang="en-GB" altLang="en-US"/>
              <a:t>Troisième niveau</a:t>
            </a:r>
          </a:p>
          <a:p>
            <a:pPr lvl="3"/>
            <a:r>
              <a:rPr lang="en-GB" altLang="en-US"/>
              <a:t>Quatrième niveau</a:t>
            </a:r>
          </a:p>
          <a:p>
            <a:pPr lvl="4"/>
            <a:r>
              <a:rPr lang="en-GB" altLang="en-US"/>
              <a:t>Cinquième niveau</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t>3/19/2025</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6.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lker.com/clipart-factory.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hyperlink" Target="https://ourworldindata.org/energy-definitions#:~:text=Final%20energy%20is%20what%20a,of%20light%20that%20is%20produced."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s://ourworldindata.org/energy-definitions#:~:text=Final%20energy%20is%20what%20a,of%20light%20that%20is%20produced."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5E7509F-8B2B-451C-B414-A7673FF489C6}"/>
              </a:ext>
            </a:extLst>
          </p:cNvPr>
          <p:cNvPicPr>
            <a:picLocks noChangeAspect="1"/>
          </p:cNvPicPr>
          <p:nvPr/>
        </p:nvPicPr>
        <p:blipFill>
          <a:blip r:embed="rId3"/>
          <a:stretch>
            <a:fillRect/>
          </a:stretch>
        </p:blipFill>
        <p:spPr>
          <a:xfrm>
            <a:off x="0" y="-54"/>
            <a:ext cx="12192000" cy="6858108"/>
          </a:xfrm>
          <a:prstGeom prst="rect">
            <a:avLst/>
          </a:prstGeom>
        </p:spPr>
      </p:pic>
      <p:sp>
        <p:nvSpPr>
          <p:cNvPr id="4" name="TextBox 1">
            <a:extLst>
              <a:ext uri="{FF2B5EF4-FFF2-40B4-BE49-F238E27FC236}">
                <a16:creationId xmlns:a16="http://schemas.microsoft.com/office/drawing/2014/main" id="{6E5A0476-46C4-44F3-88DE-83D35A4D8365}"/>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2.0</a:t>
            </a:r>
            <a:endParaRPr lang="en-US" sz="1050" dirty="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915820"/>
            <a:ext cx="728828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SESSION 3</a:t>
            </a:r>
            <a:r>
              <a:rPr lang="en-ZA" altLang="en-US" sz="4400" b="1" dirty="0">
                <a:latin typeface="Open Sans ExtraBold"/>
                <a:ea typeface="Open Sans ExtraBold"/>
                <a:cs typeface="Open Sans ExtraBold"/>
              </a:rPr>
              <a:t> </a:t>
            </a:r>
            <a:br>
              <a:rPr lang="en-ZA" altLang="en-US" sz="4400" b="1" dirty="0">
                <a:latin typeface="Open Sans ExtraBold"/>
                <a:ea typeface="Open Sans ExtraBold"/>
                <a:cs typeface="Open Sans ExtraBold"/>
              </a:rPr>
            </a:br>
            <a:r>
              <a:rPr lang="en-GB" altLang="en-US" sz="4400" b="1" dirty="0">
                <a:latin typeface="Open Sans ExtraBold"/>
              </a:rPr>
              <a:t>LA CHAÎNE ÉNERGÉTIQUE</a:t>
            </a:r>
            <a:endParaRPr lang="en-US" altLang="en-US" sz="4400" b="1" dirty="0">
              <a:latin typeface="Open Sans ExtraBold"/>
              <a:ea typeface="Open Sans ExtraBold"/>
              <a:cs typeface="Open Sans ExtraBold"/>
            </a:endParaRPr>
          </a:p>
        </p:txBody>
      </p:sp>
      <p:sp>
        <p:nvSpPr>
          <p:cNvPr id="2" name="Slide Number Placeholder 5">
            <a:extLst>
              <a:ext uri="{FF2B5EF4-FFF2-40B4-BE49-F238E27FC236}">
                <a16:creationId xmlns:a16="http://schemas.microsoft.com/office/drawing/2014/main" id="{E6201286-60E7-4B03-8668-6C2F67BA11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1</a:t>
            </a:fld>
            <a:endParaRPr lang="en-US" altLang="en-US" sz="1400" b="1">
              <a:solidFill>
                <a:schemeClr val="bg1"/>
              </a:solidFill>
              <a:latin typeface="Open Sans ExtraBold"/>
              <a:ea typeface="Open Sans ExtraBold"/>
              <a:cs typeface="Open Sans ExtraBold"/>
            </a:endParaRPr>
          </a:p>
        </p:txBody>
      </p:sp>
      <p:sp>
        <p:nvSpPr>
          <p:cNvPr id="5" name="TextBox 1">
            <a:extLst>
              <a:ext uri="{FF2B5EF4-FFF2-40B4-BE49-F238E27FC236}">
                <a16:creationId xmlns:a16="http://schemas.microsoft.com/office/drawing/2014/main" id="{76554ADD-B7B7-2940-8D44-5A0B44FDAAE9}"/>
              </a:ext>
            </a:extLst>
          </p:cNvPr>
          <p:cNvSpPr txBox="1"/>
          <p:nvPr/>
        </p:nvSpPr>
        <p:spPr>
          <a:xfrm>
            <a:off x="610326" y="4339404"/>
            <a:ext cx="4249542" cy="646331"/>
          </a:xfrm>
          <a:prstGeom prst="rect">
            <a:avLst/>
          </a:prstGeom>
          <a:noFill/>
        </p:spPr>
        <p:txBody>
          <a:bodyPr wrap="square" lIns="91440" tIns="45720" rIns="91440" bIns="45720" rtlCol="0" anchor="b">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spcBef>
                <a:spcPts val="0"/>
              </a:spcBef>
              <a:spcAft>
                <a:spcPts val="0"/>
              </a:spcAft>
              <a:defRPr/>
            </a:pPr>
            <a:r>
              <a:rPr lang="fr-FR" b="1" dirty="0">
                <a:latin typeface="Open Sans ExtraBold"/>
                <a:ea typeface="Open Sans ExtraBold"/>
                <a:cs typeface="Open Sans ExtraBold"/>
              </a:rPr>
              <a:t>Modèle pour l’Analyse de la Demande d’Énergie (MAED)</a:t>
            </a:r>
            <a:endParaRPr lang="en-US" b="1" dirty="0">
              <a:latin typeface="Open Sans ExtraBold"/>
              <a:ea typeface="Open Sans ExtraBold"/>
              <a:cs typeface="Open Sans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41" name="Google Shape;113;p16">
            <a:extLst>
              <a:ext uri="{FF2B5EF4-FFF2-40B4-BE49-F238E27FC236}">
                <a16:creationId xmlns:a16="http://schemas.microsoft.com/office/drawing/2014/main" id="{45F217F7-FC8A-8246-B279-68122DCCF3B4}"/>
              </a:ext>
            </a:extLst>
          </p:cNvPr>
          <p:cNvSpPr txBox="1">
            <a:spLocks noGrp="1"/>
          </p:cNvSpPr>
          <p:nvPr>
            <p:ph type="title"/>
          </p:nvPr>
        </p:nvSpPr>
        <p:spPr>
          <a:xfrm>
            <a:off x="838200" y="207808"/>
            <a:ext cx="10515600" cy="912813"/>
          </a:xfrm>
        </p:spPr>
        <p:txBody>
          <a:bodyPr spcFirstLastPara="1" vert="horz" wrap="square" lIns="121900" tIns="121900" rIns="121900" bIns="121900" numCol="1" anchor="b" anchorCtr="0" compatLnSpc="1">
            <a:prstTxWarp prst="textNoShape">
              <a:avLst/>
            </a:prstTxWarp>
            <a:normAutofit/>
          </a:bodyPr>
          <a:lstStyle/>
          <a:p>
            <a:r>
              <a:rPr lang="en-GB" dirty="0">
                <a:latin typeface="Open Sans"/>
              </a:rPr>
              <a:t>Session 3.2 - La chaîne énergétique</a:t>
            </a:r>
          </a:p>
        </p:txBody>
      </p:sp>
      <p:sp>
        <p:nvSpPr>
          <p:cNvPr id="8" name="Text Placeholder 7">
            <a:extLst>
              <a:ext uri="{FF2B5EF4-FFF2-40B4-BE49-F238E27FC236}">
                <a16:creationId xmlns:a16="http://schemas.microsoft.com/office/drawing/2014/main" id="{CC0B3BDB-731B-D749-96EF-9A02E56F0F8D}"/>
              </a:ext>
            </a:extLst>
          </p:cNvPr>
          <p:cNvSpPr>
            <a:spLocks noGrp="1"/>
          </p:cNvSpPr>
          <p:nvPr>
            <p:ph type="body" idx="13"/>
          </p:nvPr>
        </p:nvSpPr>
        <p:spPr>
          <a:xfrm>
            <a:off x="875119" y="1215871"/>
            <a:ext cx="4248066" cy="1282253"/>
          </a:xfrm>
        </p:spPr>
        <p:txBody>
          <a:bodyPr>
            <a:normAutofit/>
          </a:bodyPr>
          <a:lstStyle/>
          <a:p>
            <a:pPr marL="194310"/>
            <a:r>
              <a:rPr lang="en-GB" b="1" dirty="0">
                <a:solidFill>
                  <a:schemeClr val="accent5">
                    <a:lumMod val="60000"/>
                    <a:lumOff val="40000"/>
                  </a:schemeClr>
                </a:solidFill>
                <a:latin typeface="Open Sans"/>
              </a:rPr>
              <a:t>Les éléments constitutifs du système énergétique</a:t>
            </a:r>
            <a:endParaRPr lang="en-GB" dirty="0">
              <a:solidFill>
                <a:schemeClr val="accent5">
                  <a:lumMod val="60000"/>
                  <a:lumOff val="40000"/>
                </a:schemeClr>
              </a:solidFill>
              <a:latin typeface="Open Sans"/>
            </a:endParaRPr>
          </a:p>
          <a:p>
            <a:pPr marL="194310"/>
            <a:r>
              <a:rPr lang="en-GB" dirty="0">
                <a:latin typeface="Open Sans"/>
              </a:rPr>
              <a:t>... sont reliés entre eux par la chaîne énergétique</a:t>
            </a:r>
          </a:p>
        </p:txBody>
      </p:sp>
      <p:sp>
        <p:nvSpPr>
          <p:cNvPr id="13" name="Text Box 7">
            <a:extLst>
              <a:ext uri="{FF2B5EF4-FFF2-40B4-BE49-F238E27FC236}">
                <a16:creationId xmlns:a16="http://schemas.microsoft.com/office/drawing/2014/main" id="{3581B2DA-F69F-4C42-901C-06D79FF525C4}"/>
              </a:ext>
            </a:extLst>
          </p:cNvPr>
          <p:cNvSpPr txBox="1">
            <a:spLocks noChangeArrowheads="1"/>
          </p:cNvSpPr>
          <p:nvPr/>
        </p:nvSpPr>
        <p:spPr bwMode="auto">
          <a:xfrm>
            <a:off x="1169079" y="4214246"/>
            <a:ext cx="1532134"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8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Mine, </a:t>
            </a:r>
            <a:r>
              <a:rPr lang="en-US" sz="800" b="1" dirty="0" err="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puit</a:t>
            </a:r>
            <a:r>
              <a:rPr lang="en-US" sz="8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Import</a:t>
            </a:r>
          </a:p>
        </p:txBody>
      </p:sp>
      <p:sp>
        <p:nvSpPr>
          <p:cNvPr id="14" name="Text Box 8">
            <a:extLst>
              <a:ext uri="{FF2B5EF4-FFF2-40B4-BE49-F238E27FC236}">
                <a16:creationId xmlns:a16="http://schemas.microsoft.com/office/drawing/2014/main" id="{E070133E-84DD-1749-AEA6-FC3F30566B24}"/>
              </a:ext>
            </a:extLst>
          </p:cNvPr>
          <p:cNvSpPr txBox="1">
            <a:spLocks noChangeArrowheads="1"/>
          </p:cNvSpPr>
          <p:nvPr/>
        </p:nvSpPr>
        <p:spPr bwMode="auto">
          <a:xfrm>
            <a:off x="3828840" y="4145780"/>
            <a:ext cx="148980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8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Centrale </a:t>
            </a:r>
            <a:r>
              <a:rPr lang="en-US" sz="800" b="1" dirty="0" err="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électrique</a:t>
            </a:r>
            <a:r>
              <a:rPr lang="en-US" sz="8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800" b="1" dirty="0" err="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raffinerie</a:t>
            </a:r>
            <a:endParaRPr lang="en-US" sz="8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 Box 9">
            <a:extLst>
              <a:ext uri="{FF2B5EF4-FFF2-40B4-BE49-F238E27FC236}">
                <a16:creationId xmlns:a16="http://schemas.microsoft.com/office/drawing/2014/main" id="{D1400C63-A727-4745-A46F-A86ED44518CA}"/>
              </a:ext>
            </a:extLst>
          </p:cNvPr>
          <p:cNvSpPr txBox="1">
            <a:spLocks noChangeArrowheads="1"/>
          </p:cNvSpPr>
          <p:nvPr/>
        </p:nvSpPr>
        <p:spPr bwMode="auto">
          <a:xfrm>
            <a:off x="8489412" y="4145129"/>
            <a:ext cx="1996017"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8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Consommateur</a:t>
            </a:r>
          </a:p>
        </p:txBody>
      </p:sp>
      <p:sp>
        <p:nvSpPr>
          <p:cNvPr id="16" name="AutoShape 20">
            <a:extLst>
              <a:ext uri="{FF2B5EF4-FFF2-40B4-BE49-F238E27FC236}">
                <a16:creationId xmlns:a16="http://schemas.microsoft.com/office/drawing/2014/main" id="{75F62B75-3054-F547-992A-A6CC9B3D4FC7}"/>
              </a:ext>
            </a:extLst>
          </p:cNvPr>
          <p:cNvSpPr>
            <a:spLocks noChangeArrowheads="1"/>
          </p:cNvSpPr>
          <p:nvPr/>
        </p:nvSpPr>
        <p:spPr bwMode="auto">
          <a:xfrm>
            <a:off x="2874742" y="4627331"/>
            <a:ext cx="1211334" cy="262467"/>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800" b="1">
              <a:solidFill>
                <a:schemeClr val="bg2"/>
              </a:solidFill>
              <a:latin typeface="Open Sans" panose="020B0606030504020204" pitchFamily="34" charset="0"/>
              <a:cs typeface="Open Sans" panose="020B0606030504020204" pitchFamily="34" charset="0"/>
            </a:endParaRPr>
          </a:p>
        </p:txBody>
      </p:sp>
      <p:sp>
        <p:nvSpPr>
          <p:cNvPr id="17" name="Text Box 22">
            <a:extLst>
              <a:ext uri="{FF2B5EF4-FFF2-40B4-BE49-F238E27FC236}">
                <a16:creationId xmlns:a16="http://schemas.microsoft.com/office/drawing/2014/main" id="{26A3C52F-53FB-A04A-8627-05CE7E0D0FA5}"/>
              </a:ext>
            </a:extLst>
          </p:cNvPr>
          <p:cNvSpPr txBox="1">
            <a:spLocks noChangeArrowheads="1"/>
          </p:cNvSpPr>
          <p:nvPr/>
        </p:nvSpPr>
        <p:spPr bwMode="auto">
          <a:xfrm>
            <a:off x="2778784" y="5770515"/>
            <a:ext cx="14042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PRIMAIRE</a:t>
            </a:r>
          </a:p>
        </p:txBody>
      </p:sp>
      <p:sp>
        <p:nvSpPr>
          <p:cNvPr id="18" name="Text Box 23">
            <a:extLst>
              <a:ext uri="{FF2B5EF4-FFF2-40B4-BE49-F238E27FC236}">
                <a16:creationId xmlns:a16="http://schemas.microsoft.com/office/drawing/2014/main" id="{1979F8AE-509E-B044-9CB8-91D34973AF78}"/>
              </a:ext>
            </a:extLst>
          </p:cNvPr>
          <p:cNvSpPr txBox="1">
            <a:spLocks noChangeArrowheads="1"/>
          </p:cNvSpPr>
          <p:nvPr/>
        </p:nvSpPr>
        <p:spPr bwMode="auto">
          <a:xfrm>
            <a:off x="4893676" y="5770515"/>
            <a:ext cx="16188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SECONDAIRE</a:t>
            </a:r>
          </a:p>
        </p:txBody>
      </p:sp>
      <p:sp>
        <p:nvSpPr>
          <p:cNvPr id="19" name="Text Box 24">
            <a:extLst>
              <a:ext uri="{FF2B5EF4-FFF2-40B4-BE49-F238E27FC236}">
                <a16:creationId xmlns:a16="http://schemas.microsoft.com/office/drawing/2014/main" id="{466A2860-86AF-2244-997A-55E2B8259EF8}"/>
              </a:ext>
            </a:extLst>
          </p:cNvPr>
          <p:cNvSpPr txBox="1">
            <a:spLocks noChangeArrowheads="1"/>
          </p:cNvSpPr>
          <p:nvPr/>
        </p:nvSpPr>
        <p:spPr bwMode="auto">
          <a:xfrm>
            <a:off x="7624501" y="5770516"/>
            <a:ext cx="14287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FINAL</a:t>
            </a:r>
          </a:p>
        </p:txBody>
      </p:sp>
      <p:sp>
        <p:nvSpPr>
          <p:cNvPr id="20" name="Text Box 25">
            <a:extLst>
              <a:ext uri="{FF2B5EF4-FFF2-40B4-BE49-F238E27FC236}">
                <a16:creationId xmlns:a16="http://schemas.microsoft.com/office/drawing/2014/main" id="{A9A6E1CC-3E2B-6F45-8621-6BB0D53B2EC4}"/>
              </a:ext>
            </a:extLst>
          </p:cNvPr>
          <p:cNvSpPr txBox="1">
            <a:spLocks noChangeArrowheads="1"/>
          </p:cNvSpPr>
          <p:nvPr/>
        </p:nvSpPr>
        <p:spPr bwMode="auto">
          <a:xfrm>
            <a:off x="9747451" y="5770516"/>
            <a:ext cx="11616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UTILE</a:t>
            </a:r>
          </a:p>
        </p:txBody>
      </p:sp>
      <p:sp>
        <p:nvSpPr>
          <p:cNvPr id="22" name="Line 27">
            <a:extLst>
              <a:ext uri="{FF2B5EF4-FFF2-40B4-BE49-F238E27FC236}">
                <a16:creationId xmlns:a16="http://schemas.microsoft.com/office/drawing/2014/main" id="{1D658375-22B1-DC44-8167-525C52B14372}"/>
              </a:ext>
            </a:extLst>
          </p:cNvPr>
          <p:cNvSpPr>
            <a:spLocks noChangeShapeType="1"/>
          </p:cNvSpPr>
          <p:nvPr/>
        </p:nvSpPr>
        <p:spPr bwMode="auto">
          <a:xfrm flipH="1">
            <a:off x="5692516" y="5005207"/>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23" name="Line 28">
            <a:extLst>
              <a:ext uri="{FF2B5EF4-FFF2-40B4-BE49-F238E27FC236}">
                <a16:creationId xmlns:a16="http://schemas.microsoft.com/office/drawing/2014/main" id="{3BE7C20E-EF52-3840-9DAE-A52AE0B40297}"/>
              </a:ext>
            </a:extLst>
          </p:cNvPr>
          <p:cNvSpPr>
            <a:spLocks noChangeShapeType="1"/>
          </p:cNvSpPr>
          <p:nvPr/>
        </p:nvSpPr>
        <p:spPr bwMode="auto">
          <a:xfrm flipH="1">
            <a:off x="8295045" y="5009758"/>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24" name="Line 29">
            <a:extLst>
              <a:ext uri="{FF2B5EF4-FFF2-40B4-BE49-F238E27FC236}">
                <a16:creationId xmlns:a16="http://schemas.microsoft.com/office/drawing/2014/main" id="{BB4615FD-13A8-F14F-B213-75D728240A94}"/>
              </a:ext>
            </a:extLst>
          </p:cNvPr>
          <p:cNvSpPr>
            <a:spLocks noChangeShapeType="1"/>
          </p:cNvSpPr>
          <p:nvPr/>
        </p:nvSpPr>
        <p:spPr bwMode="auto">
          <a:xfrm flipH="1">
            <a:off x="10276626" y="4994711"/>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25" name="Line 30">
            <a:extLst>
              <a:ext uri="{FF2B5EF4-FFF2-40B4-BE49-F238E27FC236}">
                <a16:creationId xmlns:a16="http://schemas.microsoft.com/office/drawing/2014/main" id="{646CF6FF-29E2-CE44-883D-67A57542BFA1}"/>
              </a:ext>
            </a:extLst>
          </p:cNvPr>
          <p:cNvSpPr>
            <a:spLocks noChangeShapeType="1"/>
          </p:cNvSpPr>
          <p:nvPr/>
        </p:nvSpPr>
        <p:spPr bwMode="auto">
          <a:xfrm flipH="1">
            <a:off x="3433288" y="4991181"/>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26" name="Text Box 31">
            <a:extLst>
              <a:ext uri="{FF2B5EF4-FFF2-40B4-BE49-F238E27FC236}">
                <a16:creationId xmlns:a16="http://schemas.microsoft.com/office/drawing/2014/main" id="{DCE16583-640E-434C-A3DB-8EE90FAAE2C2}"/>
              </a:ext>
            </a:extLst>
          </p:cNvPr>
          <p:cNvSpPr txBox="1">
            <a:spLocks noChangeArrowheads="1"/>
          </p:cNvSpPr>
          <p:nvPr/>
        </p:nvSpPr>
        <p:spPr bwMode="auto">
          <a:xfrm>
            <a:off x="3846225" y="5251828"/>
            <a:ext cx="14620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dirty="0">
                <a:latin typeface="Open Sans"/>
                <a:ea typeface="Open Sans"/>
                <a:cs typeface="Open Sans"/>
              </a:rPr>
              <a:t>Conversion / Transformation</a:t>
            </a:r>
            <a:endParaRPr lang="en-US" sz="800" b="1" dirty="0">
              <a:latin typeface="Open Sans" panose="020B0606030504020204" pitchFamily="34" charset="0"/>
              <a:cs typeface="Open Sans" panose="020B0606030504020204" pitchFamily="34" charset="0"/>
            </a:endParaRPr>
          </a:p>
        </p:txBody>
      </p:sp>
      <p:sp>
        <p:nvSpPr>
          <p:cNvPr id="27" name="Text Box 32">
            <a:extLst>
              <a:ext uri="{FF2B5EF4-FFF2-40B4-BE49-F238E27FC236}">
                <a16:creationId xmlns:a16="http://schemas.microsoft.com/office/drawing/2014/main" id="{B5706CEE-6DDA-F842-B3B4-2BB46F36A340}"/>
              </a:ext>
            </a:extLst>
          </p:cNvPr>
          <p:cNvSpPr txBox="1">
            <a:spLocks noChangeArrowheads="1"/>
          </p:cNvSpPr>
          <p:nvPr/>
        </p:nvSpPr>
        <p:spPr bwMode="auto">
          <a:xfrm>
            <a:off x="8751483" y="5319781"/>
            <a:ext cx="14873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dirty="0">
                <a:latin typeface="Open Sans" panose="020B0606030504020204" pitchFamily="34" charset="0"/>
                <a:cs typeface="Open Sans" panose="020B0606030504020204" pitchFamily="34" charset="0"/>
              </a:rPr>
              <a:t>Conversion finale</a:t>
            </a:r>
          </a:p>
        </p:txBody>
      </p:sp>
      <p:sp>
        <p:nvSpPr>
          <p:cNvPr id="28" name="Text Box 33">
            <a:extLst>
              <a:ext uri="{FF2B5EF4-FFF2-40B4-BE49-F238E27FC236}">
                <a16:creationId xmlns:a16="http://schemas.microsoft.com/office/drawing/2014/main" id="{F97FF194-4945-8C43-9718-833BBE9D1C7E}"/>
              </a:ext>
            </a:extLst>
          </p:cNvPr>
          <p:cNvSpPr txBox="1">
            <a:spLocks noChangeArrowheads="1"/>
          </p:cNvSpPr>
          <p:nvPr/>
        </p:nvSpPr>
        <p:spPr bwMode="auto">
          <a:xfrm>
            <a:off x="6066285" y="5228700"/>
            <a:ext cx="16649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dirty="0">
                <a:latin typeface="Open Sans"/>
                <a:ea typeface="Open Sans"/>
                <a:cs typeface="Open Sans"/>
              </a:rPr>
              <a:t>Transmission &amp;</a:t>
            </a:r>
            <a:endParaRPr lang="en-US" sz="800" b="1" dirty="0">
              <a:latin typeface="Open Sans" panose="020B0606030504020204" pitchFamily="34" charset="0"/>
              <a:ea typeface="Open Sans" panose="020B0606030504020204" pitchFamily="34" charset="0"/>
              <a:cs typeface="Open Sans" panose="020B0606030504020204" pitchFamily="34" charset="0"/>
            </a:endParaRPr>
          </a:p>
          <a:p>
            <a:pPr algn="ctr">
              <a:spcBef>
                <a:spcPct val="50000"/>
              </a:spcBef>
            </a:pPr>
            <a:r>
              <a:rPr lang="en-US" sz="800" b="1" dirty="0">
                <a:latin typeface="Open Sans"/>
                <a:ea typeface="Open Sans"/>
                <a:cs typeface="Open Sans"/>
              </a:rPr>
              <a:t> Distribution</a:t>
            </a:r>
            <a:endParaRPr lang="en-US" sz="800" b="1" dirty="0">
              <a:latin typeface="Open Sans" panose="020B0606030504020204" pitchFamily="34" charset="0"/>
              <a:ea typeface="Open Sans"/>
              <a:cs typeface="Open Sans" panose="020B0606030504020204" pitchFamily="34" charset="0"/>
            </a:endParaRPr>
          </a:p>
        </p:txBody>
      </p:sp>
      <p:sp>
        <p:nvSpPr>
          <p:cNvPr id="29" name="Text Box 34">
            <a:extLst>
              <a:ext uri="{FF2B5EF4-FFF2-40B4-BE49-F238E27FC236}">
                <a16:creationId xmlns:a16="http://schemas.microsoft.com/office/drawing/2014/main" id="{AEE952FD-3FF5-FE42-9BC9-03CE251E359E}"/>
              </a:ext>
            </a:extLst>
          </p:cNvPr>
          <p:cNvSpPr txBox="1">
            <a:spLocks noChangeArrowheads="1"/>
          </p:cNvSpPr>
          <p:nvPr/>
        </p:nvSpPr>
        <p:spPr bwMode="auto">
          <a:xfrm>
            <a:off x="2696111" y="5939423"/>
            <a:ext cx="15602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800" b="1" dirty="0">
                <a:latin typeface="Open Sans"/>
                <a:cs typeface="Open Sans" panose="020B0606030504020204" pitchFamily="34" charset="0"/>
              </a:rPr>
              <a:t>Pétrole, gaz, charbon, eau courante, soleil  </a:t>
            </a:r>
            <a:endParaRPr lang="en-US" sz="800" b="1" dirty="0">
              <a:latin typeface="Open Sans" panose="020B0606030504020204" pitchFamily="34" charset="0"/>
              <a:cs typeface="Open Sans" panose="020B0606030504020204" pitchFamily="34" charset="0"/>
            </a:endParaRPr>
          </a:p>
        </p:txBody>
      </p:sp>
      <p:sp>
        <p:nvSpPr>
          <p:cNvPr id="33" name="Text Box 40">
            <a:extLst>
              <a:ext uri="{FF2B5EF4-FFF2-40B4-BE49-F238E27FC236}">
                <a16:creationId xmlns:a16="http://schemas.microsoft.com/office/drawing/2014/main" id="{EF235D29-F5B6-AE47-9963-F01EC0A52A87}"/>
              </a:ext>
            </a:extLst>
          </p:cNvPr>
          <p:cNvSpPr txBox="1">
            <a:spLocks noChangeArrowheads="1"/>
          </p:cNvSpPr>
          <p:nvPr/>
        </p:nvSpPr>
        <p:spPr bwMode="auto">
          <a:xfrm>
            <a:off x="4997492" y="5939422"/>
            <a:ext cx="14060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800" b="1">
                <a:latin typeface="Open Sans" panose="020B0606030504020204" pitchFamily="34" charset="0"/>
                <a:cs typeface="Open Sans" panose="020B0606030504020204" pitchFamily="34" charset="0"/>
              </a:rPr>
              <a:t>Diesel, kérosène, gaz, électricité  </a:t>
            </a:r>
            <a:endParaRPr lang="en-US" sz="800" b="1"/>
          </a:p>
        </p:txBody>
      </p:sp>
      <p:sp>
        <p:nvSpPr>
          <p:cNvPr id="34" name="Text Box 41">
            <a:extLst>
              <a:ext uri="{FF2B5EF4-FFF2-40B4-BE49-F238E27FC236}">
                <a16:creationId xmlns:a16="http://schemas.microsoft.com/office/drawing/2014/main" id="{FFB5F389-F416-E746-86FE-84FC35D85091}"/>
              </a:ext>
            </a:extLst>
          </p:cNvPr>
          <p:cNvSpPr txBox="1">
            <a:spLocks noChangeArrowheads="1"/>
          </p:cNvSpPr>
          <p:nvPr/>
        </p:nvSpPr>
        <p:spPr bwMode="auto">
          <a:xfrm>
            <a:off x="7661114" y="5939424"/>
            <a:ext cx="13026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800" b="1">
                <a:latin typeface="Open Sans" panose="020B0606030504020204" pitchFamily="34" charset="0"/>
                <a:cs typeface="Open Sans" panose="020B0606030504020204" pitchFamily="34" charset="0"/>
              </a:rPr>
              <a:t>Diesel, kérosène, gaz, électricité</a:t>
            </a:r>
          </a:p>
        </p:txBody>
      </p:sp>
      <p:sp>
        <p:nvSpPr>
          <p:cNvPr id="35" name="Text Box 42">
            <a:extLst>
              <a:ext uri="{FF2B5EF4-FFF2-40B4-BE49-F238E27FC236}">
                <a16:creationId xmlns:a16="http://schemas.microsoft.com/office/drawing/2014/main" id="{89B517D7-669D-624F-B432-CCD1F22C6821}"/>
              </a:ext>
            </a:extLst>
          </p:cNvPr>
          <p:cNvSpPr txBox="1">
            <a:spLocks noChangeArrowheads="1"/>
          </p:cNvSpPr>
          <p:nvPr/>
        </p:nvSpPr>
        <p:spPr bwMode="auto">
          <a:xfrm>
            <a:off x="9747450" y="5939423"/>
            <a:ext cx="11616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800" b="1" dirty="0">
                <a:latin typeface="Open Sans"/>
                <a:cs typeface="Open Sans" panose="020B0606030504020204" pitchFamily="34" charset="0"/>
              </a:rPr>
              <a:t>Chaleur, lumière, énergie mécanique</a:t>
            </a:r>
            <a:endParaRPr lang="en-US" sz="800" b="1" dirty="0"/>
          </a:p>
        </p:txBody>
      </p:sp>
      <p:sp>
        <p:nvSpPr>
          <p:cNvPr id="36" name="Text Box 22">
            <a:extLst>
              <a:ext uri="{FF2B5EF4-FFF2-40B4-BE49-F238E27FC236}">
                <a16:creationId xmlns:a16="http://schemas.microsoft.com/office/drawing/2014/main" id="{426C60B5-E1D4-3948-967C-828DCE22F0AB}"/>
              </a:ext>
            </a:extLst>
          </p:cNvPr>
          <p:cNvSpPr txBox="1">
            <a:spLocks noChangeArrowheads="1"/>
          </p:cNvSpPr>
          <p:nvPr/>
        </p:nvSpPr>
        <p:spPr bwMode="auto">
          <a:xfrm>
            <a:off x="772367" y="5770515"/>
            <a:ext cx="89589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800" b="1">
                <a:solidFill>
                  <a:srgbClr val="C00000"/>
                </a:solidFill>
                <a:latin typeface="Open Sans" panose="020B0606030504020204" pitchFamily="34" charset="0"/>
                <a:cs typeface="Open Sans" panose="020B0606030504020204" pitchFamily="34" charset="0"/>
              </a:rPr>
              <a:t>RESSOURCES</a:t>
            </a:r>
          </a:p>
        </p:txBody>
      </p:sp>
      <p:sp>
        <p:nvSpPr>
          <p:cNvPr id="37" name="Line 30">
            <a:extLst>
              <a:ext uri="{FF2B5EF4-FFF2-40B4-BE49-F238E27FC236}">
                <a16:creationId xmlns:a16="http://schemas.microsoft.com/office/drawing/2014/main" id="{67D4D1A6-0007-404D-B8B3-A0E7491D9B7C}"/>
              </a:ext>
            </a:extLst>
          </p:cNvPr>
          <p:cNvSpPr>
            <a:spLocks noChangeShapeType="1"/>
          </p:cNvSpPr>
          <p:nvPr/>
        </p:nvSpPr>
        <p:spPr bwMode="auto">
          <a:xfrm flipH="1">
            <a:off x="1158668" y="5006889"/>
            <a:ext cx="10583" cy="737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800" b="1">
              <a:solidFill>
                <a:schemeClr val="bg2"/>
              </a:solidFill>
              <a:latin typeface="Open Sans" panose="020B0606030504020204" pitchFamily="34" charset="0"/>
              <a:cs typeface="Open Sans" panose="020B0606030504020204" pitchFamily="34" charset="0"/>
            </a:endParaRPr>
          </a:p>
        </p:txBody>
      </p:sp>
      <p:sp>
        <p:nvSpPr>
          <p:cNvPr id="39" name="Text Box 8">
            <a:extLst>
              <a:ext uri="{FF2B5EF4-FFF2-40B4-BE49-F238E27FC236}">
                <a16:creationId xmlns:a16="http://schemas.microsoft.com/office/drawing/2014/main" id="{AF765F60-CB32-1D4E-AD91-0ED95236E8D1}"/>
              </a:ext>
            </a:extLst>
          </p:cNvPr>
          <p:cNvSpPr txBox="1">
            <a:spLocks noChangeArrowheads="1"/>
          </p:cNvSpPr>
          <p:nvPr/>
        </p:nvSpPr>
        <p:spPr bwMode="auto">
          <a:xfrm>
            <a:off x="5971396" y="4055497"/>
            <a:ext cx="182390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800" b="1" dirty="0" err="1">
                <a:solidFill>
                  <a:schemeClr val="accent5">
                    <a:lumMod val="60000"/>
                    <a:lumOff val="40000"/>
                  </a:schemeClr>
                </a:solidFill>
                <a:latin typeface="Open Sans"/>
                <a:ea typeface="Open Sans"/>
                <a:cs typeface="Open Sans"/>
              </a:rPr>
              <a:t>Réseau</a:t>
            </a:r>
            <a:r>
              <a:rPr lang="en-US" sz="800" b="1" dirty="0">
                <a:solidFill>
                  <a:schemeClr val="accent5">
                    <a:lumMod val="60000"/>
                    <a:lumOff val="40000"/>
                  </a:schemeClr>
                </a:solidFill>
                <a:latin typeface="Open Sans"/>
                <a:ea typeface="Open Sans"/>
                <a:cs typeface="Open Sans"/>
              </a:rPr>
              <a:t> de transport,</a:t>
            </a:r>
            <a:endParaRPr lang="en-US" b="1" dirty="0">
              <a:solidFill>
                <a:schemeClr val="accent5">
                  <a:lumMod val="60000"/>
                  <a:lumOff val="40000"/>
                </a:schemeClr>
              </a:solidFill>
            </a:endParaRPr>
          </a:p>
          <a:p>
            <a:pPr algn="ctr">
              <a:lnSpc>
                <a:spcPct val="90000"/>
              </a:lnSpc>
              <a:spcBef>
                <a:spcPts val="0"/>
              </a:spcBef>
              <a:spcAft>
                <a:spcPts val="0"/>
              </a:spcAft>
              <a:buSzPts val="1300"/>
              <a:defRPr/>
            </a:pPr>
            <a:r>
              <a:rPr lang="en-US" sz="800" b="1" dirty="0">
                <a:solidFill>
                  <a:schemeClr val="accent5">
                    <a:lumMod val="60000"/>
                    <a:lumOff val="40000"/>
                  </a:schemeClr>
                </a:solidFill>
                <a:latin typeface="Open Sans"/>
                <a:ea typeface="Open Sans"/>
                <a:cs typeface="Open Sans"/>
              </a:rPr>
              <a:t> Pipelines</a:t>
            </a:r>
            <a:endParaRPr lang="en-US" b="1" dirty="0">
              <a:solidFill>
                <a:schemeClr val="accent5">
                  <a:lumMod val="60000"/>
                  <a:lumOff val="40000"/>
                </a:schemeClr>
              </a:solidFill>
            </a:endParaRPr>
          </a:p>
        </p:txBody>
      </p:sp>
      <p:sp>
        <p:nvSpPr>
          <p:cNvPr id="40" name="Text Box 31">
            <a:extLst>
              <a:ext uri="{FF2B5EF4-FFF2-40B4-BE49-F238E27FC236}">
                <a16:creationId xmlns:a16="http://schemas.microsoft.com/office/drawing/2014/main" id="{DC3C46A0-21E6-B943-91E3-430B3E14F9AB}"/>
              </a:ext>
            </a:extLst>
          </p:cNvPr>
          <p:cNvSpPr txBox="1">
            <a:spLocks noChangeArrowheads="1"/>
          </p:cNvSpPr>
          <p:nvPr/>
        </p:nvSpPr>
        <p:spPr bwMode="auto">
          <a:xfrm>
            <a:off x="1218482" y="5292174"/>
            <a:ext cx="14042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800" b="1">
                <a:latin typeface="Open Sans" panose="020B0606030504020204" pitchFamily="34" charset="0"/>
                <a:cs typeface="Open Sans" panose="020B0606030504020204" pitchFamily="34" charset="0"/>
              </a:rPr>
              <a:t>Extraction</a:t>
            </a:r>
          </a:p>
        </p:txBody>
      </p:sp>
      <p:sp>
        <p:nvSpPr>
          <p:cNvPr id="42" name="AutoShape 20">
            <a:extLst>
              <a:ext uri="{FF2B5EF4-FFF2-40B4-BE49-F238E27FC236}">
                <a16:creationId xmlns:a16="http://schemas.microsoft.com/office/drawing/2014/main" id="{43ABA874-8EEF-814E-9C9E-894AF20153D1}"/>
              </a:ext>
            </a:extLst>
          </p:cNvPr>
          <p:cNvSpPr>
            <a:spLocks noChangeArrowheads="1"/>
          </p:cNvSpPr>
          <p:nvPr/>
        </p:nvSpPr>
        <p:spPr bwMode="auto">
          <a:xfrm>
            <a:off x="5122776" y="4674113"/>
            <a:ext cx="1211334" cy="262467"/>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800" b="1">
              <a:solidFill>
                <a:schemeClr val="bg2"/>
              </a:solidFill>
              <a:latin typeface="Open Sans" panose="020B0606030504020204" pitchFamily="34" charset="0"/>
              <a:cs typeface="Open Sans" panose="020B0606030504020204" pitchFamily="34" charset="0"/>
            </a:endParaRPr>
          </a:p>
        </p:txBody>
      </p:sp>
      <p:sp>
        <p:nvSpPr>
          <p:cNvPr id="43" name="AutoShape 20">
            <a:extLst>
              <a:ext uri="{FF2B5EF4-FFF2-40B4-BE49-F238E27FC236}">
                <a16:creationId xmlns:a16="http://schemas.microsoft.com/office/drawing/2014/main" id="{028349FB-990A-1240-8CD2-312EE4A2B02D}"/>
              </a:ext>
            </a:extLst>
          </p:cNvPr>
          <p:cNvSpPr>
            <a:spLocks noChangeArrowheads="1"/>
          </p:cNvSpPr>
          <p:nvPr/>
        </p:nvSpPr>
        <p:spPr bwMode="auto">
          <a:xfrm>
            <a:off x="7704374" y="4699861"/>
            <a:ext cx="1211334" cy="262467"/>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800" b="1">
              <a:solidFill>
                <a:schemeClr val="bg2"/>
              </a:solidFill>
              <a:latin typeface="Open Sans" panose="020B0606030504020204" pitchFamily="34" charset="0"/>
              <a:cs typeface="Open Sans" panose="020B0606030504020204" pitchFamily="34" charset="0"/>
            </a:endParaRPr>
          </a:p>
        </p:txBody>
      </p:sp>
      <p:pic>
        <p:nvPicPr>
          <p:cNvPr id="3" name="Graphic 2" descr="Oil Rig with solid fill">
            <a:extLst>
              <a:ext uri="{FF2B5EF4-FFF2-40B4-BE49-F238E27FC236}">
                <a16:creationId xmlns:a16="http://schemas.microsoft.com/office/drawing/2014/main" id="{17F71EEE-F7DB-2D46-BDAB-A117DDA341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0080" y="4417401"/>
            <a:ext cx="1145117" cy="859367"/>
          </a:xfrm>
          <a:prstGeom prst="rect">
            <a:avLst/>
          </a:prstGeom>
        </p:spPr>
      </p:pic>
      <p:pic>
        <p:nvPicPr>
          <p:cNvPr id="5" name="Graphic 4" descr="Electric Tower with solid fill">
            <a:extLst>
              <a:ext uri="{FF2B5EF4-FFF2-40B4-BE49-F238E27FC236}">
                <a16:creationId xmlns:a16="http://schemas.microsoft.com/office/drawing/2014/main" id="{00BB9588-0D4C-894A-9AE2-E60E6EA5F9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33366" y="4402307"/>
            <a:ext cx="1123951" cy="848785"/>
          </a:xfrm>
          <a:prstGeom prst="rect">
            <a:avLst/>
          </a:prstGeom>
        </p:spPr>
      </p:pic>
      <p:pic>
        <p:nvPicPr>
          <p:cNvPr id="7" name="Graphic 6" descr="House with solid fill">
            <a:extLst>
              <a:ext uri="{FF2B5EF4-FFF2-40B4-BE49-F238E27FC236}">
                <a16:creationId xmlns:a16="http://schemas.microsoft.com/office/drawing/2014/main" id="{48DA346B-0C26-654D-9226-4BC11786BB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14861" y="4349893"/>
            <a:ext cx="1145117" cy="996951"/>
          </a:xfrm>
          <a:prstGeom prst="rect">
            <a:avLst/>
          </a:prstGeom>
        </p:spPr>
      </p:pic>
      <p:pic>
        <p:nvPicPr>
          <p:cNvPr id="9" name="Graphic 8" descr="Oil Barrel with solid fill">
            <a:extLst>
              <a:ext uri="{FF2B5EF4-FFF2-40B4-BE49-F238E27FC236}">
                <a16:creationId xmlns:a16="http://schemas.microsoft.com/office/drawing/2014/main" id="{1BFB2C70-754A-384B-9AE8-D09F4C84B4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4307" y="4345502"/>
            <a:ext cx="1145117" cy="944034"/>
          </a:xfrm>
          <a:prstGeom prst="rect">
            <a:avLst/>
          </a:prstGeom>
        </p:spPr>
      </p:pic>
      <p:sp>
        <p:nvSpPr>
          <p:cNvPr id="38" name="Slide Number Placeholder 5">
            <a:extLst>
              <a:ext uri="{FF2B5EF4-FFF2-40B4-BE49-F238E27FC236}">
                <a16:creationId xmlns:a16="http://schemas.microsoft.com/office/drawing/2014/main" id="{6584AD0D-A986-594E-8DEE-72547C36B1F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10</a:t>
            </a:fld>
            <a:endParaRPr lang="en-US" altLang="en-US" sz="1400" b="1">
              <a:solidFill>
                <a:schemeClr val="bg1"/>
              </a:solidFill>
              <a:latin typeface="Open Sans ExtraBold"/>
              <a:ea typeface="Open Sans ExtraBold"/>
              <a:cs typeface="Open Sans ExtraBold"/>
            </a:endParaRPr>
          </a:p>
        </p:txBody>
      </p:sp>
      <p:pic>
        <p:nvPicPr>
          <p:cNvPr id="31" name="Image 30">
            <a:extLst>
              <a:ext uri="{FF2B5EF4-FFF2-40B4-BE49-F238E27FC236}">
                <a16:creationId xmlns:a16="http://schemas.microsoft.com/office/drawing/2014/main" id="{BE02A653-D58B-12B2-1383-8846FF58EF2E}"/>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5057984" y="1104927"/>
            <a:ext cx="6480610" cy="2755631"/>
          </a:xfrm>
          <a:prstGeom prst="rect">
            <a:avLst/>
          </a:prstGeom>
        </p:spPr>
      </p:pic>
    </p:spTree>
    <p:extLst>
      <p:ext uri="{BB962C8B-B14F-4D97-AF65-F5344CB8AC3E}">
        <p14:creationId xmlns:p14="http://schemas.microsoft.com/office/powerpoint/2010/main" val="1145600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AFFE2F84-A9DD-6041-A43A-73EDBB12F749}"/>
              </a:ext>
            </a:extLst>
          </p:cNvPr>
          <p:cNvSpPr>
            <a:spLocks noGrp="1"/>
          </p:cNvSpPr>
          <p:nvPr>
            <p:ph type="body" idx="13"/>
          </p:nvPr>
        </p:nvSpPr>
        <p:spPr/>
        <p:txBody>
          <a:bodyPr/>
          <a:lstStyle/>
          <a:p>
            <a:r>
              <a:rPr lang="en-GB"/>
              <a:t>L'analyse de la demande énergétique </a:t>
            </a:r>
            <a:r>
              <a:rPr lang="en-GB">
                <a:solidFill>
                  <a:srgbClr val="C00000"/>
                </a:solidFill>
              </a:rPr>
              <a:t>se concentre sur les trois derniers éléments de la chaîne énergétique.</a:t>
            </a:r>
          </a:p>
          <a:p>
            <a:endParaRPr lang="en-GB"/>
          </a:p>
        </p:txBody>
      </p:sp>
      <p:sp>
        <p:nvSpPr>
          <p:cNvPr id="28" name="Freeform 27">
            <a:extLst>
              <a:ext uri="{FF2B5EF4-FFF2-40B4-BE49-F238E27FC236}">
                <a16:creationId xmlns:a16="http://schemas.microsoft.com/office/drawing/2014/main" id="{38A21F81-37AC-AC4F-A777-813CDE81574D}"/>
              </a:ext>
            </a:extLst>
          </p:cNvPr>
          <p:cNvSpPr/>
          <p:nvPr/>
        </p:nvSpPr>
        <p:spPr>
          <a:xfrm>
            <a:off x="109156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200" b="1" dirty="0" err="1">
                <a:latin typeface="Open Sans" panose="020B0606030504020204" pitchFamily="34" charset="0"/>
                <a:cs typeface="Open Sans" panose="020B0606030504020204" pitchFamily="34" charset="0"/>
              </a:rPr>
              <a:t>Réserves</a:t>
            </a:r>
            <a:r>
              <a:rPr lang="en-GB" sz="1200" b="1" dirty="0">
                <a:latin typeface="Open Sans" panose="020B0606030504020204" pitchFamily="34" charset="0"/>
                <a:cs typeface="Open Sans" panose="020B0606030504020204" pitchFamily="34" charset="0"/>
              </a:rPr>
              <a:t> et </a:t>
            </a:r>
            <a:r>
              <a:rPr lang="en-GB" sz="1200" b="1" dirty="0" err="1">
                <a:latin typeface="Open Sans" panose="020B0606030504020204" pitchFamily="34" charset="0"/>
                <a:cs typeface="Open Sans" panose="020B0606030504020204" pitchFamily="34" charset="0"/>
              </a:rPr>
              <a:t>ressources</a:t>
            </a:r>
            <a:r>
              <a:rPr lang="en-GB" sz="1200" b="1" dirty="0">
                <a:latin typeface="Open Sans" panose="020B0606030504020204" pitchFamily="34" charset="0"/>
                <a:cs typeface="Open Sans" panose="020B0606030504020204" pitchFamily="34" charset="0"/>
              </a:rPr>
              <a:t> </a:t>
            </a:r>
            <a:r>
              <a:rPr lang="en-GB" sz="1200" b="1" dirty="0" err="1">
                <a:latin typeface="Open Sans" panose="020B0606030504020204" pitchFamily="34" charset="0"/>
                <a:cs typeface="Open Sans" panose="020B0606030504020204" pitchFamily="34" charset="0"/>
              </a:rPr>
              <a:t>énergétiques</a:t>
            </a:r>
            <a:endParaRPr lang="en-GB" sz="1200" b="1" dirty="0">
              <a:latin typeface="Open Sans" panose="020B0606030504020204" pitchFamily="34" charset="0"/>
              <a:cs typeface="Open Sans" panose="020B0606030504020204" pitchFamily="34" charset="0"/>
            </a:endParaRPr>
          </a:p>
        </p:txBody>
      </p:sp>
      <p:sp>
        <p:nvSpPr>
          <p:cNvPr id="30" name="Freeform 29">
            <a:extLst>
              <a:ext uri="{FF2B5EF4-FFF2-40B4-BE49-F238E27FC236}">
                <a16:creationId xmlns:a16="http://schemas.microsoft.com/office/drawing/2014/main" id="{0E20B364-6121-0448-ABDD-7A1BFC94AD45}"/>
              </a:ext>
            </a:extLst>
          </p:cNvPr>
          <p:cNvSpPr/>
          <p:nvPr/>
        </p:nvSpPr>
        <p:spPr>
          <a:xfrm>
            <a:off x="272401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b="1">
                <a:latin typeface="Open Sans" panose="020B0606030504020204" pitchFamily="34" charset="0"/>
                <a:cs typeface="Open Sans" panose="020B0606030504020204" pitchFamily="34" charset="0"/>
              </a:rPr>
              <a:t>Énergie primaire</a:t>
            </a:r>
          </a:p>
        </p:txBody>
      </p:sp>
      <p:sp>
        <p:nvSpPr>
          <p:cNvPr id="31" name="Freeform 30">
            <a:extLst>
              <a:ext uri="{FF2B5EF4-FFF2-40B4-BE49-F238E27FC236}">
                <a16:creationId xmlns:a16="http://schemas.microsoft.com/office/drawing/2014/main" id="{7ABDF491-D055-8248-9A17-FAF3B4D7864F}"/>
              </a:ext>
            </a:extLst>
          </p:cNvPr>
          <p:cNvSpPr/>
          <p:nvPr/>
        </p:nvSpPr>
        <p:spPr>
          <a:xfrm>
            <a:off x="435646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400" b="1" dirty="0" err="1">
                <a:latin typeface="Open Sans" panose="020B0606030504020204" pitchFamily="34" charset="0"/>
                <a:cs typeface="Open Sans" panose="020B0606030504020204" pitchFamily="34" charset="0"/>
              </a:rPr>
              <a:t>Énergie</a:t>
            </a:r>
            <a:r>
              <a:rPr lang="en-GB" sz="1400" b="1" dirty="0">
                <a:latin typeface="Open Sans" panose="020B0606030504020204" pitchFamily="34" charset="0"/>
                <a:cs typeface="Open Sans" panose="020B0606030504020204" pitchFamily="34" charset="0"/>
              </a:rPr>
              <a:t> </a:t>
            </a:r>
            <a:r>
              <a:rPr lang="en-GB" sz="1400" b="1" dirty="0" err="1">
                <a:latin typeface="Open Sans" panose="020B0606030504020204" pitchFamily="34" charset="0"/>
                <a:cs typeface="Open Sans" panose="020B0606030504020204" pitchFamily="34" charset="0"/>
              </a:rPr>
              <a:t>secondaire</a:t>
            </a:r>
            <a:endParaRPr lang="en-GB" sz="1400" b="1" dirty="0">
              <a:latin typeface="Open Sans" panose="020B0606030504020204" pitchFamily="34" charset="0"/>
              <a:cs typeface="Open Sans" panose="020B0606030504020204" pitchFamily="34" charset="0"/>
            </a:endParaRPr>
          </a:p>
        </p:txBody>
      </p:sp>
      <p:sp>
        <p:nvSpPr>
          <p:cNvPr id="32" name="Freeform 31">
            <a:extLst>
              <a:ext uri="{FF2B5EF4-FFF2-40B4-BE49-F238E27FC236}">
                <a16:creationId xmlns:a16="http://schemas.microsoft.com/office/drawing/2014/main" id="{B80C486F-76DE-5C46-BDC7-C6990941FD4C}"/>
              </a:ext>
            </a:extLst>
          </p:cNvPr>
          <p:cNvSpPr/>
          <p:nvPr/>
        </p:nvSpPr>
        <p:spPr>
          <a:xfrm>
            <a:off x="598890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b="1" dirty="0" err="1">
                <a:latin typeface="Open Sans" panose="020B0606030504020204" pitchFamily="34" charset="0"/>
                <a:cs typeface="Open Sans" panose="020B0606030504020204" pitchFamily="34" charset="0"/>
              </a:rPr>
              <a:t>Énergie</a:t>
            </a:r>
            <a:r>
              <a:rPr lang="en-GB" sz="1600" b="1" dirty="0">
                <a:latin typeface="Open Sans" panose="020B0606030504020204" pitchFamily="34" charset="0"/>
                <a:cs typeface="Open Sans" panose="020B0606030504020204" pitchFamily="34" charset="0"/>
              </a:rPr>
              <a:t> finale</a:t>
            </a:r>
          </a:p>
        </p:txBody>
      </p:sp>
      <p:sp>
        <p:nvSpPr>
          <p:cNvPr id="36" name="Freeform 35">
            <a:extLst>
              <a:ext uri="{FF2B5EF4-FFF2-40B4-BE49-F238E27FC236}">
                <a16:creationId xmlns:a16="http://schemas.microsoft.com/office/drawing/2014/main" id="{2D7D2423-FA27-E74A-94EE-764C5A5594B0}"/>
              </a:ext>
            </a:extLst>
          </p:cNvPr>
          <p:cNvSpPr/>
          <p:nvPr/>
        </p:nvSpPr>
        <p:spPr>
          <a:xfrm>
            <a:off x="762135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b="1">
                <a:latin typeface="Open Sans" panose="020B0606030504020204" pitchFamily="34" charset="0"/>
                <a:cs typeface="Open Sans" panose="020B0606030504020204" pitchFamily="34" charset="0"/>
              </a:rPr>
              <a:t>Énergie utile</a:t>
            </a:r>
          </a:p>
        </p:txBody>
      </p:sp>
      <p:sp>
        <p:nvSpPr>
          <p:cNvPr id="41" name="Freeform 40">
            <a:extLst>
              <a:ext uri="{FF2B5EF4-FFF2-40B4-BE49-F238E27FC236}">
                <a16:creationId xmlns:a16="http://schemas.microsoft.com/office/drawing/2014/main" id="{B639A433-C430-8E4D-B97B-B201429EEE00}"/>
              </a:ext>
            </a:extLst>
          </p:cNvPr>
          <p:cNvSpPr/>
          <p:nvPr/>
        </p:nvSpPr>
        <p:spPr>
          <a:xfrm>
            <a:off x="925380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b="1">
                <a:latin typeface="Open Sans" panose="020B0606030504020204" pitchFamily="34" charset="0"/>
                <a:cs typeface="Open Sans" panose="020B0606030504020204" pitchFamily="34" charset="0"/>
              </a:rPr>
              <a:t>Produit / Service</a:t>
            </a:r>
          </a:p>
        </p:txBody>
      </p:sp>
      <p:pic>
        <p:nvPicPr>
          <p:cNvPr id="21" name="Picture 20" descr="Diagram&#10;&#10;Description automatically generated">
            <a:extLst>
              <a:ext uri="{FF2B5EF4-FFF2-40B4-BE49-F238E27FC236}">
                <a16:creationId xmlns:a16="http://schemas.microsoft.com/office/drawing/2014/main" id="{E58FBA3C-FAB7-7B43-AD77-862945716804}"/>
              </a:ext>
            </a:extLst>
          </p:cNvPr>
          <p:cNvPicPr>
            <a:picLocks/>
          </p:cNvPicPr>
          <p:nvPr/>
        </p:nvPicPr>
        <p:blipFill rotWithShape="1">
          <a:blip r:embed="rId3"/>
          <a:srcRect r="50000" b="52500"/>
          <a:stretch/>
        </p:blipFill>
        <p:spPr>
          <a:xfrm>
            <a:off x="1091567" y="4209284"/>
            <a:ext cx="1680000" cy="1200000"/>
          </a:xfrm>
          <a:prstGeom prst="rect">
            <a:avLst/>
          </a:prstGeom>
        </p:spPr>
      </p:pic>
      <p:pic>
        <p:nvPicPr>
          <p:cNvPr id="5" name="Picture 4" descr="A machine on the field&#10;&#10;Description automatically generated with low confidence">
            <a:extLst>
              <a:ext uri="{FF2B5EF4-FFF2-40B4-BE49-F238E27FC236}">
                <a16:creationId xmlns:a16="http://schemas.microsoft.com/office/drawing/2014/main" id="{D5DCB830-C0C8-0343-8311-CEFA1BF627C5}"/>
              </a:ext>
            </a:extLst>
          </p:cNvPr>
          <p:cNvPicPr>
            <a:picLocks/>
          </p:cNvPicPr>
          <p:nvPr/>
        </p:nvPicPr>
        <p:blipFill rotWithShape="1">
          <a:blip r:embed="rId4"/>
          <a:srcRect l="18219"/>
          <a:stretch/>
        </p:blipFill>
        <p:spPr>
          <a:xfrm>
            <a:off x="2771103" y="4209284"/>
            <a:ext cx="1711530" cy="1200000"/>
          </a:xfrm>
          <a:prstGeom prst="rect">
            <a:avLst/>
          </a:prstGeom>
        </p:spPr>
      </p:pic>
      <p:pic>
        <p:nvPicPr>
          <p:cNvPr id="7" name="Picture 6" descr="A picture containing factory, sky, building, outdoor&#10;&#10;Description automatically generated">
            <a:extLst>
              <a:ext uri="{FF2B5EF4-FFF2-40B4-BE49-F238E27FC236}">
                <a16:creationId xmlns:a16="http://schemas.microsoft.com/office/drawing/2014/main" id="{38AA265F-6D05-9247-8C82-42D99FCB77DB}"/>
              </a:ext>
            </a:extLst>
          </p:cNvPr>
          <p:cNvPicPr>
            <a:picLocks/>
          </p:cNvPicPr>
          <p:nvPr/>
        </p:nvPicPr>
        <p:blipFill>
          <a:blip r:embed="rId5"/>
          <a:stretch>
            <a:fillRect/>
          </a:stretch>
        </p:blipFill>
        <p:spPr>
          <a:xfrm>
            <a:off x="4497936" y="4205906"/>
            <a:ext cx="1680000" cy="1200000"/>
          </a:xfrm>
          <a:prstGeom prst="rect">
            <a:avLst/>
          </a:prstGeom>
        </p:spPr>
      </p:pic>
      <p:pic>
        <p:nvPicPr>
          <p:cNvPr id="27" name="Picture 26" descr="A picture containing red, outdoor, parked&#10;&#10;Description automatically generated">
            <a:extLst>
              <a:ext uri="{FF2B5EF4-FFF2-40B4-BE49-F238E27FC236}">
                <a16:creationId xmlns:a16="http://schemas.microsoft.com/office/drawing/2014/main" id="{AADC8ACD-0956-3F41-AB3B-025BC8199C1F}"/>
              </a:ext>
            </a:extLst>
          </p:cNvPr>
          <p:cNvPicPr>
            <a:picLocks/>
          </p:cNvPicPr>
          <p:nvPr/>
        </p:nvPicPr>
        <p:blipFill rotWithShape="1">
          <a:blip r:embed="rId6"/>
          <a:srcRect t="31658" b="19725"/>
          <a:stretch/>
        </p:blipFill>
        <p:spPr>
          <a:xfrm>
            <a:off x="6177473" y="4203314"/>
            <a:ext cx="1680000" cy="1200000"/>
          </a:xfrm>
          <a:prstGeom prst="rect">
            <a:avLst/>
          </a:prstGeom>
        </p:spPr>
      </p:pic>
      <p:pic>
        <p:nvPicPr>
          <p:cNvPr id="9" name="Picture 8" descr="A picture containing engine, white&#10;&#10;Description automatically generated">
            <a:extLst>
              <a:ext uri="{FF2B5EF4-FFF2-40B4-BE49-F238E27FC236}">
                <a16:creationId xmlns:a16="http://schemas.microsoft.com/office/drawing/2014/main" id="{74260764-4709-BE48-845D-2F9E6A351152}"/>
              </a:ext>
            </a:extLst>
          </p:cNvPr>
          <p:cNvPicPr>
            <a:picLocks/>
          </p:cNvPicPr>
          <p:nvPr/>
        </p:nvPicPr>
        <p:blipFill>
          <a:blip r:embed="rId7"/>
          <a:stretch>
            <a:fillRect/>
          </a:stretch>
        </p:blipFill>
        <p:spPr>
          <a:xfrm>
            <a:off x="7851753" y="4203350"/>
            <a:ext cx="1680000" cy="1200000"/>
          </a:xfrm>
          <a:prstGeom prst="rect">
            <a:avLst/>
          </a:prstGeom>
        </p:spPr>
      </p:pic>
      <p:pic>
        <p:nvPicPr>
          <p:cNvPr id="11" name="Picture 10" descr="A picture containing outdoor, sky, way, road&#10;&#10;Description automatically generated">
            <a:extLst>
              <a:ext uri="{FF2B5EF4-FFF2-40B4-BE49-F238E27FC236}">
                <a16:creationId xmlns:a16="http://schemas.microsoft.com/office/drawing/2014/main" id="{BF50CC9C-0943-534C-823F-F7834291A0A4}"/>
              </a:ext>
            </a:extLst>
          </p:cNvPr>
          <p:cNvPicPr>
            <a:picLocks/>
          </p:cNvPicPr>
          <p:nvPr/>
        </p:nvPicPr>
        <p:blipFill>
          <a:blip r:embed="rId8"/>
          <a:stretch>
            <a:fillRect/>
          </a:stretch>
        </p:blipFill>
        <p:spPr>
          <a:xfrm>
            <a:off x="9541800" y="4204029"/>
            <a:ext cx="1680000" cy="1200000"/>
          </a:xfrm>
          <a:prstGeom prst="rect">
            <a:avLst/>
          </a:prstGeom>
        </p:spPr>
      </p:pic>
      <p:sp>
        <p:nvSpPr>
          <p:cNvPr id="24" name="Google Shape;113;p16">
            <a:extLst>
              <a:ext uri="{FF2B5EF4-FFF2-40B4-BE49-F238E27FC236}">
                <a16:creationId xmlns:a16="http://schemas.microsoft.com/office/drawing/2014/main" id="{FD2D2CBF-7B86-9B43-BFB8-7505CAE087B0}"/>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Session 3.2 - La chaîne énergétique</a:t>
            </a:r>
            <a:endParaRPr dirty="0">
              <a:latin typeface="Open Sans"/>
            </a:endParaRPr>
          </a:p>
        </p:txBody>
      </p:sp>
      <p:sp>
        <p:nvSpPr>
          <p:cNvPr id="3" name="Slide Number Placeholder 5">
            <a:extLst>
              <a:ext uri="{FF2B5EF4-FFF2-40B4-BE49-F238E27FC236}">
                <a16:creationId xmlns:a16="http://schemas.microsoft.com/office/drawing/2014/main" id="{59F0874C-3DAB-483F-8DE0-55D7F9F6167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11</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4073155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ext Placeholder 1">
            <a:extLst>
              <a:ext uri="{FF2B5EF4-FFF2-40B4-BE49-F238E27FC236}">
                <a16:creationId xmlns:a16="http://schemas.microsoft.com/office/drawing/2014/main" id="{F0F8FCAF-17B5-9F4E-B11C-D33BFA171C9B}"/>
              </a:ext>
            </a:extLst>
          </p:cNvPr>
          <p:cNvSpPr>
            <a:spLocks noGrp="1"/>
          </p:cNvSpPr>
          <p:nvPr>
            <p:ph type="body" idx="13"/>
          </p:nvPr>
        </p:nvSpPr>
        <p:spPr>
          <a:xfrm>
            <a:off x="887215" y="1533371"/>
            <a:ext cx="7429688" cy="4262298"/>
          </a:xfrm>
        </p:spPr>
        <p:txBody>
          <a:bodyPr>
            <a:normAutofit fontScale="92500" lnSpcReduction="10000"/>
          </a:bodyPr>
          <a:lstStyle/>
          <a:p>
            <a:pPr marL="100965" eaLnBrk="1" fontAlgn="auto" hangingPunct="1">
              <a:lnSpc>
                <a:spcPct val="110000"/>
              </a:lnSpc>
              <a:spcBef>
                <a:spcPts val="1000"/>
              </a:spcBef>
              <a:buClr>
                <a:srgbClr val="333333"/>
              </a:buClr>
              <a:defRPr/>
            </a:pPr>
            <a:r>
              <a:rPr lang="en-GB" dirty="0"/>
              <a:t>Un </a:t>
            </a:r>
            <a:r>
              <a:rPr lang="en-GB" dirty="0" err="1"/>
              <a:t>bilan</a:t>
            </a:r>
            <a:r>
              <a:rPr lang="en-GB" dirty="0"/>
              <a:t> </a:t>
            </a:r>
            <a:r>
              <a:rPr lang="en-GB" dirty="0" err="1"/>
              <a:t>énergétique</a:t>
            </a:r>
            <a:r>
              <a:rPr lang="en-GB" dirty="0"/>
              <a:t> </a:t>
            </a:r>
            <a:r>
              <a:rPr lang="en-GB" dirty="0" err="1"/>
              <a:t>peut</a:t>
            </a:r>
            <a:r>
              <a:rPr lang="en-GB" dirty="0"/>
              <a:t> </a:t>
            </a:r>
            <a:r>
              <a:rPr lang="en-GB" dirty="0" err="1"/>
              <a:t>être</a:t>
            </a:r>
            <a:r>
              <a:rPr lang="en-GB" dirty="0"/>
              <a:t> </a:t>
            </a:r>
            <a:r>
              <a:rPr lang="en-GB" dirty="0" err="1"/>
              <a:t>établi</a:t>
            </a:r>
            <a:r>
              <a:rPr lang="en-GB" dirty="0"/>
              <a:t> pour </a:t>
            </a:r>
            <a:r>
              <a:rPr lang="en-GB" dirty="0" err="1"/>
              <a:t>représenter</a:t>
            </a:r>
            <a:r>
              <a:rPr lang="en-GB" dirty="0"/>
              <a:t> </a:t>
            </a:r>
            <a:r>
              <a:rPr lang="en-GB" dirty="0" err="1"/>
              <a:t>chaque</a:t>
            </a:r>
            <a:r>
              <a:rPr lang="en-GB" dirty="0"/>
              <a:t> </a:t>
            </a:r>
            <a:r>
              <a:rPr lang="en-GB" dirty="0" err="1"/>
              <a:t>étape</a:t>
            </a:r>
            <a:r>
              <a:rPr lang="en-GB" dirty="0"/>
              <a:t> entre les flux </a:t>
            </a:r>
            <a:r>
              <a:rPr lang="en-GB" dirty="0" err="1"/>
              <a:t>d'énergie</a:t>
            </a:r>
            <a:r>
              <a:rPr lang="en-GB" dirty="0"/>
              <a:t> </a:t>
            </a:r>
            <a:r>
              <a:rPr lang="en-GB" dirty="0" err="1"/>
              <a:t>dans</a:t>
            </a:r>
            <a:r>
              <a:rPr lang="en-GB" dirty="0"/>
              <a:t> la </a:t>
            </a:r>
            <a:r>
              <a:rPr lang="en-GB" dirty="0" err="1"/>
              <a:t>chaîne</a:t>
            </a:r>
            <a:r>
              <a:rPr lang="en-GB" dirty="0"/>
              <a:t> </a:t>
            </a:r>
            <a:r>
              <a:rPr lang="en-GB" dirty="0" err="1"/>
              <a:t>énergétique</a:t>
            </a:r>
            <a:r>
              <a:rPr lang="en-GB" dirty="0"/>
              <a:t> :</a:t>
            </a:r>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100965" eaLnBrk="1" fontAlgn="auto" hangingPunct="1">
              <a:spcBef>
                <a:spcPts val="1000"/>
              </a:spcBef>
              <a:buClr>
                <a:srgbClr val="333333"/>
              </a:buClr>
              <a:defRPr/>
            </a:pPr>
            <a:r>
              <a:rPr lang="en-GB" dirty="0" err="1"/>
              <a:t>Peut</a:t>
            </a:r>
            <a:r>
              <a:rPr lang="en-GB" dirty="0"/>
              <a:t> </a:t>
            </a:r>
            <a:r>
              <a:rPr lang="en-GB" dirty="0" err="1"/>
              <a:t>être</a:t>
            </a:r>
            <a:r>
              <a:rPr lang="en-GB" dirty="0"/>
              <a:t> </a:t>
            </a:r>
            <a:r>
              <a:rPr lang="en-GB" dirty="0" err="1"/>
              <a:t>représenté</a:t>
            </a:r>
            <a:r>
              <a:rPr lang="en-GB" dirty="0"/>
              <a:t> en :</a:t>
            </a:r>
          </a:p>
          <a:p>
            <a:pPr marL="608965" indent="-507365" eaLnBrk="1" fontAlgn="auto" hangingPunct="1">
              <a:spcBef>
                <a:spcPts val="1000"/>
              </a:spcBef>
              <a:buClr>
                <a:srgbClr val="333333"/>
              </a:buClr>
              <a:buFont typeface="Arial"/>
              <a:buChar char="•"/>
              <a:defRPr/>
            </a:pPr>
            <a:r>
              <a:rPr lang="en-GB" dirty="0" err="1"/>
              <a:t>Diagramme</a:t>
            </a:r>
            <a:r>
              <a:rPr lang="en-GB" dirty="0"/>
              <a:t> de flux </a:t>
            </a:r>
          </a:p>
          <a:p>
            <a:pPr marL="608965" indent="-507365" eaLnBrk="1" fontAlgn="auto" hangingPunct="1">
              <a:spcBef>
                <a:spcPts val="1000"/>
              </a:spcBef>
              <a:buClr>
                <a:srgbClr val="333333"/>
              </a:buClr>
              <a:buFont typeface="Arial"/>
              <a:buChar char="•"/>
              <a:defRPr/>
            </a:pPr>
            <a:r>
              <a:rPr lang="en-GB" dirty="0" err="1"/>
              <a:t>Formulaire</a:t>
            </a:r>
            <a:r>
              <a:rPr lang="en-GB" dirty="0"/>
              <a:t> de </a:t>
            </a:r>
            <a:r>
              <a:rPr lang="en-GB" dirty="0" err="1"/>
              <a:t>matrice</a:t>
            </a:r>
            <a:r>
              <a:rPr lang="en-GB" dirty="0"/>
              <a:t> (tableaux)</a:t>
            </a:r>
          </a:p>
          <a:p>
            <a:pPr marL="608965" indent="-507365" eaLnBrk="1" fontAlgn="auto" hangingPunct="1">
              <a:spcBef>
                <a:spcPts val="1000"/>
              </a:spcBef>
              <a:buClr>
                <a:srgbClr val="333333"/>
              </a:buClr>
              <a:buFont typeface="Arial"/>
              <a:buChar char="•"/>
              <a:defRPr/>
            </a:pPr>
            <a:endParaRPr lang="en-GB" dirty="0"/>
          </a:p>
          <a:p>
            <a:pPr marL="100965" eaLnBrk="1" fontAlgn="auto" hangingPunct="1">
              <a:spcBef>
                <a:spcPts val="1000"/>
              </a:spcBef>
              <a:buClr>
                <a:srgbClr val="333333"/>
              </a:buClr>
              <a:defRPr/>
            </a:pPr>
            <a:r>
              <a:rPr lang="en-GB" i="1" dirty="0">
                <a:latin typeface="Open Sans"/>
              </a:rPr>
              <a:t>Plus </a:t>
            </a:r>
            <a:r>
              <a:rPr lang="en-GB" i="1" dirty="0" err="1">
                <a:latin typeface="Open Sans"/>
              </a:rPr>
              <a:t>d'informations</a:t>
            </a:r>
            <a:r>
              <a:rPr lang="en-GB" i="1" dirty="0">
                <a:latin typeface="Open Sans"/>
              </a:rPr>
              <a:t> à </a:t>
            </a:r>
            <a:r>
              <a:rPr lang="en-GB" i="1" dirty="0" err="1">
                <a:latin typeface="Open Sans"/>
              </a:rPr>
              <a:t>ce</a:t>
            </a:r>
            <a:r>
              <a:rPr lang="en-GB" i="1" dirty="0">
                <a:latin typeface="Open Sans"/>
              </a:rPr>
              <a:t> </a:t>
            </a:r>
            <a:r>
              <a:rPr lang="en-GB" i="1" dirty="0" err="1">
                <a:latin typeface="Open Sans"/>
              </a:rPr>
              <a:t>sujet</a:t>
            </a:r>
            <a:r>
              <a:rPr lang="en-GB" i="1" dirty="0">
                <a:latin typeface="Open Sans"/>
              </a:rPr>
              <a:t> dans la mini-Session 3.4</a:t>
            </a:r>
          </a:p>
          <a:p>
            <a:pPr marL="608965" indent="-507365" eaLnBrk="1" fontAlgn="auto" hangingPunct="1">
              <a:spcBef>
                <a:spcPts val="1000"/>
              </a:spcBef>
              <a:buClr>
                <a:srgbClr val="333333"/>
              </a:buClr>
              <a:buFont typeface="Arial"/>
              <a:buChar char="•"/>
              <a:defRPr/>
            </a:pPr>
            <a:endParaRPr lang="en-GB" dirty="0"/>
          </a:p>
          <a:p>
            <a:pPr marL="608965" indent="-507365" eaLnBrk="1" fontAlgn="auto" hangingPunct="1">
              <a:spcBef>
                <a:spcPts val="1000"/>
              </a:spcBef>
              <a:buClr>
                <a:srgbClr val="333333"/>
              </a:buClr>
              <a:buFont typeface="Arial"/>
              <a:buChar char="•"/>
              <a:defRPr/>
            </a:pPr>
            <a:endParaRPr lang="en-GB" dirty="0"/>
          </a:p>
          <a:p>
            <a:pPr marL="194310"/>
            <a:endParaRPr lang="en-GB" dirty="0"/>
          </a:p>
        </p:txBody>
      </p:sp>
      <p:sp>
        <p:nvSpPr>
          <p:cNvPr id="14" name="Google Shape;113;p16">
            <a:extLst>
              <a:ext uri="{FF2B5EF4-FFF2-40B4-BE49-F238E27FC236}">
                <a16:creationId xmlns:a16="http://schemas.microsoft.com/office/drawing/2014/main" id="{F0DA64B6-2BDB-844C-BBB5-42EEFE2866DF}"/>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Session 3.2 - La chaîne énergétique</a:t>
            </a:r>
            <a:endParaRPr dirty="0">
              <a:latin typeface="Open Sans"/>
            </a:endParaRPr>
          </a:p>
        </p:txBody>
      </p:sp>
      <p:sp>
        <p:nvSpPr>
          <p:cNvPr id="15" name="Freeform 14">
            <a:extLst>
              <a:ext uri="{FF2B5EF4-FFF2-40B4-BE49-F238E27FC236}">
                <a16:creationId xmlns:a16="http://schemas.microsoft.com/office/drawing/2014/main" id="{1EAF3FF3-0AE0-264D-A6A6-B3FF10EF1BEA}"/>
              </a:ext>
            </a:extLst>
          </p:cNvPr>
          <p:cNvSpPr/>
          <p:nvPr/>
        </p:nvSpPr>
        <p:spPr>
          <a:xfrm>
            <a:off x="109156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200" dirty="0" err="1">
                <a:latin typeface="Open Sans" panose="020B0606030504020204" pitchFamily="34" charset="0"/>
                <a:cs typeface="Open Sans" panose="020B0606030504020204" pitchFamily="34" charset="0"/>
              </a:rPr>
              <a:t>Réserves</a:t>
            </a:r>
            <a:r>
              <a:rPr lang="en-GB" sz="1200" dirty="0">
                <a:latin typeface="Open Sans" panose="020B0606030504020204" pitchFamily="34" charset="0"/>
                <a:cs typeface="Open Sans" panose="020B0606030504020204" pitchFamily="34" charset="0"/>
              </a:rPr>
              <a:t> et </a:t>
            </a:r>
            <a:r>
              <a:rPr lang="en-GB" sz="1200" dirty="0" err="1">
                <a:latin typeface="Open Sans" panose="020B0606030504020204" pitchFamily="34" charset="0"/>
                <a:cs typeface="Open Sans" panose="020B0606030504020204" pitchFamily="34" charset="0"/>
              </a:rPr>
              <a:t>ressources</a:t>
            </a:r>
            <a:r>
              <a:rPr lang="en-GB" sz="1200" dirty="0">
                <a:latin typeface="Open Sans" panose="020B0606030504020204" pitchFamily="34" charset="0"/>
                <a:cs typeface="Open Sans" panose="020B0606030504020204" pitchFamily="34" charset="0"/>
              </a:rPr>
              <a:t> </a:t>
            </a:r>
            <a:r>
              <a:rPr lang="en-GB" sz="1200" dirty="0" err="1">
                <a:latin typeface="Open Sans" panose="020B0606030504020204" pitchFamily="34" charset="0"/>
                <a:cs typeface="Open Sans" panose="020B0606030504020204" pitchFamily="34" charset="0"/>
              </a:rPr>
              <a:t>énergétiques</a:t>
            </a:r>
            <a:endParaRPr lang="en-GB" sz="1200" dirty="0">
              <a:latin typeface="Open Sans" panose="020B0606030504020204" pitchFamily="34" charset="0"/>
              <a:cs typeface="Open Sans" panose="020B0606030504020204" pitchFamily="34" charset="0"/>
            </a:endParaRPr>
          </a:p>
        </p:txBody>
      </p:sp>
      <p:sp>
        <p:nvSpPr>
          <p:cNvPr id="16" name="Freeform 15">
            <a:extLst>
              <a:ext uri="{FF2B5EF4-FFF2-40B4-BE49-F238E27FC236}">
                <a16:creationId xmlns:a16="http://schemas.microsoft.com/office/drawing/2014/main" id="{5C7458B1-1443-2143-B275-69F126B6C7D2}"/>
              </a:ext>
            </a:extLst>
          </p:cNvPr>
          <p:cNvSpPr/>
          <p:nvPr/>
        </p:nvSpPr>
        <p:spPr>
          <a:xfrm>
            <a:off x="272401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Énergie primaire</a:t>
            </a:r>
          </a:p>
        </p:txBody>
      </p:sp>
      <p:sp>
        <p:nvSpPr>
          <p:cNvPr id="17" name="Freeform 16">
            <a:extLst>
              <a:ext uri="{FF2B5EF4-FFF2-40B4-BE49-F238E27FC236}">
                <a16:creationId xmlns:a16="http://schemas.microsoft.com/office/drawing/2014/main" id="{9288011F-E539-0846-8977-EC4BF7EF0F99}"/>
              </a:ext>
            </a:extLst>
          </p:cNvPr>
          <p:cNvSpPr/>
          <p:nvPr/>
        </p:nvSpPr>
        <p:spPr>
          <a:xfrm>
            <a:off x="435646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400" dirty="0" err="1">
                <a:latin typeface="Open Sans" panose="020B0606030504020204" pitchFamily="34" charset="0"/>
                <a:cs typeface="Open Sans" panose="020B0606030504020204" pitchFamily="34" charset="0"/>
              </a:rPr>
              <a:t>Énergie</a:t>
            </a:r>
            <a:r>
              <a:rPr lang="en-GB" sz="1400" dirty="0">
                <a:latin typeface="Open Sans" panose="020B0606030504020204" pitchFamily="34" charset="0"/>
                <a:cs typeface="Open Sans" panose="020B0606030504020204" pitchFamily="34" charset="0"/>
              </a:rPr>
              <a:t> </a:t>
            </a:r>
            <a:r>
              <a:rPr lang="en-GB" sz="1400" dirty="0" err="1">
                <a:latin typeface="Open Sans" panose="020B0606030504020204" pitchFamily="34" charset="0"/>
                <a:cs typeface="Open Sans" panose="020B0606030504020204" pitchFamily="34" charset="0"/>
              </a:rPr>
              <a:t>secondaire</a:t>
            </a:r>
            <a:endParaRPr lang="en-GB" sz="1400" dirty="0">
              <a:latin typeface="Open Sans" panose="020B0606030504020204" pitchFamily="34" charset="0"/>
              <a:cs typeface="Open Sans" panose="020B0606030504020204" pitchFamily="34" charset="0"/>
            </a:endParaRPr>
          </a:p>
        </p:txBody>
      </p:sp>
      <p:sp>
        <p:nvSpPr>
          <p:cNvPr id="18" name="Freeform 17">
            <a:extLst>
              <a:ext uri="{FF2B5EF4-FFF2-40B4-BE49-F238E27FC236}">
                <a16:creationId xmlns:a16="http://schemas.microsoft.com/office/drawing/2014/main" id="{12594855-EC6F-3843-8D8E-466C39BDB928}"/>
              </a:ext>
            </a:extLst>
          </p:cNvPr>
          <p:cNvSpPr/>
          <p:nvPr/>
        </p:nvSpPr>
        <p:spPr>
          <a:xfrm>
            <a:off x="5988907"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dirty="0">
                <a:latin typeface="Open Sans" panose="020B0606030504020204" pitchFamily="34" charset="0"/>
                <a:cs typeface="Open Sans" panose="020B0606030504020204" pitchFamily="34" charset="0"/>
              </a:rPr>
              <a:t>Énergie finale</a:t>
            </a:r>
          </a:p>
        </p:txBody>
      </p:sp>
      <p:sp>
        <p:nvSpPr>
          <p:cNvPr id="19" name="Freeform 18">
            <a:extLst>
              <a:ext uri="{FF2B5EF4-FFF2-40B4-BE49-F238E27FC236}">
                <a16:creationId xmlns:a16="http://schemas.microsoft.com/office/drawing/2014/main" id="{8BCE8D77-D4BA-684A-85EB-7875EA056315}"/>
              </a:ext>
            </a:extLst>
          </p:cNvPr>
          <p:cNvSpPr/>
          <p:nvPr/>
        </p:nvSpPr>
        <p:spPr>
          <a:xfrm>
            <a:off x="7621353"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Énergie utile</a:t>
            </a:r>
          </a:p>
        </p:txBody>
      </p:sp>
      <p:sp>
        <p:nvSpPr>
          <p:cNvPr id="21" name="Freeform 20">
            <a:extLst>
              <a:ext uri="{FF2B5EF4-FFF2-40B4-BE49-F238E27FC236}">
                <a16:creationId xmlns:a16="http://schemas.microsoft.com/office/drawing/2014/main" id="{7D315397-0B50-D244-B8CF-A48E08D1E174}"/>
              </a:ext>
            </a:extLst>
          </p:cNvPr>
          <p:cNvSpPr/>
          <p:nvPr/>
        </p:nvSpPr>
        <p:spPr>
          <a:xfrm>
            <a:off x="9253800" y="261359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Produit / Service</a:t>
            </a:r>
          </a:p>
        </p:txBody>
      </p:sp>
      <p:sp>
        <p:nvSpPr>
          <p:cNvPr id="3" name="Slide Number Placeholder 5">
            <a:extLst>
              <a:ext uri="{FF2B5EF4-FFF2-40B4-BE49-F238E27FC236}">
                <a16:creationId xmlns:a16="http://schemas.microsoft.com/office/drawing/2014/main" id="{73189DA8-C6D7-445B-86E4-8C27543ED91D}"/>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12</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2891153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5" name="Text Placeholder 4">
            <a:extLst>
              <a:ext uri="{FF2B5EF4-FFF2-40B4-BE49-F238E27FC236}">
                <a16:creationId xmlns:a16="http://schemas.microsoft.com/office/drawing/2014/main" id="{E6C5D60C-E59A-C94C-88FA-C69B05F2A667}"/>
              </a:ext>
            </a:extLst>
          </p:cNvPr>
          <p:cNvSpPr>
            <a:spLocks noGrp="1"/>
          </p:cNvSpPr>
          <p:nvPr>
            <p:ph type="body" idx="13"/>
          </p:nvPr>
        </p:nvSpPr>
        <p:spPr>
          <a:xfrm>
            <a:off x="948225" y="698937"/>
            <a:ext cx="10251600" cy="2352458"/>
          </a:xfrm>
        </p:spPr>
        <p:txBody>
          <a:bodyPr>
            <a:normAutofit fontScale="25000" lnSpcReduction="20000"/>
          </a:bodyPr>
          <a:lstStyle/>
          <a:p>
            <a:pPr marL="101598" lvl="1" indent="0" eaLnBrk="1" fontAlgn="auto" hangingPunct="1">
              <a:lnSpc>
                <a:spcPct val="120000"/>
              </a:lnSpc>
              <a:spcBef>
                <a:spcPts val="1000"/>
              </a:spcBef>
              <a:buClr>
                <a:srgbClr val="333333"/>
              </a:buClr>
              <a:buSzPts val="1300"/>
              <a:buNone/>
              <a:defRPr/>
            </a:pPr>
            <a:r>
              <a:rPr lang="en-GB" sz="5600" b="1" dirty="0">
                <a:solidFill>
                  <a:srgbClr val="7030A0"/>
                </a:solidFill>
              </a:rPr>
              <a:t>Intensité énergétique </a:t>
            </a:r>
            <a:r>
              <a:rPr lang="en-GB" sz="5600" b="1" dirty="0">
                <a:solidFill>
                  <a:schemeClr val="accent5"/>
                </a:solidFill>
              </a:rPr>
              <a:t>et </a:t>
            </a:r>
            <a:r>
              <a:rPr lang="en-GB" sz="5600" b="1" dirty="0" err="1">
                <a:solidFill>
                  <a:schemeClr val="accent2"/>
                </a:solidFill>
              </a:rPr>
              <a:t>rendement</a:t>
            </a:r>
            <a:r>
              <a:rPr lang="en-GB" sz="5600" b="1" dirty="0">
                <a:solidFill>
                  <a:schemeClr val="accent2"/>
                </a:solidFill>
              </a:rPr>
              <a:t> énergétique </a:t>
            </a:r>
          </a:p>
          <a:p>
            <a:pPr marL="766229" indent="-571500" algn="l">
              <a:lnSpc>
                <a:spcPct val="120000"/>
              </a:lnSpc>
              <a:buFont typeface="Arial" panose="020B0604020202020204" pitchFamily="34" charset="0"/>
              <a:buChar char="•"/>
            </a:pPr>
            <a:r>
              <a:rPr lang="en-GB" sz="6400" b="1" i="0" dirty="0">
                <a:solidFill>
                  <a:srgbClr val="7030A0"/>
                </a:solidFill>
                <a:effectLst/>
                <a:latin typeface="Karla" panose="020B0604020202020204" pitchFamily="2" charset="0"/>
              </a:rPr>
              <a:t>L'intensité énergétique (IE) </a:t>
            </a:r>
            <a:r>
              <a:rPr lang="en-GB" sz="5600" b="0" i="0" dirty="0">
                <a:solidFill>
                  <a:srgbClr val="292929"/>
                </a:solidFill>
                <a:effectLst/>
                <a:latin typeface="Karla" panose="020B0604020202020204" pitchFamily="2" charset="0"/>
              </a:rPr>
              <a:t>est mesurée par la quantité d'énergie requise par unité de production ou d'activité, de sorte que le fait d'utiliser moins d'énergie pour produire un produit réduit l'intensité (pour l'</a:t>
            </a:r>
            <a:r>
              <a:rPr lang="en-GB" sz="5600" b="1" i="0" dirty="0">
                <a:solidFill>
                  <a:srgbClr val="292929"/>
                </a:solidFill>
                <a:effectLst/>
                <a:latin typeface="Karla" panose="020B0604020202020204" pitchFamily="2" charset="0"/>
              </a:rPr>
              <a:t>utilisation agrégée de l'énergie</a:t>
            </a:r>
            <a:r>
              <a:rPr lang="en-GB" sz="5600" b="0" i="0" dirty="0">
                <a:solidFill>
                  <a:srgbClr val="292929"/>
                </a:solidFill>
                <a:effectLst/>
                <a:latin typeface="Karla" panose="020B0604020202020204" pitchFamily="2" charset="0"/>
              </a:rPr>
              <a:t>).</a:t>
            </a:r>
          </a:p>
          <a:p>
            <a:pPr marL="766229" indent="-571500">
              <a:lnSpc>
                <a:spcPct val="120000"/>
              </a:lnSpc>
              <a:buFont typeface="Arial" panose="020B0604020202020204" pitchFamily="34" charset="0"/>
              <a:buChar char="•"/>
            </a:pPr>
            <a:r>
              <a:rPr lang="en-GB" sz="5600" b="1" i="0" dirty="0">
                <a:solidFill>
                  <a:schemeClr val="accent2"/>
                </a:solidFill>
                <a:effectLst/>
                <a:latin typeface="Karla" panose="020B0604020202020204" pitchFamily="2" charset="0"/>
              </a:rPr>
              <a:t>Le </a:t>
            </a:r>
            <a:r>
              <a:rPr lang="en-GB" sz="5600" b="1" i="0" dirty="0" err="1">
                <a:solidFill>
                  <a:schemeClr val="accent2"/>
                </a:solidFill>
                <a:effectLst/>
                <a:latin typeface="Karla" panose="020B0604020202020204" pitchFamily="2" charset="0"/>
              </a:rPr>
              <a:t>rendement</a:t>
            </a:r>
            <a:r>
              <a:rPr lang="en-GB" sz="5600" b="1" i="0" dirty="0">
                <a:solidFill>
                  <a:schemeClr val="accent2"/>
                </a:solidFill>
                <a:effectLst/>
                <a:latin typeface="Karla" panose="020B0604020202020204" pitchFamily="2" charset="0"/>
              </a:rPr>
              <a:t> énergétique </a:t>
            </a:r>
            <a:r>
              <a:rPr lang="en-GB" sz="5600" b="1" dirty="0" err="1">
                <a:solidFill>
                  <a:schemeClr val="accent2"/>
                </a:solidFill>
                <a:sym typeface="Calibri"/>
              </a:rPr>
              <a:t>thermodynamique</a:t>
            </a:r>
            <a:r>
              <a:rPr lang="en-GB" sz="5600" b="1" dirty="0">
                <a:solidFill>
                  <a:schemeClr val="accent2"/>
                </a:solidFill>
                <a:sym typeface="Calibri"/>
              </a:rPr>
              <a:t> </a:t>
            </a:r>
            <a:r>
              <a:rPr lang="en-GB" sz="5600" b="0" i="0" dirty="0">
                <a:solidFill>
                  <a:schemeClr val="accent2"/>
                </a:solidFill>
                <a:effectLst/>
                <a:latin typeface="Karla" panose="020B0604020202020204" pitchFamily="2" charset="0"/>
              </a:rPr>
              <a:t>(𝛈</a:t>
            </a:r>
            <a:r>
              <a:rPr lang="en-GB" sz="5600" b="0" i="0" dirty="0">
                <a:solidFill>
                  <a:srgbClr val="292929"/>
                </a:solidFill>
                <a:effectLst/>
                <a:latin typeface="Karla" panose="020B0604020202020204" pitchFamily="2" charset="0"/>
              </a:rPr>
              <a:t> ) s'améliore lorsqu'un niveau de service donné est fourni avec des quantités réduites d'intrants énergétiques ou lorsque les services sont améliorés pour une quantité donnée d'</a:t>
            </a:r>
            <a:r>
              <a:rPr lang="en-GB" sz="5600" dirty="0">
                <a:solidFill>
                  <a:srgbClr val="292929"/>
                </a:solidFill>
                <a:latin typeface="Karla" panose="020B0604020202020204" pitchFamily="2" charset="0"/>
              </a:rPr>
              <a:t>intrants énergétiques (pour des </a:t>
            </a:r>
            <a:r>
              <a:rPr lang="en-GB" sz="5600" b="1" dirty="0">
                <a:solidFill>
                  <a:srgbClr val="292929"/>
                </a:solidFill>
                <a:latin typeface="Karla" panose="020B0604020202020204" pitchFamily="2" charset="0"/>
              </a:rPr>
              <a:t>technologies et des activités individuelles</a:t>
            </a:r>
            <a:r>
              <a:rPr lang="en-GB" sz="5600" dirty="0">
                <a:solidFill>
                  <a:srgbClr val="292929"/>
                </a:solidFill>
                <a:latin typeface="Karla" panose="020B0604020202020204" pitchFamily="2" charset="0"/>
              </a:rPr>
              <a:t>).</a:t>
            </a:r>
          </a:p>
          <a:p>
            <a:pPr marL="766229" indent="-571500">
              <a:lnSpc>
                <a:spcPct val="120000"/>
              </a:lnSpc>
              <a:buFont typeface="Arial" panose="020B0604020202020204" pitchFamily="34" charset="0"/>
              <a:buChar char="•"/>
            </a:pPr>
            <a:r>
              <a:rPr lang="en-GB" sz="5600" b="0" i="0" dirty="0">
                <a:solidFill>
                  <a:srgbClr val="292929"/>
                </a:solidFill>
                <a:effectLst/>
                <a:latin typeface="Karla" panose="020B0604020202020204" pitchFamily="2" charset="0"/>
              </a:rPr>
              <a:t>En théorie, </a:t>
            </a:r>
            <a:r>
              <a:rPr lang="en-GB" sz="5600" b="0" i="0" dirty="0" err="1">
                <a:solidFill>
                  <a:srgbClr val="292929"/>
                </a:solidFill>
                <a:effectLst/>
                <a:latin typeface="Karla" panose="020B0604020202020204" pitchFamily="2" charset="0"/>
              </a:rPr>
              <a:t>si</a:t>
            </a:r>
            <a:r>
              <a:rPr lang="en-GB" sz="5600" b="0" i="0" dirty="0">
                <a:solidFill>
                  <a:srgbClr val="292929"/>
                </a:solidFill>
                <a:effectLst/>
                <a:latin typeface="Karla" panose="020B0604020202020204" pitchFamily="2" charset="0"/>
              </a:rPr>
              <a:t> le </a:t>
            </a:r>
            <a:r>
              <a:rPr lang="en-GB" sz="5600" b="0" i="0" dirty="0" err="1">
                <a:solidFill>
                  <a:schemeClr val="accent2"/>
                </a:solidFill>
                <a:effectLst/>
                <a:latin typeface="Karla" panose="020B0604020202020204" pitchFamily="2" charset="0"/>
              </a:rPr>
              <a:t>rendement</a:t>
            </a:r>
            <a:r>
              <a:rPr lang="en-GB" sz="5600" b="0" i="0" dirty="0">
                <a:solidFill>
                  <a:schemeClr val="accent2"/>
                </a:solidFill>
                <a:effectLst/>
                <a:latin typeface="Karla" panose="020B0604020202020204" pitchFamily="2" charset="0"/>
              </a:rPr>
              <a:t> énergétique </a:t>
            </a:r>
            <a:r>
              <a:rPr lang="en-GB" sz="5600" b="0" i="0" dirty="0" err="1">
                <a:solidFill>
                  <a:srgbClr val="292929"/>
                </a:solidFill>
                <a:effectLst/>
                <a:latin typeface="Karla" panose="020B0604020202020204" pitchFamily="2" charset="0"/>
              </a:rPr>
              <a:t>thermodynamique</a:t>
            </a:r>
            <a:r>
              <a:rPr lang="en-GB" sz="5600" b="0" i="0" dirty="0">
                <a:solidFill>
                  <a:srgbClr val="292929"/>
                </a:solidFill>
                <a:effectLst/>
                <a:latin typeface="Karla" panose="020B0604020202020204" pitchFamily="2" charset="0"/>
              </a:rPr>
              <a:t> (</a:t>
            </a:r>
            <a:r>
              <a:rPr lang="en-GB" sz="5600" b="0" i="0" dirty="0">
                <a:solidFill>
                  <a:schemeClr val="accent2"/>
                </a:solidFill>
                <a:effectLst/>
                <a:latin typeface="Karla" panose="020B0604020202020204" pitchFamily="2" charset="0"/>
              </a:rPr>
              <a:t>𝛈</a:t>
            </a:r>
            <a:r>
              <a:rPr lang="en-GB" sz="5600" b="0" i="0" dirty="0">
                <a:solidFill>
                  <a:srgbClr val="292929"/>
                </a:solidFill>
                <a:effectLst/>
                <a:latin typeface="Karla" panose="020B0604020202020204" pitchFamily="2" charset="0"/>
              </a:rPr>
              <a:t>) s'améliore, l'</a:t>
            </a:r>
            <a:r>
              <a:rPr lang="en-GB" sz="5600" b="0" i="0" dirty="0">
                <a:solidFill>
                  <a:srgbClr val="7030A0"/>
                </a:solidFill>
                <a:effectLst/>
                <a:latin typeface="Karla" panose="020B0604020202020204" pitchFamily="2" charset="0"/>
              </a:rPr>
              <a:t>intensité énergétique </a:t>
            </a:r>
            <a:r>
              <a:rPr lang="en-GB" sz="5600" b="0" i="0" dirty="0">
                <a:solidFill>
                  <a:srgbClr val="292929"/>
                </a:solidFill>
                <a:effectLst/>
                <a:latin typeface="Karla" panose="020B0604020202020204" pitchFamily="2" charset="0"/>
              </a:rPr>
              <a:t>(IE) </a:t>
            </a:r>
            <a:r>
              <a:rPr lang="en-GB" sz="5600" dirty="0">
                <a:solidFill>
                  <a:srgbClr val="292929"/>
                </a:solidFill>
                <a:latin typeface="Karla" panose="020B0604020202020204" pitchFamily="2" charset="0"/>
              </a:rPr>
              <a:t>pour produire un certain service </a:t>
            </a:r>
            <a:r>
              <a:rPr lang="en-GB" sz="5600" b="0" i="0" dirty="0">
                <a:solidFill>
                  <a:srgbClr val="292929"/>
                </a:solidFill>
                <a:effectLst/>
                <a:latin typeface="Karla" panose="020B0604020202020204" pitchFamily="2" charset="0"/>
              </a:rPr>
              <a:t>diminuera. Dans la pratique, de nombreux autres facteurs doivent être pris en compte lors de l'examen de cette relation. </a:t>
            </a:r>
          </a:p>
          <a:p>
            <a:endParaRPr lang="en-GB" dirty="0"/>
          </a:p>
        </p:txBody>
      </p:sp>
      <p:sp>
        <p:nvSpPr>
          <p:cNvPr id="16" name="TextBox 12">
            <a:extLst>
              <a:ext uri="{FF2B5EF4-FFF2-40B4-BE49-F238E27FC236}">
                <a16:creationId xmlns:a16="http://schemas.microsoft.com/office/drawing/2014/main" id="{9C4D9CD5-64EC-0C46-9B42-2DE19367417D}"/>
              </a:ext>
            </a:extLst>
          </p:cNvPr>
          <p:cNvSpPr txBox="1">
            <a:spLocks noChangeArrowheads="1"/>
          </p:cNvSpPr>
          <p:nvPr/>
        </p:nvSpPr>
        <p:spPr bwMode="auto">
          <a:xfrm>
            <a:off x="1197810" y="3425726"/>
            <a:ext cx="1502669" cy="74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solidFill>
                  <a:srgbClr val="00B050"/>
                </a:solidFill>
                <a:latin typeface="Open Sans" panose="020B0606030504020204" pitchFamily="34" charset="0"/>
                <a:cs typeface="Open Sans" panose="020B0606030504020204" pitchFamily="34" charset="0"/>
              </a:rPr>
              <a:t>Consommation d'énergie finale (CEF)</a:t>
            </a:r>
          </a:p>
        </p:txBody>
      </p:sp>
      <p:sp>
        <p:nvSpPr>
          <p:cNvPr id="17" name="TextBox 13">
            <a:extLst>
              <a:ext uri="{FF2B5EF4-FFF2-40B4-BE49-F238E27FC236}">
                <a16:creationId xmlns:a16="http://schemas.microsoft.com/office/drawing/2014/main" id="{CF099D03-6C7D-0140-859B-9E4A2BC93310}"/>
              </a:ext>
            </a:extLst>
          </p:cNvPr>
          <p:cNvSpPr txBox="1">
            <a:spLocks noChangeArrowheads="1"/>
          </p:cNvSpPr>
          <p:nvPr/>
        </p:nvSpPr>
        <p:spPr bwMode="auto">
          <a:xfrm>
            <a:off x="5100476" y="3462655"/>
            <a:ext cx="14924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solidFill>
                  <a:srgbClr val="C00000"/>
                </a:solidFill>
                <a:latin typeface="Open Sans" panose="020B0606030504020204" pitchFamily="34" charset="0"/>
                <a:cs typeface="Open Sans" panose="020B0606030504020204" pitchFamily="34" charset="0"/>
              </a:rPr>
              <a:t>Produit/service fourni (PSP)</a:t>
            </a:r>
          </a:p>
        </p:txBody>
      </p:sp>
      <p:cxnSp>
        <p:nvCxnSpPr>
          <p:cNvPr id="23" name="Straight Arrow Connector 22">
            <a:extLst>
              <a:ext uri="{FF2B5EF4-FFF2-40B4-BE49-F238E27FC236}">
                <a16:creationId xmlns:a16="http://schemas.microsoft.com/office/drawing/2014/main" id="{FC87AC33-DB18-B541-85F5-FBCD5C5C0AD1}"/>
              </a:ext>
            </a:extLst>
          </p:cNvPr>
          <p:cNvCxnSpPr/>
          <p:nvPr/>
        </p:nvCxnSpPr>
        <p:spPr>
          <a:xfrm>
            <a:off x="2722098" y="3806603"/>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8ECC68DA-66AF-CC45-98AF-592A55237CBE}"/>
              </a:ext>
            </a:extLst>
          </p:cNvPr>
          <p:cNvCxnSpPr/>
          <p:nvPr/>
        </p:nvCxnSpPr>
        <p:spPr>
          <a:xfrm>
            <a:off x="4684180" y="3802801"/>
            <a:ext cx="416296"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0D1EDBBA-2E0F-5C4F-AA0C-EAC9D0F2A469}"/>
              </a:ext>
            </a:extLst>
          </p:cNvPr>
          <p:cNvCxnSpPr/>
          <p:nvPr/>
        </p:nvCxnSpPr>
        <p:spPr>
          <a:xfrm>
            <a:off x="2700479" y="4783036"/>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12">
            <a:extLst>
              <a:ext uri="{FF2B5EF4-FFF2-40B4-BE49-F238E27FC236}">
                <a16:creationId xmlns:a16="http://schemas.microsoft.com/office/drawing/2014/main" id="{AA6A967B-4DBF-EF44-B3F5-C711340A4DD7}"/>
              </a:ext>
            </a:extLst>
          </p:cNvPr>
          <p:cNvSpPr txBox="1">
            <a:spLocks noChangeArrowheads="1"/>
          </p:cNvSpPr>
          <p:nvPr/>
        </p:nvSpPr>
        <p:spPr bwMode="auto">
          <a:xfrm>
            <a:off x="2908465" y="3238422"/>
            <a:ext cx="19235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dirty="0">
                <a:solidFill>
                  <a:schemeClr val="accent2"/>
                </a:solidFill>
                <a:latin typeface="Open Sans" panose="020B0606030504020204" pitchFamily="34" charset="0"/>
                <a:cs typeface="Open Sans" panose="020B0606030504020204" pitchFamily="34" charset="0"/>
              </a:rPr>
              <a:t>Processus</a:t>
            </a:r>
          </a:p>
          <a:p>
            <a:pPr algn="ctr" eaLnBrk="1" hangingPunct="1"/>
            <a:r>
              <a:rPr lang="en-US" sz="1400" dirty="0">
                <a:solidFill>
                  <a:schemeClr val="accent2"/>
                </a:solidFill>
                <a:latin typeface="Open Sans" panose="020B0606030504020204" pitchFamily="34" charset="0"/>
                <a:cs typeface="Open Sans" panose="020B0606030504020204" pitchFamily="34" charset="0"/>
              </a:rPr>
              <a:t>avec un </a:t>
            </a:r>
            <a:r>
              <a:rPr lang="en-US" sz="1400" dirty="0" err="1">
                <a:solidFill>
                  <a:schemeClr val="accent2"/>
                </a:solidFill>
                <a:latin typeface="Open Sans" panose="020B0606030504020204" pitchFamily="34" charset="0"/>
                <a:cs typeface="Open Sans" panose="020B0606030504020204" pitchFamily="34" charset="0"/>
              </a:rPr>
              <a:t>rendement</a:t>
            </a:r>
            <a:r>
              <a:rPr lang="en-US" sz="1400" dirty="0">
                <a:solidFill>
                  <a:schemeClr val="accent2"/>
                </a:solidFill>
                <a:latin typeface="Open Sans" panose="020B0606030504020204" pitchFamily="34" charset="0"/>
                <a:cs typeface="Open Sans" panose="020B0606030504020204" pitchFamily="34" charset="0"/>
              </a:rPr>
              <a:t> </a:t>
            </a:r>
            <a:r>
              <a:rPr lang="en-US" sz="1400" dirty="0" err="1">
                <a:solidFill>
                  <a:schemeClr val="accent2"/>
                </a:solidFill>
                <a:latin typeface="Open Sans" panose="020B0606030504020204" pitchFamily="34" charset="0"/>
                <a:cs typeface="Open Sans" panose="020B0606030504020204" pitchFamily="34" charset="0"/>
              </a:rPr>
              <a:t>spécifique</a:t>
            </a:r>
            <a:r>
              <a:rPr lang="en-US" sz="1400" dirty="0">
                <a:solidFill>
                  <a:schemeClr val="accent2"/>
                </a:solidFill>
                <a:latin typeface="Open Sans" panose="020B0606030504020204" pitchFamily="34" charset="0"/>
                <a:cs typeface="Open Sans" panose="020B0606030504020204" pitchFamily="34" charset="0"/>
              </a:rPr>
              <a:t> </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63B31A3-6D26-F341-B98F-54A9B35BF2C1}"/>
                  </a:ext>
                </a:extLst>
              </p:cNvPr>
              <p:cNvSpPr/>
              <p:nvPr/>
            </p:nvSpPr>
            <p:spPr>
              <a:xfrm>
                <a:off x="7359981" y="3518486"/>
                <a:ext cx="4147794" cy="547329"/>
              </a:xfrm>
              <a:prstGeom prst="rect">
                <a:avLst/>
              </a:prstGeom>
              <a:ln w="28575">
                <a:solidFill>
                  <a:srgbClr val="7030A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400" b="1" i="1" smtClean="0">
                          <a:solidFill>
                            <a:srgbClr val="7030A0"/>
                          </a:solidFill>
                          <a:latin typeface="Cambria Math"/>
                        </a:rPr>
                        <m:t>𝑬𝑰</m:t>
                      </m:r>
                      <m:r>
                        <a:rPr lang="en-US" sz="1400" i="1" smtClean="0">
                          <a:solidFill>
                            <a:schemeClr val="tx1"/>
                          </a:solidFill>
                          <a:latin typeface="Cambria Math"/>
                        </a:rPr>
                        <m:t>= </m:t>
                      </m:r>
                      <m:f>
                        <m:fPr>
                          <m:ctrlPr>
                            <a:rPr lang="en-US" sz="1400" i="1">
                              <a:solidFill>
                                <a:schemeClr val="tx1"/>
                              </a:solidFill>
                              <a:latin typeface="Cambria Math" panose="02040503050406030204" pitchFamily="18" charset="0"/>
                            </a:rPr>
                          </m:ctrlPr>
                        </m:fPr>
                        <m:num>
                          <m:r>
                            <a:rPr lang="fr-MA" sz="1400" b="0" i="1" smtClean="0">
                              <a:solidFill>
                                <a:schemeClr val="accent6"/>
                              </a:solidFill>
                              <a:latin typeface="Cambria Math" panose="02040503050406030204" pitchFamily="18" charset="0"/>
                            </a:rPr>
                            <m:t>𝐶𝐹𝐸</m:t>
                          </m:r>
                        </m:num>
                        <m:den>
                          <m:r>
                            <a:rPr lang="en-US" sz="1400" i="1" smtClean="0">
                              <a:solidFill>
                                <a:srgbClr val="C00000"/>
                              </a:solidFill>
                              <a:latin typeface="Cambria Math"/>
                            </a:rPr>
                            <m:t>𝑃𝑆𝑃</m:t>
                          </m:r>
                        </m:den>
                      </m:f>
                      <m:r>
                        <a:rPr lang="en-GB" sz="1400" b="0" i="1" smtClean="0">
                          <a:solidFill>
                            <a:schemeClr val="tx1"/>
                          </a:solidFill>
                          <a:latin typeface="Cambria Math" panose="02040503050406030204" pitchFamily="18" charset="0"/>
                        </a:rPr>
                        <m:t>=</m:t>
                      </m:r>
                      <m:f>
                        <m:fPr>
                          <m:ctrlPr>
                            <a:rPr lang="en-US" sz="1400" i="1">
                              <a:latin typeface="Cambria Math" panose="02040503050406030204" pitchFamily="18" charset="0"/>
                            </a:rPr>
                          </m:ctrlPr>
                        </m:fPr>
                        <m:num>
                          <m:r>
                            <a:rPr lang="fr-MA" sz="1400" b="0" i="1" smtClean="0">
                              <a:solidFill>
                                <a:schemeClr val="accent6"/>
                              </a:solidFill>
                              <a:latin typeface="Cambria Math" panose="02040503050406030204" pitchFamily="18" charset="0"/>
                            </a:rPr>
                            <m:t>𝐶𝑜𝑛𝑠𝑜𝑚𝑚𝑎𝑡𝑖𝑜𝑛</m:t>
                          </m:r>
                          <m:r>
                            <a:rPr lang="fr-MA" sz="1400" b="0" i="1" smtClean="0">
                              <a:solidFill>
                                <a:schemeClr val="accent6"/>
                              </a:solidFill>
                              <a:latin typeface="Cambria Math" panose="02040503050406030204" pitchFamily="18" charset="0"/>
                            </a:rPr>
                            <m:t> </m:t>
                          </m:r>
                          <m:r>
                            <a:rPr lang="fr-MA" sz="1400" b="0" i="1" smtClean="0">
                              <a:solidFill>
                                <a:schemeClr val="accent6"/>
                              </a:solidFill>
                              <a:latin typeface="Cambria Math" panose="02040503050406030204" pitchFamily="18" charset="0"/>
                            </a:rPr>
                            <m:t>𝑓𝑖𝑛𝑎𝑙𝑒</m:t>
                          </m:r>
                          <m:r>
                            <a:rPr lang="fr-MA" sz="1400" b="0" i="1" smtClean="0">
                              <a:solidFill>
                                <a:schemeClr val="accent6"/>
                              </a:solidFill>
                              <a:latin typeface="Cambria Math" panose="02040503050406030204" pitchFamily="18" charset="0"/>
                            </a:rPr>
                            <m:t> </m:t>
                          </m:r>
                          <m:sSup>
                            <m:sSupPr>
                              <m:ctrlPr>
                                <a:rPr lang="fr-MA" sz="1400" b="0" i="1" smtClean="0">
                                  <a:solidFill>
                                    <a:schemeClr val="accent6"/>
                                  </a:solidFill>
                                  <a:latin typeface="Cambria Math" panose="02040503050406030204" pitchFamily="18" charset="0"/>
                                </a:rPr>
                              </m:ctrlPr>
                            </m:sSupPr>
                            <m:e>
                              <m:r>
                                <a:rPr lang="fr-MA" sz="1400" b="0" i="1" smtClean="0">
                                  <a:solidFill>
                                    <a:schemeClr val="accent6"/>
                                  </a:solidFill>
                                  <a:latin typeface="Cambria Math" panose="02040503050406030204" pitchFamily="18" charset="0"/>
                                </a:rPr>
                                <m:t>𝑑</m:t>
                              </m:r>
                            </m:e>
                            <m:sup>
                              <m:r>
                                <a:rPr lang="fr-MA" sz="1400" b="0" i="1" smtClean="0">
                                  <a:solidFill>
                                    <a:schemeClr val="accent6"/>
                                  </a:solidFill>
                                  <a:latin typeface="Cambria Math" panose="02040503050406030204" pitchFamily="18" charset="0"/>
                                </a:rPr>
                                <m:t>′</m:t>
                              </m:r>
                            </m:sup>
                          </m:sSup>
                          <m:r>
                            <a:rPr lang="fr-MA" sz="1400" b="0" i="1" smtClean="0">
                              <a:solidFill>
                                <a:schemeClr val="accent6"/>
                              </a:solidFill>
                              <a:latin typeface="Cambria Math" panose="02040503050406030204" pitchFamily="18" charset="0"/>
                            </a:rPr>
                            <m:t>é</m:t>
                          </m:r>
                          <m:r>
                            <a:rPr lang="fr-MA" sz="1400" b="0" i="1" smtClean="0">
                              <a:solidFill>
                                <a:schemeClr val="accent6"/>
                              </a:solidFill>
                              <a:latin typeface="Cambria Math" panose="02040503050406030204" pitchFamily="18" charset="0"/>
                            </a:rPr>
                            <m:t>𝑛𝑒𝑟𝑔𝑖𝑒</m:t>
                          </m:r>
                        </m:num>
                        <m:den>
                          <m:r>
                            <a:rPr lang="en-GB" sz="1400" b="0" i="1" smtClean="0">
                              <a:solidFill>
                                <a:srgbClr val="C00000"/>
                              </a:solidFill>
                              <a:latin typeface="Cambria Math" panose="02040503050406030204" pitchFamily="18" charset="0"/>
                            </a:rPr>
                            <m:t>𝑃𝑟𝑜𝑑𝑢</m:t>
                          </m:r>
                          <m:r>
                            <a:rPr lang="fr-MA" sz="1400" b="0" i="1" smtClean="0">
                              <a:solidFill>
                                <a:srgbClr val="C00000"/>
                              </a:solidFill>
                              <a:latin typeface="Cambria Math" panose="02040503050406030204" pitchFamily="18" charset="0"/>
                            </a:rPr>
                            <m:t>𝑖𝑡</m:t>
                          </m:r>
                          <m:r>
                            <a:rPr lang="en-GB" sz="1400" b="0" i="1" smtClean="0">
                              <a:solidFill>
                                <a:srgbClr val="C00000"/>
                              </a:solidFill>
                              <a:latin typeface="Cambria Math" panose="02040503050406030204" pitchFamily="18" charset="0"/>
                            </a:rPr>
                            <m:t> </m:t>
                          </m:r>
                          <m:r>
                            <a:rPr lang="en-GB" sz="1400" b="0" i="1" smtClean="0">
                              <a:solidFill>
                                <a:srgbClr val="C00000"/>
                              </a:solidFill>
                              <a:latin typeface="Cambria Math" panose="02040503050406030204" pitchFamily="18" charset="0"/>
                            </a:rPr>
                            <m:t>𝑆𝑒𝑟𝑣𝑖𝑐𝑒</m:t>
                          </m:r>
                          <m:r>
                            <a:rPr lang="en-GB" sz="1400" b="0" i="1" smtClean="0">
                              <a:solidFill>
                                <a:srgbClr val="C00000"/>
                              </a:solidFill>
                              <a:latin typeface="Cambria Math" panose="02040503050406030204" pitchFamily="18" charset="0"/>
                            </a:rPr>
                            <m:t> </m:t>
                          </m:r>
                          <m:r>
                            <a:rPr lang="fr-MA" sz="1400" b="0" i="1" smtClean="0">
                              <a:solidFill>
                                <a:srgbClr val="C00000"/>
                              </a:solidFill>
                              <a:latin typeface="Cambria Math" panose="02040503050406030204" pitchFamily="18" charset="0"/>
                            </a:rPr>
                            <m:t>𝑓𝑜𝑢𝑟𝑛𝑖</m:t>
                          </m:r>
                        </m:den>
                      </m:f>
                    </m:oMath>
                  </m:oMathPara>
                </a14:m>
                <a:endParaRPr lang="en-GB" sz="1400" dirty="0">
                  <a:solidFill>
                    <a:schemeClr val="tx1"/>
                  </a:solidFill>
                  <a:latin typeface="Open Sans" panose="020B0606030504020204" pitchFamily="34" charset="0"/>
                  <a:cs typeface="Open Sans" panose="020B0606030504020204" pitchFamily="34" charset="0"/>
                </a:endParaRPr>
              </a:p>
            </p:txBody>
          </p:sp>
        </mc:Choice>
        <mc:Fallback xmlns="">
          <p:sp>
            <p:nvSpPr>
              <p:cNvPr id="2" name="Rectangle 1">
                <a:extLst>
                  <a:ext uri="{FF2B5EF4-FFF2-40B4-BE49-F238E27FC236}">
                    <a16:creationId xmlns:a16="http://schemas.microsoft.com/office/drawing/2014/main" id="{363B31A3-6D26-F341-B98F-54A9B35BF2C1}"/>
                  </a:ext>
                </a:extLst>
              </p:cNvPr>
              <p:cNvSpPr>
                <a:spLocks noRot="1" noChangeAspect="1" noMove="1" noResize="1" noEditPoints="1" noAdjustHandles="1" noChangeArrowheads="1" noChangeShapeType="1" noTextEdit="1"/>
              </p:cNvSpPr>
              <p:nvPr/>
            </p:nvSpPr>
            <p:spPr>
              <a:xfrm>
                <a:off x="7359981" y="3518486"/>
                <a:ext cx="4147794" cy="547329"/>
              </a:xfrm>
              <a:prstGeom prst="rect">
                <a:avLst/>
              </a:prstGeom>
              <a:blipFill>
                <a:blip r:embed="rId3"/>
                <a:stretch>
                  <a:fillRect b="-1053"/>
                </a:stretch>
              </a:blipFill>
              <a:ln w="28575">
                <a:solidFill>
                  <a:srgbClr val="7030A0"/>
                </a:solidFill>
              </a:ln>
            </p:spPr>
            <p:txBody>
              <a:bodyPr/>
              <a:lstStyle/>
              <a:p>
                <a:r>
                  <a:rPr lang="fr-MA">
                    <a:noFill/>
                  </a:rPr>
                  <a:t> </a:t>
                </a:r>
              </a:p>
            </p:txBody>
          </p:sp>
        </mc:Fallback>
      </mc:AlternateContent>
      <p:cxnSp>
        <p:nvCxnSpPr>
          <p:cNvPr id="29" name="Straight Arrow Connector 28">
            <a:extLst>
              <a:ext uri="{FF2B5EF4-FFF2-40B4-BE49-F238E27FC236}">
                <a16:creationId xmlns:a16="http://schemas.microsoft.com/office/drawing/2014/main" id="{7203625E-7247-9A47-A891-B8F02584D1FE}"/>
              </a:ext>
            </a:extLst>
          </p:cNvPr>
          <p:cNvCxnSpPr/>
          <p:nvPr/>
        </p:nvCxnSpPr>
        <p:spPr>
          <a:xfrm>
            <a:off x="4723937" y="4723705"/>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a:extLst>
              <a:ext uri="{FF2B5EF4-FFF2-40B4-BE49-F238E27FC236}">
                <a16:creationId xmlns:a16="http://schemas.microsoft.com/office/drawing/2014/main" id="{43F1D214-561F-B74A-BBA0-5619DBB0D476}"/>
              </a:ext>
            </a:extLst>
          </p:cNvPr>
          <p:cNvSpPr/>
          <p:nvPr/>
        </p:nvSpPr>
        <p:spPr>
          <a:xfrm>
            <a:off x="5169457" y="4514766"/>
            <a:ext cx="1149251" cy="523220"/>
          </a:xfrm>
          <a:prstGeom prst="rect">
            <a:avLst/>
          </a:prstGeom>
        </p:spPr>
        <p:txBody>
          <a:bodyPr wrap="square">
            <a:spAutoFit/>
          </a:bodyPr>
          <a:lstStyle/>
          <a:p>
            <a:r>
              <a:rPr lang="en-US" sz="1400" dirty="0">
                <a:latin typeface="Open Sans" panose="020B0606030504020204" pitchFamily="34" charset="0"/>
                <a:cs typeface="Open Sans" panose="020B0606030504020204" pitchFamily="34" charset="0"/>
              </a:rPr>
              <a:t>25 tonnes d'acier</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630A6DE-3BCC-DD4C-B61D-0ECB4A1F066A}"/>
                  </a:ext>
                </a:extLst>
              </p:cNvPr>
              <p:cNvSpPr/>
              <p:nvPr/>
            </p:nvSpPr>
            <p:spPr>
              <a:xfrm>
                <a:off x="7088534" y="4392022"/>
                <a:ext cx="4419241" cy="61831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GB" smtClean="0">
                          <a:solidFill>
                            <a:srgbClr val="7030A0"/>
                          </a:solidFill>
                          <a:latin typeface="Cambria Math" panose="02040503050406030204" pitchFamily="18" charset="0"/>
                          <a:cs typeface="Calibri" panose="020F0502020204030204" pitchFamily="34" charset="0"/>
                        </a:rPr>
                        <m:t>𝐸𝐼</m:t>
                      </m:r>
                      <m:r>
                        <a:rPr lang="en-GB">
                          <a:solidFill>
                            <a:schemeClr val="tx1"/>
                          </a:solidFill>
                          <a:latin typeface="Cambria Math" panose="02040503050406030204" pitchFamily="18" charset="0"/>
                          <a:cs typeface="Calibri" panose="020F0502020204030204" pitchFamily="34" charset="0"/>
                        </a:rPr>
                        <m:t>=</m:t>
                      </m:r>
                      <m:f>
                        <m:fPr>
                          <m:ctrlPr>
                            <a:rPr lang="en-US" i="1">
                              <a:solidFill>
                                <a:schemeClr val="tx1"/>
                              </a:solidFill>
                              <a:latin typeface="Cambria Math" panose="02040503050406030204" pitchFamily="18" charset="0"/>
                            </a:rPr>
                          </m:ctrlPr>
                        </m:fPr>
                        <m:num>
                          <m:r>
                            <a:rPr lang="en-US" b="0" i="1">
                              <a:solidFill>
                                <a:schemeClr val="tx1"/>
                              </a:solidFill>
                              <a:latin typeface="Cambria Math"/>
                            </a:rPr>
                            <m:t>100 </m:t>
                          </m:r>
                          <m:r>
                            <a:rPr lang="en-US" b="0" i="1">
                              <a:solidFill>
                                <a:schemeClr val="tx1"/>
                              </a:solidFill>
                              <a:latin typeface="Cambria Math"/>
                            </a:rPr>
                            <m:t>𝑡𝑜𝑛𝑠</m:t>
                          </m:r>
                          <m:r>
                            <a:rPr lang="en-US" b="0" i="1">
                              <a:solidFill>
                                <a:schemeClr val="tx1"/>
                              </a:solidFill>
                              <a:latin typeface="Cambria Math"/>
                            </a:rPr>
                            <m:t> </m:t>
                          </m:r>
                          <m:r>
                            <a:rPr lang="fr-MA" b="0" i="1" smtClean="0">
                              <a:solidFill>
                                <a:schemeClr val="tx1"/>
                              </a:solidFill>
                              <a:latin typeface="Cambria Math" panose="02040503050406030204" pitchFamily="18" charset="0"/>
                            </a:rPr>
                            <m:t>𝑑𝑒</m:t>
                          </m:r>
                          <m:r>
                            <a:rPr lang="fr-MA" b="0" i="1" smtClean="0">
                              <a:solidFill>
                                <a:schemeClr val="tx1"/>
                              </a:solidFill>
                              <a:latin typeface="Cambria Math" panose="02040503050406030204" pitchFamily="18" charset="0"/>
                            </a:rPr>
                            <m:t> </m:t>
                          </m:r>
                          <m:r>
                            <a:rPr lang="fr-MA" b="0" i="1" smtClean="0">
                              <a:solidFill>
                                <a:schemeClr val="tx1"/>
                              </a:solidFill>
                              <a:latin typeface="Cambria Math" panose="02040503050406030204" pitchFamily="18" charset="0"/>
                            </a:rPr>
                            <m:t>𝑐h𝑎𝑟𝑏𝑜𝑛</m:t>
                          </m:r>
                        </m:num>
                        <m:den>
                          <m:r>
                            <a:rPr lang="en-US" b="0" i="1">
                              <a:solidFill>
                                <a:schemeClr val="tx1"/>
                              </a:solidFill>
                              <a:latin typeface="Cambria Math"/>
                            </a:rPr>
                            <m:t>25 </m:t>
                          </m:r>
                          <m:r>
                            <a:rPr lang="en-US" b="0" i="1">
                              <a:solidFill>
                                <a:schemeClr val="tx1"/>
                              </a:solidFill>
                              <a:latin typeface="Cambria Math"/>
                            </a:rPr>
                            <m:t>𝑡𝑜𝑛𝑠</m:t>
                          </m:r>
                          <m:r>
                            <a:rPr lang="en-US" b="0" i="1">
                              <a:solidFill>
                                <a:schemeClr val="tx1"/>
                              </a:solidFill>
                              <a:latin typeface="Cambria Math"/>
                            </a:rPr>
                            <m:t> </m:t>
                          </m:r>
                          <m:sSup>
                            <m:sSupPr>
                              <m:ctrlPr>
                                <a:rPr lang="fr-MA" b="0" i="1" smtClean="0">
                                  <a:solidFill>
                                    <a:schemeClr val="tx1"/>
                                  </a:solidFill>
                                  <a:latin typeface="Cambria Math" panose="02040503050406030204" pitchFamily="18" charset="0"/>
                                </a:rPr>
                              </m:ctrlPr>
                            </m:sSupPr>
                            <m:e>
                              <m:r>
                                <a:rPr lang="fr-MA" b="0" i="1" smtClean="0">
                                  <a:solidFill>
                                    <a:schemeClr val="tx1"/>
                                  </a:solidFill>
                                  <a:latin typeface="Cambria Math" panose="02040503050406030204" pitchFamily="18" charset="0"/>
                                </a:rPr>
                                <m:t>𝑑</m:t>
                              </m:r>
                            </m:e>
                            <m:sup>
                              <m:r>
                                <a:rPr lang="fr-MA" b="0" i="1" smtClean="0">
                                  <a:solidFill>
                                    <a:schemeClr val="tx1"/>
                                  </a:solidFill>
                                  <a:latin typeface="Cambria Math" panose="02040503050406030204" pitchFamily="18" charset="0"/>
                                </a:rPr>
                                <m:t>′</m:t>
                              </m:r>
                            </m:sup>
                          </m:sSup>
                          <m:r>
                            <a:rPr lang="fr-MA" b="0" i="1" smtClean="0">
                              <a:solidFill>
                                <a:schemeClr val="tx1"/>
                              </a:solidFill>
                              <a:latin typeface="Cambria Math" panose="02040503050406030204" pitchFamily="18" charset="0"/>
                            </a:rPr>
                            <m:t>𝑎𝑐𝑖𝑒𝑟</m:t>
                          </m:r>
                        </m:den>
                      </m:f>
                      <m:r>
                        <a:rPr lang="en-US" b="0" i="1">
                          <a:solidFill>
                            <a:schemeClr val="tx1"/>
                          </a:solidFill>
                          <a:latin typeface="Cambria Math"/>
                        </a:rPr>
                        <m:t>=4 </m:t>
                      </m:r>
                      <m:f>
                        <m:fPr>
                          <m:ctrlPr>
                            <a:rPr lang="en-US" i="1">
                              <a:solidFill>
                                <a:schemeClr val="tx1"/>
                              </a:solidFill>
                              <a:latin typeface="Cambria Math" panose="02040503050406030204" pitchFamily="18" charset="0"/>
                            </a:rPr>
                          </m:ctrlPr>
                        </m:fPr>
                        <m:num>
                          <m:r>
                            <a:rPr lang="en-US" b="0" i="1">
                              <a:solidFill>
                                <a:schemeClr val="tx1"/>
                              </a:solidFill>
                              <a:latin typeface="Cambria Math"/>
                            </a:rPr>
                            <m:t>𝑡</m:t>
                          </m:r>
                          <m:r>
                            <a:rPr lang="en-US" b="0" i="1">
                              <a:solidFill>
                                <a:schemeClr val="tx1"/>
                              </a:solidFill>
                              <a:latin typeface="Cambria Math"/>
                            </a:rPr>
                            <m:t> </m:t>
                          </m:r>
                          <m:r>
                            <a:rPr lang="en-US" b="0" i="1">
                              <a:solidFill>
                                <a:schemeClr val="tx1"/>
                              </a:solidFill>
                              <a:latin typeface="Cambria Math"/>
                            </a:rPr>
                            <m:t>𝑐𝑜𝑎𝑙</m:t>
                          </m:r>
                        </m:num>
                        <m:den>
                          <m:r>
                            <a:rPr lang="en-US" b="0" i="1">
                              <a:solidFill>
                                <a:schemeClr val="tx1"/>
                              </a:solidFill>
                              <a:latin typeface="Cambria Math"/>
                            </a:rPr>
                            <m:t>𝑡</m:t>
                          </m:r>
                          <m:r>
                            <a:rPr lang="en-US" b="0" i="1">
                              <a:solidFill>
                                <a:schemeClr val="tx1"/>
                              </a:solidFill>
                              <a:latin typeface="Cambria Math"/>
                            </a:rPr>
                            <m:t> </m:t>
                          </m:r>
                          <m:r>
                            <a:rPr lang="en-US" b="0" i="1">
                              <a:solidFill>
                                <a:schemeClr val="tx1"/>
                              </a:solidFill>
                              <a:latin typeface="Cambria Math"/>
                            </a:rPr>
                            <m:t>𝑠𝑡𝑒𝑒𝑙</m:t>
                          </m:r>
                        </m:den>
                      </m:f>
                    </m:oMath>
                  </m:oMathPara>
                </a14:m>
                <a:endParaRPr lang="en-GB" dirty="0">
                  <a:solidFill>
                    <a:schemeClr val="tx1"/>
                  </a:solidFill>
                  <a:latin typeface="Open Sans" panose="020B0606030504020204" pitchFamily="34" charset="0"/>
                  <a:cs typeface="Open Sans" panose="020B0606030504020204" pitchFamily="34" charset="0"/>
                </a:endParaRPr>
              </a:p>
            </p:txBody>
          </p:sp>
        </mc:Choice>
        <mc:Fallback xmlns="">
          <p:sp>
            <p:nvSpPr>
              <p:cNvPr id="4" name="Rectangle 3">
                <a:extLst>
                  <a:ext uri="{FF2B5EF4-FFF2-40B4-BE49-F238E27FC236}">
                    <a16:creationId xmlns:a16="http://schemas.microsoft.com/office/drawing/2014/main" id="{B630A6DE-3BCC-DD4C-B61D-0ECB4A1F066A}"/>
                  </a:ext>
                </a:extLst>
              </p:cNvPr>
              <p:cNvSpPr>
                <a:spLocks noRot="1" noChangeAspect="1" noMove="1" noResize="1" noEditPoints="1" noAdjustHandles="1" noChangeArrowheads="1" noChangeShapeType="1" noTextEdit="1"/>
              </p:cNvSpPr>
              <p:nvPr/>
            </p:nvSpPr>
            <p:spPr>
              <a:xfrm>
                <a:off x="7088534" y="4392022"/>
                <a:ext cx="4419241" cy="618311"/>
              </a:xfrm>
              <a:prstGeom prst="rect">
                <a:avLst/>
              </a:prstGeom>
              <a:blipFill>
                <a:blip r:embed="rId4"/>
                <a:stretch>
                  <a:fillRect/>
                </a:stretch>
              </a:blipFill>
            </p:spPr>
            <p:txBody>
              <a:bodyPr/>
              <a:lstStyle/>
              <a:p>
                <a:r>
                  <a:rPr lang="fr-MA">
                    <a:noFill/>
                  </a:rPr>
                  <a:t> </a:t>
                </a:r>
              </a:p>
            </p:txBody>
          </p:sp>
        </mc:Fallback>
      </mc:AlternateContent>
      <p:sp>
        <p:nvSpPr>
          <p:cNvPr id="33" name="Rectangle 32">
            <a:extLst>
              <a:ext uri="{FF2B5EF4-FFF2-40B4-BE49-F238E27FC236}">
                <a16:creationId xmlns:a16="http://schemas.microsoft.com/office/drawing/2014/main" id="{3C3EBCD5-08E1-2E41-ACBB-ACDCF95469C9}"/>
              </a:ext>
            </a:extLst>
          </p:cNvPr>
          <p:cNvSpPr/>
          <p:nvPr/>
        </p:nvSpPr>
        <p:spPr>
          <a:xfrm>
            <a:off x="1458882" y="4521426"/>
            <a:ext cx="1190601" cy="523220"/>
          </a:xfrm>
          <a:prstGeom prst="rect">
            <a:avLst/>
          </a:prstGeom>
        </p:spPr>
        <p:txBody>
          <a:bodyPr wrap="square">
            <a:spAutoFit/>
          </a:bodyPr>
          <a:lstStyle/>
          <a:p>
            <a:r>
              <a:rPr lang="en-US" sz="1400" dirty="0">
                <a:latin typeface="Open Sans" panose="020B0606030504020204" pitchFamily="34" charset="0"/>
                <a:cs typeface="Open Sans" panose="020B0606030504020204" pitchFamily="34" charset="0"/>
              </a:rPr>
              <a:t>100 tonnes de charbon</a:t>
            </a:r>
          </a:p>
        </p:txBody>
      </p:sp>
      <p:sp>
        <p:nvSpPr>
          <p:cNvPr id="34" name="Rectangle 33">
            <a:extLst>
              <a:ext uri="{FF2B5EF4-FFF2-40B4-BE49-F238E27FC236}">
                <a16:creationId xmlns:a16="http://schemas.microsoft.com/office/drawing/2014/main" id="{6AA1AF6F-53E7-9247-98E2-80C51B484722}"/>
              </a:ext>
            </a:extLst>
          </p:cNvPr>
          <p:cNvSpPr/>
          <p:nvPr/>
        </p:nvSpPr>
        <p:spPr>
          <a:xfrm>
            <a:off x="1197810" y="5662561"/>
            <a:ext cx="1369294" cy="523220"/>
          </a:xfrm>
          <a:prstGeom prst="rect">
            <a:avLst/>
          </a:prstGeom>
        </p:spPr>
        <p:txBody>
          <a:bodyPr wrap="square">
            <a:spAutoFit/>
          </a:bodyPr>
          <a:lstStyle/>
          <a:p>
            <a:pPr algn="ctr"/>
            <a:r>
              <a:rPr lang="en-US" sz="1400" dirty="0">
                <a:latin typeface="Open Sans" panose="020B0606030504020204" pitchFamily="34" charset="0"/>
                <a:cs typeface="Open Sans" panose="020B0606030504020204" pitchFamily="34" charset="0"/>
              </a:rPr>
              <a:t>5 litres d'essence</a:t>
            </a:r>
          </a:p>
        </p:txBody>
      </p:sp>
      <p:cxnSp>
        <p:nvCxnSpPr>
          <p:cNvPr id="35" name="Straight Arrow Connector 34">
            <a:extLst>
              <a:ext uri="{FF2B5EF4-FFF2-40B4-BE49-F238E27FC236}">
                <a16:creationId xmlns:a16="http://schemas.microsoft.com/office/drawing/2014/main" id="{E24DF0DF-6546-484C-BA11-0CE9E20801CA}"/>
              </a:ext>
            </a:extLst>
          </p:cNvPr>
          <p:cNvCxnSpPr/>
          <p:nvPr/>
        </p:nvCxnSpPr>
        <p:spPr>
          <a:xfrm>
            <a:off x="2722098" y="5924171"/>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ectangle 37">
            <a:extLst>
              <a:ext uri="{FF2B5EF4-FFF2-40B4-BE49-F238E27FC236}">
                <a16:creationId xmlns:a16="http://schemas.microsoft.com/office/drawing/2014/main" id="{856857B0-B5A5-FD4F-8094-2D3AB565FF5D}"/>
              </a:ext>
            </a:extLst>
          </p:cNvPr>
          <p:cNvSpPr/>
          <p:nvPr/>
        </p:nvSpPr>
        <p:spPr>
          <a:xfrm>
            <a:off x="5005541" y="5709723"/>
            <a:ext cx="1356122" cy="523220"/>
          </a:xfrm>
          <a:prstGeom prst="rect">
            <a:avLst/>
          </a:prstGeom>
        </p:spPr>
        <p:txBody>
          <a:bodyPr wrap="square">
            <a:spAutoFit/>
          </a:bodyPr>
          <a:lstStyle/>
          <a:p>
            <a:pPr algn="ctr"/>
            <a:r>
              <a:rPr lang="en-US" sz="1400" dirty="0">
                <a:latin typeface="Open Sans" panose="020B0606030504020204" pitchFamily="34" charset="0"/>
                <a:cs typeface="Open Sans" panose="020B0606030504020204" pitchFamily="34" charset="0"/>
              </a:rPr>
              <a:t>100 véhicules-km parcourus</a:t>
            </a:r>
          </a:p>
        </p:txBody>
      </p:sp>
      <p:cxnSp>
        <p:nvCxnSpPr>
          <p:cNvPr id="39" name="Straight Arrow Connector 38">
            <a:extLst>
              <a:ext uri="{FF2B5EF4-FFF2-40B4-BE49-F238E27FC236}">
                <a16:creationId xmlns:a16="http://schemas.microsoft.com/office/drawing/2014/main" id="{0E291414-C1FB-FF45-860C-A564339476A0}"/>
              </a:ext>
            </a:extLst>
          </p:cNvPr>
          <p:cNvCxnSpPr/>
          <p:nvPr/>
        </p:nvCxnSpPr>
        <p:spPr>
          <a:xfrm>
            <a:off x="4723937" y="5961545"/>
            <a:ext cx="376539"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CAAC1108-4E4F-A641-A920-793E2E09F46A}"/>
                  </a:ext>
                </a:extLst>
              </p:cNvPr>
              <p:cNvSpPr/>
              <p:nvPr/>
            </p:nvSpPr>
            <p:spPr>
              <a:xfrm>
                <a:off x="7351403" y="5669747"/>
                <a:ext cx="4419240" cy="524246"/>
              </a:xfrm>
              <a:prstGeom prst="rect">
                <a:avLst/>
              </a:prstGeom>
            </p:spPr>
            <p:txBody>
              <a:bodyPr wrap="square">
                <a:spAutoFit/>
              </a:bodyPr>
              <a:lstStyle/>
              <a:p>
                <a14:m>
                  <m:oMath xmlns:m="http://schemas.openxmlformats.org/officeDocument/2006/math">
                    <m:r>
                      <a:rPr lang="en-GB" smtClean="0">
                        <a:solidFill>
                          <a:srgbClr val="7030A0"/>
                        </a:solidFill>
                        <a:latin typeface="Cambria Math" panose="02040503050406030204" pitchFamily="18" charset="0"/>
                        <a:ea typeface="Cambria Math" panose="02040503050406030204" pitchFamily="18" charset="0"/>
                        <a:cs typeface="Calibri" panose="020F0502020204030204" pitchFamily="34" charset="0"/>
                      </a:rPr>
                      <m:t>𝐸𝐼</m:t>
                    </m:r>
                    <m:r>
                      <a:rPr lang="en-GB"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m:t>
                    </m:r>
                    <m:f>
                      <m:fPr>
                        <m:ctrlPr>
                          <a:rPr lang="en-US"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5 </m:t>
                        </m:r>
                        <m:r>
                          <a:rPr lang="en-GB" i="1">
                            <a:latin typeface="Cambria Math" panose="02040503050406030204" pitchFamily="18" charset="0"/>
                            <a:ea typeface="Cambria Math" panose="02040503050406030204" pitchFamily="18" charset="0"/>
                          </a:rPr>
                          <m:t>𝑙𝑖𝑡𝑟𝑒𝑠</m:t>
                        </m:r>
                        <m:r>
                          <a:rPr lang="fr-MA" b="0" i="1" smtClean="0">
                            <a:latin typeface="Cambria Math" panose="02040503050406030204" pitchFamily="18" charset="0"/>
                            <a:ea typeface="Cambria Math" panose="02040503050406030204" pitchFamily="18" charset="0"/>
                          </a:rPr>
                          <m:t> </m:t>
                        </m:r>
                        <m:sSup>
                          <m:sSupPr>
                            <m:ctrlPr>
                              <a:rPr lang="fr-MA" b="0" i="1" smtClean="0">
                                <a:latin typeface="Cambria Math" panose="02040503050406030204" pitchFamily="18" charset="0"/>
                                <a:ea typeface="Cambria Math" panose="02040503050406030204" pitchFamily="18" charset="0"/>
                              </a:rPr>
                            </m:ctrlPr>
                          </m:sSupPr>
                          <m:e>
                            <m:r>
                              <a:rPr lang="fr-MA" b="0" i="1" smtClean="0">
                                <a:latin typeface="Cambria Math" panose="02040503050406030204" pitchFamily="18" charset="0"/>
                                <a:ea typeface="Cambria Math" panose="02040503050406030204" pitchFamily="18" charset="0"/>
                              </a:rPr>
                              <m:t>𝑑</m:t>
                            </m:r>
                          </m:e>
                          <m:sup>
                            <m:r>
                              <a:rPr lang="fr-MA" b="0" i="1" smtClean="0">
                                <a:latin typeface="Cambria Math" panose="02040503050406030204" pitchFamily="18" charset="0"/>
                                <a:ea typeface="Cambria Math" panose="02040503050406030204" pitchFamily="18" charset="0"/>
                              </a:rPr>
                              <m:t>′</m:t>
                            </m:r>
                          </m:sup>
                        </m:sSup>
                        <m:r>
                          <a:rPr lang="fr-MA" b="0" i="1" smtClean="0">
                            <a:latin typeface="Cambria Math" panose="02040503050406030204" pitchFamily="18" charset="0"/>
                            <a:ea typeface="Cambria Math" panose="02040503050406030204" pitchFamily="18" charset="0"/>
                          </a:rPr>
                          <m:t>𝑒𝑠𝑠𝑒𝑛𝑐𝑒</m:t>
                        </m:r>
                      </m:num>
                      <m:den>
                        <m:r>
                          <a:rPr lang="en-GB" i="1">
                            <a:latin typeface="Cambria Math" panose="02040503050406030204" pitchFamily="18" charset="0"/>
                            <a:ea typeface="Cambria Math" panose="02040503050406030204" pitchFamily="18" charset="0"/>
                          </a:rPr>
                          <m:t>100 </m:t>
                        </m:r>
                        <m:r>
                          <a:rPr lang="en-GB" i="1">
                            <a:latin typeface="Cambria Math" panose="02040503050406030204" pitchFamily="18" charset="0"/>
                            <a:ea typeface="Cambria Math" panose="02040503050406030204" pitchFamily="18" charset="0"/>
                          </a:rPr>
                          <m:t>𝑣𝑒h𝑖𝑐𝑙𝑒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𝑘𝑚</m:t>
                        </m:r>
                      </m:den>
                    </m:f>
                    <m:r>
                      <a:rPr lang="en-GB" b="0" i="0" smtClean="0">
                        <a:latin typeface="Cambria Math" panose="02040503050406030204" pitchFamily="18" charset="0"/>
                        <a:ea typeface="Cambria Math" panose="02040503050406030204" pitchFamily="18" charset="0"/>
                      </a:rPr>
                      <m:t>=</m:t>
                    </m:r>
                    <m:r>
                      <a:rPr lang="en-GB">
                        <a:latin typeface="Cambria Math" panose="02040503050406030204" pitchFamily="18" charset="0"/>
                        <a:ea typeface="Cambria Math" panose="02040503050406030204" pitchFamily="18" charset="0"/>
                        <a:cs typeface="Calibri" panose="020F0502020204030204" pitchFamily="34" charset="0"/>
                      </a:rPr>
                      <m:t>0.05 </m:t>
                    </m:r>
                    <m:f>
                      <m:fPr>
                        <m:ctrlPr>
                          <a:rPr lang="en-US"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𝑙𝑖𝑡</m:t>
                        </m:r>
                        <m:r>
                          <a:rPr lang="fr-MA" i="1">
                            <a:latin typeface="Cambria Math" panose="02040503050406030204" pitchFamily="18" charset="0"/>
                            <a:ea typeface="Cambria Math" panose="02040503050406030204" pitchFamily="18" charset="0"/>
                          </a:rPr>
                          <m:t>𝑟𝑒𝑠</m:t>
                        </m:r>
                        <m:r>
                          <a:rPr lang="fr-MA" i="1">
                            <a:latin typeface="Cambria Math" panose="02040503050406030204" pitchFamily="18" charset="0"/>
                            <a:ea typeface="Cambria Math" panose="02040503050406030204" pitchFamily="18" charset="0"/>
                          </a:rPr>
                          <m:t> </m:t>
                        </m:r>
                        <m:sSup>
                          <m:sSupPr>
                            <m:ctrlPr>
                              <a:rPr lang="fr-MA" i="1">
                                <a:latin typeface="Cambria Math" panose="02040503050406030204" pitchFamily="18" charset="0"/>
                                <a:ea typeface="Cambria Math" panose="02040503050406030204" pitchFamily="18" charset="0"/>
                              </a:rPr>
                            </m:ctrlPr>
                          </m:sSupPr>
                          <m:e>
                            <m:r>
                              <a:rPr lang="fr-MA" i="1">
                                <a:latin typeface="Cambria Math" panose="02040503050406030204" pitchFamily="18" charset="0"/>
                                <a:ea typeface="Cambria Math" panose="02040503050406030204" pitchFamily="18" charset="0"/>
                              </a:rPr>
                              <m:t>𝑑</m:t>
                            </m:r>
                          </m:e>
                          <m:sup>
                            <m:r>
                              <a:rPr lang="fr-MA" i="1">
                                <a:latin typeface="Cambria Math" panose="02040503050406030204" pitchFamily="18" charset="0"/>
                                <a:ea typeface="Cambria Math" panose="02040503050406030204" pitchFamily="18" charset="0"/>
                              </a:rPr>
                              <m:t>′</m:t>
                            </m:r>
                          </m:sup>
                        </m:sSup>
                        <m:r>
                          <a:rPr lang="fr-MA" i="1">
                            <a:latin typeface="Cambria Math" panose="02040503050406030204" pitchFamily="18" charset="0"/>
                            <a:ea typeface="Cambria Math" panose="02040503050406030204" pitchFamily="18" charset="0"/>
                          </a:rPr>
                          <m:t>𝑒𝑠𝑠𝑒𝑛𝑐𝑒</m:t>
                        </m:r>
                      </m:num>
                      <m:den>
                        <m:r>
                          <a:rPr lang="en-GB" i="1">
                            <a:latin typeface="Cambria Math" panose="02040503050406030204" pitchFamily="18" charset="0"/>
                            <a:ea typeface="Cambria Math" panose="02040503050406030204" pitchFamily="18" charset="0"/>
                          </a:rPr>
                          <m:t>𝑣𝑒h𝑖𝑐𝑙𝑒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𝑘𝑚</m:t>
                        </m:r>
                      </m:den>
                    </m:f>
                  </m:oMath>
                </a14:m>
                <a:r>
                  <a:rPr lang="en-GB" dirty="0">
                    <a:solidFill>
                      <a:schemeClr val="tx1"/>
                    </a:solidFill>
                    <a:latin typeface="Cambria Math" panose="02040503050406030204" pitchFamily="18" charset="0"/>
                    <a:ea typeface="Cambria Math" panose="02040503050406030204" pitchFamily="18" charset="0"/>
                    <a:cs typeface="Open Sans" panose="020B0606030504020204" pitchFamily="34" charset="0"/>
                  </a:rPr>
                  <a:t> </a:t>
                </a:r>
              </a:p>
            </p:txBody>
          </p:sp>
        </mc:Choice>
        <mc:Fallback xmlns="">
          <p:sp>
            <p:nvSpPr>
              <p:cNvPr id="40" name="Rectangle 39">
                <a:extLst>
                  <a:ext uri="{FF2B5EF4-FFF2-40B4-BE49-F238E27FC236}">
                    <a16:creationId xmlns:a16="http://schemas.microsoft.com/office/drawing/2014/main" id="{CAAC1108-4E4F-A641-A920-793E2E09F46A}"/>
                  </a:ext>
                </a:extLst>
              </p:cNvPr>
              <p:cNvSpPr>
                <a:spLocks noRot="1" noChangeAspect="1" noMove="1" noResize="1" noEditPoints="1" noAdjustHandles="1" noChangeArrowheads="1" noChangeShapeType="1" noTextEdit="1"/>
              </p:cNvSpPr>
              <p:nvPr/>
            </p:nvSpPr>
            <p:spPr>
              <a:xfrm>
                <a:off x="7351403" y="5669747"/>
                <a:ext cx="4419240" cy="524246"/>
              </a:xfrm>
              <a:prstGeom prst="rect">
                <a:avLst/>
              </a:prstGeom>
              <a:blipFill>
                <a:blip r:embed="rId5"/>
                <a:stretch>
                  <a:fillRect/>
                </a:stretch>
              </a:blipFill>
            </p:spPr>
            <p:txBody>
              <a:bodyPr/>
              <a:lstStyle/>
              <a:p>
                <a:r>
                  <a:rPr lang="fr-MA">
                    <a:noFill/>
                  </a:rPr>
                  <a:t> </a:t>
                </a:r>
              </a:p>
            </p:txBody>
          </p:sp>
        </mc:Fallback>
      </mc:AlternateContent>
      <p:pic>
        <p:nvPicPr>
          <p:cNvPr id="6" name="Picture 5">
            <a:extLst>
              <a:ext uri="{FF2B5EF4-FFF2-40B4-BE49-F238E27FC236}">
                <a16:creationId xmlns:a16="http://schemas.microsoft.com/office/drawing/2014/main" id="{0BADA445-9671-4447-975F-E5F038E94730}"/>
              </a:ext>
            </a:extLst>
          </p:cNvPr>
          <p:cNvPicPr>
            <a:picLocks noChangeAspect="1"/>
          </p:cNvPicPr>
          <p:nvPr/>
        </p:nvPicPr>
        <p:blipFill>
          <a:blip r:embed="rId6"/>
          <a:stretch>
            <a:fillRect/>
          </a:stretch>
        </p:blipFill>
        <p:spPr>
          <a:xfrm>
            <a:off x="3279274" y="4357036"/>
            <a:ext cx="1278002" cy="852001"/>
          </a:xfrm>
          <a:prstGeom prst="rect">
            <a:avLst/>
          </a:prstGeom>
        </p:spPr>
      </p:pic>
      <p:pic>
        <p:nvPicPr>
          <p:cNvPr id="8" name="Picture 7" descr="A picture containing red, outdoor, parked&#10;&#10;Description automatically generated">
            <a:extLst>
              <a:ext uri="{FF2B5EF4-FFF2-40B4-BE49-F238E27FC236}">
                <a16:creationId xmlns:a16="http://schemas.microsoft.com/office/drawing/2014/main" id="{63568DB7-3B16-E849-BA3E-B658F858B238}"/>
              </a:ext>
            </a:extLst>
          </p:cNvPr>
          <p:cNvPicPr>
            <a:picLocks noChangeAspect="1"/>
          </p:cNvPicPr>
          <p:nvPr/>
        </p:nvPicPr>
        <p:blipFill rotWithShape="1">
          <a:blip r:embed="rId7"/>
          <a:srcRect t="31658" b="19725"/>
          <a:stretch/>
        </p:blipFill>
        <p:spPr>
          <a:xfrm>
            <a:off x="3279274" y="5480920"/>
            <a:ext cx="1283165" cy="935623"/>
          </a:xfrm>
          <a:prstGeom prst="rect">
            <a:avLst/>
          </a:prstGeom>
        </p:spPr>
      </p:pic>
      <p:sp>
        <p:nvSpPr>
          <p:cNvPr id="28" name="Google Shape;113;p16">
            <a:extLst>
              <a:ext uri="{FF2B5EF4-FFF2-40B4-BE49-F238E27FC236}">
                <a16:creationId xmlns:a16="http://schemas.microsoft.com/office/drawing/2014/main" id="{1194225D-4B26-2B4B-B61A-450613225789}"/>
              </a:ext>
            </a:extLst>
          </p:cNvPr>
          <p:cNvSpPr txBox="1">
            <a:spLocks noGrp="1"/>
          </p:cNvSpPr>
          <p:nvPr>
            <p:ph type="title"/>
          </p:nvPr>
        </p:nvSpPr>
        <p:spPr>
          <a:xfrm>
            <a:off x="992175" y="-152822"/>
            <a:ext cx="10515600" cy="1086650"/>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ea typeface="Open Sans"/>
                <a:cs typeface="Open Sans"/>
              </a:rPr>
              <a:t>Session 3.2 - L'intensité énergétique</a:t>
            </a:r>
            <a:endParaRPr dirty="0">
              <a:latin typeface="Open Sans"/>
            </a:endParaRPr>
          </a:p>
        </p:txBody>
      </p:sp>
      <p:sp>
        <p:nvSpPr>
          <p:cNvPr id="30" name="Slide Number Placeholder 5">
            <a:extLst>
              <a:ext uri="{FF2B5EF4-FFF2-40B4-BE49-F238E27FC236}">
                <a16:creationId xmlns:a16="http://schemas.microsoft.com/office/drawing/2014/main" id="{CE8434AD-CB15-8840-BDEB-42C3E92968E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13</a:t>
            </a:fld>
            <a:endParaRPr lang="en-US" altLang="en-US" sz="1400" b="1">
              <a:solidFill>
                <a:schemeClr val="bg1"/>
              </a:solidFill>
              <a:latin typeface="Open Sans ExtraBold"/>
              <a:ea typeface="Open Sans ExtraBold"/>
              <a:cs typeface="Open Sans ExtraBold"/>
            </a:endParaRPr>
          </a:p>
        </p:txBody>
      </p:sp>
      <p:cxnSp>
        <p:nvCxnSpPr>
          <p:cNvPr id="20" name="Straight Arrow Connector 19">
            <a:extLst>
              <a:ext uri="{FF2B5EF4-FFF2-40B4-BE49-F238E27FC236}">
                <a16:creationId xmlns:a16="http://schemas.microsoft.com/office/drawing/2014/main" id="{98D92265-36CF-3210-6265-698750B7E703}"/>
              </a:ext>
            </a:extLst>
          </p:cNvPr>
          <p:cNvCxnSpPr/>
          <p:nvPr/>
        </p:nvCxnSpPr>
        <p:spPr>
          <a:xfrm>
            <a:off x="6318708" y="4723705"/>
            <a:ext cx="842380"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AB73A961-F88C-9B44-56C4-53DF019C1819}"/>
              </a:ext>
            </a:extLst>
          </p:cNvPr>
          <p:cNvCxnSpPr/>
          <p:nvPr/>
        </p:nvCxnSpPr>
        <p:spPr>
          <a:xfrm>
            <a:off x="6361663" y="5985507"/>
            <a:ext cx="922715" cy="0"/>
          </a:xfrm>
          <a:prstGeom prst="straightConnector1">
            <a:avLst/>
          </a:prstGeom>
          <a:noFill/>
          <a:ln w="25400">
            <a:solidFill>
              <a:srgbClr val="C00000"/>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8759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1206EBB5-513A-0447-B940-C7FD6C4CCBFE}"/>
                  </a:ext>
                </a:extLst>
              </p:cNvPr>
              <p:cNvSpPr>
                <a:spLocks noGrp="1"/>
              </p:cNvSpPr>
              <p:nvPr>
                <p:ph type="body" idx="13"/>
              </p:nvPr>
            </p:nvSpPr>
            <p:spPr>
              <a:xfrm>
                <a:off x="841240" y="1047676"/>
                <a:ext cx="6256965" cy="4763734"/>
              </a:xfrm>
            </p:spPr>
            <p:txBody>
              <a:bodyPr>
                <a:normAutofit fontScale="70000" lnSpcReduction="20000"/>
              </a:bodyPr>
              <a:lstStyle/>
              <a:p>
                <a:pPr eaLnBrk="1" fontAlgn="auto" hangingPunct="1">
                  <a:lnSpc>
                    <a:spcPct val="100000"/>
                  </a:lnSpc>
                  <a:spcBef>
                    <a:spcPts val="1000"/>
                  </a:spcBef>
                  <a:buClr>
                    <a:srgbClr val="333333"/>
                  </a:buClr>
                  <a:defRPr/>
                </a:pPr>
                <a:r>
                  <a:rPr lang="en-GB" sz="2400" b="1" dirty="0">
                    <a:solidFill>
                      <a:schemeClr val="accent5">
                        <a:lumMod val="60000"/>
                        <a:lumOff val="40000"/>
                      </a:schemeClr>
                    </a:solidFill>
                  </a:rPr>
                  <a:t>Les données énergétiques peuvent être représentées sous plusieurs formes</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sz="2600" dirty="0"/>
                  <a:t>Unités physiques</a:t>
                </a:r>
              </a:p>
              <a:p>
                <a:pPr lvl="3" eaLnBrk="1" fontAlgn="auto" hangingPunct="1">
                  <a:lnSpc>
                    <a:spcPct val="100000"/>
                  </a:lnSpc>
                  <a:spcBef>
                    <a:spcPts val="1000"/>
                  </a:spcBef>
                  <a:buClr>
                    <a:srgbClr val="333333"/>
                  </a:buClr>
                  <a:buSzPts val="1300"/>
                  <a:defRPr/>
                </a:pPr>
                <a:r>
                  <a:rPr lang="en-GB" sz="2600" dirty="0"/>
                  <a:t>Charbon : Tonnes [t]</a:t>
                </a:r>
              </a:p>
              <a:p>
                <a:pPr lvl="3" eaLnBrk="1" fontAlgn="auto" hangingPunct="1">
                  <a:lnSpc>
                    <a:spcPct val="100000"/>
                  </a:lnSpc>
                  <a:spcBef>
                    <a:spcPts val="1000"/>
                  </a:spcBef>
                  <a:buClr>
                    <a:srgbClr val="333333"/>
                  </a:buClr>
                  <a:buSzPts val="1300"/>
                  <a:defRPr/>
                </a:pPr>
                <a:r>
                  <a:rPr lang="en-GB" sz="2600" dirty="0"/>
                  <a:t>Produits pétroliers : Baril</a:t>
                </a:r>
              </a:p>
              <a:p>
                <a:pPr lvl="3" eaLnBrk="1" fontAlgn="auto" hangingPunct="1">
                  <a:lnSpc>
                    <a:spcPct val="100000"/>
                  </a:lnSpc>
                  <a:spcBef>
                    <a:spcPts val="1000"/>
                  </a:spcBef>
                  <a:buClr>
                    <a:srgbClr val="333333"/>
                  </a:buClr>
                  <a:buSzPts val="1300"/>
                  <a:defRPr/>
                </a:pPr>
                <a:r>
                  <a:rPr lang="en-GB" sz="2600" dirty="0"/>
                  <a:t>Électricité : Kilowattheures [kWh]</a:t>
                </a:r>
              </a:p>
              <a:p>
                <a:pPr lvl="3" eaLnBrk="1" fontAlgn="auto" hangingPunct="1">
                  <a:lnSpc>
                    <a:spcPct val="100000"/>
                  </a:lnSpc>
                  <a:spcBef>
                    <a:spcPts val="1000"/>
                  </a:spcBef>
                  <a:buClr>
                    <a:srgbClr val="333333"/>
                  </a:buClr>
                  <a:buSzPts val="1300"/>
                  <a:defRPr/>
                </a:pPr>
                <a:r>
                  <a:rPr lang="en-GB" sz="2600" dirty="0"/>
                  <a:t>Gaz naturel : Mètres cubes [m³]</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GB" sz="2600" dirty="0"/>
                  <a:t>Unités d'énergie</a:t>
                </a:r>
              </a:p>
              <a:p>
                <a:pPr lvl="3" eaLnBrk="1" fontAlgn="auto" hangingPunct="1">
                  <a:lnSpc>
                    <a:spcPct val="120000"/>
                  </a:lnSpc>
                  <a:spcBef>
                    <a:spcPts val="1000"/>
                  </a:spcBef>
                  <a:buClr>
                    <a:srgbClr val="333333"/>
                  </a:buClr>
                  <a:buSzPts val="1300"/>
                  <a:defRPr/>
                </a:pPr>
                <a:r>
                  <a:rPr lang="en-US" sz="2600" dirty="0"/>
                  <a:t>Gigajoules [GJ], </a:t>
                </a:r>
                <a:r>
                  <a:rPr lang="en-US" sz="2600" dirty="0" err="1"/>
                  <a:t>tonnes d'</a:t>
                </a:r>
                <a:r>
                  <a:rPr lang="en-US" sz="2600" dirty="0"/>
                  <a:t>équivalent pétrole [tep], </a:t>
                </a:r>
                <a:r>
                  <a:rPr lang="en-US" sz="2600" dirty="0" err="1"/>
                  <a:t>téracalories </a:t>
                </a:r>
                <a:r>
                  <a:rPr lang="en-US" sz="2600" dirty="0"/>
                  <a:t>[</a:t>
                </a:r>
                <a:r>
                  <a:rPr lang="en-US" sz="2600" dirty="0" err="1"/>
                  <a:t>Tcal</a:t>
                </a:r>
                <a:r>
                  <a:rPr lang="en-US" sz="2600" dirty="0"/>
                  <a:t>].</a:t>
                </a:r>
              </a:p>
              <a:p>
                <a:pPr marL="380990" lvl="3" indent="-380990" eaLnBrk="1" fontAlgn="auto" hangingPunct="1">
                  <a:lnSpc>
                    <a:spcPct val="100000"/>
                  </a:lnSpc>
                  <a:spcBef>
                    <a:spcPts val="1000"/>
                  </a:spcBef>
                  <a:buClr>
                    <a:srgbClr val="333333"/>
                  </a:buClr>
                  <a:buSzPts val="1300"/>
                  <a:buFont typeface="Arial" panose="020B0604020202020204" pitchFamily="34" charset="0"/>
                  <a:buChar char="•"/>
                  <a:defRPr/>
                </a:pPr>
                <a:r>
                  <a:rPr lang="en-US" sz="2600" dirty="0"/>
                  <a:t>Conversion entre l'unité physique et l'unité énergétique : </a:t>
                </a:r>
                <a:r>
                  <a:rPr lang="en-US" sz="2600" b="1" dirty="0">
                    <a:solidFill>
                      <a:schemeClr val="tx1">
                        <a:lumMod val="65000"/>
                        <a:lumOff val="35000"/>
                      </a:schemeClr>
                    </a:solidFill>
                  </a:rPr>
                  <a:t>Contenu </a:t>
                </a:r>
                <a:r>
                  <a:rPr lang="en-US" sz="2600" b="1" dirty="0" err="1">
                    <a:solidFill>
                      <a:schemeClr val="tx1">
                        <a:lumMod val="65000"/>
                        <a:lumOff val="35000"/>
                      </a:schemeClr>
                    </a:solidFill>
                  </a:rPr>
                  <a:t>énergétique</a:t>
                </a:r>
                <a:r>
                  <a:rPr lang="en-US" sz="2600" b="1" dirty="0">
                    <a:solidFill>
                      <a:schemeClr val="tx1">
                        <a:lumMod val="65000"/>
                        <a:lumOff val="35000"/>
                      </a:schemeClr>
                    </a:solidFill>
                  </a:rPr>
                  <a:t> (CE)</a:t>
                </a:r>
              </a:p>
              <a:p>
                <a:pPr lvl="3" eaLnBrk="1" fontAlgn="auto" hangingPunct="1">
                  <a:lnSpc>
                    <a:spcPct val="100000"/>
                  </a:lnSpc>
                  <a:spcBef>
                    <a:spcPts val="1000"/>
                  </a:spcBef>
                  <a:buClr>
                    <a:srgbClr val="333333"/>
                  </a:buClr>
                  <a:buSzPts val="1300"/>
                  <a:defRPr/>
                </a:pPr>
                <a:r>
                  <a:rPr lang="en-GB" sz="2600" dirty="0"/>
                  <a:t>Par exemple, </a:t>
                </a:r>
                <a14:m>
                  <m:oMath xmlns:m="http://schemas.openxmlformats.org/officeDocument/2006/math">
                    <m:sSub>
                      <m:sSubPr>
                        <m:ctrlPr>
                          <a:rPr lang="en-GB" sz="2600" b="1" i="1">
                            <a:solidFill>
                              <a:schemeClr val="tx1">
                                <a:lumMod val="65000"/>
                                <a:lumOff val="35000"/>
                              </a:schemeClr>
                            </a:solidFill>
                            <a:latin typeface="Cambria Math" panose="02040503050406030204" pitchFamily="18" charset="0"/>
                          </a:rPr>
                        </m:ctrlPr>
                      </m:sSubPr>
                      <m:e>
                        <m:r>
                          <a:rPr lang="en-GB" sz="2600" b="1" i="1">
                            <a:solidFill>
                              <a:schemeClr val="tx1">
                                <a:lumMod val="65000"/>
                                <a:lumOff val="35000"/>
                              </a:schemeClr>
                            </a:solidFill>
                            <a:latin typeface="Cambria Math" panose="02040503050406030204" pitchFamily="18" charset="0"/>
                          </a:rPr>
                          <m:t>𝑬𝑪</m:t>
                        </m:r>
                      </m:e>
                      <m:sub>
                        <m:r>
                          <a:rPr lang="en-GB" sz="2600" b="1" i="1">
                            <a:solidFill>
                              <a:schemeClr val="tx1">
                                <a:lumMod val="65000"/>
                                <a:lumOff val="35000"/>
                              </a:schemeClr>
                            </a:solidFill>
                            <a:latin typeface="Cambria Math" panose="02040503050406030204" pitchFamily="18" charset="0"/>
                          </a:rPr>
                          <m:t>𝒄𝒐𝒂𝒍</m:t>
                        </m:r>
                      </m:sub>
                    </m:sSub>
                    <m:r>
                      <a:rPr lang="en-GB" sz="2600">
                        <a:latin typeface="Cambria Math" panose="02040503050406030204" pitchFamily="18" charset="0"/>
                      </a:rPr>
                      <m:t>=25</m:t>
                    </m:r>
                    <m:f>
                      <m:fPr>
                        <m:ctrlPr>
                          <a:rPr lang="en-GB" sz="2600" i="1">
                            <a:latin typeface="Cambria Math" panose="02040503050406030204" pitchFamily="18" charset="0"/>
                          </a:rPr>
                        </m:ctrlPr>
                      </m:fPr>
                      <m:num>
                        <m:r>
                          <a:rPr lang="en-GB" sz="2600">
                            <a:latin typeface="Cambria Math" panose="02040503050406030204" pitchFamily="18" charset="0"/>
                          </a:rPr>
                          <m:t>𝐺𝐽</m:t>
                        </m:r>
                      </m:num>
                      <m:den>
                        <m:r>
                          <a:rPr lang="en-GB" sz="2600">
                            <a:latin typeface="Cambria Math" panose="02040503050406030204" pitchFamily="18" charset="0"/>
                          </a:rPr>
                          <m:t>𝑡𝑜𝑛</m:t>
                        </m:r>
                      </m:den>
                    </m:f>
                  </m:oMath>
                </a14:m>
                <a:endParaRPr lang="en-US" sz="2600" dirty="0"/>
              </a:p>
            </p:txBody>
          </p:sp>
        </mc:Choice>
        <mc:Fallback xmlns="">
          <p:sp>
            <p:nvSpPr>
              <p:cNvPr id="2" name="Text Placeholder 1">
                <a:extLst>
                  <a:ext uri="{FF2B5EF4-FFF2-40B4-BE49-F238E27FC236}">
                    <a16:creationId xmlns:a16="http://schemas.microsoft.com/office/drawing/2014/main" xmlns:a14="http://schemas.microsoft.com/office/drawing/2010/main" xmlns="" id="{1206EBB5-513A-0447-B940-C7FD6C4CCBFE}"/>
                  </a:ext>
                </a:extLst>
              </p:cNvPr>
              <p:cNvSpPr>
                <a:spLocks noGrp="1" noRot="1" noChangeAspect="1" noMove="1" noResize="1" noEditPoints="1" noAdjustHandles="1" noChangeArrowheads="1" noChangeShapeType="1" noTextEdit="1"/>
              </p:cNvSpPr>
              <p:nvPr>
                <p:ph type="body" idx="13"/>
              </p:nvPr>
            </p:nvSpPr>
            <p:spPr>
              <a:xfrm>
                <a:off x="841240" y="1047676"/>
                <a:ext cx="6256965" cy="4763734"/>
              </a:xfrm>
              <a:blipFill rotWithShape="0">
                <a:blip r:embed="rId3"/>
                <a:stretch>
                  <a:fillRect l="-97"/>
                </a:stretch>
              </a:blipFill>
            </p:spPr>
            <p:txBody>
              <a:bodyPr/>
              <a:lstStyle/>
              <a:p>
                <a:r>
                  <a:rPr lang="fr-FR">
                    <a:noFill/>
                  </a:rPr>
                  <a:t> </a:t>
                </a:r>
              </a:p>
            </p:txBody>
          </p:sp>
        </mc:Fallback>
      </mc:AlternateContent>
      <p:sp>
        <p:nvSpPr>
          <p:cNvPr id="13" name="Text Box 8">
            <a:extLst>
              <a:ext uri="{FF2B5EF4-FFF2-40B4-BE49-F238E27FC236}">
                <a16:creationId xmlns:a16="http://schemas.microsoft.com/office/drawing/2014/main" id="{9B1D068B-055D-5E45-9732-DCB662EC1DCD}"/>
              </a:ext>
            </a:extLst>
          </p:cNvPr>
          <p:cNvSpPr txBox="1">
            <a:spLocks noChangeArrowheads="1"/>
          </p:cNvSpPr>
          <p:nvPr/>
        </p:nvSpPr>
        <p:spPr bwMode="auto">
          <a:xfrm>
            <a:off x="9447385" y="1800711"/>
            <a:ext cx="2371237" cy="34199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dirty="0">
                <a:latin typeface="Open Sans Light" panose="020B0306030504020204" pitchFamily="34" charset="0"/>
                <a:ea typeface="Open Sans Light" panose="020B0306030504020204" pitchFamily="34" charset="0"/>
                <a:cs typeface="Open Sans Light" panose="020B0306030504020204" pitchFamily="34" charset="0"/>
              </a:rPr>
              <a:t>Barils de pétrole</a:t>
            </a:r>
          </a:p>
        </p:txBody>
      </p:sp>
      <p:sp>
        <p:nvSpPr>
          <p:cNvPr id="19" name="Text Box 14">
            <a:extLst>
              <a:ext uri="{FF2B5EF4-FFF2-40B4-BE49-F238E27FC236}">
                <a16:creationId xmlns:a16="http://schemas.microsoft.com/office/drawing/2014/main" id="{0B72000E-D92F-7D41-89CD-1100FC66C6F5}"/>
              </a:ext>
            </a:extLst>
          </p:cNvPr>
          <p:cNvSpPr txBox="1">
            <a:spLocks noChangeArrowheads="1"/>
          </p:cNvSpPr>
          <p:nvPr/>
        </p:nvSpPr>
        <p:spPr bwMode="gray">
          <a:xfrm>
            <a:off x="9900555" y="4226721"/>
            <a:ext cx="1464897" cy="41445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RPr/>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r>
              <a:rPr lang="en-GB" dirty="0">
                <a:latin typeface="Open Sans Light" panose="020B0306030504020204" pitchFamily="34" charset="0"/>
                <a:ea typeface="Open Sans Light" panose="020B0306030504020204" pitchFamily="34" charset="0"/>
                <a:cs typeface="Open Sans Light" panose="020B0306030504020204" pitchFamily="34" charset="0"/>
              </a:rPr>
              <a:t>m³ de gaz</a:t>
            </a:r>
          </a:p>
        </p:txBody>
      </p:sp>
      <p:sp>
        <p:nvSpPr>
          <p:cNvPr id="22" name="Text Box 17">
            <a:extLst>
              <a:ext uri="{FF2B5EF4-FFF2-40B4-BE49-F238E27FC236}">
                <a16:creationId xmlns:a16="http://schemas.microsoft.com/office/drawing/2014/main" id="{ACB5E966-C131-064F-B6BE-0C4BE4A3CB34}"/>
              </a:ext>
            </a:extLst>
          </p:cNvPr>
          <p:cNvSpPr txBox="1">
            <a:spLocks noChangeArrowheads="1"/>
          </p:cNvSpPr>
          <p:nvPr/>
        </p:nvSpPr>
        <p:spPr bwMode="gray">
          <a:xfrm>
            <a:off x="7527627" y="1827044"/>
            <a:ext cx="1727201"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Tonnes de charbon</a:t>
            </a:r>
          </a:p>
        </p:txBody>
      </p:sp>
      <p:pic>
        <p:nvPicPr>
          <p:cNvPr id="3" name="Picture 2">
            <a:extLst>
              <a:ext uri="{FF2B5EF4-FFF2-40B4-BE49-F238E27FC236}">
                <a16:creationId xmlns:a16="http://schemas.microsoft.com/office/drawing/2014/main" id="{EBEE02ED-9DB3-1A49-9CCA-5036489E16DE}"/>
              </a:ext>
            </a:extLst>
          </p:cNvPr>
          <p:cNvPicPr>
            <a:picLocks noChangeAspect="1"/>
          </p:cNvPicPr>
          <p:nvPr/>
        </p:nvPicPr>
        <p:blipFill>
          <a:blip r:embed="rId4"/>
          <a:stretch>
            <a:fillRect/>
          </a:stretch>
        </p:blipFill>
        <p:spPr>
          <a:xfrm>
            <a:off x="7356111" y="2277896"/>
            <a:ext cx="2070232" cy="1378807"/>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8D53D08D-CAD0-944A-A37A-A3350100DB81}"/>
              </a:ext>
            </a:extLst>
          </p:cNvPr>
          <p:cNvPicPr>
            <a:picLocks noChangeAspect="1"/>
          </p:cNvPicPr>
          <p:nvPr/>
        </p:nvPicPr>
        <p:blipFill>
          <a:blip r:embed="rId5"/>
          <a:stretch>
            <a:fillRect/>
          </a:stretch>
        </p:blipFill>
        <p:spPr>
          <a:xfrm>
            <a:off x="7843369" y="4685534"/>
            <a:ext cx="1095716" cy="1608604"/>
          </a:xfrm>
          <a:prstGeom prst="rect">
            <a:avLst/>
          </a:prstGeom>
        </p:spPr>
      </p:pic>
      <p:pic>
        <p:nvPicPr>
          <p:cNvPr id="9" name="Picture 8" descr="A picture containing grass, sky, outdoor, building&#10;&#10;Description automatically generated">
            <a:extLst>
              <a:ext uri="{FF2B5EF4-FFF2-40B4-BE49-F238E27FC236}">
                <a16:creationId xmlns:a16="http://schemas.microsoft.com/office/drawing/2014/main" id="{D29ABB64-3804-7D49-8EFB-93DBE979FA5B}"/>
              </a:ext>
            </a:extLst>
          </p:cNvPr>
          <p:cNvPicPr>
            <a:picLocks noChangeAspect="1"/>
          </p:cNvPicPr>
          <p:nvPr/>
        </p:nvPicPr>
        <p:blipFill rotWithShape="1">
          <a:blip r:embed="rId6"/>
          <a:srcRect l="1132" r="9019"/>
          <a:stretch/>
        </p:blipFill>
        <p:spPr>
          <a:xfrm>
            <a:off x="9578572" y="4801014"/>
            <a:ext cx="2108863" cy="1254739"/>
          </a:xfrm>
          <a:prstGeom prst="rect">
            <a:avLst/>
          </a:prstGeom>
        </p:spPr>
      </p:pic>
      <p:pic>
        <p:nvPicPr>
          <p:cNvPr id="25" name="Picture 24" descr="A picture containing indoor, dark&#10;&#10;Description automatically generated">
            <a:extLst>
              <a:ext uri="{FF2B5EF4-FFF2-40B4-BE49-F238E27FC236}">
                <a16:creationId xmlns:a16="http://schemas.microsoft.com/office/drawing/2014/main" id="{426928CE-2CB5-404D-89E8-929958262F73}"/>
              </a:ext>
            </a:extLst>
          </p:cNvPr>
          <p:cNvPicPr>
            <a:picLocks noChangeAspect="1"/>
          </p:cNvPicPr>
          <p:nvPr/>
        </p:nvPicPr>
        <p:blipFill rotWithShape="1">
          <a:blip r:embed="rId7"/>
          <a:srcRect t="21997" r="14075" b="16316"/>
          <a:stretch/>
        </p:blipFill>
        <p:spPr>
          <a:xfrm>
            <a:off x="9578571" y="2255790"/>
            <a:ext cx="2108864" cy="1514000"/>
          </a:xfrm>
          <a:prstGeom prst="rect">
            <a:avLst/>
          </a:prstGeom>
        </p:spPr>
      </p:pic>
      <p:sp>
        <p:nvSpPr>
          <p:cNvPr id="26" name="Text Box 17">
            <a:extLst>
              <a:ext uri="{FF2B5EF4-FFF2-40B4-BE49-F238E27FC236}">
                <a16:creationId xmlns:a16="http://schemas.microsoft.com/office/drawing/2014/main" id="{7363C73A-B821-DC46-B8FA-AB4D609C8337}"/>
              </a:ext>
            </a:extLst>
          </p:cNvPr>
          <p:cNvSpPr txBox="1">
            <a:spLocks noChangeArrowheads="1"/>
          </p:cNvSpPr>
          <p:nvPr/>
        </p:nvSpPr>
        <p:spPr bwMode="gray">
          <a:xfrm>
            <a:off x="7164075" y="4226721"/>
            <a:ext cx="2454305" cy="45085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a:latin typeface="Calibri" panose="020F0502020204030204" pitchFamily="34" charset="0"/>
                <a:cs typeface="Calibri" panose="020F0502020204030204" pitchFamily="34" charset="0"/>
              </a:defRPr>
            </a:lvl1pPr>
            <a:lvl2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2pPr>
            <a:lvl4pPr marL="285750" indent="-285750">
              <a:buFont typeface="Arial" panose="020B0604020202020204" pitchFamily="34" charset="0"/>
              <a:buChar char="•"/>
              <a:defRPr sz="1600">
                <a:solidFill>
                  <a:schemeClr val="bg2"/>
                </a:solidFill>
                <a:latin typeface="Calibri" panose="020F0502020204030204" pitchFamily="34" charset="0"/>
                <a:cs typeface="Calibri" panose="020F0502020204030204" pitchFamily="34" charset="0"/>
              </a:defRPr>
            </a:lvl4pPr>
          </a:lstStyle>
          <a:p>
            <a:pPr algn="ctr"/>
            <a:r>
              <a:rPr lang="en-GB">
                <a:latin typeface="Open Sans Light" panose="020B0306030504020204" pitchFamily="34" charset="0"/>
                <a:ea typeface="Open Sans Light" panose="020B0306030504020204" pitchFamily="34" charset="0"/>
                <a:cs typeface="Open Sans Light" panose="020B0306030504020204" pitchFamily="34" charset="0"/>
              </a:rPr>
              <a:t>kWh d'électricité</a:t>
            </a:r>
          </a:p>
        </p:txBody>
      </p:sp>
      <p:sp>
        <p:nvSpPr>
          <p:cNvPr id="14" name="Google Shape;113;p16">
            <a:extLst>
              <a:ext uri="{FF2B5EF4-FFF2-40B4-BE49-F238E27FC236}">
                <a16:creationId xmlns:a16="http://schemas.microsoft.com/office/drawing/2014/main" id="{D109C750-0B76-9447-880B-A2513F0D9DDB}"/>
              </a:ext>
            </a:extLst>
          </p:cNvPr>
          <p:cNvSpPr txBox="1">
            <a:spLocks/>
          </p:cNvSpPr>
          <p:nvPr/>
        </p:nvSpPr>
        <p:spPr bwMode="auto">
          <a:xfrm>
            <a:off x="990600" y="360208"/>
            <a:ext cx="10515600" cy="84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lnSpcReduction="10000"/>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Session 3.3 - Intensité énergétique</a:t>
            </a:r>
          </a:p>
        </p:txBody>
      </p:sp>
      <p:sp>
        <p:nvSpPr>
          <p:cNvPr id="4" name="Slide Number Placeholder 5">
            <a:extLst>
              <a:ext uri="{FF2B5EF4-FFF2-40B4-BE49-F238E27FC236}">
                <a16:creationId xmlns:a16="http://schemas.microsoft.com/office/drawing/2014/main" id="{B9FA9701-D506-41E2-8CA7-63078DE7358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14</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1635019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A0B41032-0F7F-C14B-8219-DCD44BAAA825}"/>
              </a:ext>
            </a:extLst>
          </p:cNvPr>
          <p:cNvSpPr>
            <a:spLocks noGrp="1"/>
          </p:cNvSpPr>
          <p:nvPr>
            <p:ph type="body" idx="13"/>
          </p:nvPr>
        </p:nvSpPr>
        <p:spPr/>
        <p:txBody>
          <a:bodyPr/>
          <a:lstStyle/>
          <a:p>
            <a:pPr marL="101598" eaLnBrk="1" fontAlgn="auto" hangingPunct="1">
              <a:spcBef>
                <a:spcPts val="1000"/>
              </a:spcBef>
              <a:buClr>
                <a:srgbClr val="333333"/>
              </a:buClr>
              <a:defRPr/>
            </a:pPr>
            <a:r>
              <a:rPr lang="en-US" dirty="0"/>
              <a:t>Les </a:t>
            </a:r>
            <a:r>
              <a:rPr lang="en-US" dirty="0" err="1"/>
              <a:t>données</a:t>
            </a:r>
            <a:r>
              <a:rPr lang="en-US" dirty="0"/>
              <a:t> </a:t>
            </a:r>
            <a:r>
              <a:rPr lang="en-US" dirty="0" err="1"/>
              <a:t>énergétiques</a:t>
            </a:r>
            <a:r>
              <a:rPr lang="en-US" dirty="0"/>
              <a:t> </a:t>
            </a:r>
            <a:r>
              <a:rPr lang="en-US" dirty="0" err="1"/>
              <a:t>peuvent</a:t>
            </a:r>
            <a:r>
              <a:rPr lang="en-US" dirty="0"/>
              <a:t> </a:t>
            </a:r>
            <a:r>
              <a:rPr lang="en-US" dirty="0" err="1"/>
              <a:t>être</a:t>
            </a:r>
            <a:r>
              <a:rPr lang="en-US" dirty="0"/>
              <a:t> </a:t>
            </a:r>
            <a:r>
              <a:rPr lang="en-US" dirty="0" err="1"/>
              <a:t>représentées</a:t>
            </a:r>
            <a:r>
              <a:rPr lang="en-US" dirty="0"/>
              <a:t> sous </a:t>
            </a:r>
            <a:r>
              <a:rPr lang="en-US" dirty="0" err="1"/>
              <a:t>plusieurs</a:t>
            </a:r>
            <a:r>
              <a:rPr lang="en-US" dirty="0"/>
              <a:t> </a:t>
            </a:r>
            <a:r>
              <a:rPr lang="en-US" dirty="0" err="1"/>
              <a:t>formes</a:t>
            </a:r>
            <a:r>
              <a:rPr lang="en-US" dirty="0"/>
              <a:t>, </a:t>
            </a:r>
            <a:r>
              <a:rPr lang="en-US" dirty="0" err="1"/>
              <a:t>dans</a:t>
            </a:r>
            <a:r>
              <a:rPr lang="en-US" dirty="0"/>
              <a:t> </a:t>
            </a:r>
            <a:r>
              <a:rPr lang="en-US" dirty="0" err="1"/>
              <a:t>différentes</a:t>
            </a:r>
            <a:r>
              <a:rPr lang="en-US" dirty="0"/>
              <a:t> </a:t>
            </a:r>
            <a:r>
              <a:rPr lang="en-US" dirty="0" err="1"/>
              <a:t>unités</a:t>
            </a:r>
            <a:r>
              <a:rPr lang="en-US" dirty="0"/>
              <a:t> physiques et </a:t>
            </a:r>
            <a:r>
              <a:rPr lang="en-US" dirty="0" err="1"/>
              <a:t>énergétiques</a:t>
            </a:r>
            <a:endParaRPr lang="en-GB" dirty="0"/>
          </a:p>
          <a:p>
            <a:endParaRPr lang="en-GB" dirty="0"/>
          </a:p>
        </p:txBody>
      </p:sp>
      <p:sp>
        <p:nvSpPr>
          <p:cNvPr id="10" name="Google Shape;115;p16">
            <a:extLst>
              <a:ext uri="{FF2B5EF4-FFF2-40B4-BE49-F238E27FC236}">
                <a16:creationId xmlns:a16="http://schemas.microsoft.com/office/drawing/2014/main" id="{8C126A44-EEBC-AF45-B9B0-1572796CE6B2}"/>
              </a:ext>
            </a:extLst>
          </p:cNvPr>
          <p:cNvSpPr txBox="1"/>
          <p:nvPr/>
        </p:nvSpPr>
        <p:spPr>
          <a:xfrm>
            <a:off x="1091566" y="2085434"/>
            <a:ext cx="10657089" cy="4247701"/>
          </a:xfrm>
          <a:prstGeom prst="rect">
            <a:avLst/>
          </a:prstGeom>
          <a:noFill/>
          <a:ln>
            <a:noFill/>
          </a:ln>
        </p:spPr>
        <p:txBody>
          <a:bodyPr spcFirstLastPara="1" wrap="square" lIns="121900" tIns="60933" rIns="121900" bIns="60933" anchor="t" anchorCtr="0">
            <a:noAutofit/>
          </a:bodyPr>
          <a:lstStyle/>
          <a:p>
            <a:pPr marL="380990" lvl="3"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endParaRPr lang="en-GB" sz="1600">
              <a:solidFill>
                <a:schemeClr val="bg2"/>
              </a:solidFill>
              <a:latin typeface="Open Sans" panose="020B0606030504020204" pitchFamily="34" charset="0"/>
              <a:cs typeface="Open Sans" panose="020B0606030504020204" pitchFamily="34" charset="0"/>
            </a:endParaRPr>
          </a:p>
          <a:p>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pPr marL="380990" indent="-380990">
              <a:buFont typeface="Arial" panose="020B0604020202020204" pitchFamily="34" charset="0"/>
              <a:buChar char="•"/>
            </a:pPr>
            <a:endParaRPr lang="en-GB" sz="1600">
              <a:solidFill>
                <a:schemeClr val="bg2"/>
              </a:solidFill>
              <a:latin typeface="Open Sans" panose="020B0606030504020204" pitchFamily="34" charset="0"/>
              <a:cs typeface="Open Sans" panose="020B0606030504020204" pitchFamily="34" charset="0"/>
            </a:endParaRPr>
          </a:p>
          <a:p>
            <a:r>
              <a:rPr lang="en-GB" sz="1600">
                <a:latin typeface="Open Sans" panose="020B0606030504020204" pitchFamily="34" charset="0"/>
                <a:cs typeface="Open Sans" panose="020B0606030504020204" pitchFamily="34" charset="0"/>
              </a:rPr>
              <a:t>     </a:t>
            </a:r>
          </a:p>
          <a:p>
            <a:r>
              <a:rPr lang="en-GB" sz="1600">
                <a:latin typeface="Open Sans" panose="020B0606030504020204" pitchFamily="34" charset="0"/>
                <a:cs typeface="Open Sans" panose="020B0606030504020204" pitchFamily="34" charset="0"/>
              </a:rPr>
              <a:t>  </a:t>
            </a:r>
          </a:p>
          <a:p>
            <a:endParaRPr lang="en-GB" sz="160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1600">
              <a:latin typeface="Open Sans" panose="020B0606030504020204" pitchFamily="34" charset="0"/>
              <a:cs typeface="Open Sans" panose="020B0606030504020204" pitchFamily="34" charset="0"/>
            </a:endParaRPr>
          </a:p>
        </p:txBody>
      </p:sp>
      <p:graphicFrame>
        <p:nvGraphicFramePr>
          <p:cNvPr id="23" name="Object 22">
            <a:extLst>
              <a:ext uri="{FF2B5EF4-FFF2-40B4-BE49-F238E27FC236}">
                <a16:creationId xmlns:a16="http://schemas.microsoft.com/office/drawing/2014/main" id="{DC1BC131-FF63-5946-9057-D296F9BB9A32}"/>
              </a:ext>
            </a:extLst>
          </p:cNvPr>
          <p:cNvGraphicFramePr>
            <a:graphicFrameLocks noChangeAspect="1"/>
          </p:cNvGraphicFramePr>
          <p:nvPr/>
        </p:nvGraphicFramePr>
        <p:xfrm>
          <a:off x="1884806" y="2898093"/>
          <a:ext cx="8190839" cy="3435041"/>
        </p:xfrm>
        <a:graphic>
          <a:graphicData uri="http://schemas.openxmlformats.org/presentationml/2006/ole">
            <mc:AlternateContent xmlns:mc="http://schemas.openxmlformats.org/markup-compatibility/2006">
              <mc:Choice xmlns:v="urn:schemas-microsoft-com:vml" Requires="v">
                <p:oleObj name="Worksheet" r:id="rId3" imgW="10261600" imgH="4305300" progId="Excel.Sheet.12">
                  <p:embed/>
                </p:oleObj>
              </mc:Choice>
              <mc:Fallback>
                <p:oleObj name="Worksheet" r:id="rId3" imgW="10261600" imgH="4305300" progId="Excel.Sheet.12">
                  <p:embed/>
                  <p:pic>
                    <p:nvPicPr>
                      <p:cNvPr id="23" name="Object 22">
                        <a:extLst>
                          <a:ext uri="{FF2B5EF4-FFF2-40B4-BE49-F238E27FC236}">
                            <a16:creationId xmlns:a16="http://schemas.microsoft.com/office/drawing/2014/main" id="{DC1BC131-FF63-5946-9057-D296F9BB9A32}"/>
                          </a:ext>
                        </a:extLst>
                      </p:cNvPr>
                      <p:cNvPicPr/>
                      <p:nvPr/>
                    </p:nvPicPr>
                    <p:blipFill>
                      <a:blip r:embed="rId4"/>
                      <a:stretch>
                        <a:fillRect/>
                      </a:stretch>
                    </p:blipFill>
                    <p:spPr>
                      <a:xfrm>
                        <a:off x="1884806" y="2898093"/>
                        <a:ext cx="8190839" cy="3435041"/>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0E6A15C9-E435-D842-9983-CEC9CC9DEBC6}"/>
              </a:ext>
            </a:extLst>
          </p:cNvPr>
          <p:cNvSpPr txBox="1"/>
          <p:nvPr/>
        </p:nvSpPr>
        <p:spPr>
          <a:xfrm>
            <a:off x="6350381" y="2506845"/>
            <a:ext cx="3663182" cy="369332"/>
          </a:xfrm>
          <a:prstGeom prst="rect">
            <a:avLst/>
          </a:prstGeom>
          <a:noFill/>
        </p:spPr>
        <p:txBody>
          <a:bodyPr wrap="none" rtlCol="0">
            <a:spAutoFit/>
          </a:bodyPr>
          <a:lstStyle/>
          <a:p>
            <a:r>
              <a:rPr lang="en-US">
                <a:latin typeface="Open Sans" panose="020B0606030504020204" pitchFamily="34" charset="0"/>
                <a:cs typeface="Open Sans" panose="020B0606030504020204" pitchFamily="34" charset="0"/>
              </a:rPr>
              <a:t>Exemple : 1MJ = 0,2778 kWh</a:t>
            </a:r>
            <a:endParaRPr lang="en-GB">
              <a:latin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3AC3D9A2-745E-BF49-9771-4A4B31017A28}"/>
              </a:ext>
            </a:extLst>
          </p:cNvPr>
          <p:cNvSpPr/>
          <p:nvPr/>
        </p:nvSpPr>
        <p:spPr>
          <a:xfrm>
            <a:off x="6577131" y="3429000"/>
            <a:ext cx="617159"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CE4AF614-7DEF-F243-88EC-6C8B49BDE7F2}"/>
              </a:ext>
            </a:extLst>
          </p:cNvPr>
          <p:cNvSpPr/>
          <p:nvPr/>
        </p:nvSpPr>
        <p:spPr>
          <a:xfrm>
            <a:off x="1884805" y="3429000"/>
            <a:ext cx="664431" cy="206981"/>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C6740C35-B11D-3241-A8C5-102A3CB910E7}"/>
              </a:ext>
            </a:extLst>
          </p:cNvPr>
          <p:cNvSpPr/>
          <p:nvPr/>
        </p:nvSpPr>
        <p:spPr>
          <a:xfrm>
            <a:off x="6587208" y="2908166"/>
            <a:ext cx="617157" cy="245633"/>
          </a:xfrm>
          <a:prstGeom prst="rect">
            <a:avLst/>
          </a:prstGeom>
          <a:solidFill>
            <a:srgbClr val="C0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cs typeface="Open Sans" panose="020B0606030504020204" pitchFamily="34" charset="0"/>
            </a:endParaRPr>
          </a:p>
        </p:txBody>
      </p:sp>
      <p:grpSp>
        <p:nvGrpSpPr>
          <p:cNvPr id="29" name="Group 28">
            <a:extLst>
              <a:ext uri="{FF2B5EF4-FFF2-40B4-BE49-F238E27FC236}">
                <a16:creationId xmlns:a16="http://schemas.microsoft.com/office/drawing/2014/main" id="{3294F146-C37A-414D-82C6-E326F04F43EC}"/>
              </a:ext>
            </a:extLst>
          </p:cNvPr>
          <p:cNvGrpSpPr/>
          <p:nvPr/>
        </p:nvGrpSpPr>
        <p:grpSpPr>
          <a:xfrm>
            <a:off x="1073688" y="2775213"/>
            <a:ext cx="857927" cy="1034767"/>
            <a:chOff x="72908" y="1224690"/>
            <a:chExt cx="643445" cy="776075"/>
          </a:xfrm>
        </p:grpSpPr>
        <p:cxnSp>
          <p:nvCxnSpPr>
            <p:cNvPr id="30" name="Straight Arrow Connector 29">
              <a:extLst>
                <a:ext uri="{FF2B5EF4-FFF2-40B4-BE49-F238E27FC236}">
                  <a16:creationId xmlns:a16="http://schemas.microsoft.com/office/drawing/2014/main" id="{0A1E6136-743A-114B-9F67-EC04222A10AB}"/>
                </a:ext>
              </a:extLst>
            </p:cNvPr>
            <p:cNvCxnSpPr>
              <a:stCxn id="31" idx="2"/>
            </p:cNvCxnSpPr>
            <p:nvPr/>
          </p:nvCxnSpPr>
          <p:spPr>
            <a:xfrm flipH="1">
              <a:off x="384855" y="1540113"/>
              <a:ext cx="9775" cy="46065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3B55664-EC22-C441-85B2-6DA9DEAF2027}"/>
                </a:ext>
              </a:extLst>
            </p:cNvPr>
            <p:cNvSpPr txBox="1"/>
            <p:nvPr/>
          </p:nvSpPr>
          <p:spPr>
            <a:xfrm>
              <a:off x="72908" y="1224690"/>
              <a:ext cx="643445" cy="315423"/>
            </a:xfrm>
            <a:prstGeom prst="rect">
              <a:avLst/>
            </a:prstGeom>
            <a:noFill/>
          </p:spPr>
          <p:txBody>
            <a:bodyPr wrap="none" rtlCol="0">
              <a:spAutoFit/>
            </a:bodyPr>
            <a:lstStyle/>
            <a:p>
              <a:r>
                <a:rPr lang="en-US" sz="2133">
                  <a:latin typeface="Open Sans" panose="020B0606030504020204" pitchFamily="34" charset="0"/>
                  <a:cs typeface="Open Sans" panose="020B0606030504020204" pitchFamily="34" charset="0"/>
                </a:rPr>
                <a:t>De</a:t>
              </a:r>
              <a:endParaRPr lang="en-GB" sz="2133">
                <a:latin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7F1577F7-92B4-0245-9C8E-2B10CB83C387}"/>
              </a:ext>
            </a:extLst>
          </p:cNvPr>
          <p:cNvGrpSpPr/>
          <p:nvPr/>
        </p:nvGrpSpPr>
        <p:grpSpPr>
          <a:xfrm>
            <a:off x="1856775" y="2519598"/>
            <a:ext cx="1394483" cy="420564"/>
            <a:chOff x="320782" y="1409355"/>
            <a:chExt cx="1045862" cy="315423"/>
          </a:xfrm>
        </p:grpSpPr>
        <p:cxnSp>
          <p:nvCxnSpPr>
            <p:cNvPr id="33" name="Straight Arrow Connector 32">
              <a:extLst>
                <a:ext uri="{FF2B5EF4-FFF2-40B4-BE49-F238E27FC236}">
                  <a16:creationId xmlns:a16="http://schemas.microsoft.com/office/drawing/2014/main" id="{C740FEA2-9355-754A-A1B9-9272F296723B}"/>
                </a:ext>
              </a:extLst>
            </p:cNvPr>
            <p:cNvCxnSpPr/>
            <p:nvPr/>
          </p:nvCxnSpPr>
          <p:spPr>
            <a:xfrm>
              <a:off x="890082" y="1594022"/>
              <a:ext cx="476562"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262E86-5837-0440-A830-79484F5CC459}"/>
                </a:ext>
              </a:extLst>
            </p:cNvPr>
            <p:cNvSpPr txBox="1"/>
            <p:nvPr/>
          </p:nvSpPr>
          <p:spPr>
            <a:xfrm>
              <a:off x="320782" y="1409355"/>
              <a:ext cx="375343" cy="315423"/>
            </a:xfrm>
            <a:prstGeom prst="rect">
              <a:avLst/>
            </a:prstGeom>
            <a:noFill/>
          </p:spPr>
          <p:txBody>
            <a:bodyPr wrap="none" rtlCol="0">
              <a:spAutoFit/>
            </a:bodyPr>
            <a:lstStyle/>
            <a:p>
              <a:r>
                <a:rPr lang="en-US" sz="2133">
                  <a:latin typeface="Open Sans" panose="020B0606030504020204" pitchFamily="34" charset="0"/>
                  <a:cs typeface="Open Sans" panose="020B0606030504020204" pitchFamily="34" charset="0"/>
                </a:rPr>
                <a:t>Pour</a:t>
              </a:r>
              <a:endParaRPr lang="en-GB" sz="2133">
                <a:latin typeface="Open Sans" panose="020B0606030504020204" pitchFamily="34" charset="0"/>
                <a:cs typeface="Open Sans" panose="020B0606030504020204" pitchFamily="34" charset="0"/>
              </a:endParaRPr>
            </a:p>
          </p:txBody>
        </p:sp>
      </p:grpSp>
      <p:sp>
        <p:nvSpPr>
          <p:cNvPr id="19" name="Google Shape;113;p16">
            <a:extLst>
              <a:ext uri="{FF2B5EF4-FFF2-40B4-BE49-F238E27FC236}">
                <a16:creationId xmlns:a16="http://schemas.microsoft.com/office/drawing/2014/main" id="{FD9FF64A-387B-8D44-9021-586A031609F9}"/>
              </a:ext>
            </a:extLst>
          </p:cNvPr>
          <p:cNvSpPr txBox="1">
            <a:spLocks/>
          </p:cNvSpPr>
          <p:nvPr/>
        </p:nvSpPr>
        <p:spPr bwMode="auto">
          <a:xfrm>
            <a:off x="990600" y="360208"/>
            <a:ext cx="10515600" cy="105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Session 3.3 - Intensité énergétique</a:t>
            </a:r>
          </a:p>
        </p:txBody>
      </p:sp>
      <p:sp>
        <p:nvSpPr>
          <p:cNvPr id="20" name="Slide Number Placeholder 5">
            <a:extLst>
              <a:ext uri="{FF2B5EF4-FFF2-40B4-BE49-F238E27FC236}">
                <a16:creationId xmlns:a16="http://schemas.microsoft.com/office/drawing/2014/main" id="{B95FA994-ED91-C049-B84B-3CCDBD81138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15</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2055742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8" name="Google Shape;113;p16">
            <a:extLst>
              <a:ext uri="{FF2B5EF4-FFF2-40B4-BE49-F238E27FC236}">
                <a16:creationId xmlns:a16="http://schemas.microsoft.com/office/drawing/2014/main" id="{B32BBC24-E756-5842-88A5-A20528EA2BCD}"/>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Session 3.3 - </a:t>
            </a:r>
            <a:r>
              <a:rPr lang="en-GB" b="1" dirty="0">
                <a:solidFill>
                  <a:srgbClr val="7030A0"/>
                </a:solidFill>
                <a:latin typeface="Open Sans"/>
              </a:rPr>
              <a:t>Intensité énergétique</a:t>
            </a:r>
          </a:p>
        </p:txBody>
      </p:sp>
      <p:sp>
        <p:nvSpPr>
          <p:cNvPr id="9" name="Text Placeholder 1">
            <a:extLst>
              <a:ext uri="{FF2B5EF4-FFF2-40B4-BE49-F238E27FC236}">
                <a16:creationId xmlns:a16="http://schemas.microsoft.com/office/drawing/2014/main" id="{1141B53C-DE62-354B-84FE-3A39A2090719}"/>
              </a:ext>
            </a:extLst>
          </p:cNvPr>
          <p:cNvSpPr>
            <a:spLocks noGrp="1"/>
          </p:cNvSpPr>
          <p:nvPr>
            <p:ph type="body" idx="13"/>
          </p:nvPr>
        </p:nvSpPr>
        <p:spPr>
          <a:xfrm>
            <a:off x="887413" y="1533525"/>
            <a:ext cx="10252075" cy="4262438"/>
          </a:xfrm>
        </p:spPr>
        <p:txBody>
          <a:bodyPr>
            <a:normAutofit/>
          </a:bodyPr>
          <a:lstStyle/>
          <a:p>
            <a:pPr marL="101598" eaLnBrk="1" fontAlgn="auto" hangingPunct="1">
              <a:spcBef>
                <a:spcPts val="1000"/>
              </a:spcBef>
              <a:buClr>
                <a:srgbClr val="333333"/>
              </a:buClr>
              <a:defRPr/>
            </a:pPr>
            <a:r>
              <a:rPr lang="en-GB" b="1" dirty="0">
                <a:solidFill>
                  <a:srgbClr val="7030A0"/>
                </a:solidFill>
              </a:rPr>
              <a:t>L'intensité énergétique (IE) </a:t>
            </a:r>
            <a:r>
              <a:rPr lang="en-GB" dirty="0" err="1"/>
              <a:t>comme</a:t>
            </a:r>
            <a:r>
              <a:rPr lang="en-GB" dirty="0"/>
              <a:t> </a:t>
            </a:r>
            <a:r>
              <a:rPr lang="en-GB" dirty="0" err="1"/>
              <a:t>indicateur</a:t>
            </a:r>
            <a:r>
              <a:rPr lang="en-GB" dirty="0"/>
              <a:t>:</a:t>
            </a:r>
          </a:p>
        </p:txBody>
      </p:sp>
      <p:sp>
        <p:nvSpPr>
          <p:cNvPr id="11" name="Slide Number Placeholder 5">
            <a:extLst>
              <a:ext uri="{FF2B5EF4-FFF2-40B4-BE49-F238E27FC236}">
                <a16:creationId xmlns:a16="http://schemas.microsoft.com/office/drawing/2014/main" id="{1056D64E-F248-364C-93F0-760D78821ACF}"/>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16</a:t>
            </a:fld>
            <a:endParaRPr lang="en-US" altLang="en-US" sz="1400" b="1">
              <a:solidFill>
                <a:schemeClr val="bg1"/>
              </a:solidFill>
              <a:latin typeface="Open Sans ExtraBold"/>
              <a:ea typeface="Open Sans ExtraBold"/>
              <a:cs typeface="Open Sans ExtraBold"/>
            </a:endParaRPr>
          </a:p>
        </p:txBody>
      </p:sp>
      <mc:AlternateContent xmlns:mc="http://schemas.openxmlformats.org/markup-compatibility/2006" xmlns:a14="http://schemas.microsoft.com/office/drawing/2010/main">
        <mc:Choice Requires="a14">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3150716451"/>
                  </p:ext>
                </p:extLst>
              </p:nvPr>
            </p:nvGraphicFramePr>
            <p:xfrm>
              <a:off x="1052512" y="2492917"/>
              <a:ext cx="10413115" cy="3079838"/>
            </p:xfrm>
            <a:graphic>
              <a:graphicData uri="http://schemas.openxmlformats.org/drawingml/2006/table">
                <a:tbl>
                  <a:tblPr firstRow="1" bandRow="1">
                    <a:tableStyleId>{5940675A-B579-460E-94D1-54222C63F5DA}</a:tableStyleId>
                  </a:tblPr>
                  <a:tblGrid>
                    <a:gridCol w="3340017">
                      <a:extLst>
                        <a:ext uri="{9D8B030D-6E8A-4147-A177-3AD203B41FA5}">
                          <a16:colId xmlns:a16="http://schemas.microsoft.com/office/drawing/2014/main" val="2220082881"/>
                        </a:ext>
                      </a:extLst>
                    </a:gridCol>
                    <a:gridCol w="4125331">
                      <a:extLst>
                        <a:ext uri="{9D8B030D-6E8A-4147-A177-3AD203B41FA5}">
                          <a16:colId xmlns:a16="http://schemas.microsoft.com/office/drawing/2014/main" val="2936470367"/>
                        </a:ext>
                      </a:extLst>
                    </a:gridCol>
                    <a:gridCol w="2947767">
                      <a:extLst>
                        <a:ext uri="{9D8B030D-6E8A-4147-A177-3AD203B41FA5}">
                          <a16:colId xmlns:a16="http://schemas.microsoft.com/office/drawing/2014/main" val="1881619488"/>
                        </a:ext>
                      </a:extLst>
                    </a:gridCol>
                  </a:tblGrid>
                  <a:tr h="494453">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dirty="0" err="1">
                              <a:solidFill>
                                <a:schemeClr val="tx1"/>
                              </a:solidFill>
                              <a:latin typeface="Open Sans Light"/>
                              <a:ea typeface="Open Sans Light" panose="020B0306030504020204" pitchFamily="34" charset="0"/>
                              <a:cs typeface="Open Sans Light" panose="020B0306030504020204" pitchFamily="34" charset="0"/>
                            </a:rPr>
                            <a:t>Industrie</a:t>
                          </a:r>
                          <a:r>
                            <a:rPr lang="en-US" sz="1800" b="0" i="0" dirty="0">
                              <a:solidFill>
                                <a:schemeClr val="tx1"/>
                              </a:solidFill>
                              <a:latin typeface="Open Sans Light"/>
                              <a:ea typeface="Open Sans Light" panose="020B0306030504020204" pitchFamily="34" charset="0"/>
                              <a:cs typeface="Open Sans Light" panose="020B0306030504020204" pitchFamily="34" charset="0"/>
                            </a:rPr>
                            <a:t> </a:t>
                          </a:r>
                          <a:r>
                            <a:rPr lang="en-US" sz="1800" b="0" i="0" dirty="0" err="1">
                              <a:solidFill>
                                <a:schemeClr val="tx1"/>
                              </a:solidFill>
                              <a:latin typeface="Open Sans Light"/>
                              <a:ea typeface="Open Sans Light" panose="020B0306030504020204" pitchFamily="34" charset="0"/>
                              <a:cs typeface="Open Sans Light" panose="020B0306030504020204" pitchFamily="34" charset="0"/>
                            </a:rPr>
                            <a:t>dans</a:t>
                          </a:r>
                          <a:r>
                            <a:rPr lang="en-US" sz="1800" b="0" i="0" dirty="0">
                              <a:solidFill>
                                <a:schemeClr val="tx1"/>
                              </a:solidFill>
                              <a:latin typeface="Open Sans Light"/>
                              <a:ea typeface="Open Sans Light" panose="020B0306030504020204" pitchFamily="34" charset="0"/>
                              <a:cs typeface="Open Sans Light" panose="020B0306030504020204" pitchFamily="34" charset="0"/>
                            </a:rPr>
                            <a:t> le pays A </a:t>
                          </a:r>
                          <a:endPar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dirty="0">
                              <a:solidFill>
                                <a:schemeClr val="tx1"/>
                              </a:solidFill>
                              <a:latin typeface="Open Sans Light"/>
                              <a:ea typeface="Open Sans Light" panose="020B0306030504020204" pitchFamily="34" charset="0"/>
                              <a:cs typeface="Open Sans Light" panose="020B0306030504020204" pitchFamily="34" charset="0"/>
                            </a:rPr>
                            <a:t>Industrie dans le pays B </a:t>
                          </a:r>
                          <a:endPar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0" i="0" dirty="0">
                              <a:solidFill>
                                <a:schemeClr val="tx1"/>
                              </a:solidFill>
                              <a:latin typeface="Open Sans Light"/>
                              <a:ea typeface="Open Sans Light" panose="020B0306030504020204" pitchFamily="34" charset="0"/>
                              <a:cs typeface="Open Sans Light" panose="020B0306030504020204" pitchFamily="34" charset="0"/>
                            </a:rPr>
                            <a:t>Ratio d'</a:t>
                          </a:r>
                          <a:r>
                            <a:rPr lang="en-GB" sz="1800" b="1" i="0" dirty="0">
                              <a:solidFill>
                                <a:srgbClr val="7030A0"/>
                              </a:solidFill>
                              <a:latin typeface="Open Sans Light"/>
                              <a:ea typeface="Open Sans Light" panose="020B0306030504020204" pitchFamily="34" charset="0"/>
                              <a:cs typeface="Open Sans Light" panose="020B0306030504020204" pitchFamily="34" charset="0"/>
                            </a:rPr>
                            <a:t>intensité énergétique</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07922">
                    <a:tc>
                      <a:txBody>
                        <a:bodyPr/>
                        <a:lstStyle/>
                        <a:p>
                          <a:pPr lvl="0">
                            <a:buNone/>
                          </a:pPr>
                          <a14:m>
                            <m:oMathPara xmlns:m="http://schemas.openxmlformats.org/officeDocument/2006/math">
                              <m:oMathParaPr>
                                <m:jc m:val="centerGroup"/>
                              </m:oMathParaPr>
                              <m:oMath xmlns:m="http://schemas.openxmlformats.org/officeDocument/2006/math">
                                <m:r>
                                  <a:rPr lang="en-GB" sz="1800" b="1" i="0" dirty="0" smtClean="0">
                                    <a:solidFill>
                                      <a:srgbClr val="7030A0"/>
                                    </a:solidFill>
                                    <a:latin typeface="Cambria Math" panose="02040503050406030204" pitchFamily="18" charset="0"/>
                                  </a:rPr>
                                  <m:t>𝐄</m:t>
                                </m:r>
                                <m:sSub>
                                  <m:sSubPr>
                                    <m:ctrlPr>
                                      <a:rPr lang="en-GB" sz="1800" b="1" i="1" smtClean="0">
                                        <a:solidFill>
                                          <a:srgbClr val="7030A0"/>
                                        </a:solidFill>
                                        <a:latin typeface="Cambria Math" panose="02040503050406030204" pitchFamily="18" charset="0"/>
                                      </a:rPr>
                                    </m:ctrlPr>
                                  </m:sSubPr>
                                  <m:e>
                                    <m:r>
                                      <a:rPr lang="en-GB" sz="1800" b="1" i="0" smtClean="0">
                                        <a:solidFill>
                                          <a:srgbClr val="7030A0"/>
                                        </a:solidFill>
                                        <a:latin typeface="Cambria Math" panose="02040503050406030204" pitchFamily="18" charset="0"/>
                                      </a:rPr>
                                      <m:t>𝐈</m:t>
                                    </m:r>
                                  </m:e>
                                  <m:sub>
                                    <m:r>
                                      <a:rPr lang="en-GB" sz="1800" b="1" i="0" smtClean="0">
                                        <a:solidFill>
                                          <a:srgbClr val="7030A0"/>
                                        </a:solidFill>
                                        <a:latin typeface="Cambria Math" panose="02040503050406030204" pitchFamily="18" charset="0"/>
                                      </a:rPr>
                                      <m:t>𝐀</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4 </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Tonnes</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de</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charbon</m:t>
                                    </m:r>
                                  </m:num>
                                  <m:den>
                                    <m:r>
                                      <m:rPr>
                                        <m:sty m:val="p"/>
                                      </m:rPr>
                                      <a:rPr lang="en-US" sz="1800" b="0" i="0" smtClean="0">
                                        <a:solidFill>
                                          <a:schemeClr val="tx1"/>
                                        </a:solidFill>
                                        <a:latin typeface="Cambria Math" panose="02040503050406030204" pitchFamily="18" charset="0"/>
                                      </a:rPr>
                                      <m:t>Tonnes</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d</m:t>
                                    </m:r>
                                    <m:r>
                                      <a:rPr lang="en-US" sz="1800" b="0" i="0" smtClean="0">
                                        <a:solidFill>
                                          <a:schemeClr val="tx1"/>
                                        </a:solidFill>
                                        <a:latin typeface="Cambria Math" panose="02040503050406030204" pitchFamily="18" charset="0"/>
                                      </a:rPr>
                                      <m:t>′</m:t>
                                    </m:r>
                                    <m:r>
                                      <m:rPr>
                                        <m:sty m:val="p"/>
                                      </m:rPr>
                                      <a:rPr lang="en-US" sz="1800" b="0" i="0" smtClean="0">
                                        <a:solidFill>
                                          <a:schemeClr val="tx1"/>
                                        </a:solidFill>
                                        <a:latin typeface="Cambria Math" panose="02040503050406030204" pitchFamily="18" charset="0"/>
                                      </a:rPr>
                                      <m:t>acier</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eaLnBrk="1" hangingPunct="1"/>
                          <a14:m>
                            <m:oMathPara xmlns:m="http://schemas.openxmlformats.org/officeDocument/2006/math">
                              <m:oMathParaPr>
                                <m:jc m:val="centerGroup"/>
                              </m:oMathParaPr>
                              <m:oMath xmlns:m="http://schemas.openxmlformats.org/officeDocument/2006/math">
                                <m:r>
                                  <a:rPr lang="en-GB" sz="1800" b="1" i="0" smtClean="0">
                                    <a:solidFill>
                                      <a:srgbClr val="7030A0"/>
                                    </a:solidFill>
                                    <a:latin typeface="Cambria Math" panose="02040503050406030204" pitchFamily="18" charset="0"/>
                                  </a:rPr>
                                  <m:t>𝐄</m:t>
                                </m:r>
                                <m:sSub>
                                  <m:sSubPr>
                                    <m:ctrlPr>
                                      <a:rPr lang="en-GB" sz="1800" b="1" i="1" smtClean="0">
                                        <a:solidFill>
                                          <a:srgbClr val="7030A0"/>
                                        </a:solidFill>
                                        <a:latin typeface="Cambria Math" panose="02040503050406030204" pitchFamily="18" charset="0"/>
                                      </a:rPr>
                                    </m:ctrlPr>
                                  </m:sSubPr>
                                  <m:e>
                                    <m:r>
                                      <a:rPr lang="en-GB" sz="1800" b="1" i="0" smtClean="0">
                                        <a:solidFill>
                                          <a:srgbClr val="7030A0"/>
                                        </a:solidFill>
                                        <a:latin typeface="Cambria Math" panose="02040503050406030204" pitchFamily="18" charset="0"/>
                                      </a:rPr>
                                      <m:t>𝐈</m:t>
                                    </m:r>
                                  </m:e>
                                  <m:sub>
                                    <m:r>
                                      <a:rPr lang="en-GB" sz="1800" b="1" i="0" smtClean="0">
                                        <a:solidFill>
                                          <a:srgbClr val="7030A0"/>
                                        </a:solidFill>
                                        <a:latin typeface="Cambria Math" panose="02040503050406030204" pitchFamily="18" charset="0"/>
                                      </a:rPr>
                                      <m:t>𝐁</m:t>
                                    </m:r>
                                  </m:sub>
                                </m:sSub>
                                <m:r>
                                  <a:rPr lang="en-GB" sz="1800" b="0" i="0" smtClean="0">
                                    <a:solidFill>
                                      <a:schemeClr val="tx1"/>
                                    </a:solidFill>
                                    <a:latin typeface="Cambria Math" panose="02040503050406030204" pitchFamily="18" charset="0"/>
                                  </a:rPr>
                                  <m:t>=</m:t>
                                </m:r>
                                <m:r>
                                  <a:rPr lang="en-US" sz="1800" b="0" i="0" smtClean="0">
                                    <a:solidFill>
                                      <a:schemeClr val="tx1"/>
                                    </a:solidFill>
                                    <a:latin typeface="Cambria Math" panose="02040503050406030204" pitchFamily="18" charset="0"/>
                                  </a:rPr>
                                  <m:t>3.8</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Tonnes</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de</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charbon</m:t>
                                    </m:r>
                                  </m:num>
                                  <m:den>
                                    <m:r>
                                      <m:rPr>
                                        <m:sty m:val="p"/>
                                      </m:rPr>
                                      <a:rPr lang="en-US" sz="1800" b="0" i="0" smtClean="0">
                                        <a:solidFill>
                                          <a:schemeClr val="tx1"/>
                                        </a:solidFill>
                                        <a:latin typeface="Cambria Math" panose="02040503050406030204" pitchFamily="18" charset="0"/>
                                      </a:rPr>
                                      <m:t>Tonnes</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d</m:t>
                                    </m:r>
                                    <m:r>
                                      <a:rPr lang="en-US" sz="1800" b="0" i="0" smtClean="0">
                                        <a:solidFill>
                                          <a:schemeClr val="tx1"/>
                                        </a:solidFill>
                                        <a:latin typeface="Cambria Math" panose="02040503050406030204" pitchFamily="18" charset="0"/>
                                      </a:rPr>
                                      <m:t>′</m:t>
                                    </m:r>
                                    <m:r>
                                      <m:rPr>
                                        <m:sty m:val="p"/>
                                      </m:rPr>
                                      <a:rPr lang="en-US" sz="1800" b="0" i="0" smtClean="0">
                                        <a:solidFill>
                                          <a:schemeClr val="tx1"/>
                                        </a:solidFill>
                                        <a:latin typeface="Cambria Math" panose="02040503050406030204" pitchFamily="18" charset="0"/>
                                      </a:rPr>
                                      <m:t>acier</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1" i="1" smtClean="0">
                                        <a:solidFill>
                                          <a:srgbClr val="7030A0"/>
                                        </a:solidFill>
                                        <a:latin typeface="Cambria Math" panose="02040503050406030204" pitchFamily="18" charset="0"/>
                                      </a:rPr>
                                    </m:ctrlPr>
                                  </m:fPr>
                                  <m:num>
                                    <m:r>
                                      <a:rPr lang="en-US" sz="1800" b="1" i="0" smtClean="0">
                                        <a:solidFill>
                                          <a:srgbClr val="7030A0"/>
                                        </a:solidFill>
                                        <a:latin typeface="Cambria Math" panose="02040503050406030204" pitchFamily="18" charset="0"/>
                                      </a:rPr>
                                      <m:t>𝐄</m:t>
                                    </m:r>
                                    <m:sSub>
                                      <m:sSubPr>
                                        <m:ctrlPr>
                                          <a:rPr lang="en-US" sz="1800" b="1" i="1" smtClean="0">
                                            <a:solidFill>
                                              <a:srgbClr val="7030A0"/>
                                            </a:solidFill>
                                            <a:latin typeface="Cambria Math" panose="02040503050406030204" pitchFamily="18" charset="0"/>
                                          </a:rPr>
                                        </m:ctrlPr>
                                      </m:sSubPr>
                                      <m:e>
                                        <m:r>
                                          <a:rPr lang="en-US" sz="1800" b="1" i="0" smtClean="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𝐁</m:t>
                                        </m:r>
                                      </m:sub>
                                    </m:sSub>
                                  </m:num>
                                  <m:den>
                                    <m:r>
                                      <a:rPr lang="en-US" sz="1800" b="1" i="0" smtClean="0">
                                        <a:solidFill>
                                          <a:srgbClr val="7030A0"/>
                                        </a:solidFill>
                                        <a:latin typeface="Cambria Math" panose="02040503050406030204" pitchFamily="18" charset="0"/>
                                      </a:rPr>
                                      <m:t>𝐄</m:t>
                                    </m:r>
                                    <m:sSub>
                                      <m:sSubPr>
                                        <m:ctrlPr>
                                          <a:rPr lang="en-US" sz="1800" b="1" i="1" smtClean="0">
                                            <a:solidFill>
                                              <a:srgbClr val="7030A0"/>
                                            </a:solidFill>
                                            <a:latin typeface="Cambria Math" panose="02040503050406030204" pitchFamily="18" charset="0"/>
                                          </a:rPr>
                                        </m:ctrlPr>
                                      </m:sSubPr>
                                      <m:e>
                                        <m:r>
                                          <a:rPr lang="en-US" sz="1800" b="1" i="0" smtClean="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𝐀</m:t>
                                        </m:r>
                                      </m:sub>
                                    </m:sSub>
                                  </m:den>
                                </m:f>
                                <m:r>
                                  <a:rPr lang="en-US" sz="1800" b="0" i="0" smtClean="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3.8</m:t>
                                    </m:r>
                                  </m:num>
                                  <m:den>
                                    <m:r>
                                      <a:rPr lang="en-US" sz="1800" b="0" i="0" smtClean="0">
                                        <a:solidFill>
                                          <a:schemeClr val="tx1"/>
                                        </a:solidFill>
                                        <a:latin typeface="Cambria Math" panose="02040503050406030204" pitchFamily="18" charset="0"/>
                                      </a:rPr>
                                      <m:t>4</m:t>
                                    </m:r>
                                  </m:den>
                                </m:f>
                                <m:r>
                                  <a:rPr lang="en-US" sz="1800" b="0" i="0" smtClean="0">
                                    <a:solidFill>
                                      <a:schemeClr val="tx1"/>
                                    </a:solidFill>
                                    <a:latin typeface="Cambria Math" panose="02040503050406030204" pitchFamily="18" charset="0"/>
                                  </a:rPr>
                                  <m:t>=0.95</m:t>
                                </m:r>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166894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baseline="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Contenu </a:t>
                          </a:r>
                          <a:r>
                            <a:rPr lang="en-US" sz="1800" b="1" i="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énergétique </a:t>
                          </a:r>
                          <a:r>
                            <a:rPr lang="en-US" sz="1800" b="1" i="0" baseline="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(CE) </a:t>
                          </a:r>
                          <a:r>
                            <a:rPr lang="en-US" sz="1800" b="0" i="0" baseline="0" dirty="0">
                              <a:solidFill>
                                <a:schemeClr val="tx1"/>
                              </a:solidFill>
                              <a:latin typeface="Open Sans Light"/>
                              <a:ea typeface="Open Sans Light" panose="020B0306030504020204" pitchFamily="34" charset="0"/>
                              <a:cs typeface="Open Sans Light" panose="020B0306030504020204" pitchFamily="34" charset="0"/>
                            </a:rPr>
                            <a:t>du charbon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1" i="1" smtClean="0">
                                        <a:solidFill>
                                          <a:schemeClr val="tx1">
                                            <a:lumMod val="65000"/>
                                            <a:lumOff val="35000"/>
                                          </a:schemeClr>
                                        </a:solidFill>
                                        <a:latin typeface="Cambria Math" panose="02040503050406030204" pitchFamily="18" charset="0"/>
                                      </a:rPr>
                                    </m:ctrlPr>
                                  </m:sSubPr>
                                  <m:e>
                                    <m:r>
                                      <a:rPr lang="en-GB" sz="1800" b="1" i="0" smtClean="0">
                                        <a:solidFill>
                                          <a:schemeClr val="tx1">
                                            <a:lumMod val="65000"/>
                                            <a:lumOff val="35000"/>
                                          </a:schemeClr>
                                        </a:solidFill>
                                        <a:latin typeface="Cambria Math" panose="02040503050406030204" pitchFamily="18" charset="0"/>
                                      </a:rPr>
                                      <m:t>𝐄𝐂</m:t>
                                    </m:r>
                                  </m:e>
                                  <m:sub>
                                    <m:r>
                                      <a:rPr lang="en-GB" sz="1800" b="1" i="0" smtClean="0">
                                        <a:solidFill>
                                          <a:schemeClr val="tx1">
                                            <a:lumMod val="65000"/>
                                            <a:lumOff val="35000"/>
                                          </a:schemeClr>
                                        </a:solidFill>
                                        <a:latin typeface="Cambria Math" panose="02040503050406030204" pitchFamily="18" charset="0"/>
                                      </a:rPr>
                                      <m:t>𝐜𝐨𝐚𝐥</m:t>
                                    </m:r>
                                    <m:r>
                                      <a:rPr lang="en-GB" sz="1800" b="1" i="0" smtClean="0">
                                        <a:solidFill>
                                          <a:schemeClr val="tx1">
                                            <a:lumMod val="65000"/>
                                            <a:lumOff val="35000"/>
                                          </a:schemeClr>
                                        </a:solidFill>
                                        <a:latin typeface="Cambria Math" panose="02040503050406030204" pitchFamily="18" charset="0"/>
                                      </a:rPr>
                                      <m:t>,</m:t>
                                    </m:r>
                                    <m:r>
                                      <a:rPr lang="en-US" sz="1800" b="1" i="0" smtClean="0">
                                        <a:solidFill>
                                          <a:schemeClr val="tx1">
                                            <a:lumMod val="65000"/>
                                            <a:lumOff val="35000"/>
                                          </a:schemeClr>
                                        </a:solidFill>
                                        <a:latin typeface="Cambria Math" panose="02040503050406030204" pitchFamily="18" charset="0"/>
                                      </a:rPr>
                                      <m:t>𝐀</m:t>
                                    </m:r>
                                  </m:sub>
                                </m:sSub>
                                <m:r>
                                  <a:rPr lang="en-US" sz="1800" b="0" i="0" smtClean="0">
                                    <a:solidFill>
                                      <a:schemeClr val="tx1"/>
                                    </a:solidFill>
                                    <a:latin typeface="Cambria Math" panose="02040503050406030204" pitchFamily="18" charset="0"/>
                                  </a:rPr>
                                  <m:t>=25</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1" i="1" smtClean="0">
                                        <a:solidFill>
                                          <a:srgbClr val="7030A0"/>
                                        </a:solidFill>
                                        <a:latin typeface="Cambria Math" panose="02040503050406030204" pitchFamily="18" charset="0"/>
                                      </a:rPr>
                                    </m:ctrlPr>
                                  </m:sSubPr>
                                  <m:e>
                                    <m:r>
                                      <a:rPr lang="en-US" sz="1800" b="1" i="0" smtClean="0">
                                        <a:solidFill>
                                          <a:srgbClr val="7030A0"/>
                                        </a:solidFill>
                                        <a:latin typeface="Cambria Math" panose="02040503050406030204" pitchFamily="18" charset="0"/>
                                      </a:rPr>
                                      <m:t>𝐄</m:t>
                                    </m:r>
                                    <m:r>
                                      <a:rPr lang="en-GB" sz="1800" b="1" i="0" smtClean="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𝐀</m:t>
                                    </m:r>
                                  </m:sub>
                                </m:sSub>
                                <m:r>
                                  <a:rPr lang="en-US" sz="1800" b="0" i="0" smtClean="0">
                                    <a:solidFill>
                                      <a:schemeClr val="tx1"/>
                                    </a:solidFill>
                                    <a:latin typeface="Cambria Math" panose="02040503050406030204" pitchFamily="18" charset="0"/>
                                  </a:rPr>
                                  <m:t>=100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Tonnes</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d</m:t>
                                    </m:r>
                                    <m:r>
                                      <a:rPr lang="en-US" sz="1800" b="0" i="0" smtClean="0">
                                        <a:solidFill>
                                          <a:schemeClr val="tx1"/>
                                        </a:solidFill>
                                        <a:latin typeface="Cambria Math" panose="02040503050406030204" pitchFamily="18" charset="0"/>
                                      </a:rPr>
                                      <m:t>′</m:t>
                                    </m:r>
                                    <m:r>
                                      <m:rPr>
                                        <m:sty m:val="p"/>
                                      </m:rPr>
                                      <a:rPr lang="en-US" sz="1800" b="0" i="0" smtClean="0">
                                        <a:solidFill>
                                          <a:schemeClr val="tx1"/>
                                        </a:solidFill>
                                        <a:latin typeface="Cambria Math" panose="02040503050406030204" pitchFamily="18" charset="0"/>
                                      </a:rPr>
                                      <m:t>acier</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baseline="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Contenu </a:t>
                          </a:r>
                          <a:r>
                            <a:rPr lang="en-US" sz="1800" b="1" i="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énergétique </a:t>
                          </a:r>
                          <a:r>
                            <a:rPr lang="en-US" sz="1800" b="1" i="0" baseline="0" dirty="0">
                              <a:solidFill>
                                <a:schemeClr val="tx1">
                                  <a:lumMod val="65000"/>
                                  <a:lumOff val="35000"/>
                                </a:schemeClr>
                              </a:solidFill>
                              <a:latin typeface="Open Sans Light"/>
                              <a:ea typeface="Open Sans Light" panose="020B0306030504020204" pitchFamily="34" charset="0"/>
                              <a:cs typeface="Open Sans Light" panose="020B0306030504020204" pitchFamily="34" charset="0"/>
                            </a:rPr>
                            <a:t>(CE) </a:t>
                          </a:r>
                          <a:r>
                            <a:rPr lang="en-US" sz="1800" b="0" i="0" baseline="0" dirty="0">
                              <a:solidFill>
                                <a:schemeClr val="tx1"/>
                              </a:solidFill>
                              <a:latin typeface="Open Sans Light"/>
                              <a:ea typeface="Open Sans Light" panose="020B0306030504020204" pitchFamily="34" charset="0"/>
                              <a:cs typeface="Open Sans Light" panose="020B0306030504020204" pitchFamily="34" charset="0"/>
                            </a:rPr>
                            <a:t>du charbon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1" i="1" smtClean="0">
                                        <a:solidFill>
                                          <a:schemeClr val="tx1">
                                            <a:lumMod val="65000"/>
                                            <a:lumOff val="35000"/>
                                          </a:schemeClr>
                                        </a:solidFill>
                                        <a:latin typeface="Cambria Math" panose="02040503050406030204" pitchFamily="18" charset="0"/>
                                      </a:rPr>
                                    </m:ctrlPr>
                                  </m:sSubPr>
                                  <m:e>
                                    <m:r>
                                      <a:rPr lang="en-GB" sz="1800" b="1" i="0" smtClean="0">
                                        <a:solidFill>
                                          <a:schemeClr val="tx1">
                                            <a:lumMod val="65000"/>
                                            <a:lumOff val="35000"/>
                                          </a:schemeClr>
                                        </a:solidFill>
                                        <a:latin typeface="Cambria Math" panose="02040503050406030204" pitchFamily="18" charset="0"/>
                                      </a:rPr>
                                      <m:t>𝐄𝐂</m:t>
                                    </m:r>
                                  </m:e>
                                  <m:sub>
                                    <m:r>
                                      <a:rPr lang="en-GB" sz="1800" b="1" i="0" smtClean="0">
                                        <a:solidFill>
                                          <a:schemeClr val="tx1">
                                            <a:lumMod val="65000"/>
                                            <a:lumOff val="35000"/>
                                          </a:schemeClr>
                                        </a:solidFill>
                                        <a:latin typeface="Cambria Math" panose="02040503050406030204" pitchFamily="18" charset="0"/>
                                      </a:rPr>
                                      <m:t>𝐜𝐨𝐚𝐥</m:t>
                                    </m:r>
                                    <m:r>
                                      <a:rPr lang="en-GB" sz="1800" b="1" i="0" smtClean="0">
                                        <a:solidFill>
                                          <a:schemeClr val="tx1">
                                            <a:lumMod val="65000"/>
                                            <a:lumOff val="35000"/>
                                          </a:schemeClr>
                                        </a:solidFill>
                                        <a:latin typeface="Cambria Math" panose="02040503050406030204" pitchFamily="18" charset="0"/>
                                      </a:rPr>
                                      <m:t>,</m:t>
                                    </m:r>
                                    <m:r>
                                      <a:rPr lang="en-GB" sz="1800" b="1" i="0" smtClean="0">
                                        <a:solidFill>
                                          <a:schemeClr val="tx1">
                                            <a:lumMod val="65000"/>
                                            <a:lumOff val="35000"/>
                                          </a:schemeClr>
                                        </a:solidFill>
                                        <a:latin typeface="Cambria Math" panose="02040503050406030204" pitchFamily="18" charset="0"/>
                                      </a:rPr>
                                      <m:t>𝐁</m:t>
                                    </m:r>
                                  </m:sub>
                                </m:sSub>
                                <m:r>
                                  <a:rPr lang="en-US" sz="1800" b="0" i="0" smtClean="0">
                                    <a:solidFill>
                                      <a:schemeClr val="tx1"/>
                                    </a:solidFill>
                                    <a:latin typeface="Cambria Math" panose="02040503050406030204" pitchFamily="18" charset="0"/>
                                  </a:rPr>
                                  <m:t>=</m:t>
                                </m:r>
                                <m:r>
                                  <a:rPr lang="en-GB" sz="1800" b="0" i="0" smtClean="0">
                                    <a:solidFill>
                                      <a:schemeClr val="tx1"/>
                                    </a:solidFill>
                                    <a:latin typeface="Cambria Math" panose="02040503050406030204" pitchFamily="18" charset="0"/>
                                  </a:rPr>
                                  <m:t>30</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lang="en-US" sz="1800" b="1" i="1" smtClean="0">
                                        <a:solidFill>
                                          <a:srgbClr val="7030A0"/>
                                        </a:solidFill>
                                        <a:latin typeface="Cambria Math" panose="02040503050406030204" pitchFamily="18" charset="0"/>
                                      </a:rPr>
                                    </m:ctrlPr>
                                  </m:sSubPr>
                                  <m:e>
                                    <m:r>
                                      <a:rPr lang="en-US" sz="1800" b="1" i="0" smtClean="0">
                                        <a:solidFill>
                                          <a:srgbClr val="7030A0"/>
                                        </a:solidFill>
                                        <a:latin typeface="Cambria Math" panose="02040503050406030204" pitchFamily="18" charset="0"/>
                                      </a:rPr>
                                      <m:t>𝐄</m:t>
                                    </m:r>
                                    <m:r>
                                      <a:rPr lang="en-GB" sz="1800" b="1" i="0" smtClean="0">
                                        <a:solidFill>
                                          <a:srgbClr val="7030A0"/>
                                        </a:solidFill>
                                        <a:latin typeface="Cambria Math" panose="02040503050406030204" pitchFamily="18" charset="0"/>
                                      </a:rPr>
                                      <m:t>𝐈</m:t>
                                    </m:r>
                                  </m:e>
                                  <m:sub>
                                    <m:r>
                                      <a:rPr lang="en-GB" sz="1800" b="1" i="0" smtClean="0">
                                        <a:solidFill>
                                          <a:srgbClr val="7030A0"/>
                                        </a:solidFill>
                                        <a:latin typeface="Cambria Math" panose="02040503050406030204" pitchFamily="18" charset="0"/>
                                      </a:rPr>
                                      <m:t>𝐁</m:t>
                                    </m:r>
                                  </m:sub>
                                </m:sSub>
                                <m:r>
                                  <a:rPr lang="en-US" sz="1800" b="0" i="0" smtClean="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14</m:t>
                                </m:r>
                                <m:f>
                                  <m:fPr>
                                    <m:ctrlPr>
                                      <a:rPr lang="en-US" sz="1800" b="0" i="1" smtClean="0">
                                        <a:solidFill>
                                          <a:schemeClr val="tx1"/>
                                        </a:solidFill>
                                        <a:latin typeface="Cambria Math" panose="02040503050406030204" pitchFamily="18" charset="0"/>
                                      </a:rPr>
                                    </m:ctrlPr>
                                  </m:fPr>
                                  <m:num>
                                    <m:r>
                                      <m:rPr>
                                        <m:sty m:val="p"/>
                                      </m:rPr>
                                      <a:rPr lang="en-US" sz="1800" b="0" i="0" smtClean="0">
                                        <a:solidFill>
                                          <a:schemeClr val="tx1"/>
                                        </a:solidFill>
                                        <a:latin typeface="Cambria Math" panose="02040503050406030204" pitchFamily="18" charset="0"/>
                                      </a:rPr>
                                      <m:t>GJ</m:t>
                                    </m:r>
                                  </m:num>
                                  <m:den>
                                    <m:r>
                                      <m:rPr>
                                        <m:sty m:val="p"/>
                                      </m:rPr>
                                      <a:rPr lang="en-US" sz="1800" b="0" i="0" smtClean="0">
                                        <a:solidFill>
                                          <a:schemeClr val="tx1"/>
                                        </a:solidFill>
                                        <a:latin typeface="Cambria Math" panose="02040503050406030204" pitchFamily="18" charset="0"/>
                                      </a:rPr>
                                      <m:t>Tonnes</m:t>
                                    </m:r>
                                    <m:r>
                                      <a:rPr lang="en-US" sz="1800" b="0" i="0" smtClean="0">
                                        <a:solidFill>
                                          <a:schemeClr val="tx1"/>
                                        </a:solidFill>
                                        <a:latin typeface="Cambria Math" panose="02040503050406030204" pitchFamily="18" charset="0"/>
                                      </a:rPr>
                                      <m:t> </m:t>
                                    </m:r>
                                    <m:r>
                                      <m:rPr>
                                        <m:sty m:val="p"/>
                                      </m:rPr>
                                      <a:rPr lang="en-US" sz="1800" b="0" i="0" smtClean="0">
                                        <a:solidFill>
                                          <a:schemeClr val="tx1"/>
                                        </a:solidFill>
                                        <a:latin typeface="Cambria Math" panose="02040503050406030204" pitchFamily="18" charset="0"/>
                                      </a:rPr>
                                      <m:t>d</m:t>
                                    </m:r>
                                    <m:r>
                                      <a:rPr lang="en-US" sz="1800" b="0" i="0" smtClean="0">
                                        <a:solidFill>
                                          <a:schemeClr val="tx1"/>
                                        </a:solidFill>
                                        <a:latin typeface="Cambria Math" panose="02040503050406030204" pitchFamily="18" charset="0"/>
                                      </a:rPr>
                                      <m:t>′</m:t>
                                    </m:r>
                                    <m:r>
                                      <m:rPr>
                                        <m:sty m:val="p"/>
                                      </m:rPr>
                                      <a:rPr lang="en-US" sz="1800" b="0" i="0" smtClean="0">
                                        <a:solidFill>
                                          <a:schemeClr val="tx1"/>
                                        </a:solidFill>
                                        <a:latin typeface="Cambria Math" panose="02040503050406030204" pitchFamily="18" charset="0"/>
                                      </a:rPr>
                                      <m:t>acier</m:t>
                                    </m:r>
                                  </m:den>
                                </m:f>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1800" b="1" i="1" smtClean="0">
                                        <a:solidFill>
                                          <a:srgbClr val="7030A0"/>
                                        </a:solidFill>
                                        <a:latin typeface="Cambria Math" panose="02040503050406030204" pitchFamily="18" charset="0"/>
                                      </a:rPr>
                                    </m:ctrlPr>
                                  </m:fPr>
                                  <m:num>
                                    <m:r>
                                      <a:rPr lang="en-US" sz="1800" b="1" i="0">
                                        <a:solidFill>
                                          <a:srgbClr val="7030A0"/>
                                        </a:solidFill>
                                        <a:latin typeface="Cambria Math" panose="02040503050406030204" pitchFamily="18" charset="0"/>
                                      </a:rPr>
                                      <m:t>𝐄</m:t>
                                    </m:r>
                                    <m:sSub>
                                      <m:sSubPr>
                                        <m:ctrlPr>
                                          <a:rPr lang="en-US" sz="1800" b="1" i="1">
                                            <a:solidFill>
                                              <a:srgbClr val="7030A0"/>
                                            </a:solidFill>
                                            <a:latin typeface="Cambria Math" panose="02040503050406030204" pitchFamily="18" charset="0"/>
                                          </a:rPr>
                                        </m:ctrlPr>
                                      </m:sSubPr>
                                      <m:e>
                                        <m:r>
                                          <a:rPr lang="en-US" sz="1800" b="1" i="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𝐀</m:t>
                                        </m:r>
                                      </m:sub>
                                    </m:sSub>
                                  </m:num>
                                  <m:den>
                                    <m:r>
                                      <a:rPr lang="en-US" sz="1800" b="1" i="0">
                                        <a:solidFill>
                                          <a:srgbClr val="7030A0"/>
                                        </a:solidFill>
                                        <a:latin typeface="Cambria Math" panose="02040503050406030204" pitchFamily="18" charset="0"/>
                                      </a:rPr>
                                      <m:t>𝐄</m:t>
                                    </m:r>
                                    <m:sSub>
                                      <m:sSubPr>
                                        <m:ctrlPr>
                                          <a:rPr lang="en-US" sz="1800" b="1" i="1">
                                            <a:solidFill>
                                              <a:srgbClr val="7030A0"/>
                                            </a:solidFill>
                                            <a:latin typeface="Cambria Math" panose="02040503050406030204" pitchFamily="18" charset="0"/>
                                          </a:rPr>
                                        </m:ctrlPr>
                                      </m:sSubPr>
                                      <m:e>
                                        <m:r>
                                          <a:rPr lang="en-US" sz="1800" b="1" i="0">
                                            <a:solidFill>
                                              <a:srgbClr val="7030A0"/>
                                            </a:solidFill>
                                            <a:latin typeface="Cambria Math" panose="02040503050406030204" pitchFamily="18" charset="0"/>
                                          </a:rPr>
                                          <m:t>𝐈</m:t>
                                        </m:r>
                                      </m:e>
                                      <m:sub>
                                        <m:r>
                                          <a:rPr lang="en-US" sz="1800" b="1" i="0" smtClean="0">
                                            <a:solidFill>
                                              <a:srgbClr val="7030A0"/>
                                            </a:solidFill>
                                            <a:latin typeface="Cambria Math" panose="02040503050406030204" pitchFamily="18" charset="0"/>
                                          </a:rPr>
                                          <m:t>𝐁</m:t>
                                        </m:r>
                                      </m:sub>
                                    </m:sSub>
                                  </m:den>
                                </m:f>
                                <m:r>
                                  <a:rPr lang="en-US" sz="1800" b="0" i="0">
                                    <a:solidFill>
                                      <a:schemeClr val="tx1"/>
                                    </a:solidFill>
                                    <a:latin typeface="Cambria Math" panose="02040503050406030204" pitchFamily="18" charset="0"/>
                                  </a:rPr>
                                  <m:t>=</m:t>
                                </m:r>
                                <m:f>
                                  <m:fPr>
                                    <m:ctrlPr>
                                      <a:rPr lang="en-US" sz="1800" b="0" i="1" smtClean="0">
                                        <a:solidFill>
                                          <a:schemeClr val="tx1"/>
                                        </a:solidFill>
                                        <a:latin typeface="Cambria Math" panose="02040503050406030204" pitchFamily="18" charset="0"/>
                                      </a:rPr>
                                    </m:ctrlPr>
                                  </m:fPr>
                                  <m:num>
                                    <m:r>
                                      <a:rPr lang="en-US" sz="1800" b="0" i="0" smtClean="0">
                                        <a:solidFill>
                                          <a:schemeClr val="tx1"/>
                                        </a:solidFill>
                                        <a:latin typeface="Cambria Math" panose="02040503050406030204" pitchFamily="18" charset="0"/>
                                      </a:rPr>
                                      <m:t>100</m:t>
                                    </m:r>
                                  </m:num>
                                  <m:den>
                                    <m:r>
                                      <a:rPr lang="en-US" sz="1800" b="0" i="0" smtClean="0">
                                        <a:solidFill>
                                          <a:schemeClr val="tx1"/>
                                        </a:solidFill>
                                        <a:latin typeface="Cambria Math" panose="02040503050406030204" pitchFamily="18" charset="0"/>
                                      </a:rPr>
                                      <m:t>114</m:t>
                                    </m:r>
                                  </m:den>
                                </m:f>
                                <m:r>
                                  <a:rPr lang="en-US" sz="1800" b="0" i="0" smtClean="0">
                                    <a:solidFill>
                                      <a:schemeClr val="tx1"/>
                                    </a:solidFill>
                                    <a:latin typeface="Cambria Math" panose="02040503050406030204" pitchFamily="18" charset="0"/>
                                  </a:rPr>
                                  <m:t>=0.88</m:t>
                                </m:r>
                              </m:oMath>
                            </m:oMathPara>
                          </a14:m>
                          <a:endParaRPr lang="en-GB"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bl>
              </a:graphicData>
            </a:graphic>
          </p:graphicFrame>
        </mc:Choice>
        <mc:Fallback xmlns="">
          <p:graphicFrame>
            <p:nvGraphicFramePr>
              <p:cNvPr id="2" name="Table 2">
                <a:extLst>
                  <a:ext uri="{FF2B5EF4-FFF2-40B4-BE49-F238E27FC236}">
                    <a16:creationId xmlns:a16="http://schemas.microsoft.com/office/drawing/2014/main" id="{71976AFD-677D-774E-BE09-2F7F952BF471}"/>
                  </a:ext>
                </a:extLst>
              </p:cNvPr>
              <p:cNvGraphicFramePr>
                <a:graphicFrameLocks noGrp="1"/>
              </p:cNvGraphicFramePr>
              <p:nvPr>
                <p:extLst>
                  <p:ext uri="{D42A27DB-BD31-4B8C-83A1-F6EECF244321}">
                    <p14:modId xmlns:p14="http://schemas.microsoft.com/office/powerpoint/2010/main" val="3150716451"/>
                  </p:ext>
                </p:extLst>
              </p:nvPr>
            </p:nvGraphicFramePr>
            <p:xfrm>
              <a:off x="1052512" y="2492917"/>
              <a:ext cx="10413115" cy="3079838"/>
            </p:xfrm>
            <a:graphic>
              <a:graphicData uri="http://schemas.openxmlformats.org/drawingml/2006/table">
                <a:tbl>
                  <a:tblPr firstRow="1" bandRow="1">
                    <a:tableStyleId>{5940675A-B579-460E-94D1-54222C63F5DA}</a:tableStyleId>
                  </a:tblPr>
                  <a:tblGrid>
                    <a:gridCol w="3340017">
                      <a:extLst>
                        <a:ext uri="{9D8B030D-6E8A-4147-A177-3AD203B41FA5}">
                          <a16:colId xmlns:a16="http://schemas.microsoft.com/office/drawing/2014/main" val="2220082881"/>
                        </a:ext>
                      </a:extLst>
                    </a:gridCol>
                    <a:gridCol w="4125331">
                      <a:extLst>
                        <a:ext uri="{9D8B030D-6E8A-4147-A177-3AD203B41FA5}">
                          <a16:colId xmlns:a16="http://schemas.microsoft.com/office/drawing/2014/main" val="2936470367"/>
                        </a:ext>
                      </a:extLst>
                    </a:gridCol>
                    <a:gridCol w="2947767">
                      <a:extLst>
                        <a:ext uri="{9D8B030D-6E8A-4147-A177-3AD203B41FA5}">
                          <a16:colId xmlns:a16="http://schemas.microsoft.com/office/drawing/2014/main" val="1881619488"/>
                        </a:ext>
                      </a:extLst>
                    </a:gridCol>
                  </a:tblGrid>
                  <a:tr h="670560">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dirty="0" err="1">
                              <a:solidFill>
                                <a:schemeClr val="tx1"/>
                              </a:solidFill>
                              <a:latin typeface="Open Sans Light"/>
                              <a:ea typeface="Open Sans Light" panose="020B0306030504020204" pitchFamily="34" charset="0"/>
                              <a:cs typeface="Open Sans Light" panose="020B0306030504020204" pitchFamily="34" charset="0"/>
                            </a:rPr>
                            <a:t>Industrie</a:t>
                          </a:r>
                          <a:r>
                            <a:rPr lang="en-US" sz="1800" b="0" i="0" dirty="0">
                              <a:solidFill>
                                <a:schemeClr val="tx1"/>
                              </a:solidFill>
                              <a:latin typeface="Open Sans Light"/>
                              <a:ea typeface="Open Sans Light" panose="020B0306030504020204" pitchFamily="34" charset="0"/>
                              <a:cs typeface="Open Sans Light" panose="020B0306030504020204" pitchFamily="34" charset="0"/>
                            </a:rPr>
                            <a:t> </a:t>
                          </a:r>
                          <a:r>
                            <a:rPr lang="en-US" sz="1800" b="0" i="0" dirty="0" err="1">
                              <a:solidFill>
                                <a:schemeClr val="tx1"/>
                              </a:solidFill>
                              <a:latin typeface="Open Sans Light"/>
                              <a:ea typeface="Open Sans Light" panose="020B0306030504020204" pitchFamily="34" charset="0"/>
                              <a:cs typeface="Open Sans Light" panose="020B0306030504020204" pitchFamily="34" charset="0"/>
                            </a:rPr>
                            <a:t>dans</a:t>
                          </a:r>
                          <a:r>
                            <a:rPr lang="en-US" sz="1800" b="0" i="0" dirty="0">
                              <a:solidFill>
                                <a:schemeClr val="tx1"/>
                              </a:solidFill>
                              <a:latin typeface="Open Sans Light"/>
                              <a:ea typeface="Open Sans Light" panose="020B0306030504020204" pitchFamily="34" charset="0"/>
                              <a:cs typeface="Open Sans Light" panose="020B0306030504020204" pitchFamily="34" charset="0"/>
                            </a:rPr>
                            <a:t> le pays A </a:t>
                          </a:r>
                          <a:endPar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1800" b="0" i="0" dirty="0">
                              <a:solidFill>
                                <a:schemeClr val="tx1"/>
                              </a:solidFill>
                              <a:latin typeface="Open Sans Light"/>
                              <a:ea typeface="Open Sans Light" panose="020B0306030504020204" pitchFamily="34" charset="0"/>
                              <a:cs typeface="Open Sans Light" panose="020B0306030504020204" pitchFamily="34" charset="0"/>
                            </a:rPr>
                            <a:t>Industrie dans le pays B </a:t>
                          </a:r>
                          <a:endPar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b="0" i="0" dirty="0">
                              <a:solidFill>
                                <a:schemeClr val="tx1"/>
                              </a:solidFill>
                              <a:latin typeface="Open Sans Light"/>
                              <a:ea typeface="Open Sans Light" panose="020B0306030504020204" pitchFamily="34" charset="0"/>
                              <a:cs typeface="Open Sans Light" panose="020B0306030504020204" pitchFamily="34" charset="0"/>
                            </a:rPr>
                            <a:t>Ratio d'</a:t>
                          </a:r>
                          <a:r>
                            <a:rPr lang="en-GB" sz="1800" b="1" i="0" dirty="0">
                              <a:solidFill>
                                <a:srgbClr val="7030A0"/>
                              </a:solidFill>
                              <a:latin typeface="Open Sans Light"/>
                              <a:ea typeface="Open Sans Light" panose="020B0306030504020204" pitchFamily="34" charset="0"/>
                              <a:cs typeface="Open Sans Light" panose="020B0306030504020204" pitchFamily="34" charset="0"/>
                            </a:rPr>
                            <a:t>intensité énergétique</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707922">
                    <a:tc>
                      <a:txBody>
                        <a:bodyPr/>
                        <a:lstStyle/>
                        <a:p>
                          <a:endParaRPr lang="fr-F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t="-95726" r="-212044" b="-239316"/>
                          </a:stretch>
                        </a:blipFill>
                      </a:tcPr>
                    </a:tc>
                    <a:tc>
                      <a:txBody>
                        <a:bodyPr/>
                        <a:lstStyle/>
                        <a:p>
                          <a:endParaRPr lang="fr-F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80945" t="-95726" r="-71640" b="-239316"/>
                          </a:stretch>
                        </a:blipFill>
                      </a:tcPr>
                    </a:tc>
                    <a:tc>
                      <a:txBody>
                        <a:bodyPr/>
                        <a:lstStyle/>
                        <a:p>
                          <a:endParaRPr lang="fr-F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53099" t="-95726" r="-207" b="-239316"/>
                          </a:stretch>
                        </a:blipFill>
                      </a:tcPr>
                    </a:tc>
                    <a:extLst>
                      <a:ext uri="{0D108BD9-81ED-4DB2-BD59-A6C34878D82A}">
                        <a16:rowId xmlns:a16="http://schemas.microsoft.com/office/drawing/2014/main" val="1991296793"/>
                      </a:ext>
                    </a:extLst>
                  </a:tr>
                  <a:tr h="1701356">
                    <a:tc>
                      <a:txBody>
                        <a:bodyPr/>
                        <a:lstStyle/>
                        <a:p>
                          <a:endParaRPr lang="fr-F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t="-81786" r="-212044"/>
                          </a:stretch>
                        </a:blipFill>
                      </a:tcPr>
                    </a:tc>
                    <a:tc>
                      <a:txBody>
                        <a:bodyPr/>
                        <a:lstStyle/>
                        <a:p>
                          <a:endParaRPr lang="fr-F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80945" t="-81786" r="-71640"/>
                          </a:stretch>
                        </a:blipFill>
                      </a:tcPr>
                    </a:tc>
                    <a:tc>
                      <a:txBody>
                        <a:bodyPr/>
                        <a:lstStyle/>
                        <a:p>
                          <a:endParaRPr lang="fr-F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253099" t="-81786" r="-207"/>
                          </a:stretch>
                        </a:blipFill>
                      </a:tcPr>
                    </a:tc>
                    <a:extLst>
                      <a:ext uri="{0D108BD9-81ED-4DB2-BD59-A6C34878D82A}">
                        <a16:rowId xmlns:a16="http://schemas.microsoft.com/office/drawing/2014/main" val="526387627"/>
                      </a:ext>
                    </a:extLst>
                  </a:tr>
                </a:tbl>
              </a:graphicData>
            </a:graphic>
          </p:graphicFrame>
        </mc:Fallback>
      </mc:AlternateContent>
    </p:spTree>
    <p:extLst>
      <p:ext uri="{BB962C8B-B14F-4D97-AF65-F5344CB8AC3E}">
        <p14:creationId xmlns:p14="http://schemas.microsoft.com/office/powerpoint/2010/main" val="1137469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2" name="Text Placeholder 1">
            <a:extLst>
              <a:ext uri="{FF2B5EF4-FFF2-40B4-BE49-F238E27FC236}">
                <a16:creationId xmlns:a16="http://schemas.microsoft.com/office/drawing/2014/main" id="{9AA7A10C-9DFB-9F43-9A8E-EBA5E2C9C44D}"/>
              </a:ext>
            </a:extLst>
          </p:cNvPr>
          <p:cNvSpPr>
            <a:spLocks noGrp="1"/>
          </p:cNvSpPr>
          <p:nvPr>
            <p:ph type="body" idx="13"/>
          </p:nvPr>
        </p:nvSpPr>
        <p:spPr>
          <a:xfrm>
            <a:off x="887215" y="1533371"/>
            <a:ext cx="10251600" cy="4262298"/>
          </a:xfrm>
        </p:spPr>
        <p:txBody>
          <a:bodyPr>
            <a:normAutofit/>
          </a:bodyPr>
          <a:lstStyle/>
          <a:p>
            <a:pPr marL="101598" eaLnBrk="1" fontAlgn="auto" hangingPunct="1">
              <a:spcBef>
                <a:spcPts val="1000"/>
              </a:spcBef>
              <a:buClr>
                <a:srgbClr val="333333"/>
              </a:buClr>
              <a:defRPr/>
            </a:pPr>
            <a:r>
              <a:rPr lang="en-GB" b="1" dirty="0">
                <a:solidFill>
                  <a:srgbClr val="7030A0"/>
                </a:solidFill>
              </a:rPr>
              <a:t>L'intensité énergétique (IE) </a:t>
            </a:r>
            <a:r>
              <a:rPr lang="en-GB" dirty="0" err="1"/>
              <a:t>comme</a:t>
            </a:r>
            <a:r>
              <a:rPr lang="en-GB" dirty="0"/>
              <a:t> </a:t>
            </a:r>
            <a:r>
              <a:rPr lang="en-GB" dirty="0" err="1"/>
              <a:t>indicateur</a:t>
            </a:r>
            <a:r>
              <a:rPr lang="en-GB" dirty="0"/>
              <a:t>:</a:t>
            </a:r>
          </a:p>
        </p:txBody>
      </p:sp>
      <mc:AlternateContent xmlns:mc="http://schemas.openxmlformats.org/markup-compatibility/2006" xmlns:a14="http://schemas.microsoft.com/office/drawing/2010/main">
        <mc:Choice Requires="a14">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822411958"/>
                  </p:ext>
                </p:extLst>
              </p:nvPr>
            </p:nvGraphicFramePr>
            <p:xfrm>
              <a:off x="1057982" y="2547078"/>
              <a:ext cx="10599988" cy="3657769"/>
            </p:xfrm>
            <a:graphic>
              <a:graphicData uri="http://schemas.openxmlformats.org/drawingml/2006/table">
                <a:tbl>
                  <a:tblPr firstRow="1" bandRow="1">
                    <a:tableStyleId>{5940675A-B579-460E-94D1-54222C63F5DA}</a:tableStyleId>
                  </a:tblPr>
                  <a:tblGrid>
                    <a:gridCol w="3006018">
                      <a:extLst>
                        <a:ext uri="{9D8B030D-6E8A-4147-A177-3AD203B41FA5}">
                          <a16:colId xmlns:a16="http://schemas.microsoft.com/office/drawing/2014/main" val="2220082881"/>
                        </a:ext>
                      </a:extLst>
                    </a:gridCol>
                    <a:gridCol w="451033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Industrie sidérurgique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smtClean="0">
                                  <a:solidFill>
                                    <a:srgbClr val="7030A0"/>
                                  </a:solidFill>
                                  <a:latin typeface="Cambria Math" panose="02040503050406030204" pitchFamily="18" charset="0"/>
                                </a:rPr>
                                <m:t>𝐄</m:t>
                              </m:r>
                              <m:sSub>
                                <m:sSubPr>
                                  <m:ctrlPr>
                                    <a:rPr lang="en-GB" sz="1800" b="1" i="1">
                                      <a:solidFill>
                                        <a:srgbClr val="7030A0"/>
                                      </a:solidFill>
                                      <a:latin typeface="Cambria Math" panose="02040503050406030204" pitchFamily="18" charset="0"/>
                                    </a:rPr>
                                  </m:ctrlPr>
                                </m:sSubPr>
                                <m:e>
                                  <m:r>
                                    <a:rPr lang="en-GB" sz="1800" b="1" i="0">
                                      <a:solidFill>
                                        <a:srgbClr val="7030A0"/>
                                      </a:solidFill>
                                      <a:latin typeface="Cambria Math" panose="02040503050406030204" pitchFamily="18" charset="0"/>
                                    </a:rPr>
                                    <m:t>𝐈</m:t>
                                  </m:r>
                                </m:e>
                                <m:sub>
                                  <m:r>
                                    <a:rPr lang="en-GB" sz="1800" b="1" i="0">
                                      <a:solidFill>
                                        <a:srgbClr val="7030A0"/>
                                      </a:solidFill>
                                      <a:latin typeface="Cambria Math" panose="02040503050406030204" pitchFamily="18" charset="0"/>
                                    </a:rPr>
                                    <m:t>𝐬𝐭𝐞𝐞𝐥</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m:t>
                              </m:r>
                              <m:r>
                                <a:rPr lang="en-GB" sz="1800" b="0" i="0" smtClean="0">
                                  <a:solidFill>
                                    <a:schemeClr val="tx1"/>
                                  </a:solidFill>
                                  <a:latin typeface="Cambria Math" panose="02040503050406030204" pitchFamily="18" charset="0"/>
                                </a:rPr>
                                <m:t>00</m:t>
                              </m:r>
                              <m:f>
                                <m:fPr>
                                  <m:ctrlPr>
                                    <a:rPr lang="en-US" sz="1800" b="0" i="1">
                                      <a:solidFill>
                                        <a:schemeClr val="tx1"/>
                                      </a:solidFill>
                                      <a:latin typeface="Cambria Math" panose="02040503050406030204" pitchFamily="18" charset="0"/>
                                    </a:rPr>
                                  </m:ctrlPr>
                                </m:fPr>
                                <m:num>
                                  <m:r>
                                    <m:rPr>
                                      <m:sty m:val="p"/>
                                    </m:rPr>
                                    <a:rPr lang="en-GB" sz="1800" b="0" i="0" smtClean="0">
                                      <a:solidFill>
                                        <a:schemeClr val="tx1"/>
                                      </a:solidFill>
                                      <a:latin typeface="Cambria Math" panose="02040503050406030204" pitchFamily="18" charset="0"/>
                                    </a:rPr>
                                    <m:t>G</m:t>
                                  </m:r>
                                  <m:r>
                                    <m:rPr>
                                      <m:sty m:val="p"/>
                                    </m:rPr>
                                    <a:rPr lang="en-US" sz="1800" b="0" i="0">
                                      <a:solidFill>
                                        <a:schemeClr val="tx1"/>
                                      </a:solidFill>
                                      <a:latin typeface="Cambria Math" panose="02040503050406030204" pitchFamily="18" charset="0"/>
                                    </a:rPr>
                                    <m:t>J</m:t>
                                  </m:r>
                                </m:num>
                                <m:den>
                                  <m:r>
                                    <m:rPr>
                                      <m:sty m:val="p"/>
                                    </m:rPr>
                                    <a:rPr lang="en-GB" sz="1800" b="0" i="0" smtClean="0">
                                      <a:solidFill>
                                        <a:schemeClr val="tx1"/>
                                      </a:solidFill>
                                      <a:latin typeface="Cambria Math" panose="02040503050406030204" pitchFamily="18" charset="0"/>
                                    </a:rPr>
                                    <m:t>ton</m:t>
                                  </m:r>
                                  <m:r>
                                    <a:rPr lang="fr-MA" sz="1800" b="0" i="1" smtClean="0">
                                      <a:solidFill>
                                        <a:schemeClr val="tx1"/>
                                      </a:solidFill>
                                      <a:latin typeface="Cambria Math" panose="02040503050406030204" pitchFamily="18" charset="0"/>
                                    </a:rPr>
                                    <m:t>𝑛𝑒𝑠</m:t>
                                  </m:r>
                                  <m:r>
                                    <a:rPr lang="fr-MA" sz="1800" b="0" i="1" smtClean="0">
                                      <a:solidFill>
                                        <a:schemeClr val="tx1"/>
                                      </a:solidFill>
                                      <a:latin typeface="Cambria Math" panose="02040503050406030204" pitchFamily="18" charset="0"/>
                                    </a:rPr>
                                    <m:t> </m:t>
                                  </m:r>
                                  <m:sSup>
                                    <m:sSupPr>
                                      <m:ctrlPr>
                                        <a:rPr lang="fr-MA" sz="1800" b="0" i="1" smtClean="0">
                                          <a:solidFill>
                                            <a:schemeClr val="tx1"/>
                                          </a:solidFill>
                                          <a:latin typeface="Cambria Math" panose="02040503050406030204" pitchFamily="18" charset="0"/>
                                        </a:rPr>
                                      </m:ctrlPr>
                                    </m:sSupPr>
                                    <m:e>
                                      <m:r>
                                        <a:rPr lang="fr-MA" sz="1800" b="0" i="1" smtClean="0">
                                          <a:solidFill>
                                            <a:schemeClr val="tx1"/>
                                          </a:solidFill>
                                          <a:latin typeface="Cambria Math" panose="02040503050406030204" pitchFamily="18" charset="0"/>
                                        </a:rPr>
                                        <m:t>𝑑</m:t>
                                      </m:r>
                                    </m:e>
                                    <m:sup>
                                      <m:r>
                                        <a:rPr lang="fr-MA" sz="1800" b="0" i="1" smtClean="0">
                                          <a:solidFill>
                                            <a:schemeClr val="tx1"/>
                                          </a:solidFill>
                                          <a:latin typeface="Cambria Math" panose="02040503050406030204" pitchFamily="18" charset="0"/>
                                        </a:rPr>
                                        <m:t>′</m:t>
                                      </m:r>
                                    </m:sup>
                                  </m:sSup>
                                  <m:r>
                                    <a:rPr lang="fr-MA" sz="1800" b="0" i="1" smtClean="0">
                                      <a:solidFill>
                                        <a:schemeClr val="tx1"/>
                                      </a:solidFill>
                                      <a:latin typeface="Cambria Math" panose="02040503050406030204" pitchFamily="18" charset="0"/>
                                    </a:rPr>
                                    <m:t>𝑎𝑐𝑖𝑒𝑟</m:t>
                                  </m:r>
                                </m:den>
                              </m:f>
                            </m:oMath>
                          </a14:m>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smtClean="0">
                                  <a:solidFill>
                                    <a:srgbClr val="7030A0"/>
                                  </a:solidFill>
                                  <a:latin typeface="Cambria Math" panose="02040503050406030204" pitchFamily="18" charset="0"/>
                                </a:rPr>
                                <m:t>𝐄</m:t>
                              </m:r>
                              <m:sSub>
                                <m:sSubPr>
                                  <m:ctrlPr>
                                    <a:rPr lang="en-GB" sz="1800" b="1" i="1">
                                      <a:solidFill>
                                        <a:srgbClr val="7030A0"/>
                                      </a:solidFill>
                                      <a:latin typeface="Cambria Math" panose="02040503050406030204" pitchFamily="18" charset="0"/>
                                    </a:rPr>
                                  </m:ctrlPr>
                                </m:sSubPr>
                                <m:e>
                                  <m:r>
                                    <a:rPr lang="en-GB" sz="1800" b="1" i="0">
                                      <a:solidFill>
                                        <a:srgbClr val="7030A0"/>
                                      </a:solidFill>
                                      <a:latin typeface="Cambria Math" panose="02040503050406030204" pitchFamily="18" charset="0"/>
                                    </a:rPr>
                                    <m:t>𝐈</m:t>
                                  </m:r>
                                </m:e>
                                <m:sub>
                                  <m:r>
                                    <a:rPr lang="en-GB" sz="1800" b="1" i="0">
                                      <a:solidFill>
                                        <a:srgbClr val="7030A0"/>
                                      </a:solidFill>
                                      <a:latin typeface="Cambria Math" panose="02040503050406030204" pitchFamily="18" charset="0"/>
                                    </a:rPr>
                                    <m:t>𝐬𝐭𝐞𝐞𝐥</m:t>
                                  </m:r>
                                </m:sub>
                              </m:sSub>
                              <m:r>
                                <a:rPr lang="en-GB" sz="1800" b="0" i="0">
                                  <a:solidFill>
                                    <a:schemeClr val="tx1"/>
                                  </a:solidFill>
                                  <a:latin typeface="Cambria Math" panose="02040503050406030204" pitchFamily="18" charset="0"/>
                                </a:rPr>
                                <m:t>=</m:t>
                              </m:r>
                              <m:r>
                                <a:rPr lang="en-US" sz="1800" b="0" i="0">
                                  <a:solidFill>
                                    <a:schemeClr val="tx1"/>
                                  </a:solidFill>
                                  <a:latin typeface="Cambria Math" panose="02040503050406030204" pitchFamily="18" charset="0"/>
                                </a:rPr>
                                <m:t>12.5</m:t>
                              </m:r>
                              <m:f>
                                <m:fPr>
                                  <m:ctrlPr>
                                    <a:rPr lang="en-US" sz="1800" b="0" i="1">
                                      <a:solidFill>
                                        <a:schemeClr val="tx1"/>
                                      </a:solidFill>
                                      <a:latin typeface="Cambria Math" panose="02040503050406030204" pitchFamily="18" charset="0"/>
                                    </a:rPr>
                                  </m:ctrlPr>
                                </m:fPr>
                                <m:num>
                                  <m:r>
                                    <m:rPr>
                                      <m:sty m:val="p"/>
                                    </m:rPr>
                                    <a:rPr lang="en-US" sz="1800" b="0" i="0">
                                      <a:solidFill>
                                        <a:schemeClr val="tx1"/>
                                      </a:solidFill>
                                      <a:latin typeface="Cambria Math" panose="02040503050406030204" pitchFamily="18" charset="0"/>
                                    </a:rPr>
                                    <m:t>MJ</m:t>
                                  </m:r>
                                </m:num>
                                <m:den>
                                  <m:r>
                                    <m:rPr>
                                      <m:sty m:val="p"/>
                                    </m:rPr>
                                    <a:rPr lang="en-US" sz="1800" b="0" i="0">
                                      <a:solidFill>
                                        <a:schemeClr val="tx1"/>
                                      </a:solidFill>
                                      <a:latin typeface="Cambria Math" panose="02040503050406030204" pitchFamily="18" charset="0"/>
                                    </a:rPr>
                                    <m:t>US</m:t>
                                  </m:r>
                                  <m:r>
                                    <a:rPr lang="en-US" sz="1800" b="0" i="0">
                                      <a:solidFill>
                                        <a:schemeClr val="tx1"/>
                                      </a:solidFill>
                                      <a:latin typeface="Cambria Math" panose="02040503050406030204" pitchFamily="18" charset="0"/>
                                    </a:rPr>
                                    <m:t>$</m:t>
                                  </m:r>
                                </m:den>
                              </m:f>
                            </m:oMath>
                          </a14:m>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Industrie</a:t>
                          </a:r>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du </a:t>
                          </a:r>
                          <a:r>
                            <a:rPr lang="en-US" sz="1800" b="0" i="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verre</a:t>
                          </a:r>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a:solidFill>
                                        <a:srgbClr val="7030A0"/>
                                      </a:solidFill>
                                      <a:latin typeface="Cambria Math" panose="02040503050406030204" pitchFamily="18" charset="0"/>
                                      <a:ea typeface="+mn-ea"/>
                                      <a:cs typeface="+mn-cs"/>
                                      <a:sym typeface="Arial"/>
                                    </a:rPr>
                                    <m:t>𝐠𝐥𝐚𝐬𝐬</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112</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m:t>
                                  </m:r>
                                  <m:r>
                                    <a:rPr lang="fr-MA" sz="1800" b="0" i="1" u="none" strike="noStrike" cap="none" smtClean="0">
                                      <a:solidFill>
                                        <a:schemeClr val="tx1"/>
                                      </a:solidFill>
                                      <a:latin typeface="Cambria Math" panose="02040503050406030204" pitchFamily="18" charset="0"/>
                                      <a:ea typeface="+mn-ea"/>
                                      <a:cs typeface="+mn-cs"/>
                                      <a:sym typeface="Arial"/>
                                    </a:rPr>
                                    <m:t>𝑜𝑛𝑛𝑒𝑠</m:t>
                                  </m:r>
                                  <m:r>
                                    <a:rPr lang="fr-MA" sz="1800" b="0" i="1" u="none" strike="noStrike" cap="none" smtClean="0">
                                      <a:solidFill>
                                        <a:schemeClr val="tx1"/>
                                      </a:solidFill>
                                      <a:latin typeface="Cambria Math" panose="02040503050406030204" pitchFamily="18" charset="0"/>
                                      <a:ea typeface="+mn-ea"/>
                                      <a:cs typeface="+mn-cs"/>
                                      <a:sym typeface="Arial"/>
                                    </a:rPr>
                                    <m:t> </m:t>
                                  </m:r>
                                  <m:r>
                                    <a:rPr lang="fr-MA" sz="1800" b="0" i="1" u="none" strike="noStrike" cap="none" smtClean="0">
                                      <a:solidFill>
                                        <a:schemeClr val="tx1"/>
                                      </a:solidFill>
                                      <a:latin typeface="Cambria Math" panose="02040503050406030204" pitchFamily="18" charset="0"/>
                                      <a:ea typeface="+mn-ea"/>
                                      <a:cs typeface="+mn-cs"/>
                                      <a:sym typeface="Arial"/>
                                    </a:rPr>
                                    <m:t>𝑑𝑒</m:t>
                                  </m:r>
                                  <m:r>
                                    <a:rPr lang="fr-MA" sz="1800" b="0" i="1" u="none" strike="noStrike" cap="none" smtClean="0">
                                      <a:solidFill>
                                        <a:schemeClr val="tx1"/>
                                      </a:solidFill>
                                      <a:latin typeface="Cambria Math" panose="02040503050406030204" pitchFamily="18" charset="0"/>
                                      <a:ea typeface="+mn-ea"/>
                                      <a:cs typeface="+mn-cs"/>
                                      <a:sym typeface="Arial"/>
                                    </a:rPr>
                                    <m:t> </m:t>
                                  </m:r>
                                  <m:r>
                                    <a:rPr lang="fr-MA" sz="1800" b="0" i="1" u="none" strike="noStrike" cap="none" smtClean="0">
                                      <a:solidFill>
                                        <a:schemeClr val="tx1"/>
                                      </a:solidFill>
                                      <a:latin typeface="Cambria Math" panose="02040503050406030204" pitchFamily="18" charset="0"/>
                                      <a:ea typeface="+mn-ea"/>
                                      <a:cs typeface="+mn-cs"/>
                                      <a:sym typeface="Arial"/>
                                    </a:rPr>
                                    <m:t>𝑣𝑒𝑟𝑟𝑒</m:t>
                                  </m:r>
                                </m:den>
                              </m:f>
                            </m:oMath>
                          </a14:m>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eaLnBrk="1" hangingPunct="1"/>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a:solidFill>
                                        <a:srgbClr val="7030A0"/>
                                      </a:solidFill>
                                      <a:latin typeface="Cambria Math" panose="02040503050406030204" pitchFamily="18" charset="0"/>
                                      <a:ea typeface="+mn-ea"/>
                                      <a:cs typeface="+mn-cs"/>
                                      <a:sym typeface="Arial"/>
                                    </a:rPr>
                                    <m:t>𝐠𝐥𝐚𝐬𝐬</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a:solidFill>
                                    <a:schemeClr val="tx1"/>
                                  </a:solidFill>
                                  <a:latin typeface="Cambria Math" panose="02040503050406030204" pitchFamily="18" charset="0"/>
                                  <a:ea typeface="+mn-ea"/>
                                  <a:cs typeface="+mn-cs"/>
                                  <a:sym typeface="Arial"/>
                                </a:rPr>
                                <m:t>1</m:t>
                              </m:r>
                              <m:r>
                                <a:rPr lang="en-GB" sz="1800" b="0" i="0" u="none" strike="noStrike" cap="none">
                                  <a:solidFill>
                                    <a:schemeClr val="tx1"/>
                                  </a:solidFill>
                                  <a:latin typeface="Cambria Math" panose="02040503050406030204" pitchFamily="18" charset="0"/>
                                  <a:ea typeface="+mn-ea"/>
                                  <a:cs typeface="+mn-cs"/>
                                  <a:sym typeface="Arial"/>
                                </a:rPr>
                                <m:t>3</m:t>
                              </m:r>
                              <m:r>
                                <a:rPr lang="en-US"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a:solidFill>
                                    <a:schemeClr val="tx1"/>
                                  </a:solidFill>
                                  <a:latin typeface="Cambria Math" panose="02040503050406030204" pitchFamily="18" charset="0"/>
                                  <a:ea typeface="+mn-ea"/>
                                  <a:cs typeface="+mn-cs"/>
                                  <a:sym typeface="Arial"/>
                                </a:rPr>
                                <m:t>9</m:t>
                              </m:r>
                              <m:f>
                                <m:fPr>
                                  <m:ctrlPr>
                                    <a:rPr lang="en-US" sz="1800" b="0" i="1" u="none" strike="noStrike" cap="none">
                                      <a:solidFill>
                                        <a:schemeClr val="tx1"/>
                                      </a:solidFill>
                                      <a:latin typeface="Cambria Math" panose="02040503050406030204" pitchFamily="18" charset="0"/>
                                      <a:ea typeface="+mn-ea"/>
                                      <a:cs typeface="+mn-cs"/>
                                      <a:sym typeface="Arial"/>
                                    </a:rPr>
                                  </m:ctrlPr>
                                </m:fPr>
                                <m:num>
                                  <m:r>
                                    <m:rPr>
                                      <m:sty m:val="p"/>
                                    </m:rPr>
                                    <a:rPr lang="en-US" sz="1800" b="0" i="0" u="none" strike="noStrike" cap="none">
                                      <a:solidFill>
                                        <a:schemeClr val="tx1"/>
                                      </a:solidFill>
                                      <a:latin typeface="Cambria Math" panose="02040503050406030204" pitchFamily="18" charset="0"/>
                                      <a:ea typeface="+mn-ea"/>
                                      <a:cs typeface="+mn-cs"/>
                                      <a:sym typeface="Arial"/>
                                    </a:rPr>
                                    <m:t>MJ</m:t>
                                  </m:r>
                                </m:num>
                                <m:den>
                                  <m:r>
                                    <m:rPr>
                                      <m:sty m:val="p"/>
                                    </m:rPr>
                                    <a:rPr lang="en-US" sz="1800" b="0" i="0" u="none" strike="noStrike" cap="none">
                                      <a:solidFill>
                                        <a:schemeClr val="tx1"/>
                                      </a:solidFill>
                                      <a:latin typeface="Cambria Math" panose="02040503050406030204" pitchFamily="18" charset="0"/>
                                      <a:ea typeface="+mn-ea"/>
                                      <a:cs typeface="+mn-cs"/>
                                      <a:sym typeface="Arial"/>
                                    </a:rPr>
                                    <m:t>US</m:t>
                                  </m:r>
                                  <m:r>
                                    <a:rPr lang="en-US" sz="1800" b="0" i="0" u="none" strike="noStrike" cap="none">
                                      <a:solidFill>
                                        <a:schemeClr val="tx1"/>
                                      </a:solidFill>
                                      <a:latin typeface="Cambria Math" panose="02040503050406030204" pitchFamily="18" charset="0"/>
                                      <a:ea typeface="+mn-ea"/>
                                      <a:cs typeface="+mn-cs"/>
                                      <a:sym typeface="Arial"/>
                                    </a:rPr>
                                    <m:t>$</m:t>
                                  </m:r>
                                </m:den>
                              </m:f>
                            </m:oMath>
                          </a14:m>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Industrie électronique</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𝐞𝐥𝐞𝐜</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7</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fr-MA" sz="1800" b="0" i="1" u="none" strike="noStrike" cap="none" smtClean="0">
                                      <a:solidFill>
                                        <a:schemeClr val="tx1"/>
                                      </a:solidFill>
                                      <a:latin typeface="Cambria Math" panose="02040503050406030204" pitchFamily="18" charset="0"/>
                                      <a:ea typeface="+mn-ea"/>
                                      <a:cs typeface="+mn-cs"/>
                                      <a:sym typeface="Arial"/>
                                    </a:rPr>
                                    <m:t>𝑛𝑒𝑠</m:t>
                                  </m:r>
                                  <m:r>
                                    <a:rPr lang="fr-MA" sz="1800" b="0" i="1" u="none" strike="noStrike" cap="none" smtClean="0">
                                      <a:solidFill>
                                        <a:schemeClr val="tx1"/>
                                      </a:solidFill>
                                      <a:latin typeface="Cambria Math" panose="02040503050406030204" pitchFamily="18" charset="0"/>
                                      <a:ea typeface="+mn-ea"/>
                                      <a:cs typeface="+mn-cs"/>
                                      <a:sym typeface="Arial"/>
                                    </a:rPr>
                                    <m:t> </m:t>
                                  </m:r>
                                  <m:r>
                                    <a:rPr lang="fr-MA" sz="1800" b="0" i="1" u="none" strike="noStrike" cap="none" smtClean="0">
                                      <a:solidFill>
                                        <a:schemeClr val="tx1"/>
                                      </a:solidFill>
                                      <a:latin typeface="Cambria Math" panose="02040503050406030204" pitchFamily="18" charset="0"/>
                                      <a:ea typeface="+mn-ea"/>
                                      <a:cs typeface="+mn-cs"/>
                                      <a:sym typeface="Arial"/>
                                    </a:rPr>
                                    <m:t>𝑑𝑒</m:t>
                                  </m:r>
                                  <m:r>
                                    <a:rPr lang="fr-MA" sz="1800" b="0" i="1" u="none" strike="noStrike" cap="none" smtClean="0">
                                      <a:solidFill>
                                        <a:schemeClr val="tx1"/>
                                      </a:solidFill>
                                      <a:latin typeface="Cambria Math" panose="02040503050406030204" pitchFamily="18" charset="0"/>
                                      <a:ea typeface="+mn-ea"/>
                                      <a:cs typeface="+mn-cs"/>
                                      <a:sym typeface="Arial"/>
                                    </a:rPr>
                                    <m:t> </m:t>
                                  </m:r>
                                  <m:r>
                                    <a:rPr lang="fr-MA" sz="1800" b="0" i="1" u="none" strike="noStrike" cap="none" smtClean="0">
                                      <a:solidFill>
                                        <a:schemeClr val="tx1"/>
                                      </a:solidFill>
                                      <a:latin typeface="Cambria Math" panose="02040503050406030204" pitchFamily="18" charset="0"/>
                                      <a:ea typeface="+mn-ea"/>
                                      <a:cs typeface="+mn-cs"/>
                                      <a:sym typeface="Arial"/>
                                    </a:rPr>
                                    <m:t>𝑝𝑢𝑐𝑒𝑠</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𝐞𝐥𝐞𝐜</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Industrie textile</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𝐭𝐞𝐱𝐭𝐢𝐥𝐞</m:t>
                                  </m:r>
                                </m:sub>
                              </m:sSub>
                              <m:r>
                                <a:rPr lang="en-GB" sz="1800" b="0" i="0" u="none" strike="noStrike" cap="none">
                                  <a:solidFill>
                                    <a:schemeClr val="tx1"/>
                                  </a:solidFill>
                                  <a:latin typeface="Cambria Math" panose="02040503050406030204" pitchFamily="18" charset="0"/>
                                  <a:ea typeface="+mn-ea"/>
                                  <a:cs typeface="+mn-cs"/>
                                  <a:sym typeface="Arial"/>
                                </a:rPr>
                                <m:t>=</m:t>
                              </m:r>
                              <m:r>
                                <a:rPr lang="en-GB" sz="1800" b="0" i="0" u="none" strike="noStrike" cap="none" smtClean="0">
                                  <a:solidFill>
                                    <a:schemeClr val="tx1"/>
                                  </a:solidFill>
                                  <a:latin typeface="Cambria Math" panose="02040503050406030204" pitchFamily="18" charset="0"/>
                                  <a:ea typeface="+mn-ea"/>
                                  <a:cs typeface="+mn-cs"/>
                                  <a:sym typeface="Arial"/>
                                </a:rPr>
                                <m:t>30</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m:rPr>
                                      <m:sty m:val="p"/>
                                    </m:rPr>
                                    <a:rPr lang="fr-MA" sz="1800" b="0" i="0" u="none" strike="noStrike" cap="none" smtClean="0">
                                      <a:solidFill>
                                        <a:schemeClr val="tx1"/>
                                      </a:solidFill>
                                      <a:latin typeface="Cambria Math" panose="02040503050406030204" pitchFamily="18" charset="0"/>
                                      <a:ea typeface="+mn-ea"/>
                                      <a:cs typeface="+mn-cs"/>
                                      <a:sym typeface="Arial"/>
                                    </a:rPr>
                                    <m:t>ne</m:t>
                                  </m:r>
                                  <m:r>
                                    <a:rPr lang="fr-MA" sz="1800" b="0" i="0" u="none" strike="noStrike" cap="none" smtClean="0">
                                      <a:solidFill>
                                        <a:schemeClr val="tx1"/>
                                      </a:solidFill>
                                      <a:latin typeface="Cambria Math" panose="02040503050406030204" pitchFamily="18" charset="0"/>
                                      <a:ea typeface="+mn-ea"/>
                                      <a:cs typeface="+mn-cs"/>
                                      <a:sym typeface="Arial"/>
                                    </a:rPr>
                                    <m:t> </m:t>
                                  </m:r>
                                  <m:r>
                                    <m:rPr>
                                      <m:sty m:val="p"/>
                                    </m:rPr>
                                    <a:rPr lang="fr-MA" sz="1800" b="0" i="0" u="none" strike="noStrike" cap="none" smtClean="0">
                                      <a:solidFill>
                                        <a:schemeClr val="tx1"/>
                                      </a:solidFill>
                                      <a:latin typeface="Cambria Math" panose="02040503050406030204" pitchFamily="18" charset="0"/>
                                      <a:ea typeface="+mn-ea"/>
                                      <a:cs typeface="+mn-cs"/>
                                      <a:sym typeface="Arial"/>
                                    </a:rPr>
                                    <m:t>de</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fr-MA" sz="1800" b="0" i="0" u="none" strike="noStrike" cap="none" smtClean="0">
                                      <a:solidFill>
                                        <a:schemeClr val="tx1"/>
                                      </a:solidFill>
                                      <a:latin typeface="Cambria Math" panose="02040503050406030204" pitchFamily="18" charset="0"/>
                                      <a:ea typeface="+mn-ea"/>
                                      <a:cs typeface="+mn-cs"/>
                                      <a:sym typeface="Arial"/>
                                    </a:rPr>
                                    <m:t>tissu</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𝐭𝐞𝐱𝐭𝐢𝐥𝐞</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3.9</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Production agricole</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𝐚𝐠𝐫𝐢𝐜𝐮𝐥𝐭𝐮𝐫𝐞</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fr-MA" sz="1800" b="0" i="1" u="none" strike="noStrike" cap="none" smtClean="0">
                                      <a:solidFill>
                                        <a:schemeClr val="tx1"/>
                                      </a:solidFill>
                                      <a:latin typeface="Cambria Math" panose="02040503050406030204" pitchFamily="18" charset="0"/>
                                      <a:ea typeface="+mn-ea"/>
                                      <a:cs typeface="+mn-cs"/>
                                      <a:sym typeface="Arial"/>
                                    </a:rPr>
                                    <m:t>𝑛𝑒𝑠</m:t>
                                  </m:r>
                                  <m:r>
                                    <a:rPr lang="fr-MA" sz="1800" b="0" i="1" u="none" strike="noStrike" cap="none" smtClean="0">
                                      <a:solidFill>
                                        <a:schemeClr val="tx1"/>
                                      </a:solidFill>
                                      <a:latin typeface="Cambria Math" panose="02040503050406030204" pitchFamily="18" charset="0"/>
                                      <a:ea typeface="+mn-ea"/>
                                      <a:cs typeface="+mn-cs"/>
                                      <a:sym typeface="Arial"/>
                                    </a:rPr>
                                    <m:t> </m:t>
                                  </m:r>
                                  <m:r>
                                    <a:rPr lang="fr-MA" sz="1800" b="0" i="1" u="none" strike="noStrike" cap="none" smtClean="0">
                                      <a:solidFill>
                                        <a:schemeClr val="tx1"/>
                                      </a:solidFill>
                                      <a:latin typeface="Cambria Math" panose="02040503050406030204" pitchFamily="18" charset="0"/>
                                      <a:ea typeface="+mn-ea"/>
                                      <a:cs typeface="+mn-cs"/>
                                      <a:sym typeface="Arial"/>
                                    </a:rPr>
                                    <m:t>𝑑𝑒</m:t>
                                  </m:r>
                                  <m:r>
                                    <a:rPr lang="fr-MA" sz="1800" b="0" i="1" u="none" strike="noStrike" cap="none" smtClean="0">
                                      <a:solidFill>
                                        <a:schemeClr val="tx1"/>
                                      </a:solidFill>
                                      <a:latin typeface="Cambria Math" panose="02040503050406030204" pitchFamily="18" charset="0"/>
                                      <a:ea typeface="+mn-ea"/>
                                      <a:cs typeface="+mn-cs"/>
                                      <a:sym typeface="Arial"/>
                                    </a:rPr>
                                    <m:t> </m:t>
                                  </m:r>
                                  <m:r>
                                    <a:rPr lang="fr-MA" sz="1800" b="0" i="1" u="none" strike="noStrike" cap="none" smtClean="0">
                                      <a:solidFill>
                                        <a:schemeClr val="tx1"/>
                                      </a:solidFill>
                                      <a:latin typeface="Cambria Math" panose="02040503050406030204" pitchFamily="18" charset="0"/>
                                      <a:ea typeface="+mn-ea"/>
                                      <a:cs typeface="+mn-cs"/>
                                      <a:sym typeface="Arial"/>
                                    </a:rPr>
                                    <m:t>𝑟𝑖𝑧</m:t>
                                  </m:r>
                                </m:den>
                              </m:f>
                            </m:oMath>
                          </a14:m>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𝐚𝐠𝐫𝐢𝐜𝐮𝐥𝐭𝐮𝐫𝐞</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0.88</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Production de restaurants</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𝐫𝐞𝐬𝐭𝐚𝐮𝐫𝐚𝐧𝐭</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m:t>
                              </m:r>
                              <m:r>
                                <a:rPr lang="en-GB" sz="1800" b="0" i="0" u="none" strike="noStrike" cap="none" smtClean="0">
                                  <a:solidFill>
                                    <a:schemeClr val="tx1"/>
                                  </a:solidFill>
                                  <a:latin typeface="Cambria Math" panose="02040503050406030204" pitchFamily="18" charset="0"/>
                                  <a:ea typeface="+mn-ea"/>
                                  <a:cs typeface="+mn-cs"/>
                                  <a:sym typeface="Arial"/>
                                </a:rPr>
                                <m:t>3</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GB" sz="1800" b="0" i="0" u="none" strike="noStrike" cap="none" smtClean="0">
                                      <a:solidFill>
                                        <a:schemeClr val="tx1"/>
                                      </a:solidFill>
                                      <a:latin typeface="Cambria Math" panose="02040503050406030204" pitchFamily="18" charset="0"/>
                                      <a:ea typeface="+mn-ea"/>
                                      <a:cs typeface="+mn-cs"/>
                                      <a:sym typeface="Arial"/>
                                    </a:rPr>
                                    <m:t>G</m:t>
                                  </m:r>
                                  <m:r>
                                    <m:rPr>
                                      <m:sty m:val="p"/>
                                    </m:rPr>
                                    <a:rPr lang="en-US" sz="1800" b="0" i="0" u="none" strike="noStrike" cap="none" smtClean="0">
                                      <a:solidFill>
                                        <a:schemeClr val="tx1"/>
                                      </a:solidFill>
                                      <a:latin typeface="Cambria Math" panose="02040503050406030204" pitchFamily="18" charset="0"/>
                                      <a:ea typeface="+mn-ea"/>
                                      <a:cs typeface="+mn-cs"/>
                                      <a:sym typeface="Arial"/>
                                    </a:rPr>
                                    <m:t>J</m:t>
                                  </m:r>
                                </m:num>
                                <m:den>
                                  <m:r>
                                    <m:rPr>
                                      <m:sty m:val="p"/>
                                    </m:rPr>
                                    <a:rPr lang="en-GB" sz="1800" b="0" i="0" u="none" strike="noStrike" cap="none" smtClean="0">
                                      <a:solidFill>
                                        <a:schemeClr val="tx1"/>
                                      </a:solidFill>
                                      <a:latin typeface="Cambria Math" panose="02040503050406030204" pitchFamily="18" charset="0"/>
                                      <a:ea typeface="+mn-ea"/>
                                      <a:cs typeface="+mn-cs"/>
                                      <a:sym typeface="Arial"/>
                                    </a:rPr>
                                    <m:t>ton</m:t>
                                  </m:r>
                                  <m:r>
                                    <a:rPr lang="en-GB" sz="1800" b="0" i="0" u="none" strike="noStrike" cap="none" smtClean="0">
                                      <a:solidFill>
                                        <a:schemeClr val="tx1"/>
                                      </a:solidFill>
                                      <a:latin typeface="Cambria Math" panose="02040503050406030204" pitchFamily="18" charset="0"/>
                                      <a:ea typeface="+mn-ea"/>
                                      <a:cs typeface="+mn-cs"/>
                                      <a:sym typeface="Arial"/>
                                    </a:rPr>
                                    <m:t> </m:t>
                                  </m:r>
                                  <m:r>
                                    <m:rPr>
                                      <m:sty m:val="p"/>
                                    </m:rPr>
                                    <a:rPr lang="fr-MA" sz="1800" b="0" i="0" u="none" strike="noStrike" cap="none" smtClean="0">
                                      <a:solidFill>
                                        <a:schemeClr val="tx1"/>
                                      </a:solidFill>
                                      <a:latin typeface="Cambria Math" panose="02040503050406030204" pitchFamily="18" charset="0"/>
                                      <a:ea typeface="+mn-ea"/>
                                      <a:cs typeface="+mn-cs"/>
                                      <a:sym typeface="Arial"/>
                                    </a:rPr>
                                    <m:t>de</m:t>
                                  </m:r>
                                  <m:r>
                                    <a:rPr lang="fr-MA" sz="1800" b="0" i="0" u="none" strike="noStrike" cap="none" smtClean="0">
                                      <a:solidFill>
                                        <a:schemeClr val="tx1"/>
                                      </a:solidFill>
                                      <a:latin typeface="Cambria Math" panose="02040503050406030204" pitchFamily="18" charset="0"/>
                                      <a:ea typeface="+mn-ea"/>
                                      <a:cs typeface="+mn-cs"/>
                                      <a:sym typeface="Arial"/>
                                    </a:rPr>
                                    <m:t> </m:t>
                                  </m:r>
                                  <m:r>
                                    <m:rPr>
                                      <m:sty m:val="p"/>
                                    </m:rPr>
                                    <a:rPr lang="fr-MA" sz="1800" b="0" i="0" u="none" strike="noStrike" cap="none" smtClean="0">
                                      <a:solidFill>
                                        <a:schemeClr val="tx1"/>
                                      </a:solidFill>
                                      <a:latin typeface="Cambria Math" panose="02040503050406030204" pitchFamily="18" charset="0"/>
                                      <a:ea typeface="+mn-ea"/>
                                      <a:cs typeface="+mn-cs"/>
                                      <a:sym typeface="Arial"/>
                                    </a:rPr>
                                    <m:t>sandwish</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GB" sz="1800" b="1" i="0" u="none" strike="noStrike" cap="none" smtClean="0">
                                  <a:solidFill>
                                    <a:srgbClr val="7030A0"/>
                                  </a:solidFill>
                                  <a:latin typeface="Cambria Math" panose="02040503050406030204" pitchFamily="18" charset="0"/>
                                  <a:ea typeface="+mn-ea"/>
                                  <a:cs typeface="+mn-cs"/>
                                  <a:sym typeface="Arial"/>
                                </a:rPr>
                                <m:t>𝐄</m:t>
                              </m:r>
                              <m:sSub>
                                <m:sSubPr>
                                  <m:ctrlPr>
                                    <a:rPr lang="en-GB" sz="1800" b="1" i="1" u="none" strike="noStrike" cap="none">
                                      <a:solidFill>
                                        <a:srgbClr val="7030A0"/>
                                      </a:solidFill>
                                      <a:latin typeface="Cambria Math" panose="02040503050406030204" pitchFamily="18" charset="0"/>
                                      <a:ea typeface="+mn-ea"/>
                                      <a:cs typeface="+mn-cs"/>
                                      <a:sym typeface="Arial"/>
                                    </a:rPr>
                                  </m:ctrlPr>
                                </m:sSubPr>
                                <m:e>
                                  <m:r>
                                    <a:rPr lang="en-GB" sz="1800" b="1" i="0" u="none" strike="noStrike" cap="none">
                                      <a:solidFill>
                                        <a:srgbClr val="7030A0"/>
                                      </a:solidFill>
                                      <a:latin typeface="Cambria Math" panose="02040503050406030204" pitchFamily="18" charset="0"/>
                                      <a:ea typeface="+mn-ea"/>
                                      <a:cs typeface="+mn-cs"/>
                                      <a:sym typeface="Arial"/>
                                    </a:rPr>
                                    <m:t>𝐈</m:t>
                                  </m:r>
                                </m:e>
                                <m:sub>
                                  <m:r>
                                    <a:rPr lang="en-GB" sz="1800" b="1" i="0" u="none" strike="noStrike" cap="none" smtClean="0">
                                      <a:solidFill>
                                        <a:srgbClr val="7030A0"/>
                                      </a:solidFill>
                                      <a:latin typeface="Cambria Math" panose="02040503050406030204" pitchFamily="18" charset="0"/>
                                      <a:ea typeface="+mn-ea"/>
                                      <a:cs typeface="+mn-cs"/>
                                      <a:sym typeface="Arial"/>
                                    </a:rPr>
                                    <m:t>𝐫𝐞𝐬𝐭𝐚𝐮𝐫𝐚𝐧𝐭</m:t>
                                  </m:r>
                                </m:sub>
                              </m:sSub>
                              <m:r>
                                <a:rPr lang="en-GB" sz="1800" b="0" i="0" u="none" strike="noStrike" cap="none">
                                  <a:solidFill>
                                    <a:schemeClr val="tx1"/>
                                  </a:solidFill>
                                  <a:latin typeface="Cambria Math" panose="02040503050406030204" pitchFamily="18" charset="0"/>
                                  <a:ea typeface="+mn-ea"/>
                                  <a:cs typeface="+mn-cs"/>
                                  <a:sym typeface="Arial"/>
                                </a:rPr>
                                <m:t>=</m:t>
                              </m:r>
                              <m:r>
                                <a:rPr lang="en-US" sz="1800" b="0" i="0" u="none" strike="noStrike" cap="none" smtClean="0">
                                  <a:solidFill>
                                    <a:schemeClr val="tx1"/>
                                  </a:solidFill>
                                  <a:latin typeface="Cambria Math" panose="02040503050406030204" pitchFamily="18" charset="0"/>
                                  <a:ea typeface="+mn-ea"/>
                                  <a:cs typeface="+mn-cs"/>
                                  <a:sym typeface="Arial"/>
                                </a:rPr>
                                <m:t>0.74</m:t>
                              </m:r>
                              <m:f>
                                <m:fPr>
                                  <m:ctrlPr>
                                    <a:rPr lang="en-US" sz="1800" b="0" i="1" u="none" strike="noStrike" cap="none" smtClean="0">
                                      <a:solidFill>
                                        <a:schemeClr val="tx1"/>
                                      </a:solidFill>
                                      <a:latin typeface="Cambria Math" panose="02040503050406030204" pitchFamily="18" charset="0"/>
                                      <a:ea typeface="+mn-ea"/>
                                      <a:cs typeface="+mn-cs"/>
                                      <a:sym typeface="Arial"/>
                                    </a:rPr>
                                  </m:ctrlPr>
                                </m:fPr>
                                <m:num>
                                  <m:r>
                                    <m:rPr>
                                      <m:sty m:val="p"/>
                                    </m:rPr>
                                    <a:rPr lang="en-US" sz="1800" b="0" i="0" u="none" strike="noStrike" cap="none" smtClean="0">
                                      <a:solidFill>
                                        <a:schemeClr val="tx1"/>
                                      </a:solidFill>
                                      <a:latin typeface="Cambria Math" panose="02040503050406030204" pitchFamily="18" charset="0"/>
                                      <a:ea typeface="+mn-ea"/>
                                      <a:cs typeface="+mn-cs"/>
                                      <a:sym typeface="Arial"/>
                                    </a:rPr>
                                    <m:t>MJ</m:t>
                                  </m:r>
                                </m:num>
                                <m:den>
                                  <m:r>
                                    <m:rPr>
                                      <m:sty m:val="p"/>
                                    </m:rPr>
                                    <a:rPr lang="en-US" sz="1800" b="0" i="0" u="none" strike="noStrike" cap="none" smtClean="0">
                                      <a:solidFill>
                                        <a:schemeClr val="tx1"/>
                                      </a:solidFill>
                                      <a:latin typeface="Cambria Math" panose="02040503050406030204" pitchFamily="18" charset="0"/>
                                      <a:ea typeface="+mn-ea"/>
                                      <a:cs typeface="+mn-cs"/>
                                      <a:sym typeface="Arial"/>
                                    </a:rPr>
                                    <m:t>US</m:t>
                                  </m:r>
                                  <m:r>
                                    <a:rPr lang="en-US" sz="1800" b="0" i="0" u="none" strike="noStrike" cap="none" smtClean="0">
                                      <a:solidFill>
                                        <a:schemeClr val="tx1"/>
                                      </a:solidFill>
                                      <a:latin typeface="Cambria Math" panose="02040503050406030204" pitchFamily="18" charset="0"/>
                                      <a:ea typeface="+mn-ea"/>
                                      <a:cs typeface="+mn-cs"/>
                                      <a:sym typeface="Arial"/>
                                    </a:rPr>
                                    <m:t>$ </m:t>
                                  </m:r>
                                </m:den>
                              </m:f>
                            </m:oMath>
                          </a14:m>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443605"/>
                      </a:ext>
                    </a:extLst>
                  </a:tr>
                </a:tbl>
              </a:graphicData>
            </a:graphic>
          </p:graphicFrame>
        </mc:Choice>
        <mc:Fallback xmlns="">
          <p:graphicFrame>
            <p:nvGraphicFramePr>
              <p:cNvPr id="6" name="Table 2">
                <a:extLst>
                  <a:ext uri="{FF2B5EF4-FFF2-40B4-BE49-F238E27FC236}">
                    <a16:creationId xmlns:a16="http://schemas.microsoft.com/office/drawing/2014/main" id="{EE7B8A73-4A7A-EC45-9631-14B96C9A9EEB}"/>
                  </a:ext>
                </a:extLst>
              </p:cNvPr>
              <p:cNvGraphicFramePr>
                <a:graphicFrameLocks noGrp="1"/>
              </p:cNvGraphicFramePr>
              <p:nvPr>
                <p:extLst>
                  <p:ext uri="{D42A27DB-BD31-4B8C-83A1-F6EECF244321}">
                    <p14:modId xmlns:p14="http://schemas.microsoft.com/office/powerpoint/2010/main" val="822411958"/>
                  </p:ext>
                </p:extLst>
              </p:nvPr>
            </p:nvGraphicFramePr>
            <p:xfrm>
              <a:off x="1057982" y="2547078"/>
              <a:ext cx="10599988" cy="3657769"/>
            </p:xfrm>
            <a:graphic>
              <a:graphicData uri="http://schemas.openxmlformats.org/drawingml/2006/table">
                <a:tbl>
                  <a:tblPr firstRow="1" bandRow="1">
                    <a:tableStyleId>{5940675A-B579-460E-94D1-54222C63F5DA}</a:tableStyleId>
                  </a:tblPr>
                  <a:tblGrid>
                    <a:gridCol w="3006018">
                      <a:extLst>
                        <a:ext uri="{9D8B030D-6E8A-4147-A177-3AD203B41FA5}">
                          <a16:colId xmlns:a16="http://schemas.microsoft.com/office/drawing/2014/main" val="2220082881"/>
                        </a:ext>
                      </a:extLst>
                    </a:gridCol>
                    <a:gridCol w="4510338">
                      <a:extLst>
                        <a:ext uri="{9D8B030D-6E8A-4147-A177-3AD203B41FA5}">
                          <a16:colId xmlns:a16="http://schemas.microsoft.com/office/drawing/2014/main" val="520297596"/>
                        </a:ext>
                      </a:extLst>
                    </a:gridCol>
                    <a:gridCol w="3083632">
                      <a:extLst>
                        <a:ext uri="{9D8B030D-6E8A-4147-A177-3AD203B41FA5}">
                          <a16:colId xmlns:a16="http://schemas.microsoft.com/office/drawing/2014/main" val="2936470367"/>
                        </a:ext>
                      </a:extLst>
                    </a:gridCol>
                  </a:tblGrid>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Industrie sidérurgique </a:t>
                          </a: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2041" r="-68421" b="-513265"/>
                          </a:stretch>
                        </a:blipFill>
                      </a:tcPr>
                    </a:tc>
                    <a:tc>
                      <a:txBody>
                        <a:bodyPr/>
                        <a:lstStyle/>
                        <a:p>
                          <a:endParaRPr lang="fr-FR"/>
                        </a:p>
                      </a:txBody>
                      <a:tcPr marL="121920" marR="121920" marT="60960" marB="60960">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2041" r="-198" b="-513265"/>
                          </a:stretch>
                        </a:blipFill>
                      </a:tcPr>
                    </a:tc>
                    <a:extLst>
                      <a:ext uri="{0D108BD9-81ED-4DB2-BD59-A6C34878D82A}">
                        <a16:rowId xmlns:a16="http://schemas.microsoft.com/office/drawing/2014/main" val="1334120383"/>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Industrie</a:t>
                          </a:r>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du </a:t>
                          </a:r>
                          <a:r>
                            <a:rPr lang="en-US" sz="1800" b="0" i="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verre</a:t>
                          </a:r>
                          <a:r>
                            <a:rPr lang="en-US" sz="1800" b="0" i="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98039" r="-68421" b="-393137"/>
                          </a:stretch>
                        </a:blipFill>
                      </a:tcPr>
                    </a:tc>
                    <a:tc>
                      <a:txBody>
                        <a:bodyPr/>
                        <a:lstStyle/>
                        <a:p>
                          <a:endParaRPr lang="fr-F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98039" r="-198" b="-393137"/>
                          </a:stretch>
                        </a:blipFill>
                      </a:tcPr>
                    </a:tc>
                    <a:extLst>
                      <a:ext uri="{0D108BD9-81ED-4DB2-BD59-A6C34878D82A}">
                        <a16:rowId xmlns:a16="http://schemas.microsoft.com/office/drawing/2014/main" val="1991296793"/>
                      </a:ext>
                    </a:extLst>
                  </a:tr>
                  <a:tr h="6221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Industrie électronique</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196117" r="-68421" b="-289320"/>
                          </a:stretch>
                        </a:blipFill>
                      </a:tcPr>
                    </a:tc>
                    <a:tc>
                      <a:txBody>
                        <a:bodyPr/>
                        <a:lstStyle/>
                        <a:p>
                          <a:endParaRPr lang="fr-F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196117" r="-198" b="-289320"/>
                          </a:stretch>
                        </a:blipFill>
                      </a:tcPr>
                    </a:tc>
                    <a:extLst>
                      <a:ext uri="{0D108BD9-81ED-4DB2-BD59-A6C34878D82A}">
                        <a16:rowId xmlns:a16="http://schemas.microsoft.com/office/drawing/2014/main" val="526387627"/>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Industrie textile</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311224" r="-68421" b="-204082"/>
                          </a:stretch>
                        </a:blipFill>
                      </a:tcPr>
                    </a:tc>
                    <a:tc>
                      <a:txBody>
                        <a:bodyPr/>
                        <a:lstStyle/>
                        <a:p>
                          <a:endParaRPr lang="fr-F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311224" r="-198" b="-204082"/>
                          </a:stretch>
                        </a:blipFill>
                      </a:tcPr>
                    </a:tc>
                    <a:extLst>
                      <a:ext uri="{0D108BD9-81ED-4DB2-BD59-A6C34878D82A}">
                        <a16:rowId xmlns:a16="http://schemas.microsoft.com/office/drawing/2014/main" val="3714736204"/>
                      </a:ext>
                    </a:extLst>
                  </a:tr>
                  <a:tr h="5969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Production agricole</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F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66532" t="-411224" r="-68421" b="-104082"/>
                          </a:stretch>
                        </a:blipFill>
                      </a:tcPr>
                    </a:tc>
                    <a:tc>
                      <a:txBody>
                        <a:bodyPr/>
                        <a:lstStyle/>
                        <a:p>
                          <a:endParaRPr lang="fr-F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blipFill>
                          <a:blip r:embed="rId3"/>
                          <a:stretch>
                            <a:fillRect l="-243874" t="-411224" r="-198" b="-104082"/>
                          </a:stretch>
                        </a:blipFill>
                      </a:tcPr>
                    </a:tc>
                    <a:extLst>
                      <a:ext uri="{0D108BD9-81ED-4DB2-BD59-A6C34878D82A}">
                        <a16:rowId xmlns:a16="http://schemas.microsoft.com/office/drawing/2014/main" val="348470769"/>
                      </a:ext>
                    </a:extLst>
                  </a:tr>
                  <a:tr h="6224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Production de restaurants</a:t>
                          </a: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fr-F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66532" t="-491176" r="-68421"/>
                          </a:stretch>
                        </a:blipFill>
                      </a:tcPr>
                    </a:tc>
                    <a:tc>
                      <a:txBody>
                        <a:bodyPr/>
                        <a:lstStyle/>
                        <a:p>
                          <a:endParaRPr lang="fr-FR"/>
                        </a:p>
                      </a:txBody>
                      <a:tcPr marL="121920" marR="121920" marT="60960" marB="60960">
                        <a:lnL w="12700" cmpd="sng">
                          <a:noFill/>
                        </a:lnL>
                        <a:lnR w="12700" cmpd="sng">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3"/>
                          <a:stretch>
                            <a:fillRect l="-243874" t="-491176" r="-198"/>
                          </a:stretch>
                        </a:blipFill>
                      </a:tcPr>
                    </a:tc>
                    <a:extLst>
                      <a:ext uri="{0D108BD9-81ED-4DB2-BD59-A6C34878D82A}">
                        <a16:rowId xmlns:a16="http://schemas.microsoft.com/office/drawing/2014/main" val="381443605"/>
                      </a:ext>
                    </a:extLst>
                  </a:tr>
                </a:tbl>
              </a:graphicData>
            </a:graphic>
          </p:graphicFrame>
        </mc:Fallback>
      </mc:AlternateContent>
      <p:sp>
        <p:nvSpPr>
          <p:cNvPr id="8" name="Google Shape;113;p16">
            <a:extLst>
              <a:ext uri="{FF2B5EF4-FFF2-40B4-BE49-F238E27FC236}">
                <a16:creationId xmlns:a16="http://schemas.microsoft.com/office/drawing/2014/main" id="{913EA4AF-A936-5E4B-9F76-99AB1CAF4FEC}"/>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Session 3.3 - </a:t>
            </a:r>
            <a:r>
              <a:rPr lang="en-GB" b="1" dirty="0">
                <a:solidFill>
                  <a:srgbClr val="7030A0"/>
                </a:solidFill>
                <a:latin typeface="Open Sans"/>
              </a:rPr>
              <a:t>Intensité énergétique</a:t>
            </a:r>
            <a:endParaRPr lang="en-GB" dirty="0">
              <a:latin typeface="Open Sans"/>
            </a:endParaRPr>
          </a:p>
        </p:txBody>
      </p:sp>
      <p:sp>
        <p:nvSpPr>
          <p:cNvPr id="12" name="Slide Number Placeholder 5">
            <a:extLst>
              <a:ext uri="{FF2B5EF4-FFF2-40B4-BE49-F238E27FC236}">
                <a16:creationId xmlns:a16="http://schemas.microsoft.com/office/drawing/2014/main" id="{7EF15FBD-F147-D849-8C43-B2D06943684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17</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1366967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7DE53143-753B-8B4D-A75E-4DA729DBA775}"/>
                  </a:ext>
                </a:extLst>
              </p:cNvPr>
              <p:cNvSpPr>
                <a:spLocks noGrp="1"/>
              </p:cNvSpPr>
              <p:nvPr>
                <p:ph type="body" idx="13"/>
              </p:nvPr>
            </p:nvSpPr>
            <p:spPr>
              <a:xfrm>
                <a:off x="1073844" y="1235590"/>
                <a:ext cx="9953239" cy="4385669"/>
              </a:xfrm>
            </p:spPr>
            <p:txBody>
              <a:bodyPr>
                <a:noAutofit/>
              </a:bodyPr>
              <a:lstStyle/>
              <a:p>
                <a:pPr eaLnBrk="1" fontAlgn="auto" hangingPunct="1">
                  <a:lnSpc>
                    <a:spcPct val="100000"/>
                  </a:lnSpc>
                  <a:spcBef>
                    <a:spcPts val="1000"/>
                  </a:spcBef>
                  <a:buClr>
                    <a:srgbClr val="333333"/>
                  </a:buClr>
                  <a:defRPr/>
                </a:pPr>
                <a:r>
                  <a:rPr lang="en-GB" b="1" dirty="0">
                    <a:solidFill>
                      <a:srgbClr val="7030A0"/>
                    </a:solidFill>
                  </a:rPr>
                  <a:t>Intensité énergétique globale </a:t>
                </a:r>
                <a14:m>
                  <m:oMath xmlns:m="http://schemas.openxmlformats.org/officeDocument/2006/math">
                    <m:f>
                      <m:fPr>
                        <m:ctrlPr>
                          <a:rPr lang="en-US" b="1" i="1">
                            <a:solidFill>
                              <a:srgbClr val="7030A0"/>
                            </a:solidFill>
                            <a:latin typeface="Cambria Math" panose="02040503050406030204" pitchFamily="18" charset="0"/>
                          </a:rPr>
                        </m:ctrlPr>
                      </m:fPr>
                      <m:num>
                        <m:r>
                          <a:rPr lang="en-US" b="1" i="1">
                            <a:solidFill>
                              <a:srgbClr val="7030A0"/>
                            </a:solidFill>
                            <a:latin typeface="Cambria Math" panose="02040503050406030204" pitchFamily="18" charset="0"/>
                          </a:rPr>
                          <m:t>𝐄𝐍𝐄𝐑𝐆𝐘</m:t>
                        </m:r>
                        <m:r>
                          <a:rPr lang="en-US" b="1">
                            <a:solidFill>
                              <a:srgbClr val="7030A0"/>
                            </a:solidFill>
                            <a:latin typeface="Cambria Math" panose="02040503050406030204" pitchFamily="18" charset="0"/>
                          </a:rPr>
                          <m:t> </m:t>
                        </m:r>
                        <m:r>
                          <a:rPr lang="en-US" b="1" i="1">
                            <a:solidFill>
                              <a:srgbClr val="7030A0"/>
                            </a:solidFill>
                            <a:latin typeface="Cambria Math" panose="02040503050406030204" pitchFamily="18" charset="0"/>
                          </a:rPr>
                          <m:t>𝐔𝐒𝐄</m:t>
                        </m:r>
                        <m:r>
                          <a:rPr lang="en-US" b="1">
                            <a:solidFill>
                              <a:srgbClr val="7030A0"/>
                            </a:solidFill>
                            <a:latin typeface="Cambria Math" panose="02040503050406030204" pitchFamily="18" charset="0"/>
                          </a:rPr>
                          <m:t> </m:t>
                        </m:r>
                      </m:num>
                      <m:den>
                        <m:r>
                          <a:rPr lang="en-US" b="1" i="1">
                            <a:solidFill>
                              <a:srgbClr val="7030A0"/>
                            </a:solidFill>
                            <a:latin typeface="Cambria Math" panose="02040503050406030204" pitchFamily="18" charset="0"/>
                          </a:rPr>
                          <m:t>𝐆𝐃𝐏</m:t>
                        </m:r>
                        <m:r>
                          <a:rPr lang="en-US" b="1">
                            <a:solidFill>
                              <a:srgbClr val="7030A0"/>
                            </a:solidFill>
                            <a:latin typeface="Cambria Math" panose="02040503050406030204" pitchFamily="18" charset="0"/>
                          </a:rPr>
                          <m:t> </m:t>
                        </m:r>
                      </m:den>
                    </m:f>
                  </m:oMath>
                </a14:m>
                <a:endParaRPr lang="en-GB" b="1" dirty="0"/>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Le rapport entre la consommation d'énergie et le PIB est appelé "intensité énergétique globale" ou "intensité énergétique à l'échelle de l'économie".</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Il indique l'énergie totale utilisée pour soutenir l'activité économique et sociale.</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Il est largement utilisé pour </a:t>
                </a:r>
                <a:r>
                  <a:rPr lang="en-GB" dirty="0" err="1"/>
                  <a:t>mesurer</a:t>
                </a:r>
                <a:r>
                  <a:rPr lang="en-GB" dirty="0"/>
                  <a:t> </a:t>
                </a:r>
                <a:r>
                  <a:rPr lang="en-GB" dirty="0" err="1"/>
                  <a:t>l'rendement</a:t>
                </a:r>
                <a:r>
                  <a:rPr lang="en-GB" dirty="0"/>
                  <a:t> énergétique de l'économie d'un pays, mais n'est pas un indicateur idéal de </a:t>
                </a:r>
                <a:r>
                  <a:rPr lang="en-GB" dirty="0" err="1"/>
                  <a:t>l'rendement</a:t>
                </a:r>
                <a:r>
                  <a:rPr lang="en-GB" dirty="0"/>
                  <a:t>.</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Elle dépend de l'intensité énergétique des secteurs ou des activités, mais aussi de facteurs tels que le climat, la géographie et la structure de l'économie.</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L'évolution du ratio dans le temps est influencée par des facteurs qui ne sont pas liés à l'évolution de </a:t>
                </a:r>
                <a:r>
                  <a:rPr lang="en-GB" dirty="0" err="1"/>
                  <a:t>l'rendement</a:t>
                </a:r>
                <a:r>
                  <a:rPr lang="en-GB" dirty="0"/>
                  <a:t> énergétique.</a:t>
                </a:r>
              </a:p>
              <a:p>
                <a:pPr marL="380990" indent="-380990" eaLnBrk="1" fontAlgn="auto" hangingPunct="1">
                  <a:lnSpc>
                    <a:spcPct val="100000"/>
                  </a:lnSpc>
                  <a:spcBef>
                    <a:spcPts val="1000"/>
                  </a:spcBef>
                  <a:buClr>
                    <a:srgbClr val="333333"/>
                  </a:buClr>
                  <a:buFont typeface="Arial" panose="020B0604020202020204" pitchFamily="34" charset="0"/>
                  <a:buChar char="•"/>
                  <a:defRPr/>
                </a:pPr>
                <a:r>
                  <a:rPr lang="en-GB" dirty="0"/>
                  <a:t>Les indicateurs d'intensité énergétique ventilés </a:t>
                </a:r>
                <a:r>
                  <a:rPr lang="en-GB" b="1" dirty="0"/>
                  <a:t>par secteur </a:t>
                </a:r>
                <a:r>
                  <a:rPr lang="en-GB" dirty="0"/>
                  <a:t>sont une meilleure représentation de l'évolution de </a:t>
                </a:r>
                <a:r>
                  <a:rPr lang="en-GB" dirty="0" err="1"/>
                  <a:t>l'rendement</a:t>
                </a:r>
                <a:r>
                  <a:rPr lang="en-GB" dirty="0"/>
                  <a:t> énergétique.</a:t>
                </a:r>
              </a:p>
              <a:p>
                <a:pPr>
                  <a:lnSpc>
                    <a:spcPct val="100000"/>
                  </a:lnSpc>
                </a:pPr>
                <a:endParaRPr lang="en-GB" dirty="0"/>
              </a:p>
            </p:txBody>
          </p:sp>
        </mc:Choice>
        <mc:Fallback xmlns="">
          <p:sp>
            <p:nvSpPr>
              <p:cNvPr id="2" name="Text Placeholder 1">
                <a:extLst>
                  <a:ext uri="{FF2B5EF4-FFF2-40B4-BE49-F238E27FC236}">
                    <a16:creationId xmlns:a16="http://schemas.microsoft.com/office/drawing/2014/main" id="{7DE53143-753B-8B4D-A75E-4DA729DBA775}"/>
                  </a:ext>
                </a:extLst>
              </p:cNvPr>
              <p:cNvSpPr>
                <a:spLocks noGrp="1" noRot="1" noChangeAspect="1" noMove="1" noResize="1" noEditPoints="1" noAdjustHandles="1" noChangeArrowheads="1" noChangeShapeType="1" noTextEdit="1"/>
              </p:cNvSpPr>
              <p:nvPr>
                <p:ph type="body" idx="13"/>
              </p:nvPr>
            </p:nvSpPr>
            <p:spPr>
              <a:xfrm>
                <a:off x="1073844" y="1235590"/>
                <a:ext cx="9953239" cy="4385669"/>
              </a:xfrm>
              <a:blipFill>
                <a:blip r:embed="rId3"/>
                <a:stretch>
                  <a:fillRect r="-857" b="-12378"/>
                </a:stretch>
              </a:blipFill>
            </p:spPr>
            <p:txBody>
              <a:bodyPr/>
              <a:lstStyle/>
              <a:p>
                <a:r>
                  <a:rPr lang="fr-MA">
                    <a:noFill/>
                  </a:rPr>
                  <a:t> </a:t>
                </a:r>
              </a:p>
            </p:txBody>
          </p:sp>
        </mc:Fallback>
      </mc:AlternateContent>
      <p:sp>
        <p:nvSpPr>
          <p:cNvPr id="7" name="Google Shape;113;p16">
            <a:extLst>
              <a:ext uri="{FF2B5EF4-FFF2-40B4-BE49-F238E27FC236}">
                <a16:creationId xmlns:a16="http://schemas.microsoft.com/office/drawing/2014/main" id="{63DDD546-E1A8-404E-A53E-17AA156377EA}"/>
              </a:ext>
            </a:extLst>
          </p:cNvPr>
          <p:cNvSpPr txBox="1">
            <a:spLocks/>
          </p:cNvSpPr>
          <p:nvPr/>
        </p:nvSpPr>
        <p:spPr bwMode="auto">
          <a:xfrm>
            <a:off x="1073844" y="-89973"/>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Session 3.3 - </a:t>
            </a:r>
            <a:r>
              <a:rPr lang="en-GB" b="1" dirty="0">
                <a:solidFill>
                  <a:srgbClr val="7030A0"/>
                </a:solidFill>
                <a:latin typeface="Open Sans"/>
              </a:rPr>
              <a:t>Intensité énergétique</a:t>
            </a:r>
            <a:endParaRPr lang="en-GB" dirty="0">
              <a:latin typeface="Open Sans"/>
            </a:endParaRPr>
          </a:p>
        </p:txBody>
      </p:sp>
      <p:sp>
        <p:nvSpPr>
          <p:cNvPr id="8" name="Slide Number Placeholder 5">
            <a:extLst>
              <a:ext uri="{FF2B5EF4-FFF2-40B4-BE49-F238E27FC236}">
                <a16:creationId xmlns:a16="http://schemas.microsoft.com/office/drawing/2014/main" id="{B16221E5-21D8-8246-8465-586BE8EF095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18</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3474893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44D3DE08-3E6A-104E-921A-CEFED62D1B59}"/>
              </a:ext>
            </a:extLst>
          </p:cNvPr>
          <p:cNvSpPr>
            <a:spLocks noGrp="1"/>
          </p:cNvSpPr>
          <p:nvPr>
            <p:ph type="body" idx="13"/>
          </p:nvPr>
        </p:nvSpPr>
        <p:spPr>
          <a:xfrm>
            <a:off x="891657" y="1325702"/>
            <a:ext cx="5884652" cy="4262298"/>
          </a:xfrm>
        </p:spPr>
        <p:txBody>
          <a:bodyPr>
            <a:normAutofit fontScale="92500" lnSpcReduction="20000"/>
          </a:bodyPr>
          <a:lstStyle/>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Le bilan énergétique est une représentation qui établit l'équilibre du système énergétique. </a:t>
            </a:r>
            <a:endParaRPr lang="en-US" dirty="0"/>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L'équilibre est établi entre les entrées d'énergie par type de vecteur énergétique ou de combustible et les sorties par secteur de consommation.</a:t>
            </a:r>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Dans le système énergétique, la production d'énergie s'accompagne de pertes. Le bilan énergétique vous aide à suivre ces changements et ces pertes. </a:t>
            </a:r>
            <a:endParaRPr lang="en-US" dirty="0"/>
          </a:p>
          <a:p>
            <a:pPr marL="380365" indent="-342900" eaLnBrk="1" fontAlgn="auto" hangingPunct="1">
              <a:lnSpc>
                <a:spcPct val="100000"/>
              </a:lnSpc>
              <a:spcBef>
                <a:spcPts val="1000"/>
              </a:spcBef>
              <a:buFont typeface="Arial" panose="020B0604020202020204" pitchFamily="34" charset="0"/>
              <a:buChar char="•"/>
              <a:defRPr/>
            </a:pPr>
            <a:r>
              <a:rPr lang="en-US" dirty="0">
                <a:latin typeface="Open Sans"/>
              </a:rPr>
              <a:t>Les données énergétiques originales sont converties en une unité énergétique commune (par exemple en tonnes d'équivalent pétrole ou en joules), sur la base des pouvoirs calorifiques inférieurs).</a:t>
            </a:r>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cs typeface="Open Sans" panose="020B0606030504020204" pitchFamily="34" charset="0"/>
            </a:endParaRPr>
          </a:p>
        </p:txBody>
      </p:sp>
      <p:sp>
        <p:nvSpPr>
          <p:cNvPr id="12" name="AutoShape 2">
            <a:extLst>
              <a:ext uri="{FF2B5EF4-FFF2-40B4-BE49-F238E27FC236}">
                <a16:creationId xmlns:a16="http://schemas.microsoft.com/office/drawing/2014/main" id="{C13A9AE6-544B-E346-948F-4D99C00746F3}"/>
              </a:ext>
            </a:extLst>
          </p:cNvPr>
          <p:cNvSpPr>
            <a:spLocks noChangeArrowheads="1"/>
          </p:cNvSpPr>
          <p:nvPr/>
        </p:nvSpPr>
        <p:spPr bwMode="auto">
          <a:xfrm>
            <a:off x="6892607" y="2661167"/>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b="1"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Pétrole</a:t>
            </a:r>
            <a:endParaRPr lang="en-US"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AutoShape 3">
            <a:extLst>
              <a:ext uri="{FF2B5EF4-FFF2-40B4-BE49-F238E27FC236}">
                <a16:creationId xmlns:a16="http://schemas.microsoft.com/office/drawing/2014/main" id="{A087C1E3-B1B4-CE40-87F9-E19FAB4DF49F}"/>
              </a:ext>
            </a:extLst>
          </p:cNvPr>
          <p:cNvSpPr>
            <a:spLocks noChangeArrowheads="1"/>
          </p:cNvSpPr>
          <p:nvPr/>
        </p:nvSpPr>
        <p:spPr bwMode="auto">
          <a:xfrm>
            <a:off x="6891720" y="3491833"/>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Charbon</a:t>
            </a:r>
          </a:p>
        </p:txBody>
      </p:sp>
      <p:sp>
        <p:nvSpPr>
          <p:cNvPr id="14" name="AutoShape 4">
            <a:extLst>
              <a:ext uri="{FF2B5EF4-FFF2-40B4-BE49-F238E27FC236}">
                <a16:creationId xmlns:a16="http://schemas.microsoft.com/office/drawing/2014/main" id="{4C91FD5D-D59A-E34A-B2E7-CD5E00741E9F}"/>
              </a:ext>
            </a:extLst>
          </p:cNvPr>
          <p:cNvSpPr>
            <a:spLocks noChangeArrowheads="1"/>
          </p:cNvSpPr>
          <p:nvPr/>
        </p:nvSpPr>
        <p:spPr bwMode="auto">
          <a:xfrm>
            <a:off x="6903239" y="4337471"/>
            <a:ext cx="1680000" cy="720000"/>
          </a:xfrm>
          <a:prstGeom prst="notchedRightArrow">
            <a:avLst>
              <a:gd name="adj1" fmla="val 50000"/>
              <a:gd name="adj2" fmla="val 46154"/>
            </a:avLst>
          </a:prstGeom>
          <a:solidFill>
            <a:srgbClr val="C00000"/>
          </a:solidFill>
          <a:ln w="9525">
            <a:noFill/>
            <a:miter lim="800000"/>
            <a:headEnd/>
            <a:tailEnd/>
          </a:ln>
        </p:spPr>
        <p:txBody>
          <a:bodyPr wrap="none" anchor="ctr"/>
          <a:lstStyle/>
          <a:p>
            <a:pPr algn="ctr"/>
            <a:r>
              <a:rPr lang="en-US"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Gaz naturel</a:t>
            </a:r>
          </a:p>
        </p:txBody>
      </p:sp>
      <p:sp>
        <p:nvSpPr>
          <p:cNvPr id="15" name="Rectangle 5">
            <a:extLst>
              <a:ext uri="{FF2B5EF4-FFF2-40B4-BE49-F238E27FC236}">
                <a16:creationId xmlns:a16="http://schemas.microsoft.com/office/drawing/2014/main" id="{83EB3FF7-70E5-5D4E-A4F0-B22189F661C8}"/>
              </a:ext>
            </a:extLst>
          </p:cNvPr>
          <p:cNvSpPr>
            <a:spLocks noChangeArrowheads="1"/>
          </p:cNvSpPr>
          <p:nvPr/>
        </p:nvSpPr>
        <p:spPr bwMode="auto">
          <a:xfrm>
            <a:off x="8580725" y="2578586"/>
            <a:ext cx="1331183" cy="2711669"/>
          </a:xfrm>
          <a:prstGeom prst="rect">
            <a:avLst/>
          </a:prstGeom>
          <a:solidFill>
            <a:srgbClr val="595959">
              <a:alpha val="51373"/>
            </a:srgbClr>
          </a:solidFill>
          <a:ln w="9525">
            <a:solidFill>
              <a:schemeClr val="tx1"/>
            </a:solidFill>
            <a:miter lim="800000"/>
            <a:headEnd/>
            <a:tailEnd/>
          </a:ln>
        </p:spPr>
        <p:txBody>
          <a:bodyPr wrap="none" anchor="b"/>
          <a:lstStyle/>
          <a:p>
            <a:pPr algn="ctr"/>
            <a:r>
              <a:rPr lang="en-US" sz="2133">
                <a:solidFill>
                  <a:srgbClr val="C00000"/>
                </a:solidFill>
                <a:latin typeface="Open Sans" panose="020B0606030504020204" pitchFamily="34" charset="0"/>
                <a:cs typeface="Open Sans" panose="020B0606030504020204" pitchFamily="34" charset="0"/>
              </a:rPr>
              <a:t>STOCK</a:t>
            </a:r>
          </a:p>
        </p:txBody>
      </p:sp>
      <p:sp>
        <p:nvSpPr>
          <p:cNvPr id="16" name="AutoShape 6">
            <a:extLst>
              <a:ext uri="{FF2B5EF4-FFF2-40B4-BE49-F238E27FC236}">
                <a16:creationId xmlns:a16="http://schemas.microsoft.com/office/drawing/2014/main" id="{54A19B88-4148-FE47-926E-5ED525B0F7E0}"/>
              </a:ext>
            </a:extLst>
          </p:cNvPr>
          <p:cNvSpPr>
            <a:spLocks noChangeArrowheads="1"/>
          </p:cNvSpPr>
          <p:nvPr/>
        </p:nvSpPr>
        <p:spPr bwMode="auto">
          <a:xfrm>
            <a:off x="9911906" y="2661167"/>
            <a:ext cx="1804411"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Centrales</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1200" dirty="0" err="1">
                <a:latin typeface="Open Sans Light" panose="020B0306030504020204" pitchFamily="34" charset="0"/>
                <a:ea typeface="Open Sans Light" panose="020B0306030504020204" pitchFamily="34" charset="0"/>
                <a:cs typeface="Open Sans Light" panose="020B0306030504020204" pitchFamily="34" charset="0"/>
              </a:rPr>
              <a:t>électriques</a:t>
            </a:r>
            <a:endParaRPr lang="en-US" sz="1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AutoShape 7">
            <a:extLst>
              <a:ext uri="{FF2B5EF4-FFF2-40B4-BE49-F238E27FC236}">
                <a16:creationId xmlns:a16="http://schemas.microsoft.com/office/drawing/2014/main" id="{E48D9729-ADB1-0B48-ADD4-397543C1CF5A}"/>
              </a:ext>
            </a:extLst>
          </p:cNvPr>
          <p:cNvSpPr>
            <a:spLocks noChangeArrowheads="1"/>
          </p:cNvSpPr>
          <p:nvPr/>
        </p:nvSpPr>
        <p:spPr bwMode="auto">
          <a:xfrm>
            <a:off x="9911907" y="3499319"/>
            <a:ext cx="180441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sz="1600" dirty="0" err="1">
                <a:latin typeface="Open Sans Light" panose="020B0306030504020204" pitchFamily="34" charset="0"/>
                <a:ea typeface="Open Sans Light" panose="020B0306030504020204" pitchFamily="34" charset="0"/>
                <a:cs typeface="Open Sans Light" panose="020B0306030504020204" pitchFamily="34" charset="0"/>
              </a:rPr>
              <a:t>L'industrie</a:t>
            </a: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AutoShape 8">
            <a:extLst>
              <a:ext uri="{FF2B5EF4-FFF2-40B4-BE49-F238E27FC236}">
                <a16:creationId xmlns:a16="http://schemas.microsoft.com/office/drawing/2014/main" id="{52234266-A51C-E146-AF16-98B0B9067A7A}"/>
              </a:ext>
            </a:extLst>
          </p:cNvPr>
          <p:cNvSpPr>
            <a:spLocks noChangeArrowheads="1"/>
          </p:cNvSpPr>
          <p:nvPr/>
        </p:nvSpPr>
        <p:spPr bwMode="auto">
          <a:xfrm>
            <a:off x="9911907" y="4337471"/>
            <a:ext cx="1804410" cy="720000"/>
          </a:xfrm>
          <a:prstGeom prst="notchedRightArrow">
            <a:avLst>
              <a:gd name="adj1" fmla="val 50000"/>
              <a:gd name="adj2" fmla="val 51923"/>
            </a:avLst>
          </a:prstGeom>
          <a:solidFill>
            <a:schemeClr val="bg1">
              <a:lumMod val="85000"/>
            </a:schemeClr>
          </a:solidFill>
          <a:ln w="9525">
            <a:noFill/>
            <a:miter lim="800000"/>
            <a:headEnd/>
            <a:tailEnd/>
          </a:ln>
        </p:spPr>
        <p:txBody>
          <a:bodyPr wrap="none" anchor="ctr"/>
          <a:lstStyle/>
          <a:p>
            <a:pPr algn="ctr"/>
            <a:r>
              <a:rPr lang="en-US" sz="1600" dirty="0">
                <a:latin typeface="Open Sans Light" panose="020B0306030504020204" pitchFamily="34" charset="0"/>
                <a:ea typeface="Open Sans Light" panose="020B0306030504020204" pitchFamily="34" charset="0"/>
                <a:cs typeface="Open Sans Light" panose="020B0306030504020204" pitchFamily="34" charset="0"/>
              </a:rPr>
              <a:t>Ménages</a:t>
            </a:r>
          </a:p>
        </p:txBody>
      </p:sp>
      <p:sp>
        <p:nvSpPr>
          <p:cNvPr id="21" name="AutoShape 12">
            <a:extLst>
              <a:ext uri="{FF2B5EF4-FFF2-40B4-BE49-F238E27FC236}">
                <a16:creationId xmlns:a16="http://schemas.microsoft.com/office/drawing/2014/main" id="{8C1C1DAD-3D68-4041-A809-99EB1C23949C}"/>
              </a:ext>
            </a:extLst>
          </p:cNvPr>
          <p:cNvSpPr>
            <a:spLocks noChangeArrowheads="1"/>
          </p:cNvSpPr>
          <p:nvPr/>
        </p:nvSpPr>
        <p:spPr bwMode="auto">
          <a:xfrm>
            <a:off x="8580725" y="2973010"/>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2" name="AutoShape 13">
            <a:extLst>
              <a:ext uri="{FF2B5EF4-FFF2-40B4-BE49-F238E27FC236}">
                <a16:creationId xmlns:a16="http://schemas.microsoft.com/office/drawing/2014/main" id="{C6524B83-9178-BA4C-BFFD-2CED26ABAE9B}"/>
              </a:ext>
            </a:extLst>
          </p:cNvPr>
          <p:cNvSpPr>
            <a:spLocks noChangeArrowheads="1"/>
          </p:cNvSpPr>
          <p:nvPr/>
        </p:nvSpPr>
        <p:spPr bwMode="auto">
          <a:xfrm rot="1587668">
            <a:off x="8483146" y="345166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4" name="AutoShape 14">
            <a:extLst>
              <a:ext uri="{FF2B5EF4-FFF2-40B4-BE49-F238E27FC236}">
                <a16:creationId xmlns:a16="http://schemas.microsoft.com/office/drawing/2014/main" id="{EA1931D6-34DB-C14E-95B9-4EBAB9CE0820}"/>
              </a:ext>
            </a:extLst>
          </p:cNvPr>
          <p:cNvSpPr>
            <a:spLocks noChangeArrowheads="1"/>
          </p:cNvSpPr>
          <p:nvPr/>
        </p:nvSpPr>
        <p:spPr bwMode="auto">
          <a:xfrm rot="2872655">
            <a:off x="8235600" y="3853053"/>
            <a:ext cx="2021427"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5" name="AutoShape 12">
            <a:extLst>
              <a:ext uri="{FF2B5EF4-FFF2-40B4-BE49-F238E27FC236}">
                <a16:creationId xmlns:a16="http://schemas.microsoft.com/office/drawing/2014/main" id="{7369D930-F61C-0E46-8A4D-DF4C112A1D80}"/>
              </a:ext>
            </a:extLst>
          </p:cNvPr>
          <p:cNvSpPr>
            <a:spLocks noChangeArrowheads="1"/>
          </p:cNvSpPr>
          <p:nvPr/>
        </p:nvSpPr>
        <p:spPr bwMode="auto">
          <a:xfrm>
            <a:off x="8615648" y="3917986"/>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6" name="AutoShape 13">
            <a:extLst>
              <a:ext uri="{FF2B5EF4-FFF2-40B4-BE49-F238E27FC236}">
                <a16:creationId xmlns:a16="http://schemas.microsoft.com/office/drawing/2014/main" id="{3A6AA075-27A6-EF49-AD59-BB029A7AE0CD}"/>
              </a:ext>
            </a:extLst>
          </p:cNvPr>
          <p:cNvSpPr>
            <a:spLocks noChangeArrowheads="1"/>
          </p:cNvSpPr>
          <p:nvPr/>
        </p:nvSpPr>
        <p:spPr bwMode="auto">
          <a:xfrm rot="2012607">
            <a:off x="8470198" y="42803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7" name="AutoShape 13">
            <a:extLst>
              <a:ext uri="{FF2B5EF4-FFF2-40B4-BE49-F238E27FC236}">
                <a16:creationId xmlns:a16="http://schemas.microsoft.com/office/drawing/2014/main" id="{D57EC711-C76D-1542-973E-81B0FA6AC7C7}"/>
              </a:ext>
            </a:extLst>
          </p:cNvPr>
          <p:cNvSpPr>
            <a:spLocks noChangeArrowheads="1"/>
          </p:cNvSpPr>
          <p:nvPr/>
        </p:nvSpPr>
        <p:spPr bwMode="auto">
          <a:xfrm rot="19654539">
            <a:off x="8497563" y="3416152"/>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8" name="AutoShape 12">
            <a:extLst>
              <a:ext uri="{FF2B5EF4-FFF2-40B4-BE49-F238E27FC236}">
                <a16:creationId xmlns:a16="http://schemas.microsoft.com/office/drawing/2014/main" id="{5A04D744-83B6-3E47-9242-4FF97ACD3A43}"/>
              </a:ext>
            </a:extLst>
          </p:cNvPr>
          <p:cNvSpPr>
            <a:spLocks noChangeArrowheads="1"/>
          </p:cNvSpPr>
          <p:nvPr/>
        </p:nvSpPr>
        <p:spPr bwMode="auto">
          <a:xfrm>
            <a:off x="8615648" y="4718577"/>
            <a:ext cx="1331183" cy="49303"/>
          </a:xfrm>
          <a:prstGeom prst="rightArrow">
            <a:avLst>
              <a:gd name="adj1" fmla="val 50000"/>
              <a:gd name="adj2" fmla="val 67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29" name="AutoShape 13">
            <a:extLst>
              <a:ext uri="{FF2B5EF4-FFF2-40B4-BE49-F238E27FC236}">
                <a16:creationId xmlns:a16="http://schemas.microsoft.com/office/drawing/2014/main" id="{4C99D2A3-0A8D-B341-9DF0-3E366465CFC4}"/>
              </a:ext>
            </a:extLst>
          </p:cNvPr>
          <p:cNvSpPr>
            <a:spLocks noChangeArrowheads="1"/>
          </p:cNvSpPr>
          <p:nvPr/>
        </p:nvSpPr>
        <p:spPr bwMode="auto">
          <a:xfrm rot="19700340">
            <a:off x="8482118" y="4290954"/>
            <a:ext cx="1577699" cy="51357"/>
          </a:xfrm>
          <a:prstGeom prst="rightArrow">
            <a:avLst>
              <a:gd name="adj1" fmla="val 50000"/>
              <a:gd name="adj2" fmla="val 768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30" name="AutoShape 14">
            <a:extLst>
              <a:ext uri="{FF2B5EF4-FFF2-40B4-BE49-F238E27FC236}">
                <a16:creationId xmlns:a16="http://schemas.microsoft.com/office/drawing/2014/main" id="{69381846-D7C4-004F-B92B-A89DDC38A1E7}"/>
              </a:ext>
            </a:extLst>
          </p:cNvPr>
          <p:cNvSpPr>
            <a:spLocks noChangeArrowheads="1"/>
          </p:cNvSpPr>
          <p:nvPr/>
        </p:nvSpPr>
        <p:spPr bwMode="auto">
          <a:xfrm rot="18526542">
            <a:off x="8235933" y="3900601"/>
            <a:ext cx="2021425" cy="49303"/>
          </a:xfrm>
          <a:prstGeom prst="rightArrow">
            <a:avLst>
              <a:gd name="adj1" fmla="val 50000"/>
              <a:gd name="adj2" fmla="val 1025000"/>
            </a:avLst>
          </a:prstGeom>
          <a:solidFill>
            <a:schemeClr val="bg2"/>
          </a:solidFill>
          <a:ln w="9525">
            <a:noFill/>
            <a:miter lim="800000"/>
            <a:headEnd/>
            <a:tailEnd/>
          </a:ln>
        </p:spPr>
        <p:txBody>
          <a:bodyPr wrap="none" anchor="ctr"/>
          <a:lstStyle/>
          <a:p>
            <a:endParaRPr lang="en-GB" sz="2133">
              <a:latin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B6CB50F-331E-DF4B-9856-2D1DEBFE6D72}"/>
              </a:ext>
            </a:extLst>
          </p:cNvPr>
          <p:cNvSpPr txBox="1"/>
          <p:nvPr/>
        </p:nvSpPr>
        <p:spPr>
          <a:xfrm>
            <a:off x="7233321" y="2254026"/>
            <a:ext cx="864339"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Entrées</a:t>
            </a:r>
          </a:p>
        </p:txBody>
      </p:sp>
      <p:sp>
        <p:nvSpPr>
          <p:cNvPr id="32" name="TextBox 31">
            <a:extLst>
              <a:ext uri="{FF2B5EF4-FFF2-40B4-BE49-F238E27FC236}">
                <a16:creationId xmlns:a16="http://schemas.microsoft.com/office/drawing/2014/main" id="{F3D21CE5-4B69-2C46-944A-2BAB30ABAC3B}"/>
              </a:ext>
            </a:extLst>
          </p:cNvPr>
          <p:cNvSpPr txBox="1"/>
          <p:nvPr/>
        </p:nvSpPr>
        <p:spPr>
          <a:xfrm>
            <a:off x="10165769" y="2250798"/>
            <a:ext cx="1061509"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Sorties</a:t>
            </a:r>
          </a:p>
        </p:txBody>
      </p:sp>
      <p:sp>
        <p:nvSpPr>
          <p:cNvPr id="31" name="Google Shape;113;p16">
            <a:extLst>
              <a:ext uri="{FF2B5EF4-FFF2-40B4-BE49-F238E27FC236}">
                <a16:creationId xmlns:a16="http://schemas.microsoft.com/office/drawing/2014/main" id="{8E86DA39-B8FB-4343-BF54-A34BE9F9C56A}"/>
              </a:ext>
            </a:extLst>
          </p:cNvPr>
          <p:cNvSpPr txBox="1">
            <a:spLocks/>
          </p:cNvSpPr>
          <p:nvPr/>
        </p:nvSpPr>
        <p:spPr bwMode="auto">
          <a:xfrm>
            <a:off x="990600" y="360208"/>
            <a:ext cx="10515600" cy="92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Session 3.4 - Bilan énergétique</a:t>
            </a:r>
          </a:p>
        </p:txBody>
      </p:sp>
      <p:sp>
        <p:nvSpPr>
          <p:cNvPr id="33" name="Slide Number Placeholder 5">
            <a:extLst>
              <a:ext uri="{FF2B5EF4-FFF2-40B4-BE49-F238E27FC236}">
                <a16:creationId xmlns:a16="http://schemas.microsoft.com/office/drawing/2014/main" id="{FC0A2841-2021-6740-B82E-122CBA4362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19</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9629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431326" y="1181217"/>
            <a:ext cx="6665044" cy="4781165"/>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GB" b="1" dirty="0">
                <a:solidFill>
                  <a:schemeClr val="accent5">
                    <a:lumMod val="60000"/>
                    <a:lumOff val="40000"/>
                  </a:schemeClr>
                </a:solidFill>
                <a:latin typeface="Open Sans"/>
                <a:sym typeface="Arial"/>
              </a:rPr>
              <a:t>Ce cours comporte quatre objectifs de formation (</a:t>
            </a:r>
            <a:r>
              <a:rPr lang="en-GB" b="1" dirty="0" err="1">
                <a:solidFill>
                  <a:schemeClr val="accent5">
                    <a:lumMod val="60000"/>
                    <a:lumOff val="40000"/>
                  </a:schemeClr>
                </a:solidFill>
                <a:latin typeface="Open Sans"/>
                <a:sym typeface="Arial"/>
              </a:rPr>
              <a:t>Résultats</a:t>
            </a:r>
            <a:r>
              <a:rPr lang="en-GB" b="1" dirty="0">
                <a:solidFill>
                  <a:schemeClr val="accent5">
                    <a:lumMod val="60000"/>
                    <a:lumOff val="40000"/>
                  </a:schemeClr>
                </a:solidFill>
                <a:latin typeface="Open Sans"/>
                <a:sym typeface="Arial"/>
              </a:rPr>
              <a:t> </a:t>
            </a:r>
            <a:r>
              <a:rPr lang="en-GB" b="1" dirty="0" err="1">
                <a:solidFill>
                  <a:schemeClr val="accent5">
                    <a:lumMod val="60000"/>
                    <a:lumOff val="40000"/>
                  </a:schemeClr>
                </a:solidFill>
                <a:latin typeface="Open Sans"/>
                <a:sym typeface="Arial"/>
              </a:rPr>
              <a:t>d'apprentissage</a:t>
            </a:r>
            <a:r>
              <a:rPr lang="en-GB" b="1" dirty="0">
                <a:solidFill>
                  <a:schemeClr val="accent5">
                    <a:lumMod val="60000"/>
                    <a:lumOff val="40000"/>
                  </a:schemeClr>
                </a:solidFill>
                <a:latin typeface="Open Sans"/>
                <a:sym typeface="Arial"/>
              </a:rPr>
              <a:t> </a:t>
            </a:r>
            <a:r>
              <a:rPr lang="en-GB" b="1" dirty="0" err="1">
                <a:solidFill>
                  <a:schemeClr val="accent5">
                    <a:lumMod val="60000"/>
                    <a:lumOff val="40000"/>
                  </a:schemeClr>
                </a:solidFill>
                <a:latin typeface="Open Sans"/>
                <a:sym typeface="Arial"/>
              </a:rPr>
              <a:t>visés</a:t>
            </a:r>
            <a:r>
              <a:rPr lang="en-GB" b="1" dirty="0">
                <a:solidFill>
                  <a:schemeClr val="accent5">
                    <a:lumMod val="60000"/>
                    <a:lumOff val="40000"/>
                  </a:schemeClr>
                </a:solidFill>
                <a:latin typeface="Open Sans"/>
                <a:sym typeface="Arial"/>
              </a:rPr>
              <a:t> </a:t>
            </a:r>
            <a:r>
              <a:rPr lang="en-GB" b="1" dirty="0" err="1">
                <a:solidFill>
                  <a:schemeClr val="accent5">
                    <a:lumMod val="60000"/>
                    <a:lumOff val="40000"/>
                  </a:schemeClr>
                </a:solidFill>
                <a:latin typeface="Open Sans"/>
                <a:sym typeface="Arial"/>
              </a:rPr>
              <a:t>oit</a:t>
            </a:r>
            <a:r>
              <a:rPr lang="en-GB" b="1" dirty="0">
                <a:solidFill>
                  <a:schemeClr val="accent5">
                    <a:lumMod val="60000"/>
                    <a:lumOff val="40000"/>
                  </a:schemeClr>
                </a:solidFill>
                <a:latin typeface="Open Sans"/>
                <a:sym typeface="Arial"/>
              </a:rPr>
              <a:t>):</a:t>
            </a:r>
          </a:p>
          <a:p>
            <a:pPr marL="0" indent="0">
              <a:buNone/>
            </a:pPr>
            <a:endParaRPr lang="en-GB" b="1" dirty="0">
              <a:solidFill>
                <a:schemeClr val="accent5">
                  <a:lumMod val="60000"/>
                  <a:lumOff val="40000"/>
                </a:schemeClr>
              </a:solidFill>
            </a:endParaRPr>
          </a:p>
          <a:p>
            <a:pPr marL="0" eaLnBrk="1" fontAlgn="auto" hangingPunct="1">
              <a:spcBef>
                <a:spcPts val="1000"/>
              </a:spcBef>
              <a:buClr>
                <a:srgbClr val="333333"/>
              </a:buClr>
              <a:defRPr/>
            </a:pPr>
            <a:r>
              <a:rPr lang="en-GB" dirty="0"/>
              <a:t>RAV1</a:t>
            </a:r>
            <a:r>
              <a:rPr lang="en-GB" dirty="0">
                <a:latin typeface="Open Sans"/>
                <a:sym typeface="Arial"/>
              </a:rPr>
              <a:t>: connaître la terminologie de base de </a:t>
            </a:r>
            <a:r>
              <a:rPr lang="en-GB" dirty="0" err="1">
                <a:latin typeface="Open Sans"/>
                <a:sym typeface="Arial"/>
              </a:rPr>
              <a:t>l'énergie</a:t>
            </a:r>
            <a:endParaRPr lang="en-GB" dirty="0">
              <a:latin typeface="Open Sans"/>
              <a:sym typeface="Arial"/>
            </a:endParaRPr>
          </a:p>
          <a:p>
            <a:pPr marL="0" eaLnBrk="1" fontAlgn="auto" hangingPunct="1">
              <a:spcBef>
                <a:spcPts val="1000"/>
              </a:spcBef>
              <a:buClr>
                <a:srgbClr val="333333"/>
              </a:buClr>
              <a:defRPr/>
            </a:pPr>
            <a:endParaRPr lang="en-GB" dirty="0">
              <a:latin typeface="Open Sans"/>
            </a:endParaRPr>
          </a:p>
          <a:p>
            <a:pPr marL="0" eaLnBrk="1" fontAlgn="auto" hangingPunct="1">
              <a:spcBef>
                <a:spcPts val="1000"/>
              </a:spcBef>
              <a:buClr>
                <a:srgbClr val="333333"/>
              </a:buClr>
              <a:defRPr/>
            </a:pPr>
            <a:r>
              <a:rPr lang="en-GB" dirty="0"/>
              <a:t>RAV</a:t>
            </a:r>
            <a:r>
              <a:rPr lang="en-GB" dirty="0">
                <a:latin typeface="Open Sans"/>
                <a:sym typeface="Arial"/>
              </a:rPr>
              <a:t>2: Se familiariser avec le concept de la </a:t>
            </a:r>
            <a:r>
              <a:rPr lang="en-GB" dirty="0" err="1">
                <a:latin typeface="Open Sans"/>
                <a:sym typeface="Arial"/>
              </a:rPr>
              <a:t>chaîne</a:t>
            </a:r>
            <a:r>
              <a:rPr lang="en-GB" dirty="0">
                <a:latin typeface="Open Sans"/>
                <a:sym typeface="Arial"/>
              </a:rPr>
              <a:t> </a:t>
            </a:r>
            <a:r>
              <a:rPr lang="en-GB" dirty="0" err="1">
                <a:latin typeface="Open Sans"/>
                <a:sym typeface="Arial"/>
              </a:rPr>
              <a:t>énergétique</a:t>
            </a:r>
            <a:endParaRPr lang="en-GB" dirty="0">
              <a:latin typeface="Open Sans"/>
              <a:sym typeface="Arial"/>
            </a:endParaRPr>
          </a:p>
          <a:p>
            <a:pPr marL="0" eaLnBrk="1" fontAlgn="auto" hangingPunct="1">
              <a:spcBef>
                <a:spcPts val="1000"/>
              </a:spcBef>
              <a:buClr>
                <a:srgbClr val="333333"/>
              </a:buClr>
              <a:defRPr/>
            </a:pPr>
            <a:endParaRPr lang="en-GB" dirty="0">
              <a:latin typeface="Open Sans"/>
            </a:endParaRPr>
          </a:p>
          <a:p>
            <a:pPr marL="0" eaLnBrk="1" fontAlgn="auto" hangingPunct="1">
              <a:spcBef>
                <a:spcPts val="1000"/>
              </a:spcBef>
              <a:buClr>
                <a:srgbClr val="333333"/>
              </a:buClr>
              <a:defRPr/>
            </a:pPr>
            <a:r>
              <a:rPr lang="en-GB" dirty="0"/>
              <a:t>RAV</a:t>
            </a:r>
            <a:r>
              <a:rPr lang="en-GB" dirty="0">
                <a:latin typeface="Open Sans"/>
                <a:sym typeface="Arial"/>
              </a:rPr>
              <a:t>3: pouvoir comparer les </a:t>
            </a:r>
            <a:r>
              <a:rPr lang="en-GB" dirty="0" err="1">
                <a:latin typeface="Open Sans"/>
                <a:sym typeface="Arial"/>
              </a:rPr>
              <a:t>intensités</a:t>
            </a:r>
            <a:r>
              <a:rPr lang="en-GB" dirty="0">
                <a:latin typeface="Open Sans"/>
                <a:sym typeface="Arial"/>
              </a:rPr>
              <a:t> </a:t>
            </a:r>
            <a:r>
              <a:rPr lang="en-GB" dirty="0" err="1">
                <a:latin typeface="Open Sans"/>
                <a:sym typeface="Arial"/>
              </a:rPr>
              <a:t>énergétiques</a:t>
            </a:r>
            <a:endParaRPr lang="en-GB" dirty="0">
              <a:latin typeface="Open Sans"/>
              <a:sym typeface="Arial"/>
            </a:endParaRPr>
          </a:p>
          <a:p>
            <a:pPr marL="0" eaLnBrk="1" fontAlgn="auto" hangingPunct="1">
              <a:spcBef>
                <a:spcPts val="1000"/>
              </a:spcBef>
              <a:buClr>
                <a:srgbClr val="333333"/>
              </a:buClr>
              <a:defRPr/>
            </a:pPr>
            <a:endParaRPr lang="en-GB" dirty="0">
              <a:latin typeface="Open Sans"/>
            </a:endParaRPr>
          </a:p>
          <a:p>
            <a:pPr marL="0" eaLnBrk="1" fontAlgn="auto" hangingPunct="1">
              <a:spcBef>
                <a:spcPts val="1000"/>
              </a:spcBef>
              <a:buClr>
                <a:srgbClr val="333333"/>
              </a:buClr>
              <a:defRPr/>
            </a:pPr>
            <a:r>
              <a:rPr lang="en-GB" dirty="0"/>
              <a:t>RAV</a:t>
            </a:r>
            <a:r>
              <a:rPr lang="en-GB" dirty="0">
                <a:latin typeface="Open Sans"/>
                <a:sym typeface="Arial"/>
              </a:rPr>
              <a:t>4: comprendre les bilans énergétiques</a:t>
            </a:r>
            <a:endParaRPr lang="en-GB" dirty="0">
              <a:latin typeface="Open Sans"/>
            </a:endParaRPr>
          </a:p>
          <a:p>
            <a:pPr marL="0" indent="0">
              <a:spcBef>
                <a:spcPts val="1600"/>
              </a:spcBef>
              <a:buNone/>
            </a:pPr>
            <a:endParaRPr sz="2133" dirty="0">
              <a:solidFill>
                <a:srgbClr val="333333"/>
              </a:solidFill>
              <a:highlight>
                <a:srgbClr val="FFFFFF"/>
              </a:highlight>
              <a:sym typeface="Arial"/>
            </a:endParaRPr>
          </a:p>
          <a:p>
            <a:pPr marL="0" indent="0">
              <a:spcBef>
                <a:spcPts val="1600"/>
              </a:spcBef>
              <a:spcAft>
                <a:spcPts val="1600"/>
              </a:spcAft>
              <a:buNone/>
            </a:pPr>
            <a:endParaRPr sz="2133" dirty="0">
              <a:solidFill>
                <a:srgbClr val="333333"/>
              </a:solidFill>
              <a:highlight>
                <a:srgbClr val="FFFFFF"/>
              </a:highlight>
              <a:sym typeface="Arial"/>
            </a:endParaRPr>
          </a:p>
        </p:txBody>
      </p:sp>
      <p:grpSp>
        <p:nvGrpSpPr>
          <p:cNvPr id="101" name="Google Shape;101;p15"/>
          <p:cNvGrpSpPr/>
          <p:nvPr/>
        </p:nvGrpSpPr>
        <p:grpSpPr>
          <a:xfrm>
            <a:off x="7096370" y="2038200"/>
            <a:ext cx="4285367" cy="3263733"/>
            <a:chOff x="5322277" y="1528650"/>
            <a:chExt cx="3214025" cy="2447800"/>
          </a:xfrm>
        </p:grpSpPr>
        <p:sp>
          <p:nvSpPr>
            <p:cNvPr id="102" name="Google Shape;102;p15"/>
            <p:cNvSpPr/>
            <p:nvPr/>
          </p:nvSpPr>
          <p:spPr>
            <a:xfrm>
              <a:off x="5322277" y="15286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3.1. Terminologie de l'énergie</a:t>
              </a:r>
              <a:endParaRPr sz="2133" dirty="0">
                <a:latin typeface="Open Sans" panose="020B0606030504020204" pitchFamily="34" charset="0"/>
                <a:cs typeface="Open Sans" panose="020B0606030504020204" pitchFamily="34" charset="0"/>
              </a:endParaRPr>
            </a:p>
          </p:txBody>
        </p:sp>
        <p:sp>
          <p:nvSpPr>
            <p:cNvPr id="103" name="Google Shape;103;p15"/>
            <p:cNvSpPr/>
            <p:nvPr/>
          </p:nvSpPr>
          <p:spPr>
            <a:xfrm>
              <a:off x="5322277" y="22123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00" dirty="0">
                  <a:latin typeface="Open Sans"/>
                  <a:ea typeface="Open Sans"/>
                  <a:cs typeface="Open Sans"/>
                </a:rPr>
                <a:t>3.2. Chaîne énergétique</a:t>
              </a:r>
              <a:endParaRPr sz="2100" dirty="0">
                <a:latin typeface="Open Sans"/>
                <a:ea typeface="Open Sans"/>
                <a:cs typeface="Open Sans"/>
              </a:endParaRPr>
            </a:p>
          </p:txBody>
        </p:sp>
        <p:sp>
          <p:nvSpPr>
            <p:cNvPr id="104" name="Google Shape;104;p15"/>
            <p:cNvSpPr/>
            <p:nvPr/>
          </p:nvSpPr>
          <p:spPr>
            <a:xfrm>
              <a:off x="5322277" y="2861138"/>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3.3. Intensité énergétique</a:t>
              </a:r>
              <a:endParaRPr sz="2133">
                <a:latin typeface="Open Sans" panose="020B0606030504020204" pitchFamily="34" charset="0"/>
                <a:cs typeface="Open Sans" panose="020B0606030504020204" pitchFamily="34" charset="0"/>
              </a:endParaRPr>
            </a:p>
          </p:txBody>
        </p:sp>
        <p:sp>
          <p:nvSpPr>
            <p:cNvPr id="105" name="Google Shape;105;p15"/>
            <p:cNvSpPr/>
            <p:nvPr/>
          </p:nvSpPr>
          <p:spPr>
            <a:xfrm>
              <a:off x="5322277" y="35099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a:latin typeface="Open Sans" panose="020B0606030504020204" pitchFamily="34" charset="0"/>
                  <a:cs typeface="Open Sans" panose="020B0606030504020204" pitchFamily="34" charset="0"/>
                </a:rPr>
                <a:t>3.4. Bilan énergétique</a:t>
              </a:r>
              <a:endParaRPr sz="2133">
                <a:latin typeface="Open Sans" panose="020B0606030504020204" pitchFamily="34" charset="0"/>
                <a:cs typeface="Open Sans" panose="020B0606030504020204" pitchFamily="34" charset="0"/>
              </a:endParaRPr>
            </a:p>
          </p:txBody>
        </p:sp>
        <p:cxnSp>
          <p:nvCxnSpPr>
            <p:cNvPr id="106" name="Google Shape;106;p15"/>
            <p:cNvCxnSpPr>
              <a:cxnSpLocks/>
              <a:stCxn id="102" idx="2"/>
              <a:endCxn id="103" idx="0"/>
            </p:cNvCxnSpPr>
            <p:nvPr/>
          </p:nvCxnSpPr>
          <p:spPr>
            <a:xfrm>
              <a:off x="692929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07" name="Google Shape;107;p15"/>
            <p:cNvCxnSpPr>
              <a:cxnSpLocks/>
              <a:stCxn id="103" idx="2"/>
              <a:endCxn id="104" idx="0"/>
            </p:cNvCxnSpPr>
            <p:nvPr/>
          </p:nvCxnSpPr>
          <p:spPr>
            <a:xfrm>
              <a:off x="6929290" y="2678850"/>
              <a:ext cx="0" cy="182288"/>
            </a:xfrm>
            <a:prstGeom prst="straightConnector1">
              <a:avLst/>
            </a:prstGeom>
            <a:noFill/>
            <a:ln w="9525" cap="flat" cmpd="sng">
              <a:solidFill>
                <a:schemeClr val="dk2"/>
              </a:solidFill>
              <a:prstDash val="solid"/>
              <a:round/>
              <a:headEnd type="none" w="med" len="med"/>
              <a:tailEnd type="triangle" w="med" len="med"/>
            </a:ln>
          </p:spPr>
        </p:cxnSp>
        <p:cxnSp>
          <p:nvCxnSpPr>
            <p:cNvPr id="108" name="Google Shape;108;p15"/>
            <p:cNvCxnSpPr>
              <a:cxnSpLocks/>
              <a:stCxn id="104" idx="2"/>
              <a:endCxn id="105" idx="0"/>
            </p:cNvCxnSpPr>
            <p:nvPr/>
          </p:nvCxnSpPr>
          <p:spPr>
            <a:xfrm>
              <a:off x="6929290" y="3327638"/>
              <a:ext cx="0" cy="182312"/>
            </a:xfrm>
            <a:prstGeom prst="straightConnector1">
              <a:avLst/>
            </a:prstGeom>
            <a:noFill/>
            <a:ln w="9525" cap="flat" cmpd="sng">
              <a:solidFill>
                <a:schemeClr val="dk2"/>
              </a:solidFill>
              <a:prstDash val="solid"/>
              <a:round/>
              <a:headEnd type="none" w="med" len="med"/>
              <a:tailEnd type="triangle" w="med" len="med"/>
            </a:ln>
          </p:spPr>
        </p:cxnSp>
      </p:gr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838200" y="207963"/>
            <a:ext cx="10515600" cy="854368"/>
          </a:xfrm>
        </p:spPr>
        <p:txBody>
          <a:bodyPr lIns="121900" tIns="121900" rIns="121900" bIns="121900" rtlCol="0"/>
          <a:lstStyle/>
          <a:p>
            <a:pPr eaLnBrk="1" fontAlgn="auto" hangingPunct="1">
              <a:defRPr/>
            </a:pPr>
            <a:r>
              <a:rPr lang="en-GB" dirty="0" err="1"/>
              <a:t>Résultats</a:t>
            </a:r>
            <a:r>
              <a:rPr lang="en-GB" dirty="0"/>
              <a:t> </a:t>
            </a:r>
            <a:r>
              <a:rPr lang="en-GB" dirty="0" err="1"/>
              <a:t>d'apprentissage</a:t>
            </a:r>
            <a:r>
              <a:rPr lang="en-GB" dirty="0"/>
              <a:t> </a:t>
            </a:r>
            <a:r>
              <a:rPr lang="en-GB" dirty="0" err="1"/>
              <a:t>visés</a:t>
            </a:r>
            <a:r>
              <a:rPr lang="en-GB" dirty="0"/>
              <a:t> (RAV)</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2</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3673139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3" name="Text Placeholder 2">
            <a:extLst>
              <a:ext uri="{FF2B5EF4-FFF2-40B4-BE49-F238E27FC236}">
                <a16:creationId xmlns:a16="http://schemas.microsoft.com/office/drawing/2014/main" id="{2901A72C-F0C0-5F4D-B910-10CDA2B51858}"/>
              </a:ext>
            </a:extLst>
          </p:cNvPr>
          <p:cNvSpPr>
            <a:spLocks noGrp="1"/>
          </p:cNvSpPr>
          <p:nvPr>
            <p:ph type="body" idx="13"/>
          </p:nvPr>
        </p:nvSpPr>
        <p:spPr>
          <a:xfrm>
            <a:off x="1021000" y="821031"/>
            <a:ext cx="10251600" cy="4262298"/>
          </a:xfrm>
        </p:spPr>
        <p:txBody>
          <a:bodyPr/>
          <a:lstStyle/>
          <a:p>
            <a:pPr marL="0">
              <a:buClr>
                <a:srgbClr val="333333"/>
              </a:buClr>
              <a:defRPr/>
            </a:pPr>
            <a:r>
              <a:rPr lang="en-US" b="1" dirty="0">
                <a:solidFill>
                  <a:schemeClr val="accent5">
                    <a:lumMod val="60000"/>
                    <a:lumOff val="40000"/>
                  </a:schemeClr>
                </a:solidFill>
                <a:latin typeface="Open Sans"/>
                <a:sym typeface="Calibri"/>
              </a:rPr>
              <a:t>Format du diagramme de flux</a:t>
            </a:r>
          </a:p>
          <a:p>
            <a:pPr marL="194310"/>
            <a:endParaRPr lang="en-GB" dirty="0"/>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pSp>
        <p:nvGrpSpPr>
          <p:cNvPr id="4" name="Group 3">
            <a:extLst>
              <a:ext uri="{FF2B5EF4-FFF2-40B4-BE49-F238E27FC236}">
                <a16:creationId xmlns:a16="http://schemas.microsoft.com/office/drawing/2014/main" id="{6D3BF8C8-3155-3CD6-B179-DA6662750A56}"/>
              </a:ext>
            </a:extLst>
          </p:cNvPr>
          <p:cNvGrpSpPr/>
          <p:nvPr/>
        </p:nvGrpSpPr>
        <p:grpSpPr>
          <a:xfrm>
            <a:off x="3498574" y="1481212"/>
            <a:ext cx="8134850" cy="4985084"/>
            <a:chOff x="3940735" y="1752171"/>
            <a:chExt cx="7250528" cy="4443166"/>
          </a:xfrm>
        </p:grpSpPr>
        <p:grpSp>
          <p:nvGrpSpPr>
            <p:cNvPr id="2" name="Group 1">
              <a:extLst>
                <a:ext uri="{FF2B5EF4-FFF2-40B4-BE49-F238E27FC236}">
                  <a16:creationId xmlns:a16="http://schemas.microsoft.com/office/drawing/2014/main" id="{CE8D397B-C042-144F-B0EC-BD153E52A4D5}"/>
                </a:ext>
              </a:extLst>
            </p:cNvPr>
            <p:cNvGrpSpPr>
              <a:grpSpLocks noChangeAspect="1"/>
            </p:cNvGrpSpPr>
            <p:nvPr/>
          </p:nvGrpSpPr>
          <p:grpSpPr>
            <a:xfrm>
              <a:off x="3940735" y="1752171"/>
              <a:ext cx="7250528" cy="3456000"/>
              <a:chOff x="228600" y="1484313"/>
              <a:chExt cx="8952373" cy="4267200"/>
            </a:xfrm>
            <a:solidFill>
              <a:schemeClr val="bg1">
                <a:lumMod val="75000"/>
              </a:schemeClr>
            </a:solidFill>
          </p:grpSpPr>
          <p:sp>
            <p:nvSpPr>
              <p:cNvPr id="31" name="AutoShape 3">
                <a:extLst>
                  <a:ext uri="{FF2B5EF4-FFF2-40B4-BE49-F238E27FC236}">
                    <a16:creationId xmlns:a16="http://schemas.microsoft.com/office/drawing/2014/main" id="{A7E3DEA9-74A3-B949-B9F5-576151E3F0AF}"/>
                  </a:ext>
                </a:extLst>
              </p:cNvPr>
              <p:cNvSpPr>
                <a:spLocks noChangeArrowheads="1"/>
              </p:cNvSpPr>
              <p:nvPr/>
            </p:nvSpPr>
            <p:spPr bwMode="auto">
              <a:xfrm>
                <a:off x="6248400" y="2518678"/>
                <a:ext cx="2514600" cy="1488139"/>
              </a:xfrm>
              <a:prstGeom prst="homePlate">
                <a:avLst>
                  <a:gd name="adj" fmla="val 25000"/>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L'électricité</a:t>
                </a:r>
              </a:p>
              <a:p>
                <a:pPr algn="ctr"/>
                <a:r>
                  <a:rPr lang="en-US" sz="1400">
                    <a:latin typeface="Open Sans" panose="020B0606030504020204" pitchFamily="34" charset="0"/>
                    <a:cs typeface="Open Sans" panose="020B0606030504020204" pitchFamily="34" charset="0"/>
                  </a:rPr>
                  <a:t>(Finale)</a:t>
                </a:r>
              </a:p>
            </p:txBody>
          </p:sp>
          <p:sp>
            <p:nvSpPr>
              <p:cNvPr id="33" name="AutoShape 12">
                <a:extLst>
                  <a:ext uri="{FF2B5EF4-FFF2-40B4-BE49-F238E27FC236}">
                    <a16:creationId xmlns:a16="http://schemas.microsoft.com/office/drawing/2014/main" id="{7ED8C998-F342-7E4D-B26E-E490DC5365A3}"/>
                  </a:ext>
                </a:extLst>
              </p:cNvPr>
              <p:cNvSpPr>
                <a:spLocks noChangeArrowheads="1"/>
              </p:cNvSpPr>
              <p:nvPr/>
            </p:nvSpPr>
            <p:spPr bwMode="auto">
              <a:xfrm rot="458330">
                <a:off x="2880891" y="2292691"/>
                <a:ext cx="3438360" cy="240300"/>
              </a:xfrm>
              <a:prstGeom prst="homePlate">
                <a:avLst>
                  <a:gd name="adj" fmla="val 2600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4" name="AutoShape 13">
                <a:extLst>
                  <a:ext uri="{FF2B5EF4-FFF2-40B4-BE49-F238E27FC236}">
                    <a16:creationId xmlns:a16="http://schemas.microsoft.com/office/drawing/2014/main" id="{F2EB24CF-C369-DA4A-A0EF-FA5D426D502C}"/>
                  </a:ext>
                </a:extLst>
              </p:cNvPr>
              <p:cNvSpPr>
                <a:spLocks noChangeArrowheads="1"/>
              </p:cNvSpPr>
              <p:nvPr/>
            </p:nvSpPr>
            <p:spPr bwMode="auto">
              <a:xfrm>
                <a:off x="838200" y="1905000"/>
                <a:ext cx="3124200" cy="1219200"/>
              </a:xfrm>
              <a:prstGeom prst="homePlate">
                <a:avLst>
                  <a:gd name="adj" fmla="val 6406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35" name="AutoShape 15">
                <a:extLst>
                  <a:ext uri="{FF2B5EF4-FFF2-40B4-BE49-F238E27FC236}">
                    <a16:creationId xmlns:a16="http://schemas.microsoft.com/office/drawing/2014/main" id="{228CC9CB-1F9A-6445-A322-841618640870}"/>
                  </a:ext>
                </a:extLst>
              </p:cNvPr>
              <p:cNvSpPr>
                <a:spLocks noChangeArrowheads="1"/>
              </p:cNvSpPr>
              <p:nvPr/>
            </p:nvSpPr>
            <p:spPr bwMode="auto">
              <a:xfrm rot="1416020">
                <a:off x="611188" y="1484313"/>
                <a:ext cx="1443037" cy="304800"/>
              </a:xfrm>
              <a:prstGeom prst="homePlate">
                <a:avLst>
                  <a:gd name="adj" fmla="val 118359"/>
                </a:avLst>
              </a:prstGeom>
              <a:grpFill/>
              <a:ln w="9525">
                <a:noFill/>
                <a:miter lim="800000"/>
                <a:headEnd/>
                <a:tailEnd/>
              </a:ln>
            </p:spPr>
            <p:txBody>
              <a:bodyPr wrap="none" anchor="ctr"/>
              <a:lstStyle/>
              <a:p>
                <a:pPr algn="ctr"/>
                <a:r>
                  <a:rPr lang="en-US" sz="1200" dirty="0">
                    <a:latin typeface="Open Sans" panose="020B0606030504020204" pitchFamily="34" charset="0"/>
                    <a:cs typeface="Open Sans" panose="020B0606030504020204" pitchFamily="34" charset="0"/>
                  </a:rPr>
                  <a:t>Importation</a:t>
                </a:r>
              </a:p>
            </p:txBody>
          </p:sp>
          <p:sp>
            <p:nvSpPr>
              <p:cNvPr id="36" name="AutoShape 16">
                <a:extLst>
                  <a:ext uri="{FF2B5EF4-FFF2-40B4-BE49-F238E27FC236}">
                    <a16:creationId xmlns:a16="http://schemas.microsoft.com/office/drawing/2014/main" id="{9F9E1023-2501-DB4E-A850-E550BEB64C3A}"/>
                  </a:ext>
                </a:extLst>
              </p:cNvPr>
              <p:cNvSpPr>
                <a:spLocks noChangeArrowheads="1"/>
              </p:cNvSpPr>
              <p:nvPr/>
            </p:nvSpPr>
            <p:spPr bwMode="auto">
              <a:xfrm rot="1118761">
                <a:off x="990600" y="3048000"/>
                <a:ext cx="1524000" cy="304800"/>
              </a:xfrm>
              <a:prstGeom prst="homePlate">
                <a:avLst>
                  <a:gd name="adj" fmla="val 125000"/>
                </a:avLst>
              </a:prstGeom>
              <a:grpFill/>
              <a:ln w="9525">
                <a:noFill/>
                <a:miter lim="800000"/>
                <a:headEnd/>
                <a:tailEnd/>
              </a:ln>
            </p:spPr>
            <p:txBody>
              <a:bodyPr wrap="none" anchor="ctr"/>
              <a:lstStyle/>
              <a:p>
                <a:pPr algn="ctr"/>
                <a:r>
                  <a:rPr lang="en-US" sz="1200" dirty="0">
                    <a:latin typeface="Open Sans" panose="020B0606030504020204" pitchFamily="34" charset="0"/>
                    <a:cs typeface="Open Sans" panose="020B0606030504020204" pitchFamily="34" charset="0"/>
                  </a:rPr>
                  <a:t>Exportation</a:t>
                </a:r>
              </a:p>
            </p:txBody>
          </p:sp>
          <p:sp>
            <p:nvSpPr>
              <p:cNvPr id="37" name="AutoShape 17">
                <a:extLst>
                  <a:ext uri="{FF2B5EF4-FFF2-40B4-BE49-F238E27FC236}">
                    <a16:creationId xmlns:a16="http://schemas.microsoft.com/office/drawing/2014/main" id="{39CAF850-FDA6-204F-A52E-D93F3CA92864}"/>
                  </a:ext>
                </a:extLst>
              </p:cNvPr>
              <p:cNvSpPr>
                <a:spLocks noChangeArrowheads="1"/>
              </p:cNvSpPr>
              <p:nvPr/>
            </p:nvSpPr>
            <p:spPr bwMode="auto">
              <a:xfrm rot="910477">
                <a:off x="2133600" y="2971800"/>
                <a:ext cx="1570038" cy="320675"/>
              </a:xfrm>
              <a:prstGeom prst="homePlate">
                <a:avLst>
                  <a:gd name="adj" fmla="val 122401"/>
                </a:avLst>
              </a:prstGeom>
              <a:grpFill/>
              <a:ln w="9525">
                <a:noFill/>
                <a:miter lim="800000"/>
                <a:headEnd/>
                <a:tailEnd/>
              </a:ln>
            </p:spPr>
            <p:txBody>
              <a:bodyPr wrap="none" anchor="ctr"/>
              <a:lstStyle/>
              <a:p>
                <a:pPr algn="ctr"/>
                <a:r>
                  <a:rPr lang="en-US" sz="1200" dirty="0" err="1">
                    <a:latin typeface="Open Sans" panose="020B0606030504020204" pitchFamily="34" charset="0"/>
                    <a:cs typeface="Open Sans" panose="020B0606030504020204" pitchFamily="34" charset="0"/>
                  </a:rPr>
                  <a:t>Pertes</a:t>
                </a:r>
                <a:endParaRPr lang="en-US" sz="1200" dirty="0">
                  <a:latin typeface="Open Sans" panose="020B0606030504020204" pitchFamily="34" charset="0"/>
                  <a:cs typeface="Open Sans" panose="020B0606030504020204" pitchFamily="34" charset="0"/>
                </a:endParaRPr>
              </a:p>
            </p:txBody>
          </p:sp>
          <p:sp>
            <p:nvSpPr>
              <p:cNvPr id="38" name="Text Box 19">
                <a:extLst>
                  <a:ext uri="{FF2B5EF4-FFF2-40B4-BE49-F238E27FC236}">
                    <a16:creationId xmlns:a16="http://schemas.microsoft.com/office/drawing/2014/main" id="{DCE12417-6AC9-1A48-A60F-479B838275A6}"/>
                  </a:ext>
                </a:extLst>
              </p:cNvPr>
              <p:cNvSpPr txBox="1">
                <a:spLocks noChangeArrowheads="1"/>
              </p:cNvSpPr>
              <p:nvPr/>
            </p:nvSpPr>
            <p:spPr bwMode="auto">
              <a:xfrm>
                <a:off x="2667000" y="2133602"/>
                <a:ext cx="1371600" cy="602617"/>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200" dirty="0" err="1">
                    <a:latin typeface="Open Sans" panose="020B0606030504020204" pitchFamily="34" charset="0"/>
                    <a:cs typeface="Open Sans" panose="020B0606030504020204" pitchFamily="34" charset="0"/>
                  </a:rPr>
                  <a:t>Produits</a:t>
                </a:r>
                <a:r>
                  <a:rPr lang="en-US" sz="1200" dirty="0">
                    <a:latin typeface="Open Sans" panose="020B0606030504020204" pitchFamily="34" charset="0"/>
                    <a:cs typeface="Open Sans" panose="020B0606030504020204" pitchFamily="34" charset="0"/>
                  </a:rPr>
                  <a:t> </a:t>
                </a:r>
                <a:r>
                  <a:rPr lang="en-US" sz="1200" dirty="0" err="1">
                    <a:latin typeface="Open Sans" panose="020B0606030504020204" pitchFamily="34" charset="0"/>
                    <a:cs typeface="Open Sans" panose="020B0606030504020204" pitchFamily="34" charset="0"/>
                  </a:rPr>
                  <a:t>pétroliers</a:t>
                </a:r>
                <a:endParaRPr lang="en-US" sz="1200" dirty="0">
                  <a:latin typeface="Open Sans" panose="020B0606030504020204" pitchFamily="34" charset="0"/>
                  <a:cs typeface="Open Sans" panose="020B0606030504020204" pitchFamily="34" charset="0"/>
                </a:endParaRPr>
              </a:p>
              <a:p>
                <a:pPr eaLnBrk="1" hangingPunct="1">
                  <a:lnSpc>
                    <a:spcPct val="60000"/>
                  </a:lnSpc>
                </a:pPr>
                <a:endParaRPr lang="en-US" sz="1200" dirty="0">
                  <a:latin typeface="Open Sans" panose="020B0606030504020204" pitchFamily="34" charset="0"/>
                  <a:cs typeface="Open Sans" panose="020B0606030504020204" pitchFamily="34" charset="0"/>
                </a:endParaRPr>
              </a:p>
              <a:p>
                <a:pPr eaLnBrk="1" hangingPunct="1">
                  <a:lnSpc>
                    <a:spcPct val="60000"/>
                  </a:lnSpc>
                </a:pPr>
                <a:r>
                  <a:rPr lang="en-US" sz="1200" dirty="0">
                    <a:solidFill>
                      <a:schemeClr val="accent1"/>
                    </a:solidFill>
                    <a:latin typeface="Open Sans" panose="020B0606030504020204" pitchFamily="34" charset="0"/>
                    <a:cs typeface="Open Sans" panose="020B0606030504020204" pitchFamily="34" charset="0"/>
                  </a:rPr>
                  <a:t>(Finale)</a:t>
                </a:r>
              </a:p>
            </p:txBody>
          </p:sp>
          <p:sp>
            <p:nvSpPr>
              <p:cNvPr id="39" name="Text Box 20">
                <a:extLst>
                  <a:ext uri="{FF2B5EF4-FFF2-40B4-BE49-F238E27FC236}">
                    <a16:creationId xmlns:a16="http://schemas.microsoft.com/office/drawing/2014/main" id="{8955ED38-4932-ED45-8264-08E395918CE3}"/>
                  </a:ext>
                </a:extLst>
              </p:cNvPr>
              <p:cNvSpPr txBox="1">
                <a:spLocks noChangeArrowheads="1"/>
              </p:cNvSpPr>
              <p:nvPr/>
            </p:nvSpPr>
            <p:spPr bwMode="auto">
              <a:xfrm>
                <a:off x="838197" y="1981200"/>
                <a:ext cx="806771" cy="304837"/>
              </a:xfrm>
              <a:prstGeom prst="rect">
                <a:avLst/>
              </a:prstGeom>
              <a:grp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dirty="0" err="1">
                    <a:latin typeface="Open Sans" panose="020B0606030504020204" pitchFamily="34" charset="0"/>
                    <a:cs typeface="Open Sans" panose="020B0606030504020204" pitchFamily="34" charset="0"/>
                  </a:rPr>
                  <a:t>Pétrole</a:t>
                </a:r>
                <a:endParaRPr lang="en-US" sz="1400" dirty="0">
                  <a:latin typeface="Open Sans" panose="020B0606030504020204" pitchFamily="34" charset="0"/>
                  <a:cs typeface="Open Sans" panose="020B0606030504020204" pitchFamily="34" charset="0"/>
                </a:endParaRPr>
              </a:p>
            </p:txBody>
          </p:sp>
          <p:sp>
            <p:nvSpPr>
              <p:cNvPr id="40" name="AutoShape 21">
                <a:extLst>
                  <a:ext uri="{FF2B5EF4-FFF2-40B4-BE49-F238E27FC236}">
                    <a16:creationId xmlns:a16="http://schemas.microsoft.com/office/drawing/2014/main" id="{31799AF8-7532-8C44-973A-FD38B7BB64C7}"/>
                  </a:ext>
                </a:extLst>
              </p:cNvPr>
              <p:cNvSpPr>
                <a:spLocks noChangeArrowheads="1"/>
              </p:cNvSpPr>
              <p:nvPr/>
            </p:nvSpPr>
            <p:spPr bwMode="auto">
              <a:xfrm rot="910477">
                <a:off x="7610935" y="4130661"/>
                <a:ext cx="1570038" cy="320675"/>
              </a:xfrm>
              <a:prstGeom prst="homePlate">
                <a:avLst>
                  <a:gd name="adj" fmla="val 122401"/>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Pertes</a:t>
                </a:r>
              </a:p>
            </p:txBody>
          </p:sp>
          <p:sp>
            <p:nvSpPr>
              <p:cNvPr id="41" name="AutoShape 23">
                <a:extLst>
                  <a:ext uri="{FF2B5EF4-FFF2-40B4-BE49-F238E27FC236}">
                    <a16:creationId xmlns:a16="http://schemas.microsoft.com/office/drawing/2014/main" id="{61ACBC0B-7BCC-B741-9781-3E0327C48498}"/>
                  </a:ext>
                </a:extLst>
              </p:cNvPr>
              <p:cNvSpPr>
                <a:spLocks noChangeArrowheads="1"/>
              </p:cNvSpPr>
              <p:nvPr/>
            </p:nvSpPr>
            <p:spPr bwMode="auto">
              <a:xfrm>
                <a:off x="914400" y="39624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2" name="AutoShape 24">
                <a:extLst>
                  <a:ext uri="{FF2B5EF4-FFF2-40B4-BE49-F238E27FC236}">
                    <a16:creationId xmlns:a16="http://schemas.microsoft.com/office/drawing/2014/main" id="{F4C88B27-1B6B-0447-BF61-373D607DD7AE}"/>
                  </a:ext>
                </a:extLst>
              </p:cNvPr>
              <p:cNvSpPr>
                <a:spLocks noChangeArrowheads="1"/>
              </p:cNvSpPr>
              <p:nvPr/>
            </p:nvSpPr>
            <p:spPr bwMode="auto">
              <a:xfrm>
                <a:off x="914400" y="5029200"/>
                <a:ext cx="3124200" cy="533400"/>
              </a:xfrm>
              <a:prstGeom prst="homePlate">
                <a:avLst>
                  <a:gd name="adj" fmla="val 146429"/>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3" name="AutoShape 25">
                <a:extLst>
                  <a:ext uri="{FF2B5EF4-FFF2-40B4-BE49-F238E27FC236}">
                    <a16:creationId xmlns:a16="http://schemas.microsoft.com/office/drawing/2014/main" id="{81D67F43-F051-DC4E-8480-627F3603D96D}"/>
                  </a:ext>
                </a:extLst>
              </p:cNvPr>
              <p:cNvSpPr>
                <a:spLocks noChangeArrowheads="1"/>
              </p:cNvSpPr>
              <p:nvPr/>
            </p:nvSpPr>
            <p:spPr bwMode="auto">
              <a:xfrm rot="-1073566">
                <a:off x="2203503" y="3461669"/>
                <a:ext cx="4448068" cy="304800"/>
              </a:xfrm>
              <a:prstGeom prst="homePlate">
                <a:avLst>
                  <a:gd name="adj" fmla="val 437500"/>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4" name="AutoShape 26">
                <a:extLst>
                  <a:ext uri="{FF2B5EF4-FFF2-40B4-BE49-F238E27FC236}">
                    <a16:creationId xmlns:a16="http://schemas.microsoft.com/office/drawing/2014/main" id="{60D98962-545C-E240-ADF6-72AA824C4E56}"/>
                  </a:ext>
                </a:extLst>
              </p:cNvPr>
              <p:cNvSpPr>
                <a:spLocks noChangeArrowheads="1"/>
              </p:cNvSpPr>
              <p:nvPr/>
            </p:nvSpPr>
            <p:spPr bwMode="auto">
              <a:xfrm rot="20361620">
                <a:off x="2699039" y="4314967"/>
                <a:ext cx="4211547" cy="485033"/>
              </a:xfrm>
              <a:prstGeom prst="homePlate">
                <a:avLst>
                  <a:gd name="adj" fmla="val 633803"/>
                </a:avLst>
              </a:prstGeom>
              <a:grpFill/>
              <a:ln w="9525">
                <a:noFill/>
                <a:miter lim="800000"/>
                <a:headEnd/>
                <a:tailEnd/>
              </a:ln>
            </p:spPr>
            <p:txBody>
              <a:bodyPr wrap="none" anchor="ctr"/>
              <a:lstStyle/>
              <a:p>
                <a:endParaRPr lang="en-GB" sz="1400">
                  <a:latin typeface="Open Sans" panose="020B0606030504020204" pitchFamily="34" charset="0"/>
                  <a:cs typeface="Open Sans" panose="020B0606030504020204" pitchFamily="34" charset="0"/>
                </a:endParaRPr>
              </a:p>
            </p:txBody>
          </p:sp>
          <p:sp>
            <p:nvSpPr>
              <p:cNvPr id="45" name="AutoShape 27">
                <a:extLst>
                  <a:ext uri="{FF2B5EF4-FFF2-40B4-BE49-F238E27FC236}">
                    <a16:creationId xmlns:a16="http://schemas.microsoft.com/office/drawing/2014/main" id="{37AB20E1-F49F-4245-9FB5-CECFBBB9FD9E}"/>
                  </a:ext>
                </a:extLst>
              </p:cNvPr>
              <p:cNvSpPr>
                <a:spLocks noChangeArrowheads="1"/>
              </p:cNvSpPr>
              <p:nvPr/>
            </p:nvSpPr>
            <p:spPr bwMode="auto">
              <a:xfrm rot="1328422">
                <a:off x="914400" y="3733800"/>
                <a:ext cx="965200" cy="171450"/>
              </a:xfrm>
              <a:prstGeom prst="homePlate">
                <a:avLst>
                  <a:gd name="adj" fmla="val 140741"/>
                </a:avLst>
              </a:prstGeom>
              <a:grpFill/>
              <a:ln w="9525">
                <a:noFill/>
                <a:miter lim="800000"/>
                <a:headEnd/>
                <a:tailEnd/>
              </a:ln>
            </p:spPr>
            <p:txBody>
              <a:bodyPr wrap="none" anchor="ctr"/>
              <a:lstStyle/>
              <a:p>
                <a:pPr algn="ctr"/>
                <a:r>
                  <a:rPr lang="en-US" sz="1200" dirty="0">
                    <a:latin typeface="Open Sans" panose="020B0606030504020204" pitchFamily="34" charset="0"/>
                    <a:cs typeface="Open Sans" panose="020B0606030504020204" pitchFamily="34" charset="0"/>
                  </a:rPr>
                  <a:t>Importation</a:t>
                </a:r>
              </a:p>
            </p:txBody>
          </p:sp>
          <p:sp>
            <p:nvSpPr>
              <p:cNvPr id="47" name="Text Box 29">
                <a:extLst>
                  <a:ext uri="{FF2B5EF4-FFF2-40B4-BE49-F238E27FC236}">
                    <a16:creationId xmlns:a16="http://schemas.microsoft.com/office/drawing/2014/main" id="{AA2FF3E2-DD00-3447-B686-D481EE86D03A}"/>
                  </a:ext>
                </a:extLst>
              </p:cNvPr>
              <p:cNvSpPr txBox="1">
                <a:spLocks noChangeArrowheads="1"/>
              </p:cNvSpPr>
              <p:nvPr/>
            </p:nvSpPr>
            <p:spPr bwMode="auto">
              <a:xfrm>
                <a:off x="914401" y="3962400"/>
                <a:ext cx="762000" cy="342017"/>
              </a:xfrm>
              <a:prstGeom prst="rect">
                <a:avLst/>
              </a:prstGeom>
              <a:no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dirty="0">
                    <a:latin typeface="Open Sans" panose="020B0606030504020204" pitchFamily="34" charset="0"/>
                    <a:cs typeface="Open Sans" panose="020B0606030504020204" pitchFamily="34" charset="0"/>
                  </a:rPr>
                  <a:t>Gaz</a:t>
                </a:r>
              </a:p>
            </p:txBody>
          </p:sp>
          <p:sp>
            <p:nvSpPr>
              <p:cNvPr id="48" name="Text Box 30">
                <a:extLst>
                  <a:ext uri="{FF2B5EF4-FFF2-40B4-BE49-F238E27FC236}">
                    <a16:creationId xmlns:a16="http://schemas.microsoft.com/office/drawing/2014/main" id="{32FDCE2A-C50A-A646-BDDC-F569B13D0A93}"/>
                  </a:ext>
                </a:extLst>
              </p:cNvPr>
              <p:cNvSpPr txBox="1">
                <a:spLocks noChangeArrowheads="1"/>
              </p:cNvSpPr>
              <p:nvPr/>
            </p:nvSpPr>
            <p:spPr bwMode="auto">
              <a:xfrm>
                <a:off x="914401" y="5029201"/>
                <a:ext cx="1140491" cy="342017"/>
              </a:xfrm>
              <a:prstGeom prst="rect">
                <a:avLst/>
              </a:prstGeom>
              <a:grp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200" dirty="0" err="1">
                    <a:latin typeface="Open Sans" panose="020B0606030504020204" pitchFamily="34" charset="0"/>
                    <a:cs typeface="Open Sans" panose="020B0606030504020204" pitchFamily="34" charset="0"/>
                  </a:rPr>
                  <a:t>Charbon</a:t>
                </a:r>
                <a:endParaRPr lang="en-US" sz="1200" dirty="0">
                  <a:latin typeface="Open Sans" panose="020B0606030504020204" pitchFamily="34" charset="0"/>
                  <a:cs typeface="Open Sans" panose="020B0606030504020204" pitchFamily="34" charset="0"/>
                </a:endParaRPr>
              </a:p>
            </p:txBody>
          </p:sp>
          <p:sp>
            <p:nvSpPr>
              <p:cNvPr id="46" name="AutoShape 28">
                <a:extLst>
                  <a:ext uri="{FF2B5EF4-FFF2-40B4-BE49-F238E27FC236}">
                    <a16:creationId xmlns:a16="http://schemas.microsoft.com/office/drawing/2014/main" id="{9517C19D-22BB-844A-ADC9-23CA0C49E832}"/>
                  </a:ext>
                </a:extLst>
              </p:cNvPr>
              <p:cNvSpPr>
                <a:spLocks noChangeArrowheads="1"/>
              </p:cNvSpPr>
              <p:nvPr/>
            </p:nvSpPr>
            <p:spPr bwMode="auto">
              <a:xfrm rot="1328422">
                <a:off x="914400" y="4800600"/>
                <a:ext cx="965200" cy="171450"/>
              </a:xfrm>
              <a:prstGeom prst="homePlate">
                <a:avLst>
                  <a:gd name="adj" fmla="val 140741"/>
                </a:avLst>
              </a:prstGeom>
              <a:grpFill/>
              <a:ln w="9525">
                <a:noFill/>
                <a:miter lim="800000"/>
                <a:headEnd/>
                <a:tailEnd/>
              </a:ln>
            </p:spPr>
            <p:txBody>
              <a:bodyPr wrap="none" anchor="ctr"/>
              <a:lstStyle/>
              <a:p>
                <a:pPr algn="ctr"/>
                <a:r>
                  <a:rPr lang="en-US" sz="1200" dirty="0">
                    <a:latin typeface="Open Sans" panose="020B0606030504020204" pitchFamily="34" charset="0"/>
                    <a:cs typeface="Open Sans" panose="020B0606030504020204" pitchFamily="34" charset="0"/>
                  </a:rPr>
                  <a:t>Importation</a:t>
                </a:r>
              </a:p>
            </p:txBody>
          </p:sp>
          <p:sp>
            <p:nvSpPr>
              <p:cNvPr id="49" name="AutoShape 31">
                <a:extLst>
                  <a:ext uri="{FF2B5EF4-FFF2-40B4-BE49-F238E27FC236}">
                    <a16:creationId xmlns:a16="http://schemas.microsoft.com/office/drawing/2014/main" id="{A4100AE9-969F-3E47-AF63-17A8FA0FB29E}"/>
                  </a:ext>
                </a:extLst>
              </p:cNvPr>
              <p:cNvSpPr>
                <a:spLocks noChangeArrowheads="1"/>
              </p:cNvSpPr>
              <p:nvPr/>
            </p:nvSpPr>
            <p:spPr bwMode="auto">
              <a:xfrm rot="1118761">
                <a:off x="1143000" y="4495800"/>
                <a:ext cx="1000125" cy="188913"/>
              </a:xfrm>
              <a:prstGeom prst="homePlate">
                <a:avLst>
                  <a:gd name="adj" fmla="val 132353"/>
                </a:avLst>
              </a:prstGeom>
              <a:grpFill/>
              <a:ln w="9525">
                <a:noFill/>
                <a:miter lim="800000"/>
                <a:headEnd/>
                <a:tailEnd/>
              </a:ln>
            </p:spPr>
            <p:txBody>
              <a:bodyPr wrap="none" anchor="ctr"/>
              <a:lstStyle/>
              <a:p>
                <a:pPr algn="ctr"/>
                <a:r>
                  <a:rPr lang="en-US" sz="1200" dirty="0">
                    <a:latin typeface="Open Sans" panose="020B0606030504020204" pitchFamily="34" charset="0"/>
                    <a:cs typeface="Open Sans" panose="020B0606030504020204" pitchFamily="34" charset="0"/>
                  </a:rPr>
                  <a:t>Exportation</a:t>
                </a:r>
              </a:p>
            </p:txBody>
          </p:sp>
          <p:sp>
            <p:nvSpPr>
              <p:cNvPr id="50" name="AutoShape 32">
                <a:extLst>
                  <a:ext uri="{FF2B5EF4-FFF2-40B4-BE49-F238E27FC236}">
                    <a16:creationId xmlns:a16="http://schemas.microsoft.com/office/drawing/2014/main" id="{499E01C7-9C4A-C844-83CA-81E56E59186B}"/>
                  </a:ext>
                </a:extLst>
              </p:cNvPr>
              <p:cNvSpPr>
                <a:spLocks noChangeArrowheads="1"/>
              </p:cNvSpPr>
              <p:nvPr/>
            </p:nvSpPr>
            <p:spPr bwMode="auto">
              <a:xfrm rot="1118761">
                <a:off x="914400" y="5562600"/>
                <a:ext cx="1000125" cy="188913"/>
              </a:xfrm>
              <a:prstGeom prst="homePlate">
                <a:avLst>
                  <a:gd name="adj" fmla="val 132353"/>
                </a:avLst>
              </a:prstGeom>
              <a:grpFill/>
              <a:ln w="9525">
                <a:noFill/>
                <a:miter lim="800000"/>
                <a:headEnd/>
                <a:tailEnd/>
              </a:ln>
            </p:spPr>
            <p:txBody>
              <a:bodyPr wrap="none" anchor="ctr"/>
              <a:lstStyle/>
              <a:p>
                <a:pPr algn="ctr"/>
                <a:r>
                  <a:rPr lang="en-US" sz="1200" dirty="0">
                    <a:latin typeface="Open Sans" panose="020B0606030504020204" pitchFamily="34" charset="0"/>
                    <a:cs typeface="Open Sans" panose="020B0606030504020204" pitchFamily="34" charset="0"/>
                  </a:rPr>
                  <a:t>Exportation</a:t>
                </a:r>
              </a:p>
            </p:txBody>
          </p:sp>
          <p:sp>
            <p:nvSpPr>
              <p:cNvPr id="51" name="AutoShape 33">
                <a:extLst>
                  <a:ext uri="{FF2B5EF4-FFF2-40B4-BE49-F238E27FC236}">
                    <a16:creationId xmlns:a16="http://schemas.microsoft.com/office/drawing/2014/main" id="{AB5CB852-1D7D-454B-86D8-FAA7979A5853}"/>
                  </a:ext>
                </a:extLst>
              </p:cNvPr>
              <p:cNvSpPr>
                <a:spLocks noChangeArrowheads="1"/>
              </p:cNvSpPr>
              <p:nvPr/>
            </p:nvSpPr>
            <p:spPr bwMode="auto">
              <a:xfrm rot="910477">
                <a:off x="1905000" y="4419600"/>
                <a:ext cx="1006475" cy="179388"/>
              </a:xfrm>
              <a:prstGeom prst="homePlate">
                <a:avLst>
                  <a:gd name="adj" fmla="val 140265"/>
                </a:avLst>
              </a:prstGeom>
              <a:grpFill/>
              <a:ln w="9525">
                <a:noFill/>
                <a:miter lim="800000"/>
                <a:headEnd/>
                <a:tailEnd/>
              </a:ln>
            </p:spPr>
            <p:txBody>
              <a:bodyPr wrap="none" anchor="ctr"/>
              <a:lstStyle/>
              <a:p>
                <a:pPr algn="ctr"/>
                <a:r>
                  <a:rPr lang="en-US" sz="1200" dirty="0" err="1">
                    <a:latin typeface="Open Sans" panose="020B0606030504020204" pitchFamily="34" charset="0"/>
                    <a:cs typeface="Open Sans" panose="020B0606030504020204" pitchFamily="34" charset="0"/>
                  </a:rPr>
                  <a:t>Pertes</a:t>
                </a:r>
                <a:endParaRPr lang="en-US" sz="1200" dirty="0">
                  <a:latin typeface="Open Sans" panose="020B0606030504020204" pitchFamily="34" charset="0"/>
                  <a:cs typeface="Open Sans" panose="020B0606030504020204" pitchFamily="34" charset="0"/>
                </a:endParaRPr>
              </a:p>
            </p:txBody>
          </p:sp>
          <p:sp>
            <p:nvSpPr>
              <p:cNvPr id="52" name="AutoShape 34">
                <a:extLst>
                  <a:ext uri="{FF2B5EF4-FFF2-40B4-BE49-F238E27FC236}">
                    <a16:creationId xmlns:a16="http://schemas.microsoft.com/office/drawing/2014/main" id="{8E788444-FBFA-4146-BD91-6ABD57D39592}"/>
                  </a:ext>
                </a:extLst>
              </p:cNvPr>
              <p:cNvSpPr>
                <a:spLocks noChangeArrowheads="1"/>
              </p:cNvSpPr>
              <p:nvPr/>
            </p:nvSpPr>
            <p:spPr bwMode="auto">
              <a:xfrm rot="910477">
                <a:off x="1828800" y="5486400"/>
                <a:ext cx="1006475" cy="179388"/>
              </a:xfrm>
              <a:prstGeom prst="homePlate">
                <a:avLst>
                  <a:gd name="adj" fmla="val 140265"/>
                </a:avLst>
              </a:prstGeom>
              <a:grpFill/>
              <a:ln w="9525">
                <a:noFill/>
                <a:miter lim="800000"/>
                <a:headEnd/>
                <a:tailEnd/>
              </a:ln>
            </p:spPr>
            <p:txBody>
              <a:bodyPr wrap="none" anchor="ctr"/>
              <a:lstStyle/>
              <a:p>
                <a:pPr algn="ctr"/>
                <a:r>
                  <a:rPr lang="en-US" sz="1200" dirty="0" err="1">
                    <a:latin typeface="Open Sans" panose="020B0606030504020204" pitchFamily="34" charset="0"/>
                    <a:cs typeface="Open Sans" panose="020B0606030504020204" pitchFamily="34" charset="0"/>
                  </a:rPr>
                  <a:t>Pertes</a:t>
                </a:r>
                <a:endParaRPr lang="en-US" sz="1200" dirty="0">
                  <a:latin typeface="Open Sans" panose="020B0606030504020204" pitchFamily="34" charset="0"/>
                  <a:cs typeface="Open Sans" panose="020B0606030504020204" pitchFamily="34" charset="0"/>
                </a:endParaRPr>
              </a:p>
            </p:txBody>
          </p:sp>
          <p:sp>
            <p:nvSpPr>
              <p:cNvPr id="53" name="Text Box 35">
                <a:extLst>
                  <a:ext uri="{FF2B5EF4-FFF2-40B4-BE49-F238E27FC236}">
                    <a16:creationId xmlns:a16="http://schemas.microsoft.com/office/drawing/2014/main" id="{A2ADF2E4-3A23-2E4F-A617-3B1986E27EC3}"/>
                  </a:ext>
                </a:extLst>
              </p:cNvPr>
              <p:cNvSpPr txBox="1">
                <a:spLocks noChangeArrowheads="1"/>
              </p:cNvSpPr>
              <p:nvPr/>
            </p:nvSpPr>
            <p:spPr bwMode="auto">
              <a:xfrm>
                <a:off x="228600" y="1828800"/>
                <a:ext cx="381000" cy="3154153"/>
              </a:xfrm>
              <a:prstGeom prst="rect">
                <a:avLst/>
              </a:prstGeom>
              <a:solidFill>
                <a:srgbClr val="FFFFFF"/>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P</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I</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M</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A</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R</a:t>
                </a:r>
              </a:p>
              <a:p>
                <a:pPr eaLnBrk="1" hangingPunct="1">
                  <a:spcBef>
                    <a:spcPct val="50000"/>
                  </a:spcBef>
                </a:pPr>
                <a:r>
                  <a:rPr lang="en-US" sz="1400">
                    <a:solidFill>
                      <a:srgbClr val="C00000"/>
                    </a:solidFill>
                    <a:latin typeface="Open Sans" panose="020B0606030504020204" pitchFamily="34" charset="0"/>
                    <a:cs typeface="Open Sans" panose="020B0606030504020204" pitchFamily="34" charset="0"/>
                  </a:rPr>
                  <a:t>Y</a:t>
                </a:r>
              </a:p>
            </p:txBody>
          </p:sp>
          <p:sp>
            <p:nvSpPr>
              <p:cNvPr id="54" name="Text Box 36">
                <a:extLst>
                  <a:ext uri="{FF2B5EF4-FFF2-40B4-BE49-F238E27FC236}">
                    <a16:creationId xmlns:a16="http://schemas.microsoft.com/office/drawing/2014/main" id="{8E1DD33A-E74F-364A-95DB-F5FC4C1DB72A}"/>
                  </a:ext>
                </a:extLst>
              </p:cNvPr>
              <p:cNvSpPr txBox="1">
                <a:spLocks noChangeArrowheads="1"/>
              </p:cNvSpPr>
              <p:nvPr/>
            </p:nvSpPr>
            <p:spPr bwMode="auto">
              <a:xfrm>
                <a:off x="2807975" y="3844415"/>
                <a:ext cx="1241941" cy="539309"/>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200" dirty="0">
                    <a:latin typeface="Open Sans" panose="020B0606030504020204" pitchFamily="34" charset="0"/>
                    <a:cs typeface="Open Sans" panose="020B0606030504020204" pitchFamily="34" charset="0"/>
                  </a:rPr>
                  <a:t>Gaz</a:t>
                </a:r>
              </a:p>
              <a:p>
                <a:pPr eaLnBrk="1" hangingPunct="1">
                  <a:lnSpc>
                    <a:spcPct val="60000"/>
                  </a:lnSpc>
                </a:pPr>
                <a:r>
                  <a:rPr lang="en-US" sz="1200" dirty="0">
                    <a:latin typeface="Open Sans" panose="020B0606030504020204" pitchFamily="34" charset="0"/>
                    <a:cs typeface="Open Sans" panose="020B0606030504020204" pitchFamily="34" charset="0"/>
                  </a:rPr>
                  <a:t>Produits</a:t>
                </a:r>
              </a:p>
              <a:p>
                <a:pPr eaLnBrk="1" hangingPunct="1">
                  <a:lnSpc>
                    <a:spcPct val="60000"/>
                  </a:lnSpc>
                </a:pPr>
                <a:r>
                  <a:rPr lang="en-US" sz="1200" dirty="0">
                    <a:solidFill>
                      <a:schemeClr val="accent1"/>
                    </a:solidFill>
                    <a:latin typeface="Open Sans" panose="020B0606030504020204" pitchFamily="34" charset="0"/>
                    <a:cs typeface="Open Sans" panose="020B0606030504020204" pitchFamily="34" charset="0"/>
                  </a:rPr>
                  <a:t>(Finale)</a:t>
                </a:r>
              </a:p>
            </p:txBody>
          </p:sp>
          <p:sp>
            <p:nvSpPr>
              <p:cNvPr id="55" name="Text Box 37">
                <a:extLst>
                  <a:ext uri="{FF2B5EF4-FFF2-40B4-BE49-F238E27FC236}">
                    <a16:creationId xmlns:a16="http://schemas.microsoft.com/office/drawing/2014/main" id="{E37E3041-10F6-AE49-998E-44D4115319A4}"/>
                  </a:ext>
                </a:extLst>
              </p:cNvPr>
              <p:cNvSpPr txBox="1">
                <a:spLocks noChangeArrowheads="1"/>
              </p:cNvSpPr>
              <p:nvPr/>
            </p:nvSpPr>
            <p:spPr bwMode="auto">
              <a:xfrm>
                <a:off x="2882056" y="4949551"/>
                <a:ext cx="1413555" cy="539309"/>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60000"/>
                  </a:lnSpc>
                </a:pPr>
                <a:r>
                  <a:rPr lang="en-US" sz="1200" dirty="0">
                    <a:latin typeface="Open Sans" panose="020B0606030504020204" pitchFamily="34" charset="0"/>
                    <a:cs typeface="Open Sans" panose="020B0606030504020204" pitchFamily="34" charset="0"/>
                  </a:rPr>
                  <a:t>Charbon</a:t>
                </a:r>
              </a:p>
              <a:p>
                <a:pPr eaLnBrk="1" hangingPunct="1">
                  <a:lnSpc>
                    <a:spcPct val="60000"/>
                  </a:lnSpc>
                </a:pPr>
                <a:r>
                  <a:rPr lang="en-US" sz="1200" dirty="0">
                    <a:latin typeface="Open Sans" panose="020B0606030504020204" pitchFamily="34" charset="0"/>
                    <a:cs typeface="Open Sans" panose="020B0606030504020204" pitchFamily="34" charset="0"/>
                  </a:rPr>
                  <a:t>Produits</a:t>
                </a:r>
              </a:p>
              <a:p>
                <a:pPr eaLnBrk="1" hangingPunct="1">
                  <a:lnSpc>
                    <a:spcPct val="60000"/>
                  </a:lnSpc>
                </a:pPr>
                <a:r>
                  <a:rPr lang="en-US" sz="1200" dirty="0">
                    <a:solidFill>
                      <a:schemeClr val="accent1"/>
                    </a:solidFill>
                    <a:latin typeface="Open Sans" panose="020B0606030504020204" pitchFamily="34" charset="0"/>
                    <a:cs typeface="Open Sans" panose="020B0606030504020204" pitchFamily="34" charset="0"/>
                  </a:rPr>
                  <a:t>(Finale)</a:t>
                </a:r>
              </a:p>
            </p:txBody>
          </p:sp>
          <p:sp>
            <p:nvSpPr>
              <p:cNvPr id="56" name="AutoShape 15">
                <a:extLst>
                  <a:ext uri="{FF2B5EF4-FFF2-40B4-BE49-F238E27FC236}">
                    <a16:creationId xmlns:a16="http://schemas.microsoft.com/office/drawing/2014/main" id="{79CA6691-42CF-4D4C-A107-1C1A0C911386}"/>
                  </a:ext>
                </a:extLst>
              </p:cNvPr>
              <p:cNvSpPr>
                <a:spLocks noChangeArrowheads="1"/>
              </p:cNvSpPr>
              <p:nvPr/>
            </p:nvSpPr>
            <p:spPr bwMode="auto">
              <a:xfrm rot="1416020">
                <a:off x="6465418" y="2075656"/>
                <a:ext cx="1443038" cy="304800"/>
              </a:xfrm>
              <a:prstGeom prst="homePlate">
                <a:avLst>
                  <a:gd name="adj" fmla="val 118359"/>
                </a:avLst>
              </a:prstGeom>
              <a:grpFill/>
              <a:ln w="9525">
                <a:noFill/>
                <a:miter lim="800000"/>
                <a:headEnd/>
                <a:tailEnd/>
              </a:ln>
            </p:spPr>
            <p:txBody>
              <a:bodyPr wrap="none" anchor="ctr"/>
              <a:lstStyle/>
              <a:p>
                <a:pPr algn="ctr"/>
                <a:r>
                  <a:rPr lang="en-US" sz="1400">
                    <a:latin typeface="Open Sans" panose="020B0606030504020204" pitchFamily="34" charset="0"/>
                    <a:cs typeface="Open Sans" panose="020B0606030504020204" pitchFamily="34" charset="0"/>
                  </a:rPr>
                  <a:t>Importation</a:t>
                </a:r>
              </a:p>
            </p:txBody>
          </p:sp>
          <p:pic>
            <p:nvPicPr>
              <p:cNvPr id="57" name="Picture 33" descr="Factory Clip Art">
                <a:hlinkClick r:id="rId3"/>
                <a:extLst>
                  <a:ext uri="{FF2B5EF4-FFF2-40B4-BE49-F238E27FC236}">
                    <a16:creationId xmlns:a16="http://schemas.microsoft.com/office/drawing/2014/main" id="{2014B48D-FDD8-CB4E-9BAF-9C7D8C105D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638" y="1773238"/>
                <a:ext cx="873125" cy="909637"/>
              </a:xfrm>
              <a:prstGeom prst="rect">
                <a:avLst/>
              </a:prstGeom>
              <a:solidFill>
                <a:srgbClr val="FFFFFF"/>
              </a:solidFill>
              <a:ln>
                <a:noFill/>
              </a:ln>
            </p:spPr>
          </p:pic>
          <p:pic>
            <p:nvPicPr>
              <p:cNvPr id="58" name="Picture 34" descr="Factory Clip Art">
                <a:hlinkClick r:id="rId3"/>
                <a:extLst>
                  <a:ext uri="{FF2B5EF4-FFF2-40B4-BE49-F238E27FC236}">
                    <a16:creationId xmlns:a16="http://schemas.microsoft.com/office/drawing/2014/main" id="{D7DC70CB-B1EB-C94B-82BC-6068DF25AD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200" y="2852738"/>
                <a:ext cx="873125" cy="909637"/>
              </a:xfrm>
              <a:prstGeom prst="rect">
                <a:avLst/>
              </a:prstGeom>
              <a:solidFill>
                <a:srgbClr val="FFFFFF"/>
              </a:solidFill>
              <a:ln>
                <a:noFill/>
              </a:ln>
            </p:spPr>
          </p:pic>
          <p:pic>
            <p:nvPicPr>
              <p:cNvPr id="59" name="Picture 35" descr="Factory Clip Art">
                <a:hlinkClick r:id="rId3"/>
                <a:extLst>
                  <a:ext uri="{FF2B5EF4-FFF2-40B4-BE49-F238E27FC236}">
                    <a16:creationId xmlns:a16="http://schemas.microsoft.com/office/drawing/2014/main" id="{59BA7BC3-7B33-9F41-9ADF-3E7CBE82AE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4006817"/>
                <a:ext cx="873125" cy="909638"/>
              </a:xfrm>
              <a:prstGeom prst="rect">
                <a:avLst/>
              </a:prstGeom>
              <a:solidFill>
                <a:srgbClr val="FFFFFF"/>
              </a:solidFill>
              <a:ln>
                <a:noFill/>
              </a:ln>
            </p:spPr>
          </p:pic>
          <p:sp>
            <p:nvSpPr>
              <p:cNvPr id="60" name="AutoShape 22">
                <a:extLst>
                  <a:ext uri="{FF2B5EF4-FFF2-40B4-BE49-F238E27FC236}">
                    <a16:creationId xmlns:a16="http://schemas.microsoft.com/office/drawing/2014/main" id="{980ED585-FFE4-FD4A-A4CA-8FF07E7D8B0F}"/>
                  </a:ext>
                </a:extLst>
              </p:cNvPr>
              <p:cNvSpPr>
                <a:spLocks noChangeArrowheads="1"/>
              </p:cNvSpPr>
              <p:nvPr/>
            </p:nvSpPr>
            <p:spPr bwMode="auto">
              <a:xfrm rot="19294337">
                <a:off x="3530082" y="4790540"/>
                <a:ext cx="4297029" cy="892091"/>
              </a:xfrm>
              <a:prstGeom prst="homePlate">
                <a:avLst>
                  <a:gd name="adj" fmla="val 357983"/>
                </a:avLst>
              </a:prstGeom>
              <a:grpFill/>
              <a:ln w="9525">
                <a:noFill/>
                <a:miter lim="800000"/>
                <a:headEnd/>
                <a:tailEnd/>
              </a:ln>
            </p:spPr>
            <p:txBody>
              <a:bodyPr wrap="none" anchor="ctr"/>
              <a:lstStyle/>
              <a:p>
                <a:pPr algn="ctr"/>
                <a:r>
                  <a:rPr lang="en-US" sz="1000" dirty="0">
                    <a:latin typeface="Open Sans" panose="020B0606030504020204" pitchFamily="34" charset="0"/>
                    <a:cs typeface="Open Sans" panose="020B0606030504020204" pitchFamily="34" charset="0"/>
                  </a:rPr>
                  <a:t>                                </a:t>
                </a:r>
                <a:r>
                  <a:rPr lang="en-US" sz="1000" dirty="0" err="1">
                    <a:latin typeface="Open Sans" panose="020B0606030504020204" pitchFamily="34" charset="0"/>
                    <a:cs typeface="Open Sans" panose="020B0606030504020204" pitchFamily="34" charset="0"/>
                  </a:rPr>
                  <a:t>Électricité</a:t>
                </a:r>
                <a:r>
                  <a:rPr lang="en-US" sz="1000" dirty="0">
                    <a:latin typeface="Open Sans" panose="020B0606030504020204" pitchFamily="34" charset="0"/>
                    <a:cs typeface="Open Sans" panose="020B0606030504020204" pitchFamily="34" charset="0"/>
                  </a:rPr>
                  <a:t> ne provenant pas de combustibles fossiles</a:t>
                </a:r>
              </a:p>
            </p:txBody>
          </p:sp>
        </p:grpSp>
        <p:sp>
          <p:nvSpPr>
            <p:cNvPr id="61" name="AutoShape 23">
              <a:extLst>
                <a:ext uri="{FF2B5EF4-FFF2-40B4-BE49-F238E27FC236}">
                  <a16:creationId xmlns:a16="http://schemas.microsoft.com/office/drawing/2014/main" id="{481E9366-D727-1C41-A52E-70327C1449B4}"/>
                </a:ext>
              </a:extLst>
            </p:cNvPr>
            <p:cNvSpPr>
              <a:spLocks noChangeArrowheads="1"/>
            </p:cNvSpPr>
            <p:nvPr/>
          </p:nvSpPr>
          <p:spPr bwMode="auto">
            <a:xfrm>
              <a:off x="4505330" y="5610337"/>
              <a:ext cx="2530289" cy="432000"/>
            </a:xfrm>
            <a:prstGeom prst="homePlate">
              <a:avLst>
                <a:gd name="adj" fmla="val 146429"/>
              </a:avLst>
            </a:prstGeom>
            <a:solidFill>
              <a:schemeClr val="bg1">
                <a:lumMod val="75000"/>
              </a:schemeClr>
            </a:solidFill>
            <a:ln w="9525">
              <a:noFill/>
              <a:miter lim="800000"/>
              <a:headEnd/>
              <a:tailEnd/>
            </a:ln>
          </p:spPr>
          <p:txBody>
            <a:bodyPr wrap="none" anchor="ctr"/>
            <a:lstStyle/>
            <a:p>
              <a:endParaRPr lang="en-GB" sz="1600">
                <a:latin typeface="Open Sans" panose="020B0606030504020204" pitchFamily="34" charset="0"/>
                <a:cs typeface="Open Sans" panose="020B0606030504020204" pitchFamily="34" charset="0"/>
              </a:endParaRPr>
            </a:p>
          </p:txBody>
        </p:sp>
        <p:sp>
          <p:nvSpPr>
            <p:cNvPr id="65" name="Text Box 30">
              <a:extLst>
                <a:ext uri="{FF2B5EF4-FFF2-40B4-BE49-F238E27FC236}">
                  <a16:creationId xmlns:a16="http://schemas.microsoft.com/office/drawing/2014/main" id="{5CAF56ED-72A4-9E41-B207-EB8A63134B62}"/>
                </a:ext>
              </a:extLst>
            </p:cNvPr>
            <p:cNvSpPr txBox="1">
              <a:spLocks noChangeArrowheads="1"/>
            </p:cNvSpPr>
            <p:nvPr/>
          </p:nvSpPr>
          <p:spPr bwMode="auto">
            <a:xfrm>
              <a:off x="4519548" y="5646453"/>
              <a:ext cx="2129730" cy="261610"/>
            </a:xfrm>
            <a:prstGeom prst="rect">
              <a:avLst/>
            </a:prstGeom>
            <a:solidFill>
              <a:schemeClr val="bg1">
                <a:lumMod val="75000"/>
              </a:schemeClr>
            </a:solid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100" dirty="0">
                  <a:latin typeface="Open Sans" panose="020B0606030504020204" pitchFamily="34" charset="0"/>
                  <a:cs typeface="Open Sans" panose="020B0606030504020204" pitchFamily="34" charset="0"/>
                </a:rPr>
                <a:t>Soleil, vent et </a:t>
              </a:r>
              <a:r>
                <a:rPr lang="en-US" sz="1100" dirty="0" err="1">
                  <a:latin typeface="Open Sans" panose="020B0606030504020204" pitchFamily="34" charset="0"/>
                  <a:cs typeface="Open Sans" panose="020B0606030504020204" pitchFamily="34" charset="0"/>
                </a:rPr>
                <a:t>hydroélectricité</a:t>
              </a:r>
              <a:endParaRPr lang="en-US" sz="1100" dirty="0">
                <a:latin typeface="Open Sans" panose="020B0606030504020204" pitchFamily="34" charset="0"/>
                <a:cs typeface="Open Sans" panose="020B0606030504020204" pitchFamily="34" charset="0"/>
              </a:endParaRPr>
            </a:p>
          </p:txBody>
        </p:sp>
        <p:sp>
          <p:nvSpPr>
            <p:cNvPr id="62" name="AutoShape 27">
              <a:extLst>
                <a:ext uri="{FF2B5EF4-FFF2-40B4-BE49-F238E27FC236}">
                  <a16:creationId xmlns:a16="http://schemas.microsoft.com/office/drawing/2014/main" id="{F1A6E8E3-4C9E-0542-A58E-B5D643242BBC}"/>
                </a:ext>
              </a:extLst>
            </p:cNvPr>
            <p:cNvSpPr>
              <a:spLocks noChangeArrowheads="1"/>
            </p:cNvSpPr>
            <p:nvPr/>
          </p:nvSpPr>
          <p:spPr bwMode="auto">
            <a:xfrm rot="1328422">
              <a:off x="4373859" y="5396561"/>
              <a:ext cx="918789" cy="141768"/>
            </a:xfrm>
            <a:prstGeom prst="homePlate">
              <a:avLst>
                <a:gd name="adj" fmla="val 140741"/>
              </a:avLst>
            </a:prstGeom>
            <a:solidFill>
              <a:schemeClr val="bg1">
                <a:lumMod val="75000"/>
              </a:schemeClr>
            </a:solidFill>
            <a:ln w="9525">
              <a:noFill/>
              <a:miter lim="800000"/>
              <a:headEnd/>
              <a:tailEnd/>
            </a:ln>
          </p:spPr>
          <p:txBody>
            <a:bodyPr wrap="none" anchor="ctr"/>
            <a:lstStyle/>
            <a:p>
              <a:pPr algn="ctr"/>
              <a:r>
                <a:rPr lang="en-US" sz="1200" dirty="0">
                  <a:latin typeface="Open Sans" panose="020B0606030504020204" pitchFamily="34" charset="0"/>
                  <a:cs typeface="Open Sans" panose="020B0606030504020204" pitchFamily="34" charset="0"/>
                </a:rPr>
                <a:t>Importation</a:t>
              </a:r>
            </a:p>
          </p:txBody>
        </p:sp>
        <p:sp>
          <p:nvSpPr>
            <p:cNvPr id="63" name="AutoShape 31">
              <a:extLst>
                <a:ext uri="{FF2B5EF4-FFF2-40B4-BE49-F238E27FC236}">
                  <a16:creationId xmlns:a16="http://schemas.microsoft.com/office/drawing/2014/main" id="{EA49BA46-CACF-0D41-8013-5B5E29E5FB6B}"/>
                </a:ext>
              </a:extLst>
            </p:cNvPr>
            <p:cNvSpPr>
              <a:spLocks noChangeArrowheads="1"/>
            </p:cNvSpPr>
            <p:nvPr/>
          </p:nvSpPr>
          <p:spPr bwMode="auto">
            <a:xfrm rot="1118761">
              <a:off x="4690474" y="6042337"/>
              <a:ext cx="810001" cy="153000"/>
            </a:xfrm>
            <a:prstGeom prst="homePlate">
              <a:avLst>
                <a:gd name="adj" fmla="val 132353"/>
              </a:avLst>
            </a:prstGeom>
            <a:solidFill>
              <a:schemeClr val="bg1">
                <a:lumMod val="75000"/>
              </a:schemeClr>
            </a:solidFill>
            <a:ln w="9525">
              <a:noFill/>
              <a:miter lim="800000"/>
              <a:headEnd/>
              <a:tailEnd/>
            </a:ln>
          </p:spPr>
          <p:txBody>
            <a:bodyPr wrap="none" anchor="ctr"/>
            <a:lstStyle/>
            <a:p>
              <a:pPr algn="ctr"/>
              <a:r>
                <a:rPr lang="en-US" sz="1200" dirty="0">
                  <a:latin typeface="Open Sans" panose="020B0606030504020204" pitchFamily="34" charset="0"/>
                  <a:cs typeface="Open Sans" panose="020B0606030504020204" pitchFamily="34" charset="0"/>
                </a:rPr>
                <a:t>Exportation</a:t>
              </a:r>
            </a:p>
          </p:txBody>
        </p:sp>
        <p:sp>
          <p:nvSpPr>
            <p:cNvPr id="64" name="AutoShape 33">
              <a:extLst>
                <a:ext uri="{FF2B5EF4-FFF2-40B4-BE49-F238E27FC236}">
                  <a16:creationId xmlns:a16="http://schemas.microsoft.com/office/drawing/2014/main" id="{8356D8C7-92F2-1E48-823A-C1BCFE1E150E}"/>
                </a:ext>
              </a:extLst>
            </p:cNvPr>
            <p:cNvSpPr>
              <a:spLocks noChangeArrowheads="1"/>
            </p:cNvSpPr>
            <p:nvPr/>
          </p:nvSpPr>
          <p:spPr bwMode="auto">
            <a:xfrm rot="910477">
              <a:off x="5307616" y="5980623"/>
              <a:ext cx="815144" cy="145287"/>
            </a:xfrm>
            <a:prstGeom prst="homePlate">
              <a:avLst>
                <a:gd name="adj" fmla="val 140265"/>
              </a:avLst>
            </a:prstGeom>
            <a:solidFill>
              <a:schemeClr val="bg1">
                <a:lumMod val="75000"/>
              </a:schemeClr>
            </a:solidFill>
            <a:ln w="9525">
              <a:noFill/>
              <a:miter lim="800000"/>
              <a:headEnd/>
              <a:tailEnd/>
            </a:ln>
          </p:spPr>
          <p:txBody>
            <a:bodyPr wrap="none" anchor="ctr"/>
            <a:lstStyle/>
            <a:p>
              <a:pPr algn="ctr"/>
              <a:r>
                <a:rPr lang="en-US" sz="1200" dirty="0" err="1">
                  <a:latin typeface="Open Sans" panose="020B0606030504020204" pitchFamily="34" charset="0"/>
                  <a:cs typeface="Open Sans" panose="020B0606030504020204" pitchFamily="34" charset="0"/>
                </a:rPr>
                <a:t>Pertes</a:t>
              </a:r>
              <a:endParaRPr lang="en-US" sz="1200" dirty="0">
                <a:latin typeface="Open Sans" panose="020B0606030504020204" pitchFamily="34" charset="0"/>
                <a:cs typeface="Open Sans" panose="020B0606030504020204" pitchFamily="34" charset="0"/>
              </a:endParaRPr>
            </a:p>
          </p:txBody>
        </p:sp>
      </p:grpSp>
      <p:sp>
        <p:nvSpPr>
          <p:cNvPr id="66" name="Google Shape;113;p16">
            <a:extLst>
              <a:ext uri="{FF2B5EF4-FFF2-40B4-BE49-F238E27FC236}">
                <a16:creationId xmlns:a16="http://schemas.microsoft.com/office/drawing/2014/main" id="{0BD69228-4A2A-2C49-B188-74E1904CEED8}"/>
              </a:ext>
            </a:extLst>
          </p:cNvPr>
          <p:cNvSpPr txBox="1">
            <a:spLocks/>
          </p:cNvSpPr>
          <p:nvPr/>
        </p:nvSpPr>
        <p:spPr bwMode="auto">
          <a:xfrm>
            <a:off x="990600" y="-67176"/>
            <a:ext cx="10515600" cy="100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Session 3.4 - Bilan énergétique</a:t>
            </a:r>
          </a:p>
        </p:txBody>
      </p:sp>
      <p:sp>
        <p:nvSpPr>
          <p:cNvPr id="67" name="Slide Number Placeholder 5">
            <a:extLst>
              <a:ext uri="{FF2B5EF4-FFF2-40B4-BE49-F238E27FC236}">
                <a16:creationId xmlns:a16="http://schemas.microsoft.com/office/drawing/2014/main" id="{40A713C4-92B5-C844-9E3E-F5473EB0752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20</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4076705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BDA49F97-2EBD-5849-9F7A-FFD44D9C4E7E}"/>
              </a:ext>
            </a:extLst>
          </p:cNvPr>
          <p:cNvSpPr>
            <a:spLocks noGrp="1"/>
          </p:cNvSpPr>
          <p:nvPr>
            <p:ph type="body" idx="13"/>
          </p:nvPr>
        </p:nvSpPr>
        <p:spPr>
          <a:xfrm>
            <a:off x="1049972" y="1570361"/>
            <a:ext cx="4089805" cy="4262298"/>
          </a:xfrm>
        </p:spPr>
        <p:txBody>
          <a:bodyPr>
            <a:normAutofit lnSpcReduction="10000"/>
          </a:bodyPr>
          <a:lstStyle/>
          <a:p>
            <a:pPr marL="0">
              <a:buClr>
                <a:srgbClr val="333333"/>
              </a:buClr>
              <a:defRPr/>
            </a:pPr>
            <a:r>
              <a:rPr lang="en-US" b="1" dirty="0">
                <a:solidFill>
                  <a:schemeClr val="accent5">
                    <a:lumMod val="60000"/>
                    <a:lumOff val="40000"/>
                  </a:schemeClr>
                </a:solidFill>
                <a:latin typeface="Open Sans"/>
                <a:sym typeface="Calibri"/>
              </a:rPr>
              <a:t>Format tabulaire</a:t>
            </a: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Un tableau d'équilibre énergétique comporte trois éléments principaux :</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La section de l'approvisionnement (approvisionnement total en énergie primaire)</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La section de conversion (consommation finale totale)</a:t>
            </a:r>
            <a:endParaRPr lang="en-US" dirty="0">
              <a:latin typeface="Open Sans"/>
            </a:endParaRPr>
          </a:p>
          <a:p>
            <a:pPr marL="380365" indent="-342900" eaLnBrk="1" fontAlgn="auto" hangingPunct="1">
              <a:spcBef>
                <a:spcPts val="1000"/>
              </a:spcBef>
              <a:buFont typeface="Arial" panose="020B0604020202020204" pitchFamily="34" charset="0"/>
              <a:buChar char="•"/>
              <a:defRPr/>
            </a:pPr>
            <a:r>
              <a:rPr lang="en-US" dirty="0">
                <a:latin typeface="Open Sans"/>
                <a:sym typeface="Calibri"/>
              </a:rPr>
              <a:t>La section des consommations et des utilisations (consommation finale totale désagrégée)</a:t>
            </a:r>
            <a:endParaRPr lang="en-US" dirty="0">
              <a:latin typeface="Open Sans"/>
            </a:endParaRPr>
          </a:p>
          <a:p>
            <a:pPr marL="380365" indent="-342900" eaLnBrk="1" fontAlgn="auto" hangingPunct="1">
              <a:spcBef>
                <a:spcPts val="1000"/>
              </a:spcBef>
              <a:buFont typeface="Arial" panose="020B0604020202020204" pitchFamily="34" charset="0"/>
              <a:buChar char="•"/>
              <a:defRPr/>
            </a:pPr>
            <a:endParaRPr lang="en-US" dirty="0"/>
          </a:p>
          <a:p>
            <a:pPr marL="380365" indent="-342900" eaLnBrk="1" fontAlgn="auto" hangingPunct="1">
              <a:spcBef>
                <a:spcPts val="1000"/>
              </a:spcBef>
              <a:buClr>
                <a:srgbClr val="000000"/>
              </a:buClr>
              <a:buFont typeface="Arial" panose="020B0604020202020204" pitchFamily="34" charset="0"/>
              <a:buChar char="•"/>
              <a:defRPr/>
            </a:pPr>
            <a:endParaRPr lang="en-US" dirty="0"/>
          </a:p>
          <a:p>
            <a:pPr marL="380365" indent="-342900" eaLnBrk="1" fontAlgn="auto" hangingPunct="1">
              <a:spcBef>
                <a:spcPts val="1000"/>
              </a:spcBef>
              <a:buClr>
                <a:srgbClr val="000000"/>
              </a:buClr>
              <a:buFont typeface="Arial" panose="020B0604020202020204" pitchFamily="34" charset="0"/>
              <a:buChar char="•"/>
              <a:defRPr/>
            </a:pPr>
            <a:endParaRPr lang="en-US" dirty="0"/>
          </a:p>
          <a:p>
            <a:pPr marL="194310"/>
            <a:endParaRPr lang="en-GB" dirty="0"/>
          </a:p>
        </p:txBody>
      </p:sp>
      <p:pic>
        <p:nvPicPr>
          <p:cNvPr id="61" name="Picture 60" descr="Screen Clipping">
            <a:extLst>
              <a:ext uri="{FF2B5EF4-FFF2-40B4-BE49-F238E27FC236}">
                <a16:creationId xmlns:a16="http://schemas.microsoft.com/office/drawing/2014/main" id="{67476F61-D440-F248-BB43-1C7F58ADE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919" y="1785919"/>
            <a:ext cx="6419281" cy="3472128"/>
          </a:xfrm>
          <a:prstGeom prst="rect">
            <a:avLst/>
          </a:prstGeom>
        </p:spPr>
      </p:pic>
      <p:sp>
        <p:nvSpPr>
          <p:cNvPr id="8" name="Google Shape;113;p16">
            <a:extLst>
              <a:ext uri="{FF2B5EF4-FFF2-40B4-BE49-F238E27FC236}">
                <a16:creationId xmlns:a16="http://schemas.microsoft.com/office/drawing/2014/main" id="{73A5716D-8F3E-9149-A732-89124E9F8D49}"/>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Session 3.4 - Bilan énergétique</a:t>
            </a:r>
          </a:p>
        </p:txBody>
      </p:sp>
      <p:sp>
        <p:nvSpPr>
          <p:cNvPr id="6" name="Slide Number Placeholder 5">
            <a:extLst>
              <a:ext uri="{FF2B5EF4-FFF2-40B4-BE49-F238E27FC236}">
                <a16:creationId xmlns:a16="http://schemas.microsoft.com/office/drawing/2014/main" id="{F0822708-F936-654B-B5FD-81203E41769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21</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89421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9" name="Table 2">
            <a:extLst>
              <a:ext uri="{FF2B5EF4-FFF2-40B4-BE49-F238E27FC236}">
                <a16:creationId xmlns:a16="http://schemas.microsoft.com/office/drawing/2014/main" id="{F57D527E-1512-5944-AB66-F4FB57453B9F}"/>
              </a:ext>
            </a:extLst>
          </p:cNvPr>
          <p:cNvGraphicFramePr>
            <a:graphicFrameLocks noGrp="1"/>
          </p:cNvGraphicFramePr>
          <p:nvPr/>
        </p:nvGraphicFramePr>
        <p:xfrm>
          <a:off x="972601" y="2177800"/>
          <a:ext cx="10409133" cy="4064000"/>
        </p:xfrm>
        <a:graphic>
          <a:graphicData uri="http://schemas.openxmlformats.org/drawingml/2006/table">
            <a:tbl>
              <a:tblPr firstRow="1" bandRow="1">
                <a:tableStyleId>{2D5ABB26-0587-4C30-8999-92F81FD0307C}</a:tableStyleId>
              </a:tblPr>
              <a:tblGrid>
                <a:gridCol w="3469711">
                  <a:extLst>
                    <a:ext uri="{9D8B030D-6E8A-4147-A177-3AD203B41FA5}">
                      <a16:colId xmlns:a16="http://schemas.microsoft.com/office/drawing/2014/main" val="3877321437"/>
                    </a:ext>
                  </a:extLst>
                </a:gridCol>
                <a:gridCol w="3469711">
                  <a:extLst>
                    <a:ext uri="{9D8B030D-6E8A-4147-A177-3AD203B41FA5}">
                      <a16:colId xmlns:a16="http://schemas.microsoft.com/office/drawing/2014/main" val="178807242"/>
                    </a:ext>
                  </a:extLst>
                </a:gridCol>
                <a:gridCol w="3469711">
                  <a:extLst>
                    <a:ext uri="{9D8B030D-6E8A-4147-A177-3AD203B41FA5}">
                      <a16:colId xmlns:a16="http://schemas.microsoft.com/office/drawing/2014/main" val="1986346469"/>
                    </a:ext>
                  </a:extLst>
                </a:gridCol>
              </a:tblGrid>
              <a:tr h="772160">
                <a:tc>
                  <a:txBody>
                    <a:bodyPr/>
                    <a:lstStyle/>
                    <a:p>
                      <a:r>
                        <a:rPr lang="en-US" sz="2000" b="1" i="0" kern="1200" dirty="0">
                          <a:solidFill>
                            <a:schemeClr val="tx1"/>
                          </a:solidFill>
                          <a:latin typeface="Open Sans"/>
                          <a:ea typeface="Open Sans Light" panose="020B0306030504020204" pitchFamily="34" charset="0"/>
                          <a:cs typeface="Open Sans Light" panose="020B0306030504020204" pitchFamily="34" charset="0"/>
                          <a:sym typeface="Calibri"/>
                        </a:rPr>
                        <a:t>Section d'approvisionnement</a:t>
                      </a:r>
                      <a:endParaRPr lang="en-GB" sz="2000" b="1" i="0" kern="1200" dirty="0">
                        <a:solidFill>
                          <a:schemeClr val="tx1"/>
                        </a:solidFill>
                        <a:latin typeface="Open Sans"/>
                        <a:ea typeface="Open Sans Light" panose="020B0306030504020204" pitchFamily="34" charset="0"/>
                        <a:cs typeface="Open Sans Light" panose="020B0306030504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r>
                        <a:rPr lang="en-US" sz="2000" b="1" i="0" dirty="0">
                          <a:solidFill>
                            <a:schemeClr val="tx1"/>
                          </a:solidFill>
                          <a:latin typeface="Open Sans"/>
                          <a:ea typeface="Open Sans Light" panose="020B0306030504020204" pitchFamily="34" charset="0"/>
                          <a:cs typeface="Open Sans Light" panose="020B0306030504020204" pitchFamily="34" charset="0"/>
                          <a:sym typeface="Calibri"/>
                        </a:rPr>
                        <a:t>Section de conversion</a:t>
                      </a:r>
                      <a:endParaRPr lang="en-GB" sz="2000" b="1" i="0" dirty="0">
                        <a:solidFill>
                          <a:schemeClr val="tx1"/>
                        </a:solidFill>
                        <a:latin typeface="Open Sans"/>
                        <a:ea typeface="Open Sans Light" panose="020B0306030504020204" pitchFamily="34" charset="0"/>
                        <a:cs typeface="Open Sans Light" panose="020B0306030504020204" pitchFamily="34" charset="0"/>
                      </a:endParaRPr>
                    </a:p>
                  </a:txBody>
                  <a:tcPr marL="121920" marR="121920" marT="60960" marB="60960">
                    <a:lnB w="12700" cap="flat" cmpd="sng" algn="ctr">
                      <a:solidFill>
                        <a:schemeClr val="bg1">
                          <a:lumMod val="50000"/>
                        </a:schemeClr>
                      </a:solidFill>
                      <a:prstDash val="solid"/>
                      <a:round/>
                      <a:headEnd type="none" w="med" len="med"/>
                      <a:tailEnd type="none" w="med" len="med"/>
                    </a:lnB>
                  </a:tcPr>
                </a:tc>
                <a:tc>
                  <a:txBody>
                    <a:body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GB" sz="2000" b="1" i="0" kern="1200" dirty="0">
                          <a:solidFill>
                            <a:schemeClr val="tx1"/>
                          </a:solidFill>
                          <a:latin typeface="Open Sans"/>
                          <a:ea typeface="Open Sans Light" panose="020B0306030504020204" pitchFamily="34" charset="0"/>
                          <a:cs typeface="Open Sans Light" panose="020B0306030504020204" pitchFamily="34" charset="0"/>
                        </a:rPr>
                        <a:t>Section des utilisations et de la consommation</a:t>
                      </a:r>
                    </a:p>
                  </a:txBody>
                  <a:tcPr marL="121920" marR="121920" marT="60960" marB="60960">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2917952">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Production</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Exportations de sources primaires et secondaires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Importations de sources primaires et secondaires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rPr>
                        <a:t>Dépôts/stocks et soutes</a:t>
                      </a:r>
                      <a:endPar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endParaRPr>
                    </a:p>
                    <a:p>
                      <a:endParaRPr lang="en-GB" sz="20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Usines de transformation d'énergie primaire</a:t>
                      </a:r>
                    </a:p>
                    <a:p>
                      <a:pPr marL="0" indent="0">
                        <a:spcBef>
                          <a:spcPct val="20000"/>
                        </a:spcBef>
                        <a:spcAft>
                          <a:spcPct val="0"/>
                        </a:spcAft>
                        <a:buSzPts val="1900"/>
                        <a:buFont typeface="Arial" panose="020B0604020202020204" pitchFamily="34" charset="0"/>
                        <a:buNone/>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Raffineries, Centrales électriques, Centrales à charbon, Autres transformations</a:t>
                      </a:r>
                    </a:p>
                    <a:p>
                      <a:pPr marL="285750" indent="-285750">
                        <a:spcBef>
                          <a:spcPct val="20000"/>
                        </a:spcBef>
                        <a:spcAft>
                          <a:spcPct val="0"/>
                        </a:spcAft>
                        <a:buSzPts val="1900"/>
                        <a:buFont typeface="Arial" panose="020B0604020202020204" pitchFamily="34" charset="0"/>
                        <a:buChar char="•"/>
                      </a:pPr>
                      <a:r>
                        <a:rPr lang="en-US" sz="2000" b="0" i="0" dirty="0">
                          <a:solidFill>
                            <a:schemeClr val="tx1"/>
                          </a:solidFill>
                          <a:latin typeface="Open Sans Light"/>
                          <a:ea typeface="Open Sans Light" panose="020B0306030504020204" pitchFamily="34" charset="0"/>
                          <a:cs typeface="Open Sans Light" panose="020B0306030504020204" pitchFamily="34" charset="0"/>
                          <a:sym typeface="Calibri"/>
                        </a:rPr>
                        <a:t>Pertes dans les processus de conversion, de transport et de distribution</a:t>
                      </a:r>
                    </a:p>
                  </a:txBody>
                  <a:tcPr marL="121920" marR="121920" marT="60960" marB="60960">
                    <a:lnT w="12700" cap="flat" cmpd="sng" algn="ctr">
                      <a:solidFill>
                        <a:schemeClr val="bg1">
                          <a:lumMod val="50000"/>
                        </a:schemeClr>
                      </a:solidFill>
                      <a:prstDash val="solid"/>
                      <a:round/>
                      <a:headEnd type="none" w="med" len="med"/>
                      <a:tailEnd type="none" w="med" len="med"/>
                    </a:lnT>
                  </a:tcPr>
                </a:tc>
                <a:tc>
                  <a:txBody>
                    <a:bodyPr/>
                    <a:lstStyle/>
                    <a:p>
                      <a:pPr marL="285750" indent="-285750">
                        <a:buFont typeface="Arial" panose="020B0604020202020204" pitchFamily="34" charset="0"/>
                        <a:buChar char="•"/>
                      </a:pPr>
                      <a:r>
                        <a:rPr lang="en-GB" sz="2000" b="0" i="0" dirty="0">
                          <a:solidFill>
                            <a:schemeClr val="tx1"/>
                          </a:solidFill>
                          <a:latin typeface="Open Sans Light"/>
                          <a:ea typeface="Open Sans Light" panose="020B0306030504020204" pitchFamily="34" charset="0"/>
                          <a:cs typeface="Open Sans Light" panose="020B0306030504020204" pitchFamily="34" charset="0"/>
                        </a:rPr>
                        <a:t>Consommation de combustibles par secteur et sous-secteurs de l'économie</a:t>
                      </a:r>
                    </a:p>
                    <a:p>
                      <a:pPr marL="285750" indent="-285750">
                        <a:buFont typeface="Arial" panose="020B0604020202020204" pitchFamily="34" charset="0"/>
                        <a:buChar char="•"/>
                      </a:pPr>
                      <a:r>
                        <a:rPr lang="en-GB" sz="2000" b="0" i="0" dirty="0">
                          <a:solidFill>
                            <a:schemeClr val="tx1"/>
                          </a:solidFill>
                          <a:latin typeface="Open Sans Light"/>
                          <a:ea typeface="Open Sans Light" panose="020B0306030504020204" pitchFamily="34" charset="0"/>
                          <a:cs typeface="Open Sans Light" panose="020B0306030504020204" pitchFamily="34" charset="0"/>
                        </a:rPr>
                        <a:t>Si l'information est disponible, la consommation par utilisation peut être indiquée</a:t>
                      </a:r>
                    </a:p>
                  </a:txBody>
                  <a:tcPr marL="121920" marR="121920" marT="60960" marB="60960">
                    <a:lnT w="12700"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986378169"/>
                  </a:ext>
                </a:extLst>
              </a:tr>
            </a:tbl>
          </a:graphicData>
        </a:graphic>
      </p:graphicFrame>
      <p:sp>
        <p:nvSpPr>
          <p:cNvPr id="7" name="Google Shape;113;p16">
            <a:extLst>
              <a:ext uri="{FF2B5EF4-FFF2-40B4-BE49-F238E27FC236}">
                <a16:creationId xmlns:a16="http://schemas.microsoft.com/office/drawing/2014/main" id="{723DE597-DE0C-E242-B773-44B865E48983}"/>
              </a:ext>
            </a:extLst>
          </p:cNvPr>
          <p:cNvSpPr txBox="1">
            <a:spLocks/>
          </p:cNvSpPr>
          <p:nvPr/>
        </p:nvSpPr>
        <p:spPr bwMode="auto">
          <a:xfrm>
            <a:off x="990600" y="36020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Session 3.4 - Bilan énergétique</a:t>
            </a:r>
          </a:p>
        </p:txBody>
      </p:sp>
      <p:sp>
        <p:nvSpPr>
          <p:cNvPr id="6" name="Slide Number Placeholder 5">
            <a:extLst>
              <a:ext uri="{FF2B5EF4-FFF2-40B4-BE49-F238E27FC236}">
                <a16:creationId xmlns:a16="http://schemas.microsoft.com/office/drawing/2014/main" id="{F5F7219C-460C-FE4D-885D-88452CFF13B6}"/>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22</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1569799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 name="Text Placeholder 1">
            <a:extLst>
              <a:ext uri="{FF2B5EF4-FFF2-40B4-BE49-F238E27FC236}">
                <a16:creationId xmlns:a16="http://schemas.microsoft.com/office/drawing/2014/main" id="{7C90E120-32BA-B645-951B-63ED77B7A8CD}"/>
              </a:ext>
            </a:extLst>
          </p:cNvPr>
          <p:cNvSpPr>
            <a:spLocks noGrp="1"/>
          </p:cNvSpPr>
          <p:nvPr>
            <p:ph type="body" idx="13"/>
          </p:nvPr>
        </p:nvSpPr>
        <p:spPr>
          <a:xfrm>
            <a:off x="996072" y="1358256"/>
            <a:ext cx="3394798" cy="2847156"/>
          </a:xfrm>
        </p:spPr>
        <p:txBody>
          <a:bodyPr>
            <a:normAutofit fontScale="92500" lnSpcReduction="20000"/>
          </a:bodyPr>
          <a:lstStyle/>
          <a:p>
            <a:pPr marL="38090" eaLnBrk="1" fontAlgn="auto" hangingPunct="1">
              <a:spcBef>
                <a:spcPts val="1000"/>
              </a:spcBef>
              <a:defRPr/>
            </a:pPr>
            <a:r>
              <a:rPr lang="en-US" dirty="0" err="1">
                <a:sym typeface="Calibri"/>
              </a:rPr>
              <a:t>Bilan</a:t>
            </a:r>
            <a:r>
              <a:rPr lang="en-US" dirty="0">
                <a:sym typeface="Calibri"/>
              </a:rPr>
              <a:t> </a:t>
            </a:r>
            <a:r>
              <a:rPr lang="en-US" dirty="0" err="1">
                <a:sym typeface="Calibri"/>
              </a:rPr>
              <a:t>énergétique</a:t>
            </a:r>
            <a:r>
              <a:rPr lang="en-US" dirty="0">
                <a:sym typeface="Calibri"/>
              </a:rPr>
              <a:t> final dans un </a:t>
            </a:r>
            <a:r>
              <a:rPr lang="en-US" dirty="0" err="1">
                <a:sym typeface="Calibri"/>
              </a:rPr>
              <a:t>secteur</a:t>
            </a:r>
            <a:r>
              <a:rPr lang="en-US" dirty="0">
                <a:sym typeface="Calibri"/>
              </a:rPr>
              <a:t> domestique</a:t>
            </a:r>
          </a:p>
          <a:p>
            <a:pPr marL="380990" indent="-342900" eaLnBrk="1" fontAlgn="auto" hangingPunct="1">
              <a:spcBef>
                <a:spcPts val="1000"/>
              </a:spcBef>
              <a:buFont typeface="Arial" panose="020B0604020202020204" pitchFamily="34" charset="0"/>
              <a:buChar char="•"/>
              <a:defRPr/>
            </a:pPr>
            <a:r>
              <a:rPr lang="en-US" dirty="0">
                <a:sym typeface="Calibri"/>
              </a:rPr>
              <a:t>Il </a:t>
            </a:r>
            <a:r>
              <a:rPr lang="en-US" dirty="0" err="1">
                <a:sym typeface="Calibri"/>
              </a:rPr>
              <a:t>pourrait</a:t>
            </a:r>
            <a:r>
              <a:rPr lang="en-US" dirty="0">
                <a:sym typeface="Calibri"/>
              </a:rPr>
              <a:t> y </a:t>
            </a:r>
            <a:r>
              <a:rPr lang="en-US" dirty="0" err="1">
                <a:sym typeface="Calibri"/>
              </a:rPr>
              <a:t>avoir</a:t>
            </a:r>
            <a:r>
              <a:rPr lang="en-US" dirty="0">
                <a:sym typeface="Calibri"/>
              </a:rPr>
              <a:t> des tableaux de </a:t>
            </a:r>
            <a:r>
              <a:rPr lang="en-US" dirty="0" err="1">
                <a:sym typeface="Calibri"/>
              </a:rPr>
              <a:t>bilan</a:t>
            </a:r>
            <a:r>
              <a:rPr lang="en-US" dirty="0">
                <a:sym typeface="Calibri"/>
              </a:rPr>
              <a:t> </a:t>
            </a:r>
            <a:r>
              <a:rPr lang="en-US" dirty="0" err="1">
                <a:sym typeface="Calibri"/>
              </a:rPr>
              <a:t>énergétique</a:t>
            </a:r>
            <a:r>
              <a:rPr lang="en-US" dirty="0">
                <a:sym typeface="Calibri"/>
              </a:rPr>
              <a:t> </a:t>
            </a:r>
            <a:r>
              <a:rPr lang="en-US" dirty="0" err="1">
                <a:sym typeface="Calibri"/>
              </a:rPr>
              <a:t>partiels</a:t>
            </a:r>
            <a:r>
              <a:rPr lang="en-US" dirty="0">
                <a:sym typeface="Calibri"/>
              </a:rPr>
              <a:t>. </a:t>
            </a:r>
          </a:p>
          <a:p>
            <a:pPr marL="380990" indent="-342900" eaLnBrk="1" fontAlgn="auto" hangingPunct="1">
              <a:spcBef>
                <a:spcPts val="1000"/>
              </a:spcBef>
              <a:buFont typeface="Arial" panose="020B0604020202020204" pitchFamily="34" charset="0"/>
              <a:buChar char="•"/>
              <a:defRPr/>
            </a:pPr>
            <a:r>
              <a:rPr lang="en-US" dirty="0">
                <a:sym typeface="Calibri"/>
              </a:rPr>
              <a:t>Par </a:t>
            </a:r>
            <a:r>
              <a:rPr lang="en-US" dirty="0" err="1">
                <a:sym typeface="Calibri"/>
              </a:rPr>
              <a:t>exemple</a:t>
            </a:r>
            <a:r>
              <a:rPr lang="en-US" dirty="0">
                <a:sym typeface="Calibri"/>
              </a:rPr>
              <a:t>, pour </a:t>
            </a:r>
            <a:r>
              <a:rPr lang="en-US" dirty="0" err="1">
                <a:sym typeface="Calibri"/>
              </a:rPr>
              <a:t>une</a:t>
            </a:r>
            <a:r>
              <a:rPr lang="en-US" dirty="0">
                <a:sym typeface="Calibri"/>
              </a:rPr>
              <a:t> </a:t>
            </a:r>
            <a:r>
              <a:rPr lang="en-US" dirty="0" err="1">
                <a:sym typeface="Calibri"/>
              </a:rPr>
              <a:t>forme</a:t>
            </a:r>
            <a:r>
              <a:rPr lang="en-US" dirty="0">
                <a:sym typeface="Calibri"/>
              </a:rPr>
              <a:t> </a:t>
            </a:r>
            <a:r>
              <a:rPr lang="en-US" dirty="0" err="1">
                <a:sym typeface="Calibri"/>
              </a:rPr>
              <a:t>d'énergie</a:t>
            </a:r>
            <a:r>
              <a:rPr lang="en-US" dirty="0">
                <a:sym typeface="Calibri"/>
              </a:rPr>
              <a:t> </a:t>
            </a:r>
            <a:r>
              <a:rPr lang="en-US" dirty="0" err="1">
                <a:sym typeface="Calibri"/>
              </a:rPr>
              <a:t>spécifique</a:t>
            </a:r>
            <a:r>
              <a:rPr lang="en-US" dirty="0">
                <a:sym typeface="Calibri"/>
              </a:rPr>
              <a:t>, par </a:t>
            </a:r>
            <a:r>
              <a:rPr lang="en-US" dirty="0" err="1">
                <a:sym typeface="Calibri"/>
              </a:rPr>
              <a:t>secteur</a:t>
            </a:r>
            <a:r>
              <a:rPr lang="en-US" dirty="0">
                <a:sym typeface="Calibri"/>
              </a:rPr>
              <a:t>, par </a:t>
            </a:r>
            <a:r>
              <a:rPr lang="en-US" dirty="0" err="1">
                <a:sym typeface="Calibri"/>
              </a:rPr>
              <a:t>consommateur</a:t>
            </a:r>
            <a:r>
              <a:rPr lang="en-US" dirty="0">
                <a:sym typeface="Calibri"/>
              </a:rPr>
              <a:t> et par </a:t>
            </a:r>
            <a:r>
              <a:rPr lang="en-US" dirty="0" err="1">
                <a:sym typeface="Calibri"/>
              </a:rPr>
              <a:t>utilisation</a:t>
            </a:r>
            <a:r>
              <a:rPr lang="en-US" dirty="0">
                <a:sym typeface="Calibri"/>
              </a:rPr>
              <a:t> finale. </a:t>
            </a:r>
          </a:p>
          <a:p>
            <a:endParaRPr lang="en-GB" dirty="0"/>
          </a:p>
        </p:txBody>
      </p:sp>
      <p:sp>
        <p:nvSpPr>
          <p:cNvPr id="11" name="AutoShape 4">
            <a:extLst>
              <a:ext uri="{FF2B5EF4-FFF2-40B4-BE49-F238E27FC236}">
                <a16:creationId xmlns:a16="http://schemas.microsoft.com/office/drawing/2014/main" id="{15ED7C4E-3E15-7547-8835-984F953E884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Open Sans" panose="020B0606030504020204" pitchFamily="34" charset="0"/>
            </a:endParaRPr>
          </a:p>
        </p:txBody>
      </p:sp>
      <p:graphicFrame>
        <p:nvGraphicFramePr>
          <p:cNvPr id="8" name="Group 148">
            <a:extLst>
              <a:ext uri="{FF2B5EF4-FFF2-40B4-BE49-F238E27FC236}">
                <a16:creationId xmlns:a16="http://schemas.microsoft.com/office/drawing/2014/main" id="{E2D48A5D-90BD-254E-AD74-A73C2575D21C}"/>
              </a:ext>
            </a:extLst>
          </p:cNvPr>
          <p:cNvGraphicFramePr>
            <a:graphicFrameLocks/>
          </p:cNvGraphicFramePr>
          <p:nvPr>
            <p:extLst>
              <p:ext uri="{D42A27DB-BD31-4B8C-83A1-F6EECF244321}">
                <p14:modId xmlns:p14="http://schemas.microsoft.com/office/powerpoint/2010/main" val="4250804611"/>
              </p:ext>
            </p:extLst>
          </p:nvPr>
        </p:nvGraphicFramePr>
        <p:xfrm>
          <a:off x="4726483" y="1166501"/>
          <a:ext cx="6984778" cy="5009905"/>
        </p:xfrm>
        <a:graphic>
          <a:graphicData uri="http://schemas.openxmlformats.org/drawingml/2006/table">
            <a:tbl>
              <a:tblPr/>
              <a:tblGrid>
                <a:gridCol w="1749033">
                  <a:extLst>
                    <a:ext uri="{9D8B030D-6E8A-4147-A177-3AD203B41FA5}">
                      <a16:colId xmlns:a16="http://schemas.microsoft.com/office/drawing/2014/main" val="20000"/>
                    </a:ext>
                  </a:extLst>
                </a:gridCol>
                <a:gridCol w="893447">
                  <a:extLst>
                    <a:ext uri="{9D8B030D-6E8A-4147-A177-3AD203B41FA5}">
                      <a16:colId xmlns:a16="http://schemas.microsoft.com/office/drawing/2014/main" val="20001"/>
                    </a:ext>
                  </a:extLst>
                </a:gridCol>
                <a:gridCol w="893447">
                  <a:extLst>
                    <a:ext uri="{9D8B030D-6E8A-4147-A177-3AD203B41FA5}">
                      <a16:colId xmlns:a16="http://schemas.microsoft.com/office/drawing/2014/main" val="20002"/>
                    </a:ext>
                  </a:extLst>
                </a:gridCol>
                <a:gridCol w="802587">
                  <a:extLst>
                    <a:ext uri="{9D8B030D-6E8A-4147-A177-3AD203B41FA5}">
                      <a16:colId xmlns:a16="http://schemas.microsoft.com/office/drawing/2014/main" val="20003"/>
                    </a:ext>
                  </a:extLst>
                </a:gridCol>
                <a:gridCol w="848016">
                  <a:extLst>
                    <a:ext uri="{9D8B030D-6E8A-4147-A177-3AD203B41FA5}">
                      <a16:colId xmlns:a16="http://schemas.microsoft.com/office/drawing/2014/main" val="20004"/>
                    </a:ext>
                  </a:extLst>
                </a:gridCol>
                <a:gridCol w="848016">
                  <a:extLst>
                    <a:ext uri="{9D8B030D-6E8A-4147-A177-3AD203B41FA5}">
                      <a16:colId xmlns:a16="http://schemas.microsoft.com/office/drawing/2014/main" val="20005"/>
                    </a:ext>
                  </a:extLst>
                </a:gridCol>
                <a:gridCol w="950232">
                  <a:extLst>
                    <a:ext uri="{9D8B030D-6E8A-4147-A177-3AD203B41FA5}">
                      <a16:colId xmlns:a16="http://schemas.microsoft.com/office/drawing/2014/main" val="20006"/>
                    </a:ext>
                  </a:extLst>
                </a:gridCol>
              </a:tblGrid>
              <a:tr h="442072">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Secteur</a:t>
                      </a:r>
                      <a:endPar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Combustibles fossiles</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Chauffage</a:t>
                      </a:r>
                      <a:r>
                        <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2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centralisé</a:t>
                      </a:r>
                      <a:endPar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L'électricité</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Combustibles traditionnels</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Biomasse moderne</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Total général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Urbain</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2529.0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3154.0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Chauffage des locaux</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1770.2</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97.1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1992.3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La </a:t>
                      </a:r>
                      <a:r>
                        <a:rPr kumimoji="0" lang="en-US" sz="12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cuisson</a:t>
                      </a:r>
                      <a:endPar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404.3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Eau chaude</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379.3</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449.3</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Éclairage avec des combustibles fossiles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2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Appareils</a:t>
                      </a:r>
                      <a:r>
                        <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2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électroménagers</a:t>
                      </a:r>
                      <a:r>
                        <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et </a:t>
                      </a:r>
                      <a:r>
                        <a:rPr kumimoji="0" lang="en-US" sz="12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éclairage</a:t>
                      </a:r>
                      <a:endPar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257.9</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Climatiseurs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Rural</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459.0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587.1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1051.8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Chauffage des locaux</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264.2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448.8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La </a:t>
                      </a:r>
                      <a:r>
                        <a:rPr kumimoji="0" lang="en-US" sz="12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cuisson</a:t>
                      </a:r>
                      <a:endPar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181.6</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271.7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Eau </a:t>
                      </a:r>
                      <a:r>
                        <a:rPr kumimoji="0" lang="en-US" sz="12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chaude</a:t>
                      </a:r>
                      <a:endPar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90.8</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88.1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179.6</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0869">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2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Éclairage</a:t>
                      </a:r>
                      <a:r>
                        <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avec des combustibles </a:t>
                      </a:r>
                      <a:r>
                        <a:rPr kumimoji="0" lang="en-US" sz="12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fossiles</a:t>
                      </a:r>
                      <a:endPar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2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Appareils</a:t>
                      </a:r>
                      <a:r>
                        <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en-US" sz="12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électroménagers</a:t>
                      </a:r>
                      <a:r>
                        <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et </a:t>
                      </a:r>
                      <a:r>
                        <a:rPr kumimoji="0" lang="en-US" sz="1200" b="0" i="0" u="none" strike="noStrike" cap="none" normalizeH="0" baseline="0" dirty="0" err="1">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éclairage</a:t>
                      </a:r>
                      <a:endParaRPr kumimoji="0" lang="en-US"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en-GB"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_</a:t>
                      </a:r>
                      <a:endPar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142.7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142.7</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Climatiseurs</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_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0000"/>
                    </a:solid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18360">
                <a:tc>
                  <a:txBody>
                    <a:bodyPr/>
                    <a:lstStyle/>
                    <a:p>
                      <a:pPr marL="0" marR="0" lvl="0" indent="0" algn="l" defTabSz="914400" rtl="0" eaLnBrk="1" fontAlgn="ctr" latinLnBrk="0" hangingPunct="1">
                        <a:lnSpc>
                          <a:spcPct val="100000"/>
                        </a:lnSpc>
                        <a:spcBef>
                          <a:spcPct val="0"/>
                        </a:spcBef>
                        <a:spcAft>
                          <a:spcPct val="0"/>
                        </a:spcAft>
                        <a:buClr>
                          <a:schemeClr val="folHlink"/>
                        </a:buClr>
                        <a:buSzPct val="110000"/>
                        <a:buFontTx/>
                        <a:buNone/>
                        <a:tabLst/>
                      </a:pPr>
                      <a:r>
                        <a:rPr kumimoji="0" lang="en-US"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Total par zone</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2988.0</a:t>
                      </a:r>
                    </a:p>
                  </a:txBody>
                  <a:tcPr marL="9525" marR="9525" marT="9525"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117.1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1094.9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0.0</a:t>
                      </a:r>
                    </a:p>
                  </a:txBody>
                  <a:tcPr marL="9525" marR="9525" marT="9525"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
                          <a:schemeClr val="folHlink"/>
                        </a:buClr>
                        <a:buSzPct val="110000"/>
                        <a:buFontTx/>
                        <a:buNone/>
                        <a:tabLst/>
                      </a:pPr>
                      <a:r>
                        <a:rPr kumimoji="0" lang="ru-RU" sz="12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4205.8</a:t>
                      </a:r>
                    </a:p>
                  </a:txBody>
                  <a:tcPr marL="9525" marR="9525"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sp>
        <p:nvSpPr>
          <p:cNvPr id="9" name="Google Shape;113;p16">
            <a:extLst>
              <a:ext uri="{FF2B5EF4-FFF2-40B4-BE49-F238E27FC236}">
                <a16:creationId xmlns:a16="http://schemas.microsoft.com/office/drawing/2014/main" id="{5CDF5387-8935-5C48-BA29-3CE0AD8B3339}"/>
              </a:ext>
            </a:extLst>
          </p:cNvPr>
          <p:cNvSpPr txBox="1">
            <a:spLocks/>
          </p:cNvSpPr>
          <p:nvPr/>
        </p:nvSpPr>
        <p:spPr bwMode="auto">
          <a:xfrm>
            <a:off x="990600" y="-11687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121900" tIns="121900" rIns="121900" bIns="12190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defRPr/>
            </a:pPr>
            <a:r>
              <a:rPr lang="en-GB" dirty="0">
                <a:latin typeface="Open Sans"/>
              </a:rPr>
              <a:t>Cours 3.4 </a:t>
            </a:r>
            <a:r>
              <a:rPr lang="en-GB" dirty="0" err="1">
                <a:latin typeface="Open Sans"/>
              </a:rPr>
              <a:t>Bilan</a:t>
            </a:r>
            <a:r>
              <a:rPr lang="en-GB" dirty="0">
                <a:latin typeface="Open Sans"/>
              </a:rPr>
              <a:t> </a:t>
            </a:r>
            <a:r>
              <a:rPr lang="en-GB" dirty="0" err="1">
                <a:latin typeface="Open Sans"/>
              </a:rPr>
              <a:t>énergétique</a:t>
            </a:r>
            <a:endParaRPr lang="en-GB" dirty="0">
              <a:latin typeface="Open Sans"/>
            </a:endParaRPr>
          </a:p>
        </p:txBody>
      </p:sp>
      <p:sp>
        <p:nvSpPr>
          <p:cNvPr id="7" name="Slide Number Placeholder 5">
            <a:extLst>
              <a:ext uri="{FF2B5EF4-FFF2-40B4-BE49-F238E27FC236}">
                <a16:creationId xmlns:a16="http://schemas.microsoft.com/office/drawing/2014/main" id="{BD58D406-A752-D041-9B64-BE4E54280E6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23</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654961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A05EF441-A50C-43BE-9FB7-AD5BE74F1D6A}"/>
              </a:ext>
            </a:extLst>
          </p:cNvPr>
          <p:cNvPicPr>
            <a:picLocks noChangeAspect="1"/>
          </p:cNvPicPr>
          <p:nvPr/>
        </p:nvPicPr>
        <p:blipFill>
          <a:blip r:embed="rId2"/>
          <a:stretch>
            <a:fillRect/>
          </a:stretch>
        </p:blipFill>
        <p:spPr>
          <a:xfrm>
            <a:off x="0" y="-19299"/>
            <a:ext cx="12190521" cy="6892739"/>
          </a:xfrm>
          <a:prstGeom prst="rect">
            <a:avLst/>
          </a:prstGeom>
        </p:spPr>
      </p:pic>
      <p:sp>
        <p:nvSpPr>
          <p:cNvPr id="6" name="TextBox 3">
            <a:extLst>
              <a:ext uri="{FF2B5EF4-FFF2-40B4-BE49-F238E27FC236}">
                <a16:creationId xmlns:a16="http://schemas.microsoft.com/office/drawing/2014/main" id="{6185C540-0D85-4016-AF0E-D63DD338C866}"/>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Cours de la GCC (cela vous amènera </a:t>
            </a:r>
            <a:br>
              <a:rPr lang="en-US" sz="800" dirty="0">
                <a:latin typeface="Open Sans"/>
                <a:ea typeface="+mn-lt"/>
                <a:cs typeface="+mn-lt"/>
              </a:rPr>
            </a:br>
            <a:r>
              <a:rPr lang="en-US" sz="800" dirty="0">
                <a:solidFill>
                  <a:schemeClr val="bg1"/>
                </a:solidFill>
                <a:latin typeface="Open Sans"/>
                <a:ea typeface="+mn-lt"/>
                <a:cs typeface="+mn-lt"/>
              </a:rPr>
              <a:t>au lien du site web http://www.ClimateCompatibleGrowth.com/teachingmaterials)</a:t>
            </a:r>
          </a:p>
        </p:txBody>
      </p:sp>
      <p:sp>
        <p:nvSpPr>
          <p:cNvPr id="2" name="Slide Number Placeholder 5">
            <a:extLst>
              <a:ext uri="{FF2B5EF4-FFF2-40B4-BE49-F238E27FC236}">
                <a16:creationId xmlns:a16="http://schemas.microsoft.com/office/drawing/2014/main" id="{6125DE89-9A81-4782-B640-F668C4A8E96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24</a:t>
            </a:fld>
            <a:endParaRPr lang="en-US" altLang="en-US" sz="1400" b="1">
              <a:solidFill>
                <a:schemeClr val="bg1"/>
              </a:solidFill>
              <a:latin typeface="Open Sans ExtraBold"/>
              <a:ea typeface="Open Sans ExtraBold"/>
              <a:cs typeface="Open Sans ExtraBold"/>
            </a:endParaRPr>
          </a:p>
        </p:txBody>
      </p:sp>
      <p:sp>
        <p:nvSpPr>
          <p:cNvPr id="3" name="TextBox 2">
            <a:extLst>
              <a:ext uri="{FF2B5EF4-FFF2-40B4-BE49-F238E27FC236}">
                <a16:creationId xmlns:a16="http://schemas.microsoft.com/office/drawing/2014/main" id="{02FEC328-E784-492C-391D-5101E2CB56DA}"/>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 </a:t>
            </a:r>
            <a:r>
              <a:rPr lang="en-US" sz="800" dirty="0">
                <a:solidFill>
                  <a:schemeClr val="bg1"/>
                </a:solidFill>
                <a:latin typeface="Open Sans"/>
                <a:ea typeface="+mn-lt"/>
                <a:cs typeface="+mn-lt"/>
              </a:rPr>
              <a:t>I., </a:t>
            </a:r>
            <a:r>
              <a:rPr lang="en-US" sz="800" dirty="0" err="1">
                <a:solidFill>
                  <a:schemeClr val="bg1"/>
                </a:solidFill>
                <a:latin typeface="Open Sans"/>
                <a:ea typeface="+mn-lt"/>
                <a:cs typeface="+mn-lt"/>
              </a:rPr>
              <a:t>Hasanovic </a:t>
            </a:r>
            <a:r>
              <a:rPr lang="en-US" sz="800" dirty="0">
                <a:solidFill>
                  <a:schemeClr val="bg1"/>
                </a:solidFill>
                <a:latin typeface="Open Sans"/>
                <a:ea typeface="+mn-lt"/>
                <a:cs typeface="+mn-lt"/>
              </a:rPr>
              <a:t>S., Gritsevskyi </a:t>
            </a:r>
            <a:r>
              <a:rPr lang="en-US" sz="800" dirty="0" err="1">
                <a:solidFill>
                  <a:schemeClr val="bg1"/>
                </a:solidFill>
                <a:latin typeface="Open Sans"/>
                <a:ea typeface="+mn-lt"/>
                <a:cs typeface="+mn-lt"/>
              </a:rPr>
              <a:t>A,Stankeviciute </a:t>
            </a:r>
            <a:r>
              <a:rPr lang="en-US" sz="800" dirty="0">
                <a:solidFill>
                  <a:schemeClr val="bg1"/>
                </a:solidFill>
                <a:latin typeface="Open Sans"/>
                <a:ea typeface="+mn-lt"/>
                <a:cs typeface="+mn-lt"/>
              </a:rPr>
              <a:t>L., Tot M. ; Welsch M., </a:t>
            </a:r>
            <a:r>
              <a:rPr lang="en-US" sz="800" dirty="0" err="1">
                <a:solidFill>
                  <a:schemeClr val="bg1"/>
                </a:solidFill>
                <a:latin typeface="Open Sans"/>
                <a:ea typeface="+mn-lt"/>
                <a:cs typeface="+mn-lt"/>
              </a:rPr>
              <a:t>Hirmer </a:t>
            </a:r>
            <a:r>
              <a:rPr lang="en-US" sz="800" dirty="0">
                <a:solidFill>
                  <a:schemeClr val="bg1"/>
                </a:solidFill>
                <a:latin typeface="Open Sans"/>
                <a:ea typeface="+mn-lt"/>
                <a:cs typeface="+mn-lt"/>
              </a:rPr>
              <a:t>S., 2023. Cours 3 : "LA CHAÎNE ÉNERGÉTIQUE", Projections de la demande d'énergie avec le MAED (Modèle d'analyse de la demande d'énergie). Version 2.0.  [présentation en ligne]. </a:t>
            </a:r>
            <a:r>
              <a:rPr lang="en-US" sz="800" dirty="0" err="1">
                <a:solidFill>
                  <a:schemeClr val="bg1"/>
                </a:solidFill>
                <a:latin typeface="Open Sans"/>
                <a:ea typeface="+mn-lt"/>
                <a:cs typeface="+mn-lt"/>
              </a:rPr>
              <a:t>Programme </a:t>
            </a:r>
            <a:r>
              <a:rPr lang="en-US" sz="800" dirty="0">
                <a:solidFill>
                  <a:schemeClr val="bg1"/>
                </a:solidFill>
                <a:latin typeface="Open Sans"/>
                <a:ea typeface="+mn-lt"/>
                <a:cs typeface="+mn-lt"/>
              </a:rPr>
              <a:t>et croissance compatibles avec le climat et Agence internationale de l'énergie atomique.</a:t>
            </a:r>
            <a:endParaRPr lang="en-US" sz="800" dirty="0">
              <a:solidFill>
                <a:schemeClr val="bg1"/>
              </a:solidFill>
              <a:cs typeface="Calibri"/>
            </a:endParaRPr>
          </a:p>
        </p:txBody>
      </p:sp>
    </p:spTree>
    <p:extLst>
      <p:ext uri="{BB962C8B-B14F-4D97-AF65-F5344CB8AC3E}">
        <p14:creationId xmlns:p14="http://schemas.microsoft.com/office/powerpoint/2010/main" val="144697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838200" y="-118919"/>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Session 3.1 - Terminologie de l'énergie</a:t>
            </a:r>
            <a:endParaRPr lang="en-US" dirty="0">
              <a:latin typeface="Open Sans"/>
            </a:endParaRPr>
          </a:p>
        </p:txBody>
      </p:sp>
      <p:sp>
        <p:nvSpPr>
          <p:cNvPr id="2" name="Text Placeholder 1">
            <a:extLst>
              <a:ext uri="{FF2B5EF4-FFF2-40B4-BE49-F238E27FC236}">
                <a16:creationId xmlns:a16="http://schemas.microsoft.com/office/drawing/2014/main" id="{B4CB72E1-41B5-DB44-88B0-A3E6E6A1816B}"/>
              </a:ext>
            </a:extLst>
          </p:cNvPr>
          <p:cNvSpPr>
            <a:spLocks noGrp="1"/>
          </p:cNvSpPr>
          <p:nvPr>
            <p:ph type="body" idx="13"/>
          </p:nvPr>
        </p:nvSpPr>
        <p:spPr>
          <a:xfrm>
            <a:off x="887215" y="1351943"/>
            <a:ext cx="6984166" cy="4748526"/>
          </a:xfrm>
        </p:spPr>
        <p:txBody>
          <a:bodyPr>
            <a:normAutofit fontScale="92500"/>
          </a:bodyPr>
          <a:lstStyle/>
          <a:p>
            <a:pPr marL="194310">
              <a:lnSpc>
                <a:spcPct val="110000"/>
              </a:lnSpc>
              <a:spcBef>
                <a:spcPts val="500"/>
              </a:spcBef>
            </a:pPr>
            <a:endParaRPr lang="en-GB" dirty="0"/>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p>
          <a:p>
            <a:pPr marL="342900" indent="-342900" eaLnBrk="1" fontAlgn="auto" hangingPunct="1">
              <a:lnSpc>
                <a:spcPct val="110000"/>
              </a:lnSpc>
              <a:spcBef>
                <a:spcPts val="500"/>
              </a:spcBef>
              <a:buClr>
                <a:srgbClr val="333333"/>
              </a:buClr>
              <a:buFont typeface="Arial" panose="020B0604020202020204" pitchFamily="34" charset="0"/>
              <a:buChar char="•"/>
              <a:defRPr/>
            </a:pPr>
            <a:endParaRPr lang="en-GB" dirty="0"/>
          </a:p>
          <a:p>
            <a:pPr marL="0">
              <a:lnSpc>
                <a:spcPct val="110000"/>
              </a:lnSpc>
              <a:spcBef>
                <a:spcPts val="500"/>
              </a:spcBef>
              <a:buClr>
                <a:srgbClr val="333333"/>
              </a:buClr>
              <a:defRPr/>
            </a:pPr>
            <a:r>
              <a:rPr lang="en-GB" b="1" dirty="0">
                <a:solidFill>
                  <a:schemeClr val="accent5">
                    <a:lumMod val="60000"/>
                    <a:lumOff val="40000"/>
                  </a:schemeClr>
                </a:solidFill>
                <a:latin typeface="Open Sans"/>
              </a:rPr>
              <a:t>Réserves et ressources énergétiques</a:t>
            </a:r>
            <a:endParaRPr lang="en-GB" b="1" dirty="0">
              <a:solidFill>
                <a:schemeClr val="accent5">
                  <a:lumMod val="60000"/>
                  <a:lumOff val="40000"/>
                </a:schemeClr>
              </a:solidFill>
            </a:endParaRPr>
          </a:p>
          <a:p>
            <a:pPr marL="0" eaLnBrk="1" fontAlgn="auto" hangingPunct="1">
              <a:lnSpc>
                <a:spcPct val="110000"/>
              </a:lnSpc>
              <a:spcBef>
                <a:spcPts val="500"/>
              </a:spcBef>
              <a:buClr>
                <a:srgbClr val="333333"/>
              </a:buClr>
              <a:defRPr/>
            </a:pPr>
            <a:r>
              <a:rPr lang="en-GB" dirty="0">
                <a:latin typeface="Open Sans"/>
                <a:sym typeface="Calibri"/>
              </a:rPr>
              <a:t>Réserves/ressources d'énergie épuisables</a:t>
            </a:r>
            <a:endParaRPr lang="en-GB" dirty="0"/>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Exemple : Réserves de pétrole brut (milliards de barils)</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Cette matière énergétique n'a pas encore été extraite</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Ressources : quantité totale de matière énergétique</a:t>
            </a:r>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Réserves : la partie économiquement récupérable des ressources.</a:t>
            </a:r>
          </a:p>
          <a:p>
            <a:pPr marL="0" eaLnBrk="1" fontAlgn="auto" hangingPunct="1">
              <a:lnSpc>
                <a:spcPct val="110000"/>
              </a:lnSpc>
              <a:spcBef>
                <a:spcPts val="500"/>
              </a:spcBef>
              <a:buClr>
                <a:srgbClr val="333333"/>
              </a:buClr>
              <a:defRPr/>
            </a:pPr>
            <a:r>
              <a:rPr lang="en-GB" dirty="0">
                <a:latin typeface="Open Sans"/>
                <a:sym typeface="Calibri"/>
              </a:rPr>
              <a:t>Ressources énergétiques renouvelables</a:t>
            </a:r>
            <a:endParaRPr lang="en-GB" dirty="0"/>
          </a:p>
          <a:p>
            <a:pPr marL="342900" lvl="6" indent="-342900">
              <a:lnSpc>
                <a:spcPct val="110000"/>
              </a:lnSpc>
              <a:spcBef>
                <a:spcPts val="500"/>
              </a:spcBef>
              <a:buClr>
                <a:srgbClr val="333333"/>
              </a:buClr>
              <a:buSzPts val="1300"/>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sym typeface="Calibri"/>
              </a:rPr>
              <a:t>Exemples : Hydroélectricité, biomasse, énergie éolienne</a:t>
            </a:r>
            <a:endParaRPr lang="en-GB" sz="2000" dirty="0">
              <a:latin typeface="Open Sans"/>
              <a:ea typeface="Open Sans" panose="020B0606030504020204" pitchFamily="34" charset="0"/>
              <a:cs typeface="Open Sans" panose="020B0606030504020204" pitchFamily="34" charset="0"/>
            </a:endParaRPr>
          </a:p>
          <a:p>
            <a:pPr marL="481965" lvl="6" indent="-380365">
              <a:lnSpc>
                <a:spcPct val="110000"/>
              </a:lnSpc>
              <a:spcBef>
                <a:spcPts val="500"/>
              </a:spcBef>
              <a:buSzPts val="1600"/>
              <a:buFont typeface="Arial" panose="020B0604020202020204" pitchFamily="34" charset="0"/>
              <a:buChar char="•"/>
            </a:pPr>
            <a:endParaRPr lang="en-GB" sz="2000" dirty="0">
              <a:latin typeface="Open Sans" panose="020B0606030504020204" pitchFamily="34" charset="0"/>
              <a:cs typeface="Open Sans" panose="020B0606030504020204" pitchFamily="34" charset="0"/>
            </a:endParaRPr>
          </a:p>
          <a:p>
            <a:pPr marL="608965" indent="-507365">
              <a:lnSpc>
                <a:spcPct val="110000"/>
              </a:lnSpc>
              <a:spcBef>
                <a:spcPts val="500"/>
              </a:spcBef>
              <a:buSzPts val="1600"/>
              <a:buFont typeface="Arial"/>
              <a:buChar char="•"/>
            </a:pPr>
            <a:endParaRPr lang="en-GB" dirty="0"/>
          </a:p>
          <a:p>
            <a:pPr marL="608965" indent="-507365">
              <a:lnSpc>
                <a:spcPct val="110000"/>
              </a:lnSpc>
              <a:spcBef>
                <a:spcPts val="500"/>
              </a:spcBef>
              <a:buSzPts val="1600"/>
              <a:buFont typeface="Arial"/>
              <a:buChar char="•"/>
            </a:pPr>
            <a:endParaRPr lang="en-GB" dirty="0"/>
          </a:p>
          <a:p>
            <a:pPr marL="194310">
              <a:lnSpc>
                <a:spcPct val="110000"/>
              </a:lnSpc>
              <a:spcBef>
                <a:spcPts val="500"/>
              </a:spcBef>
            </a:pPr>
            <a:endParaRPr lang="en-GB" dirty="0"/>
          </a:p>
        </p:txBody>
      </p:sp>
      <p:sp>
        <p:nvSpPr>
          <p:cNvPr id="4" name="Freeform 3">
            <a:extLst>
              <a:ext uri="{FF2B5EF4-FFF2-40B4-BE49-F238E27FC236}">
                <a16:creationId xmlns:a16="http://schemas.microsoft.com/office/drawing/2014/main" id="{AC01567F-13AA-A849-8D6F-74E8D12EF450}"/>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200" b="1" dirty="0" err="1">
                <a:latin typeface="Open Sans" panose="020B0606030504020204" pitchFamily="34" charset="0"/>
                <a:cs typeface="Open Sans" panose="020B0606030504020204" pitchFamily="34" charset="0"/>
              </a:rPr>
              <a:t>Réserves</a:t>
            </a:r>
            <a:r>
              <a:rPr lang="en-GB" sz="1200" b="1" dirty="0">
                <a:latin typeface="Open Sans" panose="020B0606030504020204" pitchFamily="34" charset="0"/>
                <a:cs typeface="Open Sans" panose="020B0606030504020204" pitchFamily="34" charset="0"/>
              </a:rPr>
              <a:t> et </a:t>
            </a:r>
            <a:r>
              <a:rPr lang="en-GB" sz="1200" b="1" dirty="0" err="1">
                <a:latin typeface="Open Sans" panose="020B0606030504020204" pitchFamily="34" charset="0"/>
                <a:cs typeface="Open Sans" panose="020B0606030504020204" pitchFamily="34" charset="0"/>
              </a:rPr>
              <a:t>ressources</a:t>
            </a:r>
            <a:r>
              <a:rPr lang="en-GB" sz="1200" b="1" dirty="0">
                <a:latin typeface="Open Sans" panose="020B0606030504020204" pitchFamily="34" charset="0"/>
                <a:cs typeface="Open Sans" panose="020B0606030504020204" pitchFamily="34" charset="0"/>
              </a:rPr>
              <a:t> </a:t>
            </a:r>
            <a:r>
              <a:rPr lang="en-GB" sz="1200" b="1" dirty="0" err="1">
                <a:latin typeface="Open Sans" panose="020B0606030504020204" pitchFamily="34" charset="0"/>
                <a:cs typeface="Open Sans" panose="020B0606030504020204" pitchFamily="34" charset="0"/>
              </a:rPr>
              <a:t>énergétiques</a:t>
            </a:r>
            <a:endParaRPr lang="en-GB" sz="1200" b="1" dirty="0">
              <a:latin typeface="Open Sans" panose="020B0606030504020204" pitchFamily="34" charset="0"/>
              <a:cs typeface="Open Sans" panose="020B0606030504020204" pitchFamily="34" charset="0"/>
            </a:endParaRPr>
          </a:p>
        </p:txBody>
      </p:sp>
      <p:sp>
        <p:nvSpPr>
          <p:cNvPr id="8" name="Freeform 7">
            <a:extLst>
              <a:ext uri="{FF2B5EF4-FFF2-40B4-BE49-F238E27FC236}">
                <a16:creationId xmlns:a16="http://schemas.microsoft.com/office/drawing/2014/main" id="{0DA2B0C6-546C-5A4D-9139-97C614DBB44A}"/>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b="1">
                <a:latin typeface="Open Sans" panose="020B0606030504020204" pitchFamily="34" charset="0"/>
                <a:cs typeface="Open Sans" panose="020B0606030504020204" pitchFamily="34" charset="0"/>
              </a:rPr>
              <a:t>Énergie primaire</a:t>
            </a:r>
          </a:p>
        </p:txBody>
      </p:sp>
      <p:sp>
        <p:nvSpPr>
          <p:cNvPr id="9" name="Freeform 8">
            <a:extLst>
              <a:ext uri="{FF2B5EF4-FFF2-40B4-BE49-F238E27FC236}">
                <a16:creationId xmlns:a16="http://schemas.microsoft.com/office/drawing/2014/main" id="{58B4AF31-D3AA-A848-9CA2-8764E42CE382}"/>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400" b="1" dirty="0" err="1">
                <a:latin typeface="Open Sans" panose="020B0606030504020204" pitchFamily="34" charset="0"/>
                <a:cs typeface="Open Sans" panose="020B0606030504020204" pitchFamily="34" charset="0"/>
              </a:rPr>
              <a:t>Énergie</a:t>
            </a:r>
            <a:r>
              <a:rPr lang="en-GB" sz="1400" b="1" dirty="0">
                <a:latin typeface="Open Sans" panose="020B0606030504020204" pitchFamily="34" charset="0"/>
                <a:cs typeface="Open Sans" panose="020B0606030504020204" pitchFamily="34" charset="0"/>
              </a:rPr>
              <a:t> </a:t>
            </a:r>
            <a:r>
              <a:rPr lang="en-GB" sz="1400" b="1" dirty="0" err="1">
                <a:latin typeface="Open Sans" panose="020B0606030504020204" pitchFamily="34" charset="0"/>
                <a:cs typeface="Open Sans" panose="020B0606030504020204" pitchFamily="34" charset="0"/>
              </a:rPr>
              <a:t>secondaire</a:t>
            </a:r>
            <a:endParaRPr lang="en-GB" sz="1400" b="1" dirty="0">
              <a:latin typeface="Open Sans" panose="020B0606030504020204" pitchFamily="34" charset="0"/>
              <a:cs typeface="Open Sans" panose="020B0606030504020204" pitchFamily="34" charset="0"/>
            </a:endParaRPr>
          </a:p>
        </p:txBody>
      </p:sp>
      <p:sp>
        <p:nvSpPr>
          <p:cNvPr id="13" name="Freeform 12">
            <a:extLst>
              <a:ext uri="{FF2B5EF4-FFF2-40B4-BE49-F238E27FC236}">
                <a16:creationId xmlns:a16="http://schemas.microsoft.com/office/drawing/2014/main" id="{3C213C7B-24F6-8F48-BBC0-233C02107D6B}"/>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b="1" dirty="0" err="1">
                <a:latin typeface="Open Sans" panose="020B0606030504020204" pitchFamily="34" charset="0"/>
                <a:cs typeface="Open Sans" panose="020B0606030504020204" pitchFamily="34" charset="0"/>
              </a:rPr>
              <a:t>Énergie</a:t>
            </a:r>
            <a:r>
              <a:rPr lang="en-GB" sz="1600" b="1" dirty="0">
                <a:latin typeface="Open Sans" panose="020B0606030504020204" pitchFamily="34" charset="0"/>
                <a:cs typeface="Open Sans" panose="020B0606030504020204" pitchFamily="34" charset="0"/>
              </a:rPr>
              <a:t> finale</a:t>
            </a:r>
          </a:p>
        </p:txBody>
      </p:sp>
      <p:sp>
        <p:nvSpPr>
          <p:cNvPr id="14" name="Freeform 13">
            <a:extLst>
              <a:ext uri="{FF2B5EF4-FFF2-40B4-BE49-F238E27FC236}">
                <a16:creationId xmlns:a16="http://schemas.microsoft.com/office/drawing/2014/main" id="{272F39A3-A515-8444-9148-B147C03F9E7D}"/>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b="1">
                <a:latin typeface="Open Sans" panose="020B0606030504020204" pitchFamily="34" charset="0"/>
                <a:cs typeface="Open Sans" panose="020B0606030504020204" pitchFamily="34" charset="0"/>
              </a:rPr>
              <a:t>Énergie utile</a:t>
            </a:r>
          </a:p>
        </p:txBody>
      </p:sp>
      <p:sp>
        <p:nvSpPr>
          <p:cNvPr id="15" name="Freeform 14">
            <a:extLst>
              <a:ext uri="{FF2B5EF4-FFF2-40B4-BE49-F238E27FC236}">
                <a16:creationId xmlns:a16="http://schemas.microsoft.com/office/drawing/2014/main" id="{B36BB9E0-0BC6-F348-A8F9-A9054F9A2B8E}"/>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b="1">
                <a:latin typeface="Open Sans" panose="020B0606030504020204" pitchFamily="34" charset="0"/>
                <a:cs typeface="Open Sans" panose="020B0606030504020204" pitchFamily="34" charset="0"/>
              </a:rPr>
              <a:t>Produit / Service</a:t>
            </a:r>
          </a:p>
        </p:txBody>
      </p:sp>
      <p:pic>
        <p:nvPicPr>
          <p:cNvPr id="3" name="Picture 2" descr="Diagram&#10;&#10;Description automatically generated">
            <a:extLst>
              <a:ext uri="{FF2B5EF4-FFF2-40B4-BE49-F238E27FC236}">
                <a16:creationId xmlns:a16="http://schemas.microsoft.com/office/drawing/2014/main" id="{A2681D97-7238-8540-83CA-27E3AEA773CD}"/>
              </a:ext>
            </a:extLst>
          </p:cNvPr>
          <p:cNvPicPr>
            <a:picLocks noChangeAspect="1"/>
          </p:cNvPicPr>
          <p:nvPr/>
        </p:nvPicPr>
        <p:blipFill rotWithShape="1">
          <a:blip r:embed="rId3"/>
          <a:srcRect r="50000" b="52500"/>
          <a:stretch/>
        </p:blipFill>
        <p:spPr>
          <a:xfrm>
            <a:off x="8137601" y="2416667"/>
            <a:ext cx="2588884" cy="1899917"/>
          </a:xfrm>
          <a:prstGeom prst="rect">
            <a:avLst/>
          </a:prstGeom>
        </p:spPr>
      </p:pic>
      <p:pic>
        <p:nvPicPr>
          <p:cNvPr id="10" name="Picture 9" descr="A row of wind turbines&#10;&#10;Description automatically generated with medium confidence">
            <a:extLst>
              <a:ext uri="{FF2B5EF4-FFF2-40B4-BE49-F238E27FC236}">
                <a16:creationId xmlns:a16="http://schemas.microsoft.com/office/drawing/2014/main" id="{D28F0884-BAFC-644C-80A6-6BF141F51659}"/>
              </a:ext>
            </a:extLst>
          </p:cNvPr>
          <p:cNvPicPr>
            <a:picLocks noChangeAspect="1"/>
          </p:cNvPicPr>
          <p:nvPr/>
        </p:nvPicPr>
        <p:blipFill>
          <a:blip r:embed="rId4"/>
          <a:stretch>
            <a:fillRect/>
          </a:stretch>
        </p:blipFill>
        <p:spPr>
          <a:xfrm>
            <a:off x="8141685" y="4461883"/>
            <a:ext cx="2584800" cy="1725492"/>
          </a:xfrm>
          <a:prstGeom prst="rect">
            <a:avLst/>
          </a:prstGeom>
        </p:spPr>
      </p:pic>
      <p:sp>
        <p:nvSpPr>
          <p:cNvPr id="16" name="Slide Number Placeholder 5">
            <a:extLst>
              <a:ext uri="{FF2B5EF4-FFF2-40B4-BE49-F238E27FC236}">
                <a16:creationId xmlns:a16="http://schemas.microsoft.com/office/drawing/2014/main" id="{C16F8306-717C-1F4F-9F99-C1D16385D748}"/>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3</a:t>
            </a:fld>
            <a:endParaRPr lang="en-US" altLang="en-US" sz="1400" b="1">
              <a:solidFill>
                <a:schemeClr val="bg1"/>
              </a:solidFill>
              <a:latin typeface="Open Sans ExtraBold"/>
              <a:ea typeface="Open Sans ExtraBold"/>
              <a:cs typeface="Open Sans ExtraBold"/>
            </a:endParaRPr>
          </a:p>
        </p:txBody>
      </p:sp>
    </p:spTree>
    <p:extLst>
      <p:ext uri="{BB962C8B-B14F-4D97-AF65-F5344CB8AC3E}">
        <p14:creationId xmlns:p14="http://schemas.microsoft.com/office/powerpoint/2010/main" val="2525619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1091568" y="2336285"/>
            <a:ext cx="5004433" cy="2430006"/>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Production d'énergie primaire</a:t>
            </a: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sym typeface="Calibri"/>
              </a:rPr>
              <a:t>Matière énergétique extraite, </a:t>
            </a:r>
            <a:br>
              <a:rPr lang="en-GB" dirty="0">
                <a:latin typeface="Open Sans"/>
                <a:ea typeface="Open Sans" panose="020B0606030504020204" pitchFamily="34" charset="0"/>
                <a:cs typeface="Open Sans" panose="020B0606030504020204" pitchFamily="34" charset="0"/>
                <a:sym typeface="Calibri"/>
              </a:rPr>
            </a:br>
            <a:r>
              <a:rPr lang="en-GB" dirty="0">
                <a:latin typeface="Open Sans"/>
                <a:ea typeface="Open Sans" panose="020B0606030504020204" pitchFamily="34" charset="0"/>
                <a:cs typeface="Open Sans" panose="020B0606030504020204" pitchFamily="34" charset="0"/>
                <a:sym typeface="Calibri"/>
              </a:rPr>
              <a:t>des réserves au cours d'une période donnée</a:t>
            </a:r>
            <a:endParaRPr lang="en-GB"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sym typeface="Calibri"/>
              </a:rPr>
              <a:t>Par exemple : production de pétrole brut (barils ou bbl par jour)</a:t>
            </a:r>
            <a:endParaRPr lang="en-GB"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608965" indent="-507365">
              <a:buSzPts val="1600"/>
              <a:buFont typeface="Arial"/>
              <a:buChar char="•"/>
            </a:pPr>
            <a:endParaRPr lang="en-GB" sz="2133" dirty="0">
              <a:latin typeface="Open Sans" panose="020B0606030504020204" pitchFamily="34" charset="0"/>
              <a:cs typeface="Open Sans" panose="020B0606030504020204" pitchFamily="34" charset="0"/>
            </a:endParaRPr>
          </a:p>
        </p:txBody>
      </p:sp>
      <p:sp>
        <p:nvSpPr>
          <p:cNvPr id="9" name="Google Shape;115;p16">
            <a:extLst>
              <a:ext uri="{FF2B5EF4-FFF2-40B4-BE49-F238E27FC236}">
                <a16:creationId xmlns:a16="http://schemas.microsoft.com/office/drawing/2014/main" id="{AFBFC98A-E468-874B-BBF6-1E50107E0286}"/>
              </a:ext>
            </a:extLst>
          </p:cNvPr>
          <p:cNvSpPr txBox="1"/>
          <p:nvPr/>
        </p:nvSpPr>
        <p:spPr>
          <a:xfrm>
            <a:off x="6096001" y="2329023"/>
            <a:ext cx="5004433" cy="3875600"/>
          </a:xfrm>
          <a:prstGeom prst="rect">
            <a:avLst/>
          </a:prstGeom>
          <a:noFill/>
          <a:ln>
            <a:noFill/>
          </a:ln>
        </p:spPr>
        <p:txBody>
          <a:bodyPr spcFirstLastPara="1" wrap="square" lIns="121900" tIns="60933" rIns="121900" bIns="60933" anchor="t" anchorCtr="0">
            <a:noAutofit/>
          </a:bodyPr>
          <a:lstStyle/>
          <a:p>
            <a:pPr>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Production </a:t>
            </a:r>
            <a:r>
              <a:rPr lang="en-GB"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d'énergie</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GB"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secondaire</a:t>
            </a:r>
            <a:endPar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dirty="0" err="1">
                <a:latin typeface="Open Sans"/>
                <a:ea typeface="Open Sans" panose="020B0606030504020204" pitchFamily="34" charset="0"/>
                <a:cs typeface="Open Sans" panose="020B0606030504020204" pitchFamily="34" charset="0"/>
                <a:sym typeface="Calibri"/>
              </a:rPr>
              <a:t>Mesuré</a:t>
            </a:r>
            <a:r>
              <a:rPr lang="en-GB" dirty="0">
                <a:latin typeface="Open Sans"/>
                <a:ea typeface="Open Sans" panose="020B0606030504020204" pitchFamily="34" charset="0"/>
                <a:cs typeface="Open Sans" panose="020B0606030504020204" pitchFamily="34" charset="0"/>
                <a:sym typeface="Calibri"/>
              </a:rPr>
              <a:t> à la </a:t>
            </a:r>
            <a:r>
              <a:rPr lang="en-GB" dirty="0" err="1">
                <a:latin typeface="Open Sans"/>
                <a:ea typeface="Open Sans" panose="020B0606030504020204" pitchFamily="34" charset="0"/>
                <a:cs typeface="Open Sans" panose="020B0606030504020204" pitchFamily="34" charset="0"/>
                <a:sym typeface="Calibri"/>
              </a:rPr>
              <a:t>porte</a:t>
            </a:r>
            <a:r>
              <a:rPr lang="en-GB" dirty="0">
                <a:latin typeface="Open Sans"/>
                <a:ea typeface="Open Sans" panose="020B0606030504020204" pitchFamily="34" charset="0"/>
                <a:cs typeface="Open Sans" panose="020B0606030504020204" pitchFamily="34" charset="0"/>
                <a:sym typeface="Calibri"/>
              </a:rPr>
              <a:t> du </a:t>
            </a:r>
            <a:br>
              <a:rPr lang="en-GB" dirty="0">
                <a:latin typeface="Open Sans"/>
                <a:ea typeface="Open Sans" panose="020B0606030504020204" pitchFamily="34" charset="0"/>
                <a:cs typeface="Open Sans" panose="020B0606030504020204" pitchFamily="34" charset="0"/>
                <a:sym typeface="Calibri"/>
              </a:rPr>
            </a:br>
            <a:r>
              <a:rPr lang="en-GB" dirty="0" err="1">
                <a:latin typeface="Open Sans"/>
                <a:ea typeface="Open Sans" panose="020B0606030504020204" pitchFamily="34" charset="0"/>
                <a:cs typeface="Open Sans" panose="020B0606030504020204" pitchFamily="34" charset="0"/>
                <a:sym typeface="Calibri"/>
              </a:rPr>
              <a:t>fournisseur</a:t>
            </a:r>
            <a:r>
              <a:rPr lang="en-GB" dirty="0">
                <a:latin typeface="Open Sans"/>
                <a:ea typeface="Open Sans" panose="020B0606030504020204" pitchFamily="34" charset="0"/>
                <a:cs typeface="Open Sans" panose="020B0606030504020204" pitchFamily="34" charset="0"/>
                <a:sym typeface="Calibri"/>
              </a:rPr>
              <a:t> </a:t>
            </a:r>
            <a:r>
              <a:rPr lang="en-GB" dirty="0" err="1">
                <a:latin typeface="Open Sans"/>
                <a:ea typeface="Open Sans" panose="020B0606030504020204" pitchFamily="34" charset="0"/>
                <a:cs typeface="Open Sans" panose="020B0606030504020204" pitchFamily="34" charset="0"/>
                <a:sym typeface="Calibri"/>
              </a:rPr>
              <a:t>d'énergie</a:t>
            </a:r>
            <a:endParaRPr lang="en-GB"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r>
              <a:rPr lang="en-GB" dirty="0">
                <a:latin typeface="Open Sans"/>
                <a:ea typeface="Open Sans" panose="020B0606030504020204" pitchFamily="34" charset="0"/>
                <a:cs typeface="Open Sans" panose="020B0606030504020204" pitchFamily="34" charset="0"/>
                <a:sym typeface="Calibri"/>
              </a:rPr>
              <a:t>Par </a:t>
            </a:r>
            <a:r>
              <a:rPr lang="en-GB" dirty="0" err="1">
                <a:latin typeface="Open Sans"/>
                <a:ea typeface="Open Sans" panose="020B0606030504020204" pitchFamily="34" charset="0"/>
                <a:cs typeface="Open Sans" panose="020B0606030504020204" pitchFamily="34" charset="0"/>
                <a:sym typeface="Calibri"/>
              </a:rPr>
              <a:t>exemple</a:t>
            </a:r>
            <a:r>
              <a:rPr lang="en-GB" dirty="0">
                <a:latin typeface="Open Sans"/>
                <a:ea typeface="Open Sans" panose="020B0606030504020204" pitchFamily="34" charset="0"/>
                <a:cs typeface="Open Sans" panose="020B0606030504020204" pitchFamily="34" charset="0"/>
                <a:sym typeface="Calibri"/>
              </a:rPr>
              <a:t> : </a:t>
            </a:r>
            <a:r>
              <a:rPr lang="en-GB" dirty="0" err="1">
                <a:latin typeface="Open Sans"/>
                <a:ea typeface="Open Sans" panose="020B0606030504020204" pitchFamily="34" charset="0"/>
                <a:cs typeface="Open Sans" panose="020B0606030504020204" pitchFamily="34" charset="0"/>
                <a:sym typeface="Calibri"/>
              </a:rPr>
              <a:t>raffinerie</a:t>
            </a:r>
            <a:r>
              <a:rPr lang="en-GB" dirty="0">
                <a:latin typeface="Open Sans"/>
                <a:ea typeface="Open Sans" panose="020B0606030504020204" pitchFamily="34" charset="0"/>
                <a:cs typeface="Open Sans" panose="020B0606030504020204" pitchFamily="34" charset="0"/>
                <a:sym typeface="Calibri"/>
              </a:rPr>
              <a:t> pour la production </a:t>
            </a:r>
            <a:r>
              <a:rPr lang="en-GB" dirty="0" err="1">
                <a:latin typeface="Open Sans"/>
                <a:ea typeface="Open Sans" panose="020B0606030504020204" pitchFamily="34" charset="0"/>
                <a:cs typeface="Open Sans" panose="020B0606030504020204" pitchFamily="34" charset="0"/>
                <a:sym typeface="Calibri"/>
              </a:rPr>
              <a:t>d'essence</a:t>
            </a:r>
            <a:r>
              <a:rPr lang="en-GB" dirty="0">
                <a:latin typeface="Open Sans"/>
                <a:ea typeface="Open Sans" panose="020B0606030504020204" pitchFamily="34" charset="0"/>
                <a:cs typeface="Open Sans" panose="020B0606030504020204" pitchFamily="34" charset="0"/>
                <a:sym typeface="Calibri"/>
              </a:rPr>
              <a:t> (millions de litres/jour)</a:t>
            </a:r>
            <a:endParaRPr lang="en-GB" dirty="0">
              <a:latin typeface="Open Sans"/>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SzPts val="1300"/>
              <a:buFont typeface="Arial" panose="020B0604020202020204" pitchFamily="34" charset="0"/>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8965" indent="-507365">
              <a:buSzPts val="1600"/>
              <a:buFont typeface="Arial"/>
              <a:buChar char="•"/>
            </a:pPr>
            <a:endParaRPr lang="en-GB" sz="2133" dirty="0">
              <a:latin typeface="Open Sans" panose="020B0606030504020204" pitchFamily="34" charset="0"/>
              <a:cs typeface="Open Sans" panose="020B0606030504020204" pitchFamily="34" charset="0"/>
            </a:endParaRPr>
          </a:p>
          <a:p>
            <a:pPr marL="608965" indent="-507365">
              <a:buSzPts val="1600"/>
              <a:buFont typeface="Arial"/>
              <a:buChar char="•"/>
            </a:pPr>
            <a:endParaRPr lang="en-GB" sz="2133" dirty="0">
              <a:latin typeface="Open Sans" panose="020B0606030504020204" pitchFamily="34" charset="0"/>
              <a:cs typeface="Open Sans" panose="020B0606030504020204" pitchFamily="34" charset="0"/>
            </a:endParaRPr>
          </a:p>
        </p:txBody>
      </p:sp>
      <p:pic>
        <p:nvPicPr>
          <p:cNvPr id="3" name="Picture 2" descr="A picture containing factory, sky, building, outdoor&#10;&#10;Description automatically generated">
            <a:extLst>
              <a:ext uri="{FF2B5EF4-FFF2-40B4-BE49-F238E27FC236}">
                <a16:creationId xmlns:a16="http://schemas.microsoft.com/office/drawing/2014/main" id="{F77FF9C3-9A26-344A-B00B-81F7ED1BCF68}"/>
              </a:ext>
            </a:extLst>
          </p:cNvPr>
          <p:cNvPicPr>
            <a:picLocks noChangeAspect="1"/>
          </p:cNvPicPr>
          <p:nvPr/>
        </p:nvPicPr>
        <p:blipFill>
          <a:blip r:embed="rId3"/>
          <a:stretch>
            <a:fillRect/>
          </a:stretch>
        </p:blipFill>
        <p:spPr>
          <a:xfrm>
            <a:off x="6606674" y="4415498"/>
            <a:ext cx="2880000" cy="1920000"/>
          </a:xfrm>
          <a:prstGeom prst="rect">
            <a:avLst/>
          </a:prstGeom>
        </p:spPr>
      </p:pic>
      <p:pic>
        <p:nvPicPr>
          <p:cNvPr id="5" name="Picture 4" descr="A picture containing sky, outdoor, ground, sandy&#10;&#10;Description automatically generated">
            <a:extLst>
              <a:ext uri="{FF2B5EF4-FFF2-40B4-BE49-F238E27FC236}">
                <a16:creationId xmlns:a16="http://schemas.microsoft.com/office/drawing/2014/main" id="{8EA1C539-20DA-8C41-AB91-199F1520EECF}"/>
              </a:ext>
            </a:extLst>
          </p:cNvPr>
          <p:cNvPicPr>
            <a:picLocks noChangeAspect="1"/>
          </p:cNvPicPr>
          <p:nvPr/>
        </p:nvPicPr>
        <p:blipFill>
          <a:blip r:embed="rId4"/>
          <a:stretch>
            <a:fillRect/>
          </a:stretch>
        </p:blipFill>
        <p:spPr>
          <a:xfrm>
            <a:off x="1574372" y="4425437"/>
            <a:ext cx="2718024" cy="1920000"/>
          </a:xfrm>
          <a:prstGeom prst="rect">
            <a:avLst/>
          </a:prstGeom>
        </p:spPr>
      </p:pic>
      <p:sp>
        <p:nvSpPr>
          <p:cNvPr id="21" name="Slide Number Placeholder 5">
            <a:extLst>
              <a:ext uri="{FF2B5EF4-FFF2-40B4-BE49-F238E27FC236}">
                <a16:creationId xmlns:a16="http://schemas.microsoft.com/office/drawing/2014/main" id="{171F0DA0-0F15-DF40-BE30-0CF2EB978C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4</a:t>
            </a:fld>
            <a:endParaRPr lang="en-US" altLang="en-US" sz="1400" b="1">
              <a:solidFill>
                <a:schemeClr val="bg1"/>
              </a:solidFill>
              <a:latin typeface="Open Sans ExtraBold"/>
              <a:ea typeface="Open Sans ExtraBold"/>
              <a:cs typeface="Open Sans ExtraBold"/>
            </a:endParaRPr>
          </a:p>
        </p:txBody>
      </p:sp>
      <p:sp>
        <p:nvSpPr>
          <p:cNvPr id="34" name="Freeform 33">
            <a:extLst>
              <a:ext uri="{FF2B5EF4-FFF2-40B4-BE49-F238E27FC236}">
                <a16:creationId xmlns:a16="http://schemas.microsoft.com/office/drawing/2014/main" id="{3D459641-32C1-4944-A5F4-38322F13EF2E}"/>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200" dirty="0" err="1">
                <a:latin typeface="Open Sans" panose="020B0606030504020204" pitchFamily="34" charset="0"/>
                <a:cs typeface="Open Sans" panose="020B0606030504020204" pitchFamily="34" charset="0"/>
              </a:rPr>
              <a:t>Réserves</a:t>
            </a:r>
            <a:r>
              <a:rPr lang="en-GB" sz="1200" dirty="0">
                <a:latin typeface="Open Sans" panose="020B0606030504020204" pitchFamily="34" charset="0"/>
                <a:cs typeface="Open Sans" panose="020B0606030504020204" pitchFamily="34" charset="0"/>
              </a:rPr>
              <a:t> et </a:t>
            </a:r>
            <a:r>
              <a:rPr lang="en-GB" sz="1200" dirty="0" err="1">
                <a:latin typeface="Open Sans" panose="020B0606030504020204" pitchFamily="34" charset="0"/>
                <a:cs typeface="Open Sans" panose="020B0606030504020204" pitchFamily="34" charset="0"/>
              </a:rPr>
              <a:t>ressources</a:t>
            </a:r>
            <a:r>
              <a:rPr lang="en-GB" sz="1200" dirty="0">
                <a:latin typeface="Open Sans" panose="020B0606030504020204" pitchFamily="34" charset="0"/>
                <a:cs typeface="Open Sans" panose="020B0606030504020204" pitchFamily="34" charset="0"/>
              </a:rPr>
              <a:t> </a:t>
            </a:r>
            <a:r>
              <a:rPr lang="en-GB" sz="1200" dirty="0" err="1">
                <a:latin typeface="Open Sans" panose="020B0606030504020204" pitchFamily="34" charset="0"/>
                <a:cs typeface="Open Sans" panose="020B0606030504020204" pitchFamily="34" charset="0"/>
              </a:rPr>
              <a:t>énergétiques</a:t>
            </a:r>
            <a:endParaRPr lang="en-GB" sz="1200" dirty="0">
              <a:latin typeface="Open Sans" panose="020B0606030504020204" pitchFamily="34" charset="0"/>
              <a:cs typeface="Open Sans" panose="020B0606030504020204" pitchFamily="34" charset="0"/>
            </a:endParaRPr>
          </a:p>
        </p:txBody>
      </p:sp>
      <p:sp>
        <p:nvSpPr>
          <p:cNvPr id="35" name="Freeform 34">
            <a:extLst>
              <a:ext uri="{FF2B5EF4-FFF2-40B4-BE49-F238E27FC236}">
                <a16:creationId xmlns:a16="http://schemas.microsoft.com/office/drawing/2014/main" id="{28AD3143-546E-FD48-AF64-5388EBC8C903}"/>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Énergie primaire</a:t>
            </a:r>
          </a:p>
        </p:txBody>
      </p:sp>
      <p:sp>
        <p:nvSpPr>
          <p:cNvPr id="36" name="Freeform 35">
            <a:extLst>
              <a:ext uri="{FF2B5EF4-FFF2-40B4-BE49-F238E27FC236}">
                <a16:creationId xmlns:a16="http://schemas.microsoft.com/office/drawing/2014/main" id="{A259F0DB-5F9E-694A-AF6F-1A0A1CA9625B}"/>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400" dirty="0" err="1">
                <a:latin typeface="Open Sans" panose="020B0606030504020204" pitchFamily="34" charset="0"/>
                <a:cs typeface="Open Sans" panose="020B0606030504020204" pitchFamily="34" charset="0"/>
              </a:rPr>
              <a:t>Énergie</a:t>
            </a:r>
            <a:r>
              <a:rPr lang="en-GB" sz="1400" dirty="0">
                <a:latin typeface="Open Sans" panose="020B0606030504020204" pitchFamily="34" charset="0"/>
                <a:cs typeface="Open Sans" panose="020B0606030504020204" pitchFamily="34" charset="0"/>
              </a:rPr>
              <a:t> </a:t>
            </a:r>
            <a:r>
              <a:rPr lang="en-GB" sz="1400" dirty="0" err="1">
                <a:latin typeface="Open Sans" panose="020B0606030504020204" pitchFamily="34" charset="0"/>
                <a:cs typeface="Open Sans" panose="020B0606030504020204" pitchFamily="34" charset="0"/>
              </a:rPr>
              <a:t>secondaire</a:t>
            </a:r>
            <a:endParaRPr lang="en-GB" sz="1400" dirty="0">
              <a:latin typeface="Open Sans" panose="020B0606030504020204" pitchFamily="34" charset="0"/>
              <a:cs typeface="Open Sans" panose="020B0606030504020204" pitchFamily="34" charset="0"/>
            </a:endParaRPr>
          </a:p>
        </p:txBody>
      </p:sp>
      <p:sp>
        <p:nvSpPr>
          <p:cNvPr id="37" name="Freeform 36">
            <a:extLst>
              <a:ext uri="{FF2B5EF4-FFF2-40B4-BE49-F238E27FC236}">
                <a16:creationId xmlns:a16="http://schemas.microsoft.com/office/drawing/2014/main" id="{674B5D16-9FA9-5045-807D-C646FD3FD682}"/>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Énergie finale</a:t>
            </a:r>
          </a:p>
        </p:txBody>
      </p:sp>
      <p:sp>
        <p:nvSpPr>
          <p:cNvPr id="38" name="Freeform 37">
            <a:extLst>
              <a:ext uri="{FF2B5EF4-FFF2-40B4-BE49-F238E27FC236}">
                <a16:creationId xmlns:a16="http://schemas.microsoft.com/office/drawing/2014/main" id="{41AF5FB0-FCBF-0643-AE65-E7A05CDE59C5}"/>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Énergie utile</a:t>
            </a:r>
          </a:p>
        </p:txBody>
      </p:sp>
      <p:sp>
        <p:nvSpPr>
          <p:cNvPr id="39" name="Freeform 38">
            <a:extLst>
              <a:ext uri="{FF2B5EF4-FFF2-40B4-BE49-F238E27FC236}">
                <a16:creationId xmlns:a16="http://schemas.microsoft.com/office/drawing/2014/main" id="{82E6992F-32AC-F146-9D3E-ED566DC04C9E}"/>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Produit / Service</a:t>
            </a:r>
          </a:p>
        </p:txBody>
      </p:sp>
      <p:sp>
        <p:nvSpPr>
          <p:cNvPr id="41" name="Google Shape;113;p16">
            <a:extLst>
              <a:ext uri="{FF2B5EF4-FFF2-40B4-BE49-F238E27FC236}">
                <a16:creationId xmlns:a16="http://schemas.microsoft.com/office/drawing/2014/main" id="{E238FD70-B194-ED44-92DF-9542DCA95D01}"/>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Session 3.1 - Terminologie de l'énergie</a:t>
            </a:r>
            <a:endParaRPr dirty="0">
              <a:latin typeface="Open Sans"/>
            </a:endParaRPr>
          </a:p>
        </p:txBody>
      </p:sp>
    </p:spTree>
    <p:extLst>
      <p:ext uri="{BB962C8B-B14F-4D97-AF65-F5344CB8AC3E}">
        <p14:creationId xmlns:p14="http://schemas.microsoft.com/office/powerpoint/2010/main" val="3001391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1083476" y="2253371"/>
            <a:ext cx="8185675" cy="3875600"/>
          </a:xfrm>
          <a:prstGeom prst="rect">
            <a:avLst/>
          </a:prstGeom>
          <a:noFill/>
          <a:ln>
            <a:noFill/>
          </a:ln>
        </p:spPr>
        <p:txBody>
          <a:bodyPr spcFirstLastPara="1" wrap="square" lIns="121900" tIns="60933" rIns="121900" bIns="60933" anchor="t" anchorCtr="0">
            <a:noAutofit/>
          </a:bodyPr>
          <a:lstStyle/>
          <a:p>
            <a:endParaRPr lang="en-GB" sz="2133" dirty="0">
              <a:latin typeface="Open Sans" panose="020B0606030504020204" pitchFamily="34" charset="0"/>
              <a:cs typeface="Open Sans" panose="020B0606030504020204" pitchFamily="34" charset="0"/>
            </a:endParaRPr>
          </a:p>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Consommation d'énergie finale</a:t>
            </a:r>
            <a:endParaRPr lang="en-GB" sz="2000" dirty="0">
              <a:solidFill>
                <a:schemeClr val="accent5">
                  <a:lumMod val="60000"/>
                  <a:lumOff val="40000"/>
                </a:schemeClr>
              </a:solidFill>
              <a:latin typeface="Open Sans"/>
              <a:ea typeface="Open Sans" panose="020B0606030504020204" pitchFamily="34" charset="0"/>
              <a:cs typeface="Open Sans" panose="020B0606030504020204" pitchFamily="34" charset="0"/>
              <a:sym typeface="Calibri"/>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a:cs typeface="Open Sans"/>
                <a:sym typeface="Calibri"/>
              </a:rPr>
              <a:t>La quantité d'énergie achetée par les utilisateurs finaux - ce qu'un consommateur achète et </a:t>
            </a:r>
            <a:r>
              <a:rPr lang="en-GB" sz="2000" dirty="0" err="1">
                <a:latin typeface="Open Sans"/>
                <a:ea typeface="Open Sans"/>
                <a:cs typeface="Open Sans"/>
                <a:sym typeface="Calibri"/>
              </a:rPr>
              <a:t>reçoit</a:t>
            </a:r>
            <a:r>
              <a:rPr lang="en-GB" sz="2000" dirty="0">
                <a:latin typeface="Open Sans"/>
                <a:ea typeface="Open Sans"/>
                <a:cs typeface="Open Sans"/>
                <a:sym typeface="Calibri"/>
              </a:rPr>
              <a:t>, comme l'électricité dans sa maison, le chauffage ou l'essence à la pompe.</a:t>
            </a:r>
            <a:endParaRPr lang="en-GB" sz="2000" dirty="0">
              <a:latin typeface="Open Sans"/>
              <a:ea typeface="Open Sans"/>
              <a:cs typeface="Open Sans"/>
            </a:endParaRPr>
          </a:p>
          <a:p>
            <a:pPr marL="608965" indent="-507365"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a:ea typeface="Open Sans" panose="020B0606030504020204" pitchFamily="34" charset="0"/>
                <a:cs typeface="Open Sans" panose="020B0606030504020204" pitchFamily="34" charset="0"/>
                <a:sym typeface="Calibri"/>
              </a:rPr>
              <a:t>Elle diffère de la production d'énergie secondaire car elle inclut les pertes liées au </a:t>
            </a:r>
            <a:r>
              <a:rPr lang="en-GB" sz="2000" dirty="0" err="1">
                <a:latin typeface="Open Sans"/>
                <a:ea typeface="Open Sans" panose="020B0606030504020204" pitchFamily="34" charset="0"/>
                <a:cs typeface="Open Sans" panose="020B0606030504020204" pitchFamily="34" charset="0"/>
                <a:sym typeface="Calibri"/>
              </a:rPr>
              <a:t>acheminement</a:t>
            </a:r>
            <a:r>
              <a:rPr lang="en-GB" sz="2000" dirty="0">
                <a:latin typeface="Open Sans"/>
                <a:ea typeface="Open Sans" panose="020B0606030504020204" pitchFamily="34" charset="0"/>
                <a:cs typeface="Open Sans" panose="020B0606030504020204" pitchFamily="34" charset="0"/>
                <a:sym typeface="Calibri"/>
              </a:rPr>
              <a:t> de l'énergie du fournisseur à l'utilisateur final.</a:t>
            </a:r>
            <a:endParaRPr lang="en-GB" sz="2000" dirty="0">
              <a:latin typeface="Open Sans"/>
              <a:ea typeface="Open Sans" panose="020B0606030504020204" pitchFamily="34" charset="0"/>
              <a:cs typeface="Open Sans" panose="020B0606030504020204" pitchFamily="34" charset="0"/>
            </a:endParaRPr>
          </a:p>
          <a:p>
            <a:pPr marL="608965" indent="-507365" eaLnBrk="1" fontAlgn="auto" hangingPunct="1">
              <a:lnSpc>
                <a:spcPct val="90000"/>
              </a:lnSpc>
              <a:spcBef>
                <a:spcPts val="1000"/>
              </a:spcBef>
              <a:spcAft>
                <a:spcPts val="0"/>
              </a:spcAft>
              <a:buClr>
                <a:srgbClr val="333333"/>
              </a:buClr>
              <a:buSzPts val="1300"/>
              <a:buFont typeface="Arial"/>
              <a:buChar cha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8965" indent="-507365">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p:pic>
        <p:nvPicPr>
          <p:cNvPr id="3" name="Picture 2" descr="A picture containing electronics, circuit, cable, connector&#10;&#10;Description automatically generated">
            <a:extLst>
              <a:ext uri="{FF2B5EF4-FFF2-40B4-BE49-F238E27FC236}">
                <a16:creationId xmlns:a16="http://schemas.microsoft.com/office/drawing/2014/main" id="{8508A7A5-5939-B545-AEC2-E507AFD6D5B8}"/>
              </a:ext>
            </a:extLst>
          </p:cNvPr>
          <p:cNvPicPr>
            <a:picLocks noChangeAspect="1"/>
          </p:cNvPicPr>
          <p:nvPr/>
        </p:nvPicPr>
        <p:blipFill>
          <a:blip r:embed="rId3"/>
          <a:stretch>
            <a:fillRect/>
          </a:stretch>
        </p:blipFill>
        <p:spPr>
          <a:xfrm>
            <a:off x="9269151" y="2424386"/>
            <a:ext cx="1968000" cy="3376824"/>
          </a:xfrm>
          <a:prstGeom prst="rect">
            <a:avLst/>
          </a:prstGeom>
        </p:spPr>
      </p:pic>
      <p:sp>
        <p:nvSpPr>
          <p:cNvPr id="19" name="Slide Number Placeholder 5">
            <a:extLst>
              <a:ext uri="{FF2B5EF4-FFF2-40B4-BE49-F238E27FC236}">
                <a16:creationId xmlns:a16="http://schemas.microsoft.com/office/drawing/2014/main" id="{6B378A41-DF31-4549-8690-6E4A043C9024}"/>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5</a:t>
            </a:fld>
            <a:endParaRPr lang="en-US" altLang="en-US" sz="1400" b="1">
              <a:solidFill>
                <a:schemeClr val="bg1"/>
              </a:solidFill>
              <a:latin typeface="Open Sans ExtraBold"/>
              <a:ea typeface="Open Sans ExtraBold"/>
              <a:cs typeface="Open Sans ExtraBold"/>
            </a:endParaRPr>
          </a:p>
        </p:txBody>
      </p:sp>
      <p:sp>
        <p:nvSpPr>
          <p:cNvPr id="30" name="Freeform 29">
            <a:extLst>
              <a:ext uri="{FF2B5EF4-FFF2-40B4-BE49-F238E27FC236}">
                <a16:creationId xmlns:a16="http://schemas.microsoft.com/office/drawing/2014/main" id="{8BB5B7BE-B0E4-F149-A7C8-2D6E01503CA9}"/>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200" dirty="0" err="1">
                <a:latin typeface="Open Sans" panose="020B0606030504020204" pitchFamily="34" charset="0"/>
                <a:cs typeface="Open Sans" panose="020B0606030504020204" pitchFamily="34" charset="0"/>
              </a:rPr>
              <a:t>Réserves</a:t>
            </a:r>
            <a:r>
              <a:rPr lang="en-GB" sz="1200" dirty="0">
                <a:latin typeface="Open Sans" panose="020B0606030504020204" pitchFamily="34" charset="0"/>
                <a:cs typeface="Open Sans" panose="020B0606030504020204" pitchFamily="34" charset="0"/>
              </a:rPr>
              <a:t> et </a:t>
            </a:r>
            <a:r>
              <a:rPr lang="en-GB" sz="1200" dirty="0" err="1">
                <a:latin typeface="Open Sans" panose="020B0606030504020204" pitchFamily="34" charset="0"/>
                <a:cs typeface="Open Sans" panose="020B0606030504020204" pitchFamily="34" charset="0"/>
              </a:rPr>
              <a:t>ressources</a:t>
            </a:r>
            <a:r>
              <a:rPr lang="en-GB" sz="1200" dirty="0">
                <a:latin typeface="Open Sans" panose="020B0606030504020204" pitchFamily="34" charset="0"/>
                <a:cs typeface="Open Sans" panose="020B0606030504020204" pitchFamily="34" charset="0"/>
              </a:rPr>
              <a:t> </a:t>
            </a:r>
            <a:r>
              <a:rPr lang="en-GB" sz="1200" dirty="0" err="1">
                <a:latin typeface="Open Sans" panose="020B0606030504020204" pitchFamily="34" charset="0"/>
                <a:cs typeface="Open Sans" panose="020B0606030504020204" pitchFamily="34" charset="0"/>
              </a:rPr>
              <a:t>énergétiques</a:t>
            </a:r>
            <a:endParaRPr lang="en-GB" sz="1200" dirty="0">
              <a:latin typeface="Open Sans" panose="020B0606030504020204" pitchFamily="34" charset="0"/>
              <a:cs typeface="Open Sans" panose="020B0606030504020204" pitchFamily="34" charset="0"/>
            </a:endParaRPr>
          </a:p>
        </p:txBody>
      </p:sp>
      <p:sp>
        <p:nvSpPr>
          <p:cNvPr id="31" name="Freeform 30">
            <a:extLst>
              <a:ext uri="{FF2B5EF4-FFF2-40B4-BE49-F238E27FC236}">
                <a16:creationId xmlns:a16="http://schemas.microsoft.com/office/drawing/2014/main" id="{1E8C44F8-506B-E14E-8A86-A5A37FAA755F}"/>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dirty="0" err="1">
                <a:latin typeface="Open Sans" panose="020B0606030504020204" pitchFamily="34" charset="0"/>
                <a:cs typeface="Open Sans" panose="020B0606030504020204" pitchFamily="34" charset="0"/>
              </a:rPr>
              <a:t>Énergie</a:t>
            </a:r>
            <a:r>
              <a:rPr lang="en-GB" sz="1600" dirty="0">
                <a:latin typeface="Open Sans" panose="020B0606030504020204" pitchFamily="34" charset="0"/>
                <a:cs typeface="Open Sans" panose="020B0606030504020204" pitchFamily="34" charset="0"/>
              </a:rPr>
              <a:t> </a:t>
            </a:r>
            <a:r>
              <a:rPr lang="en-GB" sz="1600" dirty="0" err="1">
                <a:latin typeface="Open Sans" panose="020B0606030504020204" pitchFamily="34" charset="0"/>
                <a:cs typeface="Open Sans" panose="020B0606030504020204" pitchFamily="34" charset="0"/>
              </a:rPr>
              <a:t>primaire</a:t>
            </a:r>
            <a:endParaRPr lang="en-GB" sz="1600" dirty="0">
              <a:latin typeface="Open Sans" panose="020B0606030504020204" pitchFamily="34" charset="0"/>
              <a:cs typeface="Open Sans" panose="020B0606030504020204" pitchFamily="34" charset="0"/>
            </a:endParaRPr>
          </a:p>
        </p:txBody>
      </p:sp>
      <p:sp>
        <p:nvSpPr>
          <p:cNvPr id="32" name="Freeform 31">
            <a:extLst>
              <a:ext uri="{FF2B5EF4-FFF2-40B4-BE49-F238E27FC236}">
                <a16:creationId xmlns:a16="http://schemas.microsoft.com/office/drawing/2014/main" id="{F973B904-03A7-5349-9D52-1CFB1F5769D2}"/>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400" dirty="0" err="1">
                <a:latin typeface="Open Sans" panose="020B0606030504020204" pitchFamily="34" charset="0"/>
                <a:cs typeface="Open Sans" panose="020B0606030504020204" pitchFamily="34" charset="0"/>
              </a:rPr>
              <a:t>Énergie</a:t>
            </a:r>
            <a:r>
              <a:rPr lang="en-GB" sz="1400" dirty="0">
                <a:latin typeface="Open Sans" panose="020B0606030504020204" pitchFamily="34" charset="0"/>
                <a:cs typeface="Open Sans" panose="020B0606030504020204" pitchFamily="34" charset="0"/>
              </a:rPr>
              <a:t> </a:t>
            </a:r>
            <a:r>
              <a:rPr lang="en-GB" sz="1400" dirty="0" err="1">
                <a:latin typeface="Open Sans" panose="020B0606030504020204" pitchFamily="34" charset="0"/>
                <a:cs typeface="Open Sans" panose="020B0606030504020204" pitchFamily="34" charset="0"/>
              </a:rPr>
              <a:t>secondaire</a:t>
            </a:r>
            <a:endParaRPr lang="en-GB" sz="1400" dirty="0">
              <a:latin typeface="Open Sans" panose="020B0606030504020204" pitchFamily="34" charset="0"/>
              <a:cs typeface="Open Sans" panose="020B0606030504020204" pitchFamily="34" charset="0"/>
            </a:endParaRPr>
          </a:p>
        </p:txBody>
      </p:sp>
      <p:sp>
        <p:nvSpPr>
          <p:cNvPr id="33" name="Freeform 32">
            <a:extLst>
              <a:ext uri="{FF2B5EF4-FFF2-40B4-BE49-F238E27FC236}">
                <a16:creationId xmlns:a16="http://schemas.microsoft.com/office/drawing/2014/main" id="{3F1B2FFE-1FBC-A043-9C81-9A6B1EEE65A6}"/>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Énergie finale</a:t>
            </a:r>
          </a:p>
        </p:txBody>
      </p:sp>
      <p:sp>
        <p:nvSpPr>
          <p:cNvPr id="34" name="Freeform 33">
            <a:extLst>
              <a:ext uri="{FF2B5EF4-FFF2-40B4-BE49-F238E27FC236}">
                <a16:creationId xmlns:a16="http://schemas.microsoft.com/office/drawing/2014/main" id="{47065A22-2C0F-3449-861C-AEA34DEC7207}"/>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Énergie utile</a:t>
            </a:r>
          </a:p>
        </p:txBody>
      </p:sp>
      <p:sp>
        <p:nvSpPr>
          <p:cNvPr id="35" name="Freeform 34">
            <a:extLst>
              <a:ext uri="{FF2B5EF4-FFF2-40B4-BE49-F238E27FC236}">
                <a16:creationId xmlns:a16="http://schemas.microsoft.com/office/drawing/2014/main" id="{3CE86CDC-2BCD-4F4F-87E0-250924AB5135}"/>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Produit / Service</a:t>
            </a:r>
          </a:p>
        </p:txBody>
      </p:sp>
      <p:sp>
        <p:nvSpPr>
          <p:cNvPr id="36" name="Google Shape;113;p16">
            <a:extLst>
              <a:ext uri="{FF2B5EF4-FFF2-40B4-BE49-F238E27FC236}">
                <a16:creationId xmlns:a16="http://schemas.microsoft.com/office/drawing/2014/main" id="{0EEF1CF3-64BC-7447-B703-F62B25E0AA2E}"/>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Session 3.1 - Terminologie de l'énergie</a:t>
            </a:r>
            <a:endParaRPr dirty="0">
              <a:latin typeface="Open Sans"/>
            </a:endParaRPr>
          </a:p>
        </p:txBody>
      </p:sp>
    </p:spTree>
    <p:extLst>
      <p:ext uri="{BB962C8B-B14F-4D97-AF65-F5344CB8AC3E}">
        <p14:creationId xmlns:p14="http://schemas.microsoft.com/office/powerpoint/2010/main" val="2785415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5" name="Google Shape;115;p16"/>
              <p:cNvSpPr txBox="1"/>
              <p:nvPr/>
            </p:nvSpPr>
            <p:spPr>
              <a:xfrm>
                <a:off x="428568" y="2399543"/>
                <a:ext cx="5463075" cy="4303277"/>
              </a:xfrm>
              <a:prstGeom prst="rect">
                <a:avLst/>
              </a:prstGeom>
              <a:noFill/>
              <a:ln>
                <a:noFill/>
              </a:ln>
            </p:spPr>
            <p:txBody>
              <a:bodyPr spcFirstLastPara="1" wrap="square" lIns="121900" tIns="60933" rIns="121900" bIns="60933" anchor="t" anchorCtr="0">
                <a:noAutofit/>
              </a:bodyPr>
              <a:lstStyle/>
              <a:p>
                <a:pPr>
                  <a:lnSpc>
                    <a:spcPct val="90000"/>
                  </a:lnSpc>
                  <a:spcBef>
                    <a:spcPts val="0"/>
                  </a:spcBef>
                  <a:spcAft>
                    <a:spcPts val="0"/>
                  </a:spcAft>
                  <a:buClr>
                    <a:srgbClr val="333333"/>
                  </a:buClr>
                  <a:buSzPts val="1300"/>
                  <a:defRPr/>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Énergie utile</a:t>
                </a:r>
                <a:endPar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La forme d'énergie utilisée</a:t>
                </a:r>
              </a:p>
              <a:p>
                <a:pPr marL="342900"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Force motrice (chevaux), Chaleur pour la cuisine, Vapeur des chaudières industrielles, Puissance motrice pour les véhicules, etc.</a:t>
                </a: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La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consommation</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d'énergie utile (CEU) diffère de la consommation d'énergie finale (CEF).</a:t>
                </a:r>
              </a:p>
              <a:p>
                <a:pPr marL="800100" lvl="2" indent="-342900" eaLnBrk="1" fontAlgn="auto" hangingPunct="1">
                  <a:lnSpc>
                    <a:spcPct val="90000"/>
                  </a:lnSpc>
                  <a:spcBef>
                    <a:spcPts val="1000"/>
                  </a:spcBef>
                  <a:spcAft>
                    <a:spcPts val="0"/>
                  </a:spcAft>
                  <a:buClr>
                    <a:schemeClr val="bg1"/>
                  </a:buClr>
                  <a:buSzPts val="1300"/>
                  <a:buFont typeface="Arial" panose="020B0604020202020204" pitchFamily="34" charset="0"/>
                  <a:buChar char="•"/>
                  <a:defRPr/>
                </a:pPr>
                <a14:m>
                  <m:oMath xmlns:m="http://schemas.openxmlformats.org/officeDocument/2006/math">
                    <m:r>
                      <a:rPr lang="fr-MA" sz="2000" b="1" i="1" smtClean="0">
                        <a:solidFill>
                          <a:srgbClr val="FFC000"/>
                        </a:solidFill>
                        <a:latin typeface="Cambria Math" panose="02040503050406030204" pitchFamily="18" charset="0"/>
                        <a:sym typeface="Calibri"/>
                      </a:rPr>
                      <m:t>𝑪𝑬𝑼</m:t>
                    </m:r>
                    <m:r>
                      <a:rPr lang="en-GB" sz="2000" b="1">
                        <a:latin typeface="Cambria Math" panose="02040503050406030204" pitchFamily="18" charset="0"/>
                        <a:sym typeface="Calibri"/>
                      </a:rPr>
                      <m:t>=</m:t>
                    </m:r>
                    <m:r>
                      <a:rPr lang="en-GB" sz="2000" b="1" i="1">
                        <a:latin typeface="Cambria Math" panose="02040503050406030204" pitchFamily="18" charset="0"/>
                        <a:sym typeface="Calibri"/>
                      </a:rPr>
                      <m:t>𝛈</m:t>
                    </m:r>
                    <m:r>
                      <a:rPr lang="en-GB" sz="2000" b="1">
                        <a:latin typeface="Cambria Math" panose="02040503050406030204" pitchFamily="18" charset="0"/>
                        <a:sym typeface="Calibri"/>
                      </a:rPr>
                      <m:t>×</m:t>
                    </m:r>
                    <m:r>
                      <a:rPr lang="fr-MA" sz="2000" b="1" i="1" smtClean="0">
                        <a:solidFill>
                          <a:schemeClr val="accent6"/>
                        </a:solidFill>
                        <a:latin typeface="Cambria Math" panose="02040503050406030204" pitchFamily="18" charset="0"/>
                        <a:sym typeface="Calibri"/>
                      </a:rPr>
                      <m:t>𝑪𝑬𝑭</m:t>
                    </m:r>
                  </m:oMath>
                </a14:m>
                <a:endParaRPr lang="en-GB" sz="2000" b="1" dirty="0">
                  <a:solidFill>
                    <a:schemeClr val="accent6"/>
                  </a:solidFill>
                  <a:latin typeface="Open Sans" panose="020B0606030504020204" pitchFamily="34" charset="0"/>
                  <a:ea typeface="Open Sans" panose="020B0606030504020204" pitchFamily="34" charset="0"/>
                  <a:cs typeface="Open Sans" panose="020B0606030504020204" pitchFamily="34" charset="0"/>
                  <a:sym typeface="Calibri"/>
                </a:endParaRPr>
              </a:p>
              <a:p>
                <a:pPr marL="342900" lvl="1" indent="-342900" eaLnBrk="1" fontAlgn="auto" hangingPunct="1">
                  <a:lnSpc>
                    <a:spcPct val="90000"/>
                  </a:lnSpc>
                  <a:spcBef>
                    <a:spcPts val="1000"/>
                  </a:spcBef>
                  <a:spcAft>
                    <a:spcPts val="0"/>
                  </a:spcAft>
                  <a:buClr>
                    <a:srgbClr val="333333"/>
                  </a:buClr>
                  <a:buSzPts val="1300"/>
                  <a:buFont typeface="Arial" panose="020B0604020202020204" pitchFamily="34" charset="0"/>
                  <a:buChar char="•"/>
                  <a:defRPr/>
                </a:pP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Où</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𝛈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represente</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le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rendement</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thermodynamique</a:t>
                </a:r>
                <a:endParaRPr lang="en-GB" sz="2133" dirty="0">
                  <a:latin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mc:Choice>
        <mc:Fallback xmlns="">
          <p:sp>
            <p:nvSpPr>
              <p:cNvPr id="115" name="Google Shape;115;p16"/>
              <p:cNvSpPr txBox="1">
                <a:spLocks noRot="1" noChangeAspect="1" noMove="1" noResize="1" noEditPoints="1" noAdjustHandles="1" noChangeArrowheads="1" noChangeShapeType="1" noTextEdit="1"/>
              </p:cNvSpPr>
              <p:nvPr/>
            </p:nvSpPr>
            <p:spPr>
              <a:xfrm>
                <a:off x="428568" y="2399543"/>
                <a:ext cx="5463075" cy="4303277"/>
              </a:xfrm>
              <a:prstGeom prst="rect">
                <a:avLst/>
              </a:prstGeom>
              <a:blipFill>
                <a:blip r:embed="rId3"/>
                <a:stretch>
                  <a:fillRect l="-558" t="-1133"/>
                </a:stretch>
              </a:blipFill>
              <a:ln>
                <a:noFill/>
              </a:ln>
            </p:spPr>
            <p:txBody>
              <a:bodyPr/>
              <a:lstStyle/>
              <a:p>
                <a:r>
                  <a:rPr lang="fr-MA">
                    <a:noFill/>
                  </a:rPr>
                  <a:t> </a:t>
                </a:r>
              </a:p>
            </p:txBody>
          </p:sp>
        </mc:Fallback>
      </mc:AlternateContent>
      <p:sp>
        <p:nvSpPr>
          <p:cNvPr id="9" name="TextBox 5">
            <a:extLst>
              <a:ext uri="{FF2B5EF4-FFF2-40B4-BE49-F238E27FC236}">
                <a16:creationId xmlns:a16="http://schemas.microsoft.com/office/drawing/2014/main" id="{063F9F0B-36FC-F84D-A9E4-DB7BE2F325D1}"/>
              </a:ext>
            </a:extLst>
          </p:cNvPr>
          <p:cNvSpPr txBox="1">
            <a:spLocks noChangeArrowheads="1"/>
          </p:cNvSpPr>
          <p:nvPr/>
        </p:nvSpPr>
        <p:spPr bwMode="auto">
          <a:xfrm>
            <a:off x="6096003" y="2963742"/>
            <a:ext cx="1854954" cy="111298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dirty="0" err="1">
                <a:latin typeface="Open Sans" panose="020B0606030504020204" pitchFamily="34" charset="0"/>
                <a:cs typeface="Open Sans" panose="020B0606030504020204" pitchFamily="34" charset="0"/>
              </a:rPr>
              <a:t>Consommation</a:t>
            </a:r>
            <a:r>
              <a:rPr lang="en-US" sz="1400" b="0" dirty="0">
                <a:latin typeface="Open Sans" panose="020B0606030504020204" pitchFamily="34" charset="0"/>
                <a:cs typeface="Open Sans" panose="020B0606030504020204" pitchFamily="34" charset="0"/>
              </a:rPr>
              <a:t> </a:t>
            </a:r>
            <a:r>
              <a:rPr lang="en-US" sz="1400" b="0" dirty="0" err="1">
                <a:latin typeface="Open Sans" panose="020B0606030504020204" pitchFamily="34" charset="0"/>
                <a:cs typeface="Open Sans" panose="020B0606030504020204" pitchFamily="34" charset="0"/>
              </a:rPr>
              <a:t>d'énergie</a:t>
            </a:r>
            <a:r>
              <a:rPr lang="en-US" sz="1400" b="0" dirty="0">
                <a:latin typeface="Open Sans" panose="020B0606030504020204" pitchFamily="34" charset="0"/>
                <a:cs typeface="Open Sans" panose="020B0606030504020204" pitchFamily="34" charset="0"/>
              </a:rPr>
              <a:t> finale (𝑪𝑬𝑭)</a:t>
            </a:r>
          </a:p>
          <a:p>
            <a:pPr algn="r"/>
            <a:r>
              <a:rPr lang="en-GB" sz="1400" b="0" dirty="0">
                <a:latin typeface="Open Sans" panose="020B0606030504020204" pitchFamily="34" charset="0"/>
                <a:cs typeface="Open Sans" panose="020B0606030504020204" pitchFamily="34" charset="0"/>
              </a:rPr>
              <a:t>4 tonnes de </a:t>
            </a:r>
            <a:r>
              <a:rPr lang="en-GB" sz="1400" b="0" dirty="0" err="1">
                <a:latin typeface="Open Sans" panose="020B0606030504020204" pitchFamily="34" charset="0"/>
                <a:cs typeface="Open Sans" panose="020B0606030504020204" pitchFamily="34" charset="0"/>
              </a:rPr>
              <a:t>charbon</a:t>
            </a:r>
            <a:endParaRPr lang="en-GB" sz="1400" b="0" dirty="0">
              <a:latin typeface="Open Sans" panose="020B0606030504020204" pitchFamily="34" charset="0"/>
              <a:cs typeface="Open Sans" panose="020B0606030504020204" pitchFamily="34" charset="0"/>
            </a:endParaRPr>
          </a:p>
          <a:p>
            <a:pPr algn="r"/>
            <a:r>
              <a:rPr lang="en-GB" sz="1400" b="0" dirty="0">
                <a:latin typeface="Open Sans" panose="020B0606030504020204" pitchFamily="34" charset="0"/>
                <a:cs typeface="Open Sans" panose="020B0606030504020204" pitchFamily="34" charset="0"/>
              </a:rPr>
              <a:t>100 Giga joules</a:t>
            </a:r>
            <a:endParaRPr lang="en-US" sz="1400" b="0" dirty="0">
              <a:latin typeface="Open Sans" panose="020B0606030504020204" pitchFamily="34" charset="0"/>
              <a:cs typeface="Open Sans" panose="020B0606030504020204" pitchFamily="34" charset="0"/>
            </a:endParaRPr>
          </a:p>
        </p:txBody>
      </p:sp>
      <p:sp>
        <p:nvSpPr>
          <p:cNvPr id="17" name="TextBox 5">
            <a:extLst>
              <a:ext uri="{FF2B5EF4-FFF2-40B4-BE49-F238E27FC236}">
                <a16:creationId xmlns:a16="http://schemas.microsoft.com/office/drawing/2014/main" id="{86401A86-7CD8-494F-AEB1-BC934B0B5C8D}"/>
              </a:ext>
            </a:extLst>
          </p:cNvPr>
          <p:cNvSpPr txBox="1">
            <a:spLocks noChangeArrowheads="1"/>
          </p:cNvSpPr>
          <p:nvPr/>
        </p:nvSpPr>
        <p:spPr bwMode="auto">
          <a:xfrm>
            <a:off x="6096000" y="4551182"/>
            <a:ext cx="1854957" cy="1112988"/>
          </a:xfrm>
          <a:prstGeom prst="rect">
            <a:avLst/>
          </a:prstGeom>
          <a:noFill/>
          <a:ln>
            <a:noFill/>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wrap="square" lIns="121900" tIns="60933" rIns="121900" bIns="60933" anchor="t" anchorCtr="0">
            <a:noAutofit/>
          </a:bodyPr>
          <a:lstStyle>
            <a:defPPr marR="0" lvl="0" algn="l" rtl="0">
              <a:lnSpc>
                <a:spcPct val="100000"/>
              </a:lnSpc>
              <a:spcBef>
                <a:spcPts val="0"/>
              </a:spcBef>
              <a:spcAft>
                <a:spcPts val="0"/>
              </a:spcAft>
            </a:defPPr>
            <a:lvl1pPr>
              <a:defRPr sz="1600" b="1"/>
            </a:lvl1pPr>
            <a:lvl2pPr marL="457200" indent="-381000">
              <a:lnSpc>
                <a:spcPct val="90000"/>
              </a:lnSpc>
              <a:buSzPts val="1600"/>
              <a:buChar char="•"/>
              <a:defRPr sz="1600">
                <a:latin typeface="Calibri"/>
                <a:cs typeface="Calibri"/>
              </a:defRPr>
            </a:lvl2pPr>
          </a:lstStyle>
          <a:p>
            <a:pPr algn="r"/>
            <a:r>
              <a:rPr lang="en-US" sz="1400" b="0" dirty="0" err="1">
                <a:latin typeface="Open Sans" panose="020B0606030504020204" pitchFamily="34" charset="0"/>
                <a:cs typeface="Open Sans" panose="020B0606030504020204" pitchFamily="34" charset="0"/>
              </a:rPr>
              <a:t>Énergie</a:t>
            </a:r>
            <a:r>
              <a:rPr lang="en-US" sz="1400" b="0" dirty="0">
                <a:latin typeface="Open Sans" panose="020B0606030504020204" pitchFamily="34" charset="0"/>
                <a:cs typeface="Open Sans" panose="020B0606030504020204" pitchFamily="34" charset="0"/>
              </a:rPr>
              <a:t> utile (𝑪𝑬𝑼)</a:t>
            </a:r>
          </a:p>
          <a:p>
            <a:pPr algn="r"/>
            <a:r>
              <a:rPr lang="en-US" sz="1400" b="0" dirty="0">
                <a:latin typeface="Open Sans" panose="020B0606030504020204" pitchFamily="34" charset="0"/>
                <a:cs typeface="Open Sans" panose="020B0606030504020204" pitchFamily="34" charset="0"/>
              </a:rPr>
              <a:t>50 m</a:t>
            </a:r>
            <a:r>
              <a:rPr lang="en-US" sz="1400" b="0" baseline="30000" dirty="0">
                <a:latin typeface="Open Sans" panose="020B0606030504020204" pitchFamily="34" charset="0"/>
                <a:cs typeface="Open Sans" panose="020B0606030504020204" pitchFamily="34" charset="0"/>
              </a:rPr>
              <a:t>3</a:t>
            </a:r>
            <a:r>
              <a:rPr lang="en-US" sz="1400" b="0" dirty="0">
                <a:latin typeface="Open Sans" panose="020B0606030504020204" pitchFamily="34" charset="0"/>
                <a:cs typeface="Open Sans" panose="020B0606030504020204" pitchFamily="34" charset="0"/>
              </a:rPr>
              <a:t> </a:t>
            </a:r>
            <a:r>
              <a:rPr lang="en-US" sz="1400" b="0" dirty="0" err="1">
                <a:latin typeface="Open Sans" panose="020B0606030504020204" pitchFamily="34" charset="0"/>
                <a:cs typeface="Open Sans" panose="020B0606030504020204" pitchFamily="34" charset="0"/>
              </a:rPr>
              <a:t>vapeur</a:t>
            </a:r>
            <a:endParaRPr lang="en-US" sz="1400" b="0" dirty="0">
              <a:latin typeface="Open Sans" panose="020B0606030504020204" pitchFamily="34" charset="0"/>
              <a:cs typeface="Open Sans" panose="020B0606030504020204" pitchFamily="34" charset="0"/>
            </a:endParaRPr>
          </a:p>
          <a:p>
            <a:pPr algn="r"/>
            <a:r>
              <a:rPr lang="en-US" sz="1400" b="0" dirty="0">
                <a:latin typeface="Open Sans" panose="020B0606030504020204" pitchFamily="34" charset="0"/>
                <a:cs typeface="Open Sans" panose="020B0606030504020204" pitchFamily="34" charset="0"/>
              </a:rPr>
              <a:t>70 Giga joules</a:t>
            </a:r>
          </a:p>
        </p:txBody>
      </p:sp>
      <p:cxnSp>
        <p:nvCxnSpPr>
          <p:cNvPr id="26" name="Straight Arrow Connector 25">
            <a:extLst>
              <a:ext uri="{FF2B5EF4-FFF2-40B4-BE49-F238E27FC236}">
                <a16:creationId xmlns:a16="http://schemas.microsoft.com/office/drawing/2014/main" id="{A2C758A0-04BA-EF44-A875-C102A7194B3E}"/>
              </a:ext>
            </a:extLst>
          </p:cNvPr>
          <p:cNvCxnSpPr>
            <a:cxnSpLocks/>
          </p:cNvCxnSpPr>
          <p:nvPr/>
        </p:nvCxnSpPr>
        <p:spPr>
          <a:xfrm>
            <a:off x="7950957" y="3520237"/>
            <a:ext cx="408715"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3B3A0C2D-204D-3446-BCA0-7D82BCD6AD6F}"/>
              </a:ext>
            </a:extLst>
          </p:cNvPr>
          <p:cNvCxnSpPr>
            <a:cxnSpLocks/>
          </p:cNvCxnSpPr>
          <p:nvPr/>
        </p:nvCxnSpPr>
        <p:spPr>
          <a:xfrm flipH="1" flipV="1">
            <a:off x="7950957" y="5107677"/>
            <a:ext cx="408716" cy="0"/>
          </a:xfrm>
          <a:prstGeom prst="straightConnector1">
            <a:avLst/>
          </a:prstGeom>
          <a:noFill/>
          <a:ln w="25400">
            <a:solidFill>
              <a:schemeClr val="bg1">
                <a:lumMod val="65000"/>
              </a:schemeClr>
            </a:solidFill>
            <a:miter lim="800000"/>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a:extLst>
              <a:ext uri="{FF2B5EF4-FFF2-40B4-BE49-F238E27FC236}">
                <a16:creationId xmlns:a16="http://schemas.microsoft.com/office/drawing/2014/main" id="{B8BE27F7-4C28-8049-ADC2-F03FFFA9825A}"/>
              </a:ext>
            </a:extLst>
          </p:cNvPr>
          <p:cNvSpPr/>
          <p:nvPr/>
        </p:nvSpPr>
        <p:spPr>
          <a:xfrm>
            <a:off x="8155314" y="5385038"/>
            <a:ext cx="3416402" cy="307777"/>
          </a:xfrm>
          <a:prstGeom prst="rect">
            <a:avLst/>
          </a:prstGeom>
        </p:spPr>
        <p:txBody>
          <a:bodyPr wrap="square">
            <a:spAutoFit/>
          </a:bodyPr>
          <a:lstStyle/>
          <a:p>
            <a:pPr algn="ctr"/>
            <a:r>
              <a:rPr lang="en-GB" sz="1400" dirty="0" err="1">
                <a:latin typeface="Open Sans" panose="020B0606030504020204" pitchFamily="34" charset="0"/>
                <a:cs typeface="Open Sans" panose="020B0606030504020204" pitchFamily="34" charset="0"/>
              </a:rPr>
              <a:t>Rendement</a:t>
            </a:r>
            <a:r>
              <a:rPr lang="en-GB" sz="1400" dirty="0">
                <a:latin typeface="Open Sans" panose="020B0606030504020204" pitchFamily="34" charset="0"/>
                <a:cs typeface="Open Sans" panose="020B0606030504020204" pitchFamily="34" charset="0"/>
              </a:rPr>
              <a:t> </a:t>
            </a:r>
            <a:r>
              <a:rPr lang="en-GB" sz="1400" dirty="0" err="1">
                <a:latin typeface="Open Sans" panose="020B0606030504020204" pitchFamily="34" charset="0"/>
                <a:cs typeface="Open Sans" panose="020B0606030504020204" pitchFamily="34" charset="0"/>
              </a:rPr>
              <a:t>thermodynamique</a:t>
            </a:r>
            <a:r>
              <a:rPr lang="en-GB" sz="1400" dirty="0">
                <a:latin typeface="Open Sans" panose="020B0606030504020204" pitchFamily="34" charset="0"/>
                <a:cs typeface="Open Sans" panose="020B0606030504020204" pitchFamily="34" charset="0"/>
              </a:rPr>
              <a:t> (η</a:t>
            </a:r>
            <a:r>
              <a:rPr lang="el-GR" sz="1400" dirty="0">
                <a:latin typeface="Open Sans" panose="020B0606030504020204" pitchFamily="34" charset="0"/>
                <a:cs typeface="Open Sans" panose="020B0606030504020204" pitchFamily="34" charset="0"/>
              </a:rPr>
              <a:t>) 70</a:t>
            </a:r>
          </a:p>
        </p:txBody>
      </p:sp>
      <p:pic>
        <p:nvPicPr>
          <p:cNvPr id="4" name="Picture 3" descr="A picture containing projector, control panel&#10;&#10;Description automatically generated">
            <a:extLst>
              <a:ext uri="{FF2B5EF4-FFF2-40B4-BE49-F238E27FC236}">
                <a16:creationId xmlns:a16="http://schemas.microsoft.com/office/drawing/2014/main" id="{8D46F873-6CD4-C744-9B10-CCCACC65D2E0}"/>
              </a:ext>
            </a:extLst>
          </p:cNvPr>
          <p:cNvPicPr>
            <a:picLocks noChangeAspect="1"/>
          </p:cNvPicPr>
          <p:nvPr/>
        </p:nvPicPr>
        <p:blipFill rotWithShape="1">
          <a:blip r:embed="rId4"/>
          <a:srcRect l="9071"/>
          <a:stretch/>
        </p:blipFill>
        <p:spPr>
          <a:xfrm>
            <a:off x="8359673" y="3138247"/>
            <a:ext cx="3064500" cy="2246791"/>
          </a:xfrm>
          <a:prstGeom prst="rect">
            <a:avLst/>
          </a:prstGeom>
        </p:spPr>
      </p:pic>
      <p:sp>
        <p:nvSpPr>
          <p:cNvPr id="18" name="Slide Number Placeholder 5">
            <a:extLst>
              <a:ext uri="{FF2B5EF4-FFF2-40B4-BE49-F238E27FC236}">
                <a16:creationId xmlns:a16="http://schemas.microsoft.com/office/drawing/2014/main" id="{04BE3386-E851-5045-9C97-ED82C9FE56A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6</a:t>
            </a:fld>
            <a:endParaRPr lang="en-US" altLang="en-US" sz="1400" b="1">
              <a:solidFill>
                <a:schemeClr val="bg1"/>
              </a:solidFill>
              <a:latin typeface="Open Sans ExtraBold"/>
              <a:ea typeface="Open Sans ExtraBold"/>
              <a:cs typeface="Open Sans ExtraBold"/>
            </a:endParaRPr>
          </a:p>
        </p:txBody>
      </p:sp>
      <p:sp>
        <p:nvSpPr>
          <p:cNvPr id="33" name="Freeform 32">
            <a:extLst>
              <a:ext uri="{FF2B5EF4-FFF2-40B4-BE49-F238E27FC236}">
                <a16:creationId xmlns:a16="http://schemas.microsoft.com/office/drawing/2014/main" id="{DEFA7A53-12F9-DE41-A93C-D99F3F70C67C}"/>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200" dirty="0" err="1">
                <a:latin typeface="Open Sans" panose="020B0606030504020204" pitchFamily="34" charset="0"/>
                <a:cs typeface="Open Sans" panose="020B0606030504020204" pitchFamily="34" charset="0"/>
              </a:rPr>
              <a:t>Réserves</a:t>
            </a:r>
            <a:r>
              <a:rPr lang="en-GB" sz="1200" dirty="0">
                <a:latin typeface="Open Sans" panose="020B0606030504020204" pitchFamily="34" charset="0"/>
                <a:cs typeface="Open Sans" panose="020B0606030504020204" pitchFamily="34" charset="0"/>
              </a:rPr>
              <a:t> et </a:t>
            </a:r>
            <a:r>
              <a:rPr lang="en-GB" sz="1200" dirty="0" err="1">
                <a:latin typeface="Open Sans" panose="020B0606030504020204" pitchFamily="34" charset="0"/>
                <a:cs typeface="Open Sans" panose="020B0606030504020204" pitchFamily="34" charset="0"/>
              </a:rPr>
              <a:t>ressources</a:t>
            </a:r>
            <a:r>
              <a:rPr lang="en-GB" sz="1200" dirty="0">
                <a:latin typeface="Open Sans" panose="020B0606030504020204" pitchFamily="34" charset="0"/>
                <a:cs typeface="Open Sans" panose="020B0606030504020204" pitchFamily="34" charset="0"/>
              </a:rPr>
              <a:t> </a:t>
            </a:r>
            <a:r>
              <a:rPr lang="en-GB" sz="1200" dirty="0" err="1">
                <a:latin typeface="Open Sans" panose="020B0606030504020204" pitchFamily="34" charset="0"/>
                <a:cs typeface="Open Sans" panose="020B0606030504020204" pitchFamily="34" charset="0"/>
              </a:rPr>
              <a:t>énergétiques</a:t>
            </a:r>
            <a:endParaRPr lang="en-GB" sz="1200" dirty="0">
              <a:latin typeface="Open Sans" panose="020B0606030504020204" pitchFamily="34" charset="0"/>
              <a:cs typeface="Open Sans" panose="020B0606030504020204" pitchFamily="34" charset="0"/>
            </a:endParaRPr>
          </a:p>
        </p:txBody>
      </p:sp>
      <p:sp>
        <p:nvSpPr>
          <p:cNvPr id="34" name="Freeform 33">
            <a:extLst>
              <a:ext uri="{FF2B5EF4-FFF2-40B4-BE49-F238E27FC236}">
                <a16:creationId xmlns:a16="http://schemas.microsoft.com/office/drawing/2014/main" id="{1CB36235-1CAA-5F43-8088-6D6887C7628F}"/>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Énergie primaire</a:t>
            </a:r>
          </a:p>
        </p:txBody>
      </p:sp>
      <p:sp>
        <p:nvSpPr>
          <p:cNvPr id="35" name="Freeform 34">
            <a:extLst>
              <a:ext uri="{FF2B5EF4-FFF2-40B4-BE49-F238E27FC236}">
                <a16:creationId xmlns:a16="http://schemas.microsoft.com/office/drawing/2014/main" id="{97E951AB-29FF-8141-83C0-DA64F4499CD9}"/>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400" dirty="0" err="1">
                <a:latin typeface="Open Sans" panose="020B0606030504020204" pitchFamily="34" charset="0"/>
                <a:cs typeface="Open Sans" panose="020B0606030504020204" pitchFamily="34" charset="0"/>
              </a:rPr>
              <a:t>Énergie</a:t>
            </a:r>
            <a:r>
              <a:rPr lang="en-GB" sz="1400" dirty="0">
                <a:latin typeface="Open Sans" panose="020B0606030504020204" pitchFamily="34" charset="0"/>
                <a:cs typeface="Open Sans" panose="020B0606030504020204" pitchFamily="34" charset="0"/>
              </a:rPr>
              <a:t> </a:t>
            </a:r>
            <a:r>
              <a:rPr lang="en-GB" sz="1400" dirty="0" err="1">
                <a:latin typeface="Open Sans" panose="020B0606030504020204" pitchFamily="34" charset="0"/>
                <a:cs typeface="Open Sans" panose="020B0606030504020204" pitchFamily="34" charset="0"/>
              </a:rPr>
              <a:t>secondaire</a:t>
            </a:r>
            <a:endParaRPr lang="en-GB" sz="1400" dirty="0">
              <a:latin typeface="Open Sans" panose="020B0606030504020204" pitchFamily="34" charset="0"/>
              <a:cs typeface="Open Sans" panose="020B0606030504020204" pitchFamily="34" charset="0"/>
            </a:endParaRPr>
          </a:p>
        </p:txBody>
      </p:sp>
      <p:sp>
        <p:nvSpPr>
          <p:cNvPr id="36" name="Freeform 35">
            <a:extLst>
              <a:ext uri="{FF2B5EF4-FFF2-40B4-BE49-F238E27FC236}">
                <a16:creationId xmlns:a16="http://schemas.microsoft.com/office/drawing/2014/main" id="{F46A5799-9179-CE44-BE8D-BEF6AB023647}"/>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accent6">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Énergie finale</a:t>
            </a:r>
          </a:p>
        </p:txBody>
      </p:sp>
      <p:sp>
        <p:nvSpPr>
          <p:cNvPr id="37" name="Freeform 36">
            <a:extLst>
              <a:ext uri="{FF2B5EF4-FFF2-40B4-BE49-F238E27FC236}">
                <a16:creationId xmlns:a16="http://schemas.microsoft.com/office/drawing/2014/main" id="{8EAEFB63-91C8-1E43-9580-EC334B02B082}"/>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Énergie utile</a:t>
            </a:r>
          </a:p>
        </p:txBody>
      </p:sp>
      <p:sp>
        <p:nvSpPr>
          <p:cNvPr id="38" name="Freeform 37">
            <a:extLst>
              <a:ext uri="{FF2B5EF4-FFF2-40B4-BE49-F238E27FC236}">
                <a16:creationId xmlns:a16="http://schemas.microsoft.com/office/drawing/2014/main" id="{108E8D29-A538-B64B-9FF6-5318526BDB90}"/>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Produit / Service</a:t>
            </a:r>
          </a:p>
        </p:txBody>
      </p:sp>
      <p:sp>
        <p:nvSpPr>
          <p:cNvPr id="39" name="Google Shape;113;p16">
            <a:extLst>
              <a:ext uri="{FF2B5EF4-FFF2-40B4-BE49-F238E27FC236}">
                <a16:creationId xmlns:a16="http://schemas.microsoft.com/office/drawing/2014/main" id="{C5B5E67C-342B-F846-ACB1-740A165FE2CE}"/>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Session 3.1 - </a:t>
            </a:r>
            <a:r>
              <a:rPr lang="en-GB" dirty="0" err="1">
                <a:latin typeface="Open Sans"/>
              </a:rPr>
              <a:t>Terminologie</a:t>
            </a:r>
            <a:r>
              <a:rPr lang="en-GB" dirty="0">
                <a:latin typeface="Open Sans"/>
              </a:rPr>
              <a:t> de </a:t>
            </a:r>
            <a:r>
              <a:rPr lang="en-GB" dirty="0" err="1">
                <a:latin typeface="Open Sans"/>
              </a:rPr>
              <a:t>l'énergie</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1E78B6B-028A-7FD4-8910-E0C45A31E246}"/>
                  </a:ext>
                </a:extLst>
              </p:cNvPr>
              <p:cNvSpPr txBox="1"/>
              <p:nvPr/>
            </p:nvSpPr>
            <p:spPr>
              <a:xfrm>
                <a:off x="5617140" y="2247431"/>
                <a:ext cx="6093994" cy="341632"/>
              </a:xfrm>
              <a:prstGeom prst="rect">
                <a:avLst/>
              </a:prstGeom>
              <a:noFill/>
            </p:spPr>
            <p:txBody>
              <a:bodyPr wrap="square">
                <a:spAutoFit/>
              </a:bodyPr>
              <a:lstStyle/>
              <a:p>
                <a:pPr marL="800100" lvl="2" indent="-342900" eaLnBrk="1" fontAlgn="auto" hangingPunct="1">
                  <a:lnSpc>
                    <a:spcPct val="90000"/>
                  </a:lnSpc>
                  <a:spcBef>
                    <a:spcPts val="1000"/>
                  </a:spcBef>
                  <a:spcAft>
                    <a:spcPts val="0"/>
                  </a:spcAft>
                  <a:buClr>
                    <a:schemeClr val="bg1"/>
                  </a:buClr>
                  <a:buSzPts val="1300"/>
                  <a:buFont typeface="Arial" panose="020B0604020202020204" pitchFamily="34" charset="0"/>
                  <a:buChar char="•"/>
                  <a:defRPr/>
                </a:pPr>
                <a14:m>
                  <m:oMath xmlns:m="http://schemas.openxmlformats.org/officeDocument/2006/math">
                    <m:r>
                      <a:rPr lang="fr-MA" b="1" i="1">
                        <a:solidFill>
                          <a:schemeClr val="accent6"/>
                        </a:solidFill>
                        <a:latin typeface="Cambria Math" panose="02040503050406030204" pitchFamily="18" charset="0"/>
                        <a:sym typeface="Calibri"/>
                      </a:rPr>
                      <m:t>𝑪𝑬𝑭</m:t>
                    </m:r>
                    <m:r>
                      <a:rPr lang="en-GB" b="1">
                        <a:latin typeface="Cambria Math" panose="02040503050406030204" pitchFamily="18" charset="0"/>
                        <a:sym typeface="Calibri"/>
                      </a:rPr>
                      <m:t>×</m:t>
                    </m:r>
                    <m:r>
                      <a:rPr lang="en-GB" b="1" i="1">
                        <a:latin typeface="Cambria Math" panose="02040503050406030204" pitchFamily="18" charset="0"/>
                        <a:sym typeface="Calibri"/>
                      </a:rPr>
                      <m:t>𝛈</m:t>
                    </m:r>
                    <m:r>
                      <a:rPr lang="en-GB" b="1" i="1">
                        <a:latin typeface="Cambria Math" panose="02040503050406030204" pitchFamily="18" charset="0"/>
                        <a:sym typeface="Calibri"/>
                      </a:rPr>
                      <m:t>=</m:t>
                    </m:r>
                    <m:r>
                      <a:rPr lang="fr-MA" b="1" i="1">
                        <a:solidFill>
                          <a:srgbClr val="FFC000"/>
                        </a:solidFill>
                        <a:latin typeface="Cambria Math" panose="02040503050406030204" pitchFamily="18" charset="0"/>
                        <a:sym typeface="Calibri"/>
                      </a:rPr>
                      <m:t>𝑪𝑬𝑼</m:t>
                    </m:r>
                  </m:oMath>
                </a14:m>
                <a:endParaRPr lang="en-GB" sz="1800" b="1" dirty="0">
                  <a:latin typeface="Open Sans" panose="020B0606030504020204" pitchFamily="34" charset="0"/>
                  <a:ea typeface="Open Sans" panose="020B0606030504020204" pitchFamily="34" charset="0"/>
                  <a:cs typeface="Open Sans" panose="020B0606030504020204" pitchFamily="34" charset="0"/>
                  <a:sym typeface="Calibri"/>
                </a:endParaRPr>
              </a:p>
            </p:txBody>
          </p:sp>
        </mc:Choice>
        <mc:Fallback xmlns="">
          <p:sp>
            <p:nvSpPr>
              <p:cNvPr id="5" name="TextBox 4">
                <a:extLst>
                  <a:ext uri="{FF2B5EF4-FFF2-40B4-BE49-F238E27FC236}">
                    <a16:creationId xmlns:a16="http://schemas.microsoft.com/office/drawing/2014/main" id="{11E78B6B-028A-7FD4-8910-E0C45A31E246}"/>
                  </a:ext>
                </a:extLst>
              </p:cNvPr>
              <p:cNvSpPr txBox="1">
                <a:spLocks noRot="1" noChangeAspect="1" noMove="1" noResize="1" noEditPoints="1" noAdjustHandles="1" noChangeArrowheads="1" noChangeShapeType="1" noTextEdit="1"/>
              </p:cNvSpPr>
              <p:nvPr/>
            </p:nvSpPr>
            <p:spPr>
              <a:xfrm>
                <a:off x="5617140" y="2247431"/>
                <a:ext cx="6093994" cy="341632"/>
              </a:xfrm>
              <a:prstGeom prst="rect">
                <a:avLst/>
              </a:prstGeom>
              <a:blipFill>
                <a:blip r:embed="rId5"/>
                <a:stretch>
                  <a:fillRect b="-7143"/>
                </a:stretch>
              </a:blipFill>
            </p:spPr>
            <p:txBody>
              <a:bodyPr/>
              <a:lstStyle/>
              <a:p>
                <a:r>
                  <a:rPr lang="fr-MA">
                    <a:noFill/>
                  </a:rPr>
                  <a:t> </a:t>
                </a:r>
              </a:p>
            </p:txBody>
          </p:sp>
        </mc:Fallback>
      </mc:AlternateContent>
    </p:spTree>
    <p:extLst>
      <p:ext uri="{BB962C8B-B14F-4D97-AF65-F5344CB8AC3E}">
        <p14:creationId xmlns:p14="http://schemas.microsoft.com/office/powerpoint/2010/main" val="1363255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16"/>
          <p:cNvSpPr txBox="1"/>
          <p:nvPr/>
        </p:nvSpPr>
        <p:spPr>
          <a:xfrm>
            <a:off x="1091568" y="2253371"/>
            <a:ext cx="10130232" cy="3707662"/>
          </a:xfrm>
          <a:prstGeom prst="rect">
            <a:avLst/>
          </a:prstGeom>
          <a:noFill/>
          <a:ln>
            <a:noFill/>
          </a:ln>
        </p:spPr>
        <p:txBody>
          <a:bodyPr spcFirstLastPara="1" wrap="square" lIns="121900" tIns="60933" rIns="121900" bIns="60933" anchor="t" anchorCtr="0">
            <a:noAutofit/>
          </a:bodyPr>
          <a:lstStyle/>
          <a:p>
            <a:endParaRPr lang="en-GB" sz="2133" dirty="0">
              <a:latin typeface="Open Sans" panose="020B0606030504020204" pitchFamily="34" charset="0"/>
              <a:cs typeface="Open Sans" panose="020B0606030504020204" pitchFamily="34" charset="0"/>
            </a:endParaRPr>
          </a:p>
          <a:p>
            <a:pPr marL="101598">
              <a:lnSpc>
                <a:spcPct val="90000"/>
              </a:lnSpc>
              <a:spcBef>
                <a:spcPts val="0"/>
              </a:spcBef>
              <a:spcAft>
                <a:spcPts val="0"/>
              </a:spcAft>
              <a:buClr>
                <a:srgbClr val="333333"/>
              </a:buClr>
              <a:buSzPts val="1300"/>
              <a:defRPr/>
            </a:pPr>
            <a:r>
              <a:rPr lang="en-GB" sz="2000" b="1" dirty="0" err="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Produit</a:t>
            </a: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/service </a:t>
            </a:r>
            <a:r>
              <a:rPr lang="en-GB" sz="2000" b="1" dirty="0" err="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fourni</a:t>
            </a:r>
            <a:endParaRPr lang="en-GB" sz="2000" dirty="0">
              <a:latin typeface="Open Sans" panose="020B0606030504020204" pitchFamily="34" charset="0"/>
              <a:ea typeface="Open Sans" panose="020B0606030504020204" pitchFamily="34" charset="0"/>
              <a:cs typeface="Open Sans" panose="020B0606030504020204" pitchFamily="34" charset="0"/>
              <a:sym typeface="Calibri"/>
            </a:endParaRP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L'utilisation</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finale pour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laquelle</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l'énergie</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est</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consommée</a:t>
            </a:r>
            <a:endParaRPr lang="en-GB" sz="2000" dirty="0">
              <a:latin typeface="Open Sans" panose="020B0606030504020204" pitchFamily="34" charset="0"/>
              <a:ea typeface="Open Sans" panose="020B0606030504020204" pitchFamily="34" charset="0"/>
              <a:cs typeface="Open Sans" panose="020B0606030504020204" pitchFamily="34" charset="0"/>
              <a:sym typeface="Calibri"/>
            </a:endParaRPr>
          </a:p>
          <a:p>
            <a:pPr marL="609585" indent="-507987" eaLnBrk="1" fontAlgn="auto" hangingPunct="1">
              <a:lnSpc>
                <a:spcPct val="90000"/>
              </a:lnSpc>
              <a:spcBef>
                <a:spcPts val="1000"/>
              </a:spcBef>
              <a:spcAft>
                <a:spcPts val="0"/>
              </a:spcAft>
              <a:buClr>
                <a:srgbClr val="333333"/>
              </a:buClr>
              <a:buSzPts val="1300"/>
              <a:buFont typeface="Arial"/>
              <a:buChar char="•"/>
              <a:defRPr/>
            </a:pP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Déplacements</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véhicules</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-km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parcourus</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Véhicules-kilomètres</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parcourus</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pour les automobiles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Production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d'acier</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en</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tonnes </a:t>
            </a:r>
          </a:p>
          <a:p>
            <a:pPr marL="609585" lvl="1" indent="-507987" eaLnBrk="1" fontAlgn="auto" hangingPunct="1">
              <a:lnSpc>
                <a:spcPct val="90000"/>
              </a:lnSpc>
              <a:spcBef>
                <a:spcPts val="1000"/>
              </a:spcBef>
              <a:spcAft>
                <a:spcPts val="0"/>
              </a:spcAft>
              <a:buClr>
                <a:srgbClr val="333333"/>
              </a:buClr>
              <a:buSzPts val="1300"/>
              <a:buFont typeface="Arial"/>
              <a:buChar char="•"/>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Surface de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plancher</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des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bâtiments</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chauffés</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ou</a:t>
            </a: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 </a:t>
            </a:r>
            <a:r>
              <a:rPr lang="en-GB" sz="2000" dirty="0" err="1">
                <a:latin typeface="Open Sans" panose="020B0606030504020204" pitchFamily="34" charset="0"/>
                <a:ea typeface="Open Sans" panose="020B0606030504020204" pitchFamily="34" charset="0"/>
                <a:cs typeface="Open Sans" panose="020B0606030504020204" pitchFamily="34" charset="0"/>
                <a:sym typeface="Calibri"/>
              </a:rPr>
              <a:t>refroidis</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609585" indent="-507987">
              <a:lnSpc>
                <a:spcPct val="90000"/>
              </a:lnSpc>
              <a:buSzPts val="1600"/>
              <a:buFont typeface="Arial"/>
              <a:buChar char="•"/>
            </a:pPr>
            <a:endParaRPr lang="en-GB" sz="2133" dirty="0">
              <a:latin typeface="Open Sans" panose="020B0606030504020204" pitchFamily="34" charset="0"/>
              <a:cs typeface="Open Sans" panose="020B0606030504020204" pitchFamily="34" charset="0"/>
            </a:endParaRPr>
          </a:p>
        </p:txBody>
      </p:sp>
      <p:pic>
        <p:nvPicPr>
          <p:cNvPr id="3" name="Graphic 2" descr="Crane outline">
            <a:extLst>
              <a:ext uri="{FF2B5EF4-FFF2-40B4-BE49-F238E27FC236}">
                <a16:creationId xmlns:a16="http://schemas.microsoft.com/office/drawing/2014/main" id="{BC4BADD2-37F1-0340-B645-29B46171DD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49725" y="4255334"/>
            <a:ext cx="1219200" cy="1219200"/>
          </a:xfrm>
          <a:prstGeom prst="rect">
            <a:avLst/>
          </a:prstGeom>
        </p:spPr>
      </p:pic>
      <p:pic>
        <p:nvPicPr>
          <p:cNvPr id="5" name="Graphic 4" descr="Building with solid fill">
            <a:extLst>
              <a:ext uri="{FF2B5EF4-FFF2-40B4-BE49-F238E27FC236}">
                <a16:creationId xmlns:a16="http://schemas.microsoft.com/office/drawing/2014/main" id="{AB8CEB3F-A437-5F45-8229-14BC53EF77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68349" y="3470525"/>
            <a:ext cx="1219200" cy="1219200"/>
          </a:xfrm>
          <a:prstGeom prst="rect">
            <a:avLst/>
          </a:prstGeom>
        </p:spPr>
      </p:pic>
      <p:pic>
        <p:nvPicPr>
          <p:cNvPr id="7" name="Graphic 6" descr="Car with solid fill">
            <a:extLst>
              <a:ext uri="{FF2B5EF4-FFF2-40B4-BE49-F238E27FC236}">
                <a16:creationId xmlns:a16="http://schemas.microsoft.com/office/drawing/2014/main" id="{106A3CCA-0F2B-2746-BE03-3DDF6A534D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49725" y="2632901"/>
            <a:ext cx="1219200" cy="1219200"/>
          </a:xfrm>
          <a:prstGeom prst="rect">
            <a:avLst/>
          </a:prstGeom>
        </p:spPr>
      </p:pic>
      <p:sp>
        <p:nvSpPr>
          <p:cNvPr id="15" name="Slide Number Placeholder 5">
            <a:extLst>
              <a:ext uri="{FF2B5EF4-FFF2-40B4-BE49-F238E27FC236}">
                <a16:creationId xmlns:a16="http://schemas.microsoft.com/office/drawing/2014/main" id="{958AE8B2-848C-1E4A-AC3F-BE083B1B483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7</a:t>
            </a:fld>
            <a:endParaRPr lang="en-US" altLang="en-US" sz="1400" b="1">
              <a:solidFill>
                <a:schemeClr val="bg1"/>
              </a:solidFill>
              <a:latin typeface="Open Sans ExtraBold"/>
              <a:ea typeface="Open Sans ExtraBold"/>
              <a:cs typeface="Open Sans ExtraBold"/>
            </a:endParaRPr>
          </a:p>
        </p:txBody>
      </p:sp>
      <p:sp>
        <p:nvSpPr>
          <p:cNvPr id="28" name="Freeform 27">
            <a:extLst>
              <a:ext uri="{FF2B5EF4-FFF2-40B4-BE49-F238E27FC236}">
                <a16:creationId xmlns:a16="http://schemas.microsoft.com/office/drawing/2014/main" id="{29B67A4D-7465-794F-B791-DF536DE74951}"/>
              </a:ext>
            </a:extLst>
          </p:cNvPr>
          <p:cNvSpPr/>
          <p:nvPr/>
        </p:nvSpPr>
        <p:spPr>
          <a:xfrm>
            <a:off x="50190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200" dirty="0" err="1">
                <a:solidFill>
                  <a:schemeClr val="bg1">
                    <a:lumMod val="95000"/>
                  </a:schemeClr>
                </a:solidFill>
                <a:latin typeface="Open Sans"/>
                <a:cs typeface="Open Sans" panose="020B0606030504020204" pitchFamily="34" charset="0"/>
              </a:rPr>
              <a:t>Réserves</a:t>
            </a:r>
            <a:r>
              <a:rPr lang="en-GB" sz="1200" dirty="0">
                <a:solidFill>
                  <a:schemeClr val="bg1">
                    <a:lumMod val="95000"/>
                  </a:schemeClr>
                </a:solidFill>
                <a:latin typeface="Open Sans"/>
                <a:cs typeface="Open Sans" panose="020B0606030504020204" pitchFamily="34" charset="0"/>
              </a:rPr>
              <a:t> et </a:t>
            </a:r>
            <a:r>
              <a:rPr lang="en-GB" sz="1200" dirty="0" err="1">
                <a:solidFill>
                  <a:schemeClr val="bg1">
                    <a:lumMod val="95000"/>
                  </a:schemeClr>
                </a:solidFill>
                <a:latin typeface="Open Sans"/>
                <a:cs typeface="Open Sans" panose="020B0606030504020204" pitchFamily="34" charset="0"/>
              </a:rPr>
              <a:t>ressources</a:t>
            </a:r>
            <a:r>
              <a:rPr lang="en-GB" sz="1200" dirty="0">
                <a:solidFill>
                  <a:schemeClr val="bg1">
                    <a:lumMod val="95000"/>
                  </a:schemeClr>
                </a:solidFill>
                <a:latin typeface="Open Sans"/>
                <a:cs typeface="Open Sans" panose="020B0606030504020204" pitchFamily="34" charset="0"/>
              </a:rPr>
              <a:t> </a:t>
            </a:r>
            <a:r>
              <a:rPr lang="en-GB" sz="1200" dirty="0" err="1">
                <a:solidFill>
                  <a:schemeClr val="bg1">
                    <a:lumMod val="95000"/>
                  </a:schemeClr>
                </a:solidFill>
                <a:latin typeface="Open Sans"/>
                <a:cs typeface="Open Sans" panose="020B0606030504020204" pitchFamily="34" charset="0"/>
              </a:rPr>
              <a:t>énergétiques</a:t>
            </a:r>
            <a:endParaRPr lang="en-GB" sz="1200" dirty="0">
              <a:solidFill>
                <a:schemeClr val="bg1">
                  <a:lumMod val="95000"/>
                </a:schemeClr>
              </a:solidFill>
              <a:latin typeface="Open Sans"/>
              <a:cs typeface="Open Sans" panose="020B0606030504020204" pitchFamily="34" charset="0"/>
            </a:endParaRPr>
          </a:p>
        </p:txBody>
      </p:sp>
      <p:sp>
        <p:nvSpPr>
          <p:cNvPr id="29" name="Freeform 28">
            <a:extLst>
              <a:ext uri="{FF2B5EF4-FFF2-40B4-BE49-F238E27FC236}">
                <a16:creationId xmlns:a16="http://schemas.microsoft.com/office/drawing/2014/main" id="{DE6E608A-F886-0A46-B174-433324C1A298}"/>
              </a:ext>
            </a:extLst>
          </p:cNvPr>
          <p:cNvSpPr/>
          <p:nvPr/>
        </p:nvSpPr>
        <p:spPr>
          <a:xfrm>
            <a:off x="213435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Énergie primaire</a:t>
            </a:r>
          </a:p>
        </p:txBody>
      </p:sp>
      <p:sp>
        <p:nvSpPr>
          <p:cNvPr id="30" name="Freeform 29">
            <a:extLst>
              <a:ext uri="{FF2B5EF4-FFF2-40B4-BE49-F238E27FC236}">
                <a16:creationId xmlns:a16="http://schemas.microsoft.com/office/drawing/2014/main" id="{52902948-B66E-A84B-B0CD-DA25C45972C3}"/>
              </a:ext>
            </a:extLst>
          </p:cNvPr>
          <p:cNvSpPr/>
          <p:nvPr/>
        </p:nvSpPr>
        <p:spPr>
          <a:xfrm>
            <a:off x="376679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400" dirty="0" err="1">
                <a:solidFill>
                  <a:schemeClr val="bg1">
                    <a:lumMod val="95000"/>
                  </a:schemeClr>
                </a:solidFill>
                <a:latin typeface="Open Sans"/>
                <a:cs typeface="Open Sans" panose="020B0606030504020204" pitchFamily="34" charset="0"/>
              </a:rPr>
              <a:t>Énergie</a:t>
            </a:r>
            <a:r>
              <a:rPr lang="en-GB" sz="1400" dirty="0">
                <a:solidFill>
                  <a:schemeClr val="bg1">
                    <a:lumMod val="95000"/>
                  </a:schemeClr>
                </a:solidFill>
                <a:latin typeface="Open Sans"/>
                <a:cs typeface="Open Sans" panose="020B0606030504020204" pitchFamily="34" charset="0"/>
              </a:rPr>
              <a:t> </a:t>
            </a:r>
            <a:r>
              <a:rPr lang="en-GB" sz="1400" dirty="0" err="1">
                <a:solidFill>
                  <a:schemeClr val="bg1">
                    <a:lumMod val="95000"/>
                  </a:schemeClr>
                </a:solidFill>
                <a:latin typeface="Open Sans"/>
                <a:cs typeface="Open Sans" panose="020B0606030504020204" pitchFamily="34" charset="0"/>
              </a:rPr>
              <a:t>secondaire</a:t>
            </a:r>
            <a:endParaRPr lang="en-GB" sz="1400" dirty="0">
              <a:solidFill>
                <a:schemeClr val="bg1">
                  <a:lumMod val="95000"/>
                </a:schemeClr>
              </a:solidFill>
              <a:latin typeface="Open Sans"/>
              <a:cs typeface="Open Sans" panose="020B0606030504020204" pitchFamily="34" charset="0"/>
            </a:endParaRPr>
          </a:p>
        </p:txBody>
      </p:sp>
      <p:sp>
        <p:nvSpPr>
          <p:cNvPr id="31" name="Freeform 30">
            <a:extLst>
              <a:ext uri="{FF2B5EF4-FFF2-40B4-BE49-F238E27FC236}">
                <a16:creationId xmlns:a16="http://schemas.microsoft.com/office/drawing/2014/main" id="{8A48B808-770B-0943-BF3A-4A820F784437}"/>
              </a:ext>
            </a:extLst>
          </p:cNvPr>
          <p:cNvSpPr/>
          <p:nvPr/>
        </p:nvSpPr>
        <p:spPr>
          <a:xfrm>
            <a:off x="5399244"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Énergie finale</a:t>
            </a:r>
          </a:p>
        </p:txBody>
      </p:sp>
      <p:sp>
        <p:nvSpPr>
          <p:cNvPr id="32" name="Freeform 31">
            <a:extLst>
              <a:ext uri="{FF2B5EF4-FFF2-40B4-BE49-F238E27FC236}">
                <a16:creationId xmlns:a16="http://schemas.microsoft.com/office/drawing/2014/main" id="{66495C9D-7176-A644-92EC-F5B9271A325A}"/>
              </a:ext>
            </a:extLst>
          </p:cNvPr>
          <p:cNvSpPr/>
          <p:nvPr/>
        </p:nvSpPr>
        <p:spPr>
          <a:xfrm>
            <a:off x="7031690"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solidFill>
                  <a:schemeClr val="bg1">
                    <a:lumMod val="95000"/>
                  </a:schemeClr>
                </a:solidFill>
                <a:latin typeface="Open Sans"/>
                <a:cs typeface="Open Sans" panose="020B0606030504020204" pitchFamily="34" charset="0"/>
              </a:rPr>
              <a:t>Énergie utile</a:t>
            </a:r>
          </a:p>
        </p:txBody>
      </p:sp>
      <p:sp>
        <p:nvSpPr>
          <p:cNvPr id="33" name="Freeform 32">
            <a:extLst>
              <a:ext uri="{FF2B5EF4-FFF2-40B4-BE49-F238E27FC236}">
                <a16:creationId xmlns:a16="http://schemas.microsoft.com/office/drawing/2014/main" id="{6C75A832-5183-F842-8B40-B416FB9614C0}"/>
              </a:ext>
            </a:extLst>
          </p:cNvPr>
          <p:cNvSpPr/>
          <p:nvPr/>
        </p:nvSpPr>
        <p:spPr>
          <a:xfrm>
            <a:off x="8664137" y="1533371"/>
            <a:ext cx="1968000" cy="720000"/>
          </a:xfrm>
          <a:custGeom>
            <a:avLst/>
            <a:gdLst>
              <a:gd name="connsiteX0" fmla="*/ 0 w 2641786"/>
              <a:gd name="connsiteY0" fmla="*/ 0 h 1056714"/>
              <a:gd name="connsiteX1" fmla="*/ 2113429 w 2641786"/>
              <a:gd name="connsiteY1" fmla="*/ 0 h 1056714"/>
              <a:gd name="connsiteX2" fmla="*/ 2641786 w 2641786"/>
              <a:gd name="connsiteY2" fmla="*/ 528357 h 1056714"/>
              <a:gd name="connsiteX3" fmla="*/ 2113429 w 2641786"/>
              <a:gd name="connsiteY3" fmla="*/ 1056714 h 1056714"/>
              <a:gd name="connsiteX4" fmla="*/ 0 w 2641786"/>
              <a:gd name="connsiteY4" fmla="*/ 1056714 h 1056714"/>
              <a:gd name="connsiteX5" fmla="*/ 528357 w 2641786"/>
              <a:gd name="connsiteY5" fmla="*/ 528357 h 1056714"/>
              <a:gd name="connsiteX6" fmla="*/ 0 w 2641786"/>
              <a:gd name="connsiteY6" fmla="*/ 0 h 105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1786" h="1056714">
                <a:moveTo>
                  <a:pt x="0" y="0"/>
                </a:moveTo>
                <a:lnTo>
                  <a:pt x="2113429" y="0"/>
                </a:lnTo>
                <a:lnTo>
                  <a:pt x="2641786" y="528357"/>
                </a:lnTo>
                <a:lnTo>
                  <a:pt x="2113429" y="1056714"/>
                </a:lnTo>
                <a:lnTo>
                  <a:pt x="0" y="1056714"/>
                </a:lnTo>
                <a:lnTo>
                  <a:pt x="528357" y="528357"/>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0000" tIns="40895" rIns="480000" bIns="40895" numCol="1" spcCol="1270" anchor="ctr" anchorCtr="0">
            <a:noAutofit/>
          </a:bodyPr>
          <a:lstStyle/>
          <a:p>
            <a:pPr algn="ctr" defTabSz="1363099">
              <a:lnSpc>
                <a:spcPct val="90000"/>
              </a:lnSpc>
              <a:spcAft>
                <a:spcPct val="35000"/>
              </a:spcAft>
            </a:pPr>
            <a:r>
              <a:rPr lang="en-GB" sz="1600">
                <a:latin typeface="Open Sans" panose="020B0606030504020204" pitchFamily="34" charset="0"/>
                <a:cs typeface="Open Sans" panose="020B0606030504020204" pitchFamily="34" charset="0"/>
              </a:rPr>
              <a:t>Produit / Service</a:t>
            </a:r>
          </a:p>
        </p:txBody>
      </p:sp>
      <p:sp>
        <p:nvSpPr>
          <p:cNvPr id="34" name="Google Shape;113;p16">
            <a:extLst>
              <a:ext uri="{FF2B5EF4-FFF2-40B4-BE49-F238E27FC236}">
                <a16:creationId xmlns:a16="http://schemas.microsoft.com/office/drawing/2014/main" id="{CF770CB4-6B6F-F547-B25E-5706F6280280}"/>
              </a:ext>
            </a:extLst>
          </p:cNvPr>
          <p:cNvSpPr txBox="1">
            <a:spLocks noGrp="1"/>
          </p:cNvSpPr>
          <p:nvPr>
            <p:ph type="title"/>
          </p:nvPr>
        </p:nvSpPr>
        <p:spPr>
          <a:xfrm>
            <a:off x="838200" y="207808"/>
            <a:ext cx="10515600" cy="1325563"/>
          </a:xfrm>
          <a:prstGeom prst="rect">
            <a:avLst/>
          </a:prstGeom>
        </p:spPr>
        <p:txBody>
          <a:bodyPr spcFirstLastPara="1" vert="horz" wrap="square" lIns="121900" tIns="121900" rIns="121900" bIns="121900" numCol="1" anchor="b" anchorCtr="0" compatLnSpc="1">
            <a:prstTxWarp prst="textNoShape">
              <a:avLst/>
            </a:prstTxWarp>
            <a:normAutofit/>
          </a:bodyPr>
          <a:lstStyle/>
          <a:p>
            <a:pPr eaLnBrk="1" fontAlgn="auto" hangingPunct="1">
              <a:defRPr/>
            </a:pPr>
            <a:r>
              <a:rPr lang="en-GB" dirty="0">
                <a:latin typeface="Open Sans"/>
              </a:rPr>
              <a:t>Session 3.1 - Terminologie de l'énergie</a:t>
            </a:r>
            <a:endParaRPr lang="en-US" dirty="0"/>
          </a:p>
        </p:txBody>
      </p:sp>
    </p:spTree>
    <p:extLst>
      <p:ext uri="{BB962C8B-B14F-4D97-AF65-F5344CB8AC3E}">
        <p14:creationId xmlns:p14="http://schemas.microsoft.com/office/powerpoint/2010/main" val="459967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36244" y="1051519"/>
            <a:ext cx="10251600" cy="697227"/>
          </a:xfrm>
        </p:spPr>
        <p:txBody>
          <a:bodyPr>
            <a:normAutofit/>
          </a:bodyPr>
          <a:lstStyle/>
          <a:p>
            <a:pPr marL="194310"/>
            <a:r>
              <a:rPr lang="en-GB" dirty="0">
                <a:latin typeface="Open Sans"/>
                <a:ea typeface="Open Sans"/>
                <a:cs typeface="Open Sans"/>
              </a:rPr>
              <a:t>Chaque étape de la chaîne énergétique entraîne des pertes dues à </a:t>
            </a:r>
            <a:r>
              <a:rPr lang="en-GB" dirty="0" err="1">
                <a:latin typeface="Open Sans"/>
                <a:ea typeface="Open Sans"/>
                <a:cs typeface="Open Sans"/>
              </a:rPr>
              <a:t>l'inrendement</a:t>
            </a:r>
            <a:r>
              <a:rPr lang="en-GB" dirty="0">
                <a:latin typeface="Open Sans"/>
                <a:ea typeface="Open Sans"/>
                <a:cs typeface="Open Sans"/>
              </a:rPr>
              <a:t>.</a:t>
            </a:r>
            <a:endParaRPr lang="en-GB" dirty="0">
              <a:latin typeface="Open Sans"/>
            </a:endParaRPr>
          </a:p>
        </p:txBody>
      </p: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38200" y="207808"/>
            <a:ext cx="10515600" cy="843711"/>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latin typeface="Open Sans"/>
              </a:rPr>
              <a:t>Session 3.2 - La chaîne énergétique</a:t>
            </a:r>
            <a:endParaRPr dirty="0">
              <a:latin typeface="Open Sans"/>
            </a:endParaRPr>
          </a:p>
        </p:txBody>
      </p:sp>
      <p:sp>
        <p:nvSpPr>
          <p:cNvPr id="21" name="Slide Number Placeholder 5">
            <a:extLst>
              <a:ext uri="{FF2B5EF4-FFF2-40B4-BE49-F238E27FC236}">
                <a16:creationId xmlns:a16="http://schemas.microsoft.com/office/drawing/2014/main" id="{9A10AD75-26C3-4941-B4C1-38590104161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400" b="1" dirty="0">
                <a:solidFill>
                  <a:schemeClr val="bg1"/>
                </a:solidFill>
                <a:latin typeface="Open Sans ExtraBold"/>
                <a:ea typeface="Open Sans ExtraBold"/>
                <a:cs typeface="Open Sans ExtraBold"/>
              </a:rPr>
              <a:t>8</a:t>
            </a:r>
          </a:p>
        </p:txBody>
      </p:sp>
      <p:sp>
        <p:nvSpPr>
          <p:cNvPr id="2" name="TextBox 1">
            <a:extLst>
              <a:ext uri="{FF2B5EF4-FFF2-40B4-BE49-F238E27FC236}">
                <a16:creationId xmlns:a16="http://schemas.microsoft.com/office/drawing/2014/main" id="{3F796761-1785-E741-A289-62BE46E24C43}"/>
              </a:ext>
            </a:extLst>
          </p:cNvPr>
          <p:cNvSpPr txBox="1"/>
          <p:nvPr/>
        </p:nvSpPr>
        <p:spPr>
          <a:xfrm>
            <a:off x="8678777" y="6013115"/>
            <a:ext cx="30947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000" dirty="0">
                <a:latin typeface="Calibri"/>
                <a:cs typeface="Calibri"/>
              </a:rPr>
              <a:t>Adapté de </a:t>
            </a:r>
            <a:r>
              <a:rPr lang="en-GB" sz="1000" dirty="0">
                <a:latin typeface="Calibri"/>
                <a:cs typeface="Calibri"/>
                <a:hlinkClick r:id="rId3"/>
              </a:rPr>
              <a:t>Notre monde en données</a:t>
            </a:r>
            <a:r>
              <a:rPr lang="en-GB" sz="1000" dirty="0">
                <a:latin typeface="Calibri"/>
                <a:cs typeface="Calibri"/>
              </a:rPr>
              <a:t>. Sous licence CC-BY par l'auteur Hannah Ritchie </a:t>
            </a:r>
            <a:endParaRPr lang="en-GB" sz="1000" dirty="0">
              <a:cs typeface="Calibri"/>
            </a:endParaRPr>
          </a:p>
        </p:txBody>
      </p:sp>
      <p:pic>
        <p:nvPicPr>
          <p:cNvPr id="16" name="Image 15">
            <a:extLst>
              <a:ext uri="{FF2B5EF4-FFF2-40B4-BE49-F238E27FC236}">
                <a16:creationId xmlns:a16="http://schemas.microsoft.com/office/drawing/2014/main" id="{75C58111-C6CB-6439-3A81-606E9027F5F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343756" y="1725808"/>
            <a:ext cx="9504488" cy="4310246"/>
          </a:xfrm>
          <a:prstGeom prst="rect">
            <a:avLst/>
          </a:prstGeom>
        </p:spPr>
      </p:pic>
    </p:spTree>
    <p:extLst>
      <p:ext uri="{BB962C8B-B14F-4D97-AF65-F5344CB8AC3E}">
        <p14:creationId xmlns:p14="http://schemas.microsoft.com/office/powerpoint/2010/main" val="927864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6" name="Text Placeholder 5">
            <a:extLst>
              <a:ext uri="{FF2B5EF4-FFF2-40B4-BE49-F238E27FC236}">
                <a16:creationId xmlns:a16="http://schemas.microsoft.com/office/drawing/2014/main" id="{1755527A-30CA-944E-A482-ED896F156CD0}"/>
              </a:ext>
            </a:extLst>
          </p:cNvPr>
          <p:cNvSpPr>
            <a:spLocks noGrp="1"/>
          </p:cNvSpPr>
          <p:nvPr>
            <p:ph type="body" idx="13"/>
          </p:nvPr>
        </p:nvSpPr>
        <p:spPr>
          <a:xfrm>
            <a:off x="710855" y="969875"/>
            <a:ext cx="10251600" cy="697227"/>
          </a:xfrm>
        </p:spPr>
        <p:txBody>
          <a:bodyPr>
            <a:normAutofit/>
          </a:bodyPr>
          <a:lstStyle/>
          <a:p>
            <a:pPr marL="194310"/>
            <a:r>
              <a:rPr lang="en-GB" dirty="0">
                <a:latin typeface="Open Sans"/>
                <a:ea typeface="Open Sans"/>
                <a:cs typeface="Open Sans"/>
              </a:rPr>
              <a:t>Dans ce contexte, la chaîne énergétique peut être considérée à l'envers</a:t>
            </a:r>
            <a:endParaRPr lang="en-GB" dirty="0">
              <a:latin typeface="Open Sans"/>
            </a:endParaRPr>
          </a:p>
        </p:txBody>
      </p:sp>
      <p:sp>
        <p:nvSpPr>
          <p:cNvPr id="20" name="Google Shape;113;p16">
            <a:extLst>
              <a:ext uri="{FF2B5EF4-FFF2-40B4-BE49-F238E27FC236}">
                <a16:creationId xmlns:a16="http://schemas.microsoft.com/office/drawing/2014/main" id="{36F277D6-322B-A848-92DC-A83C2D17258F}"/>
              </a:ext>
            </a:extLst>
          </p:cNvPr>
          <p:cNvSpPr txBox="1">
            <a:spLocks noGrp="1"/>
          </p:cNvSpPr>
          <p:nvPr>
            <p:ph type="title"/>
          </p:nvPr>
        </p:nvSpPr>
        <p:spPr>
          <a:xfrm>
            <a:off x="838200" y="207808"/>
            <a:ext cx="10515600" cy="843711"/>
          </a:xfrm>
          <a:prstGeom prst="rect">
            <a:avLst/>
          </a:prstGeom>
        </p:spPr>
        <p:txBody>
          <a:bodyPr spcFirstLastPara="1" vert="horz" wrap="square" lIns="121900" tIns="121900" rIns="121900" bIns="121900" numCol="1" anchor="b" anchorCtr="0" compatLnSpc="1">
            <a:prstTxWarp prst="textNoShape">
              <a:avLst/>
            </a:prstTxWarp>
            <a:normAutofit fontScale="90000"/>
          </a:bodyPr>
          <a:lstStyle/>
          <a:p>
            <a:pPr eaLnBrk="1" fontAlgn="auto" hangingPunct="1">
              <a:defRPr/>
            </a:pPr>
            <a:r>
              <a:rPr lang="en-GB" dirty="0">
                <a:latin typeface="Open Sans"/>
              </a:rPr>
              <a:t>Session 3.2 - La chaîne énergétique</a:t>
            </a:r>
            <a:endParaRPr dirty="0">
              <a:latin typeface="Open Sans"/>
            </a:endParaRPr>
          </a:p>
        </p:txBody>
      </p:sp>
      <p:sp>
        <p:nvSpPr>
          <p:cNvPr id="21" name="Slide Number Placeholder 5">
            <a:extLst>
              <a:ext uri="{FF2B5EF4-FFF2-40B4-BE49-F238E27FC236}">
                <a16:creationId xmlns:a16="http://schemas.microsoft.com/office/drawing/2014/main" id="{9A10AD75-26C3-4941-B4C1-38590104161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400" b="1" dirty="0">
                <a:solidFill>
                  <a:schemeClr val="bg1"/>
                </a:solidFill>
                <a:latin typeface="Open Sans ExtraBold"/>
                <a:ea typeface="Open Sans ExtraBold"/>
                <a:cs typeface="Open Sans ExtraBold"/>
              </a:rPr>
              <a:t>8</a:t>
            </a:r>
          </a:p>
        </p:txBody>
      </p:sp>
      <p:sp>
        <p:nvSpPr>
          <p:cNvPr id="4" name="TextBox 3">
            <a:extLst>
              <a:ext uri="{FF2B5EF4-FFF2-40B4-BE49-F238E27FC236}">
                <a16:creationId xmlns:a16="http://schemas.microsoft.com/office/drawing/2014/main" id="{9B29F33B-F501-B935-7618-62869A2AE79E}"/>
              </a:ext>
            </a:extLst>
          </p:cNvPr>
          <p:cNvSpPr txBox="1"/>
          <p:nvPr/>
        </p:nvSpPr>
        <p:spPr>
          <a:xfrm>
            <a:off x="8678777" y="6013115"/>
            <a:ext cx="30947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000" dirty="0">
                <a:latin typeface="Calibri"/>
                <a:cs typeface="Calibri"/>
              </a:rPr>
              <a:t>Adapté de </a:t>
            </a:r>
            <a:r>
              <a:rPr lang="en-GB" sz="1000" dirty="0">
                <a:latin typeface="Calibri"/>
                <a:cs typeface="Calibri"/>
                <a:hlinkClick r:id="rId3"/>
              </a:rPr>
              <a:t>Notre monde en données</a:t>
            </a:r>
            <a:r>
              <a:rPr lang="en-GB" sz="1000" dirty="0">
                <a:latin typeface="Calibri"/>
                <a:cs typeface="Calibri"/>
              </a:rPr>
              <a:t>. Sous licence CC-BY par l'auteur Hannah Ritchie </a:t>
            </a:r>
            <a:endParaRPr lang="en-GB" sz="1000" dirty="0">
              <a:cs typeface="Calibri"/>
            </a:endParaRPr>
          </a:p>
        </p:txBody>
      </p:sp>
      <p:pic>
        <p:nvPicPr>
          <p:cNvPr id="16" name="Image 15">
            <a:extLst>
              <a:ext uri="{FF2B5EF4-FFF2-40B4-BE49-F238E27FC236}">
                <a16:creationId xmlns:a16="http://schemas.microsoft.com/office/drawing/2014/main" id="{81F32DDD-439A-44BB-E5D5-B7B1A59F15D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096604" y="1435748"/>
            <a:ext cx="9480102" cy="4535817"/>
          </a:xfrm>
          <a:prstGeom prst="rect">
            <a:avLst/>
          </a:prstGeom>
        </p:spPr>
      </p:pic>
    </p:spTree>
    <p:extLst>
      <p:ext uri="{BB962C8B-B14F-4D97-AF65-F5344CB8AC3E}">
        <p14:creationId xmlns:p14="http://schemas.microsoft.com/office/powerpoint/2010/main" val="3816027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6" ma:contentTypeDescription="Create a new document." ma:contentTypeScope="" ma:versionID="5c5271b6eea6cf06d8bd49b1980e8fd8">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a164612495bc351ca287521813184f0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0b696a8a-ab1a-459b-a09e-44df7cbe9330"/>
    <ds:schemaRef ds:uri="http://schemas.microsoft.com/office/2006/documentManagement/types"/>
    <ds:schemaRef ds:uri="http://purl.org/dc/dcmitype/"/>
    <ds:schemaRef ds:uri="http://www.w3.org/XML/1998/namespace"/>
    <ds:schemaRef ds:uri="http://purl.org/dc/terms/"/>
    <ds:schemaRef ds:uri="http://schemas.openxmlformats.org/package/2006/metadata/core-properties"/>
    <ds:schemaRef ds:uri="http://schemas.microsoft.com/office/2006/metadata/properties"/>
    <ds:schemaRef ds:uri="http://schemas.microsoft.com/office/infopath/2007/PartnerControls"/>
    <ds:schemaRef ds:uri="35b8b66e-5759-43c1-a138-f967a8bf5a20"/>
    <ds:schemaRef ds:uri="http://purl.org/dc/elements/1.1/"/>
  </ds:schemaRefs>
</ds:datastoreItem>
</file>

<file path=customXml/itemProps3.xml><?xml version="1.0" encoding="utf-8"?>
<ds:datastoreItem xmlns:ds="http://schemas.openxmlformats.org/officeDocument/2006/customXml" ds:itemID="{DFB8BA21-0536-4BA8-B542-FEA58CFB7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2899</TotalTime>
  <Words>5772</Words>
  <Application>Microsoft Office PowerPoint</Application>
  <PresentationFormat>Widescreen</PresentationFormat>
  <Paragraphs>556</Paragraphs>
  <Slides>24</Slides>
  <Notes>23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4" baseType="lpstr">
      <vt:lpstr>Arial</vt:lpstr>
      <vt:lpstr>Calibri</vt:lpstr>
      <vt:lpstr>Calibri Light</vt:lpstr>
      <vt:lpstr>Cambria Math</vt:lpstr>
      <vt:lpstr>Karla</vt:lpstr>
      <vt:lpstr>Open Sans</vt:lpstr>
      <vt:lpstr>Open Sans ExtraBold</vt:lpstr>
      <vt:lpstr>Open Sans Light</vt:lpstr>
      <vt:lpstr>Office Theme</vt:lpstr>
      <vt:lpstr>Worksheet</vt:lpstr>
      <vt:lpstr>PowerPoint Presentation</vt:lpstr>
      <vt:lpstr>Résultats d'apprentissage visés (RAV)</vt:lpstr>
      <vt:lpstr>Session 3.1 - Terminologie de l'énergie</vt:lpstr>
      <vt:lpstr>Session 3.1 - Terminologie de l'énergie</vt:lpstr>
      <vt:lpstr>Session 3.1 - Terminologie de l'énergie</vt:lpstr>
      <vt:lpstr>Session 3.1 - Terminologie de l'énergie</vt:lpstr>
      <vt:lpstr>Session 3.1 - Terminologie de l'énergie</vt:lpstr>
      <vt:lpstr>Session 3.2 - La chaîne énergétique</vt:lpstr>
      <vt:lpstr>Session 3.2 - La chaîne énergétique</vt:lpstr>
      <vt:lpstr>Session 3.2 - La chaîne énergétique</vt:lpstr>
      <vt:lpstr>Session 3.2 - La chaîne énergétique</vt:lpstr>
      <vt:lpstr>Session 3.2 - La chaîne énergétique</vt:lpstr>
      <vt:lpstr>Session 3.2 - L'intensité énergétique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HACHAD</dc:creator>
  <cp:keywords>, docId:EAF33B147C82378E892F05C50E8EFC49</cp:keywords>
  <cp:lastModifiedBy>Ashutosh.Bhagurkar</cp:lastModifiedBy>
  <cp:revision>692</cp:revision>
  <dcterms:created xsi:type="dcterms:W3CDTF">2021-02-10T16:48:02Z</dcterms:created>
  <dcterms:modified xsi:type="dcterms:W3CDTF">2025-03-19T17:25:34Z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