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ExtraBold" panose="020B0906030804020204" pitchFamily="3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DvHNuJkvnlYE2JqmumCTYgm/b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o Gardumi" initials="" lastIdx="3" clrIdx="0"/>
  <p:cmAuthor id="1" name="Georgios Avgerinopoulo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D056E-76E4-4A45-9BD2-29019BF252AB}" v="3" dt="2026-02-22T14:20:25.322"/>
  </p1510:revLst>
</p1510:revInfo>
</file>

<file path=ppt/tableStyles.xml><?xml version="1.0" encoding="utf-8"?>
<a:tblStyleLst xmlns:a="http://schemas.openxmlformats.org/drawingml/2006/main" def="{9C9F6082-1DB7-4493-9E4E-29A1E21E4B0D}">
  <a:tblStyle styleId="{9C9F6082-1DB7-4493-9E4E-29A1E21E4B0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Chr\OneDrive\Desktop\CCG\CLEWs++%20course\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Chr\OneDrive\Desktop\CCG\CLEWs++%20course\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Chr\OneDrive\Desktop\CCG\CLEWs++%20course\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Sheet1!$D$19</c:f>
              <c:strCache>
                <c:ptCount val="1"/>
                <c:pt idx="0">
                  <c:v>Heat demand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Sheet1!$E$18:$I$18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Sheet1!$E$19:$I$19</c:f>
              <c:numCache>
                <c:formatCode>General</c:formatCode>
                <c:ptCount val="5"/>
                <c:pt idx="0">
                  <c:v>140</c:v>
                </c:pt>
                <c:pt idx="1">
                  <c:v>152</c:v>
                </c:pt>
                <c:pt idx="2">
                  <c:v>166</c:v>
                </c:pt>
                <c:pt idx="3">
                  <c:v>174</c:v>
                </c:pt>
                <c:pt idx="4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8-4EBC-AE11-315E0334E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2219071"/>
        <c:axId val="1822217631"/>
      </c:areaChart>
      <c:catAx>
        <c:axId val="18222190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217631"/>
        <c:crosses val="autoZero"/>
        <c:auto val="1"/>
        <c:lblAlgn val="ctr"/>
        <c:lblOffset val="100"/>
        <c:noMultiLvlLbl val="0"/>
      </c:catAx>
      <c:valAx>
        <c:axId val="182221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PJ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2190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Heat supply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Gas boilers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Sheet1!$E$4:$I$4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Sheet1!$E$5:$I$5</c:f>
              <c:numCache>
                <c:formatCode>General</c:formatCode>
                <c:ptCount val="5"/>
                <c:pt idx="0">
                  <c:v>80</c:v>
                </c:pt>
                <c:pt idx="1">
                  <c:v>100</c:v>
                </c:pt>
                <c:pt idx="2">
                  <c:v>120</c:v>
                </c:pt>
                <c:pt idx="3">
                  <c:v>140</c:v>
                </c:pt>
                <c:pt idx="4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C-469A-B75B-0E387B00E853}"/>
            </c:ext>
          </c:extLst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Oil boilers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Sheet1!$E$4:$I$4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Sheet1!$E$6:$I$6</c:f>
              <c:numCache>
                <c:formatCode>General</c:formatCode>
                <c:ptCount val="5"/>
                <c:pt idx="0">
                  <c:v>42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C-469A-B75B-0E387B00E853}"/>
            </c:ext>
          </c:extLst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Biomass boilers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Sheet1!$E$4:$I$4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Sheet1!$E$7:$I$7</c:f>
              <c:numCache>
                <c:formatCode>General</c:formatCode>
                <c:ptCount val="5"/>
                <c:pt idx="0">
                  <c:v>18</c:v>
                </c:pt>
                <c:pt idx="1">
                  <c:v>22</c:v>
                </c:pt>
                <c:pt idx="2">
                  <c:v>31</c:v>
                </c:pt>
                <c:pt idx="3">
                  <c:v>24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C-469A-B75B-0E387B00E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0277647"/>
        <c:axId val="1890279087"/>
      </c:areaChart>
      <c:catAx>
        <c:axId val="18902776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279087"/>
        <c:crosses val="autoZero"/>
        <c:auto val="1"/>
        <c:lblAlgn val="ctr"/>
        <c:lblOffset val="100"/>
        <c:noMultiLvlLbl val="0"/>
      </c:catAx>
      <c:valAx>
        <c:axId val="189027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PJ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2776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Sheet1!$D$19</c:f>
              <c:strCache>
                <c:ptCount val="1"/>
                <c:pt idx="0">
                  <c:v>Heat demand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Sheet1!$E$18:$I$18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Sheet1!$E$19:$I$19</c:f>
              <c:numCache>
                <c:formatCode>General</c:formatCode>
                <c:ptCount val="5"/>
                <c:pt idx="0">
                  <c:v>140</c:v>
                </c:pt>
                <c:pt idx="1">
                  <c:v>152</c:v>
                </c:pt>
                <c:pt idx="2">
                  <c:v>166</c:v>
                </c:pt>
                <c:pt idx="3">
                  <c:v>174</c:v>
                </c:pt>
                <c:pt idx="4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8-48EA-8F24-915942B6B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2219071"/>
        <c:axId val="1822217631"/>
      </c:areaChart>
      <c:catAx>
        <c:axId val="18222190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217631"/>
        <c:crosses val="autoZero"/>
        <c:auto val="1"/>
        <c:lblAlgn val="ctr"/>
        <c:lblOffset val="100"/>
        <c:noMultiLvlLbl val="0"/>
      </c:catAx>
      <c:valAx>
        <c:axId val="182221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PJ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2190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Heat supply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Sheet1!$D$12</c:f>
              <c:strCache>
                <c:ptCount val="1"/>
                <c:pt idx="0">
                  <c:v>Gas boilers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Sheet1!$E$11:$I$11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Sheet1!$E$12:$I$12</c:f>
              <c:numCache>
                <c:formatCode>General</c:formatCode>
                <c:ptCount val="5"/>
                <c:pt idx="0">
                  <c:v>88</c:v>
                </c:pt>
                <c:pt idx="1">
                  <c:v>110.00000000000001</c:v>
                </c:pt>
                <c:pt idx="2">
                  <c:v>132</c:v>
                </c:pt>
                <c:pt idx="3">
                  <c:v>154</c:v>
                </c:pt>
                <c:pt idx="4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C-4654-AA55-6E2CF99C19E9}"/>
            </c:ext>
          </c:extLst>
        </c:ser>
        <c:ser>
          <c:idx val="1"/>
          <c:order val="1"/>
          <c:tx>
            <c:strRef>
              <c:f>Sheet1!$D$13</c:f>
              <c:strCache>
                <c:ptCount val="1"/>
                <c:pt idx="0">
                  <c:v>Oil boilers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Sheet1!$E$11:$I$11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Sheet1!$E$13:$I$13</c:f>
              <c:numCache>
                <c:formatCode>General</c:formatCode>
                <c:ptCount val="5"/>
                <c:pt idx="0">
                  <c:v>46.2</c:v>
                </c:pt>
                <c:pt idx="1">
                  <c:v>33</c:v>
                </c:pt>
                <c:pt idx="2">
                  <c:v>16.5</c:v>
                </c:pt>
                <c:pt idx="3">
                  <c:v>11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C-4654-AA55-6E2CF99C19E9}"/>
            </c:ext>
          </c:extLst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Biomass boilers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Sheet1!$E$11:$I$11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Sheet1!$E$14:$I$14</c:f>
              <c:numCache>
                <c:formatCode>General</c:formatCode>
                <c:ptCount val="5"/>
                <c:pt idx="0">
                  <c:v>19.8</c:v>
                </c:pt>
                <c:pt idx="1">
                  <c:v>24.200000000000003</c:v>
                </c:pt>
                <c:pt idx="2">
                  <c:v>34.1</c:v>
                </c:pt>
                <c:pt idx="3">
                  <c:v>26.400000000000002</c:v>
                </c:pt>
                <c:pt idx="4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4C-4654-AA55-6E2CF99C1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115471"/>
        <c:axId val="521115951"/>
      </c:areaChart>
      <c:catAx>
        <c:axId val="5211154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115951"/>
        <c:crosses val="autoZero"/>
        <c:auto val="1"/>
        <c:lblAlgn val="ctr"/>
        <c:lblOffset val="100"/>
        <c:noMultiLvlLbl val="0"/>
      </c:catAx>
      <c:valAx>
        <c:axId val="521115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PJ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1154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Power generation in </a:t>
            </a:r>
            <a:r>
              <a:rPr lang="en-GB" u="sng"/>
              <a:t>BAU</a:t>
            </a:r>
            <a:r>
              <a:rPr lang="en-GB"/>
              <a:t> [TWh]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Sheet1!$D$25</c:f>
              <c:strCache>
                <c:ptCount val="1"/>
                <c:pt idx="0">
                  <c:v>Hydropwer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Sheet1!$E$24:$I$24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Sheet1!$E$25:$I$25</c:f>
              <c:numCache>
                <c:formatCode>General</c:formatCode>
                <c:ptCount val="5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C-406D-BCEF-4BE10FDA7DFE}"/>
            </c:ext>
          </c:extLst>
        </c:ser>
        <c:ser>
          <c:idx val="1"/>
          <c:order val="1"/>
          <c:tx>
            <c:strRef>
              <c:f>Sheet1!$D$26</c:f>
              <c:strCache>
                <c:ptCount val="1"/>
                <c:pt idx="0">
                  <c:v>Gas CCGT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Sheet1!$E$24:$I$24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Sheet1!$E$26:$I$26</c:f>
              <c:numCache>
                <c:formatCode>General</c:formatCode>
                <c:ptCount val="5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CC-406D-BCEF-4BE10FDA7DFE}"/>
            </c:ext>
          </c:extLst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Coal with CCS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Sheet1!$E$24:$I$24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Sheet1!$E$27:$I$27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20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CC-406D-BCEF-4BE10FDA7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1706703"/>
        <c:axId val="571704303"/>
      </c:areaChart>
      <c:catAx>
        <c:axId val="5717067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04303"/>
        <c:crosses val="autoZero"/>
        <c:auto val="1"/>
        <c:lblAlgn val="ctr"/>
        <c:lblOffset val="100"/>
        <c:noMultiLvlLbl val="0"/>
      </c:catAx>
      <c:valAx>
        <c:axId val="57170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067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Million cars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Sheet1!$D$46</c:f>
              <c:strCache>
                <c:ptCount val="1"/>
                <c:pt idx="0">
                  <c:v>ICE cars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Sheet1!$E$45:$I$45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Sheet1!$E$46:$I$46</c:f>
              <c:numCache>
                <c:formatCode>General</c:formatCode>
                <c:ptCount val="5"/>
                <c:pt idx="0">
                  <c:v>240</c:v>
                </c:pt>
                <c:pt idx="1">
                  <c:v>260</c:v>
                </c:pt>
                <c:pt idx="2">
                  <c:v>283</c:v>
                </c:pt>
                <c:pt idx="3">
                  <c:v>333</c:v>
                </c:pt>
                <c:pt idx="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B-4CFA-86C6-AF41E76B8A23}"/>
            </c:ext>
          </c:extLst>
        </c:ser>
        <c:ser>
          <c:idx val="1"/>
          <c:order val="1"/>
          <c:tx>
            <c:strRef>
              <c:f>Sheet1!$D$47</c:f>
              <c:strCache>
                <c:ptCount val="1"/>
                <c:pt idx="0">
                  <c:v>Electric cars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Sheet1!$E$45:$I$45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Sheet1!$E$47:$I$47</c:f>
              <c:numCache>
                <c:formatCode>General</c:formatCode>
                <c:ptCount val="5"/>
                <c:pt idx="0">
                  <c:v>10</c:v>
                </c:pt>
                <c:pt idx="1">
                  <c:v>32</c:v>
                </c:pt>
                <c:pt idx="2">
                  <c:v>56</c:v>
                </c:pt>
                <c:pt idx="3">
                  <c:v>118</c:v>
                </c:pt>
                <c:pt idx="4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DB-4CFA-86C6-AF41E76B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335567"/>
        <c:axId val="579327887"/>
      </c:areaChart>
      <c:catAx>
        <c:axId val="5793355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327887"/>
        <c:crosses val="autoZero"/>
        <c:auto val="1"/>
        <c:lblAlgn val="ctr"/>
        <c:lblOffset val="100"/>
        <c:noMultiLvlLbl val="0"/>
      </c:catAx>
      <c:valAx>
        <c:axId val="57932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3355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Million cars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Sheet1!$M$46</c:f>
              <c:strCache>
                <c:ptCount val="1"/>
                <c:pt idx="0">
                  <c:v>ICE cars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Sheet1!$N$45:$R$45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Sheet1!$N$46:$R$46</c:f>
              <c:numCache>
                <c:formatCode>General</c:formatCode>
                <c:ptCount val="5"/>
                <c:pt idx="0">
                  <c:v>240</c:v>
                </c:pt>
                <c:pt idx="1">
                  <c:v>210</c:v>
                </c:pt>
                <c:pt idx="2">
                  <c:v>283</c:v>
                </c:pt>
                <c:pt idx="3">
                  <c:v>250</c:v>
                </c:pt>
                <c:pt idx="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8-4C07-9688-1E468F1A2B91}"/>
            </c:ext>
          </c:extLst>
        </c:ser>
        <c:ser>
          <c:idx val="1"/>
          <c:order val="1"/>
          <c:tx>
            <c:strRef>
              <c:f>Sheet1!$M$47</c:f>
              <c:strCache>
                <c:ptCount val="1"/>
                <c:pt idx="0">
                  <c:v>Electric cars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Sheet1!$N$45:$R$45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Sheet1!$N$47:$R$47</c:f>
              <c:numCache>
                <c:formatCode>General</c:formatCode>
                <c:ptCount val="5"/>
                <c:pt idx="0">
                  <c:v>10</c:v>
                </c:pt>
                <c:pt idx="1">
                  <c:v>32</c:v>
                </c:pt>
                <c:pt idx="2">
                  <c:v>56</c:v>
                </c:pt>
                <c:pt idx="3">
                  <c:v>118</c:v>
                </c:pt>
                <c:pt idx="4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8-4C07-9688-1E468F1A2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4623775"/>
        <c:axId val="1814624255"/>
      </c:areaChart>
      <c:catAx>
        <c:axId val="18146237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624255"/>
        <c:crosses val="autoZero"/>
        <c:auto val="1"/>
        <c:lblAlgn val="ctr"/>
        <c:lblOffset val="100"/>
        <c:noMultiLvlLbl val="0"/>
      </c:catAx>
      <c:valAx>
        <c:axId val="1814624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6237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8" name="Google Shape;17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6c15b86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b6c15b86b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4" name="Google Shape;194;g3b6c15b86b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" name="Google Shape;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" name="Google Shape;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7" name="Google Shape;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1" name="Google Shape;10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1" name="Google Shape;13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8" name="Google Shape;15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8894617" cy="403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/>
          <p:nvPr/>
        </p:nvSpPr>
        <p:spPr>
          <a:xfrm>
            <a:off x="2285999" y="4370120"/>
            <a:ext cx="432261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body" idx="1"/>
          </p:nvPr>
        </p:nvSpPr>
        <p:spPr>
          <a:xfrm>
            <a:off x="838200" y="1239210"/>
            <a:ext cx="10515600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952105"/>
            <a:ext cx="96078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ubTitle" idx="1"/>
          </p:nvPr>
        </p:nvSpPr>
        <p:spPr>
          <a:xfrm>
            <a:off x="0" y="4339705"/>
            <a:ext cx="9607826" cy="19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6"/>
          <p:cNvPicPr preferRelativeResize="0"/>
          <p:nvPr/>
        </p:nvPicPr>
        <p:blipFill rotWithShape="1">
          <a:blip r:embed="rId2">
            <a:alphaModFix/>
          </a:blip>
          <a:srcRect l="53717" t="15855" r="8275" b="19640"/>
          <a:stretch/>
        </p:blipFill>
        <p:spPr>
          <a:xfrm>
            <a:off x="6549080" y="1087395"/>
            <a:ext cx="4633785" cy="44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2"/>
          </p:nvPr>
        </p:nvSpPr>
        <p:spPr>
          <a:xfrm>
            <a:off x="614875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39" name="Google Shape;3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" descr="Several logos on a white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611" y="4367478"/>
            <a:ext cx="4175392" cy="183731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"/>
          <p:cNvSpPr txBox="1"/>
          <p:nvPr/>
        </p:nvSpPr>
        <p:spPr>
          <a:xfrm>
            <a:off x="561355" y="772010"/>
            <a:ext cx="50334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CLEWs++ Modelling Course</a:t>
            </a:r>
            <a:endParaRPr/>
          </a:p>
        </p:txBody>
      </p:sp>
      <p:sp>
        <p:nvSpPr>
          <p:cNvPr id="46" name="Google Shape;46;p2"/>
          <p:cNvSpPr txBox="1"/>
          <p:nvPr/>
        </p:nvSpPr>
        <p:spPr>
          <a:xfrm>
            <a:off x="561355" y="1694446"/>
            <a:ext cx="758756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 b="1" i="0" u="sng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LECTURE 12 </a:t>
            </a:r>
            <a:endParaRPr sz="4400" b="1" i="0" u="sng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Model QA &amp; Debugging</a:t>
            </a:r>
            <a:endParaRPr sz="44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But what can you do when an entire model is broken?</a:t>
            </a:r>
            <a:endParaRPr sz="2800"/>
          </a:p>
        </p:txBody>
      </p:sp>
      <p:sp>
        <p:nvSpPr>
          <p:cNvPr id="182" name="Google Shape;182;p32"/>
          <p:cNvSpPr txBox="1"/>
          <p:nvPr/>
        </p:nvSpPr>
        <p:spPr>
          <a:xfrm>
            <a:off x="834390" y="1041636"/>
            <a:ext cx="10515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Ideally one shouldn’t get to this point because changes should be applied gradually. Nevertheless, in case the user either applies many changes in one go or inherits a broken model from another user, below are some tips on how to resolve</a:t>
            </a:r>
            <a:endParaRPr/>
          </a:p>
        </p:txBody>
      </p:sp>
      <p:sp>
        <p:nvSpPr>
          <p:cNvPr id="183" name="Google Shape;183;p32"/>
          <p:cNvSpPr/>
          <p:nvPr/>
        </p:nvSpPr>
        <p:spPr>
          <a:xfrm>
            <a:off x="835428" y="2015205"/>
            <a:ext cx="661986" cy="70213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4" name="Google Shape;184;p32"/>
          <p:cNvSpPr/>
          <p:nvPr/>
        </p:nvSpPr>
        <p:spPr>
          <a:xfrm>
            <a:off x="835428" y="3251087"/>
            <a:ext cx="661986" cy="70213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85" name="Google Shape;185;p32"/>
          <p:cNvSpPr/>
          <p:nvPr/>
        </p:nvSpPr>
        <p:spPr>
          <a:xfrm>
            <a:off x="835428" y="4486969"/>
            <a:ext cx="661986" cy="70213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86" name="Google Shape;186;p32"/>
          <p:cNvSpPr/>
          <p:nvPr/>
        </p:nvSpPr>
        <p:spPr>
          <a:xfrm>
            <a:off x="834390" y="5722851"/>
            <a:ext cx="661986" cy="70213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87" name="Google Shape;187;p32"/>
          <p:cNvSpPr txBox="1"/>
          <p:nvPr/>
        </p:nvSpPr>
        <p:spPr>
          <a:xfrm>
            <a:off x="1496376" y="2063966"/>
            <a:ext cx="97383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model. Delete all input data but keep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configuration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inputs (e.g. Technology/Commodity declaration) </a:t>
            </a:r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1496376" y="2988496"/>
            <a:ext cx="973836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one very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flow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re-introduce the data after checking it carefully. That data would be: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Year Split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final demand (if it’s a Specified Annual Demand, the relevant Specified Demand profile is also needed)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Output Activity Ratio of one technology that can meet that demand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to run the model and move to the next step</a:t>
            </a:r>
            <a:endParaRPr/>
          </a:p>
        </p:txBody>
      </p:sp>
      <p:sp>
        <p:nvSpPr>
          <p:cNvPr id="189" name="Google Shape;189;p32"/>
          <p:cNvSpPr txBox="1"/>
          <p:nvPr/>
        </p:nvSpPr>
        <p:spPr>
          <a:xfrm>
            <a:off x="1496376" y="4576426"/>
            <a:ext cx="97383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Gradually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 all technologies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using the Input/Output Activity Ratios. Once all technologies are connected, re-introduce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non-constraint related data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gradually (start with demands, then technoeconomic inputs)</a:t>
            </a:r>
            <a:endParaRPr/>
          </a:p>
        </p:txBody>
      </p:sp>
      <p:sp>
        <p:nvSpPr>
          <p:cNvPr id="190" name="Google Shape;190;p32"/>
          <p:cNvSpPr txBox="1"/>
          <p:nvPr/>
        </p:nvSpPr>
        <p:spPr>
          <a:xfrm>
            <a:off x="1496376" y="5935418"/>
            <a:ext cx="9738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Finally, re-introduce all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constraints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gradually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6c15b86bd_0_0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Exercises</a:t>
            </a:r>
            <a:endParaRPr sz="2800"/>
          </a:p>
        </p:txBody>
      </p:sp>
      <p:sp>
        <p:nvSpPr>
          <p:cNvPr id="197" name="Google Shape;197;g3b6c15b86bd_0_0"/>
          <p:cNvSpPr txBox="1"/>
          <p:nvPr/>
        </p:nvSpPr>
        <p:spPr>
          <a:xfrm>
            <a:off x="4114776" y="1740150"/>
            <a:ext cx="1558200" cy="83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/>
              <a:t>@Fra, could you paste the KTH debugging exercises here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ctrTitle"/>
          </p:nvPr>
        </p:nvSpPr>
        <p:spPr>
          <a:xfrm>
            <a:off x="1" y="1952105"/>
            <a:ext cx="96078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sv-SE"/>
              <a:t>Thank you</a:t>
            </a:r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subTitle" idx="1"/>
          </p:nvPr>
        </p:nvSpPr>
        <p:spPr>
          <a:xfrm>
            <a:off x="0" y="4339705"/>
            <a:ext cx="9607826" cy="19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sv-SE"/>
              <a:t>www.climatecompatiblegrowth.com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 txBox="1"/>
          <p:nvPr/>
        </p:nvSpPr>
        <p:spPr>
          <a:xfrm>
            <a:off x="835428" y="1786512"/>
            <a:ext cx="9737322" cy="400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 sz="2800"/>
              <a:t>Learning outcomes</a:t>
            </a:r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1619250" y="2155365"/>
            <a:ext cx="961548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through best practices for model QA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tips for model debugging</a:t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35428" y="2015205"/>
            <a:ext cx="661986" cy="70213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5428" y="3251087"/>
            <a:ext cx="661986" cy="70213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Introduction to model QA</a:t>
            </a:r>
            <a:endParaRPr sz="2800"/>
          </a:p>
        </p:txBody>
      </p:sp>
      <p:sp>
        <p:nvSpPr>
          <p:cNvPr id="65" name="Google Shape;65;p6"/>
          <p:cNvSpPr txBox="1"/>
          <p:nvPr/>
        </p:nvSpPr>
        <p:spPr>
          <a:xfrm>
            <a:off x="3478290" y="1087356"/>
            <a:ext cx="49972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Just because a model runs, it doesn’t mean it’s correct…</a:t>
            </a:r>
            <a:endParaRPr/>
          </a:p>
        </p:txBody>
      </p:sp>
      <p:sp>
        <p:nvSpPr>
          <p:cNvPr id="66" name="Google Shape;66;p6"/>
          <p:cNvSpPr txBox="1"/>
          <p:nvPr/>
        </p:nvSpPr>
        <p:spPr>
          <a:xfrm>
            <a:off x="5765958" y="2194340"/>
            <a:ext cx="4219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852614" y="1580792"/>
            <a:ext cx="2788920" cy="155809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Infeasible solution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the model is not able to solve, then there’s 100% a </a:t>
            </a:r>
            <a:r>
              <a:rPr lang="sv-SE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mistake</a:t>
            </a:r>
            <a:r>
              <a:rPr lang="sv-S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Fixing the mistake and getting the model to run should be a priority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7312338" y="1580792"/>
            <a:ext cx="2788920" cy="1558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Feasible solution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a model does run, it means it’s </a:t>
            </a:r>
            <a:r>
              <a:rPr lang="sv-SE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mathematically correct</a:t>
            </a:r>
            <a:r>
              <a:rPr lang="sv-S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It doesn’t necessarily mean it’s </a:t>
            </a:r>
            <a:r>
              <a:rPr lang="sv-SE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accurate</a:t>
            </a:r>
            <a:r>
              <a:rPr lang="sv-S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though. </a:t>
            </a:r>
            <a:r>
              <a:rPr lang="sv-SE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QA</a:t>
            </a:r>
            <a:r>
              <a:rPr lang="sv-S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over the model output should be always performed</a:t>
            </a:r>
            <a:endParaRPr/>
          </a:p>
        </p:txBody>
      </p:sp>
      <p:sp>
        <p:nvSpPr>
          <p:cNvPr id="69" name="Google Shape;69;p6"/>
          <p:cNvSpPr txBox="1"/>
          <p:nvPr/>
        </p:nvSpPr>
        <p:spPr>
          <a:xfrm>
            <a:off x="4764165" y="3562629"/>
            <a:ext cx="24255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basic QA principles</a:t>
            </a:r>
            <a:endParaRPr/>
          </a:p>
        </p:txBody>
      </p:sp>
      <p:pic>
        <p:nvPicPr>
          <p:cNvPr id="70" name="Google Shape;70;p6" descr="A cartoon of a person touching her fac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0321" y="5492670"/>
            <a:ext cx="1073230" cy="107323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/>
          <p:nvPr/>
        </p:nvSpPr>
        <p:spPr>
          <a:xfrm>
            <a:off x="7783830" y="4675298"/>
            <a:ext cx="2428866" cy="1134000"/>
          </a:xfrm>
          <a:prstGeom prst="cloudCallout">
            <a:avLst>
              <a:gd name="adj1" fmla="val -105156"/>
              <a:gd name="adj2" fmla="val 23147"/>
            </a:avLst>
          </a:prstGeom>
          <a:solidFill>
            <a:schemeClr val="accent3"/>
          </a:solidFill>
          <a:ln w="25400" cap="flat" cmpd="sng">
            <a:solidFill>
              <a:srgbClr val="4954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the </a:t>
            </a:r>
            <a:r>
              <a:rPr lang="sv-S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market/real world </a:t>
            </a:r>
            <a:r>
              <a:rPr lang="sv-S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 this?</a:t>
            </a: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1086330" y="4108298"/>
            <a:ext cx="2428866" cy="1134000"/>
          </a:xfrm>
          <a:prstGeom prst="cloudCallout">
            <a:avLst>
              <a:gd name="adj1" fmla="val 127786"/>
              <a:gd name="adj2" fmla="val 82615"/>
            </a:avLst>
          </a:prstGeom>
          <a:solidFill>
            <a:schemeClr val="accent3"/>
          </a:solidFill>
          <a:ln w="25400" cap="flat" cmpd="sng">
            <a:solidFill>
              <a:srgbClr val="4954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 model </a:t>
            </a:r>
            <a:r>
              <a:rPr lang="sv-S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behave</a:t>
            </a:r>
            <a:r>
              <a:rPr lang="sv-S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according to </a:t>
            </a:r>
            <a:r>
              <a:rPr lang="sv-S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r>
              <a:rPr lang="sv-S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4310064" y="3938093"/>
            <a:ext cx="2428866" cy="1134000"/>
          </a:xfrm>
          <a:prstGeom prst="cloudCallout">
            <a:avLst>
              <a:gd name="adj1" fmla="val 17669"/>
              <a:gd name="adj2" fmla="val 77576"/>
            </a:avLst>
          </a:prstGeom>
          <a:solidFill>
            <a:schemeClr val="accent3"/>
          </a:solidFill>
          <a:ln w="25400" cap="flat" cmpd="sng">
            <a:solidFill>
              <a:srgbClr val="4954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we </a:t>
            </a:r>
            <a:r>
              <a:rPr lang="sv-S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believe</a:t>
            </a:r>
            <a:r>
              <a:rPr lang="sv-S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our </a:t>
            </a:r>
            <a:r>
              <a:rPr lang="sv-S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scenarios</a:t>
            </a:r>
            <a:r>
              <a:rPr lang="sv-S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Check - Supply doesn’t exceed demand</a:t>
            </a:r>
            <a:endParaRPr sz="2800"/>
          </a:p>
        </p:txBody>
      </p:sp>
      <p:sp>
        <p:nvSpPr>
          <p:cNvPr id="81" name="Google Shape;81;p8"/>
          <p:cNvSpPr txBox="1"/>
          <p:nvPr/>
        </p:nvSpPr>
        <p:spPr>
          <a:xfrm>
            <a:off x="2970846" y="1041636"/>
            <a:ext cx="60121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Supply should not exceed demand unless it’s linked to system cost reductions which is rare (e.g. electricity exports)</a:t>
            </a:r>
            <a:endParaRPr/>
          </a:p>
        </p:txBody>
      </p:sp>
      <p:graphicFrame>
        <p:nvGraphicFramePr>
          <p:cNvPr id="82" name="Google Shape;82;p8"/>
          <p:cNvGraphicFramePr/>
          <p:nvPr/>
        </p:nvGraphicFramePr>
        <p:xfrm>
          <a:off x="572451" y="1674016"/>
          <a:ext cx="4104323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3" name="Google Shape;83;p8"/>
          <p:cNvGraphicFramePr/>
          <p:nvPr/>
        </p:nvGraphicFramePr>
        <p:xfrm>
          <a:off x="5719762" y="1667822"/>
          <a:ext cx="4104323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4" name="Google Shape;84;p8"/>
          <p:cNvGraphicFramePr/>
          <p:nvPr/>
        </p:nvGraphicFramePr>
        <p:xfrm>
          <a:off x="572451" y="4275137"/>
          <a:ext cx="4104323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5" name="Google Shape;85;p8"/>
          <p:cNvGraphicFramePr/>
          <p:nvPr/>
        </p:nvGraphicFramePr>
        <p:xfrm>
          <a:off x="5719761" y="4275137"/>
          <a:ext cx="4104323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6" name="Google Shape;86;p8"/>
          <p:cNvSpPr txBox="1"/>
          <p:nvPr/>
        </p:nvSpPr>
        <p:spPr>
          <a:xfrm>
            <a:off x="4900136" y="2258277"/>
            <a:ext cx="94535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/>
          </a:p>
        </p:txBody>
      </p:sp>
      <p:sp>
        <p:nvSpPr>
          <p:cNvPr id="87" name="Google Shape;87;p8"/>
          <p:cNvSpPr txBox="1"/>
          <p:nvPr/>
        </p:nvSpPr>
        <p:spPr>
          <a:xfrm>
            <a:off x="4847747" y="4868127"/>
            <a:ext cx="94535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88" name="Google Shape;88;p8"/>
          <p:cNvSpPr txBox="1"/>
          <p:nvPr/>
        </p:nvSpPr>
        <p:spPr>
          <a:xfrm>
            <a:off x="9824084" y="1575375"/>
            <a:ext cx="1795465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sv-SE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supply exceeds demand</a:t>
            </a: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 most likely causes are: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lang="sv-SE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constraints</a:t>
            </a: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sv-SE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forcing</a:t>
            </a: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model to </a:t>
            </a:r>
            <a:r>
              <a:rPr lang="sv-SE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overproduce</a:t>
            </a: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Those could be:</a:t>
            </a:r>
            <a:endParaRPr/>
          </a:p>
          <a:p>
            <a:pPr marL="228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 constraints such as </a:t>
            </a:r>
            <a:r>
              <a:rPr lang="sv-SE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forced activity</a:t>
            </a:r>
            <a:endParaRPr/>
          </a:p>
          <a:p>
            <a:pPr marL="228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sv-SE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minimum utilisation rate </a:t>
            </a: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certain technologies</a:t>
            </a:r>
            <a:endParaRPr/>
          </a:p>
          <a:p>
            <a:pPr marL="228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wrongly set </a:t>
            </a:r>
            <a:r>
              <a:rPr lang="sv-SE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UDC</a:t>
            </a:r>
            <a:endParaRPr/>
          </a:p>
          <a:p>
            <a:pPr marL="228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relative constraint such as a </a:t>
            </a:r>
            <a:r>
              <a:rPr lang="sv-SE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decrease rate</a:t>
            </a: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which doesn’t allow the activity of a certain technology to reduce enough</a:t>
            </a:r>
            <a:endParaRPr/>
          </a:p>
          <a:p>
            <a:pPr marL="2286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 startAt="2"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There’s some other </a:t>
            </a:r>
            <a:r>
              <a:rPr lang="sv-SE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indirect demand </a:t>
            </a: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downstream, driving supply </a:t>
            </a:r>
            <a:endParaRPr/>
          </a:p>
        </p:txBody>
      </p:sp>
      <p:cxnSp>
        <p:nvCxnSpPr>
          <p:cNvPr id="89" name="Google Shape;89;p8"/>
          <p:cNvCxnSpPr/>
          <p:nvPr/>
        </p:nvCxnSpPr>
        <p:spPr>
          <a:xfrm>
            <a:off x="9824084" y="1920240"/>
            <a:ext cx="164878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Check - Constraints are respected</a:t>
            </a:r>
            <a:endParaRPr sz="2800"/>
          </a:p>
        </p:txBody>
      </p:sp>
      <p:sp>
        <p:nvSpPr>
          <p:cNvPr id="97" name="Google Shape;97;p10"/>
          <p:cNvSpPr txBox="1"/>
          <p:nvPr/>
        </p:nvSpPr>
        <p:spPr>
          <a:xfrm>
            <a:off x="719136" y="1588770"/>
            <a:ext cx="1012793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constraints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used in the model, it’s critical to verify that they are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respected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some cases, the check is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straightforward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For example, when a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Technology Annual Activity Lower Limit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used for a technology, it will be respected if entered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correctly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Things get more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complicated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when a parameter is used to constraint the model, but the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 is expected somewhere else 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model. For example, capacity might be forced in transport, expecting to see a certain activity (either due to a minimum utilisation rate or pure economics). If the output is not according to expectations, it’s likely that the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off-model calculations need reviewing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Check - Technology choice makes sense</a:t>
            </a:r>
            <a:endParaRPr sz="2800"/>
          </a:p>
        </p:txBody>
      </p:sp>
      <p:sp>
        <p:nvSpPr>
          <p:cNvPr id="105" name="Google Shape;105;p12"/>
          <p:cNvSpPr txBox="1"/>
          <p:nvPr/>
        </p:nvSpPr>
        <p:spPr>
          <a:xfrm>
            <a:off x="853694" y="4495481"/>
            <a:ext cx="480155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❑"/>
            </a:pP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what </a:t>
            </a: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mix </a:t>
            </a: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sensible is not always straightforward though. It requires an understanding of the (current and future) </a:t>
            </a: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economics</a:t>
            </a: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technologies included in the model, as well as </a:t>
            </a: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 intuition</a:t>
            </a:r>
            <a:endParaRPr/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❑"/>
            </a:pP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technologies that kick in are </a:t>
            </a: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in line with expectations</a:t>
            </a: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it could be down to either </a:t>
            </a: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constraints</a:t>
            </a: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preventing the expansion of a technology/forcing a competitor or </a:t>
            </a: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wrongly inserted technoeconomic</a:t>
            </a: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/>
          </a:p>
        </p:txBody>
      </p:sp>
      <p:graphicFrame>
        <p:nvGraphicFramePr>
          <p:cNvPr id="106" name="Google Shape;106;p12"/>
          <p:cNvGraphicFramePr/>
          <p:nvPr/>
        </p:nvGraphicFramePr>
        <p:xfrm>
          <a:off x="6630671" y="4521210"/>
          <a:ext cx="4216425" cy="1333500"/>
        </p:xfrm>
        <a:graphic>
          <a:graphicData uri="http://schemas.openxmlformats.org/drawingml/2006/table">
            <a:tbl>
              <a:tblPr>
                <a:noFill/>
                <a:tableStyleId>{9C9F6082-1DB7-4493-9E4E-29A1E21E4B0D}</a:tableStyleId>
              </a:tblPr>
              <a:tblGrid>
                <a:gridCol w="207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/>
                        <a:t>Capital cost [M$/GW]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667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667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1497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1497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/>
                        <a:t>Fixed O&amp;M cost [MW/GW/y]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22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22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42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42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/>
                        <a:t>Fuel cost [M$/PJ]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/>
                        <a:t>Lifetime [y]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25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25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25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25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/>
                        <a:t>Efficiency [%]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60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60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100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/>
                        <a:t>100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/>
                        <a:t>Capacity factor [%]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>
                          <a:solidFill>
                            <a:srgbClr val="FF0000"/>
                          </a:solidFill>
                        </a:rPr>
                        <a:t>80</a:t>
                      </a:r>
                      <a:endParaRPr sz="11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>
                          <a:solidFill>
                            <a:srgbClr val="FF0000"/>
                          </a:solidFill>
                        </a:rPr>
                        <a:t>50</a:t>
                      </a:r>
                      <a:endParaRPr sz="11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>
                          <a:solidFill>
                            <a:srgbClr val="FF0000"/>
                          </a:solidFill>
                        </a:rPr>
                        <a:t>35</a:t>
                      </a:r>
                      <a:endParaRPr sz="11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u="none" strike="noStrike" cap="none">
                          <a:solidFill>
                            <a:srgbClr val="FF0000"/>
                          </a:solidFill>
                        </a:rPr>
                        <a:t>20</a:t>
                      </a:r>
                      <a:endParaRPr sz="11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/>
                        <a:t>LCOE [$/MWh]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>
                          <a:solidFill>
                            <a:schemeClr val="accent4"/>
                          </a:solidFill>
                        </a:rPr>
                        <a:t>36.9</a:t>
                      </a:r>
                      <a:endParaRPr sz="1100" b="1" i="0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>
                          <a:solidFill>
                            <a:schemeClr val="accent4"/>
                          </a:solidFill>
                        </a:rPr>
                        <a:t>41.1</a:t>
                      </a:r>
                      <a:endParaRPr sz="1100" b="1" i="0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>
                          <a:solidFill>
                            <a:schemeClr val="accent4"/>
                          </a:solidFill>
                        </a:rPr>
                        <a:t>33.2</a:t>
                      </a:r>
                      <a:endParaRPr sz="1100" b="1" i="0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 b="1" u="none" strike="noStrike" cap="none">
                          <a:solidFill>
                            <a:schemeClr val="accent4"/>
                          </a:solidFill>
                        </a:rPr>
                        <a:t>58.2</a:t>
                      </a:r>
                      <a:endParaRPr sz="1100" b="1" i="0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7" name="Google Shape;107;p12"/>
          <p:cNvCxnSpPr/>
          <p:nvPr/>
        </p:nvCxnSpPr>
        <p:spPr>
          <a:xfrm rot="10800000">
            <a:off x="6630671" y="4414469"/>
            <a:ext cx="433144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8" name="Google Shape;108;p12" descr="A blue factory with a blue circle and a yellow lightning bol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8467" y="4010212"/>
            <a:ext cx="391700" cy="3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 descr="A group of windmills with bushes and cloud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632" y="4020947"/>
            <a:ext cx="340152" cy="340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2"/>
          <p:cNvCxnSpPr/>
          <p:nvPr/>
        </p:nvCxnSpPr>
        <p:spPr>
          <a:xfrm>
            <a:off x="8581517" y="4065381"/>
            <a:ext cx="30079" cy="178932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2"/>
          <p:cNvCxnSpPr/>
          <p:nvPr/>
        </p:nvCxnSpPr>
        <p:spPr>
          <a:xfrm>
            <a:off x="9808323" y="4060793"/>
            <a:ext cx="30078" cy="179391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12"/>
          <p:cNvCxnSpPr/>
          <p:nvPr/>
        </p:nvCxnSpPr>
        <p:spPr>
          <a:xfrm>
            <a:off x="5967411" y="1097125"/>
            <a:ext cx="19050" cy="50585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2"/>
          <p:cNvSpPr txBox="1"/>
          <p:nvPr/>
        </p:nvSpPr>
        <p:spPr>
          <a:xfrm>
            <a:off x="6338093" y="1113625"/>
            <a:ext cx="48015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 doubt regarding the technology choice in the model,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checking the economics off-model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best way forward.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 is an example of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levelised cost of electricity calculation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gas power plants and a wind turbines under different capacity factor values and 0% discount rate.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cases are more complicated than others. For example, when emissions are limited, one needs to take into account the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shadow carbon price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aphicFrame>
        <p:nvGraphicFramePr>
          <p:cNvPr id="114" name="Google Shape;114;p12"/>
          <p:cNvGraphicFramePr/>
          <p:nvPr/>
        </p:nvGraphicFramePr>
        <p:xfrm>
          <a:off x="883920" y="11136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5" name="Google Shape;115;p12"/>
          <p:cNvSpPr txBox="1"/>
          <p:nvPr/>
        </p:nvSpPr>
        <p:spPr>
          <a:xfrm>
            <a:off x="921779" y="3791281"/>
            <a:ext cx="48015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spot the mistake?... </a:t>
            </a:r>
            <a:r>
              <a:rPr lang="sv-SE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CCS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should never kick in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BAU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(i.e assuming no cabron emission limits or price)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Check - Smooth graphs</a:t>
            </a:r>
            <a:endParaRPr sz="2800"/>
          </a:p>
        </p:txBody>
      </p:sp>
      <p:graphicFrame>
        <p:nvGraphicFramePr>
          <p:cNvPr id="123" name="Google Shape;123;p14"/>
          <p:cNvGraphicFramePr/>
          <p:nvPr/>
        </p:nvGraphicFramePr>
        <p:xfrm>
          <a:off x="719136" y="14506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4" name="Google Shape;124;p14"/>
          <p:cNvGraphicFramePr/>
          <p:nvPr/>
        </p:nvGraphicFramePr>
        <p:xfrm>
          <a:off x="6662736" y="14506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5" name="Google Shape;125;p14"/>
          <p:cNvSpPr txBox="1"/>
          <p:nvPr/>
        </p:nvSpPr>
        <p:spPr>
          <a:xfrm>
            <a:off x="2715935" y="3915626"/>
            <a:ext cx="57840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8659535" y="3915625"/>
            <a:ext cx="5784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719136" y="4685066"/>
            <a:ext cx="105156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❑"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important that all output trends appear </a:t>
            </a: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smooth</a:t>
            </a: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i.e. </a:t>
            </a: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fluctuations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❑"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certain </a:t>
            </a: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shifts</a:t>
            </a: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trajectories appear to be </a:t>
            </a: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abrupt</a:t>
            </a: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they can be usually fixed with activity </a:t>
            </a: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increase/decrease rates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❑"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actual </a:t>
            </a: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fluctuations</a:t>
            </a: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appear (i.e. the activity/capacity of a certain technology going up and down), it requires a </a:t>
            </a: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deeper dive </a:t>
            </a: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into how the model is set up, and in many cases </a:t>
            </a: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taking a few steps back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Implement model changes gradually</a:t>
            </a:r>
            <a:endParaRPr sz="2800"/>
          </a:p>
        </p:txBody>
      </p:sp>
      <p:sp>
        <p:nvSpPr>
          <p:cNvPr id="135" name="Google Shape;135;p30"/>
          <p:cNvSpPr txBox="1"/>
          <p:nvPr/>
        </p:nvSpPr>
        <p:spPr>
          <a:xfrm>
            <a:off x="834390" y="1041636"/>
            <a:ext cx="10515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Implementing model changes in stages, as opposed to all at once, helps with both understanding the impact of each change and with knowing which exact intervention might cause a bug</a:t>
            </a:r>
            <a:endParaRPr/>
          </a:p>
        </p:txBody>
      </p:sp>
      <p:sp>
        <p:nvSpPr>
          <p:cNvPr id="136" name="Google Shape;136;p30"/>
          <p:cNvSpPr txBox="1"/>
          <p:nvPr/>
        </p:nvSpPr>
        <p:spPr>
          <a:xfrm>
            <a:off x="719136" y="1760437"/>
            <a:ext cx="105156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occasion,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certain model changes can be grouped together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applied in one go. This depends on a) the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complexity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anticipated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changes and b) the level of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user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important to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differentiate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between changes pertaining to the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 development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model and changes made purely for </a:t>
            </a: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diagnostic</a:t>
            </a: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purposes</a:t>
            </a:r>
            <a:endParaRPr/>
          </a:p>
        </p:txBody>
      </p:sp>
      <p:sp>
        <p:nvSpPr>
          <p:cNvPr id="137" name="Google Shape;137;p30"/>
          <p:cNvSpPr/>
          <p:nvPr/>
        </p:nvSpPr>
        <p:spPr>
          <a:xfrm>
            <a:off x="1004172" y="3665123"/>
            <a:ext cx="1621632" cy="5257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Apply change 1</a:t>
            </a:r>
            <a:endParaRPr/>
          </a:p>
        </p:txBody>
      </p:sp>
      <p:sp>
        <p:nvSpPr>
          <p:cNvPr id="138" name="Google Shape;138;p30"/>
          <p:cNvSpPr txBox="1"/>
          <p:nvPr/>
        </p:nvSpPr>
        <p:spPr>
          <a:xfrm>
            <a:off x="4622838" y="3173447"/>
            <a:ext cx="18716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 development</a:t>
            </a:r>
            <a:endParaRPr/>
          </a:p>
        </p:txBody>
      </p:sp>
      <p:sp>
        <p:nvSpPr>
          <p:cNvPr id="139" name="Google Shape;139;p30"/>
          <p:cNvSpPr txBox="1"/>
          <p:nvPr/>
        </p:nvSpPr>
        <p:spPr>
          <a:xfrm>
            <a:off x="4883466" y="4835287"/>
            <a:ext cx="12177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Diagnostics</a:t>
            </a:r>
            <a:endParaRPr/>
          </a:p>
        </p:txBody>
      </p:sp>
      <p:sp>
        <p:nvSpPr>
          <p:cNvPr id="140" name="Google Shape;140;p30"/>
          <p:cNvSpPr/>
          <p:nvPr/>
        </p:nvSpPr>
        <p:spPr>
          <a:xfrm>
            <a:off x="3209448" y="3664832"/>
            <a:ext cx="2057400" cy="52578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impact of change 1</a:t>
            </a:r>
            <a:endParaRPr/>
          </a:p>
        </p:txBody>
      </p:sp>
      <p:sp>
        <p:nvSpPr>
          <p:cNvPr id="141" name="Google Shape;141;p30"/>
          <p:cNvSpPr/>
          <p:nvPr/>
        </p:nvSpPr>
        <p:spPr>
          <a:xfrm>
            <a:off x="5850492" y="3684076"/>
            <a:ext cx="1621632" cy="5257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Apply change 2</a:t>
            </a:r>
            <a:endParaRPr/>
          </a:p>
        </p:txBody>
      </p:sp>
      <p:sp>
        <p:nvSpPr>
          <p:cNvPr id="142" name="Google Shape;142;p30"/>
          <p:cNvSpPr/>
          <p:nvPr/>
        </p:nvSpPr>
        <p:spPr>
          <a:xfrm>
            <a:off x="8065056" y="3684076"/>
            <a:ext cx="2057400" cy="525780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impact of change 2</a:t>
            </a:r>
            <a:endParaRPr/>
          </a:p>
        </p:txBody>
      </p:sp>
      <p:cxnSp>
        <p:nvCxnSpPr>
          <p:cNvPr id="143" name="Google Shape;143;p30"/>
          <p:cNvCxnSpPr>
            <a:stCxn id="137" idx="3"/>
            <a:endCxn id="140" idx="2"/>
          </p:cNvCxnSpPr>
          <p:nvPr/>
        </p:nvCxnSpPr>
        <p:spPr>
          <a:xfrm rot="10800000" flipH="1">
            <a:off x="2625804" y="3927713"/>
            <a:ext cx="583500" cy="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4" name="Google Shape;144;p30"/>
          <p:cNvCxnSpPr/>
          <p:nvPr/>
        </p:nvCxnSpPr>
        <p:spPr>
          <a:xfrm rot="10800000" flipH="1">
            <a:off x="5266848" y="3927431"/>
            <a:ext cx="583644" cy="29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5" name="Google Shape;145;p30"/>
          <p:cNvCxnSpPr/>
          <p:nvPr/>
        </p:nvCxnSpPr>
        <p:spPr>
          <a:xfrm rot="10800000" flipH="1">
            <a:off x="7472124" y="3946675"/>
            <a:ext cx="583644" cy="29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6" name="Google Shape;146;p30"/>
          <p:cNvSpPr/>
          <p:nvPr/>
        </p:nvSpPr>
        <p:spPr>
          <a:xfrm>
            <a:off x="1004172" y="5290875"/>
            <a:ext cx="1621632" cy="5257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Apply change 1</a:t>
            </a:r>
            <a:endParaRPr/>
          </a:p>
        </p:txBody>
      </p:sp>
      <p:sp>
        <p:nvSpPr>
          <p:cNvPr id="147" name="Google Shape;147;p30"/>
          <p:cNvSpPr/>
          <p:nvPr/>
        </p:nvSpPr>
        <p:spPr>
          <a:xfrm>
            <a:off x="3209448" y="5290584"/>
            <a:ext cx="2057400" cy="52578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impact of change 1</a:t>
            </a:r>
            <a:endParaRPr/>
          </a:p>
        </p:txBody>
      </p:sp>
      <p:sp>
        <p:nvSpPr>
          <p:cNvPr id="148" name="Google Shape;148;p30"/>
          <p:cNvSpPr/>
          <p:nvPr/>
        </p:nvSpPr>
        <p:spPr>
          <a:xfrm>
            <a:off x="7519272" y="5309828"/>
            <a:ext cx="1621632" cy="52578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Apply change 2</a:t>
            </a:r>
            <a:endParaRPr/>
          </a:p>
        </p:txBody>
      </p:sp>
      <p:sp>
        <p:nvSpPr>
          <p:cNvPr id="149" name="Google Shape;149;p30"/>
          <p:cNvSpPr/>
          <p:nvPr/>
        </p:nvSpPr>
        <p:spPr>
          <a:xfrm>
            <a:off x="9733836" y="5309828"/>
            <a:ext cx="2057400" cy="525780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impact of change 2</a:t>
            </a:r>
            <a:endParaRPr/>
          </a:p>
        </p:txBody>
      </p:sp>
      <p:cxnSp>
        <p:nvCxnSpPr>
          <p:cNvPr id="150" name="Google Shape;150;p30"/>
          <p:cNvCxnSpPr>
            <a:stCxn id="146" idx="3"/>
            <a:endCxn id="147" idx="2"/>
          </p:cNvCxnSpPr>
          <p:nvPr/>
        </p:nvCxnSpPr>
        <p:spPr>
          <a:xfrm rot="10800000" flipH="1">
            <a:off x="2625804" y="5553465"/>
            <a:ext cx="583500" cy="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30"/>
          <p:cNvCxnSpPr/>
          <p:nvPr/>
        </p:nvCxnSpPr>
        <p:spPr>
          <a:xfrm rot="10800000" flipH="1">
            <a:off x="5266848" y="5553183"/>
            <a:ext cx="583644" cy="29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30"/>
          <p:cNvCxnSpPr/>
          <p:nvPr/>
        </p:nvCxnSpPr>
        <p:spPr>
          <a:xfrm rot="10800000" flipH="1">
            <a:off x="9140904" y="5572427"/>
            <a:ext cx="583644" cy="29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3" name="Google Shape;153;p30"/>
          <p:cNvSpPr/>
          <p:nvPr/>
        </p:nvSpPr>
        <p:spPr>
          <a:xfrm>
            <a:off x="5610462" y="4619975"/>
            <a:ext cx="1612344" cy="137970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D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Retract change 1</a:t>
            </a:r>
            <a:endParaRPr/>
          </a:p>
        </p:txBody>
      </p:sp>
      <p:cxnSp>
        <p:nvCxnSpPr>
          <p:cNvPr id="154" name="Google Shape;154;p30"/>
          <p:cNvCxnSpPr/>
          <p:nvPr/>
        </p:nvCxnSpPr>
        <p:spPr>
          <a:xfrm rot="10800000" flipH="1">
            <a:off x="6940272" y="5552892"/>
            <a:ext cx="583644" cy="29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719136" y="-232303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sv-SE"/>
              <a:t>Some common bugs (and what to do…)</a:t>
            </a:r>
            <a:endParaRPr sz="2800"/>
          </a:p>
        </p:txBody>
      </p:sp>
      <p:sp>
        <p:nvSpPr>
          <p:cNvPr id="162" name="Google Shape;162;p31"/>
          <p:cNvSpPr txBox="1"/>
          <p:nvPr/>
        </p:nvSpPr>
        <p:spPr>
          <a:xfrm>
            <a:off x="823849" y="6319679"/>
            <a:ext cx="460965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The above list is not exhaustive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839091" y="1897110"/>
            <a:ext cx="2795650" cy="556029"/>
          </a:xfrm>
          <a:prstGeom prst="homePlate">
            <a:avLst>
              <a:gd name="adj" fmla="val 465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Over-constrained model</a:t>
            </a:r>
            <a:endParaRPr/>
          </a:p>
        </p:txBody>
      </p:sp>
      <p:sp>
        <p:nvSpPr>
          <p:cNvPr id="164" name="Google Shape;164;p31"/>
          <p:cNvSpPr/>
          <p:nvPr/>
        </p:nvSpPr>
        <p:spPr>
          <a:xfrm>
            <a:off x="839091" y="3448552"/>
            <a:ext cx="2810891" cy="556029"/>
          </a:xfrm>
          <a:prstGeom prst="homePlate">
            <a:avLst>
              <a:gd name="adj" fmla="val 4653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Missing technology input</a:t>
            </a:r>
            <a:endParaRPr/>
          </a:p>
        </p:txBody>
      </p:sp>
      <p:sp>
        <p:nvSpPr>
          <p:cNvPr id="165" name="Google Shape;165;p31"/>
          <p:cNvSpPr/>
          <p:nvPr/>
        </p:nvSpPr>
        <p:spPr>
          <a:xfrm>
            <a:off x="839090" y="4999994"/>
            <a:ext cx="2795651" cy="556029"/>
          </a:xfrm>
          <a:prstGeom prst="homePlate">
            <a:avLst>
              <a:gd name="adj" fmla="val 4653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Wrong name/input value </a:t>
            </a:r>
            <a:endParaRPr/>
          </a:p>
        </p:txBody>
      </p:sp>
      <p:sp>
        <p:nvSpPr>
          <p:cNvPr id="166" name="Google Shape;166;p31"/>
          <p:cNvSpPr txBox="1"/>
          <p:nvPr/>
        </p:nvSpPr>
        <p:spPr>
          <a:xfrm>
            <a:off x="4800600" y="1254706"/>
            <a:ext cx="22402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description</a:t>
            </a:r>
            <a:endParaRPr/>
          </a:p>
        </p:txBody>
      </p:sp>
      <p:sp>
        <p:nvSpPr>
          <p:cNvPr id="167" name="Google Shape;167;p31"/>
          <p:cNvSpPr txBox="1"/>
          <p:nvPr/>
        </p:nvSpPr>
        <p:spPr>
          <a:xfrm>
            <a:off x="8797289" y="1254706"/>
            <a:ext cx="10591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/>
          </a:p>
        </p:txBody>
      </p:sp>
      <p:sp>
        <p:nvSpPr>
          <p:cNvPr id="168" name="Google Shape;168;p31"/>
          <p:cNvSpPr txBox="1"/>
          <p:nvPr/>
        </p:nvSpPr>
        <p:spPr>
          <a:xfrm>
            <a:off x="4800600" y="1705765"/>
            <a:ext cx="2240280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user added a constraint which clashes which clashes with another one upstream/downstream or even at the same level</a:t>
            </a:r>
            <a:endParaRPr/>
          </a:p>
        </p:txBody>
      </p:sp>
      <p:sp>
        <p:nvSpPr>
          <p:cNvPr id="169" name="Google Shape;169;p31"/>
          <p:cNvSpPr txBox="1"/>
          <p:nvPr/>
        </p:nvSpPr>
        <p:spPr>
          <a:xfrm>
            <a:off x="8206739" y="1638709"/>
            <a:ext cx="224028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thoroughly into the flow the constraint was added to and try to figure out where the issue might be. Potentially remove all model constraints and re-introduce gradually.</a:t>
            </a:r>
            <a:endParaRPr/>
          </a:p>
        </p:txBody>
      </p:sp>
      <p:sp>
        <p:nvSpPr>
          <p:cNvPr id="170" name="Google Shape;170;p31"/>
          <p:cNvSpPr txBox="1"/>
          <p:nvPr/>
        </p:nvSpPr>
        <p:spPr>
          <a:xfrm>
            <a:off x="4800600" y="3514570"/>
            <a:ext cx="224028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new flow was added that has to kick in but was not connected properly.</a:t>
            </a:r>
            <a:endParaRPr/>
          </a:p>
        </p:txBody>
      </p:sp>
      <p:sp>
        <p:nvSpPr>
          <p:cNvPr id="171" name="Google Shape;171;p31"/>
          <p:cNvSpPr txBox="1"/>
          <p:nvPr/>
        </p:nvSpPr>
        <p:spPr>
          <a:xfrm>
            <a:off x="8206739" y="3275289"/>
            <a:ext cx="224028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the Model diagram in MUIO and ensure a) there’s no flow that starts with a commodity as opposed to a technology and b) all flows are accurately connected</a:t>
            </a:r>
            <a:endParaRPr/>
          </a:p>
        </p:txBody>
      </p:sp>
      <p:sp>
        <p:nvSpPr>
          <p:cNvPr id="172" name="Google Shape;172;p31"/>
          <p:cNvSpPr txBox="1"/>
          <p:nvPr/>
        </p:nvSpPr>
        <p:spPr>
          <a:xfrm>
            <a:off x="4800600" y="4576892"/>
            <a:ext cx="224028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/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technology name is using a character that is not recognised</a:t>
            </a:r>
            <a:endParaRPr/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 Life input value is not an integer</a:t>
            </a:r>
            <a:endParaRPr/>
          </a:p>
          <a:p>
            <a:pPr marL="1714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▪"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input value is using a comma</a:t>
            </a:r>
            <a:endParaRPr/>
          </a:p>
        </p:txBody>
      </p:sp>
      <p:sp>
        <p:nvSpPr>
          <p:cNvPr id="173" name="Google Shape;173;p31"/>
          <p:cNvSpPr txBox="1"/>
          <p:nvPr/>
        </p:nvSpPr>
        <p:spPr>
          <a:xfrm>
            <a:off x="8206739" y="4977926"/>
            <a:ext cx="224028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Retract recent changes and check all names/input values thoroughly</a:t>
            </a:r>
            <a:endParaRPr/>
          </a:p>
        </p:txBody>
      </p:sp>
      <p:sp>
        <p:nvSpPr>
          <p:cNvPr id="174" name="Google Shape;174;p31"/>
          <p:cNvSpPr txBox="1"/>
          <p:nvPr/>
        </p:nvSpPr>
        <p:spPr>
          <a:xfrm>
            <a:off x="3443651" y="4823100"/>
            <a:ext cx="1558200" cy="175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MUIO take care of this one? Let’s mention it in this case but maybe still good to describe the problem for non MUIO OSeMOSYS users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G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C8102E"/>
      </a:accent2>
      <a:accent3>
        <a:srgbClr val="AFC7FE"/>
      </a:accent3>
      <a:accent4>
        <a:srgbClr val="5F8EFD"/>
      </a:accent4>
      <a:accent5>
        <a:srgbClr val="0F56FD"/>
      </a:accent5>
      <a:accent6>
        <a:srgbClr val="910C22"/>
      </a:accent6>
      <a:hlink>
        <a:srgbClr val="4151C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Learning outcomes</vt:lpstr>
      <vt:lpstr>Introduction to model QA</vt:lpstr>
      <vt:lpstr>Check - Supply doesn’t exceed demand</vt:lpstr>
      <vt:lpstr>Check - Constraints are respected</vt:lpstr>
      <vt:lpstr>Check - Technology choice makes sense</vt:lpstr>
      <vt:lpstr>Check - Smooth graphs</vt:lpstr>
      <vt:lpstr>Implement model changes gradually</vt:lpstr>
      <vt:lpstr>Some common bugs (and what to do…)</vt:lpstr>
      <vt:lpstr>But what can you do when an entire model is broken?</vt:lpstr>
      <vt:lpstr>Exercises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Eunice Ramos</dc:creator>
  <cp:revision>4</cp:revision>
  <dcterms:created xsi:type="dcterms:W3CDTF">2019-06-09T10:25:43Z</dcterms:created>
  <dcterms:modified xsi:type="dcterms:W3CDTF">2026-02-22T14:58:57Z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