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03" r:id="rId5"/>
    <p:sldId id="257" r:id="rId6"/>
    <p:sldId id="306" r:id="rId7"/>
    <p:sldId id="307" r:id="rId8"/>
    <p:sldId id="287" r:id="rId9"/>
    <p:sldId id="309" r:id="rId10"/>
    <p:sldId id="290" r:id="rId11"/>
    <p:sldId id="310" r:id="rId12"/>
    <p:sldId id="264" r:id="rId13"/>
    <p:sldId id="291" r:id="rId14"/>
    <p:sldId id="265" r:id="rId15"/>
    <p:sldId id="292" r:id="rId16"/>
    <p:sldId id="293" r:id="rId17"/>
    <p:sldId id="286" r:id="rId18"/>
    <p:sldId id="282" r:id="rId19"/>
    <p:sldId id="294" r:id="rId20"/>
    <p:sldId id="295" r:id="rId21"/>
    <p:sldId id="298" r:id="rId22"/>
    <p:sldId id="297" r:id="rId23"/>
    <p:sldId id="308" r:id="rId24"/>
    <p:sldId id="296" r:id="rId25"/>
    <p:sldId id="299" r:id="rId26"/>
    <p:sldId id="300" r:id="rId27"/>
    <p:sldId id="302"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03UCdt9ZZNaz4mbAcEQYg==" hashData="NYhIlx/bxPEgKAJRRLsl7bG597FGrYNVgR0I/hrwDp1vSpm1sZrzJ1SDWdadFgJkK8JrbDpOT5HMAXu9cAgM+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16D24E-2E05-D69E-7E12-EFBF908BE587}" name="Pacifique  Koshikwinja Matabishi" initials="PKM" userId="S::pacifique.koshikwinja@polito.it::b883134d-80e9-442d-8aca-c31300c496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842CA6-F4DD-4468-BB36-2E8D82C17C4C}" v="2" dt="2024-06-19T09:18:16.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6"/>
    <p:restoredTop sz="64784" autoAdjust="0"/>
  </p:normalViewPr>
  <p:slideViewPr>
    <p:cSldViewPr snapToGrid="0">
      <p:cViewPr varScale="1">
        <p:scale>
          <a:sx n="74" d="100"/>
          <a:sy n="74" d="100"/>
        </p:scale>
        <p:origin x="124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788C81C7-7698-4435-83DC-EE87D3748AD0}"/>
    <pc:docChg chg="undo custSel modSld">
      <pc:chgData name="Naomi Tan" userId="8ce5270c-ec91-47e3-b3ed-c9746ddfe401" providerId="ADAL" clId="{788C81C7-7698-4435-83DC-EE87D3748AD0}" dt="2022-08-29T11:35:52.070" v="14" actId="20577"/>
      <pc:docMkLst>
        <pc:docMk/>
      </pc:docMkLst>
      <pc:sldChg chg="delSp modSp mod">
        <pc:chgData name="Naomi Tan" userId="8ce5270c-ec91-47e3-b3ed-c9746ddfe401" providerId="ADAL" clId="{788C81C7-7698-4435-83DC-EE87D3748AD0}" dt="2022-08-29T11:35:52.070" v="14" actId="20577"/>
        <pc:sldMkLst>
          <pc:docMk/>
          <pc:sldMk cId="1819020706" sldId="303"/>
        </pc:sldMkLst>
        <pc:spChg chg="del mod">
          <ac:chgData name="Naomi Tan" userId="8ce5270c-ec91-47e3-b3ed-c9746ddfe401" providerId="ADAL" clId="{788C81C7-7698-4435-83DC-EE87D3748AD0}" dt="2022-08-29T11:35:49.491" v="12" actId="478"/>
          <ac:spMkLst>
            <pc:docMk/>
            <pc:sldMk cId="1819020706" sldId="303"/>
            <ac:spMk id="13" creationId="{F3D24764-EC4F-4CB5-837C-0E9454FCA68D}"/>
          </ac:spMkLst>
        </pc:spChg>
        <pc:spChg chg="mod">
          <ac:chgData name="Naomi Tan" userId="8ce5270c-ec91-47e3-b3ed-c9746ddfe401" providerId="ADAL" clId="{788C81C7-7698-4435-83DC-EE87D3748AD0}" dt="2022-08-29T11:35:52.070" v="14" actId="20577"/>
          <ac:spMkLst>
            <pc:docMk/>
            <pc:sldMk cId="1819020706" sldId="303"/>
            <ac:spMk id="16" creationId="{E3F2990E-D744-4FDD-850E-7C43682976D2}"/>
          </ac:spMkLst>
        </pc:spChg>
      </pc:sldChg>
    </pc:docChg>
  </pc:docChgLst>
  <pc:docChgLst>
    <pc:chgData name="Naomi Tan" userId="8ce5270c-ec91-47e3-b3ed-c9746ddfe401" providerId="ADAL" clId="{2261651A-20D5-4311-A2D0-13321119C6C1}"/>
    <pc:docChg chg="modSld">
      <pc:chgData name="Naomi Tan" userId="8ce5270c-ec91-47e3-b3ed-c9746ddfe401" providerId="ADAL" clId="{2261651A-20D5-4311-A2D0-13321119C6C1}" dt="2022-08-11T10:34:28.789" v="11" actId="20577"/>
      <pc:docMkLst>
        <pc:docMk/>
      </pc:docMkLst>
      <pc:sldChg chg="modSp mod">
        <pc:chgData name="Naomi Tan" userId="8ce5270c-ec91-47e3-b3ed-c9746ddfe401" providerId="ADAL" clId="{2261651A-20D5-4311-A2D0-13321119C6C1}" dt="2022-08-11T10:34:28.789" v="11" actId="20577"/>
        <pc:sldMkLst>
          <pc:docMk/>
          <pc:sldMk cId="102884307" sldId="304"/>
        </pc:sldMkLst>
        <pc:spChg chg="mod">
          <ac:chgData name="Naomi Tan" userId="8ce5270c-ec91-47e3-b3ed-c9746ddfe401" providerId="ADAL" clId="{2261651A-20D5-4311-A2D0-13321119C6C1}" dt="2022-08-11T10:34:28.789" v="11" actId="20577"/>
          <ac:spMkLst>
            <pc:docMk/>
            <pc:sldMk cId="102884307" sldId="304"/>
            <ac:spMk id="5" creationId="{D64D0145-6297-4A66-B578-EAE197E0A215}"/>
          </ac:spMkLst>
        </pc:spChg>
      </pc:sldChg>
    </pc:docChg>
  </pc:docChgLst>
  <pc:docChgLst>
    <pc:chgData name="Pacifique  Koshikwinja Matabishi" userId="b883134d-80e9-442d-8aca-c31300c49644" providerId="ADAL" clId="{5E842CA6-F4DD-4468-BB36-2E8D82C17C4C}"/>
    <pc:docChg chg="undo custSel modSld">
      <pc:chgData name="Pacifique  Koshikwinja Matabishi" userId="b883134d-80e9-442d-8aca-c31300c49644" providerId="ADAL" clId="{5E842CA6-F4DD-4468-BB36-2E8D82C17C4C}" dt="2024-06-19T10:16:48.215" v="259" actId="20577"/>
      <pc:docMkLst>
        <pc:docMk/>
      </pc:docMkLst>
      <pc:sldChg chg="modSp mod">
        <pc:chgData name="Pacifique  Koshikwinja Matabishi" userId="b883134d-80e9-442d-8aca-c31300c49644" providerId="ADAL" clId="{5E842CA6-F4DD-4468-BB36-2E8D82C17C4C}" dt="2024-06-19T09:19:24.571" v="13" actId="20577"/>
        <pc:sldMkLst>
          <pc:docMk/>
          <pc:sldMk cId="4233018141" sldId="257"/>
        </pc:sldMkLst>
        <pc:spChg chg="mod">
          <ac:chgData name="Pacifique  Koshikwinja Matabishi" userId="b883134d-80e9-442d-8aca-c31300c49644" providerId="ADAL" clId="{5E842CA6-F4DD-4468-BB36-2E8D82C17C4C}" dt="2024-06-19T09:18:16.245" v="11"/>
          <ac:spMkLst>
            <pc:docMk/>
            <pc:sldMk cId="4233018141" sldId="257"/>
            <ac:spMk id="7" creationId="{3C276C9C-C4DA-D54A-9115-ED5E65939740}"/>
          </ac:spMkLst>
        </pc:spChg>
        <pc:spChg chg="mod">
          <ac:chgData name="Pacifique  Koshikwinja Matabishi" userId="b883134d-80e9-442d-8aca-c31300c49644" providerId="ADAL" clId="{5E842CA6-F4DD-4468-BB36-2E8D82C17C4C}" dt="2024-06-19T09:19:24.571" v="13" actId="20577"/>
          <ac:spMkLst>
            <pc:docMk/>
            <pc:sldMk cId="4233018141" sldId="257"/>
            <ac:spMk id="14" creationId="{D2B48615-9B59-FC42-8A1C-39AC6AD2B38A}"/>
          </ac:spMkLst>
        </pc:spChg>
      </pc:sldChg>
      <pc:sldChg chg="modNotesTx">
        <pc:chgData name="Pacifique  Koshikwinja Matabishi" userId="b883134d-80e9-442d-8aca-c31300c49644" providerId="ADAL" clId="{5E842CA6-F4DD-4468-BB36-2E8D82C17C4C}" dt="2024-06-19T09:52:57.988" v="125" actId="20577"/>
        <pc:sldMkLst>
          <pc:docMk/>
          <pc:sldMk cId="3278782939" sldId="265"/>
        </pc:sldMkLst>
      </pc:sldChg>
      <pc:sldChg chg="modSp">
        <pc:chgData name="Pacifique  Koshikwinja Matabishi" userId="b883134d-80e9-442d-8aca-c31300c49644" providerId="ADAL" clId="{5E842CA6-F4DD-4468-BB36-2E8D82C17C4C}" dt="2024-06-19T09:18:16.245" v="11"/>
        <pc:sldMkLst>
          <pc:docMk/>
          <pc:sldMk cId="1201676088" sldId="286"/>
        </pc:sldMkLst>
        <pc:spChg chg="mod">
          <ac:chgData name="Pacifique  Koshikwinja Matabishi" userId="b883134d-80e9-442d-8aca-c31300c49644" providerId="ADAL" clId="{5E842CA6-F4DD-4468-BB36-2E8D82C17C4C}" dt="2024-06-19T09:18:16.245" v="11"/>
          <ac:spMkLst>
            <pc:docMk/>
            <pc:sldMk cId="1201676088" sldId="286"/>
            <ac:spMk id="6" creationId="{99DEA05E-3DE2-714D-9D7C-D14D82DB9D79}"/>
          </ac:spMkLst>
        </pc:spChg>
        <pc:spChg chg="mod">
          <ac:chgData name="Pacifique  Koshikwinja Matabishi" userId="b883134d-80e9-442d-8aca-c31300c49644" providerId="ADAL" clId="{5E842CA6-F4DD-4468-BB36-2E8D82C17C4C}" dt="2024-06-19T09:18:16.245" v="11"/>
          <ac:spMkLst>
            <pc:docMk/>
            <pc:sldMk cId="1201676088" sldId="286"/>
            <ac:spMk id="7" creationId="{3C276C9C-C4DA-D54A-9115-ED5E65939740}"/>
          </ac:spMkLst>
        </pc:spChg>
        <pc:spChg chg="mod">
          <ac:chgData name="Pacifique  Koshikwinja Matabishi" userId="b883134d-80e9-442d-8aca-c31300c49644" providerId="ADAL" clId="{5E842CA6-F4DD-4468-BB36-2E8D82C17C4C}" dt="2024-06-19T09:17:59.091" v="10"/>
          <ac:spMkLst>
            <pc:docMk/>
            <pc:sldMk cId="1201676088" sldId="286"/>
            <ac:spMk id="11" creationId="{E3F33BE3-7756-EF44-9269-DDA634DF88BE}"/>
          </ac:spMkLst>
        </pc:spChg>
      </pc:sldChg>
      <pc:sldChg chg="modSp mod modNotesTx">
        <pc:chgData name="Pacifique  Koshikwinja Matabishi" userId="b883134d-80e9-442d-8aca-c31300c49644" providerId="ADAL" clId="{5E842CA6-F4DD-4468-BB36-2E8D82C17C4C}" dt="2024-06-19T09:49:09.529" v="115" actId="20577"/>
        <pc:sldMkLst>
          <pc:docMk/>
          <pc:sldMk cId="788623464" sldId="291"/>
        </pc:sldMkLst>
        <pc:spChg chg="mod">
          <ac:chgData name="Pacifique  Koshikwinja Matabishi" userId="b883134d-80e9-442d-8aca-c31300c49644" providerId="ADAL" clId="{5E842CA6-F4DD-4468-BB36-2E8D82C17C4C}" dt="2024-06-19T09:49:09.529" v="115" actId="20577"/>
          <ac:spMkLst>
            <pc:docMk/>
            <pc:sldMk cId="788623464" sldId="291"/>
            <ac:spMk id="11" creationId="{F3B541E5-D30A-497C-A2C9-111BD15EE069}"/>
          </ac:spMkLst>
        </pc:spChg>
      </pc:sldChg>
      <pc:sldChg chg="modSp mod">
        <pc:chgData name="Pacifique  Koshikwinja Matabishi" userId="b883134d-80e9-442d-8aca-c31300c49644" providerId="ADAL" clId="{5E842CA6-F4DD-4468-BB36-2E8D82C17C4C}" dt="2024-06-19T09:56:20.730" v="133" actId="20577"/>
        <pc:sldMkLst>
          <pc:docMk/>
          <pc:sldMk cId="23808466" sldId="293"/>
        </pc:sldMkLst>
        <pc:spChg chg="mod">
          <ac:chgData name="Pacifique  Koshikwinja Matabishi" userId="b883134d-80e9-442d-8aca-c31300c49644" providerId="ADAL" clId="{5E842CA6-F4DD-4468-BB36-2E8D82C17C4C}" dt="2024-06-19T09:56:20.730" v="133" actId="20577"/>
          <ac:spMkLst>
            <pc:docMk/>
            <pc:sldMk cId="23808466" sldId="293"/>
            <ac:spMk id="3" creationId="{558B0052-0429-4A60-A895-7A64645BDAE3}"/>
          </ac:spMkLst>
        </pc:spChg>
      </pc:sldChg>
      <pc:sldChg chg="modSp mod modNotes modNotesTx">
        <pc:chgData name="Pacifique  Koshikwinja Matabishi" userId="b883134d-80e9-442d-8aca-c31300c49644" providerId="ADAL" clId="{5E842CA6-F4DD-4468-BB36-2E8D82C17C4C}" dt="2024-06-19T10:16:48.215" v="259" actId="20577"/>
        <pc:sldMkLst>
          <pc:docMk/>
          <pc:sldMk cId="4083584413" sldId="300"/>
        </pc:sldMkLst>
        <pc:spChg chg="mod">
          <ac:chgData name="Pacifique  Koshikwinja Matabishi" userId="b883134d-80e9-442d-8aca-c31300c49644" providerId="ADAL" clId="{5E842CA6-F4DD-4468-BB36-2E8D82C17C4C}" dt="2024-06-19T10:16:48.215" v="259" actId="20577"/>
          <ac:spMkLst>
            <pc:docMk/>
            <pc:sldMk cId="4083584413" sldId="300"/>
            <ac:spMk id="10" creationId="{B188841D-4C8B-463B-8B1A-B8F73A10AC2D}"/>
          </ac:spMkLst>
        </pc:spChg>
      </pc:sldChg>
      <pc:sldChg chg="modSp mod modNotesTx">
        <pc:chgData name="Pacifique  Koshikwinja Matabishi" userId="b883134d-80e9-442d-8aca-c31300c49644" providerId="ADAL" clId="{5E842CA6-F4DD-4468-BB36-2E8D82C17C4C}" dt="2024-06-19T10:08:02.528" v="237" actId="20577"/>
        <pc:sldMkLst>
          <pc:docMk/>
          <pc:sldMk cId="1325476693" sldId="302"/>
        </pc:sldMkLst>
        <pc:spChg chg="mod">
          <ac:chgData name="Pacifique  Koshikwinja Matabishi" userId="b883134d-80e9-442d-8aca-c31300c49644" providerId="ADAL" clId="{5E842CA6-F4DD-4468-BB36-2E8D82C17C4C}" dt="2024-06-19T10:01:02.269" v="166" actId="20577"/>
          <ac:spMkLst>
            <pc:docMk/>
            <pc:sldMk cId="1325476693" sldId="302"/>
            <ac:spMk id="10" creationId="{B188841D-4C8B-463B-8B1A-B8F73A10AC2D}"/>
          </ac:spMkLst>
        </pc:spChg>
      </pc:sldChg>
      <pc:sldChg chg="modSp mod">
        <pc:chgData name="Pacifique  Koshikwinja Matabishi" userId="b883134d-80e9-442d-8aca-c31300c49644" providerId="ADAL" clId="{5E842CA6-F4DD-4468-BB36-2E8D82C17C4C}" dt="2024-06-19T09:17:59.091" v="10"/>
        <pc:sldMkLst>
          <pc:docMk/>
          <pc:sldMk cId="1819020706" sldId="303"/>
        </pc:sldMkLst>
        <pc:spChg chg="mod">
          <ac:chgData name="Pacifique  Koshikwinja Matabishi" userId="b883134d-80e9-442d-8aca-c31300c49644" providerId="ADAL" clId="{5E842CA6-F4DD-4468-BB36-2E8D82C17C4C}" dt="2024-06-19T09:17:59.091" v="10"/>
          <ac:spMkLst>
            <pc:docMk/>
            <pc:sldMk cId="1819020706" sldId="303"/>
            <ac:spMk id="6" creationId="{99DEA05E-3DE2-714D-9D7C-D14D82DB9D79}"/>
          </ac:spMkLst>
        </pc:spChg>
      </pc:sldChg>
      <pc:sldChg chg="modSp modNotes">
        <pc:chgData name="Pacifique  Koshikwinja Matabishi" userId="b883134d-80e9-442d-8aca-c31300c49644" providerId="ADAL" clId="{5E842CA6-F4DD-4468-BB36-2E8D82C17C4C}" dt="2024-06-19T09:18:16.245" v="11"/>
        <pc:sldMkLst>
          <pc:docMk/>
          <pc:sldMk cId="102884307" sldId="304"/>
        </pc:sldMkLst>
        <pc:spChg chg="mod">
          <ac:chgData name="Pacifique  Koshikwinja Matabishi" userId="b883134d-80e9-442d-8aca-c31300c49644" providerId="ADAL" clId="{5E842CA6-F4DD-4468-BB36-2E8D82C17C4C}" dt="2024-06-19T09:18:16.245" v="11"/>
          <ac:spMkLst>
            <pc:docMk/>
            <pc:sldMk cId="102884307" sldId="304"/>
            <ac:spMk id="5" creationId="{D64D0145-6297-4A66-B578-EAE197E0A215}"/>
          </ac:spMkLst>
        </pc:spChg>
      </pc:sldChg>
      <pc:sldChg chg="modSp mod">
        <pc:chgData name="Pacifique  Koshikwinja Matabishi" userId="b883134d-80e9-442d-8aca-c31300c49644" providerId="ADAL" clId="{5E842CA6-F4DD-4468-BB36-2E8D82C17C4C}" dt="2024-06-19T09:21:54.632" v="18" actId="20577"/>
        <pc:sldMkLst>
          <pc:docMk/>
          <pc:sldMk cId="1016493126" sldId="306"/>
        </pc:sldMkLst>
        <pc:spChg chg="mod">
          <ac:chgData name="Pacifique  Koshikwinja Matabishi" userId="b883134d-80e9-442d-8aca-c31300c49644" providerId="ADAL" clId="{5E842CA6-F4DD-4468-BB36-2E8D82C17C4C}" dt="2024-06-19T09:21:54.632" v="18" actId="20577"/>
          <ac:spMkLst>
            <pc:docMk/>
            <pc:sldMk cId="1016493126" sldId="306"/>
            <ac:spMk id="7" creationId="{81A026AF-614B-4FA5-B975-212C0EC8E99A}"/>
          </ac:spMkLst>
        </pc:spChg>
      </pc:sldChg>
      <pc:sldChg chg="modSp mod modNotesTx">
        <pc:chgData name="Pacifique  Koshikwinja Matabishi" userId="b883134d-80e9-442d-8aca-c31300c49644" providerId="ADAL" clId="{5E842CA6-F4DD-4468-BB36-2E8D82C17C4C}" dt="2024-06-19T09:30:22.737" v="59" actId="20577"/>
        <pc:sldMkLst>
          <pc:docMk/>
          <pc:sldMk cId="3848160678" sldId="307"/>
        </pc:sldMkLst>
        <pc:spChg chg="mod">
          <ac:chgData name="Pacifique  Koshikwinja Matabishi" userId="b883134d-80e9-442d-8aca-c31300c49644" providerId="ADAL" clId="{5E842CA6-F4DD-4468-BB36-2E8D82C17C4C}" dt="2024-06-19T09:30:14.949" v="36" actId="20577"/>
          <ac:spMkLst>
            <pc:docMk/>
            <pc:sldMk cId="3848160678" sldId="307"/>
            <ac:spMk id="4" creationId="{8766666C-B392-44D8-8524-8ECC2A4A6EAC}"/>
          </ac:spMkLst>
        </pc:spChg>
      </pc:sldChg>
      <pc:sldChg chg="modSp">
        <pc:chgData name="Pacifique  Koshikwinja Matabishi" userId="b883134d-80e9-442d-8aca-c31300c49644" providerId="ADAL" clId="{5E842CA6-F4DD-4468-BB36-2E8D82C17C4C}" dt="2024-06-19T09:18:16.245" v="11"/>
        <pc:sldMkLst>
          <pc:docMk/>
          <pc:sldMk cId="2963978463" sldId="308"/>
        </pc:sldMkLst>
        <pc:spChg chg="mod">
          <ac:chgData name="Pacifique  Koshikwinja Matabishi" userId="b883134d-80e9-442d-8aca-c31300c49644" providerId="ADAL" clId="{5E842CA6-F4DD-4468-BB36-2E8D82C17C4C}" dt="2024-06-19T09:18:16.245" v="11"/>
          <ac:spMkLst>
            <pc:docMk/>
            <pc:sldMk cId="2963978463" sldId="308"/>
            <ac:spMk id="6" creationId="{99DEA05E-3DE2-714D-9D7C-D14D82DB9D79}"/>
          </ac:spMkLst>
        </pc:spChg>
        <pc:spChg chg="mod">
          <ac:chgData name="Pacifique  Koshikwinja Matabishi" userId="b883134d-80e9-442d-8aca-c31300c49644" providerId="ADAL" clId="{5E842CA6-F4DD-4468-BB36-2E8D82C17C4C}" dt="2024-06-19T09:18:16.245" v="11"/>
          <ac:spMkLst>
            <pc:docMk/>
            <pc:sldMk cId="2963978463" sldId="308"/>
            <ac:spMk id="7" creationId="{3C276C9C-C4DA-D54A-9115-ED5E65939740}"/>
          </ac:spMkLst>
        </pc:spChg>
        <pc:spChg chg="mod">
          <ac:chgData name="Pacifique  Koshikwinja Matabishi" userId="b883134d-80e9-442d-8aca-c31300c49644" providerId="ADAL" clId="{5E842CA6-F4DD-4468-BB36-2E8D82C17C4C}" dt="2024-06-19T09:17:59.091" v="10"/>
          <ac:spMkLst>
            <pc:docMk/>
            <pc:sldMk cId="2963978463" sldId="308"/>
            <ac:spMk id="11" creationId="{E3F33BE3-7756-EF44-9269-DDA634DF88BE}"/>
          </ac:spMkLst>
        </pc:spChg>
      </pc:sldChg>
      <pc:sldChg chg="modSp mod">
        <pc:chgData name="Pacifique  Koshikwinja Matabishi" userId="b883134d-80e9-442d-8aca-c31300c49644" providerId="ADAL" clId="{5E842CA6-F4DD-4468-BB36-2E8D82C17C4C}" dt="2024-06-19T09:34:32.421" v="92" actId="20577"/>
        <pc:sldMkLst>
          <pc:docMk/>
          <pc:sldMk cId="3815486852" sldId="309"/>
        </pc:sldMkLst>
        <pc:spChg chg="mod">
          <ac:chgData name="Pacifique  Koshikwinja Matabishi" userId="b883134d-80e9-442d-8aca-c31300c49644" providerId="ADAL" clId="{5E842CA6-F4DD-4468-BB36-2E8D82C17C4C}" dt="2024-06-19T09:18:16.245" v="11"/>
          <ac:spMkLst>
            <pc:docMk/>
            <pc:sldMk cId="3815486852" sldId="309"/>
            <ac:spMk id="7" creationId="{3C276C9C-C4DA-D54A-9115-ED5E65939740}"/>
          </ac:spMkLst>
        </pc:spChg>
        <pc:spChg chg="mod">
          <ac:chgData name="Pacifique  Koshikwinja Matabishi" userId="b883134d-80e9-442d-8aca-c31300c49644" providerId="ADAL" clId="{5E842CA6-F4DD-4468-BB36-2E8D82C17C4C}" dt="2024-06-19T09:34:32.421" v="92" actId="20577"/>
          <ac:spMkLst>
            <pc:docMk/>
            <pc:sldMk cId="3815486852" sldId="309"/>
            <ac:spMk id="14" creationId="{D2B48615-9B59-FC42-8A1C-39AC6AD2B38A}"/>
          </ac:spMkLst>
        </pc:spChg>
      </pc:sldChg>
      <pc:sldChg chg="modSp mod addCm">
        <pc:chgData name="Pacifique  Koshikwinja Matabishi" userId="b883134d-80e9-442d-8aca-c31300c49644" providerId="ADAL" clId="{5E842CA6-F4DD-4468-BB36-2E8D82C17C4C}" dt="2024-06-19T09:41:45.111" v="97"/>
        <pc:sldMkLst>
          <pc:docMk/>
          <pc:sldMk cId="2561298941" sldId="310"/>
        </pc:sldMkLst>
        <pc:spChg chg="mod">
          <ac:chgData name="Pacifique  Koshikwinja Matabishi" userId="b883134d-80e9-442d-8aca-c31300c49644" providerId="ADAL" clId="{5E842CA6-F4DD-4468-BB36-2E8D82C17C4C}" dt="2024-06-19T09:40:38.235" v="96"/>
          <ac:spMkLst>
            <pc:docMk/>
            <pc:sldMk cId="2561298941" sldId="310"/>
            <ac:spMk id="2" creationId="{596A1EAA-14A2-4F4D-A200-1BAE7A99AEF6}"/>
          </ac:spMkLst>
        </pc:spChg>
        <pc:spChg chg="mod">
          <ac:chgData name="Pacifique  Koshikwinja Matabishi" userId="b883134d-80e9-442d-8aca-c31300c49644" providerId="ADAL" clId="{5E842CA6-F4DD-4468-BB36-2E8D82C17C4C}" dt="2024-06-19T09:18:16.245" v="11"/>
          <ac:spMkLst>
            <pc:docMk/>
            <pc:sldMk cId="2561298941" sldId="310"/>
            <ac:spMk id="6" creationId="{99DEA05E-3DE2-714D-9D7C-D14D82DB9D79}"/>
          </ac:spMkLst>
        </pc:spChg>
        <pc:spChg chg="mod">
          <ac:chgData name="Pacifique  Koshikwinja Matabishi" userId="b883134d-80e9-442d-8aca-c31300c49644" providerId="ADAL" clId="{5E842CA6-F4DD-4468-BB36-2E8D82C17C4C}" dt="2024-06-19T09:18:16.245" v="11"/>
          <ac:spMkLst>
            <pc:docMk/>
            <pc:sldMk cId="2561298941" sldId="310"/>
            <ac:spMk id="7" creationId="{3C276C9C-C4DA-D54A-9115-ED5E65939740}"/>
          </ac:spMkLst>
        </pc:spChg>
        <pc:spChg chg="mod">
          <ac:chgData name="Pacifique  Koshikwinja Matabishi" userId="b883134d-80e9-442d-8aca-c31300c49644" providerId="ADAL" clId="{5E842CA6-F4DD-4468-BB36-2E8D82C17C4C}" dt="2024-06-19T09:17:59.091" v="10"/>
          <ac:spMkLst>
            <pc:docMk/>
            <pc:sldMk cId="2561298941" sldId="310"/>
            <ac:spMk id="11" creationId="{E3F33BE3-7756-EF44-9269-DDA634DF88BE}"/>
          </ac:spMkLst>
        </pc:spChg>
        <pc:extLst>
          <p:ext xmlns:p="http://schemas.openxmlformats.org/presentationml/2006/main" uri="{D6D511B9-2390-475A-947B-AFAB55BFBCF1}">
            <pc226:cmChg xmlns:pc226="http://schemas.microsoft.com/office/powerpoint/2022/06/main/command" chg="add">
              <pc226:chgData name="Pacifique  Koshikwinja Matabishi" userId="b883134d-80e9-442d-8aca-c31300c49644" providerId="ADAL" clId="{5E842CA6-F4DD-4468-BB36-2E8D82C17C4C}" dt="2024-06-19T09:41:45.111" v="97"/>
              <pc2:cmMkLst xmlns:pc2="http://schemas.microsoft.com/office/powerpoint/2019/9/main/command">
                <pc:docMk/>
                <pc:sldMk cId="2561298941" sldId="310"/>
                <pc2:cmMk id="{AF2B4165-33C1-4F31-B3B7-CA86E0EE9D09}"/>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7/30/2024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Une planification </a:t>
            </a:r>
            <a:r>
              <a:rPr lang="en-US" dirty="0" err="1"/>
              <a:t>efficace</a:t>
            </a:r>
            <a:r>
              <a:rPr lang="en-US" dirty="0"/>
              <a:t>, </a:t>
            </a:r>
            <a:r>
              <a:rPr lang="en-US" dirty="0" err="1"/>
              <a:t>stratégique</a:t>
            </a:r>
            <a:r>
              <a:rPr lang="en-US" dirty="0"/>
              <a:t> et </a:t>
            </a:r>
            <a:r>
              <a:rPr lang="en-US" dirty="0" err="1"/>
              <a:t>intégrée</a:t>
            </a:r>
            <a:r>
              <a:rPr lang="en-US" dirty="0"/>
              <a:t> du </a:t>
            </a:r>
            <a:r>
              <a:rPr lang="en-US" dirty="0" err="1"/>
              <a:t>secteur</a:t>
            </a:r>
            <a:r>
              <a:rPr lang="en-US" dirty="0"/>
              <a:t> de </a:t>
            </a:r>
            <a:r>
              <a:rPr lang="en-US" dirty="0" err="1"/>
              <a:t>l'électricité</a:t>
            </a:r>
            <a:r>
              <a:rPr lang="en-US" dirty="0"/>
              <a:t> </a:t>
            </a:r>
            <a:r>
              <a:rPr lang="en-US" dirty="0" err="1"/>
              <a:t>permet</a:t>
            </a:r>
            <a:r>
              <a:rPr lang="en-US" dirty="0"/>
              <a:t> de </a:t>
            </a:r>
            <a:r>
              <a:rPr lang="en-US" dirty="0" err="1"/>
              <a:t>garantir</a:t>
            </a:r>
            <a:r>
              <a:rPr lang="en-US" dirty="0"/>
              <a:t> le </a:t>
            </a:r>
            <a:r>
              <a:rPr lang="en-US" dirty="0" err="1"/>
              <a:t>développement</a:t>
            </a:r>
            <a:r>
              <a:rPr lang="en-US" dirty="0"/>
              <a:t> d'un </a:t>
            </a:r>
            <a:r>
              <a:rPr lang="en-US" dirty="0" err="1"/>
              <a:t>système</a:t>
            </a:r>
            <a:r>
              <a:rPr lang="en-US" dirty="0"/>
              <a:t> </a:t>
            </a:r>
            <a:r>
              <a:rPr lang="en-US" dirty="0" err="1"/>
              <a:t>électrique</a:t>
            </a:r>
            <a:r>
              <a:rPr lang="en-US" dirty="0"/>
              <a:t> </a:t>
            </a:r>
            <a:r>
              <a:rPr lang="en-US" dirty="0" err="1"/>
              <a:t>résilient</a:t>
            </a:r>
            <a:r>
              <a:rPr lang="en-US" dirty="0"/>
              <a:t> et à </a:t>
            </a:r>
            <a:r>
              <a:rPr lang="en-US" dirty="0" err="1"/>
              <a:t>moindre</a:t>
            </a:r>
            <a:r>
              <a:rPr lang="en-US" dirty="0"/>
              <a:t> </a:t>
            </a:r>
            <a:r>
              <a:rPr lang="en-US" dirty="0" err="1"/>
              <a:t>coût</a:t>
            </a:r>
            <a:r>
              <a:rPr lang="en-US" dirty="0"/>
              <a:t> qui continue à </a:t>
            </a:r>
            <a:r>
              <a:rPr lang="en-US" dirty="0" err="1"/>
              <a:t>répondre</a:t>
            </a:r>
            <a:r>
              <a:rPr lang="en-US" dirty="0"/>
              <a:t> à la </a:t>
            </a:r>
            <a:r>
              <a:rPr lang="en-US" dirty="0" err="1"/>
              <a:t>demande</a:t>
            </a:r>
            <a:r>
              <a:rPr lang="en-US" dirty="0"/>
              <a:t> au fil du temps. </a:t>
            </a:r>
          </a:p>
          <a:p>
            <a:pPr marL="171450" indent="-171450">
              <a:buFont typeface="Arial" panose="020B0604020202020204" pitchFamily="34" charset="0"/>
              <a:buChar char="•"/>
            </a:pPr>
            <a:r>
              <a:rPr lang="en-US" dirty="0"/>
              <a:t>La planification du </a:t>
            </a:r>
            <a:r>
              <a:rPr lang="en-US" dirty="0" err="1"/>
              <a:t>secteur</a:t>
            </a:r>
            <a:r>
              <a:rPr lang="en-US" dirty="0"/>
              <a:t> de </a:t>
            </a:r>
            <a:r>
              <a:rPr lang="en-US" dirty="0" err="1"/>
              <a:t>l'électricité</a:t>
            </a:r>
            <a:r>
              <a:rPr lang="en-US" dirty="0"/>
              <a:t> doit prendre </a:t>
            </a:r>
            <a:r>
              <a:rPr lang="en-US" dirty="0" err="1"/>
              <a:t>en</a:t>
            </a:r>
            <a:r>
              <a:rPr lang="en-US" dirty="0"/>
              <a:t> </a:t>
            </a:r>
            <a:r>
              <a:rPr lang="en-US" dirty="0" err="1"/>
              <a:t>compte</a:t>
            </a:r>
            <a:r>
              <a:rPr lang="en-US" dirty="0"/>
              <a:t> et </a:t>
            </a:r>
            <a:r>
              <a:rPr lang="en-US" dirty="0" err="1"/>
              <a:t>intégrer</a:t>
            </a:r>
            <a:r>
              <a:rPr lang="en-US" dirty="0"/>
              <a:t> les </a:t>
            </a:r>
            <a:r>
              <a:rPr lang="en-US" dirty="0" err="1"/>
              <a:t>principaux</a:t>
            </a:r>
            <a:r>
              <a:rPr lang="en-US" dirty="0"/>
              <a:t> </a:t>
            </a:r>
            <a:r>
              <a:rPr lang="en-US" dirty="0" err="1"/>
              <a:t>objectifs</a:t>
            </a:r>
            <a:r>
              <a:rPr lang="en-US" dirty="0"/>
              <a:t> de </a:t>
            </a:r>
            <a:r>
              <a:rPr lang="en-US" dirty="0" err="1"/>
              <a:t>développement</a:t>
            </a:r>
            <a:r>
              <a:rPr lang="en-US" dirty="0"/>
              <a:t> </a:t>
            </a:r>
            <a:r>
              <a:rPr lang="en-US" dirty="0" err="1"/>
              <a:t>ainsi</a:t>
            </a:r>
            <a:r>
              <a:rPr lang="en-US" dirty="0"/>
              <a:t> que les interactions avec </a:t>
            </a:r>
            <a:r>
              <a:rPr lang="en-US" dirty="0" err="1"/>
              <a:t>l'eau</a:t>
            </a:r>
            <a:r>
              <a:rPr lang="en-US" dirty="0"/>
              <a:t>, </a:t>
            </a:r>
            <a:r>
              <a:rPr lang="en-US" dirty="0" err="1"/>
              <a:t>l'utilisation</a:t>
            </a:r>
            <a:r>
              <a:rPr lang="en-US" dirty="0"/>
              <a:t> des </a:t>
            </a:r>
            <a:r>
              <a:rPr lang="en-US" dirty="0" err="1"/>
              <a:t>terres</a:t>
            </a:r>
            <a:r>
              <a:rPr lang="en-US" dirty="0"/>
              <a:t> et la </a:t>
            </a:r>
            <a:r>
              <a:rPr lang="en-US" dirty="0" err="1"/>
              <a:t>qualité</a:t>
            </a:r>
            <a:r>
              <a:rPr lang="en-US" dirty="0"/>
              <a:t> de </a:t>
            </a:r>
            <a:r>
              <a:rPr lang="en-US" dirty="0" err="1"/>
              <a:t>l'air</a:t>
            </a:r>
            <a:r>
              <a:rPr lang="en-US" dirty="0"/>
              <a:t>. </a:t>
            </a:r>
          </a:p>
          <a:p>
            <a:pPr marL="171450" indent="-171450">
              <a:buFont typeface="Arial" panose="020B0604020202020204" pitchFamily="34" charset="0"/>
              <a:buChar char="•"/>
            </a:pPr>
            <a:r>
              <a:rPr lang="en-US" dirty="0"/>
              <a:t>Une planification </a:t>
            </a:r>
            <a:r>
              <a:rPr lang="en-US" dirty="0" err="1"/>
              <a:t>efficace</a:t>
            </a:r>
            <a:r>
              <a:rPr lang="en-US" dirty="0"/>
              <a:t> </a:t>
            </a:r>
            <a:r>
              <a:rPr lang="en-US" dirty="0" err="1"/>
              <a:t>donnera</a:t>
            </a:r>
            <a:r>
              <a:rPr lang="en-US" dirty="0"/>
              <a:t> la </a:t>
            </a:r>
            <a:r>
              <a:rPr lang="en-US" dirty="0" err="1"/>
              <a:t>priorité</a:t>
            </a:r>
            <a:r>
              <a:rPr lang="en-US" dirty="0"/>
              <a:t> à </a:t>
            </a:r>
            <a:r>
              <a:rPr lang="en-US" dirty="0" err="1"/>
              <a:t>une</a:t>
            </a:r>
            <a:r>
              <a:rPr lang="en-US" dirty="0"/>
              <a:t> </a:t>
            </a:r>
            <a:r>
              <a:rPr lang="en-US" dirty="0" err="1"/>
              <a:t>combinaison</a:t>
            </a:r>
            <a:r>
              <a:rPr lang="en-US" dirty="0"/>
              <a:t> </a:t>
            </a:r>
            <a:r>
              <a:rPr lang="en-US" dirty="0" err="1"/>
              <a:t>optimale</a:t>
            </a:r>
            <a:r>
              <a:rPr lang="en-US" dirty="0"/>
              <a:t> de </a:t>
            </a:r>
            <a:r>
              <a:rPr lang="en-US" dirty="0" err="1"/>
              <a:t>ressources</a:t>
            </a:r>
            <a:r>
              <a:rPr lang="en-US" dirty="0"/>
              <a:t> </a:t>
            </a:r>
            <a:r>
              <a:rPr lang="en-US" dirty="0" err="1"/>
              <a:t>énergétiques</a:t>
            </a:r>
            <a:r>
              <a:rPr lang="en-US" dirty="0"/>
              <a:t> pour </a:t>
            </a:r>
            <a:r>
              <a:rPr lang="en-US" dirty="0" err="1"/>
              <a:t>répondre</a:t>
            </a:r>
            <a:r>
              <a:rPr lang="en-US" dirty="0"/>
              <a:t> à la charge </a:t>
            </a:r>
            <a:r>
              <a:rPr lang="en-US" dirty="0" err="1"/>
              <a:t>prévue</a:t>
            </a:r>
            <a:r>
              <a:rPr lang="en-US" dirty="0"/>
              <a:t>, à des infrastructures de transmission et de distribution </a:t>
            </a:r>
            <a:r>
              <a:rPr lang="en-US" dirty="0" err="1"/>
              <a:t>nouvelles</a:t>
            </a:r>
            <a:r>
              <a:rPr lang="en-US" dirty="0"/>
              <a:t> </a:t>
            </a:r>
            <a:r>
              <a:rPr lang="en-US" dirty="0" err="1"/>
              <a:t>ou</a:t>
            </a:r>
            <a:r>
              <a:rPr lang="en-US" dirty="0"/>
              <a:t> </a:t>
            </a:r>
            <a:r>
              <a:rPr lang="en-US" dirty="0" err="1"/>
              <a:t>étendues</a:t>
            </a:r>
            <a:r>
              <a:rPr lang="en-US" dirty="0"/>
              <a:t>, à des </a:t>
            </a:r>
            <a:r>
              <a:rPr lang="en-US" dirty="0" err="1"/>
              <a:t>mesures</a:t>
            </a:r>
            <a:r>
              <a:rPr lang="en-US" dirty="0"/>
              <a:t> </a:t>
            </a:r>
            <a:r>
              <a:rPr lang="en-US" dirty="0" err="1"/>
              <a:t>d'efficacité</a:t>
            </a:r>
            <a:r>
              <a:rPr lang="en-US" dirty="0"/>
              <a:t> </a:t>
            </a:r>
            <a:r>
              <a:rPr lang="en-US" dirty="0" err="1"/>
              <a:t>énergétique</a:t>
            </a:r>
            <a:r>
              <a:rPr lang="en-US" dirty="0"/>
              <a:t> et à des solutions hors </a:t>
            </a:r>
            <a:r>
              <a:rPr lang="en-US" dirty="0" err="1"/>
              <a:t>réseau</a:t>
            </a:r>
            <a:r>
              <a:rPr lang="en-US" dirty="0"/>
              <a:t>.</a:t>
            </a:r>
            <a:endParaRPr lang="en-US" dirty="0">
              <a:cs typeface="Calibri"/>
            </a:endParaRPr>
          </a:p>
          <a:p>
            <a:pPr marL="171450" indent="-171450">
              <a:buFont typeface="Arial" panose="020B0604020202020204" pitchFamily="34" charset="0"/>
              <a:buChar char="•"/>
            </a:pPr>
            <a:r>
              <a:rPr lang="en-US" dirty="0"/>
              <a:t>Les </a:t>
            </a:r>
            <a:r>
              <a:rPr lang="en-US" dirty="0" err="1"/>
              <a:t>procédures</a:t>
            </a:r>
            <a:r>
              <a:rPr lang="en-US" dirty="0"/>
              <a:t> trop complexes de </a:t>
            </a:r>
            <a:r>
              <a:rPr lang="en-US" dirty="0" err="1"/>
              <a:t>mobilisation</a:t>
            </a:r>
            <a:r>
              <a:rPr lang="en-US" dirty="0"/>
              <a:t> des </a:t>
            </a:r>
            <a:r>
              <a:rPr lang="en-US" dirty="0" err="1"/>
              <a:t>projets</a:t>
            </a:r>
            <a:r>
              <a:rPr lang="en-US" dirty="0"/>
              <a:t> </a:t>
            </a:r>
            <a:r>
              <a:rPr lang="en-US" dirty="0" err="1"/>
              <a:t>énergétiques</a:t>
            </a:r>
            <a:r>
              <a:rPr lang="en-US" dirty="0"/>
              <a:t> </a:t>
            </a:r>
            <a:r>
              <a:rPr lang="en-US" dirty="0" err="1"/>
              <a:t>entravent</a:t>
            </a:r>
            <a:r>
              <a:rPr lang="en-US" dirty="0"/>
              <a:t> </a:t>
            </a:r>
            <a:r>
              <a:rPr lang="en-US" dirty="0" err="1"/>
              <a:t>souvent</a:t>
            </a:r>
            <a:r>
              <a:rPr lang="en-US" dirty="0"/>
              <a:t> le </a:t>
            </a:r>
            <a:r>
              <a:rPr lang="en-US" dirty="0" err="1"/>
              <a:t>développement</a:t>
            </a:r>
            <a:r>
              <a:rPr lang="en-US" dirty="0"/>
              <a:t> du </a:t>
            </a:r>
            <a:r>
              <a:rPr lang="en-US" dirty="0" err="1"/>
              <a:t>secteur</a:t>
            </a:r>
            <a:r>
              <a:rPr lang="en-US" dirty="0"/>
              <a:t>. La </a:t>
            </a:r>
            <a:r>
              <a:rPr lang="en-US" dirty="0" err="1"/>
              <a:t>rationalisation</a:t>
            </a:r>
            <a:r>
              <a:rPr lang="en-US" dirty="0"/>
              <a:t> et la communication </a:t>
            </a:r>
            <a:r>
              <a:rPr lang="en-US" dirty="0" err="1"/>
              <a:t>claire</a:t>
            </a:r>
            <a:r>
              <a:rPr lang="en-US" dirty="0"/>
              <a:t> des étapes </a:t>
            </a:r>
            <a:r>
              <a:rPr lang="en-US" dirty="0" err="1"/>
              <a:t>nécessaires</a:t>
            </a:r>
            <a:r>
              <a:rPr lang="en-US" dirty="0"/>
              <a:t> à la </a:t>
            </a:r>
            <a:r>
              <a:rPr lang="en-US" dirty="0" err="1"/>
              <a:t>réalisation</a:t>
            </a:r>
            <a:r>
              <a:rPr lang="en-US" dirty="0"/>
              <a:t> des </a:t>
            </a:r>
            <a:r>
              <a:rPr lang="en-US" dirty="0" err="1"/>
              <a:t>composantes</a:t>
            </a:r>
            <a:r>
              <a:rPr lang="en-US" dirty="0"/>
              <a:t> </a:t>
            </a:r>
            <a:r>
              <a:rPr lang="en-US" dirty="0" err="1"/>
              <a:t>essentielles</a:t>
            </a:r>
            <a:r>
              <a:rPr lang="en-US" dirty="0"/>
              <a:t> d'un </a:t>
            </a:r>
            <a:r>
              <a:rPr lang="en-US" dirty="0" err="1"/>
              <a:t>projet</a:t>
            </a:r>
            <a:r>
              <a:rPr lang="en-US" dirty="0"/>
              <a:t>, </a:t>
            </a:r>
            <a:r>
              <a:rPr lang="en-US" dirty="0" err="1"/>
              <a:t>telles</a:t>
            </a:r>
            <a:r>
              <a:rPr lang="en-US" dirty="0"/>
              <a:t> que </a:t>
            </a:r>
            <a:r>
              <a:rPr lang="en-US" dirty="0" err="1"/>
              <a:t>l'acquisition</a:t>
            </a:r>
            <a:r>
              <a:rPr lang="en-US" dirty="0"/>
              <a:t> de terrains, les études de </a:t>
            </a:r>
            <a:r>
              <a:rPr lang="en-US" dirty="0" err="1"/>
              <a:t>faisabilité</a:t>
            </a:r>
            <a:r>
              <a:rPr lang="en-US" dirty="0"/>
              <a:t> et la </a:t>
            </a:r>
            <a:r>
              <a:rPr lang="en-US" dirty="0" err="1"/>
              <a:t>conformité</a:t>
            </a:r>
            <a:r>
              <a:rPr lang="en-US" dirty="0"/>
              <a:t> aux </a:t>
            </a:r>
            <a:r>
              <a:rPr lang="en-US" dirty="0" err="1"/>
              <a:t>normes</a:t>
            </a:r>
            <a:r>
              <a:rPr lang="en-US" dirty="0"/>
              <a:t>, </a:t>
            </a:r>
            <a:r>
              <a:rPr lang="en-US" dirty="0" err="1"/>
              <a:t>aident</a:t>
            </a:r>
            <a:r>
              <a:rPr lang="en-US" dirty="0"/>
              <a:t> les </a:t>
            </a:r>
            <a:r>
              <a:rPr lang="en-US" dirty="0" err="1"/>
              <a:t>acteurs</a:t>
            </a:r>
            <a:r>
              <a:rPr lang="en-US" dirty="0"/>
              <a:t> du </a:t>
            </a:r>
            <a:r>
              <a:rPr lang="en-US" dirty="0" err="1"/>
              <a:t>secteur</a:t>
            </a:r>
            <a:r>
              <a:rPr lang="en-US" dirty="0"/>
              <a:t> </a:t>
            </a:r>
            <a:r>
              <a:rPr lang="en-US" dirty="0" err="1"/>
              <a:t>privé</a:t>
            </a:r>
            <a:r>
              <a:rPr lang="en-US" dirty="0"/>
              <a:t> à </a:t>
            </a:r>
            <a:r>
              <a:rPr lang="en-US" dirty="0" err="1"/>
              <a:t>naviguer</a:t>
            </a:r>
            <a:r>
              <a:rPr lang="en-US" dirty="0"/>
              <a:t> et à </a:t>
            </a:r>
            <a:r>
              <a:rPr lang="en-US" dirty="0" err="1"/>
              <a:t>accélérer</a:t>
            </a:r>
            <a:r>
              <a:rPr lang="en-US" dirty="0"/>
              <a:t> </a:t>
            </a:r>
            <a:r>
              <a:rPr lang="en-US" dirty="0" err="1"/>
              <a:t>ce</a:t>
            </a:r>
            <a:r>
              <a:rPr lang="en-US" dirty="0"/>
              <a:t> processus tout </a:t>
            </a:r>
            <a:r>
              <a:rPr lang="en-US" dirty="0" err="1"/>
              <a:t>en</a:t>
            </a:r>
            <a:r>
              <a:rPr lang="en-US" dirty="0"/>
              <a:t> </a:t>
            </a:r>
            <a:r>
              <a:rPr lang="en-US" dirty="0" err="1"/>
              <a:t>réduisant</a:t>
            </a:r>
            <a:r>
              <a:rPr lang="en-US" dirty="0"/>
              <a:t> les </a:t>
            </a:r>
            <a:r>
              <a:rPr lang="en-US" dirty="0" err="1"/>
              <a:t>coûts</a:t>
            </a:r>
            <a:r>
              <a:rPr lang="en-US" dirty="0"/>
              <a:t> de transaction.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Dans les pays en développement, les contraintes financières sont souvent l'obstacle le plus important à la mise en œuvre de plans optimaux d'expansion de l'électricité. </a:t>
            </a:r>
          </a:p>
          <a:p>
            <a:pPr marL="171450" indent="-171450">
              <a:buFont typeface="Arial" panose="020B0604020202020204" pitchFamily="34" charset="0"/>
              <a:buChar char="•"/>
            </a:pPr>
            <a:r>
              <a:rPr lang="en-US" dirty="0"/>
              <a:t>Lorsque l'environnement favorable est suffisamment développé, les financements concessionnels et commerciaux peuvent être combinés. </a:t>
            </a:r>
          </a:p>
          <a:p>
            <a:pPr marL="171450" indent="-171450">
              <a:buFont typeface="Arial" panose="020B0604020202020204" pitchFamily="34" charset="0"/>
              <a:buChar char="•"/>
            </a:pPr>
            <a:r>
              <a:rPr lang="en-US" dirty="0">
                <a:cs typeface="Calibri"/>
              </a:rPr>
              <a:t>Pour mémoire, les financements concessionnels sont des financements inférieurs aux taux du marché fournis par les principales institutions financières, telles que les banques de développement et les fonds multilatéraux, aux pays en développement afin d'accélérer les objectifs de développement.</a:t>
            </a:r>
          </a:p>
          <a:p>
            <a:pPr marL="171450" indent="-171450">
              <a:buFont typeface="Arial" panose="020B0604020202020204" pitchFamily="34" charset="0"/>
              <a:buChar char="•"/>
            </a:pPr>
            <a:r>
              <a:rPr lang="en-US" dirty="0"/>
              <a:t>La planification du projet doit prendre en compte différentes sources financières - notamment les crédits à l'exportation, les prêts commerciaux, les subventions, les obligations, les actions et les produits dérivés - et préparer des bilans, calculer les flux de trésorerie prévisionnels, les ratios financiers et d'autres indicateurs financiers.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1741898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La solidité environnementale et sociale des projets du secteur de l'électricité est essentielle à la réussite et à la durabilité de ces investissements, car elle influencera le financement des projets.</a:t>
            </a:r>
            <a:endParaRPr lang="ro-RO" dirty="0"/>
          </a:p>
          <a:p>
            <a:pPr marL="171450" indent="-171450">
              <a:buFont typeface="Arial" panose="020B0604020202020204" pitchFamily="34" charset="0"/>
              <a:buChar char="•"/>
            </a:pPr>
            <a:r>
              <a:rPr lang="en-US" dirty="0"/>
              <a:t>L'engagement avec les communautés locales, y compris les groupes traditionnellement marginalisés, afin d'identifier et d'atténuer les risques, commence dès les premières étapes de l'élaboration du projet. Cet engagement doit se poursuivre tout au long de la mise en œuvre, de manière transparente et inclusive. L'adoption et l'application de lois, de réglementations et de bonnes pratiques nationales témoignent de l'engagement de la BEI en faveur de la durabilité environnementale et sociale.</a:t>
            </a:r>
            <a:endParaRPr lang="en-US" dirty="0">
              <a:cs typeface="Calibri"/>
            </a:endParaRPr>
          </a:p>
          <a:p>
            <a:pPr marL="171450" indent="-171450">
              <a:buFont typeface="Arial" panose="020B0604020202020204" pitchFamily="34" charset="0"/>
              <a:buChar char="•"/>
            </a:pPr>
            <a:r>
              <a:rPr lang="en-US" dirty="0"/>
              <a:t>Les opportunités de développement humain et de croissance économique qui découlent de la croissance du secteur de l'énergie n'offrent souvent pas une participation et un impact égaux entre les hommes et les femmes. Les projets, programmes et politiques liés à l'énergie qui reconnaissent explicitement les déséquilibres et s'efforcent délibérément de réduire les inégalités et de favoriser l'engagement effectif de tous aboutissent à de meilleurs résultats. C'est le cas à la fois en termes de durabilité du secteur de l'énergie et d'opportunités de développement humain.</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55635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i="1" dirty="0"/>
              <a:t>Dans les diapositives suivantes, nous examinerons plus en détail les configurations du financement mixte pour permettre la production d'énergie durable. Nous expliquerons ici ce qu'est le financement mixte.</a:t>
            </a:r>
          </a:p>
          <a:p>
            <a:pPr marL="171450" indent="-171450">
              <a:buFont typeface="Arial" panose="020B0604020202020204" pitchFamily="34" charset="0"/>
              <a:buChar char="•"/>
            </a:pPr>
            <a:r>
              <a:rPr lang="en-US" dirty="0"/>
              <a:t>Le financement mixte est l'utilisation de capitaux catalytiques provenant de sources publiques ou philanthropiques pour accroître les investissements du secteur privé dans les pays en développement en vue d'un développement durable. </a:t>
            </a:r>
          </a:p>
          <a:p>
            <a:pPr marL="171450" indent="-171450">
              <a:buFont typeface="Arial" panose="020B0604020202020204" pitchFamily="34" charset="0"/>
              <a:buChar char="•"/>
            </a:pPr>
            <a:r>
              <a:rPr lang="en-US" dirty="0"/>
              <a:t>Pour mémoire, le capital catalytique est défini comme la dette, le capital social, les garanties et autres investissements qui acceptent un risque disproportionné et/ou des rendements concessionnels par rapport à un investissement conventionnel afin de générer un impact positif et de permettre un investissement par des tiers qui ne serait pas possible autrement.</a:t>
            </a:r>
          </a:p>
          <a:p>
            <a:pPr marL="171450" indent="-171450">
              <a:buFont typeface="Arial" panose="020B0604020202020204" pitchFamily="34" charset="0"/>
              <a:buChar char="•"/>
            </a:pPr>
            <a:r>
              <a:rPr lang="en-US" dirty="0"/>
              <a:t>En termes simples, le financement mixte fait référence à la combinaison de fonds publics et privés pour un investissement spécifique. </a:t>
            </a:r>
            <a:endParaRPr lang="en-US" dirty="0">
              <a:cs typeface="Calibri"/>
            </a:endParaRPr>
          </a:p>
          <a:p>
            <a:pPr marL="171450" indent="-171450">
              <a:buFont typeface="Arial" panose="020B0604020202020204" pitchFamily="34" charset="0"/>
              <a:buChar char="•"/>
            </a:pPr>
            <a:r>
              <a:rPr lang="en-US" dirty="0"/>
              <a:t>Le financement mixte peut permettre de relever des défis essentiels pour améliorer l'accès à une énergie propre et abordable. </a:t>
            </a:r>
            <a:endParaRPr lang="en-US" dirty="0">
              <a:cs typeface="Calibri"/>
            </a:endParaRPr>
          </a:p>
          <a:p>
            <a:pPr marL="171450" indent="-171450">
              <a:buFont typeface="Arial" panose="020B0604020202020204" pitchFamily="34" charset="0"/>
              <a:buChar char="•"/>
            </a:pPr>
            <a:r>
              <a:rPr lang="en-US" dirty="0"/>
              <a:t>Les véhicules de financement mixte peuvent contribuer à réduire le coût du capital, à diminuer le coût d'accès et à attirer des financements pour des opportunités qui, autrement, sembleraient peu attrayantes.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L'objectif est de catalyser les investissements du secteur privé dans des projets en engageant d'abord des fonds de développement dans ce même projet.</a:t>
            </a:r>
          </a:p>
          <a:p>
            <a:pPr marL="171450" indent="-171450">
              <a:buFont typeface="Arial" panose="020B0604020202020204" pitchFamily="34" charset="0"/>
              <a:buChar char="•"/>
            </a:pPr>
            <a:r>
              <a:rPr lang="en-US" dirty="0"/>
              <a:t>Le financement du développement est un capital concessionnel qui peut provenir de sources publiques ou philanthropiques. </a:t>
            </a:r>
          </a:p>
          <a:p>
            <a:pPr marL="171450" indent="-171450">
              <a:buFont typeface="Arial" panose="020B0604020202020204" pitchFamily="34" charset="0"/>
              <a:buChar char="•"/>
            </a:pPr>
            <a:r>
              <a:rPr lang="en-US" dirty="0"/>
              <a:t>Pour mémoire, les capitaux concessionnels sont des financements inférieurs aux taux du marché fournis par les principales institutions financières, telles que les banques de développement et les fonds multilatéraux, aux pays en développement afin d'accélérer les objectifs de développement.</a:t>
            </a:r>
          </a:p>
          <a:p>
            <a:pPr marL="171450" indent="-171450">
              <a:buFont typeface="Arial" panose="020B0604020202020204" pitchFamily="34" charset="0"/>
              <a:buChar char="•"/>
            </a:pPr>
            <a:r>
              <a:rPr lang="en-US" dirty="0"/>
              <a:t>Il est possible de créer davantage d'opportunités d'investissement dans les projets d'accès à l'énergie en faisant intervenir les capitaux concessionnels plus tôt, lorsque les risques sont les plus élevés, afin de créer des projets, des entreprises et des structures commercialement viables.</a:t>
            </a:r>
          </a:p>
          <a:p>
            <a:pPr marL="171450" indent="-171450">
              <a:buFont typeface="Arial" panose="020B0604020202020204" pitchFamily="34" charset="0"/>
              <a:buChar char="•"/>
            </a:pPr>
            <a:r>
              <a:rPr lang="en-US" dirty="0"/>
              <a:t>En outre, les promoteurs et développeurs de projets peuvent travailler avec des partenaires pour créer des produits financiers plus innovants, conformes aux mandats commerciaux des investisseurs. </a:t>
            </a:r>
          </a:p>
          <a:p>
            <a:pPr marL="171450" indent="-171450">
              <a:buFont typeface="Arial" panose="020B0604020202020204" pitchFamily="34" charset="0"/>
              <a:buChar char="•"/>
            </a:pPr>
            <a:r>
              <a:rPr lang="en-US" dirty="0"/>
              <a:t>L'alignement de ces produits sur les instruments et produits financiers existants que les investisseurs connaissent bien contribuera à les rendre plus à l'aise, ce qui permettra de surmonter les obstacles à leur adoption.</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863874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D'après le graphique de cette diapositive, l'énergie est le secteur le plus fréquemment ciblé dans les transactions de financement mixte.</a:t>
            </a:r>
          </a:p>
          <a:p>
            <a:pPr marL="171450" indent="-171450">
              <a:buFont typeface="Arial" panose="020B0604020202020204" pitchFamily="34" charset="0"/>
              <a:buChar char="•"/>
            </a:pPr>
            <a:r>
              <a:rPr lang="en-US" dirty="0"/>
              <a:t>L'expérience acquise à ce jour en matière de financement mixte dans le domaine de l'énergie propre offre de nombreuses possibilités de réussite et d'amélioration pour l'avenir.</a:t>
            </a:r>
            <a:endParaRPr lang="en-US" dirty="0">
              <a:cs typeface="Calibri"/>
            </a:endParaRPr>
          </a:p>
          <a:p>
            <a:pPr marL="171450" indent="-171450">
              <a:buFont typeface="Arial" panose="020B0604020202020204" pitchFamily="34" charset="0"/>
              <a:buChar char="•"/>
            </a:pPr>
            <a:r>
              <a:rPr lang="en-US" dirty="0"/>
              <a:t>Alors que l'énergie propre comble le "fossé de viabilité" avec les combustibles fossiles, il existe un écart entre les risques et les obstacles à l'investissement abordés par les précédentes initiatives de financement mixte et ceux cités par les investisseurs comme étant les plus importants à traiter à l'avenir, les risques de liquidité, de preneur d'ordre et de change étant moins souvent abordés à ce jour. </a:t>
            </a:r>
            <a:endParaRPr lang="en-US" dirty="0">
              <a:cs typeface="Calibri"/>
            </a:endParaRPr>
          </a:p>
          <a:p>
            <a:pPr marL="171450" indent="-171450">
              <a:buFont typeface="Arial" panose="020B0604020202020204" pitchFamily="34" charset="0"/>
              <a:buChar char="•"/>
            </a:pPr>
            <a:r>
              <a:rPr lang="en-US" dirty="0"/>
              <a:t>Il existe un écart entre les types d'instruments les plus nécessaires et ceux qui sont proposés : les instruments d'atténuation des risques, tels que les garanties et les assurances, sont moins souvent proposés que les investissements directs ; il existe également des lacunes importantes en ce qui concerne le financement en monnaie locale, le financement des risques à un stade précoce et les véhicules qui regroupent les projets, en particulier les petits projets.  </a:t>
            </a:r>
            <a:endParaRPr lang="en-US" dirty="0">
              <a:cs typeface="Calibri"/>
            </a:endParaRPr>
          </a:p>
          <a:p>
            <a:pPr marL="171450" indent="-171450">
              <a:buFont typeface="Arial" panose="020B0604020202020204" pitchFamily="34" charset="0"/>
              <a:buChar char="•"/>
            </a:pPr>
            <a:r>
              <a:rPr lang="en-US" dirty="0"/>
              <a:t>Enfin, l'échelle limitée des initiatives de financement mixte - à la fois par le biais de véhicules d'investissement direct et de financement mixte indirect par le biais de l'atténuation des risques - limite probablement la participation de nombreux investisseurs.</a:t>
            </a:r>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795505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Les investisseurs sont entravés par des restrictions réglementaires et sont confrontés à une série de risques spécifiques liés à leur exposition aux actifs d'infrastructure. Ils manquent également de données fiables sur la performance de ces actifs dans les marchés émergents pour guider leurs décisions d'investissement.</a:t>
            </a:r>
          </a:p>
          <a:p>
            <a:pPr marL="171450" indent="-171450">
              <a:buFont typeface="Arial" panose="020B0604020202020204" pitchFamily="34" charset="0"/>
              <a:buChar char="•"/>
            </a:pPr>
            <a:r>
              <a:rPr lang="en-US" dirty="0"/>
              <a:t>Les banques de développement n'ont pas d'incitations suffisamment fortes ou de modèles d'entreprise pour se concentrer sur la maximisation de la mobilisation de capitaux privés pour les projets qu'elles soutiennent. </a:t>
            </a:r>
            <a:endParaRPr lang="en-US" dirty="0">
              <a:cs typeface="Calibri"/>
            </a:endParaRPr>
          </a:p>
          <a:p>
            <a:pPr marL="171450" indent="-171450">
              <a:buFont typeface="Arial" panose="020B0604020202020204" pitchFamily="34" charset="0"/>
              <a:buChar char="•"/>
            </a:pPr>
            <a:r>
              <a:rPr lang="en-US" dirty="0"/>
              <a:t>Les accords bilatéraux doivent augmenter les ratios de mobilisation de la même manière que les pays développés, qui doivent attirer plus de capitaux privés pour chaque dollar dépensé pour le développement.</a:t>
            </a:r>
            <a:endParaRPr lang="en-US" dirty="0">
              <a:cs typeface="Calibri"/>
            </a:endParaRPr>
          </a:p>
          <a:p>
            <a:pPr marL="171450" indent="-171450">
              <a:buFont typeface="Arial" panose="020B0604020202020204" pitchFamily="34" charset="0"/>
              <a:buChar char="•"/>
            </a:pPr>
            <a:r>
              <a:rPr lang="en-US" dirty="0"/>
              <a:t>Les gouvernements des pays en développement ne disposent souvent pas des mécanismes politiques et institutionnels nécessaires pour attirer les capitaux à long terme et développer des projets bancables.</a:t>
            </a:r>
            <a:endParaRPr lang="en-US" dirty="0">
              <a:cs typeface="Calibri"/>
            </a:endParaRPr>
          </a:p>
          <a:p>
            <a:pPr marL="171450" indent="-171450">
              <a:buFont typeface="Arial" panose="020B0604020202020204" pitchFamily="34" charset="0"/>
              <a:buChar char="•"/>
            </a:pPr>
            <a:r>
              <a:rPr lang="en-US" dirty="0"/>
              <a:t>C'est avant tout la mise en place de politiques adéquates et d'un environnement favorable qui aura le plus grand effet multiplicateur en termes d'attraction de capitaux privés à investir dans les infrastructures des marchés émergents. </a:t>
            </a:r>
            <a:endParaRPr lang="en-US" dirty="0">
              <a:cs typeface="Calibri"/>
            </a:endParaRPr>
          </a:p>
          <a:p>
            <a:pPr marL="171450" indent="-171450">
              <a:buFont typeface="Arial" panose="020B0604020202020204" pitchFamily="34" charset="0"/>
              <a:buChar char="•"/>
            </a:pPr>
            <a:r>
              <a:rPr lang="en-US" i="1" dirty="0">
                <a:cs typeface="Calibri"/>
              </a:rPr>
              <a:t>Comme le montre le rapport de la Climate Policy Initiative sur le financement mixte des énergies propres (2018), la figure de cette diapositive présente l</a:t>
            </a:r>
            <a:r>
              <a:rPr lang="en-US" i="1" dirty="0"/>
              <a:t>'intensité des risques et des obstacles dans certains pays.</a:t>
            </a:r>
            <a:endParaRPr lang="en-US" i="1"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678641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certain nombre de mesures peuvent également être prises pour accroître le financement mixte des projets énergétiques :</a:t>
            </a:r>
          </a:p>
          <a:p>
            <a:r>
              <a:rPr lang="en-US" dirty="0"/>
              <a:t> - L'alignement des processus et objectifs publics sur les besoins des investisseurs dès le début du processus de préparation du projet, afin de s'assurer que les paramètres de conception sont conformes aux attentes.</a:t>
            </a:r>
            <a:endParaRPr lang="en-US" dirty="0">
              <a:cs typeface="Calibri"/>
            </a:endParaRPr>
          </a:p>
          <a:p>
            <a:r>
              <a:rPr lang="en-US" dirty="0"/>
              <a:t> - Engagement avec les donateurs et les institutions de financement du développement pour comprendre et faciliter l'accès aux instruments existants tels que les garanties et les financements concessionnels qui peuvent apporter un plus grand confort aux investisseurs. </a:t>
            </a:r>
            <a:endParaRPr lang="en-US" dirty="0">
              <a:cs typeface="Calibri"/>
            </a:endParaRPr>
          </a:p>
          <a:p>
            <a:r>
              <a:rPr lang="en-US" dirty="0"/>
              <a:t>- Renforcer les unités spécialisées existantes pour aider à la coordination entre les agences gouvernementales et les secteurs privés afin de servir de point focal. </a:t>
            </a:r>
            <a:endParaRPr lang="en-US" dirty="0">
              <a:cs typeface="Calibri"/>
            </a:endParaRPr>
          </a:p>
          <a:p>
            <a:pPr marL="0" indent="0">
              <a:buFont typeface="Arial" panose="020B0604020202020204" pitchFamily="34" charset="0"/>
              <a:buNone/>
            </a:pPr>
            <a:r>
              <a:rPr lang="en-US" dirty="0"/>
              <a:t>- Tirer parti des initiatives et des plateformes multipartites qui facilitent le financement public/privé, telles que le Partenariat pour l'investissement dans le développement durable.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01662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Cette formation vous fournira des connaissances de base sur le concept et la théorie financière, vous expliquera comment le financement est effectué dans le secteur de l'électricité à travers le monde, avec </a:t>
            </a:r>
            <a:r>
              <a:rPr lang="en-US" dirty="0"/>
              <a:t>un </a:t>
            </a:r>
            <a:r>
              <a:rPr lang="en-US"/>
              <a:t>accent particulier sur les pays en voie de développement, et</a:t>
            </a:r>
            <a:r>
              <a:rPr lang="en-US" dirty="0"/>
              <a:t>, </a:t>
            </a:r>
            <a:r>
              <a:rPr lang="en-US"/>
              <a:t>enfin, vous montrera comment effectuer l'analyse financière des projets d'électricité. </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09843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D'un point de vue pratique, vous apprendrez durant ce cours à utiliser un modèle d'analyse financière, à savoir le logiciel FINPLAN développé par l'Agence internationale de l'énergie atomique (ou I.A.E.A).</a:t>
            </a:r>
          </a:p>
          <a:p>
            <a:pPr>
              <a:defRPr/>
            </a:pPr>
            <a:r>
              <a:rPr lang="en-US" dirty="0"/>
              <a:t>Dans les pays en développement, les contraintes financières sont souvent l'obstacle le plus important à la mise en œuvre des plans de projet. FINPLAN vous aide donc à évaluer la viabilité financière des plans et des projets. Veuillez noter que ce cours est destiné à une formation préliminaire sur les finances et l'utilisation de FINPLAN, et qu'il est donc simple.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839533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solidFill>
                  <a:srgbClr val="000000"/>
                </a:solidFill>
                <a:latin typeface="Arial"/>
                <a:ea typeface="Arial"/>
                <a:cs typeface="Arial"/>
                <a:sym typeface="Arial"/>
              </a:rPr>
              <a:t>Ce cours comporte quatre objectifs pédagogiques :</a:t>
            </a:r>
            <a:endParaRPr lang="en-US" dirty="0"/>
          </a:p>
          <a:p>
            <a:pPr marL="317500" lvl="0" indent="-171450" algn="l" rtl="0">
              <a:lnSpc>
                <a:spcPct val="115000"/>
              </a:lnSpc>
              <a:spcBef>
                <a:spcPts val="120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En savoir plus sur les </a:t>
            </a:r>
            <a:r>
              <a:rPr lang="en-US" sz="1200" b="1" dirty="0">
                <a:solidFill>
                  <a:srgbClr val="333333"/>
                </a:solidFill>
                <a:highlight>
                  <a:srgbClr val="FFFFFF"/>
                </a:highlight>
              </a:rPr>
              <a:t>défis du financement de l'ODD 7</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Apprendre comment la modélisation financière soutient un </a:t>
            </a:r>
            <a:r>
              <a:rPr lang="en-US" sz="1200" b="1" dirty="0">
                <a:solidFill>
                  <a:srgbClr val="333333"/>
                </a:solidFill>
                <a:highlight>
                  <a:srgbClr val="FFFFFF"/>
                </a:highlight>
              </a:rPr>
              <a:t>environnement favorable</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En savoir plus sur le rôle du </a:t>
            </a:r>
            <a:r>
              <a:rPr lang="en-US" sz="1200" b="1" dirty="0">
                <a:solidFill>
                  <a:srgbClr val="333333"/>
                </a:solidFill>
                <a:highlight>
                  <a:srgbClr val="FFFFFF"/>
                </a:highlight>
              </a:rPr>
              <a:t>financement mixte </a:t>
            </a:r>
            <a:r>
              <a:rPr lang="en-US" sz="1200" dirty="0">
                <a:solidFill>
                  <a:srgbClr val="333333"/>
                </a:solidFill>
                <a:highlight>
                  <a:srgbClr val="FFFFFF"/>
                </a:highlight>
              </a:rPr>
              <a:t>dans le secteur de l'énergie</a:t>
            </a:r>
          </a:p>
          <a:p>
            <a:pPr marL="317500" lvl="0" indent="-171450" algn="l" rtl="0">
              <a:lnSpc>
                <a:spcPct val="115000"/>
              </a:lnSpc>
              <a:spcBef>
                <a:spcPts val="0"/>
              </a:spcBef>
              <a:spcAft>
                <a:spcPts val="0"/>
              </a:spcAft>
              <a:buClr>
                <a:srgbClr val="333333"/>
              </a:buClr>
              <a:buSzPts val="1300"/>
              <a:buFont typeface="Arial" panose="020B0604020202020204" pitchFamily="34" charset="0"/>
              <a:buChar char="•"/>
            </a:pPr>
            <a:r>
              <a:rPr lang="en-US" sz="1200" dirty="0">
                <a:solidFill>
                  <a:srgbClr val="333333"/>
                </a:solidFill>
                <a:highlight>
                  <a:srgbClr val="FFFFFF"/>
                </a:highlight>
              </a:rPr>
              <a:t>Comprendre le </a:t>
            </a:r>
            <a:r>
              <a:rPr lang="en-US" sz="1200" b="1" dirty="0">
                <a:solidFill>
                  <a:srgbClr val="333333"/>
                </a:solidFill>
                <a:highlight>
                  <a:srgbClr val="FFFFFF"/>
                </a:highlight>
              </a:rPr>
              <a:t>plan et la structure du </a:t>
            </a:r>
            <a:r>
              <a:rPr lang="en-US" sz="1200" dirty="0">
                <a:solidFill>
                  <a:srgbClr val="333333"/>
                </a:solidFill>
                <a:highlight>
                  <a:srgbClr val="FFFFFF"/>
                </a:highlight>
              </a:rPr>
              <a:t>cours</a:t>
            </a: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40714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 </a:t>
            </a:r>
            <a:r>
              <a:rPr lang="en-US" dirty="0" err="1"/>
              <a:t>cours</a:t>
            </a:r>
            <a:r>
              <a:rPr lang="en-US" dirty="0"/>
              <a:t> </a:t>
            </a:r>
            <a:r>
              <a:rPr lang="en-US" dirty="0" err="1"/>
              <a:t>comprend</a:t>
            </a:r>
            <a:r>
              <a:rPr lang="en-US" dirty="0"/>
              <a:t> 6 </a:t>
            </a:r>
            <a:r>
              <a:rPr lang="en-US" dirty="0" err="1"/>
              <a:t>Leçons</a:t>
            </a:r>
            <a:r>
              <a:rPr lang="en-US" dirty="0"/>
              <a:t> au total.</a:t>
            </a:r>
          </a:p>
          <a:p>
            <a:pPr marL="171450" indent="-171450">
              <a:buFont typeface="Arial" panose="020B0604020202020204" pitchFamily="34" charset="0"/>
              <a:buChar char="•"/>
              <a:defRPr/>
            </a:pPr>
            <a:r>
              <a:rPr lang="en-US" dirty="0" err="1"/>
              <a:t>Vous</a:t>
            </a:r>
            <a:r>
              <a:rPr lang="en-US" dirty="0"/>
              <a:t> </a:t>
            </a:r>
            <a:r>
              <a:rPr lang="en-US" dirty="0" err="1"/>
              <a:t>arrivez</a:t>
            </a:r>
            <a:r>
              <a:rPr lang="en-US" dirty="0"/>
              <a:t> déjà à la fin de la </a:t>
            </a:r>
            <a:r>
              <a:rPr lang="en-US" dirty="0" err="1"/>
              <a:t>leçon</a:t>
            </a:r>
            <a:r>
              <a:rPr lang="en-US" dirty="0"/>
              <a:t> 1, qui </a:t>
            </a:r>
            <a:r>
              <a:rPr lang="en-US" dirty="0" err="1"/>
              <a:t>est</a:t>
            </a:r>
            <a:r>
              <a:rPr lang="en-US" dirty="0"/>
              <a:t> </a:t>
            </a:r>
            <a:r>
              <a:rPr lang="en-US" dirty="0" err="1"/>
              <a:t>une</a:t>
            </a:r>
            <a:r>
              <a:rPr lang="en-US" dirty="0"/>
              <a:t> introduction au </a:t>
            </a:r>
            <a:r>
              <a:rPr lang="en-US" dirty="0" err="1"/>
              <a:t>cours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 </a:t>
            </a:r>
            <a:r>
              <a:rPr lang="en-US" dirty="0" err="1"/>
              <a:t>deuxième</a:t>
            </a:r>
            <a:r>
              <a:rPr lang="en-US" dirty="0"/>
              <a:t> </a:t>
            </a:r>
            <a:r>
              <a:rPr lang="en-US" dirty="0" err="1"/>
              <a:t>leçon</a:t>
            </a:r>
            <a:r>
              <a:rPr lang="en-US" dirty="0"/>
              <a:t> </a:t>
            </a:r>
            <a:r>
              <a:rPr lang="en-US" dirty="0" err="1"/>
              <a:t>porte</a:t>
            </a:r>
            <a:r>
              <a:rPr lang="en-US" dirty="0"/>
              <a:t> sur les bases de la </a:t>
            </a:r>
            <a:r>
              <a:rPr lang="en-US" dirty="0" err="1"/>
              <a:t>théorie</a:t>
            </a:r>
            <a:r>
              <a:rPr lang="en-US" dirty="0"/>
              <a:t> financière, </a:t>
            </a:r>
            <a:r>
              <a:rPr lang="en-US" dirty="0" err="1"/>
              <a:t>comme</a:t>
            </a:r>
            <a:r>
              <a:rPr lang="en-US" dirty="0"/>
              <a:t> les </a:t>
            </a:r>
            <a:r>
              <a:rPr lang="en-US" dirty="0" err="1"/>
              <a:t>différentes</a:t>
            </a:r>
            <a:r>
              <a:rPr lang="en-US" dirty="0"/>
              <a:t> sources de capital, </a:t>
            </a:r>
            <a:r>
              <a:rPr lang="en-US" dirty="0" err="1"/>
              <a:t>leurs</a:t>
            </a:r>
            <a:r>
              <a:rPr lang="en-US" dirty="0"/>
              <a:t> </a:t>
            </a:r>
            <a:r>
              <a:rPr lang="en-US" dirty="0" err="1"/>
              <a:t>caractéristiques</a:t>
            </a:r>
            <a:r>
              <a:rPr lang="en-US" dirty="0"/>
              <a:t>, les </a:t>
            </a:r>
            <a:r>
              <a:rPr lang="en-US" dirty="0" err="1"/>
              <a:t>différents</a:t>
            </a:r>
            <a:r>
              <a:rPr lang="en-US" dirty="0"/>
              <a:t> types de </a:t>
            </a:r>
            <a:r>
              <a:rPr lang="en-US" dirty="0" err="1"/>
              <a:t>mécanismes</a:t>
            </a:r>
            <a:r>
              <a:rPr lang="en-US" dirty="0"/>
              <a:t> de </a:t>
            </a:r>
            <a:r>
              <a:rPr lang="en-US" dirty="0" err="1"/>
              <a:t>financement</a:t>
            </a:r>
            <a:r>
              <a:rPr lang="en-US" dirty="0"/>
              <a:t>, </a:t>
            </a:r>
            <a:r>
              <a:rPr lang="en-US" dirty="0" err="1"/>
              <a:t>puis</a:t>
            </a:r>
            <a:r>
              <a:rPr lang="en-US" dirty="0"/>
              <a:t> les </a:t>
            </a:r>
            <a:r>
              <a:rPr lang="en-US" dirty="0" err="1"/>
              <a:t>définitions</a:t>
            </a:r>
            <a:r>
              <a:rPr lang="en-US" dirty="0"/>
              <a:t> de </a:t>
            </a:r>
            <a:r>
              <a:rPr lang="en-US" dirty="0" err="1"/>
              <a:t>certains</a:t>
            </a:r>
            <a:r>
              <a:rPr lang="en-US" dirty="0"/>
              <a:t> </a:t>
            </a:r>
            <a:r>
              <a:rPr lang="en-US" dirty="0" err="1"/>
              <a:t>paramètres</a:t>
            </a:r>
            <a:r>
              <a:rPr lang="en-US" dirty="0"/>
              <a:t> financiers </a:t>
            </a:r>
            <a:r>
              <a:rPr lang="en-US" dirty="0" err="1"/>
              <a:t>importants</a:t>
            </a:r>
            <a:r>
              <a:rPr lang="en-US" dirty="0"/>
              <a:t>.</a:t>
            </a:r>
            <a:endParaRPr lang="en-US" dirty="0">
              <a:cs typeface="Calibri"/>
            </a:endParaRPr>
          </a:p>
          <a:p>
            <a:pPr marL="171450" indent="-171450">
              <a:buFont typeface="Arial" panose="020B0604020202020204" pitchFamily="34" charset="0"/>
              <a:buChar char="•"/>
              <a:defRPr/>
            </a:pPr>
            <a:r>
              <a:rPr lang="en-US" dirty="0"/>
              <a:t>La </a:t>
            </a:r>
            <a:r>
              <a:rPr lang="en-US" dirty="0" err="1"/>
              <a:t>troisième</a:t>
            </a:r>
            <a:r>
              <a:rPr lang="en-US" dirty="0"/>
              <a:t> </a:t>
            </a:r>
            <a:r>
              <a:rPr lang="en-US" dirty="0" err="1"/>
              <a:t>leçon</a:t>
            </a:r>
            <a:r>
              <a:rPr lang="en-US" dirty="0"/>
              <a:t> </a:t>
            </a:r>
            <a:r>
              <a:rPr lang="en-US" dirty="0" err="1"/>
              <a:t>porte</a:t>
            </a:r>
            <a:r>
              <a:rPr lang="en-US" dirty="0"/>
              <a:t> sur le </a:t>
            </a:r>
            <a:r>
              <a:rPr lang="en-US" dirty="0" err="1"/>
              <a:t>financement</a:t>
            </a:r>
            <a:r>
              <a:rPr lang="en-US" dirty="0"/>
              <a:t> des </a:t>
            </a:r>
            <a:r>
              <a:rPr lang="en-US" dirty="0" err="1"/>
              <a:t>projets</a:t>
            </a:r>
            <a:r>
              <a:rPr lang="en-US" dirty="0"/>
              <a:t> </a:t>
            </a:r>
            <a:r>
              <a:rPr lang="en-US" dirty="0" err="1"/>
              <a:t>d'électricité</a:t>
            </a:r>
            <a:r>
              <a:rPr lang="en-US" dirty="0"/>
              <a:t>. Le </a:t>
            </a:r>
            <a:r>
              <a:rPr lang="en-US" dirty="0" err="1"/>
              <a:t>secteur</a:t>
            </a:r>
            <a:r>
              <a:rPr lang="en-US" dirty="0"/>
              <a:t> de </a:t>
            </a:r>
            <a:r>
              <a:rPr lang="en-US" dirty="0" err="1"/>
              <a:t>l'électricité</a:t>
            </a:r>
            <a:r>
              <a:rPr lang="en-US" dirty="0"/>
              <a:t> </a:t>
            </a:r>
            <a:r>
              <a:rPr lang="en-US" dirty="0" err="1"/>
              <a:t>présente</a:t>
            </a:r>
            <a:r>
              <a:rPr lang="en-US" dirty="0"/>
              <a:t> </a:t>
            </a:r>
            <a:r>
              <a:rPr lang="en-US" dirty="0" err="1"/>
              <a:t>certaines</a:t>
            </a:r>
            <a:r>
              <a:rPr lang="en-US" dirty="0"/>
              <a:t> </a:t>
            </a:r>
            <a:r>
              <a:rPr lang="en-US" dirty="0" err="1"/>
              <a:t>caractéristiques</a:t>
            </a:r>
            <a:r>
              <a:rPr lang="en-US" dirty="0"/>
              <a:t> </a:t>
            </a:r>
            <a:r>
              <a:rPr lang="en-US" dirty="0" err="1"/>
              <a:t>particulières</a:t>
            </a:r>
            <a:r>
              <a:rPr lang="en-US" dirty="0"/>
              <a:t> et a </a:t>
            </a:r>
            <a:r>
              <a:rPr lang="en-US" dirty="0" err="1"/>
              <a:t>donc</a:t>
            </a:r>
            <a:r>
              <a:rPr lang="en-US" dirty="0"/>
              <a:t> </a:t>
            </a:r>
            <a:r>
              <a:rPr lang="en-US" dirty="0" err="1"/>
              <a:t>toujours</a:t>
            </a:r>
            <a:r>
              <a:rPr lang="en-US" dirty="0"/>
              <a:t> fait </a:t>
            </a:r>
            <a:r>
              <a:rPr lang="en-US" dirty="0" err="1"/>
              <a:t>l'objet</a:t>
            </a:r>
            <a:r>
              <a:rPr lang="en-US" dirty="0"/>
              <a:t> </a:t>
            </a:r>
            <a:r>
              <a:rPr lang="en-US" dirty="0" err="1"/>
              <a:t>d'une</a:t>
            </a:r>
            <a:r>
              <a:rPr lang="en-US" dirty="0"/>
              <a:t> attention </a:t>
            </a:r>
            <a:r>
              <a:rPr lang="en-US" dirty="0" err="1"/>
              <a:t>spéciale</a:t>
            </a:r>
            <a:r>
              <a:rPr lang="en-US" dirty="0"/>
              <a:t>. </a:t>
            </a:r>
            <a:r>
              <a:rPr lang="en-US" dirty="0" err="1"/>
              <a:t>Cette</a:t>
            </a:r>
            <a:r>
              <a:rPr lang="en-US" dirty="0"/>
              <a:t> </a:t>
            </a:r>
            <a:r>
              <a:rPr lang="en-US" dirty="0" err="1"/>
              <a:t>leçon</a:t>
            </a:r>
            <a:r>
              <a:rPr lang="en-US" dirty="0"/>
              <a:t> </a:t>
            </a:r>
            <a:r>
              <a:rPr lang="en-US" dirty="0" err="1"/>
              <a:t>décrit</a:t>
            </a:r>
            <a:r>
              <a:rPr lang="en-US" dirty="0"/>
              <a:t> comment le </a:t>
            </a:r>
            <a:r>
              <a:rPr lang="en-US" dirty="0" err="1"/>
              <a:t>financement</a:t>
            </a:r>
            <a:r>
              <a:rPr lang="en-US" dirty="0"/>
              <a:t> du </a:t>
            </a:r>
            <a:r>
              <a:rPr lang="en-US" dirty="0" err="1"/>
              <a:t>secteur</a:t>
            </a:r>
            <a:r>
              <a:rPr lang="en-US" dirty="0"/>
              <a:t> de </a:t>
            </a:r>
            <a:r>
              <a:rPr lang="en-US" dirty="0" err="1"/>
              <a:t>l'électricité</a:t>
            </a:r>
            <a:r>
              <a:rPr lang="en-US" dirty="0"/>
              <a:t> </a:t>
            </a:r>
            <a:r>
              <a:rPr lang="en-US" dirty="0" err="1"/>
              <a:t>est</a:t>
            </a:r>
            <a:r>
              <a:rPr lang="en-US" dirty="0"/>
              <a:t> </a:t>
            </a:r>
            <a:r>
              <a:rPr lang="en-US" dirty="0" err="1"/>
              <a:t>effectué</a:t>
            </a:r>
            <a:r>
              <a:rPr lang="en-US" dirty="0"/>
              <a:t> et comment il a </a:t>
            </a:r>
            <a:r>
              <a:rPr lang="en-US" dirty="0" err="1"/>
              <a:t>évolué</a:t>
            </a:r>
            <a:r>
              <a:rPr lang="en-US" dirty="0"/>
              <a:t> au fil du temps. Il </a:t>
            </a:r>
            <a:r>
              <a:rPr lang="en-US" dirty="0" err="1"/>
              <a:t>décrit</a:t>
            </a:r>
            <a:r>
              <a:rPr lang="en-US" dirty="0"/>
              <a:t> </a:t>
            </a:r>
            <a:r>
              <a:rPr lang="en-US" dirty="0" err="1"/>
              <a:t>également</a:t>
            </a:r>
            <a:r>
              <a:rPr lang="en-US" dirty="0"/>
              <a:t> les </a:t>
            </a:r>
            <a:r>
              <a:rPr lang="en-US" dirty="0" err="1"/>
              <a:t>différentes</a:t>
            </a:r>
            <a:r>
              <a:rPr lang="en-US" dirty="0"/>
              <a:t> questions relatives à la </a:t>
            </a:r>
            <a:r>
              <a:rPr lang="en-US" dirty="0" err="1"/>
              <a:t>propriété</a:t>
            </a:r>
            <a:r>
              <a:rPr lang="en-US" dirty="0"/>
              <a:t> des </a:t>
            </a:r>
            <a:r>
              <a:rPr lang="en-US" dirty="0" err="1"/>
              <a:t>projets</a:t>
            </a:r>
            <a:r>
              <a:rPr lang="en-US" dirty="0"/>
              <a:t> </a:t>
            </a:r>
            <a:r>
              <a:rPr lang="en-US" dirty="0" err="1"/>
              <a:t>énergétiques</a:t>
            </a:r>
            <a:r>
              <a:rPr lang="en-US" dirty="0"/>
              <a:t>, qui </a:t>
            </a:r>
            <a:r>
              <a:rPr lang="en-US" dirty="0" err="1"/>
              <a:t>ont</a:t>
            </a:r>
            <a:r>
              <a:rPr lang="en-US" dirty="0"/>
              <a:t> </a:t>
            </a:r>
            <a:r>
              <a:rPr lang="en-US" dirty="0" err="1"/>
              <a:t>une</a:t>
            </a:r>
            <a:r>
              <a:rPr lang="en-US" dirty="0"/>
              <a:t> relation </a:t>
            </a:r>
            <a:r>
              <a:rPr lang="en-US" dirty="0" err="1"/>
              <a:t>évidente</a:t>
            </a:r>
            <a:r>
              <a:rPr lang="en-US" dirty="0"/>
              <a:t> avec le </a:t>
            </a:r>
            <a:r>
              <a:rPr lang="en-US" dirty="0" err="1"/>
              <a:t>financement</a:t>
            </a:r>
            <a:r>
              <a:rPr lang="en-US" dirty="0"/>
              <a:t>. </a:t>
            </a:r>
            <a:r>
              <a:rPr lang="en-US" dirty="0" err="1"/>
              <a:t>Cette</a:t>
            </a:r>
            <a:r>
              <a:rPr lang="en-US" dirty="0"/>
              <a:t> </a:t>
            </a:r>
            <a:r>
              <a:rPr lang="en-US" dirty="0" err="1"/>
              <a:t>leçon</a:t>
            </a:r>
            <a:r>
              <a:rPr lang="en-US" dirty="0"/>
              <a:t> </a:t>
            </a:r>
            <a:r>
              <a:rPr lang="en-US" dirty="0" err="1"/>
              <a:t>présente</a:t>
            </a:r>
            <a:r>
              <a:rPr lang="en-US" dirty="0"/>
              <a:t> </a:t>
            </a:r>
            <a:r>
              <a:rPr lang="en-US" dirty="0" err="1"/>
              <a:t>également</a:t>
            </a:r>
            <a:r>
              <a:rPr lang="en-US" dirty="0"/>
              <a:t> un concept important et </a:t>
            </a:r>
            <a:r>
              <a:rPr lang="en-US" dirty="0" err="1"/>
              <a:t>fondamental</a:t>
            </a:r>
            <a:r>
              <a:rPr lang="en-US" dirty="0"/>
              <a:t> de </a:t>
            </a:r>
            <a:r>
              <a:rPr lang="en-US" dirty="0" err="1"/>
              <a:t>l'analyse</a:t>
            </a:r>
            <a:r>
              <a:rPr lang="en-US" dirty="0"/>
              <a:t> financière et </a:t>
            </a:r>
            <a:r>
              <a:rPr lang="en-US" dirty="0" err="1"/>
              <a:t>économique</a:t>
            </a:r>
            <a:r>
              <a:rPr lang="en-US" dirty="0"/>
              <a:t>, à savoir le concept de </a:t>
            </a:r>
            <a:r>
              <a:rPr lang="en-US" dirty="0" err="1"/>
              <a:t>valeur</a:t>
            </a:r>
            <a:r>
              <a:rPr lang="en-US" dirty="0"/>
              <a:t> </a:t>
            </a:r>
            <a:r>
              <a:rPr lang="en-US" dirty="0" err="1"/>
              <a:t>temporelle</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 </a:t>
            </a:r>
            <a:r>
              <a:rPr lang="en-US" dirty="0" err="1"/>
              <a:t>leçon</a:t>
            </a:r>
            <a:r>
              <a:rPr lang="en-US" dirty="0"/>
              <a:t> 4 </a:t>
            </a:r>
            <a:r>
              <a:rPr lang="en-US" dirty="0" err="1"/>
              <a:t>décrit</a:t>
            </a:r>
            <a:r>
              <a:rPr lang="en-US" dirty="0"/>
              <a:t> les techniques </a:t>
            </a:r>
            <a:r>
              <a:rPr lang="en-US" dirty="0" err="1"/>
              <a:t>d'évaluation</a:t>
            </a:r>
            <a:r>
              <a:rPr lang="en-US" dirty="0"/>
              <a:t> des </a:t>
            </a:r>
            <a:r>
              <a:rPr lang="en-US" dirty="0" err="1"/>
              <a:t>projets</a:t>
            </a:r>
            <a:r>
              <a:rPr lang="en-US" dirty="0"/>
              <a:t> et </a:t>
            </a:r>
            <a:r>
              <a:rPr lang="en-US" dirty="0" err="1"/>
              <a:t>certains</a:t>
            </a:r>
            <a:r>
              <a:rPr lang="en-US" dirty="0"/>
              <a:t> </a:t>
            </a:r>
            <a:r>
              <a:rPr lang="en-US" dirty="0" err="1"/>
              <a:t>critères</a:t>
            </a:r>
            <a:r>
              <a:rPr lang="en-US" dirty="0"/>
              <a:t> </a:t>
            </a:r>
            <a:r>
              <a:rPr lang="en-US" dirty="0" err="1"/>
              <a:t>d'évaluation</a:t>
            </a:r>
            <a:r>
              <a:rPr lang="en-US" dirty="0"/>
              <a:t> </a:t>
            </a:r>
            <a:r>
              <a:rPr lang="en-US" dirty="0" err="1"/>
              <a:t>importants</a:t>
            </a:r>
            <a:r>
              <a:rPr lang="en-US" dirty="0"/>
              <a:t> qui </a:t>
            </a:r>
            <a:r>
              <a:rPr lang="en-US" dirty="0" err="1"/>
              <a:t>sont</a:t>
            </a:r>
            <a:r>
              <a:rPr lang="en-US" dirty="0"/>
              <a:t> </a:t>
            </a:r>
            <a:r>
              <a:rPr lang="en-US" dirty="0" err="1"/>
              <a:t>largement</a:t>
            </a:r>
            <a:r>
              <a:rPr lang="en-US" dirty="0"/>
              <a:t> </a:t>
            </a:r>
            <a:r>
              <a:rPr lang="en-US" dirty="0" err="1"/>
              <a:t>utilisés</a:t>
            </a:r>
            <a:r>
              <a:rPr lang="en-US" dirty="0"/>
              <a:t>. En </a:t>
            </a:r>
            <a:r>
              <a:rPr lang="en-US" dirty="0" err="1"/>
              <a:t>outre</a:t>
            </a:r>
            <a:r>
              <a:rPr lang="en-US" dirty="0"/>
              <a:t>, nous </a:t>
            </a:r>
            <a:r>
              <a:rPr lang="en-US" dirty="0" err="1"/>
              <a:t>présentons</a:t>
            </a:r>
            <a:r>
              <a:rPr lang="en-US" dirty="0"/>
              <a:t> </a:t>
            </a:r>
            <a:r>
              <a:rPr lang="en-US" dirty="0" err="1"/>
              <a:t>ici</a:t>
            </a:r>
            <a:r>
              <a:rPr lang="en-US" dirty="0"/>
              <a:t> </a:t>
            </a:r>
            <a:r>
              <a:rPr lang="en-US" dirty="0" err="1"/>
              <a:t>quelques</a:t>
            </a:r>
            <a:r>
              <a:rPr lang="en-US" dirty="0"/>
              <a:t> </a:t>
            </a:r>
            <a:r>
              <a:rPr lang="en-US" dirty="0" err="1"/>
              <a:t>exemples</a:t>
            </a:r>
            <a:r>
              <a:rPr lang="en-US" dirty="0"/>
              <a:t> de sources de </a:t>
            </a:r>
            <a:r>
              <a:rPr lang="en-US" dirty="0" err="1"/>
              <a:t>financement</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Dans la </a:t>
            </a:r>
            <a:r>
              <a:rPr lang="en-US" dirty="0" err="1"/>
              <a:t>leçon</a:t>
            </a:r>
            <a:r>
              <a:rPr lang="en-US" dirty="0"/>
              <a:t> 5, nous </a:t>
            </a:r>
            <a:r>
              <a:rPr lang="en-US" dirty="0" err="1"/>
              <a:t>explorons</a:t>
            </a:r>
            <a:r>
              <a:rPr lang="en-US" dirty="0"/>
              <a:t> </a:t>
            </a:r>
            <a:r>
              <a:rPr lang="en-US" dirty="0" err="1"/>
              <a:t>quelques</a:t>
            </a:r>
            <a:r>
              <a:rPr lang="en-US" dirty="0"/>
              <a:t> options de </a:t>
            </a:r>
            <a:r>
              <a:rPr lang="en-US" dirty="0" err="1"/>
              <a:t>crédit</a:t>
            </a:r>
            <a:r>
              <a:rPr lang="en-US" dirty="0"/>
              <a:t> et </a:t>
            </a:r>
            <a:r>
              <a:rPr lang="en-US" dirty="0" err="1"/>
              <a:t>décrivons</a:t>
            </a:r>
            <a:r>
              <a:rPr lang="en-US" dirty="0"/>
              <a:t> ensuite la </a:t>
            </a:r>
            <a:r>
              <a:rPr lang="en-US" dirty="0" err="1"/>
              <a:t>méthodologie</a:t>
            </a:r>
            <a:r>
              <a:rPr lang="en-US" dirty="0"/>
              <a:t> FINPLAN, son champ </a:t>
            </a:r>
            <a:r>
              <a:rPr lang="en-US" dirty="0" err="1"/>
              <a:t>d'application</a:t>
            </a:r>
            <a:r>
              <a:rPr lang="en-US" dirty="0"/>
              <a:t> et </a:t>
            </a:r>
            <a:r>
              <a:rPr lang="en-US" dirty="0" err="1"/>
              <a:t>ses</a:t>
            </a:r>
            <a:r>
              <a:rPr lang="en-US" dirty="0"/>
              <a:t> </a:t>
            </a:r>
            <a:r>
              <a:rPr lang="en-US" dirty="0" err="1"/>
              <a:t>résultats</a:t>
            </a:r>
            <a:r>
              <a:rPr lang="en-US" dirty="0"/>
              <a:t>.</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Enfin</a:t>
            </a:r>
            <a:r>
              <a:rPr lang="en-US" dirty="0"/>
              <a:t>, dans la </a:t>
            </a:r>
            <a:r>
              <a:rPr lang="en-US" dirty="0" err="1"/>
              <a:t>leçon</a:t>
            </a:r>
            <a:r>
              <a:rPr lang="en-US" dirty="0"/>
              <a:t> 6, nous </a:t>
            </a:r>
            <a:r>
              <a:rPr lang="en-US" dirty="0" err="1"/>
              <a:t>parlons</a:t>
            </a:r>
            <a:r>
              <a:rPr lang="en-US" dirty="0"/>
              <a:t> de la </a:t>
            </a:r>
            <a:r>
              <a:rPr lang="en-US" dirty="0" err="1"/>
              <a:t>dépréciation</a:t>
            </a:r>
            <a:r>
              <a:rPr lang="en-US" dirty="0"/>
              <a:t> des </a:t>
            </a:r>
            <a:r>
              <a:rPr lang="en-US" dirty="0" err="1"/>
              <a:t>actifs</a:t>
            </a:r>
            <a:r>
              <a:rPr lang="en-US" dirty="0"/>
              <a:t>, des </a:t>
            </a:r>
            <a:r>
              <a:rPr lang="en-US" dirty="0" err="1"/>
              <a:t>méthodes</a:t>
            </a:r>
            <a:r>
              <a:rPr lang="en-US" dirty="0"/>
              <a:t> de </a:t>
            </a:r>
            <a:r>
              <a:rPr lang="en-US" dirty="0" err="1"/>
              <a:t>dépréciation</a:t>
            </a:r>
            <a:r>
              <a:rPr lang="en-US" dirty="0"/>
              <a:t>, </a:t>
            </a:r>
            <a:r>
              <a:rPr lang="en-US" dirty="0" err="1"/>
              <a:t>ainsi</a:t>
            </a:r>
            <a:r>
              <a:rPr lang="en-US" dirty="0"/>
              <a:t> que des états financiers et des ratios.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31943171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Ce cours vous permettra également d'acquérir une expérience pratique en utilisant le logiciel FINPLAN.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Ainsi, dans le premier matériel pratique, vous apprendrez à installer FINPLAN sur votre ordinateur et à vous préparer à l'utiliser.</a:t>
            </a:r>
            <a:endParaRPr lang="en-US" dirty="0">
              <a:cs typeface="Calibri"/>
            </a:endParaRPr>
          </a:p>
          <a:p>
            <a:pPr marL="171450" indent="-171450">
              <a:buFont typeface="Arial" panose="020B0604020202020204" pitchFamily="34" charset="0"/>
              <a:buChar char="•"/>
              <a:defRPr/>
            </a:pPr>
            <a:r>
              <a:rPr lang="en-US" dirty="0"/>
              <a:t>Dans les deuxième et troisième documents pratiques, vous découvrirez l'interface de FINPLAN et apprendrez à créer une étude de cas et à saisir les données nécessaires.</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Ensuite, la quatrième partie pratique vous aidera à comprendre les résultats calculés dans FINPLAN et à les interpréter correctement.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Enfin, avec les documents pratiques 5 et 6, vous vous plongerez dans deux exercices différents. Le premier exercice est adapté à une centrale nucléaire tandis que le second se réfère à une centrale électrique à cycle combiné simple.</a:t>
            </a:r>
          </a:p>
          <a:p>
            <a:pPr marL="171450" indent="-171450">
              <a:buFont typeface="Arial" panose="020B0604020202020204" pitchFamily="34" charset="0"/>
              <a:buChar char="•"/>
              <a:defRPr/>
            </a:pPr>
            <a:r>
              <a:rPr lang="en-US" dirty="0"/>
              <a:t>Par conséquent, vous obtiendrez une expérience pratique de l'utilisation de l'interface FINPLAN en créant une étude de cas complète étape par étape. Mais pour cela, vous devez d'abord </a:t>
            </a:r>
            <a:r>
              <a:rPr lang="en-US" dirty="0" err="1"/>
              <a:t>suivre</a:t>
            </a:r>
            <a:r>
              <a:rPr lang="en-US" dirty="0"/>
              <a:t> </a:t>
            </a:r>
            <a:r>
              <a:rPr lang="en-US" dirty="0" err="1"/>
              <a:t>toutes</a:t>
            </a:r>
            <a:r>
              <a:rPr lang="en-US" dirty="0"/>
              <a:t> les </a:t>
            </a:r>
            <a:r>
              <a:rPr lang="en-US" dirty="0" err="1"/>
              <a:t>leçons</a:t>
            </a:r>
            <a:r>
              <a:rPr lang="en-US" dirty="0"/>
              <a:t> théoriques. </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1496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Ceci est la fin de </a:t>
            </a:r>
            <a:r>
              <a:rPr lang="en-US" dirty="0" err="1"/>
              <a:t>cette</a:t>
            </a:r>
            <a:r>
              <a:rPr lang="en-US" dirty="0"/>
              <a:t> </a:t>
            </a:r>
            <a:r>
              <a:rPr lang="en-US" dirty="0" err="1"/>
              <a:t>Leçon</a:t>
            </a:r>
            <a:r>
              <a:rPr lang="en-US" dirty="0"/>
              <a:t>. Nous vous remercions de votre attention.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kern="1200" dirty="0">
              <a:solidFill>
                <a:srgbClr val="333333"/>
              </a:solidFill>
              <a:highlight>
                <a:srgbClr val="FFFFFF"/>
              </a:highlight>
              <a:latin typeface="+mn-lt"/>
              <a:ea typeface="+mn-ea"/>
              <a:cs typeface="+mn-cs"/>
            </a:endParaRPr>
          </a:p>
          <a:p>
            <a:pPr marL="285750" indent="-285750">
              <a:buFont typeface="Arial"/>
              <a:buChar char="•"/>
            </a:pPr>
            <a:r>
              <a:rPr lang="en-US" dirty="0">
                <a:cs typeface="Calibri"/>
              </a:rPr>
              <a:t>Comme vous pouvez l'imaginer, la construction d'une centrale électrique - qu'il s'agisse d'un parc solaire, d'une éolienne ou d'un réacteur nucléaire - nécessite des dépenses d'investissement considérables.</a:t>
            </a:r>
          </a:p>
          <a:p>
            <a:pPr marL="285750" indent="-285750">
              <a:buFont typeface="Arial"/>
              <a:buChar char="•"/>
            </a:pPr>
            <a:r>
              <a:rPr lang="en-US" dirty="0">
                <a:cs typeface="Calibri"/>
              </a:rPr>
              <a:t>Des investissements sont nécessaires non seulement pour produire de l'électricité, mais aussi pour l'acheminer sur le réseau et là où elle est nécessaire, c'est-à-dire dans les foyers et les entreprises.</a:t>
            </a:r>
          </a:p>
          <a:p>
            <a:pPr marL="285750" indent="-285750">
              <a:buFont typeface="Arial"/>
              <a:buChar char="•"/>
            </a:pPr>
            <a:r>
              <a:rPr lang="en-US" dirty="0">
                <a:cs typeface="Calibri"/>
              </a:rPr>
              <a:t>Lorsque ces investissements sont réalisés, une grande partie des dépenses est effectuée dès le début du projet, avant que les usines ou les infrastructures ne génèrent des revenus.</a:t>
            </a:r>
          </a:p>
          <a:p>
            <a:pPr marL="285750" indent="-285750">
              <a:buFont typeface="Arial"/>
              <a:buChar char="•"/>
            </a:pPr>
            <a:r>
              <a:rPr lang="en-US" dirty="0">
                <a:cs typeface="Calibri"/>
              </a:rPr>
              <a:t>De plus, il peut s'écouler de nombreuses années de production avant que les coûts d'investissement du projet ne soient entièrement remboursés.</a:t>
            </a:r>
          </a:p>
          <a:p>
            <a:pPr marL="285750" indent="-285750">
              <a:buFont typeface="Arial"/>
              <a:buChar char="•"/>
            </a:pPr>
            <a:r>
              <a:rPr lang="en-US" dirty="0">
                <a:cs typeface="Calibri"/>
              </a:rPr>
              <a:t>Le financement de l'énergie propre comporte donc des défis et des risques. Mais sans cette énergie, nous ne pourrons pas atteindre les objectifs de développement durable (ODD).</a:t>
            </a:r>
          </a:p>
          <a:p>
            <a:pPr marL="285750" indent="-285750">
              <a:buFont typeface="Arial"/>
              <a:buChar char="•"/>
            </a:pPr>
            <a:r>
              <a:rPr lang="en-US" dirty="0">
                <a:cs typeface="Calibri"/>
              </a:rPr>
              <a:t>Nous nous concentrons ici sur l'ODD 7 - </a:t>
            </a:r>
            <a:r>
              <a:rPr lang="en-US" dirty="0"/>
              <a:t>Garantir l'accès de tous à une énergie abordable, fiable, durable et moderne.</a:t>
            </a:r>
            <a:endParaRPr lang="en-US" dirty="0">
              <a:cs typeface="+mn-lt"/>
            </a:endParaRPr>
          </a:p>
          <a:p>
            <a:pPr marL="285750" indent="-285750">
              <a:buFont typeface="Arial"/>
              <a:buChar char="•"/>
            </a:pPr>
            <a:r>
              <a:rPr lang="en-US" dirty="0"/>
              <a:t>Le financement des énergies propres comporte des défis et des risques. En 2017, les énergies renouvelables ne représentaient que 17 % de la consommation totale d'énergie.</a:t>
            </a:r>
            <a:endParaRPr lang="en-US" dirty="0">
              <a:cs typeface="Calibri"/>
            </a:endParaRPr>
          </a:p>
          <a:p>
            <a:pPr marL="285750" indent="-285750">
              <a:buFont typeface="Arial"/>
              <a:buChar char="•"/>
            </a:pPr>
            <a:r>
              <a:rPr lang="en-US" dirty="0">
                <a:cs typeface="Calibri"/>
              </a:rPr>
              <a:t>Une planification efficace des investissements est absolument essentielle pour atténuer ces risques financiers. Ce cours vous apprendra à utiliser FINPLAN, un outil utilisé par les planificateurs du monde entier.</a:t>
            </a: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124047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La production d'électricité représente environ 40 % des émissions mondiales de </a:t>
            </a:r>
            <a:r>
              <a:rPr lang="en-US" dirty="0">
                <a:solidFill>
                  <a:srgbClr val="333333"/>
                </a:solidFill>
                <a:highlight>
                  <a:srgbClr val="FFFFFF"/>
                </a:highlight>
              </a:rPr>
              <a:t>dioxyde de carbone ; il est donc très important de décarboniser ce </a:t>
            </a:r>
            <a:r>
              <a:rPr lang="en-US" sz="1200" kern="1200" dirty="0">
                <a:solidFill>
                  <a:srgbClr val="333333"/>
                </a:solidFill>
                <a:highlight>
                  <a:srgbClr val="FFFFFF"/>
                </a:highlight>
                <a:latin typeface="+mn-lt"/>
                <a:ea typeface="+mn-ea"/>
                <a:cs typeface="+mn-cs"/>
              </a:rPr>
              <a:t>secteur.</a:t>
            </a: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En 2018, les émissions </a:t>
            </a:r>
            <a:r>
              <a:rPr lang="en-US" dirty="0">
                <a:solidFill>
                  <a:srgbClr val="333333"/>
                </a:solidFill>
                <a:highlight>
                  <a:srgbClr val="FFFFFF"/>
                </a:highlight>
              </a:rPr>
              <a:t>liées à l'énergie ont augmenté de </a:t>
            </a:r>
            <a:r>
              <a:rPr lang="en-US" sz="1200" kern="1200" dirty="0">
                <a:solidFill>
                  <a:srgbClr val="333333"/>
                </a:solidFill>
                <a:highlight>
                  <a:srgbClr val="FFFFFF"/>
                </a:highlight>
                <a:latin typeface="+mn-lt"/>
                <a:ea typeface="+mn-ea"/>
                <a:cs typeface="+mn-cs"/>
              </a:rPr>
              <a:t>1,7 %</a:t>
            </a:r>
            <a:r>
              <a:rPr lang="en-US" dirty="0">
                <a:solidFill>
                  <a:srgbClr val="333333"/>
                </a:solidFill>
                <a:highlight>
                  <a:srgbClr val="FFFFFF"/>
                </a:highlight>
              </a:rPr>
              <a:t>. Cette augmentation est due à une </a:t>
            </a:r>
            <a:r>
              <a:rPr lang="en-US" sz="1200" kern="1200" dirty="0">
                <a:solidFill>
                  <a:srgbClr val="333333"/>
                </a:solidFill>
                <a:highlight>
                  <a:srgbClr val="FFFFFF"/>
                </a:highlight>
                <a:latin typeface="+mn-lt"/>
                <a:ea typeface="+mn-ea"/>
                <a:cs typeface="+mn-cs"/>
              </a:rPr>
              <a:t>croissance </a:t>
            </a:r>
            <a:r>
              <a:rPr lang="en-US" dirty="0">
                <a:solidFill>
                  <a:srgbClr val="333333"/>
                </a:solidFill>
                <a:highlight>
                  <a:srgbClr val="FFFFFF"/>
                </a:highlight>
              </a:rPr>
              <a:t>plus importante </a:t>
            </a:r>
            <a:r>
              <a:rPr lang="en-US" sz="1200" kern="1200" dirty="0">
                <a:solidFill>
                  <a:srgbClr val="333333"/>
                </a:solidFill>
                <a:highlight>
                  <a:srgbClr val="FFFFFF"/>
                </a:highlight>
                <a:latin typeface="+mn-lt"/>
                <a:ea typeface="+mn-ea"/>
                <a:cs typeface="+mn-cs"/>
              </a:rPr>
              <a:t>de la consommation d'énergie (2,3 %)</a:t>
            </a:r>
            <a:r>
              <a:rPr lang="en-US" dirty="0">
                <a:solidFill>
                  <a:srgbClr val="333333"/>
                </a:solidFill>
                <a:highlight>
                  <a:srgbClr val="FFFFFF"/>
                </a:highlight>
              </a:rPr>
              <a:t>.</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Cela </a:t>
            </a:r>
            <a:r>
              <a:rPr lang="en-US" dirty="0">
                <a:solidFill>
                  <a:srgbClr val="333333"/>
                </a:solidFill>
                <a:highlight>
                  <a:srgbClr val="FFFFFF"/>
                </a:highlight>
              </a:rPr>
              <a:t>renforce l'</a:t>
            </a:r>
            <a:r>
              <a:rPr lang="en-US" sz="1200" kern="1200" dirty="0">
                <a:solidFill>
                  <a:srgbClr val="333333"/>
                </a:solidFill>
                <a:highlight>
                  <a:srgbClr val="FFFFFF"/>
                </a:highlight>
                <a:latin typeface="+mn-lt"/>
                <a:ea typeface="+mn-ea"/>
                <a:cs typeface="+mn-cs"/>
              </a:rPr>
              <a:t>urgence d'accélérer les investissements dans l'énergie durable, afin que l</a:t>
            </a:r>
            <a:r>
              <a:rPr lang="en-US" dirty="0">
                <a:solidFill>
                  <a:srgbClr val="333333"/>
                </a:solidFill>
                <a:highlight>
                  <a:srgbClr val="FFFFFF"/>
                </a:highlight>
              </a:rPr>
              <a:t>'augmentation de la demande ne se traduise pas par une augmentation des émissions.</a:t>
            </a:r>
            <a:endParaRPr lang="en-US" dirty="0">
              <a:solidFill>
                <a:srgbClr val="333333"/>
              </a:solidFill>
              <a:highlight>
                <a:srgbClr val="FFFFFF"/>
              </a:highlight>
              <a:cs typeface="Calibri" panose="020F0502020204030204"/>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Le besoin de financement global pour atteindre l'ODD 7 est estimé entre 1,3 et 1,4 </a:t>
            </a:r>
            <a:r>
              <a:rPr lang="en-US" sz="1200" kern="1200" dirty="0" err="1">
                <a:solidFill>
                  <a:srgbClr val="333333"/>
                </a:solidFill>
                <a:highlight>
                  <a:srgbClr val="FFFFFF"/>
                </a:highlight>
                <a:latin typeface="+mn-lt"/>
                <a:ea typeface="+mn-ea"/>
                <a:cs typeface="+mn-cs"/>
              </a:rPr>
              <a:t>mille</a:t>
            </a:r>
            <a:r>
              <a:rPr lang="en-US" sz="1200" kern="1200" dirty="0">
                <a:solidFill>
                  <a:srgbClr val="333333"/>
                </a:solidFill>
                <a:highlight>
                  <a:srgbClr val="FFFFFF"/>
                </a:highlight>
                <a:latin typeface="+mn-lt"/>
                <a:ea typeface="+mn-ea"/>
                <a:cs typeface="+mn-cs"/>
              </a:rPr>
              <a:t> milliards de </a:t>
            </a:r>
            <a:r>
              <a:rPr lang="en-US" dirty="0">
                <a:solidFill>
                  <a:srgbClr val="333333"/>
                </a:solidFill>
                <a:highlight>
                  <a:srgbClr val="FFFFFF"/>
                </a:highlight>
              </a:rPr>
              <a:t>dollars américains </a:t>
            </a:r>
            <a:r>
              <a:rPr lang="en-US" sz="1200" kern="1200" dirty="0">
                <a:solidFill>
                  <a:srgbClr val="333333"/>
                </a:solidFill>
                <a:highlight>
                  <a:srgbClr val="FFFFFF"/>
                </a:highlight>
                <a:latin typeface="+mn-lt"/>
                <a:ea typeface="+mn-ea"/>
                <a:cs typeface="+mn-cs"/>
              </a:rPr>
              <a:t>par an jusqu'en </a:t>
            </a:r>
            <a:r>
              <a:rPr lang="en-US" dirty="0">
                <a:solidFill>
                  <a:srgbClr val="333333"/>
                </a:solidFill>
                <a:highlight>
                  <a:srgbClr val="FFFFFF"/>
                </a:highlight>
              </a:rPr>
              <a:t>2030.</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r>
              <a:rPr lang="en-US" sz="1200" kern="1200" dirty="0">
                <a:solidFill>
                  <a:srgbClr val="333333"/>
                </a:solidFill>
                <a:highlight>
                  <a:srgbClr val="FFFFFF"/>
                </a:highlight>
                <a:latin typeface="+mn-lt"/>
                <a:ea typeface="+mn-ea"/>
                <a:cs typeface="+mn-cs"/>
              </a:rPr>
              <a:t>Bien que des progrès aient été accomplis pour accroître le financement, les niveaux de financement annuels actuels sont nettement inférieurs à ce </a:t>
            </a:r>
            <a:r>
              <a:rPr lang="en-US" dirty="0">
                <a:solidFill>
                  <a:srgbClr val="333333"/>
                </a:solidFill>
                <a:highlight>
                  <a:srgbClr val="FFFFFF"/>
                </a:highlight>
              </a:rPr>
              <a:t>niveau.</a:t>
            </a:r>
            <a:endParaRPr lang="en-US" dirty="0">
              <a:solidFill>
                <a:srgbClr val="333333"/>
              </a:solidFill>
              <a:highlight>
                <a:srgbClr val="FFFFFF"/>
              </a:highlight>
              <a:cs typeface="Calibri"/>
            </a:endParaRPr>
          </a:p>
          <a:p>
            <a:pPr marL="171450" indent="-171450">
              <a:buFont typeface="Arial" panose="020B0604020202020204" pitchFamily="34" charset="0"/>
              <a:buChar char="•"/>
            </a:pPr>
            <a:r>
              <a:rPr lang="en-US" dirty="0">
                <a:solidFill>
                  <a:srgbClr val="333333"/>
                </a:solidFill>
                <a:highlight>
                  <a:srgbClr val="FFFFFF"/>
                </a:highlight>
              </a:rPr>
              <a:t>En outre, les </a:t>
            </a:r>
            <a:r>
              <a:rPr lang="en-US" sz="1200" kern="1200" dirty="0">
                <a:solidFill>
                  <a:srgbClr val="333333"/>
                </a:solidFill>
                <a:highlight>
                  <a:srgbClr val="FFFFFF"/>
                </a:highlight>
                <a:latin typeface="+mn-lt"/>
                <a:ea typeface="+mn-ea"/>
                <a:cs typeface="+mn-cs"/>
              </a:rPr>
              <a:t>investissements ne sont pas répartis de manière égale, les pays développés et certains pays à revenu intermédiaire accédant aux financements, tandis que de nombreux pays en développement sont laissés pour compte. </a:t>
            </a:r>
            <a:endParaRPr lang="en-US" sz="1200" kern="1200" dirty="0">
              <a:solidFill>
                <a:srgbClr val="333333"/>
              </a:solidFill>
              <a:highlight>
                <a:srgbClr val="FFFFFF"/>
              </a:highlight>
              <a:latin typeface="+mn-lt"/>
              <a:cs typeface="Calibri"/>
            </a:endParaRPr>
          </a:p>
          <a:p>
            <a:pPr marL="171450" indent="-171450">
              <a:buFont typeface="Arial" panose="020B0604020202020204" pitchFamily="34" charset="0"/>
              <a:buChar char="•"/>
            </a:pPr>
            <a:endParaRPr lang="en-US" dirty="0">
              <a:solidFill>
                <a:srgbClr val="000000"/>
              </a:solidFill>
              <a:highlight>
                <a:srgbClr val="FFFFFF"/>
              </a:highlight>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08944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En 2018, les investissements dans le secteur de l'électricité dans deux pays - la Chine et les États-Unis - se sont élevés à plus de 350 milliards de dollars américains chacun.</a:t>
            </a:r>
            <a:endParaRPr lang="en-US" dirty="0"/>
          </a:p>
          <a:p>
            <a:pPr marL="171450" indent="-171450">
              <a:buFont typeface="Arial" panose="020B0604020202020204" pitchFamily="34" charset="0"/>
              <a:buChar char="•"/>
            </a:pPr>
            <a:r>
              <a:rPr lang="en-US" dirty="0">
                <a:cs typeface="Calibri"/>
              </a:rPr>
              <a:t>C'est moins que les investissements dans de grandes régions telles que l'Afrique subsaharienne, l'Asie du Sud-Est et le sous-continent indien combinés.</a:t>
            </a:r>
            <a:endParaRPr lang="en-US" dirty="0"/>
          </a:p>
          <a:p>
            <a:pPr marL="171450" indent="-171450">
              <a:buFont typeface="Arial" panose="020B0604020202020204" pitchFamily="34" charset="0"/>
              <a:buChar char="•"/>
            </a:pPr>
            <a:r>
              <a:rPr lang="en-US" dirty="0">
                <a:cs typeface="Calibri"/>
              </a:rPr>
              <a:t>Le déficit annuel de financement de l'énergie se chiffrant à des centaines de milliards de dollars, il est nécessaire d'augmenter les fonds consacrés au financement des projets énergétiques.</a:t>
            </a:r>
          </a:p>
          <a:p>
            <a:pPr marL="171450" indent="-171450">
              <a:buFont typeface="Arial" panose="020B0604020202020204" pitchFamily="34" charset="0"/>
              <a:buChar char="•"/>
            </a:pPr>
            <a:r>
              <a:rPr lang="en-US" dirty="0">
                <a:cs typeface="Calibri"/>
              </a:rPr>
              <a:t>Pour que cette augmentation se produise, une bonne planification financière des projets est nécessaire afin de contribuer à un environnement favorable (discuté plus en détail dans la diapositive 9), qui à son tour soutient les flux financiers et conduit finalement à des progrès positifs dans la réalisation de l'objectif de développement durable 7.</a:t>
            </a:r>
          </a:p>
          <a:p>
            <a:pPr marL="171450" indent="-171450">
              <a:buFont typeface="Arial" panose="020B0604020202020204" pitchFamily="34" charset="0"/>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29243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Il existe un </a:t>
            </a:r>
            <a:r>
              <a:rPr lang="en-US">
                <a:sym typeface="Arial"/>
              </a:rPr>
              <a:t>large éventail de </a:t>
            </a:r>
            <a:r>
              <a:rPr lang="en-US"/>
              <a:t>mesures publiques visant à promouvoir le financement des investissements dans les énergies à faible teneur en carbone. </a:t>
            </a:r>
          </a:p>
          <a:p>
            <a:pPr marL="171450" indent="-171450">
              <a:buFont typeface="Arial,Sans-Serif"/>
              <a:buChar char="•"/>
            </a:pPr>
            <a:r>
              <a:rPr lang="en-US"/>
              <a:t>Dans la pratique, des combinaisons spécifiques sont nécessaires, en fonction du contexte national</a:t>
            </a:r>
            <a:endParaRPr lang="en-US">
              <a:cs typeface="Calibri"/>
            </a:endParaRPr>
          </a:p>
          <a:p>
            <a:pPr marL="171450" indent="-171450">
              <a:buFont typeface="Arial,Sans-Serif"/>
              <a:buChar char="•"/>
            </a:pPr>
            <a:r>
              <a:rPr lang="en-US"/>
              <a:t>Les interventions du côté de la demande comprennent l'atténuation des risques politiques, l'atténuation des risques financiers et les incitations financières directes. </a:t>
            </a:r>
            <a:endParaRPr lang="en-US">
              <a:cs typeface="Calibri"/>
            </a:endParaRPr>
          </a:p>
          <a:p>
            <a:pPr marL="171450" indent="-171450">
              <a:buFont typeface="Arial,Sans-Serif"/>
              <a:buChar char="•"/>
            </a:pPr>
            <a:r>
              <a:rPr lang="en-US"/>
              <a:t>L'amélioration de la viabilité financière des projets est une priorité essentielle</a:t>
            </a:r>
            <a:endParaRPr lang="en-US">
              <a:cs typeface="Calibri"/>
            </a:endParaRPr>
          </a:p>
          <a:p>
            <a:pPr marL="171450" indent="-171450">
              <a:buFont typeface="Arial,Sans-Serif"/>
              <a:buChar char="•"/>
            </a:pPr>
            <a:r>
              <a:rPr lang="en-US"/>
              <a:t>Les interventions du côté de l'offre comprennent la réforme du système financier et de nouvelles catégories d'actifs à faible coût.</a:t>
            </a:r>
            <a:endParaRPr lang="en-US">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6731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Pour résumer</a:t>
            </a:r>
          </a:p>
          <a:p>
            <a:pPr marL="171450" indent="-171450">
              <a:buFont typeface="Arial" panose="020B0604020202020204" pitchFamily="34" charset="0"/>
              <a:buChar char="•"/>
            </a:pPr>
            <a:r>
              <a:rPr lang="en-US" dirty="0">
                <a:cs typeface="Calibri"/>
              </a:rPr>
              <a:t>L'alignement des systèmes financiers sur le développement durable fait l'objet d'une dynamique croissante. </a:t>
            </a:r>
            <a:endParaRPr lang="en-US" dirty="0"/>
          </a:p>
          <a:p>
            <a:pPr marL="171450" indent="-171450">
              <a:buFont typeface="Arial" panose="020B0604020202020204" pitchFamily="34" charset="0"/>
              <a:buChar char="•"/>
            </a:pPr>
            <a:r>
              <a:rPr lang="en-US" dirty="0">
                <a:cs typeface="Calibri"/>
              </a:rPr>
              <a:t>L'un des principaux obstacles à l'expansion des énergies à faible teneur en carbone est le manque d'accès aux dépenses d'investissement nationales.</a:t>
            </a:r>
          </a:p>
          <a:p>
            <a:pPr marL="171450" indent="-171450">
              <a:buFont typeface="Arial" panose="020B0604020202020204" pitchFamily="34" charset="0"/>
              <a:buChar char="•"/>
            </a:pPr>
            <a:r>
              <a:rPr lang="en-US" dirty="0">
                <a:cs typeface="Calibri"/>
              </a:rPr>
              <a:t>La finance internationale peut aider, mais elle expose les investisseurs au risque de change. </a:t>
            </a:r>
          </a:p>
          <a:p>
            <a:pPr marL="171450" indent="-171450">
              <a:buFont typeface="Arial" panose="020B0604020202020204" pitchFamily="34" charset="0"/>
              <a:buChar char="•"/>
            </a:pPr>
            <a:r>
              <a:rPr lang="en-US" dirty="0">
                <a:cs typeface="Calibri"/>
              </a:rPr>
              <a:t>La solution durable à long terme consiste donc à accélérer la réforme des secteurs financiers nationaux, en apportant de la profondeur et des liquidités, dans le but d'obtenir un mélange équilibré de financements nationaux et internationaux en faveur des énergies à faible teneur en carbone.</a:t>
            </a:r>
          </a:p>
          <a:p>
            <a:pPr marL="171450" indent="-171450">
              <a:buFont typeface="Arial" panose="020B0604020202020204" pitchFamily="34" charset="0"/>
              <a:buChar char="•"/>
            </a:pPr>
            <a:r>
              <a:rPr lang="en-US" dirty="0">
                <a:cs typeface="Calibri"/>
              </a:rPr>
              <a:t>Une meilleure modélisation financière est essentielle pour renforcer les capacités nationales.</a:t>
            </a:r>
          </a:p>
          <a:p>
            <a:pPr marL="171450" indent="-171450">
              <a:buFont typeface="Arial" panose="020B0604020202020204" pitchFamily="34" charset="0"/>
              <a:buChar char="•"/>
            </a:pPr>
            <a:r>
              <a:rPr lang="en-US" dirty="0">
                <a:cs typeface="Calibri"/>
              </a:rPr>
              <a:t>Tout cela nécessite un environnement favorable.</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406757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Les outils de planification tels que FINPLAN jouent un rôle essentiel dans la mise en place d'un environnement favorable.</a:t>
            </a:r>
            <a:endParaRPr lang="en-US" dirty="0"/>
          </a:p>
          <a:p>
            <a:pPr marL="171450" indent="-171450">
              <a:buFont typeface="Arial" panose="020B0604020202020204" pitchFamily="34" charset="0"/>
              <a:buChar char="•"/>
            </a:pPr>
            <a:r>
              <a:rPr lang="en-US" dirty="0">
                <a:cs typeface="Calibri"/>
              </a:rPr>
              <a:t>Mais qu'est-ce qu'un environnement favorable ?</a:t>
            </a:r>
            <a:endParaRPr lang="en-US" dirty="0"/>
          </a:p>
          <a:p>
            <a:pPr marL="171450" indent="-171450">
              <a:buFont typeface="Arial" panose="020B0604020202020204" pitchFamily="34" charset="0"/>
              <a:buChar char="•"/>
            </a:pPr>
            <a:r>
              <a:rPr lang="en-US" dirty="0"/>
              <a:t>Fondamentalement, il s'agit d'un cadre réglementaire solide et transparent qui facilite les investissements privés et publics. Cela implique des politiques, un cadre juridique et des structures d'investissement et de financement.</a:t>
            </a:r>
            <a:endParaRPr lang="en-US" dirty="0">
              <a:cs typeface="Calibri" panose="020F0502020204030204"/>
            </a:endParaRPr>
          </a:p>
          <a:p>
            <a:pPr marL="171450" indent="-171450">
              <a:buFont typeface="Arial" panose="020B0604020202020204" pitchFamily="34" charset="0"/>
              <a:buChar char="•"/>
            </a:pPr>
            <a:r>
              <a:rPr lang="en-US" dirty="0"/>
              <a:t>Ce cadre devrait comprendre une institution de régulation qui </a:t>
            </a:r>
          </a:p>
          <a:p>
            <a:pPr lvl="1" indent="-171450">
              <a:buFont typeface="Arial" panose="020B0604020202020204" pitchFamily="34" charset="0"/>
              <a:buChar char="•"/>
            </a:pPr>
            <a:r>
              <a:rPr lang="en-US" dirty="0"/>
              <a:t>[1] est autonome, </a:t>
            </a:r>
          </a:p>
          <a:p>
            <a:pPr lvl="1" indent="-171450">
              <a:buFont typeface="Arial" panose="020B0604020202020204" pitchFamily="34" charset="0"/>
              <a:buChar char="•"/>
            </a:pPr>
            <a:r>
              <a:rPr lang="en-US" dirty="0"/>
              <a:t>[2] a clairement l'autorité et la capacité de remplir son mandat, et</a:t>
            </a:r>
          </a:p>
          <a:p>
            <a:pPr lvl="1" indent="-171450">
              <a:buFont typeface="Arial" panose="020B0604020202020204" pitchFamily="34" charset="0"/>
              <a:buChar char="•"/>
            </a:pPr>
            <a:r>
              <a:rPr lang="en-US" dirty="0"/>
              <a:t>[3] est tenu responsable de ses décisions et de ses actions. </a:t>
            </a:r>
            <a:endParaRPr lang="en-US" dirty="0">
              <a:cs typeface="Calibri"/>
            </a:endParaRPr>
          </a:p>
          <a:p>
            <a:pPr marL="171450" indent="-171450">
              <a:buFont typeface="Arial" panose="020B0604020202020204" pitchFamily="34" charset="0"/>
              <a:buChar char="•"/>
            </a:pPr>
            <a:r>
              <a:rPr lang="en-US" dirty="0"/>
              <a:t>Le cadre devrait également clarifier des aspects réglementaires importants tels que la tarification, les droits fonciers, les accords d'exploitation et les normes de performance.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Les investisseurs commerciaux évaluent une série de considérations avant d'investir dans un projet particulier dans un pays donné.</a:t>
            </a:r>
            <a:endParaRPr lang="en-US" dirty="0"/>
          </a:p>
          <a:p>
            <a:pPr marL="171450" indent="-171450">
              <a:buFont typeface="Arial" panose="020B0604020202020204" pitchFamily="34" charset="0"/>
              <a:buChar char="•"/>
            </a:pPr>
            <a:r>
              <a:rPr lang="en-US" dirty="0"/>
              <a:t>Le manque de confiance des investisseurs dans la solvabilité des fournisseurs entrave le développement du secteur de l'électricité. Pour rappel, le preneur est la partie qui achète le produit fabriqué par le projet ou qui utilise les services vendus par le projet. Des </a:t>
            </a:r>
            <a:r>
              <a:rPr lang="en-US" dirty="0" err="1"/>
              <a:t>acheteurs</a:t>
            </a:r>
            <a:r>
              <a:rPr lang="en-US" dirty="0"/>
              <a:t> efficaces et financièrement solvables atténuent les risques pour les investisseurs et encouragent une participation accrue du secteur privé.</a:t>
            </a:r>
            <a:endParaRPr lang="en-US" dirty="0">
              <a:cs typeface="Calibri"/>
            </a:endParaRPr>
          </a:p>
          <a:p>
            <a:pPr marL="171450" indent="-171450">
              <a:buFont typeface="Arial" panose="020B0604020202020204" pitchFamily="34" charset="0"/>
              <a:buChar char="•"/>
            </a:pPr>
            <a:r>
              <a:rPr lang="en-US" dirty="0"/>
              <a:t>Les investissements dans le secteur de l'électricité ne seront durables que si la structure tarifaire reflète fidèlement les coûts et les risques et offre un taux de rendement qui encourage l'engagement continu du secteur privé. Cet objectif doit être soigneusement mis en balance avec la nécessité impérieuse de protéger les consommateurs, de garantir l'accessibilité financière et d'élargir l'accès à l'électricité. Il faut souvent du temps pour parvenir à des tarifs reflétant les coûts, et il existe de nombreuses façons de structurer le système tarifaire de détail en fonction de ce qui convient le mieux à un pays ou à un contexte particulier. En général, les stratégies de gestion tarifaire efficaces comprennent l'engagement du public, des processus transparents, des ajustements réguliers et des mesures appropriées pour garantir l'accessibilité financière.</a:t>
            </a:r>
            <a:endParaRPr lang="en-US" dirty="0">
              <a:cs typeface="Calibri"/>
            </a:endParaRPr>
          </a:p>
          <a:p>
            <a:pPr marL="171450" indent="-171450">
              <a:buFont typeface="Arial" panose="020B0604020202020204" pitchFamily="34" charset="0"/>
              <a:buChar char="•"/>
            </a:pPr>
            <a:r>
              <a:rPr lang="en-US" dirty="0"/>
              <a:t>L'amélioration de l'efficacité technique et commerciale du secteur de l'électricité permettra de fournir davantage de services à un plus grand nombre de consommateurs, de réduire les coûts tout au long de la chaîne d'approvisionnement et d'améliorer la qualité et la viabilité commerciale. L'efficacité peut être améliorée grâce à des interventions telles que l'investissement dans les infrastructures et leur entretien, l'amélioration des compteurs et de la collecte des factures, la gestion de la demande et l'éducation des consommateurs.</a:t>
            </a:r>
            <a:endParaRPr lang="en-US" dirty="0">
              <a:cs typeface="Calibri"/>
            </a:endParaRPr>
          </a:p>
          <a:p>
            <a:pPr marL="171450" indent="-171450">
              <a:buFont typeface="Arial" panose="020B0604020202020204" pitchFamily="34" charset="0"/>
              <a:buChar char="•"/>
            </a:pPr>
            <a:r>
              <a:rPr lang="en-US" dirty="0"/>
              <a:t>Les procédures de passation de marchés qui intègrent les meilleures pratiques internationales telles que les appels d'offres équitables et concurrentiels, l'analyse des coûts du cycle de vie et la détermination de la meilleure valeur augmenteront la confiance des investisseurs, réduiront les coûts et faciliteront les investissements durables et à long terme.</a:t>
            </a:r>
          </a:p>
          <a:p>
            <a:pPr marL="171450" indent="-171450">
              <a:buFont typeface="Arial" panose="020B0604020202020204" pitchFamily="34" charset="0"/>
              <a:buChar char="•"/>
            </a:pPr>
            <a:r>
              <a:rPr lang="en-US" dirty="0">
                <a:cs typeface="Calibri"/>
              </a:rPr>
              <a:t>Comme le montre le graphique du Climate Policy Initiative Report (2018), les lacunes en matière d'information, l'accès au capital, les risques réglementaires et politiques représentent les principaux obstacles abordés dans les initiatives de financement mixte.</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80526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7/30/2024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7/30/2024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wp.org/en/learn/iwrm-toolbox/The-Enabling-Environment/"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convergence.finance/blended-finance" TargetMode="External"/><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hyperlink" Target="https://www.climatepolicyinitiative.org/wp-content/uploads/2018/01/Blended-Finance-in-Clean-Energy-Experiences-and-Opportunitie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www.iaea.org/topics/energy-planning/energy-modelling-tool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background pattern&#10;&#10;Description automatically generated">
            <a:extLst>
              <a:ext uri="{FF2B5EF4-FFF2-40B4-BE49-F238E27FC236}">
                <a16:creationId xmlns:a16="http://schemas.microsoft.com/office/drawing/2014/main" id="{D66A0C7C-00E4-4DD3-837B-10A52DC20905}"/>
              </a:ext>
            </a:extLst>
          </p:cNvPr>
          <p:cNvPicPr>
            <a:picLocks noChangeAspect="1"/>
          </p:cNvPicPr>
          <p:nvPr/>
        </p:nvPicPr>
        <p:blipFill>
          <a:blip r:embed="rId3"/>
          <a:stretch>
            <a:fillRect/>
          </a:stretch>
        </p:blipFill>
        <p:spPr>
          <a:xfrm>
            <a:off x="-34506" y="-2336"/>
            <a:ext cx="12225067" cy="6869861"/>
          </a:xfrm>
          <a:prstGeom prst="rect">
            <a:avLst/>
          </a:prstGeom>
        </p:spPr>
      </p:pic>
      <p:sp>
        <p:nvSpPr>
          <p:cNvPr id="16" name="TextBox 2">
            <a:extLst>
              <a:ext uri="{FF2B5EF4-FFF2-40B4-BE49-F238E27FC236}">
                <a16:creationId xmlns:a16="http://schemas.microsoft.com/office/drawing/2014/main" id="{E3F2990E-D744-4FDD-850E-7C43682976D2}"/>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56818" y="4006451"/>
            <a:ext cx="1396142"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5223961" cy="213817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400" b="1" i="0" u="none" strike="noStrike" kern="1200" cap="none" spc="0" normalizeH="0" baseline="0" noProof="0" dirty="0" err="1">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Leçon</a:t>
            </a:r>
            <a:r>
              <a:rPr kumimoji="0" lang="en-ZA" sz="4400" b="1" i="0" u="none" strike="noStrike" kern="1200" cap="none" spc="0" normalizeH="0" baseline="0" noProof="0" dirty="0">
                <a:ln>
                  <a:noFill/>
                </a:ln>
                <a:solidFill>
                  <a:prstClr val="white"/>
                </a:solidFill>
                <a:effectLst/>
                <a:uLnTx/>
                <a:uFillTx/>
                <a:latin typeface="Open Sans ExtraBold"/>
                <a:ea typeface="Open Sans ExtraBold" panose="020B0606030504020204" pitchFamily="34" charset="0"/>
                <a:cs typeface="Open Sans ExtraBold" panose="020B0606030504020204" pitchFamily="34" charset="0"/>
              </a:rPr>
              <a:t> </a:t>
            </a: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1 </a:t>
            </a:r>
            <a:b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br>
            <a:r>
              <a:rPr kumimoji="0" lang="en-ZA"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rPr>
              <a:t>INTRODUCTION AU COURS</a:t>
            </a:r>
            <a:endParaRPr kumimoji="0" lang="en-US" sz="44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190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5164"/>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9870432" cy="830997"/>
          </a:xfrm>
          <a:prstGeom prst="rect">
            <a:avLst/>
          </a:prstGeom>
        </p:spPr>
        <p:txBody>
          <a:bodyPr wrap="square" lIns="91440" tIns="45720" rIns="91440" bIns="45720" anchor="t">
            <a:spAutoFit/>
          </a:bodyPr>
          <a:lstStyle/>
          <a:p>
            <a:pPr>
              <a:spcAft>
                <a:spcPts val="1200"/>
              </a:spcAft>
            </a:pPr>
            <a:r>
              <a:rPr lang="en-US" sz="2000" b="1" dirty="0">
                <a:solidFill>
                  <a:schemeClr val="accent1">
                    <a:lumMod val="40000"/>
                    <a:lumOff val="60000"/>
                  </a:schemeClr>
                </a:solidFill>
                <a:latin typeface="Open Sans"/>
              </a:rPr>
              <a:t>1.2.2 Considérations des </a:t>
            </a:r>
            <a:r>
              <a:rPr lang="en-US" b="1" dirty="0">
                <a:solidFill>
                  <a:schemeClr val="accent1">
                    <a:lumMod val="40000"/>
                    <a:lumOff val="60000"/>
                  </a:schemeClr>
                </a:solidFill>
                <a:latin typeface="Open Sans"/>
              </a:rPr>
              <a:t>investisseurs</a:t>
            </a:r>
            <a:r>
              <a:rPr lang="en-US" sz="2000" b="1" dirty="0">
                <a:solidFill>
                  <a:schemeClr val="accent1">
                    <a:lumMod val="40000"/>
                    <a:lumOff val="60000"/>
                  </a:schemeClr>
                </a:solidFill>
                <a:latin typeface="Open Sans"/>
              </a:rPr>
              <a:t> commerciaux </a:t>
            </a:r>
            <a:endParaRPr lang="en-US" b="1" dirty="0">
              <a:solidFill>
                <a:schemeClr val="accent1">
                  <a:lumMod val="40000"/>
                  <a:lumOff val="60000"/>
                </a:schemeClr>
              </a:solidFill>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1" y="4640"/>
            <a:ext cx="94584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d'un environnement favorable</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F3B541E5-D30A-497C-A2C9-111BD15EE069}"/>
              </a:ext>
            </a:extLst>
          </p:cNvPr>
          <p:cNvSpPr>
            <a:spLocks noGrp="1"/>
          </p:cNvSpPr>
          <p:nvPr/>
        </p:nvSpPr>
        <p:spPr>
          <a:xfrm>
            <a:off x="887214" y="1882461"/>
            <a:ext cx="923405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err="1">
                <a:latin typeface="Open Sans" panose="020B0606030504020204"/>
              </a:rPr>
              <a:t>Acheteurs</a:t>
            </a:r>
            <a:r>
              <a:rPr lang="en-US" sz="2000" dirty="0">
                <a:latin typeface="Open Sans" panose="020B0606030504020204"/>
              </a:rPr>
              <a:t> </a:t>
            </a:r>
            <a:r>
              <a:rPr lang="en-US" sz="2000" dirty="0" err="1">
                <a:latin typeface="Open Sans" panose="020B0606030504020204"/>
              </a:rPr>
              <a:t>solvables</a:t>
            </a:r>
            <a:endParaRPr lang="en-US" sz="2000" dirty="0">
              <a:latin typeface="Open Sans" panose="020B0606030504020204"/>
            </a:endParaRPr>
          </a:p>
          <a:p>
            <a:pPr>
              <a:lnSpc>
                <a:spcPct val="100000"/>
              </a:lnSpc>
            </a:pPr>
            <a:r>
              <a:rPr lang="en-US" sz="2000" dirty="0">
                <a:latin typeface="Open Sans" panose="020B0606030504020204"/>
              </a:rPr>
              <a:t>Structures </a:t>
            </a:r>
            <a:r>
              <a:rPr lang="en-US" sz="2000" dirty="0" err="1">
                <a:latin typeface="Open Sans" panose="020B0606030504020204"/>
              </a:rPr>
              <a:t>tarifaires</a:t>
            </a:r>
            <a:r>
              <a:rPr lang="en-US" sz="2000" dirty="0">
                <a:latin typeface="Open Sans" panose="020B0606030504020204"/>
              </a:rPr>
              <a:t> de </a:t>
            </a:r>
            <a:r>
              <a:rPr lang="en-US" sz="2000" dirty="0" err="1">
                <a:latin typeface="Open Sans" panose="020B0606030504020204"/>
              </a:rPr>
              <a:t>détail</a:t>
            </a:r>
            <a:r>
              <a:rPr lang="en-US" sz="2000" dirty="0">
                <a:latin typeface="Open Sans" panose="020B0606030504020204"/>
              </a:rPr>
              <a:t> </a:t>
            </a:r>
            <a:r>
              <a:rPr lang="en-US" sz="2000" dirty="0" err="1">
                <a:latin typeface="Open Sans" panose="020B0606030504020204"/>
              </a:rPr>
              <a:t>reflétant</a:t>
            </a:r>
            <a:r>
              <a:rPr lang="en-US" sz="2000" dirty="0">
                <a:latin typeface="Open Sans" panose="020B0606030504020204"/>
              </a:rPr>
              <a:t> les </a:t>
            </a:r>
            <a:r>
              <a:rPr lang="en-US" sz="2000" dirty="0" err="1">
                <a:latin typeface="Open Sans" panose="020B0606030504020204"/>
              </a:rPr>
              <a:t>coûts</a:t>
            </a:r>
            <a:endParaRPr lang="en-US" sz="2000" dirty="0">
              <a:latin typeface="Open Sans" panose="020B0606030504020204"/>
            </a:endParaRPr>
          </a:p>
          <a:p>
            <a:pPr>
              <a:lnSpc>
                <a:spcPct val="100000"/>
              </a:lnSpc>
            </a:pPr>
            <a:r>
              <a:rPr lang="en-US" sz="2000" dirty="0" err="1">
                <a:latin typeface="Open Sans" panose="020B0606030504020204"/>
              </a:rPr>
              <a:t>Efficacité</a:t>
            </a:r>
            <a:r>
              <a:rPr lang="en-US" sz="2000" dirty="0">
                <a:latin typeface="Open Sans" panose="020B0606030504020204"/>
              </a:rPr>
              <a:t> technique et </a:t>
            </a:r>
            <a:r>
              <a:rPr lang="en-US" sz="2000" dirty="0" err="1">
                <a:latin typeface="Open Sans" panose="020B0606030504020204"/>
              </a:rPr>
              <a:t>commerciale</a:t>
            </a:r>
            <a:endParaRPr lang="en-US" sz="2000" dirty="0">
              <a:latin typeface="Open Sans" panose="020B0606030504020204"/>
            </a:endParaRPr>
          </a:p>
          <a:p>
            <a:pPr>
              <a:lnSpc>
                <a:spcPct val="100000"/>
              </a:lnSpc>
            </a:pPr>
            <a:r>
              <a:rPr lang="en-US" sz="2000" dirty="0">
                <a:latin typeface="Open Sans" panose="020B0606030504020204"/>
              </a:rPr>
              <a:t>Des </a:t>
            </a:r>
            <a:r>
              <a:rPr lang="en-US" sz="2000" dirty="0" err="1">
                <a:latin typeface="Open Sans" panose="020B0606030504020204"/>
              </a:rPr>
              <a:t>procédures</a:t>
            </a:r>
            <a:r>
              <a:rPr lang="en-US" sz="2000" dirty="0">
                <a:latin typeface="Open Sans" panose="020B0606030504020204"/>
              </a:rPr>
              <a:t> de </a:t>
            </a:r>
            <a:r>
              <a:rPr lang="en-US" sz="2000" dirty="0" err="1">
                <a:latin typeface="Open Sans" panose="020B0606030504020204"/>
              </a:rPr>
              <a:t>passation</a:t>
            </a:r>
            <a:r>
              <a:rPr lang="en-US" sz="2000" dirty="0">
                <a:latin typeface="Open Sans" panose="020B0606030504020204"/>
              </a:rPr>
              <a:t> de </a:t>
            </a:r>
            <a:r>
              <a:rPr lang="en-US" sz="2000" dirty="0" err="1">
                <a:latin typeface="Open Sans" panose="020B0606030504020204"/>
              </a:rPr>
              <a:t>marchés</a:t>
            </a:r>
            <a:r>
              <a:rPr lang="en-US" sz="2000" dirty="0">
                <a:latin typeface="Open Sans" panose="020B0606030504020204"/>
              </a:rPr>
              <a:t> </a:t>
            </a:r>
            <a:r>
              <a:rPr lang="en-US" sz="2000" dirty="0" err="1">
                <a:latin typeface="Open Sans" panose="020B0606030504020204"/>
              </a:rPr>
              <a:t>claires</a:t>
            </a:r>
            <a:r>
              <a:rPr lang="en-US" sz="2000" dirty="0">
                <a:latin typeface="Open Sans" panose="020B0606030504020204"/>
              </a:rPr>
              <a:t> et </a:t>
            </a:r>
            <a:r>
              <a:rPr lang="en-US" sz="2000" dirty="0" err="1">
                <a:latin typeface="Open Sans" panose="020B0606030504020204"/>
              </a:rPr>
              <a:t>transparentes</a:t>
            </a:r>
            <a:endParaRPr lang="en-US" dirty="0">
              <a:cs typeface="Calibri"/>
            </a:endParaRPr>
          </a:p>
        </p:txBody>
      </p:sp>
      <p:pic>
        <p:nvPicPr>
          <p:cNvPr id="12" name="Imagine 12">
            <a:extLst>
              <a:ext uri="{FF2B5EF4-FFF2-40B4-BE49-F238E27FC236}">
                <a16:creationId xmlns:a16="http://schemas.microsoft.com/office/drawing/2014/main" id="{B83B2081-D043-4B61-B699-F7256924D400}"/>
              </a:ext>
            </a:extLst>
          </p:cNvPr>
          <p:cNvPicPr>
            <a:picLocks noChangeAspect="1"/>
          </p:cNvPicPr>
          <p:nvPr/>
        </p:nvPicPr>
        <p:blipFill>
          <a:blip r:embed="rId4"/>
          <a:stretch>
            <a:fillRect/>
          </a:stretch>
        </p:blipFill>
        <p:spPr>
          <a:xfrm>
            <a:off x="5000749" y="3610461"/>
            <a:ext cx="5756898" cy="2403714"/>
          </a:xfrm>
          <a:prstGeom prst="rect">
            <a:avLst/>
          </a:prstGeom>
        </p:spPr>
      </p:pic>
      <p:sp>
        <p:nvSpPr>
          <p:cNvPr id="13" name="Content Placeholder 2">
            <a:extLst>
              <a:ext uri="{FF2B5EF4-FFF2-40B4-BE49-F238E27FC236}">
                <a16:creationId xmlns:a16="http://schemas.microsoft.com/office/drawing/2014/main" id="{03CCFFBE-6AA9-441A-ABF8-8058E1A194CE}"/>
              </a:ext>
            </a:extLst>
          </p:cNvPr>
          <p:cNvSpPr>
            <a:spLocks noGrp="1"/>
          </p:cNvSpPr>
          <p:nvPr/>
        </p:nvSpPr>
        <p:spPr>
          <a:xfrm>
            <a:off x="3228689" y="6039375"/>
            <a:ext cx="8547305" cy="26399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a:rPr>
              <a:t>Proportion de véhicules de financement mixte traitant des risques et obstacles spécifiques (IPC 2018)</a:t>
            </a:r>
            <a:endParaRPr lang="en-US" sz="1400" i="1" dirty="0">
              <a:latin typeface="Open Sans"/>
              <a:cs typeface="Calibri" panose="020F0502020204030204"/>
            </a:endParaRPr>
          </a:p>
        </p:txBody>
      </p:sp>
    </p:spTree>
    <p:extLst>
      <p:ext uri="{BB962C8B-B14F-4D97-AF65-F5344CB8AC3E}">
        <p14:creationId xmlns:p14="http://schemas.microsoft.com/office/powerpoint/2010/main" val="788623464"/>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33957" cy="830997"/>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1.2.3 Planification stratégique et intégrée du secteur de l'électricité</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8" y="4640"/>
            <a:ext cx="1051559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d'un environnement favorable</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buFont typeface="Arial"/>
              <a:buChar char="•"/>
            </a:pPr>
            <a:r>
              <a:rPr lang="en-US" sz="2000">
                <a:latin typeface="Open Sans" panose="020B0606030504020204"/>
              </a:rPr>
              <a:t>Un système électrique résilient et à moindre coût</a:t>
            </a:r>
          </a:p>
          <a:p>
            <a:pPr>
              <a:lnSpc>
                <a:spcPct val="100000"/>
              </a:lnSpc>
              <a:buFont typeface="Arial"/>
              <a:buChar char="•"/>
            </a:pPr>
            <a:r>
              <a:rPr lang="en-US" sz="2000">
                <a:latin typeface="Open Sans" panose="020B0606030504020204"/>
              </a:rPr>
              <a:t>Continue à répondre à la demande au fil du temps</a:t>
            </a:r>
          </a:p>
          <a:p>
            <a:pPr>
              <a:lnSpc>
                <a:spcPct val="100000"/>
              </a:lnSpc>
              <a:buFont typeface="Arial"/>
              <a:buChar char="•"/>
            </a:pPr>
            <a:r>
              <a:rPr lang="en-US" sz="2000">
                <a:latin typeface="Open Sans" panose="020B0606030504020204"/>
              </a:rPr>
              <a:t>Intégration des objectifs de développement</a:t>
            </a:r>
          </a:p>
          <a:p>
            <a:pPr>
              <a:lnSpc>
                <a:spcPct val="100000"/>
              </a:lnSpc>
              <a:buFont typeface="Arial"/>
              <a:buChar char="•"/>
            </a:pPr>
            <a:r>
              <a:rPr lang="en-US" sz="2000">
                <a:latin typeface="Open Sans" panose="020B0606030504020204"/>
              </a:rPr>
              <a:t>Optimise le bouquet énergétique</a:t>
            </a:r>
          </a:p>
        </p:txBody>
      </p:sp>
    </p:spTree>
    <p:extLst>
      <p:ext uri="{BB962C8B-B14F-4D97-AF65-F5344CB8AC3E}">
        <p14:creationId xmlns:p14="http://schemas.microsoft.com/office/powerpoint/2010/main" val="3278782939"/>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1261884"/>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1.2.4 Financement des projets</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992099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d'un environnement favorable</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7214" y="1940188"/>
            <a:ext cx="10515600" cy="4351338"/>
          </a:xfrm>
        </p:spPr>
        <p:txBody>
          <a:bodyPr vert="horz" lIns="91440" tIns="45720" rIns="91440" bIns="45720" rtlCol="0" anchor="t">
            <a:normAutofit/>
          </a:bodyPr>
          <a:lstStyle/>
          <a:p>
            <a:pPr>
              <a:lnSpc>
                <a:spcPct val="100000"/>
              </a:lnSpc>
            </a:pPr>
            <a:r>
              <a:rPr lang="en-US" sz="2000" dirty="0">
                <a:latin typeface="Open Sans" panose="020B0606030504020204"/>
              </a:rPr>
              <a:t>Contraintes de financement dues à un environnement favorable sous-optimal</a:t>
            </a:r>
          </a:p>
          <a:p>
            <a:pPr>
              <a:lnSpc>
                <a:spcPct val="100000"/>
              </a:lnSpc>
            </a:pPr>
            <a:r>
              <a:rPr lang="en-US" sz="2000" dirty="0">
                <a:latin typeface="Open Sans" panose="020B0606030504020204"/>
              </a:rPr>
              <a:t>Utilisation de financements concessionnels et commerciaux</a:t>
            </a:r>
          </a:p>
          <a:p>
            <a:pPr>
              <a:lnSpc>
                <a:spcPct val="100000"/>
              </a:lnSpc>
            </a:pPr>
            <a:r>
              <a:rPr lang="en-US" sz="2000" dirty="0">
                <a:latin typeface="Open Sans" panose="020B0606030504020204"/>
              </a:rPr>
              <a:t>Importance du calcul et de la projection des flux de trésorerie</a:t>
            </a:r>
          </a:p>
          <a:p>
            <a:pPr>
              <a:lnSpc>
                <a:spcPct val="100000"/>
              </a:lnSpc>
            </a:pPr>
            <a:r>
              <a:rPr lang="en-US" sz="2000" dirty="0">
                <a:latin typeface="Open Sans" panose="020B0606030504020204"/>
              </a:rPr>
              <a:t>Indicateurs financiers qui signalent la viabilité du projet</a:t>
            </a:r>
          </a:p>
          <a:p>
            <a:pPr marL="0" indent="0">
              <a:buNone/>
            </a:pPr>
            <a:endParaRPr lang="en-US" sz="2400" dirty="0"/>
          </a:p>
        </p:txBody>
      </p:sp>
    </p:spTree>
    <p:extLst>
      <p:ext uri="{BB962C8B-B14F-4D97-AF65-F5344CB8AC3E}">
        <p14:creationId xmlns:p14="http://schemas.microsoft.com/office/powerpoint/2010/main" val="195724343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01593" y="1389619"/>
            <a:ext cx="6232297" cy="1692771"/>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1.2.5 Inclusion durable et équitable</a:t>
            </a: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2" y="4640"/>
            <a:ext cx="102867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d'un environnement favorable</a:t>
            </a:r>
            <a:endParaRPr lang="en-US" sz="4000" dirty="0">
              <a:latin typeface="Open Sans"/>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558B0052-0429-4A60-A895-7A64645BDAE3}"/>
              </a:ext>
            </a:extLst>
          </p:cNvPr>
          <p:cNvSpPr>
            <a:spLocks noGrp="1"/>
          </p:cNvSpPr>
          <p:nvPr>
            <p:ph idx="1"/>
          </p:nvPr>
        </p:nvSpPr>
        <p:spPr>
          <a:xfrm>
            <a:off x="881166" y="1940188"/>
            <a:ext cx="7437363" cy="2343529"/>
          </a:xfrm>
        </p:spPr>
        <p:txBody>
          <a:bodyPr vert="horz" lIns="91440" tIns="45720" rIns="91440" bIns="45720" rtlCol="0" anchor="t">
            <a:normAutofit/>
          </a:bodyPr>
          <a:lstStyle/>
          <a:p>
            <a:pPr>
              <a:lnSpc>
                <a:spcPct val="100000"/>
              </a:lnSpc>
            </a:pPr>
            <a:r>
              <a:rPr lang="en-US" sz="2000" dirty="0">
                <a:latin typeface="Open Sans" panose="020B0606030504020204"/>
              </a:rPr>
              <a:t>La viabilité environnementale et sociale des projets est essentielle à la durabilité des investissements.</a:t>
            </a:r>
          </a:p>
          <a:p>
            <a:pPr>
              <a:lnSpc>
                <a:spcPct val="100000"/>
              </a:lnSpc>
            </a:pPr>
            <a:r>
              <a:rPr lang="en-US" sz="2000" dirty="0">
                <a:latin typeface="Open Sans" panose="020B0606030504020204"/>
              </a:rPr>
              <a:t>Engagement avec les communautés locales avant et pendant la phase de mise en œuvre</a:t>
            </a:r>
          </a:p>
          <a:p>
            <a:pPr>
              <a:lnSpc>
                <a:spcPct val="100000"/>
              </a:lnSpc>
            </a:pPr>
            <a:r>
              <a:rPr lang="en-US" sz="2000" dirty="0">
                <a:latin typeface="Open Sans" panose="020B0606030504020204"/>
              </a:rPr>
              <a:t>Égalité de genre</a:t>
            </a:r>
          </a:p>
          <a:p>
            <a:pPr>
              <a:lnSpc>
                <a:spcPct val="100000"/>
              </a:lnSpc>
            </a:pPr>
            <a:r>
              <a:rPr lang="en-US" sz="2000" dirty="0" err="1">
                <a:latin typeface="Open Sans" panose="020B0606030504020204"/>
              </a:rPr>
              <a:t>L'autonomisation</a:t>
            </a:r>
            <a:r>
              <a:rPr lang="en-US" sz="2000" dirty="0">
                <a:latin typeface="Open Sans" panose="020B0606030504020204"/>
              </a:rPr>
              <a:t> des femmes</a:t>
            </a:r>
          </a:p>
        </p:txBody>
      </p:sp>
    </p:spTree>
    <p:extLst>
      <p:ext uri="{BB962C8B-B14F-4D97-AF65-F5344CB8AC3E}">
        <p14:creationId xmlns:p14="http://schemas.microsoft.com/office/powerpoint/2010/main" val="2380846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err="1">
                <a:latin typeface="Open Sans"/>
              </a:rPr>
              <a:t>Leçon</a:t>
            </a:r>
            <a:r>
              <a:rPr lang="en-GB" sz="4000" dirty="0">
                <a:latin typeface="Open Sans"/>
              </a:rPr>
              <a:t> 1.2 Références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888239" y="1528325"/>
            <a:ext cx="51989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GWP (Partenariat mondial pour l'eau). 2018. L'environnement favorable. Consulté le 28 février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https://www.gwp.org/en/learn/iwrm-toolbox/The-Enabling-Environment/</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Rapport de l'Initiative pour une politique climatique. 2018. Le financement mixte dans l'énergie propre : Expériences et opportunités. Disponible à l'adresse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 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571695" y="138497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1.3.1 Qu'est-ce que la finance mixte ?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535409" y="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Le financement mixte</a:t>
            </a:r>
            <a:endParaRPr lang="en-GB" sz="4000" dirty="0">
              <a:latin typeface="Open Sans"/>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76E135AA-BA16-44EF-A653-0541614F9594}"/>
              </a:ext>
            </a:extLst>
          </p:cNvPr>
          <p:cNvSpPr txBox="1">
            <a:spLocks/>
          </p:cNvSpPr>
          <p:nvPr/>
        </p:nvSpPr>
        <p:spPr>
          <a:xfrm>
            <a:off x="535409" y="1940188"/>
            <a:ext cx="72216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Open Sans" panose="020B0606030504020204"/>
              </a:rPr>
              <a:t>Utilisation du capital </a:t>
            </a:r>
            <a:r>
              <a:rPr lang="en-US" sz="2000" dirty="0" err="1">
                <a:latin typeface="Open Sans" panose="020B0606030504020204"/>
              </a:rPr>
              <a:t>catalytique</a:t>
            </a:r>
            <a:r>
              <a:rPr lang="en-US" sz="2000" dirty="0">
                <a:latin typeface="Open Sans" panose="020B0606030504020204"/>
              </a:rPr>
              <a:t> </a:t>
            </a:r>
          </a:p>
          <a:p>
            <a:pPr>
              <a:lnSpc>
                <a:spcPct val="100000"/>
              </a:lnSpc>
            </a:pPr>
            <a:r>
              <a:rPr lang="en-US" sz="2000" dirty="0">
                <a:latin typeface="Open Sans" panose="020B0606030504020204"/>
              </a:rPr>
              <a:t>Sources </a:t>
            </a:r>
            <a:r>
              <a:rPr lang="en-US" sz="2000" dirty="0" err="1">
                <a:latin typeface="Open Sans" panose="020B0606030504020204"/>
              </a:rPr>
              <a:t>publiques</a:t>
            </a:r>
            <a:r>
              <a:rPr lang="en-US" sz="2000" dirty="0">
                <a:latin typeface="Open Sans" panose="020B0606030504020204"/>
              </a:rPr>
              <a:t> </a:t>
            </a:r>
            <a:r>
              <a:rPr lang="en-US" sz="2000" dirty="0" err="1">
                <a:latin typeface="Open Sans" panose="020B0606030504020204"/>
              </a:rPr>
              <a:t>ou</a:t>
            </a:r>
            <a:r>
              <a:rPr lang="en-US" sz="2000" dirty="0">
                <a:latin typeface="Open Sans" panose="020B0606030504020204"/>
              </a:rPr>
              <a:t> </a:t>
            </a:r>
            <a:r>
              <a:rPr lang="en-US" sz="2000" dirty="0" err="1">
                <a:latin typeface="Open Sans" panose="020B0606030504020204"/>
              </a:rPr>
              <a:t>philanthropiques</a:t>
            </a:r>
            <a:endParaRPr lang="en-US" sz="2000" dirty="0">
              <a:latin typeface="Open Sans" panose="020B0606030504020204"/>
            </a:endParaRPr>
          </a:p>
          <a:p>
            <a:pPr>
              <a:lnSpc>
                <a:spcPct val="100000"/>
              </a:lnSpc>
            </a:pPr>
            <a:r>
              <a:rPr lang="en-US" sz="2000" dirty="0">
                <a:latin typeface="Open Sans" panose="020B0606030504020204"/>
              </a:rPr>
              <a:t>Augmenter les </a:t>
            </a:r>
            <a:r>
              <a:rPr lang="en-US" sz="2000" dirty="0" err="1">
                <a:latin typeface="Open Sans" panose="020B0606030504020204"/>
              </a:rPr>
              <a:t>investissements</a:t>
            </a:r>
            <a:r>
              <a:rPr lang="en-US" sz="2000" dirty="0">
                <a:latin typeface="Open Sans" panose="020B0606030504020204"/>
              </a:rPr>
              <a:t> du </a:t>
            </a:r>
            <a:r>
              <a:rPr lang="en-US" sz="2000" dirty="0" err="1">
                <a:latin typeface="Open Sans" panose="020B0606030504020204"/>
              </a:rPr>
              <a:t>secteur</a:t>
            </a:r>
            <a:r>
              <a:rPr lang="en-US" sz="2000" dirty="0">
                <a:latin typeface="Open Sans" panose="020B0606030504020204"/>
              </a:rPr>
              <a:t> </a:t>
            </a:r>
            <a:r>
              <a:rPr lang="en-US" sz="2000" dirty="0" err="1">
                <a:latin typeface="Open Sans" panose="020B0606030504020204"/>
              </a:rPr>
              <a:t>privé</a:t>
            </a:r>
            <a:endParaRPr lang="en-US" sz="2000" dirty="0">
              <a:latin typeface="Open Sans" panose="020B0606030504020204"/>
            </a:endParaRPr>
          </a:p>
          <a:p>
            <a:pPr>
              <a:lnSpc>
                <a:spcPct val="100000"/>
              </a:lnSpc>
            </a:pPr>
            <a:r>
              <a:rPr lang="en-US" sz="2000" dirty="0">
                <a:latin typeface="Open Sans" panose="020B0606030504020204"/>
              </a:rPr>
              <a:t>Pays </a:t>
            </a:r>
            <a:r>
              <a:rPr lang="en-US" sz="2000" dirty="0" err="1">
                <a:latin typeface="Open Sans" panose="020B0606030504020204"/>
              </a:rPr>
              <a:t>en</a:t>
            </a:r>
            <a:r>
              <a:rPr lang="en-US" sz="2000" dirty="0">
                <a:latin typeface="Open Sans" panose="020B0606030504020204"/>
              </a:rPr>
              <a:t> </a:t>
            </a:r>
            <a:r>
              <a:rPr lang="en-US" sz="2000" dirty="0" err="1">
                <a:latin typeface="Open Sans" panose="020B0606030504020204"/>
              </a:rPr>
              <a:t>développement</a:t>
            </a:r>
            <a:r>
              <a:rPr lang="en-US" sz="2000" dirty="0">
                <a:latin typeface="Open Sans" panose="020B0606030504020204"/>
              </a:rPr>
              <a:t>, accent sur les ODD</a:t>
            </a:r>
          </a:p>
        </p:txBody>
      </p:sp>
      <p:sp>
        <p:nvSpPr>
          <p:cNvPr id="3" name="TextBox 2">
            <a:extLst>
              <a:ext uri="{FF2B5EF4-FFF2-40B4-BE49-F238E27FC236}">
                <a16:creationId xmlns:a16="http://schemas.microsoft.com/office/drawing/2014/main" id="{1F097D3D-3F45-4E21-B9D2-86104549230F}"/>
              </a:ext>
            </a:extLst>
          </p:cNvPr>
          <p:cNvSpPr txBox="1"/>
          <p:nvPr/>
        </p:nvSpPr>
        <p:spPr>
          <a:xfrm>
            <a:off x="10049566" y="6085499"/>
            <a:ext cx="2108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Source : OCDE 2018</a:t>
            </a:r>
            <a:endParaRPr lang="en-US" sz="1400" i="1"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6">
            <a:extLst>
              <a:ext uri="{FF2B5EF4-FFF2-40B4-BE49-F238E27FC236}">
                <a16:creationId xmlns:a16="http://schemas.microsoft.com/office/drawing/2014/main" id="{3D752F7E-34BC-43C6-B640-2BB0D402D455}"/>
              </a:ext>
            </a:extLst>
          </p:cNvPr>
          <p:cNvPicPr>
            <a:picLocks noChangeAspect="1"/>
          </p:cNvPicPr>
          <p:nvPr/>
        </p:nvPicPr>
        <p:blipFill>
          <a:blip r:embed="rId4"/>
          <a:stretch>
            <a:fillRect/>
          </a:stretch>
        </p:blipFill>
        <p:spPr>
          <a:xfrm>
            <a:off x="6708475" y="2090537"/>
            <a:ext cx="4612257" cy="2964473"/>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4876"/>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1.3.2 Qu'est-ce que la finance mixte ?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Le financement mixte</a:t>
            </a:r>
            <a:endParaRPr lang="en-GB" sz="4000" dirty="0">
              <a:latin typeface="Open Sans"/>
              <a:ea typeface="Open Sans" panose="020B0606030504020204" pitchFamily="34" charset="0"/>
              <a:cs typeface="Open Sans" panose="020B0606030504020204" pitchFamily="34" charset="0"/>
            </a:endParaRPr>
          </a:p>
        </p:txBody>
      </p:sp>
      <p:pic>
        <p:nvPicPr>
          <p:cNvPr id="10" name="Picture 2" descr="Blended Finance">
            <a:extLst>
              <a:ext uri="{FF2B5EF4-FFF2-40B4-BE49-F238E27FC236}">
                <a16:creationId xmlns:a16="http://schemas.microsoft.com/office/drawing/2014/main" id="{449E0E3B-A789-416C-8F10-A9D755A52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621" y="1772088"/>
            <a:ext cx="5898784" cy="457870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C6154192-69BF-40FE-9625-7CFCAB1BD4F6}"/>
              </a:ext>
            </a:extLst>
          </p:cNvPr>
          <p:cNvSpPr txBox="1">
            <a:spLocks/>
          </p:cNvSpPr>
          <p:nvPr/>
        </p:nvSpPr>
        <p:spPr>
          <a:xfrm>
            <a:off x="7200828" y="6073075"/>
            <a:ext cx="4537893" cy="35190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 Convergence © weblink </a:t>
            </a:r>
          </a:p>
        </p:txBody>
      </p:sp>
    </p:spTree>
    <p:extLst>
      <p:ext uri="{BB962C8B-B14F-4D97-AF65-F5344CB8AC3E}">
        <p14:creationId xmlns:p14="http://schemas.microsoft.com/office/powerpoint/2010/main" val="2684723248"/>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0929"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Le financement mixte</a:t>
            </a:r>
            <a:endParaRPr lang="en-GB" sz="4000" dirty="0">
              <a:latin typeface="Open Sans"/>
              <a:ea typeface="Open Sans" panose="020B0606030504020204" pitchFamily="34" charset="0"/>
              <a:cs typeface="Open Sans" panose="020B0606030504020204" pitchFamily="34" charset="0"/>
            </a:endParaRPr>
          </a:p>
        </p:txBody>
      </p:sp>
      <p:pic>
        <p:nvPicPr>
          <p:cNvPr id="11" name="Imagine 11">
            <a:extLst>
              <a:ext uri="{FF2B5EF4-FFF2-40B4-BE49-F238E27FC236}">
                <a16:creationId xmlns:a16="http://schemas.microsoft.com/office/drawing/2014/main" id="{65ACB5AC-0E32-41CC-A8E3-2930ED83E630}"/>
              </a:ext>
            </a:extLst>
          </p:cNvPr>
          <p:cNvPicPr>
            <a:picLocks noChangeAspect="1"/>
          </p:cNvPicPr>
          <p:nvPr/>
        </p:nvPicPr>
        <p:blipFill>
          <a:blip r:embed="rId4"/>
          <a:stretch>
            <a:fillRect/>
          </a:stretch>
        </p:blipFill>
        <p:spPr>
          <a:xfrm>
            <a:off x="5321300" y="1809878"/>
            <a:ext cx="6200054" cy="4141544"/>
          </a:xfrm>
          <a:prstGeom prst="rect">
            <a:avLst/>
          </a:prstGeom>
        </p:spPr>
      </p:pic>
      <p:sp>
        <p:nvSpPr>
          <p:cNvPr id="10" name="Content Placeholder 2">
            <a:extLst>
              <a:ext uri="{FF2B5EF4-FFF2-40B4-BE49-F238E27FC236}">
                <a16:creationId xmlns:a16="http://schemas.microsoft.com/office/drawing/2014/main" id="{AE7835C7-B0FD-4B13-84D0-D6B6379BEAF0}"/>
              </a:ext>
            </a:extLst>
          </p:cNvPr>
          <p:cNvSpPr>
            <a:spLocks noGrp="1"/>
          </p:cNvSpPr>
          <p:nvPr/>
        </p:nvSpPr>
        <p:spPr>
          <a:xfrm>
            <a:off x="887486" y="2055954"/>
            <a:ext cx="377555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latin typeface="Open Sans" panose="020B0606030504020204"/>
              </a:rPr>
              <a:t>Bonne expérience en matière de financement mixte</a:t>
            </a:r>
          </a:p>
          <a:p>
            <a:pPr>
              <a:lnSpc>
                <a:spcPct val="100000"/>
              </a:lnSpc>
            </a:pPr>
            <a:r>
              <a:rPr lang="en-US" sz="2000" dirty="0">
                <a:latin typeface="Open Sans" panose="020B0606030504020204"/>
              </a:rPr>
              <a:t>Les risques de liquidité, de contrepartie et de change sont moins fréquents</a:t>
            </a:r>
          </a:p>
          <a:p>
            <a:pPr>
              <a:lnSpc>
                <a:spcPct val="100000"/>
              </a:lnSpc>
            </a:pPr>
            <a:r>
              <a:rPr lang="en-US" sz="2000" dirty="0">
                <a:latin typeface="Open Sans" panose="020B0606030504020204"/>
              </a:rPr>
              <a:t>Atténuation des risques : garanties et assurances</a:t>
            </a:r>
          </a:p>
          <a:p>
            <a:pPr>
              <a:lnSpc>
                <a:spcPct val="100000"/>
              </a:lnSpc>
            </a:pPr>
            <a:r>
              <a:rPr lang="en-US" sz="2000" dirty="0">
                <a:latin typeface="Open Sans" panose="020B0606030504020204"/>
              </a:rPr>
              <a:t>L'ampleur des initiatives limite la participation des investisseurs</a:t>
            </a:r>
          </a:p>
        </p:txBody>
      </p:sp>
      <p:sp>
        <p:nvSpPr>
          <p:cNvPr id="12" name="Rectangle 7">
            <a:extLst>
              <a:ext uri="{FF2B5EF4-FFF2-40B4-BE49-F238E27FC236}">
                <a16:creationId xmlns:a16="http://schemas.microsoft.com/office/drawing/2014/main" id="{FCAAB914-B92C-4B11-B579-3EB0258DB7EE}"/>
              </a:ext>
            </a:extLst>
          </p:cNvPr>
          <p:cNvSpPr/>
          <p:nvPr/>
        </p:nvSpPr>
        <p:spPr>
          <a:xfrm>
            <a:off x="887215" y="1389619"/>
            <a:ext cx="4987374" cy="1138773"/>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dirty="0">
                <a:solidFill>
                  <a:schemeClr val="accent5">
                    <a:lumMod val="60000"/>
                    <a:lumOff val="40000"/>
                  </a:schemeClr>
                </a:solidFill>
                <a:latin typeface="Open Sans"/>
              </a:rPr>
              <a:t>1.3.3 Financement mixte et projets d'énergie propre</a:t>
            </a: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13" name="Content Placeholder 2">
            <a:extLst>
              <a:ext uri="{FF2B5EF4-FFF2-40B4-BE49-F238E27FC236}">
                <a16:creationId xmlns:a16="http://schemas.microsoft.com/office/drawing/2014/main" id="{07FE9F80-AFD4-4491-AE73-1872556A8705}"/>
              </a:ext>
            </a:extLst>
          </p:cNvPr>
          <p:cNvSpPr>
            <a:spLocks noGrp="1"/>
          </p:cNvSpPr>
          <p:nvPr/>
        </p:nvSpPr>
        <p:spPr>
          <a:xfrm>
            <a:off x="6720428" y="6099305"/>
            <a:ext cx="5009266" cy="2945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buNone/>
            </a:pPr>
            <a:r>
              <a:rPr lang="en-US" sz="1400" i="1" dirty="0">
                <a:latin typeface="Open Sans" panose="020B0606030504020204" pitchFamily="34" charset="0"/>
                <a:ea typeface="Open Sans" panose="020B0606030504020204" pitchFamily="34" charset="0"/>
                <a:cs typeface="Open Sans" panose="020B0606030504020204" pitchFamily="34" charset="0"/>
              </a:rPr>
              <a:t>Source : Convergence © weblink </a:t>
            </a:r>
          </a:p>
        </p:txBody>
      </p:sp>
    </p:spTree>
    <p:extLst>
      <p:ext uri="{BB962C8B-B14F-4D97-AF65-F5344CB8AC3E}">
        <p14:creationId xmlns:p14="http://schemas.microsoft.com/office/powerpoint/2010/main" val="112113582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14404" y="-5110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Le financement mixte</a:t>
            </a:r>
            <a:endParaRPr lang="en-GB" sz="4000" dirty="0">
              <a:latin typeface="Open Sans"/>
              <a:ea typeface="Open Sans" panose="020B0606030504020204" pitchFamily="34" charset="0"/>
              <a:cs typeface="Open Sans" panose="020B0606030504020204" pitchFamily="34" charset="0"/>
            </a:endParaRPr>
          </a:p>
        </p:txBody>
      </p:sp>
      <p:pic>
        <p:nvPicPr>
          <p:cNvPr id="3" name="Imagine 3">
            <a:extLst>
              <a:ext uri="{FF2B5EF4-FFF2-40B4-BE49-F238E27FC236}">
                <a16:creationId xmlns:a16="http://schemas.microsoft.com/office/drawing/2014/main" id="{6A11E51E-506E-42E0-B19E-846EBFDE2E47}"/>
              </a:ext>
            </a:extLst>
          </p:cNvPr>
          <p:cNvPicPr>
            <a:picLocks noChangeAspect="1"/>
          </p:cNvPicPr>
          <p:nvPr/>
        </p:nvPicPr>
        <p:blipFill>
          <a:blip r:embed="rId4"/>
          <a:stretch>
            <a:fillRect/>
          </a:stretch>
        </p:blipFill>
        <p:spPr>
          <a:xfrm>
            <a:off x="4320459" y="1874517"/>
            <a:ext cx="7396655" cy="4215793"/>
          </a:xfrm>
          <a:prstGeom prst="rect">
            <a:avLst/>
          </a:prstGeom>
        </p:spPr>
      </p:pic>
      <p:sp>
        <p:nvSpPr>
          <p:cNvPr id="10" name="Content Placeholder 2">
            <a:extLst>
              <a:ext uri="{FF2B5EF4-FFF2-40B4-BE49-F238E27FC236}">
                <a16:creationId xmlns:a16="http://schemas.microsoft.com/office/drawing/2014/main" id="{B25D3588-AFBA-46EC-80F8-84C081674952}"/>
              </a:ext>
            </a:extLst>
          </p:cNvPr>
          <p:cNvSpPr>
            <a:spLocks noGrp="1"/>
          </p:cNvSpPr>
          <p:nvPr>
            <p:ph idx="1"/>
          </p:nvPr>
        </p:nvSpPr>
        <p:spPr>
          <a:xfrm>
            <a:off x="814404" y="1543882"/>
            <a:ext cx="3212024" cy="4070170"/>
          </a:xfrm>
        </p:spPr>
        <p:txBody>
          <a:bodyPr vert="horz" lIns="91440" tIns="45720" rIns="91440" bIns="45720" rtlCol="0" anchor="t">
            <a:normAutofit fontScale="85000" lnSpcReduction="10000"/>
          </a:bodyPr>
          <a:lstStyle/>
          <a:p>
            <a:pPr>
              <a:lnSpc>
                <a:spcPct val="100000"/>
              </a:lnSpc>
            </a:pPr>
            <a:r>
              <a:rPr lang="en-GB" sz="2000" dirty="0">
                <a:latin typeface="Open Sans" panose="020B0606030504020204"/>
              </a:rPr>
              <a:t>Les investisseurs sont freinés par des contraintes réglementaires.</a:t>
            </a:r>
          </a:p>
          <a:p>
            <a:pPr>
              <a:lnSpc>
                <a:spcPct val="100000"/>
              </a:lnSpc>
            </a:pPr>
            <a:r>
              <a:rPr lang="en-GB" sz="2000" dirty="0">
                <a:latin typeface="Open Sans" panose="020B0606030504020204"/>
              </a:rPr>
              <a:t>Les mandats des banques de développement ne comportent pas suffisamment d'incitations à maximiser la mobilisation de capitaux pour les projets</a:t>
            </a:r>
          </a:p>
          <a:p>
            <a:pPr>
              <a:lnSpc>
                <a:spcPct val="100000"/>
              </a:lnSpc>
            </a:pPr>
            <a:r>
              <a:rPr lang="en-GB" sz="2000" dirty="0">
                <a:latin typeface="Open Sans" panose="020B0606030504020204"/>
              </a:rPr>
              <a:t>Des politiques adéquates et un environnement favorable attirent les capitaux privés.</a:t>
            </a:r>
          </a:p>
        </p:txBody>
      </p:sp>
      <p:sp>
        <p:nvSpPr>
          <p:cNvPr id="11" name="Rectangle 7">
            <a:extLst>
              <a:ext uri="{FF2B5EF4-FFF2-40B4-BE49-F238E27FC236}">
                <a16:creationId xmlns:a16="http://schemas.microsoft.com/office/drawing/2014/main" id="{0EAF33BE-03FA-41B7-A172-3BD5EAF4A49A}"/>
              </a:ext>
            </a:extLst>
          </p:cNvPr>
          <p:cNvSpPr/>
          <p:nvPr/>
        </p:nvSpPr>
        <p:spPr>
          <a:xfrm>
            <a:off x="850690" y="873889"/>
            <a:ext cx="6217920" cy="830997"/>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200"/>
              </a:spcAft>
            </a:pPr>
            <a:r>
              <a:rPr lang="en-US" sz="2000" b="1">
                <a:solidFill>
                  <a:schemeClr val="accent5">
                    <a:lumMod val="60000"/>
                    <a:lumOff val="40000"/>
                  </a:schemeClr>
                </a:solidFill>
                <a:latin typeface="Open Sans"/>
              </a:rPr>
              <a:t>1.3.4 Obstacles à la circulation des capitaux</a:t>
            </a:r>
          </a:p>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4" name="CasetăText 3">
            <a:extLst>
              <a:ext uri="{FF2B5EF4-FFF2-40B4-BE49-F238E27FC236}">
                <a16:creationId xmlns:a16="http://schemas.microsoft.com/office/drawing/2014/main" id="{8E82D9A6-7666-4256-9EF7-CB35C2F7FD5D}"/>
              </a:ext>
            </a:extLst>
          </p:cNvPr>
          <p:cNvSpPr txBox="1"/>
          <p:nvPr/>
        </p:nvSpPr>
        <p:spPr>
          <a:xfrm>
            <a:off x="5199630" y="6107804"/>
            <a:ext cx="65435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i="1" dirty="0">
                <a:latin typeface="Open Sans" panose="020B0606030504020204"/>
              </a:rPr>
              <a:t>(Rapport de l'Initiative pour une politique climatique, 2018)</a:t>
            </a:r>
            <a:endParaRPr lang="ro-RO" sz="1400" i="1" dirty="0">
              <a:cs typeface="Calibri" panose="020F0502020204030204"/>
            </a:endParaRPr>
          </a:p>
        </p:txBody>
      </p:sp>
    </p:spTree>
    <p:extLst>
      <p:ext uri="{BB962C8B-B14F-4D97-AF65-F5344CB8AC3E}">
        <p14:creationId xmlns:p14="http://schemas.microsoft.com/office/powerpoint/2010/main" val="243874312"/>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69679" y="932650"/>
            <a:ext cx="10463528" cy="830997"/>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rPr>
              <a:t>1.3.5 Incitation au </a:t>
            </a:r>
            <a:r>
              <a:rPr lang="en-US" sz="2000" b="1" dirty="0" err="1">
                <a:solidFill>
                  <a:schemeClr val="accent5">
                    <a:lumMod val="60000"/>
                    <a:lumOff val="40000"/>
                  </a:schemeClr>
                </a:solidFill>
                <a:latin typeface="Open Sans"/>
              </a:rPr>
              <a:t>financement</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mixte</a:t>
            </a:r>
            <a:r>
              <a:rPr lang="en-US" sz="2000" b="1" dirty="0">
                <a:solidFill>
                  <a:schemeClr val="accent5">
                    <a:lumMod val="60000"/>
                    <a:lumOff val="40000"/>
                  </a:schemeClr>
                </a:solidFill>
                <a:latin typeface="Open Sans"/>
              </a:rPr>
              <a:t> pour les </a:t>
            </a:r>
            <a:r>
              <a:rPr lang="en-US" sz="2000" b="1" dirty="0" err="1">
                <a:solidFill>
                  <a:schemeClr val="accent5">
                    <a:lumMod val="60000"/>
                    <a:lumOff val="40000"/>
                  </a:schemeClr>
                </a:solidFill>
                <a:latin typeface="Open Sans"/>
              </a:rPr>
              <a:t>projets</a:t>
            </a:r>
            <a:r>
              <a:rPr lang="en-US" sz="2000" b="1" dirty="0">
                <a:solidFill>
                  <a:schemeClr val="accent5">
                    <a:lumMod val="60000"/>
                    <a:lumOff val="40000"/>
                  </a:schemeClr>
                </a:solidFill>
                <a:latin typeface="Open Sans"/>
              </a:rPr>
              <a:t> </a:t>
            </a:r>
            <a:r>
              <a:rPr lang="en-US" sz="2000" b="1" dirty="0" err="1">
                <a:solidFill>
                  <a:schemeClr val="accent5">
                    <a:lumMod val="60000"/>
                    <a:lumOff val="40000"/>
                  </a:schemeClr>
                </a:solidFill>
                <a:latin typeface="Open Sans"/>
              </a:rPr>
              <a:t>énergétiques</a:t>
            </a:r>
            <a:endParaRPr lang="en-US" sz="2000" b="1" dirty="0">
              <a:solidFill>
                <a:schemeClr val="accent5">
                  <a:lumMod val="60000"/>
                  <a:lumOff val="40000"/>
                </a:schemeClr>
              </a:solidFill>
              <a:latin typeface="Open Sans"/>
            </a:endParaRPr>
          </a:p>
          <a:p>
            <a:pPr>
              <a:spcAft>
                <a:spcPts val="1200"/>
              </a:spcAft>
            </a:pPr>
            <a:endParaRPr lang="en-ZA"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58793" y="-43642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1.3 Le financement mixte</a:t>
            </a:r>
            <a:endParaRPr lang="en-GB" sz="4000" dirty="0">
              <a:latin typeface="Open Sans"/>
              <a:ea typeface="Open Sans" panose="020B0606030504020204" pitchFamily="34" charset="0"/>
              <a:cs typeface="Open Sans" panose="020B0606030504020204" pitchFamily="34" charset="0"/>
            </a:endParaRPr>
          </a:p>
        </p:txBody>
      </p:sp>
      <p:sp>
        <p:nvSpPr>
          <p:cNvPr id="7" name="Content Placeholder 2">
            <a:extLst>
              <a:ext uri="{FF2B5EF4-FFF2-40B4-BE49-F238E27FC236}">
                <a16:creationId xmlns:a16="http://schemas.microsoft.com/office/drawing/2014/main" id="{6A29CAC6-3F44-486C-B580-4FEFD1F20D26}"/>
              </a:ext>
            </a:extLst>
          </p:cNvPr>
          <p:cNvSpPr>
            <a:spLocks noGrp="1"/>
          </p:cNvSpPr>
          <p:nvPr>
            <p:ph idx="1"/>
          </p:nvPr>
        </p:nvSpPr>
        <p:spPr>
          <a:xfrm>
            <a:off x="858793" y="2015021"/>
            <a:ext cx="9557795" cy="4351338"/>
          </a:xfrm>
        </p:spPr>
        <p:txBody>
          <a:bodyPr vert="horz" lIns="91440" tIns="45720" rIns="91440" bIns="45720" rtlCol="0" anchor="t">
            <a:normAutofit/>
          </a:bodyPr>
          <a:lstStyle/>
          <a:p>
            <a:pPr>
              <a:lnSpc>
                <a:spcPct val="100000"/>
              </a:lnSpc>
              <a:spcBef>
                <a:spcPts val="1200"/>
              </a:spcBef>
            </a:pPr>
            <a:r>
              <a:rPr lang="en-GB" sz="2000" b="1">
                <a:latin typeface="Open Sans" panose="020B0606030504020204"/>
              </a:rPr>
              <a:t>Alignement des </a:t>
            </a:r>
            <a:r>
              <a:rPr lang="en-GB" sz="2000">
                <a:latin typeface="Open Sans" panose="020B0606030504020204"/>
              </a:rPr>
              <a:t>processus publics sur les besoins des investisseurs</a:t>
            </a:r>
          </a:p>
          <a:p>
            <a:pPr>
              <a:lnSpc>
                <a:spcPct val="100000"/>
              </a:lnSpc>
              <a:spcBef>
                <a:spcPts val="1200"/>
              </a:spcBef>
            </a:pPr>
            <a:r>
              <a:rPr lang="en-GB" sz="2000" b="1">
                <a:latin typeface="Open Sans" panose="020B0606030504020204"/>
              </a:rPr>
              <a:t>Engagement </a:t>
            </a:r>
            <a:r>
              <a:rPr lang="en-GB" sz="2000">
                <a:latin typeface="Open Sans" panose="020B0606030504020204"/>
              </a:rPr>
              <a:t>avec les donateurs et les institutions de financement du développement</a:t>
            </a:r>
          </a:p>
          <a:p>
            <a:pPr>
              <a:lnSpc>
                <a:spcPct val="100000"/>
              </a:lnSpc>
              <a:spcBef>
                <a:spcPts val="1200"/>
              </a:spcBef>
            </a:pPr>
            <a:r>
              <a:rPr lang="en-GB" sz="2000" b="1">
                <a:latin typeface="Open Sans" panose="020B0606030504020204"/>
              </a:rPr>
              <a:t>Renforcement des </a:t>
            </a:r>
            <a:r>
              <a:rPr lang="en-GB" sz="2000">
                <a:latin typeface="Open Sans" panose="020B0606030504020204"/>
              </a:rPr>
              <a:t>unités spécialisées existantes</a:t>
            </a:r>
          </a:p>
          <a:p>
            <a:pPr>
              <a:lnSpc>
                <a:spcPct val="100000"/>
              </a:lnSpc>
              <a:spcBef>
                <a:spcPts val="1200"/>
              </a:spcBef>
            </a:pPr>
            <a:r>
              <a:rPr lang="en-GB" sz="2000" b="1">
                <a:latin typeface="Open Sans" panose="020B0606030504020204"/>
              </a:rPr>
              <a:t>Tirer parti des </a:t>
            </a:r>
            <a:r>
              <a:rPr lang="en-GB" sz="2000">
                <a:latin typeface="Open Sans" panose="020B0606030504020204"/>
              </a:rPr>
              <a:t>initiatives multipartites</a:t>
            </a:r>
          </a:p>
          <a:p>
            <a:endParaRPr lang="en-GB" sz="2400"/>
          </a:p>
        </p:txBody>
      </p:sp>
    </p:spTree>
    <p:extLst>
      <p:ext uri="{BB962C8B-B14F-4D97-AF65-F5344CB8AC3E}">
        <p14:creationId xmlns:p14="http://schemas.microsoft.com/office/powerpoint/2010/main" val="160004441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A280DDDA-73B5-4661-92BC-DBA1DA67C22E}"/>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7651304" cy="17266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Résultats de l'apprentissage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370789"/>
            <a:ext cx="8279931" cy="39051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chemeClr val="accent5">
                    <a:lumMod val="60000"/>
                    <a:lumOff val="40000"/>
                  </a:schemeClr>
                </a:solidFill>
                <a:latin typeface="Open Sans"/>
                <a:ea typeface="+mn-lt"/>
                <a:cs typeface="+mn-lt"/>
              </a:rPr>
              <a:t>À la fin de </a:t>
            </a:r>
            <a:r>
              <a:rPr lang="en-GB" sz="2000" b="1" dirty="0" err="1">
                <a:solidFill>
                  <a:schemeClr val="accent5">
                    <a:lumMod val="60000"/>
                    <a:lumOff val="40000"/>
                  </a:schemeClr>
                </a:solidFill>
                <a:latin typeface="Open Sans"/>
                <a:ea typeface="+mn-lt"/>
                <a:cs typeface="+mn-lt"/>
              </a:rPr>
              <a:t>cette</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leçon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vous</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serez</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en</a:t>
            </a:r>
            <a:r>
              <a:rPr lang="en-GB" sz="2000" b="1" dirty="0">
                <a:solidFill>
                  <a:schemeClr val="accent5">
                    <a:lumMod val="60000"/>
                    <a:lumOff val="40000"/>
                  </a:schemeClr>
                </a:solidFill>
                <a:latin typeface="Open Sans"/>
                <a:ea typeface="+mn-lt"/>
                <a:cs typeface="+mn-lt"/>
              </a:rPr>
              <a:t> </a:t>
            </a:r>
            <a:r>
              <a:rPr lang="en-GB" sz="2000" b="1" dirty="0" err="1">
                <a:solidFill>
                  <a:schemeClr val="accent5">
                    <a:lumMod val="60000"/>
                    <a:lumOff val="40000"/>
                  </a:schemeClr>
                </a:solidFill>
                <a:latin typeface="Open Sans"/>
                <a:ea typeface="+mn-lt"/>
                <a:cs typeface="+mn-lt"/>
              </a:rPr>
              <a:t>mesure</a:t>
            </a:r>
            <a:r>
              <a:rPr lang="en-GB" sz="2000" b="1" dirty="0">
                <a:solidFill>
                  <a:schemeClr val="accent5">
                    <a:lumMod val="60000"/>
                    <a:lumOff val="40000"/>
                  </a:schemeClr>
                </a:solidFill>
                <a:latin typeface="Open Sans"/>
                <a:ea typeface="+mn-lt"/>
                <a:cs typeface="+mn-lt"/>
              </a:rPr>
              <a:t> de :</a:t>
            </a:r>
            <a:endParaRPr lang="en-US" sz="2000" b="1" dirty="0">
              <a:solidFill>
                <a:schemeClr val="accent5">
                  <a:lumMod val="60000"/>
                  <a:lumOff val="40000"/>
                </a:schemeClr>
              </a:solidFill>
              <a:latin typeface="Open Sans"/>
              <a:ea typeface="+mn-lt"/>
              <a:cs typeface="+mn-lt"/>
            </a:endParaRPr>
          </a:p>
          <a:p>
            <a:pPr marL="342900" indent="-342900" algn="l">
              <a:lnSpc>
                <a:spcPct val="100000"/>
              </a:lnSpc>
              <a:buAutoNum type="arabicPeriod"/>
            </a:pPr>
            <a:r>
              <a:rPr lang="en-GB" sz="2000" dirty="0">
                <a:latin typeface="Open Sans" panose="020B0606030504020204"/>
                <a:ea typeface="+mn-lt"/>
                <a:cs typeface="+mn-lt"/>
              </a:rPr>
              <a:t>OIT1 : </a:t>
            </a:r>
            <a:r>
              <a:rPr lang="en-US" sz="2000" dirty="0" err="1">
                <a:latin typeface="Open Sans"/>
                <a:ea typeface="+mn-lt"/>
                <a:cs typeface="+mn-lt"/>
              </a:rPr>
              <a:t>Comprendre</a:t>
            </a:r>
            <a:r>
              <a:rPr lang="en-US" sz="2000" dirty="0">
                <a:latin typeface="Open Sans"/>
                <a:ea typeface="+mn-lt"/>
                <a:cs typeface="+mn-lt"/>
              </a:rPr>
              <a:t> </a:t>
            </a:r>
            <a:r>
              <a:rPr lang="en-US" sz="2000" dirty="0" err="1">
                <a:latin typeface="Open Sans"/>
                <a:ea typeface="+mn-lt"/>
                <a:cs typeface="+mn-lt"/>
              </a:rPr>
              <a:t>l'</a:t>
            </a:r>
            <a:r>
              <a:rPr lang="en-US" sz="2000" b="1" dirty="0" err="1">
                <a:latin typeface="Open Sans"/>
                <a:ea typeface="+mn-lt"/>
                <a:cs typeface="+mn-lt"/>
              </a:rPr>
              <a:t>ampleur</a:t>
            </a:r>
            <a:r>
              <a:rPr lang="en-US" sz="2000" b="1" dirty="0">
                <a:latin typeface="Open Sans"/>
                <a:ea typeface="+mn-lt"/>
                <a:cs typeface="+mn-lt"/>
              </a:rPr>
              <a:t> du </a:t>
            </a:r>
            <a:r>
              <a:rPr lang="en-US" sz="2000" dirty="0" err="1">
                <a:latin typeface="Open Sans"/>
                <a:ea typeface="+mn-lt"/>
                <a:cs typeface="+mn-lt"/>
              </a:rPr>
              <a:t>défi</a:t>
            </a:r>
            <a:r>
              <a:rPr lang="en-US" sz="2000" b="1" dirty="0">
                <a:latin typeface="Open Sans"/>
                <a:ea typeface="+mn-lt"/>
                <a:cs typeface="+mn-lt"/>
              </a:rPr>
              <a:t> financier pour </a:t>
            </a:r>
            <a:r>
              <a:rPr lang="en-US" sz="2000" b="1" dirty="0" err="1">
                <a:latin typeface="Open Sans"/>
                <a:ea typeface="+mn-lt"/>
                <a:cs typeface="+mn-lt"/>
              </a:rPr>
              <a:t>atteindre</a:t>
            </a:r>
            <a:r>
              <a:rPr lang="en-US" sz="2000" b="1" dirty="0">
                <a:latin typeface="Open Sans"/>
                <a:ea typeface="+mn-lt"/>
                <a:cs typeface="+mn-lt"/>
              </a:rPr>
              <a:t> </a:t>
            </a:r>
            <a:r>
              <a:rPr lang="en-US" sz="2000" b="1" dirty="0" err="1">
                <a:latin typeface="Open Sans"/>
                <a:ea typeface="+mn-lt"/>
                <a:cs typeface="+mn-lt"/>
              </a:rPr>
              <a:t>l'ODD</a:t>
            </a:r>
            <a:r>
              <a:rPr lang="en-US" sz="2000" b="1" dirty="0">
                <a:latin typeface="Open Sans"/>
                <a:ea typeface="+mn-lt"/>
                <a:cs typeface="+mn-lt"/>
              </a:rPr>
              <a:t> 7 </a:t>
            </a:r>
            <a:br>
              <a:rPr lang="en-US" sz="2000" dirty="0">
                <a:latin typeface="Open Sans"/>
                <a:ea typeface="+mn-lt"/>
                <a:cs typeface="+mn-lt"/>
              </a:rPr>
            </a:br>
            <a:r>
              <a:rPr lang="en-US" sz="2000" dirty="0">
                <a:latin typeface="Open Sans"/>
                <a:ea typeface="+mn-lt"/>
                <a:cs typeface="+mn-lt"/>
              </a:rPr>
              <a:t>pour </a:t>
            </a:r>
            <a:r>
              <a:rPr lang="en-US" sz="2000" dirty="0" err="1">
                <a:latin typeface="Open Sans"/>
                <a:ea typeface="+mn-lt"/>
                <a:cs typeface="+mn-lt"/>
              </a:rPr>
              <a:t>atteindre</a:t>
            </a:r>
            <a:r>
              <a:rPr lang="en-US" sz="2000" dirty="0">
                <a:latin typeface="Open Sans"/>
                <a:ea typeface="+mn-lt"/>
                <a:cs typeface="+mn-lt"/>
              </a:rPr>
              <a:t> </a:t>
            </a:r>
            <a:r>
              <a:rPr lang="en-US" sz="2000" dirty="0" err="1">
                <a:latin typeface="Open Sans"/>
                <a:ea typeface="+mn-lt"/>
                <a:cs typeface="+mn-lt"/>
              </a:rPr>
              <a:t>l'ODD</a:t>
            </a:r>
            <a:r>
              <a:rPr lang="en-US" sz="2000" dirty="0">
                <a:latin typeface="Open Sans"/>
                <a:ea typeface="+mn-lt"/>
                <a:cs typeface="+mn-lt"/>
              </a:rPr>
              <a:t> 7</a:t>
            </a:r>
            <a:endParaRPr lang="en-US" sz="2000" b="1" dirty="0">
              <a:ea typeface="+mn-lt"/>
              <a:cs typeface="+mn-lt"/>
            </a:endParaRPr>
          </a:p>
          <a:p>
            <a:pPr marL="342900" indent="-342900" algn="l">
              <a:lnSpc>
                <a:spcPct val="100000"/>
              </a:lnSpc>
              <a:buAutoNum type="arabicPeriod"/>
            </a:pPr>
            <a:r>
              <a:rPr lang="en-GB" sz="2000" dirty="0">
                <a:latin typeface="Open Sans" panose="020B0606030504020204"/>
                <a:ea typeface="+mn-lt"/>
                <a:cs typeface="+mn-lt"/>
              </a:rPr>
              <a:t>OIT2 :</a:t>
            </a:r>
            <a:r>
              <a:rPr lang="en-US" sz="2000" dirty="0">
                <a:latin typeface="Open Sans" panose="020B0606030504020204"/>
                <a:ea typeface="+mn-lt"/>
                <a:cs typeface="+mn-lt"/>
              </a:rPr>
              <a:t> </a:t>
            </a:r>
            <a:r>
              <a:rPr lang="en-US" sz="2000" dirty="0" err="1">
                <a:latin typeface="Open Sans" panose="020B0606030504020204"/>
                <a:ea typeface="+mn-lt"/>
                <a:cs typeface="+mn-lt"/>
              </a:rPr>
              <a:t>Comprendre</a:t>
            </a:r>
            <a:r>
              <a:rPr lang="en-US" sz="2000" dirty="0">
                <a:latin typeface="Open Sans" panose="020B0606030504020204"/>
                <a:ea typeface="+mn-lt"/>
                <a:cs typeface="+mn-lt"/>
              </a:rPr>
              <a:t> la contribution de la planification financière </a:t>
            </a:r>
            <a:br>
              <a:rPr lang="en-US" sz="2000" dirty="0">
                <a:latin typeface="Open Sans" panose="020B0606030504020204"/>
                <a:ea typeface="+mn-lt"/>
                <a:cs typeface="+mn-lt"/>
              </a:rPr>
            </a:br>
            <a:r>
              <a:rPr lang="en-US" sz="2000" dirty="0">
                <a:latin typeface="Open Sans" panose="020B0606030504020204"/>
                <a:ea typeface="+mn-lt"/>
                <a:cs typeface="+mn-lt"/>
              </a:rPr>
              <a:t>à la </a:t>
            </a:r>
            <a:r>
              <a:rPr lang="en-US" sz="2000" dirty="0" err="1">
                <a:latin typeface="Open Sans" panose="020B0606030504020204"/>
                <a:ea typeface="+mn-lt"/>
                <a:cs typeface="+mn-lt"/>
              </a:rPr>
              <a:t>création</a:t>
            </a:r>
            <a:r>
              <a:rPr lang="en-US" sz="2000" dirty="0">
                <a:latin typeface="Open Sans" panose="020B0606030504020204"/>
                <a:ea typeface="+mn-lt"/>
                <a:cs typeface="+mn-lt"/>
              </a:rPr>
              <a:t> d'un </a:t>
            </a:r>
            <a:r>
              <a:rPr lang="en-US" sz="2000" dirty="0" err="1">
                <a:latin typeface="Open Sans" panose="020B0606030504020204"/>
                <a:ea typeface="+mn-lt"/>
                <a:cs typeface="+mn-lt"/>
              </a:rPr>
              <a:t>environnement</a:t>
            </a:r>
            <a:r>
              <a:rPr lang="en-US" sz="2000" b="1" dirty="0">
                <a:latin typeface="Open Sans" panose="020B0606030504020204"/>
                <a:ea typeface="+mn-lt"/>
                <a:cs typeface="+mn-lt"/>
              </a:rPr>
              <a:t> favorable </a:t>
            </a:r>
            <a:r>
              <a:rPr lang="en-US" sz="2000" dirty="0" err="1">
                <a:latin typeface="Open Sans" panose="020B0606030504020204"/>
                <a:ea typeface="+mn-lt"/>
                <a:cs typeface="+mn-lt"/>
              </a:rPr>
              <a:t>efficace</a:t>
            </a:r>
            <a:r>
              <a:rPr lang="en-US" sz="2000" dirty="0">
                <a:latin typeface="Open Sans" panose="020B0606030504020204"/>
                <a:ea typeface="+mn-lt"/>
                <a:cs typeface="+mn-lt"/>
              </a:rPr>
              <a:t> </a:t>
            </a:r>
          </a:p>
          <a:p>
            <a:pPr marL="342900" indent="-342900" algn="l">
              <a:lnSpc>
                <a:spcPct val="100000"/>
              </a:lnSpc>
              <a:buAutoNum type="arabicPeriod"/>
            </a:pPr>
            <a:r>
              <a:rPr lang="en-US" sz="2000" dirty="0">
                <a:latin typeface="Open Sans" panose="020B0606030504020204"/>
                <a:ea typeface="+mn-lt"/>
                <a:cs typeface="+mn-lt"/>
              </a:rPr>
              <a:t>OIT3 : </a:t>
            </a:r>
            <a:r>
              <a:rPr lang="en-US" sz="2000" dirty="0" err="1">
                <a:latin typeface="Open Sans" panose="020B0606030504020204"/>
                <a:ea typeface="+mn-lt"/>
                <a:cs typeface="+mn-lt"/>
              </a:rPr>
              <a:t>Comprendre</a:t>
            </a:r>
            <a:r>
              <a:rPr lang="en-US" sz="2000" dirty="0">
                <a:latin typeface="Open Sans" panose="020B0606030504020204"/>
                <a:ea typeface="+mn-lt"/>
                <a:cs typeface="+mn-lt"/>
              </a:rPr>
              <a:t> les principes de la finance</a:t>
            </a:r>
            <a:r>
              <a:rPr lang="en-US" sz="2000" b="1" dirty="0">
                <a:latin typeface="Open Sans" panose="020B0606030504020204"/>
                <a:ea typeface="+mn-lt"/>
                <a:cs typeface="+mn-lt"/>
              </a:rPr>
              <a:t> </a:t>
            </a:r>
            <a:r>
              <a:rPr lang="en-US" sz="2000" b="1" dirty="0" err="1">
                <a:latin typeface="Open Sans" panose="020B0606030504020204"/>
                <a:ea typeface="+mn-lt"/>
                <a:cs typeface="+mn-lt"/>
              </a:rPr>
              <a:t>mixte</a:t>
            </a:r>
            <a:r>
              <a:rPr lang="en-US" sz="2000" b="1" dirty="0">
                <a:latin typeface="Open Sans" panose="020B0606030504020204"/>
                <a:ea typeface="+mn-lt"/>
                <a:cs typeface="+mn-lt"/>
              </a:rPr>
              <a:t> </a:t>
            </a:r>
            <a:br>
              <a:rPr lang="en-US" sz="2000" dirty="0">
                <a:latin typeface="Open Sans" panose="020B0606030504020204"/>
                <a:ea typeface="+mn-lt"/>
                <a:cs typeface="+mn-lt"/>
              </a:rPr>
            </a:br>
            <a:r>
              <a:rPr lang="en-US" sz="2000" dirty="0">
                <a:latin typeface="Open Sans" panose="020B0606030504020204"/>
                <a:ea typeface="+mn-lt"/>
                <a:cs typeface="+mn-lt"/>
              </a:rPr>
              <a:t>et son importance pour la planification financière</a:t>
            </a:r>
          </a:p>
          <a:p>
            <a:pPr marL="342900" indent="-342900" algn="l">
              <a:lnSpc>
                <a:spcPct val="100000"/>
              </a:lnSpc>
              <a:buAutoNum type="arabicPeriod"/>
            </a:pPr>
            <a:r>
              <a:rPr lang="en-US" sz="2000" dirty="0">
                <a:latin typeface="Open Sans" panose="020B0606030504020204"/>
                <a:ea typeface="+mn-lt"/>
                <a:cs typeface="+mn-lt"/>
              </a:rPr>
              <a:t>OIT4 : </a:t>
            </a:r>
            <a:r>
              <a:rPr lang="en-US" sz="2000" dirty="0" err="1">
                <a:latin typeface="Open Sans" panose="020B0606030504020204"/>
                <a:ea typeface="+mn-lt"/>
                <a:cs typeface="+mn-lt"/>
              </a:rPr>
              <a:t>établir</a:t>
            </a:r>
            <a:r>
              <a:rPr lang="en-US" sz="2000" dirty="0">
                <a:latin typeface="Open Sans" panose="020B0606030504020204"/>
                <a:ea typeface="+mn-lt"/>
                <a:cs typeface="+mn-lt"/>
              </a:rPr>
              <a:t> le </a:t>
            </a:r>
            <a:r>
              <a:rPr lang="en-US" sz="2000" b="1" dirty="0">
                <a:latin typeface="Open Sans" panose="020B0606030504020204"/>
                <a:ea typeface="+mn-lt"/>
                <a:cs typeface="+mn-lt"/>
              </a:rPr>
              <a:t>plan et la structure du </a:t>
            </a:r>
            <a:r>
              <a:rPr lang="en-US" sz="2000" dirty="0" err="1">
                <a:latin typeface="Open Sans" panose="020B0606030504020204"/>
                <a:ea typeface="+mn-lt"/>
                <a:cs typeface="+mn-lt"/>
              </a:rPr>
              <a:t>cours</a:t>
            </a:r>
            <a:endParaRPr lang="en-GB" sz="2000" dirty="0">
              <a:latin typeface="Open Sans" panose="020B0606030504020204"/>
              <a:cs typeface="Calibri"/>
            </a:endParaRPr>
          </a:p>
          <a:p>
            <a:pPr algn="l">
              <a:lnSpc>
                <a:spcPct val="100000"/>
              </a:lnSpc>
            </a:pPr>
            <a:endParaRPr lang="en-GB" sz="1600" dirty="0"/>
          </a:p>
        </p:txBody>
      </p:sp>
    </p:spTree>
    <p:extLst>
      <p:ext uri="{BB962C8B-B14F-4D97-AF65-F5344CB8AC3E}">
        <p14:creationId xmlns:p14="http://schemas.microsoft.com/office/powerpoint/2010/main" val="4233018141"/>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12254"/>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err="1">
                <a:latin typeface="Open Sans"/>
              </a:rPr>
              <a:t>Leçon</a:t>
            </a:r>
            <a:r>
              <a:rPr lang="en-GB" sz="4000" dirty="0">
                <a:latin typeface="Open Sans"/>
              </a:rPr>
              <a:t> 1.3 Références</a:t>
            </a:r>
          </a:p>
        </p:txBody>
      </p:sp>
      <p:sp>
        <p:nvSpPr>
          <p:cNvPr id="2" name="TextBox 1">
            <a:extLst>
              <a:ext uri="{FF2B5EF4-FFF2-40B4-BE49-F238E27FC236}">
                <a16:creationId xmlns:a16="http://schemas.microsoft.com/office/drawing/2014/main" id="{596A1EAA-14A2-4F4D-A200-1BAE7A99AEF6}"/>
              </a:ext>
            </a:extLst>
          </p:cNvPr>
          <p:cNvSpPr txBox="1"/>
          <p:nvPr/>
        </p:nvSpPr>
        <p:spPr>
          <a:xfrm>
            <a:off x="915922" y="1458475"/>
            <a:ext cx="542482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Convergence. Blended Finance. s.d. Consulté le 12 février 2021.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https://www.</a:t>
            </a:r>
            <a:r>
              <a:rPr lang="en-GB" sz="1600" dirty="0">
                <a:latin typeface="Open Sans" panose="020B0606030504020204" pitchFamily="34" charset="0"/>
                <a:ea typeface="Open Sans" panose="020B0606030504020204" pitchFamily="34" charset="0"/>
                <a:cs typeface="Open Sans" panose="020B0606030504020204" pitchFamily="34" charset="0"/>
              </a:rPr>
              <a:t>convergence.finance/blended-finance </a:t>
            </a:r>
            <a:endParaRPr lang="ro-RO"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Rapport de l'Initiative pour une politique climatique. 2018. Le financement mixte dans l'énergie propre : Expériences et opportunités. Disponible à l'adresse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 https://www.climatepolicyinitiative.org/wp-content/uploads/2018/01/Blended-Finance-in-Clean-Energy-Experiences-and-Opportunities.pdf</a:t>
            </a: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397846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1.4.1 Ce que l'on peut attendre de ce cours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90058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Plan et structure du cours</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982908" y="1925227"/>
            <a:ext cx="10039286" cy="3443129"/>
          </a:xfrm>
        </p:spPr>
        <p:txBody>
          <a:bodyPr>
            <a:normAutofit/>
          </a:bodyPr>
          <a:lstStyle/>
          <a:p>
            <a:pPr lvl="0">
              <a:lnSpc>
                <a:spcPct val="100000"/>
              </a:lnSpc>
              <a:spcBef>
                <a:spcPts val="1200"/>
              </a:spcBef>
            </a:pPr>
            <a:r>
              <a:rPr lang="en-US" sz="2000">
                <a:latin typeface="Open Sans" panose="020B0606030504020204"/>
              </a:rPr>
              <a:t>Connaissance de base de la théorie financière</a:t>
            </a:r>
          </a:p>
          <a:p>
            <a:pPr lvl="0">
              <a:lnSpc>
                <a:spcPct val="100000"/>
              </a:lnSpc>
              <a:spcBef>
                <a:spcPts val="1200"/>
              </a:spcBef>
            </a:pPr>
            <a:r>
              <a:rPr lang="en-US" sz="2000">
                <a:latin typeface="Open Sans" panose="020B0606030504020204"/>
              </a:rPr>
              <a:t>Comment se fait le financement dans le secteur de l'électricité, en particulier dans les pays en développement ?</a:t>
            </a:r>
          </a:p>
          <a:p>
            <a:pPr lvl="0">
              <a:lnSpc>
                <a:spcPct val="100000"/>
              </a:lnSpc>
              <a:spcBef>
                <a:spcPts val="1200"/>
              </a:spcBef>
            </a:pPr>
            <a:r>
              <a:rPr lang="en-US" sz="2000">
                <a:latin typeface="Open Sans" panose="020B0606030504020204"/>
              </a:rPr>
              <a:t>Comment réaliser l'analyse financière des projets énergétiques</a:t>
            </a:r>
          </a:p>
        </p:txBody>
      </p:sp>
    </p:spTree>
    <p:extLst>
      <p:ext uri="{BB962C8B-B14F-4D97-AF65-F5344CB8AC3E}">
        <p14:creationId xmlns:p14="http://schemas.microsoft.com/office/powerpoint/2010/main" val="240109726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1.4.2 Ce que l'on peut attendre de ce cours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81432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Plan et structure du cours</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18926"/>
            <a:ext cx="10515600" cy="4351338"/>
          </a:xfrm>
        </p:spPr>
        <p:txBody>
          <a:bodyPr vert="horz" lIns="91440" tIns="45720" rIns="91440" bIns="45720" rtlCol="0" anchor="t">
            <a:normAutofit/>
          </a:bodyPr>
          <a:lstStyle/>
          <a:p>
            <a:pPr>
              <a:lnSpc>
                <a:spcPct val="100000"/>
              </a:lnSpc>
              <a:spcBef>
                <a:spcPts val="1200"/>
              </a:spcBef>
            </a:pPr>
            <a:r>
              <a:rPr lang="en-US" sz="2000" dirty="0">
                <a:latin typeface="Open Sans" panose="020B0606030504020204"/>
              </a:rPr>
              <a:t>Utiliser le logiciel FINPLAN développé par l'AIEA </a:t>
            </a:r>
            <a:endParaRPr lang="en-US" dirty="0">
              <a:latin typeface="Calibri" panose="020F0502020204030204"/>
              <a:cs typeface="Calibri" panose="020F0502020204030204"/>
            </a:endParaRPr>
          </a:p>
          <a:p>
            <a:pPr>
              <a:lnSpc>
                <a:spcPct val="100000"/>
              </a:lnSpc>
              <a:spcBef>
                <a:spcPts val="1200"/>
              </a:spcBef>
            </a:pPr>
            <a:r>
              <a:rPr lang="en-US" sz="2000" dirty="0">
                <a:latin typeface="Open Sans" panose="020B0606030504020204"/>
              </a:rPr>
              <a:t>Un modèle d'analyse financière</a:t>
            </a:r>
            <a:endParaRPr lang="en-US" dirty="0">
              <a:cs typeface="Calibri"/>
            </a:endParaRPr>
          </a:p>
          <a:p>
            <a:pPr>
              <a:lnSpc>
                <a:spcPct val="100000"/>
              </a:lnSpc>
              <a:spcBef>
                <a:spcPts val="1200"/>
              </a:spcBef>
            </a:pPr>
            <a:r>
              <a:rPr lang="en-US" sz="2000" dirty="0">
                <a:latin typeface="Open Sans"/>
              </a:rPr>
              <a:t>Évaluer la viabilité financière des plans et des projets</a:t>
            </a:r>
          </a:p>
          <a:p>
            <a:pPr>
              <a:lnSpc>
                <a:spcPct val="100000"/>
              </a:lnSpc>
              <a:spcBef>
                <a:spcPts val="1200"/>
              </a:spcBef>
            </a:pPr>
            <a:r>
              <a:rPr lang="en-US" sz="2000" dirty="0">
                <a:latin typeface="Open Sans"/>
              </a:rPr>
              <a:t>Plus de détails </a:t>
            </a:r>
            <a:r>
              <a:rPr lang="en-US" sz="2000" dirty="0">
                <a:latin typeface="Open Sans"/>
                <a:hlinkClick r:id="rId4">
                  <a:extLst>
                    <a:ext uri="{A12FA001-AC4F-418D-AE19-62706E023703}">
                      <ahyp:hlinkClr xmlns:ahyp="http://schemas.microsoft.com/office/drawing/2018/hyperlinkcolor" val="tx"/>
                    </a:ext>
                  </a:extLst>
                </a:hlinkClick>
              </a:rPr>
              <a:t>ici</a:t>
            </a:r>
            <a:endParaRPr lang="en-US" sz="2000" dirty="0">
              <a:latin typeface="Open Sans"/>
            </a:endParaRPr>
          </a:p>
          <a:p>
            <a:pPr>
              <a:lnSpc>
                <a:spcPct val="100000"/>
              </a:lnSpc>
              <a:spcBef>
                <a:spcPts val="1200"/>
              </a:spcBef>
            </a:pPr>
            <a:endParaRPr lang="en-US" sz="2000" dirty="0">
              <a:latin typeface="Open Sans"/>
            </a:endParaRPr>
          </a:p>
          <a:p>
            <a:pPr lvl="0">
              <a:lnSpc>
                <a:spcPct val="100000"/>
              </a:lnSpc>
              <a:spcBef>
                <a:spcPts val="1200"/>
              </a:spcBef>
            </a:pPr>
            <a:endParaRPr lang="en-US" sz="2000" dirty="0">
              <a:latin typeface="Open Sans"/>
            </a:endParaRPr>
          </a:p>
          <a:p>
            <a:pPr>
              <a:spcBef>
                <a:spcPts val="1200"/>
              </a:spcBef>
            </a:pPr>
            <a:endParaRPr lang="en-US" sz="2400" dirty="0">
              <a:cs typeface="Calibri" panose="020F0502020204030204"/>
            </a:endParaRPr>
          </a:p>
        </p:txBody>
      </p:sp>
      <p:pic>
        <p:nvPicPr>
          <p:cNvPr id="7" name="Picture 6">
            <a:extLst>
              <a:ext uri="{FF2B5EF4-FFF2-40B4-BE49-F238E27FC236}">
                <a16:creationId xmlns:a16="http://schemas.microsoft.com/office/drawing/2014/main" id="{0830E959-154E-456A-B279-FF46BEF7C3DB}"/>
              </a:ext>
            </a:extLst>
          </p:cNvPr>
          <p:cNvPicPr>
            <a:picLocks noChangeAspect="1"/>
          </p:cNvPicPr>
          <p:nvPr/>
        </p:nvPicPr>
        <p:blipFill>
          <a:blip r:embed="rId5"/>
          <a:stretch>
            <a:fillRect/>
          </a:stretch>
        </p:blipFill>
        <p:spPr>
          <a:xfrm>
            <a:off x="1756067" y="3869493"/>
            <a:ext cx="8679866" cy="2261333"/>
          </a:xfrm>
          <a:prstGeom prst="rect">
            <a:avLst/>
          </a:prstGeom>
        </p:spPr>
      </p:pic>
    </p:spTree>
    <p:extLst>
      <p:ext uri="{BB962C8B-B14F-4D97-AF65-F5344CB8AC3E}">
        <p14:creationId xmlns:p14="http://schemas.microsoft.com/office/powerpoint/2010/main" val="88007614"/>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1.4.3 Contenu du cours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0" y="4640"/>
            <a:ext cx="97360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Plan et structure du cours</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887215" y="1940188"/>
            <a:ext cx="10515600" cy="4351338"/>
          </a:xfrm>
        </p:spPr>
        <p:txBody>
          <a:bodyPr/>
          <a:lstStyle/>
          <a:p>
            <a:pPr lvl="0">
              <a:lnSpc>
                <a:spcPct val="100000"/>
              </a:lnSpc>
              <a:spcBef>
                <a:spcPts val="1200"/>
              </a:spcBef>
            </a:pPr>
            <a:r>
              <a:rPr lang="en-US" sz="2000" b="1" dirty="0" err="1">
                <a:solidFill>
                  <a:srgbClr val="C00000"/>
                </a:solidFill>
                <a:latin typeface="Open Sans" panose="020B0606030504020204"/>
              </a:rPr>
              <a:t>Leçon</a:t>
            </a:r>
            <a:r>
              <a:rPr lang="en-US" sz="2000" b="1" dirty="0">
                <a:solidFill>
                  <a:srgbClr val="C00000"/>
                </a:solidFill>
                <a:latin typeface="Open Sans" panose="020B0606030504020204"/>
              </a:rPr>
              <a:t> 1 </a:t>
            </a:r>
            <a:r>
              <a:rPr lang="en-US" sz="2000" dirty="0">
                <a:solidFill>
                  <a:srgbClr val="C00000"/>
                </a:solidFill>
                <a:latin typeface="Open Sans" panose="020B0606030504020204"/>
              </a:rPr>
              <a:t>- Introduction au </a:t>
            </a:r>
            <a:r>
              <a:rPr lang="en-US" sz="2000" dirty="0" err="1">
                <a:solidFill>
                  <a:srgbClr val="C00000"/>
                </a:solidFill>
                <a:latin typeface="Open Sans" panose="020B0606030504020204"/>
              </a:rPr>
              <a:t>cours</a:t>
            </a:r>
            <a:endParaRPr lang="en-US" sz="2000" dirty="0">
              <a:solidFill>
                <a:srgbClr val="C00000"/>
              </a:solidFill>
              <a:latin typeface="Open Sans" panose="020B0606030504020204"/>
            </a:endParaRPr>
          </a:p>
          <a:p>
            <a:pPr lvl="0">
              <a:lnSpc>
                <a:spcPct val="100000"/>
              </a:lnSpc>
              <a:spcBef>
                <a:spcPts val="1200"/>
              </a:spcBef>
            </a:pPr>
            <a:r>
              <a:rPr lang="en-US" sz="2000" b="1" dirty="0" err="1">
                <a:latin typeface="Open Sans" panose="020B0606030504020204"/>
              </a:rPr>
              <a:t>Leçon</a:t>
            </a:r>
            <a:r>
              <a:rPr lang="en-US" sz="2000" b="1" dirty="0">
                <a:latin typeface="Open Sans" panose="020B0606030504020204"/>
              </a:rPr>
              <a:t> 2 </a:t>
            </a:r>
            <a:r>
              <a:rPr lang="en-US" sz="2000" dirty="0">
                <a:latin typeface="Open Sans" panose="020B0606030504020204"/>
              </a:rPr>
              <a:t>- Les bases du </a:t>
            </a:r>
            <a:r>
              <a:rPr lang="en-US" sz="2000" dirty="0" err="1">
                <a:latin typeface="Open Sans" panose="020B0606030504020204"/>
              </a:rPr>
              <a:t>financement</a:t>
            </a:r>
            <a:endParaRPr lang="en-US" sz="2000" dirty="0">
              <a:latin typeface="Open Sans" panose="020B0606030504020204"/>
            </a:endParaRPr>
          </a:p>
          <a:p>
            <a:pPr lvl="0">
              <a:lnSpc>
                <a:spcPct val="100000"/>
              </a:lnSpc>
              <a:spcBef>
                <a:spcPts val="1200"/>
              </a:spcBef>
            </a:pPr>
            <a:r>
              <a:rPr lang="en-US" sz="2000" b="1" dirty="0" err="1">
                <a:latin typeface="Open Sans" panose="020B0606030504020204"/>
              </a:rPr>
              <a:t>Leçon</a:t>
            </a:r>
            <a:r>
              <a:rPr lang="en-US" sz="2000" b="1" dirty="0">
                <a:latin typeface="Open Sans" panose="020B0606030504020204"/>
              </a:rPr>
              <a:t> 3 </a:t>
            </a:r>
            <a:r>
              <a:rPr lang="en-US" sz="2000" dirty="0">
                <a:latin typeface="Open Sans" panose="020B0606030504020204"/>
              </a:rPr>
              <a:t>- </a:t>
            </a:r>
            <a:r>
              <a:rPr lang="en-US" sz="2000" dirty="0" err="1">
                <a:latin typeface="Open Sans" panose="020B0606030504020204"/>
              </a:rPr>
              <a:t>Financement</a:t>
            </a:r>
            <a:r>
              <a:rPr lang="en-US" sz="2000" dirty="0">
                <a:latin typeface="Open Sans" panose="020B0606030504020204"/>
              </a:rPr>
              <a:t> des </a:t>
            </a:r>
            <a:r>
              <a:rPr lang="en-US" sz="2000" dirty="0" err="1">
                <a:latin typeface="Open Sans" panose="020B0606030504020204"/>
              </a:rPr>
              <a:t>projets</a:t>
            </a:r>
            <a:r>
              <a:rPr lang="en-US" sz="2000" dirty="0">
                <a:latin typeface="Open Sans" panose="020B0606030504020204"/>
              </a:rPr>
              <a:t> </a:t>
            </a:r>
            <a:r>
              <a:rPr lang="en-US" sz="2000" dirty="0" err="1">
                <a:latin typeface="Open Sans" panose="020B0606030504020204"/>
              </a:rPr>
              <a:t>énergétiques</a:t>
            </a:r>
            <a:endParaRPr lang="en-US" sz="2000" dirty="0">
              <a:latin typeface="Open Sans" panose="020B0606030504020204"/>
            </a:endParaRPr>
          </a:p>
          <a:p>
            <a:pPr lvl="0">
              <a:lnSpc>
                <a:spcPct val="100000"/>
              </a:lnSpc>
              <a:spcBef>
                <a:spcPts val="1200"/>
              </a:spcBef>
            </a:pPr>
            <a:r>
              <a:rPr lang="en-US" sz="2000" b="1" dirty="0" err="1">
                <a:latin typeface="Open Sans" panose="020B0606030504020204"/>
              </a:rPr>
              <a:t>Leçon</a:t>
            </a:r>
            <a:r>
              <a:rPr lang="en-US" sz="2000" b="1" dirty="0">
                <a:latin typeface="Open Sans" panose="020B0606030504020204"/>
              </a:rPr>
              <a:t> 4 </a:t>
            </a:r>
            <a:r>
              <a:rPr lang="en-US" sz="2000" dirty="0">
                <a:latin typeface="Open Sans" panose="020B0606030504020204"/>
              </a:rPr>
              <a:t>- </a:t>
            </a:r>
            <a:r>
              <a:rPr lang="en-US" sz="2000" dirty="0" err="1">
                <a:latin typeface="Open Sans" panose="020B0606030504020204"/>
              </a:rPr>
              <a:t>Évaluation</a:t>
            </a:r>
            <a:r>
              <a:rPr lang="en-US" sz="2000" dirty="0">
                <a:latin typeface="Open Sans" panose="020B0606030504020204"/>
              </a:rPr>
              <a:t> des </a:t>
            </a:r>
            <a:r>
              <a:rPr lang="en-US" sz="2000" dirty="0" err="1">
                <a:latin typeface="Open Sans" panose="020B0606030504020204"/>
              </a:rPr>
              <a:t>projets</a:t>
            </a:r>
            <a:r>
              <a:rPr lang="en-US" sz="2000" dirty="0">
                <a:latin typeface="Open Sans" panose="020B0606030504020204"/>
              </a:rPr>
              <a:t> et sources de </a:t>
            </a:r>
            <a:r>
              <a:rPr lang="en-US" sz="2000" dirty="0" err="1">
                <a:latin typeface="Open Sans" panose="020B0606030504020204"/>
              </a:rPr>
              <a:t>financement</a:t>
            </a:r>
            <a:endParaRPr lang="en-US" sz="2000" dirty="0">
              <a:latin typeface="Open Sans" panose="020B0606030504020204"/>
            </a:endParaRPr>
          </a:p>
          <a:p>
            <a:pPr lvl="0">
              <a:lnSpc>
                <a:spcPct val="100000"/>
              </a:lnSpc>
              <a:spcBef>
                <a:spcPts val="1200"/>
              </a:spcBef>
            </a:pPr>
            <a:r>
              <a:rPr lang="en-US" sz="2000" b="1" dirty="0" err="1">
                <a:latin typeface="Open Sans" panose="020B0606030504020204"/>
              </a:rPr>
              <a:t>Leçon</a:t>
            </a:r>
            <a:r>
              <a:rPr lang="en-US" sz="2000" b="1" dirty="0">
                <a:latin typeface="Open Sans" panose="020B0606030504020204"/>
              </a:rPr>
              <a:t> 5 </a:t>
            </a:r>
            <a:r>
              <a:rPr lang="en-US" sz="2000" dirty="0">
                <a:latin typeface="Open Sans" panose="020B0606030504020204"/>
              </a:rPr>
              <a:t>- Options de </a:t>
            </a:r>
            <a:r>
              <a:rPr lang="en-US" sz="2000" dirty="0" err="1">
                <a:latin typeface="Open Sans" panose="020B0606030504020204"/>
              </a:rPr>
              <a:t>crédit</a:t>
            </a:r>
            <a:r>
              <a:rPr lang="en-US" sz="2000" dirty="0">
                <a:latin typeface="Open Sans" panose="020B0606030504020204"/>
              </a:rPr>
              <a:t> et </a:t>
            </a:r>
            <a:r>
              <a:rPr lang="en-US" sz="2000" dirty="0" err="1">
                <a:latin typeface="Open Sans" panose="020B0606030504020204"/>
              </a:rPr>
              <a:t>méthodologie</a:t>
            </a:r>
            <a:r>
              <a:rPr lang="en-US" sz="2000" dirty="0">
                <a:latin typeface="Open Sans" panose="020B0606030504020204"/>
              </a:rPr>
              <a:t> FINPLAN</a:t>
            </a:r>
          </a:p>
          <a:p>
            <a:pPr lvl="0">
              <a:lnSpc>
                <a:spcPct val="100000"/>
              </a:lnSpc>
              <a:spcBef>
                <a:spcPts val="1200"/>
              </a:spcBef>
            </a:pPr>
            <a:r>
              <a:rPr lang="en-US" sz="2000" b="1" dirty="0" err="1">
                <a:latin typeface="Open Sans" panose="020B0606030504020204"/>
              </a:rPr>
              <a:t>Leçon</a:t>
            </a:r>
            <a:r>
              <a:rPr lang="en-US" sz="2000" b="1" dirty="0">
                <a:latin typeface="Open Sans" panose="020B0606030504020204"/>
              </a:rPr>
              <a:t> 6 </a:t>
            </a:r>
            <a:r>
              <a:rPr lang="en-US" sz="2000" dirty="0">
                <a:latin typeface="Open Sans" panose="020B0606030504020204"/>
              </a:rPr>
              <a:t>- </a:t>
            </a:r>
            <a:r>
              <a:rPr lang="en-US" sz="2000" dirty="0" err="1">
                <a:latin typeface="Open Sans" panose="020B0606030504020204"/>
              </a:rPr>
              <a:t>Dépréciation</a:t>
            </a:r>
            <a:r>
              <a:rPr lang="en-US" sz="2000" dirty="0">
                <a:latin typeface="Open Sans" panose="020B0606030504020204"/>
              </a:rPr>
              <a:t> des </a:t>
            </a:r>
            <a:r>
              <a:rPr lang="en-US" sz="2000" dirty="0" err="1">
                <a:latin typeface="Open Sans" panose="020B0606030504020204"/>
              </a:rPr>
              <a:t>actifs</a:t>
            </a:r>
            <a:r>
              <a:rPr lang="en-US" sz="2000" dirty="0">
                <a:latin typeface="Open Sans" panose="020B0606030504020204"/>
              </a:rPr>
              <a:t>, états financiers et ratios</a:t>
            </a:r>
          </a:p>
          <a:p>
            <a:pPr lvl="0">
              <a:spcBef>
                <a:spcPts val="1200"/>
              </a:spcBef>
            </a:pPr>
            <a:endParaRPr lang="en-US" sz="2400" dirty="0"/>
          </a:p>
        </p:txBody>
      </p:sp>
    </p:spTree>
    <p:extLst>
      <p:ext uri="{BB962C8B-B14F-4D97-AF65-F5344CB8AC3E}">
        <p14:creationId xmlns:p14="http://schemas.microsoft.com/office/powerpoint/2010/main" val="408358441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1.4.4 Contenu du cours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9683" y="4640"/>
            <a:ext cx="1072805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ea typeface="Open Sans" panose="020B0606030504020204" pitchFamily="34" charset="0"/>
                <a:cs typeface="Open Sans" panose="020B0606030504020204" pitchFamily="34" charset="0"/>
                <a:sym typeface="Bodoni SvtyTwo ITC TT-Book"/>
              </a:rPr>
              <a:t>1.4 Plan et structure du cours</a:t>
            </a:r>
            <a:endParaRPr lang="en-GB" sz="4000" dirty="0">
              <a:latin typeface="Open Sans"/>
              <a:ea typeface="Open Sans" panose="020B0606030504020204" pitchFamily="34" charset="0"/>
              <a:cs typeface="Open Sans" panose="020B0606030504020204" pitchFamily="34" charset="0"/>
            </a:endParaRPr>
          </a:p>
        </p:txBody>
      </p:sp>
      <p:sp>
        <p:nvSpPr>
          <p:cNvPr id="10" name="Content Placeholder 2">
            <a:extLst>
              <a:ext uri="{FF2B5EF4-FFF2-40B4-BE49-F238E27FC236}">
                <a16:creationId xmlns:a16="http://schemas.microsoft.com/office/drawing/2014/main" id="{B188841D-4C8B-463B-8B1A-B8F73A10AC2D}"/>
              </a:ext>
            </a:extLst>
          </p:cNvPr>
          <p:cNvSpPr>
            <a:spLocks noGrp="1"/>
          </p:cNvSpPr>
          <p:nvPr>
            <p:ph idx="1"/>
          </p:nvPr>
        </p:nvSpPr>
        <p:spPr>
          <a:xfrm>
            <a:off x="587830" y="1940188"/>
            <a:ext cx="11019912" cy="4351338"/>
          </a:xfrm>
        </p:spPr>
        <p:txBody>
          <a:bodyPr/>
          <a:lstStyle/>
          <a:p>
            <a:pPr lvl="0">
              <a:lnSpc>
                <a:spcPct val="100000"/>
              </a:lnSpc>
              <a:spcBef>
                <a:spcPts val="1200"/>
              </a:spcBef>
            </a:pPr>
            <a:r>
              <a:rPr lang="en-US" sz="2000" b="1" dirty="0">
                <a:latin typeface="Open Sans" panose="020B0606030504020204"/>
              </a:rPr>
              <a:t>Matériel pratique 1 </a:t>
            </a:r>
            <a:r>
              <a:rPr lang="en-US" sz="2000" dirty="0">
                <a:latin typeface="Open Sans" panose="020B0606030504020204"/>
              </a:rPr>
              <a:t>- Installation de FINPLAN</a:t>
            </a:r>
          </a:p>
          <a:p>
            <a:pPr lvl="0">
              <a:lnSpc>
                <a:spcPct val="100000"/>
              </a:lnSpc>
              <a:spcBef>
                <a:spcPts val="1200"/>
              </a:spcBef>
            </a:pPr>
            <a:r>
              <a:rPr lang="en-US" sz="2000" b="1" dirty="0">
                <a:latin typeface="Open Sans" panose="020B0606030504020204"/>
              </a:rPr>
              <a:t>Matériel pratique 2 </a:t>
            </a:r>
            <a:r>
              <a:rPr lang="en-US" sz="2000" dirty="0">
                <a:latin typeface="Open Sans" panose="020B0606030504020204"/>
              </a:rPr>
              <a:t>- Interface FINPLAN : Données de </a:t>
            </a:r>
            <a:r>
              <a:rPr lang="en-US" sz="2000" dirty="0" err="1">
                <a:latin typeface="Open Sans" panose="020B0606030504020204"/>
              </a:rPr>
              <a:t>cas</a:t>
            </a:r>
            <a:r>
              <a:rPr lang="en-US" sz="2000" dirty="0">
                <a:latin typeface="Open Sans" panose="020B0606030504020204"/>
              </a:rPr>
              <a:t> </a:t>
            </a:r>
            <a:r>
              <a:rPr lang="en-US" sz="2000" dirty="0" err="1">
                <a:latin typeface="Open Sans" panose="020B0606030504020204"/>
              </a:rPr>
              <a:t>d’étude</a:t>
            </a:r>
            <a:endParaRPr lang="en-US" sz="2000" dirty="0">
              <a:latin typeface="Open Sans" panose="020B0606030504020204"/>
            </a:endParaRPr>
          </a:p>
          <a:p>
            <a:pPr lvl="0">
              <a:lnSpc>
                <a:spcPct val="100000"/>
              </a:lnSpc>
              <a:spcBef>
                <a:spcPts val="1200"/>
              </a:spcBef>
            </a:pPr>
            <a:r>
              <a:rPr lang="en-US" sz="2000" b="1" dirty="0">
                <a:latin typeface="Open Sans" panose="020B0606030504020204"/>
              </a:rPr>
              <a:t>Matériel pratique 3 </a:t>
            </a:r>
            <a:r>
              <a:rPr lang="en-US" sz="2000" dirty="0">
                <a:latin typeface="Open Sans" panose="020B0606030504020204"/>
              </a:rPr>
              <a:t>- Interface FINPLAN : Données de </a:t>
            </a:r>
            <a:r>
              <a:rPr lang="en-US" sz="2000" dirty="0" err="1">
                <a:latin typeface="Open Sans" panose="020B0606030504020204"/>
              </a:rPr>
              <a:t>l'installation</a:t>
            </a:r>
            <a:r>
              <a:rPr lang="en-US" sz="2000" dirty="0">
                <a:latin typeface="Open Sans" panose="020B0606030504020204"/>
              </a:rPr>
              <a:t> (centrale </a:t>
            </a:r>
            <a:r>
              <a:rPr lang="en-US" sz="2000" dirty="0" err="1">
                <a:latin typeface="Open Sans" panose="020B0606030504020204"/>
              </a:rPr>
              <a:t>éléctrique</a:t>
            </a:r>
            <a:r>
              <a:rPr lang="en-US" sz="2000" dirty="0">
                <a:latin typeface="Open Sans" panose="020B0606030504020204"/>
              </a:rPr>
              <a:t>)</a:t>
            </a:r>
          </a:p>
          <a:p>
            <a:pPr lvl="0">
              <a:lnSpc>
                <a:spcPct val="100000"/>
              </a:lnSpc>
              <a:spcBef>
                <a:spcPts val="1200"/>
              </a:spcBef>
            </a:pPr>
            <a:r>
              <a:rPr lang="en-US" sz="2000" b="1" dirty="0">
                <a:latin typeface="Open Sans" panose="020B0606030504020204"/>
              </a:rPr>
              <a:t>Matériel pratique 4 </a:t>
            </a:r>
            <a:r>
              <a:rPr lang="en-US" sz="2000" dirty="0">
                <a:latin typeface="Open Sans" panose="020B0606030504020204"/>
              </a:rPr>
              <a:t>- Interface FINPLAN : Données financières</a:t>
            </a:r>
          </a:p>
          <a:p>
            <a:pPr lvl="0">
              <a:lnSpc>
                <a:spcPct val="100000"/>
              </a:lnSpc>
              <a:spcBef>
                <a:spcPts val="1200"/>
              </a:spcBef>
            </a:pPr>
            <a:r>
              <a:rPr lang="en-US" sz="2000" b="1" dirty="0">
                <a:latin typeface="Open Sans" panose="020B0606030504020204"/>
              </a:rPr>
              <a:t>Matériel pratique 5 </a:t>
            </a:r>
            <a:r>
              <a:rPr lang="en-US" sz="2000" dirty="0">
                <a:latin typeface="Open Sans" panose="020B0606030504020204"/>
              </a:rPr>
              <a:t>- Interprétation des résultats FINPLAN</a:t>
            </a:r>
          </a:p>
          <a:p>
            <a:pPr lvl="0">
              <a:lnSpc>
                <a:spcPct val="100000"/>
              </a:lnSpc>
              <a:spcBef>
                <a:spcPts val="1200"/>
              </a:spcBef>
            </a:pPr>
            <a:r>
              <a:rPr lang="en-US" sz="2000" b="1" dirty="0">
                <a:latin typeface="Open Sans" panose="020B0606030504020204"/>
              </a:rPr>
              <a:t>Matériel pratique 5 </a:t>
            </a:r>
            <a:r>
              <a:rPr lang="en-US" sz="2000" dirty="0">
                <a:latin typeface="Open Sans" panose="020B0606030504020204"/>
              </a:rPr>
              <a:t>- Étude de cas sur une centrale électrique à cycle combiné</a:t>
            </a:r>
          </a:p>
          <a:p>
            <a:pPr lvl="0">
              <a:lnSpc>
                <a:spcPct val="100000"/>
              </a:lnSpc>
              <a:spcBef>
                <a:spcPts val="1200"/>
              </a:spcBef>
            </a:pPr>
            <a:r>
              <a:rPr lang="en-US" sz="2000" b="1" dirty="0">
                <a:latin typeface="Open Sans" panose="020B0606030504020204"/>
              </a:rPr>
              <a:t>Matériel pratique 6 </a:t>
            </a:r>
            <a:r>
              <a:rPr lang="en-US" sz="2000" dirty="0">
                <a:latin typeface="Open Sans" panose="020B0606030504020204"/>
              </a:rPr>
              <a:t>- Étude de cas sur une centrale nucléaire</a:t>
            </a:r>
          </a:p>
          <a:p>
            <a:pPr lvl="0">
              <a:lnSpc>
                <a:spcPct val="100000"/>
              </a:lnSpc>
              <a:spcBef>
                <a:spcPts val="1200"/>
              </a:spcBef>
            </a:pPr>
            <a:endParaRPr lang="en-US" sz="2000" dirty="0">
              <a:latin typeface="Open Sans" panose="020B0606030504020204"/>
            </a:endParaRPr>
          </a:p>
          <a:p>
            <a:pPr lvl="0">
              <a:spcBef>
                <a:spcPts val="1200"/>
              </a:spcBef>
            </a:pPr>
            <a:endParaRPr lang="en-US" sz="2400" dirty="0"/>
          </a:p>
        </p:txBody>
      </p:sp>
    </p:spTree>
    <p:extLst>
      <p:ext uri="{BB962C8B-B14F-4D97-AF65-F5344CB8AC3E}">
        <p14:creationId xmlns:p14="http://schemas.microsoft.com/office/powerpoint/2010/main" val="1325476693"/>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65D639C-6E8F-0B49-9D7A-D722F6DAA844}"/>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3">
            <a:extLst>
              <a:ext uri="{FF2B5EF4-FFF2-40B4-BE49-F238E27FC236}">
                <a16:creationId xmlns:a16="http://schemas.microsoft.com/office/drawing/2014/main" id="{D64D0145-6297-4A66-B578-EAE197E0A215}"/>
              </a:ext>
            </a:extLst>
          </p:cNvPr>
          <p:cNvSpPr txBox="1"/>
          <p:nvPr/>
        </p:nvSpPr>
        <p:spPr>
          <a:xfrm>
            <a:off x="9271031" y="4657674"/>
            <a:ext cx="2268928"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ea typeface="+mn-lt"/>
                <a:cs typeface="+mn-lt"/>
              </a:rPr>
              <a:t>Money A., </a:t>
            </a:r>
            <a:r>
              <a:rPr lang="en-US" sz="800" dirty="0" err="1">
                <a:solidFill>
                  <a:schemeClr val="bg1"/>
                </a:solidFill>
                <a:latin typeface="Open Sans"/>
                <a:ea typeface="+mn-lt"/>
                <a:cs typeface="+mn-lt"/>
              </a:rPr>
              <a:t>Fanaian </a:t>
            </a:r>
            <a:r>
              <a:rPr lang="en-US" sz="800" dirty="0">
                <a:solidFill>
                  <a:schemeClr val="bg1"/>
                </a:solidFill>
                <a:latin typeface="Open Sans"/>
                <a:ea typeface="+mn-lt"/>
                <a:cs typeface="+mn-lt"/>
              </a:rPr>
              <a:t>S. Pop M.,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Tan N., 2021. </a:t>
            </a:r>
            <a:r>
              <a:rPr lang="en-US" sz="800" dirty="0" err="1">
                <a:solidFill>
                  <a:schemeClr val="bg1"/>
                </a:solidFill>
                <a:latin typeface="Open Sans"/>
                <a:ea typeface="+mn-lt"/>
                <a:cs typeface="+mn-lt"/>
              </a:rPr>
              <a:t>Leçon</a:t>
            </a:r>
            <a:r>
              <a:rPr lang="en-US" sz="800" dirty="0">
                <a:solidFill>
                  <a:schemeClr val="bg1"/>
                </a:solidFill>
                <a:latin typeface="Open Sans"/>
                <a:ea typeface="+mn-lt"/>
                <a:cs typeface="+mn-lt"/>
              </a:rPr>
              <a:t> 1 : Introduction au cours, </a:t>
            </a:r>
            <a:r>
              <a:rPr lang="en-US" sz="800" i="1" dirty="0" err="1">
                <a:solidFill>
                  <a:schemeClr val="bg1"/>
                </a:solidFill>
                <a:latin typeface="Open Sans"/>
                <a:ea typeface="+mn-lt"/>
                <a:cs typeface="+mn-lt"/>
              </a:rPr>
              <a:t>FinPlan</a:t>
            </a:r>
            <a:r>
              <a:rPr lang="en-US" sz="800" i="1" dirty="0">
                <a:solidFill>
                  <a:schemeClr val="bg1"/>
                </a:solidFill>
                <a:latin typeface="Open Sans"/>
                <a:ea typeface="+mn-lt"/>
                <a:cs typeface="+mn-lt"/>
              </a:rPr>
              <a:t>.</a:t>
            </a:r>
            <a:r>
              <a:rPr lang="en-US" sz="800" dirty="0">
                <a:solidFill>
                  <a:schemeClr val="bg1"/>
                </a:solidFill>
                <a:latin typeface="Open Sans"/>
                <a:ea typeface="+mn-lt"/>
                <a:cs typeface="+mn-lt"/>
              </a:rPr>
              <a:t> Version 1.0.  [présentation en ligne]. </a:t>
            </a:r>
            <a:r>
              <a:rPr lang="en-US" sz="800" dirty="0" err="1">
                <a:solidFill>
                  <a:schemeClr val="bg1"/>
                </a:solidFill>
                <a:latin typeface="Open Sans"/>
                <a:ea typeface="+mn-lt"/>
                <a:cs typeface="+mn-lt"/>
              </a:rPr>
              <a:t>Programme de </a:t>
            </a:r>
            <a:r>
              <a:rPr lang="en-US" sz="800" dirty="0">
                <a:solidFill>
                  <a:schemeClr val="bg1"/>
                </a:solidFill>
                <a:latin typeface="Open Sans"/>
                <a:ea typeface="+mn-lt"/>
                <a:cs typeface="+mn-lt"/>
              </a:rPr>
              <a:t>croissance compatible avec le climat et Agence internationale de l'énergie atomique.</a:t>
            </a:r>
            <a:endParaRPr lang="en-US" dirty="0">
              <a:solidFill>
                <a:schemeClr val="bg1"/>
              </a:solidFill>
            </a:endParaRPr>
          </a:p>
        </p:txBody>
      </p:sp>
      <p:sp>
        <p:nvSpPr>
          <p:cNvPr id="6" name="TextBox 4">
            <a:extLst>
              <a:ext uri="{FF2B5EF4-FFF2-40B4-BE49-F238E27FC236}">
                <a16:creationId xmlns:a16="http://schemas.microsoft.com/office/drawing/2014/main" id="{2E67BC73-3C7F-4DFD-844E-5804442E6358}"/>
              </a:ext>
            </a:extLst>
          </p:cNvPr>
          <p:cNvSpPr txBox="1"/>
          <p:nvPr/>
        </p:nvSpPr>
        <p:spPr>
          <a:xfrm>
            <a:off x="9899301" y="5886940"/>
            <a:ext cx="201104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Cours de la GCC (cela vous amènera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au lien du site web http://www.ClimateCompatibleGrowth.com/teachingmaterials)</a:t>
            </a:r>
          </a:p>
        </p:txBody>
      </p:sp>
      <p:grpSp>
        <p:nvGrpSpPr>
          <p:cNvPr id="2" name="Google Shape;299;p21">
            <a:extLst>
              <a:ext uri="{FF2B5EF4-FFF2-40B4-BE49-F238E27FC236}">
                <a16:creationId xmlns:a16="http://schemas.microsoft.com/office/drawing/2014/main" id="{FD94B763-7756-83B7-644B-69480813AD61}"/>
              </a:ext>
            </a:extLst>
          </p:cNvPr>
          <p:cNvGrpSpPr/>
          <p:nvPr/>
        </p:nvGrpSpPr>
        <p:grpSpPr>
          <a:xfrm>
            <a:off x="527780" y="3987497"/>
            <a:ext cx="7558800" cy="801000"/>
            <a:chOff x="397050" y="4245075"/>
            <a:chExt cx="7558800" cy="801000"/>
          </a:xfrm>
        </p:grpSpPr>
        <p:sp>
          <p:nvSpPr>
            <p:cNvPr id="3" name="Google Shape;300;p21">
              <a:extLst>
                <a:ext uri="{FF2B5EF4-FFF2-40B4-BE49-F238E27FC236}">
                  <a16:creationId xmlns:a16="http://schemas.microsoft.com/office/drawing/2014/main" id="{DFE2638B-7016-F2DD-F89F-DAC19CDB4371}"/>
                </a:ext>
              </a:extLst>
            </p:cNvPr>
            <p:cNvSpPr txBox="1"/>
            <p:nvPr/>
          </p:nvSpPr>
          <p:spPr>
            <a:xfrm>
              <a:off x="397050" y="4245075"/>
              <a:ext cx="5045400" cy="80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GB" sz="900" dirty="0">
                  <a:solidFill>
                    <a:schemeClr val="dk1"/>
                  </a:solidFill>
                  <a:latin typeface="Open Sans"/>
                  <a:ea typeface="Open Sans"/>
                  <a:cs typeface="Open Sans"/>
                  <a:sym typeface="Open Sans"/>
                </a:rPr>
                <a:t>“This material was translated in French by </a:t>
              </a:r>
              <a:r>
                <a:rPr lang="en-GB" sz="900" dirty="0" err="1">
                  <a:solidFill>
                    <a:schemeClr val="dk1"/>
                  </a:solidFill>
                  <a:latin typeface="Open Sans"/>
                  <a:ea typeface="Open Sans"/>
                  <a:cs typeface="Open Sans"/>
                  <a:sym typeface="Open Sans"/>
                </a:rPr>
                <a:t>Pacifique</a:t>
              </a:r>
              <a:r>
                <a:rPr lang="en-GB" sz="900" dirty="0">
                  <a:solidFill>
                    <a:schemeClr val="dk1"/>
                  </a:solidFill>
                  <a:latin typeface="Open Sans"/>
                  <a:ea typeface="Open Sans"/>
                  <a:cs typeface="Open Sans"/>
                  <a:sym typeface="Open Sans"/>
                </a:rPr>
                <a:t> </a:t>
              </a:r>
              <a:r>
                <a:rPr lang="en-GB" sz="900" dirty="0" err="1">
                  <a:solidFill>
                    <a:schemeClr val="dk1"/>
                  </a:solidFill>
                  <a:latin typeface="Open Sans"/>
                  <a:ea typeface="Open Sans"/>
                  <a:cs typeface="Open Sans"/>
                  <a:sym typeface="Open Sans"/>
                </a:rPr>
                <a:t>Koshikwinja</a:t>
              </a:r>
              <a:r>
                <a:rPr lang="en-GB" sz="900" dirty="0">
                  <a:solidFill>
                    <a:schemeClr val="dk1"/>
                  </a:solidFill>
                  <a:latin typeface="Open Sans"/>
                  <a:ea typeface="Open Sans"/>
                  <a:cs typeface="Open Sans"/>
                  <a:sym typeface="Open Sans"/>
                </a:rPr>
                <a:t> from the Université </a:t>
              </a:r>
              <a:r>
                <a:rPr lang="en-GB" sz="900" dirty="0" err="1">
                  <a:solidFill>
                    <a:schemeClr val="dk1"/>
                  </a:solidFill>
                  <a:latin typeface="Open Sans"/>
                  <a:ea typeface="Open Sans"/>
                  <a:cs typeface="Open Sans"/>
                  <a:sym typeface="Open Sans"/>
                </a:rPr>
                <a:t>Catholique</a:t>
              </a:r>
              <a:r>
                <a:rPr lang="en-GB" sz="900" dirty="0">
                  <a:solidFill>
                    <a:schemeClr val="dk1"/>
                  </a:solidFill>
                  <a:latin typeface="Open Sans"/>
                  <a:ea typeface="Open Sans"/>
                  <a:cs typeface="Open Sans"/>
                  <a:sym typeface="Open Sans"/>
                </a:rPr>
                <a:t> de </a:t>
              </a:r>
              <a:r>
                <a:rPr lang="en-GB" sz="900" dirty="0" err="1">
                  <a:solidFill>
                    <a:schemeClr val="dk1"/>
                  </a:solidFill>
                  <a:latin typeface="Open Sans"/>
                  <a:ea typeface="Open Sans"/>
                  <a:cs typeface="Open Sans"/>
                  <a:sym typeface="Open Sans"/>
                </a:rPr>
                <a:t>Bukavu</a:t>
              </a:r>
              <a:r>
                <a:rPr lang="en-GB" sz="900" dirty="0">
                  <a:solidFill>
                    <a:schemeClr val="dk1"/>
                  </a:solidFill>
                  <a:latin typeface="Open Sans"/>
                  <a:ea typeface="Open Sans"/>
                  <a:cs typeface="Open Sans"/>
                  <a:sym typeface="Open Sans"/>
                </a:rPr>
                <a:t> as part of the work of the RE-INTEGRATE project. The RE-INTEGRATE project has received funding from the European Union's HORIZON EUROPE Research and Innovation Programme under grant agreement No 101118217.”</a:t>
              </a:r>
              <a:endParaRPr sz="900" dirty="0">
                <a:solidFill>
                  <a:schemeClr val="dk1"/>
                </a:solidFill>
                <a:latin typeface="Open Sans"/>
                <a:ea typeface="Open Sans"/>
                <a:cs typeface="Open Sans"/>
                <a:sym typeface="Open Sans"/>
              </a:endParaRPr>
            </a:p>
          </p:txBody>
        </p:sp>
        <p:pic>
          <p:nvPicPr>
            <p:cNvPr id="4" name="Google Shape;301;p21">
              <a:extLst>
                <a:ext uri="{FF2B5EF4-FFF2-40B4-BE49-F238E27FC236}">
                  <a16:creationId xmlns:a16="http://schemas.microsoft.com/office/drawing/2014/main" id="{EA4B5F9D-915D-788B-FCAA-DAC76EB3C609}"/>
                </a:ext>
              </a:extLst>
            </p:cNvPr>
            <p:cNvPicPr preferRelativeResize="0"/>
            <p:nvPr/>
          </p:nvPicPr>
          <p:blipFill>
            <a:blip r:embed="rId4">
              <a:alphaModFix/>
            </a:blip>
            <a:stretch>
              <a:fillRect/>
            </a:stretch>
          </p:blipFill>
          <p:spPr>
            <a:xfrm>
              <a:off x="5376100" y="4273575"/>
              <a:ext cx="1663150" cy="584699"/>
            </a:xfrm>
            <a:prstGeom prst="rect">
              <a:avLst/>
            </a:prstGeom>
            <a:noFill/>
            <a:ln>
              <a:noFill/>
            </a:ln>
          </p:spPr>
        </p:pic>
        <p:pic>
          <p:nvPicPr>
            <p:cNvPr id="7" name="Google Shape;302;p21">
              <a:extLst>
                <a:ext uri="{FF2B5EF4-FFF2-40B4-BE49-F238E27FC236}">
                  <a16:creationId xmlns:a16="http://schemas.microsoft.com/office/drawing/2014/main" id="{E1C1177E-662A-5F36-3A63-58EB412072DD}"/>
                </a:ext>
              </a:extLst>
            </p:cNvPr>
            <p:cNvPicPr preferRelativeResize="0"/>
            <p:nvPr/>
          </p:nvPicPr>
          <p:blipFill rotWithShape="1">
            <a:blip r:embed="rId5">
              <a:alphaModFix/>
            </a:blip>
            <a:srcRect l="11449" t="7571" r="12476" b="17907"/>
            <a:stretch/>
          </p:blipFill>
          <p:spPr>
            <a:xfrm>
              <a:off x="7201650" y="4322688"/>
              <a:ext cx="754200" cy="486475"/>
            </a:xfrm>
            <a:prstGeom prst="rect">
              <a:avLst/>
            </a:prstGeom>
            <a:noFill/>
            <a:ln>
              <a:noFill/>
            </a:ln>
          </p:spPr>
        </p:pic>
      </p:grpSp>
    </p:spTree>
    <p:extLst>
      <p:ext uri="{BB962C8B-B14F-4D97-AF65-F5344CB8AC3E}">
        <p14:creationId xmlns:p14="http://schemas.microsoft.com/office/powerpoint/2010/main" val="102884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0759"/>
            <a:ext cx="697144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rPr>
              <a:t>1.1.1 Pourquoi le financement est-il nécessaire pour l'énergie durable ?</a:t>
            </a:r>
            <a:endParaRPr lang="en-US" sz="2000" b="1" dirty="0">
              <a:solidFill>
                <a:schemeClr val="accent5">
                  <a:lumMod val="60000"/>
                  <a:lumOff val="40000"/>
                </a:schemeClr>
              </a:solidFill>
              <a:latin typeface="Open Sans"/>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0276" y="-4431"/>
            <a:ext cx="10242373" cy="13875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Financement d'une énergie abordable et propre</a:t>
            </a:r>
            <a:endParaRPr lang="en-US" sz="4000" dirty="0">
              <a:latin typeface="Open Sans"/>
            </a:endParaRPr>
          </a:p>
        </p:txBody>
      </p:sp>
      <p:pic>
        <p:nvPicPr>
          <p:cNvPr id="3" name="Picture 6" descr="Text&#10;&#10;Description automatically generated">
            <a:extLst>
              <a:ext uri="{FF2B5EF4-FFF2-40B4-BE49-F238E27FC236}">
                <a16:creationId xmlns:a16="http://schemas.microsoft.com/office/drawing/2014/main" id="{91E2AA6B-A37A-4908-8B11-732D95235504}"/>
              </a:ext>
            </a:extLst>
          </p:cNvPr>
          <p:cNvPicPr>
            <a:picLocks noChangeAspect="1"/>
          </p:cNvPicPr>
          <p:nvPr/>
        </p:nvPicPr>
        <p:blipFill rotWithShape="1">
          <a:blip r:embed="rId4"/>
          <a:srcRect l="3665" t="4535" r="523" b="4610"/>
          <a:stretch/>
        </p:blipFill>
        <p:spPr>
          <a:xfrm>
            <a:off x="8169085" y="1367425"/>
            <a:ext cx="3424940" cy="4826368"/>
          </a:xfrm>
          <a:prstGeom prst="rect">
            <a:avLst/>
          </a:prstGeom>
        </p:spPr>
      </p:pic>
      <p:sp>
        <p:nvSpPr>
          <p:cNvPr id="7" name="Content Placeholder 6">
            <a:extLst>
              <a:ext uri="{FF2B5EF4-FFF2-40B4-BE49-F238E27FC236}">
                <a16:creationId xmlns:a16="http://schemas.microsoft.com/office/drawing/2014/main" id="{81A026AF-614B-4FA5-B975-212C0EC8E99A}"/>
              </a:ext>
            </a:extLst>
          </p:cNvPr>
          <p:cNvSpPr>
            <a:spLocks noGrp="1"/>
          </p:cNvSpPr>
          <p:nvPr>
            <p:ph idx="1"/>
          </p:nvPr>
        </p:nvSpPr>
        <p:spPr>
          <a:xfrm>
            <a:off x="870276" y="2260941"/>
            <a:ext cx="6665200" cy="3906436"/>
          </a:xfrm>
        </p:spPr>
        <p:txBody>
          <a:bodyPr vert="horz" lIns="91440" tIns="45720" rIns="91440" bIns="45720" rtlCol="0" anchor="t">
            <a:normAutofit/>
          </a:bodyPr>
          <a:lstStyle/>
          <a:p>
            <a:r>
              <a:rPr lang="en-GB" sz="2000" dirty="0">
                <a:latin typeface="Open Sans" panose="020B0606030504020204"/>
              </a:rPr>
              <a:t>L'infrastructure énergétique est à forte intensité de capital</a:t>
            </a:r>
          </a:p>
          <a:p>
            <a:r>
              <a:rPr lang="en-GB" sz="2000" dirty="0">
                <a:latin typeface="Open Sans" panose="020B0606030504020204"/>
              </a:rPr>
              <a:t>Des investissements sont </a:t>
            </a:r>
            <a:r>
              <a:rPr lang="en-GB" sz="2000" dirty="0" err="1">
                <a:latin typeface="Open Sans" panose="020B0606030504020204"/>
              </a:rPr>
              <a:t>également</a:t>
            </a:r>
            <a:r>
              <a:rPr lang="en-GB" sz="2000" dirty="0">
                <a:latin typeface="Open Sans" panose="020B0606030504020204"/>
              </a:rPr>
              <a:t> </a:t>
            </a:r>
            <a:r>
              <a:rPr lang="en-GB" sz="2000" dirty="0" err="1">
                <a:latin typeface="Open Sans" panose="020B0606030504020204"/>
              </a:rPr>
              <a:t>nécessaires</a:t>
            </a:r>
            <a:r>
              <a:rPr lang="en-GB" sz="2000" dirty="0">
                <a:latin typeface="Open Sans" panose="020B0606030504020204"/>
              </a:rPr>
              <a:t> pour la production, le stockage, le transport et la distribution.</a:t>
            </a:r>
          </a:p>
          <a:p>
            <a:pPr>
              <a:buFont typeface="Arial"/>
            </a:pPr>
            <a:r>
              <a:rPr lang="en-GB" sz="2000" dirty="0">
                <a:latin typeface="Open Sans" panose="020B0606030504020204"/>
              </a:rPr>
              <a:t>La plupart des coûts d'investissement sont initiaux</a:t>
            </a:r>
          </a:p>
          <a:p>
            <a:r>
              <a:rPr lang="en-GB" sz="2000" dirty="0">
                <a:latin typeface="Open Sans" panose="020B0606030504020204"/>
              </a:rPr>
              <a:t>Retour sur investissement à long terme</a:t>
            </a:r>
          </a:p>
          <a:p>
            <a:r>
              <a:rPr lang="en-GB" sz="2000" dirty="0">
                <a:latin typeface="Open Sans" panose="020B0606030504020204"/>
              </a:rPr>
              <a:t>Les défis du financement de l'énergie propre et abordable</a:t>
            </a:r>
          </a:p>
          <a:p>
            <a:r>
              <a:rPr lang="en-GB" sz="2000" dirty="0">
                <a:latin typeface="Open Sans" panose="020B0606030504020204"/>
              </a:rPr>
              <a:t>L'ODD 7 n'est pas réalisable sans une planification efficace des investissements</a:t>
            </a:r>
          </a:p>
          <a:p>
            <a:endParaRPr lang="en-GB" dirty="0">
              <a:cs typeface="Calibri"/>
            </a:endParaRPr>
          </a:p>
          <a:p>
            <a:endParaRPr lang="en-GB" dirty="0">
              <a:cs typeface="Calibri"/>
            </a:endParaRPr>
          </a:p>
          <a:p>
            <a:endParaRPr lang="en-GB" dirty="0">
              <a:cs typeface="Calibri"/>
            </a:endParaRPr>
          </a:p>
        </p:txBody>
      </p:sp>
      <p:sp>
        <p:nvSpPr>
          <p:cNvPr id="2" name="TextBox 1">
            <a:extLst>
              <a:ext uri="{FF2B5EF4-FFF2-40B4-BE49-F238E27FC236}">
                <a16:creationId xmlns:a16="http://schemas.microsoft.com/office/drawing/2014/main" id="{F7663211-3C05-47B2-90A3-FD26B9207026}"/>
              </a:ext>
            </a:extLst>
          </p:cNvPr>
          <p:cNvSpPr txBox="1"/>
          <p:nvPr/>
        </p:nvSpPr>
        <p:spPr>
          <a:xfrm>
            <a:off x="9074552" y="6098522"/>
            <a:ext cx="27741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 sdgs.un.org/goals/goal7</a:t>
            </a:r>
          </a:p>
        </p:txBody>
      </p:sp>
    </p:spTree>
    <p:extLst>
      <p:ext uri="{BB962C8B-B14F-4D97-AF65-F5344CB8AC3E}">
        <p14:creationId xmlns:p14="http://schemas.microsoft.com/office/powerpoint/2010/main" val="1016493126"/>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70448"/>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1.1.2 Situation du </a:t>
            </a:r>
            <a:r>
              <a:rPr lang="en-ZA" sz="2000" b="1" dirty="0" err="1">
                <a:solidFill>
                  <a:schemeClr val="accent5">
                    <a:lumMod val="60000"/>
                    <a:lumOff val="40000"/>
                  </a:schemeClr>
                </a:solidFill>
                <a:latin typeface="Open Sans"/>
              </a:rPr>
              <a:t>financement</a:t>
            </a:r>
            <a:r>
              <a:rPr lang="en-ZA" sz="2000" b="1" dirty="0">
                <a:solidFill>
                  <a:schemeClr val="accent5">
                    <a:lumMod val="60000"/>
                    <a:lumOff val="40000"/>
                  </a:schemeClr>
                </a:solidFill>
                <a:latin typeface="Open Sans"/>
              </a:rPr>
              <a:t> des</a:t>
            </a:r>
            <a:r>
              <a:rPr lang="en-US" sz="2000" b="1" dirty="0">
                <a:solidFill>
                  <a:schemeClr val="accent5">
                    <a:lumMod val="60000"/>
                    <a:lumOff val="40000"/>
                  </a:schemeClr>
                </a:solidFill>
                <a:latin typeface="Open Sans"/>
              </a:rPr>
              <a:t> ODD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121119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Financement d'une énergie abordable et propre</a:t>
            </a:r>
            <a:endParaRPr lang="en-US"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19379" y="1733271"/>
            <a:ext cx="8837833" cy="4351338"/>
          </a:xfrm>
        </p:spPr>
        <p:txBody>
          <a:bodyPr vert="horz" lIns="91440" tIns="45720" rIns="91440" bIns="45720" rtlCol="0" anchor="t">
            <a:normAutofit/>
          </a:bodyPr>
          <a:lstStyle/>
          <a:p>
            <a:pPr>
              <a:lnSpc>
                <a:spcPct val="100000"/>
              </a:lnSpc>
            </a:pPr>
            <a:r>
              <a:rPr lang="en-US" sz="2000" dirty="0">
                <a:latin typeface="Open Sans" panose="020B0606030504020204"/>
              </a:rPr>
              <a:t>La production d'électricité représente environ 40 % des émissions de CO2 dans le monde.</a:t>
            </a:r>
          </a:p>
          <a:p>
            <a:pPr>
              <a:lnSpc>
                <a:spcPct val="100000"/>
              </a:lnSpc>
            </a:pPr>
            <a:r>
              <a:rPr lang="en-US" sz="2000" dirty="0">
                <a:latin typeface="Open Sans" panose="020B0606030504020204"/>
              </a:rPr>
              <a:t>Le besoin de financement pour atteindre l'ODD 7 est d'environ 1,3 </a:t>
            </a:r>
            <a:r>
              <a:rPr lang="en-US" sz="2000" dirty="0" err="1">
                <a:latin typeface="Open Sans" panose="020B0606030504020204"/>
              </a:rPr>
              <a:t>mille</a:t>
            </a:r>
            <a:r>
              <a:rPr lang="en-US" sz="2000" dirty="0">
                <a:latin typeface="Open Sans" panose="020B0606030504020204"/>
              </a:rPr>
              <a:t> </a:t>
            </a:r>
            <a:r>
              <a:rPr lang="en-US" sz="2000" dirty="0" err="1">
                <a:latin typeface="Open Sans" panose="020B0606030504020204"/>
              </a:rPr>
              <a:t>millianrds</a:t>
            </a:r>
            <a:r>
              <a:rPr lang="en-US" sz="2000" dirty="0">
                <a:latin typeface="Open Sans" panose="020B0606030504020204"/>
              </a:rPr>
              <a:t> de dollars par an jusqu'en 2030.</a:t>
            </a:r>
          </a:p>
          <a:p>
            <a:pPr>
              <a:lnSpc>
                <a:spcPct val="100000"/>
              </a:lnSpc>
            </a:pPr>
            <a:r>
              <a:rPr lang="en-US" sz="2000" dirty="0">
                <a:latin typeface="Open Sans" panose="020B0606030504020204"/>
              </a:rPr>
              <a:t>Les niveaux de financement actuels ne sont que d'environ 500 milliards de dollars par an.</a:t>
            </a:r>
          </a:p>
          <a:p>
            <a:pPr>
              <a:lnSpc>
                <a:spcPct val="100000"/>
              </a:lnSpc>
            </a:pPr>
            <a:r>
              <a:rPr lang="en-US" sz="2000" dirty="0">
                <a:latin typeface="Open Sans" panose="020B0606030504020204"/>
              </a:rPr>
              <a:t>Les investissements sont concentrés dans les pays riches</a:t>
            </a:r>
          </a:p>
        </p:txBody>
      </p:sp>
      <p:pic>
        <p:nvPicPr>
          <p:cNvPr id="2" name="Picture 2" descr="Text&#10;&#10;Description automatically generated">
            <a:extLst>
              <a:ext uri="{FF2B5EF4-FFF2-40B4-BE49-F238E27FC236}">
                <a16:creationId xmlns:a16="http://schemas.microsoft.com/office/drawing/2014/main" id="{DDE9C274-11DA-4195-999B-BA1C40A9C225}"/>
              </a:ext>
            </a:extLst>
          </p:cNvPr>
          <p:cNvPicPr>
            <a:picLocks noChangeAspect="1"/>
          </p:cNvPicPr>
          <p:nvPr/>
        </p:nvPicPr>
        <p:blipFill>
          <a:blip r:embed="rId4"/>
          <a:stretch>
            <a:fillRect/>
          </a:stretch>
        </p:blipFill>
        <p:spPr>
          <a:xfrm>
            <a:off x="843472" y="4413646"/>
            <a:ext cx="10737010" cy="1750611"/>
          </a:xfrm>
          <a:prstGeom prst="rect">
            <a:avLst/>
          </a:prstGeom>
        </p:spPr>
      </p:pic>
      <p:pic>
        <p:nvPicPr>
          <p:cNvPr id="7" name="Picture 9" descr="Icon&#10;&#10;Description automatically generated">
            <a:extLst>
              <a:ext uri="{FF2B5EF4-FFF2-40B4-BE49-F238E27FC236}">
                <a16:creationId xmlns:a16="http://schemas.microsoft.com/office/drawing/2014/main" id="{12D3E35F-9E09-4673-87AB-CBB948D14C3E}"/>
              </a:ext>
            </a:extLst>
          </p:cNvPr>
          <p:cNvPicPr>
            <a:picLocks noChangeAspect="1"/>
          </p:cNvPicPr>
          <p:nvPr/>
        </p:nvPicPr>
        <p:blipFill>
          <a:blip r:embed="rId5"/>
          <a:stretch>
            <a:fillRect/>
          </a:stretch>
        </p:blipFill>
        <p:spPr>
          <a:xfrm>
            <a:off x="9657212" y="2837691"/>
            <a:ext cx="1628634" cy="1628634"/>
          </a:xfrm>
          <a:prstGeom prst="rect">
            <a:avLst/>
          </a:prstGeom>
        </p:spPr>
      </p:pic>
      <p:sp>
        <p:nvSpPr>
          <p:cNvPr id="3" name="TextBox 2">
            <a:extLst>
              <a:ext uri="{FF2B5EF4-FFF2-40B4-BE49-F238E27FC236}">
                <a16:creationId xmlns:a16="http://schemas.microsoft.com/office/drawing/2014/main" id="{0F596E86-9778-4C55-8A34-EF76D5D7A6EC}"/>
              </a:ext>
            </a:extLst>
          </p:cNvPr>
          <p:cNvSpPr txBox="1"/>
          <p:nvPr/>
        </p:nvSpPr>
        <p:spPr>
          <a:xfrm>
            <a:off x="9086126" y="6060085"/>
            <a:ext cx="29140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panose="020B0606030504020204"/>
              </a:rPr>
              <a:t>Source : sdgs.un.org/goals/goal7</a:t>
            </a:r>
          </a:p>
        </p:txBody>
      </p:sp>
    </p:spTree>
    <p:extLst>
      <p:ext uri="{BB962C8B-B14F-4D97-AF65-F5344CB8AC3E}">
        <p14:creationId xmlns:p14="http://schemas.microsoft.com/office/powerpoint/2010/main" val="3848160678"/>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3289" y="1385259"/>
            <a:ext cx="9906324"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1.1.3 Les investissements sont concentrés dans les pays riches</a:t>
            </a:r>
          </a:p>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301214" y="4640"/>
            <a:ext cx="10897497" cy="13806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Financement d'une énergie abordable et propre</a:t>
            </a:r>
            <a:endParaRPr lang="en-GB" sz="4000" dirty="0">
              <a:latin typeface="Open Sans"/>
            </a:endParaRPr>
          </a:p>
        </p:txBody>
      </p:sp>
      <p:pic>
        <p:nvPicPr>
          <p:cNvPr id="13" name="Picture 13" descr="Chart, bar chart&#10;&#10;Description automatically generated">
            <a:extLst>
              <a:ext uri="{FF2B5EF4-FFF2-40B4-BE49-F238E27FC236}">
                <a16:creationId xmlns:a16="http://schemas.microsoft.com/office/drawing/2014/main" id="{1679ED1D-ABBA-4686-A5C8-8008A61D9E23}"/>
              </a:ext>
            </a:extLst>
          </p:cNvPr>
          <p:cNvPicPr>
            <a:picLocks noChangeAspect="1"/>
          </p:cNvPicPr>
          <p:nvPr/>
        </p:nvPicPr>
        <p:blipFill>
          <a:blip r:embed="rId4"/>
          <a:stretch>
            <a:fillRect/>
          </a:stretch>
        </p:blipFill>
        <p:spPr>
          <a:xfrm>
            <a:off x="5162071" y="2526014"/>
            <a:ext cx="6567576" cy="3859298"/>
          </a:xfrm>
          <a:prstGeom prst="rect">
            <a:avLst/>
          </a:prstGeom>
        </p:spPr>
      </p:pic>
      <p:sp>
        <p:nvSpPr>
          <p:cNvPr id="7" name="TextBox 6">
            <a:extLst>
              <a:ext uri="{FF2B5EF4-FFF2-40B4-BE49-F238E27FC236}">
                <a16:creationId xmlns:a16="http://schemas.microsoft.com/office/drawing/2014/main" id="{30C3B00D-A215-4077-B990-7240C90323C4}"/>
              </a:ext>
            </a:extLst>
          </p:cNvPr>
          <p:cNvSpPr txBox="1"/>
          <p:nvPr/>
        </p:nvSpPr>
        <p:spPr>
          <a:xfrm>
            <a:off x="8970008" y="608295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1400" i="1" dirty="0">
                <a:latin typeface="Open Sans" panose="020B0606030504020204"/>
              </a:rPr>
              <a:t>AIE (2019)</a:t>
            </a:r>
            <a:endParaRPr lang="en-US" sz="1400" i="1" dirty="0">
              <a:latin typeface="Open Sans" panose="020B0606030504020204"/>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182781" y="2104369"/>
            <a:ext cx="4520502" cy="3841661"/>
          </a:xfrm>
        </p:spPr>
        <p:txBody>
          <a:bodyPr vert="horz" lIns="91440" tIns="45720" rIns="91440" bIns="45720" rtlCol="0" anchor="t">
            <a:normAutofit fontScale="92500" lnSpcReduction="20000"/>
          </a:bodyPr>
          <a:lstStyle/>
          <a:p>
            <a:pPr>
              <a:lnSpc>
                <a:spcPct val="100000"/>
              </a:lnSpc>
            </a:pPr>
            <a:r>
              <a:rPr lang="en-US" sz="2000" dirty="0">
                <a:latin typeface="Open Sans" panose="020B0606030504020204"/>
              </a:rPr>
              <a:t>L'Afrique et certaines parties de l'Asie attirent comparativement peu d'investissements privés</a:t>
            </a:r>
          </a:p>
          <a:p>
            <a:pPr>
              <a:lnSpc>
                <a:spcPct val="100000"/>
              </a:lnSpc>
            </a:pPr>
            <a:r>
              <a:rPr lang="en-US" sz="2000" dirty="0">
                <a:latin typeface="Open Sans" panose="020B0606030504020204"/>
              </a:rPr>
              <a:t>Le financement public est insuffisant pour combler le déficit de financement</a:t>
            </a:r>
          </a:p>
          <a:p>
            <a:pPr>
              <a:lnSpc>
                <a:spcPct val="100000"/>
              </a:lnSpc>
            </a:pPr>
            <a:r>
              <a:rPr lang="en-US" sz="2000" dirty="0">
                <a:latin typeface="Open Sans" panose="020B0606030504020204"/>
              </a:rPr>
              <a:t>Le financement du développement ne mobilise pas encore suffisamment de fonds privés</a:t>
            </a:r>
          </a:p>
          <a:p>
            <a:pPr>
              <a:lnSpc>
                <a:spcPct val="100000"/>
              </a:lnSpc>
            </a:pPr>
            <a:r>
              <a:rPr lang="en-US" sz="2000" dirty="0">
                <a:latin typeface="Open Sans" panose="020B0606030504020204"/>
              </a:rPr>
              <a:t>Une meilleure planification financière </a:t>
            </a:r>
            <a:br>
              <a:rPr lang="en-US" sz="2000" dirty="0">
                <a:latin typeface="Open Sans" panose="020B0606030504020204"/>
              </a:rPr>
            </a:br>
            <a:r>
              <a:rPr lang="en-US" sz="2000" dirty="0">
                <a:latin typeface="Open Sans" panose="020B0606030504020204"/>
              </a:rPr>
              <a:t>de projets pourrait contribuer à augmenter les flux</a:t>
            </a:r>
          </a:p>
          <a:p>
            <a:pPr>
              <a:lnSpc>
                <a:spcPct val="100000"/>
              </a:lnSpc>
            </a:pPr>
            <a:endParaRPr lang="en-US" sz="2400" dirty="0"/>
          </a:p>
        </p:txBody>
      </p:sp>
    </p:spTree>
    <p:extLst>
      <p:ext uri="{BB962C8B-B14F-4D97-AF65-F5344CB8AC3E}">
        <p14:creationId xmlns:p14="http://schemas.microsoft.com/office/powerpoint/2010/main" val="3498343581"/>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59117" y="-359811"/>
            <a:ext cx="9833983" cy="17554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rPr>
              <a:t>1.1 Financement d'une énergie abordable et propre</a:t>
            </a:r>
            <a:endParaRPr lang="en-US" sz="4000" dirty="0">
              <a:latin typeface="Open Sans"/>
            </a:endParaRP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54027" y="1963455"/>
            <a:ext cx="8279931" cy="33124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000" b="1" dirty="0">
                <a:latin typeface="Open Sans" panose="020B0606030504020204"/>
              </a:rPr>
              <a:t>Interventions au niveau de la demande</a:t>
            </a:r>
          </a:p>
          <a:p>
            <a:pPr marL="742950" lvl="1" indent="-285750" algn="l">
              <a:lnSpc>
                <a:spcPct val="100000"/>
              </a:lnSpc>
              <a:buFont typeface="Arial"/>
              <a:buChar char="•"/>
            </a:pPr>
            <a:r>
              <a:rPr lang="en-US" dirty="0">
                <a:latin typeface="Open Sans" panose="020B0606030504020204"/>
              </a:rPr>
              <a:t>La </a:t>
            </a:r>
            <a:r>
              <a:rPr lang="en-US" dirty="0" err="1">
                <a:latin typeface="Open Sans" panose="020B0606030504020204"/>
              </a:rPr>
              <a:t>réduction</a:t>
            </a:r>
            <a:r>
              <a:rPr lang="en-US" dirty="0">
                <a:latin typeface="Open Sans" panose="020B0606030504020204"/>
              </a:rPr>
              <a:t> des </a:t>
            </a:r>
            <a:r>
              <a:rPr lang="en-US" dirty="0" err="1">
                <a:latin typeface="Open Sans" panose="020B0606030504020204"/>
              </a:rPr>
              <a:t>risques</a:t>
            </a:r>
            <a:r>
              <a:rPr lang="en-US" dirty="0">
                <a:latin typeface="Open Sans" panose="020B0606030504020204"/>
              </a:rPr>
              <a:t> politiques</a:t>
            </a:r>
          </a:p>
          <a:p>
            <a:pPr marL="742950" lvl="1" indent="-285750" algn="l">
              <a:lnSpc>
                <a:spcPct val="100000"/>
              </a:lnSpc>
              <a:buFont typeface="Arial"/>
              <a:buChar char="•"/>
            </a:pPr>
            <a:r>
              <a:rPr lang="en-US" dirty="0">
                <a:latin typeface="Open Sans" panose="020B0606030504020204"/>
              </a:rPr>
              <a:t>la réduction des risques financiers</a:t>
            </a:r>
          </a:p>
          <a:p>
            <a:pPr algn="l">
              <a:lnSpc>
                <a:spcPct val="100000"/>
              </a:lnSpc>
            </a:pPr>
            <a:endParaRPr lang="en-US" sz="2000" dirty="0">
              <a:latin typeface="Calibri"/>
              <a:cs typeface="Calibri"/>
            </a:endParaRPr>
          </a:p>
          <a:p>
            <a:pPr algn="l">
              <a:lnSpc>
                <a:spcPct val="100000"/>
              </a:lnSpc>
            </a:pPr>
            <a:r>
              <a:rPr lang="en-US" sz="2000" b="1" dirty="0">
                <a:latin typeface="Open Sans" panose="020B0606030504020204"/>
              </a:rPr>
              <a:t>Interventions sur l'offre</a:t>
            </a:r>
          </a:p>
          <a:p>
            <a:pPr marL="742950" lvl="1" indent="-285750" algn="l">
              <a:lnSpc>
                <a:spcPct val="100000"/>
              </a:lnSpc>
              <a:buFont typeface="Arial"/>
              <a:buChar char="•"/>
            </a:pPr>
            <a:r>
              <a:rPr lang="en-US" dirty="0">
                <a:latin typeface="Open Sans" panose="020B0606030504020204"/>
              </a:rPr>
              <a:t>réforme du système financier </a:t>
            </a:r>
          </a:p>
          <a:p>
            <a:pPr marL="742950" lvl="1" indent="-285750" algn="l">
              <a:lnSpc>
                <a:spcPct val="100000"/>
              </a:lnSpc>
              <a:buFont typeface="Arial"/>
              <a:buChar char="•"/>
            </a:pPr>
            <a:r>
              <a:rPr lang="en-US" dirty="0">
                <a:latin typeface="Open Sans" panose="020B0606030504020204"/>
              </a:rPr>
              <a:t>nouvelles classes d'actifs à faible coût</a:t>
            </a:r>
          </a:p>
          <a:p>
            <a:pPr marL="342900" indent="-342900" algn="l">
              <a:lnSpc>
                <a:spcPct val="100000"/>
              </a:lnSpc>
              <a:buAutoNum type="arabicPeriod"/>
            </a:pPr>
            <a:endParaRPr lang="en-US" sz="2000" dirty="0">
              <a:latin typeface="Open Sans" panose="020B0606030504020204"/>
              <a:ea typeface="+mn-lt"/>
              <a:cs typeface="+mn-lt"/>
            </a:endParaRPr>
          </a:p>
          <a:p>
            <a:pPr algn="l">
              <a:lnSpc>
                <a:spcPct val="100000"/>
              </a:lnSpc>
            </a:pPr>
            <a:endParaRPr lang="en-GB" sz="1600" dirty="0">
              <a:latin typeface="Calibri" panose="020F0502020204030204"/>
              <a:ea typeface="+mn-lt"/>
              <a:cs typeface="+mn-lt"/>
            </a:endParaRPr>
          </a:p>
        </p:txBody>
      </p:sp>
      <p:sp>
        <p:nvSpPr>
          <p:cNvPr id="2" name="Rectangle 1">
            <a:extLst>
              <a:ext uri="{FF2B5EF4-FFF2-40B4-BE49-F238E27FC236}">
                <a16:creationId xmlns:a16="http://schemas.microsoft.com/office/drawing/2014/main" id="{F223E11C-5E03-441F-A2BB-54463DAC73D4}"/>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a:solidFill>
                  <a:schemeClr val="accent5">
                    <a:lumMod val="60000"/>
                    <a:lumOff val="40000"/>
                  </a:schemeClr>
                </a:solidFill>
                <a:latin typeface="Open Sans"/>
              </a:rPr>
              <a:t>1.1.4 Actions prioritaires à mener d'ici 2030</a:t>
            </a:r>
          </a:p>
        </p:txBody>
      </p:sp>
    </p:spTree>
    <p:extLst>
      <p:ext uri="{BB962C8B-B14F-4D97-AF65-F5344CB8AC3E}">
        <p14:creationId xmlns:p14="http://schemas.microsoft.com/office/powerpoint/2010/main" val="3815486852"/>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4" y="1389619"/>
            <a:ext cx="8504211" cy="830997"/>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1.1.5 Renforcement des capacités du secteur financier</a:t>
            </a:r>
          </a:p>
          <a:p>
            <a:pPr>
              <a:spcAft>
                <a:spcPts val="1200"/>
              </a:spcAft>
            </a:pPr>
            <a:endParaRPr lang="en-US" b="1" dirty="0">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61" y="4640"/>
            <a:ext cx="1061117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Open Sans"/>
                <a:sym typeface="Bodoni SvtyTwo ITC TT-Book"/>
              </a:rPr>
              <a:t>1.1 Financement d'une énergie abordable et propre</a:t>
            </a:r>
            <a:endParaRPr lang="en-GB" sz="4000" dirty="0">
              <a:latin typeface="Open Sans"/>
            </a:endParaRPr>
          </a:p>
        </p:txBody>
      </p:sp>
      <p:sp>
        <p:nvSpPr>
          <p:cNvPr id="4" name="Content Placeholder 3">
            <a:extLst>
              <a:ext uri="{FF2B5EF4-FFF2-40B4-BE49-F238E27FC236}">
                <a16:creationId xmlns:a16="http://schemas.microsoft.com/office/drawing/2014/main" id="{8766666C-B392-44D8-8524-8ECC2A4A6EAC}"/>
              </a:ext>
            </a:extLst>
          </p:cNvPr>
          <p:cNvSpPr>
            <a:spLocks noGrp="1"/>
          </p:cNvSpPr>
          <p:nvPr>
            <p:ph idx="1"/>
          </p:nvPr>
        </p:nvSpPr>
        <p:spPr>
          <a:xfrm>
            <a:off x="887215" y="1939385"/>
            <a:ext cx="10618020" cy="4351338"/>
          </a:xfrm>
        </p:spPr>
        <p:txBody>
          <a:bodyPr vert="horz" lIns="91440" tIns="45720" rIns="91440" bIns="45720" rtlCol="0" anchor="t">
            <a:normAutofit/>
          </a:bodyPr>
          <a:lstStyle/>
          <a:p>
            <a:pPr marL="0" indent="0">
              <a:lnSpc>
                <a:spcPct val="100000"/>
              </a:lnSpc>
              <a:buNone/>
            </a:pPr>
            <a:endParaRPr lang="en-US" sz="2000" dirty="0">
              <a:latin typeface="Open Sans" panose="020B0606030504020204"/>
            </a:endParaRPr>
          </a:p>
          <a:p>
            <a:pPr>
              <a:lnSpc>
                <a:spcPct val="100000"/>
              </a:lnSpc>
            </a:pPr>
            <a:r>
              <a:rPr lang="en-US" sz="2000" dirty="0">
                <a:latin typeface="Open Sans" panose="020B0606030504020204"/>
              </a:rPr>
              <a:t>Obligation d'aligner les systèmes financiers sur le développement durable</a:t>
            </a:r>
            <a:endParaRPr lang="en-US" dirty="0"/>
          </a:p>
          <a:p>
            <a:pPr>
              <a:lnSpc>
                <a:spcPct val="100000"/>
              </a:lnSpc>
            </a:pPr>
            <a:r>
              <a:rPr lang="en-US" sz="2000" dirty="0">
                <a:latin typeface="Open Sans" panose="020B0606030504020204"/>
              </a:rPr>
              <a:t>Le manque d'accès aux capitaux au niveau national est un obstacle majeur au développement.</a:t>
            </a:r>
          </a:p>
          <a:p>
            <a:pPr>
              <a:lnSpc>
                <a:spcPct val="100000"/>
              </a:lnSpc>
            </a:pPr>
            <a:r>
              <a:rPr lang="en-US" sz="2000" dirty="0">
                <a:latin typeface="Open Sans" panose="020B0606030504020204"/>
              </a:rPr>
              <a:t>La réforme du secteur financier national est la solution ultime</a:t>
            </a:r>
          </a:p>
          <a:p>
            <a:pPr>
              <a:lnSpc>
                <a:spcPct val="100000"/>
              </a:lnSpc>
            </a:pPr>
            <a:r>
              <a:rPr lang="en-US" sz="2000" dirty="0">
                <a:latin typeface="Open Sans" panose="020B0606030504020204"/>
              </a:rPr>
              <a:t>Une modélisation financière efficace des projets au niveau national est essentielle pour renforcer les capacités.</a:t>
            </a:r>
          </a:p>
        </p:txBody>
      </p:sp>
    </p:spTree>
    <p:extLst>
      <p:ext uri="{BB962C8B-B14F-4D97-AF65-F5344CB8AC3E}">
        <p14:creationId xmlns:p14="http://schemas.microsoft.com/office/powerpoint/2010/main" val="223661650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 du cours</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dirty="0">
                <a:latin typeface="Open Sans ExtraBold" panose="020B0606030504020204" pitchFamily="34" charset="0"/>
                <a:ea typeface="Open Sans ExtraBold" panose="020B0606030504020204" pitchFamily="34" charset="0"/>
                <a:cs typeface="Open Sans ExtraBold" panose="020B0606030504020204" pitchFamily="34" charset="0"/>
              </a:rPr>
              <a:t>NUMÉRO ET NOM DE LA MINI </a:t>
            </a:r>
            <a:r>
              <a:rPr lang="en-ZA" sz="4000" b="1" dirty="0" err="1">
                <a:latin typeface="Open Sans ExtraBold" panose="020B0606030504020204" pitchFamily="34" charset="0"/>
                <a:ea typeface="Open Sans ExtraBold" panose="020B0606030504020204" pitchFamily="34" charset="0"/>
                <a:cs typeface="Open Sans ExtraBold" panose="020B0606030504020204" pitchFamily="34" charset="0"/>
              </a:rPr>
              <a:t>Leçon</a:t>
            </a:r>
            <a:endParaRPr lang="en-US" sz="8800" b="1" dirty="0">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Leçon</a:t>
            </a:r>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 Objectif </a:t>
            </a:r>
            <a:r>
              <a:rPr lang="en-ZA" sz="2800" b="1" i="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d'apprentissage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128789" y="0"/>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5444" y="149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err="1">
                <a:latin typeface="Open Sans"/>
              </a:rPr>
              <a:t>Leçon</a:t>
            </a:r>
            <a:r>
              <a:rPr lang="en-GB" sz="4000" dirty="0">
                <a:latin typeface="Open Sans"/>
              </a:rPr>
              <a:t> 1.1 Références</a:t>
            </a:r>
          </a:p>
        </p:txBody>
      </p:sp>
      <p:sp>
        <p:nvSpPr>
          <p:cNvPr id="4" name="TextBox 3">
            <a:extLst>
              <a:ext uri="{FF2B5EF4-FFF2-40B4-BE49-F238E27FC236}">
                <a16:creationId xmlns:a16="http://schemas.microsoft.com/office/drawing/2014/main" id="{8822575D-1976-145E-DCE2-52D4F591B1BD}"/>
              </a:ext>
            </a:extLst>
          </p:cNvPr>
          <p:cNvSpPr txBox="1"/>
          <p:nvPr/>
        </p:nvSpPr>
        <p:spPr>
          <a:xfrm>
            <a:off x="781076" y="1275396"/>
            <a:ext cx="4906880"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sz="1600" dirty="0">
              <a:cs typeface="Calibri"/>
            </a:endParaRPr>
          </a:p>
          <a:p>
            <a:pPr marL="342900" indent="-342900">
              <a:buAutoNum type="arabicPeriod"/>
            </a:pPr>
            <a:r>
              <a:rPr lang="en-GB" sz="1600" dirty="0">
                <a:ea typeface="+mn-lt"/>
                <a:cs typeface="+mn-lt"/>
              </a:rPr>
              <a:t>The Sustainable Development Goals Report-2020 https://</a:t>
            </a:r>
            <a:r>
              <a:rPr lang="en-GB" sz="1600" dirty="0" err="1">
                <a:ea typeface="+mn-lt"/>
                <a:cs typeface="+mn-lt"/>
              </a:rPr>
              <a:t>sdgs.un.org</a:t>
            </a:r>
            <a:r>
              <a:rPr lang="en-GB" sz="1600" dirty="0">
                <a:ea typeface="+mn-lt"/>
                <a:cs typeface="+mn-lt"/>
              </a:rPr>
              <a:t>/sites/default/files/2020-07/The-Sustainable-Development-Goals-Report-2020_Page_14.png</a:t>
            </a:r>
          </a:p>
          <a:p>
            <a:pPr marL="342900" indent="-342900">
              <a:buAutoNum type="arabicPeriod"/>
            </a:pPr>
            <a:r>
              <a:rPr lang="en-GB" sz="1600" dirty="0">
                <a:ea typeface="+mn-lt"/>
                <a:cs typeface="+mn-lt"/>
              </a:rPr>
              <a:t>IEA (2019) World Energy Investment Report. https://</a:t>
            </a:r>
            <a:r>
              <a:rPr lang="en-GB" sz="1600" dirty="0" err="1">
                <a:ea typeface="+mn-lt"/>
                <a:cs typeface="+mn-lt"/>
              </a:rPr>
              <a:t>www.iea.org</a:t>
            </a:r>
            <a:r>
              <a:rPr lang="en-GB" sz="1600" dirty="0">
                <a:ea typeface="+mn-lt"/>
                <a:cs typeface="+mn-lt"/>
              </a:rPr>
              <a:t>/reports/world-energy-investment-2019</a:t>
            </a:r>
            <a:endParaRPr lang="en-GB" sz="1600" dirty="0"/>
          </a:p>
          <a:p>
            <a:pPr marL="342900" indent="-342900">
              <a:buAutoNum type="arabicPeriod"/>
            </a:pPr>
            <a:endParaRPr lang="en-GB" sz="1600" dirty="0">
              <a:cs typeface="Calibri"/>
            </a:endParaRPr>
          </a:p>
          <a:p>
            <a:pPr marL="342900" indent="-342900">
              <a:buAutoNum type="arabicPeriod"/>
            </a:pPr>
            <a:endParaRPr lang="en-GB" sz="1600" dirty="0">
              <a:cs typeface="Calibri"/>
            </a:endParaRPr>
          </a:p>
          <a:p>
            <a:pPr marL="342900" indent="-342900">
              <a:buAutoNum type="arabicPeriod"/>
            </a:pPr>
            <a:endParaRPr lang="en-GB" sz="1600" dirty="0">
              <a:cs typeface="Calibri"/>
            </a:endParaRPr>
          </a:p>
        </p:txBody>
      </p:sp>
    </p:spTree>
    <p:extLst>
      <p:ext uri="{BB962C8B-B14F-4D97-AF65-F5344CB8AC3E}">
        <p14:creationId xmlns:p14="http://schemas.microsoft.com/office/powerpoint/2010/main" val="2561298941"/>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8762394"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rPr>
              <a:t>1.2.1 Qu'est-ce qu'un "environnement favorable" ?</a:t>
            </a:r>
            <a:endParaRPr lang="ro-RO" dirty="0">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4059" y="4640"/>
            <a:ext cx="104982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latin typeface="Open Sans"/>
                <a:ea typeface="Open Sans" panose="020B0606030504020204" pitchFamily="34" charset="0"/>
                <a:cs typeface="Open Sans" panose="020B0606030504020204" pitchFamily="34" charset="0"/>
                <a:sym typeface="Bodoni SvtyTwo ITC TT-Book"/>
              </a:rPr>
              <a:t>1.2 Importance d'un environnement favorable</a:t>
            </a:r>
            <a:endParaRPr lang="en-GB" sz="4000" dirty="0">
              <a:latin typeface="Open Sans"/>
              <a:ea typeface="Open Sans" panose="020B0606030504020204" pitchFamily="34" charset="0"/>
              <a:cs typeface="Open Sans" panose="020B0606030504020204" pitchFamily="34" charset="0"/>
            </a:endParaRPr>
          </a:p>
        </p:txBody>
      </p:sp>
      <p:pic>
        <p:nvPicPr>
          <p:cNvPr id="2" name="Imagine 3">
            <a:extLst>
              <a:ext uri="{FF2B5EF4-FFF2-40B4-BE49-F238E27FC236}">
                <a16:creationId xmlns:a16="http://schemas.microsoft.com/office/drawing/2014/main" id="{5EF41EFC-1AE7-4637-967F-43F3527A9A6A}"/>
              </a:ext>
            </a:extLst>
          </p:cNvPr>
          <p:cNvPicPr>
            <a:picLocks noChangeAspect="1"/>
          </p:cNvPicPr>
          <p:nvPr/>
        </p:nvPicPr>
        <p:blipFill>
          <a:blip r:embed="rId4"/>
          <a:stretch>
            <a:fillRect/>
          </a:stretch>
        </p:blipFill>
        <p:spPr>
          <a:xfrm>
            <a:off x="4543656" y="1773320"/>
            <a:ext cx="4779906" cy="4427918"/>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3262E68-5F92-4A39-9C4A-95978729EDB7}">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367</TotalTime>
  <Words>4941</Words>
  <Application>Microsoft Office PowerPoint</Application>
  <PresentationFormat>Widescreen</PresentationFormat>
  <Paragraphs>319</Paragraphs>
  <Slides>25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Arial,Sans-Serif</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docId:AAD609F8C53FCE264141442C1D85C11B</cp:keywords>
  <cp:lastModifiedBy>Ashutosh.Bhagurkar</cp:lastModifiedBy>
  <cp:revision>241</cp:revision>
  <dcterms:created xsi:type="dcterms:W3CDTF">2021-02-10T16:48:02Z</dcterms:created>
  <dcterms:modified xsi:type="dcterms:W3CDTF">2024-07-30T09:07:19Z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