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9hbBBsOTFpPqJXtbv/GKA==" hashData="8w7qLTrdcO3AMiGATq4HAxL719gg0N+qBSqE5Qtdy5bpbQRrP09ga3fq+dHmXe5q7cpDn2LHIJ8bq2X7JrSDa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1B5148AC-CDFA-C63C-4FE6-28B0336BDF50}" v="5" dt="2021-03-22T16:52:19.413"/>
    <p1510:client id="{2ECFB97C-BA11-AA91-AD29-7833DFDA5B02}" v="570" dt="2021-02-11T13:06:18.913"/>
    <p1510:client id="{33F596F2-F0B1-4BCD-391A-9C7325D7D9FC}" v="65" dt="2021-02-15T12:55:44.192"/>
    <p1510:client id="{346D0572-BEAA-8BF3-2542-CA8F43E0F861}" v="347" dt="2021-02-15T16:38:44.169"/>
    <p1510:client id="{37B3C95A-9EDE-8F30-1BAF-98F82194752C}" v="1" dt="2021-02-15T16:07:02.489"/>
    <p1510:client id="{40B908C7-AB9A-D146-EDDD-A12DE8D947FD}" v="638" dt="2021-03-05T07:04:24.490"/>
    <p1510:client id="{5749D27B-6A6B-EA2A-C81D-190B5CB8F8D0}" v="120" dt="2021-02-12T15:52:29.488"/>
    <p1510:client id="{619E8CFA-7FDE-B0FD-E68E-300DBC664BD9}" v="115" dt="2021-03-23T08:11:46.555"/>
    <p1510:client id="{6A5E2D0C-AC5E-9165-2DA9-990B46F610B2}" v="1" dt="2021-03-22T18:38:05.926"/>
    <p1510:client id="{70BD83EC-8BD8-AC0D-F702-B45BD1AADEF6}" v="70" dt="2021-03-08T14:10:05.960"/>
    <p1510:client id="{721F8332-B851-266F-3487-9230CADBE457}" v="81" dt="2021-02-12T15:18:49.908"/>
    <p1510:client id="{81E21D27-2979-D479-32EA-63E644940B0A}" v="8" dt="2021-03-11T21:57:01.113"/>
    <p1510:client id="{CD75E7EF-D802-4D3F-51D8-C0880CDB6F1A}" v="3" dt="2021-02-11T13:24:16.993"/>
    <p1510:client id="{D328EC5C-2926-460C-DBEB-EF1977053E0F}" v="14" dt="2021-02-15T14:18:00.913"/>
    <p1510:client id="{D4CEB69F-A005-2000-ABB5-A4161D69A4DA}" v="7" dt="2021-03-22T16:25:12.676"/>
    <p1510:client id="{E0D04057-0F18-0044-A73B-19720FBCC53B}" v="2085" dt="2021-02-15T17:17:29.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9354" autoAdjust="0"/>
  </p:normalViewPr>
  <p:slideViewPr>
    <p:cSldViewPr snapToGrid="0">
      <p:cViewPr varScale="1">
        <p:scale>
          <a:sx n="88" d="100"/>
          <a:sy n="88" d="100"/>
        </p:scale>
        <p:origin x="14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BB6A091-9165-4D9F-8B86-CD74BB735A83}"/>
    <pc:docChg chg="modSld">
      <pc:chgData name="Allington, Lucy" userId="0c3dcd08-4988-403f-8eba-f42e59c87b71" providerId="ADAL" clId="{7BB6A091-9165-4D9F-8B86-CD74BB735A83}" dt="2021-03-24T12:33:17.348" v="9" actId="1076"/>
      <pc:docMkLst>
        <pc:docMk/>
      </pc:docMkLst>
      <pc:sldChg chg="modSp mod">
        <pc:chgData name="Allington, Lucy" userId="0c3dcd08-4988-403f-8eba-f42e59c87b71" providerId="ADAL" clId="{7BB6A091-9165-4D9F-8B86-CD74BB735A83}" dt="2021-03-24T12:21:44.435" v="6" actId="20577"/>
        <pc:sldMkLst>
          <pc:docMk/>
          <pc:sldMk cId="4233018141" sldId="257"/>
        </pc:sldMkLst>
        <pc:spChg chg="mod">
          <ac:chgData name="Allington, Lucy" userId="0c3dcd08-4988-403f-8eba-f42e59c87b71" providerId="ADAL" clId="{7BB6A091-9165-4D9F-8B86-CD74BB735A83}" dt="2021-03-24T12:21:44.435" v="6" actId="20577"/>
          <ac:spMkLst>
            <pc:docMk/>
            <pc:sldMk cId="4233018141" sldId="257"/>
            <ac:spMk id="18" creationId="{C955E120-6C4A-409B-B2BB-F331E08FAC4E}"/>
          </ac:spMkLst>
        </pc:spChg>
      </pc:sldChg>
      <pc:sldChg chg="modSp mod">
        <pc:chgData name="Allington, Lucy" userId="0c3dcd08-4988-403f-8eba-f42e59c87b71" providerId="ADAL" clId="{7BB6A091-9165-4D9F-8B86-CD74BB735A83}" dt="2021-03-24T12:33:17.348" v="9" actId="1076"/>
        <pc:sldMkLst>
          <pc:docMk/>
          <pc:sldMk cId="2708744156" sldId="264"/>
        </pc:sldMkLst>
        <pc:picChg chg="mod">
          <ac:chgData name="Allington, Lucy" userId="0c3dcd08-4988-403f-8eba-f42e59c87b71" providerId="ADAL" clId="{7BB6A091-9165-4D9F-8B86-CD74BB735A83}" dt="2021-03-24T12:33:17.348" v="9" actId="1076"/>
          <ac:picMkLst>
            <pc:docMk/>
            <pc:sldMk cId="2708744156" sldId="264"/>
            <ac:picMk id="11" creationId="{04B0EC52-2B68-4EAF-847C-8B4D4806D1CF}"/>
          </ac:picMkLst>
        </pc:picChg>
      </pc:sldChg>
      <pc:sldChg chg="modSp mod">
        <pc:chgData name="Allington, Lucy" userId="0c3dcd08-4988-403f-8eba-f42e59c87b71" providerId="ADAL" clId="{7BB6A091-9165-4D9F-8B86-CD74BB735A83}" dt="2021-03-24T12:32:14.469" v="8" actId="20577"/>
        <pc:sldMkLst>
          <pc:docMk/>
          <pc:sldMk cId="1201676088" sldId="286"/>
        </pc:sldMkLst>
        <pc:spChg chg="mod">
          <ac:chgData name="Allington, Lucy" userId="0c3dcd08-4988-403f-8eba-f42e59c87b71" providerId="ADAL" clId="{7BB6A091-9165-4D9F-8B86-CD74BB735A83}" dt="2021-03-24T12:32:14.469" v="8" actId="20577"/>
          <ac:spMkLst>
            <pc:docMk/>
            <pc:sldMk cId="1201676088" sldId="286"/>
            <ac:spMk id="2" creationId="{596A1EAA-14A2-4F4D-A200-1BAE7A99AE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est important de comprendre la différence entre la capacité et l'activité des technologies. Dans l'exemple de la machine à pain, </a:t>
            </a:r>
            <a:r>
              <a:rPr lang="en-US" dirty="0" err="1"/>
              <a:t>si</a:t>
            </a:r>
            <a:r>
              <a:rPr lang="en-US" dirty="0"/>
              <a:t> nous </a:t>
            </a:r>
            <a:r>
              <a:rPr lang="en-US" dirty="0" err="1"/>
              <a:t>disposons</a:t>
            </a:r>
            <a:r>
              <a:rPr lang="en-US" dirty="0"/>
              <a:t> d'une machine capable de fabriquer 50 baguettes en une heure. La capacité de la technologie est donc de 50 baguettes par heure (1 machine) et l'activité serait la quantité de baguettes produites, soit 50 baguettes en une heure, ou 100 baguettes en deux heures, etc. La production de baguettes est limitée par la capacité de la machine à ne produire que 50 baguettes en une heure. Par conséquent, si nous voulions produire 100 baguettes, nous devrions soit prévoir 2 heures pour les produire avec une machine, soit acheter une machine supplémentaire pour les produire en 1 heure.</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Nous pourrions augmenter notre activité (le nombre de baguettes produites), si nous augmentions la capacité (nombre de machines à pain). Cependant, il pourrait y avoir des </a:t>
            </a:r>
            <a:r>
              <a:rPr lang="en-US" dirty="0" err="1"/>
              <a:t>contraintes</a:t>
            </a:r>
            <a:r>
              <a:rPr lang="en-US" dirty="0"/>
              <a:t>:</a:t>
            </a:r>
          </a:p>
          <a:p>
            <a:endParaRPr lang="en-US" dirty="0"/>
          </a:p>
          <a:p>
            <a:pPr marL="171450" indent="-171450">
              <a:buFont typeface="Arial"/>
              <a:buChar char="•"/>
            </a:pPr>
            <a:r>
              <a:rPr lang="en-US" dirty="0"/>
              <a:t>dans quelle mesure la capacité peut-elle être augmentée, par exemple en raison d'un manque d'espace ou d'argent pour des machines supplémentaires ? </a:t>
            </a:r>
            <a:endParaRPr lang="en-US" dirty="0">
              <a:cs typeface="Calibri"/>
            </a:endParaRPr>
          </a:p>
          <a:p>
            <a:pPr marL="171450" indent="-171450">
              <a:buFont typeface="Arial"/>
              <a:buChar char="•"/>
            </a:pPr>
            <a:r>
              <a:rPr lang="en-US" dirty="0"/>
              <a:t>le niveau d'activité de la boulangerie, par exemple en raison des limites imposées à la disponibilité de la farine ou de </a:t>
            </a:r>
            <a:r>
              <a:rPr lang="en-US" dirty="0" err="1"/>
              <a:t>l’eau</a:t>
            </a:r>
            <a:r>
              <a:rPr lang="en-US" dirty="0"/>
              <a:t>.</a:t>
            </a:r>
          </a:p>
          <a:p>
            <a:pPr marL="171450" indent="-171450">
              <a:buFont typeface="Arial"/>
              <a:buChar char="•"/>
            </a:pPr>
            <a:endParaRPr lang="en-US" dirty="0">
              <a:cs typeface="Calibri"/>
            </a:endParaRPr>
          </a:p>
          <a:p>
            <a:r>
              <a:rPr lang="en-US" dirty="0"/>
              <a:t>Si nous devions modéliser cette machine à pain, il serait important de pouvoir prendre en compte ces limites dans le modèle afin que les résultats </a:t>
            </a:r>
            <a:r>
              <a:rPr lang="en-US" dirty="0" err="1"/>
              <a:t>soient</a:t>
            </a:r>
            <a:r>
              <a:rPr lang="en-US" dirty="0"/>
              <a:t> </a:t>
            </a:r>
            <a:r>
              <a:rPr lang="en-US" dirty="0" err="1"/>
              <a:t>realistes</a:t>
            </a:r>
            <a:r>
              <a:rPr lang="en-US" dirty="0"/>
              <a:t> et </a:t>
            </a:r>
            <a:r>
              <a:rPr lang="en-US" dirty="0" err="1"/>
              <a:t>cohérents</a:t>
            </a:r>
            <a:r>
              <a:rPr lang="en-US" dirty="0"/>
              <a:t>. Les mêmes concepts s'appliquent aux centrales électriques, </a:t>
            </a:r>
            <a:r>
              <a:rPr lang="en-US" dirty="0" err="1"/>
              <a:t>tel</a:t>
            </a:r>
            <a:r>
              <a:rPr lang="en-US" dirty="0"/>
              <a:t> </a:t>
            </a:r>
            <a:r>
              <a:rPr lang="en-US" dirty="0" err="1"/>
              <a:t>qu’illustré</a:t>
            </a:r>
            <a:r>
              <a:rPr lang="en-US" dirty="0"/>
              <a:t> dans la diapositive </a:t>
            </a:r>
            <a:r>
              <a:rPr lang="en-US" dirty="0" err="1"/>
              <a:t>suivante</a:t>
            </a:r>
            <a:r>
              <a:rPr lang="en-US" dirty="0"/>
              <a:t>.</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 l'on </a:t>
            </a:r>
            <a:r>
              <a:rPr lang="en-US" dirty="0" err="1"/>
              <a:t>considère</a:t>
            </a:r>
            <a:r>
              <a:rPr lang="en-US" dirty="0"/>
              <a:t> </a:t>
            </a:r>
            <a:r>
              <a:rPr lang="en-US" dirty="0" err="1"/>
              <a:t>l’exemple</a:t>
            </a:r>
            <a:r>
              <a:rPr lang="en-US" dirty="0"/>
              <a:t> </a:t>
            </a:r>
            <a:r>
              <a:rPr lang="en-US" dirty="0" err="1"/>
              <a:t>d’une</a:t>
            </a:r>
            <a:r>
              <a:rPr lang="en-US" dirty="0"/>
              <a:t> centrale </a:t>
            </a:r>
            <a:r>
              <a:rPr lang="en-US" dirty="0" err="1"/>
              <a:t>thermique</a:t>
            </a:r>
            <a:r>
              <a:rPr lang="en-US" dirty="0"/>
              <a:t> au charbon, la figure </a:t>
            </a:r>
            <a:r>
              <a:rPr lang="en-US" dirty="0" err="1"/>
              <a:t>illustre</a:t>
            </a:r>
            <a:r>
              <a:rPr lang="en-US" dirty="0"/>
              <a:t> que la quantité de charbon pouvant être fournie à la centrale est de 3500MWh par heure, et qu'avec ce charbon, la centrale peut produire 1000MWh d'électricité par heure. La capacité de notre centrale au charbon est donc de 1000 MWh d'électricité par heure, et l'activité serait de 1000 MWh d'électricité en une heure, 2000 MWh d'électricité en 2 heures, et ainsi de suite. Il y a souvent des limites à la capacité et à l'activité des centrales électriques. Par exemple, la capacité des centrales au charbon peut être limitée par des contraintes budgétaires ou l'activité peut être limitée par la quantité de charbon disponible.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L'unité de mesure par défaut de l'énergie dans </a:t>
            </a:r>
            <a:r>
              <a:rPr lang="en-US" dirty="0" err="1"/>
              <a:t>OSeMOSYS</a:t>
            </a:r>
            <a:r>
              <a:rPr lang="en-US" dirty="0"/>
              <a:t> est le petajoule (PJ). Le </a:t>
            </a:r>
            <a:r>
              <a:rPr lang="en-US" dirty="0" err="1"/>
              <a:t>parametre</a:t>
            </a:r>
            <a:r>
              <a:rPr lang="en-US" dirty="0"/>
              <a:t> “</a:t>
            </a:r>
            <a:r>
              <a:rPr lang="en-US" dirty="0" err="1"/>
              <a:t>CapacityToActivityUnit</a:t>
            </a:r>
            <a:r>
              <a:rPr lang="en-US" dirty="0"/>
              <a:t>” </a:t>
            </a:r>
            <a:r>
              <a:rPr lang="en-US" dirty="0" err="1"/>
              <a:t>utilisé</a:t>
            </a:r>
            <a:r>
              <a:rPr lang="en-US" dirty="0"/>
              <a:t> dans </a:t>
            </a:r>
            <a:r>
              <a:rPr lang="en-US" dirty="0" err="1"/>
              <a:t>OSeMOSYS</a:t>
            </a:r>
            <a:r>
              <a:rPr lang="en-US" dirty="0"/>
              <a:t> </a:t>
            </a:r>
            <a:r>
              <a:rPr lang="en-US" dirty="0" err="1"/>
              <a:t>est</a:t>
            </a:r>
            <a:r>
              <a:rPr lang="en-US" dirty="0"/>
              <a:t> </a:t>
            </a:r>
            <a:r>
              <a:rPr lang="en-US" dirty="0" err="1"/>
              <a:t>facteur</a:t>
            </a:r>
            <a:r>
              <a:rPr lang="en-US" dirty="0"/>
              <a:t> de conversion relatif à l'énergie qui serait produite lorsqu'une unité de capacité (</a:t>
            </a:r>
            <a:r>
              <a:rPr lang="en-US" dirty="0" err="1"/>
              <a:t>généralement</a:t>
            </a:r>
            <a:r>
              <a:rPr lang="en-US" dirty="0"/>
              <a:t> 1 GW) est pleinement utilisée au cours d'une année. Ce paramètre est utilisé pour convertir les données relatives à la capacité d'une technologie (par exemple la capacité installée d'une centrale électrique en GW) en activité qu'elle </a:t>
            </a:r>
            <a:r>
              <a:rPr lang="en-US" dirty="0" err="1"/>
              <a:t>peut</a:t>
            </a:r>
            <a:r>
              <a:rPr lang="en-US" dirty="0"/>
              <a:t> </a:t>
            </a:r>
            <a:r>
              <a:rPr lang="en-US" dirty="0" err="1"/>
              <a:t>générer</a:t>
            </a:r>
            <a:r>
              <a:rPr lang="en-US" dirty="0"/>
              <a:t> (par </a:t>
            </a:r>
            <a:r>
              <a:rPr lang="en-US" dirty="0" err="1"/>
              <a:t>exemple</a:t>
            </a:r>
            <a:r>
              <a:rPr lang="en-US" dirty="0"/>
              <a:t> la </a:t>
            </a:r>
            <a:r>
              <a:rPr lang="en-US" dirty="0" err="1"/>
              <a:t>quantité</a:t>
            </a:r>
            <a:r>
              <a:rPr lang="en-US" dirty="0"/>
              <a:t> </a:t>
            </a:r>
            <a:r>
              <a:rPr lang="en-US" dirty="0" err="1"/>
              <a:t>d'énergie</a:t>
            </a:r>
            <a:r>
              <a:rPr lang="en-US" dirty="0"/>
              <a:t> </a:t>
            </a:r>
            <a:r>
              <a:rPr lang="en-US" dirty="0" err="1"/>
              <a:t>produite</a:t>
            </a:r>
            <a:r>
              <a:rPr lang="en-US" dirty="0"/>
              <a:t> en PJ). Un </a:t>
            </a:r>
            <a:r>
              <a:rPr lang="en-US" dirty="0" err="1"/>
              <a:t>exemple</a:t>
            </a:r>
            <a:r>
              <a:rPr lang="en-US" dirty="0"/>
              <a:t> de </a:t>
            </a:r>
            <a:r>
              <a:rPr lang="en-US" dirty="0" err="1"/>
              <a:t>calcul</a:t>
            </a:r>
            <a:r>
              <a:rPr lang="en-US" dirty="0"/>
              <a:t> du “</a:t>
            </a:r>
            <a:r>
              <a:rPr lang="en-US" dirty="0" err="1"/>
              <a:t>CapacityToActivityUnit</a:t>
            </a:r>
            <a:r>
              <a:rPr lang="en-US" dirty="0"/>
              <a:t>” </a:t>
            </a:r>
            <a:r>
              <a:rPr lang="en-US" dirty="0" err="1"/>
              <a:t>est</a:t>
            </a:r>
            <a:r>
              <a:rPr lang="en-US" dirty="0"/>
              <a:t> </a:t>
            </a:r>
            <a:r>
              <a:rPr lang="en-US" dirty="0" err="1"/>
              <a:t>présenté</a:t>
            </a:r>
            <a:r>
              <a:rPr lang="en-US" dirty="0"/>
              <a:t> dans le </a:t>
            </a:r>
            <a:r>
              <a:rPr lang="en-US" dirty="0" err="1"/>
              <a:t>cas</a:t>
            </a:r>
            <a:r>
              <a:rPr lang="en-US" dirty="0"/>
              <a:t> </a:t>
            </a:r>
            <a:r>
              <a:rPr lang="en-US" dirty="0" err="1"/>
              <a:t>d’une</a:t>
            </a:r>
            <a:r>
              <a:rPr lang="en-US" dirty="0"/>
              <a:t> centrale </a:t>
            </a:r>
            <a:r>
              <a:rPr lang="en-US" dirty="0" err="1"/>
              <a:t>électrique</a:t>
            </a:r>
            <a:r>
              <a:rPr lang="en-US" dirty="0"/>
              <a:t>. Pour les centrales électriques, une unité de capacité correspond à 1 GW.  Si nous voulons calculer la quantité d'énergie que </a:t>
            </a:r>
            <a:r>
              <a:rPr lang="en-US" dirty="0" err="1"/>
              <a:t>cette</a:t>
            </a:r>
            <a:r>
              <a:rPr lang="en-US" dirty="0"/>
              <a:t> </a:t>
            </a:r>
            <a:r>
              <a:rPr lang="en-US" dirty="0" err="1"/>
              <a:t>capacité</a:t>
            </a:r>
            <a:r>
              <a:rPr lang="en-US" dirty="0"/>
              <a:t> peut produire en un an (</a:t>
            </a:r>
            <a:r>
              <a:rPr lang="en-US" dirty="0" err="1"/>
              <a:t>ce</a:t>
            </a:r>
            <a:r>
              <a:rPr lang="en-US" dirty="0"/>
              <a:t> que nous </a:t>
            </a:r>
            <a:r>
              <a:rPr lang="en-US" dirty="0" err="1"/>
              <a:t>appelons</a:t>
            </a:r>
            <a:r>
              <a:rPr lang="en-US" dirty="0"/>
              <a:t> la </a:t>
            </a:r>
            <a:r>
              <a:rPr lang="en-US" dirty="0" err="1"/>
              <a:t>capacité</a:t>
            </a:r>
            <a:r>
              <a:rPr lang="en-US" dirty="0"/>
              <a:t> de la centrale), nous devons la multiplier par le nombre d'heures de l'année (8 760) pour </a:t>
            </a:r>
            <a:r>
              <a:rPr lang="en-US" dirty="0" err="1"/>
              <a:t>une</a:t>
            </a:r>
            <a:r>
              <a:rPr lang="en-US" dirty="0"/>
              <a:t> </a:t>
            </a:r>
            <a:r>
              <a:rPr lang="en-US" dirty="0" err="1"/>
              <a:t>capacité</a:t>
            </a:r>
            <a:r>
              <a:rPr lang="en-US" dirty="0"/>
              <a:t> de production </a:t>
            </a:r>
            <a:r>
              <a:rPr lang="en-US" dirty="0" err="1"/>
              <a:t>annuelle</a:t>
            </a:r>
            <a:r>
              <a:rPr lang="en-US" dirty="0"/>
              <a:t> de 8 760 GWh </a:t>
            </a:r>
            <a:r>
              <a:rPr lang="en-US" dirty="0" err="1"/>
              <a:t>d'électricité</a:t>
            </a:r>
            <a:r>
              <a:rPr lang="en-US" dirty="0"/>
              <a:t>. Cependant, dans </a:t>
            </a:r>
            <a:r>
              <a:rPr lang="en-US" dirty="0" err="1"/>
              <a:t>OSeMOSYS</a:t>
            </a:r>
            <a:r>
              <a:rPr lang="en-US" dirty="0"/>
              <a:t>, </a:t>
            </a:r>
            <a:r>
              <a:rPr lang="en-US" dirty="0" err="1"/>
              <a:t>l'activité</a:t>
            </a:r>
            <a:r>
              <a:rPr lang="en-US" dirty="0"/>
              <a:t> </a:t>
            </a:r>
            <a:r>
              <a:rPr lang="en-US" dirty="0" err="1"/>
              <a:t>est</a:t>
            </a:r>
            <a:r>
              <a:rPr lang="en-US" dirty="0"/>
              <a:t> </a:t>
            </a:r>
            <a:r>
              <a:rPr lang="en-US" dirty="0" err="1"/>
              <a:t>comptabilisée</a:t>
            </a:r>
            <a:r>
              <a:rPr lang="en-US" dirty="0"/>
              <a:t> </a:t>
            </a:r>
            <a:r>
              <a:rPr lang="en-US" dirty="0" err="1"/>
              <a:t>en</a:t>
            </a:r>
            <a:r>
              <a:rPr lang="en-US" dirty="0"/>
              <a:t> PJ et nous devons donc convertir les GWh en PJ, ce qui se fait en multipliant par 0,0036. Cela nous </a:t>
            </a:r>
            <a:r>
              <a:rPr lang="en-US" dirty="0" err="1"/>
              <a:t>donne</a:t>
            </a:r>
            <a:r>
              <a:rPr lang="en-US" dirty="0"/>
              <a:t> </a:t>
            </a:r>
            <a:r>
              <a:rPr lang="en-US" dirty="0" err="1"/>
              <a:t>une</a:t>
            </a:r>
            <a:r>
              <a:rPr lang="en-US" dirty="0"/>
              <a:t> </a:t>
            </a:r>
            <a:r>
              <a:rPr lang="en-US" dirty="0" err="1"/>
              <a:t>activité</a:t>
            </a:r>
            <a:r>
              <a:rPr lang="en-US" dirty="0"/>
              <a:t> </a:t>
            </a:r>
            <a:r>
              <a:rPr lang="en-US" dirty="0" err="1"/>
              <a:t>annuelle</a:t>
            </a:r>
            <a:r>
              <a:rPr lang="en-US" dirty="0"/>
              <a:t> (que </a:t>
            </a:r>
            <a:r>
              <a:rPr lang="en-US" dirty="0" err="1"/>
              <a:t>l’on</a:t>
            </a:r>
            <a:r>
              <a:rPr lang="en-US" dirty="0"/>
              <a:t> </a:t>
            </a:r>
            <a:r>
              <a:rPr lang="en-US" dirty="0" err="1"/>
              <a:t>peut</a:t>
            </a:r>
            <a:r>
              <a:rPr lang="en-US" dirty="0"/>
              <a:t> </a:t>
            </a:r>
            <a:r>
              <a:rPr lang="en-US" dirty="0" err="1"/>
              <a:t>aussi</a:t>
            </a:r>
            <a:r>
              <a:rPr lang="en-US" dirty="0"/>
              <a:t> </a:t>
            </a:r>
            <a:r>
              <a:rPr lang="en-US" dirty="0" err="1"/>
              <a:t>appeler</a:t>
            </a:r>
            <a:r>
              <a:rPr lang="en-US" dirty="0"/>
              <a:t> </a:t>
            </a:r>
            <a:r>
              <a:rPr lang="en-US" dirty="0" err="1"/>
              <a:t>une</a:t>
            </a:r>
            <a:r>
              <a:rPr lang="en-US" dirty="0"/>
              <a:t> production </a:t>
            </a:r>
            <a:r>
              <a:rPr lang="en-US" dirty="0" err="1"/>
              <a:t>annuelle</a:t>
            </a:r>
            <a:r>
              <a:rPr lang="en-US" dirty="0"/>
              <a:t>) </a:t>
            </a:r>
            <a:r>
              <a:rPr lang="en-US" dirty="0" err="1"/>
              <a:t>maximale</a:t>
            </a:r>
            <a:r>
              <a:rPr lang="en-US" dirty="0"/>
              <a:t> de 31,536 PJ par </a:t>
            </a:r>
            <a:r>
              <a:rPr lang="en-US" dirty="0" err="1"/>
              <a:t>unité</a:t>
            </a:r>
            <a:r>
              <a:rPr lang="en-US" dirty="0"/>
              <a:t> de </a:t>
            </a:r>
            <a:r>
              <a:rPr lang="en-US" dirty="0" err="1"/>
              <a:t>capacité</a:t>
            </a:r>
            <a:r>
              <a:rPr lang="en-US" dirty="0"/>
              <a:t>. </a:t>
            </a:r>
            <a:r>
              <a:rPr lang="en-US" dirty="0" err="1"/>
              <a:t>C’est</a:t>
            </a:r>
            <a:r>
              <a:rPr lang="en-US" dirty="0"/>
              <a:t> de </a:t>
            </a:r>
            <a:r>
              <a:rPr lang="en-US" dirty="0" err="1"/>
              <a:t>cette</a:t>
            </a:r>
            <a:r>
              <a:rPr lang="en-US" dirty="0"/>
              <a:t> façon </a:t>
            </a:r>
            <a:r>
              <a:rPr lang="en-US" dirty="0" err="1"/>
              <a:t>qu’est</a:t>
            </a:r>
            <a:r>
              <a:rPr lang="en-US" dirty="0"/>
              <a:t> </a:t>
            </a:r>
            <a:r>
              <a:rPr lang="en-US" dirty="0" err="1"/>
              <a:t>calculé</a:t>
            </a:r>
            <a:r>
              <a:rPr lang="en-US" dirty="0"/>
              <a:t> le parameter “</a:t>
            </a:r>
            <a:r>
              <a:rPr lang="en-US" dirty="0" err="1"/>
              <a:t>CapacityToActivityUnit</a:t>
            </a:r>
            <a:r>
              <a:rPr lang="en-US" dirty="0"/>
              <a:t>”. Toutes les technologies de centrales électriques dans </a:t>
            </a:r>
            <a:r>
              <a:rPr lang="en-US" dirty="0" err="1"/>
              <a:t>OSeMOSYS</a:t>
            </a:r>
            <a:r>
              <a:rPr lang="en-US" dirty="0"/>
              <a:t> </a:t>
            </a:r>
            <a:r>
              <a:rPr lang="en-US" dirty="0" err="1"/>
              <a:t>utiliseront</a:t>
            </a:r>
            <a:r>
              <a:rPr lang="en-US" dirty="0"/>
              <a:t> </a:t>
            </a:r>
            <a:r>
              <a:rPr lang="en-US" dirty="0" err="1"/>
              <a:t>cette</a:t>
            </a:r>
            <a:r>
              <a:rPr lang="en-US" dirty="0"/>
              <a:t> </a:t>
            </a:r>
            <a:r>
              <a:rPr lang="en-US" dirty="0" err="1"/>
              <a:t>valeur</a:t>
            </a:r>
            <a:r>
              <a:rPr lang="en-US" dirty="0"/>
              <a:t> (31,536 PJ) pour </a:t>
            </a:r>
            <a:r>
              <a:rPr lang="en-US" dirty="0" err="1"/>
              <a:t>ce</a:t>
            </a:r>
            <a:r>
              <a:rPr lang="en-US" dirty="0"/>
              <a:t> </a:t>
            </a:r>
            <a:r>
              <a:rPr lang="en-US" dirty="0" err="1"/>
              <a:t>parametre</a:t>
            </a:r>
            <a:r>
              <a:rPr lang="en-US"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Dans </a:t>
            </a:r>
            <a:r>
              <a:rPr lang="en-US" dirty="0" err="1"/>
              <a:t>OSeMOSYS</a:t>
            </a:r>
            <a:r>
              <a:rPr lang="en-US" dirty="0"/>
              <a:t>, les coûts des technologies </a:t>
            </a:r>
            <a:r>
              <a:rPr lang="en-US" dirty="0" err="1"/>
              <a:t>sont</a:t>
            </a:r>
            <a:r>
              <a:rPr lang="en-US" dirty="0"/>
              <a:t> de trois types : les coûts variables (survenant annuellement), les coûts fixes (survenant annuellement) et les coûts en capital (coûts initiaux de la technologie). </a:t>
            </a:r>
            <a:r>
              <a:rPr lang="en-US" dirty="0" err="1"/>
              <a:t>Cette</a:t>
            </a:r>
            <a:r>
              <a:rPr lang="en-US" dirty="0"/>
              <a:t> figure </a:t>
            </a:r>
            <a:r>
              <a:rPr lang="en-US" dirty="0" err="1"/>
              <a:t>illustre</a:t>
            </a:r>
            <a:r>
              <a:rPr lang="en-US" dirty="0"/>
              <a:t> les unités de chacun de ces coûts et quelques exemples de ce </a:t>
            </a:r>
            <a:r>
              <a:rPr lang="en-US" dirty="0" err="1"/>
              <a:t>qu'ils</a:t>
            </a:r>
            <a:r>
              <a:rPr lang="en-US" dirty="0"/>
              <a:t> </a:t>
            </a:r>
            <a:r>
              <a:rPr lang="en-US" dirty="0" err="1"/>
              <a:t>représentent</a:t>
            </a:r>
            <a:r>
              <a:rPr lang="en-US" dirty="0"/>
              <a:t>. Nous examinerons chaque coût plus en détail dans les diapositives suivantes.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coût du capital représente le coût initial de </a:t>
            </a:r>
            <a:r>
              <a:rPr lang="en-US" dirty="0" err="1"/>
              <a:t>l'achat</a:t>
            </a:r>
            <a:r>
              <a:rPr lang="en-US" dirty="0"/>
              <a:t> </a:t>
            </a:r>
            <a:r>
              <a:rPr lang="en-US" dirty="0" err="1"/>
              <a:t>ou</a:t>
            </a:r>
            <a:r>
              <a:rPr lang="en-US" dirty="0"/>
              <a:t> de construction de la technologie et est défini en fonction de la capacité de la technologie, en utilisant l'unité $/kW. Il comprend les coûts des investissements initiaux pour la technologie jusqu'au moment où elle peut commencer à fonctionner. Par exemple, le coût d'investissement d'une centrale électrique comprend généralement les coûts de planification et de conception, les pièces, les machines et les </a:t>
            </a:r>
            <a:r>
              <a:rPr lang="en-US" dirty="0" err="1"/>
              <a:t>bâtiments</a:t>
            </a:r>
            <a:r>
              <a:rPr lang="en-US" dirty="0"/>
              <a:t>, la construction, la mise en service et la certification. Les coûts d'investissement pour certaines technologies, par exemple les technologies renouvelables comme le photovoltaïque solaire, sont </a:t>
            </a:r>
            <a:r>
              <a:rPr lang="en-US" dirty="0" err="1"/>
              <a:t>susceptibles</a:t>
            </a:r>
            <a:r>
              <a:rPr lang="en-US" dirty="0"/>
              <a:t> </a:t>
            </a:r>
            <a:r>
              <a:rPr lang="en-US" dirty="0" err="1"/>
              <a:t>d'évoluer</a:t>
            </a:r>
            <a:r>
              <a:rPr lang="en-US" dirty="0"/>
              <a:t> de façon </a:t>
            </a:r>
            <a:r>
              <a:rPr lang="en-US" dirty="0" err="1"/>
              <a:t>importante</a:t>
            </a:r>
            <a:r>
              <a:rPr lang="en-US" dirty="0"/>
              <a:t> dans le future. Le coût d'investissement est donc défini pour chaque </a:t>
            </a:r>
            <a:r>
              <a:rPr lang="en-US" dirty="0" err="1"/>
              <a:t>année</a:t>
            </a:r>
            <a:r>
              <a:rPr lang="en-US" dirty="0"/>
              <a:t> du modèle dans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coût fixe est un coût annuel défini en fonction de la </a:t>
            </a:r>
            <a:r>
              <a:rPr lang="en-US" dirty="0" err="1"/>
              <a:t>capacité</a:t>
            </a:r>
            <a:r>
              <a:rPr lang="en-US" dirty="0"/>
              <a:t> </a:t>
            </a:r>
            <a:r>
              <a:rPr lang="en-US" dirty="0" err="1"/>
              <a:t>annuelle</a:t>
            </a:r>
            <a:r>
              <a:rPr lang="en-US" dirty="0"/>
              <a:t> de la </a:t>
            </a:r>
            <a:r>
              <a:rPr lang="en-US" dirty="0" err="1"/>
              <a:t>technologie</a:t>
            </a:r>
            <a:r>
              <a:rPr lang="en-US" dirty="0"/>
              <a:t>, en utilisant l'unité $/kW/an. Il comprend les </a:t>
            </a:r>
            <a:r>
              <a:rPr lang="en-US" dirty="0" err="1"/>
              <a:t>coûts</a:t>
            </a:r>
            <a:r>
              <a:rPr lang="en-US" dirty="0"/>
              <a:t> </a:t>
            </a:r>
            <a:r>
              <a:rPr lang="en-US" dirty="0" err="1"/>
              <a:t>annuels</a:t>
            </a:r>
            <a:r>
              <a:rPr lang="en-US" dirty="0"/>
              <a:t> réguliers associés à la </a:t>
            </a:r>
            <a:r>
              <a:rPr lang="en-US" dirty="0" err="1"/>
              <a:t>technologie</a:t>
            </a:r>
            <a:r>
              <a:rPr lang="en-US" dirty="0"/>
              <a:t>. Par exemple, le coût fixe d'une centrale électrique comprend généralement les salaires des employés, les opérations et la maintenance régulières, les taxes et les assurances, ainsi que les coûts du combustible s'ils sont fixes chaque année.  Comme pour les coûts d'investissement, on peut s'attendre à ce que les coûts fixes de certaines technologies </a:t>
            </a:r>
            <a:r>
              <a:rPr lang="en-US" dirty="0" err="1"/>
              <a:t>évoluent</a:t>
            </a:r>
            <a:r>
              <a:rPr lang="en-US" dirty="0"/>
              <a:t> dans le temps, et c'est pourquoi le coût fixe est également défini pour chaque </a:t>
            </a:r>
            <a:r>
              <a:rPr lang="en-US" dirty="0" err="1"/>
              <a:t>année</a:t>
            </a:r>
            <a:r>
              <a:rPr lang="en-US" dirty="0"/>
              <a:t> du modèle dans </a:t>
            </a:r>
            <a:r>
              <a:rPr lang="en-US" dirty="0" err="1"/>
              <a:t>OSeMOSYS</a:t>
            </a:r>
            <a:r>
              <a:rPr lang="en-US" dirty="0"/>
              <a:t>. </a:t>
            </a:r>
            <a:r>
              <a:rPr lang="en-US" dirty="0" err="1"/>
              <a:t>Cette</a:t>
            </a:r>
            <a:r>
              <a:rPr lang="en-US" dirty="0"/>
              <a:t> figure </a:t>
            </a:r>
            <a:r>
              <a:rPr lang="en-US" dirty="0" err="1"/>
              <a:t>illustre</a:t>
            </a:r>
            <a:r>
              <a:rPr lang="en-US" dirty="0"/>
              <a:t> les coûts fixes pour différents types de centrales électriques utilisés dans l'étude de modélisation énergétique TEMBA pour l'Afrique.</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coût variable est défini en fonction de l'activité de la technologie, en utilisant l'unité $/GJ. Il comprend les coûts uniquement associés à l'activité de la technologie, c'est-à-dire les coûts encourus uniquement lorsqu'une technologie produit son combustible/produit de base. Par exemple, le coût variable d'une centrale électrique correspond en grande partie au coût du combustible utilisé par la centrale, ainsi qu'aux coûts de tous les </a:t>
            </a:r>
            <a:r>
              <a:rPr lang="en-US" dirty="0" err="1"/>
              <a:t>autres</a:t>
            </a:r>
            <a:r>
              <a:rPr lang="en-US" dirty="0"/>
              <a:t> </a:t>
            </a:r>
            <a:r>
              <a:rPr lang="en-US" dirty="0" err="1"/>
              <a:t>produits</a:t>
            </a:r>
            <a:r>
              <a:rPr lang="en-US" dirty="0"/>
              <a:t> </a:t>
            </a:r>
            <a:r>
              <a:rPr lang="en-US" dirty="0" err="1"/>
              <a:t>utilisés</a:t>
            </a:r>
            <a:r>
              <a:rPr lang="en-US" dirty="0"/>
              <a:t>, tels que les produits chimiques, nécessaires au fonctionnement de la centrale. Cela signifie que les technologies éoliennes, solaires photovoltaïques et hydroélectriques ont souvent des coûts variables </a:t>
            </a:r>
            <a:r>
              <a:rPr lang="en-US" dirty="0" err="1"/>
              <a:t>nuls</a:t>
            </a:r>
            <a:r>
              <a:rPr lang="en-US" dirty="0"/>
              <a:t> car elles ne nécessitent aucun combustible. Comme nous le verrons dans la prochaine </a:t>
            </a:r>
            <a:r>
              <a:rPr lang="en-US" dirty="0" err="1"/>
              <a:t>partie</a:t>
            </a:r>
            <a:r>
              <a:rPr lang="en-US" dirty="0"/>
              <a:t> du cours, le coût variable des technologies d'approvisionnement en énergie primaire est le prix du produit/combustible fourni. Par exemple, une technologie d'importation de charbon aurait un coût variable égal au prix du charbon importé chaque année. </a:t>
            </a:r>
            <a:r>
              <a:rPr lang="en-US" dirty="0" err="1"/>
              <a:t>Cette</a:t>
            </a:r>
            <a:r>
              <a:rPr lang="en-US" dirty="0"/>
              <a:t> figure </a:t>
            </a:r>
            <a:r>
              <a:rPr lang="en-US" dirty="0" err="1"/>
              <a:t>illustre</a:t>
            </a:r>
            <a:r>
              <a:rPr lang="en-US" dirty="0"/>
              <a:t> des exemples de projections du coût des combustibles, qui pourraient être utilisées pour les coûts variables des technologies d'approvisionnement en énergie primaire. Comme on peut le voir dans le diagramme, les coûts variables, en particulier les prix des combustibles, peuvent également changer au fil du temps et sont donc définis pour chaque </a:t>
            </a:r>
            <a:r>
              <a:rPr lang="en-US" dirty="0" err="1"/>
              <a:t>année</a:t>
            </a:r>
            <a:r>
              <a:rPr lang="en-US" dirty="0"/>
              <a:t> du modèle dans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technologies d'approvisionnement en énergie primaire représentent généralement l'un des deux processus </a:t>
            </a:r>
            <a:r>
              <a:rPr lang="en-US" dirty="0" err="1"/>
              <a:t>suivants</a:t>
            </a:r>
            <a:r>
              <a:rPr lang="en-US" dirty="0"/>
              <a:t> :</a:t>
            </a:r>
          </a:p>
          <a:p>
            <a:endParaRPr lang="en-US" dirty="0"/>
          </a:p>
          <a:p>
            <a:pPr marL="171450" indent="-171450">
              <a:buFont typeface="Arial"/>
              <a:buChar char="•"/>
            </a:pPr>
            <a:r>
              <a:rPr lang="en-US" dirty="0" err="1"/>
              <a:t>l'extraction</a:t>
            </a:r>
            <a:r>
              <a:rPr lang="en-US" dirty="0"/>
              <a:t> ou la production nationale de combustibles, par exemple la production nationale de </a:t>
            </a:r>
            <a:r>
              <a:rPr lang="en-US" dirty="0" err="1"/>
              <a:t>charbon</a:t>
            </a:r>
            <a:r>
              <a:rPr lang="en-US" dirty="0"/>
              <a:t>;</a:t>
            </a:r>
            <a:endParaRPr lang="en-US" dirty="0">
              <a:cs typeface="Calibri"/>
            </a:endParaRPr>
          </a:p>
          <a:p>
            <a:pPr marL="171450" indent="-171450">
              <a:buFont typeface="Arial"/>
              <a:buChar char="•"/>
            </a:pPr>
            <a:r>
              <a:rPr lang="en-US" dirty="0"/>
              <a:t>Importation de combustibles, par exemple de </a:t>
            </a:r>
            <a:r>
              <a:rPr lang="en-US" dirty="0" err="1"/>
              <a:t>charbon</a:t>
            </a:r>
            <a:r>
              <a:rPr lang="en-US" dirty="0"/>
              <a:t>.</a:t>
            </a:r>
          </a:p>
          <a:p>
            <a:pPr marL="0" indent="0">
              <a:buFont typeface="Arial"/>
              <a:buNone/>
            </a:pPr>
            <a:endParaRPr lang="en-US" dirty="0">
              <a:cs typeface="Calibri"/>
            </a:endParaRPr>
          </a:p>
          <a:p>
            <a:r>
              <a:rPr lang="en-US" dirty="0"/>
              <a:t>Les combustibles peuvent être le charbon, le pétrole, les produits pétroliers (comme l'essence), le gaz naturel, l'uranium, la biomasse, etc. Par convention, pour </a:t>
            </a:r>
            <a:r>
              <a:rPr lang="en-US" dirty="0" err="1"/>
              <a:t>chaque</a:t>
            </a:r>
            <a:r>
              <a:rPr lang="en-US" dirty="0"/>
              <a:t> combustible, nous incluons généralement une technologie d'importation et une technologie de production nationale, </a:t>
            </a:r>
            <a:r>
              <a:rPr lang="en-US" dirty="0" err="1"/>
              <a:t>tel</a:t>
            </a:r>
            <a:r>
              <a:rPr lang="en-US" dirty="0"/>
              <a:t> que </a:t>
            </a:r>
            <a:r>
              <a:rPr lang="en-US" dirty="0" err="1"/>
              <a:t>présenté</a:t>
            </a:r>
            <a:r>
              <a:rPr lang="en-US" dirty="0"/>
              <a:t> sur </a:t>
            </a:r>
            <a:r>
              <a:rPr lang="en-US" dirty="0" err="1"/>
              <a:t>cette</a:t>
            </a:r>
            <a:r>
              <a:rPr lang="en-US" dirty="0"/>
              <a:t> figure. Ce </a:t>
            </a:r>
            <a:r>
              <a:rPr lang="en-US" dirty="0" err="1"/>
              <a:t>n’est</a:t>
            </a:r>
            <a:r>
              <a:rPr lang="en-US" dirty="0"/>
              <a:t> </a:t>
            </a:r>
            <a:r>
              <a:rPr lang="en-US" dirty="0" err="1"/>
              <a:t>toutefois</a:t>
            </a:r>
            <a:r>
              <a:rPr lang="en-US" dirty="0"/>
              <a:t> pas </a:t>
            </a:r>
            <a:r>
              <a:rPr lang="en-US" dirty="0" err="1"/>
              <a:t>toujours</a:t>
            </a:r>
            <a:r>
              <a:rPr lang="en-US" dirty="0"/>
              <a:t> le </a:t>
            </a:r>
            <a:r>
              <a:rPr lang="en-US" dirty="0" err="1"/>
              <a:t>cas</a:t>
            </a:r>
            <a:r>
              <a:rPr lang="en-US" dirty="0"/>
              <a:t>. Par exemple, si nous </a:t>
            </a:r>
            <a:r>
              <a:rPr lang="en-US" dirty="0" err="1"/>
              <a:t>modélisons</a:t>
            </a:r>
            <a:r>
              <a:rPr lang="en-US" dirty="0"/>
              <a:t> le </a:t>
            </a:r>
            <a:r>
              <a:rPr lang="en-US" dirty="0" err="1"/>
              <a:t>cas</a:t>
            </a:r>
            <a:r>
              <a:rPr lang="en-US" dirty="0"/>
              <a:t> d’un pays ne disposant pas de réserves nationales de charbon, nous pouvons simplement exclure la technologie de production nationale de charbon. Il est également possible d'inclure deux versions d'une technologie pour représenter différentes options. Par exemple, nous pourrions avoir des technologies distinctes pour l'importation de gaz naturel par gazoduc et par transport de gaz naturel liquéfié, étant donné que ces technologies ont des coûts différents.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technologies d'approvisionnement en énergie primaire sont généralement représentées dans les systèmes énergétiques de référence par une </a:t>
            </a:r>
            <a:r>
              <a:rPr lang="en-US" dirty="0" err="1"/>
              <a:t>technologie</a:t>
            </a:r>
            <a:r>
              <a:rPr lang="en-US" dirty="0"/>
              <a:t> (un </a:t>
            </a:r>
            <a:r>
              <a:rPr lang="en-US" dirty="0" err="1"/>
              <a:t>encadré</a:t>
            </a:r>
            <a:r>
              <a:rPr lang="en-US" dirty="0"/>
              <a:t>) ne comportant que des combustibles/matières premières de sortie (segments de droite) et aucun combustible/matière première d'entrée. Par exemple, la technologie d'extraction du charbon n'a pas de combustible d'entrée et produit du charbon comme combustible de sortie. Habituellement placées le plus à gauche sur les diagrammes des systèmes énergétiques de référence, nous pouvons considérer les technologies d'approvisionnement en énergie primaire comme la première étape du </a:t>
            </a:r>
            <a:r>
              <a:rPr lang="en-US" dirty="0" err="1"/>
              <a:t>système</a:t>
            </a:r>
            <a:r>
              <a:rPr lang="en-US" dirty="0"/>
              <a:t> </a:t>
            </a:r>
            <a:r>
              <a:rPr lang="en-US" dirty="0" err="1"/>
              <a:t>énergétique</a:t>
            </a:r>
            <a:r>
              <a:rPr lang="en-US" dirty="0"/>
              <a:t>; elles produisent les combustibles utilisés par d'autres technologies pour fournir des services énergétiques et répondre aux demandes généralement placées à l'extrême droite des diagrammes des systèmes énergétiques de référence. Pour rappeler notre convention de nomenclature générique, les technologies d'approvisionnement en énergie primaire portent généralement un nom à six lettres, le premier segment </a:t>
            </a:r>
            <a:r>
              <a:rPr lang="en-US" dirty="0" err="1"/>
              <a:t>étant</a:t>
            </a:r>
            <a:r>
              <a:rPr lang="en-US" dirty="0"/>
              <a:t> MIN pour les technologies d'extraction de combustibles domestiques </a:t>
            </a:r>
            <a:r>
              <a:rPr lang="en-US" dirty="0" err="1"/>
              <a:t>ou</a:t>
            </a:r>
            <a:r>
              <a:rPr lang="en-US" dirty="0"/>
              <a:t> IMP pour les technologies d'importation, et le deuxième segment étant le code du produit/combustible produit. Des exemples sont présentés dans </a:t>
            </a:r>
            <a:r>
              <a:rPr lang="en-US" dirty="0" err="1"/>
              <a:t>cette</a:t>
            </a:r>
            <a:r>
              <a:rPr lang="en-US" dirty="0"/>
              <a:t> figure.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cs typeface="Calibri"/>
              </a:rPr>
              <a:t>Le Cours 5 présente les méthodes et les paramètres utilisés pour représenter les technologies dans </a:t>
            </a:r>
            <a:r>
              <a:rPr lang="en-GB" dirty="0" err="1">
                <a:cs typeface="Calibri"/>
              </a:rPr>
              <a:t>OSeMOSYS</a:t>
            </a:r>
            <a:r>
              <a:rPr lang="en-GB" dirty="0">
                <a:cs typeface="Calibri"/>
              </a:rPr>
              <a:t>. Nous examinerons en détail les principaux paramètres de performance et de </a:t>
            </a:r>
            <a:r>
              <a:rPr lang="en-GB" dirty="0" err="1">
                <a:cs typeface="Calibri"/>
              </a:rPr>
              <a:t>coûts</a:t>
            </a:r>
            <a:r>
              <a:rPr lang="en-GB" dirty="0">
                <a:cs typeface="Calibri"/>
              </a:rPr>
              <a:t>, pour ensuite </a:t>
            </a:r>
            <a:r>
              <a:rPr lang="en-GB" dirty="0" err="1">
                <a:cs typeface="Calibri"/>
              </a:rPr>
              <a:t>apprendre</a:t>
            </a:r>
            <a:r>
              <a:rPr lang="en-GB" dirty="0">
                <a:cs typeface="Calibri"/>
              </a:rPr>
              <a:t> à les appliquer aux technologies representant </a:t>
            </a:r>
            <a:r>
              <a:rPr lang="en-GB" dirty="0" err="1">
                <a:cs typeface="Calibri"/>
              </a:rPr>
              <a:t>l’offre</a:t>
            </a:r>
            <a:r>
              <a:rPr lang="en-GB" dirty="0">
                <a:cs typeface="Calibri"/>
              </a:rPr>
              <a:t> de </a:t>
            </a:r>
            <a:r>
              <a:rPr lang="en-GB" dirty="0" err="1">
                <a:cs typeface="Calibri"/>
              </a:rPr>
              <a:t>l’énergie</a:t>
            </a:r>
            <a:r>
              <a:rPr lang="en-GB" dirty="0">
                <a:cs typeface="Calibri"/>
              </a:rPr>
              <a:t> </a:t>
            </a:r>
            <a:r>
              <a:rPr lang="en-GB" dirty="0" err="1">
                <a:cs typeface="Calibri"/>
              </a:rPr>
              <a:t>primaire</a:t>
            </a:r>
            <a:r>
              <a:rPr lang="en-GB" dirty="0">
                <a:cs typeface="Calibri"/>
              </a:rPr>
              <a:t>.</a:t>
            </a:r>
            <a:endParaRPr lang="en-GB" b="1"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30403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Dans </a:t>
            </a:r>
            <a:r>
              <a:rPr lang="en-US" dirty="0" err="1"/>
              <a:t>OSeMOSYS</a:t>
            </a:r>
            <a:r>
              <a:rPr lang="en-US" dirty="0"/>
              <a:t>, les technologies d'approvisionnement en énergie primaire sont généralement caractérisées par ces paramètres </a:t>
            </a:r>
            <a:r>
              <a:rPr lang="en-US" dirty="0" err="1"/>
              <a:t>clés</a:t>
            </a:r>
            <a:r>
              <a:rPr lang="en-US" dirty="0"/>
              <a:t> :</a:t>
            </a:r>
          </a:p>
          <a:p>
            <a:endParaRPr lang="en-US" dirty="0"/>
          </a:p>
          <a:p>
            <a:pPr marL="171450" indent="-171450">
              <a:buFont typeface="Arial"/>
              <a:buChar char="•"/>
            </a:pPr>
            <a:r>
              <a:rPr lang="en-US" dirty="0"/>
              <a:t>“</a:t>
            </a:r>
            <a:r>
              <a:rPr lang="en-US" dirty="0" err="1"/>
              <a:t>OutputActivityRatio</a:t>
            </a:r>
            <a:r>
              <a:rPr lang="en-US" dirty="0"/>
              <a:t>” (</a:t>
            </a:r>
            <a:r>
              <a:rPr lang="en-US" dirty="0" err="1"/>
              <a:t>Taux</a:t>
            </a:r>
            <a:r>
              <a:rPr lang="en-US" dirty="0"/>
              <a:t> de production): il </a:t>
            </a:r>
            <a:r>
              <a:rPr lang="en-US" dirty="0" err="1"/>
              <a:t>définit</a:t>
            </a:r>
            <a:r>
              <a:rPr lang="en-US" dirty="0"/>
              <a:t> le combustible </a:t>
            </a:r>
            <a:r>
              <a:rPr lang="en-US" dirty="0" err="1"/>
              <a:t>produit</a:t>
            </a:r>
            <a:r>
              <a:rPr lang="en-US" dirty="0"/>
              <a:t> et la production </a:t>
            </a:r>
            <a:r>
              <a:rPr lang="en-US" dirty="0" err="1"/>
              <a:t>effectuée</a:t>
            </a:r>
            <a:r>
              <a:rPr lang="en-US" dirty="0"/>
              <a:t> par la </a:t>
            </a:r>
            <a:r>
              <a:rPr lang="en-US" dirty="0" err="1"/>
              <a:t>technologie</a:t>
            </a:r>
            <a:r>
              <a:rPr lang="en-US" dirty="0"/>
              <a:t>;</a:t>
            </a:r>
            <a:endParaRPr lang="en-US" dirty="0">
              <a:cs typeface="Calibri"/>
            </a:endParaRPr>
          </a:p>
          <a:p>
            <a:pPr marL="171450" indent="-171450">
              <a:buFont typeface="Arial"/>
              <a:buChar char="•"/>
            </a:pPr>
            <a:r>
              <a:rPr lang="en-US" dirty="0"/>
              <a:t>Coût variable ($/GJ): il représente les coûts d'extraction ou d'importation du combustible;</a:t>
            </a:r>
            <a:endParaRPr lang="en-US" dirty="0">
              <a:cs typeface="Calibri"/>
            </a:endParaRPr>
          </a:p>
          <a:p>
            <a:pPr marL="171450" indent="-171450">
              <a:buFont typeface="Arial"/>
              <a:buChar char="•"/>
            </a:pPr>
            <a:r>
              <a:rPr lang="en-US" dirty="0"/>
              <a:t>Limite supérieure </a:t>
            </a:r>
            <a:r>
              <a:rPr lang="en-US" dirty="0" err="1"/>
              <a:t>d'activité</a:t>
            </a:r>
            <a:r>
              <a:rPr lang="en-US" dirty="0"/>
              <a:t> </a:t>
            </a:r>
            <a:r>
              <a:rPr lang="en-US" dirty="0" err="1"/>
              <a:t>totale</a:t>
            </a:r>
            <a:r>
              <a:rPr lang="en-US" dirty="0"/>
              <a:t> annuelle de la </a:t>
            </a:r>
            <a:r>
              <a:rPr lang="en-US" dirty="0" err="1"/>
              <a:t>technologie</a:t>
            </a:r>
            <a:r>
              <a:rPr lang="en-US" dirty="0"/>
              <a:t> </a:t>
            </a:r>
            <a:r>
              <a:rPr lang="en-US" dirty="0" err="1"/>
              <a:t>ou</a:t>
            </a:r>
            <a:r>
              <a:rPr lang="en-US" dirty="0"/>
              <a:t> </a:t>
            </a:r>
            <a:r>
              <a:rPr lang="en-US" dirty="0" err="1"/>
              <a:t>Limite</a:t>
            </a:r>
            <a:r>
              <a:rPr lang="en-US" dirty="0"/>
              <a:t> supérieure </a:t>
            </a:r>
            <a:r>
              <a:rPr lang="en-US" dirty="0" err="1"/>
              <a:t>totale</a:t>
            </a:r>
            <a:r>
              <a:rPr lang="en-US" dirty="0"/>
              <a:t> </a:t>
            </a:r>
            <a:r>
              <a:rPr lang="en-US" dirty="0" err="1"/>
              <a:t>d'activité</a:t>
            </a:r>
            <a:r>
              <a:rPr lang="en-US" dirty="0"/>
              <a:t> de la </a:t>
            </a:r>
            <a:r>
              <a:rPr lang="en-US" dirty="0" err="1"/>
              <a:t>technologie</a:t>
            </a:r>
            <a:r>
              <a:rPr lang="en-US" dirty="0"/>
              <a:t> sur tout </a:t>
            </a:r>
            <a:r>
              <a:rPr lang="en-US" dirty="0" err="1"/>
              <a:t>l’horizon</a:t>
            </a:r>
            <a:r>
              <a:rPr lang="en-US" dirty="0"/>
              <a:t> du </a:t>
            </a:r>
            <a:r>
              <a:rPr lang="en-US" dirty="0" err="1"/>
              <a:t>modèle</a:t>
            </a:r>
            <a:r>
              <a:rPr lang="en-US" dirty="0"/>
              <a:t> (PJ): il </a:t>
            </a:r>
            <a:r>
              <a:rPr lang="en-US" dirty="0" err="1"/>
              <a:t>s'agit</a:t>
            </a:r>
            <a:r>
              <a:rPr lang="en-US" dirty="0"/>
              <a:t> des </a:t>
            </a:r>
            <a:r>
              <a:rPr lang="en-US" dirty="0" err="1"/>
              <a:t>paramètres</a:t>
            </a:r>
            <a:r>
              <a:rPr lang="en-US" dirty="0"/>
              <a:t> qui peuvent être utilisés pour définir le niveau des </a:t>
            </a:r>
            <a:r>
              <a:rPr lang="en-US" dirty="0" err="1"/>
              <a:t>réserves</a:t>
            </a:r>
            <a:r>
              <a:rPr lang="en-US" dirty="0"/>
              <a:t> </a:t>
            </a:r>
            <a:r>
              <a:rPr lang="en-US" dirty="0" err="1"/>
              <a:t>identifiées</a:t>
            </a:r>
            <a:r>
              <a:rPr lang="en-US" dirty="0"/>
              <a:t> </a:t>
            </a:r>
            <a:r>
              <a:rPr lang="en-US" dirty="0" err="1"/>
              <a:t>comme</a:t>
            </a:r>
            <a:r>
              <a:rPr lang="en-US" dirty="0"/>
              <a:t> </a:t>
            </a:r>
            <a:r>
              <a:rPr lang="en-US" dirty="0" err="1"/>
              <a:t>étant</a:t>
            </a:r>
            <a:r>
              <a:rPr lang="en-US" dirty="0"/>
              <a:t> disponibles pour l'extraction ou la quantité maximale qui peut être importée.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Pour les technologies d'approvisionnement en énergie primaire, le </a:t>
            </a:r>
            <a:r>
              <a:rPr lang="en-US" dirty="0" err="1"/>
              <a:t>paramètre</a:t>
            </a:r>
            <a:r>
              <a:rPr lang="en-US" dirty="0"/>
              <a:t> “</a:t>
            </a:r>
            <a:r>
              <a:rPr lang="en-US" dirty="0" err="1"/>
              <a:t>TotalTechnologyModelPeriodActivityUpperLimit</a:t>
            </a:r>
            <a:r>
              <a:rPr lang="en-US" dirty="0"/>
              <a:t>” peut être utilisé pour définir le niveau des </a:t>
            </a:r>
            <a:r>
              <a:rPr lang="en-US" dirty="0" err="1"/>
              <a:t>réserves</a:t>
            </a:r>
            <a:r>
              <a:rPr lang="en-US" dirty="0"/>
              <a:t> </a:t>
            </a:r>
            <a:r>
              <a:rPr lang="en-US" dirty="0" err="1"/>
              <a:t>identifiées</a:t>
            </a:r>
            <a:r>
              <a:rPr lang="en-US" dirty="0"/>
              <a:t> </a:t>
            </a:r>
            <a:r>
              <a:rPr lang="en-US" dirty="0" err="1"/>
              <a:t>comme</a:t>
            </a:r>
            <a:r>
              <a:rPr lang="en-US" dirty="0"/>
              <a:t> </a:t>
            </a:r>
            <a:r>
              <a:rPr lang="en-US" dirty="0" err="1"/>
              <a:t>étant</a:t>
            </a:r>
            <a:r>
              <a:rPr lang="en-US" dirty="0"/>
              <a:t> </a:t>
            </a:r>
            <a:r>
              <a:rPr lang="en-US" dirty="0" err="1"/>
              <a:t>disponibles</a:t>
            </a:r>
            <a:r>
              <a:rPr lang="en-US" dirty="0"/>
              <a:t> du combustible qui peut être extrait ou la quantité maximale qui peut </a:t>
            </a:r>
            <a:r>
              <a:rPr lang="en-US" dirty="0" err="1"/>
              <a:t>être</a:t>
            </a:r>
            <a:r>
              <a:rPr lang="en-US" dirty="0"/>
              <a:t> </a:t>
            </a:r>
            <a:r>
              <a:rPr lang="en-US" dirty="0" err="1"/>
              <a:t>importée</a:t>
            </a:r>
            <a:r>
              <a:rPr lang="en-US" dirty="0"/>
              <a:t> sur l'ensemble de </a:t>
            </a:r>
            <a:r>
              <a:rPr lang="en-US" dirty="0" err="1"/>
              <a:t>l’horizon</a:t>
            </a:r>
            <a:r>
              <a:rPr lang="en-US" dirty="0"/>
              <a:t> du </a:t>
            </a:r>
            <a:r>
              <a:rPr lang="en-US" dirty="0" err="1"/>
              <a:t>modèle</a:t>
            </a:r>
            <a:r>
              <a:rPr lang="en-US" dirty="0"/>
              <a:t>. Par exemple, si nous créons un modèle pour le pays X avec une période de modélisation allant de 2015 à 2070, la </a:t>
            </a:r>
            <a:r>
              <a:rPr lang="en-US" dirty="0" err="1"/>
              <a:t>limite</a:t>
            </a:r>
            <a:r>
              <a:rPr lang="en-US" dirty="0"/>
              <a:t> supérieure </a:t>
            </a:r>
            <a:r>
              <a:rPr lang="en-US" dirty="0" err="1"/>
              <a:t>totale</a:t>
            </a:r>
            <a:r>
              <a:rPr lang="en-US" dirty="0"/>
              <a:t> </a:t>
            </a:r>
            <a:r>
              <a:rPr lang="en-US" dirty="0" err="1"/>
              <a:t>d'activité</a:t>
            </a:r>
            <a:r>
              <a:rPr lang="en-US" dirty="0"/>
              <a:t> de la </a:t>
            </a:r>
            <a:r>
              <a:rPr lang="en-US" dirty="0" err="1"/>
              <a:t>technologie</a:t>
            </a:r>
            <a:r>
              <a:rPr lang="en-US" dirty="0"/>
              <a:t> </a:t>
            </a:r>
            <a:r>
              <a:rPr lang="en-US" dirty="0" err="1"/>
              <a:t>d’extraction</a:t>
            </a:r>
            <a:r>
              <a:rPr lang="en-US" dirty="0"/>
              <a:t> du </a:t>
            </a:r>
            <a:r>
              <a:rPr lang="en-US" dirty="0" err="1"/>
              <a:t>charbon</a:t>
            </a:r>
            <a:r>
              <a:rPr lang="en-US" dirty="0"/>
              <a:t> domestique (MINCOA) sur </a:t>
            </a:r>
            <a:r>
              <a:rPr lang="en-US" dirty="0" err="1"/>
              <a:t>l’horizon</a:t>
            </a:r>
            <a:r>
              <a:rPr lang="en-US" dirty="0"/>
              <a:t> de </a:t>
            </a:r>
            <a:r>
              <a:rPr lang="en-US" dirty="0" err="1"/>
              <a:t>modélisation</a:t>
            </a:r>
            <a:r>
              <a:rPr lang="en-US" dirty="0"/>
              <a:t> pour la technologie d'extraction du </a:t>
            </a:r>
            <a:r>
              <a:rPr lang="en-US" dirty="0" err="1"/>
              <a:t>charbon</a:t>
            </a:r>
            <a:r>
              <a:rPr lang="en-US" dirty="0"/>
              <a:t> domestique serait le niveau des </a:t>
            </a:r>
            <a:r>
              <a:rPr lang="en-US" dirty="0" err="1"/>
              <a:t>réserves</a:t>
            </a:r>
            <a:r>
              <a:rPr lang="en-US" dirty="0"/>
              <a:t> </a:t>
            </a:r>
            <a:r>
              <a:rPr lang="en-US" dirty="0" err="1"/>
              <a:t>identifiées</a:t>
            </a:r>
            <a:r>
              <a:rPr lang="en-US" dirty="0"/>
              <a:t> </a:t>
            </a:r>
            <a:r>
              <a:rPr lang="en-US" dirty="0" err="1"/>
              <a:t>comme</a:t>
            </a:r>
            <a:r>
              <a:rPr lang="en-US" dirty="0"/>
              <a:t> </a:t>
            </a:r>
            <a:r>
              <a:rPr lang="en-US" dirty="0" err="1"/>
              <a:t>étant</a:t>
            </a:r>
            <a:r>
              <a:rPr lang="en-US" dirty="0"/>
              <a:t> disponibles pour l'extraction dans le pays X entre 2015 et 2070.</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Pour résumer, réfléchissons à la manière dont nous pourrions </a:t>
            </a:r>
            <a:r>
              <a:rPr lang="en-US" dirty="0" err="1"/>
              <a:t>définir</a:t>
            </a:r>
            <a:r>
              <a:rPr lang="en-US" dirty="0"/>
              <a:t> dans </a:t>
            </a:r>
            <a:r>
              <a:rPr lang="en-US" dirty="0" err="1"/>
              <a:t>OSeMOSYS</a:t>
            </a:r>
            <a:r>
              <a:rPr lang="en-US" dirty="0"/>
              <a:t> un exemple de technologie d'approvisionnement en énergie primaire, une technologie d'extraction du </a:t>
            </a:r>
            <a:r>
              <a:rPr lang="en-US" dirty="0" err="1"/>
              <a:t>charbon</a:t>
            </a:r>
            <a:r>
              <a:rPr lang="en-US" dirty="0"/>
              <a:t> en utilisant les paramètres que nous avons abordés dans </a:t>
            </a:r>
            <a:r>
              <a:rPr lang="en-US" dirty="0" err="1"/>
              <a:t>ce</a:t>
            </a:r>
            <a:r>
              <a:rPr lang="en-US" dirty="0"/>
              <a:t> </a:t>
            </a:r>
            <a:r>
              <a:rPr lang="en-US" dirty="0" err="1"/>
              <a:t>cours</a:t>
            </a:r>
            <a:r>
              <a:rPr lang="en-US" dirty="0"/>
              <a:t>. Tout d'abord, nous devons définir le ratio d'activité de la production. La technologie d'extraction du charbon produit du charbon comme combustible de sortie et le ratio d'activité de sortie est fixé à 1 par convention, de sorte que le ratio d'activité de sortie sera de 1 pour le combustible charbon. Définissons ensuite le coût de la technologie d'extraction du charbon. Pour ce faire, son coût variable est égal au coût d'extraction du charbon en dollars par gigajoule pour chaque année de la période couverte par le modèle. Enfin, nous devons réfléchir aux limites qui s'appliquent à cette technologie. Si nous connaissons la quantité de réserves de </a:t>
            </a:r>
            <a:r>
              <a:rPr lang="en-US" dirty="0" err="1"/>
              <a:t>charbon</a:t>
            </a:r>
            <a:r>
              <a:rPr lang="en-US" dirty="0"/>
              <a:t> </a:t>
            </a:r>
            <a:r>
              <a:rPr lang="en-US" dirty="0" err="1"/>
              <a:t>identifiées</a:t>
            </a:r>
            <a:r>
              <a:rPr lang="en-US" dirty="0"/>
              <a:t> </a:t>
            </a:r>
            <a:r>
              <a:rPr lang="en-US" dirty="0" err="1"/>
              <a:t>comme</a:t>
            </a:r>
            <a:r>
              <a:rPr lang="en-US" dirty="0"/>
              <a:t> </a:t>
            </a:r>
            <a:r>
              <a:rPr lang="en-US" dirty="0" err="1"/>
              <a:t>étant</a:t>
            </a:r>
            <a:r>
              <a:rPr lang="en-US" dirty="0"/>
              <a:t> </a:t>
            </a:r>
            <a:r>
              <a:rPr lang="en-US" dirty="0" err="1"/>
              <a:t>disponibles</a:t>
            </a:r>
            <a:r>
              <a:rPr lang="en-US" dirty="0"/>
              <a:t> dans le pays, nous pouvons l'inclure dans le modèle en utilisant le </a:t>
            </a:r>
            <a:r>
              <a:rPr lang="en-US" dirty="0" err="1"/>
              <a:t>paramètre</a:t>
            </a:r>
            <a:r>
              <a:rPr lang="en-US" dirty="0"/>
              <a:t> “</a:t>
            </a:r>
            <a:r>
              <a:rPr lang="en-US" dirty="0" err="1"/>
              <a:t>TotalTechnologyModelPeriodActivityUpperLimit</a:t>
            </a:r>
            <a:r>
              <a:rPr lang="en-US" dirty="0"/>
              <a:t>” (</a:t>
            </a:r>
            <a:r>
              <a:rPr lang="en-US" dirty="0" err="1"/>
              <a:t>en</a:t>
            </a:r>
            <a:r>
              <a:rPr lang="en-US" dirty="0"/>
              <a:t> PJ). Nous nous entraînerons à utiliser des données de ce type dans un modèle </a:t>
            </a:r>
            <a:r>
              <a:rPr lang="en-US" dirty="0" err="1"/>
              <a:t>OSeMOSYS </a:t>
            </a:r>
            <a:r>
              <a:rPr lang="en-US" dirty="0"/>
              <a:t>réel lors des exercices pratiques.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 technologie représente un processus (ou un groupe de processus) qui:</a:t>
            </a:r>
          </a:p>
          <a:p>
            <a:endParaRPr lang="en-US" dirty="0"/>
          </a:p>
          <a:p>
            <a:pPr marL="171450" indent="-171450">
              <a:buFont typeface="Arial"/>
              <a:buChar char="•"/>
            </a:pPr>
            <a:r>
              <a:rPr lang="en-US" dirty="0" err="1"/>
              <a:t>fournit</a:t>
            </a:r>
            <a:r>
              <a:rPr lang="en-US" dirty="0"/>
              <a:t> </a:t>
            </a:r>
            <a:r>
              <a:rPr lang="en-US" dirty="0" err="1"/>
              <a:t>ou</a:t>
            </a:r>
            <a:r>
              <a:rPr lang="en-US" dirty="0"/>
              <a:t> </a:t>
            </a:r>
            <a:r>
              <a:rPr lang="en-US" dirty="0" err="1"/>
              <a:t>produit</a:t>
            </a:r>
            <a:r>
              <a:rPr lang="en-US" dirty="0"/>
              <a:t> </a:t>
            </a:r>
            <a:r>
              <a:rPr lang="en-US" dirty="0" err="1"/>
              <a:t>une</a:t>
            </a:r>
            <a:r>
              <a:rPr lang="en-US" dirty="0"/>
              <a:t> </a:t>
            </a:r>
            <a:r>
              <a:rPr lang="en-US" dirty="0" err="1"/>
              <a:t>forme</a:t>
            </a:r>
            <a:r>
              <a:rPr lang="en-US" dirty="0"/>
              <a:t> </a:t>
            </a:r>
            <a:r>
              <a:rPr lang="en-US" dirty="0" err="1"/>
              <a:t>d’énergie</a:t>
            </a:r>
            <a:r>
              <a:rPr lang="en-US" dirty="0"/>
              <a:t>; par </a:t>
            </a:r>
            <a:r>
              <a:rPr lang="en-US" dirty="0" err="1"/>
              <a:t>exemple</a:t>
            </a:r>
            <a:r>
              <a:rPr lang="en-US" dirty="0"/>
              <a:t>: </a:t>
            </a:r>
            <a:r>
              <a:rPr lang="en-US" dirty="0" err="1"/>
              <a:t>l’extraction</a:t>
            </a:r>
            <a:r>
              <a:rPr lang="en-US" dirty="0"/>
              <a:t> de </a:t>
            </a:r>
            <a:r>
              <a:rPr lang="en-US" dirty="0" err="1"/>
              <a:t>minerai</a:t>
            </a:r>
            <a:r>
              <a:rPr lang="en-US" dirty="0"/>
              <a:t> </a:t>
            </a:r>
            <a:r>
              <a:rPr lang="en-US" dirty="0" err="1"/>
              <a:t>ou</a:t>
            </a:r>
            <a:r>
              <a:rPr lang="en-US" dirty="0"/>
              <a:t> </a:t>
            </a:r>
            <a:r>
              <a:rPr lang="en-US" dirty="0" err="1"/>
              <a:t>l’importation</a:t>
            </a:r>
            <a:r>
              <a:rPr lang="en-US" dirty="0"/>
              <a:t> de </a:t>
            </a:r>
            <a:r>
              <a:rPr lang="en-US" dirty="0" err="1"/>
              <a:t>pétrole</a:t>
            </a:r>
            <a:r>
              <a:rPr lang="en-US" dirty="0"/>
              <a:t> brut;</a:t>
            </a:r>
          </a:p>
          <a:p>
            <a:pPr marL="171450" indent="-171450">
              <a:buFont typeface="Arial"/>
              <a:buChar char="•"/>
            </a:pPr>
            <a:r>
              <a:rPr lang="en-US" dirty="0" err="1"/>
              <a:t>convertit</a:t>
            </a:r>
            <a:r>
              <a:rPr lang="en-US" dirty="0"/>
              <a:t> </a:t>
            </a:r>
            <a:r>
              <a:rPr lang="en-US" dirty="0" err="1"/>
              <a:t>une</a:t>
            </a:r>
            <a:r>
              <a:rPr lang="en-US" dirty="0"/>
              <a:t> forme d'énergie en une autre ou en un service </a:t>
            </a:r>
            <a:r>
              <a:rPr lang="en-US" dirty="0" err="1"/>
              <a:t>énergétique</a:t>
            </a:r>
            <a:r>
              <a:rPr lang="en-US" dirty="0"/>
              <a:t>; par </a:t>
            </a:r>
            <a:r>
              <a:rPr lang="en-US" dirty="0" err="1"/>
              <a:t>exemple</a:t>
            </a:r>
            <a:r>
              <a:rPr lang="en-US" dirty="0"/>
              <a:t>: la conversion du pétrole brut </a:t>
            </a:r>
            <a:r>
              <a:rPr lang="en-US" dirty="0" err="1"/>
              <a:t>en</a:t>
            </a:r>
            <a:r>
              <a:rPr lang="en-US" dirty="0"/>
              <a:t> </a:t>
            </a:r>
            <a:r>
              <a:rPr lang="en-US" dirty="0" err="1"/>
              <a:t>produits</a:t>
            </a:r>
            <a:r>
              <a:rPr lang="en-US" dirty="0"/>
              <a:t> </a:t>
            </a:r>
            <a:r>
              <a:rPr lang="en-US" dirty="0" err="1"/>
              <a:t>raffinés</a:t>
            </a:r>
            <a:r>
              <a:rPr lang="en-US" dirty="0"/>
              <a:t>, </a:t>
            </a:r>
            <a:r>
              <a:rPr lang="en-US" dirty="0" err="1"/>
              <a:t>puis</a:t>
            </a:r>
            <a:r>
              <a:rPr lang="en-US" dirty="0"/>
              <a:t> des </a:t>
            </a:r>
            <a:r>
              <a:rPr lang="en-US" dirty="0" err="1"/>
              <a:t>produits</a:t>
            </a:r>
            <a:r>
              <a:rPr lang="en-US" dirty="0"/>
              <a:t> </a:t>
            </a:r>
            <a:r>
              <a:rPr lang="en-US" dirty="0" err="1"/>
              <a:t>raffinés</a:t>
            </a:r>
            <a:r>
              <a:rPr lang="en-US" dirty="0"/>
              <a:t> </a:t>
            </a:r>
            <a:r>
              <a:rPr lang="en-US" dirty="0" err="1"/>
              <a:t>en</a:t>
            </a:r>
            <a:r>
              <a:rPr lang="en-US" dirty="0"/>
              <a:t> </a:t>
            </a:r>
            <a:r>
              <a:rPr lang="en-US" dirty="0" err="1"/>
              <a:t>électricité</a:t>
            </a:r>
            <a:r>
              <a:rPr lang="en-US" dirty="0"/>
              <a:t> et </a:t>
            </a:r>
            <a:r>
              <a:rPr lang="en-US" dirty="0" err="1"/>
              <a:t>finalement</a:t>
            </a:r>
            <a:r>
              <a:rPr lang="en-US" dirty="0"/>
              <a:t> de l'électricité </a:t>
            </a:r>
            <a:r>
              <a:rPr lang="en-US" dirty="0" err="1"/>
              <a:t>en</a:t>
            </a:r>
            <a:r>
              <a:rPr lang="en-US" dirty="0"/>
              <a:t> </a:t>
            </a:r>
            <a:r>
              <a:rPr lang="en-US" dirty="0" err="1"/>
              <a:t>chauffage</a:t>
            </a:r>
            <a:r>
              <a:rPr lang="en-US" dirty="0"/>
              <a:t>;</a:t>
            </a:r>
            <a:endParaRPr lang="en-US" dirty="0">
              <a:cs typeface="Calibri"/>
            </a:endParaRPr>
          </a:p>
          <a:p>
            <a:pPr marL="171450" indent="-171450">
              <a:buFont typeface="Arial"/>
              <a:buChar char="•"/>
            </a:pPr>
            <a:r>
              <a:rPr lang="en-US" dirty="0" err="1"/>
              <a:t>transporte</a:t>
            </a:r>
            <a:r>
              <a:rPr lang="en-US" dirty="0"/>
              <a:t> ou distribue une </a:t>
            </a:r>
            <a:r>
              <a:rPr lang="en-US" dirty="0" err="1"/>
              <a:t>forme</a:t>
            </a:r>
            <a:r>
              <a:rPr lang="en-US" dirty="0"/>
              <a:t> </a:t>
            </a:r>
            <a:r>
              <a:rPr lang="en-US" dirty="0" err="1"/>
              <a:t>d'énergie</a:t>
            </a:r>
            <a:r>
              <a:rPr lang="en-US" dirty="0"/>
              <a:t>; par </a:t>
            </a:r>
            <a:r>
              <a:rPr lang="en-US" dirty="0" err="1"/>
              <a:t>exemple</a:t>
            </a:r>
            <a:r>
              <a:rPr lang="en-US" dirty="0"/>
              <a:t>: les technologies de transport </a:t>
            </a:r>
            <a:r>
              <a:rPr lang="en-US" dirty="0" err="1"/>
              <a:t>d'électricité</a:t>
            </a:r>
            <a:r>
              <a:rPr lang="en-US" dirty="0"/>
              <a:t>.</a:t>
            </a:r>
            <a:endParaRPr lang="en-US" dirty="0">
              <a:cs typeface="Calibri" panose="020F0502020204030204"/>
            </a:endParaRPr>
          </a:p>
          <a:p>
            <a:endParaRPr lang="en-US" dirty="0"/>
          </a:p>
          <a:p>
            <a:r>
              <a:rPr lang="en-US" dirty="0"/>
              <a:t>Comme nous l'avons vu précédemment, </a:t>
            </a:r>
            <a:r>
              <a:rPr lang="en-US" dirty="0" err="1"/>
              <a:t>chaque</a:t>
            </a:r>
            <a:r>
              <a:rPr lang="en-US" dirty="0"/>
              <a:t> </a:t>
            </a:r>
            <a:r>
              <a:rPr lang="en-US" dirty="0" err="1"/>
              <a:t>encadré</a:t>
            </a:r>
            <a:r>
              <a:rPr lang="en-US" dirty="0"/>
              <a:t> d'un système énergétique de référence représente une technologie.</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Cette</a:t>
            </a:r>
            <a:r>
              <a:rPr lang="en-US" dirty="0"/>
              <a:t> figure </a:t>
            </a:r>
            <a:r>
              <a:rPr lang="en-US" dirty="0" err="1"/>
              <a:t>illustre</a:t>
            </a:r>
            <a:r>
              <a:rPr lang="en-US" dirty="0"/>
              <a:t> quelques exemples de technologies </a:t>
            </a:r>
            <a:r>
              <a:rPr lang="en-US" dirty="0" err="1"/>
              <a:t>présentées</a:t>
            </a:r>
            <a:r>
              <a:rPr lang="en-US" dirty="0"/>
              <a:t> à la diapositive </a:t>
            </a:r>
            <a:r>
              <a:rPr lang="en-US" dirty="0" err="1"/>
              <a:t>précédente</a:t>
            </a:r>
            <a:r>
              <a:rPr lang="en-US" dirty="0"/>
              <a:t> </a:t>
            </a:r>
            <a:r>
              <a:rPr lang="en-US" dirty="0" err="1"/>
              <a:t>concernant</a:t>
            </a:r>
            <a:r>
              <a:rPr lang="en-US" dirty="0"/>
              <a:t> les systèmes énergétiques de référence. Voyons comment ces technologies </a:t>
            </a:r>
            <a:r>
              <a:rPr lang="en-US" dirty="0" err="1"/>
              <a:t>sont</a:t>
            </a:r>
            <a:r>
              <a:rPr lang="en-US" dirty="0"/>
              <a:t> </a:t>
            </a:r>
            <a:r>
              <a:rPr lang="en-US" dirty="0" err="1"/>
              <a:t>représentées</a:t>
            </a:r>
            <a:r>
              <a:rPr lang="en-US" dirty="0"/>
              <a:t>:</a:t>
            </a:r>
          </a:p>
          <a:p>
            <a:endParaRPr lang="en-US" dirty="0"/>
          </a:p>
          <a:p>
            <a:pPr marL="171450" indent="-171450">
              <a:buFont typeface="Arial"/>
              <a:buChar char="•"/>
            </a:pPr>
            <a:r>
              <a:rPr lang="en-US" dirty="0"/>
              <a:t>la technologie d'extraction du gaz naturel a pour combustible de sortie le </a:t>
            </a:r>
            <a:r>
              <a:rPr lang="en-US" dirty="0" err="1"/>
              <a:t>gaz</a:t>
            </a:r>
            <a:r>
              <a:rPr lang="en-US" dirty="0"/>
              <a:t> naturel puisque c'est ce </a:t>
            </a:r>
            <a:r>
              <a:rPr lang="en-US" dirty="0" err="1"/>
              <a:t>qu'elle</a:t>
            </a:r>
            <a:r>
              <a:rPr lang="en-US" dirty="0"/>
              <a:t> </a:t>
            </a:r>
            <a:r>
              <a:rPr lang="en-US" dirty="0" err="1"/>
              <a:t>produit</a:t>
            </a:r>
            <a:r>
              <a:rPr lang="en-US" dirty="0"/>
              <a:t>; </a:t>
            </a:r>
            <a:r>
              <a:rPr lang="en-US" dirty="0" err="1"/>
              <a:t>elle</a:t>
            </a:r>
            <a:r>
              <a:rPr lang="en-US" dirty="0"/>
              <a:t> n'a pas de combustible </a:t>
            </a:r>
            <a:r>
              <a:rPr lang="en-US" dirty="0" err="1"/>
              <a:t>d'entrée</a:t>
            </a:r>
            <a:r>
              <a:rPr lang="en-US" dirty="0"/>
              <a:t> </a:t>
            </a:r>
            <a:r>
              <a:rPr lang="en-US" dirty="0" err="1"/>
              <a:t>puisqu’il</a:t>
            </a:r>
            <a:r>
              <a:rPr lang="en-US" dirty="0"/>
              <a:t> s'agit d'une technologie d'approvisionnement en énergie primaire située à l'extrême gauche de notre système énergétique de référence. Nous reviendrons sur ce point plus en détail dans la suite du </a:t>
            </a:r>
            <a:r>
              <a:rPr lang="en-US" dirty="0" err="1"/>
              <a:t>cours</a:t>
            </a:r>
            <a:r>
              <a:rPr lang="en-US" dirty="0"/>
              <a:t>;</a:t>
            </a:r>
            <a:endParaRPr lang="en-US" dirty="0">
              <a:cs typeface="Calibri"/>
            </a:endParaRPr>
          </a:p>
          <a:p>
            <a:pPr marL="171450" indent="-171450">
              <a:buFont typeface="Arial"/>
              <a:buChar char="•"/>
            </a:pPr>
            <a:r>
              <a:rPr lang="en-US" dirty="0"/>
              <a:t>la centrale </a:t>
            </a:r>
            <a:r>
              <a:rPr lang="en-US" dirty="0" err="1"/>
              <a:t>thermique</a:t>
            </a:r>
            <a:r>
              <a:rPr lang="en-US" dirty="0"/>
              <a:t> au charbon a pour </a:t>
            </a:r>
            <a:r>
              <a:rPr lang="en-US" dirty="0" err="1"/>
              <a:t>forme</a:t>
            </a:r>
            <a:r>
              <a:rPr lang="en-US" dirty="0"/>
              <a:t> </a:t>
            </a:r>
            <a:r>
              <a:rPr lang="en-US" dirty="0" err="1"/>
              <a:t>énergétique</a:t>
            </a:r>
            <a:r>
              <a:rPr lang="en-US" dirty="0"/>
              <a:t> d'entrée le charbon et pour </a:t>
            </a:r>
            <a:r>
              <a:rPr lang="en-US" dirty="0" err="1"/>
              <a:t>forme</a:t>
            </a:r>
            <a:r>
              <a:rPr lang="en-US" dirty="0"/>
              <a:t> </a:t>
            </a:r>
            <a:r>
              <a:rPr lang="en-US" dirty="0" err="1"/>
              <a:t>énergétique</a:t>
            </a:r>
            <a:r>
              <a:rPr lang="en-US" dirty="0"/>
              <a:t> de sortie </a:t>
            </a:r>
            <a:r>
              <a:rPr lang="en-US" dirty="0" err="1"/>
              <a:t>l'électricité</a:t>
            </a:r>
            <a:r>
              <a:rPr lang="en-US" dirty="0"/>
              <a:t> puisque cette technologie convertit l'énergie du charbon </a:t>
            </a:r>
            <a:r>
              <a:rPr lang="en-US" dirty="0" err="1"/>
              <a:t>en</a:t>
            </a:r>
            <a:r>
              <a:rPr lang="en-US" dirty="0"/>
              <a:t> </a:t>
            </a:r>
            <a:r>
              <a:rPr lang="en-US" dirty="0" err="1"/>
              <a:t>électricité</a:t>
            </a:r>
            <a:r>
              <a:rPr lang="en-US" dirty="0"/>
              <a:t>;</a:t>
            </a:r>
            <a:endParaRPr lang="en-US" dirty="0">
              <a:cs typeface="Calibri"/>
            </a:endParaRPr>
          </a:p>
          <a:p>
            <a:pPr marL="171450" indent="-171450">
              <a:buFont typeface="Arial"/>
              <a:buChar char="•"/>
            </a:pPr>
            <a:r>
              <a:rPr lang="en-US" dirty="0"/>
              <a:t>de façon </a:t>
            </a:r>
            <a:r>
              <a:rPr lang="en-US" dirty="0" err="1"/>
              <a:t>similaire</a:t>
            </a:r>
            <a:r>
              <a:rPr lang="en-US" dirty="0"/>
              <a:t>, la centrale </a:t>
            </a:r>
            <a:r>
              <a:rPr lang="en-US" dirty="0" err="1"/>
              <a:t>thermique</a:t>
            </a:r>
            <a:r>
              <a:rPr lang="en-US" dirty="0"/>
              <a:t> au </a:t>
            </a:r>
            <a:r>
              <a:rPr lang="en-US" dirty="0" err="1"/>
              <a:t>pétrole</a:t>
            </a:r>
            <a:r>
              <a:rPr lang="en-US" dirty="0"/>
              <a:t> convertit l'énergie du pétrole en électricité et a donc pour combustible d'entrée le pétrole et pour combustible de sortie l'électricité.</a:t>
            </a:r>
            <a:endParaRPr lang="en-US" dirty="0">
              <a:cs typeface="Calibri"/>
            </a:endParaRPr>
          </a:p>
          <a:p>
            <a:endParaRPr lang="en-US" dirty="0"/>
          </a:p>
          <a:p>
            <a:r>
              <a:rPr lang="en-US" dirty="0"/>
              <a:t>Il est important de noter que toutes les technologies </a:t>
            </a:r>
            <a:r>
              <a:rPr lang="en-US" dirty="0" err="1"/>
              <a:t>n'ont</a:t>
            </a:r>
            <a:r>
              <a:rPr lang="en-US" dirty="0"/>
              <a:t> pas </a:t>
            </a:r>
            <a:r>
              <a:rPr lang="en-US" dirty="0" err="1"/>
              <a:t>nécessairement</a:t>
            </a:r>
            <a:r>
              <a:rPr lang="en-US" dirty="0"/>
              <a:t> un seul combustible d'entrée et un seul combustible de sortie. Par exemple, les technologies d'extraction de combustibles n'ont généralement pas de combustible d'entrée (tout comme l'exemple du gaz naturel sur </a:t>
            </a:r>
            <a:r>
              <a:rPr lang="en-US" dirty="0" err="1"/>
              <a:t>cette</a:t>
            </a:r>
            <a:r>
              <a:rPr lang="en-US" dirty="0"/>
              <a:t> figure), et certaines technologies peuvent avoir plus d'un combustible d'entrée ou de sortie, comme une raffinerie dont le combustible d'entrée est le pétrole et qui produit à la fois de l'essence et du fioul lourd en tant que combustibles de sortie.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Trois </a:t>
            </a:r>
            <a:r>
              <a:rPr lang="en-US" dirty="0" err="1"/>
              <a:t>groupes</a:t>
            </a:r>
            <a:r>
              <a:rPr lang="en-US" dirty="0"/>
              <a:t> de données sont utilisés pour définir les technologies. Il </a:t>
            </a:r>
            <a:r>
              <a:rPr lang="en-US" dirty="0" err="1"/>
              <a:t>s'agit</a:t>
            </a:r>
            <a:r>
              <a:rPr lang="en-US" dirty="0"/>
              <a:t> du produit d'entrée, qui fait référence à l'approvisionnement en combustible de la technologie. Les données </a:t>
            </a:r>
            <a:r>
              <a:rPr lang="en-US" dirty="0" err="1"/>
              <a:t>importantes</a:t>
            </a:r>
            <a:r>
              <a:rPr lang="en-US" dirty="0"/>
              <a:t> </a:t>
            </a:r>
            <a:r>
              <a:rPr lang="en-US" dirty="0" err="1"/>
              <a:t>concernant</a:t>
            </a:r>
            <a:r>
              <a:rPr lang="en-US" dirty="0"/>
              <a:t> le </a:t>
            </a:r>
            <a:r>
              <a:rPr lang="en-US" dirty="0" err="1"/>
              <a:t>produit</a:t>
            </a:r>
            <a:r>
              <a:rPr lang="en-US" dirty="0"/>
              <a:t> </a:t>
            </a:r>
            <a:r>
              <a:rPr lang="en-US" dirty="0" err="1"/>
              <a:t>d’entrée</a:t>
            </a:r>
            <a:r>
              <a:rPr lang="en-US" dirty="0"/>
              <a:t> comprennent son prix, sa disponibilité et </a:t>
            </a:r>
            <a:r>
              <a:rPr lang="en-US" dirty="0" err="1"/>
              <a:t>ses</a:t>
            </a:r>
            <a:r>
              <a:rPr lang="en-US" dirty="0"/>
              <a:t> impacts (par </a:t>
            </a:r>
            <a:r>
              <a:rPr lang="en-US" dirty="0" err="1"/>
              <a:t>exemple</a:t>
            </a:r>
            <a:r>
              <a:rPr lang="en-US" dirty="0"/>
              <a:t>: les émissions de gaz à effet de serre associées à l'utilisation du </a:t>
            </a:r>
            <a:r>
              <a:rPr lang="en-US" dirty="0" err="1"/>
              <a:t>produit</a:t>
            </a:r>
            <a:r>
              <a:rPr lang="en-US" dirty="0"/>
              <a:t> </a:t>
            </a:r>
            <a:r>
              <a:rPr lang="en-US" dirty="0" err="1"/>
              <a:t>d’entrée</a:t>
            </a:r>
            <a:r>
              <a:rPr lang="en-US" dirty="0"/>
              <a:t>). Deuxièmement, nous avons besoin de données sur les caractéristiques technico-économiques et environnementales des technologies. Il s'agit notamment des coûts, de l'efficacité, de la durée de vie et de la disponibilité des technologies. </a:t>
            </a:r>
            <a:r>
              <a:rPr lang="en-US" dirty="0" err="1"/>
              <a:t>Finalement</a:t>
            </a:r>
            <a:r>
              <a:rPr lang="en-US" dirty="0"/>
              <a:t>, nous devons définir le produit de sortie de chaque technologie, c'est-à-dire le produit qu'elle produit. Les données importantes sur les produits de sortie comprennent leur demande, leur contenu énergétique et leur impact.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modèles étant des </a:t>
            </a:r>
            <a:r>
              <a:rPr lang="en-US" dirty="0" err="1"/>
              <a:t>représentations</a:t>
            </a:r>
            <a:r>
              <a:rPr lang="en-US" dirty="0"/>
              <a:t> plus </a:t>
            </a:r>
            <a:r>
              <a:rPr lang="en-US" dirty="0" err="1"/>
              <a:t>ou</a:t>
            </a:r>
            <a:r>
              <a:rPr lang="en-US" dirty="0"/>
              <a:t> </a:t>
            </a:r>
            <a:r>
              <a:rPr lang="en-US" dirty="0" err="1"/>
              <a:t>moins</a:t>
            </a:r>
            <a:r>
              <a:rPr lang="en-US" dirty="0"/>
              <a:t> </a:t>
            </a:r>
            <a:r>
              <a:rPr lang="en-US" dirty="0" err="1"/>
              <a:t>simplifiées</a:t>
            </a:r>
            <a:r>
              <a:rPr lang="en-US" dirty="0"/>
              <a:t> de la réalité, nous pouvons définir des technologies à différents </a:t>
            </a:r>
            <a:r>
              <a:rPr lang="en-US" dirty="0" err="1"/>
              <a:t>niveaux</a:t>
            </a:r>
            <a:r>
              <a:rPr lang="en-US" dirty="0"/>
              <a:t> de </a:t>
            </a:r>
            <a:r>
              <a:rPr lang="en-US" dirty="0" err="1"/>
              <a:t>précision</a:t>
            </a:r>
            <a:r>
              <a:rPr lang="en-US" dirty="0"/>
              <a:t> en fonction de la nature d’un modèle énergétique. Dans </a:t>
            </a:r>
            <a:r>
              <a:rPr lang="en-US" dirty="0" err="1"/>
              <a:t>OSeMOSYS</a:t>
            </a:r>
            <a:r>
              <a:rPr lang="en-US" dirty="0"/>
              <a:t>, une technologie </a:t>
            </a:r>
            <a:r>
              <a:rPr lang="en-US" dirty="0" err="1"/>
              <a:t>peut</a:t>
            </a:r>
            <a:r>
              <a:rPr lang="en-US" dirty="0"/>
              <a:t> </a:t>
            </a:r>
            <a:r>
              <a:rPr lang="en-US" dirty="0" err="1"/>
              <a:t>représenter</a:t>
            </a:r>
            <a:r>
              <a:rPr lang="en-US" dirty="0"/>
              <a:t> </a:t>
            </a:r>
            <a:r>
              <a:rPr lang="en-US" dirty="0" err="1"/>
              <a:t>différents</a:t>
            </a:r>
            <a:r>
              <a:rPr lang="en-US" dirty="0"/>
              <a:t> </a:t>
            </a:r>
            <a:r>
              <a:rPr lang="en-US" dirty="0" err="1"/>
              <a:t>éléments</a:t>
            </a:r>
            <a:r>
              <a:rPr lang="en-US" dirty="0"/>
              <a:t>; par </a:t>
            </a:r>
            <a:r>
              <a:rPr lang="en-US" dirty="0" err="1"/>
              <a:t>exemple</a:t>
            </a:r>
            <a:r>
              <a:rPr lang="en-US" dirty="0"/>
              <a:t>, une technologie peut représenter un seul processus ou une seule centrale </a:t>
            </a:r>
            <a:r>
              <a:rPr lang="en-US" dirty="0" err="1"/>
              <a:t>électrique</a:t>
            </a:r>
            <a:r>
              <a:rPr lang="en-US" dirty="0"/>
              <a:t> </a:t>
            </a:r>
            <a:r>
              <a:rPr lang="en-US" dirty="0" err="1"/>
              <a:t>telle</a:t>
            </a:r>
            <a:r>
              <a:rPr lang="en-US" dirty="0"/>
              <a:t> </a:t>
            </a:r>
            <a:r>
              <a:rPr lang="en-US" dirty="0" err="1"/>
              <a:t>une</a:t>
            </a:r>
            <a:r>
              <a:rPr lang="en-US" dirty="0"/>
              <a:t> centrale </a:t>
            </a:r>
            <a:r>
              <a:rPr lang="en-US" dirty="0" err="1"/>
              <a:t>thermique</a:t>
            </a:r>
            <a:r>
              <a:rPr lang="en-US" dirty="0"/>
              <a:t> au </a:t>
            </a:r>
            <a:r>
              <a:rPr lang="en-US" dirty="0" err="1"/>
              <a:t>charbon</a:t>
            </a:r>
            <a:r>
              <a:rPr lang="en-US" dirty="0"/>
              <a:t>. Une technologie peut également représenter un groupe de processus ou de centrales électriques présentant des </a:t>
            </a:r>
            <a:r>
              <a:rPr lang="en-US" dirty="0" err="1"/>
              <a:t>caractéristiques</a:t>
            </a:r>
            <a:r>
              <a:rPr lang="en-US" dirty="0"/>
              <a:t> </a:t>
            </a:r>
            <a:r>
              <a:rPr lang="en-US" dirty="0" err="1"/>
              <a:t>similaires</a:t>
            </a:r>
            <a:r>
              <a:rPr lang="en-US" dirty="0"/>
              <a:t>; par </a:t>
            </a:r>
            <a:r>
              <a:rPr lang="en-US" dirty="0" err="1"/>
              <a:t>exemple</a:t>
            </a:r>
            <a:r>
              <a:rPr lang="en-US" dirty="0"/>
              <a:t>, une technologie peut être utilisée pour représenter toutes les </a:t>
            </a:r>
            <a:r>
              <a:rPr lang="en-US" dirty="0" err="1"/>
              <a:t>centrales</a:t>
            </a:r>
            <a:r>
              <a:rPr lang="en-US" dirty="0"/>
              <a:t> </a:t>
            </a:r>
            <a:r>
              <a:rPr lang="en-US" dirty="0" err="1"/>
              <a:t>thermiques</a:t>
            </a:r>
            <a:r>
              <a:rPr lang="en-US" dirty="0"/>
              <a:t> au charbon existantes si aucun autre détail n'est nécessaire. Dans nos exemples et nos exercices pratiques, nous utiliserons cette approche de </a:t>
            </a:r>
            <a:r>
              <a:rPr lang="en-US" dirty="0" err="1"/>
              <a:t>regroupement</a:t>
            </a:r>
            <a:r>
              <a:rPr lang="en-US" dirty="0"/>
              <a:t> </a:t>
            </a:r>
            <a:r>
              <a:rPr lang="en-US" dirty="0" err="1"/>
              <a:t>en</a:t>
            </a:r>
            <a:r>
              <a:rPr lang="en-US" dirty="0"/>
              <a:t> </a:t>
            </a:r>
            <a:r>
              <a:rPr lang="en-US" dirty="0" err="1"/>
              <a:t>utilisant</a:t>
            </a:r>
            <a:r>
              <a:rPr lang="en-US" dirty="0"/>
              <a:t> une technologie pour représenter toutes les centrales </a:t>
            </a:r>
            <a:r>
              <a:rPr lang="en-US" dirty="0" err="1"/>
              <a:t>électriques</a:t>
            </a:r>
            <a:r>
              <a:rPr lang="en-US" dirty="0"/>
              <a:t> d’un même type. Cette approche est illustrée dans ce diagramme et mise en évidence pour les </a:t>
            </a:r>
            <a:r>
              <a:rPr lang="en-US" dirty="0" err="1"/>
              <a:t>centrales</a:t>
            </a:r>
            <a:r>
              <a:rPr lang="en-US" dirty="0"/>
              <a:t> </a:t>
            </a:r>
            <a:r>
              <a:rPr lang="en-US" dirty="0" err="1"/>
              <a:t>nucléaires</a:t>
            </a:r>
            <a:r>
              <a:rPr lang="en-US" dirty="0"/>
              <a:t>. Nous regrouperons également les réseaux de transmission et de distribution en une seule technologie de transmission et </a:t>
            </a:r>
            <a:r>
              <a:rPr lang="en-US" dirty="0" err="1"/>
              <a:t>une</a:t>
            </a:r>
            <a:r>
              <a:rPr lang="en-US" dirty="0"/>
              <a:t> </a:t>
            </a:r>
            <a:r>
              <a:rPr lang="en-US" dirty="0" err="1"/>
              <a:t>seule</a:t>
            </a:r>
            <a:r>
              <a:rPr lang="en-US" dirty="0"/>
              <a:t> </a:t>
            </a:r>
            <a:r>
              <a:rPr lang="en-US" dirty="0" err="1"/>
              <a:t>technologie</a:t>
            </a:r>
            <a:r>
              <a:rPr lang="en-US" dirty="0"/>
              <a:t> de distribution.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Plusieurs caractéristiques technologiques importantes doivent être prises en compte dans la planification de l'expansion de la capacité. Les modèles développés à l'aide </a:t>
            </a:r>
            <a:r>
              <a:rPr lang="en-US" dirty="0" err="1"/>
              <a:t>d'OSeMOSYS</a:t>
            </a:r>
            <a:r>
              <a:rPr lang="en-US" dirty="0"/>
              <a:t> ont la capacité de prendre en compte plusieurs de ces caractéristiques, </a:t>
            </a:r>
            <a:r>
              <a:rPr lang="en-US" dirty="0" err="1"/>
              <a:t>notamment</a:t>
            </a:r>
            <a:r>
              <a:rPr lang="en-US" dirty="0"/>
              <a:t>:</a:t>
            </a:r>
          </a:p>
          <a:p>
            <a:endParaRPr lang="en-US" dirty="0"/>
          </a:p>
          <a:p>
            <a:pPr marL="171450" indent="-171450">
              <a:buFont typeface="Arial"/>
              <a:buChar char="•"/>
            </a:pPr>
            <a:r>
              <a:rPr lang="en-US" dirty="0"/>
              <a:t>la variation de la disponibilité, de l'efficacité et des coûts d'une technologie à court et à long terme. Par exemple, on peut s'attendre à ce que les nouvelles technologies dont les coûts sont élevés aujourd'hui deviennent nettement </a:t>
            </a:r>
            <a:r>
              <a:rPr lang="en-US" dirty="0" err="1"/>
              <a:t>moins</a:t>
            </a:r>
            <a:r>
              <a:rPr lang="en-US" dirty="0"/>
              <a:t> </a:t>
            </a:r>
            <a:r>
              <a:rPr lang="en-US" dirty="0" err="1"/>
              <a:t>chères</a:t>
            </a:r>
            <a:r>
              <a:rPr lang="en-US" dirty="0"/>
              <a:t> dans le </a:t>
            </a:r>
            <a:r>
              <a:rPr lang="en-US" dirty="0" err="1"/>
              <a:t>futur</a:t>
            </a:r>
            <a:r>
              <a:rPr lang="en-US" dirty="0"/>
              <a:t>. </a:t>
            </a:r>
            <a:r>
              <a:rPr lang="en-US" dirty="0" err="1"/>
              <a:t>Cette</a:t>
            </a:r>
            <a:r>
              <a:rPr lang="en-US" dirty="0"/>
              <a:t> figure, qui présente des projections de coûts d'investissement pour les technologies des énergies renouvelables, montre que les coûts de certaines technologies </a:t>
            </a:r>
            <a:r>
              <a:rPr lang="en-US" dirty="0" err="1"/>
              <a:t>devraient</a:t>
            </a:r>
            <a:r>
              <a:rPr lang="en-US" dirty="0"/>
              <a:t> </a:t>
            </a:r>
            <a:r>
              <a:rPr lang="en-US" dirty="0" err="1"/>
              <a:t>baisser</a:t>
            </a:r>
            <a:r>
              <a:rPr lang="en-US" dirty="0"/>
              <a:t> au </a:t>
            </a:r>
            <a:r>
              <a:rPr lang="en-US" dirty="0" err="1"/>
              <a:t>cours</a:t>
            </a:r>
            <a:r>
              <a:rPr lang="en-US" dirty="0"/>
              <a:t> des </a:t>
            </a:r>
            <a:r>
              <a:rPr lang="en-US" dirty="0" err="1"/>
              <a:t>prochaines</a:t>
            </a:r>
            <a:r>
              <a:rPr lang="en-US" dirty="0"/>
              <a:t> </a:t>
            </a:r>
            <a:r>
              <a:rPr lang="en-US" dirty="0" err="1"/>
              <a:t>années</a:t>
            </a:r>
            <a:r>
              <a:rPr lang="en-US" dirty="0"/>
              <a:t>. Ces technologies </a:t>
            </a:r>
            <a:r>
              <a:rPr lang="en-US" dirty="0" err="1"/>
              <a:t>pourraient</a:t>
            </a:r>
            <a:r>
              <a:rPr lang="en-US" dirty="0"/>
              <a:t> </a:t>
            </a:r>
            <a:r>
              <a:rPr lang="en-US" dirty="0" err="1"/>
              <a:t>éventuellement</a:t>
            </a:r>
            <a:r>
              <a:rPr lang="en-US" dirty="0"/>
              <a:t> </a:t>
            </a:r>
            <a:r>
              <a:rPr lang="en-US" dirty="0" err="1"/>
              <a:t>offrir</a:t>
            </a:r>
            <a:r>
              <a:rPr lang="en-US" dirty="0"/>
              <a:t> un rapport </a:t>
            </a:r>
            <a:r>
              <a:rPr lang="en-US" dirty="0" err="1"/>
              <a:t>coût</a:t>
            </a:r>
            <a:r>
              <a:rPr lang="en-US" dirty="0"/>
              <a:t>/</a:t>
            </a:r>
            <a:r>
              <a:rPr lang="en-US" dirty="0" err="1"/>
              <a:t>bénéfices</a:t>
            </a:r>
            <a:r>
              <a:rPr lang="en-US" dirty="0"/>
              <a:t> plus </a:t>
            </a:r>
            <a:r>
              <a:rPr lang="en-US" dirty="0" err="1"/>
              <a:t>attrayantes</a:t>
            </a:r>
            <a:r>
              <a:rPr lang="en-US" dirty="0"/>
              <a:t> et il </a:t>
            </a:r>
            <a:r>
              <a:rPr lang="en-US" dirty="0" err="1"/>
              <a:t>est</a:t>
            </a:r>
            <a:r>
              <a:rPr lang="en-US" dirty="0"/>
              <a:t> important </a:t>
            </a:r>
            <a:r>
              <a:rPr lang="en-US" dirty="0" err="1"/>
              <a:t>qu'OSeMOSYS</a:t>
            </a:r>
            <a:r>
              <a:rPr lang="en-US" dirty="0"/>
              <a:t> </a:t>
            </a:r>
            <a:r>
              <a:rPr lang="en-US" dirty="0" err="1"/>
              <a:t>puisse</a:t>
            </a:r>
            <a:r>
              <a:rPr lang="en-US" dirty="0"/>
              <a:t> </a:t>
            </a:r>
            <a:r>
              <a:rPr lang="en-US" dirty="0" err="1"/>
              <a:t>tenir</a:t>
            </a:r>
            <a:r>
              <a:rPr lang="en-US" dirty="0"/>
              <a:t> </a:t>
            </a:r>
            <a:r>
              <a:rPr lang="en-US" dirty="0" err="1"/>
              <a:t>compte</a:t>
            </a:r>
            <a:r>
              <a:rPr lang="en-US" dirty="0"/>
              <a:t> des coûts variables dans le temps;</a:t>
            </a:r>
          </a:p>
          <a:p>
            <a:pPr marL="171450" indent="-171450">
              <a:buFont typeface="Arial"/>
              <a:buChar char="•"/>
            </a:pPr>
            <a:r>
              <a:rPr lang="en-US" dirty="0"/>
              <a:t>les modèles peuvent </a:t>
            </a:r>
            <a:r>
              <a:rPr lang="en-US" dirty="0" err="1"/>
              <a:t>également</a:t>
            </a:r>
            <a:r>
              <a:rPr lang="en-US" dirty="0"/>
              <a:t> </a:t>
            </a:r>
            <a:r>
              <a:rPr lang="en-US" dirty="0" err="1"/>
              <a:t>tenir</a:t>
            </a:r>
            <a:r>
              <a:rPr lang="en-US" dirty="0"/>
              <a:t> </a:t>
            </a:r>
            <a:r>
              <a:rPr lang="en-US" dirty="0" err="1"/>
              <a:t>compte</a:t>
            </a:r>
            <a:r>
              <a:rPr lang="en-US" dirty="0"/>
              <a:t> des </a:t>
            </a:r>
            <a:r>
              <a:rPr lang="en-US" dirty="0" err="1"/>
              <a:t>contraintes</a:t>
            </a:r>
            <a:r>
              <a:rPr lang="en-US" dirty="0"/>
              <a:t> de </a:t>
            </a:r>
            <a:r>
              <a:rPr lang="en-US" dirty="0" err="1"/>
              <a:t>capacité</a:t>
            </a:r>
            <a:r>
              <a:rPr lang="en-US" dirty="0"/>
              <a:t> et des </a:t>
            </a:r>
            <a:r>
              <a:rPr lang="en-US" dirty="0" err="1"/>
              <a:t>limites</a:t>
            </a:r>
            <a:r>
              <a:rPr lang="en-US" dirty="0"/>
              <a:t> de production imposées par la </a:t>
            </a:r>
            <a:r>
              <a:rPr lang="en-US" dirty="0" err="1"/>
              <a:t>technologie</a:t>
            </a:r>
            <a:r>
              <a:rPr lang="en-US" dirty="0"/>
              <a:t>. Par exemple, il y a une limite à la quantité d'énergie qui peut être produite par l'énergie solaire photovoltaïque dans un pays </a:t>
            </a:r>
            <a:r>
              <a:rPr lang="en-US" dirty="0" err="1"/>
              <a:t>donné</a:t>
            </a:r>
            <a:r>
              <a:rPr lang="en-US" dirty="0"/>
              <a:t> en fonction de l'intensité de la lumière du soleil au cours de l'année. Il est important </a:t>
            </a:r>
            <a:r>
              <a:rPr lang="en-US" dirty="0" err="1"/>
              <a:t>qu'OSeMOSYS</a:t>
            </a:r>
            <a:r>
              <a:rPr lang="en-US" dirty="0"/>
              <a:t> puisse en tenir compte afin que ses résultats </a:t>
            </a:r>
            <a:r>
              <a:rPr lang="en-US" dirty="0" err="1"/>
              <a:t>soient</a:t>
            </a:r>
            <a:r>
              <a:rPr lang="en-US" dirty="0"/>
              <a:t> </a:t>
            </a:r>
            <a:r>
              <a:rPr lang="en-US" dirty="0" err="1"/>
              <a:t>cohérents</a:t>
            </a:r>
            <a:r>
              <a:rPr lang="en-US" dirty="0"/>
              <a:t>;</a:t>
            </a:r>
            <a:endParaRPr lang="en-US" dirty="0">
              <a:cs typeface="Calibri"/>
            </a:endParaRPr>
          </a:p>
          <a:p>
            <a:pPr marL="171450" indent="-171450">
              <a:buFont typeface="Arial"/>
              <a:buChar char="•"/>
            </a:pPr>
            <a:r>
              <a:rPr lang="en-US" dirty="0" err="1"/>
              <a:t>en</a:t>
            </a:r>
            <a:r>
              <a:rPr lang="en-US" dirty="0"/>
              <a:t> outre, nous </a:t>
            </a:r>
            <a:r>
              <a:rPr lang="en-US" dirty="0" err="1"/>
              <a:t>pouvons</a:t>
            </a:r>
            <a:r>
              <a:rPr lang="en-US" dirty="0"/>
              <a:t> </a:t>
            </a:r>
            <a:r>
              <a:rPr lang="en-US" dirty="0" err="1"/>
              <a:t>tenir</a:t>
            </a:r>
            <a:r>
              <a:rPr lang="en-US" dirty="0"/>
              <a:t> </a:t>
            </a:r>
            <a:r>
              <a:rPr lang="en-US" dirty="0" err="1"/>
              <a:t>compte</a:t>
            </a:r>
            <a:r>
              <a:rPr lang="en-US" dirty="0"/>
              <a:t> des émissions associées aux technologies et les limites qui </a:t>
            </a:r>
            <a:r>
              <a:rPr lang="en-US" dirty="0" err="1"/>
              <a:t>peuvent</a:t>
            </a:r>
            <a:r>
              <a:rPr lang="en-US" dirty="0"/>
              <a:t> </a:t>
            </a:r>
            <a:r>
              <a:rPr lang="en-US" dirty="0" err="1"/>
              <a:t>leurs</a:t>
            </a:r>
            <a:r>
              <a:rPr lang="en-US" dirty="0"/>
              <a:t> être imposées. Par exemple, nous pouvons vouloir développer un </a:t>
            </a:r>
            <a:r>
              <a:rPr lang="en-US" dirty="0" err="1"/>
              <a:t>scénario</a:t>
            </a:r>
            <a:r>
              <a:rPr lang="en-US" dirty="0"/>
              <a:t> pour comprendre comment les émissions de dioxyde de carbone associées au système énergétique d'un pays peuvent </a:t>
            </a:r>
            <a:r>
              <a:rPr lang="en-US" dirty="0" err="1"/>
              <a:t>être</a:t>
            </a:r>
            <a:r>
              <a:rPr lang="en-US" dirty="0"/>
              <a:t> </a:t>
            </a:r>
            <a:r>
              <a:rPr lang="en-US" dirty="0" err="1"/>
              <a:t>limitées</a:t>
            </a:r>
            <a:r>
              <a:rPr lang="en-US" dirty="0"/>
              <a:t> à un certain niveau. Il est donc important </a:t>
            </a:r>
            <a:r>
              <a:rPr lang="en-US" dirty="0" err="1"/>
              <a:t>qu'OSeMOSYS</a:t>
            </a:r>
            <a:r>
              <a:rPr lang="en-US" dirty="0"/>
              <a:t> </a:t>
            </a:r>
            <a:r>
              <a:rPr lang="en-US" dirty="0" err="1"/>
              <a:t>puisse</a:t>
            </a:r>
            <a:r>
              <a:rPr lang="en-US" dirty="0"/>
              <a:t> </a:t>
            </a:r>
            <a:r>
              <a:rPr lang="en-US" dirty="0" err="1"/>
              <a:t>comptabiliser</a:t>
            </a:r>
            <a:r>
              <a:rPr lang="en-US" dirty="0"/>
              <a:t> les émissions associées à chaque technologie et qu'il ait la capacité de leur imposer des limites.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 activités d'entrée et de sortie des technologies sont définies dans </a:t>
            </a:r>
            <a:r>
              <a:rPr lang="en-US" dirty="0" err="1"/>
              <a:t>OSeMOSYS</a:t>
            </a:r>
            <a:r>
              <a:rPr lang="en-US" dirty="0"/>
              <a:t> à l'aide de deux paramètres : “</a:t>
            </a:r>
            <a:r>
              <a:rPr lang="en-US" dirty="0" err="1"/>
              <a:t>InputActivityRatio</a:t>
            </a:r>
            <a:r>
              <a:rPr lang="en-US" dirty="0"/>
              <a:t>” et “</a:t>
            </a:r>
            <a:r>
              <a:rPr lang="en-US" dirty="0" err="1"/>
              <a:t>OutputActivityRatio</a:t>
            </a:r>
            <a:r>
              <a:rPr lang="en-US" dirty="0"/>
              <a:t>”.</a:t>
            </a:r>
          </a:p>
          <a:p>
            <a:endParaRPr lang="en-US" dirty="0"/>
          </a:p>
          <a:p>
            <a:r>
              <a:rPr lang="en-US" dirty="0"/>
              <a:t>Nous </a:t>
            </a:r>
            <a:r>
              <a:rPr lang="en-US" dirty="0" err="1"/>
              <a:t>présentons</a:t>
            </a:r>
            <a:r>
              <a:rPr lang="en-US" dirty="0"/>
              <a:t> ces deux paramètres à l'aide d'un </a:t>
            </a:r>
            <a:r>
              <a:rPr lang="en-US" dirty="0" err="1"/>
              <a:t>exemple</a:t>
            </a:r>
            <a:r>
              <a:rPr lang="en-US" dirty="0"/>
              <a:t> où la technologie est une machine à pain. Si la machine </a:t>
            </a:r>
            <a:r>
              <a:rPr lang="en-US" dirty="0" err="1"/>
              <a:t>est</a:t>
            </a:r>
            <a:r>
              <a:rPr lang="en-US" dirty="0"/>
              <a:t> </a:t>
            </a:r>
            <a:r>
              <a:rPr lang="en-US" dirty="0" err="1"/>
              <a:t>utilisée</a:t>
            </a:r>
            <a:r>
              <a:rPr lang="en-US" dirty="0"/>
              <a:t> avec 5 kg de farine et 4 </a:t>
            </a:r>
            <a:r>
              <a:rPr lang="en-US" dirty="0" err="1"/>
              <a:t>litres</a:t>
            </a:r>
            <a:r>
              <a:rPr lang="en-US" dirty="0"/>
              <a:t> </a:t>
            </a:r>
            <a:r>
              <a:rPr lang="en-US" dirty="0" err="1"/>
              <a:t>d'eau</a:t>
            </a:r>
            <a:r>
              <a:rPr lang="en-US" dirty="0"/>
              <a:t>, elle produit 50 baguettes. En </a:t>
            </a:r>
            <a:r>
              <a:rPr lang="en-US" dirty="0" err="1"/>
              <a:t>supposant</a:t>
            </a:r>
            <a:r>
              <a:rPr lang="en-US" dirty="0"/>
              <a:t> </a:t>
            </a:r>
            <a:r>
              <a:rPr lang="en-US" dirty="0" err="1"/>
              <a:t>une</a:t>
            </a:r>
            <a:r>
              <a:rPr lang="en-US" dirty="0"/>
              <a:t> interpolation </a:t>
            </a:r>
            <a:r>
              <a:rPr lang="en-US" dirty="0" err="1"/>
              <a:t>linéaire</a:t>
            </a:r>
            <a:r>
              <a:rPr lang="en-US" dirty="0"/>
              <a:t>, nous </a:t>
            </a:r>
            <a:r>
              <a:rPr lang="en-US" dirty="0" err="1"/>
              <a:t>pouvons</a:t>
            </a:r>
            <a:r>
              <a:rPr lang="en-US" dirty="0"/>
              <a:t> supposer </a:t>
            </a:r>
            <a:r>
              <a:rPr lang="en-US" dirty="0" err="1"/>
              <a:t>qu’il</a:t>
            </a:r>
            <a:r>
              <a:rPr lang="en-US" dirty="0"/>
              <a:t> faut 100 g de </a:t>
            </a:r>
            <a:r>
              <a:rPr lang="en-US" dirty="0" err="1"/>
              <a:t>farine</a:t>
            </a:r>
            <a:r>
              <a:rPr lang="en-US" dirty="0"/>
              <a:t> et 80 cl </a:t>
            </a:r>
            <a:r>
              <a:rPr lang="en-US" dirty="0" err="1"/>
              <a:t>d’eau</a:t>
            </a:r>
            <a:r>
              <a:rPr lang="en-US" dirty="0"/>
              <a:t> pour produire 1 baguette.</a:t>
            </a:r>
          </a:p>
          <a:p>
            <a:endParaRPr lang="en-US" dirty="0">
              <a:cs typeface="Calibri"/>
            </a:endParaRPr>
          </a:p>
          <a:p>
            <a:r>
              <a:rPr lang="en-US" dirty="0"/>
              <a:t>Si nous devions modéliser cette machine à pain comme une technologie dans </a:t>
            </a:r>
            <a:r>
              <a:rPr lang="en-US" dirty="0" err="1"/>
              <a:t>OSeMOSYS</a:t>
            </a:r>
            <a:r>
              <a:rPr lang="en-US" dirty="0"/>
              <a:t>, cela se traduirait par un ratio d'activité de sortie de 1 pour les baguettes et un ratio d'activité d'entrée de 100 pour la farine et de 80 pour l'eau - parce que nous avons calculé que nous avons besoin de 100 g de farine et de 80 cl d'eau comme intrants pour produire 1 baguette comme extrant de la machine à pain. La farine et l'eau sont les combustibles d'entrée de la </a:t>
            </a:r>
            <a:r>
              <a:rPr lang="en-US" dirty="0" err="1"/>
              <a:t>technologie</a:t>
            </a:r>
            <a:r>
              <a:rPr lang="en-US" dirty="0"/>
              <a:t> et la baguette est le combustible (</a:t>
            </a:r>
            <a:r>
              <a:rPr lang="en-US" dirty="0" err="1"/>
              <a:t>ou</a:t>
            </a:r>
            <a:r>
              <a:rPr lang="en-US" dirty="0"/>
              <a:t> le </a:t>
            </a:r>
            <a:r>
              <a:rPr lang="en-US" dirty="0" err="1"/>
              <a:t>produit</a:t>
            </a:r>
            <a:r>
              <a:rPr lang="en-US" dirty="0"/>
              <a:t>) de sortie. </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 concept peut être utilisé pour définir toute technologie ayant des entrées et/ou des sorties. Par exemple, une centrale </a:t>
            </a:r>
            <a:r>
              <a:rPr lang="en-US" dirty="0" err="1"/>
              <a:t>thermique</a:t>
            </a:r>
            <a:r>
              <a:rPr lang="en-US" dirty="0"/>
              <a:t> au charbon utilise le combustible d'entrée qu'est le charbon et </a:t>
            </a:r>
            <a:r>
              <a:rPr lang="en-US" dirty="0" err="1"/>
              <a:t>produit</a:t>
            </a:r>
            <a:r>
              <a:rPr lang="en-US" dirty="0"/>
              <a:t> de sortie qu'est l'électricité. Il est important de se rappeler que l'efficacité d'une centrale électrique est égale au ratio d'activité de sortie divisé par le ratio d'activité d'entrée. Dans </a:t>
            </a:r>
            <a:r>
              <a:rPr lang="en-US" dirty="0" err="1"/>
              <a:t>OSeMOSYS, </a:t>
            </a:r>
            <a:r>
              <a:rPr lang="en-US" dirty="0"/>
              <a:t>il est généralement convenu de fixer le rapport d'activité de sortie à 1 et d'ajuster le rapport d'activité d'entrée en conséquence, comme nous l'avons fait pour l'exemple de la machine à pain. Nous savions quelle quantité de farine et d'eau était nécessaire pour fabriquer 50 baguettes, puis nous avons divisé cette quantité par 50 pour calculer la quantité nécessaire pour fabriquer 1 baguette, ce qui nous a permis de définir le rapport d'activité de sortie comme étant égal à 1. Si le rapport d'activité de sortie est égal à 1, le rendement d'une centrale électrique est donc égal à 1 divisé par le rapport d'activité d'entrée. Nous </a:t>
            </a:r>
            <a:r>
              <a:rPr lang="en-US" dirty="0" err="1"/>
              <a:t>nous</a:t>
            </a:r>
            <a:r>
              <a:rPr lang="en-US" dirty="0"/>
              <a:t> </a:t>
            </a:r>
            <a:r>
              <a:rPr lang="en-US" dirty="0" err="1"/>
              <a:t>habituerons</a:t>
            </a:r>
            <a:r>
              <a:rPr lang="en-US" dirty="0"/>
              <a:t> à utiliser ces paramètres dans le cadre d'exercices pratiques.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sa/2.0/deed.en" TargetMode="External"/><Relationship Id="rId3" Type="http://schemas.openxmlformats.org/officeDocument/2006/relationships/image" Target="../media/image3.jpeg"/><Relationship Id="rId7" Type="http://schemas.openxmlformats.org/officeDocument/2006/relationships/hyperlink" Target="https://commons.wikimedia.org/wiki/File:Lumps_of_coal.jpg" TargetMode="External"/><Relationship Id="rId12" Type="http://schemas.openxmlformats.org/officeDocument/2006/relationships/hyperlink" Target="https://creativecommons.org/licenses/by-sa/3.0/deed.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11" Type="http://schemas.openxmlformats.org/officeDocument/2006/relationships/hyperlink" Target="https://commons.wikimedia.org/wiki/File:Electricity_warning_sign.svg" TargetMode="External"/><Relationship Id="rId5" Type="http://schemas.openxmlformats.org/officeDocument/2006/relationships/hyperlink" Target="https://zenodo.org/record/4558799#.YEHFAGj7Q2w" TargetMode="External"/><Relationship Id="rId10" Type="http://schemas.openxmlformats.org/officeDocument/2006/relationships/hyperlink" Target="https://creativecommons.org/licenses/by-sa/4.0/deed.en" TargetMode="External"/><Relationship Id="rId4" Type="http://schemas.openxmlformats.org/officeDocument/2006/relationships/image" Target="../media/image10.png"/><Relationship Id="rId9" Type="http://schemas.openxmlformats.org/officeDocument/2006/relationships/hyperlink" Target="https://commons.wikimedia.org/wiki/File:Karlshamn_power_plant_-_DSCF3887.jpg"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2.0/deed.en" TargetMode="External"/><Relationship Id="rId3" Type="http://schemas.openxmlformats.org/officeDocument/2006/relationships/image" Target="../media/image3.jpeg"/><Relationship Id="rId7" Type="http://schemas.openxmlformats.org/officeDocument/2006/relationships/hyperlink" Target="https://commons.wikimedia.org/wiki/File:Morning_baguettes.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zenodo.org/record/4558799#.YEHFAGj7Q2w" TargetMode="External"/><Relationship Id="rId10" Type="http://schemas.openxmlformats.org/officeDocument/2006/relationships/hyperlink" Target="https://creativecommons.org/licenses/by-sa/4.0/deed.en" TargetMode="External"/><Relationship Id="rId4" Type="http://schemas.openxmlformats.org/officeDocument/2006/relationships/image" Target="../media/image11.png"/><Relationship Id="rId9" Type="http://schemas.openxmlformats.org/officeDocument/2006/relationships/hyperlink" Target="https://commons.wikimedia.org/wiki/File:Industrial_hearth_deck_oven_and_rotary_rack_oven.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sa/2.0/deed.en" TargetMode="External"/><Relationship Id="rId3" Type="http://schemas.openxmlformats.org/officeDocument/2006/relationships/image" Target="../media/image3.jpeg"/><Relationship Id="rId7" Type="http://schemas.openxmlformats.org/officeDocument/2006/relationships/hyperlink" Target="https://commons.wikimedia.org/wiki/File:Lumps_of_coal.jpg" TargetMode="External"/><Relationship Id="rId12" Type="http://schemas.openxmlformats.org/officeDocument/2006/relationships/hyperlink" Target="https://creativecommons.org/licenses/by-sa/3.0/deed.e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11" Type="http://schemas.openxmlformats.org/officeDocument/2006/relationships/hyperlink" Target="https://commons.wikimedia.org/wiki/File:Electricity_warning_sign.svg" TargetMode="External"/><Relationship Id="rId5" Type="http://schemas.openxmlformats.org/officeDocument/2006/relationships/hyperlink" Target="https://zenodo.org/record/4558799#.YEHFAGj7Q2w" TargetMode="External"/><Relationship Id="rId10" Type="http://schemas.openxmlformats.org/officeDocument/2006/relationships/hyperlink" Target="https://creativecommons.org/licenses/by-sa/4.0/deed.en" TargetMode="External"/><Relationship Id="rId4" Type="http://schemas.openxmlformats.org/officeDocument/2006/relationships/image" Target="../media/image13.png"/><Relationship Id="rId9" Type="http://schemas.openxmlformats.org/officeDocument/2006/relationships/hyperlink" Target="https://commons.wikimedia.org/wiki/File:Karlshamn_power_plant_-_DSCF3887.jp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zenodo.org/record/4558799#.YEHFAGj7Q2w"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zenodo.org/record/4558799#.YEHFAGj7Q2w"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13" Type="http://schemas.openxmlformats.org/officeDocument/2006/relationships/hyperlink" Target="https://commons.wikimedia.org/wiki/File:Industrial_hearth_deck_oven_and_rotary_rack_oven.JPG" TargetMode="External"/><Relationship Id="rId3" Type="http://schemas.openxmlformats.org/officeDocument/2006/relationships/image" Target="../media/image3.jpeg"/><Relationship Id="rId7" Type="http://schemas.openxmlformats.org/officeDocument/2006/relationships/hyperlink" Target="https://commons.wikimedia.org/wiki/File:Bag_of_flour162.jpg" TargetMode="External"/><Relationship Id="rId12" Type="http://schemas.openxmlformats.org/officeDocument/2006/relationships/hyperlink" Target="https://creativecommons.org/licenses/by/4.0/deed.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11" Type="http://schemas.openxmlformats.org/officeDocument/2006/relationships/hyperlink" Target="https://commons.wikimedia.org/wiki/File:Romania_Putna_Monastery_Well_Water_Bucket.jpg" TargetMode="External"/><Relationship Id="rId5" Type="http://schemas.openxmlformats.org/officeDocument/2006/relationships/hyperlink" Target="https://zenodo.org/record/4558799#.YEHFAGj7Q2w" TargetMode="External"/><Relationship Id="rId10" Type="http://schemas.openxmlformats.org/officeDocument/2006/relationships/hyperlink" Target="https://creativecommons.org/licenses/by/2.0/deed.en" TargetMode="External"/><Relationship Id="rId4" Type="http://schemas.openxmlformats.org/officeDocument/2006/relationships/image" Target="../media/image9.png"/><Relationship Id="rId9" Type="http://schemas.openxmlformats.org/officeDocument/2006/relationships/hyperlink" Target="https://commons.wikimedia.org/wiki/File:Morning_baguettes.jpg" TargetMode="External"/><Relationship Id="rId14" Type="http://schemas.openxmlformats.org/officeDocument/2006/relationships/hyperlink" Target="https://creativecommons.org/licenses/by-sa/4.0/dee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A145E6DE-54D7-614D-B9F5-50C21D83BB46}"/>
              </a:ext>
            </a:extLst>
          </p:cNvPr>
          <p:cNvPicPr>
            <a:picLocks noChangeAspect="1"/>
          </p:cNvPicPr>
          <p:nvPr/>
        </p:nvPicPr>
        <p:blipFill>
          <a:blip r:embed="rId3"/>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452E7B5-AF16-E345-AFCA-2B67D3C8D8AC}"/>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0292" y="3105834"/>
            <a:ext cx="4300173"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24428"/>
            <a:ext cx="543872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5 :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L’OFFRE D’ÉNERGIE PRIMAIRE</a:t>
            </a: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9351938"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Ratios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d’activité</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d'entrée et de sortie pour les centrales électriques </a:t>
            </a:r>
          </a:p>
        </p:txBody>
      </p:sp>
      <p:sp>
        <p:nvSpPr>
          <p:cNvPr id="2" name="Title 10">
            <a:extLst>
              <a:ext uri="{FF2B5EF4-FFF2-40B4-BE49-F238E27FC236}">
                <a16:creationId xmlns:a16="http://schemas.microsoft.com/office/drawing/2014/main" id="{035E5E85-8B75-422F-A77D-A14F1A2D4A69}"/>
              </a:ext>
            </a:extLst>
          </p:cNvPr>
          <p:cNvSpPr txBox="1">
            <a:spLocks/>
          </p:cNvSpPr>
          <p:nvPr/>
        </p:nvSpPr>
        <p:spPr>
          <a:xfrm>
            <a:off x="887215" y="4640"/>
            <a:ext cx="83011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des activités d'entrée et de sortie </a:t>
            </a:r>
          </a:p>
        </p:txBody>
      </p:sp>
      <p:pic>
        <p:nvPicPr>
          <p:cNvPr id="7" name="Picture 8" descr="Text, timeline&#10;&#10;Description automatically generated">
            <a:extLst>
              <a:ext uri="{FF2B5EF4-FFF2-40B4-BE49-F238E27FC236}">
                <a16:creationId xmlns:a16="http://schemas.microsoft.com/office/drawing/2014/main" id="{1487FEF2-1E6F-4054-BD28-8F81365173BC}"/>
              </a:ext>
            </a:extLst>
          </p:cNvPr>
          <p:cNvPicPr>
            <a:picLocks noGrp="1" noChangeAspect="1"/>
          </p:cNvPicPr>
          <p:nvPr>
            <p:ph idx="1"/>
          </p:nvPr>
        </p:nvPicPr>
        <p:blipFill>
          <a:blip r:embed="rId4"/>
          <a:stretch>
            <a:fillRect/>
          </a:stretch>
        </p:blipFill>
        <p:spPr>
          <a:xfrm>
            <a:off x="1427671" y="2134637"/>
            <a:ext cx="9135375" cy="3201355"/>
          </a:xfrm>
        </p:spPr>
      </p:pic>
      <p:sp>
        <p:nvSpPr>
          <p:cNvPr id="9" name="TextBox 8">
            <a:extLst>
              <a:ext uri="{FF2B5EF4-FFF2-40B4-BE49-F238E27FC236}">
                <a16:creationId xmlns:a16="http://schemas.microsoft.com/office/drawing/2014/main" id="{15C25E08-7AEC-4C82-9E48-959CB1E87EB0}"/>
              </a:ext>
            </a:extLst>
          </p:cNvPr>
          <p:cNvSpPr txBox="1"/>
          <p:nvPr/>
        </p:nvSpPr>
        <p:spPr>
          <a:xfrm>
            <a:off x="1662716" y="5989389"/>
            <a:ext cx="6093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 </a:t>
            </a:r>
            <a:r>
              <a:rPr lang="en-GB" sz="1000" dirty="0">
                <a:latin typeface="Open Sans" panose="020B0606030504020204" pitchFamily="34" charset="0"/>
                <a:ea typeface="Open Sans" panose="020B0606030504020204" pitchFamily="34" charset="0"/>
                <a:cs typeface="Open Sans" panose="020B0606030504020204" pitchFamily="34" charset="0"/>
              </a:rPr>
              <a:t>; réalisée à partir des images de :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SA 2.0 </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4.0 </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Définir la capacité et l'activité</a:t>
            </a:r>
          </a:p>
        </p:txBody>
      </p:sp>
      <p:sp>
        <p:nvSpPr>
          <p:cNvPr id="2" name="Title 10">
            <a:extLst>
              <a:ext uri="{FF2B5EF4-FFF2-40B4-BE49-F238E27FC236}">
                <a16:creationId xmlns:a16="http://schemas.microsoft.com/office/drawing/2014/main" id="{0750D092-CF17-4EA3-8A3C-87323950148A}"/>
              </a:ext>
            </a:extLst>
          </p:cNvPr>
          <p:cNvSpPr txBox="1">
            <a:spLocks/>
          </p:cNvSpPr>
          <p:nvPr/>
        </p:nvSpPr>
        <p:spPr>
          <a:xfrm>
            <a:off x="887215" y="4640"/>
            <a:ext cx="79309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des activités d'entrée et de sortie </a:t>
            </a:r>
          </a:p>
        </p:txBody>
      </p:sp>
      <p:pic>
        <p:nvPicPr>
          <p:cNvPr id="7" name="Picture 8" descr="Text&#10;&#10;Description automatically generated">
            <a:extLst>
              <a:ext uri="{FF2B5EF4-FFF2-40B4-BE49-F238E27FC236}">
                <a16:creationId xmlns:a16="http://schemas.microsoft.com/office/drawing/2014/main" id="{00DC7E55-4784-40EB-99AA-4AE6D57264BA}"/>
              </a:ext>
            </a:extLst>
          </p:cNvPr>
          <p:cNvPicPr>
            <a:picLocks noChangeAspect="1"/>
          </p:cNvPicPr>
          <p:nvPr/>
        </p:nvPicPr>
        <p:blipFill>
          <a:blip r:embed="rId4"/>
          <a:stretch>
            <a:fillRect/>
          </a:stretch>
        </p:blipFill>
        <p:spPr>
          <a:xfrm>
            <a:off x="2999117" y="1750862"/>
            <a:ext cx="5819062" cy="4193316"/>
          </a:xfrm>
          <a:prstGeom prst="rect">
            <a:avLst/>
          </a:prstGeom>
        </p:spPr>
      </p:pic>
      <p:sp>
        <p:nvSpPr>
          <p:cNvPr id="9" name="TextBox 8">
            <a:extLst>
              <a:ext uri="{FF2B5EF4-FFF2-40B4-BE49-F238E27FC236}">
                <a16:creationId xmlns:a16="http://schemas.microsoft.com/office/drawing/2014/main" id="{52D9226E-48D5-421F-999F-16A1A12DAB31}"/>
              </a:ext>
            </a:extLst>
          </p:cNvPr>
          <p:cNvSpPr txBox="1"/>
          <p:nvPr/>
        </p:nvSpPr>
        <p:spPr>
          <a:xfrm>
            <a:off x="3127309" y="5996728"/>
            <a:ext cx="49255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 </a:t>
            </a:r>
            <a:r>
              <a:rPr lang="en-GB" sz="1000" dirty="0">
                <a:latin typeface="Open Sans" panose="020B0606030504020204" pitchFamily="34" charset="0"/>
                <a:ea typeface="Open Sans" panose="020B0606030504020204" pitchFamily="34" charset="0"/>
                <a:cs typeface="Open Sans" panose="020B0606030504020204" pitchFamily="34" charset="0"/>
              </a:rPr>
              <a:t>; réalisée à partir des images de :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2.0 </a:t>
            </a:r>
            <a:r>
              <a:rPr lang="en-GB" sz="1000" dirty="0">
                <a:latin typeface="Open Sans" panose="020B0606030504020204" pitchFamily="34" charset="0"/>
                <a:ea typeface="Open Sans" panose="020B0606030504020204" pitchFamily="34" charset="0"/>
                <a:cs typeface="Open Sans" panose="020B0606030504020204" pitchFamily="34" charset="0"/>
              </a:rPr>
              <a:t>; ;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1496403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Introduction de limites d'activité et de capacité </a:t>
            </a:r>
          </a:p>
        </p:txBody>
      </p:sp>
      <p:sp>
        <p:nvSpPr>
          <p:cNvPr id="2" name="Title 10">
            <a:extLst>
              <a:ext uri="{FF2B5EF4-FFF2-40B4-BE49-F238E27FC236}">
                <a16:creationId xmlns:a16="http://schemas.microsoft.com/office/drawing/2014/main" id="{A4E5ADCD-8145-4EBE-B67D-428859585F96}"/>
              </a:ext>
            </a:extLst>
          </p:cNvPr>
          <p:cNvSpPr txBox="1">
            <a:spLocks/>
          </p:cNvSpPr>
          <p:nvPr/>
        </p:nvSpPr>
        <p:spPr>
          <a:xfrm>
            <a:off x="887215" y="4640"/>
            <a:ext cx="793780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des activités d'entrée et de sortie </a:t>
            </a:r>
          </a:p>
        </p:txBody>
      </p:sp>
      <p:pic>
        <p:nvPicPr>
          <p:cNvPr id="11" name="Picture 11" descr="Graphical user interface, text, application&#10;&#10;Description automatically generated">
            <a:extLst>
              <a:ext uri="{FF2B5EF4-FFF2-40B4-BE49-F238E27FC236}">
                <a16:creationId xmlns:a16="http://schemas.microsoft.com/office/drawing/2014/main" id="{4E9CD508-133F-43EA-9F30-7514A397FAF7}"/>
              </a:ext>
            </a:extLst>
          </p:cNvPr>
          <p:cNvPicPr>
            <a:picLocks noGrp="1" noChangeAspect="1"/>
          </p:cNvPicPr>
          <p:nvPr>
            <p:ph idx="1"/>
          </p:nvPr>
        </p:nvPicPr>
        <p:blipFill>
          <a:blip r:embed="rId4"/>
          <a:stretch>
            <a:fillRect/>
          </a:stretch>
        </p:blipFill>
        <p:spPr>
          <a:xfrm>
            <a:off x="1162756" y="2836599"/>
            <a:ext cx="9852377" cy="2033057"/>
          </a:xfrm>
        </p:spPr>
      </p:pic>
    </p:spTree>
    <p:extLst>
      <p:ext uri="{BB962C8B-B14F-4D97-AF65-F5344CB8AC3E}">
        <p14:creationId xmlns:p14="http://schemas.microsoft.com/office/powerpoint/2010/main" val="37201673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5.2.5. Capacité et activité des centrales électriques </a:t>
            </a:r>
          </a:p>
        </p:txBody>
      </p:sp>
      <p:sp>
        <p:nvSpPr>
          <p:cNvPr id="2" name="Title 10">
            <a:extLst>
              <a:ext uri="{FF2B5EF4-FFF2-40B4-BE49-F238E27FC236}">
                <a16:creationId xmlns:a16="http://schemas.microsoft.com/office/drawing/2014/main" id="{1C67DD6E-02B6-4C5C-9E1C-002AD2A4F458}"/>
              </a:ext>
            </a:extLst>
          </p:cNvPr>
          <p:cNvSpPr txBox="1">
            <a:spLocks/>
          </p:cNvSpPr>
          <p:nvPr/>
        </p:nvSpPr>
        <p:spPr>
          <a:xfrm>
            <a:off x="887214" y="4640"/>
            <a:ext cx="815149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des activités d'entrée et de sortie </a:t>
            </a:r>
          </a:p>
        </p:txBody>
      </p:sp>
      <p:pic>
        <p:nvPicPr>
          <p:cNvPr id="3" name="Picture 3" descr="Graphical user interface, text&#10;&#10;Description automatically generated">
            <a:extLst>
              <a:ext uri="{FF2B5EF4-FFF2-40B4-BE49-F238E27FC236}">
                <a16:creationId xmlns:a16="http://schemas.microsoft.com/office/drawing/2014/main" id="{E3E3E523-49CF-4902-811A-C7744A069EE1}"/>
              </a:ext>
            </a:extLst>
          </p:cNvPr>
          <p:cNvPicPr>
            <a:picLocks noChangeAspect="1"/>
          </p:cNvPicPr>
          <p:nvPr/>
        </p:nvPicPr>
        <p:blipFill>
          <a:blip r:embed="rId4"/>
          <a:stretch>
            <a:fillRect/>
          </a:stretch>
        </p:blipFill>
        <p:spPr>
          <a:xfrm>
            <a:off x="1345721" y="2042863"/>
            <a:ext cx="8968595" cy="3433632"/>
          </a:xfrm>
          <a:prstGeom prst="rect">
            <a:avLst/>
          </a:prstGeom>
        </p:spPr>
      </p:pic>
      <p:sp>
        <p:nvSpPr>
          <p:cNvPr id="4" name="TextBox 3">
            <a:extLst>
              <a:ext uri="{FF2B5EF4-FFF2-40B4-BE49-F238E27FC236}">
                <a16:creationId xmlns:a16="http://schemas.microsoft.com/office/drawing/2014/main" id="{430F7197-A5C2-4D44-98B7-5560C442967B}"/>
              </a:ext>
            </a:extLst>
          </p:cNvPr>
          <p:cNvSpPr txBox="1"/>
          <p:nvPr/>
        </p:nvSpPr>
        <p:spPr>
          <a:xfrm>
            <a:off x="1500203" y="5991502"/>
            <a:ext cx="89559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 </a:t>
            </a:r>
            <a:r>
              <a:rPr lang="en-GB" sz="1000" dirty="0">
                <a:latin typeface="Open Sans" panose="020B0606030504020204" pitchFamily="34" charset="0"/>
                <a:ea typeface="Open Sans" panose="020B0606030504020204" pitchFamily="34" charset="0"/>
                <a:cs typeface="Open Sans" panose="020B0606030504020204" pitchFamily="34" charset="0"/>
              </a:rPr>
              <a:t>; réalisée à partir des images de :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SA 2.0 </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4.0 </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73296601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5.2 Références</a:t>
            </a:r>
          </a:p>
        </p:txBody>
      </p:sp>
      <p:sp>
        <p:nvSpPr>
          <p:cNvPr id="4" name="TextBox 3">
            <a:extLst>
              <a:ext uri="{FF2B5EF4-FFF2-40B4-BE49-F238E27FC236}">
                <a16:creationId xmlns:a16="http://schemas.microsoft.com/office/drawing/2014/main" id="{72C0FB74-285C-49EB-98F3-CA364BC4F097}"/>
              </a:ext>
            </a:extLst>
          </p:cNvPr>
          <p:cNvSpPr txBox="1"/>
          <p:nvPr/>
        </p:nvSpPr>
        <p:spPr>
          <a:xfrm>
            <a:off x="929196" y="1820940"/>
            <a:ext cx="530292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décembre).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Rapport entre la capacité et l'activité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4778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Ratio capacité/activité et coûts </a:t>
            </a:r>
          </a:p>
        </p:txBody>
      </p:sp>
      <p:pic>
        <p:nvPicPr>
          <p:cNvPr id="4" name="Picture 9" descr="Graphical user interface, text&#10;&#10;Description automatically generated">
            <a:extLst>
              <a:ext uri="{FF2B5EF4-FFF2-40B4-BE49-F238E27FC236}">
                <a16:creationId xmlns:a16="http://schemas.microsoft.com/office/drawing/2014/main" id="{F48ABFEA-6BE1-4360-A1F5-8FC72E4E59A1}"/>
              </a:ext>
            </a:extLst>
          </p:cNvPr>
          <p:cNvPicPr>
            <a:picLocks noGrp="1" noChangeAspect="1"/>
          </p:cNvPicPr>
          <p:nvPr>
            <p:ph idx="1"/>
          </p:nvPr>
        </p:nvPicPr>
        <p:blipFill>
          <a:blip r:embed="rId4"/>
          <a:stretch>
            <a:fillRect/>
          </a:stretch>
        </p:blipFill>
        <p:spPr>
          <a:xfrm>
            <a:off x="1727201" y="2127162"/>
            <a:ext cx="8328376" cy="3677706"/>
          </a:xfrm>
        </p:spPr>
      </p:pic>
    </p:spTree>
    <p:extLst>
      <p:ext uri="{BB962C8B-B14F-4D97-AF65-F5344CB8AC3E}">
        <p14:creationId xmlns:p14="http://schemas.microsoft.com/office/powerpoint/2010/main" val="136661396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24615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Introduction des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coûts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des technologies dans OSeMOSYS </a:t>
            </a:r>
          </a:p>
        </p:txBody>
      </p:sp>
      <p:sp>
        <p:nvSpPr>
          <p:cNvPr id="2" name="Title 10">
            <a:extLst>
              <a:ext uri="{FF2B5EF4-FFF2-40B4-BE49-F238E27FC236}">
                <a16:creationId xmlns:a16="http://schemas.microsoft.com/office/drawing/2014/main" id="{EC68B2B9-045E-4F95-AAE8-F144D361814F}"/>
              </a:ext>
            </a:extLst>
          </p:cNvPr>
          <p:cNvSpPr txBox="1">
            <a:spLocks/>
          </p:cNvSpPr>
          <p:nvPr/>
        </p:nvSpPr>
        <p:spPr>
          <a:xfrm>
            <a:off x="887215" y="4640"/>
            <a:ext cx="944496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Ratio capacité/activité et coûts </a:t>
            </a:r>
          </a:p>
        </p:txBody>
      </p:sp>
      <p:pic>
        <p:nvPicPr>
          <p:cNvPr id="11" name="Picture 11" descr="Diagram&#10;&#10;Description automatically generated">
            <a:extLst>
              <a:ext uri="{FF2B5EF4-FFF2-40B4-BE49-F238E27FC236}">
                <a16:creationId xmlns:a16="http://schemas.microsoft.com/office/drawing/2014/main" id="{8BB1A98F-D7F0-4FB1-9F1E-1A746FD70A53}"/>
              </a:ext>
            </a:extLst>
          </p:cNvPr>
          <p:cNvPicPr>
            <a:picLocks noGrp="1" noChangeAspect="1"/>
          </p:cNvPicPr>
          <p:nvPr>
            <p:ph idx="1"/>
          </p:nvPr>
        </p:nvPicPr>
        <p:blipFill rotWithShape="1">
          <a:blip r:embed="rId4"/>
          <a:srcRect l="249" t="14094" r="-340" b="12752"/>
          <a:stretch/>
        </p:blipFill>
        <p:spPr>
          <a:xfrm>
            <a:off x="1225709" y="2764456"/>
            <a:ext cx="9106474" cy="3372637"/>
          </a:xfrm>
        </p:spPr>
      </p:pic>
      <p:sp>
        <p:nvSpPr>
          <p:cNvPr id="3" name="TextBox 2">
            <a:extLst>
              <a:ext uri="{FF2B5EF4-FFF2-40B4-BE49-F238E27FC236}">
                <a16:creationId xmlns:a16="http://schemas.microsoft.com/office/drawing/2014/main" id="{2908C958-FC06-47E7-8A6B-E4CDC6F75831}"/>
              </a:ext>
            </a:extLst>
          </p:cNvPr>
          <p:cNvSpPr txBox="1"/>
          <p:nvPr/>
        </p:nvSpPr>
        <p:spPr>
          <a:xfrm>
            <a:off x="1962064"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8DFA67F4-87F5-49DA-9AE2-409F6E69AD1D}"/>
              </a:ext>
            </a:extLst>
          </p:cNvPr>
          <p:cNvSpPr/>
          <p:nvPr/>
        </p:nvSpPr>
        <p:spPr>
          <a:xfrm>
            <a:off x="971880" y="1855286"/>
            <a:ext cx="7595771" cy="707886"/>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Dans OSeMOSYS, les </a:t>
            </a:r>
            <a:r>
              <a:rPr lang="en-ZA" sz="2000" dirty="0" err="1">
                <a:latin typeface="Open Sans"/>
                <a:ea typeface="Open Sans" panose="020B0606030504020204" pitchFamily="34" charset="0"/>
                <a:cs typeface="Open Sans" panose="020B0606030504020204" pitchFamily="34" charset="0"/>
              </a:rPr>
              <a:t>coûts</a:t>
            </a:r>
            <a:r>
              <a:rPr lang="en-ZA" sz="2000" dirty="0">
                <a:latin typeface="Open Sans"/>
                <a:ea typeface="Open Sans" panose="020B0606030504020204" pitchFamily="34" charset="0"/>
                <a:cs typeface="Open Sans" panose="020B0606030504020204" pitchFamily="34" charset="0"/>
              </a:rPr>
              <a:t> des technologies </a:t>
            </a:r>
            <a:r>
              <a:rPr lang="en-ZA" sz="2000" dirty="0" err="1">
                <a:latin typeface="Open Sans"/>
                <a:ea typeface="Open Sans" panose="020B0606030504020204" pitchFamily="34" charset="0"/>
                <a:cs typeface="Open Sans" panose="020B0606030504020204" pitchFamily="34" charset="0"/>
              </a:rPr>
              <a:t>sont</a:t>
            </a:r>
            <a:r>
              <a:rPr lang="en-ZA" sz="2000" dirty="0">
                <a:latin typeface="Open Sans"/>
                <a:ea typeface="Open Sans" panose="020B0606030504020204" pitchFamily="34" charset="0"/>
                <a:cs typeface="Open Sans" panose="020B0606030504020204" pitchFamily="34" charset="0"/>
              </a:rPr>
              <a:t> de trois types: </a:t>
            </a:r>
            <a:r>
              <a:rPr lang="en-ZA" sz="2000" dirty="0" err="1">
                <a:latin typeface="Open Sans"/>
                <a:ea typeface="Open Sans" panose="020B0606030504020204" pitchFamily="34" charset="0"/>
                <a:cs typeface="Open Sans" panose="020B0606030504020204" pitchFamily="34" charset="0"/>
              </a:rPr>
              <a:t>coûts</a:t>
            </a:r>
            <a:r>
              <a:rPr lang="en-ZA" sz="2000" dirty="0">
                <a:latin typeface="Open Sans"/>
                <a:ea typeface="Open Sans" panose="020B0606030504020204" pitchFamily="34" charset="0"/>
                <a:cs typeface="Open Sans" panose="020B0606030504020204" pitchFamily="34" charset="0"/>
              </a:rPr>
              <a:t> d'investissement, coûts fixes et coûts variables.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48915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Coûts en capital </a:t>
            </a:r>
          </a:p>
        </p:txBody>
      </p:sp>
      <p:sp>
        <p:nvSpPr>
          <p:cNvPr id="2" name="Title 10">
            <a:extLst>
              <a:ext uri="{FF2B5EF4-FFF2-40B4-BE49-F238E27FC236}">
                <a16:creationId xmlns:a16="http://schemas.microsoft.com/office/drawing/2014/main" id="{59F66F03-CB3C-432E-8E54-DDCC2FB6A012}"/>
              </a:ext>
            </a:extLst>
          </p:cNvPr>
          <p:cNvSpPr txBox="1">
            <a:spLocks/>
          </p:cNvSpPr>
          <p:nvPr/>
        </p:nvSpPr>
        <p:spPr>
          <a:xfrm>
            <a:off x="887214" y="4640"/>
            <a:ext cx="92931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Ratio capacité/activité et coûts </a:t>
            </a:r>
          </a:p>
        </p:txBody>
      </p:sp>
      <p:pic>
        <p:nvPicPr>
          <p:cNvPr id="11" name="Picture 11" descr="Graphical user interface&#10;&#10;Description automatically generated">
            <a:extLst>
              <a:ext uri="{FF2B5EF4-FFF2-40B4-BE49-F238E27FC236}">
                <a16:creationId xmlns:a16="http://schemas.microsoft.com/office/drawing/2014/main" id="{E9834D60-8E4F-4CB1-BAC2-46049277BF77}"/>
              </a:ext>
            </a:extLst>
          </p:cNvPr>
          <p:cNvPicPr>
            <a:picLocks noGrp="1" noChangeAspect="1"/>
          </p:cNvPicPr>
          <p:nvPr>
            <p:ph idx="1"/>
          </p:nvPr>
        </p:nvPicPr>
        <p:blipFill rotWithShape="1">
          <a:blip r:embed="rId4"/>
          <a:srcRect l="21676" t="30195" r="22040" b="9416"/>
          <a:stretch/>
        </p:blipFill>
        <p:spPr>
          <a:xfrm>
            <a:off x="2506690" y="1952625"/>
            <a:ext cx="6630019" cy="4010649"/>
          </a:xfrm>
        </p:spPr>
      </p:pic>
      <p:sp>
        <p:nvSpPr>
          <p:cNvPr id="3" name="TextBox 2">
            <a:extLst>
              <a:ext uri="{FF2B5EF4-FFF2-40B4-BE49-F238E27FC236}">
                <a16:creationId xmlns:a16="http://schemas.microsoft.com/office/drawing/2014/main" id="{044B6929-D00C-4C51-92F3-B3156633E7AD}"/>
              </a:ext>
            </a:extLst>
          </p:cNvPr>
          <p:cNvSpPr txBox="1"/>
          <p:nvPr/>
        </p:nvSpPr>
        <p:spPr>
          <a:xfrm>
            <a:off x="2506690" y="613592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 </a:t>
            </a:r>
            <a:r>
              <a:rPr lang="en-GB" sz="1000" dirty="0">
                <a:latin typeface="Open Sans" panose="020B0606030504020204" pitchFamily="34" charset="0"/>
                <a:ea typeface="Open Sans" panose="020B0606030504020204" pitchFamily="34" charset="0"/>
                <a:cs typeface="Open Sans" panose="020B0606030504020204" pitchFamily="34" charset="0"/>
              </a:rPr>
              <a:t>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403935878"/>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Coûts fixes </a:t>
            </a:r>
          </a:p>
        </p:txBody>
      </p:sp>
      <p:sp>
        <p:nvSpPr>
          <p:cNvPr id="2" name="Title 10">
            <a:extLst>
              <a:ext uri="{FF2B5EF4-FFF2-40B4-BE49-F238E27FC236}">
                <a16:creationId xmlns:a16="http://schemas.microsoft.com/office/drawing/2014/main" id="{016B19BA-B68E-41C6-8000-D5900CC1280E}"/>
              </a:ext>
            </a:extLst>
          </p:cNvPr>
          <p:cNvSpPr txBox="1">
            <a:spLocks/>
          </p:cNvSpPr>
          <p:nvPr/>
        </p:nvSpPr>
        <p:spPr>
          <a:xfrm>
            <a:off x="887216" y="4640"/>
            <a:ext cx="942610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Ratio capacité/activité et coûts </a:t>
            </a:r>
          </a:p>
        </p:txBody>
      </p:sp>
      <p:pic>
        <p:nvPicPr>
          <p:cNvPr id="11" name="Picture 11" descr="Graphical user interface, application, table, Excel&#10;&#10;Description automatically generated">
            <a:extLst>
              <a:ext uri="{FF2B5EF4-FFF2-40B4-BE49-F238E27FC236}">
                <a16:creationId xmlns:a16="http://schemas.microsoft.com/office/drawing/2014/main" id="{D76856B8-B0FA-4904-B56C-048851B27541}"/>
              </a:ext>
            </a:extLst>
          </p:cNvPr>
          <p:cNvPicPr>
            <a:picLocks noGrp="1" noChangeAspect="1"/>
          </p:cNvPicPr>
          <p:nvPr>
            <p:ph idx="1"/>
          </p:nvPr>
        </p:nvPicPr>
        <p:blipFill rotWithShape="1">
          <a:blip r:embed="rId4"/>
          <a:srcRect l="16469" t="36276" r="34661" b="12028"/>
          <a:stretch/>
        </p:blipFill>
        <p:spPr>
          <a:xfrm>
            <a:off x="2502313" y="1925379"/>
            <a:ext cx="6529987" cy="3883297"/>
          </a:xfrm>
        </p:spPr>
      </p:pic>
      <p:sp>
        <p:nvSpPr>
          <p:cNvPr id="3" name="TextBox 2">
            <a:extLst>
              <a:ext uri="{FF2B5EF4-FFF2-40B4-BE49-F238E27FC236}">
                <a16:creationId xmlns:a16="http://schemas.microsoft.com/office/drawing/2014/main" id="{0C66FF13-DF40-4A3E-818E-C20CABCE2BD8}"/>
              </a:ext>
            </a:extLst>
          </p:cNvPr>
          <p:cNvSpPr txBox="1"/>
          <p:nvPr/>
        </p:nvSpPr>
        <p:spPr>
          <a:xfrm>
            <a:off x="2952664" y="6144921"/>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(Créé à partir des données de </a:t>
            </a:r>
            <a:r>
              <a:rPr lang="en-GB" sz="1050" dirty="0" err="1">
                <a:latin typeface="Open Sans" panose="020B0606030504020204" pitchFamily="34" charset="0"/>
                <a:ea typeface="Open Sans" panose="020B0606030504020204" pitchFamily="34" charset="0"/>
                <a:cs typeface="Open Sans" panose="020B0606030504020204" pitchFamily="34" charset="0"/>
              </a:rPr>
              <a:t>Pappis </a:t>
            </a:r>
            <a:r>
              <a:rPr lang="en-GB" sz="1050" dirty="0">
                <a:latin typeface="Open Sans" panose="020B0606030504020204" pitchFamily="34" charset="0"/>
                <a:ea typeface="Open Sans" panose="020B0606030504020204" pitchFamily="34" charset="0"/>
                <a:cs typeface="Open Sans" panose="020B0606030504020204" pitchFamily="34" charset="0"/>
              </a:rPr>
              <a:t>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5"/>
              </a:rPr>
              <a:t>rapport </a:t>
            </a:r>
            <a:r>
              <a:rPr lang="en-GB" sz="1050" dirty="0">
                <a:latin typeface="Open Sans" panose="020B0606030504020204" pitchFamily="34" charset="0"/>
                <a:ea typeface="Open Sans" panose="020B0606030504020204" pitchFamily="34" charset="0"/>
                <a:cs typeface="Open Sans" panose="020B0606030504020204" pitchFamily="34" charset="0"/>
              </a:rPr>
              <a:t>sous licence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26076522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Coûts variables </a:t>
            </a:r>
          </a:p>
        </p:txBody>
      </p:sp>
      <p:sp>
        <p:nvSpPr>
          <p:cNvPr id="2" name="Title 10">
            <a:extLst>
              <a:ext uri="{FF2B5EF4-FFF2-40B4-BE49-F238E27FC236}">
                <a16:creationId xmlns:a16="http://schemas.microsoft.com/office/drawing/2014/main" id="{C2C0F352-3D82-456C-8AB1-A4586DB4F9E4}"/>
              </a:ext>
            </a:extLst>
          </p:cNvPr>
          <p:cNvSpPr txBox="1">
            <a:spLocks/>
          </p:cNvSpPr>
          <p:nvPr/>
        </p:nvSpPr>
        <p:spPr>
          <a:xfrm>
            <a:off x="887215" y="4640"/>
            <a:ext cx="925431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Ratio capacité/activité et coûts </a:t>
            </a:r>
          </a:p>
        </p:txBody>
      </p:sp>
      <p:pic>
        <p:nvPicPr>
          <p:cNvPr id="11" name="Picture 11" descr="Graphical user interface, chart&#10;&#10;Description automatically generated">
            <a:extLst>
              <a:ext uri="{FF2B5EF4-FFF2-40B4-BE49-F238E27FC236}">
                <a16:creationId xmlns:a16="http://schemas.microsoft.com/office/drawing/2014/main" id="{5FCBFA90-62C2-423C-AA2B-F91E763B1F61}"/>
              </a:ext>
            </a:extLst>
          </p:cNvPr>
          <p:cNvPicPr>
            <a:picLocks noGrp="1" noChangeAspect="1"/>
          </p:cNvPicPr>
          <p:nvPr>
            <p:ph idx="1"/>
          </p:nvPr>
        </p:nvPicPr>
        <p:blipFill rotWithShape="1">
          <a:blip r:embed="rId4"/>
          <a:srcRect l="21311" t="26948" r="22404" b="12338"/>
          <a:stretch/>
        </p:blipFill>
        <p:spPr>
          <a:xfrm>
            <a:off x="2639924" y="1867959"/>
            <a:ext cx="6906998" cy="4180000"/>
          </a:xfrm>
        </p:spPr>
      </p:pic>
      <p:sp>
        <p:nvSpPr>
          <p:cNvPr id="3" name="TextBox 2">
            <a:extLst>
              <a:ext uri="{FF2B5EF4-FFF2-40B4-BE49-F238E27FC236}">
                <a16:creationId xmlns:a16="http://schemas.microsoft.com/office/drawing/2014/main" id="{7743EA26-0DEB-48E2-BEFC-22A3E23A4FDF}"/>
              </a:ext>
            </a:extLst>
          </p:cNvPr>
          <p:cNvSpPr txBox="1"/>
          <p:nvPr/>
        </p:nvSpPr>
        <p:spPr>
          <a:xfrm>
            <a:off x="2618904" y="6146457"/>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 </a:t>
            </a:r>
            <a:r>
              <a:rPr lang="en-GB" sz="1000" dirty="0">
                <a:latin typeface="Open Sans" panose="020B0606030504020204" pitchFamily="34" charset="0"/>
                <a:ea typeface="Open Sans" panose="020B0606030504020204" pitchFamily="34" charset="0"/>
                <a:cs typeface="Open Sans" panose="020B0606030504020204" pitchFamily="34" charset="0"/>
              </a:rPr>
              <a:t>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35098128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Résultats</a:t>
            </a:r>
            <a:r>
              <a:rPr lang="en-GB" sz="4400" dirty="0">
                <a:latin typeface="Open Sans"/>
              </a:rPr>
              <a:t> </a:t>
            </a:r>
            <a:r>
              <a:rPr lang="en-GB" sz="4400" dirty="0" err="1">
                <a:latin typeface="Open Sans"/>
              </a:rPr>
              <a:t>attendus</a:t>
            </a:r>
            <a:r>
              <a:rPr lang="en-GB" sz="4400" dirty="0">
                <a:latin typeface="Open Sans"/>
              </a:rPr>
              <a:t> des </a:t>
            </a:r>
            <a:r>
              <a:rPr lang="en-GB" sz="4400" dirty="0" err="1">
                <a:latin typeface="Open Sans"/>
              </a:rPr>
              <a:t>apprentissages</a:t>
            </a:r>
            <a:endParaRPr lang="en-GB" sz="4400" dirty="0">
              <a:latin typeface="Open Sans"/>
            </a:endParaRP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0" y="1425005"/>
            <a:ext cx="6407199" cy="436065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du Cours 5,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a:t>
            </a:r>
            <a:endParaRPr lang="en-US" sz="2000" b="1" dirty="0">
              <a:solidFill>
                <a:schemeClr val="accent5">
                  <a:lumMod val="60000"/>
                  <a:lumOff val="40000"/>
                </a:schemeClr>
              </a:solidFill>
              <a:latin typeface="Open Sans"/>
              <a:cs typeface="Calibri" panose="020F0502020204030204"/>
            </a:endParaRPr>
          </a:p>
          <a:p>
            <a:pPr>
              <a:lnSpc>
                <a:spcPct val="110000"/>
              </a:lnSpc>
              <a:spcBef>
                <a:spcPts val="1000"/>
              </a:spcBef>
            </a:pPr>
            <a:r>
              <a:rPr lang="en-GB" sz="2000" dirty="0">
                <a:latin typeface="Open Sans"/>
                <a:ea typeface="+mn-lt"/>
                <a:cs typeface="+mn-lt"/>
              </a:rPr>
              <a:t>RAA1 : Comprendre la représentation générale des technologies dans OSeMOSYS </a:t>
            </a:r>
          </a:p>
          <a:p>
            <a:pPr>
              <a:lnSpc>
                <a:spcPct val="110000"/>
              </a:lnSpc>
              <a:spcBef>
                <a:spcPts val="1000"/>
              </a:spcBef>
            </a:pPr>
            <a:r>
              <a:rPr lang="en-US" sz="2000" dirty="0">
                <a:latin typeface="Open Sans"/>
                <a:ea typeface="+mn-lt"/>
                <a:cs typeface="+mn-lt"/>
              </a:rPr>
              <a:t>RAA2 : Comprendre les </a:t>
            </a:r>
            <a:r>
              <a:rPr lang="en-US" sz="2000" dirty="0" err="1">
                <a:latin typeface="Open Sans"/>
                <a:ea typeface="+mn-lt"/>
                <a:cs typeface="+mn-lt"/>
              </a:rPr>
              <a:t>paramètres</a:t>
            </a:r>
            <a:r>
              <a:rPr lang="en-US" sz="2000" dirty="0">
                <a:latin typeface="Open Sans"/>
                <a:ea typeface="+mn-lt"/>
                <a:cs typeface="+mn-lt"/>
              </a:rPr>
              <a:t> </a:t>
            </a:r>
            <a:r>
              <a:rPr lang="en-US" sz="2000" dirty="0" err="1">
                <a:latin typeface="Open Sans"/>
                <a:ea typeface="+mn-lt"/>
                <a:cs typeface="+mn-lt"/>
              </a:rPr>
              <a:t>technologiques</a:t>
            </a:r>
            <a:r>
              <a:rPr lang="en-US" sz="2000" dirty="0">
                <a:latin typeface="Open Sans"/>
                <a:ea typeface="+mn-lt"/>
                <a:cs typeface="+mn-lt"/>
              </a:rPr>
              <a:t> “Ratio </a:t>
            </a:r>
            <a:r>
              <a:rPr lang="en-US" sz="2000" dirty="0" err="1">
                <a:latin typeface="Open Sans"/>
                <a:ea typeface="+mn-lt"/>
                <a:cs typeface="+mn-lt"/>
              </a:rPr>
              <a:t>d’Activité</a:t>
            </a:r>
            <a:r>
              <a:rPr lang="en-US" sz="2000" dirty="0">
                <a:latin typeface="Open Sans"/>
                <a:ea typeface="+mn-lt"/>
                <a:cs typeface="+mn-lt"/>
              </a:rPr>
              <a:t> </a:t>
            </a:r>
            <a:r>
              <a:rPr lang="en-US" sz="2000" dirty="0" err="1">
                <a:latin typeface="Open Sans"/>
                <a:ea typeface="+mn-lt"/>
                <a:cs typeface="+mn-lt"/>
              </a:rPr>
              <a:t>d’Entrée</a:t>
            </a:r>
            <a:r>
              <a:rPr lang="en-US" sz="2000" dirty="0">
                <a:latin typeface="Open Sans"/>
                <a:ea typeface="+mn-lt"/>
                <a:cs typeface="+mn-lt"/>
              </a:rPr>
              <a:t>”, “Ratio </a:t>
            </a:r>
            <a:r>
              <a:rPr lang="en-US" sz="2000" dirty="0" err="1">
                <a:latin typeface="Open Sans"/>
                <a:ea typeface="+mn-lt"/>
                <a:cs typeface="+mn-lt"/>
              </a:rPr>
              <a:t>d’Activité</a:t>
            </a:r>
            <a:r>
              <a:rPr lang="en-US" sz="2000" dirty="0">
                <a:latin typeface="Open Sans"/>
                <a:ea typeface="+mn-lt"/>
                <a:cs typeface="+mn-lt"/>
              </a:rPr>
              <a:t> de Sortie” et “</a:t>
            </a:r>
            <a:r>
              <a:rPr lang="en-US" sz="2000" dirty="0" err="1">
                <a:latin typeface="Open Sans"/>
                <a:ea typeface="+mn-lt"/>
                <a:cs typeface="+mn-lt"/>
              </a:rPr>
              <a:t>Unités</a:t>
            </a:r>
            <a:r>
              <a:rPr lang="en-US" sz="2000" dirty="0">
                <a:latin typeface="Open Sans"/>
                <a:ea typeface="+mn-lt"/>
                <a:cs typeface="+mn-lt"/>
              </a:rPr>
              <a:t> </a:t>
            </a:r>
            <a:r>
              <a:rPr lang="en-US" sz="2000" dirty="0" err="1">
                <a:latin typeface="Open Sans"/>
                <a:ea typeface="+mn-lt"/>
                <a:cs typeface="+mn-lt"/>
              </a:rPr>
              <a:t>liant</a:t>
            </a:r>
            <a:r>
              <a:rPr lang="en-US" sz="2000" dirty="0">
                <a:latin typeface="Open Sans"/>
                <a:ea typeface="+mn-lt"/>
                <a:cs typeface="+mn-lt"/>
              </a:rPr>
              <a:t> </a:t>
            </a:r>
            <a:r>
              <a:rPr lang="en-US" sz="2000" dirty="0" err="1">
                <a:latin typeface="Open Sans"/>
                <a:ea typeface="+mn-lt"/>
                <a:cs typeface="+mn-lt"/>
              </a:rPr>
              <a:t>Capacité</a:t>
            </a:r>
            <a:r>
              <a:rPr lang="en-US" sz="2000" dirty="0">
                <a:latin typeface="Open Sans"/>
                <a:ea typeface="+mn-lt"/>
                <a:cs typeface="+mn-lt"/>
              </a:rPr>
              <a:t> et </a:t>
            </a:r>
            <a:r>
              <a:rPr lang="en-US" sz="2000" dirty="0" err="1">
                <a:latin typeface="Open Sans"/>
                <a:ea typeface="+mn-lt"/>
                <a:cs typeface="+mn-lt"/>
              </a:rPr>
              <a:t>Activité</a:t>
            </a:r>
            <a:r>
              <a:rPr lang="en-US" sz="2000" dirty="0">
                <a:latin typeface="Open Sans"/>
                <a:ea typeface="+mn-lt"/>
                <a:cs typeface="+mn-lt"/>
              </a:rPr>
              <a:t>”</a:t>
            </a:r>
            <a:endParaRPr lang="en-US" sz="2000" dirty="0">
              <a:latin typeface="Open Sans"/>
              <a:cs typeface="Calibri"/>
            </a:endParaRPr>
          </a:p>
          <a:p>
            <a:pPr>
              <a:lnSpc>
                <a:spcPct val="110000"/>
              </a:lnSpc>
              <a:spcBef>
                <a:spcPts val="1000"/>
              </a:spcBef>
            </a:pPr>
            <a:r>
              <a:rPr lang="en-US" sz="2000" dirty="0">
                <a:latin typeface="Open Sans"/>
                <a:ea typeface="+mn-lt"/>
                <a:cs typeface="+mn-lt"/>
              </a:rPr>
              <a:t>RAA3 : Comprendre comment les coûts technologiques sont représentés dans OSeMOSYS </a:t>
            </a:r>
            <a:r>
              <a:rPr lang="en-US" sz="2000" b="1" dirty="0">
                <a:latin typeface="Open Sans"/>
                <a:ea typeface="+mn-lt"/>
                <a:cs typeface="+mn-lt"/>
              </a:rPr>
              <a:t> </a:t>
            </a:r>
          </a:p>
          <a:p>
            <a:pPr>
              <a:lnSpc>
                <a:spcPct val="110000"/>
              </a:lnSpc>
              <a:spcBef>
                <a:spcPts val="1000"/>
              </a:spcBef>
            </a:pPr>
            <a:r>
              <a:rPr lang="en-US" sz="2000" dirty="0">
                <a:latin typeface="Open Sans"/>
                <a:ea typeface="+mn-lt"/>
                <a:cs typeface="+mn-lt"/>
              </a:rPr>
              <a:t>RAA4 : </a:t>
            </a:r>
            <a:r>
              <a:rPr lang="en-US" sz="2000" dirty="0" err="1">
                <a:latin typeface="Open Sans"/>
                <a:ea typeface="+mn-lt"/>
                <a:cs typeface="+mn-lt"/>
              </a:rPr>
              <a:t>Pouvoir</a:t>
            </a:r>
            <a:r>
              <a:rPr lang="en-US" sz="2000" dirty="0">
                <a:latin typeface="Open Sans"/>
                <a:ea typeface="+mn-lt"/>
                <a:cs typeface="+mn-lt"/>
              </a:rPr>
              <a:t> représenter les technologies </a:t>
            </a:r>
            <a:r>
              <a:rPr lang="en-US" sz="2000" dirty="0" err="1">
                <a:latin typeface="Open Sans"/>
                <a:ea typeface="+mn-lt"/>
                <a:cs typeface="+mn-lt"/>
              </a:rPr>
              <a:t>d’offre</a:t>
            </a:r>
            <a:r>
              <a:rPr lang="en-US" sz="2000" dirty="0">
                <a:latin typeface="Open Sans"/>
                <a:ea typeface="+mn-lt"/>
                <a:cs typeface="+mn-lt"/>
              </a:rPr>
              <a:t> en énergie primaire dans OSeMOSYS</a:t>
            </a:r>
            <a:endParaRPr lang="en-US" sz="2000" b="1"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5.3 Références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6038" y="1750018"/>
            <a:ext cx="542014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décembre).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 </a:t>
            </a: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920443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Introduction de technologies d'approvisionnement en énergie primaire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372664"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Technologies d'approvisionnement en énergie primaire </a:t>
            </a:r>
          </a:p>
        </p:txBody>
      </p:sp>
      <p:pic>
        <p:nvPicPr>
          <p:cNvPr id="4" name="Picture 9" descr="Diagram, schematic&#10;&#10;Description automatically generated">
            <a:extLst>
              <a:ext uri="{FF2B5EF4-FFF2-40B4-BE49-F238E27FC236}">
                <a16:creationId xmlns:a16="http://schemas.microsoft.com/office/drawing/2014/main" id="{9FB84ACD-F542-420C-98F7-56CF442358E0}"/>
              </a:ext>
            </a:extLst>
          </p:cNvPr>
          <p:cNvPicPr>
            <a:picLocks noGrp="1" noChangeAspect="1"/>
          </p:cNvPicPr>
          <p:nvPr>
            <p:ph idx="1"/>
          </p:nvPr>
        </p:nvPicPr>
        <p:blipFill>
          <a:blip r:embed="rId4"/>
          <a:stretch>
            <a:fillRect/>
          </a:stretch>
        </p:blipFill>
        <p:spPr>
          <a:xfrm>
            <a:off x="2052814" y="1917789"/>
            <a:ext cx="7931149" cy="4138787"/>
          </a:xfrm>
        </p:spPr>
      </p:pic>
    </p:spTree>
    <p:extLst>
      <p:ext uri="{BB962C8B-B14F-4D97-AF65-F5344CB8AC3E}">
        <p14:creationId xmlns:p14="http://schemas.microsoft.com/office/powerpoint/2010/main" val="404770389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7343797" cy="646331"/>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Technologies d'approvisionnement en énergie primaire dans les systèmes énergétiques de référence </a:t>
            </a:r>
          </a:p>
        </p:txBody>
      </p:sp>
      <p:pic>
        <p:nvPicPr>
          <p:cNvPr id="4" name="Picture 9" descr="Diagram&#10;&#10;Description automatically generated">
            <a:extLst>
              <a:ext uri="{FF2B5EF4-FFF2-40B4-BE49-F238E27FC236}">
                <a16:creationId xmlns:a16="http://schemas.microsoft.com/office/drawing/2014/main" id="{96247DAE-8BD4-45BE-BAC2-DFEF68AE2B92}"/>
              </a:ext>
            </a:extLst>
          </p:cNvPr>
          <p:cNvPicPr>
            <a:picLocks noGrp="1" noChangeAspect="1"/>
          </p:cNvPicPr>
          <p:nvPr>
            <p:ph idx="1"/>
          </p:nvPr>
        </p:nvPicPr>
        <p:blipFill>
          <a:blip r:embed="rId4"/>
          <a:stretch>
            <a:fillRect/>
          </a:stretch>
        </p:blipFill>
        <p:spPr>
          <a:xfrm>
            <a:off x="3692878" y="2048845"/>
            <a:ext cx="4538133" cy="3792007"/>
          </a:xfrm>
        </p:spPr>
      </p:pic>
      <p:sp>
        <p:nvSpPr>
          <p:cNvPr id="11" name="Title 10">
            <a:extLst>
              <a:ext uri="{FF2B5EF4-FFF2-40B4-BE49-F238E27FC236}">
                <a16:creationId xmlns:a16="http://schemas.microsoft.com/office/drawing/2014/main" id="{FDA54BBF-A581-4315-85AE-52F72E03F3FD}"/>
              </a:ext>
            </a:extLst>
          </p:cNvPr>
          <p:cNvSpPr txBox="1">
            <a:spLocks/>
          </p:cNvSpPr>
          <p:nvPr/>
        </p:nvSpPr>
        <p:spPr>
          <a:xfrm>
            <a:off x="887216" y="4640"/>
            <a:ext cx="10808598"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Technologies d'approvisionnement en énergie primaire </a:t>
            </a:r>
          </a:p>
        </p:txBody>
      </p:sp>
    </p:spTree>
    <p:extLst>
      <p:ext uri="{BB962C8B-B14F-4D97-AF65-F5344CB8AC3E}">
        <p14:creationId xmlns:p14="http://schemas.microsoft.com/office/powerpoint/2010/main" val="2832146655"/>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943165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Technologies d'approvisionnement en énergie primaire dans OSeMOSYS </a:t>
            </a:r>
          </a:p>
        </p:txBody>
      </p:sp>
      <p:sp>
        <p:nvSpPr>
          <p:cNvPr id="2" name="Title 10">
            <a:extLst>
              <a:ext uri="{FF2B5EF4-FFF2-40B4-BE49-F238E27FC236}">
                <a16:creationId xmlns:a16="http://schemas.microsoft.com/office/drawing/2014/main" id="{2E4FE1CE-86FD-498A-85C7-44422FC1B7F6}"/>
              </a:ext>
            </a:extLst>
          </p:cNvPr>
          <p:cNvSpPr txBox="1">
            <a:spLocks/>
          </p:cNvSpPr>
          <p:nvPr/>
        </p:nvSpPr>
        <p:spPr>
          <a:xfrm>
            <a:off x="887215" y="4640"/>
            <a:ext cx="10670375"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Technologies d'approvisionnement en énergie primaire </a:t>
            </a:r>
          </a:p>
        </p:txBody>
      </p:sp>
      <p:pic>
        <p:nvPicPr>
          <p:cNvPr id="11" name="Picture 11" descr="Graphical user interface, text, application, email&#10;&#10;Description automatically generated">
            <a:extLst>
              <a:ext uri="{FF2B5EF4-FFF2-40B4-BE49-F238E27FC236}">
                <a16:creationId xmlns:a16="http://schemas.microsoft.com/office/drawing/2014/main" id="{77A2F6E7-0EF3-40D4-89E5-E67B06F0D038}"/>
              </a:ext>
            </a:extLst>
          </p:cNvPr>
          <p:cNvPicPr>
            <a:picLocks noGrp="1" noChangeAspect="1"/>
          </p:cNvPicPr>
          <p:nvPr>
            <p:ph idx="1"/>
          </p:nvPr>
        </p:nvPicPr>
        <p:blipFill>
          <a:blip r:embed="rId4"/>
          <a:stretch>
            <a:fillRect/>
          </a:stretch>
        </p:blipFill>
        <p:spPr>
          <a:xfrm>
            <a:off x="2726973" y="2336536"/>
            <a:ext cx="6738054" cy="3146072"/>
          </a:xfrm>
        </p:spPr>
      </p:pic>
    </p:spTree>
    <p:extLst>
      <p:ext uri="{BB962C8B-B14F-4D97-AF65-F5344CB8AC3E}">
        <p14:creationId xmlns:p14="http://schemas.microsoft.com/office/powerpoint/2010/main" val="139950760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1000052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Activité de la période du modèle technologique total Limite supérieure </a:t>
            </a:r>
          </a:p>
        </p:txBody>
      </p:sp>
      <p:sp>
        <p:nvSpPr>
          <p:cNvPr id="2" name="Title 10">
            <a:extLst>
              <a:ext uri="{FF2B5EF4-FFF2-40B4-BE49-F238E27FC236}">
                <a16:creationId xmlns:a16="http://schemas.microsoft.com/office/drawing/2014/main" id="{FCEC6FF0-6061-49B3-AD31-D2A5C420732E}"/>
              </a:ext>
            </a:extLst>
          </p:cNvPr>
          <p:cNvSpPr txBox="1">
            <a:spLocks/>
          </p:cNvSpPr>
          <p:nvPr/>
        </p:nvSpPr>
        <p:spPr>
          <a:xfrm>
            <a:off x="887215" y="4640"/>
            <a:ext cx="10606580"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Technologies d'approvisionnement en énergie primaire </a:t>
            </a:r>
          </a:p>
        </p:txBody>
      </p:sp>
      <p:pic>
        <p:nvPicPr>
          <p:cNvPr id="11" name="Picture 11" descr="Text&#10;&#10;Description automatically generated">
            <a:extLst>
              <a:ext uri="{FF2B5EF4-FFF2-40B4-BE49-F238E27FC236}">
                <a16:creationId xmlns:a16="http://schemas.microsoft.com/office/drawing/2014/main" id="{B99AAB18-C6FC-4800-826B-5ADBD21E5271}"/>
              </a:ext>
            </a:extLst>
          </p:cNvPr>
          <p:cNvPicPr>
            <a:picLocks noGrp="1" noChangeAspect="1"/>
          </p:cNvPicPr>
          <p:nvPr>
            <p:ph idx="1"/>
          </p:nvPr>
        </p:nvPicPr>
        <p:blipFill>
          <a:blip r:embed="rId4"/>
          <a:stretch>
            <a:fillRect/>
          </a:stretch>
        </p:blipFill>
        <p:spPr>
          <a:xfrm>
            <a:off x="2029924" y="2221913"/>
            <a:ext cx="7912765" cy="3365998"/>
          </a:xfrm>
        </p:spPr>
      </p:pic>
    </p:spTree>
    <p:extLst>
      <p:ext uri="{BB962C8B-B14F-4D97-AF65-F5344CB8AC3E}">
        <p14:creationId xmlns:p14="http://schemas.microsoft.com/office/powerpoint/2010/main" val="295223306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Résumé à l'aide d'un exemple </a:t>
            </a:r>
          </a:p>
        </p:txBody>
      </p:sp>
      <p:sp>
        <p:nvSpPr>
          <p:cNvPr id="2" name="Title 10">
            <a:extLst>
              <a:ext uri="{FF2B5EF4-FFF2-40B4-BE49-F238E27FC236}">
                <a16:creationId xmlns:a16="http://schemas.microsoft.com/office/drawing/2014/main" id="{A7C5C511-6669-4EBC-997F-58AFD3A0AF58}"/>
              </a:ext>
            </a:extLst>
          </p:cNvPr>
          <p:cNvSpPr txBox="1">
            <a:spLocks/>
          </p:cNvSpPr>
          <p:nvPr/>
        </p:nvSpPr>
        <p:spPr>
          <a:xfrm>
            <a:off x="887215" y="4640"/>
            <a:ext cx="10888779"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Technologies d'approvisionnement en énergie primaire </a:t>
            </a:r>
          </a:p>
        </p:txBody>
      </p:sp>
      <p:pic>
        <p:nvPicPr>
          <p:cNvPr id="11" name="Picture 11" descr="Graphical user interface, text&#10;&#10;Description automatically generated">
            <a:extLst>
              <a:ext uri="{FF2B5EF4-FFF2-40B4-BE49-F238E27FC236}">
                <a16:creationId xmlns:a16="http://schemas.microsoft.com/office/drawing/2014/main" id="{86597631-E761-4E47-A927-0D5AD16D8E0C}"/>
              </a:ext>
            </a:extLst>
          </p:cNvPr>
          <p:cNvPicPr>
            <a:picLocks noGrp="1" noChangeAspect="1"/>
          </p:cNvPicPr>
          <p:nvPr>
            <p:ph idx="1"/>
          </p:nvPr>
        </p:nvPicPr>
        <p:blipFill>
          <a:blip r:embed="rId4"/>
          <a:stretch>
            <a:fillRect/>
          </a:stretch>
        </p:blipFill>
        <p:spPr>
          <a:xfrm>
            <a:off x="2470151" y="2235994"/>
            <a:ext cx="7237588" cy="3502377"/>
          </a:xfrm>
        </p:spPr>
      </p:pic>
    </p:spTree>
    <p:extLst>
      <p:ext uri="{BB962C8B-B14F-4D97-AF65-F5344CB8AC3E}">
        <p14:creationId xmlns:p14="http://schemas.microsoft.com/office/powerpoint/2010/main" val="368893534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5.4 Références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29196" y="1775069"/>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décembre).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D6E9FC4-A60D-F04F-BBD0-40BD02332CF2}"/>
              </a:ext>
            </a:extLst>
          </p:cNvPr>
          <p:cNvPicPr>
            <a:picLocks noChangeAspect="1"/>
          </p:cNvPicPr>
          <p:nvPr/>
        </p:nvPicPr>
        <p:blipFill>
          <a:blip r:embed="rId3"/>
          <a:stretch>
            <a:fillRect/>
          </a:stretch>
        </p:blipFill>
        <p:spPr>
          <a:xfrm>
            <a:off x="-1012" y="-1862"/>
            <a:ext cx="12275388" cy="6920182"/>
          </a:xfrm>
          <a:prstGeom prst="rect">
            <a:avLst/>
          </a:prstGeom>
        </p:spPr>
      </p:pic>
      <p:sp>
        <p:nvSpPr>
          <p:cNvPr id="7" name="TextBox 6">
            <a:extLst>
              <a:ext uri="{FF2B5EF4-FFF2-40B4-BE49-F238E27FC236}">
                <a16:creationId xmlns:a16="http://schemas.microsoft.com/office/drawing/2014/main" id="{EB1F01DF-2C01-E144-8F9C-8BAB66B33F43}"/>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5 : </a:t>
            </a:r>
            <a:r>
              <a:rPr lang="en-ZA" sz="800" dirty="0">
                <a:solidFill>
                  <a:schemeClr val="bg1"/>
                </a:solidFill>
                <a:latin typeface="Open Sans"/>
                <a:ea typeface="+mn-lt"/>
                <a:cs typeface="+mn-lt"/>
              </a:rPr>
              <a:t>Modélisation de l'énergie et de la flexibilité</a:t>
            </a:r>
            <a:r>
              <a:rPr lang="en-GB" sz="800" dirty="0">
                <a:solidFill>
                  <a:schemeClr val="bg1"/>
                </a:solidFill>
                <a:latin typeface="Open Sans"/>
                <a:ea typeface="+mn-lt"/>
                <a:cs typeface="+mn-lt"/>
              </a:rPr>
              <a:t>.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8" name="TextBox 7">
            <a:extLst>
              <a:ext uri="{FF2B5EF4-FFF2-40B4-BE49-F238E27FC236}">
                <a16:creationId xmlns:a16="http://schemas.microsoft.com/office/drawing/2014/main" id="{583C1EFE-6A2E-5745-9E28-90C8B3908A3B}"/>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Cours de la GCC (cela vous amènera </a:t>
            </a:r>
            <a:br>
              <a:rPr lang="en-US" sz="800" dirty="0">
                <a:solidFill>
                  <a:schemeClr val="bg1"/>
                </a:solidFill>
                <a:latin typeface="Open Sans "/>
              </a:rPr>
            </a:br>
            <a:r>
              <a:rPr lang="en-US" sz="800" dirty="0">
                <a:solidFill>
                  <a:schemeClr val="bg1"/>
                </a:solidFill>
                <a:latin typeface="Open Sans "/>
              </a:rPr>
              <a:t>au lien du site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850062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Que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représente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le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terme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“technologies”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44133" y="-256833"/>
            <a:ext cx="1048962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dans OSeMOSYS </a:t>
            </a:r>
          </a:p>
        </p:txBody>
      </p:sp>
      <p:pic>
        <p:nvPicPr>
          <p:cNvPr id="17" name="Picture 17" descr="Diagram, schematic&#10;&#10;Description automatically generated">
            <a:extLst>
              <a:ext uri="{FF2B5EF4-FFF2-40B4-BE49-F238E27FC236}">
                <a16:creationId xmlns:a16="http://schemas.microsoft.com/office/drawing/2014/main" id="{E29F5006-BFED-4128-B15F-355BC5BAB8F7}"/>
              </a:ext>
            </a:extLst>
          </p:cNvPr>
          <p:cNvPicPr>
            <a:picLocks noChangeAspect="1"/>
          </p:cNvPicPr>
          <p:nvPr/>
        </p:nvPicPr>
        <p:blipFill>
          <a:blip r:embed="rId4"/>
          <a:stretch>
            <a:fillRect/>
          </a:stretch>
        </p:blipFill>
        <p:spPr>
          <a:xfrm>
            <a:off x="2206978" y="1951390"/>
            <a:ext cx="7763933" cy="4140552"/>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Exemples de technologies </a:t>
            </a:r>
          </a:p>
        </p:txBody>
      </p:sp>
      <p:sp>
        <p:nvSpPr>
          <p:cNvPr id="2" name="Title 10">
            <a:extLst>
              <a:ext uri="{FF2B5EF4-FFF2-40B4-BE49-F238E27FC236}">
                <a16:creationId xmlns:a16="http://schemas.microsoft.com/office/drawing/2014/main" id="{048EA9D1-84BC-4160-AE10-45BB8BA5F57C}"/>
              </a:ext>
            </a:extLst>
          </p:cNvPr>
          <p:cNvSpPr txBox="1">
            <a:spLocks/>
          </p:cNvSpPr>
          <p:nvPr/>
        </p:nvSpPr>
        <p:spPr>
          <a:xfrm>
            <a:off x="887215" y="11897"/>
            <a:ext cx="9126850"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dans OSeMOSYS </a:t>
            </a:r>
          </a:p>
        </p:txBody>
      </p:sp>
      <p:pic>
        <p:nvPicPr>
          <p:cNvPr id="11" name="Picture 11" descr="Diagram&#10;&#10;Description automatically generated">
            <a:extLst>
              <a:ext uri="{FF2B5EF4-FFF2-40B4-BE49-F238E27FC236}">
                <a16:creationId xmlns:a16="http://schemas.microsoft.com/office/drawing/2014/main" id="{04B0EC52-2B68-4EAF-847C-8B4D4806D1CF}"/>
              </a:ext>
            </a:extLst>
          </p:cNvPr>
          <p:cNvPicPr>
            <a:picLocks noGrp="1" noChangeAspect="1"/>
          </p:cNvPicPr>
          <p:nvPr>
            <p:ph idx="1"/>
          </p:nvPr>
        </p:nvPicPr>
        <p:blipFill>
          <a:blip r:embed="rId4"/>
          <a:stretch>
            <a:fillRect/>
          </a:stretch>
        </p:blipFill>
        <p:spPr>
          <a:xfrm>
            <a:off x="1518653" y="2230125"/>
            <a:ext cx="8723488" cy="3515077"/>
          </a:xfrm>
        </p:spPr>
      </p:pic>
    </p:spTree>
    <p:extLst>
      <p:ext uri="{BB962C8B-B14F-4D97-AF65-F5344CB8AC3E}">
        <p14:creationId xmlns:p14="http://schemas.microsoft.com/office/powerpoint/2010/main" val="270874415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Paramètres définissant les technologies  </a:t>
            </a:r>
          </a:p>
        </p:txBody>
      </p:sp>
      <p:sp>
        <p:nvSpPr>
          <p:cNvPr id="2" name="Title 10">
            <a:extLst>
              <a:ext uri="{FF2B5EF4-FFF2-40B4-BE49-F238E27FC236}">
                <a16:creationId xmlns:a16="http://schemas.microsoft.com/office/drawing/2014/main" id="{047DD069-0C04-4ABC-98C6-51F92C6AE058}"/>
              </a:ext>
            </a:extLst>
          </p:cNvPr>
          <p:cNvSpPr txBox="1">
            <a:spLocks/>
          </p:cNvSpPr>
          <p:nvPr/>
        </p:nvSpPr>
        <p:spPr>
          <a:xfrm>
            <a:off x="887215" y="11897"/>
            <a:ext cx="960344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dans OSeMOSYS </a:t>
            </a:r>
          </a:p>
        </p:txBody>
      </p:sp>
      <p:pic>
        <p:nvPicPr>
          <p:cNvPr id="11" name="Picture 11" descr="Diagram&#10;&#10;Description automatically generated">
            <a:extLst>
              <a:ext uri="{FF2B5EF4-FFF2-40B4-BE49-F238E27FC236}">
                <a16:creationId xmlns:a16="http://schemas.microsoft.com/office/drawing/2014/main" id="{D3B51314-7C83-436A-A246-28E6345123FE}"/>
              </a:ext>
            </a:extLst>
          </p:cNvPr>
          <p:cNvPicPr>
            <a:picLocks noGrp="1" noChangeAspect="1"/>
          </p:cNvPicPr>
          <p:nvPr>
            <p:ph idx="1"/>
          </p:nvPr>
        </p:nvPicPr>
        <p:blipFill>
          <a:blip r:embed="rId4"/>
          <a:stretch>
            <a:fillRect/>
          </a:stretch>
        </p:blipFill>
        <p:spPr>
          <a:xfrm>
            <a:off x="1854201" y="2041438"/>
            <a:ext cx="8314266" cy="3891491"/>
          </a:xfrm>
        </p:spPr>
      </p:pic>
      <p:sp>
        <p:nvSpPr>
          <p:cNvPr id="3" name="TextBox 2">
            <a:extLst>
              <a:ext uri="{FF2B5EF4-FFF2-40B4-BE49-F238E27FC236}">
                <a16:creationId xmlns:a16="http://schemas.microsoft.com/office/drawing/2014/main" id="{3562FA83-F780-42E5-A487-6ACA68E5D4F2}"/>
              </a:ext>
            </a:extLst>
          </p:cNvPr>
          <p:cNvSpPr txBox="1"/>
          <p:nvPr/>
        </p:nvSpPr>
        <p:spPr>
          <a:xfrm>
            <a:off x="2025125" y="6141008"/>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 </a:t>
            </a:r>
            <a:r>
              <a:rPr lang="en-GB" sz="1050" dirty="0">
                <a:latin typeface="Open Sans" panose="020B0606030504020204" pitchFamily="34" charset="0"/>
                <a:ea typeface="Open Sans" panose="020B0606030504020204" pitchFamily="34" charset="0"/>
                <a:cs typeface="Open Sans" panose="020B0606030504020204" pitchFamily="34" charset="0"/>
              </a:rPr>
              <a:t>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50" dirty="0">
                <a:latin typeface="Open Sans" panose="020B0606030504020204" pitchFamily="34" charset="0"/>
                <a:ea typeface="Open Sans" panose="020B0606030504020204" pitchFamily="34" charset="0"/>
                <a:cs typeface="Open Sans" panose="020B0606030504020204" pitchFamily="34" charset="0"/>
              </a:rPr>
              <a:t>, sous licence </a:t>
            </a:r>
            <a:r>
              <a:rPr lang="en-GB" sz="105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7439378"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Représentation des technologies dans OSeMOSYS </a:t>
            </a:r>
          </a:p>
        </p:txBody>
      </p:sp>
      <p:sp>
        <p:nvSpPr>
          <p:cNvPr id="2" name="Title 10">
            <a:extLst>
              <a:ext uri="{FF2B5EF4-FFF2-40B4-BE49-F238E27FC236}">
                <a16:creationId xmlns:a16="http://schemas.microsoft.com/office/drawing/2014/main" id="{4DC9C018-4A8C-4B37-A35A-FE1D7EE2DAC0}"/>
              </a:ext>
            </a:extLst>
          </p:cNvPr>
          <p:cNvSpPr txBox="1">
            <a:spLocks/>
          </p:cNvSpPr>
          <p:nvPr/>
        </p:nvSpPr>
        <p:spPr>
          <a:xfrm>
            <a:off x="887215" y="11897"/>
            <a:ext cx="9581280"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dans OSeMOSYS </a:t>
            </a:r>
          </a:p>
        </p:txBody>
      </p:sp>
      <p:pic>
        <p:nvPicPr>
          <p:cNvPr id="11" name="Picture 11" descr="Diagram, schematic&#10;&#10;Description automatically generated">
            <a:extLst>
              <a:ext uri="{FF2B5EF4-FFF2-40B4-BE49-F238E27FC236}">
                <a16:creationId xmlns:a16="http://schemas.microsoft.com/office/drawing/2014/main" id="{B3D0D5C3-0AA0-4D62-8351-1197322B88DB}"/>
              </a:ext>
            </a:extLst>
          </p:cNvPr>
          <p:cNvPicPr>
            <a:picLocks noGrp="1" noChangeAspect="1"/>
          </p:cNvPicPr>
          <p:nvPr>
            <p:ph idx="1"/>
          </p:nvPr>
        </p:nvPicPr>
        <p:blipFill>
          <a:blip r:embed="rId4"/>
          <a:stretch>
            <a:fillRect/>
          </a:stretch>
        </p:blipFill>
        <p:spPr>
          <a:xfrm>
            <a:off x="2348089" y="1883040"/>
            <a:ext cx="7439378" cy="4236508"/>
          </a:xfrm>
        </p:spPr>
      </p:pic>
    </p:spTree>
    <p:extLst>
      <p:ext uri="{BB962C8B-B14F-4D97-AF65-F5344CB8AC3E}">
        <p14:creationId xmlns:p14="http://schemas.microsoft.com/office/powerpoint/2010/main" val="9861069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639557"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Prise en compte des principales caractéristiques des technologies </a:t>
            </a:r>
          </a:p>
        </p:txBody>
      </p:sp>
      <p:sp>
        <p:nvSpPr>
          <p:cNvPr id="2" name="Title 10">
            <a:extLst>
              <a:ext uri="{FF2B5EF4-FFF2-40B4-BE49-F238E27FC236}">
                <a16:creationId xmlns:a16="http://schemas.microsoft.com/office/drawing/2014/main" id="{D4E3025E-E4A2-4420-A5CC-CE88DFC7ED16}"/>
              </a:ext>
            </a:extLst>
          </p:cNvPr>
          <p:cNvSpPr txBox="1">
            <a:spLocks/>
          </p:cNvSpPr>
          <p:nvPr/>
        </p:nvSpPr>
        <p:spPr>
          <a:xfrm>
            <a:off x="887215" y="11897"/>
            <a:ext cx="9836203"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dans OSeMOSYS </a:t>
            </a:r>
          </a:p>
        </p:txBody>
      </p:sp>
      <p:pic>
        <p:nvPicPr>
          <p:cNvPr id="7" name="Picture 8" descr="Chart&#10;&#10;Description automatically generated">
            <a:extLst>
              <a:ext uri="{FF2B5EF4-FFF2-40B4-BE49-F238E27FC236}">
                <a16:creationId xmlns:a16="http://schemas.microsoft.com/office/drawing/2014/main" id="{9F3B4DF9-9645-4105-A1CA-BDA075227AD2}"/>
              </a:ext>
            </a:extLst>
          </p:cNvPr>
          <p:cNvPicPr>
            <a:picLocks noChangeAspect="1"/>
          </p:cNvPicPr>
          <p:nvPr/>
        </p:nvPicPr>
        <p:blipFill>
          <a:blip r:embed="rId4"/>
          <a:stretch>
            <a:fillRect/>
          </a:stretch>
        </p:blipFill>
        <p:spPr>
          <a:xfrm>
            <a:off x="2639683" y="1942851"/>
            <a:ext cx="6538821" cy="4093731"/>
          </a:xfrm>
          <a:prstGeom prst="rect">
            <a:avLst/>
          </a:prstGeom>
        </p:spPr>
      </p:pic>
      <p:sp>
        <p:nvSpPr>
          <p:cNvPr id="9" name="TextBox 8">
            <a:extLst>
              <a:ext uri="{FF2B5EF4-FFF2-40B4-BE49-F238E27FC236}">
                <a16:creationId xmlns:a16="http://schemas.microsoft.com/office/drawing/2014/main" id="{32708FE6-FB61-4BE4-BF54-0DAEA45CE209}"/>
              </a:ext>
            </a:extLst>
          </p:cNvPr>
          <p:cNvSpPr txBox="1"/>
          <p:nvPr/>
        </p:nvSpPr>
        <p:spPr>
          <a:xfrm>
            <a:off x="2736854" y="615049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 </a:t>
            </a:r>
            <a:r>
              <a:rPr lang="en-GB" sz="1000" dirty="0">
                <a:latin typeface="Open Sans" panose="020B0606030504020204" pitchFamily="34" charset="0"/>
                <a:ea typeface="Open Sans" panose="020B0606030504020204" pitchFamily="34" charset="0"/>
                <a:cs typeface="Open Sans" panose="020B0606030504020204" pitchFamily="34" charset="0"/>
              </a:rPr>
              <a:t>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 </a:t>
            </a:r>
            <a:r>
              <a:rPr lang="en-GB" sz="1000" dirty="0">
                <a:latin typeface="Open Sans" panose="020B0606030504020204" pitchFamily="34" charset="0"/>
                <a:ea typeface="Open Sans" panose="020B0606030504020204" pitchFamily="34" charset="0"/>
                <a:cs typeface="Open Sans" panose="020B0606030504020204" pitchFamily="34" charset="0"/>
              </a:rPr>
              <a:t>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7407066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5.1 Références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0818" y="1777964"/>
            <a:ext cx="545058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décembre). Representing Primary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et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et Kougias, I., éditeur(s), EUR 29904 FR, Office des publications de l'Union européenne, Luxembourg, 2019, ISBN 978-92-76-12391-0, doi:10.2760/678700, JRC118432</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8459" y="1389619"/>
            <a:ext cx="9029819"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5.2.1 Introduction des ratios d'activité d'entrée et de sortie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2678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Ratios des activités d'entrée et de sortie </a:t>
            </a:r>
          </a:p>
        </p:txBody>
      </p:sp>
      <p:pic>
        <p:nvPicPr>
          <p:cNvPr id="7" name="Picture 10">
            <a:extLst>
              <a:ext uri="{FF2B5EF4-FFF2-40B4-BE49-F238E27FC236}">
                <a16:creationId xmlns:a16="http://schemas.microsoft.com/office/drawing/2014/main" id="{70AE13BA-123A-4FCE-B595-DE5236EBFEDC}"/>
              </a:ext>
            </a:extLst>
          </p:cNvPr>
          <p:cNvPicPr>
            <a:picLocks noChangeAspect="1"/>
          </p:cNvPicPr>
          <p:nvPr/>
        </p:nvPicPr>
        <p:blipFill>
          <a:blip r:embed="rId4"/>
          <a:stretch>
            <a:fillRect/>
          </a:stretch>
        </p:blipFill>
        <p:spPr>
          <a:xfrm>
            <a:off x="2987039" y="1732453"/>
            <a:ext cx="6217921" cy="4147100"/>
          </a:xfrm>
          <a:prstGeom prst="rect">
            <a:avLst/>
          </a:prstGeom>
        </p:spPr>
      </p:pic>
      <p:sp>
        <p:nvSpPr>
          <p:cNvPr id="12" name="TextBox 11">
            <a:extLst>
              <a:ext uri="{FF2B5EF4-FFF2-40B4-BE49-F238E27FC236}">
                <a16:creationId xmlns:a16="http://schemas.microsoft.com/office/drawing/2014/main" id="{4C335F9D-7328-4D20-BC27-76A3D6303091}"/>
              </a:ext>
            </a:extLst>
          </p:cNvPr>
          <p:cNvSpPr txBox="1"/>
          <p:nvPr/>
        </p:nvSpPr>
        <p:spPr>
          <a:xfrm>
            <a:off x="3092140" y="5999434"/>
            <a:ext cx="63616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 </a:t>
            </a:r>
            <a:r>
              <a:rPr lang="en-GB" sz="1000" dirty="0">
                <a:latin typeface="Open Sans" panose="020B0606030504020204" pitchFamily="34" charset="0"/>
                <a:ea typeface="Open Sans" panose="020B0606030504020204" pitchFamily="34" charset="0"/>
                <a:cs typeface="Open Sans" panose="020B0606030504020204" pitchFamily="34" charset="0"/>
              </a:rPr>
              <a:t>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sous licence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 </a:t>
            </a:r>
            <a:r>
              <a:rPr lang="en-GB" sz="1000" dirty="0">
                <a:latin typeface="Open Sans" panose="020B0606030504020204" pitchFamily="34" charset="0"/>
                <a:ea typeface="Open Sans" panose="020B0606030504020204" pitchFamily="34" charset="0"/>
                <a:cs typeface="Open Sans" panose="020B0606030504020204" pitchFamily="34" charset="0"/>
              </a:rPr>
              <a:t>; réalisée à partir d'images de : R. Strickler,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CC-BY-SA 3.0 </a:t>
            </a:r>
            <a:r>
              <a:rPr lang="en-GB" sz="1000" dirty="0">
                <a:latin typeface="Open Sans" panose="020B0606030504020204" pitchFamily="34" charset="0"/>
                <a:ea typeface="Open Sans" panose="020B0606030504020204" pitchFamily="34" charset="0"/>
                <a:cs typeface="Open Sans" panose="020B0606030504020204" pitchFamily="34" charset="0"/>
              </a:rPr>
              <a:t>;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2.0 </a:t>
            </a:r>
            <a:r>
              <a:rPr lang="en-GB" sz="1000" dirty="0">
                <a:latin typeface="Open Sans" panose="020B0606030504020204" pitchFamily="34" charset="0"/>
                <a:ea typeface="Open Sans" panose="020B0606030504020204" pitchFamily="34" charset="0"/>
                <a:cs typeface="Open Sans" panose="020B0606030504020204" pitchFamily="34" charset="0"/>
              </a:rPr>
              <a:t>; A Klink,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4.0 </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E66BBF9C-2C75-418F-BB01-92450A49F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purl.org/dc/elements/1.1/"/>
    <ds:schemaRef ds:uri="http://purl.org/dc/terms/"/>
    <ds:schemaRef ds:uri="http://purl.org/dc/dcmitype/"/>
    <ds:schemaRef ds:uri="35b8b66e-5759-43c1-a138-f967a8bf5a20"/>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0b696a8a-ab1a-459b-a09e-44df7cbe9330"/>
  </ds:schemaRefs>
</ds:datastoreItem>
</file>

<file path=docProps/app.xml><?xml version="1.0" encoding="utf-8"?>
<Properties xmlns="http://schemas.openxmlformats.org/officeDocument/2006/extended-properties" xmlns:vt="http://schemas.openxmlformats.org/officeDocument/2006/docPropsVTypes">
  <TotalTime>520</TotalTime>
  <Words>4700</Words>
  <Application>Microsoft Office PowerPoint</Application>
  <PresentationFormat>Widescreen</PresentationFormat>
  <Paragraphs>204</Paragraphs>
  <Slides>27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docId:E132A1B1F9A663CE57C09A9F9FB6A68B</cp:keywords>
  <cp:lastModifiedBy>Ashutosh.Bhagurkar</cp:lastModifiedBy>
  <cp:revision>641</cp:revision>
  <dcterms:created xsi:type="dcterms:W3CDTF">2021-02-10T16:48:02Z</dcterms:created>
  <dcterms:modified xsi:type="dcterms:W3CDTF">2025-03-19T16:32:46Z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