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82" r:id="rId2"/>
  </p:sldMasterIdLst>
  <p:notesMasterIdLst>
    <p:notesMasterId r:id="rId7"/>
  </p:notesMasterIdLst>
  <p:handoutMasterIdLst>
    <p:handoutMasterId r:id="rId8"/>
  </p:handoutMasterIdLst>
  <p:sldIdLst>
    <p:sldId id="304" r:id="rId3"/>
    <p:sldId id="258" r:id="rId4"/>
    <p:sldId id="277" r:id="rId5"/>
    <p:sldId id="265" r:id="rId6"/>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5" autoAdjust="0"/>
    <p:restoredTop sz="79747" autoAdjust="0"/>
  </p:normalViewPr>
  <p:slideViewPr>
    <p:cSldViewPr>
      <p:cViewPr varScale="1">
        <p:scale>
          <a:sx n="53" d="100"/>
          <a:sy n="53" d="100"/>
        </p:scale>
        <p:origin x="189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A3F1F470-5C67-45E4-8393-65923A5CE7BD}" type="datetimeFigureOut">
              <a:rPr lang="en-GB" smtClean="0"/>
              <a:t>28/04/2021</a:t>
            </a:fld>
            <a:endParaRPr lang="en-GB"/>
          </a:p>
        </p:txBody>
      </p:sp>
      <p:sp>
        <p:nvSpPr>
          <p:cNvPr id="4" name="Footer Placeholder 3"/>
          <p:cNvSpPr>
            <a:spLocks noGrp="1"/>
          </p:cNvSpPr>
          <p:nvPr>
            <p:ph type="ftr" sz="quarter" idx="2"/>
          </p:nvPr>
        </p:nvSpPr>
        <p:spPr>
          <a:xfrm>
            <a:off x="0" y="6457410"/>
            <a:ext cx="4302625" cy="34026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621696" y="6457410"/>
            <a:ext cx="4302625" cy="340265"/>
          </a:xfrm>
          <a:prstGeom prst="rect">
            <a:avLst/>
          </a:prstGeom>
        </p:spPr>
        <p:txBody>
          <a:bodyPr vert="horz" lIns="91440" tIns="45720" rIns="91440" bIns="45720" rtlCol="0" anchor="b"/>
          <a:lstStyle>
            <a:lvl1pPr algn="r">
              <a:defRPr sz="1200"/>
            </a:lvl1pPr>
          </a:lstStyle>
          <a:p>
            <a:fld id="{D949EC24-4007-42F3-BFEE-61E9E5555CB8}" type="slidenum">
              <a:rPr lang="en-GB" smtClean="0"/>
              <a:t>‹#›</a:t>
            </a:fld>
            <a:endParaRPr lang="en-GB"/>
          </a:p>
        </p:txBody>
      </p:sp>
    </p:spTree>
    <p:extLst>
      <p:ext uri="{BB962C8B-B14F-4D97-AF65-F5344CB8AC3E}">
        <p14:creationId xmlns:p14="http://schemas.microsoft.com/office/powerpoint/2010/main" val="26297329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C4F76DF8-856B-452F-90BB-0CDF18EF1C07}" type="datetimeFigureOut">
              <a:rPr lang="en-GB" smtClean="0"/>
              <a:t>28/04/2021</a:t>
            </a:fld>
            <a:endParaRPr lang="en-GB"/>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vl1pPr>
          </a:lstStyle>
          <a:p>
            <a:fld id="{9B73ACB7-17F5-4FE7-96DD-F787BD192541}" type="slidenum">
              <a:rPr lang="en-GB" smtClean="0"/>
              <a:t>‹#›</a:t>
            </a:fld>
            <a:endParaRPr lang="en-GB"/>
          </a:p>
        </p:txBody>
      </p:sp>
    </p:spTree>
    <p:extLst>
      <p:ext uri="{BB962C8B-B14F-4D97-AF65-F5344CB8AC3E}">
        <p14:creationId xmlns:p14="http://schemas.microsoft.com/office/powerpoint/2010/main" val="1245961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2</a:t>
            </a:fld>
            <a:endParaRPr lang="en-GB"/>
          </a:p>
        </p:txBody>
      </p:sp>
    </p:spTree>
    <p:extLst>
      <p:ext uri="{BB962C8B-B14F-4D97-AF65-F5344CB8AC3E}">
        <p14:creationId xmlns:p14="http://schemas.microsoft.com/office/powerpoint/2010/main" val="1880574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73ACB7-17F5-4FE7-96DD-F787BD192541}" type="slidenum">
              <a:rPr lang="en-GB" smtClean="0"/>
              <a:t>3</a:t>
            </a:fld>
            <a:endParaRPr lang="en-GB"/>
          </a:p>
        </p:txBody>
      </p:sp>
    </p:spTree>
    <p:extLst>
      <p:ext uri="{BB962C8B-B14F-4D97-AF65-F5344CB8AC3E}">
        <p14:creationId xmlns:p14="http://schemas.microsoft.com/office/powerpoint/2010/main" val="484384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4</a:t>
            </a:fld>
            <a:endParaRPr lang="en-GB"/>
          </a:p>
        </p:txBody>
      </p:sp>
    </p:spTree>
    <p:extLst>
      <p:ext uri="{BB962C8B-B14F-4D97-AF65-F5344CB8AC3E}">
        <p14:creationId xmlns:p14="http://schemas.microsoft.com/office/powerpoint/2010/main" val="436452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957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6871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94024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02745139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74945993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9144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364883"/>
            <a:ext cx="7886972" cy="623852"/>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14941" y="210364"/>
            <a:ext cx="965609" cy="544365"/>
          </a:xfrm>
          <a:prstGeom prst="rect">
            <a:avLst/>
          </a:prstGeom>
        </p:spPr>
      </p:pic>
    </p:spTree>
    <p:extLst>
      <p:ext uri="{BB962C8B-B14F-4D97-AF65-F5344CB8AC3E}">
        <p14:creationId xmlns:p14="http://schemas.microsoft.com/office/powerpoint/2010/main" val="3211101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9144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4" y="2081216"/>
            <a:ext cx="8394719" cy="3271411"/>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26906368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4" y="6277314"/>
            <a:ext cx="483731"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5188887"/>
            <a:ext cx="4842638"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3411315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22252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0888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62739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123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3149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3812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80316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99460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7" Type="http://schemas.openxmlformats.org/officeDocument/2006/relationships/image" Target="../media/image4.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4"/>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7054879" y="485814"/>
            <a:ext cx="1384271" cy="779888"/>
          </a:xfrm>
          <a:prstGeom prst="rect">
            <a:avLst/>
          </a:prstGeom>
        </p:spPr>
      </p:pic>
    </p:spTree>
    <p:extLst>
      <p:ext uri="{BB962C8B-B14F-4D97-AF65-F5344CB8AC3E}">
        <p14:creationId xmlns:p14="http://schemas.microsoft.com/office/powerpoint/2010/main" val="60957336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8" r:id="rId12"/>
    <p:sldLayoutId id="214748367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396098"/>
            <a:ext cx="5269241"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5" y="667260"/>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232871"/>
            <a:ext cx="2955352"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1" y="4292119"/>
            <a:ext cx="4657151" cy="566472"/>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591448"/>
            <a:ext cx="1718054"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5861229"/>
            <a:ext cx="6836636" cy="922555"/>
          </a:xfrm>
          <a:prstGeom prst="rect">
            <a:avLst/>
          </a:prstGeom>
        </p:spPr>
      </p:pic>
    </p:spTree>
    <p:extLst>
      <p:ext uri="{BB962C8B-B14F-4D97-AF65-F5344CB8AC3E}">
        <p14:creationId xmlns:p14="http://schemas.microsoft.com/office/powerpoint/2010/main" val="4223921877"/>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4" y="3836012"/>
            <a:ext cx="4592861" cy="298173"/>
          </a:xfrm>
          <a:prstGeom prst="rect">
            <a:avLst/>
          </a:prstGeom>
        </p:spPr>
        <p:txBody>
          <a:bodyPr vert="horz" wrap="none" lIns="0" tIns="0" rIns="0" bIns="0" rtlCol="0">
            <a:noAutofit/>
          </a:bodyPr>
          <a:lstStyle/>
          <a:p>
            <a:pPr defTabSz="685800"/>
            <a:r>
              <a:rPr lang="en-US" sz="1600" dirty="0">
                <a:solidFill>
                  <a:prstClr val="white"/>
                </a:solidFill>
                <a:latin typeface="Helvetica"/>
              </a:rPr>
              <a:t>November 2018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3" y="2325690"/>
            <a:ext cx="6579943" cy="548051"/>
          </a:xfrm>
          <a:prstGeom prst="rect">
            <a:avLst/>
          </a:prstGeom>
        </p:spPr>
        <p:txBody>
          <a:bodyPr/>
          <a:lstStyle/>
          <a:p>
            <a:pPr>
              <a:lnSpc>
                <a:spcPct val="100000"/>
              </a:lnSpc>
            </a:pPr>
            <a:r>
              <a:rPr lang="en-US" sz="3600" dirty="0">
                <a:solidFill>
                  <a:schemeClr val="bg1"/>
                </a:solidFill>
              </a:rPr>
              <a:t>Reviewing OER Quality Checklists</a:t>
            </a:r>
          </a:p>
        </p:txBody>
      </p:sp>
      <p:sp>
        <p:nvSpPr>
          <p:cNvPr id="2" name="Rectangle 1">
            <a:extLst>
              <a:ext uri="{FF2B5EF4-FFF2-40B4-BE49-F238E27FC236}">
                <a16:creationId xmlns:a16="http://schemas.microsoft.com/office/drawing/2014/main" id="{091B274E-D604-3240-A618-B29F15A3F9F6}"/>
              </a:ext>
            </a:extLst>
          </p:cNvPr>
          <p:cNvSpPr/>
          <p:nvPr/>
        </p:nvSpPr>
        <p:spPr>
          <a:xfrm>
            <a:off x="3650952" y="4429497"/>
            <a:ext cx="5220486" cy="630942"/>
          </a:xfrm>
          <a:prstGeom prst="rect">
            <a:avLst/>
          </a:prstGeom>
        </p:spPr>
        <p:txBody>
          <a:bodyPr wrap="square">
            <a:spAutoFit/>
          </a:bodyPr>
          <a:lstStyle/>
          <a:p>
            <a:pPr defTabSz="685800"/>
            <a:r>
              <a:rPr lang="en-GB" sz="700"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55576" y="1556792"/>
            <a:ext cx="7845064" cy="4536504"/>
          </a:xfrm>
        </p:spPr>
        <p:txBody>
          <a:bodyPr/>
          <a:lstStyle/>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Today’s activity follows on from the OER Development Activity you have already done in your teams. It is based on your OER quality checklists and your thoughts on potential re-use for the two online courses, </a:t>
            </a:r>
            <a:r>
              <a:rPr lang="en-GB" sz="2000" i="1" dirty="0">
                <a:latin typeface="Calibri" panose="020F0502020204030204" pitchFamily="34" charset="0"/>
                <a:ea typeface="Calibri" panose="020F0502020204030204" pitchFamily="34" charset="0"/>
                <a:cs typeface="Arial Unicode MS" panose="020B0604020202020204" pitchFamily="34" charset="-128"/>
              </a:rPr>
              <a:t>Managing coastal environments</a:t>
            </a:r>
            <a:r>
              <a:rPr lang="en-GB" sz="2000" dirty="0">
                <a:latin typeface="Calibri" panose="020F0502020204030204" pitchFamily="34" charset="0"/>
                <a:ea typeface="Calibri" panose="020F0502020204030204" pitchFamily="34" charset="0"/>
                <a:cs typeface="Arial Unicode MS" panose="020B0604020202020204" pitchFamily="34" charset="-128"/>
              </a:rPr>
              <a:t> and </a:t>
            </a:r>
            <a:r>
              <a:rPr lang="en-GB" sz="2000" i="1" dirty="0">
                <a:latin typeface="Calibri" panose="020F0502020204030204" pitchFamily="34" charset="0"/>
                <a:ea typeface="Calibri" panose="020F0502020204030204" pitchFamily="34" charset="0"/>
                <a:cs typeface="Arial Unicode MS" panose="020B0604020202020204" pitchFamily="34" charset="-128"/>
              </a:rPr>
              <a:t>Water and human health</a:t>
            </a:r>
            <a:r>
              <a:rPr lang="en-GB" sz="2000" dirty="0">
                <a:latin typeface="Calibri" panose="020F0502020204030204" pitchFamily="34" charset="0"/>
                <a:ea typeface="Calibri" panose="020F0502020204030204" pitchFamily="34" charset="0"/>
                <a:cs typeface="Arial Unicode MS" panose="020B0604020202020204" pitchFamily="34" charset="-128"/>
              </a:rPr>
              <a:t>. </a:t>
            </a:r>
          </a:p>
          <a:p>
            <a:pPr>
              <a:lnSpc>
                <a:spcPct val="107000"/>
              </a:lnSpc>
              <a:spcAft>
                <a:spcPts val="800"/>
              </a:spcAft>
            </a:pPr>
            <a:endPar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r>
              <a:rPr lang="en-GB" sz="28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Learning outcome</a:t>
            </a:r>
          </a:p>
          <a:p>
            <a:pPr>
              <a:lnSpc>
                <a:spcPct val="114000"/>
              </a:lnSpc>
              <a:spcAft>
                <a:spcPts val="800"/>
              </a:spcAft>
            </a:pPr>
            <a:r>
              <a:rPr lang="en-GB" sz="2000" dirty="0">
                <a:latin typeface="Calibri" panose="020F0502020204030204" pitchFamily="34" charset="0"/>
                <a:ea typeface="Calibri" panose="020F0502020204030204" pitchFamily="34" charset="0"/>
                <a:cs typeface="Arial Unicode MS" panose="020B0604020202020204" pitchFamily="34" charset="-128"/>
              </a:rPr>
              <a:t>After completing this activity you will understand the different aspects of quality that can influence the use of OERs.</a:t>
            </a:r>
          </a:p>
          <a:p>
            <a:pPr>
              <a:lnSpc>
                <a:spcPct val="107000"/>
              </a:lnSpc>
              <a:spcAft>
                <a:spcPts val="800"/>
              </a:spcAft>
            </a:pPr>
            <a:endParaRPr lang="en-GB" sz="2400" dirty="0">
              <a:latin typeface="Calibri" panose="020F0502020204030204" pitchFamily="34" charset="0"/>
              <a:ea typeface="Calibri" panose="020F0502020204030204" pitchFamily="34" charset="0"/>
              <a:cs typeface="Arial Unicode MS" panose="020B0604020202020204" pitchFamily="34" charset="-128"/>
            </a:endParaRPr>
          </a:p>
          <a:p>
            <a:pPr>
              <a:lnSpc>
                <a:spcPct val="107000"/>
              </a:lnSpc>
              <a:spcAft>
                <a:spcPts val="800"/>
              </a:spcAft>
            </a:pPr>
            <a:endParaRPr lang="en-US" sz="2400" dirty="0">
              <a:latin typeface="Calibri" panose="020F0502020204030204" pitchFamily="34" charset="0"/>
              <a:ea typeface="Calibri" panose="020F0502020204030204" pitchFamily="34" charset="0"/>
              <a:cs typeface="Arial Unicode MS" panose="020B0604020202020204" pitchFamily="34" charset="-128"/>
            </a:endParaRPr>
          </a:p>
        </p:txBody>
      </p:sp>
      <p:sp>
        <p:nvSpPr>
          <p:cNvPr id="7" name="TextBox 6"/>
          <p:cNvSpPr txBox="1"/>
          <p:nvPr/>
        </p:nvSpPr>
        <p:spPr>
          <a:xfrm>
            <a:off x="683568" y="889556"/>
            <a:ext cx="8205104" cy="523220"/>
          </a:xfrm>
          <a:prstGeom prst="rect">
            <a:avLst/>
          </a:prstGeom>
          <a:noFill/>
        </p:spPr>
        <p:txBody>
          <a:bodyPr wrap="square" rtlCol="0">
            <a:spAutoFit/>
          </a:bodyPr>
          <a:lstStyle/>
          <a:p>
            <a:r>
              <a:rPr lang="en-GB" sz="2800" dirty="0">
                <a:solidFill>
                  <a:srgbClr val="FF0000"/>
                </a:solidFill>
              </a:rPr>
              <a:t>Introduction</a:t>
            </a:r>
          </a:p>
        </p:txBody>
      </p:sp>
    </p:spTree>
    <p:extLst>
      <p:ext uri="{BB962C8B-B14F-4D97-AF65-F5344CB8AC3E}">
        <p14:creationId xmlns:p14="http://schemas.microsoft.com/office/powerpoint/2010/main" val="4094130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196752"/>
            <a:ext cx="8208912" cy="5273238"/>
          </a:xfrm>
          <a:prstGeom prst="rect">
            <a:avLst/>
          </a:prstGeom>
        </p:spPr>
        <p:txBody>
          <a:bodyPr wrap="square">
            <a:spAutoFit/>
          </a:bodyPr>
          <a:lstStyle/>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Brief report from each team about the OER Development Activity: How did you work together in your team? Did you have any problems? Was it easy/difficult? </a:t>
            </a:r>
          </a:p>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Review the written feedback with your own team. What is your response to the feedback?</a:t>
            </a:r>
          </a:p>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Get together with one of the teams from the other university. Share with them your checklists, thoughts on re-use and written feedback. </a:t>
            </a:r>
            <a:br>
              <a:rPr lang="en-GB" dirty="0">
                <a:latin typeface="Calibri" panose="020F0502020204030204" pitchFamily="34" charset="0"/>
                <a:ea typeface="Calibri" panose="020F0502020204030204" pitchFamily="34" charset="0"/>
                <a:cs typeface="Arial Unicode MS" panose="020B0604020202020204" pitchFamily="34" charset="-128"/>
              </a:rPr>
            </a:br>
            <a:r>
              <a:rPr lang="en-GB" dirty="0">
                <a:latin typeface="Calibri" panose="020F0502020204030204" pitchFamily="34" charset="0"/>
                <a:ea typeface="Calibri" panose="020F0502020204030204" pitchFamily="34" charset="0"/>
                <a:cs typeface="Arial Unicode MS" panose="020B0604020202020204" pitchFamily="34" charset="-128"/>
              </a:rPr>
              <a:t>Consider the following questions:</a:t>
            </a:r>
          </a:p>
          <a:p>
            <a:pPr marL="600075" lvl="1" indent="-257175">
              <a:spcBef>
                <a:spcPts val="1000"/>
              </a:spcBef>
              <a:buFont typeface="Symbol" panose="05050102010706020507" pitchFamily="18" charset="2"/>
              <a:buChar char=""/>
            </a:pPr>
            <a:r>
              <a:rPr lang="en-GB" dirty="0">
                <a:latin typeface="Calibri" panose="020F0502020204030204" pitchFamily="34" charset="0"/>
                <a:ea typeface="Calibri" panose="020F0502020204030204" pitchFamily="34" charset="0"/>
                <a:cs typeface="Arial Unicode MS" panose="020B0604020202020204" pitchFamily="34" charset="-128"/>
              </a:rPr>
              <a:t>Are your checklists similar or different?</a:t>
            </a:r>
          </a:p>
          <a:p>
            <a:pPr marL="600075" lvl="1" indent="-257175">
              <a:spcBef>
                <a:spcPts val="1000"/>
              </a:spcBef>
              <a:buFont typeface="Symbol" panose="05050102010706020507" pitchFamily="18" charset="2"/>
              <a:buChar char=""/>
            </a:pPr>
            <a:r>
              <a:rPr lang="en-GB" dirty="0">
                <a:latin typeface="Calibri" panose="020F0502020204030204" pitchFamily="34" charset="0"/>
                <a:ea typeface="Calibri" panose="020F0502020204030204" pitchFamily="34" charset="0"/>
                <a:cs typeface="Arial Unicode MS" panose="020B0604020202020204" pitchFamily="34" charset="-128"/>
              </a:rPr>
              <a:t>Do the two teams agree whether these courses could be re-used or not? </a:t>
            </a:r>
          </a:p>
          <a:p>
            <a:pPr marL="600075" lvl="1" indent="-257175">
              <a:spcBef>
                <a:spcPts val="1000"/>
              </a:spcBef>
              <a:buFont typeface="Symbol" panose="05050102010706020507" pitchFamily="18" charset="2"/>
              <a:buChar char=""/>
            </a:pPr>
            <a:r>
              <a:rPr lang="en-GB" dirty="0">
                <a:latin typeface="Calibri" panose="020F0502020204030204" pitchFamily="34" charset="0"/>
                <a:ea typeface="Calibri" panose="020F0502020204030204" pitchFamily="34" charset="0"/>
                <a:cs typeface="Arial Unicode MS" panose="020B0604020202020204" pitchFamily="34" charset="-128"/>
              </a:rPr>
              <a:t>How could you improve the quality checklist to make it more useful for you? </a:t>
            </a:r>
          </a:p>
          <a:p>
            <a:pPr marL="600075" lvl="1" indent="-257175">
              <a:spcBef>
                <a:spcPts val="1000"/>
              </a:spcBef>
              <a:buFont typeface="Symbol" panose="05050102010706020507" pitchFamily="18" charset="2"/>
              <a:buChar char=""/>
            </a:pPr>
            <a:r>
              <a:rPr lang="en-GB" dirty="0">
                <a:latin typeface="Calibri" panose="020F0502020204030204" pitchFamily="34" charset="0"/>
                <a:ea typeface="Calibri" panose="020F0502020204030204" pitchFamily="34" charset="0"/>
                <a:cs typeface="Arial Unicode MS" panose="020B0604020202020204" pitchFamily="34" charset="-128"/>
              </a:rPr>
              <a:t>Are there any additional criteria you would add? Or changes to the questions? </a:t>
            </a:r>
          </a:p>
          <a:p>
            <a:pPr marL="257175" indent="-257175">
              <a:spcBef>
                <a:spcPts val="1000"/>
              </a:spcBef>
              <a:buClr>
                <a:srgbClr val="FF0000"/>
              </a:buClr>
              <a:buFont typeface="+mj-lt"/>
              <a:buAutoNum type="arabicPeriod" startAt="4"/>
            </a:pPr>
            <a:r>
              <a:rPr lang="en-GB" dirty="0">
                <a:latin typeface="Calibri" panose="020F0502020204030204" pitchFamily="34" charset="0"/>
                <a:ea typeface="Calibri" panose="020F0502020204030204" pitchFamily="34" charset="0"/>
                <a:cs typeface="Arial Unicode MS" panose="020B0604020202020204" pitchFamily="34" charset="-128"/>
              </a:rPr>
              <a:t>Based on your discussions, write down the key points to consider when evaluating OER for possible re-use. </a:t>
            </a:r>
          </a:p>
          <a:p>
            <a:pPr marL="257175" indent="-257175">
              <a:spcBef>
                <a:spcPts val="1000"/>
              </a:spcBef>
              <a:spcAft>
                <a:spcPts val="525"/>
              </a:spcAft>
              <a:buClr>
                <a:srgbClr val="FF0000"/>
              </a:buClr>
              <a:buFont typeface="+mj-lt"/>
              <a:buAutoNum type="arabicPeriod" startAt="4"/>
            </a:pPr>
            <a:r>
              <a:rPr lang="en-GB" dirty="0">
                <a:latin typeface="Calibri" panose="020F0502020204030204" pitchFamily="34" charset="0"/>
                <a:ea typeface="Calibri" panose="020F0502020204030204" pitchFamily="34" charset="0"/>
                <a:cs typeface="Arial Unicode MS" panose="020B0604020202020204" pitchFamily="34" charset="-128"/>
              </a:rPr>
              <a:t>Plenary discussion of the key points from the three joint teams and review of the key features of evaluating the quality of educational resources.</a:t>
            </a:r>
          </a:p>
        </p:txBody>
      </p:sp>
      <p:sp>
        <p:nvSpPr>
          <p:cNvPr id="3" name="Rectangle 2"/>
          <p:cNvSpPr/>
          <p:nvPr/>
        </p:nvSpPr>
        <p:spPr>
          <a:xfrm>
            <a:off x="467544" y="404664"/>
            <a:ext cx="4824536" cy="523220"/>
          </a:xfrm>
          <a:prstGeom prst="rect">
            <a:avLst/>
          </a:prstGeom>
        </p:spPr>
        <p:txBody>
          <a:bodyPr wrap="square">
            <a:spAutoFit/>
          </a:bodyPr>
          <a:lstStyle/>
          <a:p>
            <a:r>
              <a:rPr lang="en-GB" sz="2800" dirty="0">
                <a:solidFill>
                  <a:srgbClr val="FF0000"/>
                </a:solidFill>
              </a:rPr>
              <a:t>Description of today’s activity</a:t>
            </a:r>
            <a:endParaRPr lang="en-GB" sz="2800" dirty="0"/>
          </a:p>
        </p:txBody>
      </p:sp>
    </p:spTree>
    <p:extLst>
      <p:ext uri="{BB962C8B-B14F-4D97-AF65-F5344CB8AC3E}">
        <p14:creationId xmlns:p14="http://schemas.microsoft.com/office/powerpoint/2010/main" val="2635052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21520" y="1556792"/>
            <a:ext cx="7918082" cy="5019773"/>
          </a:xfrm>
        </p:spPr>
        <p:txBody>
          <a:bodyPr/>
          <a:lstStyle/>
          <a:p>
            <a:pPr marL="342900" lvl="0" indent="-342900">
              <a:lnSpc>
                <a:spcPct val="100000"/>
              </a:lnSpc>
              <a:spcAft>
                <a:spcPts val="700"/>
              </a:spcAft>
              <a:buClr>
                <a:srgbClr val="FF0000"/>
              </a:buClr>
              <a:buFont typeface="Arial" panose="020B0604020202020204" pitchFamily="34" charset="0"/>
              <a:buChar char="•"/>
              <a:tabLst>
                <a:tab pos="457200" algn="l"/>
              </a:tabLst>
            </a:pPr>
            <a:r>
              <a:rPr lang="en-GB" sz="1800" dirty="0">
                <a:latin typeface="Calibri" panose="020F0502020204030204" pitchFamily="34" charset="0"/>
                <a:ea typeface="Calibri" panose="020F0502020204030204" pitchFamily="34" charset="0"/>
                <a:cs typeface="Times New Roman" panose="02020603050405020304" pitchFamily="18" charset="0"/>
              </a:rPr>
              <a:t>Fitness for purpose e.g. Do the learning outcomes (if stated) and level of study match the learning outcomes that you want for your students?</a:t>
            </a:r>
          </a:p>
          <a:p>
            <a:pPr marL="342900" lvl="0" indent="-342900">
              <a:lnSpc>
                <a:spcPct val="100000"/>
              </a:lnSpc>
              <a:spcAft>
                <a:spcPts val="700"/>
              </a:spcAft>
              <a:buClr>
                <a:srgbClr val="FF0000"/>
              </a:buClr>
              <a:buFont typeface="Arial" panose="020B0604020202020204" pitchFamily="34" charset="0"/>
              <a:buChar char="•"/>
              <a:tabLst>
                <a:tab pos="457200" algn="l"/>
              </a:tabLst>
            </a:pPr>
            <a:r>
              <a:rPr lang="en-GB" sz="1800" dirty="0">
                <a:latin typeface="Calibri" panose="020F0502020204030204" pitchFamily="34" charset="0"/>
                <a:ea typeface="Calibri" panose="020F0502020204030204" pitchFamily="34" charset="0"/>
                <a:cs typeface="Times New Roman" panose="02020603050405020304" pitchFamily="18" charset="0"/>
              </a:rPr>
              <a:t>Relevance e.g. Are the examples and case studies relevant and understandable to your students? </a:t>
            </a:r>
          </a:p>
          <a:p>
            <a:pPr marL="342900" lvl="0" indent="-342900">
              <a:lnSpc>
                <a:spcPct val="100000"/>
              </a:lnSpc>
              <a:spcAft>
                <a:spcPts val="700"/>
              </a:spcAft>
              <a:buClr>
                <a:srgbClr val="FF0000"/>
              </a:buClr>
              <a:buFont typeface="Arial" panose="020B0604020202020204" pitchFamily="34" charset="0"/>
              <a:buChar char="•"/>
              <a:tabLst>
                <a:tab pos="457200" algn="l"/>
              </a:tabLst>
            </a:pPr>
            <a:r>
              <a:rPr lang="en-GB" sz="1800" dirty="0">
                <a:latin typeface="Calibri" panose="020F0502020204030204" pitchFamily="34" charset="0"/>
                <a:ea typeface="Calibri" panose="020F0502020204030204" pitchFamily="34" charset="0"/>
                <a:cs typeface="Times New Roman" panose="02020603050405020304" pitchFamily="18" charset="0"/>
              </a:rPr>
              <a:t>Currency e.g. Is the OER up-to-date with recent references to reliable sources?</a:t>
            </a:r>
          </a:p>
          <a:p>
            <a:pPr marL="342900" lvl="0" indent="-342900">
              <a:lnSpc>
                <a:spcPct val="100000"/>
              </a:lnSpc>
              <a:spcAft>
                <a:spcPts val="700"/>
              </a:spcAft>
              <a:buClr>
                <a:srgbClr val="FF0000"/>
              </a:buClr>
              <a:buFont typeface="Arial" panose="020B0604020202020204" pitchFamily="34" charset="0"/>
              <a:buChar char="•"/>
              <a:tabLst>
                <a:tab pos="457200" algn="l"/>
              </a:tabLst>
            </a:pPr>
            <a:r>
              <a:rPr lang="en-GB" sz="1800" dirty="0">
                <a:latin typeface="Calibri" panose="020F0502020204030204" pitchFamily="34" charset="0"/>
                <a:ea typeface="Calibri" panose="020F0502020204030204" pitchFamily="34" charset="0"/>
                <a:cs typeface="Times New Roman" panose="02020603050405020304" pitchFamily="18" charset="0"/>
              </a:rPr>
              <a:t>Reputation of author/institution e.g. Do I know who developed this OER and what else they have done?</a:t>
            </a:r>
          </a:p>
          <a:p>
            <a:pPr marL="342900" lvl="0" indent="-342900">
              <a:lnSpc>
                <a:spcPct val="100000"/>
              </a:lnSpc>
              <a:spcAft>
                <a:spcPts val="700"/>
              </a:spcAft>
              <a:buClr>
                <a:srgbClr val="FF0000"/>
              </a:buClr>
              <a:buFont typeface="Arial" panose="020B0604020202020204" pitchFamily="34" charset="0"/>
              <a:buChar char="•"/>
              <a:tabLst>
                <a:tab pos="457200" algn="l"/>
              </a:tabLst>
            </a:pPr>
            <a:r>
              <a:rPr lang="en-GB" sz="1800" dirty="0">
                <a:latin typeface="Calibri" panose="020F0502020204030204" pitchFamily="34" charset="0"/>
                <a:ea typeface="Calibri" panose="020F0502020204030204" pitchFamily="34" charset="0"/>
                <a:cs typeface="Times New Roman" panose="02020603050405020304" pitchFamily="18" charset="0"/>
              </a:rPr>
              <a:t>Standard of technical production e.g. Is the quality of the images, audio tracks etc. good enough for students to learn from?</a:t>
            </a:r>
          </a:p>
          <a:p>
            <a:pPr marL="342900" lvl="0" indent="-342900">
              <a:lnSpc>
                <a:spcPct val="100000"/>
              </a:lnSpc>
              <a:spcAft>
                <a:spcPts val="700"/>
              </a:spcAft>
              <a:buClr>
                <a:srgbClr val="FF0000"/>
              </a:buClr>
              <a:buFont typeface="Arial" panose="020B0604020202020204" pitchFamily="34" charset="0"/>
              <a:buChar char="•"/>
              <a:tabLst>
                <a:tab pos="457200" algn="l"/>
              </a:tabLst>
            </a:pPr>
            <a:r>
              <a:rPr lang="en-GB" sz="1800" dirty="0">
                <a:latin typeface="Calibri" panose="020F0502020204030204" pitchFamily="34" charset="0"/>
                <a:ea typeface="Calibri" panose="020F0502020204030204" pitchFamily="34" charset="0"/>
                <a:cs typeface="Times New Roman" panose="02020603050405020304" pitchFamily="18" charset="0"/>
              </a:rPr>
              <a:t>Accessibility e.g. Will the format of the material be inaccessible or unusable to some or all of your students?</a:t>
            </a:r>
          </a:p>
          <a:p>
            <a:pPr marL="342900" lvl="0" indent="-342900">
              <a:lnSpc>
                <a:spcPct val="100000"/>
              </a:lnSpc>
              <a:spcAft>
                <a:spcPts val="700"/>
              </a:spcAft>
              <a:buClr>
                <a:srgbClr val="FF0000"/>
              </a:buClr>
              <a:buFont typeface="Arial" panose="020B0604020202020204" pitchFamily="34" charset="0"/>
              <a:buChar char="•"/>
              <a:tabLst>
                <a:tab pos="457200" algn="l"/>
              </a:tabLst>
            </a:pPr>
            <a:r>
              <a:rPr lang="en-GB" sz="1800" dirty="0">
                <a:latin typeface="Calibri" panose="020F0502020204030204" pitchFamily="34" charset="0"/>
                <a:ea typeface="Calibri" panose="020F0502020204030204" pitchFamily="34" charset="0"/>
                <a:cs typeface="Times New Roman" panose="02020603050405020304" pitchFamily="18" charset="0"/>
              </a:rPr>
              <a:t>Permission e.g. Do I have permission to re-use the OER? What acknowledgments need to be included to comply with copyright conditions?</a:t>
            </a:r>
          </a:p>
          <a:p>
            <a:endParaRPr lang="en-GB" sz="2400" dirty="0"/>
          </a:p>
        </p:txBody>
      </p:sp>
      <p:sp>
        <p:nvSpPr>
          <p:cNvPr id="7" name="TextBox 6"/>
          <p:cNvSpPr txBox="1"/>
          <p:nvPr/>
        </p:nvSpPr>
        <p:spPr>
          <a:xfrm>
            <a:off x="403875" y="260648"/>
            <a:ext cx="8205104" cy="523220"/>
          </a:xfrm>
          <a:prstGeom prst="rect">
            <a:avLst/>
          </a:prstGeom>
          <a:noFill/>
        </p:spPr>
        <p:txBody>
          <a:bodyPr wrap="square" rtlCol="0">
            <a:spAutoFit/>
          </a:bodyPr>
          <a:lstStyle/>
          <a:p>
            <a:r>
              <a:rPr lang="en-GB" sz="2800" dirty="0">
                <a:solidFill>
                  <a:srgbClr val="FF0000"/>
                </a:solidFill>
              </a:rPr>
              <a:t>Points to consider when reviewing OER</a:t>
            </a:r>
          </a:p>
        </p:txBody>
      </p:sp>
      <p:sp>
        <p:nvSpPr>
          <p:cNvPr id="2" name="Rectangle 1"/>
          <p:cNvSpPr/>
          <p:nvPr/>
        </p:nvSpPr>
        <p:spPr>
          <a:xfrm>
            <a:off x="421520" y="783868"/>
            <a:ext cx="6544389" cy="685059"/>
          </a:xfrm>
          <a:prstGeom prst="rect">
            <a:avLst/>
          </a:prstGeom>
        </p:spPr>
        <p:txBody>
          <a:bodyPr wrap="square">
            <a:spAutoFit/>
          </a:bodyPr>
          <a:lstStyle/>
          <a:p>
            <a:pPr>
              <a:lnSpc>
                <a:spcPct val="107000"/>
              </a:lnSpc>
              <a:spcAft>
                <a:spcPts val="700"/>
              </a:spcAft>
            </a:pPr>
            <a:r>
              <a:rPr lang="en-GB" dirty="0">
                <a:latin typeface="Calibri" panose="020F0502020204030204" pitchFamily="34" charset="0"/>
                <a:ea typeface="Calibri" panose="020F0502020204030204" pitchFamily="34" charset="0"/>
                <a:cs typeface="Arial Unicode MS" panose="020B0604020202020204" pitchFamily="34" charset="-128"/>
              </a:rPr>
              <a:t>The quality of educational resources is usually determined using the following criteria:</a:t>
            </a:r>
            <a:endParaRPr lang="en-GB" dirty="0">
              <a:effectLst/>
              <a:latin typeface="Calibri" panose="020F0502020204030204" pitchFamily="34" charset="0"/>
              <a:ea typeface="Calibri" panose="020F0502020204030204" pitchFamily="34" charset="0"/>
              <a:cs typeface="Arial Unicode MS" panose="020B0604020202020204" pitchFamily="34" charset="-128"/>
            </a:endParaRPr>
          </a:p>
        </p:txBody>
      </p:sp>
    </p:spTree>
    <p:extLst>
      <p:ext uri="{BB962C8B-B14F-4D97-AF65-F5344CB8AC3E}">
        <p14:creationId xmlns:p14="http://schemas.microsoft.com/office/powerpoint/2010/main" val="3826527633"/>
      </p:ext>
    </p:extLst>
  </p:cSld>
  <p:clrMapOvr>
    <a:masterClrMapping/>
  </p:clrMapOvr>
</p:sld>
</file>

<file path=ppt/theme/theme1.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TIDE PP Template</Template>
  <TotalTime>438</TotalTime>
  <Words>545</Words>
  <Application>Microsoft Office PowerPoint</Application>
  <PresentationFormat>On-screen Show (4:3)</PresentationFormat>
  <Paragraphs>31</Paragraphs>
  <Slides>4</Slides>
  <Notes>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vt:i4>
      </vt:variant>
    </vt:vector>
  </HeadingPairs>
  <TitlesOfParts>
    <vt:vector size="12" baseType="lpstr">
      <vt:lpstr>Arial</vt:lpstr>
      <vt:lpstr>Calibri</vt:lpstr>
      <vt:lpstr>Calibri Light</vt:lpstr>
      <vt:lpstr>Helvetica</vt:lpstr>
      <vt:lpstr>Lucida Grande</vt:lpstr>
      <vt:lpstr>Symbol</vt:lpstr>
      <vt:lpstr>TIDE PP Template</vt:lpstr>
      <vt:lpstr>1_Office Theme</vt:lpstr>
      <vt:lpstr>Reviewing OER Quality Checklists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 Roberts</dc:creator>
  <cp:lastModifiedBy>Rachel.Rogers</cp:lastModifiedBy>
  <cp:revision>41</cp:revision>
  <cp:lastPrinted>2018-10-25T14:51:45Z</cp:lastPrinted>
  <dcterms:created xsi:type="dcterms:W3CDTF">2018-04-27T13:34:39Z</dcterms:created>
  <dcterms:modified xsi:type="dcterms:W3CDTF">2021-04-28T16:28:11Z</dcterms:modified>
</cp:coreProperties>
</file>