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30"/>
  </p:notesMasterIdLst>
  <p:sldIdLst>
    <p:sldId id="266" r:id="rId5"/>
    <p:sldId id="264" r:id="rId6"/>
    <p:sldId id="323" r:id="rId7"/>
    <p:sldId id="324" r:id="rId8"/>
    <p:sldId id="325" r:id="rId9"/>
    <p:sldId id="326" r:id="rId10"/>
    <p:sldId id="277" r:id="rId11"/>
    <p:sldId id="339" r:id="rId12"/>
    <p:sldId id="340" r:id="rId13"/>
    <p:sldId id="341" r:id="rId14"/>
    <p:sldId id="272" r:id="rId15"/>
    <p:sldId id="342" r:id="rId16"/>
    <p:sldId id="285" r:id="rId17"/>
    <p:sldId id="299" r:id="rId18"/>
    <p:sldId id="343" r:id="rId19"/>
    <p:sldId id="344" r:id="rId20"/>
    <p:sldId id="345" r:id="rId21"/>
    <p:sldId id="346" r:id="rId22"/>
    <p:sldId id="289" r:id="rId23"/>
    <p:sldId id="290" r:id="rId24"/>
    <p:sldId id="347" r:id="rId25"/>
    <p:sldId id="348" r:id="rId26"/>
    <p:sldId id="350" r:id="rId27"/>
    <p:sldId id="294" r:id="rId28"/>
    <p:sldId id="269"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MIXZqHPA0Dn6Em/JfrNSmw==" hashData="NbyHX5KOv7ottjRxgQxVs7SINXXqUltVhULJas0V8xW3tBki7sOAJUCGYvmmreONUvQFrVLJyZo1HdUl/VK2hA=="/>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BF616"/>
    <a:srgbClr val="666604"/>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63DF-F44C-5B45-8D20-799DB2917858}" v="15" dt="2024-09-09T11:27:40.720"/>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3557" autoAdjust="0"/>
  </p:normalViewPr>
  <p:slideViewPr>
    <p:cSldViewPr snapToGrid="0">
      <p:cViewPr varScale="1">
        <p:scale>
          <a:sx n="52" d="100"/>
          <a:sy n="52" d="100"/>
        </p:scale>
        <p:origin x="101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 Greyling" userId="f3065607-1f46-45aa-9923-2f70a300922a" providerId="ADAL" clId="{BCCA63DF-F44C-5B45-8D20-799DB2917858}"/>
    <pc:docChg chg="undo custSel modSld modMainMaster">
      <pc:chgData name="Sarel Greyling" userId="f3065607-1f46-45aa-9923-2f70a300922a" providerId="ADAL" clId="{BCCA63DF-F44C-5B45-8D20-799DB2917858}" dt="2024-09-09T11:36:48.675" v="27" actId="20577"/>
      <pc:docMkLst>
        <pc:docMk/>
      </pc:docMkLst>
      <pc:sldChg chg="modSp mod">
        <pc:chgData name="Sarel Greyling" userId="f3065607-1f46-45aa-9923-2f70a300922a" providerId="ADAL" clId="{BCCA63DF-F44C-5B45-8D20-799DB2917858}" dt="2024-09-09T11:36:48.675" v="27" actId="20577"/>
        <pc:sldMkLst>
          <pc:docMk/>
          <pc:sldMk cId="2963399155" sldId="271"/>
        </pc:sldMkLst>
        <pc:spChg chg="mod">
          <ac:chgData name="Sarel Greyling" userId="f3065607-1f46-45aa-9923-2f70a300922a" providerId="ADAL" clId="{BCCA63DF-F44C-5B45-8D20-799DB2917858}" dt="2024-09-09T11:36:48.675" v="27" actId="20577"/>
          <ac:spMkLst>
            <pc:docMk/>
            <pc:sldMk cId="2963399155" sldId="271"/>
            <ac:spMk id="168" creationId="{00000000-0000-0000-0000-000000000000}"/>
          </ac:spMkLst>
        </pc:spChg>
      </pc:sldChg>
      <pc:sldMasterChg chg="modSldLayout">
        <pc:chgData name="Sarel Greyling" userId="f3065607-1f46-45aa-9923-2f70a300922a" providerId="ADAL" clId="{BCCA63DF-F44C-5B45-8D20-799DB2917858}" dt="2024-09-09T11:34:55.295" v="6" actId="20577"/>
        <pc:sldMasterMkLst>
          <pc:docMk/>
          <pc:sldMasterMk cId="0" sldId="2147483648"/>
        </pc:sldMasterMkLst>
        <pc:sldLayoutChg chg="modSp mod">
          <pc:chgData name="Sarel Greyling" userId="f3065607-1f46-45aa-9923-2f70a300922a" providerId="ADAL" clId="{BCCA63DF-F44C-5B45-8D20-799DB2917858}" dt="2024-09-09T11:34:55.295" v="6" actId="20577"/>
          <pc:sldLayoutMkLst>
            <pc:docMk/>
            <pc:sldMasterMk cId="0" sldId="2147483648"/>
            <pc:sldLayoutMk cId="0" sldId="2147483651"/>
          </pc:sldLayoutMkLst>
          <pc:spChg chg="mod">
            <ac:chgData name="Sarel Greyling" userId="f3065607-1f46-45aa-9923-2f70a300922a" providerId="ADAL" clId="{BCCA63DF-F44C-5B45-8D20-799DB2917858}" dt="2024-09-09T11:34:55.295" v="6" actId="20577"/>
            <ac:spMkLst>
              <pc:docMk/>
              <pc:sldMasterMk cId="0" sldId="2147483648"/>
              <pc:sldLayoutMk cId="0" sldId="2147483651"/>
              <ac:spMk id="7" creationId="{381328E2-BBCC-9942-F175-B550123AD18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This figure presents a quick decision-making guide for identifying and resolving flexibility issues using the IRENA </a:t>
            </a:r>
            <a:r>
              <a:rPr lang="en-US" dirty="0" err="1"/>
              <a:t>FlexTool</a:t>
            </a:r>
            <a:r>
              <a:rPr lang="en-US" dirty="0"/>
              <a:t>. The process starts with running the tool and reviewing the flexibility indicators in the results file. If all indicators are zero, it means there are no significant flexibility concerns, and the system operates at minimum total cost without reliability or integration issues. However, if any indicators show problems such as loss of load, reserve shortage, curtailment, or spillage, we should determine the nature of the problem and the most suitable solution.</a:t>
            </a:r>
          </a:p>
          <a:p>
            <a:endParaRPr lang="en-US" dirty="0"/>
          </a:p>
          <a:p>
            <a:r>
              <a:rPr lang="en-US" dirty="0"/>
              <a:t>When the issue is related to </a:t>
            </a:r>
            <a:r>
              <a:rPr lang="en-US" b="0" dirty="0"/>
              <a:t>loss of load or reserve shortage, </a:t>
            </a:r>
            <a:r>
              <a:rPr lang="en-US" dirty="0"/>
              <a:t>the user should check whether it is an </a:t>
            </a:r>
            <a:r>
              <a:rPr lang="en-US" i="1" dirty="0"/>
              <a:t>adequacy issue</a:t>
            </a:r>
            <a:r>
              <a:rPr lang="en-US" dirty="0"/>
              <a:t>. This occurs when annual generation is insufficient to meet annual demand, and there is no transmission congestion. In such cases, the recommended solution is to invest in additional generation capacity. Alternatively, if the problem is not purely adequacy-related but still involves flexibility constraints, the user is advised to consider a least-cost combination of flexibility solutions, which could include generation, transmission, storage, and sector coupling measures.</a:t>
            </a:r>
          </a:p>
          <a:p>
            <a:endParaRPr lang="en-US" dirty="0"/>
          </a:p>
          <a:p>
            <a:r>
              <a:rPr lang="en-US" dirty="0"/>
              <a:t>In cases where the main issue is </a:t>
            </a:r>
            <a:r>
              <a:rPr lang="en-US" b="0" dirty="0"/>
              <a:t>curtailment or spill, </a:t>
            </a:r>
            <a:r>
              <a:rPr lang="en-US" dirty="0"/>
              <a:t>the guide suggests checking whether there is excess variable renewable energy (VRE) generation, meaning that at certain times, renewable output exceeds demand, and whether the system has already undergone least-cost </a:t>
            </a:r>
            <a:r>
              <a:rPr lang="en-US" dirty="0" err="1"/>
              <a:t>optimisation</a:t>
            </a:r>
            <a:r>
              <a:rPr lang="en-US" dirty="0"/>
              <a:t>. If these conditions are met, the recommendation is to </a:t>
            </a:r>
            <a:r>
              <a:rPr lang="en-US" b="0" dirty="0"/>
              <a:t>consider sector coupling </a:t>
            </a:r>
            <a:r>
              <a:rPr lang="en-US" dirty="0"/>
              <a:t>strategies, such as using electricity for heat pumps or other demand-increasing applications, to absorb excess generation. </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3890313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C07935E8-99A9-7C7F-6F41-96B68415482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4FB349D-B1EC-2365-91DC-E591802610E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86559C0C-F471-FBE1-26A1-04F1228D149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The application of the </a:t>
            </a:r>
            <a:r>
              <a:rPr lang="en-US" dirty="0" err="1"/>
              <a:t>FlexTool</a:t>
            </a:r>
            <a:r>
              <a:rPr lang="en-US" dirty="0"/>
              <a:t> in a country generally begins with preliminary discussions, during which the country expresses its interest in collaborating with IRENA on a flexibility assessment. These discussions, along with the case studies, involve the participation of relevant stakeholders to ensure the study’s feasibility, as well as the relevance, credibility, and applicability of its results for national purposes. Key participants include the IRENA focal point, responsible for identifying agencies or ministries that can provide the necessary data, and decision makers, such as utility companies, transmission system operators (TSOs), and government ministries, who can review and apply the findings.</a:t>
            </a:r>
          </a:p>
          <a:p>
            <a:endParaRPr lang="en-US" dirty="0"/>
          </a:p>
          <a:p>
            <a:r>
              <a:rPr lang="en-US" dirty="0"/>
              <a:t>Following these initial exchanges, IRENA issues an official invitation letter to the country to formally launch the flexibility assessment. From that point, collaboration begins with the designated focal point for data collection and analysis, who may or may not be the same individual or entity involved in the initial engagement process.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D6D48F82-8CC9-E481-66BE-FAFD7683D17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1205328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159750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BC223B7B-E65A-304A-D24A-BBF679D7B61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F07A9D7C-1FCC-7F7E-A885-EC50F59ED0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63F59D3-2A4D-6C59-8336-4E96F90BF4D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ts val="900"/>
              </a:spcBef>
            </a:pPr>
            <a:r>
              <a:rPr lang="en-GB" dirty="0"/>
              <a:t>In this lecture, we will explore an example case study of Thailand. The </a:t>
            </a:r>
            <a:r>
              <a:rPr lang="en-GB" dirty="0" err="1"/>
              <a:t>FlexTool</a:t>
            </a:r>
            <a:r>
              <a:rPr lang="en-GB" dirty="0"/>
              <a:t> engagement process for Thailand started with a formal invitation for the International Renewable Energy Agency (or IRENA) to act as the focal point entity for Thailand, the Ministry of Energy, and more specifically the Department of Alternative Energy Development and Efficiency.</a:t>
            </a:r>
          </a:p>
          <a:p>
            <a:pPr marL="0" lvl="0" indent="0" algn="l" rtl="0">
              <a:spcBef>
                <a:spcPts val="900"/>
              </a:spcBef>
              <a:spcAft>
                <a:spcPts val="0"/>
              </a:spcAft>
              <a:buNone/>
            </a:pPr>
            <a:endParaRPr lang="en-GB" dirty="0"/>
          </a:p>
          <a:p>
            <a:pPr>
              <a:spcBef>
                <a:spcPts val="900"/>
              </a:spcBef>
            </a:pPr>
            <a:r>
              <a:rPr lang="en-GB" dirty="0"/>
              <a:t>This analysis helped to assess grid capacity to integrate more renewables, along with the economic impact of these renewables. The scenarios considered the future generation mix in 2036, with two specific scenarios: the reference scenario and the </a:t>
            </a:r>
            <a:r>
              <a:rPr lang="en-GB" dirty="0" err="1"/>
              <a:t>REmap</a:t>
            </a:r>
            <a:r>
              <a:rPr lang="en-GB" dirty="0"/>
              <a:t> scenario. The </a:t>
            </a:r>
            <a:r>
              <a:rPr lang="en-GB" dirty="0" err="1"/>
              <a:t>REmap</a:t>
            </a:r>
            <a:r>
              <a:rPr lang="en-GB" dirty="0"/>
              <a:t> scenario considers higher renewables deployment and lowers thermal generation capacity. </a:t>
            </a:r>
            <a:endParaRPr lang="en-GB" dirty="0">
              <a:cs typeface="Calibri"/>
            </a:endParaRPr>
          </a:p>
          <a:p>
            <a:pPr marL="0" lvl="0" indent="0" algn="l" rtl="0">
              <a:spcBef>
                <a:spcPts val="900"/>
              </a:spcBef>
              <a:spcAft>
                <a:spcPts val="0"/>
              </a:spcAft>
              <a:buNone/>
            </a:pPr>
            <a:endParaRPr lang="en-GB" dirty="0"/>
          </a:p>
          <a:p>
            <a:pPr marL="0" lvl="0" indent="0" algn="l" rtl="0">
              <a:spcBef>
                <a:spcPts val="900"/>
              </a:spcBef>
              <a:spcAft>
                <a:spcPts val="0"/>
              </a:spcAft>
              <a:buNone/>
            </a:pPr>
            <a:r>
              <a:rPr lang="en-GB" dirty="0"/>
              <a:t>The Figure shows the main challenges identified before starting the assessment, as well as the relevant analysis, that was undertaken to cope with these challenges.</a:t>
            </a:r>
          </a:p>
          <a:p>
            <a:pPr marL="0" lvl="0" indent="0" algn="l" rtl="0">
              <a:spcBef>
                <a:spcPts val="900"/>
              </a:spcBef>
              <a:spcAft>
                <a:spcPts val="0"/>
              </a:spcAft>
              <a:buNone/>
            </a:pPr>
            <a:endParaRPr lang="en-GB" dirty="0"/>
          </a:p>
          <a:p>
            <a:pPr marL="0" lvl="0" indent="0" algn="l" rtl="0">
              <a:spcBef>
                <a:spcPts val="900"/>
              </a:spcBef>
              <a:spcAft>
                <a:spcPts val="0"/>
              </a:spcAft>
              <a:buNone/>
            </a:pPr>
            <a:r>
              <a:rPr lang="en-GB" dirty="0"/>
              <a:t>Firstly, there was limited experience in operating systems with high shares of variable renewable energy or VRE. Secondly, there was weak interconnection with other countries, and finally, the peak load of Thailand occurs after sunset.</a:t>
            </a:r>
          </a:p>
          <a:p>
            <a:pPr marL="0" lvl="0" indent="0" algn="l" rtl="0">
              <a:spcBef>
                <a:spcPts val="900"/>
              </a:spcBef>
              <a:spcAft>
                <a:spcPts val="0"/>
              </a:spcAft>
              <a:buNone/>
            </a:pPr>
            <a:endParaRPr lang="en-GB" dirty="0"/>
          </a:p>
          <a:p>
            <a:pPr marL="0" lvl="0" indent="0" algn="l" rtl="0">
              <a:spcBef>
                <a:spcPts val="900"/>
              </a:spcBef>
              <a:spcAft>
                <a:spcPts val="0"/>
              </a:spcAft>
              <a:buNone/>
            </a:pPr>
            <a:r>
              <a:rPr lang="en-GB" dirty="0"/>
              <a:t>The analysis undertaken simulates different VRE penetration scenarios (the reference scenario and </a:t>
            </a:r>
            <a:r>
              <a:rPr lang="en-GB" dirty="0" err="1"/>
              <a:t>REmap</a:t>
            </a:r>
            <a:r>
              <a:rPr lang="en-GB" dirty="0"/>
              <a:t>), as well as an assessment of the optimal power-generation capacity mix (including storage). Finally, the long-term planning for possible increases in VRE share, mostly from photovoltaics was analysed.</a:t>
            </a:r>
          </a:p>
          <a:p>
            <a:pPr marL="0" lvl="0" indent="0" algn="l" rtl="0">
              <a:spcBef>
                <a:spcPts val="0"/>
              </a:spcBef>
              <a:spcAft>
                <a:spcPts val="0"/>
              </a:spcAft>
              <a:buNone/>
            </a:pPr>
            <a:endParaRPr lang="en-GB" dirty="0"/>
          </a:p>
        </p:txBody>
      </p:sp>
      <p:sp>
        <p:nvSpPr>
          <p:cNvPr id="165" name="Google Shape;165;p13:notes">
            <a:extLst>
              <a:ext uri="{FF2B5EF4-FFF2-40B4-BE49-F238E27FC236}">
                <a16:creationId xmlns:a16="http://schemas.microsoft.com/office/drawing/2014/main" id="{77624517-16BB-36EF-B111-D5A58D178CD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408095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C73097D-EE6C-EEDB-67D4-458C1AF15372}"/>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925B7E46-854A-F8F3-77D3-373096DE1ED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DB2E074C-20CA-F6F1-156A-14F64A56BDE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Firstly, we will analyse Thailand’s electricity grid.</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Thailand has connections with Myanmar, with long-term contracts with hydropower operators there. However, there are plans to expand hydropower in both Laos and Myanmar. Otherwise, there are weak connections between neighbouring countries.</a:t>
            </a:r>
          </a:p>
          <a:p>
            <a:pPr marL="0" lvl="0" indent="0" algn="l" rtl="0">
              <a:spcBef>
                <a:spcPts val="0"/>
              </a:spcBef>
              <a:spcAft>
                <a:spcPts val="0"/>
              </a:spcAft>
              <a:buNone/>
            </a:pPr>
            <a:endParaRPr lang="en-GB" dirty="0"/>
          </a:p>
          <a:p>
            <a:r>
              <a:rPr lang="en-GB" dirty="0"/>
              <a:t>In terms of the internal grid, Thailand is a long country with uneven demand and production. For example, Bangkok consumes a lot more electricity than it produces, and there are large hydro facilities in the North of the country. However, not enough regional data are available for Thailand’s internal grid.</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Several modelling decisions were made in this case study. For example, Thailand was modelled as a single node, which can be improved upon in future studies. The case study also includes contracted hydropower plants in Laos and Myanmar as part of the Thailand model.</a:t>
            </a:r>
          </a:p>
          <a:p>
            <a:pPr marL="0" lvl="0" indent="0" algn="l" rtl="0">
              <a:spcBef>
                <a:spcPts val="0"/>
              </a:spcBef>
              <a:spcAft>
                <a:spcPts val="0"/>
              </a:spcAft>
              <a:buNone/>
            </a:pPr>
            <a:endParaRPr lang="en-GB" dirty="0"/>
          </a:p>
        </p:txBody>
      </p:sp>
      <p:sp>
        <p:nvSpPr>
          <p:cNvPr id="165" name="Google Shape;165;p13:notes">
            <a:extLst>
              <a:ext uri="{FF2B5EF4-FFF2-40B4-BE49-F238E27FC236}">
                <a16:creationId xmlns:a16="http://schemas.microsoft.com/office/drawing/2014/main" id="{DE2422F4-3A22-DBE1-610C-950E04E3146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1117302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F56F8144-298E-92A0-3BDB-BF04899E3FA6}"/>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38BE39FE-5DD9-A628-6197-0D1CA7C141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82147B97-9DD0-A37B-5EB2-C66FF4D2845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In this slide, we will explore the capacity expansion scenarios.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Annual electricity demand is expected to grow by 70% from 2015 to 2036 according to E. GAT and the Ministry of Energy.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It is expected that this rapid increase in electricity demand is met by the addition of fossil fuel generation capacity. A relatively small amount of share of wind and solar is expected, with several gigawatts of pumped hydro capacity to be built.</a:t>
            </a:r>
          </a:p>
          <a:p>
            <a:pPr marL="0" lvl="0" indent="0" algn="l" rtl="0">
              <a:spcBef>
                <a:spcPts val="0"/>
              </a:spcBef>
              <a:spcAft>
                <a:spcPts val="0"/>
              </a:spcAft>
              <a:buNone/>
            </a:pPr>
            <a:endParaRPr lang="en-GB" dirty="0"/>
          </a:p>
          <a:p>
            <a:r>
              <a:rPr lang="en-GB" dirty="0"/>
              <a:t>In the one node model, no capacity adequacy issues are expected, due to a strong capacity balance. There are not expected to be any capacity issues due to the presence of hydro reservoirs and natural gas. No curtailment is expected due to the low share of variable renewable energy (or V.R.E.) and the presence of hydro reservoirs and pumped hydro. However, a question that can be asked is, would additional variable renewable energy capacity be cheaper than fossil fuel-based generation?</a:t>
            </a:r>
            <a:endParaRPr lang="en-GB" dirty="0">
              <a:cs typeface="Calibri"/>
            </a:endParaRPr>
          </a:p>
          <a:p>
            <a:pPr marL="0" lvl="0" indent="0" algn="l" rtl="0">
              <a:spcBef>
                <a:spcPts val="0"/>
              </a:spcBef>
              <a:spcAft>
                <a:spcPts val="0"/>
              </a:spcAft>
              <a:buNone/>
            </a:pPr>
            <a:endParaRPr lang="en-GB" dirty="0"/>
          </a:p>
        </p:txBody>
      </p:sp>
      <p:sp>
        <p:nvSpPr>
          <p:cNvPr id="165" name="Google Shape;165;p13:notes">
            <a:extLst>
              <a:ext uri="{FF2B5EF4-FFF2-40B4-BE49-F238E27FC236}">
                <a16:creationId xmlns:a16="http://schemas.microsoft.com/office/drawing/2014/main" id="{3C908A93-4657-64E0-264D-8135F70B8AA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1416570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2E5594D-9BD9-E7F0-7743-64A2E4234B5A}"/>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9B89B124-3967-52C8-512D-5B016C293D9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0DC92CB-25BB-7A67-A963-934771B317F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In this slide, we review some lessons from operation practices.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 large factor in understanding the flexibility of Thailand is that its peak electricity demand is after the sunset. Therefore solar photovoltaics cannot contribute directly to peak power. This means that storage is needed. To this end, Thailand has decided to invest in both reservoir and pumped hydro. This can be used to meet the peaks in demand and lulls in supply from variable renewable energy.</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 second factor which deserves attention is the hydro inflow variance. The variations between years in hydro inflow are not exceptionally large, but especially dry years do need to be simulated within </a:t>
            </a:r>
            <a:r>
              <a:rPr lang="en-GB" dirty="0" err="1"/>
              <a:t>FlexTool</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Another factor is that the geographical dispersion of variable renewable energy cannot be analysed with a single node model. Therefore, if we were to assess the effects of different weather conditions at different locations within Thailand more nodes would be required. Similarly, the strength of the internal grid cannot be analysed with a single node model.</a:t>
            </a:r>
          </a:p>
          <a:p>
            <a:pPr marL="0" lvl="0" indent="0" algn="l" rtl="0">
              <a:spcBef>
                <a:spcPts val="0"/>
              </a:spcBef>
              <a:spcAft>
                <a:spcPts val="0"/>
              </a:spcAft>
              <a:buNone/>
            </a:pPr>
            <a:r>
              <a:rPr lang="en-GB" dirty="0"/>
              <a:t> </a:t>
            </a:r>
          </a:p>
          <a:p>
            <a:pPr marL="0" lvl="0" indent="0" algn="l" rtl="0">
              <a:spcBef>
                <a:spcPts val="0"/>
              </a:spcBef>
              <a:spcAft>
                <a:spcPts val="0"/>
              </a:spcAft>
              <a:buNone/>
            </a:pPr>
            <a:r>
              <a:rPr lang="en-GB" dirty="0"/>
              <a:t>Finally, Thailand had data in 30-minute intervals, which allowed us to model and pay particular attention to ramp rates.</a:t>
            </a:r>
            <a:endParaRPr lang="en-GB" dirty="0">
              <a:cs typeface="Calibri"/>
            </a:endParaRPr>
          </a:p>
          <a:p>
            <a:pPr marL="0" lvl="0" indent="0" algn="l" rtl="0">
              <a:spcBef>
                <a:spcPts val="0"/>
              </a:spcBef>
              <a:spcAft>
                <a:spcPts val="0"/>
              </a:spcAft>
              <a:buNone/>
            </a:pPr>
            <a:endParaRPr lang="en-GB" dirty="0"/>
          </a:p>
        </p:txBody>
      </p:sp>
      <p:sp>
        <p:nvSpPr>
          <p:cNvPr id="165" name="Google Shape;165;p13:notes">
            <a:extLst>
              <a:ext uri="{FF2B5EF4-FFF2-40B4-BE49-F238E27FC236}">
                <a16:creationId xmlns:a16="http://schemas.microsoft.com/office/drawing/2014/main" id="{04AFB8C1-C8C4-0006-5429-FC8523E9FA2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extLst>
      <p:ext uri="{BB962C8B-B14F-4D97-AF65-F5344CB8AC3E}">
        <p14:creationId xmlns:p14="http://schemas.microsoft.com/office/powerpoint/2010/main" val="224999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820DB69-9B2A-15C1-1D2B-AB6779D79DD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14FFEAFC-1101-24DC-70D4-19F4A3DF9F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62112D5-8D62-B7B1-FF6C-4934773D524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Next, we will assess the flexibility enablers within Thailand’s power system.</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Here, “high” flexibility enabler values indicate very good conditions, ”medium" levels indicate normal conditions, and “low” levels indicate significant challenges or poor conditions for increasing power system flexibility at present. Some of these are labelled as N/A due to the system being modelled as a single node.</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interconnection capacity versus average demand is low. This is because, as previously mentioned, the interconnection capacity between external countries and Thailand is relatively small. However, Thailand possesses high generator ramping capabilities. This is due to the high amount of natural gas and hydro options.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Due to the low amount of variable renewable energy, matching demand with V.R.E. generation is medium. The storage versus annual demand is medium. The “high” rating of minimum demand versus V.R.E. capacity is due to the low amount of V.R.E. supply.</a:t>
            </a:r>
            <a:endParaRPr lang="en-GB" dirty="0">
              <a:cs typeface="Calibri"/>
            </a:endParaRPr>
          </a:p>
          <a:p>
            <a:pPr marL="0" lvl="0" indent="0" algn="l" rtl="0">
              <a:spcBef>
                <a:spcPts val="0"/>
              </a:spcBef>
              <a:spcAft>
                <a:spcPts val="0"/>
              </a:spcAft>
              <a:buNone/>
            </a:pPr>
            <a:endParaRPr lang="en-GB" dirty="0"/>
          </a:p>
          <a:p>
            <a:r>
              <a:rPr lang="en-GB" dirty="0"/>
              <a:t>Finally, as previously mentioned, as this case study Thailand is modelled as a single node model, it is not possible to analyse the strength of the internal grid and geographical dispersion of V.R.E. generation and demand.</a:t>
            </a:r>
            <a:endParaRPr lang="en-GB" dirty="0">
              <a:cs typeface="Calibri"/>
            </a:endParaRPr>
          </a:p>
          <a:p>
            <a:pPr marL="0" lvl="0" indent="0" algn="l" rtl="0">
              <a:spcBef>
                <a:spcPts val="0"/>
              </a:spcBef>
              <a:spcAft>
                <a:spcPts val="0"/>
              </a:spcAft>
              <a:buNone/>
            </a:pPr>
            <a:endParaRPr lang="en-GB" dirty="0"/>
          </a:p>
        </p:txBody>
      </p:sp>
      <p:sp>
        <p:nvSpPr>
          <p:cNvPr id="165" name="Google Shape;165;p13:notes">
            <a:extLst>
              <a:ext uri="{FF2B5EF4-FFF2-40B4-BE49-F238E27FC236}">
                <a16:creationId xmlns:a16="http://schemas.microsoft.com/office/drawing/2014/main" id="{0A8C9E1B-4717-AB0F-0E1E-76DF0F3CF7E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18</a:t>
            </a:fld>
            <a:endParaRPr/>
          </a:p>
        </p:txBody>
      </p:sp>
    </p:spTree>
    <p:extLst>
      <p:ext uri="{BB962C8B-B14F-4D97-AF65-F5344CB8AC3E}">
        <p14:creationId xmlns:p14="http://schemas.microsoft.com/office/powerpoint/2010/main" val="120658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19</a:t>
            </a:fld>
            <a:endParaRPr/>
          </a:p>
        </p:txBody>
      </p:sp>
    </p:spTree>
    <p:extLst>
      <p:ext uri="{BB962C8B-B14F-4D97-AF65-F5344CB8AC3E}">
        <p14:creationId xmlns:p14="http://schemas.microsoft.com/office/powerpoint/2010/main" val="2394722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On this slide, we see four figures. The top two figures refer to the 2036 reference scenario, whereas the bottom two figures refer to the </a:t>
            </a:r>
            <a:r>
              <a:rPr lang="en-GB" dirty="0" err="1"/>
              <a:t>REmap</a:t>
            </a:r>
            <a:r>
              <a:rPr lang="en-GB" dirty="0"/>
              <a:t> scenario.  </a:t>
            </a:r>
          </a:p>
          <a:p>
            <a:pPr marL="0" lvl="0" indent="0" algn="l" rtl="0">
              <a:spcBef>
                <a:spcPts val="0"/>
              </a:spcBef>
              <a:spcAft>
                <a:spcPts val="0"/>
              </a:spcAft>
              <a:buNone/>
            </a:pPr>
            <a:endParaRPr lang="en-GB" dirty="0"/>
          </a:p>
          <a:p>
            <a:r>
              <a:rPr lang="en-GB" dirty="0"/>
              <a:t>The reference scenario shows that we have a majority of coal and gas, making up over 29% and 28% respectively. These are followed by over 18% of electricity provided by biogas and over 17% from hydro. There is a much smaller amount of solar and wind power generation, which both makeup over 2%. Finally waste provides over 1% of electricity. </a:t>
            </a:r>
            <a:endParaRPr lang="en-GB" dirty="0">
              <a:cs typeface="Calibri"/>
            </a:endParaRPr>
          </a:p>
          <a:p>
            <a:pPr marL="0" lvl="0" indent="0" algn="l" rtl="0">
              <a:spcBef>
                <a:spcPts val="0"/>
              </a:spcBef>
              <a:spcAft>
                <a:spcPts val="0"/>
              </a:spcAft>
              <a:buNone/>
            </a:pPr>
            <a:endParaRPr lang="en-GB" dirty="0"/>
          </a:p>
          <a:p>
            <a:r>
              <a:rPr lang="en-GB" dirty="0"/>
              <a:t>When compared with the </a:t>
            </a:r>
            <a:r>
              <a:rPr lang="en-GB" dirty="0" err="1"/>
              <a:t>REmap</a:t>
            </a:r>
            <a:r>
              <a:rPr lang="en-GB" dirty="0"/>
              <a:t> scenario, we see an increase in solar photovoltaics and wind, at the expense primarily of coal and gas. Solar photovoltaics jumps from under 3% to just over 8%. Additionally wind makes up about 4% of dispatch.</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impact of flexibility on this can be seen by the graphs on the right. Whilst in the reference scenario photovoltaics reduces the amount of gas required on certain days, in the </a:t>
            </a:r>
            <a:r>
              <a:rPr lang="en-GB" dirty="0" err="1"/>
              <a:t>REmap</a:t>
            </a:r>
            <a:r>
              <a:rPr lang="en-GB" dirty="0"/>
              <a:t> scenario, solar reduces the use of gas on all days – sometimes down to zero.</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Additionally, the </a:t>
            </a:r>
            <a:r>
              <a:rPr lang="en-GB" dirty="0" err="1"/>
              <a:t>REmap</a:t>
            </a:r>
            <a:r>
              <a:rPr lang="en-GB" dirty="0"/>
              <a:t> scenario displays a much more significant increase in the use of pumped hydro due to the storing of energy during the day and use during the night.</a:t>
            </a:r>
          </a:p>
          <a:p>
            <a:pPr marL="158750"/>
            <a:endParaRPr lang="en-US"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20</a:t>
            </a:fld>
            <a:endParaRPr/>
          </a:p>
        </p:txBody>
      </p:sp>
    </p:spTree>
    <p:extLst>
      <p:ext uri="{BB962C8B-B14F-4D97-AF65-F5344CB8AC3E}">
        <p14:creationId xmlns:p14="http://schemas.microsoft.com/office/powerpoint/2010/main" val="274425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7383574-8CEF-8176-55F1-D89B4F045B79}"/>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73C9D1AD-F48D-C3A0-B759-F1B942A83CD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5DB12E8E-32D6-721E-3000-A25B23331BD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indent="0" rtl="0">
              <a:buNone/>
            </a:pPr>
            <a:r>
              <a:rPr lang="en-GB" sz="1200" b="0" i="0" u="none" strike="noStrike" cap="none" dirty="0">
                <a:solidFill>
                  <a:srgbClr val="000000"/>
                </a:solidFill>
                <a:effectLst/>
                <a:latin typeface="Arial"/>
                <a:ea typeface="Arial"/>
                <a:cs typeface="Arial"/>
                <a:sym typeface="Arial"/>
              </a:rPr>
              <a:t>There are various tools for Flexibility assessment using different methods and with different levels of complexity. IRENA categorises different approaches for flexibility assessment into three categories of assessment tools, based on their complexity and their level of details:</a:t>
            </a:r>
          </a:p>
          <a:p>
            <a:pPr marL="158750" indent="0" rtl="0">
              <a:buNone/>
            </a:pPr>
            <a:r>
              <a:rPr lang="en-GB" sz="1200" b="0" i="0" u="none" strike="noStrike" cap="none" dirty="0">
                <a:solidFill>
                  <a:srgbClr val="000000"/>
                </a:solidFill>
                <a:effectLst/>
                <a:latin typeface="Arial"/>
                <a:ea typeface="Arial"/>
                <a:cs typeface="Arial"/>
                <a:sym typeface="Arial"/>
              </a:rPr>
              <a:t>•  Tier 1 tools mainly provide a qualitative comparison of different power systems and, therefore, do not require a lot of data.</a:t>
            </a:r>
          </a:p>
          <a:p>
            <a:pPr marL="158750" indent="0" rtl="0">
              <a:buNone/>
            </a:pPr>
            <a:r>
              <a:rPr lang="en-GB" sz="1200" b="0" i="0" u="none" strike="noStrike" cap="none" dirty="0">
                <a:solidFill>
                  <a:srgbClr val="000000"/>
                </a:solidFill>
                <a:effectLst/>
                <a:latin typeface="Arial"/>
                <a:ea typeface="Arial"/>
                <a:cs typeface="Arial"/>
                <a:sym typeface="Arial"/>
              </a:rPr>
              <a:t>•  Tier 2 tools do a flexibility sufficiency check without performing complete power system optimization. Tier 2 tools are mainly aimed at screening the potential flexibility issues using time series and dispatch data from an external tool.</a:t>
            </a:r>
          </a:p>
          <a:p>
            <a:pPr marL="158750" indent="0" rtl="0">
              <a:buNone/>
            </a:pPr>
            <a:r>
              <a:rPr lang="en-GB" sz="1200" b="0" i="0" u="none" strike="noStrike" cap="none" dirty="0">
                <a:solidFill>
                  <a:srgbClr val="000000"/>
                </a:solidFill>
                <a:effectLst/>
                <a:latin typeface="Arial"/>
                <a:ea typeface="Arial"/>
                <a:cs typeface="Arial"/>
                <a:sym typeface="Arial"/>
              </a:rPr>
              <a:t>•  Tier 3 tools are based on unit commitment and dispatch models and are sometimes combined with capacity planning models. </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 These models provide a detailed picture of the power system operation and evolution in different scenarios and provide a solid foundation for flexibility assessment. However, Tier 3 models are complex and require a lot of data. In this course, we use IRENA </a:t>
            </a:r>
            <a:r>
              <a:rPr lang="en-GB" sz="1200" b="0" i="0" u="none" strike="noStrike" cap="none" dirty="0" err="1">
                <a:solidFill>
                  <a:srgbClr val="000000"/>
                </a:solidFill>
                <a:effectLst/>
                <a:latin typeface="Arial"/>
                <a:ea typeface="Arial"/>
                <a:cs typeface="Arial"/>
                <a:sym typeface="Arial"/>
              </a:rPr>
              <a:t>FlexTool</a:t>
            </a:r>
            <a:r>
              <a:rPr lang="en-GB" sz="1200" b="0" i="0" u="none" strike="noStrike" cap="none" dirty="0">
                <a:solidFill>
                  <a:srgbClr val="000000"/>
                </a:solidFill>
                <a:effectLst/>
                <a:latin typeface="Arial"/>
                <a:ea typeface="Arial"/>
                <a:cs typeface="Arial"/>
                <a:sym typeface="Arial"/>
              </a:rPr>
              <a:t> for the assessment of flexibility in a power system. The </a:t>
            </a:r>
            <a:r>
              <a:rPr lang="en-GB" sz="1200" b="0" i="0" u="none" strike="noStrike" cap="none" dirty="0" err="1">
                <a:solidFill>
                  <a:srgbClr val="000000"/>
                </a:solidFill>
                <a:effectLst/>
                <a:latin typeface="Arial"/>
                <a:ea typeface="Arial"/>
                <a:cs typeface="Arial"/>
                <a:sym typeface="Arial"/>
              </a:rPr>
              <a:t>FlexTool</a:t>
            </a:r>
            <a:r>
              <a:rPr lang="en-GB" sz="1200" b="0" i="0" u="none" strike="noStrike" cap="none" dirty="0">
                <a:solidFill>
                  <a:srgbClr val="000000"/>
                </a:solidFill>
                <a:effectLst/>
                <a:latin typeface="Arial"/>
                <a:ea typeface="Arial"/>
                <a:cs typeface="Arial"/>
                <a:sym typeface="Arial"/>
              </a:rPr>
              <a:t> is a Tier 3 model and analyses system operations and flexibility of a system over one year horizon. The </a:t>
            </a:r>
            <a:r>
              <a:rPr lang="en-GB" sz="1200" b="0" i="0" u="none" strike="noStrike" cap="none" dirty="0" err="1">
                <a:solidFill>
                  <a:srgbClr val="000000"/>
                </a:solidFill>
                <a:effectLst/>
                <a:latin typeface="Arial"/>
                <a:ea typeface="Arial"/>
                <a:cs typeface="Arial"/>
                <a:sym typeface="Arial"/>
              </a:rPr>
              <a:t>FlexTool</a:t>
            </a:r>
            <a:r>
              <a:rPr lang="en-GB" sz="1200" b="0" i="0" u="none" strike="noStrike" cap="none" dirty="0">
                <a:solidFill>
                  <a:srgbClr val="000000"/>
                </a:solidFill>
                <a:effectLst/>
                <a:latin typeface="Arial"/>
                <a:ea typeface="Arial"/>
                <a:cs typeface="Arial"/>
                <a:sym typeface="Arial"/>
              </a:rPr>
              <a:t> is data-driven and uses a general unit commitment model structure; therefore, the input data have a major role in specifying what the model does.</a:t>
            </a:r>
            <a:endParaRPr lang="en-GB" dirty="0">
              <a:effectLst/>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6E724B1D-6249-8DA0-EDE7-AA71097FF34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494102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1B81679-9B54-DDA5-7060-3750075FD64C}"/>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78E41AFA-72F9-5EC2-692D-2D65264CEB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37A3963B-518A-6090-2260-961A8F036DD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In this slide, we will explore the metrics used to measure whether there is enough flexibility in the system in both the reference and </a:t>
            </a:r>
            <a:r>
              <a:rPr lang="en-GB" dirty="0" err="1"/>
              <a:t>REmap</a:t>
            </a:r>
            <a:r>
              <a:rPr lang="en-GB" dirty="0"/>
              <a:t> scenarios.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These metrics are curtailment, loss of load, spillage, and reserves inadequacy.</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Curtailment is where variable renewable energy sources are restricted in their output to prevent oversupply. Loss of load is when system load exceeds available generation; in other words, demand is larger than supply. Spillage occurs when the water inflow exceeds the amount that can be used by hydropower generators when reservoirs are full. Reserves inadequacy is when the reserve requirement cannot be met.</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In all of these metrics, the results are zero. That means that with the combination of 12% of wind and solar, as shown in the previous slide, no flexibility issues were encountered. </a:t>
            </a:r>
          </a:p>
          <a:p>
            <a:pPr marL="158750"/>
            <a:endParaRPr lang="en-US" dirty="0"/>
          </a:p>
        </p:txBody>
      </p:sp>
      <p:sp>
        <p:nvSpPr>
          <p:cNvPr id="165" name="Google Shape;165;p13:notes">
            <a:extLst>
              <a:ext uri="{FF2B5EF4-FFF2-40B4-BE49-F238E27FC236}">
                <a16:creationId xmlns:a16="http://schemas.microsoft.com/office/drawing/2014/main" id="{4AA2BAE7-B088-92D4-DF42-05D5BA0DB04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21</a:t>
            </a:fld>
            <a:endParaRPr/>
          </a:p>
        </p:txBody>
      </p:sp>
    </p:spTree>
    <p:extLst>
      <p:ext uri="{BB962C8B-B14F-4D97-AF65-F5344CB8AC3E}">
        <p14:creationId xmlns:p14="http://schemas.microsoft.com/office/powerpoint/2010/main" val="655345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7666245-80A4-E9BB-32B2-1F4C19160870}"/>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2D2BA6B-A879-2874-DB8D-2FC6A0B4049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C5BED35-C000-C14D-1B01-0CCB108B521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In this slide, we present the investment scenario.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Since no flexibility issues were identified in the 2036 reference and </a:t>
            </a:r>
            <a:r>
              <a:rPr lang="en-GB" dirty="0" err="1"/>
              <a:t>REmap</a:t>
            </a:r>
            <a:r>
              <a:rPr lang="en-GB" dirty="0"/>
              <a:t> scenarios, a sensitivity analysis was performed to check if there were cost-efficient additional investments. To do this, the expansion mode of </a:t>
            </a:r>
            <a:r>
              <a:rPr lang="en-GB" dirty="0" err="1"/>
              <a:t>FlexTool</a:t>
            </a:r>
            <a:r>
              <a:rPr lang="en-GB" dirty="0"/>
              <a:t> was used and identified that the minimum total system cost is achieved in the </a:t>
            </a:r>
            <a:r>
              <a:rPr lang="en-GB" dirty="0" err="1"/>
              <a:t>REmap</a:t>
            </a:r>
            <a:r>
              <a:rPr lang="en-GB" dirty="0"/>
              <a:t> scenario by adding 15GW of wind, 23.8 GW of solar, and 2 GW of biomass. This increases the variable renewable energy share from 12.3% to 33.4% (for example, photovoltaics and wind) and the renewable energy share, which also includes hydro and bio, from 49% to 74%. This can be seen in the Figure on the left-hand side which shows generation capacity.</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Figure on the right-hand side shows the total system costs with and without additional investments. The increased investment costs in wind, solar, and, to a lesser extent, biomass – as well as curtailment costs of 2%, are covered by savings in operational costs from fossil-fuelled capacity.</a:t>
            </a:r>
            <a:endParaRPr lang="en-GB" dirty="0">
              <a:cs typeface="Calibri"/>
            </a:endParaRPr>
          </a:p>
          <a:p>
            <a:pPr marL="158750"/>
            <a:endParaRPr lang="en-US" dirty="0"/>
          </a:p>
        </p:txBody>
      </p:sp>
      <p:sp>
        <p:nvSpPr>
          <p:cNvPr id="165" name="Google Shape;165;p13:notes">
            <a:extLst>
              <a:ext uri="{FF2B5EF4-FFF2-40B4-BE49-F238E27FC236}">
                <a16:creationId xmlns:a16="http://schemas.microsoft.com/office/drawing/2014/main" id="{1C5E73BE-2CB6-BCA0-69F7-09B771FA969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22</a:t>
            </a:fld>
            <a:endParaRPr/>
          </a:p>
        </p:txBody>
      </p:sp>
    </p:spTree>
    <p:extLst>
      <p:ext uri="{BB962C8B-B14F-4D97-AF65-F5344CB8AC3E}">
        <p14:creationId xmlns:p14="http://schemas.microsoft.com/office/powerpoint/2010/main" val="4169752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87B40A5-4203-B493-EA98-860D3FECB1F5}"/>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15AB348D-9491-A1DA-AAB6-91C775359AD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0EE32CD-C552-8BCD-AAA5-7A7143E2689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A sensitivity analysis was designed to investigate the impact of solar PV and wind on system flexibility. A</a:t>
            </a:r>
            <a:r>
              <a:rPr lang="en-US" dirty="0"/>
              <a:t> </a:t>
            </a:r>
            <a:r>
              <a:rPr lang="en-US" b="0" dirty="0"/>
              <a:t>sensitivity analysis </a:t>
            </a:r>
            <a:r>
              <a:rPr lang="en-US" dirty="0"/>
              <a:t>is the systematic variation of key input parameters (e.g., demand, fuel cost, renewable availability, storage size) to observe how they affect the model’s solution and system performance.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For this sensitivity analysis, solar photovoltaics and wind are gradually added to test the system’s flexibility limits. In total, 34 variable renewable energy scenarios were simulated. The figure on the right shows variable renewable energy curtailment given different V.R.E. shares for 26 of the simulated scenarios.</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As can be seen, with the reference and </a:t>
            </a:r>
            <a:r>
              <a:rPr lang="en-GB" dirty="0" err="1"/>
              <a:t>REmap</a:t>
            </a:r>
            <a:r>
              <a:rPr lang="en-GB" dirty="0"/>
              <a:t> scenario, there is no V.R.E. generation curtailment. Curtailment begins to appear in the </a:t>
            </a:r>
            <a:r>
              <a:rPr lang="en-GB" dirty="0" err="1"/>
              <a:t>REmap</a:t>
            </a:r>
            <a:r>
              <a:rPr lang="en-GB" dirty="0"/>
              <a:t> scenario with 40 gigawatts of photovoltaics and zero gigawatts of wind. However, the total curtailment is less than 0.5% which is at a reasonable level.</a:t>
            </a:r>
            <a:endParaRPr lang="en-GB" dirty="0">
              <a:cs typeface="Calibri"/>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optimized investment </a:t>
            </a:r>
            <a:r>
              <a:rPr lang="en-GB" dirty="0" err="1"/>
              <a:t>REmap</a:t>
            </a:r>
            <a:r>
              <a:rPr lang="en-GB" dirty="0"/>
              <a:t> scenario yields 1.9% level of curtailment.</a:t>
            </a:r>
            <a:endParaRPr lang="en-GB" dirty="0">
              <a:cs typeface="Calibri"/>
            </a:endParaRPr>
          </a:p>
          <a:p>
            <a:pPr marL="0" lvl="0" indent="0" algn="l" rtl="0">
              <a:spcBef>
                <a:spcPts val="0"/>
              </a:spcBef>
              <a:spcAft>
                <a:spcPts val="0"/>
              </a:spcAft>
              <a:buNone/>
            </a:pPr>
            <a:endParaRPr lang="en-GB" dirty="0"/>
          </a:p>
          <a:p>
            <a:r>
              <a:rPr lang="en-GB" dirty="0"/>
              <a:t>The curtailment in the system begins to increase significantly after the 40 gigawatts of photovoltaic scenario or the 30 gigawatts of wind scenario. </a:t>
            </a:r>
            <a:r>
              <a:rPr lang="en-GB" b="0" dirty="0"/>
              <a:t>For example, the scenario modelling 40 gigawatts of photovoltaics and 30 gigawatts of wind reaches over 3% of curtailment.</a:t>
            </a:r>
            <a:endParaRPr lang="en-GB" b="0" dirty="0">
              <a:cs typeface="Calibri"/>
            </a:endParaRPr>
          </a:p>
          <a:p>
            <a:pPr marL="158750"/>
            <a:endParaRPr lang="en-US" dirty="0"/>
          </a:p>
        </p:txBody>
      </p:sp>
      <p:sp>
        <p:nvSpPr>
          <p:cNvPr id="165" name="Google Shape;165;p13:notes">
            <a:extLst>
              <a:ext uri="{FF2B5EF4-FFF2-40B4-BE49-F238E27FC236}">
                <a16:creationId xmlns:a16="http://schemas.microsoft.com/office/drawing/2014/main" id="{111508CE-AB0D-0A2C-405A-59EAAAEACC2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23</a:t>
            </a:fld>
            <a:endParaRPr/>
          </a:p>
        </p:txBody>
      </p:sp>
    </p:spTree>
    <p:extLst>
      <p:ext uri="{BB962C8B-B14F-4D97-AF65-F5344CB8AC3E}">
        <p14:creationId xmlns:p14="http://schemas.microsoft.com/office/powerpoint/2010/main" val="4244314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24</a:t>
            </a:fld>
            <a:endParaRPr/>
          </a:p>
        </p:txBody>
      </p:sp>
    </p:spTree>
    <p:extLst>
      <p:ext uri="{BB962C8B-B14F-4D97-AF65-F5344CB8AC3E}">
        <p14:creationId xmlns:p14="http://schemas.microsoft.com/office/powerpoint/2010/main" val="145281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7C57375-8C18-4021-C29D-A4A6D0963CBD}"/>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1C5C091-BDBF-6501-8FCF-D9D1A84877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002253C-B7D4-BE0F-7FFC-661B132ABC1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0" dirty="0"/>
              <a:t>This figure illustrates the role of the IRENA </a:t>
            </a:r>
            <a:r>
              <a:rPr lang="en-US" b="0" dirty="0" err="1"/>
              <a:t>FlexTool</a:t>
            </a:r>
            <a:r>
              <a:rPr lang="en-US" b="0" dirty="0"/>
              <a:t> within the broader power system planning process, highlighting its applicability across different time horizons and planning objectives. The horizontal axis represents the time horizon </a:t>
            </a:r>
            <a:r>
              <a:rPr lang="en-US" b="0" dirty="0" err="1"/>
              <a:t>analysed</a:t>
            </a:r>
            <a:r>
              <a:rPr lang="en-US" b="0" dirty="0"/>
              <a:t>, ranging from real-time operational scales of seconds to long-term strategic horizons of 50 years. The vertical axis distinguishes between two main areas of analysis: optimal capacity expansion, which focuses on determining the most cost-effective investment pathways for generation and network infrastructure, and system operation, which deals with the efficient short- to medium-term dispatch and balancing of existing assets. </a:t>
            </a:r>
          </a:p>
          <a:p>
            <a:endParaRPr lang="en-US" b="0" dirty="0"/>
          </a:p>
          <a:p>
            <a:r>
              <a:rPr lang="en-US" b="0" dirty="0"/>
              <a:t>In terms of optimal capacity expansion, the figure shows that </a:t>
            </a:r>
            <a:r>
              <a:rPr lang="en-US" b="0" dirty="0" err="1"/>
              <a:t>FlexTool</a:t>
            </a:r>
            <a:r>
              <a:rPr lang="en-US" b="0" dirty="0"/>
              <a:t> can be used for medium- to long-term planning in timesteps of one year. It complements more </a:t>
            </a:r>
            <a:r>
              <a:rPr lang="en-US" b="0" dirty="0" err="1"/>
              <a:t>specialised</a:t>
            </a:r>
            <a:r>
              <a:rPr lang="en-US" b="0" dirty="0"/>
              <a:t> capacity expansion models (such as PLEXOS-LT and </a:t>
            </a:r>
            <a:r>
              <a:rPr lang="en-US" b="0" dirty="0" err="1"/>
              <a:t>OptGen</a:t>
            </a:r>
            <a:r>
              <a:rPr lang="en-US" b="0" dirty="0"/>
              <a:t>) and energy planning models (like MESSAGE, TIMES or </a:t>
            </a:r>
            <a:r>
              <a:rPr lang="en-US" b="0" dirty="0" err="1"/>
              <a:t>OSeMOSYS</a:t>
            </a:r>
            <a:r>
              <a:rPr lang="en-US" b="0" dirty="0"/>
              <a:t>), which typically address very long horizons, often several decades. </a:t>
            </a:r>
          </a:p>
          <a:p>
            <a:endParaRPr lang="en-US" b="0" dirty="0"/>
          </a:p>
          <a:p>
            <a:r>
              <a:rPr lang="en-US" b="0" dirty="0"/>
              <a:t>From the system operation perspective, </a:t>
            </a:r>
            <a:r>
              <a:rPr lang="en-US" b="0" dirty="0" err="1"/>
              <a:t>FlexTool</a:t>
            </a:r>
            <a:r>
              <a:rPr lang="en-US" b="0" dirty="0"/>
              <a:t> also offers a dispatch functionality, complementing more detailed dispatch models such as PLEXOS-ST and SDDP. While grid studies (e.g., Power Factory, PSS/E²) focus on second-to-hour operational timescales and network-specific performance, </a:t>
            </a:r>
            <a:r>
              <a:rPr lang="en-US" b="0" dirty="0" err="1"/>
              <a:t>FlexTool</a:t>
            </a:r>
            <a:r>
              <a:rPr lang="en-US" b="0" dirty="0"/>
              <a:t> dispatch can cover horizons from hours to years, allowing planners to evaluate how flexibility resources interact with the system under different operational scenarios. This dual capability, supporting both expansion and dispatch analysis, makes </a:t>
            </a:r>
            <a:r>
              <a:rPr lang="en-US" b="0" dirty="0" err="1"/>
              <a:t>FlexTool</a:t>
            </a:r>
            <a:r>
              <a:rPr lang="en-US" b="0" dirty="0"/>
              <a:t> a versatile instrument for linking short-term operational insights with long-term strategic planning.</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2BFE640F-FAE7-FD17-0F49-BCC721C0E18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363018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07B799E-DC4C-C16A-1679-1A56333DE01E}"/>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0BC05BA-E623-39C8-5682-26C162421A2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5040D37-8605-3546-B666-FFE8767CFE5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This table </a:t>
            </a:r>
            <a:r>
              <a:rPr lang="en-US" dirty="0" err="1"/>
              <a:t>summarises</a:t>
            </a:r>
            <a:r>
              <a:rPr lang="en-US" dirty="0"/>
              <a:t> the key data requirements for running IRENA’s </a:t>
            </a:r>
            <a:r>
              <a:rPr lang="en-US" dirty="0" err="1"/>
              <a:t>FlexTool</a:t>
            </a:r>
            <a:r>
              <a:rPr lang="en-US" dirty="0"/>
              <a:t>, </a:t>
            </a:r>
            <a:r>
              <a:rPr lang="en-US" dirty="0" err="1"/>
              <a:t>organised</a:t>
            </a:r>
            <a:r>
              <a:rPr lang="en-US" dirty="0"/>
              <a:t> into different categories that capture the essential characteristics of a power system. At the system level, annual data per node is needed to describe overall demand, imports, losses, and the capacity margin. This provides the baseline understanding of the system’s energy balance and its reliability standards. Without this foundational information, it would be impossible to determine how the system meets its annual energy needs or how much reserve capacity is necessary to ensure security of supply.</a:t>
            </a:r>
          </a:p>
          <a:p>
            <a:r>
              <a:rPr lang="en-US" dirty="0"/>
              <a:t>Transmission-related inputs are also critical, as </a:t>
            </a:r>
            <a:r>
              <a:rPr lang="en-US" dirty="0" err="1"/>
              <a:t>FlexTool</a:t>
            </a:r>
            <a:r>
              <a:rPr lang="en-US" dirty="0"/>
              <a:t> requires information on the transmission and interconnection capacities for each node. These parameters determine the ability of different regions or zones to exchange electricity, which directly affects flexibility assessments. Similarly, generation and storage capacity data for each node must be provided, including installed capacity, technical specifications of generators, and the capacities of hydro reservoirs. This ensures that the model can accurately simulate the technical limits and operational characteristics of the generation fleet.</a:t>
            </a:r>
          </a:p>
          <a:p>
            <a:r>
              <a:rPr lang="en-US" dirty="0"/>
              <a:t>In addition to static capacity data, </a:t>
            </a:r>
            <a:r>
              <a:rPr lang="en-US" dirty="0" err="1"/>
              <a:t>FlexTool</a:t>
            </a:r>
            <a:r>
              <a:rPr lang="en-US" dirty="0"/>
              <a:t> relies heavily on time-series inputs to represent hourly variations throughout the year (8,760 hourly values per node). These include demand profiles, hydro inflows, wind and solar generation patterns, reserves profiles, and demand from other sectors such as heat. This high-resolution temporal data is essential for capturing the variability and intermittency of renewable energy sources. Finally, fuel-related inputs, including prices and emission rates, are required to evaluate the economic and environmental performance of different dispatch and investment options.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A23B169F-5CBB-AC43-D3C5-2894D069246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390772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1BC8549C-8E97-FD62-B021-3BB7FFECF1C5}"/>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5E5B96B3-7AE9-1A97-F1A8-F7E954599E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3A2BA3F3-872E-DA79-0AA5-6E87D8F7E9D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0" dirty="0"/>
              <a:t>This table outlines the range of outputs that IRENA’s </a:t>
            </a:r>
            <a:r>
              <a:rPr lang="en-US" b="0" dirty="0" err="1"/>
              <a:t>FlexTool</a:t>
            </a:r>
            <a:r>
              <a:rPr lang="en-US" b="0" dirty="0"/>
              <a:t> can generate after running simulations, which are grouped into different categories to capture the technical, economic, and operational performance of the power system. One key set of outputs are flexibility indicators, which measure the system’s ability to meet demand and integrate variable renewable energy (VRE). These include loss of load (in TWh and percentage), reserve shortages, and capacity inadequacy (in MW), which point to potential reliability issues. Other indicators track VRE curtailment and spillage, both in energy terms (TWh) and percentages, providing insights into how well renewable resources are being </a:t>
            </a:r>
            <a:r>
              <a:rPr lang="en-US" b="0" dirty="0" err="1"/>
              <a:t>utilised</a:t>
            </a:r>
            <a:r>
              <a:rPr lang="en-US" b="0" dirty="0"/>
              <a:t>.</a:t>
            </a:r>
          </a:p>
          <a:p>
            <a:endParaRPr lang="en-US" b="0" dirty="0"/>
          </a:p>
          <a:p>
            <a:r>
              <a:rPr lang="en-US" b="0" dirty="0"/>
              <a:t>Another group of results focuses on operational performance and transmission flows. </a:t>
            </a:r>
            <a:r>
              <a:rPr lang="en-US" b="0" dirty="0" err="1"/>
              <a:t>FlexTool</a:t>
            </a:r>
            <a:r>
              <a:rPr lang="en-US" b="0" dirty="0"/>
              <a:t> provides detailed dispatch information per generator and per node, showing how each unit operates over time. It also reports electricity transmission between nodes, along with the </a:t>
            </a:r>
            <a:r>
              <a:rPr lang="en-US" b="0" dirty="0" err="1"/>
              <a:t>utilisation</a:t>
            </a:r>
            <a:r>
              <a:rPr lang="en-US" b="0" dirty="0"/>
              <a:t> factor of transmission lines, which is crucial for identifying potential congestion or </a:t>
            </a:r>
            <a:r>
              <a:rPr lang="en-US" b="0" dirty="0" err="1"/>
              <a:t>underutilisation</a:t>
            </a:r>
            <a:r>
              <a:rPr lang="en-US" b="0" dirty="0"/>
              <a:t> of infrastructure. Additionally, ramping information for one-hour and four-hour periods is provided, helping assess the system’s ability to respond to rapid changes in demand or renewable generation. This operational detail is complemented by marginal electricity prices per node, which reflect the cost of supplying the next unit of electricity at different locations.</a:t>
            </a:r>
          </a:p>
          <a:p>
            <a:endParaRPr lang="en-US" b="0" dirty="0"/>
          </a:p>
          <a:p>
            <a:r>
              <a:rPr lang="en-US" b="0" dirty="0"/>
              <a:t>Finally, the tool produces comprehensive cost-related outputs. These are split into operational expenditures (OPEX) such as fuel costs, carbon dioxide emissions costs, operation and maintenance expenses, and the costs of loss of load or curtailment, and capital expenditures (CAPEX) related to investments in generation, transmission, storage, and sector coupling technologies. </a:t>
            </a:r>
            <a:r>
              <a:rPr lang="en-US" b="0" dirty="0" err="1"/>
              <a:t>FlexTool</a:t>
            </a:r>
            <a:r>
              <a:rPr lang="en-US" b="0" dirty="0"/>
              <a:t> also records the value of already-invested infrastructure and can capture other relevant outputs, such as dispatch and costs from other energy sectors.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E98DE04E-0F53-402C-BBB2-6D62E92A782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355165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E519D07-52A4-DADD-A61A-9218BA9ACDE8}"/>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5BA4AC1-5329-D78B-8CEB-FE95B3C35B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E9B52C7F-1CF4-658E-24CA-2EB857715E2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0" dirty="0"/>
              <a:t>This figure outlines the three main objectives of studies conducted with the IRENA </a:t>
            </a:r>
            <a:r>
              <a:rPr lang="en-US" b="0" dirty="0" err="1"/>
              <a:t>FlexTool</a:t>
            </a:r>
            <a:r>
              <a:rPr lang="en-US" b="0" dirty="0"/>
              <a:t>, </a:t>
            </a:r>
            <a:r>
              <a:rPr lang="en-US" b="0" dirty="0" err="1"/>
              <a:t>organised</a:t>
            </a:r>
            <a:r>
              <a:rPr lang="en-US" b="0" dirty="0"/>
              <a:t> into primary, secondary, and tertiary goals. The primary objective is to assess the flexibility of capacity expansion plans. This involves identifying potential flexibility shortages in national electricity plans, examining system operations under non-average conditions such as dry years, and using capacity expansion plans from national authorities or IRENA’s </a:t>
            </a:r>
            <a:r>
              <a:rPr lang="en-US" b="0" dirty="0" err="1"/>
              <a:t>REmap</a:t>
            </a:r>
            <a:r>
              <a:rPr lang="en-US" b="0" dirty="0"/>
              <a:t> as a starting point. The focus here is on ensuring that planned expansions can handle variability and maintain reliability over time.</a:t>
            </a:r>
          </a:p>
          <a:p>
            <a:endParaRPr lang="en-US" b="0" dirty="0"/>
          </a:p>
          <a:p>
            <a:r>
              <a:rPr lang="en-US" b="0" dirty="0"/>
              <a:t>The secondary objective is to determine cost-efficient additional investments to address flexibility shortages. This means identifying the least-cost mix of solutions, covering generation, transmission, storage, and sector coupling, that can resolve identified gaps. The analysis also includes evaluating further investments that could </a:t>
            </a:r>
            <a:r>
              <a:rPr lang="en-US" b="0" dirty="0" err="1"/>
              <a:t>minimise</a:t>
            </a:r>
            <a:r>
              <a:rPr lang="en-US" b="0" dirty="0"/>
              <a:t> the total system cost, considering both capital expenditures (CAPEX) and operational expenditures (OPEX). This stage ensures that flexibility improvements are achieved without imposing unnecessary financial burdens on the system.</a:t>
            </a:r>
          </a:p>
          <a:p>
            <a:endParaRPr lang="en-US" b="0" dirty="0"/>
          </a:p>
          <a:p>
            <a:r>
              <a:rPr lang="en-US" b="0" dirty="0"/>
              <a:t>The tertiary objective looks at accommodating higher shares of variable renewable energy (VRE) by running sensitivity analyses. This helps assess the impacts of additional VRE deployment on system flexibility, identifying the threshold beyond which shortages begin to appear. Once this threshold is known, solutions can be developed to address these challenges. This step is particularly valuable for countries aiming for ambitious renewable targets, as it clarifies both the opportunities and the operational constraints associated with high VRE penetration.</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E5A77A9C-85C3-91E3-14C4-73081403332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420222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07996B0-8850-CDC8-5F85-6EDF30248D2E}"/>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C47D4F3-BD59-C5E0-B299-4FEBDAF256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EA5CDE2D-7EEF-F619-4E0F-CC0C122E337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This table presents key </a:t>
            </a:r>
            <a:r>
              <a:rPr lang="en-US" b="0" dirty="0"/>
              <a:t>flexibility enablers </a:t>
            </a:r>
            <a:r>
              <a:rPr lang="en-US" dirty="0"/>
              <a:t>that determine how effectively a specific power system can adapt to changes in supply and demand, particularly when integrating variable renewable energy (VRE) sources. Indicators such as </a:t>
            </a:r>
            <a:r>
              <a:rPr lang="en-US" i="1" dirty="0"/>
              <a:t>interconnection capacity versus average demand</a:t>
            </a:r>
            <a:r>
              <a:rPr lang="en-US" dirty="0"/>
              <a:t> highlight the role of cross-border electricity exchanges, showing the ratio between interconnection capacity with </a:t>
            </a:r>
            <a:r>
              <a:rPr lang="en-US" dirty="0" err="1"/>
              <a:t>neighbouring</a:t>
            </a:r>
            <a:r>
              <a:rPr lang="en-US" dirty="0"/>
              <a:t> systems and the average electricity demand. </a:t>
            </a:r>
            <a:r>
              <a:rPr lang="en-US" i="1" dirty="0"/>
              <a:t>Generator ramping capabilities</a:t>
            </a:r>
            <a:r>
              <a:rPr lang="en-US" dirty="0"/>
              <a:t>, measured in MW per minute, reflect how quickly dispatchable generation can adjust output to balance fluctuations, assuming all units are operational. Another indicator, </a:t>
            </a:r>
            <a:r>
              <a:rPr lang="en-US" i="1" dirty="0"/>
              <a:t>matching of demand with VRE generation</a:t>
            </a:r>
            <a:r>
              <a:rPr lang="en-US" dirty="0"/>
              <a:t>, shows the correlation between demand patterns and renewable output, which is critical for reducing curtailment and improving </a:t>
            </a:r>
            <a:r>
              <a:rPr lang="en-US" dirty="0" err="1"/>
              <a:t>utilisation</a:t>
            </a:r>
            <a:r>
              <a:rPr lang="en-US" dirty="0"/>
              <a:t>.</a:t>
            </a:r>
          </a:p>
          <a:p>
            <a:endParaRPr lang="en-US" dirty="0"/>
          </a:p>
          <a:p>
            <a:r>
              <a:rPr lang="en-US" dirty="0"/>
              <a:t>Other enablers focus on resource stability and grid infrastructure. </a:t>
            </a:r>
            <a:r>
              <a:rPr lang="en-US" i="1" dirty="0"/>
              <a:t>Hydro inflow stability</a:t>
            </a:r>
            <a:r>
              <a:rPr lang="en-US" dirty="0"/>
              <a:t>, expressed as a percentage, measures the variability of historical hydro inflows, which can affect the reliability of hydro-based flexibility. The </a:t>
            </a:r>
            <a:r>
              <a:rPr lang="en-US" i="1" dirty="0"/>
              <a:t>strength of the internal grid</a:t>
            </a:r>
            <a:r>
              <a:rPr lang="en-US" dirty="0"/>
              <a:t> assesses the robustness and capacity of the national transmission network to handle power flows efficiently, avoiding bottlenecks that could limit flexibility. </a:t>
            </a:r>
            <a:r>
              <a:rPr lang="en-US" i="1" dirty="0"/>
              <a:t>Storage versus annual demand</a:t>
            </a:r>
            <a:r>
              <a:rPr lang="en-US" dirty="0"/>
              <a:t> quantifies the available storage capacity, including hydro reservoirs, relative to total yearly demand, indicating how much excess generation can be absorbed and shifted in time.</a:t>
            </a:r>
          </a:p>
          <a:p>
            <a:endParaRPr lang="en-US" dirty="0"/>
          </a:p>
          <a:p>
            <a:r>
              <a:rPr lang="en-US" dirty="0"/>
              <a:t>Finally, spatial and operational matching between generation and demand is addressed through </a:t>
            </a:r>
            <a:r>
              <a:rPr lang="en-US" i="1" dirty="0"/>
              <a:t>geographical dispersion of VRE generation and demand</a:t>
            </a:r>
            <a:r>
              <a:rPr lang="en-US" dirty="0"/>
              <a:t>, which shows the degree of alignment between where renewable energy is produced and where it is consumed. The </a:t>
            </a:r>
            <a:r>
              <a:rPr lang="en-US" i="1" dirty="0"/>
              <a:t>VRE versus minimum demand</a:t>
            </a:r>
            <a:r>
              <a:rPr lang="en-US" dirty="0"/>
              <a:t> indicator compares installed renewable capacity to the system’s lowest demand levels, </a:t>
            </a:r>
            <a:r>
              <a:rPr lang="en-US" dirty="0" err="1"/>
              <a:t>signalling</a:t>
            </a:r>
            <a:r>
              <a:rPr lang="en-US" dirty="0"/>
              <a:t> the potential for overgeneration and curtailment, especially if storage is insufficient. A higher ratio implies greater flexibility challenges, making this metric particularly important for planning storage capacity and demand-side management measures.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88D2EA61-05B3-78DE-2FB9-622FF6CB40B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153177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F3E6885-3E07-AD9F-F91B-23D29B8DB8FA}"/>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6E0479A9-9C1F-2233-039E-1FCAF185BC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91776C66-F26B-7006-78D3-CE7D2740649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The IRENA </a:t>
            </a:r>
            <a:r>
              <a:rPr lang="en-US" dirty="0" err="1"/>
              <a:t>FlexTool</a:t>
            </a:r>
            <a:r>
              <a:rPr lang="en-US" dirty="0"/>
              <a:t> provides a summary of potential flexibility and grid issues in the </a:t>
            </a:r>
            <a:r>
              <a:rPr lang="en-US" i="1" dirty="0"/>
              <a:t>“summary”</a:t>
            </a:r>
            <a:r>
              <a:rPr lang="en-US" dirty="0"/>
              <a:t> sheet of each results Excel file. This overview includes the following categories:</a:t>
            </a:r>
          </a:p>
          <a:p>
            <a:r>
              <a:rPr lang="en-US" b="1" dirty="0"/>
              <a:t>Loss of load (MW):</a:t>
            </a:r>
            <a:r>
              <a:rPr lang="en-US" dirty="0"/>
              <a:t> Occurs when supply is insufficient to meet demand, resulting in unserved energy. The tool reports the maximum loss of load observed in a single period.</a:t>
            </a:r>
          </a:p>
          <a:p>
            <a:r>
              <a:rPr lang="en-US" b="1" dirty="0"/>
              <a:t>Reserve inadequacy (max MW):</a:t>
            </a:r>
            <a:r>
              <a:rPr lang="en-US" dirty="0"/>
              <a:t> Arises when reserve requirements cannot be fulfilled. The tool displays the maximum shortfall in reserves during a single period.</a:t>
            </a:r>
          </a:p>
          <a:p>
            <a:r>
              <a:rPr lang="en-US" b="1" dirty="0"/>
              <a:t>Curtailment (max MW):</a:t>
            </a:r>
            <a:r>
              <a:rPr lang="en-US" dirty="0"/>
              <a:t> Happens when variable renewable energy (VRE) output must be reduced due to system inflexibility or because VRE generation exceeds demand. The tool shows the highest curtailment recorded in a single period.</a:t>
            </a:r>
          </a:p>
          <a:p>
            <a:r>
              <a:rPr lang="en-US" b="1" dirty="0"/>
              <a:t>Curtailment (TWh):</a:t>
            </a:r>
            <a:r>
              <a:rPr lang="en-US" dirty="0"/>
              <a:t> Similar to the previous indicator, but measured as the total curtailed energy over an entire year.</a:t>
            </a:r>
          </a:p>
          <a:p>
            <a:r>
              <a:rPr lang="en-US" b="1" dirty="0"/>
              <a:t>Capacity inadequacy (max MW):</a:t>
            </a:r>
            <a:r>
              <a:rPr lang="en-US" dirty="0"/>
              <a:t> Occurs when installed capacity fails to meet the required capacity margin. The tool reports the largest capacity shortfall recorded in a single period.</a:t>
            </a:r>
          </a:p>
          <a:p>
            <a:r>
              <a:rPr lang="en-US" b="1" dirty="0"/>
              <a:t>Spill (TWh):</a:t>
            </a:r>
            <a:r>
              <a:rPr lang="en-US" dirty="0"/>
              <a:t> Takes place when water inflows exceed what hydropower plants can </a:t>
            </a:r>
            <a:r>
              <a:rPr lang="en-US" dirty="0" err="1"/>
              <a:t>utilise</a:t>
            </a:r>
            <a:r>
              <a:rPr lang="en-US" dirty="0"/>
              <a:t> once reservoirs are full. The tool presents the total annual energy spilled.</a:t>
            </a:r>
          </a:p>
          <a:p>
            <a:r>
              <a:rPr lang="en-US" dirty="0"/>
              <a:t>All these events are permitted within the model’s </a:t>
            </a:r>
            <a:r>
              <a:rPr lang="en-US" dirty="0" err="1"/>
              <a:t>optimisation</a:t>
            </a:r>
            <a:r>
              <a:rPr lang="en-US" dirty="0"/>
              <a:t> process; however, they incur penalty costs as specified in the input data. While the </a:t>
            </a:r>
            <a:r>
              <a:rPr lang="en-US" dirty="0" err="1"/>
              <a:t>FlexTool</a:t>
            </a:r>
            <a:r>
              <a:rPr lang="en-US" dirty="0"/>
              <a:t> seeks to </a:t>
            </a:r>
            <a:r>
              <a:rPr lang="en-US" dirty="0" err="1"/>
              <a:t>minimise</a:t>
            </a:r>
            <a:r>
              <a:rPr lang="en-US" dirty="0"/>
              <a:t> these costs, limitations in system capacity or flexibility may still result in their occurrence within the cost-optimal solution.</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9B06E058-372B-A49A-5DC6-7BC91A59A56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3258222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60" r:id="rId3"/>
    <p:sldLayoutId id="214748365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eppo.go.th/images/POLICY/ENG/AEDP2015ENG.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egat.co.th/en/images/about-egat/PDP2015_Eng.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329B7D-78A8-CE01-4C50-04D16C6B593A}"/>
              </a:ext>
            </a:extLst>
          </p:cNvPr>
          <p:cNvSpPr txBox="1"/>
          <p:nvPr/>
        </p:nvSpPr>
        <p:spPr>
          <a:xfrm>
            <a:off x="521158" y="3040460"/>
            <a:ext cx="3093912" cy="523220"/>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Assessing power system flexibility </a:t>
            </a:r>
            <a:r>
              <a:rPr lang="en-ZA" b="1">
                <a:latin typeface="Open Sans ExtraBold"/>
                <a:ea typeface="Open Sans ExtraBold" panose="020B0606030504020204" pitchFamily="34" charset="0"/>
                <a:cs typeface="Open Sans ExtraBold" panose="020B0606030504020204" pitchFamily="34" charset="0"/>
              </a:rPr>
              <a:t>with IRENA FlexTool</a:t>
            </a:r>
            <a:endParaRPr lang="en-ZA" b="1" dirty="0">
              <a:latin typeface="Open Sans ExtraBold"/>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D6E95E1D-DCB2-BFA4-6DB3-D2EC1ACE5A64}"/>
              </a:ext>
            </a:extLst>
          </p:cNvPr>
          <p:cNvSpPr txBox="1"/>
          <p:nvPr/>
        </p:nvSpPr>
        <p:spPr>
          <a:xfrm>
            <a:off x="521158" y="3563680"/>
            <a:ext cx="7639169"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4</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FLEXTOOL ASSESSMENT STUDIES</a:t>
            </a:r>
            <a:endParaRPr lang="en-US" sz="4400" b="1" dirty="0">
              <a:solidFill>
                <a:srgbClr val="000000"/>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F7D40B9-EE82-843E-D367-C0195A34DD1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5924F7-9683-FF72-2901-B4738EE88DD5}"/>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10</a:t>
            </a:fld>
            <a:endParaRPr lang="sv-SE" sz="1000" b="1" dirty="0">
              <a:solidFill>
                <a:schemeClr val="bg1"/>
              </a:solidFill>
            </a:endParaRPr>
          </a:p>
        </p:txBody>
      </p:sp>
      <p:sp>
        <p:nvSpPr>
          <p:cNvPr id="7" name="Rectangle 6">
            <a:extLst>
              <a:ext uri="{FF2B5EF4-FFF2-40B4-BE49-F238E27FC236}">
                <a16:creationId xmlns:a16="http://schemas.microsoft.com/office/drawing/2014/main" id="{2821CA1E-D5EE-72FA-DD6A-B3B5E5ED2FA0}"/>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4.2.3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FlexTool</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flexibility indicators</a:t>
            </a:r>
          </a:p>
        </p:txBody>
      </p:sp>
      <p:sp>
        <p:nvSpPr>
          <p:cNvPr id="8" name="Title 10">
            <a:extLst>
              <a:ext uri="{FF2B5EF4-FFF2-40B4-BE49-F238E27FC236}">
                <a16:creationId xmlns:a16="http://schemas.microsoft.com/office/drawing/2014/main" id="{E4A301CF-E25D-E8B4-CCB1-67D919750912}"/>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4.2 Designing a flexibility assessment</a:t>
            </a:r>
            <a:endParaRPr lang="en-US" dirty="0">
              <a:cs typeface="Calibri Light" panose="020F0302020204030204"/>
            </a:endParaRPr>
          </a:p>
        </p:txBody>
      </p:sp>
      <p:graphicFrame>
        <p:nvGraphicFramePr>
          <p:cNvPr id="5" name="Table 4">
            <a:extLst>
              <a:ext uri="{FF2B5EF4-FFF2-40B4-BE49-F238E27FC236}">
                <a16:creationId xmlns:a16="http://schemas.microsoft.com/office/drawing/2014/main" id="{6BBFCFBC-BC4E-0586-98B3-0145B3CDC53F}"/>
              </a:ext>
            </a:extLst>
          </p:cNvPr>
          <p:cNvGraphicFramePr>
            <a:graphicFrameLocks noGrp="1"/>
          </p:cNvGraphicFramePr>
          <p:nvPr>
            <p:extLst>
              <p:ext uri="{D42A27DB-BD31-4B8C-83A1-F6EECF244321}">
                <p14:modId xmlns:p14="http://schemas.microsoft.com/office/powerpoint/2010/main" val="1563733886"/>
              </p:ext>
            </p:extLst>
          </p:nvPr>
        </p:nvGraphicFramePr>
        <p:xfrm>
          <a:off x="451123" y="1606549"/>
          <a:ext cx="10940131" cy="4782852"/>
        </p:xfrm>
        <a:graphic>
          <a:graphicData uri="http://schemas.openxmlformats.org/drawingml/2006/table">
            <a:tbl>
              <a:tblPr firstRow="1" bandRow="1">
                <a:tableStyleId>{B8DA472E-C0B5-4FAA-A71B-45BBE6C39A2A}</a:tableStyleId>
              </a:tblPr>
              <a:tblGrid>
                <a:gridCol w="2492236">
                  <a:extLst>
                    <a:ext uri="{9D8B030D-6E8A-4147-A177-3AD203B41FA5}">
                      <a16:colId xmlns:a16="http://schemas.microsoft.com/office/drawing/2014/main" val="1010921131"/>
                    </a:ext>
                  </a:extLst>
                </a:gridCol>
                <a:gridCol w="1767417">
                  <a:extLst>
                    <a:ext uri="{9D8B030D-6E8A-4147-A177-3AD203B41FA5}">
                      <a16:colId xmlns:a16="http://schemas.microsoft.com/office/drawing/2014/main" val="1273140784"/>
                    </a:ext>
                  </a:extLst>
                </a:gridCol>
                <a:gridCol w="6680478">
                  <a:extLst>
                    <a:ext uri="{9D8B030D-6E8A-4147-A177-3AD203B41FA5}">
                      <a16:colId xmlns:a16="http://schemas.microsoft.com/office/drawing/2014/main" val="3856146490"/>
                    </a:ext>
                  </a:extLst>
                </a:gridCol>
              </a:tblGrid>
              <a:tr h="882666">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Indicator</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Units</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Description</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2195324527"/>
                  </a:ext>
                </a:extLst>
              </a:tr>
              <a:tr h="1108606">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Curtailment</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s-CO" sz="1800" dirty="0">
                          <a:latin typeface="Open Sans" panose="020B0606030504020204" pitchFamily="34" charset="0"/>
                          <a:ea typeface="Open Sans" panose="020B0606030504020204" pitchFamily="34" charset="0"/>
                          <a:cs typeface="Open Sans" panose="020B0606030504020204" pitchFamily="34" charset="0"/>
                        </a:rPr>
                        <a:t>GWh and MW</a:t>
                      </a:r>
                    </a:p>
                  </a:txBody>
                  <a:tcPr anchor="ctr"/>
                </a:tc>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Occurs when VRE output has to be reduced because of the inflexibility  </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of the system or because VRE generation exceeds the demand.</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003554451"/>
                  </a:ext>
                </a:extLst>
              </a:tr>
              <a:tr h="882666">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Loss</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of</a:t>
                      </a:r>
                      <a:r>
                        <a:rPr lang="es-CO" sz="1800" dirty="0">
                          <a:latin typeface="Open Sans" panose="020B0606030504020204" pitchFamily="34" charset="0"/>
                          <a:ea typeface="Open Sans" panose="020B0606030504020204" pitchFamily="34" charset="0"/>
                          <a:cs typeface="Open Sans" panose="020B0606030504020204" pitchFamily="34" charset="0"/>
                        </a:rPr>
                        <a:t> load</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800" dirty="0">
                          <a:latin typeface="Open Sans" panose="020B0606030504020204" pitchFamily="34" charset="0"/>
                          <a:ea typeface="Open Sans" panose="020B0606030504020204" pitchFamily="34" charset="0"/>
                          <a:cs typeface="Open Sans" panose="020B0606030504020204" pitchFamily="34" charset="0"/>
                        </a:rPr>
                        <a:t>GWh and MW</a:t>
                      </a:r>
                    </a:p>
                    <a:p>
                      <a:pPr algn="ct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Occurs when supply cannot match demand, and part of the electricity </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demand must go unserved (e.g., so-called load shedding).</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2154815106"/>
                  </a:ext>
                </a:extLst>
              </a:tr>
              <a:tr h="882666">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Spillage</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800" dirty="0">
                          <a:latin typeface="Open Sans" panose="020B0606030504020204" pitchFamily="34" charset="0"/>
                          <a:ea typeface="Open Sans" panose="020B0606030504020204" pitchFamily="34" charset="0"/>
                          <a:cs typeface="Open Sans" panose="020B0606030504020204" pitchFamily="34" charset="0"/>
                        </a:rPr>
                        <a:t>GWh and MW</a:t>
                      </a:r>
                    </a:p>
                    <a:p>
                      <a:pPr algn="ct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Occurs when water inflow exceeds the amount that can be used by </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hydropower generators and reservoirs are already full.</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99862465"/>
                  </a:ext>
                </a:extLst>
              </a:tr>
              <a:tr h="882666">
                <a:tc>
                  <a:txBody>
                    <a:bodyPr/>
                    <a:lstStyle/>
                    <a:p>
                      <a:pPr algn="ctr"/>
                      <a:r>
                        <a:rPr lang="es-CO" sz="1800" dirty="0">
                          <a:latin typeface="Open Sans" panose="020B0606030504020204" pitchFamily="34" charset="0"/>
                          <a:ea typeface="Open Sans" panose="020B0606030504020204" pitchFamily="34" charset="0"/>
                          <a:cs typeface="Open Sans" panose="020B0606030504020204" pitchFamily="34" charset="0"/>
                        </a:rPr>
                        <a:t>Reserve </a:t>
                      </a:r>
                      <a:r>
                        <a:rPr lang="es-CO" sz="1800" dirty="0" err="1">
                          <a:latin typeface="Open Sans" panose="020B0606030504020204" pitchFamily="34" charset="0"/>
                          <a:ea typeface="Open Sans" panose="020B0606030504020204" pitchFamily="34" charset="0"/>
                          <a:cs typeface="Open Sans" panose="020B0606030504020204" pitchFamily="34" charset="0"/>
                        </a:rPr>
                        <a:t>inadequacy</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1800" dirty="0">
                          <a:latin typeface="Open Sans" panose="020B0606030504020204" pitchFamily="34" charset="0"/>
                          <a:ea typeface="Open Sans" panose="020B0606030504020204" pitchFamily="34" charset="0"/>
                          <a:cs typeface="Open Sans" panose="020B0606030504020204" pitchFamily="34" charset="0"/>
                        </a:rPr>
                        <a:t>GWh and MW</a:t>
                      </a:r>
                    </a:p>
                    <a:p>
                      <a:pPr algn="ct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1800" dirty="0">
                          <a:latin typeface="Open Sans" panose="020B0606030504020204" pitchFamily="34" charset="0"/>
                          <a:ea typeface="Open Sans" panose="020B0606030504020204" pitchFamily="34" charset="0"/>
                          <a:cs typeface="Open Sans" panose="020B0606030504020204" pitchFamily="34" charset="0"/>
                        </a:rPr>
                        <a:t>Occurs when the reserve requirement cannot be met. </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506065069"/>
                  </a:ext>
                </a:extLst>
              </a:tr>
            </a:tbl>
          </a:graphicData>
        </a:graphic>
      </p:graphicFrame>
    </p:spTree>
    <p:extLst>
      <p:ext uri="{BB962C8B-B14F-4D97-AF65-F5344CB8AC3E}">
        <p14:creationId xmlns:p14="http://schemas.microsoft.com/office/powerpoint/2010/main" val="138093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11</a:t>
            </a:fld>
            <a:endParaRPr lang="sv-SE" sz="1000" b="1" dirty="0">
              <a:solidFill>
                <a:schemeClr val="bg1"/>
              </a:solidFill>
            </a:endParaRPr>
          </a:p>
        </p:txBody>
      </p:sp>
      <p:sp>
        <p:nvSpPr>
          <p:cNvPr id="7" name="Rectangle 6">
            <a:extLst>
              <a:ext uri="{FF2B5EF4-FFF2-40B4-BE49-F238E27FC236}">
                <a16:creationId xmlns:a16="http://schemas.microsoft.com/office/drawing/2014/main" id="{157A42A9-4ACF-FE0D-BEEA-EED51A2AE91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4.2.4 Resolving flexibility issues with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FlexTool</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C3F14525-3DDE-2933-997D-B2E37D8F866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4.2 Designing a flexibility assessment</a:t>
            </a:r>
            <a:endParaRPr lang="en-US" dirty="0">
              <a:cs typeface="Calibri Light" panose="020F0302020204030204"/>
            </a:endParaRPr>
          </a:p>
        </p:txBody>
      </p:sp>
      <p:pic>
        <p:nvPicPr>
          <p:cNvPr id="6" name="Picture 5">
            <a:extLst>
              <a:ext uri="{FF2B5EF4-FFF2-40B4-BE49-F238E27FC236}">
                <a16:creationId xmlns:a16="http://schemas.microsoft.com/office/drawing/2014/main" id="{6EF3D6D8-0A22-3100-FD5C-177D5BC7BE16}"/>
              </a:ext>
            </a:extLst>
          </p:cNvPr>
          <p:cNvPicPr>
            <a:picLocks noChangeAspect="1"/>
          </p:cNvPicPr>
          <p:nvPr/>
        </p:nvPicPr>
        <p:blipFill>
          <a:blip r:embed="rId3"/>
          <a:srcRect t="8264"/>
          <a:stretch>
            <a:fillRect/>
          </a:stretch>
        </p:blipFill>
        <p:spPr>
          <a:xfrm>
            <a:off x="714523" y="1479421"/>
            <a:ext cx="10208704" cy="4981844"/>
          </a:xfrm>
          <a:prstGeom prst="rect">
            <a:avLst/>
          </a:prstGeom>
        </p:spPr>
      </p:pic>
      <p:sp>
        <p:nvSpPr>
          <p:cNvPr id="2" name="TextBox 1">
            <a:extLst>
              <a:ext uri="{FF2B5EF4-FFF2-40B4-BE49-F238E27FC236}">
                <a16:creationId xmlns:a16="http://schemas.microsoft.com/office/drawing/2014/main" id="{7B3A849F-DBDF-D460-F0D9-BA77C63D9A1A}"/>
              </a:ext>
            </a:extLst>
          </p:cNvPr>
          <p:cNvSpPr txBox="1"/>
          <p:nvPr/>
        </p:nvSpPr>
        <p:spPr>
          <a:xfrm>
            <a:off x="10144215" y="6285858"/>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Tree>
    <p:extLst>
      <p:ext uri="{BB962C8B-B14F-4D97-AF65-F5344CB8AC3E}">
        <p14:creationId xmlns:p14="http://schemas.microsoft.com/office/powerpoint/2010/main" val="1972824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4A5B826F-60C5-F98F-4EDA-DF11C2F09D9B}"/>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55544DC-BCFB-D2B1-C985-88B5D2C55933}"/>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12</a:t>
            </a:fld>
            <a:endParaRPr lang="sv-SE" sz="1000" b="1" dirty="0">
              <a:solidFill>
                <a:schemeClr val="bg1"/>
              </a:solidFill>
            </a:endParaRPr>
          </a:p>
        </p:txBody>
      </p:sp>
      <p:sp>
        <p:nvSpPr>
          <p:cNvPr id="7" name="Rectangle 6">
            <a:extLst>
              <a:ext uri="{FF2B5EF4-FFF2-40B4-BE49-F238E27FC236}">
                <a16:creationId xmlns:a16="http://schemas.microsoft.com/office/drawing/2014/main" id="{03AE6AB4-59C3-187A-A9EB-79C99815BB0C}"/>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4.2.5 Stakeholders and engagement</a:t>
            </a:r>
          </a:p>
        </p:txBody>
      </p:sp>
      <p:sp>
        <p:nvSpPr>
          <p:cNvPr id="8" name="Title 10">
            <a:extLst>
              <a:ext uri="{FF2B5EF4-FFF2-40B4-BE49-F238E27FC236}">
                <a16:creationId xmlns:a16="http://schemas.microsoft.com/office/drawing/2014/main" id="{B24FC16B-3506-AB16-FECD-CF357420433D}"/>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4.2 Designing a flexibility assessment</a:t>
            </a:r>
            <a:endParaRPr lang="en-US" dirty="0">
              <a:cs typeface="Calibri Light" panose="020F0302020204030204"/>
            </a:endParaRPr>
          </a:p>
        </p:txBody>
      </p:sp>
      <p:sp>
        <p:nvSpPr>
          <p:cNvPr id="2" name="Content Placeholder 8">
            <a:extLst>
              <a:ext uri="{FF2B5EF4-FFF2-40B4-BE49-F238E27FC236}">
                <a16:creationId xmlns:a16="http://schemas.microsoft.com/office/drawing/2014/main" id="{194B91A5-2569-E22D-4723-BCA947C50847}"/>
              </a:ext>
            </a:extLst>
          </p:cNvPr>
          <p:cNvSpPr>
            <a:spLocks noGrp="1"/>
          </p:cNvSpPr>
          <p:nvPr>
            <p:ph idx="1"/>
          </p:nvPr>
        </p:nvSpPr>
        <p:spPr>
          <a:xfrm>
            <a:off x="343847" y="1609260"/>
            <a:ext cx="10767175" cy="4689940"/>
          </a:xfrm>
        </p:spPr>
        <p:txBody>
          <a:bodyPr vert="horz" lIns="91440" tIns="45720" rIns="91440" bIns="45720" rtlCol="0" anchor="t">
            <a:noAutofit/>
          </a:bodyPr>
          <a:lstStyle/>
          <a:p>
            <a:pPr marL="342900" indent="-342900">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Initial discussions with the country to confirm interest in conducting a flexibility assessment with IRENA.</a:t>
            </a:r>
          </a:p>
          <a:p>
            <a:endParaRPr lang="en-US" sz="2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Stakeholder engagement to ensure study feasibility, relevance, credibility, and national applicability.</a:t>
            </a:r>
          </a:p>
          <a:p>
            <a:endParaRPr lang="en-US" sz="2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Key participants include IRENA focal point, utility companies, TSOs, ministries, and other decision makers.</a:t>
            </a:r>
          </a:p>
          <a:p>
            <a:endParaRPr lang="en-US" sz="2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IRENA invitation letter sent to formally launch the flexibility assessment process.</a:t>
            </a:r>
          </a:p>
        </p:txBody>
      </p:sp>
    </p:spTree>
    <p:extLst>
      <p:ext uri="{BB962C8B-B14F-4D97-AF65-F5344CB8AC3E}">
        <p14:creationId xmlns:p14="http://schemas.microsoft.com/office/powerpoint/2010/main" val="389197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sp>
        <p:nvSpPr>
          <p:cNvPr id="2" name="Slide Number Placeholder 5">
            <a:extLst>
              <a:ext uri="{FF2B5EF4-FFF2-40B4-BE49-F238E27FC236}">
                <a16:creationId xmlns:a16="http://schemas.microsoft.com/office/drawing/2014/main" id="{51BDC163-8BDF-21C1-48C3-1444207E838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276B0536-8E35-8032-529F-574B89B964A7}"/>
              </a:ext>
            </a:extLst>
          </p:cNvPr>
          <p:cNvSpPr txBox="1">
            <a:spLocks/>
          </p:cNvSpPr>
          <p:nvPr/>
        </p:nvSpPr>
        <p:spPr>
          <a:xfrm>
            <a:off x="611167" y="8748"/>
            <a:ext cx="7651304" cy="9541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4.2 References</a:t>
            </a:r>
          </a:p>
        </p:txBody>
      </p:sp>
      <p:sp>
        <p:nvSpPr>
          <p:cNvPr id="7" name="TextBox 6">
            <a:extLst>
              <a:ext uri="{FF2B5EF4-FFF2-40B4-BE49-F238E27FC236}">
                <a16:creationId xmlns:a16="http://schemas.microsoft.com/office/drawing/2014/main" id="{FDB5F1F4-D97A-F898-F52D-CA221E5E94BD}"/>
              </a:ext>
            </a:extLst>
          </p:cNvPr>
          <p:cNvSpPr txBox="1"/>
          <p:nvPr/>
        </p:nvSpPr>
        <p:spPr>
          <a:xfrm>
            <a:off x="611167" y="1288761"/>
            <a:ext cx="10792954" cy="1323439"/>
          </a:xfrm>
          <a:prstGeom prst="rect">
            <a:avLst/>
          </a:prstGeom>
          <a:noFill/>
        </p:spPr>
        <p:txBody>
          <a:bodyPr wrap="square">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2019.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Summary of Methodology. International Renewable Energy Agency, Abu Dhabi. </a:t>
            </a:r>
          </a:p>
          <a:p>
            <a:pPr algn="just"/>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s-CO"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4061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25C06AD-5107-1831-9833-7CEA1BEDEE2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34FAA96-D117-92F6-DAF0-E8203B99598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14</a:t>
            </a:fld>
            <a:endParaRPr lang="sv-SE" sz="1000" b="1" dirty="0">
              <a:solidFill>
                <a:schemeClr val="bg1"/>
              </a:solidFill>
            </a:endParaRPr>
          </a:p>
        </p:txBody>
      </p:sp>
      <p:sp>
        <p:nvSpPr>
          <p:cNvPr id="7" name="Rectangle 6">
            <a:extLst>
              <a:ext uri="{FF2B5EF4-FFF2-40B4-BE49-F238E27FC236}">
                <a16:creationId xmlns:a16="http://schemas.microsoft.com/office/drawing/2014/main" id="{E73DA614-5D0D-6E8A-DA31-D9C9F1E5B2F4}"/>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4.3.1 Thailand</a:t>
            </a:r>
          </a:p>
        </p:txBody>
      </p:sp>
      <p:sp>
        <p:nvSpPr>
          <p:cNvPr id="8" name="Title 10">
            <a:extLst>
              <a:ext uri="{FF2B5EF4-FFF2-40B4-BE49-F238E27FC236}">
                <a16:creationId xmlns:a16="http://schemas.microsoft.com/office/drawing/2014/main" id="{9BCD5E22-4D66-EDD2-C373-3CC031AD46A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4.3 Example case study</a:t>
            </a:r>
            <a:endParaRPr lang="en-US" dirty="0">
              <a:cs typeface="Calibri Light" panose="020F0302020204030204"/>
            </a:endParaRPr>
          </a:p>
        </p:txBody>
      </p:sp>
      <p:pic>
        <p:nvPicPr>
          <p:cNvPr id="9" name="Picture 8" descr="Diagram&#10;&#10;Description automatically generated with medium confidence">
            <a:extLst>
              <a:ext uri="{FF2B5EF4-FFF2-40B4-BE49-F238E27FC236}">
                <a16:creationId xmlns:a16="http://schemas.microsoft.com/office/drawing/2014/main" id="{03CC999E-F724-8552-06BC-9E6D7745DC47}"/>
              </a:ext>
            </a:extLst>
          </p:cNvPr>
          <p:cNvPicPr>
            <a:picLocks noChangeAspect="1"/>
          </p:cNvPicPr>
          <p:nvPr/>
        </p:nvPicPr>
        <p:blipFill>
          <a:blip r:embed="rId3"/>
          <a:stretch>
            <a:fillRect/>
          </a:stretch>
        </p:blipFill>
        <p:spPr>
          <a:xfrm>
            <a:off x="1464837" y="3582888"/>
            <a:ext cx="8525195" cy="2325053"/>
          </a:xfrm>
          <a:prstGeom prst="rect">
            <a:avLst/>
          </a:prstGeom>
        </p:spPr>
      </p:pic>
      <p:sp>
        <p:nvSpPr>
          <p:cNvPr id="10" name="TextBox 9">
            <a:extLst>
              <a:ext uri="{FF2B5EF4-FFF2-40B4-BE49-F238E27FC236}">
                <a16:creationId xmlns:a16="http://schemas.microsoft.com/office/drawing/2014/main" id="{ECB4ABF2-F3F3-1A02-3C70-DBD2FF7DF360}"/>
              </a:ext>
            </a:extLst>
          </p:cNvPr>
          <p:cNvSpPr txBox="1"/>
          <p:nvPr/>
        </p:nvSpPr>
        <p:spPr>
          <a:xfrm>
            <a:off x="1760448" y="5899060"/>
            <a:ext cx="7739152" cy="307777"/>
          </a:xfrm>
          <a:prstGeom prst="rect">
            <a:avLst/>
          </a:prstGeom>
          <a:noFill/>
        </p:spPr>
        <p:txBody>
          <a:bodyPr wrap="square" rtlCol="0">
            <a:spAutoFit/>
          </a:bodyPr>
          <a:lstStyle/>
          <a:p>
            <a:pPr algn="ctr"/>
            <a:r>
              <a:rPr lang="en-US" sz="1400" dirty="0"/>
              <a:t>Main challenges of the Thai power system and </a:t>
            </a:r>
            <a:r>
              <a:rPr lang="en-US" sz="1400" dirty="0" err="1"/>
              <a:t>FlexTool</a:t>
            </a:r>
            <a:r>
              <a:rPr lang="en-US" sz="1400" dirty="0"/>
              <a:t> analysis done</a:t>
            </a:r>
          </a:p>
        </p:txBody>
      </p:sp>
      <p:sp>
        <p:nvSpPr>
          <p:cNvPr id="15" name="Content Placeholder 3">
            <a:extLst>
              <a:ext uri="{FF2B5EF4-FFF2-40B4-BE49-F238E27FC236}">
                <a16:creationId xmlns:a16="http://schemas.microsoft.com/office/drawing/2014/main" id="{88F3C5F8-A46B-2E2D-B185-C2DEC3D7A1BE}"/>
              </a:ext>
            </a:extLst>
          </p:cNvPr>
          <p:cNvSpPr txBox="1">
            <a:spLocks/>
          </p:cNvSpPr>
          <p:nvPr/>
        </p:nvSpPr>
        <p:spPr>
          <a:xfrm>
            <a:off x="469635" y="1554265"/>
            <a:ext cx="10515600" cy="4629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000" dirty="0">
                <a:latin typeface="Open Sans" panose="020B0606030504020204" pitchFamily="34" charset="0"/>
                <a:ea typeface="Open Sans" panose="020B0606030504020204" pitchFamily="34" charset="0"/>
                <a:cs typeface="Open Sans" panose="020B0606030504020204" pitchFamily="34" charset="0"/>
              </a:rPr>
              <a:t>Two scenarios regarding the future generation mix in 2036 are considered:</a:t>
            </a:r>
          </a:p>
          <a:p>
            <a:pPr lvl="1">
              <a:buClrTx/>
            </a:pPr>
            <a:r>
              <a:rPr lang="en-US" sz="2000" dirty="0">
                <a:latin typeface="Open Sans" panose="020B0606030504020204" pitchFamily="34" charset="0"/>
                <a:ea typeface="Open Sans" panose="020B0606030504020204" pitchFamily="34" charset="0"/>
                <a:cs typeface="Open Sans" panose="020B0606030504020204" pitchFamily="34" charset="0"/>
              </a:rPr>
              <a:t>A Reference scenario based on the Alternative Energy Development Plan, with insights from the Power Development Plan.</a:t>
            </a:r>
          </a:p>
          <a:p>
            <a:pPr lvl="1">
              <a:buClrTx/>
            </a:pPr>
            <a:r>
              <a:rPr lang="en-US" sz="2000" dirty="0">
                <a:latin typeface="Open Sans" panose="020B0606030504020204" pitchFamily="34" charset="0"/>
                <a:ea typeface="Open Sans" panose="020B0606030504020204" pitchFamily="34" charset="0"/>
                <a:cs typeface="Open Sans" panose="020B0606030504020204" pitchFamily="34" charset="0"/>
              </a:rPr>
              <a:t>The </a:t>
            </a:r>
            <a:r>
              <a:rPr lang="en-US" sz="2000" dirty="0" err="1">
                <a:latin typeface="Open Sans" panose="020B0606030504020204" pitchFamily="34" charset="0"/>
                <a:ea typeface="Open Sans" panose="020B0606030504020204" pitchFamily="34" charset="0"/>
                <a:cs typeface="Open Sans" panose="020B0606030504020204" pitchFamily="34" charset="0"/>
              </a:rPr>
              <a:t>REmap</a:t>
            </a:r>
            <a:r>
              <a:rPr lang="en-US" sz="2000" dirty="0">
                <a:latin typeface="Open Sans" panose="020B0606030504020204" pitchFamily="34" charset="0"/>
                <a:ea typeface="Open Sans" panose="020B0606030504020204" pitchFamily="34" charset="0"/>
                <a:cs typeface="Open Sans" panose="020B0606030504020204" pitchFamily="34" charset="0"/>
              </a:rPr>
              <a:t> scenario based on the Thailand Renewable Energy Outlook.</a:t>
            </a:r>
          </a:p>
          <a:p>
            <a:pPr>
              <a:buClrTx/>
            </a:pPr>
            <a:r>
              <a:rPr lang="en-US" sz="2000" dirty="0">
                <a:latin typeface="Open Sans" panose="020B0606030504020204" pitchFamily="34" charset="0"/>
                <a:ea typeface="Open Sans" panose="020B0606030504020204" pitchFamily="34" charset="0"/>
                <a:cs typeface="Open Sans" panose="020B0606030504020204" pitchFamily="34" charset="0"/>
              </a:rPr>
              <a:t>The </a:t>
            </a:r>
            <a:r>
              <a:rPr lang="en-US" sz="2000" dirty="0" err="1">
                <a:latin typeface="Open Sans" panose="020B0606030504020204" pitchFamily="34" charset="0"/>
                <a:ea typeface="Open Sans" panose="020B0606030504020204" pitchFamily="34" charset="0"/>
                <a:cs typeface="Open Sans" panose="020B0606030504020204" pitchFamily="34" charset="0"/>
              </a:rPr>
              <a:t>REmap</a:t>
            </a:r>
            <a:r>
              <a:rPr lang="en-US" sz="2000" dirty="0">
                <a:latin typeface="Open Sans" panose="020B0606030504020204" pitchFamily="34" charset="0"/>
                <a:ea typeface="Open Sans" panose="020B0606030504020204" pitchFamily="34" charset="0"/>
                <a:cs typeface="Open Sans" panose="020B0606030504020204" pitchFamily="34" charset="0"/>
              </a:rPr>
              <a:t> scenario considers higher renewable deployment and lower generation capacity.</a:t>
            </a:r>
          </a:p>
        </p:txBody>
      </p:sp>
      <p:sp>
        <p:nvSpPr>
          <p:cNvPr id="16" name="TextBox 15">
            <a:extLst>
              <a:ext uri="{FF2B5EF4-FFF2-40B4-BE49-F238E27FC236}">
                <a16:creationId xmlns:a16="http://schemas.microsoft.com/office/drawing/2014/main" id="{245D3DAB-B295-2AED-0EED-362A37376307}"/>
              </a:ext>
            </a:extLst>
          </p:cNvPr>
          <p:cNvSpPr txBox="1"/>
          <p:nvPr/>
        </p:nvSpPr>
        <p:spPr>
          <a:xfrm>
            <a:off x="10144215" y="6285858"/>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Tree>
    <p:extLst>
      <p:ext uri="{BB962C8B-B14F-4D97-AF65-F5344CB8AC3E}">
        <p14:creationId xmlns:p14="http://schemas.microsoft.com/office/powerpoint/2010/main" val="3939166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AB6BE60A-6E07-4D5C-4625-B939DAA62CC6}"/>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3F1EB2A-A0D2-F65B-CA35-E2FF5A7BCE5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15</a:t>
            </a:fld>
            <a:endParaRPr lang="sv-SE" sz="1000" b="1" dirty="0">
              <a:solidFill>
                <a:schemeClr val="bg1"/>
              </a:solidFill>
            </a:endParaRPr>
          </a:p>
        </p:txBody>
      </p:sp>
      <p:sp>
        <p:nvSpPr>
          <p:cNvPr id="7" name="Rectangle 6">
            <a:extLst>
              <a:ext uri="{FF2B5EF4-FFF2-40B4-BE49-F238E27FC236}">
                <a16:creationId xmlns:a16="http://schemas.microsoft.com/office/drawing/2014/main" id="{B7289EE4-C8A7-4E97-B918-82BFA1970448}"/>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4.3.2 Grid Analysis</a:t>
            </a:r>
          </a:p>
        </p:txBody>
      </p:sp>
      <p:sp>
        <p:nvSpPr>
          <p:cNvPr id="8" name="Title 10">
            <a:extLst>
              <a:ext uri="{FF2B5EF4-FFF2-40B4-BE49-F238E27FC236}">
                <a16:creationId xmlns:a16="http://schemas.microsoft.com/office/drawing/2014/main" id="{C6017529-0AAA-3D43-E5C4-782A713125B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4.3 Example case study</a:t>
            </a:r>
            <a:endParaRPr lang="en-US" dirty="0">
              <a:cs typeface="Calibri Light" panose="020F0302020204030204"/>
            </a:endParaRPr>
          </a:p>
        </p:txBody>
      </p:sp>
      <p:sp>
        <p:nvSpPr>
          <p:cNvPr id="2" name="Content Placeholder 8">
            <a:extLst>
              <a:ext uri="{FF2B5EF4-FFF2-40B4-BE49-F238E27FC236}">
                <a16:creationId xmlns:a16="http://schemas.microsoft.com/office/drawing/2014/main" id="{876D62FF-20BA-9E01-3FBB-441857E8308E}"/>
              </a:ext>
            </a:extLst>
          </p:cNvPr>
          <p:cNvSpPr txBox="1">
            <a:spLocks/>
          </p:cNvSpPr>
          <p:nvPr/>
        </p:nvSpPr>
        <p:spPr>
          <a:xfrm>
            <a:off x="343847" y="1479420"/>
            <a:ext cx="6577654" cy="48578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000" dirty="0">
                <a:latin typeface="Open Sans"/>
                <a:ea typeface="Open Sans" panose="020B0606030504020204" pitchFamily="34" charset="0"/>
                <a:cs typeface="Open Sans" panose="020B0606030504020204" pitchFamily="34" charset="0"/>
              </a:rPr>
              <a:t>Connections with </a:t>
            </a:r>
            <a:r>
              <a:rPr lang="en-US" sz="2000" dirty="0" err="1">
                <a:latin typeface="Open Sans"/>
                <a:ea typeface="Open Sans" panose="020B0606030504020204" pitchFamily="34" charset="0"/>
                <a:cs typeface="Open Sans" panose="020B0606030504020204" pitchFamily="34" charset="0"/>
              </a:rPr>
              <a:t>neighbouring</a:t>
            </a:r>
            <a:r>
              <a:rPr lang="en-US" sz="2000" dirty="0">
                <a:latin typeface="Open Sans"/>
                <a:ea typeface="Open Sans" panose="020B0606030504020204" pitchFamily="34" charset="0"/>
                <a:cs typeface="Open Sans" panose="020B0606030504020204" pitchFamily="34" charset="0"/>
              </a:rPr>
              <a:t> countries:</a:t>
            </a:r>
            <a:endParaRPr lang="en-US" sz="2000" dirty="0">
              <a:cs typeface="Calibri" panose="020F0502020204030204"/>
            </a:endParaRPr>
          </a:p>
          <a:p>
            <a:pPr marL="457200" lvl="1">
              <a:buClrTx/>
            </a:pPr>
            <a:r>
              <a:rPr lang="en-US" sz="2000" dirty="0">
                <a:latin typeface="Open Sans"/>
                <a:ea typeface="Open Sans" panose="020B0606030504020204" pitchFamily="34" charset="0"/>
                <a:cs typeface="Open Sans" panose="020B0606030504020204" pitchFamily="34" charset="0"/>
              </a:rPr>
              <a:t>Long-term contracts with hydropower operators in Laos.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7200" lvl="1">
              <a:buClrTx/>
            </a:pPr>
            <a:r>
              <a:rPr lang="en-US" sz="2000" dirty="0">
                <a:latin typeface="Open Sans"/>
                <a:ea typeface="Open Sans" panose="020B0606030504020204" pitchFamily="34" charset="0"/>
                <a:cs typeface="Open Sans" panose="020B0606030504020204" pitchFamily="34" charset="0"/>
              </a:rPr>
              <a:t>Plans to expand hydropower in Laos and Myanmar.</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7200" lvl="1">
              <a:buClrTx/>
            </a:pPr>
            <a:r>
              <a:rPr lang="en-US" sz="2000" dirty="0">
                <a:latin typeface="Open Sans"/>
                <a:ea typeface="Open Sans" panose="020B0606030504020204" pitchFamily="34" charset="0"/>
                <a:cs typeface="Open Sans" panose="020B0606030504020204" pitchFamily="34" charset="0"/>
              </a:rPr>
              <a:t>Otherwise weak connections.</a:t>
            </a:r>
          </a:p>
          <a:p>
            <a:pPr>
              <a:buClrTx/>
            </a:pPr>
            <a:r>
              <a:rPr lang="en-US" sz="2000" dirty="0">
                <a:latin typeface="Open Sans" panose="020B0606030504020204" pitchFamily="34" charset="0"/>
                <a:ea typeface="Open Sans" panose="020B0606030504020204" pitchFamily="34" charset="0"/>
                <a:cs typeface="Open Sans" panose="020B0606030504020204" pitchFamily="34" charset="0"/>
              </a:rPr>
              <a:t>Internal grid:</a:t>
            </a:r>
          </a:p>
          <a:p>
            <a:pPr marL="457200" lvl="1">
              <a:buClrTx/>
            </a:pPr>
            <a:r>
              <a:rPr lang="en-US" sz="2000" dirty="0">
                <a:latin typeface="Open Sans" panose="020B0606030504020204" pitchFamily="34" charset="0"/>
                <a:ea typeface="Open Sans" panose="020B0606030504020204" pitchFamily="34" charset="0"/>
                <a:cs typeface="Open Sans" panose="020B0606030504020204" pitchFamily="34" charset="0"/>
              </a:rPr>
              <a:t>Long country with uneven demand and production.</a:t>
            </a:r>
          </a:p>
          <a:p>
            <a:pPr marL="457200" lvl="1">
              <a:buClrTx/>
            </a:pPr>
            <a:r>
              <a:rPr lang="en-US" sz="2000" dirty="0">
                <a:latin typeface="Open Sans"/>
                <a:ea typeface="Open Sans" panose="020B0606030504020204" pitchFamily="34" charset="0"/>
                <a:cs typeface="Open Sans" panose="020B0606030504020204" pitchFamily="34" charset="0"/>
              </a:rPr>
              <a:t>Hydropower at north.</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7200" lvl="1">
              <a:buClrTx/>
            </a:pPr>
            <a:r>
              <a:rPr lang="en-US" sz="2000" dirty="0">
                <a:latin typeface="Open Sans" panose="020B0606030504020204" pitchFamily="34" charset="0"/>
                <a:ea typeface="Open Sans" panose="020B0606030504020204" pitchFamily="34" charset="0"/>
                <a:cs typeface="Open Sans" panose="020B0606030504020204" pitchFamily="34" charset="0"/>
              </a:rPr>
              <a:t>Bangkok consumes much more than it produces.</a:t>
            </a:r>
          </a:p>
          <a:p>
            <a:pPr marL="457200" lvl="1">
              <a:buClrTx/>
            </a:pPr>
            <a:r>
              <a:rPr lang="en-US" sz="2000" dirty="0">
                <a:latin typeface="Open Sans" panose="020B0606030504020204" pitchFamily="34" charset="0"/>
                <a:ea typeface="Open Sans" panose="020B0606030504020204" pitchFamily="34" charset="0"/>
                <a:cs typeface="Open Sans" panose="020B0606030504020204" pitchFamily="34" charset="0"/>
              </a:rPr>
              <a:t>Not enough regional data available.</a:t>
            </a:r>
          </a:p>
          <a:p>
            <a:pPr>
              <a:buClrTx/>
            </a:pPr>
            <a:r>
              <a:rPr lang="en-US" sz="2000" dirty="0">
                <a:latin typeface="Open Sans" panose="020B0606030504020204" pitchFamily="34" charset="0"/>
                <a:ea typeface="Open Sans" panose="020B0606030504020204" pitchFamily="34" charset="0"/>
                <a:cs typeface="Open Sans" panose="020B0606030504020204" pitchFamily="34" charset="0"/>
              </a:rPr>
              <a:t>Modelling decisions:</a:t>
            </a:r>
          </a:p>
          <a:p>
            <a:pPr marL="457200" lvl="1">
              <a:buClrTx/>
            </a:pPr>
            <a:r>
              <a:rPr lang="en-US" sz="2000" dirty="0">
                <a:latin typeface="Open Sans" panose="020B0606030504020204" pitchFamily="34" charset="0"/>
                <a:ea typeface="Open Sans" panose="020B0606030504020204" pitchFamily="34" charset="0"/>
                <a:cs typeface="Open Sans" panose="020B0606030504020204" pitchFamily="34" charset="0"/>
              </a:rPr>
              <a:t>Model Thailand as a single node (main thing to improve).</a:t>
            </a:r>
          </a:p>
        </p:txBody>
      </p:sp>
      <p:pic>
        <p:nvPicPr>
          <p:cNvPr id="4" name="Picture 3" descr="Map&#10;&#10;Description automatically generated">
            <a:extLst>
              <a:ext uri="{FF2B5EF4-FFF2-40B4-BE49-F238E27FC236}">
                <a16:creationId xmlns:a16="http://schemas.microsoft.com/office/drawing/2014/main" id="{79C7A912-C233-0A7B-2D3D-2C170CA60E2F}"/>
              </a:ext>
            </a:extLst>
          </p:cNvPr>
          <p:cNvPicPr>
            <a:picLocks noChangeAspect="1"/>
          </p:cNvPicPr>
          <p:nvPr/>
        </p:nvPicPr>
        <p:blipFill rotWithShape="1">
          <a:blip r:embed="rId3"/>
          <a:srcRect t="8218"/>
          <a:stretch/>
        </p:blipFill>
        <p:spPr>
          <a:xfrm>
            <a:off x="7139454" y="1450041"/>
            <a:ext cx="4544546" cy="4603243"/>
          </a:xfrm>
          <a:prstGeom prst="rect">
            <a:avLst/>
          </a:prstGeom>
        </p:spPr>
      </p:pic>
      <p:sp>
        <p:nvSpPr>
          <p:cNvPr id="5" name="TextBox 4">
            <a:extLst>
              <a:ext uri="{FF2B5EF4-FFF2-40B4-BE49-F238E27FC236}">
                <a16:creationId xmlns:a16="http://schemas.microsoft.com/office/drawing/2014/main" id="{684E59B9-B3F1-5979-61A0-1D5CE00C3F28}"/>
              </a:ext>
            </a:extLst>
          </p:cNvPr>
          <p:cNvSpPr txBox="1"/>
          <p:nvPr/>
        </p:nvSpPr>
        <p:spPr>
          <a:xfrm>
            <a:off x="7163377" y="1127891"/>
            <a:ext cx="4059237" cy="307777"/>
          </a:xfrm>
          <a:prstGeom prst="rect">
            <a:avLst/>
          </a:prstGeom>
          <a:noFill/>
        </p:spPr>
        <p:txBody>
          <a:bodyPr wrap="square" rtlCol="0">
            <a:spAutoFit/>
          </a:bodyPr>
          <a:lstStyle/>
          <a:p>
            <a:r>
              <a:rPr lang="en-US" dirty="0"/>
              <a:t>Sketch of </a:t>
            </a:r>
            <a:r>
              <a:rPr lang="en-US" dirty="0" err="1"/>
              <a:t>thailand’s</a:t>
            </a:r>
            <a:r>
              <a:rPr lang="en-US" dirty="0"/>
              <a:t> transmission network </a:t>
            </a:r>
          </a:p>
        </p:txBody>
      </p:sp>
      <p:sp>
        <p:nvSpPr>
          <p:cNvPr id="6" name="TextBox 5">
            <a:extLst>
              <a:ext uri="{FF2B5EF4-FFF2-40B4-BE49-F238E27FC236}">
                <a16:creationId xmlns:a16="http://schemas.microsoft.com/office/drawing/2014/main" id="{0B90299B-3056-57A8-02C0-5A0ED8E1B5FC}"/>
              </a:ext>
            </a:extLst>
          </p:cNvPr>
          <p:cNvSpPr txBox="1"/>
          <p:nvPr/>
        </p:nvSpPr>
        <p:spPr>
          <a:xfrm>
            <a:off x="10144215" y="6222358"/>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Tree>
    <p:extLst>
      <p:ext uri="{BB962C8B-B14F-4D97-AF65-F5344CB8AC3E}">
        <p14:creationId xmlns:p14="http://schemas.microsoft.com/office/powerpoint/2010/main" val="2271096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17DC9062-1A5A-BFF9-5FEC-F20EB1826E86}"/>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2B288A2-FA74-E78A-4FAC-6B3967D1A623}"/>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16</a:t>
            </a:fld>
            <a:endParaRPr lang="sv-SE" sz="1000" b="1" dirty="0">
              <a:solidFill>
                <a:schemeClr val="bg1"/>
              </a:solidFill>
            </a:endParaRPr>
          </a:p>
        </p:txBody>
      </p:sp>
      <p:sp>
        <p:nvSpPr>
          <p:cNvPr id="7" name="Rectangle 6">
            <a:extLst>
              <a:ext uri="{FF2B5EF4-FFF2-40B4-BE49-F238E27FC236}">
                <a16:creationId xmlns:a16="http://schemas.microsoft.com/office/drawing/2014/main" id="{9335F27F-5756-CA6A-CDE7-AA6E24833814}"/>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4.3.3 Capacity expansion scenarios</a:t>
            </a:r>
          </a:p>
        </p:txBody>
      </p:sp>
      <p:sp>
        <p:nvSpPr>
          <p:cNvPr id="8" name="Title 10">
            <a:extLst>
              <a:ext uri="{FF2B5EF4-FFF2-40B4-BE49-F238E27FC236}">
                <a16:creationId xmlns:a16="http://schemas.microsoft.com/office/drawing/2014/main" id="{F3CE88B9-1A7C-AAE9-4193-D57E1F16A63F}"/>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4.3 Example case study</a:t>
            </a:r>
            <a:endParaRPr lang="en-US" dirty="0">
              <a:cs typeface="Calibri Light" panose="020F0302020204030204"/>
            </a:endParaRPr>
          </a:p>
        </p:txBody>
      </p:sp>
      <p:sp>
        <p:nvSpPr>
          <p:cNvPr id="2" name="Content Placeholder 8">
            <a:extLst>
              <a:ext uri="{FF2B5EF4-FFF2-40B4-BE49-F238E27FC236}">
                <a16:creationId xmlns:a16="http://schemas.microsoft.com/office/drawing/2014/main" id="{61C306EA-EBC4-D559-255D-C061C13CC02E}"/>
              </a:ext>
            </a:extLst>
          </p:cNvPr>
          <p:cNvSpPr txBox="1">
            <a:spLocks/>
          </p:cNvSpPr>
          <p:nvPr/>
        </p:nvSpPr>
        <p:spPr>
          <a:xfrm>
            <a:off x="343847" y="1600338"/>
            <a:ext cx="6984605" cy="4734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000">
                <a:latin typeface="Open Sans" panose="020B0606030504020204" pitchFamily="34" charset="0"/>
                <a:ea typeface="Open Sans" panose="020B0606030504020204" pitchFamily="34" charset="0"/>
                <a:cs typeface="Open Sans" panose="020B0606030504020204" pitchFamily="34" charset="0"/>
              </a:rPr>
              <a:t>Fast growth in electricity demand.</a:t>
            </a:r>
          </a:p>
          <a:p>
            <a:pPr>
              <a:buClrTx/>
            </a:pPr>
            <a:r>
              <a:rPr lang="en-US" sz="2000">
                <a:latin typeface="Open Sans" panose="020B0606030504020204" pitchFamily="34" charset="0"/>
                <a:ea typeface="Open Sans" panose="020B0606030504020204" pitchFamily="34" charset="0"/>
                <a:cs typeface="Open Sans" panose="020B0606030504020204" pitchFamily="34" charset="0"/>
              </a:rPr>
              <a:t>Current capacity expansion plans (“reference”):</a:t>
            </a:r>
          </a:p>
          <a:p>
            <a:pPr marL="457200" lvl="1">
              <a:buClrTx/>
            </a:pPr>
            <a:r>
              <a:rPr lang="en-US" sz="2000">
                <a:latin typeface="Open Sans" panose="020B0606030504020204" pitchFamily="34" charset="0"/>
                <a:ea typeface="Open Sans" panose="020B0606030504020204" pitchFamily="34" charset="0"/>
                <a:cs typeface="Open Sans" panose="020B0606030504020204" pitchFamily="34" charset="0"/>
              </a:rPr>
              <a:t>Meet demand by adding fossil fuel generation capacity.</a:t>
            </a:r>
          </a:p>
          <a:p>
            <a:pPr marL="457200" lvl="1">
              <a:buClrTx/>
            </a:pPr>
            <a:r>
              <a:rPr lang="en-US" sz="2000">
                <a:latin typeface="Open Sans" panose="020B0606030504020204" pitchFamily="34" charset="0"/>
                <a:ea typeface="Open Sans" panose="020B0606030504020204" pitchFamily="34" charset="0"/>
                <a:cs typeface="Open Sans" panose="020B0606030504020204" pitchFamily="34" charset="0"/>
              </a:rPr>
              <a:t>Invest relatively small share in wind and solar.</a:t>
            </a:r>
          </a:p>
          <a:p>
            <a:pPr marL="457200" lvl="1">
              <a:buClrTx/>
            </a:pPr>
            <a:r>
              <a:rPr lang="en-US" sz="2000">
                <a:latin typeface="Open Sans" panose="020B0606030504020204" pitchFamily="34" charset="0"/>
                <a:ea typeface="Open Sans" panose="020B0606030504020204" pitchFamily="34" charset="0"/>
                <a:cs typeface="Open Sans" panose="020B0606030504020204" pitchFamily="34" charset="0"/>
              </a:rPr>
              <a:t>Build several GW of pumped hydro capacity.</a:t>
            </a:r>
          </a:p>
          <a:p>
            <a:pPr>
              <a:buClrTx/>
            </a:pPr>
            <a:r>
              <a:rPr lang="en-US" sz="2000">
                <a:latin typeface="Open Sans" panose="020B0606030504020204" pitchFamily="34" charset="0"/>
                <a:ea typeface="Open Sans" panose="020B0606030504020204" pitchFamily="34" charset="0"/>
                <a:cs typeface="Open Sans" panose="020B0606030504020204" pitchFamily="34" charset="0"/>
              </a:rPr>
              <a:t>In one node model:</a:t>
            </a:r>
          </a:p>
          <a:p>
            <a:pPr marL="457200" lvl="1">
              <a:buClrTx/>
            </a:pPr>
            <a:r>
              <a:rPr lang="en-US" sz="2000">
                <a:latin typeface="Open Sans" panose="020B0606030504020204" pitchFamily="34" charset="0"/>
                <a:ea typeface="Open Sans" panose="020B0606030504020204" pitchFamily="34" charset="0"/>
                <a:cs typeface="Open Sans" panose="020B0606030504020204" pitchFamily="34" charset="0"/>
              </a:rPr>
              <a:t>No capacity adequacy issues expected (strong capacity balance).</a:t>
            </a:r>
          </a:p>
          <a:p>
            <a:pPr marL="457200" lvl="1">
              <a:buClrTx/>
            </a:pPr>
            <a:r>
              <a:rPr lang="en-US" sz="2000">
                <a:latin typeface="Open Sans" panose="020B0606030504020204" pitchFamily="34" charset="0"/>
                <a:ea typeface="Open Sans" panose="020B0606030504020204" pitchFamily="34" charset="0"/>
                <a:cs typeface="Open Sans" panose="020B0606030504020204" pitchFamily="34" charset="0"/>
              </a:rPr>
              <a:t>No ramping capacity issues expected (hydro reservoirs and natural gas).</a:t>
            </a:r>
          </a:p>
          <a:p>
            <a:pPr marL="457200" lvl="1">
              <a:buClrTx/>
            </a:pPr>
            <a:r>
              <a:rPr lang="en-US" sz="2000">
                <a:latin typeface="Open Sans" panose="020B0606030504020204" pitchFamily="34" charset="0"/>
                <a:ea typeface="Open Sans" panose="020B0606030504020204" pitchFamily="34" charset="0"/>
                <a:cs typeface="Open Sans" panose="020B0606030504020204" pitchFamily="34" charset="0"/>
              </a:rPr>
              <a:t>No curtailment expected (low VRE share).</a:t>
            </a:r>
          </a:p>
          <a:p>
            <a:pPr marL="457200" lvl="1">
              <a:buClrTx/>
            </a:pPr>
            <a:r>
              <a:rPr lang="en-US" sz="2000">
                <a:latin typeface="Open Sans" panose="020B0606030504020204" pitchFamily="34" charset="0"/>
                <a:ea typeface="Open Sans" panose="020B0606030504020204" pitchFamily="34" charset="0"/>
                <a:cs typeface="Open Sans" panose="020B0606030504020204" pitchFamily="34" charset="0"/>
              </a:rPr>
              <a:t>But could additional VRE capacity be cheaper than fossil fuel-based generation?</a:t>
            </a:r>
          </a:p>
          <a:p>
            <a:pPr>
              <a:buClrTx/>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Chart, box and whisker chart&#10;&#10;Description automatically generated">
            <a:extLst>
              <a:ext uri="{FF2B5EF4-FFF2-40B4-BE49-F238E27FC236}">
                <a16:creationId xmlns:a16="http://schemas.microsoft.com/office/drawing/2014/main" id="{7B320E49-7B9B-9A39-8972-904A20223E66}"/>
              </a:ext>
            </a:extLst>
          </p:cNvPr>
          <p:cNvPicPr>
            <a:picLocks noChangeAspect="1"/>
          </p:cNvPicPr>
          <p:nvPr/>
        </p:nvPicPr>
        <p:blipFill>
          <a:blip r:embed="rId3"/>
          <a:stretch>
            <a:fillRect/>
          </a:stretch>
        </p:blipFill>
        <p:spPr>
          <a:xfrm>
            <a:off x="6751994" y="2083773"/>
            <a:ext cx="5046306" cy="3351509"/>
          </a:xfrm>
          <a:prstGeom prst="rect">
            <a:avLst/>
          </a:prstGeom>
        </p:spPr>
      </p:pic>
      <p:sp>
        <p:nvSpPr>
          <p:cNvPr id="5" name="TextBox 4">
            <a:extLst>
              <a:ext uri="{FF2B5EF4-FFF2-40B4-BE49-F238E27FC236}">
                <a16:creationId xmlns:a16="http://schemas.microsoft.com/office/drawing/2014/main" id="{93C8879B-25E4-CD3A-E168-7BF16B0E092B}"/>
              </a:ext>
            </a:extLst>
          </p:cNvPr>
          <p:cNvSpPr txBox="1"/>
          <p:nvPr/>
        </p:nvSpPr>
        <p:spPr>
          <a:xfrm>
            <a:off x="7051786" y="1491026"/>
            <a:ext cx="4596875" cy="523220"/>
          </a:xfrm>
          <a:prstGeom prst="rect">
            <a:avLst/>
          </a:prstGeom>
          <a:noFill/>
        </p:spPr>
        <p:txBody>
          <a:bodyPr wrap="square" lIns="91440" tIns="45720" rIns="91440" bIns="45720" rtlCol="0" anchor="t">
            <a:spAutoFit/>
          </a:bodyPr>
          <a:lstStyle/>
          <a:p>
            <a:r>
              <a:rPr lang="en-US" dirty="0"/>
              <a:t>Expected evolution of Thailand’s generation capacity mix, 2015–2036</a:t>
            </a:r>
          </a:p>
        </p:txBody>
      </p:sp>
      <p:sp>
        <p:nvSpPr>
          <p:cNvPr id="6" name="TextBox 5">
            <a:extLst>
              <a:ext uri="{FF2B5EF4-FFF2-40B4-BE49-F238E27FC236}">
                <a16:creationId xmlns:a16="http://schemas.microsoft.com/office/drawing/2014/main" id="{2CC343FC-1F42-0A73-AB2C-12B85279185F}"/>
              </a:ext>
            </a:extLst>
          </p:cNvPr>
          <p:cNvSpPr txBox="1"/>
          <p:nvPr/>
        </p:nvSpPr>
        <p:spPr>
          <a:xfrm>
            <a:off x="10144215" y="6222358"/>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Tree>
    <p:extLst>
      <p:ext uri="{BB962C8B-B14F-4D97-AF65-F5344CB8AC3E}">
        <p14:creationId xmlns:p14="http://schemas.microsoft.com/office/powerpoint/2010/main" val="29717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3C641CD-B857-FB68-1B53-BDB5F58FE9B7}"/>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7287E31-F712-3A53-AFCE-D42661D5F221}"/>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17</a:t>
            </a:fld>
            <a:endParaRPr lang="sv-SE" sz="1000" b="1" dirty="0">
              <a:solidFill>
                <a:schemeClr val="bg1"/>
              </a:solidFill>
            </a:endParaRPr>
          </a:p>
        </p:txBody>
      </p:sp>
      <p:sp>
        <p:nvSpPr>
          <p:cNvPr id="7" name="Rectangle 6">
            <a:extLst>
              <a:ext uri="{FF2B5EF4-FFF2-40B4-BE49-F238E27FC236}">
                <a16:creationId xmlns:a16="http://schemas.microsoft.com/office/drawing/2014/main" id="{E35A675E-5443-9B1D-EDBD-E444AC6CA3DA}"/>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4.3.4 Lessons from operation practices</a:t>
            </a:r>
          </a:p>
        </p:txBody>
      </p:sp>
      <p:sp>
        <p:nvSpPr>
          <p:cNvPr id="8" name="Title 10">
            <a:extLst>
              <a:ext uri="{FF2B5EF4-FFF2-40B4-BE49-F238E27FC236}">
                <a16:creationId xmlns:a16="http://schemas.microsoft.com/office/drawing/2014/main" id="{33FD958A-1791-1C1A-786D-162195FB21A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4.3 Example case study</a:t>
            </a:r>
            <a:endParaRPr lang="en-US" dirty="0">
              <a:cs typeface="Calibri Light" panose="020F0302020204030204"/>
            </a:endParaRPr>
          </a:p>
        </p:txBody>
      </p:sp>
      <p:sp>
        <p:nvSpPr>
          <p:cNvPr id="2" name="Content Placeholder 8">
            <a:extLst>
              <a:ext uri="{FF2B5EF4-FFF2-40B4-BE49-F238E27FC236}">
                <a16:creationId xmlns:a16="http://schemas.microsoft.com/office/drawing/2014/main" id="{57A37781-CF9F-C005-844E-F452F667E975}"/>
              </a:ext>
            </a:extLst>
          </p:cNvPr>
          <p:cNvSpPr txBox="1">
            <a:spLocks/>
          </p:cNvSpPr>
          <p:nvPr/>
        </p:nvSpPr>
        <p:spPr>
          <a:xfrm>
            <a:off x="469635" y="1716443"/>
            <a:ext cx="10515600" cy="43491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Tx/>
              <a:buFont typeface="+mj-lt"/>
              <a:buAutoNum type="arabicPeriod"/>
            </a:pPr>
            <a:r>
              <a:rPr lang="en-US" sz="2200">
                <a:latin typeface="Open Sans" panose="020B0606030504020204" pitchFamily="34" charset="0"/>
                <a:ea typeface="Open Sans" panose="020B0606030504020204" pitchFamily="34" charset="0"/>
                <a:cs typeface="Open Sans" panose="020B0606030504020204" pitchFamily="34" charset="0"/>
              </a:rPr>
              <a:t>Thailand’s peak electricity demand is after sunset.</a:t>
            </a:r>
          </a:p>
          <a:p>
            <a:pPr marL="914400" lvl="1" indent="-457200">
              <a:buClrTx/>
              <a:buFont typeface="+mj-lt"/>
              <a:buAutoNum type="arabicPeriod"/>
            </a:pPr>
            <a:r>
              <a:rPr lang="en-US" sz="2200">
                <a:latin typeface="Open Sans" panose="020B0606030504020204" pitchFamily="34" charset="0"/>
                <a:ea typeface="Open Sans" panose="020B0606030504020204" pitchFamily="34" charset="0"/>
                <a:cs typeface="Open Sans" panose="020B0606030504020204" pitchFamily="34" charset="0"/>
              </a:rPr>
              <a:t>Solar PV cannot contribute directly to peak power.</a:t>
            </a:r>
          </a:p>
          <a:p>
            <a:pPr marL="914400" lvl="1" indent="-457200">
              <a:buClrTx/>
              <a:buFont typeface="+mj-lt"/>
              <a:buAutoNum type="arabicPeriod"/>
            </a:pPr>
            <a:r>
              <a:rPr lang="en-US" sz="2200">
                <a:latin typeface="Open Sans" panose="020B0606030504020204" pitchFamily="34" charset="0"/>
                <a:ea typeface="Open Sans" panose="020B0606030504020204" pitchFamily="34" charset="0"/>
                <a:cs typeface="Open Sans" panose="020B0606030504020204" pitchFamily="34" charset="0"/>
              </a:rPr>
              <a:t>Storage is needed → Thailand has decided to invest in reservoir hydro and pumped hydro.</a:t>
            </a:r>
          </a:p>
          <a:p>
            <a:pPr marL="457200" indent="-457200">
              <a:buClrTx/>
              <a:buFont typeface="+mj-lt"/>
              <a:buAutoNum type="arabicPeriod"/>
            </a:pPr>
            <a:r>
              <a:rPr lang="en-US" sz="2200">
                <a:latin typeface="Open Sans" panose="020B0606030504020204" pitchFamily="34" charset="0"/>
                <a:ea typeface="Open Sans" panose="020B0606030504020204" pitchFamily="34" charset="0"/>
                <a:cs typeface="Open Sans" panose="020B0606030504020204" pitchFamily="34" charset="0"/>
              </a:rPr>
              <a:t>Hydro inflow variance between years can cause some issues.</a:t>
            </a:r>
          </a:p>
          <a:p>
            <a:pPr marL="914400" lvl="1" indent="-457200">
              <a:buClrTx/>
              <a:buFont typeface="+mj-lt"/>
              <a:buAutoNum type="arabicPeriod"/>
            </a:pPr>
            <a:r>
              <a:rPr lang="en-US" sz="2200">
                <a:latin typeface="Open Sans" panose="020B0606030504020204" pitchFamily="34" charset="0"/>
                <a:ea typeface="Open Sans" panose="020B0606030504020204" pitchFamily="34" charset="0"/>
                <a:cs typeface="Open Sans" panose="020B0606030504020204" pitchFamily="34" charset="0"/>
              </a:rPr>
              <a:t>The variations between years are not exceptionally large, but dry years need to be simulated.</a:t>
            </a:r>
          </a:p>
          <a:p>
            <a:pPr marL="457200" indent="-457200">
              <a:buClrTx/>
              <a:buFont typeface="+mj-lt"/>
              <a:buAutoNum type="arabicPeriod"/>
            </a:pPr>
            <a:r>
              <a:rPr lang="en-US" sz="2200">
                <a:latin typeface="Open Sans"/>
                <a:ea typeface="Open Sans" panose="020B0606030504020204" pitchFamily="34" charset="0"/>
                <a:cs typeface="Open Sans" panose="020B0606030504020204" pitchFamily="34" charset="0"/>
              </a:rPr>
              <a:t>Geographical dispersion of VRE cannot be analysed with a one node model.</a:t>
            </a:r>
          </a:p>
          <a:p>
            <a:pPr marL="457200" indent="-457200">
              <a:buClrTx/>
              <a:buFont typeface="+mj-lt"/>
              <a:buAutoNum type="arabicPeriod"/>
            </a:pPr>
            <a:r>
              <a:rPr lang="en-US" sz="2200">
                <a:latin typeface="Open Sans"/>
                <a:ea typeface="Open Sans" panose="020B0606030504020204" pitchFamily="34" charset="0"/>
                <a:cs typeface="Open Sans" panose="020B0606030504020204" pitchFamily="34" charset="0"/>
              </a:rPr>
              <a:t>Strength of internal grid cannot be analysed with a one node model.</a:t>
            </a:r>
          </a:p>
          <a:p>
            <a:pPr marL="457200" indent="-457200">
              <a:buClrTx/>
              <a:buFont typeface="+mj-lt"/>
              <a:buAutoNum type="arabicPeriod"/>
            </a:pPr>
            <a:r>
              <a:rPr lang="en-US" sz="2200">
                <a:latin typeface="Open Sans" panose="020B0606030504020204" pitchFamily="34" charset="0"/>
                <a:ea typeface="Open Sans" panose="020B0606030504020204" pitchFamily="34" charset="0"/>
                <a:cs typeface="Open Sans" panose="020B0606030504020204" pitchFamily="34" charset="0"/>
              </a:rPr>
              <a:t>Thailand has data in 30-minute intervals, and the model was built with 30-minute time steps to pay additional attention to ramp rates.</a:t>
            </a: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7687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74FE1DF-E004-1AB1-CF52-99223928D76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08CC93F-D159-AD76-BBD4-FE281ADA3944}"/>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18</a:t>
            </a:fld>
            <a:endParaRPr lang="sv-SE" sz="1000" b="1" dirty="0">
              <a:solidFill>
                <a:schemeClr val="bg1"/>
              </a:solidFill>
            </a:endParaRPr>
          </a:p>
        </p:txBody>
      </p:sp>
      <p:sp>
        <p:nvSpPr>
          <p:cNvPr id="7" name="Rectangle 6">
            <a:extLst>
              <a:ext uri="{FF2B5EF4-FFF2-40B4-BE49-F238E27FC236}">
                <a16:creationId xmlns:a16="http://schemas.microsoft.com/office/drawing/2014/main" id="{0CF09229-34F5-0392-9492-EBD8C9AA7F30}"/>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4.3.5 Status of flexibility enablers</a:t>
            </a:r>
          </a:p>
        </p:txBody>
      </p:sp>
      <p:sp>
        <p:nvSpPr>
          <p:cNvPr id="8" name="Title 10">
            <a:extLst>
              <a:ext uri="{FF2B5EF4-FFF2-40B4-BE49-F238E27FC236}">
                <a16:creationId xmlns:a16="http://schemas.microsoft.com/office/drawing/2014/main" id="{3D34EF82-44ED-835D-A5EE-293ADC9E2CB9}"/>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4.3 Example case study</a:t>
            </a:r>
            <a:endParaRPr lang="en-US" dirty="0">
              <a:cs typeface="Calibri Light" panose="020F0302020204030204"/>
            </a:endParaRPr>
          </a:p>
        </p:txBody>
      </p:sp>
      <p:pic>
        <p:nvPicPr>
          <p:cNvPr id="2" name="Picture 1" descr="Table&#10;&#10;Description automatically generated">
            <a:extLst>
              <a:ext uri="{FF2B5EF4-FFF2-40B4-BE49-F238E27FC236}">
                <a16:creationId xmlns:a16="http://schemas.microsoft.com/office/drawing/2014/main" id="{24FD52F5-FF30-2A7E-BAE0-603C16CC1621}"/>
              </a:ext>
            </a:extLst>
          </p:cNvPr>
          <p:cNvPicPr>
            <a:picLocks noChangeAspect="1"/>
          </p:cNvPicPr>
          <p:nvPr/>
        </p:nvPicPr>
        <p:blipFill>
          <a:blip r:embed="rId3"/>
          <a:stretch>
            <a:fillRect/>
          </a:stretch>
        </p:blipFill>
        <p:spPr>
          <a:xfrm>
            <a:off x="1205094" y="1502506"/>
            <a:ext cx="9401946" cy="4637957"/>
          </a:xfrm>
          <a:prstGeom prst="rect">
            <a:avLst/>
          </a:prstGeom>
        </p:spPr>
      </p:pic>
      <p:sp>
        <p:nvSpPr>
          <p:cNvPr id="5" name="TextBox 4">
            <a:extLst>
              <a:ext uri="{FF2B5EF4-FFF2-40B4-BE49-F238E27FC236}">
                <a16:creationId xmlns:a16="http://schemas.microsoft.com/office/drawing/2014/main" id="{01DFD0DB-2E28-BE35-9B53-09C606CD6C6F}"/>
              </a:ext>
            </a:extLst>
          </p:cNvPr>
          <p:cNvSpPr txBox="1"/>
          <p:nvPr/>
        </p:nvSpPr>
        <p:spPr>
          <a:xfrm>
            <a:off x="10144215" y="6222358"/>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Tree>
    <p:extLst>
      <p:ext uri="{BB962C8B-B14F-4D97-AF65-F5344CB8AC3E}">
        <p14:creationId xmlns:p14="http://schemas.microsoft.com/office/powerpoint/2010/main" val="210888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19</a:t>
            </a:fld>
            <a:endParaRPr lang="sv-SE" sz="1000" b="1" dirty="0">
              <a:solidFill>
                <a:schemeClr val="bg1"/>
              </a:solidFill>
            </a:endParaRPr>
          </a:p>
        </p:txBody>
      </p:sp>
      <p:sp>
        <p:nvSpPr>
          <p:cNvPr id="2" name="Title 10">
            <a:extLst>
              <a:ext uri="{FF2B5EF4-FFF2-40B4-BE49-F238E27FC236}">
                <a16:creationId xmlns:a16="http://schemas.microsoft.com/office/drawing/2014/main" id="{F0E1A02E-5026-3ACB-90A5-2EF8E809B503}"/>
              </a:ext>
            </a:extLst>
          </p:cNvPr>
          <p:cNvSpPr txBox="1">
            <a:spLocks/>
          </p:cNvSpPr>
          <p:nvPr/>
        </p:nvSpPr>
        <p:spPr>
          <a:xfrm>
            <a:off x="751283" y="0"/>
            <a:ext cx="7651304" cy="11965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4.3 References</a:t>
            </a:r>
          </a:p>
        </p:txBody>
      </p:sp>
      <p:sp>
        <p:nvSpPr>
          <p:cNvPr id="6" name="TextBox 5">
            <a:extLst>
              <a:ext uri="{FF2B5EF4-FFF2-40B4-BE49-F238E27FC236}">
                <a16:creationId xmlns:a16="http://schemas.microsoft.com/office/drawing/2014/main" id="{C1B9156F-1015-941E-F753-4C36137C0894}"/>
              </a:ext>
            </a:extLst>
          </p:cNvPr>
          <p:cNvSpPr txBox="1"/>
          <p:nvPr/>
        </p:nvSpPr>
        <p:spPr>
          <a:xfrm>
            <a:off x="494108" y="1366412"/>
            <a:ext cx="10689434" cy="4401205"/>
          </a:xfrm>
          <a:prstGeom prst="rect">
            <a:avLst/>
          </a:prstGeom>
          <a:noFill/>
        </p:spPr>
        <p:txBody>
          <a:bodyPr wrap="square">
            <a:spAutoFit/>
          </a:bodyPr>
          <a:lstStyle/>
          <a:p>
            <a:pPr marL="285750" indent="-285750" algn="jus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Ministry of Energy (2015), Alternative energy development plan, Thailand Ministry of Energy, Bangkok,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http://www.eppo.go.th/images/POLICY/ENG/AEDP2015ENG.pdf</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EGAT (2015), Thailand power development plan 2015-2036, Electricity Generating Authority of Thailand, Bangkok, </a:t>
            </a:r>
            <a:r>
              <a:rPr lang="en-US" sz="2000" dirty="0">
                <a:latin typeface="Open Sans" panose="020B0606030504020204" pitchFamily="34" charset="0"/>
                <a:ea typeface="Open Sans" panose="020B0606030504020204" pitchFamily="34" charset="0"/>
                <a:cs typeface="Open Sans" panose="020B0606030504020204" pitchFamily="34" charset="0"/>
                <a:hlinkClick r:id="rId4"/>
              </a:rPr>
              <a:t>https://www.egat.co.th/en/images/about-egat/PDP2015_Eng.pdf</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IRENA (2017a), Renewable energy outlook: Thailand, International Renewable Energy Agency, Abu Dhabi.</a:t>
            </a:r>
          </a:p>
          <a:p>
            <a:pPr marL="285750" indent="-285750" algn="just">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IRENA (2019), Thailand power system flexibility assessment: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Case Study, International Renewable Energy Agency, Abu Dhabi. </a:t>
            </a: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445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10032441" cy="4389436"/>
          </a:xfrm>
          <a:prstGeom prst="rect">
            <a:avLst/>
          </a:prstGeom>
        </p:spPr>
        <p:txBody>
          <a:bodyPr vert="horz" lIns="91440" tIns="45720" rIns="91440" bIns="45720" rtlCol="0" anchor="t">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000" b="1" dirty="0">
                <a:solidFill>
                  <a:schemeClr val="accent5">
                    <a:lumMod val="60000"/>
                    <a:lumOff val="40000"/>
                  </a:schemeClr>
                </a:solidFill>
                <a:latin typeface="Open Sans"/>
                <a:ea typeface="+mn-lt"/>
                <a:cs typeface="+mn-lt"/>
              </a:rPr>
              <a:t>By the end of this lecture, you will be able to:</a:t>
            </a:r>
          </a:p>
          <a:p>
            <a:pPr algn="l">
              <a:lnSpc>
                <a:spcPct val="100000"/>
              </a:lnSpc>
              <a:spcBef>
                <a:spcPts val="1000"/>
              </a:spcBef>
            </a:pPr>
            <a:endParaRPr lang="en-US" sz="2000" b="1" dirty="0">
              <a:solidFill>
                <a:schemeClr val="accent5">
                  <a:lumMod val="60000"/>
                  <a:lumOff val="40000"/>
                </a:schemeClr>
              </a:solidFill>
              <a:latin typeface="Open Sans"/>
              <a:cs typeface="Calibri" panose="020F0502020204030204"/>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ILO1: Overview the role of </a:t>
            </a:r>
            <a:r>
              <a:rPr lang="en-US" sz="2000" dirty="0" err="1">
                <a:latin typeface="Open Sans"/>
                <a:ea typeface="Open Sans" panose="020B0606030504020204" pitchFamily="34" charset="0"/>
                <a:cs typeface="Open Sans" panose="020B0606030504020204" pitchFamily="34" charset="0"/>
              </a:rPr>
              <a:t>FlexTool</a:t>
            </a:r>
            <a:r>
              <a:rPr lang="en-US" sz="2000" dirty="0">
                <a:latin typeface="Open Sans"/>
                <a:ea typeface="Open Sans" panose="020B0606030504020204" pitchFamily="34" charset="0"/>
                <a:cs typeface="Open Sans" panose="020B0606030504020204" pitchFamily="34" charset="0"/>
              </a:rPr>
              <a:t> as planning tool for flexibility assessments.</a:t>
            </a:r>
          </a:p>
          <a:p>
            <a:pPr fontAlgn="base">
              <a:lnSpc>
                <a:spcPct val="150000"/>
              </a:lnSpc>
            </a:pPr>
            <a:endParaRPr lang="en-US" sz="2000" dirty="0">
              <a:latin typeface="Open Sans"/>
              <a:ea typeface="Open Sans" panose="020B0606030504020204" pitchFamily="34" charset="0"/>
              <a:cs typeface="Open Sans" panose="020B0606030504020204" pitchFamily="34" charset="0"/>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ILO2: Understand the main aspects involved in designing a flexibility assessment with </a:t>
            </a:r>
            <a:r>
              <a:rPr lang="en-US" sz="2000" dirty="0" err="1">
                <a:latin typeface="Open Sans"/>
                <a:ea typeface="Open Sans" panose="020B0606030504020204" pitchFamily="34" charset="0"/>
                <a:cs typeface="Open Sans" panose="020B0606030504020204" pitchFamily="34" charset="0"/>
              </a:rPr>
              <a:t>FlexTool</a:t>
            </a:r>
            <a:r>
              <a:rPr lang="en-US" sz="2000" dirty="0">
                <a:latin typeface="Open Sans"/>
                <a:ea typeface="Open Sans" panose="020B0606030504020204" pitchFamily="34" charset="0"/>
                <a:cs typeface="Open Sans" panose="020B0606030504020204" pitchFamily="34" charset="0"/>
              </a:rPr>
              <a:t>.</a:t>
            </a:r>
          </a:p>
          <a:p>
            <a:pPr fontAlgn="base">
              <a:lnSpc>
                <a:spcPct val="150000"/>
              </a:lnSpc>
            </a:pPr>
            <a:endParaRPr lang="en-US" sz="2000" dirty="0">
              <a:latin typeface="Open Sans"/>
              <a:ea typeface="Open Sans" panose="020B0606030504020204" pitchFamily="34" charset="0"/>
              <a:cs typeface="Open Sans" panose="020B0606030504020204" pitchFamily="34" charset="0"/>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ILO3: Investigate the flexibility of an example case study.</a:t>
            </a:r>
          </a:p>
          <a:p>
            <a:pPr fontAlgn="base">
              <a:lnSpc>
                <a:spcPct val="150000"/>
              </a:lnSpc>
            </a:pPr>
            <a:endParaRPr lang="en-US" sz="2000" dirty="0">
              <a:latin typeface="Open Sans"/>
              <a:ea typeface="Open Sans" panose="020B0606030504020204" pitchFamily="34" charset="0"/>
              <a:cs typeface="Open Sans" panose="020B0606030504020204" pitchFamily="34" charset="0"/>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ILO4: Understand the differences between different scenarios.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20</a:t>
            </a:fld>
            <a:endParaRPr lang="sv-SE" sz="1000" b="1" dirty="0">
              <a:solidFill>
                <a:schemeClr val="bg1"/>
              </a:solidFill>
            </a:endParaRPr>
          </a:p>
        </p:txBody>
      </p:sp>
      <p:sp>
        <p:nvSpPr>
          <p:cNvPr id="2" name="Rectangle 1">
            <a:extLst>
              <a:ext uri="{FF2B5EF4-FFF2-40B4-BE49-F238E27FC236}">
                <a16:creationId xmlns:a16="http://schemas.microsoft.com/office/drawing/2014/main" id="{96116928-A60B-6CD9-6E5D-EFC89CAECEB2}"/>
              </a:ext>
            </a:extLst>
          </p:cNvPr>
          <p:cNvSpPr/>
          <p:nvPr/>
        </p:nvSpPr>
        <p:spPr>
          <a:xfrm>
            <a:off x="484946" y="1031298"/>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4.4.1 Dispatch in 2036</a:t>
            </a:r>
          </a:p>
        </p:txBody>
      </p:sp>
      <p:sp>
        <p:nvSpPr>
          <p:cNvPr id="4" name="Title 10">
            <a:extLst>
              <a:ext uri="{FF2B5EF4-FFF2-40B4-BE49-F238E27FC236}">
                <a16:creationId xmlns:a16="http://schemas.microsoft.com/office/drawing/2014/main" id="{22A55E6F-6414-4C20-5F40-1E958BC81BE4}"/>
              </a:ext>
            </a:extLst>
          </p:cNvPr>
          <p:cNvSpPr txBox="1">
            <a:spLocks/>
          </p:cNvSpPr>
          <p:nvPr/>
        </p:nvSpPr>
        <p:spPr>
          <a:xfrm>
            <a:off x="484946" y="-458231"/>
            <a:ext cx="945208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4.4 Analysing scenarios</a:t>
            </a:r>
          </a:p>
        </p:txBody>
      </p:sp>
      <p:pic>
        <p:nvPicPr>
          <p:cNvPr id="20" name="Picture 19" descr="Diagram&#10;&#10;Description automatically generated with low confidence">
            <a:extLst>
              <a:ext uri="{FF2B5EF4-FFF2-40B4-BE49-F238E27FC236}">
                <a16:creationId xmlns:a16="http://schemas.microsoft.com/office/drawing/2014/main" id="{A2A9B12D-C0D7-062A-9DEB-A45A281F7759}"/>
              </a:ext>
            </a:extLst>
          </p:cNvPr>
          <p:cNvPicPr>
            <a:picLocks noChangeAspect="1"/>
          </p:cNvPicPr>
          <p:nvPr/>
        </p:nvPicPr>
        <p:blipFill>
          <a:blip r:embed="rId3"/>
          <a:stretch>
            <a:fillRect/>
          </a:stretch>
        </p:blipFill>
        <p:spPr>
          <a:xfrm>
            <a:off x="3764271" y="2206034"/>
            <a:ext cx="8107884" cy="3959664"/>
          </a:xfrm>
          <a:prstGeom prst="rect">
            <a:avLst/>
          </a:prstGeom>
        </p:spPr>
      </p:pic>
      <p:sp>
        <p:nvSpPr>
          <p:cNvPr id="21" name="TextBox 20">
            <a:extLst>
              <a:ext uri="{FF2B5EF4-FFF2-40B4-BE49-F238E27FC236}">
                <a16:creationId xmlns:a16="http://schemas.microsoft.com/office/drawing/2014/main" id="{CEA1BD59-EED3-4999-0370-833D74B5C165}"/>
              </a:ext>
            </a:extLst>
          </p:cNvPr>
          <p:cNvSpPr txBox="1"/>
          <p:nvPr/>
        </p:nvSpPr>
        <p:spPr>
          <a:xfrm>
            <a:off x="425452" y="1464778"/>
            <a:ext cx="11127919" cy="707886"/>
          </a:xfrm>
          <a:prstGeom prst="rect">
            <a:avLst/>
          </a:prstGeom>
          <a:noFill/>
        </p:spPr>
        <p:txBody>
          <a:bodyPr wrap="square" rtlCol="0">
            <a:spAutoFit/>
          </a:bodyPr>
          <a:lstStyle/>
          <a:p>
            <a:r>
              <a:rPr lang="en-US" sz="2000" dirty="0"/>
              <a:t>Power generation (annual share) and hourly dispatch over a week in 2036, with the highest VRE penetration: Reference and </a:t>
            </a:r>
            <a:r>
              <a:rPr lang="en-US" sz="2000" dirty="0" err="1"/>
              <a:t>REmap</a:t>
            </a:r>
            <a:r>
              <a:rPr lang="en-US" sz="2000" dirty="0"/>
              <a:t> scenarios</a:t>
            </a:r>
          </a:p>
        </p:txBody>
      </p:sp>
      <p:sp>
        <p:nvSpPr>
          <p:cNvPr id="22" name="TextBox 21">
            <a:extLst>
              <a:ext uri="{FF2B5EF4-FFF2-40B4-BE49-F238E27FC236}">
                <a16:creationId xmlns:a16="http://schemas.microsoft.com/office/drawing/2014/main" id="{5E629940-6DC1-2C7B-900A-81E5E1490393}"/>
              </a:ext>
            </a:extLst>
          </p:cNvPr>
          <p:cNvSpPr txBox="1"/>
          <p:nvPr/>
        </p:nvSpPr>
        <p:spPr>
          <a:xfrm>
            <a:off x="10144215" y="6222358"/>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
        <p:nvSpPr>
          <p:cNvPr id="5" name="TextBox 4">
            <a:extLst>
              <a:ext uri="{FF2B5EF4-FFF2-40B4-BE49-F238E27FC236}">
                <a16:creationId xmlns:a16="http://schemas.microsoft.com/office/drawing/2014/main" id="{7C291115-B8F2-1156-8E9A-7E9C53B6223A}"/>
              </a:ext>
            </a:extLst>
          </p:cNvPr>
          <p:cNvSpPr txBox="1"/>
          <p:nvPr/>
        </p:nvSpPr>
        <p:spPr>
          <a:xfrm>
            <a:off x="419236" y="2293143"/>
            <a:ext cx="3079337" cy="4093428"/>
          </a:xfrm>
          <a:prstGeom prst="rect">
            <a:avLst/>
          </a:prstGeom>
          <a:noFill/>
        </p:spPr>
        <p:txBody>
          <a:bodyPr wrap="square" rtlCol="0">
            <a:spAutoFit/>
          </a:bodyPr>
          <a:lstStyle/>
          <a:p>
            <a:pPr algn="just"/>
            <a:r>
              <a:rPr lang="en-US" sz="2000" b="1" dirty="0"/>
              <a:t>Reference scenario </a:t>
            </a:r>
            <a:r>
              <a:rPr lang="en-US" sz="2000" dirty="0"/>
              <a:t>reflects the official national plan, based on Thailand's existing Power Development Plan and stated policies.</a:t>
            </a:r>
          </a:p>
          <a:p>
            <a:pPr algn="just"/>
            <a:endParaRPr lang="en-US" sz="2000" b="1" dirty="0"/>
          </a:p>
          <a:p>
            <a:pPr algn="just"/>
            <a:r>
              <a:rPr lang="en-US" sz="2000" b="1" dirty="0" err="1"/>
              <a:t>REmap</a:t>
            </a:r>
            <a:r>
              <a:rPr lang="en-US" sz="2000" b="1" dirty="0"/>
              <a:t> scenario </a:t>
            </a:r>
            <a:r>
              <a:rPr lang="en-US" sz="2000" dirty="0"/>
              <a:t>represents a more ambitious vision, aligned with IRENA's </a:t>
            </a:r>
            <a:r>
              <a:rPr lang="en-US" sz="2000" dirty="0" err="1"/>
              <a:t>REmap</a:t>
            </a:r>
            <a:r>
              <a:rPr lang="en-US" sz="2000" dirty="0"/>
              <a:t> framework to significantly scale up renewables</a:t>
            </a:r>
          </a:p>
        </p:txBody>
      </p:sp>
    </p:spTree>
    <p:extLst>
      <p:ext uri="{BB962C8B-B14F-4D97-AF65-F5344CB8AC3E}">
        <p14:creationId xmlns:p14="http://schemas.microsoft.com/office/powerpoint/2010/main" val="142456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D01652A5-788B-4BF3-308C-5119BA7C6A83}"/>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FE320E4-6016-7204-EDE0-26067B71BE0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21</a:t>
            </a:fld>
            <a:endParaRPr lang="sv-SE" sz="1000" b="1" dirty="0">
              <a:solidFill>
                <a:schemeClr val="bg1"/>
              </a:solidFill>
            </a:endParaRPr>
          </a:p>
        </p:txBody>
      </p:sp>
      <p:sp>
        <p:nvSpPr>
          <p:cNvPr id="2" name="Rectangle 1">
            <a:extLst>
              <a:ext uri="{FF2B5EF4-FFF2-40B4-BE49-F238E27FC236}">
                <a16:creationId xmlns:a16="http://schemas.microsoft.com/office/drawing/2014/main" id="{7410DEDF-7BC0-91B3-0A77-40E034AAC127}"/>
              </a:ext>
            </a:extLst>
          </p:cNvPr>
          <p:cNvSpPr/>
          <p:nvPr/>
        </p:nvSpPr>
        <p:spPr>
          <a:xfrm>
            <a:off x="484946" y="1031298"/>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4.4.2 Flexibility in 2036</a:t>
            </a:r>
          </a:p>
        </p:txBody>
      </p:sp>
      <p:sp>
        <p:nvSpPr>
          <p:cNvPr id="4" name="Title 10">
            <a:extLst>
              <a:ext uri="{FF2B5EF4-FFF2-40B4-BE49-F238E27FC236}">
                <a16:creationId xmlns:a16="http://schemas.microsoft.com/office/drawing/2014/main" id="{74598CE0-80DE-13C1-8BEE-E3F87294AE50}"/>
              </a:ext>
            </a:extLst>
          </p:cNvPr>
          <p:cNvSpPr txBox="1">
            <a:spLocks/>
          </p:cNvSpPr>
          <p:nvPr/>
        </p:nvSpPr>
        <p:spPr>
          <a:xfrm>
            <a:off x="484946" y="-458231"/>
            <a:ext cx="945208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4.4 Analysing scenarios</a:t>
            </a:r>
          </a:p>
        </p:txBody>
      </p:sp>
      <p:pic>
        <p:nvPicPr>
          <p:cNvPr id="5" name="Picture 4" descr="Table&#10;&#10;Description automatically generated">
            <a:extLst>
              <a:ext uri="{FF2B5EF4-FFF2-40B4-BE49-F238E27FC236}">
                <a16:creationId xmlns:a16="http://schemas.microsoft.com/office/drawing/2014/main" id="{66628132-11B0-7A3A-D6E3-F56CD793744E}"/>
              </a:ext>
            </a:extLst>
          </p:cNvPr>
          <p:cNvPicPr>
            <a:picLocks noChangeAspect="1"/>
          </p:cNvPicPr>
          <p:nvPr/>
        </p:nvPicPr>
        <p:blipFill>
          <a:blip r:embed="rId3"/>
          <a:stretch>
            <a:fillRect/>
          </a:stretch>
        </p:blipFill>
        <p:spPr>
          <a:xfrm>
            <a:off x="643739" y="2743298"/>
            <a:ext cx="10478702" cy="2015135"/>
          </a:xfrm>
          <a:prstGeom prst="rect">
            <a:avLst/>
          </a:prstGeom>
        </p:spPr>
      </p:pic>
      <p:sp>
        <p:nvSpPr>
          <p:cNvPr id="6" name="TextBox 5">
            <a:extLst>
              <a:ext uri="{FF2B5EF4-FFF2-40B4-BE49-F238E27FC236}">
                <a16:creationId xmlns:a16="http://schemas.microsoft.com/office/drawing/2014/main" id="{EDDFF8ED-75C5-2B27-9EA1-3BE6F35B3FE8}"/>
              </a:ext>
            </a:extLst>
          </p:cNvPr>
          <p:cNvSpPr txBox="1"/>
          <p:nvPr/>
        </p:nvSpPr>
        <p:spPr>
          <a:xfrm>
            <a:off x="484946" y="1595444"/>
            <a:ext cx="10304979" cy="707886"/>
          </a:xfrm>
          <a:prstGeom prst="rect">
            <a:avLst/>
          </a:prstGeom>
          <a:noFill/>
        </p:spPr>
        <p:txBody>
          <a:bodyPr wrap="square" rtlCol="0">
            <a:spAutoFit/>
          </a:bodyPr>
          <a:lstStyle/>
          <a:p>
            <a:r>
              <a:rPr lang="en-US" sz="2000" dirty="0"/>
              <a:t>Main flexibility indicators for Thailand’s power system in 2036 reference and </a:t>
            </a:r>
            <a:r>
              <a:rPr lang="en-US" sz="2000" dirty="0" err="1"/>
              <a:t>REmap</a:t>
            </a:r>
            <a:r>
              <a:rPr lang="en-US" sz="2000" dirty="0"/>
              <a:t> scenarios</a:t>
            </a:r>
          </a:p>
        </p:txBody>
      </p:sp>
      <p:sp>
        <p:nvSpPr>
          <p:cNvPr id="7" name="TextBox 6">
            <a:extLst>
              <a:ext uri="{FF2B5EF4-FFF2-40B4-BE49-F238E27FC236}">
                <a16:creationId xmlns:a16="http://schemas.microsoft.com/office/drawing/2014/main" id="{F5D83233-3745-C721-10F5-F8675BEE71FF}"/>
              </a:ext>
            </a:extLst>
          </p:cNvPr>
          <p:cNvSpPr txBox="1"/>
          <p:nvPr/>
        </p:nvSpPr>
        <p:spPr>
          <a:xfrm>
            <a:off x="9937028" y="6150920"/>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Tree>
    <p:extLst>
      <p:ext uri="{BB962C8B-B14F-4D97-AF65-F5344CB8AC3E}">
        <p14:creationId xmlns:p14="http://schemas.microsoft.com/office/powerpoint/2010/main" val="2778472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3F46C9E-295F-73C5-E08F-68EAB964E3AE}"/>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CDC3137-3C7C-F312-81AF-D33935FF89BA}"/>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22</a:t>
            </a:fld>
            <a:endParaRPr lang="sv-SE" sz="1000" b="1" dirty="0">
              <a:solidFill>
                <a:schemeClr val="bg1"/>
              </a:solidFill>
            </a:endParaRPr>
          </a:p>
        </p:txBody>
      </p:sp>
      <p:sp>
        <p:nvSpPr>
          <p:cNvPr id="2" name="Rectangle 1">
            <a:extLst>
              <a:ext uri="{FF2B5EF4-FFF2-40B4-BE49-F238E27FC236}">
                <a16:creationId xmlns:a16="http://schemas.microsoft.com/office/drawing/2014/main" id="{AC074BAB-FB1D-B499-6A09-77EDC70DBB7F}"/>
              </a:ext>
            </a:extLst>
          </p:cNvPr>
          <p:cNvSpPr/>
          <p:nvPr/>
        </p:nvSpPr>
        <p:spPr>
          <a:xfrm>
            <a:off x="484946" y="1031298"/>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4.4.3 Evaluating additional investments</a:t>
            </a:r>
          </a:p>
        </p:txBody>
      </p:sp>
      <p:sp>
        <p:nvSpPr>
          <p:cNvPr id="4" name="Title 10">
            <a:extLst>
              <a:ext uri="{FF2B5EF4-FFF2-40B4-BE49-F238E27FC236}">
                <a16:creationId xmlns:a16="http://schemas.microsoft.com/office/drawing/2014/main" id="{388A901A-5180-B736-DDB9-A753FDEDE003}"/>
              </a:ext>
            </a:extLst>
          </p:cNvPr>
          <p:cNvSpPr txBox="1">
            <a:spLocks/>
          </p:cNvSpPr>
          <p:nvPr/>
        </p:nvSpPr>
        <p:spPr>
          <a:xfrm>
            <a:off x="484946" y="-458231"/>
            <a:ext cx="945208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4.4 Analysing scenarios</a:t>
            </a:r>
          </a:p>
        </p:txBody>
      </p:sp>
      <p:pic>
        <p:nvPicPr>
          <p:cNvPr id="5" name="Picture 4" descr="Graphical user interface, chart&#10;&#10;Description automatically generated">
            <a:extLst>
              <a:ext uri="{FF2B5EF4-FFF2-40B4-BE49-F238E27FC236}">
                <a16:creationId xmlns:a16="http://schemas.microsoft.com/office/drawing/2014/main" id="{AB99AA93-2EF6-A3E9-E707-9CA135ABA16F}"/>
              </a:ext>
            </a:extLst>
          </p:cNvPr>
          <p:cNvPicPr>
            <a:picLocks noChangeAspect="1"/>
          </p:cNvPicPr>
          <p:nvPr/>
        </p:nvPicPr>
        <p:blipFill>
          <a:blip r:embed="rId3"/>
          <a:stretch>
            <a:fillRect/>
          </a:stretch>
        </p:blipFill>
        <p:spPr>
          <a:xfrm>
            <a:off x="651451" y="2406542"/>
            <a:ext cx="10806258" cy="3860799"/>
          </a:xfrm>
          <a:prstGeom prst="rect">
            <a:avLst/>
          </a:prstGeom>
        </p:spPr>
      </p:pic>
      <p:sp>
        <p:nvSpPr>
          <p:cNvPr id="6" name="TextBox 5">
            <a:extLst>
              <a:ext uri="{FF2B5EF4-FFF2-40B4-BE49-F238E27FC236}">
                <a16:creationId xmlns:a16="http://schemas.microsoft.com/office/drawing/2014/main" id="{9E4DC379-3628-F0A2-2E3A-CFD7BAF8E629}"/>
              </a:ext>
            </a:extLst>
          </p:cNvPr>
          <p:cNvSpPr txBox="1"/>
          <p:nvPr/>
        </p:nvSpPr>
        <p:spPr>
          <a:xfrm>
            <a:off x="484946" y="1495757"/>
            <a:ext cx="10304979" cy="707886"/>
          </a:xfrm>
          <a:prstGeom prst="rect">
            <a:avLst/>
          </a:prstGeom>
          <a:noFill/>
        </p:spPr>
        <p:txBody>
          <a:bodyPr wrap="square" rtlCol="0">
            <a:spAutoFit/>
          </a:bodyPr>
          <a:lstStyle/>
          <a:p>
            <a:r>
              <a:rPr lang="en-US" sz="2000" dirty="0"/>
              <a:t>Additional investments in wind and solar could save more than </a:t>
            </a:r>
            <a:r>
              <a:rPr lang="en-US" sz="2000" b="1" dirty="0"/>
              <a:t>2,000 million USD per year</a:t>
            </a:r>
            <a:r>
              <a:rPr lang="en-US" sz="2000" dirty="0"/>
              <a:t> for Thailand, including investment costs</a:t>
            </a:r>
          </a:p>
        </p:txBody>
      </p:sp>
      <p:sp>
        <p:nvSpPr>
          <p:cNvPr id="7" name="TextBox 6">
            <a:extLst>
              <a:ext uri="{FF2B5EF4-FFF2-40B4-BE49-F238E27FC236}">
                <a16:creationId xmlns:a16="http://schemas.microsoft.com/office/drawing/2014/main" id="{F861CB35-1783-3B77-C8E7-79E419C0694E}"/>
              </a:ext>
            </a:extLst>
          </p:cNvPr>
          <p:cNvSpPr txBox="1"/>
          <p:nvPr/>
        </p:nvSpPr>
        <p:spPr>
          <a:xfrm>
            <a:off x="9937028" y="6247903"/>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Tree>
    <p:extLst>
      <p:ext uri="{BB962C8B-B14F-4D97-AF65-F5344CB8AC3E}">
        <p14:creationId xmlns:p14="http://schemas.microsoft.com/office/powerpoint/2010/main" val="1226929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E044942-C95C-C9C1-4AAB-9ACE704BBE0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310782E-D775-DEC9-10A5-24F072DC836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23</a:t>
            </a:fld>
            <a:endParaRPr lang="sv-SE" sz="1000" b="1" dirty="0">
              <a:solidFill>
                <a:schemeClr val="bg1"/>
              </a:solidFill>
            </a:endParaRPr>
          </a:p>
        </p:txBody>
      </p:sp>
      <p:sp>
        <p:nvSpPr>
          <p:cNvPr id="2" name="Rectangle 1">
            <a:extLst>
              <a:ext uri="{FF2B5EF4-FFF2-40B4-BE49-F238E27FC236}">
                <a16:creationId xmlns:a16="http://schemas.microsoft.com/office/drawing/2014/main" id="{33E6D0FF-8999-4E0B-A453-CFFACD497EA6}"/>
              </a:ext>
            </a:extLst>
          </p:cNvPr>
          <p:cNvSpPr/>
          <p:nvPr/>
        </p:nvSpPr>
        <p:spPr>
          <a:xfrm>
            <a:off x="484946" y="1031298"/>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4.4.5 Sensitivity analysis</a:t>
            </a:r>
          </a:p>
        </p:txBody>
      </p:sp>
      <p:sp>
        <p:nvSpPr>
          <p:cNvPr id="4" name="Title 10">
            <a:extLst>
              <a:ext uri="{FF2B5EF4-FFF2-40B4-BE49-F238E27FC236}">
                <a16:creationId xmlns:a16="http://schemas.microsoft.com/office/drawing/2014/main" id="{20054A3F-9265-F8BD-92E7-F2C1AE82E6AF}"/>
              </a:ext>
            </a:extLst>
          </p:cNvPr>
          <p:cNvSpPr txBox="1">
            <a:spLocks/>
          </p:cNvSpPr>
          <p:nvPr/>
        </p:nvSpPr>
        <p:spPr>
          <a:xfrm>
            <a:off x="484946" y="-458231"/>
            <a:ext cx="945208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4.4 Analysing scenarios</a:t>
            </a:r>
          </a:p>
        </p:txBody>
      </p:sp>
      <p:pic>
        <p:nvPicPr>
          <p:cNvPr id="5" name="Picture 4" descr="Chart, scatter chart&#10;&#10;Description automatically generated">
            <a:extLst>
              <a:ext uri="{FF2B5EF4-FFF2-40B4-BE49-F238E27FC236}">
                <a16:creationId xmlns:a16="http://schemas.microsoft.com/office/drawing/2014/main" id="{5D55AE62-4F2F-99E9-1F97-F49E86B40461}"/>
              </a:ext>
            </a:extLst>
          </p:cNvPr>
          <p:cNvPicPr>
            <a:picLocks noChangeAspect="1"/>
          </p:cNvPicPr>
          <p:nvPr/>
        </p:nvPicPr>
        <p:blipFill>
          <a:blip r:embed="rId3"/>
          <a:stretch>
            <a:fillRect/>
          </a:stretch>
        </p:blipFill>
        <p:spPr>
          <a:xfrm>
            <a:off x="196680" y="1773541"/>
            <a:ext cx="7564461" cy="4516428"/>
          </a:xfrm>
          <a:prstGeom prst="rect">
            <a:avLst/>
          </a:prstGeom>
        </p:spPr>
      </p:pic>
      <p:sp>
        <p:nvSpPr>
          <p:cNvPr id="6" name="Content Placeholder 8">
            <a:extLst>
              <a:ext uri="{FF2B5EF4-FFF2-40B4-BE49-F238E27FC236}">
                <a16:creationId xmlns:a16="http://schemas.microsoft.com/office/drawing/2014/main" id="{7D0C806D-C855-B39E-E994-08E07D856E7C}"/>
              </a:ext>
            </a:extLst>
          </p:cNvPr>
          <p:cNvSpPr txBox="1">
            <a:spLocks/>
          </p:cNvSpPr>
          <p:nvPr/>
        </p:nvSpPr>
        <p:spPr>
          <a:xfrm>
            <a:off x="7830415" y="789708"/>
            <a:ext cx="3945914" cy="5626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000" dirty="0">
                <a:latin typeface="Open Sans" panose="020B0606030504020204" pitchFamily="34" charset="0"/>
                <a:ea typeface="Open Sans" panose="020B0606030504020204" pitchFamily="34" charset="0"/>
                <a:cs typeface="Open Sans" panose="020B0606030504020204" pitchFamily="34" charset="0"/>
              </a:rPr>
              <a:t>A sensitivity analysis was performed to investigate the impact of solar PV and wind on system flexibility.</a:t>
            </a:r>
          </a:p>
          <a:p>
            <a:pPr>
              <a:buClrTx/>
            </a:pPr>
            <a:r>
              <a:rPr lang="en-US" sz="2000" dirty="0">
                <a:latin typeface="Open Sans" panose="020B0606030504020204" pitchFamily="34" charset="0"/>
                <a:ea typeface="Open Sans" panose="020B0606030504020204" pitchFamily="34" charset="0"/>
                <a:cs typeface="Open Sans" panose="020B0606030504020204" pitchFamily="34" charset="0"/>
              </a:rPr>
              <a:t>In the reference and </a:t>
            </a:r>
            <a:r>
              <a:rPr lang="en-US" sz="2000" dirty="0" err="1">
                <a:latin typeface="Open Sans" panose="020B0606030504020204" pitchFamily="34" charset="0"/>
                <a:ea typeface="Open Sans" panose="020B0606030504020204" pitchFamily="34" charset="0"/>
                <a:cs typeface="Open Sans" panose="020B0606030504020204" pitchFamily="34" charset="0"/>
              </a:rPr>
              <a:t>REmap</a:t>
            </a:r>
            <a:r>
              <a:rPr lang="en-US" sz="2000" dirty="0">
                <a:latin typeface="Open Sans" panose="020B0606030504020204" pitchFamily="34" charset="0"/>
                <a:ea typeface="Open Sans" panose="020B0606030504020204" pitchFamily="34" charset="0"/>
                <a:cs typeface="Open Sans" panose="020B0606030504020204" pitchFamily="34" charset="0"/>
              </a:rPr>
              <a:t> scenario there are no curtailment and no flexibility issues.</a:t>
            </a:r>
          </a:p>
          <a:p>
            <a:pPr>
              <a:buClrTx/>
            </a:pPr>
            <a:r>
              <a:rPr lang="en-US" sz="2000" dirty="0">
                <a:latin typeface="Open Sans" panose="020B0606030504020204" pitchFamily="34" charset="0"/>
                <a:ea typeface="Open Sans" panose="020B0606030504020204" pitchFamily="34" charset="0"/>
                <a:cs typeface="Open Sans" panose="020B0606030504020204" pitchFamily="34" charset="0"/>
              </a:rPr>
              <a:t>In the </a:t>
            </a:r>
            <a:r>
              <a:rPr lang="en-US" sz="2000" dirty="0" err="1">
                <a:latin typeface="Open Sans" panose="020B0606030504020204" pitchFamily="34" charset="0"/>
                <a:ea typeface="Open Sans" panose="020B0606030504020204" pitchFamily="34" charset="0"/>
                <a:cs typeface="Open Sans" panose="020B0606030504020204" pitchFamily="34" charset="0"/>
              </a:rPr>
              <a:t>REmap</a:t>
            </a:r>
            <a:r>
              <a:rPr lang="en-US" sz="2000" dirty="0">
                <a:latin typeface="Open Sans" panose="020B0606030504020204" pitchFamily="34" charset="0"/>
                <a:ea typeface="Open Sans" panose="020B0606030504020204" pitchFamily="34" charset="0"/>
                <a:cs typeface="Open Sans" panose="020B0606030504020204" pitchFamily="34" charset="0"/>
              </a:rPr>
              <a:t> scenario with 40 GW of PV, VRE curtailment starts to appear (less than 0.5%).</a:t>
            </a:r>
          </a:p>
          <a:p>
            <a:pPr>
              <a:buClrTx/>
            </a:pPr>
            <a:r>
              <a:rPr lang="en-US" sz="2000" dirty="0">
                <a:latin typeface="Open Sans" panose="020B0606030504020204" pitchFamily="34" charset="0"/>
                <a:ea typeface="Open Sans" panose="020B0606030504020204" pitchFamily="34" charset="0"/>
                <a:cs typeface="Open Sans" panose="020B0606030504020204" pitchFamily="34" charset="0"/>
              </a:rPr>
              <a:t>Optimized investment </a:t>
            </a:r>
            <a:r>
              <a:rPr lang="en-US" sz="2000" dirty="0" err="1">
                <a:latin typeface="Open Sans" panose="020B0606030504020204" pitchFamily="34" charset="0"/>
                <a:ea typeface="Open Sans" panose="020B0606030504020204" pitchFamily="34" charset="0"/>
                <a:cs typeface="Open Sans" panose="020B0606030504020204" pitchFamily="34" charset="0"/>
              </a:rPr>
              <a:t>REmap</a:t>
            </a:r>
            <a:r>
              <a:rPr lang="en-US" sz="2000" dirty="0">
                <a:latin typeface="Open Sans" panose="020B0606030504020204" pitchFamily="34" charset="0"/>
                <a:ea typeface="Open Sans" panose="020B0606030504020204" pitchFamily="34" charset="0"/>
                <a:cs typeface="Open Sans" panose="020B0606030504020204" pitchFamily="34" charset="0"/>
              </a:rPr>
              <a:t> scenario yields 1.9% VRE curtailment.</a:t>
            </a:r>
          </a:p>
          <a:p>
            <a:pPr>
              <a:buClrTx/>
            </a:pPr>
            <a:r>
              <a:rPr lang="en-US" sz="2000" dirty="0">
                <a:latin typeface="Open Sans" panose="020B0606030504020204" pitchFamily="34" charset="0"/>
                <a:ea typeface="Open Sans" panose="020B0606030504020204" pitchFamily="34" charset="0"/>
                <a:cs typeface="Open Sans" panose="020B0606030504020204" pitchFamily="34" charset="0"/>
              </a:rPr>
              <a:t>Good match with hydro storage installed in the system.</a:t>
            </a:r>
          </a:p>
        </p:txBody>
      </p:sp>
      <p:sp>
        <p:nvSpPr>
          <p:cNvPr id="7" name="TextBox 6">
            <a:extLst>
              <a:ext uri="{FF2B5EF4-FFF2-40B4-BE49-F238E27FC236}">
                <a16:creationId xmlns:a16="http://schemas.microsoft.com/office/drawing/2014/main" id="{CE5D3F9C-DCE8-B500-6695-5794999A4F1F}"/>
              </a:ext>
            </a:extLst>
          </p:cNvPr>
          <p:cNvSpPr txBox="1"/>
          <p:nvPr/>
        </p:nvSpPr>
        <p:spPr>
          <a:xfrm>
            <a:off x="404412" y="1538008"/>
            <a:ext cx="6536715" cy="307777"/>
          </a:xfrm>
          <a:prstGeom prst="rect">
            <a:avLst/>
          </a:prstGeom>
          <a:noFill/>
        </p:spPr>
        <p:txBody>
          <a:bodyPr wrap="square" rtlCol="0">
            <a:spAutoFit/>
          </a:bodyPr>
          <a:lstStyle/>
          <a:p>
            <a:r>
              <a:rPr lang="en-US" dirty="0"/>
              <a:t>VRE curtailment at different levels of solar and wind penetration in 2036</a:t>
            </a:r>
          </a:p>
        </p:txBody>
      </p:sp>
      <p:sp>
        <p:nvSpPr>
          <p:cNvPr id="8" name="TextBox 7">
            <a:extLst>
              <a:ext uri="{FF2B5EF4-FFF2-40B4-BE49-F238E27FC236}">
                <a16:creationId xmlns:a16="http://schemas.microsoft.com/office/drawing/2014/main" id="{BB303D76-8217-80A5-500A-2BAA577515D0}"/>
              </a:ext>
            </a:extLst>
          </p:cNvPr>
          <p:cNvSpPr txBox="1"/>
          <p:nvPr/>
        </p:nvSpPr>
        <p:spPr>
          <a:xfrm>
            <a:off x="6349626" y="6319679"/>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Tree>
    <p:extLst>
      <p:ext uri="{BB962C8B-B14F-4D97-AF65-F5344CB8AC3E}">
        <p14:creationId xmlns:p14="http://schemas.microsoft.com/office/powerpoint/2010/main" val="3612318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24</a:t>
            </a:fld>
            <a:endParaRPr lang="sv-SE" sz="1000" b="1" dirty="0">
              <a:solidFill>
                <a:schemeClr val="bg1"/>
              </a:solidFill>
            </a:endParaRPr>
          </a:p>
        </p:txBody>
      </p:sp>
      <p:sp>
        <p:nvSpPr>
          <p:cNvPr id="2" name="Title 10">
            <a:extLst>
              <a:ext uri="{FF2B5EF4-FFF2-40B4-BE49-F238E27FC236}">
                <a16:creationId xmlns:a16="http://schemas.microsoft.com/office/drawing/2014/main" id="{75F22BDD-0A4C-358E-365A-D43BE65C9463}"/>
              </a:ext>
            </a:extLst>
          </p:cNvPr>
          <p:cNvSpPr txBox="1">
            <a:spLocks/>
          </p:cNvSpPr>
          <p:nvPr/>
        </p:nvSpPr>
        <p:spPr>
          <a:xfrm>
            <a:off x="887215" y="8748"/>
            <a:ext cx="7651304" cy="10954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4.4 References</a:t>
            </a:r>
          </a:p>
        </p:txBody>
      </p:sp>
      <p:sp>
        <p:nvSpPr>
          <p:cNvPr id="4" name="TextBox 3">
            <a:extLst>
              <a:ext uri="{FF2B5EF4-FFF2-40B4-BE49-F238E27FC236}">
                <a16:creationId xmlns:a16="http://schemas.microsoft.com/office/drawing/2014/main" id="{17AD43E5-AB0E-90F8-06FE-CE5A73D64BD4}"/>
              </a:ext>
            </a:extLst>
          </p:cNvPr>
          <p:cNvSpPr txBox="1"/>
          <p:nvPr/>
        </p:nvSpPr>
        <p:spPr>
          <a:xfrm>
            <a:off x="887215" y="1494761"/>
            <a:ext cx="1017219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(2019), Thailand power system flexibility assessment: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Case Study, International Renewable Energy Agency, Abu Dhabi. </a:t>
            </a: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(2020),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Basic Training, International Renewable Energy Agency, Abu Dhabi.</a:t>
            </a:r>
          </a:p>
        </p:txBody>
      </p:sp>
    </p:spTree>
    <p:extLst>
      <p:ext uri="{BB962C8B-B14F-4D97-AF65-F5344CB8AC3E}">
        <p14:creationId xmlns:p14="http://schemas.microsoft.com/office/powerpoint/2010/main" val="3918939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7DC1860E-9B5A-2151-E650-F610EE9CA8A7}"/>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510C770-A8DA-4E3B-E6B1-E17504FC4EC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a:t>
            </a:fld>
            <a:endParaRPr lang="sv-SE" sz="1000" b="1" dirty="0">
              <a:solidFill>
                <a:schemeClr val="bg1"/>
              </a:solidFill>
            </a:endParaRPr>
          </a:p>
        </p:txBody>
      </p:sp>
      <p:sp>
        <p:nvSpPr>
          <p:cNvPr id="7" name="Rectangle 6">
            <a:extLst>
              <a:ext uri="{FF2B5EF4-FFF2-40B4-BE49-F238E27FC236}">
                <a16:creationId xmlns:a16="http://schemas.microsoft.com/office/drawing/2014/main" id="{D305114F-581F-088B-EDD0-079258571FBC}"/>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4.1.1 Flexibility assessment tools</a:t>
            </a:r>
          </a:p>
        </p:txBody>
      </p:sp>
      <p:sp>
        <p:nvSpPr>
          <p:cNvPr id="8" name="Title 10">
            <a:extLst>
              <a:ext uri="{FF2B5EF4-FFF2-40B4-BE49-F238E27FC236}">
                <a16:creationId xmlns:a16="http://schemas.microsoft.com/office/drawing/2014/main" id="{F704E86E-D994-7BB0-DD95-477FA2E3A330}"/>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4.1 Overview</a:t>
            </a:r>
            <a:endParaRPr lang="en-US" dirty="0">
              <a:cs typeface="Calibri Light" panose="020F0302020204030204"/>
            </a:endParaRPr>
          </a:p>
        </p:txBody>
      </p:sp>
      <p:sp>
        <p:nvSpPr>
          <p:cNvPr id="5" name="Google Shape;134;p19">
            <a:extLst>
              <a:ext uri="{FF2B5EF4-FFF2-40B4-BE49-F238E27FC236}">
                <a16:creationId xmlns:a16="http://schemas.microsoft.com/office/drawing/2014/main" id="{5892EA7A-FEB8-2501-7F26-5C129647BF74}"/>
              </a:ext>
            </a:extLst>
          </p:cNvPr>
          <p:cNvSpPr txBox="1">
            <a:spLocks/>
          </p:cNvSpPr>
          <p:nvPr/>
        </p:nvSpPr>
        <p:spPr>
          <a:xfrm>
            <a:off x="608919" y="1667154"/>
            <a:ext cx="10709094" cy="316711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5770" indent="-445770">
              <a:spcAft>
                <a:spcPts val="1200"/>
              </a:spcAft>
              <a:buFont typeface="Arial" panose="020B0604020202020204" pitchFamily="34" charset="0"/>
              <a:buNone/>
            </a:pPr>
            <a:r>
              <a:rPr lang="en-US" sz="2000" b="1" dirty="0">
                <a:latin typeface="Open Sans"/>
                <a:ea typeface="Open Sans" panose="020B0606030504020204" pitchFamily="34" charset="0"/>
                <a:cs typeface="Open Sans" panose="020B0606030504020204" pitchFamily="34" charset="0"/>
              </a:rPr>
              <a:t>Tier 1</a:t>
            </a:r>
            <a:r>
              <a:rPr lang="en-US" sz="2000" dirty="0">
                <a:latin typeface="Open Sans"/>
                <a:ea typeface="Open Sans" panose="020B0606030504020204" pitchFamily="34" charset="0"/>
                <a:cs typeface="Open Sans" panose="020B0606030504020204" pitchFamily="34" charset="0"/>
              </a:rPr>
              <a:t> tools mainly provide a qualitative comparison of different power systems and, therefore, do not require a lot of data.</a:t>
            </a:r>
            <a:endParaRPr lang="en-US" sz="2000" dirty="0">
              <a:latin typeface="Open Sans"/>
            </a:endParaRPr>
          </a:p>
          <a:p>
            <a:pPr marL="445770" indent="-445770">
              <a:spcAft>
                <a:spcPts val="1200"/>
              </a:spcAft>
              <a:buFont typeface="Arial" panose="020B0604020202020204" pitchFamily="34" charset="0"/>
              <a:buNone/>
            </a:pPr>
            <a:r>
              <a:rPr lang="en-US" sz="2000" b="1" dirty="0">
                <a:latin typeface="Open Sans"/>
                <a:ea typeface="Open Sans" panose="020B0606030504020204" pitchFamily="34" charset="0"/>
                <a:cs typeface="Open Sans" panose="020B0606030504020204" pitchFamily="34" charset="0"/>
              </a:rPr>
              <a:t>Tier 2 </a:t>
            </a:r>
            <a:r>
              <a:rPr lang="en-US" sz="2000" dirty="0">
                <a:latin typeface="Open Sans"/>
                <a:ea typeface="Open Sans" panose="020B0606030504020204" pitchFamily="34" charset="0"/>
                <a:cs typeface="Open Sans" panose="020B0606030504020204" pitchFamily="34" charset="0"/>
              </a:rPr>
              <a:t>tools do a flexibility sufficiency check without performing full power system optimization. These tools are mainly aimed at screening the potential flexibility issues, using time series and dispatch data from an external tool.</a:t>
            </a:r>
          </a:p>
          <a:p>
            <a:pPr marL="445770" indent="-445770">
              <a:spcAft>
                <a:spcPts val="1200"/>
              </a:spcAft>
              <a:buNone/>
            </a:pPr>
            <a:r>
              <a:rPr lang="en-US" sz="2000" b="1" dirty="0">
                <a:latin typeface="Open Sans"/>
                <a:ea typeface="Open Sans" panose="020B0606030504020204" pitchFamily="34" charset="0"/>
                <a:cs typeface="Open Sans" panose="020B0606030504020204" pitchFamily="34" charset="0"/>
              </a:rPr>
              <a:t>Tier 3</a:t>
            </a:r>
            <a:r>
              <a:rPr lang="en-US" sz="2000" dirty="0">
                <a:latin typeface="Open Sans"/>
                <a:ea typeface="Open Sans" panose="020B0606030504020204" pitchFamily="34" charset="0"/>
                <a:cs typeface="Open Sans" panose="020B0606030504020204" pitchFamily="34" charset="0"/>
              </a:rPr>
              <a:t>  tools are based on unit commitment and dispatch models and are sometimes combined with capacity planning models. Tier 3 models are complex and require a lot of data.</a:t>
            </a:r>
          </a:p>
        </p:txBody>
      </p:sp>
      <p:sp>
        <p:nvSpPr>
          <p:cNvPr id="6" name="TextBox 5">
            <a:extLst>
              <a:ext uri="{FF2B5EF4-FFF2-40B4-BE49-F238E27FC236}">
                <a16:creationId xmlns:a16="http://schemas.microsoft.com/office/drawing/2014/main" id="{CAA432FA-032B-3F0E-FE04-EF02642F0F95}"/>
              </a:ext>
            </a:extLst>
          </p:cNvPr>
          <p:cNvSpPr txBox="1"/>
          <p:nvPr/>
        </p:nvSpPr>
        <p:spPr>
          <a:xfrm>
            <a:off x="790699" y="5043693"/>
            <a:ext cx="7903453" cy="966483"/>
          </a:xfrm>
          <a:prstGeom prst="rect">
            <a:avLst/>
          </a:prstGeom>
          <a:noFill/>
        </p:spPr>
        <p:txBody>
          <a:bodyPr wrap="square" lIns="91440" tIns="45720" rIns="91440" bIns="45720" rtlCol="0" anchor="t">
            <a:spAutoFit/>
          </a:bodyPr>
          <a:lstStyle/>
          <a:p>
            <a:pPr>
              <a:lnSpc>
                <a:spcPct val="150000"/>
              </a:lnSpc>
            </a:pPr>
            <a:r>
              <a:rPr lang="en-GB" sz="2000" dirty="0">
                <a:latin typeface="Open Sans"/>
                <a:ea typeface="Open Sans" panose="020B0606030504020204" pitchFamily="34" charset="0"/>
                <a:cs typeface="Open Sans" panose="020B0606030504020204" pitchFamily="34" charset="0"/>
              </a:rPr>
              <a:t>The IRENA FlexTool is a Tier 3 model and analyses system operations and flexibility of a system over one year horizon.</a:t>
            </a:r>
          </a:p>
        </p:txBody>
      </p:sp>
      <p:sp>
        <p:nvSpPr>
          <p:cNvPr id="9" name="Rounded Rectangle 4">
            <a:extLst>
              <a:ext uri="{FF2B5EF4-FFF2-40B4-BE49-F238E27FC236}">
                <a16:creationId xmlns:a16="http://schemas.microsoft.com/office/drawing/2014/main" id="{551FA760-DBD2-F78F-E3E6-E496F443E17A}"/>
              </a:ext>
            </a:extLst>
          </p:cNvPr>
          <p:cNvSpPr/>
          <p:nvPr/>
        </p:nvSpPr>
        <p:spPr>
          <a:xfrm>
            <a:off x="528678" y="5011556"/>
            <a:ext cx="10875670" cy="1066072"/>
          </a:xfrm>
          <a:prstGeom prst="round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9">
            <a:extLst>
              <a:ext uri="{FF2B5EF4-FFF2-40B4-BE49-F238E27FC236}">
                <a16:creationId xmlns:a16="http://schemas.microsoft.com/office/drawing/2014/main" id="{35A5CAFE-096E-F843-2A59-5ECB6AD08B87}"/>
              </a:ext>
            </a:extLst>
          </p:cNvPr>
          <p:cNvSpPr/>
          <p:nvPr/>
        </p:nvSpPr>
        <p:spPr>
          <a:xfrm>
            <a:off x="451153" y="1643180"/>
            <a:ext cx="10875669" cy="3167110"/>
          </a:xfrm>
          <a:prstGeom prst="roundRect">
            <a:avLst>
              <a:gd name="adj" fmla="val 735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408029F-425F-590D-C939-670B1CCE47A9}"/>
              </a:ext>
            </a:extLst>
          </p:cNvPr>
          <p:cNvPicPr>
            <a:picLocks noChangeAspect="1"/>
          </p:cNvPicPr>
          <p:nvPr/>
        </p:nvPicPr>
        <p:blipFill>
          <a:blip r:embed="rId3"/>
          <a:stretch>
            <a:fillRect/>
          </a:stretch>
        </p:blipFill>
        <p:spPr>
          <a:xfrm>
            <a:off x="8744113" y="5080255"/>
            <a:ext cx="2149173" cy="946896"/>
          </a:xfrm>
          <a:prstGeom prst="rect">
            <a:avLst/>
          </a:prstGeom>
        </p:spPr>
      </p:pic>
    </p:spTree>
    <p:extLst>
      <p:ext uri="{BB962C8B-B14F-4D97-AF65-F5344CB8AC3E}">
        <p14:creationId xmlns:p14="http://schemas.microsoft.com/office/powerpoint/2010/main" val="299993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0F0FCD4-E67A-9D3C-F495-42566974137C}"/>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EB603D5-E907-D29B-A3AD-755E8034976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4</a:t>
            </a:fld>
            <a:endParaRPr lang="sv-SE" sz="1000" b="1" dirty="0">
              <a:solidFill>
                <a:schemeClr val="bg1"/>
              </a:solidFill>
            </a:endParaRPr>
          </a:p>
        </p:txBody>
      </p:sp>
      <p:sp>
        <p:nvSpPr>
          <p:cNvPr id="7" name="Rectangle 6">
            <a:extLst>
              <a:ext uri="{FF2B5EF4-FFF2-40B4-BE49-F238E27FC236}">
                <a16:creationId xmlns:a16="http://schemas.microsoft.com/office/drawing/2014/main" id="{65F70F37-70DB-D314-82B1-8641DA404A9F}"/>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4.1.2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FlexTool</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in the planning process</a:t>
            </a:r>
          </a:p>
        </p:txBody>
      </p:sp>
      <p:sp>
        <p:nvSpPr>
          <p:cNvPr id="8" name="Title 10">
            <a:extLst>
              <a:ext uri="{FF2B5EF4-FFF2-40B4-BE49-F238E27FC236}">
                <a16:creationId xmlns:a16="http://schemas.microsoft.com/office/drawing/2014/main" id="{4030F19E-A477-04DE-34A8-759859CFF50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4.1 Overview</a:t>
            </a:r>
            <a:endParaRPr lang="en-US" dirty="0">
              <a:cs typeface="Calibri Light" panose="020F0302020204030204"/>
            </a:endParaRPr>
          </a:p>
        </p:txBody>
      </p:sp>
      <p:grpSp>
        <p:nvGrpSpPr>
          <p:cNvPr id="29" name="Group 28">
            <a:extLst>
              <a:ext uri="{FF2B5EF4-FFF2-40B4-BE49-F238E27FC236}">
                <a16:creationId xmlns:a16="http://schemas.microsoft.com/office/drawing/2014/main" id="{00A33477-C220-B93F-E370-37BD2B48A22E}"/>
              </a:ext>
            </a:extLst>
          </p:cNvPr>
          <p:cNvGrpSpPr/>
          <p:nvPr/>
        </p:nvGrpSpPr>
        <p:grpSpPr>
          <a:xfrm>
            <a:off x="678357" y="1592337"/>
            <a:ext cx="10546234" cy="5007172"/>
            <a:chOff x="678357" y="1592337"/>
            <a:chExt cx="10546234" cy="5007172"/>
          </a:xfrm>
        </p:grpSpPr>
        <p:sp>
          <p:nvSpPr>
            <p:cNvPr id="2" name="Rectangle: Rounded Corners 1">
              <a:extLst>
                <a:ext uri="{FF2B5EF4-FFF2-40B4-BE49-F238E27FC236}">
                  <a16:creationId xmlns:a16="http://schemas.microsoft.com/office/drawing/2014/main" id="{8D48A519-CDBC-23BB-4F85-6F583673ABC7}"/>
                </a:ext>
              </a:extLst>
            </p:cNvPr>
            <p:cNvSpPr/>
            <p:nvPr/>
          </p:nvSpPr>
          <p:spPr>
            <a:xfrm>
              <a:off x="2810954" y="3792197"/>
              <a:ext cx="2023331" cy="1060174"/>
            </a:xfrm>
            <a:prstGeom prst="roundRect">
              <a:avLst/>
            </a:prstGeom>
            <a:solidFill>
              <a:schemeClr val="accent1">
                <a:lumMod val="60000"/>
                <a:lumOff val="4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b="1" dirty="0" err="1">
                  <a:latin typeface="Open Sans" panose="020B0606030504020204" pitchFamily="34" charset="0"/>
                  <a:ea typeface="Open Sans" panose="020B0606030504020204" pitchFamily="34" charset="0"/>
                  <a:cs typeface="Open Sans" panose="020B0606030504020204" pitchFamily="34" charset="0"/>
                </a:rPr>
                <a:t>Grid</a:t>
              </a:r>
              <a:r>
                <a:rPr lang="es-CO" sz="1800" b="1" dirty="0">
                  <a:latin typeface="Open Sans" panose="020B0606030504020204" pitchFamily="34" charset="0"/>
                  <a:ea typeface="Open Sans" panose="020B0606030504020204" pitchFamily="34" charset="0"/>
                  <a:cs typeface="Open Sans" panose="020B0606030504020204" pitchFamily="34" charset="0"/>
                </a:rPr>
                <a:t> </a:t>
              </a:r>
              <a:r>
                <a:rPr lang="es-CO" sz="1800" b="1" dirty="0" err="1">
                  <a:latin typeface="Open Sans" panose="020B0606030504020204" pitchFamily="34" charset="0"/>
                  <a:ea typeface="Open Sans" panose="020B0606030504020204" pitchFamily="34" charset="0"/>
                  <a:cs typeface="Open Sans" panose="020B0606030504020204" pitchFamily="34" charset="0"/>
                </a:rPr>
                <a:t>studies</a:t>
              </a:r>
              <a:endParaRPr lang="es-CO" sz="1800" b="1" dirty="0">
                <a:latin typeface="Open Sans" panose="020B0606030504020204" pitchFamily="34" charset="0"/>
                <a:ea typeface="Open Sans" panose="020B0606030504020204" pitchFamily="34" charset="0"/>
                <a:cs typeface="Open Sans" panose="020B0606030504020204" pitchFamily="34" charset="0"/>
              </a:endParaRPr>
            </a:p>
            <a:p>
              <a:pPr algn="ctr"/>
              <a:r>
                <a:rPr lang="es-CO" sz="1800" b="1" dirty="0">
                  <a:latin typeface="Open Sans" panose="020B0606030504020204" pitchFamily="34" charset="0"/>
                  <a:ea typeface="Open Sans" panose="020B0606030504020204" pitchFamily="34" charset="0"/>
                  <a:cs typeface="Open Sans" panose="020B0606030504020204" pitchFamily="34" charset="0"/>
                </a:rPr>
                <a:t>(</a:t>
              </a:r>
              <a:r>
                <a:rPr lang="es-CO" sz="1800" b="1" dirty="0" err="1">
                  <a:latin typeface="Open Sans" panose="020B0606030504020204" pitchFamily="34" charset="0"/>
                  <a:ea typeface="Open Sans" panose="020B0606030504020204" pitchFamily="34" charset="0"/>
                  <a:cs typeface="Open Sans" panose="020B0606030504020204" pitchFamily="34" charset="0"/>
                </a:rPr>
                <a:t>Power</a:t>
              </a:r>
              <a:r>
                <a:rPr lang="es-CO" sz="1800" b="1" dirty="0">
                  <a:latin typeface="Open Sans" panose="020B0606030504020204" pitchFamily="34" charset="0"/>
                  <a:ea typeface="Open Sans" panose="020B0606030504020204" pitchFamily="34" charset="0"/>
                  <a:cs typeface="Open Sans" panose="020B0606030504020204" pitchFamily="34" charset="0"/>
                </a:rPr>
                <a:t> Factory, PSS/E)</a:t>
              </a:r>
            </a:p>
          </p:txBody>
        </p:sp>
        <p:cxnSp>
          <p:nvCxnSpPr>
            <p:cNvPr id="9" name="Straight Connector 8">
              <a:extLst>
                <a:ext uri="{FF2B5EF4-FFF2-40B4-BE49-F238E27FC236}">
                  <a16:creationId xmlns:a16="http://schemas.microsoft.com/office/drawing/2014/main" id="{46C811F4-E0F5-B0A7-8EDB-223C4F5C0F49}"/>
                </a:ext>
              </a:extLst>
            </p:cNvPr>
            <p:cNvCxnSpPr>
              <a:cxnSpLocks/>
            </p:cNvCxnSpPr>
            <p:nvPr/>
          </p:nvCxnSpPr>
          <p:spPr>
            <a:xfrm>
              <a:off x="678357" y="1828799"/>
              <a:ext cx="105462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88BA57-B78E-FA69-D506-81B5A5511DA5}"/>
                </a:ext>
              </a:extLst>
            </p:cNvPr>
            <p:cNvCxnSpPr>
              <a:cxnSpLocks/>
            </p:cNvCxnSpPr>
            <p:nvPr/>
          </p:nvCxnSpPr>
          <p:spPr>
            <a:xfrm>
              <a:off x="678357" y="3664225"/>
              <a:ext cx="105462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F8F53A-DAFE-A66C-8681-D120FEBF549F}"/>
                </a:ext>
              </a:extLst>
            </p:cNvPr>
            <p:cNvCxnSpPr>
              <a:cxnSpLocks/>
            </p:cNvCxnSpPr>
            <p:nvPr/>
          </p:nvCxnSpPr>
          <p:spPr>
            <a:xfrm>
              <a:off x="678357" y="5605668"/>
              <a:ext cx="105462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B6B9CE2-1825-B932-93B0-5CA9E01A7763}"/>
                </a:ext>
              </a:extLst>
            </p:cNvPr>
            <p:cNvCxnSpPr>
              <a:cxnSpLocks/>
            </p:cNvCxnSpPr>
            <p:nvPr/>
          </p:nvCxnSpPr>
          <p:spPr>
            <a:xfrm flipV="1">
              <a:off x="2650434" y="1592337"/>
              <a:ext cx="0" cy="429370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9C0413D-F123-8D91-F657-3F5B6C4F0100}"/>
                </a:ext>
              </a:extLst>
            </p:cNvPr>
            <p:cNvSpPr txBox="1"/>
            <p:nvPr/>
          </p:nvSpPr>
          <p:spPr>
            <a:xfrm>
              <a:off x="691609" y="2145112"/>
              <a:ext cx="1958825" cy="1200329"/>
            </a:xfrm>
            <a:prstGeom prst="rect">
              <a:avLst/>
            </a:prstGeom>
            <a:noFill/>
          </p:spPr>
          <p:txBody>
            <a:bodyPr wrap="square" rtlCol="0">
              <a:spAutoFit/>
            </a:bodyPr>
            <a:lstStyle/>
            <a:p>
              <a:r>
                <a:rPr lang="es-CO" sz="2400" b="1" dirty="0" err="1">
                  <a:latin typeface="Open Sans" panose="020B0606030504020204" pitchFamily="34" charset="0"/>
                  <a:ea typeface="Open Sans" panose="020B0606030504020204" pitchFamily="34" charset="0"/>
                  <a:cs typeface="Open Sans" panose="020B0606030504020204" pitchFamily="34" charset="0"/>
                </a:rPr>
                <a:t>Optimal</a:t>
              </a:r>
              <a:r>
                <a:rPr lang="es-CO" sz="2400" b="1" dirty="0">
                  <a:latin typeface="Open Sans" panose="020B0606030504020204" pitchFamily="34" charset="0"/>
                  <a:ea typeface="Open Sans" panose="020B0606030504020204" pitchFamily="34" charset="0"/>
                  <a:cs typeface="Open Sans" panose="020B0606030504020204" pitchFamily="34" charset="0"/>
                </a:rPr>
                <a:t> </a:t>
              </a:r>
              <a:r>
                <a:rPr lang="es-CO" sz="2400" b="1" dirty="0" err="1">
                  <a:latin typeface="Open Sans" panose="020B0606030504020204" pitchFamily="34" charset="0"/>
                  <a:ea typeface="Open Sans" panose="020B0606030504020204" pitchFamily="34" charset="0"/>
                  <a:cs typeface="Open Sans" panose="020B0606030504020204" pitchFamily="34" charset="0"/>
                </a:rPr>
                <a:t>capacity</a:t>
              </a:r>
              <a:r>
                <a:rPr lang="es-CO" sz="2400" b="1" dirty="0">
                  <a:latin typeface="Open Sans" panose="020B0606030504020204" pitchFamily="34" charset="0"/>
                  <a:ea typeface="Open Sans" panose="020B0606030504020204" pitchFamily="34" charset="0"/>
                  <a:cs typeface="Open Sans" panose="020B0606030504020204" pitchFamily="34" charset="0"/>
                </a:rPr>
                <a:t> </a:t>
              </a:r>
              <a:r>
                <a:rPr lang="es-CO" sz="2400" b="1" dirty="0" err="1">
                  <a:latin typeface="Open Sans" panose="020B0606030504020204" pitchFamily="34" charset="0"/>
                  <a:ea typeface="Open Sans" panose="020B0606030504020204" pitchFamily="34" charset="0"/>
                  <a:cs typeface="Open Sans" panose="020B0606030504020204" pitchFamily="34" charset="0"/>
                </a:rPr>
                <a:t>expansion</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772D08C5-7301-5B48-54AB-A0590A1E6678}"/>
                </a:ext>
              </a:extLst>
            </p:cNvPr>
            <p:cNvSpPr txBox="1"/>
            <p:nvPr/>
          </p:nvSpPr>
          <p:spPr>
            <a:xfrm>
              <a:off x="678357" y="4096865"/>
              <a:ext cx="1958825" cy="830997"/>
            </a:xfrm>
            <a:prstGeom prst="rect">
              <a:avLst/>
            </a:prstGeom>
            <a:noFill/>
          </p:spPr>
          <p:txBody>
            <a:bodyPr wrap="square" rtlCol="0">
              <a:spAutoFit/>
            </a:bodyPr>
            <a:lstStyle/>
            <a:p>
              <a:r>
                <a:rPr lang="es-CO" sz="2400" b="1" dirty="0" err="1">
                  <a:latin typeface="Open Sans" panose="020B0606030504020204" pitchFamily="34" charset="0"/>
                  <a:ea typeface="Open Sans" panose="020B0606030504020204" pitchFamily="34" charset="0"/>
                  <a:cs typeface="Open Sans" panose="020B0606030504020204" pitchFamily="34" charset="0"/>
                </a:rPr>
                <a:t>System</a:t>
              </a:r>
              <a:r>
                <a:rPr lang="es-CO" sz="2400" b="1" dirty="0">
                  <a:latin typeface="Open Sans" panose="020B0606030504020204" pitchFamily="34" charset="0"/>
                  <a:ea typeface="Open Sans" panose="020B0606030504020204" pitchFamily="34" charset="0"/>
                  <a:cs typeface="Open Sans" panose="020B0606030504020204" pitchFamily="34" charset="0"/>
                </a:rPr>
                <a:t> </a:t>
              </a:r>
              <a:r>
                <a:rPr lang="es-CO" sz="2400" b="1" dirty="0" err="1">
                  <a:latin typeface="Open Sans" panose="020B0606030504020204" pitchFamily="34" charset="0"/>
                  <a:ea typeface="Open Sans" panose="020B0606030504020204" pitchFamily="34" charset="0"/>
                  <a:cs typeface="Open Sans" panose="020B0606030504020204" pitchFamily="34" charset="0"/>
                </a:rPr>
                <a:t>operation</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6973CCB2-A758-E3F5-65C0-797B9AA77AA0}"/>
                </a:ext>
              </a:extLst>
            </p:cNvPr>
            <p:cNvSpPr txBox="1"/>
            <p:nvPr/>
          </p:nvSpPr>
          <p:spPr>
            <a:xfrm>
              <a:off x="3013483" y="5674091"/>
              <a:ext cx="1595778" cy="461664"/>
            </a:xfrm>
            <a:prstGeom prst="rect">
              <a:avLst/>
            </a:prstGeom>
            <a:noFill/>
          </p:spPr>
          <p:txBody>
            <a:bodyPr wrap="square" rtlCol="0">
              <a:spAutoFit/>
            </a:bodyPr>
            <a:lstStyle/>
            <a:p>
              <a:r>
                <a:rPr lang="es-CO" sz="2400" b="1" dirty="0">
                  <a:latin typeface="Open Sans" panose="020B0606030504020204" pitchFamily="34" charset="0"/>
                  <a:ea typeface="Open Sans" panose="020B0606030504020204" pitchFamily="34" charset="0"/>
                  <a:cs typeface="Open Sans" panose="020B0606030504020204" pitchFamily="34" charset="0"/>
                </a:rPr>
                <a:t>1 </a:t>
              </a:r>
              <a:r>
                <a:rPr lang="es-CO" sz="2400" b="1" dirty="0" err="1">
                  <a:latin typeface="Open Sans" panose="020B0606030504020204" pitchFamily="34" charset="0"/>
                  <a:ea typeface="Open Sans" panose="020B0606030504020204" pitchFamily="34" charset="0"/>
                  <a:cs typeface="Open Sans" panose="020B0606030504020204" pitchFamily="34" charset="0"/>
                </a:rPr>
                <a:t>second</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D3F13C0D-881C-5D44-123F-535922305030}"/>
                </a:ext>
              </a:extLst>
            </p:cNvPr>
            <p:cNvSpPr txBox="1"/>
            <p:nvPr/>
          </p:nvSpPr>
          <p:spPr>
            <a:xfrm>
              <a:off x="4834285" y="5676480"/>
              <a:ext cx="1595778" cy="461664"/>
            </a:xfrm>
            <a:prstGeom prst="rect">
              <a:avLst/>
            </a:prstGeom>
            <a:noFill/>
          </p:spPr>
          <p:txBody>
            <a:bodyPr wrap="square" rtlCol="0">
              <a:spAutoFit/>
            </a:bodyPr>
            <a:lstStyle/>
            <a:p>
              <a:r>
                <a:rPr lang="es-CO" sz="2400" b="1" dirty="0">
                  <a:latin typeface="Open Sans" panose="020B0606030504020204" pitchFamily="34" charset="0"/>
                  <a:ea typeface="Open Sans" panose="020B0606030504020204" pitchFamily="34" charset="0"/>
                  <a:cs typeface="Open Sans" panose="020B0606030504020204" pitchFamily="34" charset="0"/>
                </a:rPr>
                <a:t>1 </a:t>
              </a:r>
              <a:r>
                <a:rPr lang="es-CO" sz="2400" b="1" dirty="0" err="1">
                  <a:latin typeface="Open Sans" panose="020B0606030504020204" pitchFamily="34" charset="0"/>
                  <a:ea typeface="Open Sans" panose="020B0606030504020204" pitchFamily="34" charset="0"/>
                  <a:cs typeface="Open Sans" panose="020B0606030504020204" pitchFamily="34" charset="0"/>
                </a:rPr>
                <a:t>hour</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5A2B3D09-09CC-075F-D97C-70B8AD16B113}"/>
                </a:ext>
              </a:extLst>
            </p:cNvPr>
            <p:cNvSpPr txBox="1"/>
            <p:nvPr/>
          </p:nvSpPr>
          <p:spPr>
            <a:xfrm>
              <a:off x="6322396" y="5674091"/>
              <a:ext cx="1595778" cy="461664"/>
            </a:xfrm>
            <a:prstGeom prst="rect">
              <a:avLst/>
            </a:prstGeom>
            <a:noFill/>
          </p:spPr>
          <p:txBody>
            <a:bodyPr wrap="square" rtlCol="0">
              <a:spAutoFit/>
            </a:bodyPr>
            <a:lstStyle/>
            <a:p>
              <a:r>
                <a:rPr lang="es-CO" sz="2400" b="1" dirty="0">
                  <a:latin typeface="Open Sans" panose="020B0606030504020204" pitchFamily="34" charset="0"/>
                  <a:ea typeface="Open Sans" panose="020B0606030504020204" pitchFamily="34" charset="0"/>
                  <a:cs typeface="Open Sans" panose="020B0606030504020204" pitchFamily="34" charset="0"/>
                </a:rPr>
                <a:t>1 </a:t>
              </a:r>
              <a:r>
                <a:rPr lang="es-CO" sz="2400" b="1" dirty="0" err="1">
                  <a:latin typeface="Open Sans" panose="020B0606030504020204" pitchFamily="34" charset="0"/>
                  <a:ea typeface="Open Sans" panose="020B0606030504020204" pitchFamily="34" charset="0"/>
                  <a:cs typeface="Open Sans" panose="020B0606030504020204" pitchFamily="34" charset="0"/>
                </a:rPr>
                <a:t>year</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DFCF41A1-B963-E334-DF42-1A9383CFC8FC}"/>
                </a:ext>
              </a:extLst>
            </p:cNvPr>
            <p:cNvSpPr txBox="1"/>
            <p:nvPr/>
          </p:nvSpPr>
          <p:spPr>
            <a:xfrm>
              <a:off x="7810507" y="5671702"/>
              <a:ext cx="1595778" cy="461664"/>
            </a:xfrm>
            <a:prstGeom prst="rect">
              <a:avLst/>
            </a:prstGeom>
            <a:noFill/>
          </p:spPr>
          <p:txBody>
            <a:bodyPr wrap="square" rtlCol="0">
              <a:spAutoFit/>
            </a:bodyPr>
            <a:lstStyle/>
            <a:p>
              <a:r>
                <a:rPr lang="es-CO" sz="2400" b="1" dirty="0">
                  <a:latin typeface="Open Sans" panose="020B0606030504020204" pitchFamily="34" charset="0"/>
                  <a:ea typeface="Open Sans" panose="020B0606030504020204" pitchFamily="34" charset="0"/>
                  <a:cs typeface="Open Sans" panose="020B0606030504020204" pitchFamily="34" charset="0"/>
                </a:rPr>
                <a:t>10 </a:t>
              </a:r>
              <a:r>
                <a:rPr lang="es-CO" sz="2400" b="1" dirty="0" err="1">
                  <a:latin typeface="Open Sans" panose="020B0606030504020204" pitchFamily="34" charset="0"/>
                  <a:ea typeface="Open Sans" panose="020B0606030504020204" pitchFamily="34" charset="0"/>
                  <a:cs typeface="Open Sans" panose="020B0606030504020204" pitchFamily="34" charset="0"/>
                </a:rPr>
                <a:t>years</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5D4C7EBF-3AE3-5400-163B-6AB4E7201AF5}"/>
                </a:ext>
              </a:extLst>
            </p:cNvPr>
            <p:cNvSpPr txBox="1"/>
            <p:nvPr/>
          </p:nvSpPr>
          <p:spPr>
            <a:xfrm>
              <a:off x="9628813" y="5671702"/>
              <a:ext cx="1595778" cy="461664"/>
            </a:xfrm>
            <a:prstGeom prst="rect">
              <a:avLst/>
            </a:prstGeom>
            <a:noFill/>
          </p:spPr>
          <p:txBody>
            <a:bodyPr wrap="square" rtlCol="0">
              <a:spAutoFit/>
            </a:bodyPr>
            <a:lstStyle/>
            <a:p>
              <a:r>
                <a:rPr lang="es-CO" sz="2400" b="1" dirty="0">
                  <a:latin typeface="Open Sans" panose="020B0606030504020204" pitchFamily="34" charset="0"/>
                  <a:ea typeface="Open Sans" panose="020B0606030504020204" pitchFamily="34" charset="0"/>
                  <a:cs typeface="Open Sans" panose="020B0606030504020204" pitchFamily="34" charset="0"/>
                </a:rPr>
                <a:t>50 </a:t>
              </a:r>
              <a:r>
                <a:rPr lang="es-CO" sz="2400" b="1" dirty="0" err="1">
                  <a:latin typeface="Open Sans" panose="020B0606030504020204" pitchFamily="34" charset="0"/>
                  <a:ea typeface="Open Sans" panose="020B0606030504020204" pitchFamily="34" charset="0"/>
                  <a:cs typeface="Open Sans" panose="020B0606030504020204" pitchFamily="34" charset="0"/>
                </a:rPr>
                <a:t>years</a:t>
              </a:r>
              <a:endParaRPr lang="es-CO"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Rounded Corners 22">
              <a:extLst>
                <a:ext uri="{FF2B5EF4-FFF2-40B4-BE49-F238E27FC236}">
                  <a16:creationId xmlns:a16="http://schemas.microsoft.com/office/drawing/2014/main" id="{91D077CF-8362-F2D2-841E-00D6F3D5545B}"/>
                </a:ext>
              </a:extLst>
            </p:cNvPr>
            <p:cNvSpPr/>
            <p:nvPr/>
          </p:nvSpPr>
          <p:spPr>
            <a:xfrm>
              <a:off x="5274366" y="3792197"/>
              <a:ext cx="4131920" cy="779803"/>
            </a:xfrm>
            <a:prstGeom prst="roundRect">
              <a:avLst/>
            </a:prstGeom>
            <a:solidFill>
              <a:schemeClr val="accent1">
                <a:lumMod val="60000"/>
                <a:lumOff val="4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b="1" dirty="0" err="1">
                  <a:latin typeface="Open Sans" panose="020B0606030504020204" pitchFamily="34" charset="0"/>
                  <a:ea typeface="Open Sans" panose="020B0606030504020204" pitchFamily="34" charset="0"/>
                  <a:cs typeface="Open Sans" panose="020B0606030504020204" pitchFamily="34" charset="0"/>
                </a:rPr>
                <a:t>Dispatch</a:t>
              </a:r>
              <a:r>
                <a:rPr lang="es-CO" sz="1800" b="1" dirty="0">
                  <a:latin typeface="Open Sans" panose="020B0606030504020204" pitchFamily="34" charset="0"/>
                  <a:ea typeface="Open Sans" panose="020B0606030504020204" pitchFamily="34" charset="0"/>
                  <a:cs typeface="Open Sans" panose="020B0606030504020204" pitchFamily="34" charset="0"/>
                </a:rPr>
                <a:t> </a:t>
              </a:r>
              <a:r>
                <a:rPr lang="es-CO" sz="1800" b="1" dirty="0" err="1">
                  <a:latin typeface="Open Sans" panose="020B0606030504020204" pitchFamily="34" charset="0"/>
                  <a:ea typeface="Open Sans" panose="020B0606030504020204" pitchFamily="34" charset="0"/>
                  <a:cs typeface="Open Sans" panose="020B0606030504020204" pitchFamily="34" charset="0"/>
                </a:rPr>
                <a:t>models</a:t>
              </a:r>
              <a:endParaRPr lang="es-CO" sz="1800" b="1" dirty="0">
                <a:latin typeface="Open Sans" panose="020B0606030504020204" pitchFamily="34" charset="0"/>
                <a:ea typeface="Open Sans" panose="020B0606030504020204" pitchFamily="34" charset="0"/>
                <a:cs typeface="Open Sans" panose="020B0606030504020204" pitchFamily="34" charset="0"/>
              </a:endParaRPr>
            </a:p>
            <a:p>
              <a:pPr algn="ctr"/>
              <a:r>
                <a:rPr lang="es-CO" sz="1800" b="1" dirty="0">
                  <a:latin typeface="Open Sans" panose="020B0606030504020204" pitchFamily="34" charset="0"/>
                  <a:ea typeface="Open Sans" panose="020B0606030504020204" pitchFamily="34" charset="0"/>
                  <a:cs typeface="Open Sans" panose="020B0606030504020204" pitchFamily="34" charset="0"/>
                </a:rPr>
                <a:t>(PLEXOS-ST, SDDP)</a:t>
              </a:r>
            </a:p>
          </p:txBody>
        </p:sp>
        <p:sp>
          <p:nvSpPr>
            <p:cNvPr id="24" name="Rectangle: Rounded Corners 23">
              <a:extLst>
                <a:ext uri="{FF2B5EF4-FFF2-40B4-BE49-F238E27FC236}">
                  <a16:creationId xmlns:a16="http://schemas.microsoft.com/office/drawing/2014/main" id="{7CDC695A-1E11-BCD5-26FE-AE54712D4B30}"/>
                </a:ext>
              </a:extLst>
            </p:cNvPr>
            <p:cNvSpPr/>
            <p:nvPr/>
          </p:nvSpPr>
          <p:spPr>
            <a:xfrm>
              <a:off x="7810507" y="1928526"/>
              <a:ext cx="3414084" cy="779803"/>
            </a:xfrm>
            <a:prstGeom prst="roundRect">
              <a:avLst/>
            </a:prstGeom>
            <a:solidFill>
              <a:schemeClr val="accent1">
                <a:lumMod val="60000"/>
                <a:lumOff val="4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b="1" dirty="0" err="1">
                  <a:latin typeface="Open Sans" panose="020B0606030504020204" pitchFamily="34" charset="0"/>
                  <a:ea typeface="Open Sans" panose="020B0606030504020204" pitchFamily="34" charset="0"/>
                  <a:cs typeface="Open Sans" panose="020B0606030504020204" pitchFamily="34" charset="0"/>
                </a:rPr>
                <a:t>Capacity</a:t>
              </a:r>
              <a:r>
                <a:rPr lang="es-CO" sz="1800" b="1" dirty="0">
                  <a:latin typeface="Open Sans" panose="020B0606030504020204" pitchFamily="34" charset="0"/>
                  <a:ea typeface="Open Sans" panose="020B0606030504020204" pitchFamily="34" charset="0"/>
                  <a:cs typeface="Open Sans" panose="020B0606030504020204" pitchFamily="34" charset="0"/>
                </a:rPr>
                <a:t> </a:t>
              </a:r>
              <a:r>
                <a:rPr lang="es-CO" sz="1800" b="1" dirty="0" err="1">
                  <a:latin typeface="Open Sans" panose="020B0606030504020204" pitchFamily="34" charset="0"/>
                  <a:ea typeface="Open Sans" panose="020B0606030504020204" pitchFamily="34" charset="0"/>
                  <a:cs typeface="Open Sans" panose="020B0606030504020204" pitchFamily="34" charset="0"/>
                </a:rPr>
                <a:t>expansion</a:t>
              </a:r>
              <a:r>
                <a:rPr lang="es-CO" sz="1800" b="1" dirty="0">
                  <a:latin typeface="Open Sans" panose="020B0606030504020204" pitchFamily="34" charset="0"/>
                  <a:ea typeface="Open Sans" panose="020B0606030504020204" pitchFamily="34" charset="0"/>
                  <a:cs typeface="Open Sans" panose="020B0606030504020204" pitchFamily="34" charset="0"/>
                </a:rPr>
                <a:t> </a:t>
              </a:r>
              <a:r>
                <a:rPr lang="es-CO" sz="1800" b="1" dirty="0" err="1">
                  <a:latin typeface="Open Sans" panose="020B0606030504020204" pitchFamily="34" charset="0"/>
                  <a:ea typeface="Open Sans" panose="020B0606030504020204" pitchFamily="34" charset="0"/>
                  <a:cs typeface="Open Sans" panose="020B0606030504020204" pitchFamily="34" charset="0"/>
                </a:rPr>
                <a:t>models</a:t>
              </a:r>
              <a:endParaRPr lang="es-CO" sz="1800" b="1" dirty="0">
                <a:latin typeface="Open Sans" panose="020B0606030504020204" pitchFamily="34" charset="0"/>
                <a:ea typeface="Open Sans" panose="020B0606030504020204" pitchFamily="34" charset="0"/>
                <a:cs typeface="Open Sans" panose="020B0606030504020204" pitchFamily="34" charset="0"/>
              </a:endParaRPr>
            </a:p>
            <a:p>
              <a:pPr algn="ctr"/>
              <a:r>
                <a:rPr lang="es-CO" sz="1800" b="1" dirty="0">
                  <a:latin typeface="Open Sans" panose="020B0606030504020204" pitchFamily="34" charset="0"/>
                  <a:ea typeface="Open Sans" panose="020B0606030504020204" pitchFamily="34" charset="0"/>
                  <a:cs typeface="Open Sans" panose="020B0606030504020204" pitchFamily="34" charset="0"/>
                </a:rPr>
                <a:t>(PLEXOS-LT, </a:t>
              </a:r>
              <a:r>
                <a:rPr lang="es-CO" sz="1800" b="1" dirty="0" err="1">
                  <a:latin typeface="Open Sans" panose="020B0606030504020204" pitchFamily="34" charset="0"/>
                  <a:ea typeface="Open Sans" panose="020B0606030504020204" pitchFamily="34" charset="0"/>
                  <a:cs typeface="Open Sans" panose="020B0606030504020204" pitchFamily="34" charset="0"/>
                </a:rPr>
                <a:t>Opt</a:t>
              </a:r>
              <a:r>
                <a:rPr lang="es-CO" sz="1800" b="1" dirty="0">
                  <a:latin typeface="Open Sans" panose="020B0606030504020204" pitchFamily="34" charset="0"/>
                  <a:ea typeface="Open Sans" panose="020B0606030504020204" pitchFamily="34" charset="0"/>
                  <a:cs typeface="Open Sans" panose="020B0606030504020204" pitchFamily="34" charset="0"/>
                </a:rPr>
                <a:t>-Gen)</a:t>
              </a:r>
            </a:p>
          </p:txBody>
        </p:sp>
        <p:sp>
          <p:nvSpPr>
            <p:cNvPr id="25" name="Rectangle: Rounded Corners 24">
              <a:extLst>
                <a:ext uri="{FF2B5EF4-FFF2-40B4-BE49-F238E27FC236}">
                  <a16:creationId xmlns:a16="http://schemas.microsoft.com/office/drawing/2014/main" id="{2A82DD96-1548-9EDD-2ACC-AF0518F85765}"/>
                </a:ext>
              </a:extLst>
            </p:cNvPr>
            <p:cNvSpPr/>
            <p:nvPr/>
          </p:nvSpPr>
          <p:spPr>
            <a:xfrm>
              <a:off x="7810507" y="2774362"/>
              <a:ext cx="3414084" cy="779803"/>
            </a:xfrm>
            <a:prstGeom prst="roundRect">
              <a:avLst/>
            </a:prstGeom>
            <a:solidFill>
              <a:schemeClr val="accent1">
                <a:lumMod val="60000"/>
                <a:lumOff val="4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b="1" dirty="0">
                  <a:latin typeface="Open Sans" panose="020B0606030504020204" pitchFamily="34" charset="0"/>
                  <a:ea typeface="Open Sans" panose="020B0606030504020204" pitchFamily="34" charset="0"/>
                  <a:cs typeface="Open Sans" panose="020B0606030504020204" pitchFamily="34" charset="0"/>
                </a:rPr>
                <a:t>Energy </a:t>
              </a:r>
              <a:r>
                <a:rPr lang="es-CO" sz="1800" b="1" dirty="0" err="1">
                  <a:latin typeface="Open Sans" panose="020B0606030504020204" pitchFamily="34" charset="0"/>
                  <a:ea typeface="Open Sans" panose="020B0606030504020204" pitchFamily="34" charset="0"/>
                  <a:cs typeface="Open Sans" panose="020B0606030504020204" pitchFamily="34" charset="0"/>
                </a:rPr>
                <a:t>planning</a:t>
              </a:r>
              <a:r>
                <a:rPr lang="es-CO" sz="1800" b="1" dirty="0">
                  <a:latin typeface="Open Sans" panose="020B0606030504020204" pitchFamily="34" charset="0"/>
                  <a:ea typeface="Open Sans" panose="020B0606030504020204" pitchFamily="34" charset="0"/>
                  <a:cs typeface="Open Sans" panose="020B0606030504020204" pitchFamily="34" charset="0"/>
                </a:rPr>
                <a:t> </a:t>
              </a:r>
              <a:r>
                <a:rPr lang="es-CO" sz="1800" b="1" dirty="0" err="1">
                  <a:latin typeface="Open Sans" panose="020B0606030504020204" pitchFamily="34" charset="0"/>
                  <a:ea typeface="Open Sans" panose="020B0606030504020204" pitchFamily="34" charset="0"/>
                  <a:cs typeface="Open Sans" panose="020B0606030504020204" pitchFamily="34" charset="0"/>
                </a:rPr>
                <a:t>models</a:t>
              </a:r>
              <a:endParaRPr lang="es-CO" sz="1800" b="1" dirty="0">
                <a:latin typeface="Open Sans" panose="020B0606030504020204" pitchFamily="34" charset="0"/>
                <a:ea typeface="Open Sans" panose="020B0606030504020204" pitchFamily="34" charset="0"/>
                <a:cs typeface="Open Sans" panose="020B0606030504020204" pitchFamily="34" charset="0"/>
              </a:endParaRPr>
            </a:p>
            <a:p>
              <a:pPr algn="ctr"/>
              <a:r>
                <a:rPr lang="es-CO" sz="1800" b="1" dirty="0">
                  <a:latin typeface="Open Sans" panose="020B0606030504020204" pitchFamily="34" charset="0"/>
                  <a:ea typeface="Open Sans" panose="020B0606030504020204" pitchFamily="34" charset="0"/>
                  <a:cs typeface="Open Sans" panose="020B0606030504020204" pitchFamily="34" charset="0"/>
                </a:rPr>
                <a:t>(</a:t>
              </a:r>
              <a:r>
                <a:rPr lang="es-CO" sz="1800" b="1" dirty="0" err="1">
                  <a:latin typeface="Open Sans" panose="020B0606030504020204" pitchFamily="34" charset="0"/>
                  <a:ea typeface="Open Sans" panose="020B0606030504020204" pitchFamily="34" charset="0"/>
                  <a:cs typeface="Open Sans" panose="020B0606030504020204" pitchFamily="34" charset="0"/>
                </a:rPr>
                <a:t>OSeMOSYS</a:t>
              </a:r>
              <a:r>
                <a:rPr lang="es-CO" sz="1800" b="1" dirty="0">
                  <a:latin typeface="Open Sans" panose="020B0606030504020204" pitchFamily="34" charset="0"/>
                  <a:ea typeface="Open Sans" panose="020B0606030504020204" pitchFamily="34" charset="0"/>
                  <a:cs typeface="Open Sans" panose="020B0606030504020204" pitchFamily="34" charset="0"/>
                </a:rPr>
                <a:t>, MESSAGE, TIMES)</a:t>
              </a:r>
            </a:p>
          </p:txBody>
        </p:sp>
        <p:sp>
          <p:nvSpPr>
            <p:cNvPr id="26" name="Rectangle: Rounded Corners 25">
              <a:extLst>
                <a:ext uri="{FF2B5EF4-FFF2-40B4-BE49-F238E27FC236}">
                  <a16:creationId xmlns:a16="http://schemas.microsoft.com/office/drawing/2014/main" id="{B7B744BB-4439-74FC-642D-21AD6B782DB5}"/>
                </a:ext>
              </a:extLst>
            </p:cNvPr>
            <p:cNvSpPr/>
            <p:nvPr/>
          </p:nvSpPr>
          <p:spPr>
            <a:xfrm>
              <a:off x="5211301" y="4927862"/>
              <a:ext cx="2342433" cy="578544"/>
            </a:xfrm>
            <a:prstGeom prst="roundRect">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b="1" dirty="0" err="1">
                  <a:latin typeface="Open Sans" panose="020B0606030504020204" pitchFamily="34" charset="0"/>
                  <a:ea typeface="Open Sans" panose="020B0606030504020204" pitchFamily="34" charset="0"/>
                  <a:cs typeface="Open Sans" panose="020B0606030504020204" pitchFamily="34" charset="0"/>
                </a:rPr>
                <a:t>Flextool</a:t>
              </a:r>
              <a:r>
                <a:rPr lang="es-CO" sz="1800" b="1" dirty="0">
                  <a:latin typeface="Open Sans" panose="020B0606030504020204" pitchFamily="34" charset="0"/>
                  <a:ea typeface="Open Sans" panose="020B0606030504020204" pitchFamily="34" charset="0"/>
                  <a:cs typeface="Open Sans" panose="020B0606030504020204" pitchFamily="34" charset="0"/>
                </a:rPr>
                <a:t> </a:t>
              </a:r>
              <a:r>
                <a:rPr lang="es-CO" sz="1800" b="1" dirty="0" err="1">
                  <a:latin typeface="Open Sans" panose="020B0606030504020204" pitchFamily="34" charset="0"/>
                  <a:ea typeface="Open Sans" panose="020B0606030504020204" pitchFamily="34" charset="0"/>
                  <a:cs typeface="Open Sans" panose="020B0606030504020204" pitchFamily="34" charset="0"/>
                </a:rPr>
                <a:t>dispatch</a:t>
              </a:r>
              <a:endParaRPr lang="es-CO"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Rounded Corners 26">
              <a:extLst>
                <a:ext uri="{FF2B5EF4-FFF2-40B4-BE49-F238E27FC236}">
                  <a16:creationId xmlns:a16="http://schemas.microsoft.com/office/drawing/2014/main" id="{F6F0AB4D-EA67-CB4D-B862-650749CD5C56}"/>
                </a:ext>
              </a:extLst>
            </p:cNvPr>
            <p:cNvSpPr/>
            <p:nvPr/>
          </p:nvSpPr>
          <p:spPr>
            <a:xfrm>
              <a:off x="5211302" y="2489180"/>
              <a:ext cx="2342432" cy="578544"/>
            </a:xfrm>
            <a:prstGeom prst="roundRect">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b="1" dirty="0" err="1">
                  <a:latin typeface="Open Sans" panose="020B0606030504020204" pitchFamily="34" charset="0"/>
                  <a:ea typeface="Open Sans" panose="020B0606030504020204" pitchFamily="34" charset="0"/>
                  <a:cs typeface="Open Sans" panose="020B0606030504020204" pitchFamily="34" charset="0"/>
                </a:rPr>
                <a:t>Flextool</a:t>
              </a:r>
              <a:r>
                <a:rPr lang="es-CO" sz="1800" b="1" dirty="0">
                  <a:latin typeface="Open Sans" panose="020B0606030504020204" pitchFamily="34" charset="0"/>
                  <a:ea typeface="Open Sans" panose="020B0606030504020204" pitchFamily="34" charset="0"/>
                  <a:cs typeface="Open Sans" panose="020B0606030504020204" pitchFamily="34" charset="0"/>
                </a:rPr>
                <a:t> </a:t>
              </a:r>
              <a:r>
                <a:rPr lang="es-CO" sz="1800" b="1" dirty="0" err="1">
                  <a:latin typeface="Open Sans" panose="020B0606030504020204" pitchFamily="34" charset="0"/>
                  <a:ea typeface="Open Sans" panose="020B0606030504020204" pitchFamily="34" charset="0"/>
                  <a:cs typeface="Open Sans" panose="020B0606030504020204" pitchFamily="34" charset="0"/>
                </a:rPr>
                <a:t>expansion</a:t>
              </a:r>
              <a:endParaRPr lang="es-CO"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C5F7855B-674A-B473-6813-503B8035C92E}"/>
                </a:ext>
              </a:extLst>
            </p:cNvPr>
            <p:cNvSpPr txBox="1"/>
            <p:nvPr/>
          </p:nvSpPr>
          <p:spPr>
            <a:xfrm>
              <a:off x="4801155" y="6199399"/>
              <a:ext cx="4184928" cy="400110"/>
            </a:xfrm>
            <a:prstGeom prst="rect">
              <a:avLst/>
            </a:prstGeom>
            <a:noFill/>
          </p:spPr>
          <p:txBody>
            <a:bodyPr wrap="square" rtlCol="0">
              <a:spAutoFit/>
            </a:bodyPr>
            <a:lstStyle/>
            <a:p>
              <a:pPr algn="ctr"/>
              <a:r>
                <a:rPr lang="es-CO" sz="2000" b="1" dirty="0">
                  <a:latin typeface="Open Sans" panose="020B0606030504020204" pitchFamily="34" charset="0"/>
                  <a:ea typeface="Open Sans" panose="020B0606030504020204" pitchFamily="34" charset="0"/>
                  <a:cs typeface="Open Sans" panose="020B0606030504020204" pitchFamily="34" charset="0"/>
                </a:rPr>
                <a:t>Time </a:t>
              </a:r>
              <a:r>
                <a:rPr lang="es-CO" sz="2000" b="1" dirty="0" err="1">
                  <a:latin typeface="Open Sans" panose="020B0606030504020204" pitchFamily="34" charset="0"/>
                  <a:ea typeface="Open Sans" panose="020B0606030504020204" pitchFamily="34" charset="0"/>
                  <a:cs typeface="Open Sans" panose="020B0606030504020204" pitchFamily="34" charset="0"/>
                </a:rPr>
                <a:t>horizon</a:t>
              </a:r>
              <a:r>
                <a:rPr lang="es-CO" sz="2000" b="1" dirty="0">
                  <a:latin typeface="Open Sans" panose="020B0606030504020204" pitchFamily="34" charset="0"/>
                  <a:ea typeface="Open Sans" panose="020B0606030504020204" pitchFamily="34" charset="0"/>
                  <a:cs typeface="Open Sans" panose="020B0606030504020204" pitchFamily="34" charset="0"/>
                </a:rPr>
                <a:t> </a:t>
              </a:r>
              <a:r>
                <a:rPr lang="es-CO" sz="2000" b="1" dirty="0" err="1">
                  <a:latin typeface="Open Sans" panose="020B0606030504020204" pitchFamily="34" charset="0"/>
                  <a:ea typeface="Open Sans" panose="020B0606030504020204" pitchFamily="34" charset="0"/>
                  <a:cs typeface="Open Sans" panose="020B0606030504020204" pitchFamily="34" charset="0"/>
                </a:rPr>
                <a:t>analyzed</a:t>
              </a:r>
              <a:endParaRPr lang="es-CO" sz="2000"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 name="TextBox 3">
            <a:extLst>
              <a:ext uri="{FF2B5EF4-FFF2-40B4-BE49-F238E27FC236}">
                <a16:creationId xmlns:a16="http://schemas.microsoft.com/office/drawing/2014/main" id="{3A9F6631-2890-F539-42C1-25071C880B91}"/>
              </a:ext>
            </a:extLst>
          </p:cNvPr>
          <p:cNvSpPr txBox="1"/>
          <p:nvPr/>
        </p:nvSpPr>
        <p:spPr>
          <a:xfrm>
            <a:off x="10144215" y="6311984"/>
            <a:ext cx="1654085" cy="2539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Tree>
    <p:extLst>
      <p:ext uri="{BB962C8B-B14F-4D97-AF65-F5344CB8AC3E}">
        <p14:creationId xmlns:p14="http://schemas.microsoft.com/office/powerpoint/2010/main" val="3935571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A18DC34-7BF3-DB11-1AF6-22E30FE26BD6}"/>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C786664-A6C0-0522-E1EE-6DBD11DC85F1}"/>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5</a:t>
            </a:fld>
            <a:endParaRPr lang="sv-SE" sz="1000" b="1" dirty="0">
              <a:solidFill>
                <a:schemeClr val="bg1"/>
              </a:solidFill>
            </a:endParaRPr>
          </a:p>
        </p:txBody>
      </p:sp>
      <p:sp>
        <p:nvSpPr>
          <p:cNvPr id="7" name="Rectangle 6">
            <a:extLst>
              <a:ext uri="{FF2B5EF4-FFF2-40B4-BE49-F238E27FC236}">
                <a16:creationId xmlns:a16="http://schemas.microsoft.com/office/drawing/2014/main" id="{D9059F5F-4175-377C-426A-A3C391200AF5}"/>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4.1.3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FlexTool</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input data requirements</a:t>
            </a:r>
          </a:p>
        </p:txBody>
      </p:sp>
      <p:sp>
        <p:nvSpPr>
          <p:cNvPr id="8" name="Title 10">
            <a:extLst>
              <a:ext uri="{FF2B5EF4-FFF2-40B4-BE49-F238E27FC236}">
                <a16:creationId xmlns:a16="http://schemas.microsoft.com/office/drawing/2014/main" id="{864B2ACC-272D-9404-61F3-774FFE139A2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4.1 Overview</a:t>
            </a:r>
            <a:endParaRPr lang="en-US" dirty="0">
              <a:cs typeface="Calibri Light" panose="020F0302020204030204"/>
            </a:endParaRPr>
          </a:p>
        </p:txBody>
      </p:sp>
      <p:graphicFrame>
        <p:nvGraphicFramePr>
          <p:cNvPr id="2" name="Table 1">
            <a:extLst>
              <a:ext uri="{FF2B5EF4-FFF2-40B4-BE49-F238E27FC236}">
                <a16:creationId xmlns:a16="http://schemas.microsoft.com/office/drawing/2014/main" id="{E6F9BB66-91FF-F980-D105-EFE3847469BD}"/>
              </a:ext>
            </a:extLst>
          </p:cNvPr>
          <p:cNvGraphicFramePr>
            <a:graphicFrameLocks noGrp="1"/>
          </p:cNvGraphicFramePr>
          <p:nvPr>
            <p:extLst>
              <p:ext uri="{D42A27DB-BD31-4B8C-83A1-F6EECF244321}">
                <p14:modId xmlns:p14="http://schemas.microsoft.com/office/powerpoint/2010/main" val="653465564"/>
              </p:ext>
            </p:extLst>
          </p:nvPr>
        </p:nvGraphicFramePr>
        <p:xfrm>
          <a:off x="494663" y="1588345"/>
          <a:ext cx="10767176" cy="4878711"/>
        </p:xfrm>
        <a:graphic>
          <a:graphicData uri="http://schemas.openxmlformats.org/drawingml/2006/table">
            <a:tbl>
              <a:tblPr bandRow="1">
                <a:tableStyleId>{B8DA472E-C0B5-4FAA-A71B-45BBE6C39A2A}</a:tableStyleId>
              </a:tblPr>
              <a:tblGrid>
                <a:gridCol w="10767176">
                  <a:extLst>
                    <a:ext uri="{9D8B030D-6E8A-4147-A177-3AD203B41FA5}">
                      <a16:colId xmlns:a16="http://schemas.microsoft.com/office/drawing/2014/main" val="1478133575"/>
                    </a:ext>
                  </a:extLst>
                </a:gridCol>
              </a:tblGrid>
              <a:tr h="470959">
                <a:tc>
                  <a:txBody>
                    <a:bodyPr/>
                    <a:lstStyle/>
                    <a:p>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System</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data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annual</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each</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node</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txBody>
                  <a:tcPr>
                    <a:solidFill>
                      <a:schemeClr val="accent4">
                        <a:lumMod val="75000"/>
                      </a:schemeClr>
                    </a:solidFill>
                  </a:tcPr>
                </a:tc>
                <a:extLst>
                  <a:ext uri="{0D108BD9-81ED-4DB2-BD59-A6C34878D82A}">
                    <a16:rowId xmlns:a16="http://schemas.microsoft.com/office/drawing/2014/main" val="3402281773"/>
                  </a:ext>
                </a:extLst>
              </a:tr>
              <a:tr h="470959">
                <a:tc>
                  <a:txBody>
                    <a:bodyPr/>
                    <a:lstStyle/>
                    <a:p>
                      <a:r>
                        <a:rPr lang="es-CO" sz="1800" dirty="0" err="1">
                          <a:latin typeface="Open Sans" panose="020B0606030504020204" pitchFamily="34" charset="0"/>
                          <a:ea typeface="Open Sans" panose="020B0606030504020204" pitchFamily="34" charset="0"/>
                          <a:cs typeface="Open Sans" panose="020B0606030504020204" pitchFamily="34" charset="0"/>
                        </a:rPr>
                        <a:t>Demand</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imports</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losses</a:t>
                      </a:r>
                      <a:r>
                        <a:rPr lang="es-CO" sz="1800" dirty="0">
                          <a:latin typeface="Open Sans" panose="020B0606030504020204" pitchFamily="34" charset="0"/>
                          <a:ea typeface="Open Sans" panose="020B0606030504020204" pitchFamily="34" charset="0"/>
                          <a:cs typeface="Open Sans" panose="020B0606030504020204" pitchFamily="34" charset="0"/>
                        </a:rPr>
                        <a:t> and </a:t>
                      </a:r>
                      <a:r>
                        <a:rPr lang="es-CO" sz="1800" dirty="0" err="1">
                          <a:latin typeface="Open Sans" panose="020B0606030504020204" pitchFamily="34" charset="0"/>
                          <a:ea typeface="Open Sans" panose="020B0606030504020204" pitchFamily="34" charset="0"/>
                          <a:cs typeface="Open Sans" panose="020B0606030504020204" pitchFamily="34" charset="0"/>
                        </a:rPr>
                        <a:t>capacity</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margin</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2503172"/>
                  </a:ext>
                </a:extLst>
              </a:tr>
              <a:tr h="470959">
                <a:tc>
                  <a:txBody>
                    <a:bodyPr/>
                    <a:lstStyle/>
                    <a:p>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Electricity</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transmisión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each</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node</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txBody>
                  <a:tcPr>
                    <a:solidFill>
                      <a:schemeClr val="accent4">
                        <a:lumMod val="75000"/>
                      </a:schemeClr>
                    </a:solidFill>
                  </a:tcPr>
                </a:tc>
                <a:extLst>
                  <a:ext uri="{0D108BD9-81ED-4DB2-BD59-A6C34878D82A}">
                    <a16:rowId xmlns:a16="http://schemas.microsoft.com/office/drawing/2014/main" val="3345743785"/>
                  </a:ext>
                </a:extLst>
              </a:tr>
              <a:tr h="470959">
                <a:tc>
                  <a:txBody>
                    <a:bodyPr/>
                    <a:lstStyle/>
                    <a:p>
                      <a:r>
                        <a:rPr lang="es-CO" sz="1800" dirty="0" err="1">
                          <a:latin typeface="Open Sans" panose="020B0606030504020204" pitchFamily="34" charset="0"/>
                          <a:ea typeface="Open Sans" panose="020B0606030504020204" pitchFamily="34" charset="0"/>
                          <a:cs typeface="Open Sans" panose="020B0606030504020204" pitchFamily="34" charset="0"/>
                        </a:rPr>
                        <a:t>Transmission</a:t>
                      </a:r>
                      <a:r>
                        <a:rPr lang="es-CO" sz="1800" dirty="0">
                          <a:latin typeface="Open Sans" panose="020B0606030504020204" pitchFamily="34" charset="0"/>
                          <a:ea typeface="Open Sans" panose="020B0606030504020204" pitchFamily="34" charset="0"/>
                          <a:cs typeface="Open Sans" panose="020B0606030504020204" pitchFamily="34" charset="0"/>
                        </a:rPr>
                        <a:t> and </a:t>
                      </a:r>
                      <a:r>
                        <a:rPr lang="es-CO" sz="1800" dirty="0" err="1">
                          <a:latin typeface="Open Sans" panose="020B0606030504020204" pitchFamily="34" charset="0"/>
                          <a:ea typeface="Open Sans" panose="020B0606030504020204" pitchFamily="34" charset="0"/>
                          <a:cs typeface="Open Sans" panose="020B0606030504020204" pitchFamily="34" charset="0"/>
                        </a:rPr>
                        <a:t>interconnection</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capacities</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915166852"/>
                  </a:ext>
                </a:extLst>
              </a:tr>
              <a:tr h="470959">
                <a:tc>
                  <a:txBody>
                    <a:bodyPr/>
                    <a:lstStyle/>
                    <a:p>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Data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of</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generation</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storage</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capacity</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each</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node</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txBody>
                  <a:tcPr>
                    <a:solidFill>
                      <a:schemeClr val="accent4">
                        <a:lumMod val="75000"/>
                      </a:schemeClr>
                    </a:solidFill>
                  </a:tcPr>
                </a:tc>
                <a:extLst>
                  <a:ext uri="{0D108BD9-81ED-4DB2-BD59-A6C34878D82A}">
                    <a16:rowId xmlns:a16="http://schemas.microsoft.com/office/drawing/2014/main" val="2428368422"/>
                  </a:ext>
                </a:extLst>
              </a:tr>
              <a:tr h="470959">
                <a:tc>
                  <a:txBody>
                    <a:bodyPr/>
                    <a:lstStyle/>
                    <a:p>
                      <a:r>
                        <a:rPr lang="es-CO" sz="1800" dirty="0" err="1">
                          <a:latin typeface="Open Sans" panose="020B0606030504020204" pitchFamily="34" charset="0"/>
                          <a:ea typeface="Open Sans" panose="020B0606030504020204" pitchFamily="34" charset="0"/>
                          <a:cs typeface="Open Sans" panose="020B0606030504020204" pitchFamily="34" charset="0"/>
                        </a:rPr>
                        <a:t>Installed</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capacity</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technical</a:t>
                      </a:r>
                      <a:r>
                        <a:rPr lang="es-CO" sz="1800" dirty="0">
                          <a:latin typeface="Open Sans" panose="020B0606030504020204" pitchFamily="34" charset="0"/>
                          <a:ea typeface="Open Sans" panose="020B0606030504020204" pitchFamily="34" charset="0"/>
                          <a:cs typeface="Open Sans" panose="020B0606030504020204" pitchFamily="34" charset="0"/>
                        </a:rPr>
                        <a:t> data </a:t>
                      </a:r>
                      <a:r>
                        <a:rPr lang="es-CO" sz="1800" dirty="0" err="1">
                          <a:latin typeface="Open Sans" panose="020B0606030504020204" pitchFamily="34" charset="0"/>
                          <a:ea typeface="Open Sans" panose="020B0606030504020204" pitchFamily="34" charset="0"/>
                          <a:cs typeface="Open Sans" panose="020B0606030504020204" pitchFamily="34" charset="0"/>
                        </a:rPr>
                        <a:t>of</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generators</a:t>
                      </a:r>
                      <a:r>
                        <a:rPr lang="es-CO" sz="1800" dirty="0">
                          <a:latin typeface="Open Sans" panose="020B0606030504020204" pitchFamily="34" charset="0"/>
                          <a:ea typeface="Open Sans" panose="020B0606030504020204" pitchFamily="34" charset="0"/>
                          <a:cs typeface="Open Sans" panose="020B0606030504020204" pitchFamily="34" charset="0"/>
                        </a:rPr>
                        <a:t> and </a:t>
                      </a:r>
                      <a:r>
                        <a:rPr lang="es-CO" sz="1800" dirty="0" err="1">
                          <a:latin typeface="Open Sans" panose="020B0606030504020204" pitchFamily="34" charset="0"/>
                          <a:ea typeface="Open Sans" panose="020B0606030504020204" pitchFamily="34" charset="0"/>
                          <a:cs typeface="Open Sans" panose="020B0606030504020204" pitchFamily="34" charset="0"/>
                        </a:rPr>
                        <a:t>storage</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hydro</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reservoir</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capacities</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830234470"/>
                  </a:ext>
                </a:extLst>
              </a:tr>
              <a:tr h="470959">
                <a:tc>
                  <a:txBody>
                    <a:bodyPr/>
                    <a:lstStyle/>
                    <a:p>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Time-series data (8760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hourly</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values</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each</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sz="18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node</a:t>
                      </a:r>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txBody>
                  <a:tcPr>
                    <a:solidFill>
                      <a:schemeClr val="accent4">
                        <a:lumMod val="75000"/>
                      </a:schemeClr>
                    </a:solidFill>
                  </a:tcPr>
                </a:tc>
                <a:extLst>
                  <a:ext uri="{0D108BD9-81ED-4DB2-BD59-A6C34878D82A}">
                    <a16:rowId xmlns:a16="http://schemas.microsoft.com/office/drawing/2014/main" val="654794434"/>
                  </a:ext>
                </a:extLst>
              </a:tr>
              <a:tr h="470959">
                <a:tc>
                  <a:txBody>
                    <a:bodyPr/>
                    <a:lstStyle/>
                    <a:p>
                      <a:r>
                        <a:rPr lang="es-CO" sz="1800" dirty="0" err="1">
                          <a:latin typeface="Open Sans" panose="020B0606030504020204" pitchFamily="34" charset="0"/>
                          <a:ea typeface="Open Sans" panose="020B0606030504020204" pitchFamily="34" charset="0"/>
                          <a:cs typeface="Open Sans" panose="020B0606030504020204" pitchFamily="34" charset="0"/>
                        </a:rPr>
                        <a:t>Electricity</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demand</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hydro</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inflows</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wind</a:t>
                      </a:r>
                      <a:r>
                        <a:rPr lang="es-CO" sz="1800" dirty="0">
                          <a:latin typeface="Open Sans" panose="020B0606030504020204" pitchFamily="34" charset="0"/>
                          <a:ea typeface="Open Sans" panose="020B0606030504020204" pitchFamily="34" charset="0"/>
                          <a:cs typeface="Open Sans" panose="020B0606030504020204" pitchFamily="34" charset="0"/>
                        </a:rPr>
                        <a:t> and solar </a:t>
                      </a:r>
                      <a:r>
                        <a:rPr lang="es-CO" sz="1800" dirty="0" err="1">
                          <a:latin typeface="Open Sans" panose="020B0606030504020204" pitchFamily="34" charset="0"/>
                          <a:ea typeface="Open Sans" panose="020B0606030504020204" pitchFamily="34" charset="0"/>
                          <a:cs typeface="Open Sans" panose="020B0606030504020204" pitchFamily="34" charset="0"/>
                        </a:rPr>
                        <a:t>photovoltaic</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generation</a:t>
                      </a:r>
                      <a:r>
                        <a:rPr lang="es-CO" sz="1800" dirty="0">
                          <a:latin typeface="Open Sans" panose="020B0606030504020204" pitchFamily="34" charset="0"/>
                          <a:ea typeface="Open Sans" panose="020B0606030504020204" pitchFamily="34" charset="0"/>
                          <a:cs typeface="Open Sans" panose="020B0606030504020204" pitchFamily="34" charset="0"/>
                        </a:rPr>
                        <a:t>, reserves </a:t>
                      </a:r>
                      <a:r>
                        <a:rPr lang="es-CO" sz="1800" dirty="0" err="1">
                          <a:latin typeface="Open Sans" panose="020B0606030504020204" pitchFamily="34" charset="0"/>
                          <a:ea typeface="Open Sans" panose="020B0606030504020204" pitchFamily="34" charset="0"/>
                          <a:cs typeface="Open Sans" panose="020B0606030504020204" pitchFamily="34" charset="0"/>
                        </a:rPr>
                        <a:t>profiles</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demand</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from</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other</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sectors</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e.g</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heat</a:t>
                      </a:r>
                      <a:r>
                        <a:rPr lang="es-CO" sz="1800" dirty="0">
                          <a:latin typeface="Open Sans" panose="020B0606030504020204" pitchFamily="34" charset="0"/>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259537799"/>
                  </a:ext>
                </a:extLst>
              </a:tr>
              <a:tr h="470959">
                <a:tc>
                  <a:txBody>
                    <a:bodyPr/>
                    <a:lstStyle/>
                    <a:p>
                      <a:r>
                        <a:rPr lang="es-CO"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Fuel data</a:t>
                      </a:r>
                    </a:p>
                  </a:txBody>
                  <a:tcPr>
                    <a:solidFill>
                      <a:schemeClr val="accent4">
                        <a:lumMod val="75000"/>
                      </a:schemeClr>
                    </a:solidFill>
                  </a:tcPr>
                </a:tc>
                <a:extLst>
                  <a:ext uri="{0D108BD9-81ED-4DB2-BD59-A6C34878D82A}">
                    <a16:rowId xmlns:a16="http://schemas.microsoft.com/office/drawing/2014/main" val="2657706060"/>
                  </a:ext>
                </a:extLst>
              </a:tr>
              <a:tr h="470959">
                <a:tc>
                  <a:txBody>
                    <a:bodyPr/>
                    <a:lstStyle/>
                    <a:p>
                      <a:r>
                        <a:rPr lang="es-CO" sz="1800" dirty="0">
                          <a:latin typeface="Open Sans" panose="020B0606030504020204" pitchFamily="34" charset="0"/>
                          <a:ea typeface="Open Sans" panose="020B0606030504020204" pitchFamily="34" charset="0"/>
                          <a:cs typeface="Open Sans" panose="020B0606030504020204" pitchFamily="34" charset="0"/>
                        </a:rPr>
                        <a:t>Fuel </a:t>
                      </a:r>
                      <a:r>
                        <a:rPr lang="es-CO" sz="1800" dirty="0" err="1">
                          <a:latin typeface="Open Sans" panose="020B0606030504020204" pitchFamily="34" charset="0"/>
                          <a:ea typeface="Open Sans" panose="020B0606030504020204" pitchFamily="34" charset="0"/>
                          <a:cs typeface="Open Sans" panose="020B0606030504020204" pitchFamily="34" charset="0"/>
                        </a:rPr>
                        <a:t>price</a:t>
                      </a:r>
                      <a:r>
                        <a:rPr lang="es-CO" sz="1800" dirty="0">
                          <a:latin typeface="Open Sans" panose="020B0606030504020204" pitchFamily="34" charset="0"/>
                          <a:ea typeface="Open Sans" panose="020B0606030504020204" pitchFamily="34" charset="0"/>
                          <a:cs typeface="Open Sans" panose="020B0606030504020204" pitchFamily="34" charset="0"/>
                        </a:rPr>
                        <a:t> and </a:t>
                      </a:r>
                      <a:r>
                        <a:rPr lang="es-CO" sz="1800" dirty="0" err="1">
                          <a:latin typeface="Open Sans" panose="020B0606030504020204" pitchFamily="34" charset="0"/>
                          <a:ea typeface="Open Sans" panose="020B0606030504020204" pitchFamily="34" charset="0"/>
                          <a:cs typeface="Open Sans" panose="020B0606030504020204" pitchFamily="34" charset="0"/>
                        </a:rPr>
                        <a:t>emission</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rate</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07587994"/>
                  </a:ext>
                </a:extLst>
              </a:tr>
            </a:tbl>
          </a:graphicData>
        </a:graphic>
      </p:graphicFrame>
    </p:spTree>
    <p:extLst>
      <p:ext uri="{BB962C8B-B14F-4D97-AF65-F5344CB8AC3E}">
        <p14:creationId xmlns:p14="http://schemas.microsoft.com/office/powerpoint/2010/main" val="284066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DED4ADD5-ADB2-D1CA-7971-DDEE7A9A6D1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D48CBCE-4D2D-1886-9EEF-796F1393E58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6</a:t>
            </a:fld>
            <a:endParaRPr lang="sv-SE" sz="1000" b="1" dirty="0">
              <a:solidFill>
                <a:schemeClr val="bg1"/>
              </a:solidFill>
            </a:endParaRPr>
          </a:p>
        </p:txBody>
      </p:sp>
      <p:sp>
        <p:nvSpPr>
          <p:cNvPr id="7" name="Rectangle 6">
            <a:extLst>
              <a:ext uri="{FF2B5EF4-FFF2-40B4-BE49-F238E27FC236}">
                <a16:creationId xmlns:a16="http://schemas.microsoft.com/office/drawing/2014/main" id="{BE0F8D41-F9BC-3CB7-375D-1935E477486A}"/>
              </a:ext>
            </a:extLst>
          </p:cNvPr>
          <p:cNvSpPr/>
          <p:nvPr/>
        </p:nvSpPr>
        <p:spPr>
          <a:xfrm>
            <a:off x="343847" y="902501"/>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4.1.4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FlexTool</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model outputs</a:t>
            </a:r>
          </a:p>
        </p:txBody>
      </p:sp>
      <p:sp>
        <p:nvSpPr>
          <p:cNvPr id="8" name="Title 10">
            <a:extLst>
              <a:ext uri="{FF2B5EF4-FFF2-40B4-BE49-F238E27FC236}">
                <a16:creationId xmlns:a16="http://schemas.microsoft.com/office/drawing/2014/main" id="{4AC94379-19F3-1096-C4E2-8B6ECA357D2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4.1 Overview</a:t>
            </a:r>
            <a:endParaRPr lang="en-US" dirty="0">
              <a:cs typeface="Calibri Light" panose="020F0302020204030204"/>
            </a:endParaRPr>
          </a:p>
        </p:txBody>
      </p:sp>
      <p:graphicFrame>
        <p:nvGraphicFramePr>
          <p:cNvPr id="2" name="Table 1">
            <a:extLst>
              <a:ext uri="{FF2B5EF4-FFF2-40B4-BE49-F238E27FC236}">
                <a16:creationId xmlns:a16="http://schemas.microsoft.com/office/drawing/2014/main" id="{50483BB4-85E8-E2A0-8FE9-53BBB6E23CAE}"/>
              </a:ext>
            </a:extLst>
          </p:cNvPr>
          <p:cNvGraphicFramePr>
            <a:graphicFrameLocks noGrp="1"/>
          </p:cNvGraphicFramePr>
          <p:nvPr>
            <p:extLst>
              <p:ext uri="{D42A27DB-BD31-4B8C-83A1-F6EECF244321}">
                <p14:modId xmlns:p14="http://schemas.microsoft.com/office/powerpoint/2010/main" val="4141368763"/>
              </p:ext>
            </p:extLst>
          </p:nvPr>
        </p:nvGraphicFramePr>
        <p:xfrm>
          <a:off x="792850" y="1302611"/>
          <a:ext cx="10557140" cy="5181600"/>
        </p:xfrm>
        <a:graphic>
          <a:graphicData uri="http://schemas.openxmlformats.org/drawingml/2006/table">
            <a:tbl>
              <a:tblPr bandRow="1">
                <a:tableStyleId>{B8DA472E-C0B5-4FAA-A71B-45BBE6C39A2A}</a:tableStyleId>
              </a:tblPr>
              <a:tblGrid>
                <a:gridCol w="5278570">
                  <a:extLst>
                    <a:ext uri="{9D8B030D-6E8A-4147-A177-3AD203B41FA5}">
                      <a16:colId xmlns:a16="http://schemas.microsoft.com/office/drawing/2014/main" val="2742060087"/>
                    </a:ext>
                  </a:extLst>
                </a:gridCol>
                <a:gridCol w="5278570">
                  <a:extLst>
                    <a:ext uri="{9D8B030D-6E8A-4147-A177-3AD203B41FA5}">
                      <a16:colId xmlns:a16="http://schemas.microsoft.com/office/drawing/2014/main" val="4226051489"/>
                    </a:ext>
                  </a:extLst>
                </a:gridCol>
              </a:tblGrid>
              <a:tr h="0">
                <a:tc gridSpan="2">
                  <a:txBody>
                    <a:bodyPr/>
                    <a:lstStyle/>
                    <a:p>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Flexibility</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indicators</a:t>
                      </a:r>
                      <a:endPar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3">
                        <a:lumMod val="50000"/>
                      </a:schemeClr>
                    </a:solidFill>
                  </a:tcPr>
                </a:tc>
                <a:tc hMerge="1">
                  <a:txBody>
                    <a:bodyPr/>
                    <a:lstStyle/>
                    <a:p>
                      <a:endParaRPr lang="es-CO" dirty="0"/>
                    </a:p>
                  </a:txBody>
                  <a:tcPr/>
                </a:tc>
                <a:extLst>
                  <a:ext uri="{0D108BD9-81ED-4DB2-BD59-A6C34878D82A}">
                    <a16:rowId xmlns:a16="http://schemas.microsoft.com/office/drawing/2014/main" val="3890404192"/>
                  </a:ext>
                </a:extLst>
              </a:tr>
              <a:tr h="0">
                <a:tc>
                  <a:txBody>
                    <a:bodyPr/>
                    <a:lstStyle/>
                    <a:p>
                      <a:r>
                        <a:rPr lang="es-CO" dirty="0" err="1">
                          <a:latin typeface="Open Sans" panose="020B0606030504020204" pitchFamily="34" charset="0"/>
                          <a:ea typeface="Open Sans" panose="020B0606030504020204" pitchFamily="34" charset="0"/>
                          <a:cs typeface="Open Sans" panose="020B0606030504020204" pitchFamily="34" charset="0"/>
                        </a:rPr>
                        <a:t>Loss</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of</a:t>
                      </a:r>
                      <a:r>
                        <a:rPr lang="es-CO" dirty="0">
                          <a:latin typeface="Open Sans" panose="020B0606030504020204" pitchFamily="34" charset="0"/>
                          <a:ea typeface="Open Sans" panose="020B0606030504020204" pitchFamily="34" charset="0"/>
                          <a:cs typeface="Open Sans" panose="020B0606030504020204" pitchFamily="34" charset="0"/>
                        </a:rPr>
                        <a:t> load (TWh and %)</a:t>
                      </a:r>
                    </a:p>
                  </a:txBody>
                  <a:tcPr/>
                </a:tc>
                <a:tc>
                  <a:txBody>
                    <a:bodyPr/>
                    <a:lstStyle/>
                    <a:p>
                      <a:r>
                        <a:rPr lang="es-CO" dirty="0">
                          <a:latin typeface="Open Sans" panose="020B0606030504020204" pitchFamily="34" charset="0"/>
                          <a:ea typeface="Open Sans" panose="020B0606030504020204" pitchFamily="34" charset="0"/>
                          <a:cs typeface="Open Sans" panose="020B0606030504020204" pitchFamily="34" charset="0"/>
                        </a:rPr>
                        <a:t>VRE </a:t>
                      </a:r>
                      <a:r>
                        <a:rPr lang="es-CO" dirty="0" err="1">
                          <a:latin typeface="Open Sans" panose="020B0606030504020204" pitchFamily="34" charset="0"/>
                          <a:ea typeface="Open Sans" panose="020B0606030504020204" pitchFamily="34" charset="0"/>
                          <a:cs typeface="Open Sans" panose="020B0606030504020204" pitchFamily="34" charset="0"/>
                        </a:rPr>
                        <a:t>curtailment</a:t>
                      </a:r>
                      <a:r>
                        <a:rPr lang="es-CO" dirty="0">
                          <a:latin typeface="Open Sans" panose="020B0606030504020204" pitchFamily="34" charset="0"/>
                          <a:ea typeface="Open Sans" panose="020B0606030504020204" pitchFamily="34" charset="0"/>
                          <a:cs typeface="Open Sans" panose="020B0606030504020204" pitchFamily="34" charset="0"/>
                        </a:rPr>
                        <a:t> (TWh and %)</a:t>
                      </a:r>
                    </a:p>
                  </a:txBody>
                  <a:tcPr/>
                </a:tc>
                <a:extLst>
                  <a:ext uri="{0D108BD9-81ED-4DB2-BD59-A6C34878D82A}">
                    <a16:rowId xmlns:a16="http://schemas.microsoft.com/office/drawing/2014/main" val="4140428621"/>
                  </a:ext>
                </a:extLst>
              </a:tr>
              <a:tr h="0">
                <a:tc>
                  <a:txBody>
                    <a:bodyPr/>
                    <a:lstStyle/>
                    <a:p>
                      <a:r>
                        <a:rPr lang="es-CO" dirty="0">
                          <a:latin typeface="Open Sans" panose="020B0606030504020204" pitchFamily="34" charset="0"/>
                          <a:ea typeface="Open Sans" panose="020B0606030504020204" pitchFamily="34" charset="0"/>
                          <a:cs typeface="Open Sans" panose="020B0606030504020204" pitchFamily="34" charset="0"/>
                        </a:rPr>
                        <a:t>Reserves </a:t>
                      </a:r>
                      <a:r>
                        <a:rPr lang="es-CO" dirty="0" err="1">
                          <a:latin typeface="Open Sans" panose="020B0606030504020204" pitchFamily="34" charset="0"/>
                          <a:ea typeface="Open Sans" panose="020B0606030504020204" pitchFamily="34" charset="0"/>
                          <a:cs typeface="Open Sans" panose="020B0606030504020204" pitchFamily="34" charset="0"/>
                        </a:rPr>
                        <a:t>shortage</a:t>
                      </a:r>
                      <a:r>
                        <a:rPr lang="es-CO" dirty="0">
                          <a:latin typeface="Open Sans" panose="020B0606030504020204" pitchFamily="34" charset="0"/>
                          <a:ea typeface="Open Sans" panose="020B0606030504020204" pitchFamily="34" charset="0"/>
                          <a:cs typeface="Open Sans" panose="020B0606030504020204" pitchFamily="34" charset="0"/>
                        </a:rPr>
                        <a:t> (MW)</a:t>
                      </a:r>
                    </a:p>
                  </a:txBody>
                  <a:tcPr/>
                </a:tc>
                <a:tc>
                  <a:txBody>
                    <a:bodyPr/>
                    <a:lstStyle/>
                    <a:p>
                      <a:r>
                        <a:rPr lang="es-CO" dirty="0" err="1">
                          <a:latin typeface="Open Sans" panose="020B0606030504020204" pitchFamily="34" charset="0"/>
                          <a:ea typeface="Open Sans" panose="020B0606030504020204" pitchFamily="34" charset="0"/>
                          <a:cs typeface="Open Sans" panose="020B0606030504020204" pitchFamily="34" charset="0"/>
                        </a:rPr>
                        <a:t>Capacity</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inadequacy</a:t>
                      </a:r>
                      <a:r>
                        <a:rPr lang="es-CO" dirty="0">
                          <a:latin typeface="Open Sans" panose="020B0606030504020204" pitchFamily="34" charset="0"/>
                          <a:ea typeface="Open Sans" panose="020B0606030504020204" pitchFamily="34" charset="0"/>
                          <a:cs typeface="Open Sans" panose="020B0606030504020204" pitchFamily="34" charset="0"/>
                        </a:rPr>
                        <a:t> (MW)</a:t>
                      </a:r>
                    </a:p>
                  </a:txBody>
                  <a:tcPr/>
                </a:tc>
                <a:extLst>
                  <a:ext uri="{0D108BD9-81ED-4DB2-BD59-A6C34878D82A}">
                    <a16:rowId xmlns:a16="http://schemas.microsoft.com/office/drawing/2014/main" val="3771573007"/>
                  </a:ext>
                </a:extLst>
              </a:tr>
              <a:tr h="0">
                <a:tc>
                  <a:txBody>
                    <a:bodyPr/>
                    <a:lstStyle/>
                    <a:p>
                      <a:r>
                        <a:rPr lang="es-CO" dirty="0" err="1">
                          <a:latin typeface="Open Sans" panose="020B0606030504020204" pitchFamily="34" charset="0"/>
                          <a:ea typeface="Open Sans" panose="020B0606030504020204" pitchFamily="34" charset="0"/>
                          <a:cs typeface="Open Sans" panose="020B0606030504020204" pitchFamily="34" charset="0"/>
                        </a:rPr>
                        <a:t>Spillage</a:t>
                      </a:r>
                      <a:r>
                        <a:rPr lang="es-CO" dirty="0">
                          <a:latin typeface="Open Sans" panose="020B0606030504020204" pitchFamily="34" charset="0"/>
                          <a:ea typeface="Open Sans" panose="020B0606030504020204" pitchFamily="34" charset="0"/>
                          <a:cs typeface="Open Sans" panose="020B0606030504020204" pitchFamily="34" charset="0"/>
                        </a:rPr>
                        <a:t> (TWh)</a:t>
                      </a:r>
                    </a:p>
                  </a:txBody>
                  <a:tcPr/>
                </a:tc>
                <a:tc>
                  <a:txBody>
                    <a:bodyPr/>
                    <a:lstStyle/>
                    <a:p>
                      <a:endParaRPr lang="es-CO">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543672500"/>
                  </a:ext>
                </a:extLst>
              </a:tr>
              <a:tr h="0">
                <a:tc gridSpan="2">
                  <a:txBody>
                    <a:bodyPr/>
                    <a:lstStyle/>
                    <a:p>
                      <a:r>
                        <a:rPr lang="es-CO" sz="1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Dispatch</a:t>
                      </a:r>
                      <a:r>
                        <a:rPr lang="es-C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per </a:t>
                      </a:r>
                      <a:r>
                        <a:rPr lang="es-CO" sz="1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generator</a:t>
                      </a:r>
                      <a:r>
                        <a:rPr lang="es-CO"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and per </a:t>
                      </a:r>
                      <a:r>
                        <a:rPr lang="es-CO" sz="14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node</a:t>
                      </a:r>
                      <a:endParaRPr lang="es-CO"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3">
                        <a:lumMod val="50000"/>
                      </a:schemeClr>
                    </a:solidFill>
                  </a:tcPr>
                </a:tc>
                <a:tc hMerge="1">
                  <a:txBody>
                    <a:bodyPr/>
                    <a:lstStyle/>
                    <a:p>
                      <a:endParaRPr lang="es-CO"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709820298"/>
                  </a:ext>
                </a:extLst>
              </a:tr>
              <a:tr h="0">
                <a:tc gridSpan="2">
                  <a:txBody>
                    <a:bodyPr/>
                    <a:lstStyle/>
                    <a:p>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Transmission</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between</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nodes</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utilization</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factor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of</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lines</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txBody>
                  <a:tcPr>
                    <a:solidFill>
                      <a:schemeClr val="accent3">
                        <a:lumMod val="50000"/>
                      </a:schemeClr>
                    </a:solidFill>
                  </a:tcPr>
                </a:tc>
                <a:tc hMerge="1">
                  <a:txBody>
                    <a:bodyPr/>
                    <a:lstStyle/>
                    <a:p>
                      <a:endParaRPr lang="es-CO" dirty="0"/>
                    </a:p>
                  </a:txBody>
                  <a:tcPr/>
                </a:tc>
                <a:extLst>
                  <a:ext uri="{0D108BD9-81ED-4DB2-BD59-A6C34878D82A}">
                    <a16:rowId xmlns:a16="http://schemas.microsoft.com/office/drawing/2014/main" val="3304133277"/>
                  </a:ext>
                </a:extLst>
              </a:tr>
              <a:tr h="0">
                <a:tc gridSpan="2">
                  <a:txBody>
                    <a:bodyPr/>
                    <a:lstStyle/>
                    <a:p>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Costs</a:t>
                      </a:r>
                      <a:endPar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3">
                        <a:lumMod val="50000"/>
                      </a:schemeClr>
                    </a:solidFill>
                  </a:tcPr>
                </a:tc>
                <a:tc hMerge="1">
                  <a:txBody>
                    <a:bodyPr/>
                    <a:lstStyle/>
                    <a:p>
                      <a:endParaRPr lang="es-CO" dirty="0"/>
                    </a:p>
                  </a:txBody>
                  <a:tcPr/>
                </a:tc>
                <a:extLst>
                  <a:ext uri="{0D108BD9-81ED-4DB2-BD59-A6C34878D82A}">
                    <a16:rowId xmlns:a16="http://schemas.microsoft.com/office/drawing/2014/main" val="1780692221"/>
                  </a:ext>
                </a:extLst>
              </a:tr>
              <a:tr h="0">
                <a:tc>
                  <a:txBody>
                    <a:bodyPr/>
                    <a:lstStyle/>
                    <a:p>
                      <a:r>
                        <a:rPr lang="es-CO" b="1" dirty="0">
                          <a:latin typeface="Open Sans" panose="020B0606030504020204" pitchFamily="34" charset="0"/>
                          <a:ea typeface="Open Sans" panose="020B0606030504020204" pitchFamily="34" charset="0"/>
                          <a:cs typeface="Open Sans" panose="020B0606030504020204" pitchFamily="34" charset="0"/>
                        </a:rPr>
                        <a:t>OPEX</a:t>
                      </a:r>
                    </a:p>
                  </a:txBody>
                  <a:tcPr/>
                </a:tc>
                <a:tc>
                  <a:txBody>
                    <a:bodyPr/>
                    <a:lstStyle/>
                    <a:p>
                      <a:r>
                        <a:rPr lang="es-CO" b="1" dirty="0">
                          <a:latin typeface="Open Sans" panose="020B0606030504020204" pitchFamily="34" charset="0"/>
                          <a:ea typeface="Open Sans" panose="020B0606030504020204" pitchFamily="34" charset="0"/>
                          <a:cs typeface="Open Sans" panose="020B0606030504020204" pitchFamily="34" charset="0"/>
                        </a:rPr>
                        <a:t>CAPEX</a:t>
                      </a:r>
                    </a:p>
                  </a:txBody>
                  <a:tcPr/>
                </a:tc>
                <a:extLst>
                  <a:ext uri="{0D108BD9-81ED-4DB2-BD59-A6C34878D82A}">
                    <a16:rowId xmlns:a16="http://schemas.microsoft.com/office/drawing/2014/main" val="2215000744"/>
                  </a:ext>
                </a:extLst>
              </a:tr>
              <a:tr h="0">
                <a:tc>
                  <a:txBody>
                    <a:bodyPr/>
                    <a:lstStyle/>
                    <a:p>
                      <a:r>
                        <a:rPr lang="es-CO" dirty="0">
                          <a:latin typeface="Open Sans" panose="020B0606030504020204" pitchFamily="34" charset="0"/>
                          <a:ea typeface="Open Sans" panose="020B0606030504020204" pitchFamily="34" charset="0"/>
                          <a:cs typeface="Open Sans" panose="020B0606030504020204" pitchFamily="34" charset="0"/>
                        </a:rPr>
                        <a:t>Fuel </a:t>
                      </a:r>
                      <a:r>
                        <a:rPr lang="es-CO" dirty="0" err="1">
                          <a:latin typeface="Open Sans" panose="020B0606030504020204" pitchFamily="34" charset="0"/>
                          <a:ea typeface="Open Sans" panose="020B0606030504020204" pitchFamily="34" charset="0"/>
                          <a:cs typeface="Open Sans" panose="020B0606030504020204" pitchFamily="34" charset="0"/>
                        </a:rPr>
                        <a:t>costs</a:t>
                      </a:r>
                      <a:endParaRPr lang="es-CO"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s-CO" dirty="0" err="1">
                          <a:latin typeface="Open Sans" panose="020B0606030504020204" pitchFamily="34" charset="0"/>
                          <a:ea typeface="Open Sans" panose="020B0606030504020204" pitchFamily="34" charset="0"/>
                          <a:cs typeface="Open Sans" panose="020B0606030504020204" pitchFamily="34" charset="0"/>
                        </a:rPr>
                        <a:t>Generation</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investments</a:t>
                      </a:r>
                      <a:endParaRPr lang="es-CO"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64373077"/>
                  </a:ext>
                </a:extLst>
              </a:tr>
              <a:tr h="0">
                <a:tc>
                  <a:txBody>
                    <a:bodyPr/>
                    <a:lstStyle/>
                    <a:p>
                      <a:r>
                        <a:rPr lang="es-CO" dirty="0" err="1">
                          <a:latin typeface="Open Sans" panose="020B0606030504020204" pitchFamily="34" charset="0"/>
                          <a:ea typeface="Open Sans" panose="020B0606030504020204" pitchFamily="34" charset="0"/>
                          <a:cs typeface="Open Sans" panose="020B0606030504020204" pitchFamily="34" charset="0"/>
                        </a:rPr>
                        <a:t>Costs</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of</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carbon</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dioxide</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emissions</a:t>
                      </a:r>
                      <a:endParaRPr lang="es-CO"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s-CO" dirty="0" err="1">
                          <a:latin typeface="Open Sans" panose="020B0606030504020204" pitchFamily="34" charset="0"/>
                          <a:ea typeface="Open Sans" panose="020B0606030504020204" pitchFamily="34" charset="0"/>
                          <a:cs typeface="Open Sans" panose="020B0606030504020204" pitchFamily="34" charset="0"/>
                        </a:rPr>
                        <a:t>Transmission</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investments</a:t>
                      </a:r>
                      <a:endParaRPr lang="es-CO"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257617769"/>
                  </a:ext>
                </a:extLst>
              </a:tr>
              <a:tr h="0">
                <a:tc>
                  <a:txBody>
                    <a:bodyPr/>
                    <a:lstStyle/>
                    <a:p>
                      <a:r>
                        <a:rPr lang="es-CO" dirty="0" err="1">
                          <a:latin typeface="Open Sans" panose="020B0606030504020204" pitchFamily="34" charset="0"/>
                          <a:ea typeface="Open Sans" panose="020B0606030504020204" pitchFamily="34" charset="0"/>
                          <a:cs typeface="Open Sans" panose="020B0606030504020204" pitchFamily="34" charset="0"/>
                        </a:rPr>
                        <a:t>Operation</a:t>
                      </a:r>
                      <a:r>
                        <a:rPr lang="es-CO" dirty="0">
                          <a:latin typeface="Open Sans" panose="020B0606030504020204" pitchFamily="34" charset="0"/>
                          <a:ea typeface="Open Sans" panose="020B0606030504020204" pitchFamily="34" charset="0"/>
                          <a:cs typeface="Open Sans" panose="020B0606030504020204" pitchFamily="34" charset="0"/>
                        </a:rPr>
                        <a:t> and </a:t>
                      </a:r>
                      <a:r>
                        <a:rPr lang="es-CO" dirty="0" err="1">
                          <a:latin typeface="Open Sans" panose="020B0606030504020204" pitchFamily="34" charset="0"/>
                          <a:ea typeface="Open Sans" panose="020B0606030504020204" pitchFamily="34" charset="0"/>
                          <a:cs typeface="Open Sans" panose="020B0606030504020204" pitchFamily="34" charset="0"/>
                        </a:rPr>
                        <a:t>maintenance</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costs</a:t>
                      </a:r>
                      <a:endParaRPr lang="es-CO"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s-CO" dirty="0">
                          <a:latin typeface="Open Sans" panose="020B0606030504020204" pitchFamily="34" charset="0"/>
                          <a:ea typeface="Open Sans" panose="020B0606030504020204" pitchFamily="34" charset="0"/>
                          <a:cs typeface="Open Sans" panose="020B0606030504020204" pitchFamily="34" charset="0"/>
                        </a:rPr>
                        <a:t>Storage </a:t>
                      </a:r>
                      <a:r>
                        <a:rPr lang="es-CO" dirty="0" err="1">
                          <a:latin typeface="Open Sans" panose="020B0606030504020204" pitchFamily="34" charset="0"/>
                          <a:ea typeface="Open Sans" panose="020B0606030504020204" pitchFamily="34" charset="0"/>
                          <a:cs typeface="Open Sans" panose="020B0606030504020204" pitchFamily="34" charset="0"/>
                        </a:rPr>
                        <a:t>investments</a:t>
                      </a:r>
                      <a:endParaRPr lang="es-CO"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3627191"/>
                  </a:ext>
                </a:extLst>
              </a:tr>
              <a:tr h="0">
                <a:tc>
                  <a:txBody>
                    <a:bodyPr/>
                    <a:lstStyle/>
                    <a:p>
                      <a:r>
                        <a:rPr lang="es-CO" dirty="0" err="1">
                          <a:latin typeface="Open Sans" panose="020B0606030504020204" pitchFamily="34" charset="0"/>
                          <a:ea typeface="Open Sans" panose="020B0606030504020204" pitchFamily="34" charset="0"/>
                          <a:cs typeface="Open Sans" panose="020B0606030504020204" pitchFamily="34" charset="0"/>
                        </a:rPr>
                        <a:t>Cost</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of</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loss</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of</a:t>
                      </a:r>
                      <a:r>
                        <a:rPr lang="es-CO" dirty="0">
                          <a:latin typeface="Open Sans" panose="020B0606030504020204" pitchFamily="34" charset="0"/>
                          <a:ea typeface="Open Sans" panose="020B0606030504020204" pitchFamily="34" charset="0"/>
                          <a:cs typeface="Open Sans" panose="020B0606030504020204" pitchFamily="34" charset="0"/>
                        </a:rPr>
                        <a:t> load</a:t>
                      </a:r>
                    </a:p>
                  </a:txBody>
                  <a:tcPr/>
                </a:tc>
                <a:tc>
                  <a:txBody>
                    <a:bodyPr/>
                    <a:lstStyle/>
                    <a:p>
                      <a:r>
                        <a:rPr lang="es-CO" dirty="0">
                          <a:latin typeface="Open Sans" panose="020B0606030504020204" pitchFamily="34" charset="0"/>
                          <a:ea typeface="Open Sans" panose="020B0606030504020204" pitchFamily="34" charset="0"/>
                          <a:cs typeface="Open Sans" panose="020B0606030504020204" pitchFamily="34" charset="0"/>
                        </a:rPr>
                        <a:t>Sector </a:t>
                      </a:r>
                      <a:r>
                        <a:rPr lang="es-CO" dirty="0" err="1">
                          <a:latin typeface="Open Sans" panose="020B0606030504020204" pitchFamily="34" charset="0"/>
                          <a:ea typeface="Open Sans" panose="020B0606030504020204" pitchFamily="34" charset="0"/>
                          <a:cs typeface="Open Sans" panose="020B0606030504020204" pitchFamily="34" charset="0"/>
                        </a:rPr>
                        <a:t>coupling</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e.g</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heat</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pumps</a:t>
                      </a:r>
                      <a:r>
                        <a:rPr lang="es-CO" dirty="0">
                          <a:latin typeface="Open Sans" panose="020B0606030504020204" pitchFamily="34" charset="0"/>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4176795204"/>
                  </a:ext>
                </a:extLst>
              </a:tr>
              <a:tr h="0">
                <a:tc>
                  <a:txBody>
                    <a:bodyPr/>
                    <a:lstStyle/>
                    <a:p>
                      <a:r>
                        <a:rPr lang="es-CO" dirty="0" err="1">
                          <a:latin typeface="Open Sans" panose="020B0606030504020204" pitchFamily="34" charset="0"/>
                          <a:ea typeface="Open Sans" panose="020B0606030504020204" pitchFamily="34" charset="0"/>
                          <a:cs typeface="Open Sans" panose="020B0606030504020204" pitchFamily="34" charset="0"/>
                        </a:rPr>
                        <a:t>Cost</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of</a:t>
                      </a:r>
                      <a:r>
                        <a:rPr lang="es-CO" dirty="0">
                          <a:latin typeface="Open Sans" panose="020B0606030504020204" pitchFamily="34" charset="0"/>
                          <a:ea typeface="Open Sans" panose="020B0606030504020204" pitchFamily="34" charset="0"/>
                          <a:cs typeface="Open Sans" panose="020B0606030504020204" pitchFamily="34" charset="0"/>
                        </a:rPr>
                        <a:t> </a:t>
                      </a:r>
                      <a:r>
                        <a:rPr lang="es-CO" dirty="0" err="1">
                          <a:latin typeface="Open Sans" panose="020B0606030504020204" pitchFamily="34" charset="0"/>
                          <a:ea typeface="Open Sans" panose="020B0606030504020204" pitchFamily="34" charset="0"/>
                          <a:cs typeface="Open Sans" panose="020B0606030504020204" pitchFamily="34" charset="0"/>
                        </a:rPr>
                        <a:t>curtailment</a:t>
                      </a:r>
                      <a:endParaRPr lang="es-CO"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es-CO"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25175418"/>
                  </a:ext>
                </a:extLst>
              </a:tr>
              <a:tr h="0">
                <a:tc gridSpan="2">
                  <a:txBody>
                    <a:bodyPr/>
                    <a:lstStyle/>
                    <a:p>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Electricity</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price</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per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node</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(marginal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price</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txBody>
                  <a:tcPr>
                    <a:solidFill>
                      <a:schemeClr val="accent3">
                        <a:lumMod val="50000"/>
                      </a:schemeClr>
                    </a:solidFill>
                  </a:tcPr>
                </a:tc>
                <a:tc hMerge="1">
                  <a:txBody>
                    <a:bodyPr/>
                    <a:lstStyle/>
                    <a:p>
                      <a:endParaRPr lang="es-CO" dirty="0"/>
                    </a:p>
                  </a:txBody>
                  <a:tcPr/>
                </a:tc>
                <a:extLst>
                  <a:ext uri="{0D108BD9-81ED-4DB2-BD59-A6C34878D82A}">
                    <a16:rowId xmlns:a16="http://schemas.microsoft.com/office/drawing/2014/main" val="2272613486"/>
                  </a:ext>
                </a:extLst>
              </a:tr>
              <a:tr h="0">
                <a:tc gridSpan="2">
                  <a:txBody>
                    <a:bodyPr/>
                    <a:lstStyle/>
                    <a:p>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Ramping</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information</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one-hour</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four-hour</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ramps</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txBody>
                  <a:tcPr>
                    <a:solidFill>
                      <a:schemeClr val="accent3">
                        <a:lumMod val="50000"/>
                      </a:schemeClr>
                    </a:solidFill>
                  </a:tcPr>
                </a:tc>
                <a:tc hMerge="1">
                  <a:txBody>
                    <a:bodyPr/>
                    <a:lstStyle/>
                    <a:p>
                      <a:endParaRPr lang="es-CO" dirty="0"/>
                    </a:p>
                  </a:txBody>
                  <a:tcPr/>
                </a:tc>
                <a:extLst>
                  <a:ext uri="{0D108BD9-81ED-4DB2-BD59-A6C34878D82A}">
                    <a16:rowId xmlns:a16="http://schemas.microsoft.com/office/drawing/2014/main" val="1609121962"/>
                  </a:ext>
                </a:extLst>
              </a:tr>
              <a:tr h="0">
                <a:tc gridSpan="2">
                  <a:txBody>
                    <a:bodyPr/>
                    <a:lstStyle/>
                    <a:p>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Investments</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invested</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transmission</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generation</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storage</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sector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coupling</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capacity</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txBody>
                  <a:tcPr>
                    <a:solidFill>
                      <a:schemeClr val="accent3">
                        <a:lumMod val="50000"/>
                      </a:schemeClr>
                    </a:solidFill>
                  </a:tcPr>
                </a:tc>
                <a:tc hMerge="1">
                  <a:txBody>
                    <a:bodyPr/>
                    <a:lstStyle/>
                    <a:p>
                      <a:endParaRPr lang="es-CO" dirty="0"/>
                    </a:p>
                  </a:txBody>
                  <a:tcPr/>
                </a:tc>
                <a:extLst>
                  <a:ext uri="{0D108BD9-81ED-4DB2-BD59-A6C34878D82A}">
                    <a16:rowId xmlns:a16="http://schemas.microsoft.com/office/drawing/2014/main" val="1003192307"/>
                  </a:ext>
                </a:extLst>
              </a:tr>
              <a:tr h="0">
                <a:tc gridSpan="2">
                  <a:txBody>
                    <a:bodyPr/>
                    <a:lstStyle/>
                    <a:p>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Other</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e.g</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dispatch</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costs</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from</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other</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energy</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CO"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sectors</a:t>
                      </a:r>
                      <a:r>
                        <a:rPr lang="es-CO"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txBody>
                  <a:tcPr>
                    <a:solidFill>
                      <a:schemeClr val="accent3">
                        <a:lumMod val="50000"/>
                      </a:schemeClr>
                    </a:solidFill>
                  </a:tcPr>
                </a:tc>
                <a:tc hMerge="1">
                  <a:txBody>
                    <a:bodyPr/>
                    <a:lstStyle/>
                    <a:p>
                      <a:endParaRPr lang="es-CO" dirty="0"/>
                    </a:p>
                  </a:txBody>
                  <a:tcPr/>
                </a:tc>
                <a:extLst>
                  <a:ext uri="{0D108BD9-81ED-4DB2-BD59-A6C34878D82A}">
                    <a16:rowId xmlns:a16="http://schemas.microsoft.com/office/drawing/2014/main" val="814309146"/>
                  </a:ext>
                </a:extLst>
              </a:tr>
            </a:tbl>
          </a:graphicData>
        </a:graphic>
      </p:graphicFrame>
    </p:spTree>
    <p:extLst>
      <p:ext uri="{BB962C8B-B14F-4D97-AF65-F5344CB8AC3E}">
        <p14:creationId xmlns:p14="http://schemas.microsoft.com/office/powerpoint/2010/main" val="160704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7</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645673" y="8748"/>
            <a:ext cx="12171356" cy="11126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4.1 References</a:t>
            </a:r>
          </a:p>
        </p:txBody>
      </p:sp>
      <p:sp>
        <p:nvSpPr>
          <p:cNvPr id="6" name="TextBox 5">
            <a:extLst>
              <a:ext uri="{FF2B5EF4-FFF2-40B4-BE49-F238E27FC236}">
                <a16:creationId xmlns:a16="http://schemas.microsoft.com/office/drawing/2014/main" id="{01E77D6B-D137-02B2-ABC3-63E38FB2A8E5}"/>
              </a:ext>
            </a:extLst>
          </p:cNvPr>
          <p:cNvSpPr txBox="1"/>
          <p:nvPr/>
        </p:nvSpPr>
        <p:spPr>
          <a:xfrm>
            <a:off x="645673" y="1576322"/>
            <a:ext cx="10851723" cy="1323439"/>
          </a:xfrm>
          <a:prstGeom prst="rect">
            <a:avLst/>
          </a:prstGeom>
          <a:noFill/>
        </p:spPr>
        <p:txBody>
          <a:bodyPr wrap="square">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2019.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Summary of Methodology. International Renewable Energy Agency, Abu Dhabi. </a:t>
            </a:r>
          </a:p>
          <a:p>
            <a:pPr algn="just"/>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s-CO"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s-CO"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922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D5008510-FAC8-3F1A-56E0-768C2F163AC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0831EB4-4822-D23E-94DF-CA2E488CC93B}"/>
              </a:ext>
            </a:extLst>
          </p:cNvPr>
          <p:cNvPicPr>
            <a:picLocks noChangeAspect="1"/>
          </p:cNvPicPr>
          <p:nvPr/>
        </p:nvPicPr>
        <p:blipFill>
          <a:blip r:embed="rId3"/>
          <a:stretch>
            <a:fillRect/>
          </a:stretch>
        </p:blipFill>
        <p:spPr>
          <a:xfrm>
            <a:off x="1194606" y="971281"/>
            <a:ext cx="9041216" cy="5594619"/>
          </a:xfrm>
          <a:prstGeom prst="rect">
            <a:avLst/>
          </a:prstGeom>
        </p:spPr>
      </p:pic>
      <p:sp>
        <p:nvSpPr>
          <p:cNvPr id="3" name="Slide Number Placeholder 1">
            <a:extLst>
              <a:ext uri="{FF2B5EF4-FFF2-40B4-BE49-F238E27FC236}">
                <a16:creationId xmlns:a16="http://schemas.microsoft.com/office/drawing/2014/main" id="{F8080761-1A3C-4879-07F5-218F0D6C612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8</a:t>
            </a:fld>
            <a:endParaRPr lang="sv-SE" sz="1000" b="1" dirty="0">
              <a:solidFill>
                <a:schemeClr val="bg1"/>
              </a:solidFill>
            </a:endParaRPr>
          </a:p>
        </p:txBody>
      </p:sp>
      <p:sp>
        <p:nvSpPr>
          <p:cNvPr id="7" name="Rectangle 6">
            <a:extLst>
              <a:ext uri="{FF2B5EF4-FFF2-40B4-BE49-F238E27FC236}">
                <a16:creationId xmlns:a16="http://schemas.microsoft.com/office/drawing/2014/main" id="{8AD35926-717B-8AD2-9E02-7466FAFE8904}"/>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4.2.1 Flexibility study objectives</a:t>
            </a:r>
          </a:p>
        </p:txBody>
      </p:sp>
      <p:sp>
        <p:nvSpPr>
          <p:cNvPr id="8" name="Title 10">
            <a:extLst>
              <a:ext uri="{FF2B5EF4-FFF2-40B4-BE49-F238E27FC236}">
                <a16:creationId xmlns:a16="http://schemas.microsoft.com/office/drawing/2014/main" id="{921B264C-66FD-000F-0B19-52C556A2FC57}"/>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4.2 Designing a flexibility assessment</a:t>
            </a:r>
            <a:endParaRPr lang="en-US" dirty="0">
              <a:cs typeface="Calibri Light" panose="020F0302020204030204"/>
            </a:endParaRPr>
          </a:p>
        </p:txBody>
      </p:sp>
      <p:sp>
        <p:nvSpPr>
          <p:cNvPr id="5" name="TextBox 4">
            <a:extLst>
              <a:ext uri="{FF2B5EF4-FFF2-40B4-BE49-F238E27FC236}">
                <a16:creationId xmlns:a16="http://schemas.microsoft.com/office/drawing/2014/main" id="{7ABADC3A-A2AE-2EB3-2F3C-337212071DDB}"/>
              </a:ext>
            </a:extLst>
          </p:cNvPr>
          <p:cNvSpPr txBox="1"/>
          <p:nvPr/>
        </p:nvSpPr>
        <p:spPr>
          <a:xfrm>
            <a:off x="10144215" y="6285858"/>
            <a:ext cx="282302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Tree>
    <p:extLst>
      <p:ext uri="{BB962C8B-B14F-4D97-AF65-F5344CB8AC3E}">
        <p14:creationId xmlns:p14="http://schemas.microsoft.com/office/powerpoint/2010/main" val="276060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070816D-2540-BEEB-551C-CCD831F0CE0C}"/>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0DE2212-B62B-69F3-B56E-881CD5669C6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
        <p:nvSpPr>
          <p:cNvPr id="7" name="Rectangle 6">
            <a:extLst>
              <a:ext uri="{FF2B5EF4-FFF2-40B4-BE49-F238E27FC236}">
                <a16:creationId xmlns:a16="http://schemas.microsoft.com/office/drawing/2014/main" id="{ECFBF731-CBD6-896E-BFC7-A6267C8B4B92}"/>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4.2.2 Flexibility enablers</a:t>
            </a:r>
          </a:p>
        </p:txBody>
      </p:sp>
      <p:sp>
        <p:nvSpPr>
          <p:cNvPr id="8" name="Title 10">
            <a:extLst>
              <a:ext uri="{FF2B5EF4-FFF2-40B4-BE49-F238E27FC236}">
                <a16:creationId xmlns:a16="http://schemas.microsoft.com/office/drawing/2014/main" id="{025C299D-3030-188A-2887-07151DB0D5A0}"/>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4.2 Designing a flexibility assessment</a:t>
            </a:r>
            <a:endParaRPr lang="en-US" dirty="0">
              <a:cs typeface="Calibri Light" panose="020F0302020204030204"/>
            </a:endParaRPr>
          </a:p>
        </p:txBody>
      </p:sp>
      <p:graphicFrame>
        <p:nvGraphicFramePr>
          <p:cNvPr id="9" name="Table 8">
            <a:extLst>
              <a:ext uri="{FF2B5EF4-FFF2-40B4-BE49-F238E27FC236}">
                <a16:creationId xmlns:a16="http://schemas.microsoft.com/office/drawing/2014/main" id="{B42780F1-BA2D-9E30-05C3-6EFEDD0F58F3}"/>
              </a:ext>
            </a:extLst>
          </p:cNvPr>
          <p:cNvGraphicFramePr>
            <a:graphicFrameLocks noGrp="1"/>
          </p:cNvGraphicFramePr>
          <p:nvPr>
            <p:extLst>
              <p:ext uri="{D42A27DB-BD31-4B8C-83A1-F6EECF244321}">
                <p14:modId xmlns:p14="http://schemas.microsoft.com/office/powerpoint/2010/main" val="2563368366"/>
              </p:ext>
            </p:extLst>
          </p:nvPr>
        </p:nvGraphicFramePr>
        <p:xfrm>
          <a:off x="1431799" y="1479420"/>
          <a:ext cx="8731532" cy="4906386"/>
        </p:xfrm>
        <a:graphic>
          <a:graphicData uri="http://schemas.openxmlformats.org/drawingml/2006/table">
            <a:tbl>
              <a:tblPr firstRow="1" bandRow="1">
                <a:tableStyleId>{B8DA472E-C0B5-4FAA-A71B-45BBE6C39A2A}</a:tableStyleId>
              </a:tblPr>
              <a:tblGrid>
                <a:gridCol w="6707860">
                  <a:extLst>
                    <a:ext uri="{9D8B030D-6E8A-4147-A177-3AD203B41FA5}">
                      <a16:colId xmlns:a16="http://schemas.microsoft.com/office/drawing/2014/main" val="1047549577"/>
                    </a:ext>
                  </a:extLst>
                </a:gridCol>
                <a:gridCol w="2023672">
                  <a:extLst>
                    <a:ext uri="{9D8B030D-6E8A-4147-A177-3AD203B41FA5}">
                      <a16:colId xmlns:a16="http://schemas.microsoft.com/office/drawing/2014/main" val="2968012240"/>
                    </a:ext>
                  </a:extLst>
                </a:gridCol>
              </a:tblGrid>
              <a:tr h="545154">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Enabler</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Units</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058498753"/>
                  </a:ext>
                </a:extLst>
              </a:tr>
              <a:tr h="545154">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Interconnected</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capacity</a:t>
                      </a:r>
                      <a:r>
                        <a:rPr lang="es-CO" sz="1800" dirty="0">
                          <a:latin typeface="Open Sans" panose="020B0606030504020204" pitchFamily="34" charset="0"/>
                          <a:ea typeface="Open Sans" panose="020B0606030504020204" pitchFamily="34" charset="0"/>
                          <a:cs typeface="Open Sans" panose="020B0606030504020204" pitchFamily="34" charset="0"/>
                        </a:rPr>
                        <a:t> vs. </a:t>
                      </a:r>
                      <a:r>
                        <a:rPr lang="es-CO" sz="1800" dirty="0" err="1">
                          <a:latin typeface="Open Sans" panose="020B0606030504020204" pitchFamily="34" charset="0"/>
                          <a:ea typeface="Open Sans" panose="020B0606030504020204" pitchFamily="34" charset="0"/>
                          <a:cs typeface="Open Sans" panose="020B0606030504020204" pitchFamily="34" charset="0"/>
                        </a:rPr>
                        <a:t>average</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demand</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s-CO" sz="1800" dirty="0">
                          <a:latin typeface="Open Sans" panose="020B0606030504020204" pitchFamily="34" charset="0"/>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1720877389"/>
                  </a:ext>
                </a:extLst>
              </a:tr>
              <a:tr h="545154">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Generator</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ramping</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capabilities</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s-CO" sz="1800" dirty="0">
                          <a:latin typeface="Open Sans" panose="020B0606030504020204" pitchFamily="34" charset="0"/>
                          <a:ea typeface="Open Sans" panose="020B0606030504020204" pitchFamily="34" charset="0"/>
                          <a:cs typeface="Open Sans" panose="020B0606030504020204" pitchFamily="34" charset="0"/>
                        </a:rPr>
                        <a:t>MW/min</a:t>
                      </a:r>
                    </a:p>
                  </a:txBody>
                  <a:tcPr/>
                </a:tc>
                <a:extLst>
                  <a:ext uri="{0D108BD9-81ED-4DB2-BD59-A6C34878D82A}">
                    <a16:rowId xmlns:a16="http://schemas.microsoft.com/office/drawing/2014/main" val="1005721413"/>
                  </a:ext>
                </a:extLst>
              </a:tr>
              <a:tr h="545154">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Matching</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of</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demand</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with</a:t>
                      </a:r>
                      <a:r>
                        <a:rPr lang="es-CO" sz="1800" dirty="0">
                          <a:latin typeface="Open Sans" panose="020B0606030504020204" pitchFamily="34" charset="0"/>
                          <a:ea typeface="Open Sans" panose="020B0606030504020204" pitchFamily="34" charset="0"/>
                          <a:cs typeface="Open Sans" panose="020B0606030504020204" pitchFamily="34" charset="0"/>
                        </a:rPr>
                        <a:t> VRE </a:t>
                      </a:r>
                      <a:r>
                        <a:rPr lang="es-CO" sz="1800" dirty="0" err="1">
                          <a:latin typeface="Open Sans" panose="020B0606030504020204" pitchFamily="34" charset="0"/>
                          <a:ea typeface="Open Sans" panose="020B0606030504020204" pitchFamily="34" charset="0"/>
                          <a:cs typeface="Open Sans" panose="020B0606030504020204" pitchFamily="34" charset="0"/>
                        </a:rPr>
                        <a:t>generation</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s-CO" sz="1800" dirty="0">
                          <a:latin typeface="Open Sans" panose="020B0606030504020204" pitchFamily="34" charset="0"/>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865192268"/>
                  </a:ext>
                </a:extLst>
              </a:tr>
              <a:tr h="545154">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Hydro</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inflow</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stability</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s-CO" sz="1800" dirty="0">
                          <a:latin typeface="Open Sans" panose="020B0606030504020204" pitchFamily="34" charset="0"/>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2104469720"/>
                  </a:ext>
                </a:extLst>
              </a:tr>
              <a:tr h="545154">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Strength</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of</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internal</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grid</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s-CO" sz="1800" dirty="0">
                          <a:latin typeface="Open Sans" panose="020B0606030504020204" pitchFamily="34" charset="0"/>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347567788"/>
                  </a:ext>
                </a:extLst>
              </a:tr>
              <a:tr h="545154">
                <a:tc>
                  <a:txBody>
                    <a:bodyPr/>
                    <a:lstStyle/>
                    <a:p>
                      <a:pPr algn="ctr"/>
                      <a:r>
                        <a:rPr lang="es-CO" sz="1800" dirty="0">
                          <a:latin typeface="Open Sans" panose="020B0606030504020204" pitchFamily="34" charset="0"/>
                          <a:ea typeface="Open Sans" panose="020B0606030504020204" pitchFamily="34" charset="0"/>
                          <a:cs typeface="Open Sans" panose="020B0606030504020204" pitchFamily="34" charset="0"/>
                        </a:rPr>
                        <a:t>Storage vs. </a:t>
                      </a:r>
                      <a:r>
                        <a:rPr lang="es-CO" sz="1800" dirty="0" err="1">
                          <a:latin typeface="Open Sans" panose="020B0606030504020204" pitchFamily="34" charset="0"/>
                          <a:ea typeface="Open Sans" panose="020B0606030504020204" pitchFamily="34" charset="0"/>
                          <a:cs typeface="Open Sans" panose="020B0606030504020204" pitchFamily="34" charset="0"/>
                        </a:rPr>
                        <a:t>annual</a:t>
                      </a:r>
                      <a:r>
                        <a:rPr lang="es-CO" sz="1800" dirty="0">
                          <a:latin typeface="Open Sans" panose="020B0606030504020204" pitchFamily="34" charset="0"/>
                          <a:ea typeface="Open Sans" panose="020B0606030504020204" pitchFamily="34" charset="0"/>
                          <a:cs typeface="Open Sans" panose="020B0606030504020204" pitchFamily="34" charset="0"/>
                        </a:rPr>
                        <a:t> </a:t>
                      </a:r>
                      <a:r>
                        <a:rPr lang="es-CO" sz="1800" dirty="0" err="1">
                          <a:latin typeface="Open Sans" panose="020B0606030504020204" pitchFamily="34" charset="0"/>
                          <a:ea typeface="Open Sans" panose="020B0606030504020204" pitchFamily="34" charset="0"/>
                          <a:cs typeface="Open Sans" panose="020B0606030504020204" pitchFamily="34" charset="0"/>
                        </a:rPr>
                        <a:t>demand</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s-CO" sz="1800" dirty="0">
                          <a:latin typeface="Open Sans" panose="020B0606030504020204" pitchFamily="34" charset="0"/>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3476341074"/>
                  </a:ext>
                </a:extLst>
              </a:tr>
              <a:tr h="545154">
                <a:tc>
                  <a:txBody>
                    <a:bodyPr/>
                    <a:lstStyle/>
                    <a:p>
                      <a:pPr algn="ctr"/>
                      <a:r>
                        <a:rPr lang="es-CO" sz="1800" dirty="0" err="1">
                          <a:latin typeface="Open Sans" panose="020B0606030504020204" pitchFamily="34" charset="0"/>
                          <a:ea typeface="Open Sans" panose="020B0606030504020204" pitchFamily="34" charset="0"/>
                          <a:cs typeface="Open Sans" panose="020B0606030504020204" pitchFamily="34" charset="0"/>
                        </a:rPr>
                        <a:t>Geographical</a:t>
                      </a:r>
                      <a:r>
                        <a:rPr lang="es-CO" sz="1800" dirty="0">
                          <a:latin typeface="Open Sans" panose="020B0606030504020204" pitchFamily="34" charset="0"/>
                          <a:ea typeface="Open Sans" panose="020B0606030504020204" pitchFamily="34" charset="0"/>
                          <a:cs typeface="Open Sans" panose="020B0606030504020204" pitchFamily="34" charset="0"/>
                        </a:rPr>
                        <a:t> dispersión </a:t>
                      </a:r>
                      <a:r>
                        <a:rPr lang="es-CO" sz="1800" dirty="0" err="1">
                          <a:latin typeface="Open Sans" panose="020B0606030504020204" pitchFamily="34" charset="0"/>
                          <a:ea typeface="Open Sans" panose="020B0606030504020204" pitchFamily="34" charset="0"/>
                          <a:cs typeface="Open Sans" panose="020B0606030504020204" pitchFamily="34" charset="0"/>
                        </a:rPr>
                        <a:t>of</a:t>
                      </a:r>
                      <a:r>
                        <a:rPr lang="es-CO" sz="1800" dirty="0">
                          <a:latin typeface="Open Sans" panose="020B0606030504020204" pitchFamily="34" charset="0"/>
                          <a:ea typeface="Open Sans" panose="020B0606030504020204" pitchFamily="34" charset="0"/>
                          <a:cs typeface="Open Sans" panose="020B0606030504020204" pitchFamily="34" charset="0"/>
                        </a:rPr>
                        <a:t> VRE </a:t>
                      </a:r>
                      <a:r>
                        <a:rPr lang="es-CO" sz="1800" dirty="0" err="1">
                          <a:latin typeface="Open Sans" panose="020B0606030504020204" pitchFamily="34" charset="0"/>
                          <a:ea typeface="Open Sans" panose="020B0606030504020204" pitchFamily="34" charset="0"/>
                          <a:cs typeface="Open Sans" panose="020B0606030504020204" pitchFamily="34" charset="0"/>
                        </a:rPr>
                        <a:t>generation</a:t>
                      </a:r>
                      <a:r>
                        <a:rPr lang="es-CO" sz="1800" dirty="0">
                          <a:latin typeface="Open Sans" panose="020B0606030504020204" pitchFamily="34" charset="0"/>
                          <a:ea typeface="Open Sans" panose="020B0606030504020204" pitchFamily="34" charset="0"/>
                          <a:cs typeface="Open Sans" panose="020B0606030504020204" pitchFamily="34" charset="0"/>
                        </a:rPr>
                        <a:t> and </a:t>
                      </a:r>
                      <a:r>
                        <a:rPr lang="es-CO" sz="1800" dirty="0" err="1">
                          <a:latin typeface="Open Sans" panose="020B0606030504020204" pitchFamily="34" charset="0"/>
                          <a:ea typeface="Open Sans" panose="020B0606030504020204" pitchFamily="34" charset="0"/>
                          <a:cs typeface="Open Sans" panose="020B0606030504020204" pitchFamily="34" charset="0"/>
                        </a:rPr>
                        <a:t>demand</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s-CO" sz="1800" dirty="0">
                          <a:latin typeface="Open Sans" panose="020B0606030504020204" pitchFamily="34" charset="0"/>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1942004505"/>
                  </a:ext>
                </a:extLst>
              </a:tr>
              <a:tr h="545154">
                <a:tc>
                  <a:txBody>
                    <a:bodyPr/>
                    <a:lstStyle/>
                    <a:p>
                      <a:pPr algn="ctr"/>
                      <a:r>
                        <a:rPr lang="es-CO" sz="1800" dirty="0">
                          <a:latin typeface="Open Sans" panose="020B0606030504020204" pitchFamily="34" charset="0"/>
                          <a:ea typeface="Open Sans" panose="020B0606030504020204" pitchFamily="34" charset="0"/>
                          <a:cs typeface="Open Sans" panose="020B0606030504020204" pitchFamily="34" charset="0"/>
                        </a:rPr>
                        <a:t>VRE vs. mínimum </a:t>
                      </a:r>
                      <a:r>
                        <a:rPr lang="es-CO" sz="1800" dirty="0" err="1">
                          <a:latin typeface="Open Sans" panose="020B0606030504020204" pitchFamily="34" charset="0"/>
                          <a:ea typeface="Open Sans" panose="020B0606030504020204" pitchFamily="34" charset="0"/>
                          <a:cs typeface="Open Sans" panose="020B0606030504020204" pitchFamily="34" charset="0"/>
                        </a:rPr>
                        <a:t>demand</a:t>
                      </a:r>
                      <a:endParaRPr lang="es-CO" sz="18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s-CO" sz="1800" dirty="0">
                          <a:latin typeface="Open Sans" panose="020B0606030504020204" pitchFamily="34" charset="0"/>
                          <a:ea typeface="Open Sans" panose="020B0606030504020204" pitchFamily="34" charset="0"/>
                          <a:cs typeface="Open Sans" panose="020B0606030504020204" pitchFamily="34" charset="0"/>
                        </a:rPr>
                        <a:t>-</a:t>
                      </a:r>
                    </a:p>
                  </a:txBody>
                  <a:tcPr/>
                </a:tc>
                <a:extLst>
                  <a:ext uri="{0D108BD9-81ED-4DB2-BD59-A6C34878D82A}">
                    <a16:rowId xmlns:a16="http://schemas.microsoft.com/office/drawing/2014/main" val="473152830"/>
                  </a:ext>
                </a:extLst>
              </a:tr>
            </a:tbl>
          </a:graphicData>
        </a:graphic>
      </p:graphicFrame>
    </p:spTree>
    <p:extLst>
      <p:ext uri="{BB962C8B-B14F-4D97-AF65-F5344CB8AC3E}">
        <p14:creationId xmlns:p14="http://schemas.microsoft.com/office/powerpoint/2010/main" val="542847820"/>
      </p:ext>
    </p:extLst>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33F727AA7180443A862CD9A25741398" ma:contentTypeVersion="18" ma:contentTypeDescription="Crear nuevo documento." ma:contentTypeScope="" ma:versionID="e95ced547947cc96d9f0ca074ad6ec65">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59f73267aa52fe24a52d6154dfcf08f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2.xml><?xml version="1.0" encoding="utf-8"?>
<ds:datastoreItem xmlns:ds="http://schemas.openxmlformats.org/officeDocument/2006/customXml" ds:itemID="{AB1DDE83-2ED0-4567-A669-A16A212F164D}">
  <ds:schemaRefs>
    <ds:schemaRef ds:uri="http://schemas.microsoft.com/office/2006/documentManagement/types"/>
    <ds:schemaRef ds:uri="http://schemas.microsoft.com/office/infopath/2007/PartnerControls"/>
    <ds:schemaRef ds:uri="http://www.w3.org/XML/1998/namespace"/>
    <ds:schemaRef ds:uri="0b696a8a-ab1a-459b-a09e-44df7cbe9330"/>
    <ds:schemaRef ds:uri="http://purl.org/dc/elements/1.1/"/>
    <ds:schemaRef ds:uri="http://purl.org/dc/dcmitype/"/>
    <ds:schemaRef ds:uri="http://schemas.microsoft.com/office/2006/metadata/properties"/>
    <ds:schemaRef ds:uri="http://schemas.openxmlformats.org/package/2006/metadata/core-properties"/>
    <ds:schemaRef ds:uri="35b8b66e-5759-43c1-a138-f967a8bf5a20"/>
    <ds:schemaRef ds:uri="http://purl.org/dc/terms/"/>
  </ds:schemaRefs>
</ds:datastoreItem>
</file>

<file path=customXml/itemProps3.xml><?xml version="1.0" encoding="utf-8"?>
<ds:datastoreItem xmlns:ds="http://schemas.openxmlformats.org/officeDocument/2006/customXml" ds:itemID="{339D0553-A994-4FFC-90EA-55B00F33452E}"/>
</file>

<file path=docProps/app.xml><?xml version="1.0" encoding="utf-8"?>
<Properties xmlns="http://schemas.openxmlformats.org/officeDocument/2006/extended-properties" xmlns:vt="http://schemas.openxmlformats.org/officeDocument/2006/docPropsVTypes">
  <Template/>
  <TotalTime>10653</TotalTime>
  <Words>5876</Words>
  <Application>Microsoft Office PowerPoint</Application>
  <PresentationFormat>Widescreen</PresentationFormat>
  <Paragraphs>390</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Helvetica Neue</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luisa marcela moreno hinestroza</cp:lastModifiedBy>
  <cp:revision>289</cp:revision>
  <dcterms:created xsi:type="dcterms:W3CDTF">2019-06-09T10:25:43Z</dcterms:created>
  <dcterms:modified xsi:type="dcterms:W3CDTF">2025-09-02T20:38:43Z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